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436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52" r:id="rId12"/>
    <p:sldId id="445" r:id="rId13"/>
    <p:sldId id="446" r:id="rId14"/>
    <p:sldId id="447" r:id="rId15"/>
    <p:sldId id="454" r:id="rId16"/>
    <p:sldId id="448" r:id="rId17"/>
    <p:sldId id="449" r:id="rId18"/>
    <p:sldId id="450" r:id="rId19"/>
    <p:sldId id="451" r:id="rId20"/>
    <p:sldId id="462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70" r:id="rId36"/>
    <p:sldId id="471" r:id="rId37"/>
    <p:sldId id="473" r:id="rId38"/>
    <p:sldId id="472" r:id="rId39"/>
    <p:sldId id="474" r:id="rId40"/>
    <p:sldId id="476" r:id="rId41"/>
    <p:sldId id="475" r:id="rId42"/>
    <p:sldId id="477" r:id="rId43"/>
    <p:sldId id="478" r:id="rId44"/>
    <p:sldId id="479" r:id="rId45"/>
    <p:sldId id="480" r:id="rId46"/>
    <p:sldId id="481" r:id="rId47"/>
    <p:sldId id="482" r:id="rId48"/>
    <p:sldId id="486" r:id="rId49"/>
    <p:sldId id="487" r:id="rId50"/>
    <p:sldId id="488" r:id="rId51"/>
    <p:sldId id="489" r:id="rId52"/>
    <p:sldId id="491" r:id="rId53"/>
    <p:sldId id="483" r:id="rId54"/>
    <p:sldId id="485" r:id="rId55"/>
    <p:sldId id="492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LVkFtfUtbimeAUvlRhEHoA==" hashData="Top6YuE83COpO79LlG3+rc/T9dY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E329C0"/>
    <a:srgbClr val="11C1FF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>
        <p:scale>
          <a:sx n="76" d="100"/>
          <a:sy n="76" d="100"/>
        </p:scale>
        <p:origin x="-117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12/09/2017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8 : Code 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Generation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– 8 : Code Generation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40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42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4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1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9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12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11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724400"/>
            <a:ext cx="4876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Dixita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Kagathara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dixita.kagathara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Compiler Design (2170701)                           	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7467600" cy="4267200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4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Pushdown Automata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1066800"/>
          </a:xfrm>
          <a:prstGeom prst="rect">
            <a:avLst/>
          </a:prstGeom>
        </p:spPr>
      </p:pic>
      <p:sp>
        <p:nvSpPr>
          <p:cNvPr id="10" name="Snip Single Corner Rectangle 9"/>
          <p:cNvSpPr/>
          <p:nvPr/>
        </p:nvSpPr>
        <p:spPr>
          <a:xfrm>
            <a:off x="0" y="0"/>
            <a:ext cx="9144000" cy="4495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 smtClean="0"/>
              <a:t>Unit – 8</a:t>
            </a:r>
          </a:p>
          <a:p>
            <a:r>
              <a:rPr lang="en-US" sz="6000" b="1" dirty="0" smtClean="0"/>
              <a:t>Code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Approaches to code generation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GB" dirty="0"/>
              <a:t>The most important criterion for a code generator is that it produces correct code. </a:t>
            </a:r>
            <a:endParaRPr lang="en-US" dirty="0"/>
          </a:p>
          <a:p>
            <a:pPr lvl="0" algn="just"/>
            <a:r>
              <a:rPr lang="en-GB" dirty="0"/>
              <a:t>Correctness takes on special significance because of the number of special cases that code generator </a:t>
            </a:r>
            <a:r>
              <a:rPr lang="en-GB" dirty="0" smtClean="0"/>
              <a:t>might </a:t>
            </a:r>
            <a:r>
              <a:rPr lang="en-GB" dirty="0"/>
              <a:t>face.</a:t>
            </a:r>
            <a:endParaRPr lang="en-US" dirty="0"/>
          </a:p>
          <a:p>
            <a:pPr lvl="0" algn="just"/>
            <a:r>
              <a:rPr lang="en-GB" dirty="0"/>
              <a:t>Given the premium on correctness, designing a code generator so it can be easily implemented, tested, and maintained is an important design goal.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4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Target Machine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Machine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We will assume our target computer models a three-address machine with load and store operations, computation operations, jump operations, and conditional jumps. </a:t>
            </a:r>
            <a:endParaRPr lang="en-US" dirty="0" smtClean="0"/>
          </a:p>
          <a:p>
            <a:pPr lvl="0" algn="just"/>
            <a:r>
              <a:rPr lang="en-US" dirty="0" smtClean="0"/>
              <a:t>The </a:t>
            </a:r>
            <a:r>
              <a:rPr lang="en-US" dirty="0"/>
              <a:t>underlying computer is a byte-addressable machine with n general-purpose registers, R</a:t>
            </a:r>
            <a:r>
              <a:rPr lang="en-US" baseline="-25000" dirty="0"/>
              <a:t>0</a:t>
            </a:r>
            <a:r>
              <a:rPr lang="en-US" dirty="0"/>
              <a:t>, R</a:t>
            </a:r>
            <a:r>
              <a:rPr lang="en-US" baseline="-25000" dirty="0"/>
              <a:t>1</a:t>
            </a:r>
            <a:r>
              <a:rPr lang="en-US" dirty="0"/>
              <a:t>, . . . , R</a:t>
            </a:r>
            <a:r>
              <a:rPr lang="en-US" baseline="-25000" dirty="0"/>
              <a:t>n</a:t>
            </a:r>
            <a:r>
              <a:rPr lang="en-US" dirty="0"/>
              <a:t> </a:t>
            </a:r>
          </a:p>
          <a:p>
            <a:pPr lvl="0" algn="just"/>
            <a:r>
              <a:rPr lang="en-US" dirty="0"/>
              <a:t>The two address instruction of the form  </a:t>
            </a:r>
            <a:r>
              <a:rPr lang="en-US" i="1" dirty="0"/>
              <a:t>op    source, destination</a:t>
            </a:r>
            <a:endParaRPr lang="en-US" dirty="0"/>
          </a:p>
          <a:p>
            <a:pPr lvl="0" algn="just"/>
            <a:r>
              <a:rPr lang="en-US" dirty="0"/>
              <a:t>It has following </a:t>
            </a:r>
            <a:r>
              <a:rPr lang="en-US" dirty="0" err="1" smtClean="0"/>
              <a:t>opcodes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/>
              <a:t>	MOV (move source to destination)</a:t>
            </a:r>
          </a:p>
          <a:p>
            <a:pPr marL="0" indent="0" algn="just">
              <a:buNone/>
            </a:pPr>
            <a:r>
              <a:rPr lang="en-US" dirty="0"/>
              <a:t>	ADD (add source to destination)</a:t>
            </a:r>
          </a:p>
          <a:p>
            <a:pPr marL="0" indent="0" algn="just">
              <a:buNone/>
            </a:pPr>
            <a:r>
              <a:rPr lang="en-US" dirty="0"/>
              <a:t>	SUB (subtract source to destination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7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/>
              <a:t>The address modes together with the assembly language forms and associated cost as follows</a:t>
            </a:r>
            <a:r>
              <a:rPr lang="en-US" dirty="0" smtClean="0"/>
              <a:t>:</a:t>
            </a:r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algn="just"/>
            <a:r>
              <a:rPr lang="en-US" dirty="0"/>
              <a:t>The instruction cost can be computed as one plus cost associated with the source and destination addressing modes given by “extra cost”.</a:t>
            </a:r>
          </a:p>
          <a:p>
            <a:pPr lvl="0" algn="just"/>
            <a:endParaRPr lang="en-US" dirty="0" smtClean="0"/>
          </a:p>
          <a:p>
            <a:pPr lvl="0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01482"/>
              </p:ext>
            </p:extLst>
          </p:nvPr>
        </p:nvGraphicFramePr>
        <p:xfrm>
          <a:off x="1066800" y="1981200"/>
          <a:ext cx="7701026" cy="2971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58391"/>
                <a:gridCol w="1524000"/>
                <a:gridCol w="2794635"/>
                <a:gridCol w="1524000"/>
              </a:tblGrid>
              <a:tr h="495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Extra cost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Absolute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Indexed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k(R)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 +contents(R)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Indirect register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*R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contents(R)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Indirect indexed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*k(R)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contents(k + contents(R))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66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Calculate </a:t>
            </a:r>
            <a:r>
              <a:rPr lang="en-US" dirty="0"/>
              <a:t>cost for following: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40878"/>
              </p:ext>
            </p:extLst>
          </p:nvPr>
        </p:nvGraphicFramePr>
        <p:xfrm>
          <a:off x="841565" y="1082300"/>
          <a:ext cx="8121460" cy="23134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23682"/>
                <a:gridCol w="1524000"/>
                <a:gridCol w="3049778"/>
                <a:gridCol w="1524000"/>
              </a:tblGrid>
              <a:tr h="355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Extra cost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Absolute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Indexed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k(R)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 +contents(R)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Indirect register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*R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contents(R)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Indirect indexed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*k(R)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contents(k + contents(R))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38765"/>
              </p:ext>
            </p:extLst>
          </p:nvPr>
        </p:nvGraphicFramePr>
        <p:xfrm>
          <a:off x="1981200" y="4191000"/>
          <a:ext cx="5510626" cy="18711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48878"/>
                <a:gridCol w="3961748"/>
              </a:tblGrid>
              <a:tr h="1295400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 smtClean="0"/>
                        <a:t>MOV B,R0</a:t>
                      </a:r>
                    </a:p>
                    <a:p>
                      <a:r>
                        <a:rPr lang="en-US" sz="2200" b="0" dirty="0" smtClean="0"/>
                        <a:t>ADD C,R0</a:t>
                      </a:r>
                    </a:p>
                    <a:p>
                      <a:r>
                        <a:rPr lang="en-US" sz="2200" b="0" dirty="0" smtClean="0"/>
                        <a:t>MOV R0,A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MOV B,R0</a:t>
                      </a:r>
                      <a:r>
                        <a:rPr lang="en-US" sz="2200" b="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200" b="0" dirty="0" smtClean="0"/>
                        <a:t>cost = 1+1+0=2</a:t>
                      </a:r>
                    </a:p>
                    <a:p>
                      <a:r>
                        <a:rPr lang="en-US" sz="2200" b="0" dirty="0" smtClean="0"/>
                        <a:t>ADD C,R0</a:t>
                      </a:r>
                      <a:r>
                        <a:rPr lang="en-US" sz="2200" b="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200" b="0" dirty="0" smtClean="0"/>
                        <a:t>cost = 1+1+0=2</a:t>
                      </a:r>
                    </a:p>
                    <a:p>
                      <a:r>
                        <a:rPr lang="en-US" sz="2200" b="0" dirty="0" smtClean="0"/>
                        <a:t>MOV R0,A</a:t>
                      </a:r>
                      <a:r>
                        <a:rPr lang="en-US" sz="2200" b="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200" b="0" dirty="0" smtClean="0"/>
                        <a:t>cost = 1+0+1=2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</a:tr>
              <a:tr h="575796">
                <a:tc>
                  <a:txBody>
                    <a:bodyPr/>
                    <a:lstStyle/>
                    <a:p>
                      <a:endParaRPr lang="en-US" sz="2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Total Cost=6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614736" y="4238624"/>
            <a:ext cx="3676653" cy="340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3791" y="4590548"/>
            <a:ext cx="3676653" cy="340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14735" y="4945872"/>
            <a:ext cx="3676653" cy="340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14734" y="5556510"/>
            <a:ext cx="3676653" cy="340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2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Calculate </a:t>
            </a:r>
            <a:r>
              <a:rPr lang="en-US" dirty="0"/>
              <a:t>cost for following: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40878"/>
              </p:ext>
            </p:extLst>
          </p:nvPr>
        </p:nvGraphicFramePr>
        <p:xfrm>
          <a:off x="841565" y="1082300"/>
          <a:ext cx="8121460" cy="23134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23682"/>
                <a:gridCol w="1524000"/>
                <a:gridCol w="3049778"/>
                <a:gridCol w="1524000"/>
              </a:tblGrid>
              <a:tr h="355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Extra cost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Absolute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Indexed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k(R)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 +contents(R)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Indirect register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*R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contents(R)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Indirect indexed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*k(R)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contents(k + contents(R))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299940"/>
              </p:ext>
            </p:extLst>
          </p:nvPr>
        </p:nvGraphicFramePr>
        <p:xfrm>
          <a:off x="1981200" y="4191000"/>
          <a:ext cx="5850937" cy="156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9189"/>
                <a:gridCol w="3961748"/>
              </a:tblGrid>
              <a:tr h="990600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 smtClean="0"/>
                        <a:t>MOV *R1 ,*R0</a:t>
                      </a:r>
                    </a:p>
                    <a:p>
                      <a:pPr algn="l"/>
                      <a:r>
                        <a:rPr lang="en-US" sz="2200" b="0" dirty="0" smtClean="0"/>
                        <a:t>MOV *R1 ,*R0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 smtClean="0"/>
                        <a:t>MOV *R1 ,*R0 </a:t>
                      </a:r>
                      <a:r>
                        <a:rPr lang="en-US" sz="2200" b="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200" b="0" dirty="0" smtClean="0"/>
                        <a:t>cost = 1+0+0=1</a:t>
                      </a:r>
                    </a:p>
                    <a:p>
                      <a:pPr algn="l"/>
                      <a:r>
                        <a:rPr lang="en-US" sz="2200" b="0" dirty="0" smtClean="0"/>
                        <a:t>MOV *R1 ,*R0 </a:t>
                      </a:r>
                      <a:r>
                        <a:rPr lang="en-US" sz="2200" b="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200" b="0" dirty="0" smtClean="0"/>
                        <a:t>cost = 1+0+0=1</a:t>
                      </a:r>
                    </a:p>
                  </a:txBody>
                  <a:tcPr>
                    <a:noFill/>
                  </a:tcPr>
                </a:tc>
              </a:tr>
              <a:tr h="575796">
                <a:tc>
                  <a:txBody>
                    <a:bodyPr/>
                    <a:lstStyle/>
                    <a:p>
                      <a:endParaRPr lang="en-US" sz="2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Total Cost=2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918230" y="4238626"/>
            <a:ext cx="3871043" cy="351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80149" y="4590550"/>
            <a:ext cx="3809124" cy="28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18230" y="5228724"/>
            <a:ext cx="3676653" cy="340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0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Basic Block &amp; Flow Graph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basic block is a sequence of consecutive statements in which flow of control enters at the beginning and leaves at the end without halt or possibility of branching except at the end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 smtClean="0"/>
              <a:t>The following </a:t>
            </a:r>
            <a:r>
              <a:rPr lang="en-US" dirty="0"/>
              <a:t>sequence of three-address statements forms a basic </a:t>
            </a:r>
            <a:r>
              <a:rPr lang="en-US" dirty="0" smtClean="0"/>
              <a:t>block: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t1 </a:t>
            </a:r>
            <a:r>
              <a:rPr lang="en-US" dirty="0"/>
              <a:t>:= a*a</a:t>
            </a:r>
          </a:p>
          <a:p>
            <a:pPr marL="0" indent="0" algn="just">
              <a:buNone/>
            </a:pPr>
            <a:r>
              <a:rPr lang="en-US" dirty="0"/>
              <a:t>		t2 := a*b</a:t>
            </a:r>
          </a:p>
          <a:p>
            <a:pPr marL="0" indent="0" algn="just">
              <a:buNone/>
            </a:pPr>
            <a:r>
              <a:rPr lang="en-US" dirty="0"/>
              <a:t>		t3 := 2*t2</a:t>
            </a:r>
          </a:p>
          <a:p>
            <a:pPr marL="0" indent="0" algn="just">
              <a:buNone/>
            </a:pPr>
            <a:r>
              <a:rPr lang="en-US" dirty="0"/>
              <a:t>		t4 := t1+t3</a:t>
            </a:r>
          </a:p>
          <a:p>
            <a:pPr marL="0" indent="0" algn="just">
              <a:buNone/>
            </a:pPr>
            <a:r>
              <a:rPr lang="en-US" dirty="0"/>
              <a:t>		t5 := b*b</a:t>
            </a:r>
          </a:p>
          <a:p>
            <a:pPr marL="0" indent="0" algn="just">
              <a:buNone/>
            </a:pPr>
            <a:r>
              <a:rPr lang="en-US" dirty="0"/>
              <a:t>		t6 := t4+t5</a:t>
            </a:r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2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Algorithm: Partition </a:t>
            </a:r>
            <a:r>
              <a:rPr lang="en-US" dirty="0"/>
              <a:t>into basic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 smtClean="0"/>
              <a:t>Input</a:t>
            </a:r>
            <a:r>
              <a:rPr lang="en-US" dirty="0"/>
              <a:t>: A sequence of three-address statements.</a:t>
            </a:r>
            <a:endParaRPr lang="en-US" sz="2000" dirty="0"/>
          </a:p>
          <a:p>
            <a:pPr marL="0" indent="0" algn="just">
              <a:buNone/>
            </a:pPr>
            <a:r>
              <a:rPr lang="en-US" dirty="0" smtClean="0"/>
              <a:t>Output</a:t>
            </a:r>
            <a:r>
              <a:rPr lang="en-US" dirty="0"/>
              <a:t>: A list of basic blocks with each three-address statement in exactly one block.</a:t>
            </a:r>
            <a:endParaRPr lang="en-US" sz="2000" dirty="0"/>
          </a:p>
          <a:p>
            <a:pPr marL="0" indent="0" algn="just">
              <a:buNone/>
            </a:pPr>
            <a:r>
              <a:rPr lang="en-US" dirty="0"/>
              <a:t>Method:</a:t>
            </a:r>
            <a:endParaRPr lang="en-US" sz="2000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i="1" dirty="0"/>
              <a:t>We first determine the set of </a:t>
            </a:r>
            <a:r>
              <a:rPr lang="en-US" b="1" i="1" dirty="0"/>
              <a:t>leaders</a:t>
            </a:r>
            <a:r>
              <a:rPr lang="en-US" i="1" dirty="0"/>
              <a:t>, for that we use the following rules:</a:t>
            </a:r>
            <a:endParaRPr lang="en-US" sz="2000" dirty="0"/>
          </a:p>
          <a:p>
            <a:pPr marL="1314450" lvl="2" indent="-400050" algn="just">
              <a:buFont typeface="+mj-lt"/>
              <a:buAutoNum type="romanUcPeriod"/>
            </a:pPr>
            <a:r>
              <a:rPr lang="en-US" sz="1900" i="1" dirty="0"/>
              <a:t>The first statement is a leader.</a:t>
            </a:r>
            <a:endParaRPr lang="en-US" sz="1900" dirty="0"/>
          </a:p>
          <a:p>
            <a:pPr marL="1314450" lvl="2" indent="-400050" algn="just">
              <a:buFont typeface="+mj-lt"/>
              <a:buAutoNum type="romanUcPeriod"/>
            </a:pPr>
            <a:r>
              <a:rPr lang="en-US" sz="1900" i="1" dirty="0"/>
              <a:t>Any statement that is the target of a conditional or unconditional </a:t>
            </a:r>
            <a:r>
              <a:rPr lang="en-US" sz="1900" i="1" dirty="0" err="1"/>
              <a:t>goto</a:t>
            </a:r>
            <a:r>
              <a:rPr lang="en-US" sz="1900" i="1" dirty="0"/>
              <a:t> is a leader.</a:t>
            </a:r>
            <a:endParaRPr lang="en-US" sz="1900" dirty="0"/>
          </a:p>
          <a:p>
            <a:pPr marL="1314450" lvl="2" indent="-400050" algn="just">
              <a:buFont typeface="+mj-lt"/>
              <a:buAutoNum type="romanUcPeriod"/>
            </a:pPr>
            <a:r>
              <a:rPr lang="en-US" sz="1900" i="1" dirty="0" smtClean="0"/>
              <a:t>Any statement </a:t>
            </a:r>
            <a:r>
              <a:rPr lang="en-US" sz="1900" i="1" dirty="0"/>
              <a:t>that immediately follows a </a:t>
            </a:r>
            <a:r>
              <a:rPr lang="en-US" sz="1900" i="1" dirty="0" err="1"/>
              <a:t>goto</a:t>
            </a:r>
            <a:r>
              <a:rPr lang="en-US" sz="1900" i="1" dirty="0"/>
              <a:t> or conditional </a:t>
            </a:r>
            <a:r>
              <a:rPr lang="en-US" sz="1900" i="1" dirty="0" err="1"/>
              <a:t>goto</a:t>
            </a:r>
            <a:r>
              <a:rPr lang="en-US" sz="1900" i="1" dirty="0"/>
              <a:t> statement is a leader. </a:t>
            </a:r>
            <a:endParaRPr lang="en-US" sz="1900" dirty="0"/>
          </a:p>
          <a:p>
            <a:pPr marL="0" indent="0" algn="just">
              <a:buNone/>
            </a:pPr>
            <a:r>
              <a:rPr lang="en-US" i="1" dirty="0"/>
              <a:t>2.   For each leader, its basic block consists of the leader and all statements up to but not </a:t>
            </a:r>
            <a:r>
              <a:rPr lang="en-US" i="1" dirty="0" smtClean="0"/>
              <a:t>including </a:t>
            </a:r>
            <a:r>
              <a:rPr lang="en-US" i="1" dirty="0"/>
              <a:t>the next leader or the end of the program</a:t>
            </a:r>
            <a:r>
              <a:rPr lang="en-US" i="1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285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r>
              <a:rPr lang="en-US" dirty="0"/>
              <a:t> Partition into basic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737" y="1143000"/>
            <a:ext cx="4845843" cy="251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begin	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prod </a:t>
            </a:r>
            <a:r>
              <a:rPr lang="en-US" sz="2000" dirty="0">
                <a:solidFill>
                  <a:schemeClr val="tx1"/>
                </a:solidFill>
              </a:rPr>
              <a:t>:= 0;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          </a:t>
            </a: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:=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          </a:t>
            </a:r>
            <a:r>
              <a:rPr lang="en-US" sz="2000" dirty="0" smtClean="0">
                <a:solidFill>
                  <a:schemeClr val="tx1"/>
                </a:solidFill>
              </a:rPr>
              <a:t>do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                             </a:t>
            </a:r>
            <a:r>
              <a:rPr lang="en-US" sz="2000" dirty="0" smtClean="0">
                <a:solidFill>
                  <a:schemeClr val="tx1"/>
                </a:solidFill>
              </a:rPr>
              <a:t>prod </a:t>
            </a:r>
            <a:r>
              <a:rPr lang="en-US" sz="2000" dirty="0">
                <a:solidFill>
                  <a:schemeClr val="tx1"/>
                </a:solidFill>
              </a:rPr>
              <a:t>:= prod + a[t1] * b[t2];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                      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:= i+1;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           </a:t>
            </a:r>
            <a:r>
              <a:rPr lang="en-US" sz="2000" dirty="0" smtClean="0">
                <a:solidFill>
                  <a:schemeClr val="tx1"/>
                </a:solidFill>
              </a:rPr>
              <a:t>while</a:t>
            </a:r>
            <a:r>
              <a:rPr lang="en-US" sz="2000" dirty="0">
                <a:solidFill>
                  <a:schemeClr val="tx1"/>
                </a:solidFill>
              </a:rPr>
              <a:t> 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&lt;= 20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end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57824" y="1143000"/>
            <a:ext cx="2667000" cy="36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(1)    prod := 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2)    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:= 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3)    t1 := 4*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4)    t2 := a [t1]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5)    t3 := 4*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6)    t4 :=b [t3]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7)    t5 := t2*t4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8)    t6 := prod +t5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9)    prod := t6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10)  t7 := i+1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11)  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:= t7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12)  if 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&lt;=20 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(3)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67599" y="1143000"/>
            <a:ext cx="1462087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Leader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934204" y="1309688"/>
            <a:ext cx="81438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105400" y="1905000"/>
            <a:ext cx="352424" cy="2514600"/>
            <a:chOff x="5105400" y="1905000"/>
            <a:chExt cx="352424" cy="251460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5105400" y="4419600"/>
              <a:ext cx="3524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105400" y="1905000"/>
              <a:ext cx="352424" cy="0"/>
            </a:xfrm>
            <a:prstGeom prst="line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119688" y="1905000"/>
              <a:ext cx="0" cy="2514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7379492" y="1709736"/>
            <a:ext cx="1462087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Leader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846097" y="1876424"/>
            <a:ext cx="81438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486400" y="1143000"/>
            <a:ext cx="2174084" cy="5667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76877" y="1785936"/>
            <a:ext cx="2183607" cy="27860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60056" y="1252537"/>
            <a:ext cx="1462087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Block B1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67598" y="3209923"/>
            <a:ext cx="1462087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Block B2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93544" y="4757737"/>
            <a:ext cx="2133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Three Address Code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4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2" grpId="0"/>
      <p:bldP spid="26" grpId="0" animBg="1"/>
      <p:bldP spid="27" grpId="0" animBg="1"/>
      <p:bldP spid="28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62" y="1066800"/>
            <a:ext cx="8763000" cy="5334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 smtClean="0"/>
              <a:t>Properties of Target code:</a:t>
            </a:r>
            <a:endParaRPr lang="en-US" dirty="0"/>
          </a:p>
          <a:p>
            <a:pPr marL="457200" lvl="0" indent="0">
              <a:buFont typeface="+mj-lt"/>
              <a:buAutoNum type="arabicPeriod"/>
            </a:pPr>
            <a:r>
              <a:rPr lang="en-US" dirty="0" smtClean="0"/>
              <a:t> Correctness</a:t>
            </a:r>
            <a:endParaRPr lang="en-US" dirty="0"/>
          </a:p>
          <a:p>
            <a:pPr marL="457200" lvl="0" indent="0">
              <a:buFont typeface="+mj-lt"/>
              <a:buAutoNum type="arabicPeriod"/>
            </a:pPr>
            <a:r>
              <a:rPr lang="en-US" dirty="0" smtClean="0"/>
              <a:t> High </a:t>
            </a:r>
            <a:r>
              <a:rPr lang="en-US" dirty="0"/>
              <a:t>quality</a:t>
            </a:r>
          </a:p>
          <a:p>
            <a:pPr marL="457200" lvl="0" indent="0">
              <a:buFont typeface="+mj-lt"/>
              <a:buAutoNum type="arabicPeriod"/>
            </a:pPr>
            <a:r>
              <a:rPr lang="en-US" dirty="0" smtClean="0"/>
              <a:t> Efficient </a:t>
            </a:r>
            <a:r>
              <a:rPr lang="en-US" dirty="0"/>
              <a:t>use of resources of target code</a:t>
            </a:r>
          </a:p>
          <a:p>
            <a:pPr marL="457200" lvl="0" indent="0">
              <a:buFont typeface="+mj-lt"/>
              <a:buAutoNum type="arabicPeriod"/>
            </a:pPr>
            <a:r>
              <a:rPr lang="en-US" dirty="0" smtClean="0"/>
              <a:t> Quick </a:t>
            </a:r>
            <a:r>
              <a:rPr lang="en-US" dirty="0"/>
              <a:t>code generation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41880" y="1412095"/>
            <a:ext cx="1167990" cy="68611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End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08373" y="1813352"/>
            <a:ext cx="618444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85664" y="1420400"/>
            <a:ext cx="1468397" cy="686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Optimizer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16" y="1424025"/>
            <a:ext cx="1127439" cy="77582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23337" y="1785605"/>
            <a:ext cx="6335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utoShape 7"/>
          <p:cNvCxnSpPr>
            <a:cxnSpLocks noChangeShapeType="1"/>
          </p:cNvCxnSpPr>
          <p:nvPr/>
        </p:nvCxnSpPr>
        <p:spPr bwMode="auto">
          <a:xfrm rot="10800000">
            <a:off x="2809870" y="1785605"/>
            <a:ext cx="976415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5254061" y="1763458"/>
            <a:ext cx="8502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 noChangeArrowheads="1"/>
          </p:cNvSpPr>
          <p:nvPr/>
        </p:nvSpPr>
        <p:spPr bwMode="auto">
          <a:xfrm flipV="1">
            <a:off x="6104317" y="1382265"/>
            <a:ext cx="1468397" cy="715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Generator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448294" y="1778267"/>
            <a:ext cx="6335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081815" y="1420400"/>
            <a:ext cx="1062185" cy="77582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Program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366657" y="1755153"/>
            <a:ext cx="618444" cy="4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9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11" grpId="0" animBg="1"/>
      <p:bldP spid="15" grpId="0" animBg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1800" dirty="0" smtClean="0"/>
              <a:t>We can add flow-of-control information to the set of basic blocks making up a program by constructing a direct graph called a </a:t>
            </a:r>
            <a:r>
              <a:rPr lang="en-US" sz="1800" b="1" dirty="0" smtClean="0"/>
              <a:t>flow graph</a:t>
            </a:r>
            <a:r>
              <a:rPr lang="en-US" sz="1800" dirty="0" smtClean="0"/>
              <a:t>.</a:t>
            </a:r>
            <a:endParaRPr lang="en-US" sz="1800" dirty="0"/>
          </a:p>
          <a:p>
            <a:pPr lvl="0" algn="just"/>
            <a:r>
              <a:rPr lang="en-US" sz="1800" dirty="0"/>
              <a:t>Nodes in the flow graph represent computations, and the edges represent the flow of control.</a:t>
            </a:r>
          </a:p>
          <a:p>
            <a:pPr algn="just"/>
            <a:r>
              <a:rPr lang="en-US" sz="1800" dirty="0"/>
              <a:t>Example of flow graph for following three address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3512337" y="3673077"/>
            <a:ext cx="2667000" cy="2862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   t1 := 4*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  t2 := a [t1]</a:t>
            </a:r>
          </a:p>
          <a:p>
            <a:r>
              <a:rPr lang="en-US" dirty="0">
                <a:solidFill>
                  <a:schemeClr val="tx1"/>
                </a:solidFill>
              </a:rPr>
              <a:t>   </a:t>
            </a:r>
            <a:r>
              <a:rPr lang="en-US" dirty="0" smtClean="0">
                <a:solidFill>
                  <a:schemeClr val="tx1"/>
                </a:solidFill>
              </a:rPr>
              <a:t>t3 </a:t>
            </a:r>
            <a:r>
              <a:rPr lang="en-US" dirty="0">
                <a:solidFill>
                  <a:schemeClr val="tx1"/>
                </a:solidFill>
              </a:rPr>
              <a:t>:= 4*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  </a:t>
            </a:r>
            <a:r>
              <a:rPr lang="en-US" dirty="0" smtClean="0">
                <a:solidFill>
                  <a:schemeClr val="tx1"/>
                </a:solidFill>
              </a:rPr>
              <a:t>t4 </a:t>
            </a:r>
            <a:r>
              <a:rPr lang="en-US" dirty="0">
                <a:solidFill>
                  <a:schemeClr val="tx1"/>
                </a:solidFill>
              </a:rPr>
              <a:t>:=b [t3]</a:t>
            </a:r>
          </a:p>
          <a:p>
            <a:r>
              <a:rPr lang="en-US" dirty="0">
                <a:solidFill>
                  <a:schemeClr val="tx1"/>
                </a:solidFill>
              </a:rPr>
              <a:t>   </a:t>
            </a:r>
            <a:r>
              <a:rPr lang="en-US" dirty="0" smtClean="0">
                <a:solidFill>
                  <a:schemeClr val="tx1"/>
                </a:solidFill>
              </a:rPr>
              <a:t>t5 </a:t>
            </a:r>
            <a:r>
              <a:rPr lang="en-US" dirty="0">
                <a:solidFill>
                  <a:schemeClr val="tx1"/>
                </a:solidFill>
              </a:rPr>
              <a:t>:= t2*t4</a:t>
            </a:r>
          </a:p>
          <a:p>
            <a:r>
              <a:rPr lang="en-US" dirty="0">
                <a:solidFill>
                  <a:schemeClr val="tx1"/>
                </a:solidFill>
              </a:rPr>
              <a:t>   </a:t>
            </a:r>
            <a:r>
              <a:rPr lang="en-US" dirty="0" smtClean="0">
                <a:solidFill>
                  <a:schemeClr val="tx1"/>
                </a:solidFill>
              </a:rPr>
              <a:t>t6 </a:t>
            </a:r>
            <a:r>
              <a:rPr lang="en-US" dirty="0">
                <a:solidFill>
                  <a:schemeClr val="tx1"/>
                </a:solidFill>
              </a:rPr>
              <a:t>:= prod +t5</a:t>
            </a:r>
          </a:p>
          <a:p>
            <a:r>
              <a:rPr lang="en-US" dirty="0">
                <a:solidFill>
                  <a:schemeClr val="tx1"/>
                </a:solidFill>
              </a:rPr>
              <a:t>   </a:t>
            </a:r>
            <a:r>
              <a:rPr lang="en-US" dirty="0" smtClean="0">
                <a:solidFill>
                  <a:schemeClr val="tx1"/>
                </a:solidFill>
              </a:rPr>
              <a:t>prod </a:t>
            </a:r>
            <a:r>
              <a:rPr lang="en-US" dirty="0">
                <a:solidFill>
                  <a:schemeClr val="tx1"/>
                </a:solidFill>
              </a:rPr>
              <a:t>:= t6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t7 </a:t>
            </a:r>
            <a:r>
              <a:rPr lang="en-US" dirty="0">
                <a:solidFill>
                  <a:schemeClr val="tx1"/>
                </a:solidFill>
              </a:rPr>
              <a:t>:= i+1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:= t7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if</a:t>
            </a:r>
            <a:r>
              <a:rPr lang="en-US" dirty="0">
                <a:solidFill>
                  <a:schemeClr val="tx1"/>
                </a:solidFill>
              </a:rPr>
              <a:t> 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&lt;=20 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B2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195635" y="3780232"/>
            <a:ext cx="352424" cy="2514600"/>
            <a:chOff x="5105400" y="1905000"/>
            <a:chExt cx="352424" cy="251460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5105400" y="4419600"/>
              <a:ext cx="3524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105400" y="1905000"/>
              <a:ext cx="352424" cy="0"/>
            </a:xfrm>
            <a:prstGeom prst="line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119688" y="1905000"/>
              <a:ext cx="0" cy="2514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3548059" y="2853927"/>
            <a:ext cx="2174084" cy="5667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48059" y="3625453"/>
            <a:ext cx="2183607" cy="26991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11430" y="2924173"/>
            <a:ext cx="1462087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Block B1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31666" y="4732732"/>
            <a:ext cx="1462087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Block B2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12337" y="3017043"/>
            <a:ext cx="2174084" cy="566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prod=0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38662" y="3433429"/>
            <a:ext cx="0" cy="19202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14849" y="6309120"/>
            <a:ext cx="0" cy="19202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>
            <a:off x="2362200" y="2853927"/>
            <a:ext cx="457200" cy="3470673"/>
          </a:xfrm>
          <a:prstGeom prst="leftBrac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54877" y="4427932"/>
            <a:ext cx="1462087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Flow Graph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2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 animBg="1"/>
      <p:bldP spid="27" grpId="0" animBg="1"/>
      <p:bldP spid="28" grpId="0"/>
      <p:bldP spid="29" grpId="0"/>
      <p:bldP spid="19" grpId="0"/>
      <p:bldP spid="15" grpId="0" animBg="1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Transformation on Basic Blocks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7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on Basic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A number of transformations can be applied to a basic block without changing the set of expressions computed by the block.</a:t>
            </a:r>
          </a:p>
          <a:p>
            <a:pPr lvl="0" algn="just"/>
            <a:r>
              <a:rPr lang="en-US" dirty="0"/>
              <a:t>Many of these transformations are useful for improving the quality of the code.</a:t>
            </a:r>
          </a:p>
          <a:p>
            <a:pPr lvl="0" algn="just"/>
            <a:r>
              <a:rPr lang="en-US" dirty="0"/>
              <a:t>There are two important classes of local transformations that can be applied to basic block. These are,</a:t>
            </a:r>
          </a:p>
          <a:p>
            <a:pPr marL="457200" lvl="0" indent="0" algn="just">
              <a:buFont typeface="+mj-lt"/>
              <a:buAutoNum type="arabicPeriod"/>
            </a:pPr>
            <a:r>
              <a:rPr lang="en-US" dirty="0" smtClean="0"/>
              <a:t> Structure </a:t>
            </a:r>
            <a:r>
              <a:rPr lang="en-US" dirty="0"/>
              <a:t>preserving transformation.</a:t>
            </a:r>
          </a:p>
          <a:p>
            <a:pPr marL="457200" indent="0" algn="just">
              <a:buFont typeface="+mj-lt"/>
              <a:buAutoNum type="arabicPeriod"/>
            </a:pPr>
            <a:r>
              <a:rPr lang="en-US" dirty="0" smtClean="0"/>
              <a:t> Algebraic transformation.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Structure Preserving </a:t>
            </a:r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structure-preserving transformations on basic blocks </a:t>
            </a:r>
            <a:r>
              <a:rPr lang="en-US" dirty="0" smtClean="0"/>
              <a:t>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Common sub-expression </a:t>
            </a:r>
            <a:r>
              <a:rPr lang="en-US" dirty="0" smtClean="0"/>
              <a:t>elimination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Dead-code </a:t>
            </a:r>
            <a:r>
              <a:rPr lang="en-US" dirty="0" smtClean="0"/>
              <a:t>elimination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Renaming of temporary </a:t>
            </a:r>
            <a:r>
              <a:rPr lang="en-US" dirty="0" smtClean="0"/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Interchange of two independent adjacent statements</a:t>
            </a:r>
          </a:p>
        </p:txBody>
      </p:sp>
    </p:spTree>
    <p:extLst>
      <p:ext uri="{BB962C8B-B14F-4D97-AF65-F5344CB8AC3E}">
        <p14:creationId xmlns:p14="http://schemas.microsoft.com/office/powerpoint/2010/main" val="230319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sub-expression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/>
              <a:t>Consider the basic block,</a:t>
            </a:r>
          </a:p>
          <a:p>
            <a:pPr marL="0" indent="742950" algn="just">
              <a:buNone/>
            </a:pPr>
            <a:r>
              <a:rPr lang="en-US" dirty="0"/>
              <a:t>      </a:t>
            </a:r>
            <a:r>
              <a:rPr lang="en-US" dirty="0" smtClean="0"/>
              <a:t>a:= </a:t>
            </a:r>
            <a:r>
              <a:rPr lang="en-US" dirty="0" err="1"/>
              <a:t>b+c</a:t>
            </a:r>
            <a:endParaRPr lang="en-US" dirty="0"/>
          </a:p>
          <a:p>
            <a:pPr marL="0" indent="742950" algn="just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b:= a-d</a:t>
            </a:r>
          </a:p>
          <a:p>
            <a:pPr marL="0" indent="742950" algn="just">
              <a:buNone/>
            </a:pPr>
            <a:r>
              <a:rPr lang="en-US" dirty="0"/>
              <a:t>      c:= </a:t>
            </a:r>
            <a:r>
              <a:rPr lang="en-US" dirty="0" err="1"/>
              <a:t>b+c</a:t>
            </a:r>
            <a:endParaRPr lang="en-US" dirty="0"/>
          </a:p>
          <a:p>
            <a:pPr marL="0" indent="742950" algn="just">
              <a:buNone/>
            </a:pPr>
            <a:r>
              <a:rPr lang="en-US" dirty="0">
                <a:solidFill>
                  <a:srgbClr val="FF0000"/>
                </a:solidFill>
              </a:rPr>
              <a:t>      d:= a-d</a:t>
            </a:r>
          </a:p>
          <a:p>
            <a:pPr lvl="0" algn="just"/>
            <a:r>
              <a:rPr lang="en-US" dirty="0"/>
              <a:t>The second and fourth statements compute the same expression, hence this basic block may be transformed into the equivalent </a:t>
            </a:r>
            <a:r>
              <a:rPr lang="en-US" dirty="0" smtClean="0"/>
              <a:t>block:</a:t>
            </a:r>
            <a:endParaRPr lang="en-US" dirty="0"/>
          </a:p>
          <a:p>
            <a:pPr marL="0" indent="685800" algn="just">
              <a:buNone/>
            </a:pPr>
            <a:r>
              <a:rPr lang="en-US" dirty="0"/>
              <a:t>       a:= </a:t>
            </a:r>
            <a:r>
              <a:rPr lang="en-US" dirty="0" err="1"/>
              <a:t>b+c</a:t>
            </a:r>
            <a:endParaRPr lang="en-US" dirty="0"/>
          </a:p>
          <a:p>
            <a:pPr marL="0" indent="685800" algn="just">
              <a:buNone/>
            </a:pPr>
            <a:r>
              <a:rPr lang="en-US" dirty="0"/>
              <a:t>       b:= a-d</a:t>
            </a:r>
          </a:p>
          <a:p>
            <a:pPr marL="0" indent="685800" algn="just">
              <a:buNone/>
            </a:pPr>
            <a:r>
              <a:rPr lang="en-US" dirty="0"/>
              <a:t>       c:= </a:t>
            </a:r>
            <a:r>
              <a:rPr lang="en-US" dirty="0" err="1"/>
              <a:t>b+c</a:t>
            </a:r>
            <a:endParaRPr lang="en-US" dirty="0"/>
          </a:p>
          <a:p>
            <a:pPr marL="0" indent="685800" algn="just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d:=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4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Dead-code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Suppose x is dead, that is, never subsequently used, at the point where the statement x:=y+z appears in a basic block. </a:t>
            </a:r>
            <a:endParaRPr lang="en-US" dirty="0" smtClean="0"/>
          </a:p>
          <a:p>
            <a:pPr algn="just"/>
            <a:r>
              <a:rPr lang="en-US" dirty="0" smtClean="0"/>
              <a:t>Then </a:t>
            </a:r>
            <a:r>
              <a:rPr lang="en-US" dirty="0"/>
              <a:t>this statement may be safely removed without changing the value of the basic </a:t>
            </a:r>
            <a:r>
              <a:rPr lang="en-US" dirty="0" smtClean="0"/>
              <a:t>block.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2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of temporary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Suppose we have a statement </a:t>
            </a:r>
            <a:endParaRPr lang="en-US" dirty="0" smtClean="0"/>
          </a:p>
          <a:p>
            <a:pPr marL="0" lvl="0" indent="0" algn="just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:=b+c</a:t>
            </a:r>
            <a:r>
              <a:rPr lang="en-US" dirty="0"/>
              <a:t>, where t is a temporary.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we change this statement to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>
                <a:solidFill>
                  <a:srgbClr val="FF0000"/>
                </a:solidFill>
              </a:rPr>
              <a:t>:= </a:t>
            </a:r>
            <a:r>
              <a:rPr lang="en-US" dirty="0" err="1">
                <a:solidFill>
                  <a:srgbClr val="FF0000"/>
                </a:solidFill>
              </a:rPr>
              <a:t>b+c</a:t>
            </a:r>
            <a:r>
              <a:rPr lang="en-US" dirty="0"/>
              <a:t>, where u is a new temporary variable, </a:t>
            </a:r>
            <a:endParaRPr lang="en-US" dirty="0" smtClean="0"/>
          </a:p>
          <a:p>
            <a:pPr algn="just"/>
            <a:r>
              <a:rPr lang="en-US" dirty="0" smtClean="0"/>
              <a:t>And </a:t>
            </a:r>
            <a:r>
              <a:rPr lang="en-US" dirty="0"/>
              <a:t>change all uses of this instance of </a:t>
            </a:r>
            <a:r>
              <a:rPr lang="en-US" dirty="0">
                <a:solidFill>
                  <a:srgbClr val="FF0000"/>
                </a:solidFill>
              </a:rPr>
              <a:t>t to u</a:t>
            </a:r>
            <a:r>
              <a:rPr lang="en-US" dirty="0"/>
              <a:t>, then the value of the basic block is not changed. </a:t>
            </a:r>
          </a:p>
          <a:p>
            <a:pPr lvl="0" algn="just"/>
            <a:r>
              <a:rPr lang="en-US" dirty="0"/>
              <a:t>In fact, we can always transform a basic block into an equivalent block in which each statement that defines a temporary defines a new temporary. </a:t>
            </a:r>
            <a:endParaRPr lang="en-US" dirty="0" smtClean="0"/>
          </a:p>
          <a:p>
            <a:pPr lvl="0" algn="just"/>
            <a:r>
              <a:rPr lang="en-US" dirty="0" smtClean="0"/>
              <a:t>We </a:t>
            </a:r>
            <a:r>
              <a:rPr lang="en-US" dirty="0"/>
              <a:t>call such a basic block a </a:t>
            </a:r>
            <a:r>
              <a:rPr lang="en-US" i="1" dirty="0"/>
              <a:t>normal-form</a:t>
            </a:r>
            <a:r>
              <a:rPr lang="en-US" dirty="0"/>
              <a:t> block.</a:t>
            </a:r>
          </a:p>
        </p:txBody>
      </p:sp>
    </p:spTree>
    <p:extLst>
      <p:ext uri="{BB962C8B-B14F-4D97-AF65-F5344CB8AC3E}">
        <p14:creationId xmlns:p14="http://schemas.microsoft.com/office/powerpoint/2010/main" val="327512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Interchange of two independent adjacent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Suppose we have a block with the two adjacent statements,</a:t>
            </a:r>
          </a:p>
          <a:p>
            <a:pPr marL="0" indent="0" algn="just">
              <a:buNone/>
            </a:pPr>
            <a:r>
              <a:rPr lang="en-US" dirty="0"/>
              <a:t>	t1:= </a:t>
            </a:r>
            <a:r>
              <a:rPr lang="en-US" dirty="0" err="1"/>
              <a:t>b+c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t2:= </a:t>
            </a:r>
            <a:r>
              <a:rPr lang="en-US" dirty="0" err="1"/>
              <a:t>x+y</a:t>
            </a:r>
            <a:endParaRPr lang="en-US" dirty="0"/>
          </a:p>
          <a:p>
            <a:pPr algn="just"/>
            <a:r>
              <a:rPr lang="en-US" dirty="0"/>
              <a:t>Then we can interchange the two statements without affecting the value of the block if and only if neither x nor y is t1 and neither b nor c is t2.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normal-form basic block permits all statement interchanges that are </a:t>
            </a:r>
            <a:r>
              <a:rPr lang="en-US" dirty="0" smtClean="0"/>
              <a:t>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Algebraic </a:t>
            </a:r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Countless algebraic transformation can be used to change the set of expressions computed by the basic block into an algebraically equivalent set. </a:t>
            </a:r>
          </a:p>
          <a:p>
            <a:pPr lvl="0" algn="just"/>
            <a:r>
              <a:rPr lang="en-US" dirty="0"/>
              <a:t>The useful ones are those that simplify expressions or replace expensive operations by cheaper one.</a:t>
            </a:r>
          </a:p>
          <a:p>
            <a:pPr algn="just"/>
            <a:r>
              <a:rPr lang="en-US" dirty="0"/>
              <a:t>Example: x=x+0 or </a:t>
            </a:r>
            <a:r>
              <a:rPr lang="en-US" dirty="0" smtClean="0"/>
              <a:t>x=x*1 </a:t>
            </a:r>
            <a:r>
              <a:rPr lang="en-US" dirty="0"/>
              <a:t>can be </a:t>
            </a:r>
            <a:r>
              <a:rPr lang="en-US" dirty="0" smtClean="0"/>
              <a:t>eliminated.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3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Use Information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Issues in Code Generation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Next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The next-use information is a collection of all the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names</a:t>
            </a:r>
            <a:r>
              <a:rPr lang="en-US" dirty="0">
                <a:solidFill>
                  <a:srgbClr val="FF0000"/>
                </a:solidFill>
              </a:rPr>
              <a:t> that are useful for next subsequent statement in a block. </a:t>
            </a:r>
            <a:endParaRPr lang="en-US" dirty="0" smtClean="0">
              <a:solidFill>
                <a:srgbClr val="FF0000"/>
              </a:solidFill>
            </a:endParaRPr>
          </a:p>
          <a:p>
            <a:pPr lvl="0" algn="just"/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b="1" dirty="0"/>
              <a:t>use of a name</a:t>
            </a:r>
            <a:r>
              <a:rPr lang="en-US" dirty="0"/>
              <a:t> is defined as follows,</a:t>
            </a:r>
          </a:p>
          <a:p>
            <a:pPr lvl="0" algn="just"/>
            <a:r>
              <a:rPr lang="en-US" dirty="0"/>
              <a:t>Consider a statement,</a:t>
            </a:r>
          </a:p>
          <a:p>
            <a:pPr marL="0" indent="0" algn="just">
              <a:buNone/>
            </a:pPr>
            <a:r>
              <a:rPr lang="en-US" dirty="0"/>
              <a:t>		x := </a:t>
            </a:r>
            <a:r>
              <a:rPr lang="en-US" dirty="0" err="1"/>
              <a:t>i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	j := x op y</a:t>
            </a:r>
          </a:p>
          <a:p>
            <a:pPr lvl="0" algn="just"/>
            <a:r>
              <a:rPr lang="en-US" dirty="0">
                <a:solidFill>
                  <a:srgbClr val="FF0000"/>
                </a:solidFill>
              </a:rPr>
              <a:t>That means the statement j uses value of x.</a:t>
            </a:r>
          </a:p>
          <a:p>
            <a:pPr lvl="0" algn="just"/>
            <a:r>
              <a:rPr lang="en-US" dirty="0"/>
              <a:t>The next-use information can be collected by making the backward scan of the programming code in that specific block.</a:t>
            </a:r>
          </a:p>
        </p:txBody>
      </p:sp>
    </p:spTree>
    <p:extLst>
      <p:ext uri="{BB962C8B-B14F-4D97-AF65-F5344CB8AC3E}">
        <p14:creationId xmlns:p14="http://schemas.microsoft.com/office/powerpoint/2010/main" val="336624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for Temporary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For the distinct names each time a temporary is needed. And each time a space gets allocated for each </a:t>
            </a:r>
            <a:r>
              <a:rPr lang="en-US" dirty="0" smtClean="0"/>
              <a:t>temporary. </a:t>
            </a:r>
          </a:p>
          <a:p>
            <a:pPr lvl="0" algn="just"/>
            <a:r>
              <a:rPr lang="en-US" dirty="0" smtClean="0"/>
              <a:t>To </a:t>
            </a:r>
            <a:r>
              <a:rPr lang="en-US" dirty="0"/>
              <a:t>have optimization in the process of code generation we pack two temporaries into the same location if they are not live simultaneously</a:t>
            </a:r>
            <a:r>
              <a:rPr lang="en-US" dirty="0" smtClean="0"/>
              <a:t>.</a:t>
            </a:r>
            <a:endParaRPr lang="en-US" dirty="0"/>
          </a:p>
          <a:p>
            <a:pPr lvl="0" algn="just"/>
            <a:r>
              <a:rPr lang="en-US" dirty="0"/>
              <a:t>Consider three address code as,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2600" y="3810000"/>
            <a:ext cx="2438400" cy="251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t1=a*a</a:t>
            </a:r>
          </a:p>
          <a:p>
            <a:r>
              <a:rPr lang="en-US" sz="2200" dirty="0">
                <a:solidFill>
                  <a:schemeClr val="tx1"/>
                </a:solidFill>
              </a:rPr>
              <a:t>t</a:t>
            </a:r>
            <a:r>
              <a:rPr lang="en-US" sz="2200" dirty="0" smtClean="0">
                <a:solidFill>
                  <a:schemeClr val="tx1"/>
                </a:solidFill>
              </a:rPr>
              <a:t>2=a*b</a:t>
            </a:r>
          </a:p>
          <a:p>
            <a:r>
              <a:rPr lang="en-US" sz="2200" dirty="0">
                <a:solidFill>
                  <a:schemeClr val="tx1"/>
                </a:solidFill>
              </a:rPr>
              <a:t>t</a:t>
            </a:r>
            <a:r>
              <a:rPr lang="en-US" sz="2200" dirty="0" smtClean="0">
                <a:solidFill>
                  <a:schemeClr val="tx1"/>
                </a:solidFill>
              </a:rPr>
              <a:t>3=4*t2</a:t>
            </a:r>
          </a:p>
          <a:p>
            <a:r>
              <a:rPr lang="en-US" sz="2200" dirty="0">
                <a:solidFill>
                  <a:schemeClr val="tx1"/>
                </a:solidFill>
              </a:rPr>
              <a:t>t</a:t>
            </a:r>
            <a:r>
              <a:rPr lang="en-US" sz="2200" dirty="0" smtClean="0">
                <a:solidFill>
                  <a:schemeClr val="tx1"/>
                </a:solidFill>
              </a:rPr>
              <a:t>4=t1+t3</a:t>
            </a:r>
          </a:p>
          <a:p>
            <a:r>
              <a:rPr lang="en-US" sz="2200" dirty="0">
                <a:solidFill>
                  <a:schemeClr val="tx1"/>
                </a:solidFill>
              </a:rPr>
              <a:t>t</a:t>
            </a:r>
            <a:r>
              <a:rPr lang="en-US" sz="2200" dirty="0" smtClean="0">
                <a:solidFill>
                  <a:schemeClr val="tx1"/>
                </a:solidFill>
              </a:rPr>
              <a:t>5=b*b</a:t>
            </a:r>
          </a:p>
          <a:p>
            <a:r>
              <a:rPr lang="en-US" sz="2200" dirty="0">
                <a:solidFill>
                  <a:schemeClr val="tx1"/>
                </a:solidFill>
              </a:rPr>
              <a:t>t</a:t>
            </a:r>
            <a:r>
              <a:rPr lang="en-US" sz="2200" dirty="0" smtClean="0">
                <a:solidFill>
                  <a:schemeClr val="tx1"/>
                </a:solidFill>
              </a:rPr>
              <a:t>6=t4+t5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352800" y="4889753"/>
            <a:ext cx="609600" cy="17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33900" y="3810000"/>
            <a:ext cx="2438400" cy="251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t1=a*a</a:t>
            </a:r>
          </a:p>
          <a:p>
            <a:r>
              <a:rPr lang="en-US" sz="2200" dirty="0">
                <a:solidFill>
                  <a:schemeClr val="tx1"/>
                </a:solidFill>
              </a:rPr>
              <a:t>t</a:t>
            </a:r>
            <a:r>
              <a:rPr lang="en-US" sz="2200" dirty="0" smtClean="0">
                <a:solidFill>
                  <a:schemeClr val="tx1"/>
                </a:solidFill>
              </a:rPr>
              <a:t>2=a*b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t</a:t>
            </a:r>
            <a:r>
              <a:rPr lang="en-US" sz="2200" dirty="0">
                <a:solidFill>
                  <a:schemeClr val="tx1"/>
                </a:solidFill>
              </a:rPr>
              <a:t>2</a:t>
            </a:r>
            <a:r>
              <a:rPr lang="en-US" sz="2200" dirty="0" smtClean="0">
                <a:solidFill>
                  <a:schemeClr val="tx1"/>
                </a:solidFill>
              </a:rPr>
              <a:t>=4*t2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t1=t1+t2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t</a:t>
            </a:r>
            <a:r>
              <a:rPr lang="en-US" sz="2200" dirty="0">
                <a:solidFill>
                  <a:schemeClr val="tx1"/>
                </a:solidFill>
              </a:rPr>
              <a:t>2</a:t>
            </a:r>
            <a:r>
              <a:rPr lang="en-US" sz="2200" dirty="0" smtClean="0">
                <a:solidFill>
                  <a:schemeClr val="tx1"/>
                </a:solidFill>
              </a:rPr>
              <a:t>=b*b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t1=t1+t2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05300" y="3776662"/>
            <a:ext cx="2095500" cy="2269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8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and </a:t>
            </a:r>
            <a:r>
              <a:rPr lang="en-US" dirty="0" smtClean="0"/>
              <a:t>Address </a:t>
            </a:r>
            <a:r>
              <a:rPr lang="en-US" dirty="0"/>
              <a:t>D</a:t>
            </a:r>
            <a:r>
              <a:rPr lang="en-US" dirty="0" smtClean="0"/>
              <a:t>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The code generator algorithm uses descriptors to keep track of register contents and addresses for names.</a:t>
            </a:r>
          </a:p>
          <a:p>
            <a:pPr lvl="0" algn="just"/>
            <a:r>
              <a:rPr lang="en-US" b="1" dirty="0"/>
              <a:t>Address descriptor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stores the location where the current value of the name</a:t>
            </a:r>
            <a:r>
              <a:rPr lang="en-US" dirty="0"/>
              <a:t> can be found at run time. </a:t>
            </a:r>
            <a:r>
              <a:rPr lang="en-US" dirty="0" smtClean="0"/>
              <a:t>The </a:t>
            </a:r>
            <a:r>
              <a:rPr lang="en-US" dirty="0"/>
              <a:t>information about locations can be stored in the symbol table and is used to access the variables.</a:t>
            </a:r>
          </a:p>
          <a:p>
            <a:pPr lvl="0" algn="just"/>
            <a:r>
              <a:rPr lang="en-US" b="1" dirty="0"/>
              <a:t>Register descriptor</a:t>
            </a:r>
            <a:r>
              <a:rPr lang="en-US" dirty="0"/>
              <a:t> is used to keep track of </a:t>
            </a:r>
            <a:r>
              <a:rPr lang="en-US" dirty="0">
                <a:solidFill>
                  <a:srgbClr val="FF0000"/>
                </a:solidFill>
              </a:rPr>
              <a:t>what is currently in each register.</a:t>
            </a:r>
            <a:r>
              <a:rPr lang="en-US" dirty="0"/>
              <a:t> The register descriptor shows that initially all the registers are empty. As the generation for the block progresses the registers will hold the values of computation.</a:t>
            </a:r>
          </a:p>
        </p:txBody>
      </p:sp>
    </p:spTree>
    <p:extLst>
      <p:ext uri="{BB962C8B-B14F-4D97-AF65-F5344CB8AC3E}">
        <p14:creationId xmlns:p14="http://schemas.microsoft.com/office/powerpoint/2010/main" val="348970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Register Allocation &amp; Assignment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Allocation &amp;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Efficient utilization of registers is important in generating good code.</a:t>
            </a:r>
          </a:p>
          <a:p>
            <a:pPr lvl="0" algn="just"/>
            <a:r>
              <a:rPr lang="en-US" dirty="0"/>
              <a:t>There are four strategies for deciding what values in a program should reside in a registers and which register each value should reside. </a:t>
            </a:r>
            <a:endParaRPr lang="en-US" dirty="0" smtClean="0"/>
          </a:p>
          <a:p>
            <a:pPr lvl="0" algn="just"/>
            <a:r>
              <a:rPr lang="en-US" dirty="0" smtClean="0"/>
              <a:t>Strategies are:</a:t>
            </a:r>
          </a:p>
          <a:p>
            <a:pPr marL="457200" lvl="0" indent="0" algn="just">
              <a:buFont typeface="+mj-lt"/>
              <a:buAutoNum type="arabicPeriod"/>
            </a:pPr>
            <a:r>
              <a:rPr lang="en-US" dirty="0" smtClean="0"/>
              <a:t> Global Register Allocation</a:t>
            </a:r>
          </a:p>
          <a:p>
            <a:pPr marL="457200" lvl="0" indent="0" algn="just">
              <a:buFont typeface="+mj-lt"/>
              <a:buAutoNum type="arabicPeriod"/>
            </a:pPr>
            <a:r>
              <a:rPr lang="en-US" dirty="0" smtClean="0"/>
              <a:t> Usage Count</a:t>
            </a:r>
          </a:p>
          <a:p>
            <a:pPr marL="457200" indent="0" algn="just">
              <a:buFont typeface="+mj-lt"/>
              <a:buAutoNum type="arabicPeriod"/>
            </a:pPr>
            <a:r>
              <a:rPr lang="en-US" dirty="0" smtClean="0"/>
              <a:t> Register </a:t>
            </a:r>
            <a:r>
              <a:rPr lang="en-US" dirty="0"/>
              <a:t>assignment for outer loop</a:t>
            </a:r>
          </a:p>
          <a:p>
            <a:pPr marL="457200" indent="0" algn="just">
              <a:buFont typeface="+mj-lt"/>
              <a:buAutoNum type="arabicPeriod"/>
            </a:pPr>
            <a:r>
              <a:rPr lang="en-US" dirty="0" smtClean="0"/>
              <a:t> Register </a:t>
            </a:r>
            <a:r>
              <a:rPr lang="en-US" dirty="0"/>
              <a:t>allocation for graph coloring </a:t>
            </a:r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 lvl="0"/>
            <a:r>
              <a:rPr lang="en-US" dirty="0"/>
              <a:t>Global Register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Following are the strategies adopted while doing the global register allocation.</a:t>
            </a:r>
          </a:p>
          <a:p>
            <a:pPr lvl="0" algn="just"/>
            <a:r>
              <a:rPr lang="en-US" dirty="0"/>
              <a:t>The global register allocation has a strategy of </a:t>
            </a:r>
            <a:r>
              <a:rPr lang="en-US" dirty="0">
                <a:solidFill>
                  <a:srgbClr val="FF0000"/>
                </a:solidFill>
              </a:rPr>
              <a:t>storing the most frequently used variables </a:t>
            </a:r>
            <a:r>
              <a:rPr lang="en-US" dirty="0"/>
              <a:t>in fixed registers throughout the </a:t>
            </a:r>
            <a:r>
              <a:rPr lang="en-US" dirty="0">
                <a:solidFill>
                  <a:srgbClr val="FF0000"/>
                </a:solidFill>
              </a:rPr>
              <a:t>loop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Another strategy is to assign some fixed number of global registers to hold the </a:t>
            </a:r>
            <a:r>
              <a:rPr lang="en-US" dirty="0">
                <a:solidFill>
                  <a:srgbClr val="FF0000"/>
                </a:solidFill>
              </a:rPr>
              <a:t>most active values in each inner loop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The registers are not already allocated may be used to hold values local to one block.</a:t>
            </a:r>
          </a:p>
          <a:p>
            <a:pPr algn="just"/>
            <a:r>
              <a:rPr lang="en-US" dirty="0"/>
              <a:t>In certain languages like </a:t>
            </a:r>
            <a:r>
              <a:rPr lang="en-US" dirty="0">
                <a:solidFill>
                  <a:srgbClr val="FF0000"/>
                </a:solidFill>
              </a:rPr>
              <a:t>C or Bliss programmer </a:t>
            </a:r>
            <a:r>
              <a:rPr lang="en-US" dirty="0"/>
              <a:t>can do the </a:t>
            </a:r>
            <a:r>
              <a:rPr lang="en-US" dirty="0">
                <a:solidFill>
                  <a:srgbClr val="FF0000"/>
                </a:solidFill>
              </a:rPr>
              <a:t>register allocation by using register declaration </a:t>
            </a:r>
            <a:r>
              <a:rPr lang="en-US" dirty="0"/>
              <a:t>to keep certain values in register for the duration of the </a:t>
            </a:r>
            <a:r>
              <a:rPr lang="en-US" dirty="0" smtClean="0"/>
              <a:t>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3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Usage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/>
              <a:t>The usage count is the count for the use of some variable x in some register used in any basic block. </a:t>
            </a:r>
          </a:p>
          <a:p>
            <a:pPr lvl="0"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usage count gives </a:t>
            </a:r>
            <a:r>
              <a:rPr lang="en-US" dirty="0"/>
              <a:t>the idea about </a:t>
            </a:r>
            <a:r>
              <a:rPr lang="en-US" dirty="0">
                <a:solidFill>
                  <a:srgbClr val="FF0000"/>
                </a:solidFill>
              </a:rPr>
              <a:t>how many units of cost can be saved</a:t>
            </a:r>
            <a:r>
              <a:rPr lang="en-US" dirty="0"/>
              <a:t> by selecting a specific variable for global register allocation. </a:t>
            </a:r>
          </a:p>
          <a:p>
            <a:pPr lvl="0" algn="just"/>
            <a:r>
              <a:rPr lang="en-US" dirty="0"/>
              <a:t>The approximate formula for usage count for the Loop L in some basic block B can be given as,</a:t>
            </a:r>
          </a:p>
          <a:p>
            <a:pPr marL="0" indent="0" algn="just">
              <a:buNone/>
            </a:pPr>
            <a:r>
              <a:rPr lang="en-US" dirty="0"/>
              <a:t>		∑  (use(</a:t>
            </a:r>
            <a:r>
              <a:rPr lang="en-US" dirty="0" err="1"/>
              <a:t>x,B</a:t>
            </a:r>
            <a:r>
              <a:rPr lang="en-US" dirty="0"/>
              <a:t>) + 2* live(</a:t>
            </a:r>
            <a:r>
              <a:rPr lang="en-US" dirty="0" err="1"/>
              <a:t>x,B</a:t>
            </a:r>
            <a:r>
              <a:rPr lang="en-US" dirty="0"/>
              <a:t>))</a:t>
            </a:r>
          </a:p>
          <a:p>
            <a:pPr marL="0" indent="0" algn="just">
              <a:buNone/>
            </a:pPr>
            <a:r>
              <a:rPr lang="en-US" dirty="0"/>
              <a:t>		block B in L</a:t>
            </a:r>
          </a:p>
          <a:p>
            <a:pPr lvl="0" algn="just"/>
            <a:r>
              <a:rPr lang="en-US" dirty="0"/>
              <a:t>Where use(</a:t>
            </a:r>
            <a:r>
              <a:rPr lang="en-US" dirty="0" err="1"/>
              <a:t>x,B</a:t>
            </a:r>
            <a:r>
              <a:rPr lang="en-US" dirty="0"/>
              <a:t>) is number of times x used in block B prior to any definition of x </a:t>
            </a:r>
          </a:p>
          <a:p>
            <a:pPr lvl="0" algn="just"/>
            <a:r>
              <a:rPr lang="en-US" dirty="0"/>
              <a:t>live(</a:t>
            </a:r>
            <a:r>
              <a:rPr lang="en-US" dirty="0" err="1"/>
              <a:t>x,B</a:t>
            </a:r>
            <a:r>
              <a:rPr lang="en-US" dirty="0"/>
              <a:t>) =1 if x is live on exit from B; otherwise live(x)=0.</a:t>
            </a:r>
          </a:p>
        </p:txBody>
      </p:sp>
    </p:spTree>
    <p:extLst>
      <p:ext uri="{BB962C8B-B14F-4D97-AF65-F5344CB8AC3E}">
        <p14:creationId xmlns:p14="http://schemas.microsoft.com/office/powerpoint/2010/main" val="349125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Register assignment for outer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Consider that there are two loops L1 is outer loop and L2 is an inner loop, and allocation of variable a is to be done to some register. The approximate scenario is as given </a:t>
            </a:r>
            <a:r>
              <a:rPr lang="en-US" dirty="0" smtClean="0"/>
              <a:t>below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Following criteria should be adopted for register assignment for outer loop,</a:t>
            </a:r>
          </a:p>
          <a:p>
            <a:pPr lvl="0" algn="just"/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a is allocated in loop L2 </a:t>
            </a:r>
            <a:r>
              <a:rPr lang="en-US" dirty="0"/>
              <a:t>then it </a:t>
            </a:r>
            <a:r>
              <a:rPr lang="en-US" dirty="0">
                <a:solidFill>
                  <a:srgbClr val="FF0000"/>
                </a:solidFill>
              </a:rPr>
              <a:t>should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not be allocated in L1 - L2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a is allocated in L1 and it is not allocated in L2 </a:t>
            </a: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store a on entrance to L2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load a while leaving L2</a:t>
            </a:r>
            <a:r>
              <a:rPr lang="en-US" dirty="0"/>
              <a:t>.</a:t>
            </a:r>
          </a:p>
          <a:p>
            <a:pPr lvl="0" algn="just"/>
            <a:r>
              <a:rPr lang="en-US" dirty="0">
                <a:solidFill>
                  <a:srgbClr val="FF0000"/>
                </a:solidFill>
              </a:rPr>
              <a:t>If a is allocated in L2 and not in L1 </a:t>
            </a: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load a on entrance of L2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store a on exit from L2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05200" y="2390779"/>
            <a:ext cx="2514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8600" y="2895599"/>
            <a:ext cx="1371600" cy="381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17319" y="1974746"/>
            <a:ext cx="914400" cy="414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Loop L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61360" y="2524961"/>
            <a:ext cx="914400" cy="414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Loop L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6131719" y="2389374"/>
            <a:ext cx="192881" cy="506225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51960" y="2480971"/>
            <a:ext cx="914400" cy="414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 L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-L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</a:p>
          <a:p>
            <a:pPr algn="ctr"/>
            <a:endParaRPr lang="en-US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7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18" grpId="0" animBg="1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allocation for graph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graph coloring works in two passes. The working is as given below,</a:t>
            </a:r>
          </a:p>
          <a:p>
            <a:pPr lvl="0" algn="just"/>
            <a:r>
              <a:rPr lang="en-US" dirty="0">
                <a:solidFill>
                  <a:srgbClr val="FF0000"/>
                </a:solidFill>
              </a:rPr>
              <a:t>In the first pass </a:t>
            </a:r>
            <a:r>
              <a:rPr lang="en-US" dirty="0"/>
              <a:t>the specific machine instruction is selected for register allocation. </a:t>
            </a:r>
            <a:r>
              <a:rPr lang="en-US" dirty="0">
                <a:solidFill>
                  <a:srgbClr val="FF0000"/>
                </a:solidFill>
              </a:rPr>
              <a:t>For each variable a symbolic register is allocated</a:t>
            </a:r>
            <a:r>
              <a:rPr lang="en-US" dirty="0"/>
              <a:t>.</a:t>
            </a:r>
          </a:p>
          <a:p>
            <a:pPr lvl="0" algn="just"/>
            <a:r>
              <a:rPr lang="en-US" dirty="0">
                <a:solidFill>
                  <a:srgbClr val="FF0000"/>
                </a:solidFill>
              </a:rPr>
              <a:t>In the second pass the register inference graph is prepared</a:t>
            </a:r>
            <a:r>
              <a:rPr lang="en-US" dirty="0"/>
              <a:t>. </a:t>
            </a:r>
            <a:endParaRPr lang="en-US" dirty="0" smtClean="0"/>
          </a:p>
          <a:p>
            <a:pPr lvl="0" algn="just"/>
            <a:r>
              <a:rPr lang="en-US" dirty="0" smtClean="0"/>
              <a:t>In </a:t>
            </a:r>
            <a:r>
              <a:rPr lang="en-US" dirty="0"/>
              <a:t>register inference graph each node is a symbolic registers and an edge connects two nodes where one is live at a point where other is defined.</a:t>
            </a:r>
          </a:p>
          <a:p>
            <a:pPr lvl="0" algn="just"/>
            <a:r>
              <a:rPr lang="en-US" dirty="0">
                <a:solidFill>
                  <a:srgbClr val="FF0000"/>
                </a:solidFill>
              </a:rPr>
              <a:t>Then a graph coloring technique is applied for this register inference graph using k-color. </a:t>
            </a:r>
            <a:endParaRPr lang="en-US" dirty="0" smtClean="0">
              <a:solidFill>
                <a:srgbClr val="FF0000"/>
              </a:solidFill>
            </a:endParaRPr>
          </a:p>
          <a:p>
            <a:pPr lvl="0" algn="just"/>
            <a:r>
              <a:rPr lang="en-US" dirty="0" smtClean="0"/>
              <a:t>The </a:t>
            </a:r>
            <a:r>
              <a:rPr lang="en-US" dirty="0"/>
              <a:t>k-colors can be assumed to be number of assignable registers. </a:t>
            </a:r>
            <a:endParaRPr lang="en-US" dirty="0" smtClean="0"/>
          </a:p>
          <a:p>
            <a:pPr lvl="0" algn="just"/>
            <a:r>
              <a:rPr lang="en-US" dirty="0" smtClean="0"/>
              <a:t>In </a:t>
            </a:r>
            <a:r>
              <a:rPr lang="en-US" dirty="0"/>
              <a:t>graph coloring technique no two adjacent nodes can have same color. Hence in register inference graph using such graph coloring principle each node (actually a variable) is assigned the symbolic registers so that no two symbolic registers can interfere with each other with assigned physical registers.</a:t>
            </a:r>
          </a:p>
        </p:txBody>
      </p:sp>
    </p:spTree>
    <p:extLst>
      <p:ext uri="{BB962C8B-B14F-4D97-AF65-F5344CB8AC3E}">
        <p14:creationId xmlns:p14="http://schemas.microsoft.com/office/powerpoint/2010/main" val="278611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77200" cy="1470025"/>
          </a:xfrm>
        </p:spPr>
        <p:txBody>
          <a:bodyPr/>
          <a:lstStyle/>
          <a:p>
            <a:r>
              <a:rPr lang="en-US" dirty="0" smtClean="0"/>
              <a:t>DAG Representation of Basic Block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to code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GB" dirty="0"/>
              <a:t>Input to the code generator consists of the intermediate representation of the source program.</a:t>
            </a:r>
            <a:endParaRPr lang="en-US" dirty="0"/>
          </a:p>
          <a:p>
            <a:pPr lvl="0" algn="just"/>
            <a:r>
              <a:rPr lang="en-GB" dirty="0"/>
              <a:t>There are several types for the intermediate language, such as </a:t>
            </a:r>
            <a:r>
              <a:rPr lang="en-GB" dirty="0">
                <a:solidFill>
                  <a:srgbClr val="FF0000"/>
                </a:solidFill>
              </a:rPr>
              <a:t>postfix notation, quadruples, and syntax trees or DAGs</a:t>
            </a:r>
            <a:r>
              <a:rPr lang="en-GB" dirty="0"/>
              <a:t>.</a:t>
            </a:r>
            <a:endParaRPr lang="en-US" dirty="0"/>
          </a:p>
          <a:p>
            <a:pPr lvl="0" algn="just"/>
            <a:r>
              <a:rPr lang="en-GB" dirty="0"/>
              <a:t>The detection of semantic error should be done before submitting the input to the code generator.</a:t>
            </a:r>
            <a:endParaRPr lang="en-US" dirty="0"/>
          </a:p>
          <a:p>
            <a:pPr lvl="0" algn="just"/>
            <a:r>
              <a:rPr lang="en-GB" dirty="0"/>
              <a:t>The code generation phase requires complete error free intermediate code as an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0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DAG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We assume the three address statement could of following types,</a:t>
            </a:r>
          </a:p>
          <a:p>
            <a:pPr marL="0" indent="0" algn="just">
              <a:buNone/>
            </a:pPr>
            <a:r>
              <a:rPr lang="en-US" dirty="0"/>
              <a:t>		 Case (</a:t>
            </a:r>
            <a:r>
              <a:rPr lang="en-US" dirty="0" err="1"/>
              <a:t>i</a:t>
            </a:r>
            <a:r>
              <a:rPr lang="en-US" dirty="0"/>
              <a:t>) x:=y op z</a:t>
            </a:r>
          </a:p>
          <a:p>
            <a:pPr marL="0" indent="0" algn="just">
              <a:buNone/>
            </a:pPr>
            <a:r>
              <a:rPr lang="en-US" dirty="0"/>
              <a:t>		 Case (ii)x:=op y</a:t>
            </a:r>
          </a:p>
          <a:p>
            <a:pPr marL="0" indent="0" algn="just">
              <a:buNone/>
            </a:pPr>
            <a:r>
              <a:rPr lang="en-US" dirty="0"/>
              <a:t>		 Case (iii) x:=y</a:t>
            </a:r>
          </a:p>
          <a:p>
            <a:pPr marL="0" indent="0" algn="just">
              <a:buNone/>
            </a:pPr>
            <a:r>
              <a:rPr lang="en-US" dirty="0"/>
              <a:t>With the help of following steps the DAG can be constructed.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Step 1</a:t>
            </a:r>
            <a:r>
              <a:rPr lang="en-US" dirty="0"/>
              <a:t>: If y is undefined then create node(y). Similarly if z is undefined create a node (z)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Step 2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Case(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/>
              <a:t> create a node(op) whose left child is node(y) and node(z) will be the right child. Also check for any common sub expressions. </a:t>
            </a:r>
          </a:p>
          <a:p>
            <a:pPr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Case (ii) </a:t>
            </a:r>
            <a:r>
              <a:rPr lang="en-US" dirty="0"/>
              <a:t>determine whether is a node labeled op, such node will have a child node(y). 	</a:t>
            </a:r>
          </a:p>
          <a:p>
            <a:pPr marL="0" indent="342900" algn="just">
              <a:buNone/>
            </a:pPr>
            <a:r>
              <a:rPr lang="en-US" dirty="0">
                <a:solidFill>
                  <a:srgbClr val="00B050"/>
                </a:solidFill>
              </a:rPr>
              <a:t>Case (iii) </a:t>
            </a:r>
            <a:r>
              <a:rPr lang="en-US" dirty="0"/>
              <a:t>node n win be node(y).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Step 3</a:t>
            </a:r>
            <a:r>
              <a:rPr lang="en-US" dirty="0"/>
              <a:t>: Delete x from list of identifiers for node(x). Append x to the list of attached identifiers for node n found in 2.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8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Representation of Basic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Example: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" y="1524000"/>
            <a:ext cx="2667000" cy="3243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(1) </a:t>
            </a:r>
            <a:r>
              <a:rPr lang="en-US" dirty="0">
                <a:solidFill>
                  <a:schemeClr val="tx1"/>
                </a:solidFill>
              </a:rPr>
              <a:t> t1 := 4*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(2)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 t2 </a:t>
            </a:r>
            <a:r>
              <a:rPr lang="en-US" dirty="0">
                <a:solidFill>
                  <a:schemeClr val="tx1"/>
                </a:solidFill>
              </a:rPr>
              <a:t>:= a [t1]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(3)</a:t>
            </a:r>
            <a:r>
              <a:rPr lang="en-US" dirty="0">
                <a:solidFill>
                  <a:schemeClr val="tx1"/>
                </a:solidFill>
              </a:rPr>
              <a:t>  </a:t>
            </a:r>
            <a:r>
              <a:rPr lang="en-US" dirty="0" smtClean="0">
                <a:solidFill>
                  <a:schemeClr val="tx1"/>
                </a:solidFill>
              </a:rPr>
              <a:t>t3 </a:t>
            </a:r>
            <a:r>
              <a:rPr lang="en-US" dirty="0">
                <a:solidFill>
                  <a:schemeClr val="tx1"/>
                </a:solidFill>
              </a:rPr>
              <a:t>:= 4*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(4)</a:t>
            </a:r>
            <a:r>
              <a:rPr lang="en-US" dirty="0">
                <a:solidFill>
                  <a:schemeClr val="tx1"/>
                </a:solidFill>
              </a:rPr>
              <a:t>  </a:t>
            </a:r>
            <a:r>
              <a:rPr lang="en-US" dirty="0" smtClean="0">
                <a:solidFill>
                  <a:schemeClr val="tx1"/>
                </a:solidFill>
              </a:rPr>
              <a:t>t4 </a:t>
            </a:r>
            <a:r>
              <a:rPr lang="en-US" dirty="0">
                <a:solidFill>
                  <a:schemeClr val="tx1"/>
                </a:solidFill>
              </a:rPr>
              <a:t>:=b [t3]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(5)  t5 </a:t>
            </a:r>
            <a:r>
              <a:rPr lang="en-US" dirty="0">
                <a:solidFill>
                  <a:schemeClr val="tx1"/>
                </a:solidFill>
              </a:rPr>
              <a:t>:= t2*t4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(6) 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t6 </a:t>
            </a:r>
            <a:r>
              <a:rPr lang="en-US" dirty="0">
                <a:solidFill>
                  <a:schemeClr val="tx1"/>
                </a:solidFill>
              </a:rPr>
              <a:t>:= prod +t5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(7)  prod </a:t>
            </a:r>
            <a:r>
              <a:rPr lang="en-US" dirty="0">
                <a:solidFill>
                  <a:schemeClr val="tx1"/>
                </a:solidFill>
              </a:rPr>
              <a:t>:= t6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(8)  t7 </a:t>
            </a:r>
            <a:r>
              <a:rPr lang="en-US" dirty="0">
                <a:solidFill>
                  <a:schemeClr val="tx1"/>
                </a:solidFill>
              </a:rPr>
              <a:t>:= i+1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(9)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:= t7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(10)  if</a:t>
            </a:r>
            <a:r>
              <a:rPr lang="en-US" dirty="0">
                <a:solidFill>
                  <a:schemeClr val="tx1"/>
                </a:solidFill>
              </a:rPr>
              <a:t> 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&lt;=20 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(1)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8004775" y="3833812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775" y="3833812"/>
                <a:ext cx="556279" cy="50958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292068" y="3908439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 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68" y="3908439"/>
                <a:ext cx="556279" cy="5095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419600" y="3145631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145631"/>
                <a:ext cx="556279" cy="50958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566131" y="2362200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131" y="2362200"/>
                <a:ext cx="556279" cy="50958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566131" y="3943392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 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131" y="3943392"/>
                <a:ext cx="556279" cy="50958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6178625" y="4696718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625" y="4696718"/>
                <a:ext cx="556279" cy="509588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7295215" y="4682430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215" y="4682430"/>
                <a:ext cx="556279" cy="509588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>
            <a:stCxn id="8" idx="5"/>
            <a:endCxn id="7" idx="1"/>
          </p:cNvCxnSpPr>
          <p:nvPr/>
        </p:nvCxnSpPr>
        <p:spPr>
          <a:xfrm>
            <a:off x="4040945" y="2797161"/>
            <a:ext cx="460120" cy="4230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5"/>
            <a:endCxn id="6" idx="1"/>
          </p:cNvCxnSpPr>
          <p:nvPr/>
        </p:nvCxnSpPr>
        <p:spPr>
          <a:xfrm>
            <a:off x="4894414" y="3580592"/>
            <a:ext cx="479119" cy="4024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5"/>
            <a:endCxn id="10" idx="1"/>
          </p:cNvCxnSpPr>
          <p:nvPr/>
        </p:nvCxnSpPr>
        <p:spPr>
          <a:xfrm>
            <a:off x="5766882" y="4343400"/>
            <a:ext cx="493208" cy="4279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21816" y="5070957"/>
            <a:ext cx="460120" cy="4230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077072" y="5145967"/>
            <a:ext cx="328184" cy="3623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770029" y="4329112"/>
            <a:ext cx="383371" cy="4136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7"/>
            <a:endCxn id="7" idx="3"/>
          </p:cNvCxnSpPr>
          <p:nvPr/>
        </p:nvCxnSpPr>
        <p:spPr>
          <a:xfrm flipV="1">
            <a:off x="4040945" y="3580592"/>
            <a:ext cx="460120" cy="4374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857500" y="4418028"/>
            <a:ext cx="822236" cy="8644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451886" y="4341830"/>
            <a:ext cx="953337" cy="10125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3"/>
          </p:cNvCxnSpPr>
          <p:nvPr/>
        </p:nvCxnSpPr>
        <p:spPr>
          <a:xfrm flipH="1">
            <a:off x="5860479" y="5131679"/>
            <a:ext cx="399611" cy="4454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686170" y="5052672"/>
            <a:ext cx="493208" cy="4279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364641" y="4314484"/>
            <a:ext cx="493208" cy="4279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238740" y="2827310"/>
            <a:ext cx="460120" cy="4374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6"/>
            <a:endCxn id="10" idx="2"/>
          </p:cNvCxnSpPr>
          <p:nvPr/>
        </p:nvCxnSpPr>
        <p:spPr>
          <a:xfrm>
            <a:off x="4122410" y="4198186"/>
            <a:ext cx="2056215" cy="7533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639372" y="5533427"/>
            <a:ext cx="31238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920879" y="5508342"/>
            <a:ext cx="37433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i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95694" y="5375289"/>
            <a:ext cx="31238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752062" y="5266644"/>
            <a:ext cx="350902" cy="414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857500" y="3189436"/>
            <a:ext cx="841360" cy="414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prod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714749" y="2186959"/>
            <a:ext cx="982990" cy="414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b="1" baseline="-25000" dirty="0" smtClean="0">
                <a:solidFill>
                  <a:srgbClr val="FF0000"/>
                </a:solidFill>
              </a:rPr>
              <a:t>6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981851" y="3097840"/>
            <a:ext cx="42337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b="1" baseline="-25000" dirty="0" smtClean="0">
                <a:solidFill>
                  <a:srgbClr val="FF0000"/>
                </a:solidFill>
              </a:rPr>
              <a:t>5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744839" y="3714950"/>
            <a:ext cx="42337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15498" y="3879847"/>
            <a:ext cx="42337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499897" y="4361429"/>
            <a:ext cx="55315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endParaRPr lang="en-US" b="1" baseline="-25000" dirty="0">
              <a:solidFill>
                <a:srgbClr val="FF0000"/>
              </a:solidFill>
            </a:endParaRPr>
          </a:p>
          <a:p>
            <a:pPr algn="ctr"/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851494" y="4767263"/>
            <a:ext cx="55315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b="1" baseline="-25000" dirty="0" smtClean="0">
                <a:solidFill>
                  <a:srgbClr val="FF0000"/>
                </a:solidFill>
              </a:rPr>
              <a:t>7</a:t>
            </a:r>
            <a:endParaRPr lang="en-US" b="1" baseline="-25000" dirty="0">
              <a:solidFill>
                <a:srgbClr val="FF0000"/>
              </a:solidFill>
            </a:endParaRPr>
          </a:p>
          <a:p>
            <a:pPr algn="ctr"/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23186" y="5508342"/>
            <a:ext cx="31238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591875" y="4696718"/>
            <a:ext cx="46443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540470" y="3782724"/>
            <a:ext cx="46443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746138" y="4345440"/>
            <a:ext cx="55315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,t</a:t>
            </a:r>
            <a:r>
              <a:rPr lang="en-US" b="1" baseline="-25000" dirty="0" smtClean="0">
                <a:solidFill>
                  <a:srgbClr val="FF0000"/>
                </a:solidFill>
              </a:rPr>
              <a:t>3</a:t>
            </a:r>
            <a:endParaRPr lang="en-US" b="1" baseline="-25000" dirty="0">
              <a:solidFill>
                <a:srgbClr val="FF0000"/>
              </a:solidFill>
            </a:endParaRPr>
          </a:p>
          <a:p>
            <a:pPr algn="ctr"/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150983" y="2157905"/>
            <a:ext cx="982990" cy="414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, prod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053584" y="4785292"/>
            <a:ext cx="55315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endParaRPr lang="en-US" b="1" baseline="-25000" dirty="0">
              <a:solidFill>
                <a:srgbClr val="FF0000"/>
              </a:solidFill>
            </a:endParaRPr>
          </a:p>
          <a:p>
            <a:pPr algn="ctr"/>
            <a:endParaRPr lang="en-US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39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1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81" grpId="0"/>
      <p:bldP spid="90" grpId="0"/>
      <p:bldP spid="9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DAG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DAGs are used in,</a:t>
            </a:r>
            <a:endParaRPr lang="en-US" sz="2000" dirty="0"/>
          </a:p>
          <a:p>
            <a:pPr marL="457200" lvl="1" indent="-457200" algn="just">
              <a:buFont typeface="+mj-lt"/>
              <a:buAutoNum type="arabicPeriod"/>
            </a:pPr>
            <a:r>
              <a:rPr lang="en-US" sz="2400" dirty="0" smtClean="0"/>
              <a:t>Determining </a:t>
            </a:r>
            <a:r>
              <a:rPr lang="en-US" sz="2400" dirty="0"/>
              <a:t>the common sub-expressions.</a:t>
            </a:r>
          </a:p>
          <a:p>
            <a:pPr marL="457200" lvl="1" indent="-457200" algn="just">
              <a:buFont typeface="+mj-lt"/>
              <a:buAutoNum type="arabicPeriod"/>
            </a:pPr>
            <a:r>
              <a:rPr lang="en-US" sz="2400" dirty="0" smtClean="0"/>
              <a:t>Determining </a:t>
            </a:r>
            <a:r>
              <a:rPr lang="en-US" sz="2400" dirty="0"/>
              <a:t>which names are used inside the block and computed outside the block.</a:t>
            </a:r>
          </a:p>
          <a:p>
            <a:pPr marL="457200" lvl="1" indent="-457200" algn="just">
              <a:buFont typeface="+mj-lt"/>
              <a:buAutoNum type="arabicPeriod"/>
            </a:pPr>
            <a:r>
              <a:rPr lang="en-US" sz="2400" dirty="0" smtClean="0"/>
              <a:t>Determining </a:t>
            </a:r>
            <a:r>
              <a:rPr lang="en-US" sz="2400" dirty="0"/>
              <a:t>which statements of the block could have their computed value outside the block.</a:t>
            </a:r>
          </a:p>
          <a:p>
            <a:pPr marL="457200" indent="-457200" algn="just">
              <a:buFont typeface="+mj-lt"/>
              <a:buAutoNum type="arabicPeriod" startAt="4"/>
            </a:pPr>
            <a:r>
              <a:rPr lang="en-US" dirty="0" smtClean="0"/>
              <a:t>Simplifying </a:t>
            </a:r>
            <a:r>
              <a:rPr lang="en-US" dirty="0"/>
              <a:t>the list of quadruples by eliminating the common sub-expressions and not performing the assignment of the form x:=y unless and until it is a must.</a:t>
            </a:r>
          </a:p>
        </p:txBody>
      </p:sp>
    </p:spTree>
    <p:extLst>
      <p:ext uri="{BB962C8B-B14F-4D97-AF65-F5344CB8AC3E}">
        <p14:creationId xmlns:p14="http://schemas.microsoft.com/office/powerpoint/2010/main" val="3462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Generation of Code from DAGs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of Code from DAGs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generating code from DAGs are:</a:t>
            </a:r>
          </a:p>
          <a:p>
            <a:pPr marL="457200" lvl="0" indent="0">
              <a:buFont typeface="+mj-lt"/>
              <a:buAutoNum type="arabicPeriod"/>
            </a:pPr>
            <a:r>
              <a:rPr lang="en-US" dirty="0" smtClean="0"/>
              <a:t> Rearranging </a:t>
            </a:r>
            <a:r>
              <a:rPr lang="en-US" dirty="0"/>
              <a:t>Order</a:t>
            </a:r>
          </a:p>
          <a:p>
            <a:pPr marL="457200" lvl="0" indent="0">
              <a:buFont typeface="+mj-lt"/>
              <a:buAutoNum type="arabicPeriod"/>
            </a:pPr>
            <a:r>
              <a:rPr lang="en-US" dirty="0" smtClean="0"/>
              <a:t> Heuristic </a:t>
            </a:r>
            <a:r>
              <a:rPr lang="en-US" dirty="0"/>
              <a:t>ordering</a:t>
            </a:r>
          </a:p>
          <a:p>
            <a:pPr marL="457200" lvl="0" indent="0">
              <a:buFont typeface="+mj-lt"/>
              <a:buAutoNum type="arabicPeriod"/>
            </a:pPr>
            <a:r>
              <a:rPr lang="en-US" dirty="0" smtClean="0"/>
              <a:t> Labeling </a:t>
            </a:r>
            <a:r>
              <a:rPr lang="en-US" dirty="0"/>
              <a:t>algorithm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5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Rearranging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The order of three address code affects the cost of the object code being generated. </a:t>
            </a:r>
            <a:endParaRPr lang="en-US" dirty="0" smtClean="0"/>
          </a:p>
          <a:p>
            <a:pPr lvl="0" algn="just"/>
            <a:r>
              <a:rPr lang="en-US" dirty="0" smtClean="0"/>
              <a:t>In </a:t>
            </a:r>
            <a:r>
              <a:rPr lang="en-US" dirty="0"/>
              <a:t>the senses that by changing the order in which computations are done we can obtain the object code with minimum cost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Example:</a:t>
            </a:r>
          </a:p>
          <a:p>
            <a:pPr lvl="0"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200400"/>
            <a:ext cx="2286000" cy="266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t1:=</a:t>
            </a:r>
            <a:r>
              <a:rPr lang="en-US" sz="2200" dirty="0" err="1">
                <a:solidFill>
                  <a:schemeClr val="tx1"/>
                </a:solidFill>
              </a:rPr>
              <a:t>a+b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t2</a:t>
            </a:r>
            <a:r>
              <a:rPr lang="en-US" sz="2200" dirty="0">
                <a:solidFill>
                  <a:schemeClr val="tx1"/>
                </a:solidFill>
              </a:rPr>
              <a:t>:=</a:t>
            </a:r>
            <a:r>
              <a:rPr lang="en-US" sz="2200" dirty="0" err="1">
                <a:solidFill>
                  <a:schemeClr val="tx1"/>
                </a:solidFill>
              </a:rPr>
              <a:t>c+d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t3</a:t>
            </a:r>
            <a:r>
              <a:rPr lang="en-US" sz="2200" dirty="0">
                <a:solidFill>
                  <a:schemeClr val="tx1"/>
                </a:solidFill>
              </a:rPr>
              <a:t>:=e-t2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t4</a:t>
            </a:r>
            <a:r>
              <a:rPr lang="en-US" sz="2200" dirty="0">
                <a:solidFill>
                  <a:schemeClr val="tx1"/>
                </a:solidFill>
              </a:rPr>
              <a:t>:=</a:t>
            </a:r>
            <a:r>
              <a:rPr lang="en-US" sz="2200" dirty="0" smtClean="0">
                <a:solidFill>
                  <a:schemeClr val="tx1"/>
                </a:solidFill>
              </a:rPr>
              <a:t>t1-t3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Three Address Code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713943" y="4489463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943" y="4489463"/>
                <a:ext cx="556279" cy="50958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4495800" y="4953000"/>
            <a:ext cx="328184" cy="3623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04898" y="4859705"/>
            <a:ext cx="493208" cy="4279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99800" y="5229441"/>
            <a:ext cx="37433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2723" y="5239179"/>
            <a:ext cx="31238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7174292" y="4775217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292" y="4775217"/>
                <a:ext cx="556279" cy="5095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6956149" y="5238754"/>
            <a:ext cx="328184" cy="3623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65247" y="5145459"/>
            <a:ext cx="493208" cy="4279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760750" y="5549637"/>
            <a:ext cx="37433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28680" y="5549637"/>
            <a:ext cx="31238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6482611" y="3993021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611" y="3993021"/>
                <a:ext cx="556279" cy="50958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6264468" y="4456558"/>
            <a:ext cx="328184" cy="3623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73566" y="4363263"/>
            <a:ext cx="493208" cy="4279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049849" y="4762500"/>
            <a:ext cx="37433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5804591" y="3402806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91" y="3402806"/>
                <a:ext cx="556279" cy="50958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>
            <a:stCxn id="19" idx="3"/>
            <a:endCxn id="5" idx="7"/>
          </p:cNvCxnSpPr>
          <p:nvPr/>
        </p:nvCxnSpPr>
        <p:spPr>
          <a:xfrm flipH="1">
            <a:off x="5188757" y="3837767"/>
            <a:ext cx="697299" cy="7263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5"/>
            <a:endCxn id="15" idx="1"/>
          </p:cNvCxnSpPr>
          <p:nvPr/>
        </p:nvCxnSpPr>
        <p:spPr>
          <a:xfrm>
            <a:off x="6279405" y="3837767"/>
            <a:ext cx="284671" cy="2298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664200" y="4100513"/>
            <a:ext cx="412970" cy="41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t1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703912" y="4744257"/>
            <a:ext cx="41297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t2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50548" y="3955686"/>
            <a:ext cx="41297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t3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340685" y="3355800"/>
            <a:ext cx="41297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t4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6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  <p:bldP spid="9" grpId="0"/>
      <p:bldP spid="10" grpId="0" animBg="1"/>
      <p:bldP spid="13" grpId="0"/>
      <p:bldP spid="14" grpId="0"/>
      <p:bldP spid="15" grpId="0" animBg="1"/>
      <p:bldP spid="18" grpId="0"/>
      <p:bldP spid="19" grpId="0" animBg="1"/>
      <p:bldP spid="39" grpId="0"/>
      <p:bldP spid="40" grpId="0"/>
      <p:bldP spid="41" grpId="0"/>
      <p:bldP spid="4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Rearranging </a:t>
            </a:r>
            <a:r>
              <a:rPr lang="en-US" dirty="0"/>
              <a:t>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647700"/>
            <a:ext cx="2286000" cy="266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t1:=</a:t>
            </a:r>
            <a:r>
              <a:rPr lang="en-US" sz="2200" dirty="0" err="1">
                <a:solidFill>
                  <a:schemeClr val="tx1"/>
                </a:solidFill>
              </a:rPr>
              <a:t>a+b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t2</a:t>
            </a:r>
            <a:r>
              <a:rPr lang="en-US" sz="2200" dirty="0">
                <a:solidFill>
                  <a:schemeClr val="tx1"/>
                </a:solidFill>
              </a:rPr>
              <a:t>:=</a:t>
            </a:r>
            <a:r>
              <a:rPr lang="en-US" sz="2200" dirty="0" err="1">
                <a:solidFill>
                  <a:schemeClr val="tx1"/>
                </a:solidFill>
              </a:rPr>
              <a:t>c+d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t3</a:t>
            </a:r>
            <a:r>
              <a:rPr lang="en-US" sz="2200" dirty="0">
                <a:solidFill>
                  <a:schemeClr val="tx1"/>
                </a:solidFill>
              </a:rPr>
              <a:t>:=e-t2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t4</a:t>
            </a:r>
            <a:r>
              <a:rPr lang="en-US" sz="2200" dirty="0">
                <a:solidFill>
                  <a:schemeClr val="tx1"/>
                </a:solidFill>
              </a:rPr>
              <a:t>:=</a:t>
            </a:r>
            <a:r>
              <a:rPr lang="en-US" sz="2200" dirty="0" smtClean="0">
                <a:solidFill>
                  <a:schemeClr val="tx1"/>
                </a:solidFill>
              </a:rPr>
              <a:t>t1-t3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Three Address Code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9900" y="2209800"/>
            <a:ext cx="29718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MOV a, R0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ADD </a:t>
            </a:r>
            <a:r>
              <a:rPr lang="en-US" sz="2400" dirty="0">
                <a:solidFill>
                  <a:schemeClr val="tx1"/>
                </a:solidFill>
              </a:rPr>
              <a:t>b, R0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MOV </a:t>
            </a:r>
            <a:r>
              <a:rPr lang="en-US" sz="2400" dirty="0">
                <a:solidFill>
                  <a:schemeClr val="tx1"/>
                </a:solidFill>
              </a:rPr>
              <a:t>c, R1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ADD </a:t>
            </a:r>
            <a:r>
              <a:rPr lang="en-US" sz="2400" dirty="0">
                <a:solidFill>
                  <a:schemeClr val="tx1"/>
                </a:solidFill>
              </a:rPr>
              <a:t>d, R1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MOV </a:t>
            </a:r>
            <a:r>
              <a:rPr lang="en-US" sz="2400" dirty="0">
                <a:solidFill>
                  <a:schemeClr val="tx1"/>
                </a:solidFill>
              </a:rPr>
              <a:t>R0, t1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MOV </a:t>
            </a:r>
            <a:r>
              <a:rPr lang="en-US" sz="2400" dirty="0">
                <a:solidFill>
                  <a:schemeClr val="tx1"/>
                </a:solidFill>
              </a:rPr>
              <a:t>e, R0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SUB </a:t>
            </a:r>
            <a:r>
              <a:rPr lang="en-US" sz="2400" dirty="0">
                <a:solidFill>
                  <a:schemeClr val="tx1"/>
                </a:solidFill>
              </a:rPr>
              <a:t>R1, R0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MOV </a:t>
            </a:r>
            <a:r>
              <a:rPr lang="en-US" sz="2400" dirty="0">
                <a:solidFill>
                  <a:schemeClr val="tx1"/>
                </a:solidFill>
              </a:rPr>
              <a:t>t1, R1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SUB </a:t>
            </a:r>
            <a:r>
              <a:rPr lang="en-US" sz="2400" dirty="0">
                <a:solidFill>
                  <a:schemeClr val="tx1"/>
                </a:solidFill>
              </a:rPr>
              <a:t>R0, R1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MOV </a:t>
            </a:r>
            <a:r>
              <a:rPr lang="en-US" sz="2400" dirty="0">
                <a:solidFill>
                  <a:schemeClr val="tx1"/>
                </a:solidFill>
              </a:rPr>
              <a:t>R1, </a:t>
            </a:r>
            <a:r>
              <a:rPr lang="en-US" sz="2400" dirty="0" smtClean="0">
                <a:solidFill>
                  <a:schemeClr val="tx1"/>
                </a:solidFill>
              </a:rPr>
              <a:t>t4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Assembly Code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3450" y="680803"/>
            <a:ext cx="2286000" cy="266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t2:=</a:t>
            </a:r>
            <a:r>
              <a:rPr lang="en-US" sz="2400" dirty="0" err="1">
                <a:solidFill>
                  <a:schemeClr val="tx1"/>
                </a:solidFill>
              </a:rPr>
              <a:t>c+d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t3</a:t>
            </a:r>
            <a:r>
              <a:rPr lang="en-US" sz="2400" dirty="0">
                <a:solidFill>
                  <a:schemeClr val="tx1"/>
                </a:solidFill>
              </a:rPr>
              <a:t>:=e-t2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t1</a:t>
            </a:r>
            <a:r>
              <a:rPr lang="en-US" sz="2400" dirty="0">
                <a:solidFill>
                  <a:schemeClr val="tx1"/>
                </a:solidFill>
              </a:rPr>
              <a:t>:=</a:t>
            </a:r>
            <a:r>
              <a:rPr lang="en-US" sz="2400" dirty="0" err="1">
                <a:solidFill>
                  <a:schemeClr val="tx1"/>
                </a:solidFill>
              </a:rPr>
              <a:t>a+b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t4</a:t>
            </a:r>
            <a:r>
              <a:rPr lang="en-US" sz="2400" dirty="0">
                <a:solidFill>
                  <a:schemeClr val="tx1"/>
                </a:solidFill>
              </a:rPr>
              <a:t>:=t1-t3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Three Address Code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43725" y="2514600"/>
            <a:ext cx="29718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MOV c, R0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ADD </a:t>
            </a:r>
            <a:r>
              <a:rPr lang="en-US" sz="2400" dirty="0">
                <a:solidFill>
                  <a:schemeClr val="tx1"/>
                </a:solidFill>
              </a:rPr>
              <a:t>d, R0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MOV </a:t>
            </a:r>
            <a:r>
              <a:rPr lang="en-US" sz="2400" dirty="0">
                <a:solidFill>
                  <a:schemeClr val="tx1"/>
                </a:solidFill>
              </a:rPr>
              <a:t>e, R1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SUB </a:t>
            </a:r>
            <a:r>
              <a:rPr lang="en-US" sz="2400" dirty="0">
                <a:solidFill>
                  <a:schemeClr val="tx1"/>
                </a:solidFill>
              </a:rPr>
              <a:t>R0, R1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MOV </a:t>
            </a:r>
            <a:r>
              <a:rPr lang="en-US" sz="2400" dirty="0">
                <a:solidFill>
                  <a:schemeClr val="tx1"/>
                </a:solidFill>
              </a:rPr>
              <a:t>a, R0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ADD </a:t>
            </a:r>
            <a:r>
              <a:rPr lang="en-US" sz="2400" dirty="0">
                <a:solidFill>
                  <a:schemeClr val="tx1"/>
                </a:solidFill>
              </a:rPr>
              <a:t>b, R0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SUB </a:t>
            </a:r>
            <a:r>
              <a:rPr lang="en-US" sz="2400" dirty="0">
                <a:solidFill>
                  <a:schemeClr val="tx1"/>
                </a:solidFill>
              </a:rPr>
              <a:t>R1, R0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MOV </a:t>
            </a:r>
            <a:r>
              <a:rPr lang="en-US" sz="2400" dirty="0">
                <a:solidFill>
                  <a:schemeClr val="tx1"/>
                </a:solidFill>
              </a:rPr>
              <a:t>R0, </a:t>
            </a:r>
            <a:r>
              <a:rPr lang="en-US" sz="2400" dirty="0" smtClean="0">
                <a:solidFill>
                  <a:schemeClr val="tx1"/>
                </a:solidFill>
              </a:rPr>
              <a:t>t4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Assembly Code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81213" y="1752600"/>
            <a:ext cx="2490787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88406" y="1364103"/>
            <a:ext cx="1676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Re-arrange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8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Algorithm: Heuristic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just">
              <a:buNone/>
            </a:pPr>
            <a:r>
              <a:rPr lang="en-US" i="1" dirty="0"/>
              <a:t>Obtain all the interior nodes. Consider these interior nodes as unlisted nodes.</a:t>
            </a:r>
            <a:endParaRPr lang="en-US" dirty="0"/>
          </a:p>
          <a:p>
            <a:pPr marL="0" lvl="0" indent="0" algn="just">
              <a:buNone/>
            </a:pPr>
            <a:r>
              <a:rPr lang="en-US" i="1" dirty="0" smtClean="0"/>
              <a:t>while(unlisted </a:t>
            </a:r>
            <a:r>
              <a:rPr lang="en-US" i="1" dirty="0"/>
              <a:t>interior nodes remain) </a:t>
            </a:r>
            <a:endParaRPr lang="en-US" dirty="0"/>
          </a:p>
          <a:p>
            <a:pPr marL="0" lvl="0" indent="0" algn="just" defTabSz="404813">
              <a:buNone/>
            </a:pPr>
            <a:r>
              <a:rPr lang="en-US" i="1" dirty="0"/>
              <a:t>	{</a:t>
            </a:r>
            <a:endParaRPr lang="en-US" dirty="0"/>
          </a:p>
          <a:p>
            <a:pPr marL="0" lvl="0" indent="0" algn="just" defTabSz="688975">
              <a:buNone/>
            </a:pPr>
            <a:r>
              <a:rPr lang="en-US" i="1" dirty="0"/>
              <a:t>	pick up an unlisted node n, whose parents have been listed</a:t>
            </a:r>
            <a:endParaRPr lang="en-US" dirty="0"/>
          </a:p>
          <a:p>
            <a:pPr marL="0" lvl="0" indent="0" algn="just" defTabSz="688975">
              <a:buNone/>
            </a:pPr>
            <a:r>
              <a:rPr lang="en-US" i="1" dirty="0"/>
              <a:t>	list n;</a:t>
            </a:r>
            <a:endParaRPr lang="en-US" dirty="0"/>
          </a:p>
          <a:p>
            <a:pPr marL="0" lvl="0" indent="0" algn="just" defTabSz="688975">
              <a:buNone/>
            </a:pPr>
            <a:r>
              <a:rPr lang="en-US" i="1" dirty="0"/>
              <a:t>	while(the leftmost child m of n has no unlisted parent AND is not </a:t>
            </a:r>
            <a:r>
              <a:rPr lang="en-US" i="1" dirty="0" smtClean="0"/>
              <a:t>leaf)</a:t>
            </a:r>
            <a:endParaRPr lang="en-US" dirty="0"/>
          </a:p>
          <a:p>
            <a:pPr marL="0" lvl="0" indent="0" algn="just">
              <a:buNone/>
            </a:pPr>
            <a:r>
              <a:rPr lang="en-US" i="1" dirty="0"/>
              <a:t>		{</a:t>
            </a:r>
            <a:endParaRPr lang="en-US" dirty="0"/>
          </a:p>
          <a:p>
            <a:pPr marL="0" lvl="0" indent="0" algn="just">
              <a:buNone/>
            </a:pPr>
            <a:r>
              <a:rPr lang="en-US" i="1" dirty="0"/>
              <a:t>		List m;</a:t>
            </a:r>
            <a:endParaRPr lang="en-US" dirty="0"/>
          </a:p>
          <a:p>
            <a:pPr marL="0" lvl="0" indent="0" algn="just">
              <a:buNone/>
            </a:pPr>
            <a:r>
              <a:rPr lang="en-US" i="1" dirty="0"/>
              <a:t>		n=m;</a:t>
            </a:r>
            <a:endParaRPr lang="en-US" dirty="0"/>
          </a:p>
          <a:p>
            <a:pPr marL="0" lvl="0" indent="0" algn="just" defTabSz="1828800">
              <a:buNone/>
            </a:pPr>
            <a:r>
              <a:rPr lang="en-US" i="1" dirty="0"/>
              <a:t>	}</a:t>
            </a:r>
            <a:endParaRPr lang="en-US" dirty="0"/>
          </a:p>
          <a:p>
            <a:pPr marL="404813" lvl="0" indent="0" algn="just">
              <a:buNone/>
            </a:pPr>
            <a:r>
              <a:rPr lang="en-US" i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2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52" y="73925"/>
            <a:ext cx="8763000" cy="808037"/>
          </a:xfrm>
        </p:spPr>
        <p:txBody>
          <a:bodyPr/>
          <a:lstStyle/>
          <a:p>
            <a:r>
              <a:rPr lang="en-US" dirty="0" smtClean="0"/>
              <a:t>Example:</a:t>
            </a:r>
            <a:r>
              <a:rPr lang="en-US" dirty="0"/>
              <a:t> Heuristic Ordering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455600" y="1062129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600" y="1062129"/>
                <a:ext cx="556279" cy="50958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>
            <a:endCxn id="4" idx="3"/>
          </p:cNvCxnSpPr>
          <p:nvPr/>
        </p:nvCxnSpPr>
        <p:spPr>
          <a:xfrm flipV="1">
            <a:off x="1790975" y="1497090"/>
            <a:ext cx="746090" cy="4586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12" idx="1"/>
          </p:cNvCxnSpPr>
          <p:nvPr/>
        </p:nvCxnSpPr>
        <p:spPr>
          <a:xfrm>
            <a:off x="2932944" y="1504738"/>
            <a:ext cx="664738" cy="4959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1405042" y="1904300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42" y="1904300"/>
                <a:ext cx="556279" cy="5095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516217" y="1926056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217" y="1926056"/>
                <a:ext cx="556279" cy="50958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2455600" y="2757423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600" y="2757423"/>
                <a:ext cx="556279" cy="50958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1450206" y="3781893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206" y="3781893"/>
                <a:ext cx="556279" cy="50958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1327786" y="4254594"/>
            <a:ext cx="289423" cy="3254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31790" y="4248782"/>
            <a:ext cx="357075" cy="3312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1998793" y="4554435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793" y="4554435"/>
                <a:ext cx="556279" cy="509588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893927" y="4503576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27" y="4503576"/>
                <a:ext cx="556279" cy="509588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flipV="1">
            <a:off x="771507" y="4976277"/>
            <a:ext cx="289423" cy="3254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75511" y="4970465"/>
            <a:ext cx="357075" cy="3312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1442514" y="5276118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14" y="5276118"/>
                <a:ext cx="556279" cy="509588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340445" y="5262146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5" y="5262146"/>
                <a:ext cx="556279" cy="509588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3290019" y="3781893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019" y="3781893"/>
                <a:ext cx="556279" cy="509588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V="1">
            <a:off x="3167599" y="4254594"/>
            <a:ext cx="289423" cy="3254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671603" y="4248782"/>
            <a:ext cx="357075" cy="3312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3838606" y="4554435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06" y="4554435"/>
                <a:ext cx="556279" cy="509588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733740" y="4503576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40" y="4503576"/>
                <a:ext cx="556279" cy="509588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>
            <a:stCxn id="10" idx="5"/>
            <a:endCxn id="13" idx="1"/>
          </p:cNvCxnSpPr>
          <p:nvPr/>
        </p:nvCxnSpPr>
        <p:spPr>
          <a:xfrm>
            <a:off x="1879856" y="2339261"/>
            <a:ext cx="657209" cy="4927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3"/>
            <a:endCxn id="13" idx="7"/>
          </p:cNvCxnSpPr>
          <p:nvPr/>
        </p:nvCxnSpPr>
        <p:spPr>
          <a:xfrm flipH="1">
            <a:off x="2930414" y="2361017"/>
            <a:ext cx="667268" cy="4710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7"/>
          </p:cNvCxnSpPr>
          <p:nvPr/>
        </p:nvCxnSpPr>
        <p:spPr>
          <a:xfrm flipV="1">
            <a:off x="1925020" y="3193924"/>
            <a:ext cx="609249" cy="6625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7" idx="0"/>
          </p:cNvCxnSpPr>
          <p:nvPr/>
        </p:nvCxnSpPr>
        <p:spPr>
          <a:xfrm>
            <a:off x="2930148" y="3201572"/>
            <a:ext cx="638011" cy="5803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" idx="4"/>
            <a:endCxn id="18" idx="0"/>
          </p:cNvCxnSpPr>
          <p:nvPr/>
        </p:nvCxnSpPr>
        <p:spPr>
          <a:xfrm flipH="1">
            <a:off x="1172067" y="2413888"/>
            <a:ext cx="511115" cy="20896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4"/>
            <a:endCxn id="30" idx="0"/>
          </p:cNvCxnSpPr>
          <p:nvPr/>
        </p:nvCxnSpPr>
        <p:spPr>
          <a:xfrm>
            <a:off x="3794357" y="2435644"/>
            <a:ext cx="322389" cy="21187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032990" y="1170887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990" y="1170887"/>
                <a:ext cx="337400" cy="333851"/>
              </a:xfrm>
              <a:prstGeom prst="rect">
                <a:avLst/>
              </a:prstGeom>
              <a:blipFill rotWithShape="0">
                <a:blip r:embed="rId14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1067648" y="1946830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648" y="1946830"/>
                <a:ext cx="337400" cy="333851"/>
              </a:xfrm>
              <a:prstGeom prst="rect">
                <a:avLst/>
              </a:prstGeom>
              <a:blipFill rotWithShape="0">
                <a:blip r:embed="rId15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116745" y="2000683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745" y="2000683"/>
                <a:ext cx="337400" cy="333851"/>
              </a:xfrm>
              <a:prstGeom prst="rect">
                <a:avLst/>
              </a:prstGeom>
              <a:blipFill rotWithShape="0">
                <a:blip r:embed="rId16"/>
                <a:stretch>
                  <a:fillRect l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19957" y="2832192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57" y="2832192"/>
                <a:ext cx="337400" cy="333851"/>
              </a:xfrm>
              <a:prstGeom prst="rect">
                <a:avLst/>
              </a:prstGeom>
              <a:blipFill rotWithShape="0">
                <a:blip r:embed="rId17"/>
                <a:stretch>
                  <a:fillRect l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2018820" y="3855034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820" y="3855034"/>
                <a:ext cx="337400" cy="333851"/>
              </a:xfrm>
              <a:prstGeom prst="rect">
                <a:avLst/>
              </a:prstGeom>
              <a:blipFill rotWithShape="0">
                <a:blip r:embed="rId18"/>
                <a:stretch>
                  <a:fillRect l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10499" y="4570426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99" y="4570426"/>
                <a:ext cx="337400" cy="333851"/>
              </a:xfrm>
              <a:prstGeom prst="rect">
                <a:avLst/>
              </a:prstGeom>
              <a:blipFill rotWithShape="0">
                <a:blip r:embed="rId19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-19047" y="5350014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047" y="5350014"/>
                <a:ext cx="337400" cy="333851"/>
              </a:xfrm>
              <a:prstGeom prst="rect">
                <a:avLst/>
              </a:prstGeom>
              <a:blipFill rotWithShape="0">
                <a:blip r:embed="rId20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1678467" y="4636783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67" y="4636783"/>
                <a:ext cx="337400" cy="333851"/>
              </a:xfrm>
              <a:prstGeom prst="rect">
                <a:avLst/>
              </a:prstGeom>
              <a:blipFill rotWithShape="0">
                <a:blip r:embed="rId21"/>
                <a:stretch>
                  <a:fillRect l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2969998" y="3863949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998" y="3863949"/>
                <a:ext cx="337400" cy="333851"/>
              </a:xfrm>
              <a:prstGeom prst="rect">
                <a:avLst/>
              </a:prstGeom>
              <a:blipFill rotWithShape="0">
                <a:blip r:embed="rId22"/>
                <a:stretch>
                  <a:fillRect l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1940151" y="5447441"/>
            <a:ext cx="515449" cy="324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67599" y="4641561"/>
            <a:ext cx="515449" cy="324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315828" y="4642329"/>
            <a:ext cx="515449" cy="324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12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4488038" y="1086015"/>
                <a:ext cx="4077496" cy="5035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𝐼𝑛𝑡𝑒𝑟𝑖𝑜𝑟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 2 3 4 5 6 8</m:t>
                      </m:r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38" y="1086015"/>
                <a:ext cx="4077496" cy="50359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/>
          <p:cNvSpPr/>
          <p:nvPr/>
        </p:nvSpPr>
        <p:spPr>
          <a:xfrm>
            <a:off x="4899224" y="2637849"/>
            <a:ext cx="3652109" cy="978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</a:rPr>
              <a:t>Pick </a:t>
            </a:r>
            <a:r>
              <a:rPr lang="en-US" b="1" dirty="0">
                <a:solidFill>
                  <a:schemeClr val="tx1"/>
                </a:solidFill>
              </a:rPr>
              <a:t>up an unlisted </a:t>
            </a:r>
            <a:r>
              <a:rPr lang="en-US" b="1" dirty="0" smtClean="0">
                <a:solidFill>
                  <a:schemeClr val="tx1"/>
                </a:solidFill>
              </a:rPr>
              <a:t>node, </a:t>
            </a:r>
          </a:p>
          <a:p>
            <a:pPr lvl="0" algn="ctr"/>
            <a:r>
              <a:rPr lang="en-US" b="1" dirty="0" smtClean="0">
                <a:solidFill>
                  <a:schemeClr val="tx1"/>
                </a:solidFill>
              </a:rPr>
              <a:t>whose </a:t>
            </a:r>
            <a:r>
              <a:rPr lang="en-US" b="1" dirty="0">
                <a:solidFill>
                  <a:schemeClr val="tx1"/>
                </a:solidFill>
              </a:rPr>
              <a:t>parents have been listed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4454144" y="1752710"/>
                <a:ext cx="4111389" cy="5035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𝑈𝑛𝑙𝑖𝑠𝑡𝑒𝑑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 2 3 4 5 6 8</m:t>
                      </m:r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144" y="1752710"/>
                <a:ext cx="4111389" cy="503593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63457"/>
              </p:ext>
            </p:extLst>
          </p:nvPr>
        </p:nvGraphicFramePr>
        <p:xfrm>
          <a:off x="2389557" y="5727493"/>
          <a:ext cx="6669873" cy="64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1097"/>
                <a:gridCol w="741097"/>
                <a:gridCol w="741097"/>
                <a:gridCol w="741097"/>
                <a:gridCol w="741097"/>
                <a:gridCol w="741097"/>
                <a:gridCol w="741097"/>
                <a:gridCol w="148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Listed Node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6509838" y="3525222"/>
                <a:ext cx="457200" cy="4159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838" y="3525222"/>
                <a:ext cx="457200" cy="415907"/>
              </a:xfrm>
              <a:prstGeom prst="rect">
                <a:avLst/>
              </a:prstGeom>
              <a:blipFill rotWithShape="0">
                <a:blip r:embed="rId25"/>
                <a:stretch>
                  <a:fillRect l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tangle 90"/>
          <p:cNvSpPr/>
          <p:nvPr/>
        </p:nvSpPr>
        <p:spPr>
          <a:xfrm>
            <a:off x="3285572" y="5801626"/>
            <a:ext cx="342900" cy="41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292940" y="4077942"/>
            <a:ext cx="2667000" cy="721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B050"/>
                </a:solidFill>
              </a:rPr>
              <a:t>Leftchild</a:t>
            </a:r>
            <a:r>
              <a:rPr lang="en-US" b="1" dirty="0" smtClean="0">
                <a:solidFill>
                  <a:srgbClr val="00B050"/>
                </a:solidFill>
              </a:rPr>
              <a:t> of 1 = 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Parent </a:t>
            </a:r>
            <a:r>
              <a:rPr lang="en-US" b="1" dirty="0" smtClean="0">
                <a:solidFill>
                  <a:srgbClr val="00B050"/>
                </a:solidFill>
              </a:rPr>
              <a:t>1 is listed so list 2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 flipH="1">
            <a:off x="6838454" y="1810282"/>
            <a:ext cx="228600" cy="3488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7315200" y="4109926"/>
                <a:ext cx="457200" cy="4159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109926"/>
                <a:ext cx="457200" cy="415907"/>
              </a:xfrm>
              <a:prstGeom prst="rect">
                <a:avLst/>
              </a:prstGeom>
              <a:blipFill rotWithShape="0">
                <a:blip r:embed="rId26"/>
                <a:stretch>
                  <a:fillRect l="-1333" b="-14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/>
          <p:cNvCxnSpPr/>
          <p:nvPr/>
        </p:nvCxnSpPr>
        <p:spPr>
          <a:xfrm flipH="1">
            <a:off x="7047504" y="1849398"/>
            <a:ext cx="228600" cy="3488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088275" y="5783831"/>
            <a:ext cx="342900" cy="41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743131" y="4071262"/>
            <a:ext cx="3717758" cy="721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B050"/>
                </a:solidFill>
              </a:rPr>
              <a:t>Leftchild</a:t>
            </a:r>
            <a:r>
              <a:rPr lang="en-US" b="1" dirty="0" smtClean="0">
                <a:solidFill>
                  <a:srgbClr val="00B050"/>
                </a:solidFill>
              </a:rPr>
              <a:t> of 2 = 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Parent 5 is not listed so can’t list 6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7315200" y="4103246"/>
                <a:ext cx="457200" cy="4159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103246"/>
                <a:ext cx="457200" cy="415907"/>
              </a:xfrm>
              <a:prstGeom prst="rect">
                <a:avLst/>
              </a:prstGeom>
              <a:blipFill rotWithShape="0">
                <a:blip r:embed="rId27"/>
                <a:stretch>
                  <a:fillRect l="-1333" b="-14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95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85" grpId="0"/>
      <p:bldP spid="88" grpId="0"/>
      <p:bldP spid="88" grpId="1"/>
      <p:bldP spid="91" grpId="0" animBg="1"/>
      <p:bldP spid="92" grpId="0" build="allAtOnce"/>
      <p:bldP spid="95" grpId="0"/>
      <p:bldP spid="95" grpId="1"/>
      <p:bldP spid="97" grpId="0" animBg="1"/>
      <p:bldP spid="9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52" y="73925"/>
            <a:ext cx="8763000" cy="808037"/>
          </a:xfrm>
        </p:spPr>
        <p:txBody>
          <a:bodyPr/>
          <a:lstStyle/>
          <a:p>
            <a:r>
              <a:rPr lang="en-US" dirty="0" smtClean="0"/>
              <a:t>Example:</a:t>
            </a:r>
            <a:r>
              <a:rPr lang="en-US" dirty="0"/>
              <a:t> Heuristic Ordering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455600" y="1062129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600" y="1062129"/>
                <a:ext cx="556279" cy="50958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>
            <a:endCxn id="4" idx="3"/>
          </p:cNvCxnSpPr>
          <p:nvPr/>
        </p:nvCxnSpPr>
        <p:spPr>
          <a:xfrm flipV="1">
            <a:off x="1790975" y="1497090"/>
            <a:ext cx="746090" cy="4586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12" idx="1"/>
          </p:cNvCxnSpPr>
          <p:nvPr/>
        </p:nvCxnSpPr>
        <p:spPr>
          <a:xfrm>
            <a:off x="2932944" y="1504738"/>
            <a:ext cx="664738" cy="4959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1405042" y="1904300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42" y="1904300"/>
                <a:ext cx="556279" cy="5095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516217" y="1926056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217" y="1926056"/>
                <a:ext cx="556279" cy="50958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2455600" y="2757423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600" y="2757423"/>
                <a:ext cx="556279" cy="50958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1450206" y="3781893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206" y="3781893"/>
                <a:ext cx="556279" cy="50958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1327786" y="4254594"/>
            <a:ext cx="289423" cy="3254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31790" y="4248782"/>
            <a:ext cx="357075" cy="3312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1998793" y="4554435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793" y="4554435"/>
                <a:ext cx="556279" cy="509588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893927" y="4503576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27" y="4503576"/>
                <a:ext cx="556279" cy="509588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flipV="1">
            <a:off x="771507" y="4976277"/>
            <a:ext cx="289423" cy="3254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75511" y="4970465"/>
            <a:ext cx="357075" cy="3312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1442514" y="5276118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14" y="5276118"/>
                <a:ext cx="556279" cy="509588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340445" y="5262146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5" y="5262146"/>
                <a:ext cx="556279" cy="509588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3290019" y="3781893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019" y="3781893"/>
                <a:ext cx="556279" cy="509588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V="1">
            <a:off x="3167599" y="4254594"/>
            <a:ext cx="289423" cy="3254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671603" y="4248782"/>
            <a:ext cx="357075" cy="3312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3838606" y="4554435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06" y="4554435"/>
                <a:ext cx="556279" cy="509588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733740" y="4503576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40" y="4503576"/>
                <a:ext cx="556279" cy="509588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>
            <a:stCxn id="10" idx="5"/>
            <a:endCxn id="13" idx="1"/>
          </p:cNvCxnSpPr>
          <p:nvPr/>
        </p:nvCxnSpPr>
        <p:spPr>
          <a:xfrm>
            <a:off x="1879856" y="2339261"/>
            <a:ext cx="657209" cy="4927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3"/>
            <a:endCxn id="13" idx="7"/>
          </p:cNvCxnSpPr>
          <p:nvPr/>
        </p:nvCxnSpPr>
        <p:spPr>
          <a:xfrm flipH="1">
            <a:off x="2930414" y="2361017"/>
            <a:ext cx="667268" cy="4710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7"/>
          </p:cNvCxnSpPr>
          <p:nvPr/>
        </p:nvCxnSpPr>
        <p:spPr>
          <a:xfrm flipV="1">
            <a:off x="1925020" y="3193924"/>
            <a:ext cx="609249" cy="6625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7" idx="0"/>
          </p:cNvCxnSpPr>
          <p:nvPr/>
        </p:nvCxnSpPr>
        <p:spPr>
          <a:xfrm>
            <a:off x="2930148" y="3201572"/>
            <a:ext cx="638011" cy="5803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" idx="4"/>
            <a:endCxn id="18" idx="0"/>
          </p:cNvCxnSpPr>
          <p:nvPr/>
        </p:nvCxnSpPr>
        <p:spPr>
          <a:xfrm flipH="1">
            <a:off x="1172067" y="2413888"/>
            <a:ext cx="511115" cy="20896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4"/>
            <a:endCxn id="30" idx="0"/>
          </p:cNvCxnSpPr>
          <p:nvPr/>
        </p:nvCxnSpPr>
        <p:spPr>
          <a:xfrm>
            <a:off x="3794357" y="2435644"/>
            <a:ext cx="322389" cy="21187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032990" y="1170887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990" y="1170887"/>
                <a:ext cx="337400" cy="333851"/>
              </a:xfrm>
              <a:prstGeom prst="rect">
                <a:avLst/>
              </a:prstGeom>
              <a:blipFill rotWithShape="0">
                <a:blip r:embed="rId14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1067648" y="1946830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648" y="1946830"/>
                <a:ext cx="337400" cy="333851"/>
              </a:xfrm>
              <a:prstGeom prst="rect">
                <a:avLst/>
              </a:prstGeom>
              <a:blipFill rotWithShape="0">
                <a:blip r:embed="rId15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116745" y="2000683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745" y="2000683"/>
                <a:ext cx="337400" cy="333851"/>
              </a:xfrm>
              <a:prstGeom prst="rect">
                <a:avLst/>
              </a:prstGeom>
              <a:blipFill rotWithShape="0">
                <a:blip r:embed="rId16"/>
                <a:stretch>
                  <a:fillRect l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19957" y="2832192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57" y="2832192"/>
                <a:ext cx="337400" cy="333851"/>
              </a:xfrm>
              <a:prstGeom prst="rect">
                <a:avLst/>
              </a:prstGeom>
              <a:blipFill rotWithShape="0">
                <a:blip r:embed="rId17"/>
                <a:stretch>
                  <a:fillRect l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2018820" y="3855034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820" y="3855034"/>
                <a:ext cx="337400" cy="333851"/>
              </a:xfrm>
              <a:prstGeom prst="rect">
                <a:avLst/>
              </a:prstGeom>
              <a:blipFill rotWithShape="0">
                <a:blip r:embed="rId18"/>
                <a:stretch>
                  <a:fillRect l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10499" y="4570426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99" y="4570426"/>
                <a:ext cx="337400" cy="333851"/>
              </a:xfrm>
              <a:prstGeom prst="rect">
                <a:avLst/>
              </a:prstGeom>
              <a:blipFill rotWithShape="0">
                <a:blip r:embed="rId19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-19047" y="5350014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047" y="5350014"/>
                <a:ext cx="337400" cy="333851"/>
              </a:xfrm>
              <a:prstGeom prst="rect">
                <a:avLst/>
              </a:prstGeom>
              <a:blipFill rotWithShape="0">
                <a:blip r:embed="rId20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1678467" y="4636783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67" y="4636783"/>
                <a:ext cx="337400" cy="333851"/>
              </a:xfrm>
              <a:prstGeom prst="rect">
                <a:avLst/>
              </a:prstGeom>
              <a:blipFill rotWithShape="0">
                <a:blip r:embed="rId21"/>
                <a:stretch>
                  <a:fillRect l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2969998" y="3863949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998" y="3863949"/>
                <a:ext cx="337400" cy="333851"/>
              </a:xfrm>
              <a:prstGeom prst="rect">
                <a:avLst/>
              </a:prstGeom>
              <a:blipFill rotWithShape="0">
                <a:blip r:embed="rId22"/>
                <a:stretch>
                  <a:fillRect l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1940151" y="5447441"/>
            <a:ext cx="515449" cy="324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67599" y="4641561"/>
            <a:ext cx="515449" cy="324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315828" y="4642329"/>
            <a:ext cx="515449" cy="324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12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4488038" y="1086015"/>
                <a:ext cx="4077496" cy="5035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𝐼𝑛𝑡𝑒𝑟𝑖𝑜𝑟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 2 3 4 5 6 8</m:t>
                      </m:r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38" y="1086015"/>
                <a:ext cx="4077496" cy="50359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/>
          <p:cNvSpPr/>
          <p:nvPr/>
        </p:nvSpPr>
        <p:spPr>
          <a:xfrm>
            <a:off x="4899224" y="2637849"/>
            <a:ext cx="3652109" cy="978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</a:rPr>
              <a:t>Pick </a:t>
            </a:r>
            <a:r>
              <a:rPr lang="en-US" b="1" dirty="0">
                <a:solidFill>
                  <a:schemeClr val="tx1"/>
                </a:solidFill>
              </a:rPr>
              <a:t>up an unlisted </a:t>
            </a:r>
            <a:r>
              <a:rPr lang="en-US" b="1" dirty="0" smtClean="0">
                <a:solidFill>
                  <a:schemeClr val="tx1"/>
                </a:solidFill>
              </a:rPr>
              <a:t>node, </a:t>
            </a:r>
          </a:p>
          <a:p>
            <a:pPr lvl="0" algn="ctr"/>
            <a:r>
              <a:rPr lang="en-US" b="1" dirty="0" smtClean="0">
                <a:solidFill>
                  <a:schemeClr val="tx1"/>
                </a:solidFill>
              </a:rPr>
              <a:t>whose </a:t>
            </a:r>
            <a:r>
              <a:rPr lang="en-US" b="1" dirty="0">
                <a:solidFill>
                  <a:schemeClr val="tx1"/>
                </a:solidFill>
              </a:rPr>
              <a:t>parents have been listed</a:t>
            </a:r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4454144" y="1752710"/>
                <a:ext cx="4111389" cy="5035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𝑈𝑛𝑙𝑖𝑠𝑡𝑒𝑑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 2 3 4 5 6 8</m:t>
                      </m:r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144" y="1752710"/>
                <a:ext cx="4111389" cy="503593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40099"/>
              </p:ext>
            </p:extLst>
          </p:nvPr>
        </p:nvGraphicFramePr>
        <p:xfrm>
          <a:off x="2389557" y="5727493"/>
          <a:ext cx="6669873" cy="64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1097"/>
                <a:gridCol w="741097"/>
                <a:gridCol w="741097"/>
                <a:gridCol w="741097"/>
                <a:gridCol w="741097"/>
                <a:gridCol w="741097"/>
                <a:gridCol w="741097"/>
                <a:gridCol w="148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Listed Node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4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7372582" y="4112627"/>
                <a:ext cx="457200" cy="4159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582" y="4112627"/>
                <a:ext cx="457200" cy="415907"/>
              </a:xfrm>
              <a:prstGeom prst="rect">
                <a:avLst/>
              </a:prstGeom>
              <a:blipFill rotWithShape="0">
                <a:blip r:embed="rId25"/>
                <a:stretch>
                  <a:fillRect l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tangle 90"/>
          <p:cNvSpPr/>
          <p:nvPr/>
        </p:nvSpPr>
        <p:spPr>
          <a:xfrm>
            <a:off x="4787026" y="5839367"/>
            <a:ext cx="342900" cy="41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67156" y="4112627"/>
            <a:ext cx="2519130" cy="721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B050"/>
                </a:solidFill>
              </a:rPr>
              <a:t>Rightchild</a:t>
            </a:r>
            <a:r>
              <a:rPr lang="en-US" b="1" dirty="0" smtClean="0">
                <a:solidFill>
                  <a:srgbClr val="00B050"/>
                </a:solidFill>
              </a:rPr>
              <a:t> of 1 = 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Parent 1 is listed so list 3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824166" y="1810282"/>
            <a:ext cx="228600" cy="3488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033216" y="1849398"/>
            <a:ext cx="228600" cy="3488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7261816" y="1845051"/>
            <a:ext cx="228600" cy="3488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268413" y="4107711"/>
            <a:ext cx="2913729" cy="721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B050"/>
                </a:solidFill>
              </a:rPr>
              <a:t>Leftchild</a:t>
            </a:r>
            <a:r>
              <a:rPr lang="en-US" b="1" dirty="0" smtClean="0">
                <a:solidFill>
                  <a:srgbClr val="00B050"/>
                </a:solidFill>
              </a:rPr>
              <a:t> of 3 = 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Parent 2,3 are listed so list 4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7400834" y="4138528"/>
                <a:ext cx="457200" cy="4159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834" y="4138528"/>
                <a:ext cx="457200" cy="415907"/>
              </a:xfrm>
              <a:prstGeom prst="rect">
                <a:avLst/>
              </a:prstGeom>
              <a:blipFill rotWithShape="0">
                <a:blip r:embed="rId26"/>
                <a:stretch>
                  <a:fillRect l="-1333" b="-14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/>
          <p:nvPr/>
        </p:nvCxnSpPr>
        <p:spPr>
          <a:xfrm flipH="1">
            <a:off x="7470866" y="1853814"/>
            <a:ext cx="228600" cy="3488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64266" y="5773557"/>
            <a:ext cx="342900" cy="41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91" grpId="0" animBg="1"/>
      <p:bldP spid="92" grpId="0" build="allAtOnce"/>
      <p:bldP spid="57" grpId="0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GB" dirty="0" smtClean="0"/>
              <a:t>The </a:t>
            </a:r>
            <a:r>
              <a:rPr lang="en-GB" dirty="0"/>
              <a:t>output may </a:t>
            </a:r>
            <a:r>
              <a:rPr lang="en-GB" dirty="0" smtClean="0"/>
              <a:t>be in form of:</a:t>
            </a:r>
          </a:p>
          <a:p>
            <a:pPr marL="457200" indent="0" algn="just">
              <a:buFont typeface="+mj-lt"/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 Absolute </a:t>
            </a:r>
            <a:r>
              <a:rPr lang="en-GB" dirty="0">
                <a:solidFill>
                  <a:srgbClr val="FF0000"/>
                </a:solidFill>
              </a:rPr>
              <a:t>machine </a:t>
            </a:r>
            <a:r>
              <a:rPr lang="en-GB" dirty="0" smtClean="0">
                <a:solidFill>
                  <a:srgbClr val="FF0000"/>
                </a:solidFill>
              </a:rPr>
              <a:t>language</a:t>
            </a:r>
          </a:p>
          <a:p>
            <a:pPr marL="457200" indent="0" algn="just">
              <a:buFont typeface="+mj-lt"/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Relocatable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machine </a:t>
            </a:r>
            <a:r>
              <a:rPr lang="en-GB" dirty="0" smtClean="0">
                <a:solidFill>
                  <a:srgbClr val="FF0000"/>
                </a:solidFill>
              </a:rPr>
              <a:t>language</a:t>
            </a:r>
          </a:p>
          <a:p>
            <a:pPr marL="457200" indent="0" algn="just">
              <a:buFont typeface="+mj-lt"/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 Assembly </a:t>
            </a:r>
            <a:r>
              <a:rPr lang="en-GB" dirty="0">
                <a:solidFill>
                  <a:srgbClr val="FF0000"/>
                </a:solidFill>
              </a:rPr>
              <a:t>language.</a:t>
            </a:r>
            <a:endParaRPr lang="en-US" dirty="0">
              <a:solidFill>
                <a:srgbClr val="FF0000"/>
              </a:solidFill>
            </a:endParaRPr>
          </a:p>
          <a:p>
            <a:pPr lvl="0" algn="just"/>
            <a:r>
              <a:rPr lang="en-GB" dirty="0" smtClean="0"/>
              <a:t>Absolute </a:t>
            </a:r>
            <a:r>
              <a:rPr lang="en-GB" dirty="0"/>
              <a:t>machine language program </a:t>
            </a:r>
            <a:r>
              <a:rPr lang="en-GB" dirty="0" smtClean="0"/>
              <a:t>can </a:t>
            </a:r>
            <a:r>
              <a:rPr lang="en-GB" dirty="0"/>
              <a:t>be placed in a </a:t>
            </a:r>
            <a:r>
              <a:rPr lang="en-GB" dirty="0" smtClean="0"/>
              <a:t>memory location and </a:t>
            </a:r>
            <a:r>
              <a:rPr lang="en-GB" dirty="0"/>
              <a:t>immediately </a:t>
            </a:r>
            <a:r>
              <a:rPr lang="en-GB" dirty="0" smtClean="0"/>
              <a:t>execute.</a:t>
            </a:r>
            <a:endParaRPr lang="en-US" dirty="0"/>
          </a:p>
          <a:p>
            <a:pPr lvl="0" algn="just"/>
            <a:r>
              <a:rPr lang="en-GB" dirty="0"/>
              <a:t>Producing a </a:t>
            </a:r>
            <a:r>
              <a:rPr lang="en-GB" dirty="0" err="1"/>
              <a:t>relocatable</a:t>
            </a:r>
            <a:r>
              <a:rPr lang="en-GB" dirty="0"/>
              <a:t> machine language program as output is that the subroutine can be compiled separately. A set of </a:t>
            </a:r>
            <a:r>
              <a:rPr lang="en-GB" dirty="0" err="1"/>
              <a:t>relocatable</a:t>
            </a:r>
            <a:r>
              <a:rPr lang="en-GB" dirty="0"/>
              <a:t> object modules can be linked together and loaded for </a:t>
            </a:r>
            <a:r>
              <a:rPr lang="en-GB" dirty="0" smtClean="0"/>
              <a:t>execution. </a:t>
            </a:r>
            <a:endParaRPr lang="en-US" dirty="0"/>
          </a:p>
          <a:p>
            <a:pPr lvl="0" algn="just"/>
            <a:r>
              <a:rPr lang="en-GB" dirty="0"/>
              <a:t>Producing an assembly language program as output makes the process of code generation somewhat </a:t>
            </a:r>
            <a:r>
              <a:rPr lang="en-GB" dirty="0" smtClean="0"/>
              <a:t>easier. Then assembler is require to convert code in binary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2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52" y="73925"/>
            <a:ext cx="8763000" cy="808037"/>
          </a:xfrm>
        </p:spPr>
        <p:txBody>
          <a:bodyPr/>
          <a:lstStyle/>
          <a:p>
            <a:r>
              <a:rPr lang="en-US" dirty="0" smtClean="0"/>
              <a:t>Example:</a:t>
            </a:r>
            <a:r>
              <a:rPr lang="en-US" dirty="0"/>
              <a:t> Heuristic Ordering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455600" y="1062129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600" y="1062129"/>
                <a:ext cx="556279" cy="50958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>
            <a:endCxn id="4" idx="3"/>
          </p:cNvCxnSpPr>
          <p:nvPr/>
        </p:nvCxnSpPr>
        <p:spPr>
          <a:xfrm flipV="1">
            <a:off x="1790975" y="1497090"/>
            <a:ext cx="746090" cy="4586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12" idx="1"/>
          </p:cNvCxnSpPr>
          <p:nvPr/>
        </p:nvCxnSpPr>
        <p:spPr>
          <a:xfrm>
            <a:off x="2932944" y="1504738"/>
            <a:ext cx="664738" cy="4959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1405042" y="1904300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42" y="1904300"/>
                <a:ext cx="556279" cy="5095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516217" y="1926056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217" y="1926056"/>
                <a:ext cx="556279" cy="50958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2455600" y="2757423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600" y="2757423"/>
                <a:ext cx="556279" cy="50958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1450206" y="3781893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206" y="3781893"/>
                <a:ext cx="556279" cy="50958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1327786" y="4254594"/>
            <a:ext cx="289423" cy="3254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31790" y="4248782"/>
            <a:ext cx="357075" cy="3312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1998793" y="4554435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793" y="4554435"/>
                <a:ext cx="556279" cy="509588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893927" y="4503576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27" y="4503576"/>
                <a:ext cx="556279" cy="509588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flipV="1">
            <a:off x="771507" y="4976277"/>
            <a:ext cx="289423" cy="3254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75511" y="4970465"/>
            <a:ext cx="357075" cy="3312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1442514" y="5276118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14" y="5276118"/>
                <a:ext cx="556279" cy="509588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340445" y="5262146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5" y="5262146"/>
                <a:ext cx="556279" cy="509588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3290019" y="3781893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019" y="3781893"/>
                <a:ext cx="556279" cy="509588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V="1">
            <a:off x="3167599" y="4254594"/>
            <a:ext cx="289423" cy="3254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671603" y="4248782"/>
            <a:ext cx="357075" cy="3312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3838606" y="4554435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06" y="4554435"/>
                <a:ext cx="556279" cy="509588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733740" y="4503576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40" y="4503576"/>
                <a:ext cx="556279" cy="509588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>
            <a:stCxn id="10" idx="5"/>
            <a:endCxn id="13" idx="1"/>
          </p:cNvCxnSpPr>
          <p:nvPr/>
        </p:nvCxnSpPr>
        <p:spPr>
          <a:xfrm>
            <a:off x="1879856" y="2339261"/>
            <a:ext cx="657209" cy="4927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3"/>
            <a:endCxn id="13" idx="7"/>
          </p:cNvCxnSpPr>
          <p:nvPr/>
        </p:nvCxnSpPr>
        <p:spPr>
          <a:xfrm flipH="1">
            <a:off x="2930414" y="2361017"/>
            <a:ext cx="667268" cy="4710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7"/>
          </p:cNvCxnSpPr>
          <p:nvPr/>
        </p:nvCxnSpPr>
        <p:spPr>
          <a:xfrm flipV="1">
            <a:off x="1925020" y="3193924"/>
            <a:ext cx="609249" cy="6625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7" idx="0"/>
          </p:cNvCxnSpPr>
          <p:nvPr/>
        </p:nvCxnSpPr>
        <p:spPr>
          <a:xfrm>
            <a:off x="2930148" y="3201572"/>
            <a:ext cx="638011" cy="5803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" idx="4"/>
            <a:endCxn id="18" idx="0"/>
          </p:cNvCxnSpPr>
          <p:nvPr/>
        </p:nvCxnSpPr>
        <p:spPr>
          <a:xfrm flipH="1">
            <a:off x="1172067" y="2413888"/>
            <a:ext cx="511115" cy="20896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4"/>
            <a:endCxn id="30" idx="0"/>
          </p:cNvCxnSpPr>
          <p:nvPr/>
        </p:nvCxnSpPr>
        <p:spPr>
          <a:xfrm>
            <a:off x="3794357" y="2435644"/>
            <a:ext cx="322389" cy="21187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032990" y="1170887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990" y="1170887"/>
                <a:ext cx="337400" cy="333851"/>
              </a:xfrm>
              <a:prstGeom prst="rect">
                <a:avLst/>
              </a:prstGeom>
              <a:blipFill rotWithShape="0">
                <a:blip r:embed="rId14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1067648" y="1946830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648" y="1946830"/>
                <a:ext cx="337400" cy="333851"/>
              </a:xfrm>
              <a:prstGeom prst="rect">
                <a:avLst/>
              </a:prstGeom>
              <a:blipFill rotWithShape="0">
                <a:blip r:embed="rId15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116745" y="2000683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745" y="2000683"/>
                <a:ext cx="337400" cy="333851"/>
              </a:xfrm>
              <a:prstGeom prst="rect">
                <a:avLst/>
              </a:prstGeom>
              <a:blipFill rotWithShape="0">
                <a:blip r:embed="rId16"/>
                <a:stretch>
                  <a:fillRect l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19957" y="2832192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57" y="2832192"/>
                <a:ext cx="337400" cy="333851"/>
              </a:xfrm>
              <a:prstGeom prst="rect">
                <a:avLst/>
              </a:prstGeom>
              <a:blipFill rotWithShape="0">
                <a:blip r:embed="rId17"/>
                <a:stretch>
                  <a:fillRect l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2018820" y="3855034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820" y="3855034"/>
                <a:ext cx="337400" cy="333851"/>
              </a:xfrm>
              <a:prstGeom prst="rect">
                <a:avLst/>
              </a:prstGeom>
              <a:blipFill rotWithShape="0">
                <a:blip r:embed="rId18"/>
                <a:stretch>
                  <a:fillRect l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10499" y="4570426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99" y="4570426"/>
                <a:ext cx="337400" cy="333851"/>
              </a:xfrm>
              <a:prstGeom prst="rect">
                <a:avLst/>
              </a:prstGeom>
              <a:blipFill rotWithShape="0">
                <a:blip r:embed="rId19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-19047" y="5350014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047" y="5350014"/>
                <a:ext cx="337400" cy="333851"/>
              </a:xfrm>
              <a:prstGeom prst="rect">
                <a:avLst/>
              </a:prstGeom>
              <a:blipFill rotWithShape="0">
                <a:blip r:embed="rId20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1678467" y="4636783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67" y="4636783"/>
                <a:ext cx="337400" cy="333851"/>
              </a:xfrm>
              <a:prstGeom prst="rect">
                <a:avLst/>
              </a:prstGeom>
              <a:blipFill rotWithShape="0">
                <a:blip r:embed="rId21"/>
                <a:stretch>
                  <a:fillRect l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2969998" y="3863949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998" y="3863949"/>
                <a:ext cx="337400" cy="333851"/>
              </a:xfrm>
              <a:prstGeom prst="rect">
                <a:avLst/>
              </a:prstGeom>
              <a:blipFill rotWithShape="0">
                <a:blip r:embed="rId22"/>
                <a:stretch>
                  <a:fillRect l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1940151" y="5447441"/>
            <a:ext cx="515449" cy="324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67599" y="4641561"/>
            <a:ext cx="515449" cy="324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315828" y="4642329"/>
            <a:ext cx="515449" cy="324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12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4488038" y="1086015"/>
                <a:ext cx="4077496" cy="5035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𝐼𝑛𝑡𝑒𝑟𝑖𝑜𝑟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 2 3 4 5 6 8</m:t>
                      </m:r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38" y="1086015"/>
                <a:ext cx="4077496" cy="50359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/>
          <p:cNvSpPr/>
          <p:nvPr/>
        </p:nvSpPr>
        <p:spPr>
          <a:xfrm>
            <a:off x="4899224" y="2637849"/>
            <a:ext cx="3652109" cy="978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</a:rPr>
              <a:t>Pick </a:t>
            </a:r>
            <a:r>
              <a:rPr lang="en-US" b="1" dirty="0">
                <a:solidFill>
                  <a:schemeClr val="tx1"/>
                </a:solidFill>
              </a:rPr>
              <a:t>up an unlisted </a:t>
            </a:r>
            <a:r>
              <a:rPr lang="en-US" b="1" dirty="0" smtClean="0">
                <a:solidFill>
                  <a:schemeClr val="tx1"/>
                </a:solidFill>
              </a:rPr>
              <a:t>node, </a:t>
            </a:r>
          </a:p>
          <a:p>
            <a:pPr lvl="0" algn="ctr"/>
            <a:r>
              <a:rPr lang="en-US" b="1" dirty="0" smtClean="0">
                <a:solidFill>
                  <a:schemeClr val="tx1"/>
                </a:solidFill>
              </a:rPr>
              <a:t>whose </a:t>
            </a:r>
            <a:r>
              <a:rPr lang="en-US" b="1" dirty="0">
                <a:solidFill>
                  <a:schemeClr val="tx1"/>
                </a:solidFill>
              </a:rPr>
              <a:t>parents have been listed</a:t>
            </a:r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4454144" y="1752710"/>
                <a:ext cx="4111389" cy="5035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𝑈𝑛𝑙𝑖𝑠𝑡𝑒𝑑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 2 3 4 5 6 8</m:t>
                      </m:r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144" y="1752710"/>
                <a:ext cx="4111389" cy="503593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32636"/>
              </p:ext>
            </p:extLst>
          </p:nvPr>
        </p:nvGraphicFramePr>
        <p:xfrm>
          <a:off x="2389557" y="5727493"/>
          <a:ext cx="6669873" cy="64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1097"/>
                <a:gridCol w="741097"/>
                <a:gridCol w="741097"/>
                <a:gridCol w="741097"/>
                <a:gridCol w="741097"/>
                <a:gridCol w="741097"/>
                <a:gridCol w="741097"/>
                <a:gridCol w="148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Listed Node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4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6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7372582" y="4112627"/>
                <a:ext cx="457200" cy="4159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582" y="4112627"/>
                <a:ext cx="457200" cy="415907"/>
              </a:xfrm>
              <a:prstGeom prst="rect">
                <a:avLst/>
              </a:prstGeom>
              <a:blipFill rotWithShape="0">
                <a:blip r:embed="rId25"/>
                <a:stretch>
                  <a:fillRect l="-2667" b="-14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tangle 90"/>
          <p:cNvSpPr/>
          <p:nvPr/>
        </p:nvSpPr>
        <p:spPr>
          <a:xfrm>
            <a:off x="6338388" y="5785706"/>
            <a:ext cx="342900" cy="41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400280" y="4103643"/>
            <a:ext cx="2582306" cy="721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B050"/>
                </a:solidFill>
              </a:rPr>
              <a:t>Leftchild</a:t>
            </a:r>
            <a:r>
              <a:rPr lang="en-US" b="1" dirty="0" smtClean="0">
                <a:solidFill>
                  <a:srgbClr val="00B050"/>
                </a:solidFill>
              </a:rPr>
              <a:t> of 4 = 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Parent </a:t>
            </a:r>
            <a:r>
              <a:rPr lang="en-US" b="1" dirty="0" smtClean="0">
                <a:solidFill>
                  <a:srgbClr val="00B050"/>
                </a:solidFill>
              </a:rPr>
              <a:t>4 is listed so list 5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852742" y="1810282"/>
            <a:ext cx="228600" cy="3488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061792" y="1849398"/>
            <a:ext cx="228600" cy="3488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7290392" y="1845051"/>
            <a:ext cx="228600" cy="3488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094673" y="4084318"/>
            <a:ext cx="3228060" cy="721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B050"/>
                </a:solidFill>
              </a:rPr>
              <a:t>Leftchild</a:t>
            </a:r>
            <a:r>
              <a:rPr lang="en-US" b="1" dirty="0" smtClean="0">
                <a:solidFill>
                  <a:srgbClr val="00B050"/>
                </a:solidFill>
              </a:rPr>
              <a:t> of 5 = 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Parent 2,5 are listed so list 6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7364088" y="4112627"/>
                <a:ext cx="457200" cy="4159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088" y="4112627"/>
                <a:ext cx="457200" cy="415907"/>
              </a:xfrm>
              <a:prstGeom prst="rect">
                <a:avLst/>
              </a:prstGeom>
              <a:blipFill rotWithShape="0">
                <a:blip r:embed="rId26"/>
                <a:stretch>
                  <a:fillRect l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/>
          <p:nvPr/>
        </p:nvCxnSpPr>
        <p:spPr>
          <a:xfrm flipH="1">
            <a:off x="7499442" y="1853814"/>
            <a:ext cx="228600" cy="3488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072052" y="5773557"/>
            <a:ext cx="342900" cy="41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7706992" y="1863534"/>
            <a:ext cx="228600" cy="3488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935592" y="1873254"/>
            <a:ext cx="228600" cy="3488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23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91" grpId="0" animBg="1"/>
      <p:bldP spid="92" grpId="0" build="allAtOnce"/>
      <p:bldP spid="57" grpId="0"/>
      <p:bldP spid="6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52" y="73925"/>
            <a:ext cx="8763000" cy="808037"/>
          </a:xfrm>
        </p:spPr>
        <p:txBody>
          <a:bodyPr/>
          <a:lstStyle/>
          <a:p>
            <a:r>
              <a:rPr lang="en-US" dirty="0" smtClean="0"/>
              <a:t>Example:</a:t>
            </a:r>
            <a:r>
              <a:rPr lang="en-US" dirty="0"/>
              <a:t> Heuristic Ordering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455600" y="1062129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600" y="1062129"/>
                <a:ext cx="556279" cy="50958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>
            <a:endCxn id="4" idx="3"/>
          </p:cNvCxnSpPr>
          <p:nvPr/>
        </p:nvCxnSpPr>
        <p:spPr>
          <a:xfrm flipV="1">
            <a:off x="1790975" y="1497090"/>
            <a:ext cx="746090" cy="4586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12" idx="1"/>
          </p:cNvCxnSpPr>
          <p:nvPr/>
        </p:nvCxnSpPr>
        <p:spPr>
          <a:xfrm>
            <a:off x="2932944" y="1504738"/>
            <a:ext cx="664738" cy="4959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1405042" y="1904300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42" y="1904300"/>
                <a:ext cx="556279" cy="5095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516217" y="1926056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217" y="1926056"/>
                <a:ext cx="556279" cy="50958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2455600" y="2757423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600" y="2757423"/>
                <a:ext cx="556279" cy="50958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1450206" y="3781893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206" y="3781893"/>
                <a:ext cx="556279" cy="50958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1327786" y="4254594"/>
            <a:ext cx="289423" cy="3254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31790" y="4248782"/>
            <a:ext cx="357075" cy="3312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1998793" y="4554435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793" y="4554435"/>
                <a:ext cx="556279" cy="509588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893927" y="4503576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27" y="4503576"/>
                <a:ext cx="556279" cy="509588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flipV="1">
            <a:off x="771507" y="4976277"/>
            <a:ext cx="289423" cy="3254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75511" y="4970465"/>
            <a:ext cx="357075" cy="3312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1442514" y="5276118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14" y="5276118"/>
                <a:ext cx="556279" cy="509588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340445" y="5262146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5" y="5262146"/>
                <a:ext cx="556279" cy="509588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3290019" y="3781893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019" y="3781893"/>
                <a:ext cx="556279" cy="509588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V="1">
            <a:off x="3167599" y="4254594"/>
            <a:ext cx="289423" cy="3254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671603" y="4248782"/>
            <a:ext cx="357075" cy="3312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3838606" y="4554435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06" y="4554435"/>
                <a:ext cx="556279" cy="509588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733740" y="4503576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40" y="4503576"/>
                <a:ext cx="556279" cy="509588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>
            <a:stCxn id="10" idx="5"/>
            <a:endCxn id="13" idx="1"/>
          </p:cNvCxnSpPr>
          <p:nvPr/>
        </p:nvCxnSpPr>
        <p:spPr>
          <a:xfrm>
            <a:off x="1879856" y="2339261"/>
            <a:ext cx="657209" cy="4927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3"/>
            <a:endCxn id="13" idx="7"/>
          </p:cNvCxnSpPr>
          <p:nvPr/>
        </p:nvCxnSpPr>
        <p:spPr>
          <a:xfrm flipH="1">
            <a:off x="2930414" y="2361017"/>
            <a:ext cx="667268" cy="4710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7"/>
          </p:cNvCxnSpPr>
          <p:nvPr/>
        </p:nvCxnSpPr>
        <p:spPr>
          <a:xfrm flipV="1">
            <a:off x="1925020" y="3193924"/>
            <a:ext cx="609249" cy="6625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7" idx="0"/>
          </p:cNvCxnSpPr>
          <p:nvPr/>
        </p:nvCxnSpPr>
        <p:spPr>
          <a:xfrm>
            <a:off x="2930148" y="3201572"/>
            <a:ext cx="638011" cy="5803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" idx="4"/>
            <a:endCxn id="18" idx="0"/>
          </p:cNvCxnSpPr>
          <p:nvPr/>
        </p:nvCxnSpPr>
        <p:spPr>
          <a:xfrm flipH="1">
            <a:off x="1172067" y="2413888"/>
            <a:ext cx="511115" cy="20896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4"/>
            <a:endCxn id="30" idx="0"/>
          </p:cNvCxnSpPr>
          <p:nvPr/>
        </p:nvCxnSpPr>
        <p:spPr>
          <a:xfrm>
            <a:off x="3794357" y="2435644"/>
            <a:ext cx="322389" cy="21187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032990" y="1170887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990" y="1170887"/>
                <a:ext cx="337400" cy="333851"/>
              </a:xfrm>
              <a:prstGeom prst="rect">
                <a:avLst/>
              </a:prstGeom>
              <a:blipFill rotWithShape="0">
                <a:blip r:embed="rId14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1067648" y="1946830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648" y="1946830"/>
                <a:ext cx="337400" cy="333851"/>
              </a:xfrm>
              <a:prstGeom prst="rect">
                <a:avLst/>
              </a:prstGeom>
              <a:blipFill rotWithShape="0">
                <a:blip r:embed="rId15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116745" y="2000683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745" y="2000683"/>
                <a:ext cx="337400" cy="333851"/>
              </a:xfrm>
              <a:prstGeom prst="rect">
                <a:avLst/>
              </a:prstGeom>
              <a:blipFill rotWithShape="0">
                <a:blip r:embed="rId16"/>
                <a:stretch>
                  <a:fillRect l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19957" y="2832192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57" y="2832192"/>
                <a:ext cx="337400" cy="333851"/>
              </a:xfrm>
              <a:prstGeom prst="rect">
                <a:avLst/>
              </a:prstGeom>
              <a:blipFill rotWithShape="0">
                <a:blip r:embed="rId17"/>
                <a:stretch>
                  <a:fillRect l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2018820" y="3855034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820" y="3855034"/>
                <a:ext cx="337400" cy="333851"/>
              </a:xfrm>
              <a:prstGeom prst="rect">
                <a:avLst/>
              </a:prstGeom>
              <a:blipFill rotWithShape="0">
                <a:blip r:embed="rId18"/>
                <a:stretch>
                  <a:fillRect l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10499" y="4570426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99" y="4570426"/>
                <a:ext cx="337400" cy="333851"/>
              </a:xfrm>
              <a:prstGeom prst="rect">
                <a:avLst/>
              </a:prstGeom>
              <a:blipFill rotWithShape="0">
                <a:blip r:embed="rId19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-19047" y="5350014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047" y="5350014"/>
                <a:ext cx="337400" cy="333851"/>
              </a:xfrm>
              <a:prstGeom prst="rect">
                <a:avLst/>
              </a:prstGeom>
              <a:blipFill rotWithShape="0">
                <a:blip r:embed="rId20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1678467" y="4636783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67" y="4636783"/>
                <a:ext cx="337400" cy="333851"/>
              </a:xfrm>
              <a:prstGeom prst="rect">
                <a:avLst/>
              </a:prstGeom>
              <a:blipFill rotWithShape="0">
                <a:blip r:embed="rId21"/>
                <a:stretch>
                  <a:fillRect l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2969998" y="3863949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998" y="3863949"/>
                <a:ext cx="337400" cy="333851"/>
              </a:xfrm>
              <a:prstGeom prst="rect">
                <a:avLst/>
              </a:prstGeom>
              <a:blipFill rotWithShape="0">
                <a:blip r:embed="rId22"/>
                <a:stretch>
                  <a:fillRect l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1940151" y="5447441"/>
            <a:ext cx="515449" cy="324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67599" y="4641561"/>
            <a:ext cx="515449" cy="324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315828" y="4642329"/>
            <a:ext cx="515449" cy="324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12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4488038" y="1086015"/>
                <a:ext cx="4077496" cy="5035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𝐼𝑛𝑡𝑒𝑟𝑖𝑜𝑟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 2 3 4 5 6 8</m:t>
                      </m:r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38" y="1086015"/>
                <a:ext cx="4077496" cy="50359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/>
          <p:cNvSpPr/>
          <p:nvPr/>
        </p:nvSpPr>
        <p:spPr>
          <a:xfrm>
            <a:off x="4899224" y="2637849"/>
            <a:ext cx="3652109" cy="978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</a:rPr>
              <a:t>Pick </a:t>
            </a:r>
            <a:r>
              <a:rPr lang="en-US" b="1" dirty="0">
                <a:solidFill>
                  <a:schemeClr val="tx1"/>
                </a:solidFill>
              </a:rPr>
              <a:t>up an unlisted </a:t>
            </a:r>
            <a:r>
              <a:rPr lang="en-US" b="1" dirty="0" smtClean="0">
                <a:solidFill>
                  <a:schemeClr val="tx1"/>
                </a:solidFill>
              </a:rPr>
              <a:t>node, </a:t>
            </a:r>
          </a:p>
          <a:p>
            <a:pPr lvl="0" algn="ctr"/>
            <a:r>
              <a:rPr lang="en-US" b="1" dirty="0" smtClean="0">
                <a:solidFill>
                  <a:schemeClr val="tx1"/>
                </a:solidFill>
              </a:rPr>
              <a:t>whose </a:t>
            </a:r>
            <a:r>
              <a:rPr lang="en-US" b="1" dirty="0">
                <a:solidFill>
                  <a:schemeClr val="tx1"/>
                </a:solidFill>
              </a:rPr>
              <a:t>parents have been listed</a:t>
            </a:r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4454144" y="1752710"/>
                <a:ext cx="4111389" cy="5035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𝑈𝑛𝑙𝑖𝑠𝑡𝑒𝑑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 2 3 4 5 6 8</m:t>
                      </m:r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144" y="1752710"/>
                <a:ext cx="4111389" cy="503593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117101"/>
              </p:ext>
            </p:extLst>
          </p:nvPr>
        </p:nvGraphicFramePr>
        <p:xfrm>
          <a:off x="2389557" y="5727493"/>
          <a:ext cx="6669873" cy="64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1097"/>
                <a:gridCol w="741097"/>
                <a:gridCol w="741097"/>
                <a:gridCol w="741097"/>
                <a:gridCol w="741097"/>
                <a:gridCol w="741097"/>
                <a:gridCol w="741097"/>
                <a:gridCol w="148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Listed Node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4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6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49" name="Straight Connector 48"/>
          <p:cNvCxnSpPr/>
          <p:nvPr/>
        </p:nvCxnSpPr>
        <p:spPr>
          <a:xfrm flipH="1">
            <a:off x="6838454" y="1810282"/>
            <a:ext cx="228600" cy="3488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047504" y="1849398"/>
            <a:ext cx="228600" cy="3488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7276104" y="1845051"/>
            <a:ext cx="228600" cy="3488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267774" y="3922149"/>
            <a:ext cx="2639348" cy="721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B050"/>
                </a:solidFill>
              </a:rPr>
              <a:t>Rightchild</a:t>
            </a:r>
            <a:r>
              <a:rPr lang="en-US" b="1" dirty="0" smtClean="0">
                <a:solidFill>
                  <a:srgbClr val="00B050"/>
                </a:solidFill>
              </a:rPr>
              <a:t> of 4 = 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Parent </a:t>
            </a:r>
            <a:r>
              <a:rPr lang="en-US" b="1" dirty="0" smtClean="0">
                <a:solidFill>
                  <a:srgbClr val="00B050"/>
                </a:solidFill>
              </a:rPr>
              <a:t>4 is listed so list 8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7356563" y="3940408"/>
                <a:ext cx="457200" cy="4159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563" y="3940408"/>
                <a:ext cx="457200" cy="415907"/>
              </a:xfrm>
              <a:prstGeom prst="rect">
                <a:avLst/>
              </a:prstGeom>
              <a:blipFill rotWithShape="0">
                <a:blip r:embed="rId25"/>
                <a:stretch>
                  <a:fillRect l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/>
          <p:nvPr/>
        </p:nvCxnSpPr>
        <p:spPr>
          <a:xfrm flipH="1">
            <a:off x="7485154" y="1853814"/>
            <a:ext cx="228600" cy="3488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173854" y="5771734"/>
            <a:ext cx="342900" cy="41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7692704" y="1863534"/>
            <a:ext cx="228600" cy="3488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921304" y="1873254"/>
            <a:ext cx="228600" cy="3488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8149904" y="1863534"/>
            <a:ext cx="228600" cy="3488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44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52" y="73925"/>
            <a:ext cx="8763000" cy="808037"/>
          </a:xfrm>
        </p:spPr>
        <p:txBody>
          <a:bodyPr/>
          <a:lstStyle/>
          <a:p>
            <a:r>
              <a:rPr lang="en-US" dirty="0" smtClean="0"/>
              <a:t>Example:</a:t>
            </a:r>
            <a:r>
              <a:rPr lang="en-US" dirty="0"/>
              <a:t> Heuristic Ordering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455600" y="1062129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600" y="1062129"/>
                <a:ext cx="556279" cy="50958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>
            <a:endCxn id="4" idx="3"/>
          </p:cNvCxnSpPr>
          <p:nvPr/>
        </p:nvCxnSpPr>
        <p:spPr>
          <a:xfrm flipV="1">
            <a:off x="1790975" y="1497090"/>
            <a:ext cx="746090" cy="4586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12" idx="1"/>
          </p:cNvCxnSpPr>
          <p:nvPr/>
        </p:nvCxnSpPr>
        <p:spPr>
          <a:xfrm>
            <a:off x="2932944" y="1504738"/>
            <a:ext cx="664738" cy="4959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1405042" y="1904300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42" y="1904300"/>
                <a:ext cx="556279" cy="5095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516217" y="1926056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217" y="1926056"/>
                <a:ext cx="556279" cy="50958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2455600" y="2757423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600" y="2757423"/>
                <a:ext cx="556279" cy="50958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1450206" y="3781893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206" y="3781893"/>
                <a:ext cx="556279" cy="50958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1327786" y="4254594"/>
            <a:ext cx="289423" cy="3254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31790" y="4248782"/>
            <a:ext cx="357075" cy="3312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1998793" y="4554435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793" y="4554435"/>
                <a:ext cx="556279" cy="509588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893927" y="4503576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27" y="4503576"/>
                <a:ext cx="556279" cy="509588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flipV="1">
            <a:off x="771507" y="4976277"/>
            <a:ext cx="289423" cy="3254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75511" y="4970465"/>
            <a:ext cx="357075" cy="3312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1442514" y="5276118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14" y="5276118"/>
                <a:ext cx="556279" cy="509588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340445" y="5262146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5" y="5262146"/>
                <a:ext cx="556279" cy="509588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3290019" y="3781893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019" y="3781893"/>
                <a:ext cx="556279" cy="509588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V="1">
            <a:off x="3167599" y="4254594"/>
            <a:ext cx="289423" cy="3254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671603" y="4248782"/>
            <a:ext cx="357075" cy="3312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3838606" y="4554435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06" y="4554435"/>
                <a:ext cx="556279" cy="509588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733740" y="4503576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40" y="4503576"/>
                <a:ext cx="556279" cy="509588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>
            <a:stCxn id="10" idx="5"/>
            <a:endCxn id="13" idx="1"/>
          </p:cNvCxnSpPr>
          <p:nvPr/>
        </p:nvCxnSpPr>
        <p:spPr>
          <a:xfrm>
            <a:off x="1879856" y="2339261"/>
            <a:ext cx="657209" cy="4927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3"/>
            <a:endCxn id="13" idx="7"/>
          </p:cNvCxnSpPr>
          <p:nvPr/>
        </p:nvCxnSpPr>
        <p:spPr>
          <a:xfrm flipH="1">
            <a:off x="2930414" y="2361017"/>
            <a:ext cx="667268" cy="4710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7"/>
          </p:cNvCxnSpPr>
          <p:nvPr/>
        </p:nvCxnSpPr>
        <p:spPr>
          <a:xfrm flipV="1">
            <a:off x="1925020" y="3193924"/>
            <a:ext cx="609249" cy="6625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7" idx="0"/>
          </p:cNvCxnSpPr>
          <p:nvPr/>
        </p:nvCxnSpPr>
        <p:spPr>
          <a:xfrm>
            <a:off x="2930148" y="3201572"/>
            <a:ext cx="638011" cy="5803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" idx="4"/>
            <a:endCxn id="18" idx="0"/>
          </p:cNvCxnSpPr>
          <p:nvPr/>
        </p:nvCxnSpPr>
        <p:spPr>
          <a:xfrm flipH="1">
            <a:off x="1172067" y="2413888"/>
            <a:ext cx="511115" cy="20896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4"/>
            <a:endCxn id="30" idx="0"/>
          </p:cNvCxnSpPr>
          <p:nvPr/>
        </p:nvCxnSpPr>
        <p:spPr>
          <a:xfrm>
            <a:off x="3794357" y="2435644"/>
            <a:ext cx="322389" cy="21187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032990" y="1170887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990" y="1170887"/>
                <a:ext cx="337400" cy="333851"/>
              </a:xfrm>
              <a:prstGeom prst="rect">
                <a:avLst/>
              </a:prstGeom>
              <a:blipFill rotWithShape="0">
                <a:blip r:embed="rId14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1067648" y="1946830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648" y="1946830"/>
                <a:ext cx="337400" cy="333851"/>
              </a:xfrm>
              <a:prstGeom prst="rect">
                <a:avLst/>
              </a:prstGeom>
              <a:blipFill rotWithShape="0">
                <a:blip r:embed="rId15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116745" y="2000683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745" y="2000683"/>
                <a:ext cx="337400" cy="333851"/>
              </a:xfrm>
              <a:prstGeom prst="rect">
                <a:avLst/>
              </a:prstGeom>
              <a:blipFill rotWithShape="0">
                <a:blip r:embed="rId16"/>
                <a:stretch>
                  <a:fillRect l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19957" y="2832192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57" y="2832192"/>
                <a:ext cx="337400" cy="333851"/>
              </a:xfrm>
              <a:prstGeom prst="rect">
                <a:avLst/>
              </a:prstGeom>
              <a:blipFill rotWithShape="0">
                <a:blip r:embed="rId17"/>
                <a:stretch>
                  <a:fillRect l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2018820" y="3855034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820" y="3855034"/>
                <a:ext cx="337400" cy="333851"/>
              </a:xfrm>
              <a:prstGeom prst="rect">
                <a:avLst/>
              </a:prstGeom>
              <a:blipFill rotWithShape="0">
                <a:blip r:embed="rId18"/>
                <a:stretch>
                  <a:fillRect l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10499" y="4570426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99" y="4570426"/>
                <a:ext cx="337400" cy="333851"/>
              </a:xfrm>
              <a:prstGeom prst="rect">
                <a:avLst/>
              </a:prstGeom>
              <a:blipFill rotWithShape="0">
                <a:blip r:embed="rId19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-19047" y="5350014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047" y="5350014"/>
                <a:ext cx="337400" cy="333851"/>
              </a:xfrm>
              <a:prstGeom prst="rect">
                <a:avLst/>
              </a:prstGeom>
              <a:blipFill rotWithShape="0">
                <a:blip r:embed="rId20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1678467" y="4636783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67" y="4636783"/>
                <a:ext cx="337400" cy="333851"/>
              </a:xfrm>
              <a:prstGeom prst="rect">
                <a:avLst/>
              </a:prstGeom>
              <a:blipFill rotWithShape="0">
                <a:blip r:embed="rId21"/>
                <a:stretch>
                  <a:fillRect l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2969998" y="3863949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998" y="3863949"/>
                <a:ext cx="337400" cy="333851"/>
              </a:xfrm>
              <a:prstGeom prst="rect">
                <a:avLst/>
              </a:prstGeom>
              <a:blipFill rotWithShape="0">
                <a:blip r:embed="rId22"/>
                <a:stretch>
                  <a:fillRect l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1940151" y="5447441"/>
            <a:ext cx="515449" cy="324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67599" y="4641561"/>
            <a:ext cx="515449" cy="324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315828" y="4642329"/>
            <a:ext cx="515449" cy="324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12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130423"/>
              </p:ext>
            </p:extLst>
          </p:nvPr>
        </p:nvGraphicFramePr>
        <p:xfrm>
          <a:off x="5105400" y="1170199"/>
          <a:ext cx="3235694" cy="64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1097"/>
                <a:gridCol w="387667"/>
                <a:gridCol w="351155"/>
                <a:gridCol w="351155"/>
                <a:gridCol w="351155"/>
                <a:gridCol w="351155"/>
                <a:gridCol w="351155"/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Listed Node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831277" y="2132013"/>
            <a:ext cx="3946209" cy="664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Reverse Order for three address code = 8 6 5 4 3 2 1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248400" y="3069296"/>
            <a:ext cx="3235694" cy="2273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en-US" sz="2000" dirty="0" smtClean="0">
                <a:solidFill>
                  <a:schemeClr val="tx1"/>
                </a:solidFill>
              </a:rPr>
              <a:t>8=</a:t>
            </a:r>
            <a:r>
              <a:rPr lang="en-US" sz="2000" dirty="0" err="1" smtClean="0">
                <a:solidFill>
                  <a:schemeClr val="tx1"/>
                </a:solidFill>
              </a:rPr>
              <a:t>d+e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en-US" sz="2000" dirty="0" smtClean="0">
                <a:solidFill>
                  <a:schemeClr val="tx1"/>
                </a:solidFill>
              </a:rPr>
              <a:t>6=</a:t>
            </a:r>
            <a:r>
              <a:rPr lang="en-US" sz="2000" dirty="0" err="1" smtClean="0">
                <a:solidFill>
                  <a:schemeClr val="tx1"/>
                </a:solidFill>
              </a:rPr>
              <a:t>a+b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en-US" sz="2000" dirty="0" smtClean="0">
                <a:solidFill>
                  <a:schemeClr val="tx1"/>
                </a:solidFill>
              </a:rPr>
              <a:t>5=t6-c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en-US" sz="2000" dirty="0" smtClean="0">
                <a:solidFill>
                  <a:schemeClr val="tx1"/>
                </a:solidFill>
              </a:rPr>
              <a:t>4=t5*t8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en-US" sz="2000" dirty="0" smtClean="0">
                <a:solidFill>
                  <a:schemeClr val="tx1"/>
                </a:solidFill>
              </a:rPr>
              <a:t>3=t4-e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en-US" sz="2000" dirty="0" smtClean="0">
                <a:solidFill>
                  <a:schemeClr val="tx1"/>
                </a:solidFill>
              </a:rPr>
              <a:t>2=t6+t4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en-US" sz="2000" dirty="0" smtClean="0">
                <a:solidFill>
                  <a:schemeClr val="tx1"/>
                </a:solidFill>
              </a:rPr>
              <a:t>1=t2*t3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7132393" y="2989124"/>
            <a:ext cx="990600" cy="219285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72837" y="3292231"/>
            <a:ext cx="934150" cy="1482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OptimalThree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Address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3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The labeling algorithm generates the optimal code for given expression in which minimum registers are required. </a:t>
            </a:r>
          </a:p>
          <a:p>
            <a:pPr lvl="0" algn="just"/>
            <a:r>
              <a:rPr lang="en-US" dirty="0"/>
              <a:t>Using labeling algorithm the labeling can be done to tree by visiting nodes in bottom up order. </a:t>
            </a:r>
          </a:p>
          <a:p>
            <a:pPr lvl="0" algn="just"/>
            <a:r>
              <a:rPr lang="en-US" dirty="0" smtClean="0"/>
              <a:t>For </a:t>
            </a:r>
            <a:r>
              <a:rPr lang="en-US" dirty="0"/>
              <a:t>computing the label at node n with the label L1 to left child and label L2 to right child as,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Label (n) = max(L1,L2) if L1 not equal to L2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		Label(n) = L1+1 if L1=L2</a:t>
            </a:r>
          </a:p>
          <a:p>
            <a:pPr lvl="0" algn="just"/>
            <a:r>
              <a:rPr lang="en-US" dirty="0"/>
              <a:t>We start in bottom-up fashion and label left leaf as 1 and right leaf as 0.</a:t>
            </a:r>
          </a:p>
        </p:txBody>
      </p:sp>
    </p:spTree>
    <p:extLst>
      <p:ext uri="{BB962C8B-B14F-4D97-AF65-F5344CB8AC3E}">
        <p14:creationId xmlns:p14="http://schemas.microsoft.com/office/powerpoint/2010/main" val="45431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Labeling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  <a:p>
            <a:pPr lvl="0"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2869" y="1170767"/>
            <a:ext cx="2286000" cy="266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t1:=</a:t>
            </a:r>
            <a:r>
              <a:rPr lang="en-US" sz="2200" dirty="0" err="1">
                <a:solidFill>
                  <a:schemeClr val="tx1"/>
                </a:solidFill>
              </a:rPr>
              <a:t>a+b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t2</a:t>
            </a:r>
            <a:r>
              <a:rPr lang="en-US" sz="2200" dirty="0">
                <a:solidFill>
                  <a:schemeClr val="tx1"/>
                </a:solidFill>
              </a:rPr>
              <a:t>:=</a:t>
            </a:r>
            <a:r>
              <a:rPr lang="en-US" sz="2200" dirty="0" err="1">
                <a:solidFill>
                  <a:schemeClr val="tx1"/>
                </a:solidFill>
              </a:rPr>
              <a:t>c+d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t3</a:t>
            </a:r>
            <a:r>
              <a:rPr lang="en-US" sz="2200" dirty="0">
                <a:solidFill>
                  <a:schemeClr val="tx1"/>
                </a:solidFill>
              </a:rPr>
              <a:t>:=e-t2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t4</a:t>
            </a:r>
            <a:r>
              <a:rPr lang="en-US" sz="2200" dirty="0">
                <a:solidFill>
                  <a:schemeClr val="tx1"/>
                </a:solidFill>
              </a:rPr>
              <a:t>:=</a:t>
            </a:r>
            <a:r>
              <a:rPr lang="en-US" sz="2200" dirty="0" smtClean="0">
                <a:solidFill>
                  <a:schemeClr val="tx1"/>
                </a:solidFill>
              </a:rPr>
              <a:t>t1-t3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Three Address Code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713943" y="4489463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943" y="4489463"/>
                <a:ext cx="556279" cy="50958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4495800" y="4953000"/>
            <a:ext cx="328184" cy="3623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04898" y="4859705"/>
            <a:ext cx="493208" cy="4279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99800" y="5229441"/>
            <a:ext cx="37433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2723" y="5239179"/>
            <a:ext cx="31238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7174292" y="4775217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292" y="4775217"/>
                <a:ext cx="556279" cy="5095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6956149" y="5238754"/>
            <a:ext cx="328184" cy="3623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65247" y="5145459"/>
            <a:ext cx="493208" cy="4279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760750" y="5549637"/>
            <a:ext cx="37433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28680" y="5549637"/>
            <a:ext cx="31238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6482611" y="3993021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611" y="3993021"/>
                <a:ext cx="556279" cy="50958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6264468" y="4456558"/>
            <a:ext cx="328184" cy="3623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73566" y="4363263"/>
            <a:ext cx="493208" cy="4279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049849" y="4762500"/>
            <a:ext cx="37433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5804591" y="3402806"/>
                <a:ext cx="556279" cy="509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91" y="3402806"/>
                <a:ext cx="556279" cy="50958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>
            <a:stCxn id="19" idx="3"/>
            <a:endCxn id="5" idx="7"/>
          </p:cNvCxnSpPr>
          <p:nvPr/>
        </p:nvCxnSpPr>
        <p:spPr>
          <a:xfrm flipH="1">
            <a:off x="5188757" y="3837767"/>
            <a:ext cx="697299" cy="7263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5"/>
            <a:endCxn id="15" idx="1"/>
          </p:cNvCxnSpPr>
          <p:nvPr/>
        </p:nvCxnSpPr>
        <p:spPr>
          <a:xfrm>
            <a:off x="6279405" y="3837767"/>
            <a:ext cx="284671" cy="2298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770471" y="4085863"/>
            <a:ext cx="412970" cy="41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t1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703912" y="4744257"/>
            <a:ext cx="41297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t2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50548" y="3955686"/>
            <a:ext cx="41297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t3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340685" y="3355800"/>
            <a:ext cx="41297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t4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486967" y="1219200"/>
                <a:ext cx="1562882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𝑳𝒂𝒃𝒆𝒍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   </m:t>
                      </m:r>
                    </m:oMath>
                  </m:oMathPara>
                </a14:m>
                <a:endParaRPr lang="en-US" b="1" i="1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967" y="1219200"/>
                <a:ext cx="1562882" cy="685800"/>
              </a:xfrm>
              <a:prstGeom prst="rect">
                <a:avLst/>
              </a:prstGeom>
              <a:blipFill rotWithShape="0">
                <a:blip r:embed="rId6"/>
                <a:stretch>
                  <a:fillRect l="-3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031884" y="1215796"/>
                <a:ext cx="2807316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𝑴𝒂𝒙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1" dirty="0" smtClean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1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884" y="1215796"/>
                <a:ext cx="2807316" cy="685800"/>
              </a:xfrm>
              <a:prstGeom prst="rect">
                <a:avLst/>
              </a:prstGeom>
              <a:blipFill rotWithShape="0">
                <a:blip r:embed="rId7"/>
                <a:stretch>
                  <a:fillRect b="-44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/>
          <p:cNvSpPr/>
          <p:nvPr/>
        </p:nvSpPr>
        <p:spPr>
          <a:xfrm>
            <a:off x="5795108" y="1088273"/>
            <a:ext cx="282496" cy="983562"/>
          </a:xfrm>
          <a:prstGeom prst="leftBrac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84045" y="5668107"/>
                <a:ext cx="5506776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𝒑𝒐𝒔𝒕𝒐𝒓𝒅𝒆𝒓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𝒕𝒓𝒂𝒗𝒆𝒓𝒔𝒂𝒍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1" i="1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5" y="5668107"/>
                <a:ext cx="5506776" cy="685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077906" y="5245152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906" y="5245152"/>
                <a:ext cx="337400" cy="333851"/>
              </a:xfrm>
              <a:prstGeom prst="rect">
                <a:avLst/>
              </a:prstGeom>
              <a:blipFill rotWithShape="0">
                <a:blip r:embed="rId9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11668" y="5245780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668" y="5245780"/>
                <a:ext cx="337400" cy="333851"/>
              </a:xfrm>
              <a:prstGeom prst="rect">
                <a:avLst/>
              </a:prstGeom>
              <a:blipFill rotWithShape="0">
                <a:blip r:embed="rId10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393897" y="4407672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97" y="4407672"/>
                <a:ext cx="337400" cy="333851"/>
              </a:xfrm>
              <a:prstGeom prst="rect">
                <a:avLst/>
              </a:prstGeom>
              <a:blipFill rotWithShape="0">
                <a:blip r:embed="rId11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879264" y="4810505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264" y="4810505"/>
                <a:ext cx="337400" cy="333851"/>
              </a:xfrm>
              <a:prstGeom prst="rect">
                <a:avLst/>
              </a:prstGeom>
              <a:blipFill rotWithShape="0">
                <a:blip r:embed="rId12"/>
                <a:stretch>
                  <a:fillRect l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6556464" y="5596786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464" y="5596786"/>
                <a:ext cx="337400" cy="333851"/>
              </a:xfrm>
              <a:prstGeom prst="rect">
                <a:avLst/>
              </a:prstGeom>
              <a:blipFill rotWithShape="0">
                <a:blip r:embed="rId13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237093" y="5573211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93" y="5573211"/>
                <a:ext cx="337400" cy="333851"/>
              </a:xfrm>
              <a:prstGeom prst="rect">
                <a:avLst/>
              </a:prstGeom>
              <a:blipFill rotWithShape="0">
                <a:blip r:embed="rId14"/>
                <a:stretch>
                  <a:fillRect l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616383" y="4574597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383" y="4574597"/>
                <a:ext cx="337400" cy="333851"/>
              </a:xfrm>
              <a:prstGeom prst="rect">
                <a:avLst/>
              </a:prstGeom>
              <a:blipFill rotWithShape="0">
                <a:blip r:embed="rId15"/>
                <a:stretch>
                  <a:fillRect l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946933" y="3812335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933" y="3812335"/>
                <a:ext cx="337400" cy="333851"/>
              </a:xfrm>
              <a:prstGeom prst="rect">
                <a:avLst/>
              </a:prstGeom>
              <a:blipFill rotWithShape="0">
                <a:blip r:embed="rId16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237016" y="3157026"/>
                <a:ext cx="337400" cy="333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16" y="3157026"/>
                <a:ext cx="337400" cy="333851"/>
              </a:xfrm>
              <a:prstGeom prst="rect">
                <a:avLst/>
              </a:prstGeom>
              <a:blipFill rotWithShape="0">
                <a:blip r:embed="rId17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5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  <p:bldP spid="9" grpId="0"/>
      <p:bldP spid="10" grpId="0" animBg="1"/>
      <p:bldP spid="13" grpId="0"/>
      <p:bldP spid="14" grpId="0"/>
      <p:bldP spid="15" grpId="0" animBg="1"/>
      <p:bldP spid="18" grpId="0"/>
      <p:bldP spid="19" grpId="0" animBg="1"/>
      <p:bldP spid="39" grpId="0"/>
      <p:bldP spid="40" grpId="0"/>
      <p:bldP spid="41" grpId="0"/>
      <p:bldP spid="42" grpId="0"/>
      <p:bldP spid="20" grpId="0"/>
      <p:bldP spid="28" grpId="0"/>
      <p:bldP spid="22" grpId="0" animBg="1"/>
      <p:bldP spid="29" grpId="0"/>
      <p:bldP spid="23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End of Unit-8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7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GB" dirty="0">
                <a:solidFill>
                  <a:srgbClr val="FF0000"/>
                </a:solidFill>
              </a:rPr>
              <a:t>Mapping names </a:t>
            </a:r>
            <a:r>
              <a:rPr lang="en-GB" dirty="0"/>
              <a:t>in the source program </a:t>
            </a:r>
            <a:r>
              <a:rPr lang="en-GB" dirty="0">
                <a:solidFill>
                  <a:srgbClr val="FF0000"/>
                </a:solidFill>
              </a:rPr>
              <a:t>to addresses of data objects</a:t>
            </a:r>
            <a:r>
              <a:rPr lang="en-GB" dirty="0"/>
              <a:t> in run time memory is done cooperatively by the front end and the code generator. </a:t>
            </a:r>
            <a:endParaRPr lang="en-US" dirty="0"/>
          </a:p>
          <a:p>
            <a:pPr lvl="0" algn="just"/>
            <a:r>
              <a:rPr lang="en-GB" dirty="0"/>
              <a:t>We assume that a name in a three-address statement refers to a symbol table entry for the name.</a:t>
            </a:r>
            <a:endParaRPr lang="en-US" dirty="0"/>
          </a:p>
          <a:p>
            <a:pPr lvl="0" algn="just"/>
            <a:r>
              <a:rPr lang="en-GB" dirty="0" smtClean="0"/>
              <a:t>From </a:t>
            </a:r>
            <a:r>
              <a:rPr lang="en-GB" dirty="0"/>
              <a:t>the symbol table information, a relative address can be determined for the name in a data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8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Instruction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en-GB" dirty="0" smtClean="0"/>
              <a:t>Example: </a:t>
            </a:r>
            <a:r>
              <a:rPr lang="en-GB" dirty="0"/>
              <a:t>the sequence of statements</a:t>
            </a:r>
            <a:endParaRPr lang="en-US" dirty="0"/>
          </a:p>
          <a:p>
            <a:pPr marL="0" indent="685800" algn="just">
              <a:buNone/>
            </a:pPr>
            <a:r>
              <a:rPr lang="en-GB" dirty="0"/>
              <a:t>a := b + c</a:t>
            </a:r>
            <a:endParaRPr lang="en-US" dirty="0"/>
          </a:p>
          <a:p>
            <a:pPr marL="0" indent="685800" algn="just">
              <a:buNone/>
            </a:pPr>
            <a:r>
              <a:rPr lang="en-GB" dirty="0"/>
              <a:t>d := a + e</a:t>
            </a:r>
            <a:endParaRPr lang="en-US" dirty="0"/>
          </a:p>
          <a:p>
            <a:pPr algn="just"/>
            <a:r>
              <a:rPr lang="en-GB" dirty="0"/>
              <a:t>would be translated into</a:t>
            </a:r>
            <a:endParaRPr lang="en-US" dirty="0"/>
          </a:p>
          <a:p>
            <a:pPr marL="0" indent="685800" algn="just">
              <a:buNone/>
            </a:pPr>
            <a:r>
              <a:rPr lang="en-GB" dirty="0"/>
              <a:t>MOV   b, R0</a:t>
            </a:r>
            <a:endParaRPr lang="en-US" dirty="0"/>
          </a:p>
          <a:p>
            <a:pPr marL="0" indent="685800" algn="just">
              <a:buNone/>
            </a:pPr>
            <a:r>
              <a:rPr lang="en-GB" dirty="0"/>
              <a:t>ADD   c, R0</a:t>
            </a:r>
            <a:endParaRPr lang="en-US" dirty="0"/>
          </a:p>
          <a:p>
            <a:pPr marL="0" indent="685800" algn="just">
              <a:buNone/>
            </a:pPr>
            <a:r>
              <a:rPr lang="en-GB" dirty="0"/>
              <a:t>MOV   R0, a</a:t>
            </a:r>
            <a:endParaRPr lang="en-US" dirty="0"/>
          </a:p>
          <a:p>
            <a:pPr marL="0" indent="685800" algn="just">
              <a:buNone/>
            </a:pPr>
            <a:r>
              <a:rPr lang="en-GB" dirty="0">
                <a:solidFill>
                  <a:srgbClr val="FF0000"/>
                </a:solidFill>
              </a:rPr>
              <a:t>MOV   a, R0</a:t>
            </a:r>
            <a:endParaRPr lang="en-US" dirty="0">
              <a:solidFill>
                <a:srgbClr val="FF0000"/>
              </a:solidFill>
            </a:endParaRPr>
          </a:p>
          <a:p>
            <a:pPr marL="0" indent="685800" algn="just">
              <a:buNone/>
            </a:pPr>
            <a:r>
              <a:rPr lang="en-GB" dirty="0"/>
              <a:t>ADD   e, R0</a:t>
            </a:r>
            <a:endParaRPr lang="en-US" dirty="0"/>
          </a:p>
          <a:p>
            <a:pPr marL="0" indent="685800" algn="just">
              <a:buNone/>
            </a:pPr>
            <a:r>
              <a:rPr lang="en-GB" dirty="0"/>
              <a:t>MOV   R0, d</a:t>
            </a:r>
            <a:endParaRPr lang="en-US" dirty="0"/>
          </a:p>
          <a:p>
            <a:pPr lvl="0" algn="just"/>
            <a:r>
              <a:rPr lang="en-GB" dirty="0"/>
              <a:t>Here the fourth statement is redundant, so we can eliminate that statement.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1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Register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GB" dirty="0" smtClean="0"/>
              <a:t>The </a:t>
            </a:r>
            <a:r>
              <a:rPr lang="en-GB" dirty="0"/>
              <a:t>use of registers is often subdivided into two sub problems:</a:t>
            </a:r>
            <a:endParaRPr lang="en-US" dirty="0"/>
          </a:p>
          <a:p>
            <a:pPr lvl="0" algn="just"/>
            <a:r>
              <a:rPr lang="en-GB" dirty="0"/>
              <a:t>During </a:t>
            </a:r>
            <a:r>
              <a:rPr lang="en-GB" dirty="0">
                <a:solidFill>
                  <a:srgbClr val="FF0000"/>
                </a:solidFill>
              </a:rPr>
              <a:t>register allocation</a:t>
            </a:r>
            <a:r>
              <a:rPr lang="en-GB" dirty="0"/>
              <a:t>, we select the </a:t>
            </a:r>
            <a:r>
              <a:rPr lang="en-GB" dirty="0">
                <a:solidFill>
                  <a:srgbClr val="FF0000"/>
                </a:solidFill>
              </a:rPr>
              <a:t>set of variables </a:t>
            </a:r>
            <a:r>
              <a:rPr lang="en-GB" dirty="0"/>
              <a:t>that will reside in registers at a point in the program.</a:t>
            </a:r>
            <a:endParaRPr lang="en-US" dirty="0"/>
          </a:p>
          <a:p>
            <a:pPr lvl="0" algn="just"/>
            <a:r>
              <a:rPr lang="en-GB" dirty="0"/>
              <a:t>During a subsequent </a:t>
            </a:r>
            <a:r>
              <a:rPr lang="en-GB" dirty="0">
                <a:solidFill>
                  <a:srgbClr val="FF0000"/>
                </a:solidFill>
              </a:rPr>
              <a:t>register assignment </a:t>
            </a:r>
            <a:r>
              <a:rPr lang="en-GB" dirty="0"/>
              <a:t>phase, we pick the </a:t>
            </a:r>
            <a:r>
              <a:rPr lang="en-GB" dirty="0">
                <a:solidFill>
                  <a:srgbClr val="FF0000"/>
                </a:solidFill>
              </a:rPr>
              <a:t>specific register </a:t>
            </a:r>
            <a:r>
              <a:rPr lang="en-GB" dirty="0"/>
              <a:t>that a variable will reside in.</a:t>
            </a:r>
            <a:endParaRPr lang="en-US" dirty="0"/>
          </a:p>
          <a:p>
            <a:pPr lvl="0" algn="just"/>
            <a:r>
              <a:rPr lang="en-GB" dirty="0"/>
              <a:t>Finding an optimal assignment of registers to variables is difficult, even with single register value.</a:t>
            </a:r>
            <a:endParaRPr lang="en-US" dirty="0"/>
          </a:p>
          <a:p>
            <a:pPr lvl="0" algn="just"/>
            <a:r>
              <a:rPr lang="en-GB" dirty="0"/>
              <a:t>Mathematically the problem is NP-complete.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7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Choice of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The order in which computations are performed can affect the efficiency of the target code. </a:t>
            </a:r>
            <a:endParaRPr lang="en-US" dirty="0" smtClean="0"/>
          </a:p>
          <a:p>
            <a:pPr lvl="0" algn="just"/>
            <a:r>
              <a:rPr lang="en-US" dirty="0" smtClean="0"/>
              <a:t>Some </a:t>
            </a:r>
            <a:r>
              <a:rPr lang="en-US" dirty="0"/>
              <a:t>computation orders require fewer registers to hold intermediate results than others. </a:t>
            </a:r>
            <a:endParaRPr lang="en-US" dirty="0" smtClean="0"/>
          </a:p>
          <a:p>
            <a:pPr lvl="0" algn="just"/>
            <a:r>
              <a:rPr lang="en-US" dirty="0" smtClean="0"/>
              <a:t>Picking </a:t>
            </a:r>
            <a:r>
              <a:rPr lang="en-US" dirty="0"/>
              <a:t>a best order is another difficult, NP-complete problem.</a:t>
            </a:r>
          </a:p>
        </p:txBody>
      </p:sp>
    </p:spTree>
    <p:extLst>
      <p:ext uri="{BB962C8B-B14F-4D97-AF65-F5344CB8AC3E}">
        <p14:creationId xmlns:p14="http://schemas.microsoft.com/office/powerpoint/2010/main" val="276881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25000</TotalTime>
  <Words>2879</Words>
  <Application>Microsoft Office PowerPoint</Application>
  <PresentationFormat>On-screen Show (4:3)</PresentationFormat>
  <Paragraphs>744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Unit – 4 Pushdown Automata</vt:lpstr>
      <vt:lpstr>Code Generation</vt:lpstr>
      <vt:lpstr>Issues in Code Generation</vt:lpstr>
      <vt:lpstr>Input to code generator</vt:lpstr>
      <vt:lpstr>Target program</vt:lpstr>
      <vt:lpstr>Memory management</vt:lpstr>
      <vt:lpstr>Instruction selection</vt:lpstr>
      <vt:lpstr>Register allocation</vt:lpstr>
      <vt:lpstr>Choice of evaluation</vt:lpstr>
      <vt:lpstr>Approaches to code generation </vt:lpstr>
      <vt:lpstr>Target Machine</vt:lpstr>
      <vt:lpstr>Target Machine </vt:lpstr>
      <vt:lpstr>Instruction Cost</vt:lpstr>
      <vt:lpstr>Instruction Cost</vt:lpstr>
      <vt:lpstr>Instruction Cost</vt:lpstr>
      <vt:lpstr> Basic Block &amp; Flow Graph</vt:lpstr>
      <vt:lpstr>Basic Blocks</vt:lpstr>
      <vt:lpstr>Algorithm: Partition into basic blocks</vt:lpstr>
      <vt:lpstr>Example: Partition into basic blocks</vt:lpstr>
      <vt:lpstr>Flow Graph</vt:lpstr>
      <vt:lpstr>Transformation on Basic Blocks</vt:lpstr>
      <vt:lpstr>Transformation on Basic Blocks</vt:lpstr>
      <vt:lpstr>Structure Preserving Transformations</vt:lpstr>
      <vt:lpstr>Common sub-expression elimination</vt:lpstr>
      <vt:lpstr>Dead-code elimination</vt:lpstr>
      <vt:lpstr>Renaming of temporary variables</vt:lpstr>
      <vt:lpstr>Interchange of two independent adjacent statements</vt:lpstr>
      <vt:lpstr>Algebraic Transformation</vt:lpstr>
      <vt:lpstr>Next Use Information</vt:lpstr>
      <vt:lpstr>Computing Next Uses</vt:lpstr>
      <vt:lpstr>Storage for Temporary Names</vt:lpstr>
      <vt:lpstr>Register and Address Descriptors</vt:lpstr>
      <vt:lpstr>Register Allocation &amp; Assignment</vt:lpstr>
      <vt:lpstr>Register Allocation &amp; Assignment</vt:lpstr>
      <vt:lpstr>Global Register Allocation</vt:lpstr>
      <vt:lpstr>Usage count</vt:lpstr>
      <vt:lpstr>Register assignment for outer loop</vt:lpstr>
      <vt:lpstr>Register allocation for graph coloring</vt:lpstr>
      <vt:lpstr>DAG Representation of Basic Block</vt:lpstr>
      <vt:lpstr>Algorithm: DAG Construction</vt:lpstr>
      <vt:lpstr>DAG Representation of Basic Block</vt:lpstr>
      <vt:lpstr>Applications of DAG</vt:lpstr>
      <vt:lpstr>Generation of Code from DAGs</vt:lpstr>
      <vt:lpstr>Generation of Code from DAGs</vt:lpstr>
      <vt:lpstr>Rearranging Order</vt:lpstr>
      <vt:lpstr>Example: Rearranging Order</vt:lpstr>
      <vt:lpstr>Algorithm: Heuristic Ordering</vt:lpstr>
      <vt:lpstr>Example: Heuristic Ordering</vt:lpstr>
      <vt:lpstr>Example: Heuristic Ordering</vt:lpstr>
      <vt:lpstr>Example: Heuristic Ordering</vt:lpstr>
      <vt:lpstr>Example: Heuristic Ordering</vt:lpstr>
      <vt:lpstr>Example: Heuristic Ordering</vt:lpstr>
      <vt:lpstr>Labeling Algorithm</vt:lpstr>
      <vt:lpstr>Example: Labeling Algorithm</vt:lpstr>
      <vt:lpstr>End of Unit-8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AMD</cp:lastModifiedBy>
  <cp:revision>1851</cp:revision>
  <dcterms:created xsi:type="dcterms:W3CDTF">2013-05-17T03:00:03Z</dcterms:created>
  <dcterms:modified xsi:type="dcterms:W3CDTF">2017-09-12T02:54:44Z</dcterms:modified>
</cp:coreProperties>
</file>