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8"/>
  </p:notesMasterIdLst>
  <p:handoutMasterIdLst>
    <p:handoutMasterId r:id="rId29"/>
  </p:handoutMasterIdLst>
  <p:sldIdLst>
    <p:sldId id="482" r:id="rId3"/>
    <p:sldId id="379" r:id="rId4"/>
    <p:sldId id="572" r:id="rId5"/>
    <p:sldId id="593" r:id="rId6"/>
    <p:sldId id="594" r:id="rId7"/>
    <p:sldId id="595" r:id="rId8"/>
    <p:sldId id="573" r:id="rId9"/>
    <p:sldId id="574" r:id="rId10"/>
    <p:sldId id="575" r:id="rId11"/>
    <p:sldId id="580" r:id="rId12"/>
    <p:sldId id="576" r:id="rId13"/>
    <p:sldId id="577" r:id="rId14"/>
    <p:sldId id="578" r:id="rId15"/>
    <p:sldId id="579" r:id="rId16"/>
    <p:sldId id="585" r:id="rId17"/>
    <p:sldId id="586" r:id="rId18"/>
    <p:sldId id="587" r:id="rId19"/>
    <p:sldId id="589" r:id="rId20"/>
    <p:sldId id="588" r:id="rId21"/>
    <p:sldId id="590" r:id="rId22"/>
    <p:sldId id="591" r:id="rId23"/>
    <p:sldId id="592" r:id="rId24"/>
    <p:sldId id="584" r:id="rId25"/>
    <p:sldId id="596" r:id="rId26"/>
    <p:sldId id="5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d96lkxr645Pf+ZYpjQRDA==" hashData="pK4eC8ftsPgqwiN1Neb0Aik5fSglrl+7y87PRez61m2bpE3WlikJZalzGqSlcsvOZZhk25/17GiMmyDoalSHe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5FDFD"/>
    <a:srgbClr val="E7F2FF"/>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94343" autoAdjust="0"/>
  </p:normalViewPr>
  <p:slideViewPr>
    <p:cSldViewPr>
      <p:cViewPr varScale="1">
        <p:scale>
          <a:sx n="70" d="100"/>
          <a:sy n="70" d="100"/>
        </p:scale>
        <p:origin x="990" y="48"/>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15-09-2017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9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8437245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l">
              <a:defRPr/>
            </a:pPr>
            <a:r>
              <a:rPr lang="da-DK" sz="1400" b="1" baseline="0" noProof="1" smtClean="0">
                <a:solidFill>
                  <a:srgbClr val="FFFFFF"/>
                </a:solidFill>
                <a:latin typeface="+mj-lt"/>
                <a:ea typeface="Open Sans" panose="020B0606030504020204" pitchFamily="34" charset="0"/>
                <a:cs typeface="Open Sans" panose="020B0606030504020204" pitchFamily="34" charset="0"/>
              </a:rPr>
              <a:t>Unit – 2 : The Basics and Console Applications in C#              </a:t>
            </a:r>
            <a:fld id="{31EA97D2-C5F8-4360-8283-F6AF9EF22D41}" type="slidenum">
              <a:rPr lang="da-DK" sz="1400" b="1" baseline="0"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Institute of engineering</a:t>
            </a:r>
            <a:r>
              <a:rPr lang="da-DK" sz="1400" b="1" baseline="0" noProof="1" smtClean="0">
                <a:solidFill>
                  <a:srgbClr val="FFFFFF"/>
                </a:solidFill>
                <a:latin typeface="+mj-lt"/>
                <a:ea typeface="Open Sans" panose="020B0606030504020204" pitchFamily="34" charset="0"/>
                <a:cs typeface="Open Sans" panose="020B0606030504020204" pitchFamily="34" charset="0"/>
              </a:rPr>
              <a:t> &amp; 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90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2851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99187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24883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281166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2285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835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964256502"/>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kern="1200" dirty="0" smtClean="0">
                          <a:solidFill>
                            <a:schemeClr val="bg1"/>
                          </a:solidFill>
                          <a:latin typeface="+mn-lt"/>
                          <a:ea typeface="Open Sans Semibold" panose="020B0706030804020204" pitchFamily="34" charset="0"/>
                          <a:cs typeface="Open Sans Semibold" panose="020B0706030804020204" pitchFamily="34" charset="0"/>
                        </a:rPr>
                        <a:t>Unit: 1 – </a:t>
                      </a:r>
                      <a:r>
                        <a:rPr lang="en-US" sz="1050" b="1" kern="1200" dirty="0" smtClean="0">
                          <a:solidFill>
                            <a:schemeClr val="bg1"/>
                          </a:solidFill>
                          <a:latin typeface="+mn-lt"/>
                          <a:ea typeface="Open Sans Semibold" panose="020B0706030804020204" pitchFamily="34" charset="0"/>
                          <a:cs typeface="Open Sans Semibold" panose="020B0706030804020204" pitchFamily="34" charset="0"/>
                        </a:rPr>
                        <a:t>Overview and concepts Data Warehousing and Business Intelligence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2418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95101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26010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12101417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5 – </a:t>
                      </a:r>
                      <a:r>
                        <a:rPr lang="en-US" sz="1400" b="1" kern="1200" dirty="0" smtClean="0">
                          <a:solidFill>
                            <a:schemeClr val="bg1"/>
                          </a:solidFill>
                          <a:latin typeface="+mn-lt"/>
                          <a:ea typeface="Open Sans Semibold" panose="020B0706030804020204" pitchFamily="34" charset="0"/>
                          <a:cs typeface="Open Sans Semibold" panose="020B0706030804020204" pitchFamily="34" charset="0"/>
                        </a:rPr>
                        <a:t>Windows Forms and Controls in details</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userDrawn="1">
            <p:extLst>
              <p:ext uri="{D42A27DB-BD31-4B8C-83A1-F6EECF244321}">
                <p14:modId xmlns:p14="http://schemas.microsoft.com/office/powerpoint/2010/main" val="28488883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12" name="TextBox 11"/>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0391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chemeClr val="tx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Computer Engineering      </a:t>
            </a:r>
            <a:r>
              <a:rPr kumimoji="0" lang="da-DK" sz="1800" b="0"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Darshan </a:t>
            </a: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Institute of Engineering &amp;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Technology</a:t>
            </a:r>
            <a:endPar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UNIT - 1</a:t>
            </a:r>
            <a:r>
              <a:rPr lang="en-US" sz="7200" b="1" dirty="0" smtClean="0">
                <a:solidFill>
                  <a:schemeClr val="bg1"/>
                </a:solidFill>
                <a:latin typeface="+mj-lt"/>
                <a:ea typeface="Open Sans Semibold" panose="020B0706030804020204" pitchFamily="34" charset="0"/>
                <a:cs typeface="Open Sans Semibold" panose="020B0706030804020204" pitchFamily="34" charset="0"/>
              </a:rPr>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3600" b="1" dirty="0" smtClean="0">
                <a:solidFill>
                  <a:schemeClr val="bg1"/>
                </a:solidFill>
                <a:latin typeface="+mj-lt"/>
                <a:ea typeface="Open Sans Semibold" panose="020B0706030804020204" pitchFamily="34" charset="0"/>
                <a:cs typeface="Open Sans Semibold" panose="020B0706030804020204" pitchFamily="34" charset="0"/>
              </a:rPr>
              <a:t>Overview </a:t>
            </a:r>
            <a:r>
              <a:rPr lang="en-US" sz="3600" b="1" dirty="0">
                <a:solidFill>
                  <a:schemeClr val="bg1"/>
                </a:solidFill>
                <a:latin typeface="+mj-lt"/>
                <a:ea typeface="Open Sans Semibold" panose="020B0706030804020204" pitchFamily="34" charset="0"/>
                <a:cs typeface="Open Sans Semibold" panose="020B0706030804020204" pitchFamily="34" charset="0"/>
              </a:rPr>
              <a:t>and concepts Data Warehousing and Business Intelligence</a:t>
            </a:r>
            <a:endParaRPr lang="en-US" sz="20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11" name="Rounded Rectangle 10"/>
          <p:cNvSpPr/>
          <p:nvPr/>
        </p:nvSpPr>
        <p:spPr>
          <a:xfrm>
            <a:off x="123177" y="419100"/>
            <a:ext cx="5118978"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2000" dirty="0" smtClean="0">
                <a:solidFill>
                  <a:prstClr val="white"/>
                </a:solidFill>
              </a:rPr>
              <a:t>2170715 - </a:t>
            </a: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Data Mining &amp; Business Intelligence</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spTree>
    <p:extLst>
      <p:ext uri="{BB962C8B-B14F-4D97-AF65-F5344CB8AC3E}">
        <p14:creationId xmlns:p14="http://schemas.microsoft.com/office/powerpoint/2010/main" val="3349170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 Example</a:t>
            </a:r>
            <a:endParaRPr lang="en-US" dirty="0"/>
          </a:p>
        </p:txBody>
      </p:sp>
      <p:sp>
        <p:nvSpPr>
          <p:cNvPr id="3" name="Content Placeholder 2"/>
          <p:cNvSpPr>
            <a:spLocks noGrp="1"/>
          </p:cNvSpPr>
          <p:nvPr>
            <p:ph idx="1"/>
          </p:nvPr>
        </p:nvSpPr>
        <p:spPr/>
        <p:txBody>
          <a:bodyPr>
            <a:normAutofit/>
          </a:bodyPr>
          <a:lstStyle/>
          <a:p>
            <a:pPr algn="just"/>
            <a:r>
              <a:rPr lang="en-US" dirty="0" smtClean="0"/>
              <a:t>We </a:t>
            </a:r>
            <a:r>
              <a:rPr lang="en-US" dirty="0"/>
              <a:t>can say that data warehousing is basically a process in which data from multiple sources/databases is combined into one comprehensive and easily accessible database. Then this data is readily available to any business professionals, managers, etc. who need to use the data to create forecasts – and who basically use the data for data mining. </a:t>
            </a:r>
            <a:endParaRPr lang="en-US" dirty="0" smtClean="0"/>
          </a:p>
          <a:p>
            <a:pPr algn="just"/>
            <a:r>
              <a:rPr lang="en-US" dirty="0" smtClean="0"/>
              <a:t>Facebook</a:t>
            </a:r>
          </a:p>
          <a:p>
            <a:pPr algn="just"/>
            <a:endParaRPr lang="en-US" dirty="0"/>
          </a:p>
          <a:p>
            <a:endParaRPr lang="en-US" dirty="0"/>
          </a:p>
        </p:txBody>
      </p:sp>
    </p:spTree>
    <p:extLst>
      <p:ext uri="{BB962C8B-B14F-4D97-AF65-F5344CB8AC3E}">
        <p14:creationId xmlns:p14="http://schemas.microsoft.com/office/powerpoint/2010/main" val="568861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Data </a:t>
            </a:r>
            <a:r>
              <a:rPr lang="en-US" dirty="0" smtClean="0"/>
              <a:t>Warehousing</a:t>
            </a:r>
            <a:endParaRPr lang="en-US" dirty="0"/>
          </a:p>
        </p:txBody>
      </p:sp>
      <p:sp>
        <p:nvSpPr>
          <p:cNvPr id="3" name="Content Placeholder 2"/>
          <p:cNvSpPr>
            <a:spLocks noGrp="1"/>
          </p:cNvSpPr>
          <p:nvPr>
            <p:ph idx="1"/>
          </p:nvPr>
        </p:nvSpPr>
        <p:spPr/>
        <p:txBody>
          <a:bodyPr/>
          <a:lstStyle/>
          <a:p>
            <a:pPr lvl="0" algn="just"/>
            <a:r>
              <a:rPr lang="en-US" b="1" dirty="0"/>
              <a:t>Subject-oriented:</a:t>
            </a:r>
            <a:endParaRPr lang="en-US" dirty="0"/>
          </a:p>
          <a:p>
            <a:pPr lvl="1" algn="just">
              <a:buFont typeface="Arial" panose="020B0604020202020204" pitchFamily="34" charset="0"/>
              <a:buChar char="•"/>
            </a:pPr>
            <a:r>
              <a:rPr lang="en-US" dirty="0"/>
              <a:t>A data warehouse is organized around major subjects, such as customer, supplier, product, and sales.</a:t>
            </a:r>
          </a:p>
          <a:p>
            <a:pPr lvl="1" algn="just">
              <a:buFont typeface="Arial" panose="020B0604020202020204" pitchFamily="34" charset="0"/>
              <a:buChar char="•"/>
            </a:pPr>
            <a:r>
              <a:rPr lang="en-US" dirty="0"/>
              <a:t>Rather than concentrating on the day-to-day operations and transaction processing of an organization, a data warehouse focuses on the modeling and analysis of data for decision makers. </a:t>
            </a:r>
          </a:p>
          <a:p>
            <a:pPr lvl="1" algn="just">
              <a:buFont typeface="Arial" panose="020B0604020202020204" pitchFamily="34" charset="0"/>
              <a:buChar char="•"/>
            </a:pPr>
            <a:r>
              <a:rPr lang="en-US" dirty="0"/>
              <a:t>Data warehouses typically provide a simple and concise view around particular subject issues by excluding data that are not useful in the decision support process</a:t>
            </a:r>
            <a:r>
              <a:rPr lang="en-US" dirty="0" smtClean="0"/>
              <a:t>.</a:t>
            </a:r>
            <a:endParaRPr lang="en-US" dirty="0"/>
          </a:p>
        </p:txBody>
      </p:sp>
    </p:spTree>
    <p:extLst>
      <p:ext uri="{BB962C8B-B14F-4D97-AF65-F5344CB8AC3E}">
        <p14:creationId xmlns:p14="http://schemas.microsoft.com/office/powerpoint/2010/main" val="115048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Data Warehousing</a:t>
            </a:r>
          </a:p>
        </p:txBody>
      </p:sp>
      <p:sp>
        <p:nvSpPr>
          <p:cNvPr id="3" name="Content Placeholder 2"/>
          <p:cNvSpPr>
            <a:spLocks noGrp="1"/>
          </p:cNvSpPr>
          <p:nvPr>
            <p:ph idx="1"/>
          </p:nvPr>
        </p:nvSpPr>
        <p:spPr/>
        <p:txBody>
          <a:bodyPr/>
          <a:lstStyle/>
          <a:p>
            <a:pPr lvl="0" algn="just"/>
            <a:r>
              <a:rPr lang="en-US" b="1" dirty="0"/>
              <a:t>Integrated:</a:t>
            </a:r>
            <a:endParaRPr lang="en-US" dirty="0"/>
          </a:p>
          <a:p>
            <a:pPr lvl="1" algn="just">
              <a:buFont typeface="Arial" panose="020B0604020202020204" pitchFamily="34" charset="0"/>
              <a:buChar char="•"/>
            </a:pPr>
            <a:r>
              <a:rPr lang="en-US" dirty="0"/>
              <a:t>A data warehouse is usually constructed by integrating multiple heterogeneous sources, such as relational databases, flat files, and on-line transaction records.</a:t>
            </a:r>
          </a:p>
          <a:p>
            <a:pPr lvl="1" algn="just">
              <a:buFont typeface="Arial" panose="020B0604020202020204" pitchFamily="34" charset="0"/>
              <a:buChar char="•"/>
            </a:pPr>
            <a:r>
              <a:rPr lang="en-US" dirty="0"/>
              <a:t>Data cleaning and data integration techniques are applied to ensure consistency in naming conventions, encoding structures, attribute measures, and so on.</a:t>
            </a:r>
            <a:endParaRPr lang="en-US" b="1" dirty="0"/>
          </a:p>
          <a:p>
            <a:endParaRPr lang="en-US" dirty="0"/>
          </a:p>
        </p:txBody>
      </p:sp>
    </p:spTree>
    <p:extLst>
      <p:ext uri="{BB962C8B-B14F-4D97-AF65-F5344CB8AC3E}">
        <p14:creationId xmlns:p14="http://schemas.microsoft.com/office/powerpoint/2010/main" val="338527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Data Warehousing</a:t>
            </a:r>
          </a:p>
        </p:txBody>
      </p:sp>
      <p:sp>
        <p:nvSpPr>
          <p:cNvPr id="3" name="Content Placeholder 2"/>
          <p:cNvSpPr>
            <a:spLocks noGrp="1"/>
          </p:cNvSpPr>
          <p:nvPr>
            <p:ph idx="1"/>
          </p:nvPr>
        </p:nvSpPr>
        <p:spPr/>
        <p:txBody>
          <a:bodyPr/>
          <a:lstStyle/>
          <a:p>
            <a:pPr lvl="0"/>
            <a:r>
              <a:rPr lang="en-US" b="1" dirty="0"/>
              <a:t>Time-variant:</a:t>
            </a:r>
            <a:endParaRPr lang="en-US" dirty="0"/>
          </a:p>
          <a:p>
            <a:pPr lvl="1" algn="just">
              <a:buFont typeface="Arial" panose="020B0604020202020204" pitchFamily="34" charset="0"/>
              <a:buChar char="•"/>
            </a:pPr>
            <a:r>
              <a:rPr lang="en-US" sz="1900" dirty="0"/>
              <a:t>Data are stored to provide information from a historical perspective (e.g., the past 5–10 years). </a:t>
            </a:r>
          </a:p>
          <a:p>
            <a:pPr lvl="1" algn="just">
              <a:buFont typeface="Arial" panose="020B0604020202020204" pitchFamily="34" charset="0"/>
              <a:buChar char="•"/>
            </a:pPr>
            <a:r>
              <a:rPr lang="en-US" sz="1900" dirty="0"/>
              <a:t>Every key structure in the data warehouse contains, either implicitly or explicitly, an element of time.</a:t>
            </a:r>
          </a:p>
          <a:p>
            <a:pPr lvl="0"/>
            <a:r>
              <a:rPr lang="en-US" b="1" dirty="0"/>
              <a:t>Nonvolatile:</a:t>
            </a:r>
            <a:endParaRPr lang="en-US" dirty="0"/>
          </a:p>
          <a:p>
            <a:pPr lvl="1" algn="just">
              <a:buFont typeface="Arial" panose="020B0604020202020204" pitchFamily="34" charset="0"/>
              <a:buChar char="•"/>
            </a:pPr>
            <a:r>
              <a:rPr lang="en-US" sz="1900" dirty="0"/>
              <a:t>A data warehouse is always a physically separate store of data transformed from the application data found in the operational environment. </a:t>
            </a:r>
          </a:p>
          <a:p>
            <a:pPr lvl="1" algn="just">
              <a:buFont typeface="Arial" panose="020B0604020202020204" pitchFamily="34" charset="0"/>
              <a:buChar char="•"/>
            </a:pPr>
            <a:r>
              <a:rPr lang="en-US" sz="1900" dirty="0"/>
              <a:t>Due to this separation, a data warehouse does not require transaction processing, recovery, and concurrency control mechanisms. </a:t>
            </a:r>
          </a:p>
          <a:p>
            <a:pPr lvl="1" algn="just">
              <a:buFont typeface="Arial" panose="020B0604020202020204" pitchFamily="34" charset="0"/>
              <a:buChar char="•"/>
            </a:pPr>
            <a:r>
              <a:rPr lang="en-US" sz="1900" dirty="0"/>
              <a:t>It usually requires only two operations in data accessing: initial loading of data and access of data</a:t>
            </a:r>
            <a:r>
              <a:rPr lang="en-US" sz="1900" dirty="0" smtClean="0"/>
              <a:t>.</a:t>
            </a:r>
            <a:endParaRPr lang="en-US" sz="1900" dirty="0"/>
          </a:p>
        </p:txBody>
      </p:sp>
    </p:spTree>
    <p:extLst>
      <p:ext uri="{BB962C8B-B14F-4D97-AF65-F5344CB8AC3E}">
        <p14:creationId xmlns:p14="http://schemas.microsoft.com/office/powerpoint/2010/main" val="364405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Design Process </a:t>
            </a:r>
          </a:p>
        </p:txBody>
      </p:sp>
      <p:sp>
        <p:nvSpPr>
          <p:cNvPr id="3" name="Content Placeholder 2"/>
          <p:cNvSpPr>
            <a:spLocks noGrp="1"/>
          </p:cNvSpPr>
          <p:nvPr>
            <p:ph idx="1"/>
          </p:nvPr>
        </p:nvSpPr>
        <p:spPr/>
        <p:txBody>
          <a:bodyPr>
            <a:normAutofit fontScale="85000" lnSpcReduction="10000"/>
          </a:bodyPr>
          <a:lstStyle/>
          <a:p>
            <a:pPr algn="just"/>
            <a:r>
              <a:rPr lang="en-US" dirty="0"/>
              <a:t>A data warehouse can be built using a </a:t>
            </a:r>
            <a:r>
              <a:rPr lang="en-US" dirty="0">
                <a:solidFill>
                  <a:srgbClr val="FF0000"/>
                </a:solidFill>
              </a:rPr>
              <a:t>top-down</a:t>
            </a:r>
            <a:r>
              <a:rPr lang="en-US" i="1" dirty="0"/>
              <a:t> </a:t>
            </a:r>
            <a:r>
              <a:rPr lang="en-US" dirty="0"/>
              <a:t>approach, a </a:t>
            </a:r>
            <a:r>
              <a:rPr lang="en-US" dirty="0">
                <a:solidFill>
                  <a:srgbClr val="FF0000"/>
                </a:solidFill>
              </a:rPr>
              <a:t>bottom-up</a:t>
            </a:r>
            <a:r>
              <a:rPr lang="en-US" dirty="0"/>
              <a:t> approach, or a </a:t>
            </a:r>
            <a:r>
              <a:rPr lang="en-US" dirty="0">
                <a:solidFill>
                  <a:srgbClr val="FF0000"/>
                </a:solidFill>
              </a:rPr>
              <a:t>combination of both</a:t>
            </a:r>
            <a:r>
              <a:rPr lang="en-US" dirty="0"/>
              <a:t>.</a:t>
            </a:r>
          </a:p>
          <a:p>
            <a:pPr lvl="0"/>
            <a:r>
              <a:rPr lang="en-US" b="1" dirty="0"/>
              <a:t>Top Down Approach</a:t>
            </a:r>
          </a:p>
          <a:p>
            <a:pPr lvl="1" algn="just">
              <a:buFont typeface="Arial" panose="020B0604020202020204" pitchFamily="34" charset="0"/>
              <a:buChar char="•"/>
            </a:pPr>
            <a:r>
              <a:rPr lang="en-US" dirty="0"/>
              <a:t>The top-down approach starts with the overall design and planning. </a:t>
            </a:r>
          </a:p>
          <a:p>
            <a:pPr lvl="1" algn="just">
              <a:buFont typeface="Arial" panose="020B0604020202020204" pitchFamily="34" charset="0"/>
              <a:buChar char="•"/>
            </a:pPr>
            <a:r>
              <a:rPr lang="en-US" dirty="0"/>
              <a:t>It is useful in cases where the technology is mature and well known, and where the business problems that must be solved are clear and well understood. </a:t>
            </a:r>
          </a:p>
          <a:p>
            <a:pPr lvl="0"/>
            <a:r>
              <a:rPr lang="en-US" b="1" dirty="0"/>
              <a:t>Bottom up Approach</a:t>
            </a:r>
            <a:endParaRPr lang="en-US" dirty="0"/>
          </a:p>
          <a:p>
            <a:pPr lvl="1" algn="just">
              <a:buFont typeface="Arial" panose="020B0604020202020204" pitchFamily="34" charset="0"/>
              <a:buChar char="•"/>
            </a:pPr>
            <a:r>
              <a:rPr lang="en-US" dirty="0"/>
              <a:t>The bottom-up approach starts with experiments and prototypes. </a:t>
            </a:r>
          </a:p>
          <a:p>
            <a:pPr lvl="1" algn="just">
              <a:buFont typeface="Arial" panose="020B0604020202020204" pitchFamily="34" charset="0"/>
              <a:buChar char="•"/>
            </a:pPr>
            <a:r>
              <a:rPr lang="en-US" dirty="0"/>
              <a:t>This is useful in the early stage of business modeling and technology development. </a:t>
            </a:r>
          </a:p>
          <a:p>
            <a:pPr lvl="1" algn="just">
              <a:buFont typeface="Arial" panose="020B0604020202020204" pitchFamily="34" charset="0"/>
              <a:buChar char="•"/>
            </a:pPr>
            <a:r>
              <a:rPr lang="en-US" dirty="0"/>
              <a:t>It allows an organization to move forward at considerably less expense and to evaluate the benefits of the technology before making significant commitments. </a:t>
            </a:r>
          </a:p>
          <a:p>
            <a:pPr lvl="0"/>
            <a:r>
              <a:rPr lang="en-US" b="1" dirty="0"/>
              <a:t>Combined Approach</a:t>
            </a:r>
            <a:endParaRPr lang="en-US" dirty="0"/>
          </a:p>
          <a:p>
            <a:pPr lvl="1" algn="just">
              <a:buFont typeface="Arial" panose="020B0604020202020204" pitchFamily="34" charset="0"/>
              <a:buChar char="•"/>
            </a:pPr>
            <a:r>
              <a:rPr lang="en-US" dirty="0"/>
              <a:t>In the combined approach, an organization can exploit the planned and strategic nature of the top-down approach while retaining the rapid implementation and opportunistic application of the bottom-up approach. </a:t>
            </a:r>
          </a:p>
        </p:txBody>
      </p:sp>
    </p:spTree>
    <p:extLst>
      <p:ext uri="{BB962C8B-B14F-4D97-AF65-F5344CB8AC3E}">
        <p14:creationId xmlns:p14="http://schemas.microsoft.com/office/powerpoint/2010/main" val="405001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 Marts</a:t>
            </a:r>
            <a:endParaRPr lang="en-US" dirty="0"/>
          </a:p>
        </p:txBody>
      </p:sp>
      <p:sp>
        <p:nvSpPr>
          <p:cNvPr id="3" name="Content Placeholder 2"/>
          <p:cNvSpPr>
            <a:spLocks noGrp="1"/>
          </p:cNvSpPr>
          <p:nvPr>
            <p:ph idx="1"/>
          </p:nvPr>
        </p:nvSpPr>
        <p:spPr/>
        <p:txBody>
          <a:bodyPr>
            <a:normAutofit/>
          </a:bodyPr>
          <a:lstStyle/>
          <a:p>
            <a:pPr algn="just"/>
            <a:r>
              <a:rPr lang="en-US" dirty="0"/>
              <a:t>A data mart is a simple form of a data warehouse that is focused on a single subject (or functional area), such as Sales or Finance or Marketing. </a:t>
            </a:r>
            <a:endParaRPr lang="en-US" dirty="0" smtClean="0"/>
          </a:p>
          <a:p>
            <a:pPr algn="just"/>
            <a:r>
              <a:rPr lang="en-US" dirty="0" smtClean="0"/>
              <a:t>Data </a:t>
            </a:r>
            <a:r>
              <a:rPr lang="en-US" dirty="0"/>
              <a:t>marts are often built and controlled by a single department within an organization. </a:t>
            </a:r>
            <a:endParaRPr lang="en-US" dirty="0" smtClean="0"/>
          </a:p>
          <a:p>
            <a:pPr algn="just"/>
            <a:r>
              <a:rPr lang="en-US" dirty="0" smtClean="0"/>
              <a:t>Given </a:t>
            </a:r>
            <a:r>
              <a:rPr lang="en-US" dirty="0"/>
              <a:t>their single-subject focus, data marts usually draw data from only a few sources. </a:t>
            </a:r>
            <a:endParaRPr lang="en-US" dirty="0" smtClean="0"/>
          </a:p>
          <a:p>
            <a:pPr algn="just"/>
            <a:r>
              <a:rPr lang="en-US" dirty="0" smtClean="0"/>
              <a:t>The </a:t>
            </a:r>
            <a:r>
              <a:rPr lang="en-US" dirty="0"/>
              <a:t>sources could be internal operational systems, a central data warehouse, or external data. </a:t>
            </a:r>
          </a:p>
        </p:txBody>
      </p:sp>
    </p:spTree>
    <p:extLst>
      <p:ext uri="{BB962C8B-B14F-4D97-AF65-F5344CB8AC3E}">
        <p14:creationId xmlns:p14="http://schemas.microsoft.com/office/powerpoint/2010/main" val="123696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Marts (Cont..)</a:t>
            </a:r>
            <a:endParaRPr lang="en-US" dirty="0"/>
          </a:p>
        </p:txBody>
      </p:sp>
      <p:sp>
        <p:nvSpPr>
          <p:cNvPr id="3" name="Content Placeholder 2"/>
          <p:cNvSpPr>
            <a:spLocks noGrp="1"/>
          </p:cNvSpPr>
          <p:nvPr>
            <p:ph idx="1"/>
          </p:nvPr>
        </p:nvSpPr>
        <p:spPr/>
        <p:txBody>
          <a:bodyPr>
            <a:normAutofit lnSpcReduction="10000"/>
          </a:bodyPr>
          <a:lstStyle/>
          <a:p>
            <a:pPr algn="just"/>
            <a:r>
              <a:rPr lang="en-US" dirty="0"/>
              <a:t>A data mart is a repository of data that is designed to serve a particular community of knowledge workers</a:t>
            </a:r>
            <a:r>
              <a:rPr lang="en-US" dirty="0" smtClean="0"/>
              <a:t>.</a:t>
            </a:r>
          </a:p>
          <a:p>
            <a:pPr algn="just"/>
            <a:r>
              <a:rPr lang="en-US" dirty="0" smtClean="0"/>
              <a:t>The </a:t>
            </a:r>
            <a:r>
              <a:rPr lang="en-US" dirty="0"/>
              <a:t>difference between a data warehouse and a data mart can be confusing because the two terms are sometimes used incorrectly as synonyms.</a:t>
            </a:r>
          </a:p>
          <a:p>
            <a:pPr algn="just"/>
            <a:r>
              <a:rPr lang="en-US" dirty="0"/>
              <a:t>A data warehouse is a central repository for all an organization's data.</a:t>
            </a:r>
          </a:p>
          <a:p>
            <a:pPr algn="just"/>
            <a:r>
              <a:rPr lang="en-US" dirty="0"/>
              <a:t>The goal of a data mart, however, is to meet the particular demands of a specific group of users within the organization, such as human resource management (HRM). </a:t>
            </a:r>
          </a:p>
          <a:p>
            <a:pPr algn="just"/>
            <a:r>
              <a:rPr lang="en-US" dirty="0"/>
              <a:t>Generally, an organization's data marts are subsets of the organization's data warehouse.</a:t>
            </a:r>
          </a:p>
          <a:p>
            <a:pPr algn="just"/>
            <a:endParaRPr lang="en-US" dirty="0"/>
          </a:p>
        </p:txBody>
      </p:sp>
    </p:spTree>
    <p:extLst>
      <p:ext uri="{BB962C8B-B14F-4D97-AF65-F5344CB8AC3E}">
        <p14:creationId xmlns:p14="http://schemas.microsoft.com/office/powerpoint/2010/main" val="213927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Warehouse v/s Data Mart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Data warehouse</a:t>
            </a:r>
            <a:r>
              <a:rPr lang="en-US" dirty="0" smtClean="0"/>
              <a:t>:</a:t>
            </a:r>
          </a:p>
          <a:p>
            <a:pPr lvl="1">
              <a:buFont typeface="Arial" panose="020B0604020202020204" pitchFamily="34" charset="0"/>
              <a:buChar char="•"/>
            </a:pPr>
            <a:r>
              <a:rPr lang="en-US" dirty="0" smtClean="0"/>
              <a:t>Holds </a:t>
            </a:r>
            <a:r>
              <a:rPr lang="en-US" dirty="0"/>
              <a:t>multiple subject areas</a:t>
            </a:r>
          </a:p>
          <a:p>
            <a:pPr lvl="1">
              <a:buFont typeface="Arial" panose="020B0604020202020204" pitchFamily="34" charset="0"/>
              <a:buChar char="•"/>
            </a:pPr>
            <a:r>
              <a:rPr lang="en-US" dirty="0"/>
              <a:t>Holds very detailed information</a:t>
            </a:r>
          </a:p>
          <a:p>
            <a:pPr lvl="1">
              <a:buFont typeface="Arial" panose="020B0604020202020204" pitchFamily="34" charset="0"/>
              <a:buChar char="•"/>
            </a:pPr>
            <a:r>
              <a:rPr lang="en-US" dirty="0"/>
              <a:t>Works to integrate all data </a:t>
            </a:r>
            <a:r>
              <a:rPr lang="en-US" dirty="0" smtClean="0"/>
              <a:t>sources</a:t>
            </a:r>
          </a:p>
          <a:p>
            <a:pPr lvl="1">
              <a:buFont typeface="Arial" panose="020B0604020202020204" pitchFamily="34" charset="0"/>
              <a:buChar char="•"/>
            </a:pPr>
            <a:r>
              <a:rPr lang="en-US" dirty="0"/>
              <a:t>Size (typical) </a:t>
            </a:r>
            <a:r>
              <a:rPr lang="en-US" dirty="0" smtClean="0"/>
              <a:t>100 GB-TB+</a:t>
            </a:r>
          </a:p>
          <a:p>
            <a:pPr lvl="1">
              <a:buFont typeface="Arial" panose="020B0604020202020204" pitchFamily="34" charset="0"/>
              <a:buChar char="•"/>
            </a:pPr>
            <a:r>
              <a:rPr lang="en-US" dirty="0"/>
              <a:t>Implementation Time </a:t>
            </a:r>
            <a:r>
              <a:rPr lang="en-US" dirty="0" smtClean="0"/>
              <a:t>: Months to Years</a:t>
            </a:r>
            <a:endParaRPr lang="en-US" dirty="0"/>
          </a:p>
          <a:p>
            <a:r>
              <a:rPr lang="en-US" b="1" dirty="0" smtClean="0"/>
              <a:t>Data </a:t>
            </a:r>
            <a:r>
              <a:rPr lang="en-US" b="1" dirty="0"/>
              <a:t>mart</a:t>
            </a:r>
            <a:r>
              <a:rPr lang="en-US" dirty="0"/>
              <a:t>:</a:t>
            </a:r>
          </a:p>
          <a:p>
            <a:pPr lvl="1">
              <a:buFont typeface="Arial" panose="020B0604020202020204" pitchFamily="34" charset="0"/>
              <a:buChar char="•"/>
            </a:pPr>
            <a:r>
              <a:rPr lang="en-US" dirty="0"/>
              <a:t>Often holds only one subject area- for example, Finance, or Sales</a:t>
            </a:r>
          </a:p>
          <a:p>
            <a:pPr lvl="1">
              <a:buFont typeface="Arial" panose="020B0604020202020204" pitchFamily="34" charset="0"/>
              <a:buChar char="•"/>
            </a:pPr>
            <a:r>
              <a:rPr lang="en-US" dirty="0"/>
              <a:t>May hold more summarized data </a:t>
            </a:r>
            <a:endParaRPr lang="en-US" dirty="0" smtClean="0"/>
          </a:p>
          <a:p>
            <a:pPr lvl="1">
              <a:buFont typeface="Arial" panose="020B0604020202020204" pitchFamily="34" charset="0"/>
              <a:buChar char="•"/>
            </a:pPr>
            <a:r>
              <a:rPr lang="en-US" dirty="0" smtClean="0"/>
              <a:t>Concentrates </a:t>
            </a:r>
            <a:r>
              <a:rPr lang="en-US" dirty="0"/>
              <a:t>on integrating information from a given subject area or set of source systems</a:t>
            </a:r>
          </a:p>
          <a:p>
            <a:pPr lvl="1">
              <a:buFont typeface="Arial" panose="020B0604020202020204" pitchFamily="34" charset="0"/>
              <a:buChar char="•"/>
            </a:pPr>
            <a:r>
              <a:rPr lang="en-US" dirty="0" smtClean="0"/>
              <a:t>It is </a:t>
            </a:r>
            <a:r>
              <a:rPr lang="en-US" dirty="0"/>
              <a:t>built focused on a dimensional model using a star </a:t>
            </a:r>
            <a:r>
              <a:rPr lang="en-US" dirty="0" smtClean="0"/>
              <a:t>schema</a:t>
            </a:r>
          </a:p>
          <a:p>
            <a:pPr lvl="1">
              <a:buFont typeface="Arial" panose="020B0604020202020204" pitchFamily="34" charset="0"/>
              <a:buChar char="•"/>
            </a:pPr>
            <a:r>
              <a:rPr lang="en-US" dirty="0"/>
              <a:t>Size (typical) </a:t>
            </a:r>
            <a:r>
              <a:rPr lang="en-US" dirty="0" smtClean="0"/>
              <a:t>&lt; </a:t>
            </a:r>
            <a:r>
              <a:rPr lang="en-US" dirty="0"/>
              <a:t>100GB </a:t>
            </a:r>
            <a:endParaRPr lang="en-US" dirty="0" smtClean="0"/>
          </a:p>
          <a:p>
            <a:pPr lvl="1">
              <a:buFont typeface="Arial" panose="020B0604020202020204" pitchFamily="34" charset="0"/>
              <a:buChar char="•"/>
            </a:pPr>
            <a:r>
              <a:rPr lang="en-US" dirty="0"/>
              <a:t>Implementation Time : </a:t>
            </a:r>
            <a:r>
              <a:rPr lang="en-US" dirty="0" smtClean="0"/>
              <a:t>Months</a:t>
            </a:r>
            <a:endParaRPr lang="en-US" dirty="0"/>
          </a:p>
        </p:txBody>
      </p:sp>
    </p:spTree>
    <p:extLst>
      <p:ext uri="{BB962C8B-B14F-4D97-AF65-F5344CB8AC3E}">
        <p14:creationId xmlns:p14="http://schemas.microsoft.com/office/powerpoint/2010/main" val="31489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Reasons for creating a data </a:t>
            </a:r>
            <a:r>
              <a:rPr lang="en-US" dirty="0" smtClean="0"/>
              <a:t>mart</a:t>
            </a:r>
            <a:endParaRPr lang="en-US" dirty="0"/>
          </a:p>
        </p:txBody>
      </p:sp>
      <p:sp>
        <p:nvSpPr>
          <p:cNvPr id="3" name="Content Placeholder 2"/>
          <p:cNvSpPr>
            <a:spLocks noGrp="1"/>
          </p:cNvSpPr>
          <p:nvPr>
            <p:ph idx="1"/>
          </p:nvPr>
        </p:nvSpPr>
        <p:spPr/>
        <p:txBody>
          <a:bodyPr/>
          <a:lstStyle/>
          <a:p>
            <a:pPr algn="just"/>
            <a:r>
              <a:rPr lang="en-US" dirty="0"/>
              <a:t>Easy access to frequently needed data</a:t>
            </a:r>
          </a:p>
          <a:p>
            <a:pPr algn="just"/>
            <a:r>
              <a:rPr lang="en-US" dirty="0"/>
              <a:t>Creates collective view by a group of </a:t>
            </a:r>
            <a:r>
              <a:rPr lang="en-US" dirty="0" smtClean="0"/>
              <a:t>users </a:t>
            </a:r>
            <a:endParaRPr lang="en-US" dirty="0"/>
          </a:p>
          <a:p>
            <a:pPr algn="just"/>
            <a:r>
              <a:rPr lang="en-US" dirty="0" smtClean="0"/>
              <a:t>Improves </a:t>
            </a:r>
            <a:r>
              <a:rPr lang="en-US" dirty="0"/>
              <a:t>end-user response time</a:t>
            </a:r>
          </a:p>
          <a:p>
            <a:pPr algn="just"/>
            <a:r>
              <a:rPr lang="en-US" dirty="0"/>
              <a:t>Ease of creation</a:t>
            </a:r>
          </a:p>
          <a:p>
            <a:pPr algn="just"/>
            <a:r>
              <a:rPr lang="en-US" dirty="0"/>
              <a:t>Lower cost than implementing a full data warehouse</a:t>
            </a:r>
          </a:p>
          <a:p>
            <a:pPr algn="just"/>
            <a:r>
              <a:rPr lang="en-US" dirty="0"/>
              <a:t>Potential users are more clearly defined than in a full data warehouse</a:t>
            </a:r>
          </a:p>
          <a:p>
            <a:pPr algn="just"/>
            <a:r>
              <a:rPr lang="en-US" dirty="0"/>
              <a:t>Contains only business essential data and is less </a:t>
            </a:r>
            <a:r>
              <a:rPr lang="en-US" dirty="0" smtClean="0"/>
              <a:t>cluttered</a:t>
            </a:r>
            <a:endParaRPr lang="en-US" dirty="0"/>
          </a:p>
        </p:txBody>
      </p:sp>
    </p:spTree>
    <p:extLst>
      <p:ext uri="{BB962C8B-B14F-4D97-AF65-F5344CB8AC3E}">
        <p14:creationId xmlns:p14="http://schemas.microsoft.com/office/powerpoint/2010/main" val="152518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Marts</a:t>
            </a:r>
            <a:endParaRPr lang="en-US" dirty="0"/>
          </a:p>
        </p:txBody>
      </p:sp>
      <p:sp>
        <p:nvSpPr>
          <p:cNvPr id="3" name="Content Placeholder 2"/>
          <p:cNvSpPr>
            <a:spLocks noGrp="1"/>
          </p:cNvSpPr>
          <p:nvPr>
            <p:ph idx="1"/>
          </p:nvPr>
        </p:nvSpPr>
        <p:spPr/>
        <p:txBody>
          <a:bodyPr/>
          <a:lstStyle/>
          <a:p>
            <a:r>
              <a:rPr lang="en-US" dirty="0" smtClean="0"/>
              <a:t>There </a:t>
            </a:r>
            <a:r>
              <a:rPr lang="en-US" dirty="0"/>
              <a:t>are three kinds of Data-Marts (DMs), which are as </a:t>
            </a:r>
            <a:r>
              <a:rPr lang="en-US" dirty="0" smtClean="0"/>
              <a:t>follows:</a:t>
            </a:r>
          </a:p>
          <a:p>
            <a:pPr marL="857250" lvl="1" indent="-457200" algn="just">
              <a:buFont typeface="+mj-lt"/>
              <a:buAutoNum type="arabicParenR"/>
            </a:pPr>
            <a:r>
              <a:rPr lang="en-US" b="1" dirty="0"/>
              <a:t>Dependent DM</a:t>
            </a:r>
            <a:r>
              <a:rPr lang="en-US" dirty="0"/>
              <a:t>: Created from a data warehouse to a separate physical data-store. (build over data warehouse physically</a:t>
            </a:r>
            <a:r>
              <a:rPr lang="en-US" dirty="0" smtClean="0"/>
              <a:t>)</a:t>
            </a:r>
            <a:endParaRPr lang="en-US" b="1" dirty="0" smtClean="0"/>
          </a:p>
          <a:p>
            <a:pPr marL="857250" lvl="1" indent="-457200" algn="just">
              <a:buFont typeface="+mj-lt"/>
              <a:buAutoNum type="arabicParenR"/>
            </a:pPr>
            <a:r>
              <a:rPr lang="en-US" b="1" dirty="0" smtClean="0"/>
              <a:t>Independent </a:t>
            </a:r>
            <a:r>
              <a:rPr lang="en-US" b="1" dirty="0"/>
              <a:t>DM</a:t>
            </a:r>
            <a:r>
              <a:rPr lang="en-US" dirty="0"/>
              <a:t>: Created from operational systems and have </a:t>
            </a:r>
            <a:r>
              <a:rPr lang="en-US" dirty="0" smtClean="0"/>
              <a:t>separate </a:t>
            </a:r>
            <a:r>
              <a:rPr lang="en-US" dirty="0"/>
              <a:t>physical </a:t>
            </a:r>
            <a:r>
              <a:rPr lang="en-US" dirty="0" smtClean="0"/>
              <a:t>data-store.</a:t>
            </a:r>
          </a:p>
          <a:p>
            <a:pPr marL="857250" lvl="1" indent="-457200" algn="just">
              <a:buFont typeface="+mj-lt"/>
              <a:buAutoNum type="arabicParenR"/>
            </a:pPr>
            <a:r>
              <a:rPr lang="en-US" b="1" dirty="0" smtClean="0"/>
              <a:t>Logical or Hybrid </a:t>
            </a:r>
            <a:r>
              <a:rPr lang="en-US" b="1" dirty="0"/>
              <a:t>DM</a:t>
            </a:r>
            <a:r>
              <a:rPr lang="en-US" dirty="0"/>
              <a:t>: Exists as a subset of data warehouse. (build over data warehouse </a:t>
            </a:r>
            <a:r>
              <a:rPr lang="en-US" dirty="0" smtClean="0"/>
              <a:t>logically)</a:t>
            </a:r>
          </a:p>
        </p:txBody>
      </p:sp>
    </p:spTree>
    <p:extLst>
      <p:ext uri="{BB962C8B-B14F-4D97-AF65-F5344CB8AC3E}">
        <p14:creationId xmlns:p14="http://schemas.microsoft.com/office/powerpoint/2010/main" val="188188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Why Reporting &amp; Analyzing Data?</a:t>
            </a:r>
          </a:p>
          <a:p>
            <a:r>
              <a:rPr lang="en-US" dirty="0" smtClean="0"/>
              <a:t>Introduction to Business Intelligence</a:t>
            </a:r>
          </a:p>
          <a:p>
            <a:r>
              <a:rPr lang="en-US" dirty="0" smtClean="0"/>
              <a:t>Introduction to Data Warehousing</a:t>
            </a:r>
          </a:p>
          <a:p>
            <a:r>
              <a:rPr lang="en-US" dirty="0"/>
              <a:t>Features of Data </a:t>
            </a:r>
            <a:r>
              <a:rPr lang="en-US" dirty="0" smtClean="0"/>
              <a:t>Warehousing</a:t>
            </a:r>
          </a:p>
          <a:p>
            <a:r>
              <a:rPr lang="en-US" dirty="0" smtClean="0"/>
              <a:t>Introduction to Data marts</a:t>
            </a:r>
          </a:p>
          <a:p>
            <a:r>
              <a:rPr lang="en-US" dirty="0" smtClean="0"/>
              <a:t>Types of Data Marts</a:t>
            </a:r>
          </a:p>
          <a:p>
            <a:r>
              <a:rPr lang="en-US" dirty="0" smtClean="0"/>
              <a:t>Meta Data</a:t>
            </a:r>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30226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 Data Marts</a:t>
            </a:r>
          </a:p>
        </p:txBody>
      </p:sp>
      <p:sp>
        <p:nvSpPr>
          <p:cNvPr id="3" name="Content Placeholder 2"/>
          <p:cNvSpPr>
            <a:spLocks noGrp="1"/>
          </p:cNvSpPr>
          <p:nvPr>
            <p:ph idx="1"/>
          </p:nvPr>
        </p:nvSpPr>
        <p:spPr/>
        <p:txBody>
          <a:bodyPr/>
          <a:lstStyle/>
          <a:p>
            <a:pPr marL="400050" algn="just">
              <a:buFont typeface="Wingdings" panose="05000000000000000000" pitchFamily="2" charset="2"/>
              <a:buChar char="§"/>
            </a:pPr>
            <a:r>
              <a:rPr lang="en-US" dirty="0"/>
              <a:t>A dependent data mart allows you to unite your organization's data in one data warehouse. </a:t>
            </a:r>
          </a:p>
          <a:p>
            <a:pPr marL="400050" algn="just">
              <a:buFont typeface="Wingdings" panose="05000000000000000000" pitchFamily="2" charset="2"/>
              <a:buChar char="§"/>
            </a:pPr>
            <a:r>
              <a:rPr lang="en-US" dirty="0" smtClean="0"/>
              <a:t>This </a:t>
            </a:r>
            <a:r>
              <a:rPr lang="en-US" dirty="0"/>
              <a:t>gives you the usual advantages of centralization. </a:t>
            </a:r>
          </a:p>
          <a:p>
            <a:endParaRPr lang="en-US" dirty="0"/>
          </a:p>
        </p:txBody>
      </p:sp>
      <p:pic>
        <p:nvPicPr>
          <p:cNvPr id="4" name="Picture 2" descr="mart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950" y="2438400"/>
            <a:ext cx="64361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59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Data Marts</a:t>
            </a:r>
          </a:p>
        </p:txBody>
      </p:sp>
      <p:sp>
        <p:nvSpPr>
          <p:cNvPr id="3" name="Content Placeholder 2"/>
          <p:cNvSpPr>
            <a:spLocks noGrp="1"/>
          </p:cNvSpPr>
          <p:nvPr>
            <p:ph idx="1"/>
          </p:nvPr>
        </p:nvSpPr>
        <p:spPr/>
        <p:txBody>
          <a:bodyPr/>
          <a:lstStyle/>
          <a:p>
            <a:pPr lvl="0"/>
            <a:r>
              <a:rPr lang="en-US" dirty="0"/>
              <a:t>An independent data mart is created without the use of a central data warehouse. </a:t>
            </a:r>
          </a:p>
          <a:p>
            <a:pPr lvl="0"/>
            <a:r>
              <a:rPr lang="en-US" dirty="0"/>
              <a:t>This could be desirable for smaller groups within an organization. </a:t>
            </a:r>
          </a:p>
          <a:p>
            <a:endParaRPr lang="en-US" dirty="0"/>
          </a:p>
        </p:txBody>
      </p:sp>
      <p:pic>
        <p:nvPicPr>
          <p:cNvPr id="4" name="Picture 2" descr="mart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84" y="2514600"/>
            <a:ext cx="7877032" cy="39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77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Data Mart</a:t>
            </a:r>
          </a:p>
        </p:txBody>
      </p:sp>
      <p:sp>
        <p:nvSpPr>
          <p:cNvPr id="3" name="Content Placeholder 2"/>
          <p:cNvSpPr>
            <a:spLocks noGrp="1"/>
          </p:cNvSpPr>
          <p:nvPr>
            <p:ph idx="1"/>
          </p:nvPr>
        </p:nvSpPr>
        <p:spPr/>
        <p:txBody>
          <a:bodyPr/>
          <a:lstStyle/>
          <a:p>
            <a:pPr lvl="0" algn="just"/>
            <a:r>
              <a:rPr lang="en-US" dirty="0"/>
              <a:t>A hybrid data mart allows you to combine input from sources other than a data warehouse. </a:t>
            </a:r>
          </a:p>
          <a:p>
            <a:pPr lvl="0" algn="just"/>
            <a:r>
              <a:rPr lang="en-US" dirty="0"/>
              <a:t>This could be useful for many situations, especially when you need ad hoc integration, such as after a new group or product is added to the organization. </a:t>
            </a:r>
          </a:p>
          <a:p>
            <a:endParaRPr lang="en-US" dirty="0"/>
          </a:p>
        </p:txBody>
      </p:sp>
      <p:pic>
        <p:nvPicPr>
          <p:cNvPr id="4" name="Picture 2" descr="mart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199090"/>
            <a:ext cx="5791200" cy="325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903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Data</a:t>
            </a:r>
            <a:endParaRPr lang="en-US" dirty="0"/>
          </a:p>
        </p:txBody>
      </p:sp>
      <p:sp>
        <p:nvSpPr>
          <p:cNvPr id="3" name="Content Placeholder 2"/>
          <p:cNvSpPr>
            <a:spLocks noGrp="1"/>
          </p:cNvSpPr>
          <p:nvPr>
            <p:ph idx="1"/>
          </p:nvPr>
        </p:nvSpPr>
        <p:spPr/>
        <p:txBody>
          <a:bodyPr/>
          <a:lstStyle/>
          <a:p>
            <a:pPr lvl="0" algn="just"/>
            <a:r>
              <a:rPr lang="en-US" dirty="0"/>
              <a:t>Metadata are data about data. </a:t>
            </a:r>
            <a:endParaRPr lang="en-US" dirty="0" smtClean="0"/>
          </a:p>
          <a:p>
            <a:pPr lvl="0" algn="just"/>
            <a:r>
              <a:rPr lang="en-US" dirty="0" smtClean="0"/>
              <a:t>When it used </a:t>
            </a:r>
            <a:r>
              <a:rPr lang="en-US" dirty="0"/>
              <a:t>in a data warehouse, metadata are the data that define warehouse objects. </a:t>
            </a:r>
          </a:p>
          <a:p>
            <a:pPr lvl="0" algn="just"/>
            <a:r>
              <a:rPr lang="en-US" dirty="0"/>
              <a:t>Metadata are created for the data names and definitions of the given warehouse. </a:t>
            </a:r>
          </a:p>
          <a:p>
            <a:pPr lvl="0" algn="just"/>
            <a:r>
              <a:rPr lang="en-US" dirty="0"/>
              <a:t>Additional metadata are created and captured for time stamping any extracted data, the source of the extracted data, and missing fields that have been added by data cleaning or integration processes.</a:t>
            </a:r>
          </a:p>
          <a:p>
            <a:endParaRPr lang="en-US" dirty="0"/>
          </a:p>
        </p:txBody>
      </p:sp>
    </p:spTree>
    <p:extLst>
      <p:ext uri="{BB962C8B-B14F-4D97-AF65-F5344CB8AC3E}">
        <p14:creationId xmlns:p14="http://schemas.microsoft.com/office/powerpoint/2010/main" val="36912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 Example	</a:t>
            </a:r>
            <a:endParaRPr lang="en-US" dirty="0"/>
          </a:p>
        </p:txBody>
      </p:sp>
      <p:sp>
        <p:nvSpPr>
          <p:cNvPr id="3" name="Content Placeholder 2"/>
          <p:cNvSpPr>
            <a:spLocks noGrp="1"/>
          </p:cNvSpPr>
          <p:nvPr>
            <p:ph idx="1"/>
          </p:nvPr>
        </p:nvSpPr>
        <p:spPr/>
        <p:txBody>
          <a:bodyPr>
            <a:normAutofit/>
          </a:bodyPr>
          <a:lstStyle/>
          <a:p>
            <a:pPr lvl="0" algn="just"/>
            <a:r>
              <a:rPr lang="en-US" dirty="0" smtClean="0"/>
              <a:t>To Describe Meta Data of a Book Store:</a:t>
            </a:r>
          </a:p>
          <a:p>
            <a:pPr lvl="1" algn="just">
              <a:buFont typeface="Arial" panose="020B0604020202020204" pitchFamily="34" charset="0"/>
              <a:buChar char="•"/>
            </a:pPr>
            <a:r>
              <a:rPr lang="en-US" dirty="0" smtClean="0"/>
              <a:t>Name of Book</a:t>
            </a:r>
          </a:p>
          <a:p>
            <a:pPr lvl="1" algn="just">
              <a:buFont typeface="Arial" panose="020B0604020202020204" pitchFamily="34" charset="0"/>
              <a:buChar char="•"/>
            </a:pPr>
            <a:r>
              <a:rPr lang="en-US" dirty="0" smtClean="0"/>
              <a:t>Summary of the Book</a:t>
            </a:r>
          </a:p>
          <a:p>
            <a:pPr lvl="1" algn="just">
              <a:buFont typeface="Arial" panose="020B0604020202020204" pitchFamily="34" charset="0"/>
              <a:buChar char="•"/>
            </a:pPr>
            <a:r>
              <a:rPr lang="en-US" dirty="0" smtClean="0"/>
              <a:t>The Date of publication</a:t>
            </a:r>
          </a:p>
          <a:p>
            <a:pPr lvl="1" algn="just">
              <a:buFont typeface="Arial" panose="020B0604020202020204" pitchFamily="34" charset="0"/>
              <a:buChar char="•"/>
            </a:pPr>
            <a:r>
              <a:rPr lang="en-US" dirty="0" smtClean="0"/>
              <a:t>High level description of what it contains</a:t>
            </a:r>
          </a:p>
          <a:p>
            <a:pPr lvl="1" algn="just">
              <a:buFont typeface="Arial" panose="020B0604020202020204" pitchFamily="34" charset="0"/>
              <a:buChar char="•"/>
            </a:pPr>
            <a:r>
              <a:rPr lang="en-US" dirty="0" smtClean="0"/>
              <a:t>How you can find the book</a:t>
            </a:r>
          </a:p>
          <a:p>
            <a:pPr lvl="1" algn="just">
              <a:buFont typeface="Arial" panose="020B0604020202020204" pitchFamily="34" charset="0"/>
              <a:buChar char="•"/>
            </a:pPr>
            <a:r>
              <a:rPr lang="en-US" dirty="0" smtClean="0"/>
              <a:t>Author of the book</a:t>
            </a:r>
          </a:p>
          <a:p>
            <a:pPr lvl="1" algn="just">
              <a:buFont typeface="Arial" panose="020B0604020202020204" pitchFamily="34" charset="0"/>
              <a:buChar char="•"/>
            </a:pPr>
            <a:r>
              <a:rPr lang="en-US" dirty="0" smtClean="0"/>
              <a:t>Whether the book is available OR not</a:t>
            </a:r>
          </a:p>
          <a:p>
            <a:pPr algn="just">
              <a:buFont typeface="Arial" panose="020B0604020202020204" pitchFamily="34" charset="0"/>
              <a:buChar char="•"/>
            </a:pPr>
            <a:r>
              <a:rPr lang="en-US" dirty="0" smtClean="0"/>
              <a:t>The information helps you to:</a:t>
            </a:r>
          </a:p>
          <a:p>
            <a:pPr lvl="1" algn="just">
              <a:buFont typeface="Arial" panose="020B0604020202020204" pitchFamily="34" charset="0"/>
              <a:buChar char="•"/>
            </a:pPr>
            <a:r>
              <a:rPr lang="en-US" dirty="0" smtClean="0"/>
              <a:t>Search for the book</a:t>
            </a:r>
          </a:p>
          <a:p>
            <a:pPr lvl="1" algn="just">
              <a:buFont typeface="Arial" panose="020B0604020202020204" pitchFamily="34" charset="0"/>
              <a:buChar char="•"/>
            </a:pPr>
            <a:r>
              <a:rPr lang="en-US" dirty="0" smtClean="0"/>
              <a:t>Access the book</a:t>
            </a:r>
          </a:p>
          <a:p>
            <a:pPr lvl="1" algn="just">
              <a:buFont typeface="Arial" panose="020B0604020202020204" pitchFamily="34" charset="0"/>
              <a:buChar char="•"/>
            </a:pPr>
            <a:r>
              <a:rPr lang="en-US" dirty="0" smtClean="0"/>
              <a:t>Understand the book before you access OR buy it.</a:t>
            </a:r>
          </a:p>
        </p:txBody>
      </p:sp>
    </p:spTree>
    <p:extLst>
      <p:ext uri="{BB962C8B-B14F-4D97-AF65-F5344CB8AC3E}">
        <p14:creationId xmlns:p14="http://schemas.microsoft.com/office/powerpoint/2010/main" val="168076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62200"/>
            <a:ext cx="5057775" cy="1666875"/>
          </a:xfrm>
          <a:prstGeom prst="rect">
            <a:avLst/>
          </a:prstGeom>
        </p:spPr>
      </p:pic>
    </p:spTree>
    <p:extLst>
      <p:ext uri="{BB962C8B-B14F-4D97-AF65-F5344CB8AC3E}">
        <p14:creationId xmlns:p14="http://schemas.microsoft.com/office/powerpoint/2010/main" val="2688390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a:t>Reporting &amp; Analyzing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amount of data stored in databases of industry is growing exponentially &amp; databases are now measured in gigabytes and terabytes.</a:t>
            </a:r>
          </a:p>
          <a:p>
            <a:pPr algn="just"/>
            <a:r>
              <a:rPr lang="en-US" dirty="0" smtClean="0"/>
              <a:t>However row data does not provide much useful information. In today’s highly competitive business environment, companies need to turn these terabytes of raw data into some useful information.</a:t>
            </a:r>
          </a:p>
          <a:p>
            <a:pPr algn="just"/>
            <a:r>
              <a:rPr lang="en-US" dirty="0" smtClean="0"/>
              <a:t>The general methods of analysis/reporting can be broadly classified into two categories: </a:t>
            </a:r>
            <a:r>
              <a:rPr lang="en-US" b="1" dirty="0" smtClean="0"/>
              <a:t>non-parametric</a:t>
            </a:r>
            <a:r>
              <a:rPr lang="en-US" dirty="0" smtClean="0"/>
              <a:t> analysis &amp; </a:t>
            </a:r>
            <a:r>
              <a:rPr lang="en-US" b="1" dirty="0" smtClean="0"/>
              <a:t>parametric</a:t>
            </a:r>
            <a:r>
              <a:rPr lang="en-US" dirty="0" smtClean="0"/>
              <a:t> analysis </a:t>
            </a:r>
          </a:p>
          <a:p>
            <a:pPr algn="just"/>
            <a:r>
              <a:rPr lang="en-US" u="sng" dirty="0" smtClean="0"/>
              <a:t>Example</a:t>
            </a:r>
          </a:p>
          <a:p>
            <a:pPr lvl="1" algn="just">
              <a:buFont typeface="Arial" panose="020B0604020202020204" pitchFamily="34" charset="0"/>
              <a:buChar char="•"/>
            </a:pPr>
            <a:r>
              <a:rPr lang="en-US" dirty="0" smtClean="0"/>
              <a:t>Managers will generally be more interested in actual data and non-parametric analysis results, while engineers will be more concerned with parametric analysis.</a:t>
            </a:r>
          </a:p>
          <a:p>
            <a:pPr algn="just"/>
            <a:endParaRPr lang="en-US" dirty="0" smtClean="0"/>
          </a:p>
        </p:txBody>
      </p:sp>
    </p:spTree>
    <p:extLst>
      <p:ext uri="{BB962C8B-B14F-4D97-AF65-F5344CB8AC3E}">
        <p14:creationId xmlns:p14="http://schemas.microsoft.com/office/powerpoint/2010/main" val="22517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7" y="0"/>
            <a:ext cx="9224411" cy="6857999"/>
          </a:xfrm>
          <a:prstGeom prst="rect">
            <a:avLst/>
          </a:prstGeom>
        </p:spPr>
      </p:pic>
    </p:spTree>
    <p:extLst>
      <p:ext uri="{BB962C8B-B14F-4D97-AF65-F5344CB8AC3E}">
        <p14:creationId xmlns:p14="http://schemas.microsoft.com/office/powerpoint/2010/main" val="2524188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a:t>
            </a:r>
            <a:endParaRPr lang="en-US" dirty="0"/>
          </a:p>
        </p:txBody>
      </p:sp>
      <p:sp>
        <p:nvSpPr>
          <p:cNvPr id="3" name="Content Placeholder 2"/>
          <p:cNvSpPr>
            <a:spLocks noGrp="1"/>
          </p:cNvSpPr>
          <p:nvPr>
            <p:ph idx="1"/>
          </p:nvPr>
        </p:nvSpPr>
        <p:spPr/>
        <p:txBody>
          <a:bodyPr>
            <a:normAutofit lnSpcReduction="10000"/>
          </a:bodyPr>
          <a:lstStyle/>
          <a:p>
            <a:pPr algn="just"/>
            <a:r>
              <a:rPr lang="en-US" dirty="0"/>
              <a:t>Business </a:t>
            </a:r>
            <a:r>
              <a:rPr lang="en-US" dirty="0" smtClean="0"/>
              <a:t>Intelligence </a:t>
            </a:r>
            <a:r>
              <a:rPr lang="en-US" dirty="0"/>
              <a:t>(BI) - technology infrastructure for gaining maximum information from available data for the purpose of improving business processes</a:t>
            </a:r>
            <a:r>
              <a:rPr lang="en-US" dirty="0" smtClean="0"/>
              <a:t>.</a:t>
            </a:r>
          </a:p>
          <a:p>
            <a:pPr algn="just"/>
            <a:r>
              <a:rPr lang="en-US" dirty="0"/>
              <a:t>BI tools access and analyze data sets and present analytical findings in reports, summaries, dashboards, graphs, charts and maps to provide users with detailed intelligence about the state of the business.</a:t>
            </a:r>
            <a:endParaRPr lang="en-US" dirty="0" smtClean="0"/>
          </a:p>
          <a:p>
            <a:pPr algn="just"/>
            <a:r>
              <a:rPr lang="en-US" dirty="0" smtClean="0"/>
              <a:t>Typical </a:t>
            </a:r>
            <a:r>
              <a:rPr lang="en-US" dirty="0"/>
              <a:t>BI infrastructure components are as follows: software solution for gathering, cleansing, integrating, analyzing and sharing data</a:t>
            </a:r>
            <a:r>
              <a:rPr lang="en-US" dirty="0" smtClean="0"/>
              <a:t>.</a:t>
            </a:r>
          </a:p>
          <a:p>
            <a:pPr algn="just"/>
            <a:r>
              <a:rPr lang="en-US" dirty="0" smtClean="0"/>
              <a:t>Business </a:t>
            </a:r>
            <a:r>
              <a:rPr lang="en-US" dirty="0"/>
              <a:t>Intelligence produces analysis and provides believable information to help making effective and high quality business </a:t>
            </a:r>
            <a:r>
              <a:rPr lang="en-US" dirty="0" smtClean="0"/>
              <a:t>decisions. </a:t>
            </a:r>
            <a:endParaRPr lang="en-US" dirty="0"/>
          </a:p>
        </p:txBody>
      </p:sp>
    </p:spTree>
    <p:extLst>
      <p:ext uri="{BB962C8B-B14F-4D97-AF65-F5344CB8AC3E}">
        <p14:creationId xmlns:p14="http://schemas.microsoft.com/office/powerpoint/2010/main" val="280707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a:t>
            </a:r>
            <a:r>
              <a:rPr lang="en-US" dirty="0" smtClean="0"/>
              <a:t>Intelligence (Cont..)</a:t>
            </a:r>
            <a:endParaRPr lang="en-US" dirty="0"/>
          </a:p>
        </p:txBody>
      </p:sp>
      <p:sp>
        <p:nvSpPr>
          <p:cNvPr id="3" name="Content Placeholder 2"/>
          <p:cNvSpPr>
            <a:spLocks noGrp="1"/>
          </p:cNvSpPr>
          <p:nvPr>
            <p:ph idx="1"/>
          </p:nvPr>
        </p:nvSpPr>
        <p:spPr/>
        <p:txBody>
          <a:bodyPr/>
          <a:lstStyle/>
          <a:p>
            <a:r>
              <a:rPr lang="en-US" dirty="0"/>
              <a:t>The most common kinds of Business Intelligence systems are: </a:t>
            </a:r>
            <a:endParaRPr lang="en-US" b="1" dirty="0" smtClean="0"/>
          </a:p>
          <a:p>
            <a:pPr lvl="1">
              <a:buFont typeface="Arial" panose="020B0604020202020204" pitchFamily="34" charset="0"/>
              <a:buChar char="•"/>
            </a:pPr>
            <a:r>
              <a:rPr lang="en-US" b="1" dirty="0" smtClean="0"/>
              <a:t>EIS</a:t>
            </a:r>
            <a:r>
              <a:rPr lang="en-US" dirty="0" smtClean="0"/>
              <a:t> </a:t>
            </a:r>
            <a:r>
              <a:rPr lang="en-US" dirty="0"/>
              <a:t>- Executive Information Systems</a:t>
            </a:r>
          </a:p>
          <a:p>
            <a:pPr lvl="1">
              <a:buFont typeface="Arial" panose="020B0604020202020204" pitchFamily="34" charset="0"/>
              <a:buChar char="•"/>
            </a:pPr>
            <a:r>
              <a:rPr lang="en-US" b="1" dirty="0"/>
              <a:t>DSS</a:t>
            </a:r>
            <a:r>
              <a:rPr lang="en-US" dirty="0"/>
              <a:t> - Decision Support Systems</a:t>
            </a:r>
          </a:p>
          <a:p>
            <a:pPr lvl="1">
              <a:buFont typeface="Arial" panose="020B0604020202020204" pitchFamily="34" charset="0"/>
              <a:buChar char="•"/>
            </a:pPr>
            <a:r>
              <a:rPr lang="en-US" b="1" dirty="0"/>
              <a:t>MIS</a:t>
            </a:r>
            <a:r>
              <a:rPr lang="en-US" dirty="0"/>
              <a:t> - Management Information Systems</a:t>
            </a:r>
          </a:p>
          <a:p>
            <a:pPr lvl="1">
              <a:buFont typeface="Arial" panose="020B0604020202020204" pitchFamily="34" charset="0"/>
              <a:buChar char="•"/>
            </a:pPr>
            <a:r>
              <a:rPr lang="en-US" b="1" dirty="0"/>
              <a:t>GIS</a:t>
            </a:r>
            <a:r>
              <a:rPr lang="en-US" dirty="0"/>
              <a:t> - Geographic Information Systems</a:t>
            </a:r>
          </a:p>
          <a:p>
            <a:pPr lvl="1">
              <a:buFont typeface="Arial" panose="020B0604020202020204" pitchFamily="34" charset="0"/>
              <a:buChar char="•"/>
            </a:pPr>
            <a:r>
              <a:rPr lang="en-US" b="1" dirty="0"/>
              <a:t>OLAP</a:t>
            </a:r>
            <a:r>
              <a:rPr lang="en-US" dirty="0"/>
              <a:t> - Online Analytical Processing and multidimensional analysis</a:t>
            </a:r>
          </a:p>
          <a:p>
            <a:pPr lvl="1">
              <a:buFont typeface="Arial" panose="020B0604020202020204" pitchFamily="34" charset="0"/>
              <a:buChar char="•"/>
            </a:pPr>
            <a:r>
              <a:rPr lang="en-US" b="1" dirty="0"/>
              <a:t>CRM</a:t>
            </a:r>
            <a:r>
              <a:rPr lang="en-US" dirty="0"/>
              <a:t> - Customer Relationship Management </a:t>
            </a:r>
          </a:p>
        </p:txBody>
      </p:sp>
    </p:spTree>
    <p:extLst>
      <p:ext uri="{BB962C8B-B14F-4D97-AF65-F5344CB8AC3E}">
        <p14:creationId xmlns:p14="http://schemas.microsoft.com/office/powerpoint/2010/main" val="201477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 Warehouse</a:t>
            </a:r>
            <a:endParaRPr lang="en-US" dirty="0"/>
          </a:p>
        </p:txBody>
      </p:sp>
      <p:sp>
        <p:nvSpPr>
          <p:cNvPr id="3" name="Content Placeholder 2"/>
          <p:cNvSpPr>
            <a:spLocks noGrp="1"/>
          </p:cNvSpPr>
          <p:nvPr>
            <p:ph idx="1"/>
          </p:nvPr>
        </p:nvSpPr>
        <p:spPr/>
        <p:txBody>
          <a:bodyPr>
            <a:noAutofit/>
          </a:bodyPr>
          <a:lstStyle/>
          <a:p>
            <a:pPr algn="just"/>
            <a:r>
              <a:rPr lang="en-US" dirty="0"/>
              <a:t>Collections of databases that work together are called </a:t>
            </a:r>
            <a:r>
              <a:rPr lang="en-US" b="1" dirty="0"/>
              <a:t>data warehouses. </a:t>
            </a:r>
            <a:endParaRPr lang="en-US" b="1" dirty="0" smtClean="0"/>
          </a:p>
          <a:p>
            <a:pPr algn="just"/>
            <a:r>
              <a:rPr lang="en-US" dirty="0" smtClean="0"/>
              <a:t>This </a:t>
            </a:r>
            <a:r>
              <a:rPr lang="en-US" dirty="0"/>
              <a:t>makes it possible to integrate data from multiple </a:t>
            </a:r>
            <a:r>
              <a:rPr lang="en-US" dirty="0" smtClean="0"/>
              <a:t>databases &amp; it is </a:t>
            </a:r>
            <a:r>
              <a:rPr lang="en-US" dirty="0"/>
              <a:t>used to help individuals and organizations make better decisions</a:t>
            </a:r>
            <a:r>
              <a:rPr lang="en-US" dirty="0" smtClean="0"/>
              <a:t>.</a:t>
            </a:r>
          </a:p>
          <a:p>
            <a:pPr algn="just"/>
            <a:r>
              <a:rPr lang="en-US" dirty="0"/>
              <a:t>A database consists of one or more files that need to be stored on a </a:t>
            </a:r>
            <a:r>
              <a:rPr lang="en-US" dirty="0" smtClean="0"/>
              <a:t>computer. In </a:t>
            </a:r>
            <a:r>
              <a:rPr lang="en-US" dirty="0"/>
              <a:t>large organizations, databases are typically not stored on the individual computers of employees but in a central </a:t>
            </a:r>
            <a:r>
              <a:rPr lang="en-US" dirty="0" smtClean="0"/>
              <a:t>system (server).</a:t>
            </a:r>
          </a:p>
          <a:p>
            <a:pPr algn="just"/>
            <a:r>
              <a:rPr lang="en-US" dirty="0" smtClean="0"/>
              <a:t>A </a:t>
            </a:r>
            <a:r>
              <a:rPr lang="en-US" dirty="0"/>
              <a:t>server is a computer system that provides a service over a network. The server is often located in a room with controlled access, so only authorized personnel can get physical access </a:t>
            </a:r>
            <a:r>
              <a:rPr lang="en-US" dirty="0" smtClean="0"/>
              <a:t>for it.</a:t>
            </a:r>
            <a:endParaRPr lang="en-US" dirty="0"/>
          </a:p>
        </p:txBody>
      </p:sp>
    </p:spTree>
    <p:extLst>
      <p:ext uri="{BB962C8B-B14F-4D97-AF65-F5344CB8AC3E}">
        <p14:creationId xmlns:p14="http://schemas.microsoft.com/office/powerpoint/2010/main" val="316349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(Cont..)</a:t>
            </a:r>
            <a:endParaRPr lang="en-US" dirty="0"/>
          </a:p>
        </p:txBody>
      </p:sp>
      <p:sp>
        <p:nvSpPr>
          <p:cNvPr id="3" name="Content Placeholder 2"/>
          <p:cNvSpPr>
            <a:spLocks noGrp="1"/>
          </p:cNvSpPr>
          <p:nvPr>
            <p:ph idx="1"/>
          </p:nvPr>
        </p:nvSpPr>
        <p:spPr/>
        <p:txBody>
          <a:bodyPr>
            <a:normAutofit/>
          </a:bodyPr>
          <a:lstStyle/>
          <a:p>
            <a:pPr algn="just"/>
            <a:r>
              <a:rPr lang="en-US" dirty="0"/>
              <a:t>In a typical setting, the database files reside on the server, but </a:t>
            </a:r>
            <a:r>
              <a:rPr lang="en-US" dirty="0" smtClean="0"/>
              <a:t>it </a:t>
            </a:r>
            <a:r>
              <a:rPr lang="en-US" dirty="0"/>
              <a:t>can be accessed from many different computers in the organization. As the number and complexity of databases grows, we start referring to them together as a </a:t>
            </a:r>
            <a:r>
              <a:rPr lang="en-US" b="1" dirty="0"/>
              <a:t>data warehouse</a:t>
            </a:r>
            <a:r>
              <a:rPr lang="en-US" dirty="0"/>
              <a:t>. </a:t>
            </a:r>
          </a:p>
          <a:p>
            <a:pPr algn="just"/>
            <a:r>
              <a:rPr lang="en-US" dirty="0" smtClean="0"/>
              <a:t>The </a:t>
            </a:r>
            <a:r>
              <a:rPr lang="en-US" dirty="0"/>
              <a:t>ultimate goal of a database is not just to store data, but to help businesses make decisions based on that data. </a:t>
            </a:r>
            <a:endParaRPr lang="en-US" dirty="0" smtClean="0"/>
          </a:p>
          <a:p>
            <a:pPr algn="just"/>
            <a:r>
              <a:rPr lang="en-US" dirty="0" smtClean="0"/>
              <a:t>A </a:t>
            </a:r>
            <a:r>
              <a:rPr lang="en-US" dirty="0"/>
              <a:t>data warehouse supports this goal by providing an architecture and tools to systematically organize and understand data from multiple databases</a:t>
            </a:r>
            <a:r>
              <a:rPr lang="en-US" dirty="0" smtClean="0"/>
              <a:t>.</a:t>
            </a:r>
            <a:endParaRPr lang="en-US" dirty="0"/>
          </a:p>
          <a:p>
            <a:endParaRPr lang="en-US" dirty="0"/>
          </a:p>
        </p:txBody>
      </p:sp>
    </p:spTree>
    <p:extLst>
      <p:ext uri="{BB962C8B-B14F-4D97-AF65-F5344CB8AC3E}">
        <p14:creationId xmlns:p14="http://schemas.microsoft.com/office/powerpoint/2010/main" val="323687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(Cont..)</a:t>
            </a:r>
          </a:p>
        </p:txBody>
      </p:sp>
      <p:sp>
        <p:nvSpPr>
          <p:cNvPr id="3" name="Content Placeholder 2"/>
          <p:cNvSpPr>
            <a:spLocks noGrp="1"/>
          </p:cNvSpPr>
          <p:nvPr>
            <p:ph idx="1"/>
          </p:nvPr>
        </p:nvSpPr>
        <p:spPr/>
        <p:txBody>
          <a:bodyPr/>
          <a:lstStyle/>
          <a:p>
            <a:pPr lvl="0" algn="just"/>
            <a:r>
              <a:rPr lang="en-US" dirty="0"/>
              <a:t>According to William H. </a:t>
            </a:r>
            <a:r>
              <a:rPr lang="en-US" dirty="0" err="1"/>
              <a:t>Inmon</a:t>
            </a:r>
            <a:r>
              <a:rPr lang="en-US" dirty="0"/>
              <a:t>, a leading architect in the construction of data warehouse systems, “A data warehouse is a </a:t>
            </a:r>
            <a:r>
              <a:rPr lang="en-US" dirty="0">
                <a:solidFill>
                  <a:srgbClr val="FF0000"/>
                </a:solidFill>
              </a:rPr>
              <a:t>subject-oriented</a:t>
            </a:r>
            <a:r>
              <a:rPr lang="en-US" dirty="0"/>
              <a:t>, </a:t>
            </a:r>
            <a:r>
              <a:rPr lang="en-US" dirty="0">
                <a:solidFill>
                  <a:srgbClr val="FF0000"/>
                </a:solidFill>
              </a:rPr>
              <a:t>integrated</a:t>
            </a:r>
            <a:r>
              <a:rPr lang="en-US" dirty="0"/>
              <a:t>, </a:t>
            </a:r>
            <a:r>
              <a:rPr lang="en-US" dirty="0">
                <a:solidFill>
                  <a:srgbClr val="FF0000"/>
                </a:solidFill>
              </a:rPr>
              <a:t>time-variant</a:t>
            </a:r>
            <a:r>
              <a:rPr lang="en-US" dirty="0"/>
              <a:t>, and </a:t>
            </a:r>
            <a:r>
              <a:rPr lang="en-US" dirty="0">
                <a:solidFill>
                  <a:srgbClr val="FF0000"/>
                </a:solidFill>
              </a:rPr>
              <a:t>nonvolatile</a:t>
            </a:r>
            <a:r>
              <a:rPr lang="en-US" dirty="0"/>
              <a:t> collection of data in support of management’s decision making process</a:t>
            </a:r>
            <a:r>
              <a:rPr lang="en-US" dirty="0" smtClean="0"/>
              <a:t>”.</a:t>
            </a:r>
          </a:p>
          <a:p>
            <a:pPr algn="just"/>
            <a:r>
              <a:rPr lang="en-US" b="1" dirty="0"/>
              <a:t>Features of Data </a:t>
            </a:r>
            <a:r>
              <a:rPr lang="en-US" b="1" dirty="0" smtClean="0"/>
              <a:t>Warehousing</a:t>
            </a:r>
            <a:endParaRPr lang="en-US" b="1" dirty="0"/>
          </a:p>
          <a:p>
            <a:pPr lvl="1" algn="just">
              <a:buFont typeface="Arial" panose="020B0604020202020204" pitchFamily="34" charset="0"/>
              <a:buChar char="•"/>
            </a:pPr>
            <a:r>
              <a:rPr lang="en-US" dirty="0"/>
              <a:t>Subject-oriented</a:t>
            </a:r>
          </a:p>
          <a:p>
            <a:pPr lvl="1" algn="just">
              <a:buFont typeface="Arial" panose="020B0604020202020204" pitchFamily="34" charset="0"/>
              <a:buChar char="•"/>
            </a:pPr>
            <a:r>
              <a:rPr lang="en-US" dirty="0"/>
              <a:t>Integrated</a:t>
            </a:r>
          </a:p>
          <a:p>
            <a:pPr lvl="1" algn="just">
              <a:buFont typeface="Arial" panose="020B0604020202020204" pitchFamily="34" charset="0"/>
              <a:buChar char="•"/>
            </a:pPr>
            <a:r>
              <a:rPr lang="en-US" dirty="0"/>
              <a:t>Time-variant</a:t>
            </a:r>
          </a:p>
          <a:p>
            <a:pPr lvl="1" algn="just">
              <a:buFont typeface="Arial" panose="020B0604020202020204" pitchFamily="34" charset="0"/>
              <a:buChar char="•"/>
            </a:pPr>
            <a:r>
              <a:rPr lang="en-US" dirty="0"/>
              <a:t>Nonvolatile</a:t>
            </a:r>
          </a:p>
          <a:p>
            <a:endParaRPr lang="en-US" dirty="0"/>
          </a:p>
        </p:txBody>
      </p:sp>
    </p:spTree>
    <p:extLst>
      <p:ext uri="{BB962C8B-B14F-4D97-AF65-F5344CB8AC3E}">
        <p14:creationId xmlns:p14="http://schemas.microsoft.com/office/powerpoint/2010/main" val="2812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10901</TotalTime>
  <Words>1627</Words>
  <Application>Microsoft Office PowerPoint</Application>
  <PresentationFormat>On-screen Show (4:3)</PresentationFormat>
  <Paragraphs>149</Paragraphs>
  <Slides>25</Slides>
  <Notes>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Open Sans</vt:lpstr>
      <vt:lpstr>Open Sans Extrabold</vt:lpstr>
      <vt:lpstr>Open Sans Semibold</vt:lpstr>
      <vt:lpstr>Times New Roman</vt:lpstr>
      <vt:lpstr>Wingdings</vt:lpstr>
      <vt:lpstr>ZapfDingbatsITC</vt:lpstr>
      <vt:lpstr>Office Theme</vt:lpstr>
      <vt:lpstr>1_Office Theme</vt:lpstr>
      <vt:lpstr>UNIT - 1 Overview and concepts Data Warehousing and Business Intelligence</vt:lpstr>
      <vt:lpstr>Outline</vt:lpstr>
      <vt:lpstr>Why Reporting &amp; Analyzing Data?</vt:lpstr>
      <vt:lpstr>PowerPoint Presentation</vt:lpstr>
      <vt:lpstr>Business Intelligence</vt:lpstr>
      <vt:lpstr>Business Intelligence (Cont..)</vt:lpstr>
      <vt:lpstr>Introduction to Data Warehouse</vt:lpstr>
      <vt:lpstr>Data Warehouse (Cont..)</vt:lpstr>
      <vt:lpstr>Data Warehouse (Cont..)</vt:lpstr>
      <vt:lpstr>Data Warehouse – Example</vt:lpstr>
      <vt:lpstr>Features of Data Warehousing</vt:lpstr>
      <vt:lpstr>Features of Data Warehousing</vt:lpstr>
      <vt:lpstr>Features of Data Warehousing</vt:lpstr>
      <vt:lpstr>Data Warehouse Design Process </vt:lpstr>
      <vt:lpstr>Introduction to Data Marts</vt:lpstr>
      <vt:lpstr>Data Marts (Cont..)</vt:lpstr>
      <vt:lpstr>Data Warehouse v/s Data Mart</vt:lpstr>
      <vt:lpstr>Reasons for creating a data mart</vt:lpstr>
      <vt:lpstr>Types of Data Marts</vt:lpstr>
      <vt:lpstr>Dependent Data Marts</vt:lpstr>
      <vt:lpstr>Independent Data Marts</vt:lpstr>
      <vt:lpstr>Hybrid Data Mart</vt:lpstr>
      <vt:lpstr>Meta Data</vt:lpstr>
      <vt:lpstr>Metadata – Example </vt:lpstr>
      <vt:lpstr>PowerPoint Presentation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2237</cp:revision>
  <dcterms:created xsi:type="dcterms:W3CDTF">2013-05-17T03:00:03Z</dcterms:created>
  <dcterms:modified xsi:type="dcterms:W3CDTF">2017-09-15T05:28:23Z</dcterms:modified>
</cp:coreProperties>
</file>