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7"/>
  </p:notesMasterIdLst>
  <p:handoutMasterIdLst>
    <p:handoutMasterId r:id="rId38"/>
  </p:handoutMasterIdLst>
  <p:sldIdLst>
    <p:sldId id="482" r:id="rId3"/>
    <p:sldId id="379" r:id="rId4"/>
    <p:sldId id="601" r:id="rId5"/>
    <p:sldId id="600" r:id="rId6"/>
    <p:sldId id="602" r:id="rId7"/>
    <p:sldId id="603" r:id="rId8"/>
    <p:sldId id="604" r:id="rId9"/>
    <p:sldId id="599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77" r:id="rId20"/>
    <p:sldId id="578" r:id="rId21"/>
    <p:sldId id="579" r:id="rId22"/>
    <p:sldId id="580" r:id="rId23"/>
    <p:sldId id="581" r:id="rId24"/>
    <p:sldId id="582" r:id="rId25"/>
    <p:sldId id="585" r:id="rId26"/>
    <p:sldId id="583" r:id="rId27"/>
    <p:sldId id="586" r:id="rId28"/>
    <p:sldId id="584" r:id="rId29"/>
    <p:sldId id="587" r:id="rId30"/>
    <p:sldId id="573" r:id="rId31"/>
    <p:sldId id="572" r:id="rId32"/>
    <p:sldId id="574" r:id="rId33"/>
    <p:sldId id="575" r:id="rId34"/>
    <p:sldId id="576" r:id="rId35"/>
    <p:sldId id="57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By7ldIH04XZsEuMKIYghg==" hashData="0CxyUyc5huNKZpeHluuEUg+NjmPrBILk2qILlEpT+GHgnRoBh6bfvtwsA9nkO4b3iocw36yqMdJXvhnzbZlwY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F5FDFD"/>
    <a:srgbClr val="E7F2FF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94343" autoAdjust="0"/>
  </p:normalViewPr>
  <p:slideViewPr>
    <p:cSldViewPr>
      <p:cViewPr varScale="1">
        <p:scale>
          <a:sx n="70" d="100"/>
          <a:sy n="70" d="100"/>
        </p:scale>
        <p:origin x="99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0D8E-838E-4283-B286-E896AD2974B5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2F12-AA09-4250-9B31-F34D1678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1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29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l">
              <a:defRPr/>
            </a:pP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– 2 : The Basics and Console Applications in C#              </a:t>
            </a:r>
            <a:fld id="{31EA97D2-C5F8-4360-8283-F6AF9EF22D41}" type="slidenum"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                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</a:t>
            </a: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&amp; Technology</a:t>
            </a:r>
            <a:endParaRPr lang="da-DK" sz="1400" b="1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7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7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66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53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6885755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2 –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The Architecture of BI and DW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9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1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15182"/>
            <a:ext cx="87588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01417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5 –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Windows Forms and Controls in details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88883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207043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Naimish R. Vadodariya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naimish.vadodariya@darshan.ac.in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+91-8866215253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</a:t>
            </a:r>
            <a:r>
              <a:rPr kumimoji="0" lang="da-DK" sz="1800" b="0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	                                  	                 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kumimoji="0" lang="da-DK" sz="1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kumimoji="0" lang="da-DK" sz="1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- 2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The </a:t>
            </a:r>
            <a:r>
              <a:rPr lang="en-US" sz="36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Architecture of BI and DW</a:t>
            </a:r>
            <a:endParaRPr lang="en-US" sz="2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3177" y="419100"/>
            <a:ext cx="5118978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dirty="0" smtClean="0">
                <a:solidFill>
                  <a:prstClr val="white"/>
                </a:solidFill>
              </a:rPr>
              <a:t>2170715 -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Mining &amp; Business Intelligence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55" y="5445241"/>
            <a:ext cx="3698588" cy="87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star schema architecture is the simplest data warehouse schema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is called a star schema because the diagram resembles a </a:t>
            </a:r>
            <a:r>
              <a:rPr lang="en-US" dirty="0">
                <a:solidFill>
                  <a:srgbClr val="FF0000"/>
                </a:solidFill>
              </a:rPr>
              <a:t>star</a:t>
            </a:r>
            <a:r>
              <a:rPr lang="en-US" dirty="0"/>
              <a:t>, with points radiating from a center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center of the star consists of </a:t>
            </a:r>
            <a:r>
              <a:rPr lang="en-US" dirty="0">
                <a:solidFill>
                  <a:srgbClr val="FF0000"/>
                </a:solidFill>
              </a:rPr>
              <a:t>fact table </a:t>
            </a:r>
            <a:r>
              <a:rPr lang="en-US" dirty="0"/>
              <a:t>and the points of the star are the dimension tables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Usually the fact tables in a star schema are in third normal </a:t>
            </a:r>
            <a:r>
              <a:rPr lang="en-US" dirty="0" smtClean="0"/>
              <a:t>form (</a:t>
            </a:r>
            <a:r>
              <a:rPr lang="en-US" dirty="0"/>
              <a:t>3NF) whereas dimensional tables are de-normalized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Despite the fact that the star schema is the simplest architecture, it is most commonly used nowadays and is recommended by Oracle.</a:t>
            </a:r>
          </a:p>
        </p:txBody>
      </p:sp>
    </p:spTree>
    <p:extLst>
      <p:ext uri="{BB962C8B-B14F-4D97-AF65-F5344CB8AC3E}">
        <p14:creationId xmlns:p14="http://schemas.microsoft.com/office/powerpoint/2010/main" val="26073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</a:t>
            </a:r>
            <a:r>
              <a:rPr lang="en-US" dirty="0" smtClean="0"/>
              <a:t>Schema -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45" y="990600"/>
            <a:ext cx="5623510" cy="5410200"/>
          </a:xfrm>
        </p:spPr>
      </p:pic>
    </p:spTree>
    <p:extLst>
      <p:ext uri="{BB962C8B-B14F-4D97-AF65-F5344CB8AC3E}">
        <p14:creationId xmlns:p14="http://schemas.microsoft.com/office/powerpoint/2010/main" val="254096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Snowflake S</a:t>
            </a:r>
            <a:r>
              <a:rPr lang="en-US" dirty="0" smtClean="0"/>
              <a:t>chema 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snowflake schema architecture is a more complex variation of the star schema used in a data warehouse, because the tables which describe the </a:t>
            </a:r>
            <a:r>
              <a:rPr lang="en-US" dirty="0" smtClean="0"/>
              <a:t>dimensions are </a:t>
            </a:r>
            <a:r>
              <a:rPr lang="en-US" dirty="0"/>
              <a:t>normalized</a:t>
            </a:r>
            <a:r>
              <a:rPr lang="en-US" dirty="0" smtClean="0"/>
              <a:t>.</a:t>
            </a:r>
          </a:p>
          <a:p>
            <a:pPr algn="just"/>
            <a:r>
              <a:rPr lang="en-US" smtClean="0"/>
              <a:t>This </a:t>
            </a:r>
            <a:r>
              <a:rPr lang="en-US" dirty="0"/>
              <a:t>table is easy to maintain and saves storage space. 	</a:t>
            </a:r>
          </a:p>
          <a:p>
            <a:pPr algn="just"/>
            <a:r>
              <a:rPr lang="en-US" dirty="0"/>
              <a:t>However, this saving of space is negligible in comparison to the typical magnitude of the fact table. </a:t>
            </a:r>
            <a:endParaRPr lang="en-US" dirty="0" smtClean="0"/>
          </a:p>
          <a:p>
            <a:pPr algn="just"/>
            <a:r>
              <a:rPr lang="en-US" dirty="0" smtClean="0"/>
              <a:t>Furthermore</a:t>
            </a:r>
            <a:r>
              <a:rPr lang="en-US" dirty="0"/>
              <a:t>, the snowflake structure can reduce the effectiveness of browsing, since more joins will be needed to execute a query. </a:t>
            </a:r>
          </a:p>
          <a:p>
            <a:pPr algn="just"/>
            <a:r>
              <a:rPr lang="en-US" dirty="0" smtClean="0"/>
              <a:t>Hence</a:t>
            </a:r>
            <a:r>
              <a:rPr lang="en-US" dirty="0"/>
              <a:t>, although the snowflake schema reduces redundancy, it is not as popular as the star schema in data warehouse design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</a:t>
            </a:r>
            <a:r>
              <a:rPr lang="en-US" dirty="0" smtClean="0"/>
              <a:t>Schema -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025972"/>
            <a:ext cx="8648701" cy="5333748"/>
          </a:xfrm>
        </p:spPr>
      </p:pic>
    </p:spTree>
    <p:extLst>
      <p:ext uri="{BB962C8B-B14F-4D97-AF65-F5344CB8AC3E}">
        <p14:creationId xmlns:p14="http://schemas.microsoft.com/office/powerpoint/2010/main" val="419928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Schema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DMQL(Data Mining Query Language) </a:t>
            </a:r>
            <a:r>
              <a:rPr lang="en-US" dirty="0"/>
              <a:t>code for star schema can be written as follows: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cube sales snowflake [time, item, branch, location]: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ollars </a:t>
            </a:r>
            <a:r>
              <a:rPr lang="en-US" dirty="0"/>
              <a:t>sold = sum(sales in dollars), units sold = count(*)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dimension time as (time key, day, day of week, month, quarter, year)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dimension item as (item key, item name, brand, type, supplier </a:t>
            </a:r>
            <a:r>
              <a:rPr lang="en-US" dirty="0" smtClean="0"/>
              <a:t>(</a:t>
            </a:r>
            <a:r>
              <a:rPr lang="en-US" dirty="0"/>
              <a:t>supplier key, supplier type))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dimension branch as (branch key, branch name, branch type)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dimension location as (location key, street, city </a:t>
            </a:r>
            <a:r>
              <a:rPr lang="en-US" dirty="0" smtClean="0"/>
              <a:t>(</a:t>
            </a:r>
            <a:r>
              <a:rPr lang="en-US" dirty="0"/>
              <a:t>city key, city, province or state, country))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 </a:t>
            </a:r>
            <a:r>
              <a:rPr lang="en-US" dirty="0" smtClean="0"/>
              <a:t>Constellation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Sophisticated applications may require multiple fact tables to share</a:t>
            </a:r>
            <a:r>
              <a:rPr lang="en-US" i="1" dirty="0"/>
              <a:t> </a:t>
            </a:r>
            <a:r>
              <a:rPr lang="en-US" dirty="0"/>
              <a:t>dimension tables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This kind of schema can be viewed as a collection of stars, and hence is called a </a:t>
            </a:r>
            <a:r>
              <a:rPr lang="en-US" dirty="0">
                <a:solidFill>
                  <a:srgbClr val="FF0000"/>
                </a:solidFill>
              </a:rPr>
              <a:t>galaxy schema </a:t>
            </a:r>
            <a:r>
              <a:rPr lang="en-US" dirty="0"/>
              <a:t>or a </a:t>
            </a:r>
            <a:r>
              <a:rPr lang="en-US" dirty="0">
                <a:solidFill>
                  <a:srgbClr val="FF0000"/>
                </a:solidFill>
              </a:rPr>
              <a:t>fact constellation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fact constellation schema allows dimension tables to be shared between fact tables. 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the dimensions tables for </a:t>
            </a:r>
            <a:r>
              <a:rPr lang="en-US" i="1" dirty="0"/>
              <a:t>time, item</a:t>
            </a:r>
            <a:r>
              <a:rPr lang="en-US" dirty="0"/>
              <a:t>, and </a:t>
            </a:r>
            <a:r>
              <a:rPr lang="en-US" i="1" dirty="0"/>
              <a:t>location </a:t>
            </a:r>
            <a:r>
              <a:rPr lang="en-US" dirty="0"/>
              <a:t>are shared between both the sales and shipping fact tables. 	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main shortcoming of the fact constellation schema is a more complicated design because many variants for particular kinds of aggregation must be considered and selected. Moreover, dimension tables are still large.</a:t>
            </a:r>
          </a:p>
        </p:txBody>
      </p:sp>
    </p:spTree>
    <p:extLst>
      <p:ext uri="{BB962C8B-B14F-4D97-AF65-F5344CB8AC3E}">
        <p14:creationId xmlns:p14="http://schemas.microsoft.com/office/powerpoint/2010/main" val="1751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Constellation Schema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072790"/>
            <a:ext cx="8763000" cy="5169619"/>
          </a:xfrm>
        </p:spPr>
      </p:pic>
    </p:spTree>
    <p:extLst>
      <p:ext uri="{BB962C8B-B14F-4D97-AF65-F5344CB8AC3E}">
        <p14:creationId xmlns:p14="http://schemas.microsoft.com/office/powerpoint/2010/main" val="76353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Constellation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DMQL </a:t>
            </a:r>
            <a:r>
              <a:rPr lang="en-US" dirty="0"/>
              <a:t>code for star schema can be written as follows: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cube sales [time, item, branch, location]: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ollars </a:t>
            </a:r>
            <a:r>
              <a:rPr lang="en-US" dirty="0"/>
              <a:t>sold = sum(sales in dollars), units sold = count(*)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dimension time as (time key, day, day of week, month, quarter, year)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dimension item as (item key, item name, brand, type, supplier type)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dimension branch as (branch key, branch name, branch type)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dimension location as (location key, street, city, province or state, </a:t>
            </a:r>
            <a:r>
              <a:rPr lang="en-US" dirty="0" smtClean="0"/>
              <a:t>country</a:t>
            </a:r>
            <a:r>
              <a:rPr lang="en-US" dirty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cube shipping [time, item, shipper, from location, to location]: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ollars </a:t>
            </a:r>
            <a:r>
              <a:rPr lang="en-US" dirty="0"/>
              <a:t>cost = sum(cost in dollars), units shipped = count(*)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dimension time as time in cube sales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dimension item as item in cube sales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dimension shipper as (shipper key, shipper name, location as </a:t>
            </a:r>
            <a:r>
              <a:rPr lang="en-US" dirty="0" smtClean="0"/>
              <a:t>location </a:t>
            </a:r>
            <a:r>
              <a:rPr lang="en-US" dirty="0"/>
              <a:t>in cube sales, shipper type)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dimension from location as location in cube sales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dimension to location as location in cube sales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2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OLAP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Roll up</a:t>
            </a:r>
          </a:p>
          <a:p>
            <a:r>
              <a:rPr lang="en-US" dirty="0" smtClean="0"/>
              <a:t>Drill Down</a:t>
            </a:r>
          </a:p>
          <a:p>
            <a:r>
              <a:rPr lang="en-US" dirty="0" smtClean="0"/>
              <a:t>Slice</a:t>
            </a:r>
          </a:p>
          <a:p>
            <a:r>
              <a:rPr lang="en-US" dirty="0" smtClean="0"/>
              <a:t>Dice</a:t>
            </a:r>
          </a:p>
          <a:p>
            <a:r>
              <a:rPr lang="en-US" dirty="0"/>
              <a:t>Pivot </a:t>
            </a:r>
            <a:r>
              <a:rPr lang="en-US" dirty="0" smtClean="0"/>
              <a:t>(Rotate)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6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up – OLAP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roll-up operation (also called drill-up or aggregation operation) performs aggregation on a data </a:t>
            </a:r>
            <a:r>
              <a:rPr lang="en-US" dirty="0" smtClean="0"/>
              <a:t>cube by following ways: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By </a:t>
            </a:r>
            <a:r>
              <a:rPr lang="en-US" dirty="0"/>
              <a:t>climbing up a concept hierarchy for a dimension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By </a:t>
            </a:r>
            <a:r>
              <a:rPr lang="en-US" dirty="0"/>
              <a:t>dimension reduction 	</a:t>
            </a:r>
          </a:p>
          <a:p>
            <a:pPr algn="just"/>
            <a:r>
              <a:rPr lang="en-US" dirty="0"/>
              <a:t>Roll-up is performed by climbing up a concept hierarchy for the dimension location. </a:t>
            </a:r>
          </a:p>
          <a:p>
            <a:pPr algn="just"/>
            <a:r>
              <a:rPr lang="en-US" dirty="0" smtClean="0"/>
              <a:t>Initially </a:t>
            </a:r>
            <a:r>
              <a:rPr lang="en-US" dirty="0"/>
              <a:t>the concept hierarchy was "street &lt; city &lt; province &lt; country". </a:t>
            </a:r>
          </a:p>
          <a:p>
            <a:pPr algn="just"/>
            <a:r>
              <a:rPr lang="en-US" dirty="0" smtClean="0"/>
              <a:t>On </a:t>
            </a:r>
            <a:r>
              <a:rPr lang="en-US" dirty="0"/>
              <a:t>rolling up, the data is aggregated by ascending the location hierarchy from the level of city to the level of country.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data is grouped into cities rather than countries. </a:t>
            </a:r>
          </a:p>
          <a:p>
            <a:pPr algn="just"/>
            <a:r>
              <a:rPr lang="en-US" dirty="0" smtClean="0"/>
              <a:t>When </a:t>
            </a:r>
            <a:r>
              <a:rPr lang="en-US" dirty="0"/>
              <a:t>roll-up is performed, one or more dimensions from the data cube are removed. 	</a:t>
            </a:r>
          </a:p>
          <a:p>
            <a:pPr marL="457200" lvl="1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W</a:t>
            </a:r>
            <a:r>
              <a:rPr lang="en-US" dirty="0" smtClean="0"/>
              <a:t>arehouse Architecture</a:t>
            </a:r>
          </a:p>
          <a:p>
            <a:r>
              <a:rPr lang="en-US" dirty="0" smtClean="0"/>
              <a:t>OLTP v/s OLAP</a:t>
            </a:r>
          </a:p>
          <a:p>
            <a:r>
              <a:rPr lang="en-US" dirty="0" smtClean="0"/>
              <a:t>Data </a:t>
            </a:r>
            <a:r>
              <a:rPr lang="en-US" dirty="0"/>
              <a:t>Warehouse Schema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OLAP Operations</a:t>
            </a:r>
          </a:p>
          <a:p>
            <a:r>
              <a:rPr lang="en-US" dirty="0"/>
              <a:t>OLAP </a:t>
            </a:r>
            <a:r>
              <a:rPr lang="en-US" dirty="0" smtClean="0"/>
              <a:t>Servers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 up – OLAP </a:t>
            </a:r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4" y="946355"/>
            <a:ext cx="5934075" cy="5496490"/>
          </a:xfrm>
        </p:spPr>
      </p:pic>
    </p:spTree>
    <p:extLst>
      <p:ext uri="{BB962C8B-B14F-4D97-AF65-F5344CB8AC3E}">
        <p14:creationId xmlns:p14="http://schemas.microsoft.com/office/powerpoint/2010/main" val="14461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Drill </a:t>
            </a:r>
            <a:r>
              <a:rPr lang="en-US" dirty="0" smtClean="0"/>
              <a:t>Down – OLAP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Drill-down </a:t>
            </a:r>
            <a:r>
              <a:rPr lang="en-US" dirty="0"/>
              <a:t>is the reverse operation of roll-up. It is performed by either of the following ways: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By </a:t>
            </a:r>
            <a:r>
              <a:rPr lang="en-US" dirty="0"/>
              <a:t>stepping down a concept hierarchy for a dimension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By </a:t>
            </a:r>
            <a:r>
              <a:rPr lang="en-US" dirty="0"/>
              <a:t>introducing a new </a:t>
            </a:r>
            <a:r>
              <a:rPr lang="en-US" dirty="0" smtClean="0"/>
              <a:t>dimension</a:t>
            </a:r>
            <a:endParaRPr lang="en-US" dirty="0"/>
          </a:p>
          <a:p>
            <a:pPr algn="just"/>
            <a:r>
              <a:rPr lang="en-US" dirty="0" smtClean="0"/>
              <a:t>Drill-down </a:t>
            </a:r>
            <a:r>
              <a:rPr lang="en-US" dirty="0"/>
              <a:t>is performed by stepping down a concept hierarchy for the dimension time. </a:t>
            </a:r>
          </a:p>
          <a:p>
            <a:pPr algn="just"/>
            <a:r>
              <a:rPr lang="en-US" dirty="0" smtClean="0"/>
              <a:t>Initially </a:t>
            </a:r>
            <a:r>
              <a:rPr lang="en-US" dirty="0"/>
              <a:t>the concept hierarchy was "day &lt; month &lt; quarter &lt; year." </a:t>
            </a:r>
          </a:p>
          <a:p>
            <a:pPr algn="just"/>
            <a:r>
              <a:rPr lang="en-US" dirty="0" smtClean="0"/>
              <a:t>On </a:t>
            </a:r>
            <a:r>
              <a:rPr lang="en-US" dirty="0"/>
              <a:t>drilling down, the time dimension is descended from the level of quarter to the level of month. </a:t>
            </a:r>
          </a:p>
          <a:p>
            <a:pPr algn="just"/>
            <a:r>
              <a:rPr lang="en-US" dirty="0" smtClean="0"/>
              <a:t>When </a:t>
            </a:r>
            <a:r>
              <a:rPr lang="en-US" dirty="0"/>
              <a:t>drill-down is performed, one or more dimensions from the data cube are added. 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navigates the data from less detailed data to highly detailed data</a:t>
            </a:r>
            <a:r>
              <a:rPr lang="en-US" dirty="0" smtClean="0"/>
              <a:t>.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Down – OLAP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990600"/>
            <a:ext cx="6343650" cy="5382842"/>
          </a:xfrm>
        </p:spPr>
      </p:pic>
    </p:spTree>
    <p:extLst>
      <p:ext uri="{BB962C8B-B14F-4D97-AF65-F5344CB8AC3E}">
        <p14:creationId xmlns:p14="http://schemas.microsoft.com/office/powerpoint/2010/main" val="131666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 – OLAP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slice operation selects one particular dimension from a given cube and provides a new </a:t>
            </a:r>
            <a:r>
              <a:rPr lang="en-US" dirty="0" smtClean="0"/>
              <a:t>sub cube.</a:t>
            </a:r>
            <a:endParaRPr lang="en-US" dirty="0"/>
          </a:p>
          <a:p>
            <a:pPr algn="just"/>
            <a:r>
              <a:rPr lang="en-US" dirty="0"/>
              <a:t>Here Slice is performed for the dimension "time" using the criterion time = "Q1". 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will form a new sub-cube by selecting one or more dimensions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3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– OLAP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2" y="990600"/>
            <a:ext cx="4073236" cy="5334000"/>
          </a:xfrm>
        </p:spPr>
      </p:pic>
    </p:spTree>
    <p:extLst>
      <p:ext uri="{BB962C8B-B14F-4D97-AF65-F5344CB8AC3E}">
        <p14:creationId xmlns:p14="http://schemas.microsoft.com/office/powerpoint/2010/main" val="127118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 – OLAP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Dice </a:t>
            </a:r>
            <a:r>
              <a:rPr lang="en-US" dirty="0"/>
              <a:t>selects two or more dimensions from a given cube and provides a new </a:t>
            </a:r>
            <a:r>
              <a:rPr lang="en-US" dirty="0" smtClean="0"/>
              <a:t>sub cube</a:t>
            </a:r>
            <a:r>
              <a:rPr lang="en-US" dirty="0"/>
              <a:t>. </a:t>
            </a:r>
          </a:p>
          <a:p>
            <a:r>
              <a:rPr lang="en-US" dirty="0"/>
              <a:t>The dice operation on the cube based on the following selection criteria involves three dimensions.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dirty="0"/>
              <a:t>location = "Toronto" or "Vancouver")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dirty="0"/>
              <a:t>time = "Q1" or "Q2")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dirty="0"/>
              <a:t>item =" Mobile" or "Modem") 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3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– OLAP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0600"/>
            <a:ext cx="3962400" cy="5363007"/>
          </a:xfrm>
        </p:spPr>
      </p:pic>
    </p:spTree>
    <p:extLst>
      <p:ext uri="{BB962C8B-B14F-4D97-AF65-F5344CB8AC3E}">
        <p14:creationId xmlns:p14="http://schemas.microsoft.com/office/powerpoint/2010/main" val="4834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– OLAP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pivot operation is also known as </a:t>
            </a:r>
            <a:r>
              <a:rPr lang="en-US" dirty="0">
                <a:solidFill>
                  <a:srgbClr val="FF0000"/>
                </a:solidFill>
              </a:rPr>
              <a:t>rotation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rotates the data axes in view in order to provide an alternative presentation of data. </a:t>
            </a:r>
          </a:p>
          <a:p>
            <a:pPr algn="just"/>
            <a:r>
              <a:rPr lang="en-US" dirty="0" smtClean="0"/>
              <a:t>Consider </a:t>
            </a:r>
            <a:r>
              <a:rPr lang="en-US" dirty="0"/>
              <a:t>the following diagram that shows the pivot operation.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the item and location axes in 2-D slice are rotated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– OLAP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96" y="990600"/>
            <a:ext cx="4885009" cy="5334000"/>
          </a:xfrm>
        </p:spPr>
      </p:pic>
    </p:spTree>
    <p:extLst>
      <p:ext uri="{BB962C8B-B14F-4D97-AF65-F5344CB8AC3E}">
        <p14:creationId xmlns:p14="http://schemas.microsoft.com/office/powerpoint/2010/main" val="45411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Relational </a:t>
            </a:r>
            <a:r>
              <a:rPr lang="en-US" dirty="0" smtClean="0"/>
              <a:t>OLAP (ROLAP)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Multidimensional </a:t>
            </a:r>
            <a:r>
              <a:rPr lang="en-US" dirty="0" smtClean="0"/>
              <a:t>OLAP (MOLAP)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Hybrid OLAP (HOLAP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Specialized SQL </a:t>
            </a:r>
            <a:r>
              <a:rPr lang="en-US" dirty="0" smtClean="0"/>
              <a:t>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26" y="990600"/>
            <a:ext cx="5081749" cy="5364068"/>
          </a:xfrm>
        </p:spPr>
      </p:pic>
    </p:spTree>
    <p:extLst>
      <p:ext uri="{BB962C8B-B14F-4D97-AF65-F5344CB8AC3E}">
        <p14:creationId xmlns:p14="http://schemas.microsoft.com/office/powerpoint/2010/main" val="278406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OLAP (ROLAP)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ROLAP </a:t>
            </a:r>
            <a:r>
              <a:rPr lang="en-US" dirty="0"/>
              <a:t>servers are placed between relational back-end server and client front-end tools. 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store and manage warehouse data, ROLAP uses relational or extended-relational DBMS. </a:t>
            </a:r>
          </a:p>
          <a:p>
            <a:pPr algn="just"/>
            <a:r>
              <a:rPr lang="en-US" dirty="0" smtClean="0"/>
              <a:t>ROLAP </a:t>
            </a:r>
            <a:r>
              <a:rPr lang="en-US" dirty="0"/>
              <a:t>includes the following: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Implementation </a:t>
            </a:r>
            <a:r>
              <a:rPr lang="en-US" dirty="0"/>
              <a:t>of aggregation navigation logic.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Optimization </a:t>
            </a:r>
            <a:r>
              <a:rPr lang="en-US" dirty="0"/>
              <a:t>for each DBMS back end.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Additional </a:t>
            </a:r>
            <a:r>
              <a:rPr lang="en-US" dirty="0"/>
              <a:t>tools and services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</a:t>
            </a:r>
            <a:r>
              <a:rPr lang="en-US" dirty="0" smtClean="0"/>
              <a:t>OLAP (MOLAP)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MOLAP </a:t>
            </a:r>
            <a:r>
              <a:rPr lang="en-US" dirty="0"/>
              <a:t>uses array-based multidimensional storage engines for multidimensional views of data.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With </a:t>
            </a:r>
            <a:r>
              <a:rPr lang="en-US" dirty="0"/>
              <a:t>multidimensional data stores, the storage utilization may be low if the data set is sparse.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Many </a:t>
            </a:r>
            <a:r>
              <a:rPr lang="en-US" dirty="0"/>
              <a:t>MOLAP server use two levels of data storage representation to handle dense and sparse data sets.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</a:t>
            </a:r>
            <a:r>
              <a:rPr lang="en-US" dirty="0" smtClean="0"/>
              <a:t>OLAP </a:t>
            </a:r>
            <a:r>
              <a:rPr lang="en-US" dirty="0"/>
              <a:t>(HOLAP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Hybrid </a:t>
            </a:r>
            <a:r>
              <a:rPr lang="en-US" dirty="0"/>
              <a:t>OLAP is a combination of both ROLAP and MOLAP.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offers higher scalability of ROLAP and faster computation of MOLAP.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HOLAP </a:t>
            </a:r>
            <a:r>
              <a:rPr lang="en-US" dirty="0"/>
              <a:t>servers allows to store the large data volumes of detailed information.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aggregations are stored separately in MOLAP store.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Specialized SQL Servers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Specialized </a:t>
            </a:r>
            <a:r>
              <a:rPr lang="en-US" dirty="0"/>
              <a:t>SQL servers provide advanced query language and query processing support for SQL queries over star and snowflake schemas in a read-only environment</a:t>
            </a:r>
            <a:r>
              <a:rPr lang="en-US" dirty="0" smtClean="0"/>
              <a:t>.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0577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Warehouse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sz="2800" b="1" dirty="0"/>
              <a:t>Bottom tier: </a:t>
            </a:r>
            <a:endParaRPr lang="en-US" sz="28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/>
              <a:t>bottom tier </a:t>
            </a:r>
            <a:r>
              <a:rPr lang="en-US" dirty="0"/>
              <a:t>is a warehouse </a:t>
            </a:r>
            <a:r>
              <a:rPr lang="en-US" b="1" dirty="0"/>
              <a:t>database server </a:t>
            </a:r>
            <a:r>
              <a:rPr lang="en-US" dirty="0"/>
              <a:t>that is almost always a relational database system.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Back-end </a:t>
            </a:r>
            <a:r>
              <a:rPr lang="en-US" dirty="0"/>
              <a:t>tools and utilities are used to feed data into the bottom tier from operational databases or other external sources.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tools and utilities perform data extraction, cleaning, and transformation, as well as load and refresh functions to update the data warehouse.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data are extracted using application program interfaces known as gateways.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gateway is supported by the underlying DBMS and allows client programs to generate SQL code to be executed at a server.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Examples </a:t>
            </a:r>
            <a:r>
              <a:rPr lang="en-US" dirty="0"/>
              <a:t>of gateways include ODBC (Open Database Connection) and OLEDB (Open Linking and Embedding for Databases) by Microsoft and JDBC (Java Database Connection).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tier also contains a metadata repository, which stores information about the data warehouse and its contents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1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Middle tier: 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middle tier is an OLAP server that is typically implemented using </a:t>
            </a:r>
            <a:r>
              <a:rPr lang="en-US" dirty="0" smtClean="0"/>
              <a:t>either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relational </a:t>
            </a:r>
            <a:r>
              <a:rPr lang="en-US" b="1" dirty="0"/>
              <a:t>OLAP (ROLAP</a:t>
            </a:r>
            <a:r>
              <a:rPr lang="en-US" dirty="0"/>
              <a:t>) model, that is, an extended relational DBMS that maps operations on multidimensional data to standard relational operations or,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multidimensional </a:t>
            </a:r>
            <a:r>
              <a:rPr lang="en-US" b="1" dirty="0"/>
              <a:t>OLAP (MOLAP) </a:t>
            </a:r>
            <a:r>
              <a:rPr lang="en-US" dirty="0"/>
              <a:t>model, that is, a special-purpose server that directly implements multidimensional data and operations</a:t>
            </a:r>
            <a:r>
              <a:rPr lang="en-US" dirty="0" smtClean="0"/>
              <a:t>.</a:t>
            </a:r>
          </a:p>
          <a:p>
            <a:r>
              <a:rPr lang="en-US" b="1" dirty="0"/>
              <a:t>Top tier: 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top tier is a front-end client layer, which contains query and reporting tools, analysis tools, and/or data mining tools</a:t>
            </a:r>
            <a:r>
              <a:rPr lang="en-US" dirty="0" smtClean="0"/>
              <a:t>.</a:t>
            </a:r>
            <a:r>
              <a:rPr lang="en-US" dirty="0"/>
              <a:t>	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7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W</a:t>
            </a:r>
            <a:r>
              <a:rPr lang="en-US" dirty="0" smtClean="0"/>
              <a:t>arehouse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Enterprise warehouse: 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enterprise warehouse collects all of the information about subjects spanning the entire organization.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provides corporate-wide data integration, usually from one or more operational systems or external information providers, and is cross-functional in scope.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typically contains detailed data as well as summarized data,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can range in size from a few gigabytes to hundreds of gigabytes, terabytes, or beyond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7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Data mart: 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data mart contains a subset of corporate-wide data that is of value to a specific group of users. 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Virtual </a:t>
            </a:r>
            <a:r>
              <a:rPr lang="en-US" b="1" dirty="0"/>
              <a:t>warehouse: 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virtual warehouse is a set of views over operational databases.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efficient query processing, only some of the possible summary views may be materialized.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2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OLTP v/s </a:t>
            </a:r>
            <a:r>
              <a:rPr lang="en-US" dirty="0" smtClean="0"/>
              <a:t>OLAP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974402"/>
              </p:ext>
            </p:extLst>
          </p:nvPr>
        </p:nvGraphicFramePr>
        <p:xfrm>
          <a:off x="190500" y="990600"/>
          <a:ext cx="87630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117306494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4243238219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xmlns="" val="419397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746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Characteristic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 processing informational processing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 Analysis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54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Orientation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000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Clerk, DBA, database 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 worker (e.g., manager, executive, analyst)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094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day-to-day operations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long-term informational requirements, decision support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621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 design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 based, application-oriented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Star/snowflake, subject-oriented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954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Current; guaranteed up-to-date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Historical; accuracy maintained 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 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122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Summarization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Primitive, highly detailed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Summarized, consolidated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774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Detailed, flat 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Summarized, multidimensional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793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of work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Short, simple transaction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query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95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Read/write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Mostly read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961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4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Warehouse Schema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Data Warehouse environment usually transforms the relational data model into some special architectures.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many schema models designed for data warehousing but the most commonly used are</a:t>
            </a:r>
            <a:r>
              <a:rPr lang="en-US" dirty="0" smtClean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Star Schema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Snowflake Schema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Fact constellation Schema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determination of which schema model should be used for a data warehouse should be based upon the analysis of project requirements, accessible tools and project team preferences.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039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11196</TotalTime>
  <Words>1691</Words>
  <Application>Microsoft Office PowerPoint</Application>
  <PresentationFormat>On-screen Show (4:3)</PresentationFormat>
  <Paragraphs>200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Open Sans</vt:lpstr>
      <vt:lpstr>Open Sans Extrabold</vt:lpstr>
      <vt:lpstr>Open Sans Semibold</vt:lpstr>
      <vt:lpstr>Times New Roman</vt:lpstr>
      <vt:lpstr>Wingdings</vt:lpstr>
      <vt:lpstr>ZapfDingbatsITC</vt:lpstr>
      <vt:lpstr>Office Theme</vt:lpstr>
      <vt:lpstr>1_Office Theme</vt:lpstr>
      <vt:lpstr>UNIT - 2 The Architecture of BI and DW</vt:lpstr>
      <vt:lpstr>Outline</vt:lpstr>
      <vt:lpstr>Data Warehouse Architecture</vt:lpstr>
      <vt:lpstr>Data Warehouse Architecture</vt:lpstr>
      <vt:lpstr>Data Warehouse Architecture</vt:lpstr>
      <vt:lpstr>Data Warehouse Models</vt:lpstr>
      <vt:lpstr>Data Warehouse Models</vt:lpstr>
      <vt:lpstr>OLTP v/s OLAP</vt:lpstr>
      <vt:lpstr>Data Warehouse Schema Architecture</vt:lpstr>
      <vt:lpstr>Star Schema</vt:lpstr>
      <vt:lpstr>Star Schema - Example</vt:lpstr>
      <vt:lpstr>Snowflake Schema  </vt:lpstr>
      <vt:lpstr>Snowflake Schema - Example</vt:lpstr>
      <vt:lpstr>Snowflake Schema - Example</vt:lpstr>
      <vt:lpstr>Fact Constellation Schema</vt:lpstr>
      <vt:lpstr>Fact Constellation Schema</vt:lpstr>
      <vt:lpstr>Fact Constellation Schema</vt:lpstr>
      <vt:lpstr>OLAP Operations</vt:lpstr>
      <vt:lpstr>Roll up – OLAP Operation</vt:lpstr>
      <vt:lpstr>Roll up – OLAP Operation</vt:lpstr>
      <vt:lpstr>Drill Down – OLAP Operation</vt:lpstr>
      <vt:lpstr>Drill Down – OLAP Operation</vt:lpstr>
      <vt:lpstr>Slice – OLAP Operation</vt:lpstr>
      <vt:lpstr>Slice – OLAP Operation</vt:lpstr>
      <vt:lpstr>Dice – OLAP Operation</vt:lpstr>
      <vt:lpstr>Dice – OLAP Operation</vt:lpstr>
      <vt:lpstr>Pivot – OLAP Operation</vt:lpstr>
      <vt:lpstr>Pivot – OLAP Operation</vt:lpstr>
      <vt:lpstr>OLAP Servers</vt:lpstr>
      <vt:lpstr>Relational OLAP (ROLAP) </vt:lpstr>
      <vt:lpstr>Multidimensional OLAP (MOLAP) </vt:lpstr>
      <vt:lpstr>Hybrid OLAP (HOLAP)</vt:lpstr>
      <vt:lpstr>Specialized SQL Servers 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2288</cp:revision>
  <dcterms:created xsi:type="dcterms:W3CDTF">2013-05-17T03:00:03Z</dcterms:created>
  <dcterms:modified xsi:type="dcterms:W3CDTF">2017-09-15T05:29:43Z</dcterms:modified>
</cp:coreProperties>
</file>