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482" r:id="rId3"/>
    <p:sldId id="379" r:id="rId4"/>
    <p:sldId id="460" r:id="rId5"/>
    <p:sldId id="579" r:id="rId6"/>
    <p:sldId id="461" r:id="rId7"/>
    <p:sldId id="546" r:id="rId8"/>
    <p:sldId id="545" r:id="rId9"/>
    <p:sldId id="547" r:id="rId10"/>
    <p:sldId id="583" r:id="rId11"/>
    <p:sldId id="549" r:id="rId12"/>
    <p:sldId id="550" r:id="rId13"/>
    <p:sldId id="552" r:id="rId14"/>
    <p:sldId id="551" r:id="rId15"/>
    <p:sldId id="576" r:id="rId16"/>
    <p:sldId id="577" r:id="rId17"/>
    <p:sldId id="581" r:id="rId18"/>
    <p:sldId id="561" r:id="rId19"/>
    <p:sldId id="562" r:id="rId20"/>
    <p:sldId id="557" r:id="rId21"/>
    <p:sldId id="563" r:id="rId22"/>
    <p:sldId id="580" r:id="rId23"/>
    <p:sldId id="560" r:id="rId24"/>
    <p:sldId id="564" r:id="rId25"/>
    <p:sldId id="568" r:id="rId26"/>
    <p:sldId id="565" r:id="rId27"/>
    <p:sldId id="569" r:id="rId28"/>
    <p:sldId id="566" r:id="rId29"/>
    <p:sldId id="571" r:id="rId30"/>
    <p:sldId id="570" r:id="rId31"/>
    <p:sldId id="567" r:id="rId32"/>
    <p:sldId id="572" r:id="rId33"/>
    <p:sldId id="573" r:id="rId34"/>
    <p:sldId id="582" r:id="rId35"/>
    <p:sldId id="54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YznZh1r3NvLWkxBA00i8g==" hashData="0/Y+abvnvE394znSUunjXqRVgmNMFbhdAx2j1ll+18A/6iz7gKULIDJPvfnFkmFCVfVb+Bb/ZLJXSI+vt2JIP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F5FDFD"/>
    <a:srgbClr val="E7F2FF"/>
    <a:srgbClr val="FF6702"/>
    <a:srgbClr val="34495E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 varScale="1">
        <p:scale>
          <a:sx n="70" d="100"/>
          <a:sy n="70" d="100"/>
        </p:scale>
        <p:origin x="9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897C6-CCEA-483F-9232-A894CE4E7DAE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11A44-A485-4D98-8D7B-CF6FE5F9328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100" dirty="0" smtClean="0"/>
            <a:t>Data Mining</a:t>
          </a:r>
          <a:endParaRPr lang="en-US" sz="2100" dirty="0"/>
        </a:p>
      </dgm:t>
    </dgm:pt>
    <dgm:pt modelId="{39521505-9CE3-4172-A5ED-460950299501}" type="parTrans" cxnId="{66145A74-238C-4CE9-A597-B018123723A8}">
      <dgm:prSet/>
      <dgm:spPr/>
      <dgm:t>
        <a:bodyPr/>
        <a:lstStyle/>
        <a:p>
          <a:endParaRPr lang="en-US"/>
        </a:p>
      </dgm:t>
    </dgm:pt>
    <dgm:pt modelId="{BA88C9CF-093B-4B24-91C7-48C42550FDD3}" type="sibTrans" cxnId="{66145A74-238C-4CE9-A597-B018123723A8}">
      <dgm:prSet/>
      <dgm:spPr/>
      <dgm:t>
        <a:bodyPr/>
        <a:lstStyle/>
        <a:p>
          <a:endParaRPr lang="en-US"/>
        </a:p>
      </dgm:t>
    </dgm:pt>
    <dgm:pt modelId="{011F7C77-986A-4797-8C8B-2F9170C01AFC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Database Technology</a:t>
          </a:r>
          <a:endParaRPr lang="en-US" dirty="0"/>
        </a:p>
      </dgm:t>
    </dgm:pt>
    <dgm:pt modelId="{0BD32B89-E704-4B57-9E25-427C543CCF83}" type="parTrans" cxnId="{989E9123-F1B9-4C6F-994D-D3E807479536}">
      <dgm:prSet/>
      <dgm:spPr/>
      <dgm:t>
        <a:bodyPr/>
        <a:lstStyle/>
        <a:p>
          <a:endParaRPr lang="en-US"/>
        </a:p>
      </dgm:t>
    </dgm:pt>
    <dgm:pt modelId="{DB3883AC-A6B5-46AF-A62D-1E6B935B2F4A}" type="sibTrans" cxnId="{989E9123-F1B9-4C6F-994D-D3E807479536}">
      <dgm:prSet/>
      <dgm:spPr/>
      <dgm:t>
        <a:bodyPr/>
        <a:lstStyle/>
        <a:p>
          <a:endParaRPr lang="en-US"/>
        </a:p>
      </dgm:t>
    </dgm:pt>
    <dgm:pt modelId="{65D392F6-E51F-47AA-8E98-A05AAE1A264D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64C15C40-2833-4656-92DA-99A47B3E2A18}" type="parTrans" cxnId="{A707906D-D9C1-44B8-A102-E506A4013181}">
      <dgm:prSet/>
      <dgm:spPr/>
      <dgm:t>
        <a:bodyPr/>
        <a:lstStyle/>
        <a:p>
          <a:endParaRPr lang="en-US"/>
        </a:p>
      </dgm:t>
    </dgm:pt>
    <dgm:pt modelId="{E76C2072-03D7-4894-A62B-F33B1E28D596}" type="sibTrans" cxnId="{A707906D-D9C1-44B8-A102-E506A4013181}">
      <dgm:prSet/>
      <dgm:spPr/>
      <dgm:t>
        <a:bodyPr/>
        <a:lstStyle/>
        <a:p>
          <a:endParaRPr lang="en-US"/>
        </a:p>
      </dgm:t>
    </dgm:pt>
    <dgm:pt modelId="{036ACF96-2A24-4D6D-ACDE-E42394992AB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Other  Disciplines</a:t>
          </a:r>
          <a:endParaRPr lang="en-US" dirty="0"/>
        </a:p>
      </dgm:t>
    </dgm:pt>
    <dgm:pt modelId="{4F5EA9BC-061B-49C8-913E-47F93D2A6112}" type="parTrans" cxnId="{5EAA1BBD-242A-452B-B80F-2A6E40934773}">
      <dgm:prSet/>
      <dgm:spPr/>
      <dgm:t>
        <a:bodyPr/>
        <a:lstStyle/>
        <a:p>
          <a:endParaRPr lang="en-US"/>
        </a:p>
      </dgm:t>
    </dgm:pt>
    <dgm:pt modelId="{A5D1E280-B3C7-4AA0-8BEB-3E7396A4E082}" type="sibTrans" cxnId="{5EAA1BBD-242A-452B-B80F-2A6E40934773}">
      <dgm:prSet/>
      <dgm:spPr/>
      <dgm:t>
        <a:bodyPr/>
        <a:lstStyle/>
        <a:p>
          <a:endParaRPr lang="en-US"/>
        </a:p>
      </dgm:t>
    </dgm:pt>
    <dgm:pt modelId="{17F1E4A8-E0DD-479B-B236-EBCCC5E0E931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Information Science</a:t>
          </a:r>
          <a:endParaRPr lang="en-US" dirty="0"/>
        </a:p>
      </dgm:t>
    </dgm:pt>
    <dgm:pt modelId="{6A69FE84-DD39-4737-9300-93916CA39D41}" type="parTrans" cxnId="{02076C09-8E65-4827-ABB3-E544F57921D9}">
      <dgm:prSet/>
      <dgm:spPr/>
      <dgm:t>
        <a:bodyPr/>
        <a:lstStyle/>
        <a:p>
          <a:endParaRPr lang="en-US"/>
        </a:p>
      </dgm:t>
    </dgm:pt>
    <dgm:pt modelId="{14F78060-B4AA-4FFB-94C4-54D4C7924FA8}" type="sibTrans" cxnId="{02076C09-8E65-4827-ABB3-E544F57921D9}">
      <dgm:prSet/>
      <dgm:spPr/>
      <dgm:t>
        <a:bodyPr/>
        <a:lstStyle/>
        <a:p>
          <a:endParaRPr lang="en-US"/>
        </a:p>
      </dgm:t>
    </dgm:pt>
    <dgm:pt modelId="{675A9E78-77AA-41E6-9C8D-B141CFE0519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255EEB29-DD95-4391-95E5-798496AAA8F3}" type="parTrans" cxnId="{1D5501A0-E243-4EAB-A34D-2E4836DF0BCE}">
      <dgm:prSet/>
      <dgm:spPr/>
      <dgm:t>
        <a:bodyPr/>
        <a:lstStyle/>
        <a:p>
          <a:endParaRPr lang="en-US"/>
        </a:p>
      </dgm:t>
    </dgm:pt>
    <dgm:pt modelId="{848E6EC6-36D0-4975-948A-31F70F725A68}" type="sibTrans" cxnId="{1D5501A0-E243-4EAB-A34D-2E4836DF0BCE}">
      <dgm:prSet/>
      <dgm:spPr/>
      <dgm:t>
        <a:bodyPr/>
        <a:lstStyle/>
        <a:p>
          <a:endParaRPr lang="en-US"/>
        </a:p>
      </dgm:t>
    </dgm:pt>
    <dgm:pt modelId="{D43B0979-E8E5-4EDB-83DB-A84126BB2C6E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E99B75A3-C931-436C-B95C-ED6E2D7D44B5}" type="parTrans" cxnId="{4418728D-FCD9-4721-8FB6-D9EF7319D6DE}">
      <dgm:prSet/>
      <dgm:spPr/>
      <dgm:t>
        <a:bodyPr/>
        <a:lstStyle/>
        <a:p>
          <a:endParaRPr lang="en-US"/>
        </a:p>
      </dgm:t>
    </dgm:pt>
    <dgm:pt modelId="{DBD4B6C4-4DA3-4A9C-8746-4B4A5F6E2668}" type="sibTrans" cxnId="{4418728D-FCD9-4721-8FB6-D9EF7319D6DE}">
      <dgm:prSet/>
      <dgm:spPr/>
      <dgm:t>
        <a:bodyPr/>
        <a:lstStyle/>
        <a:p>
          <a:endParaRPr lang="en-US"/>
        </a:p>
      </dgm:t>
    </dgm:pt>
    <dgm:pt modelId="{1372F3B9-AEBE-4236-BD09-652F1D4CD514}" type="pres">
      <dgm:prSet presAssocID="{16C897C6-CCEA-483F-9232-A894CE4E7DA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54DFA4-9BFE-4029-AA9F-A944D1B2EA7F}" type="pres">
      <dgm:prSet presAssocID="{F9011A44-A485-4D98-8D7B-CF6FE5F9328E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FEC7A52A-C0A5-4294-AB22-C5C4B1E2424F}" type="pres">
      <dgm:prSet presAssocID="{011F7C77-986A-4797-8C8B-2F9170C01AFC}" presName="Accent1" presStyleCnt="0"/>
      <dgm:spPr/>
      <dgm:t>
        <a:bodyPr/>
        <a:lstStyle/>
        <a:p>
          <a:endParaRPr lang="en-US"/>
        </a:p>
      </dgm:t>
    </dgm:pt>
    <dgm:pt modelId="{4CEEDC47-209B-4870-9FF5-5B1FC356F74D}" type="pres">
      <dgm:prSet presAssocID="{011F7C77-986A-4797-8C8B-2F9170C01AFC}" presName="Accent" presStyleLbl="bgShp" presStyleIdx="0" presStyleCnt="6"/>
      <dgm:spPr/>
      <dgm:t>
        <a:bodyPr/>
        <a:lstStyle/>
        <a:p>
          <a:endParaRPr lang="en-US"/>
        </a:p>
      </dgm:t>
    </dgm:pt>
    <dgm:pt modelId="{57A44098-420B-4B35-B7E4-8C986D6097AA}" type="pres">
      <dgm:prSet presAssocID="{011F7C77-986A-4797-8C8B-2F9170C01AF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8ED0-1376-41B0-98A2-DE6BAC636B4A}" type="pres">
      <dgm:prSet presAssocID="{65D392F6-E51F-47AA-8E98-A05AAE1A264D}" presName="Accent2" presStyleCnt="0"/>
      <dgm:spPr/>
      <dgm:t>
        <a:bodyPr/>
        <a:lstStyle/>
        <a:p>
          <a:endParaRPr lang="en-US"/>
        </a:p>
      </dgm:t>
    </dgm:pt>
    <dgm:pt modelId="{CF40BBBF-E5F5-48A8-AA5E-025D5F6E0B92}" type="pres">
      <dgm:prSet presAssocID="{65D392F6-E51F-47AA-8E98-A05AAE1A264D}" presName="Accent" presStyleLbl="bgShp" presStyleIdx="1" presStyleCnt="6"/>
      <dgm:spPr/>
      <dgm:t>
        <a:bodyPr/>
        <a:lstStyle/>
        <a:p>
          <a:endParaRPr lang="en-US"/>
        </a:p>
      </dgm:t>
    </dgm:pt>
    <dgm:pt modelId="{4A6E7207-CA06-4004-870C-88004490F99C}" type="pres">
      <dgm:prSet presAssocID="{65D392F6-E51F-47AA-8E98-A05AAE1A264D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7806F-38E9-4F51-B6F6-263F5129C595}" type="pres">
      <dgm:prSet presAssocID="{036ACF96-2A24-4D6D-ACDE-E42394992ABF}" presName="Accent3" presStyleCnt="0"/>
      <dgm:spPr/>
      <dgm:t>
        <a:bodyPr/>
        <a:lstStyle/>
        <a:p>
          <a:endParaRPr lang="en-US"/>
        </a:p>
      </dgm:t>
    </dgm:pt>
    <dgm:pt modelId="{E810F16B-332E-4669-827B-3DF40EF354A7}" type="pres">
      <dgm:prSet presAssocID="{036ACF96-2A24-4D6D-ACDE-E42394992ABF}" presName="Accent" presStyleLbl="bgShp" presStyleIdx="2" presStyleCnt="6"/>
      <dgm:spPr/>
      <dgm:t>
        <a:bodyPr/>
        <a:lstStyle/>
        <a:p>
          <a:endParaRPr lang="en-US"/>
        </a:p>
      </dgm:t>
    </dgm:pt>
    <dgm:pt modelId="{DA2C57EB-755F-4073-BA28-5A9B8A85CC4A}" type="pres">
      <dgm:prSet presAssocID="{036ACF96-2A24-4D6D-ACDE-E42394992AB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3C850-4C7F-4296-83A5-C2F9E992C751}" type="pres">
      <dgm:prSet presAssocID="{17F1E4A8-E0DD-479B-B236-EBCCC5E0E931}" presName="Accent4" presStyleCnt="0"/>
      <dgm:spPr/>
      <dgm:t>
        <a:bodyPr/>
        <a:lstStyle/>
        <a:p>
          <a:endParaRPr lang="en-US"/>
        </a:p>
      </dgm:t>
    </dgm:pt>
    <dgm:pt modelId="{B27D0829-8EFB-4133-9E67-429A6D69827D}" type="pres">
      <dgm:prSet presAssocID="{17F1E4A8-E0DD-479B-B236-EBCCC5E0E931}" presName="Accent" presStyleLbl="bgShp" presStyleIdx="3" presStyleCnt="6"/>
      <dgm:spPr/>
      <dgm:t>
        <a:bodyPr/>
        <a:lstStyle/>
        <a:p>
          <a:endParaRPr lang="en-US"/>
        </a:p>
      </dgm:t>
    </dgm:pt>
    <dgm:pt modelId="{F547DD26-ACEB-4BDF-9609-23129C599A1F}" type="pres">
      <dgm:prSet presAssocID="{17F1E4A8-E0DD-479B-B236-EBCCC5E0E93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A8EF1-A431-4671-BDC6-A23948E0224B}" type="pres">
      <dgm:prSet presAssocID="{675A9E78-77AA-41E6-9C8D-B141CFE05193}" presName="Accent5" presStyleCnt="0"/>
      <dgm:spPr/>
      <dgm:t>
        <a:bodyPr/>
        <a:lstStyle/>
        <a:p>
          <a:endParaRPr lang="en-US"/>
        </a:p>
      </dgm:t>
    </dgm:pt>
    <dgm:pt modelId="{D0A3C89D-96B5-487A-8DE8-E32EC5D54229}" type="pres">
      <dgm:prSet presAssocID="{675A9E78-77AA-41E6-9C8D-B141CFE05193}" presName="Accent" presStyleLbl="bgShp" presStyleIdx="4" presStyleCnt="6"/>
      <dgm:spPr/>
      <dgm:t>
        <a:bodyPr/>
        <a:lstStyle/>
        <a:p>
          <a:endParaRPr lang="en-US"/>
        </a:p>
      </dgm:t>
    </dgm:pt>
    <dgm:pt modelId="{EEBB702C-091A-4747-B8F2-CC46B1A0E31B}" type="pres">
      <dgm:prSet presAssocID="{675A9E78-77AA-41E6-9C8D-B141CFE0519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95078-FE32-4874-9481-57D4463938DE}" type="pres">
      <dgm:prSet presAssocID="{D43B0979-E8E5-4EDB-83DB-A84126BB2C6E}" presName="Accent6" presStyleCnt="0"/>
      <dgm:spPr/>
      <dgm:t>
        <a:bodyPr/>
        <a:lstStyle/>
        <a:p>
          <a:endParaRPr lang="en-US"/>
        </a:p>
      </dgm:t>
    </dgm:pt>
    <dgm:pt modelId="{5DD1E0D4-0C0D-47DD-83E5-42A9DAC71D72}" type="pres">
      <dgm:prSet presAssocID="{D43B0979-E8E5-4EDB-83DB-A84126BB2C6E}" presName="Accent" presStyleLbl="bgShp" presStyleIdx="5" presStyleCnt="6"/>
      <dgm:spPr/>
      <dgm:t>
        <a:bodyPr/>
        <a:lstStyle/>
        <a:p>
          <a:endParaRPr lang="en-US"/>
        </a:p>
      </dgm:t>
    </dgm:pt>
    <dgm:pt modelId="{77EA6B28-E028-4D81-A3EF-2067AEA9A0A5}" type="pres">
      <dgm:prSet presAssocID="{D43B0979-E8E5-4EDB-83DB-A84126BB2C6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FEAAA-4EE4-4B81-88E3-BBC28DBCFA22}" type="presOf" srcId="{17F1E4A8-E0DD-479B-B236-EBCCC5E0E931}" destId="{F547DD26-ACEB-4BDF-9609-23129C599A1F}" srcOrd="0" destOrd="0" presId="urn:microsoft.com/office/officeart/2011/layout/HexagonRadial"/>
    <dgm:cxn modelId="{02076C09-8E65-4827-ABB3-E544F57921D9}" srcId="{F9011A44-A485-4D98-8D7B-CF6FE5F9328E}" destId="{17F1E4A8-E0DD-479B-B236-EBCCC5E0E931}" srcOrd="3" destOrd="0" parTransId="{6A69FE84-DD39-4737-9300-93916CA39D41}" sibTransId="{14F78060-B4AA-4FFB-94C4-54D4C7924FA8}"/>
    <dgm:cxn modelId="{9311AEF0-233B-447B-B13C-6B8D41C2A212}" type="presOf" srcId="{D43B0979-E8E5-4EDB-83DB-A84126BB2C6E}" destId="{77EA6B28-E028-4D81-A3EF-2067AEA9A0A5}" srcOrd="0" destOrd="0" presId="urn:microsoft.com/office/officeart/2011/layout/HexagonRadial"/>
    <dgm:cxn modelId="{32E84748-1C98-4155-AD7B-653709C95469}" type="presOf" srcId="{675A9E78-77AA-41E6-9C8D-B141CFE05193}" destId="{EEBB702C-091A-4747-B8F2-CC46B1A0E31B}" srcOrd="0" destOrd="0" presId="urn:microsoft.com/office/officeart/2011/layout/HexagonRadial"/>
    <dgm:cxn modelId="{A707906D-D9C1-44B8-A102-E506A4013181}" srcId="{F9011A44-A485-4D98-8D7B-CF6FE5F9328E}" destId="{65D392F6-E51F-47AA-8E98-A05AAE1A264D}" srcOrd="1" destOrd="0" parTransId="{64C15C40-2833-4656-92DA-99A47B3E2A18}" sibTransId="{E76C2072-03D7-4894-A62B-F33B1E28D596}"/>
    <dgm:cxn modelId="{C07C58F6-E54B-443D-AFA0-6E4E8699382C}" type="presOf" srcId="{F9011A44-A485-4D98-8D7B-CF6FE5F9328E}" destId="{CC54DFA4-9BFE-4029-AA9F-A944D1B2EA7F}" srcOrd="0" destOrd="0" presId="urn:microsoft.com/office/officeart/2011/layout/HexagonRadial"/>
    <dgm:cxn modelId="{61BD9B00-611D-432E-89E9-174A3E67A759}" type="presOf" srcId="{16C897C6-CCEA-483F-9232-A894CE4E7DAE}" destId="{1372F3B9-AEBE-4236-BD09-652F1D4CD514}" srcOrd="0" destOrd="0" presId="urn:microsoft.com/office/officeart/2011/layout/HexagonRadial"/>
    <dgm:cxn modelId="{0D2E4025-8F8C-4AB3-B709-8554768C92FB}" type="presOf" srcId="{036ACF96-2A24-4D6D-ACDE-E42394992ABF}" destId="{DA2C57EB-755F-4073-BA28-5A9B8A85CC4A}" srcOrd="0" destOrd="0" presId="urn:microsoft.com/office/officeart/2011/layout/HexagonRadial"/>
    <dgm:cxn modelId="{3311D507-62FD-41EE-852A-0F06051E6A79}" type="presOf" srcId="{65D392F6-E51F-47AA-8E98-A05AAE1A264D}" destId="{4A6E7207-CA06-4004-870C-88004490F99C}" srcOrd="0" destOrd="0" presId="urn:microsoft.com/office/officeart/2011/layout/HexagonRadial"/>
    <dgm:cxn modelId="{E2242D23-A881-4C1F-A076-C38C32732469}" type="presOf" srcId="{011F7C77-986A-4797-8C8B-2F9170C01AFC}" destId="{57A44098-420B-4B35-B7E4-8C986D6097AA}" srcOrd="0" destOrd="0" presId="urn:microsoft.com/office/officeart/2011/layout/HexagonRadial"/>
    <dgm:cxn modelId="{66145A74-238C-4CE9-A597-B018123723A8}" srcId="{16C897C6-CCEA-483F-9232-A894CE4E7DAE}" destId="{F9011A44-A485-4D98-8D7B-CF6FE5F9328E}" srcOrd="0" destOrd="0" parTransId="{39521505-9CE3-4172-A5ED-460950299501}" sibTransId="{BA88C9CF-093B-4B24-91C7-48C42550FDD3}"/>
    <dgm:cxn modelId="{4418728D-FCD9-4721-8FB6-D9EF7319D6DE}" srcId="{F9011A44-A485-4D98-8D7B-CF6FE5F9328E}" destId="{D43B0979-E8E5-4EDB-83DB-A84126BB2C6E}" srcOrd="5" destOrd="0" parTransId="{E99B75A3-C931-436C-B95C-ED6E2D7D44B5}" sibTransId="{DBD4B6C4-4DA3-4A9C-8746-4B4A5F6E2668}"/>
    <dgm:cxn modelId="{989E9123-F1B9-4C6F-994D-D3E807479536}" srcId="{F9011A44-A485-4D98-8D7B-CF6FE5F9328E}" destId="{011F7C77-986A-4797-8C8B-2F9170C01AFC}" srcOrd="0" destOrd="0" parTransId="{0BD32B89-E704-4B57-9E25-427C543CCF83}" sibTransId="{DB3883AC-A6B5-46AF-A62D-1E6B935B2F4A}"/>
    <dgm:cxn modelId="{5EAA1BBD-242A-452B-B80F-2A6E40934773}" srcId="{F9011A44-A485-4D98-8D7B-CF6FE5F9328E}" destId="{036ACF96-2A24-4D6D-ACDE-E42394992ABF}" srcOrd="2" destOrd="0" parTransId="{4F5EA9BC-061B-49C8-913E-47F93D2A6112}" sibTransId="{A5D1E280-B3C7-4AA0-8BEB-3E7396A4E082}"/>
    <dgm:cxn modelId="{1D5501A0-E243-4EAB-A34D-2E4836DF0BCE}" srcId="{F9011A44-A485-4D98-8D7B-CF6FE5F9328E}" destId="{675A9E78-77AA-41E6-9C8D-B141CFE05193}" srcOrd="4" destOrd="0" parTransId="{255EEB29-DD95-4391-95E5-798496AAA8F3}" sibTransId="{848E6EC6-36D0-4975-948A-31F70F725A68}"/>
    <dgm:cxn modelId="{889620DC-2939-4CEF-85AE-75D2079B48B5}" type="presParOf" srcId="{1372F3B9-AEBE-4236-BD09-652F1D4CD514}" destId="{CC54DFA4-9BFE-4029-AA9F-A944D1B2EA7F}" srcOrd="0" destOrd="0" presId="urn:microsoft.com/office/officeart/2011/layout/HexagonRadial"/>
    <dgm:cxn modelId="{09236785-CCB1-429B-ADFE-5CB7C8D02231}" type="presParOf" srcId="{1372F3B9-AEBE-4236-BD09-652F1D4CD514}" destId="{FEC7A52A-C0A5-4294-AB22-C5C4B1E2424F}" srcOrd="1" destOrd="0" presId="urn:microsoft.com/office/officeart/2011/layout/HexagonRadial"/>
    <dgm:cxn modelId="{EB2BAF3C-5929-4B1E-8D9C-650C5C9FFC93}" type="presParOf" srcId="{FEC7A52A-C0A5-4294-AB22-C5C4B1E2424F}" destId="{4CEEDC47-209B-4870-9FF5-5B1FC356F74D}" srcOrd="0" destOrd="0" presId="urn:microsoft.com/office/officeart/2011/layout/HexagonRadial"/>
    <dgm:cxn modelId="{023D4780-BBE8-414E-B5EB-D6BB1F577499}" type="presParOf" srcId="{1372F3B9-AEBE-4236-BD09-652F1D4CD514}" destId="{57A44098-420B-4B35-B7E4-8C986D6097AA}" srcOrd="2" destOrd="0" presId="urn:microsoft.com/office/officeart/2011/layout/HexagonRadial"/>
    <dgm:cxn modelId="{0D290FB8-F59E-4C95-8FF2-CDE6AFAF5028}" type="presParOf" srcId="{1372F3B9-AEBE-4236-BD09-652F1D4CD514}" destId="{7FF78ED0-1376-41B0-98A2-DE6BAC636B4A}" srcOrd="3" destOrd="0" presId="urn:microsoft.com/office/officeart/2011/layout/HexagonRadial"/>
    <dgm:cxn modelId="{F8AB0A62-5773-4463-95B6-1C96D9067542}" type="presParOf" srcId="{7FF78ED0-1376-41B0-98A2-DE6BAC636B4A}" destId="{CF40BBBF-E5F5-48A8-AA5E-025D5F6E0B92}" srcOrd="0" destOrd="0" presId="urn:microsoft.com/office/officeart/2011/layout/HexagonRadial"/>
    <dgm:cxn modelId="{EF4076EE-BAD7-40A5-B8C7-84791F74A06D}" type="presParOf" srcId="{1372F3B9-AEBE-4236-BD09-652F1D4CD514}" destId="{4A6E7207-CA06-4004-870C-88004490F99C}" srcOrd="4" destOrd="0" presId="urn:microsoft.com/office/officeart/2011/layout/HexagonRadial"/>
    <dgm:cxn modelId="{6C57FF57-C6C7-4C95-B369-4674FFC67BFC}" type="presParOf" srcId="{1372F3B9-AEBE-4236-BD09-652F1D4CD514}" destId="{30F7806F-38E9-4F51-B6F6-263F5129C595}" srcOrd="5" destOrd="0" presId="urn:microsoft.com/office/officeart/2011/layout/HexagonRadial"/>
    <dgm:cxn modelId="{FC97DA6A-895E-478E-AF21-3CD4F6A8A7B7}" type="presParOf" srcId="{30F7806F-38E9-4F51-B6F6-263F5129C595}" destId="{E810F16B-332E-4669-827B-3DF40EF354A7}" srcOrd="0" destOrd="0" presId="urn:microsoft.com/office/officeart/2011/layout/HexagonRadial"/>
    <dgm:cxn modelId="{8E3385C5-B6D3-4485-BB85-0902EA007736}" type="presParOf" srcId="{1372F3B9-AEBE-4236-BD09-652F1D4CD514}" destId="{DA2C57EB-755F-4073-BA28-5A9B8A85CC4A}" srcOrd="6" destOrd="0" presId="urn:microsoft.com/office/officeart/2011/layout/HexagonRadial"/>
    <dgm:cxn modelId="{2A7AE6C6-AF20-494E-A074-081D89554CAB}" type="presParOf" srcId="{1372F3B9-AEBE-4236-BD09-652F1D4CD514}" destId="{B793C850-4C7F-4296-83A5-C2F9E992C751}" srcOrd="7" destOrd="0" presId="urn:microsoft.com/office/officeart/2011/layout/HexagonRadial"/>
    <dgm:cxn modelId="{C799FD1D-33CE-4B21-921C-A3A747510968}" type="presParOf" srcId="{B793C850-4C7F-4296-83A5-C2F9E992C751}" destId="{B27D0829-8EFB-4133-9E67-429A6D69827D}" srcOrd="0" destOrd="0" presId="urn:microsoft.com/office/officeart/2011/layout/HexagonRadial"/>
    <dgm:cxn modelId="{EF6121BA-C202-4576-A159-E4070D038D44}" type="presParOf" srcId="{1372F3B9-AEBE-4236-BD09-652F1D4CD514}" destId="{F547DD26-ACEB-4BDF-9609-23129C599A1F}" srcOrd="8" destOrd="0" presId="urn:microsoft.com/office/officeart/2011/layout/HexagonRadial"/>
    <dgm:cxn modelId="{A5DD20CA-7F64-4534-BD36-23B70B6A8A18}" type="presParOf" srcId="{1372F3B9-AEBE-4236-BD09-652F1D4CD514}" destId="{898A8EF1-A431-4671-BDC6-A23948E0224B}" srcOrd="9" destOrd="0" presId="urn:microsoft.com/office/officeart/2011/layout/HexagonRadial"/>
    <dgm:cxn modelId="{04A2D9C4-2720-41BF-A00A-34A51FE421F1}" type="presParOf" srcId="{898A8EF1-A431-4671-BDC6-A23948E0224B}" destId="{D0A3C89D-96B5-487A-8DE8-E32EC5D54229}" srcOrd="0" destOrd="0" presId="urn:microsoft.com/office/officeart/2011/layout/HexagonRadial"/>
    <dgm:cxn modelId="{DE4F0543-0DC8-4846-AA14-F42D4E2FD0CA}" type="presParOf" srcId="{1372F3B9-AEBE-4236-BD09-652F1D4CD514}" destId="{EEBB702C-091A-4747-B8F2-CC46B1A0E31B}" srcOrd="10" destOrd="0" presId="urn:microsoft.com/office/officeart/2011/layout/HexagonRadial"/>
    <dgm:cxn modelId="{110BFB91-6B48-4985-931B-FF6CF7CA40F3}" type="presParOf" srcId="{1372F3B9-AEBE-4236-BD09-652F1D4CD514}" destId="{2EE95078-FE32-4874-9481-57D4463938DE}" srcOrd="11" destOrd="0" presId="urn:microsoft.com/office/officeart/2011/layout/HexagonRadial"/>
    <dgm:cxn modelId="{57731AEF-2959-4E0B-9A17-5B4AFA195E90}" type="presParOf" srcId="{2EE95078-FE32-4874-9481-57D4463938DE}" destId="{5DD1E0D4-0C0D-47DD-83E5-42A9DAC71D72}" srcOrd="0" destOrd="0" presId="urn:microsoft.com/office/officeart/2011/layout/HexagonRadial"/>
    <dgm:cxn modelId="{D2849777-6ADD-4FE2-A2A9-5D9903B0DA7B}" type="presParOf" srcId="{1372F3B9-AEBE-4236-BD09-652F1D4CD514}" destId="{77EA6B28-E028-4D81-A3EF-2067AEA9A0A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4DFA4-9BFE-4029-AA9F-A944D1B2EA7F}">
      <dsp:nvSpPr>
        <dsp:cNvPr id="0" name=""/>
        <dsp:cNvSpPr/>
      </dsp:nvSpPr>
      <dsp:spPr>
        <a:xfrm>
          <a:off x="2732381" y="1335628"/>
          <a:ext cx="1697641" cy="1468528"/>
        </a:xfrm>
        <a:prstGeom prst="hexagon">
          <a:avLst>
            <a:gd name="adj" fmla="val 28570"/>
            <a:gd name="vf" fmla="val 11547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Mining</a:t>
          </a:r>
          <a:endParaRPr lang="en-US" sz="2100" kern="1200" dirty="0"/>
        </a:p>
      </dsp:txBody>
      <dsp:txXfrm>
        <a:off x="3013704" y="1578984"/>
        <a:ext cx="1134995" cy="981816"/>
      </dsp:txXfrm>
    </dsp:sp>
    <dsp:sp modelId="{CF40BBBF-E5F5-48A8-AA5E-025D5F6E0B92}">
      <dsp:nvSpPr>
        <dsp:cNvPr id="0" name=""/>
        <dsp:cNvSpPr/>
      </dsp:nvSpPr>
      <dsp:spPr>
        <a:xfrm>
          <a:off x="3795431" y="63303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44098-420B-4B35-B7E4-8C986D6097AA}">
      <dsp:nvSpPr>
        <dsp:cNvPr id="0" name=""/>
        <dsp:cNvSpPr/>
      </dsp:nvSpPr>
      <dsp:spPr>
        <a:xfrm>
          <a:off x="2888758" y="0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Database Technology</a:t>
          </a:r>
          <a:endParaRPr lang="en-US" sz="1300" kern="1200" dirty="0"/>
        </a:p>
      </dsp:txBody>
      <dsp:txXfrm>
        <a:off x="3119310" y="199455"/>
        <a:ext cx="930101" cy="804646"/>
      </dsp:txXfrm>
    </dsp:sp>
    <dsp:sp modelId="{E810F16B-332E-4669-827B-3DF40EF354A7}">
      <dsp:nvSpPr>
        <dsp:cNvPr id="0" name=""/>
        <dsp:cNvSpPr/>
      </dsp:nvSpPr>
      <dsp:spPr>
        <a:xfrm>
          <a:off x="4542962" y="1664774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7207-CA06-4004-870C-88004490F99C}">
      <dsp:nvSpPr>
        <dsp:cNvPr id="0" name=""/>
        <dsp:cNvSpPr/>
      </dsp:nvSpPr>
      <dsp:spPr>
        <a:xfrm>
          <a:off x="4164655" y="740267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Statistics</a:t>
          </a:r>
          <a:endParaRPr lang="en-US" sz="1300" kern="1200" dirty="0"/>
        </a:p>
      </dsp:txBody>
      <dsp:txXfrm>
        <a:off x="4395207" y="939722"/>
        <a:ext cx="930101" cy="804646"/>
      </dsp:txXfrm>
    </dsp:sp>
    <dsp:sp modelId="{B27D0829-8EFB-4133-9E67-429A6D69827D}">
      <dsp:nvSpPr>
        <dsp:cNvPr id="0" name=""/>
        <dsp:cNvSpPr/>
      </dsp:nvSpPr>
      <dsp:spPr>
        <a:xfrm>
          <a:off x="4023679" y="2829412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C57EB-755F-4073-BA28-5A9B8A85CC4A}">
      <dsp:nvSpPr>
        <dsp:cNvPr id="0" name=""/>
        <dsp:cNvSpPr/>
      </dsp:nvSpPr>
      <dsp:spPr>
        <a:xfrm>
          <a:off x="4164655" y="2195548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Other  Disciplines</a:t>
          </a:r>
          <a:endParaRPr lang="en-US" sz="1300" kern="1200" dirty="0"/>
        </a:p>
      </dsp:txBody>
      <dsp:txXfrm>
        <a:off x="4395207" y="2395003"/>
        <a:ext cx="930101" cy="804646"/>
      </dsp:txXfrm>
    </dsp:sp>
    <dsp:sp modelId="{D0A3C89D-96B5-487A-8DE8-E32EC5D54229}">
      <dsp:nvSpPr>
        <dsp:cNvPr id="0" name=""/>
        <dsp:cNvSpPr/>
      </dsp:nvSpPr>
      <dsp:spPr>
        <a:xfrm>
          <a:off x="2735540" y="2950306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7DD26-ACEB-4BDF-9609-23129C599A1F}">
      <dsp:nvSpPr>
        <dsp:cNvPr id="0" name=""/>
        <dsp:cNvSpPr/>
      </dsp:nvSpPr>
      <dsp:spPr>
        <a:xfrm>
          <a:off x="2888758" y="2936643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Science</a:t>
          </a:r>
          <a:endParaRPr lang="en-US" sz="1300" kern="1200" dirty="0"/>
        </a:p>
      </dsp:txBody>
      <dsp:txXfrm>
        <a:off x="3119310" y="3136098"/>
        <a:ext cx="930101" cy="804646"/>
      </dsp:txXfrm>
    </dsp:sp>
    <dsp:sp modelId="{5DD1E0D4-0C0D-47DD-83E5-42A9DAC71D72}">
      <dsp:nvSpPr>
        <dsp:cNvPr id="0" name=""/>
        <dsp:cNvSpPr/>
      </dsp:nvSpPr>
      <dsp:spPr>
        <a:xfrm>
          <a:off x="1975768" y="1918982"/>
          <a:ext cx="640515" cy="55188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B702C-091A-4747-B8F2-CC46B1A0E31B}">
      <dsp:nvSpPr>
        <dsp:cNvPr id="0" name=""/>
        <dsp:cNvSpPr/>
      </dsp:nvSpPr>
      <dsp:spPr>
        <a:xfrm>
          <a:off x="1606938" y="2196376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Visualization</a:t>
          </a:r>
          <a:endParaRPr lang="en-US" sz="1300" kern="1200" dirty="0"/>
        </a:p>
      </dsp:txBody>
      <dsp:txXfrm>
        <a:off x="1837490" y="2395831"/>
        <a:ext cx="930101" cy="804646"/>
      </dsp:txXfrm>
    </dsp:sp>
    <dsp:sp modelId="{77EA6B28-E028-4D81-A3EF-2067AEA9A0A5}">
      <dsp:nvSpPr>
        <dsp:cNvPr id="0" name=""/>
        <dsp:cNvSpPr/>
      </dsp:nvSpPr>
      <dsp:spPr>
        <a:xfrm>
          <a:off x="1606938" y="738611"/>
          <a:ext cx="1391205" cy="1203556"/>
        </a:xfrm>
        <a:prstGeom prst="hexagon">
          <a:avLst>
            <a:gd name="adj" fmla="val 2857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Machine Learning</a:t>
          </a:r>
          <a:endParaRPr lang="en-US" sz="1300" kern="1200" dirty="0"/>
        </a:p>
      </dsp:txBody>
      <dsp:txXfrm>
        <a:off x="1837490" y="938066"/>
        <a:ext cx="930101" cy="804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030131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3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Introduction to Data Mining (DM)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8971697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- 3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Data Mining (DM)</a:t>
            </a:r>
            <a:endParaRPr lang="en-US" sz="48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3177" y="419100"/>
            <a:ext cx="5118978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prstClr val="white"/>
                </a:solidFill>
              </a:rPr>
              <a:t>2170715 -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 &amp; Business Intelligence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84" y="480023"/>
            <a:ext cx="2339377" cy="233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Data </a:t>
            </a:r>
            <a:r>
              <a:rPr lang="en-US" dirty="0"/>
              <a:t>mining tasks can be classified into two categories: 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Descriptive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Predictive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/>
              <a:t>Descriptive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tasks </a:t>
            </a:r>
            <a:r>
              <a:rPr lang="en-US" dirty="0"/>
              <a:t>present the </a:t>
            </a:r>
            <a:r>
              <a:rPr lang="en-US" b="1" dirty="0">
                <a:solidFill>
                  <a:srgbClr val="C00000"/>
                </a:solidFill>
              </a:rPr>
              <a:t>general properties </a:t>
            </a:r>
            <a:r>
              <a:rPr lang="en-US" dirty="0"/>
              <a:t>of data stored in </a:t>
            </a:r>
            <a:r>
              <a:rPr lang="en-US" dirty="0" smtClean="0"/>
              <a:t>database.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descriptive tasks are used to find out patterns in </a:t>
            </a:r>
            <a:r>
              <a:rPr lang="en-US" dirty="0" smtClean="0"/>
              <a:t>data.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E.g.</a:t>
            </a:r>
            <a:r>
              <a:rPr lang="en-US" dirty="0" smtClean="0"/>
              <a:t> : </a:t>
            </a:r>
            <a:r>
              <a:rPr lang="en-US" dirty="0"/>
              <a:t>C</a:t>
            </a:r>
            <a:r>
              <a:rPr lang="en-US" dirty="0" smtClean="0"/>
              <a:t>luster</a:t>
            </a:r>
            <a:r>
              <a:rPr lang="en-US" dirty="0"/>
              <a:t>, c</a:t>
            </a:r>
            <a:r>
              <a:rPr lang="en-US" dirty="0" smtClean="0"/>
              <a:t>orrelation</a:t>
            </a:r>
            <a:r>
              <a:rPr lang="en-US" dirty="0"/>
              <a:t>, trends </a:t>
            </a:r>
            <a:r>
              <a:rPr lang="en-US" dirty="0" smtClean="0"/>
              <a:t>etc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/>
              <a:t>Predictive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tasks </a:t>
            </a:r>
            <a:r>
              <a:rPr lang="en-US" b="1" dirty="0">
                <a:solidFill>
                  <a:srgbClr val="C00000"/>
                </a:solidFill>
              </a:rPr>
              <a:t>predict the value of one attribute on the bases of values of other </a:t>
            </a:r>
            <a:r>
              <a:rPr lang="en-US" b="1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E.g.</a:t>
            </a:r>
            <a:r>
              <a:rPr lang="en-US" dirty="0" smtClean="0"/>
              <a:t> : Customer/Product prediction at sales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</a:t>
            </a:r>
            <a:r>
              <a:rPr lang="en-US" dirty="0"/>
              <a:t>of Data M</a:t>
            </a:r>
            <a:r>
              <a:rPr lang="en-US" dirty="0" smtClean="0"/>
              <a:t>ining </a:t>
            </a:r>
            <a:r>
              <a:rPr lang="en-US" dirty="0"/>
              <a:t>S</a:t>
            </a:r>
            <a:r>
              <a:rPr lang="en-US" dirty="0" smtClean="0"/>
              <a:t>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" y="914400"/>
            <a:ext cx="8763000" cy="5334000"/>
          </a:xfrm>
        </p:spPr>
        <p:txBody>
          <a:bodyPr>
            <a:normAutofit/>
          </a:bodyPr>
          <a:lstStyle/>
          <a:p>
            <a:pPr marL="400050" algn="just">
              <a:buFont typeface="Wingdings" panose="05000000000000000000" pitchFamily="2" charset="2"/>
              <a:buChar char="§"/>
            </a:pPr>
            <a:r>
              <a:rPr lang="en-US" dirty="0"/>
              <a:t>Data mining is an </a:t>
            </a:r>
            <a:r>
              <a:rPr lang="en-US" b="1" dirty="0">
                <a:solidFill>
                  <a:srgbClr val="C00000"/>
                </a:solidFill>
              </a:rPr>
              <a:t>interdisciplinary field</a:t>
            </a:r>
            <a:r>
              <a:rPr lang="en-US" dirty="0"/>
              <a:t>, </a:t>
            </a:r>
            <a:r>
              <a:rPr lang="en-US" dirty="0" smtClean="0"/>
              <a:t>joining </a:t>
            </a:r>
            <a:r>
              <a:rPr lang="en-US" dirty="0"/>
              <a:t>of a set of disciplines, including database systems, statistics, machine learning, </a:t>
            </a:r>
            <a:r>
              <a:rPr lang="en-US" dirty="0" smtClean="0"/>
              <a:t>visualization </a:t>
            </a:r>
            <a:r>
              <a:rPr lang="en-US" dirty="0"/>
              <a:t>and information science. </a:t>
            </a: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000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1731869"/>
              </p:ext>
            </p:extLst>
          </p:nvPr>
        </p:nvGraphicFramePr>
        <p:xfrm>
          <a:off x="990600" y="2286000"/>
          <a:ext cx="7162800" cy="414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4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54DFA4-9BFE-4029-AA9F-A944D1B2EA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EDC47-209B-4870-9FF5-5B1FC356F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A44098-420B-4B35-B7E4-8C986D609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40BBBF-E5F5-48A8-AA5E-025D5F6E0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6E7207-CA06-4004-870C-88004490F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10F16B-332E-4669-827B-3DF40EF35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2C57EB-755F-4073-BA28-5A9B8A85C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7D0829-8EFB-4133-9E67-429A6D698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7DD26-ACEB-4BDF-9609-23129C599A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A3C89D-96B5-487A-8DE8-E32EC5D542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BB702C-091A-4747-B8F2-CC46B1A0E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D1E0D4-0C0D-47DD-83E5-42A9DAC71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EA6B28-E028-4D81-A3EF-2067AEA9A0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Mining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Classification of data mining  &amp; </a:t>
            </a:r>
            <a:r>
              <a:rPr lang="en-US" altLang="en-US" b="1" dirty="0" smtClean="0">
                <a:solidFill>
                  <a:schemeClr val="accent3">
                    <a:lumMod val="75000"/>
                  </a:schemeClr>
                </a:solidFill>
              </a:rPr>
              <a:t>Multi-Dimensional </a:t>
            </a:r>
            <a:r>
              <a:rPr lang="en-US" altLang="en-US" b="1" dirty="0">
                <a:solidFill>
                  <a:schemeClr val="accent3">
                    <a:lumMod val="75000"/>
                  </a:schemeClr>
                </a:solidFill>
              </a:rPr>
              <a:t>View of Data </a:t>
            </a:r>
            <a:r>
              <a:rPr lang="en-US" altLang="en-US" b="1" dirty="0" smtClean="0">
                <a:solidFill>
                  <a:schemeClr val="accent3">
                    <a:lumMod val="75000"/>
                  </a:schemeClr>
                </a:solidFill>
              </a:rPr>
              <a:t>Mining</a:t>
            </a:r>
            <a:r>
              <a:rPr lang="en-US" altLang="en-US" b="1" dirty="0" smtClean="0">
                <a:solidFill>
                  <a:srgbClr val="C00000"/>
                </a:solidFill>
              </a:rPr>
              <a:t> are similar terms.</a:t>
            </a:r>
          </a:p>
          <a:p>
            <a:pPr algn="just"/>
            <a:r>
              <a:rPr lang="en-US" altLang="en-US" dirty="0" smtClean="0"/>
              <a:t>Classification of data mining based on..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US" b="1" dirty="0" smtClean="0"/>
              <a:t>atabases</a:t>
            </a:r>
            <a:r>
              <a:rPr lang="en-US" dirty="0" smtClean="0"/>
              <a:t> to be mined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Knowledge </a:t>
            </a:r>
            <a:r>
              <a:rPr lang="en-US" dirty="0" smtClean="0"/>
              <a:t>to</a:t>
            </a:r>
            <a:r>
              <a:rPr lang="en-US" b="1" dirty="0" smtClean="0"/>
              <a:t> </a:t>
            </a:r>
            <a:r>
              <a:rPr lang="en-US" dirty="0" smtClean="0"/>
              <a:t>be mined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Techniques/Methods</a:t>
            </a:r>
            <a:r>
              <a:rPr lang="en-US" dirty="0" smtClean="0"/>
              <a:t> utilized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/>
              <a:t>Application </a:t>
            </a:r>
            <a:r>
              <a:rPr lang="en-US" dirty="0" smtClean="0"/>
              <a:t>adapted</a:t>
            </a:r>
          </a:p>
        </p:txBody>
      </p:sp>
    </p:spTree>
    <p:extLst>
      <p:ext uri="{BB962C8B-B14F-4D97-AF65-F5344CB8AC3E}">
        <p14:creationId xmlns:p14="http://schemas.microsoft.com/office/powerpoint/2010/main" val="565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Mining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according to the kinds of </a:t>
            </a:r>
            <a:r>
              <a:rPr lang="en-US" b="1" dirty="0"/>
              <a:t>databases</a:t>
            </a:r>
            <a:r>
              <a:rPr lang="en-US" dirty="0"/>
              <a:t> </a:t>
            </a:r>
            <a:r>
              <a:rPr lang="en-US" dirty="0" smtClean="0"/>
              <a:t>mined: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Classified </a:t>
            </a:r>
            <a:r>
              <a:rPr lang="en-US" b="1" dirty="0">
                <a:solidFill>
                  <a:srgbClr val="C00000"/>
                </a:solidFill>
              </a:rPr>
              <a:t>according to different criteria </a:t>
            </a:r>
            <a:r>
              <a:rPr lang="en-US" dirty="0"/>
              <a:t>(such as data models, or the types of data or applications involved), each of which </a:t>
            </a:r>
            <a:r>
              <a:rPr lang="en-US" b="1" dirty="0">
                <a:solidFill>
                  <a:srgbClr val="C00000"/>
                </a:solidFill>
              </a:rPr>
              <a:t>may require its own data mining technique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instance, if classifying according to data models, we may have a relational, transactional, object-oriented, object-relational, or data warehouse mining system.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classifying according to the </a:t>
            </a:r>
            <a:r>
              <a:rPr lang="en-US" b="1" dirty="0">
                <a:solidFill>
                  <a:srgbClr val="C00000"/>
                </a:solidFill>
              </a:rPr>
              <a:t>special </a:t>
            </a:r>
            <a:r>
              <a:rPr lang="en-US" b="1" dirty="0" smtClean="0">
                <a:solidFill>
                  <a:srgbClr val="C00000"/>
                </a:solidFill>
              </a:rPr>
              <a:t>data types</a:t>
            </a:r>
            <a:r>
              <a:rPr lang="en-US" dirty="0" smtClean="0"/>
              <a:t>, </a:t>
            </a:r>
            <a:r>
              <a:rPr lang="en-US" dirty="0"/>
              <a:t>we may have a </a:t>
            </a:r>
            <a:r>
              <a:rPr lang="en-US" b="1" dirty="0">
                <a:solidFill>
                  <a:srgbClr val="C00000"/>
                </a:solidFill>
              </a:rPr>
              <a:t>spatial, time-series, </a:t>
            </a:r>
            <a:r>
              <a:rPr lang="en-US" b="1" dirty="0" smtClean="0">
                <a:solidFill>
                  <a:srgbClr val="C00000"/>
                </a:solidFill>
              </a:rPr>
              <a:t>text </a:t>
            </a:r>
            <a:r>
              <a:rPr lang="en-US" b="1" dirty="0">
                <a:solidFill>
                  <a:srgbClr val="C00000"/>
                </a:solidFill>
              </a:rPr>
              <a:t>or multimedia data </a:t>
            </a:r>
            <a:r>
              <a:rPr lang="en-US" dirty="0"/>
              <a:t>mining </a:t>
            </a:r>
            <a:r>
              <a:rPr lang="en-US" dirty="0" smtClean="0"/>
              <a:t>system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C00000"/>
                </a:solidFill>
              </a:rPr>
              <a:t>orld-wide </a:t>
            </a:r>
            <a:r>
              <a:rPr lang="en-US" b="1" dirty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C00000"/>
                </a:solidFill>
              </a:rPr>
              <a:t>eb </a:t>
            </a:r>
            <a:r>
              <a:rPr lang="en-US" dirty="0"/>
              <a:t>mining system.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Other </a:t>
            </a:r>
            <a:r>
              <a:rPr lang="en-US" dirty="0"/>
              <a:t>system types include </a:t>
            </a:r>
            <a:r>
              <a:rPr lang="en-US" b="1" dirty="0">
                <a:solidFill>
                  <a:srgbClr val="C00000"/>
                </a:solidFill>
              </a:rPr>
              <a:t>heterogeneous data mining </a:t>
            </a:r>
            <a:r>
              <a:rPr lang="en-US" b="1" dirty="0" smtClean="0">
                <a:solidFill>
                  <a:srgbClr val="C00000"/>
                </a:solidFill>
              </a:rPr>
              <a:t>systems </a:t>
            </a:r>
            <a:r>
              <a:rPr lang="en-US" dirty="0" smtClean="0"/>
              <a:t>and </a:t>
            </a:r>
            <a:r>
              <a:rPr lang="en-US" dirty="0"/>
              <a:t>legacy data mining systems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38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Classification of Data Mining </a:t>
            </a:r>
            <a:r>
              <a:rPr lang="en-US" sz="3600" dirty="0" smtClean="0"/>
              <a:t>Systems (</a:t>
            </a:r>
            <a:r>
              <a:rPr lang="en-US" sz="3600" dirty="0"/>
              <a:t>Contd</a:t>
            </a:r>
            <a:r>
              <a:rPr lang="en-US" sz="3600" dirty="0" smtClean="0"/>
              <a:t>..)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dirty="0"/>
              <a:t>Classification according to the kinds of </a:t>
            </a:r>
            <a:r>
              <a:rPr lang="en-US" b="1" dirty="0"/>
              <a:t>knowledge</a:t>
            </a:r>
            <a:r>
              <a:rPr lang="en-US" dirty="0"/>
              <a:t> mined: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Based on data mining functionalities,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Characterization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Discrimination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Association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Correlation analysis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Classification &amp; prediction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Clustering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 smtClean="0"/>
              <a:t>Outlier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Classification of Data </a:t>
            </a:r>
            <a:r>
              <a:rPr lang="en-US" sz="3600" dirty="0" smtClean="0"/>
              <a:t>Mining </a:t>
            </a:r>
            <a:r>
              <a:rPr lang="en-US" sz="3600" dirty="0"/>
              <a:t>Systems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 smtClean="0"/>
              <a:t>Classification </a:t>
            </a:r>
            <a:r>
              <a:rPr lang="en-US" dirty="0"/>
              <a:t>according to the kinds of </a:t>
            </a:r>
            <a:r>
              <a:rPr lang="en-US" b="1" dirty="0"/>
              <a:t>techniques </a:t>
            </a:r>
            <a:r>
              <a:rPr lang="en-US" dirty="0"/>
              <a:t>utilized: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These techniques can be described according to the </a:t>
            </a:r>
            <a:r>
              <a:rPr lang="en-US" b="1" dirty="0">
                <a:solidFill>
                  <a:srgbClr val="C00000"/>
                </a:solidFill>
              </a:rPr>
              <a:t>degree of user interaction</a:t>
            </a:r>
            <a:r>
              <a:rPr lang="en-US" dirty="0"/>
              <a:t> involved (e.g., autonomous systems, query-driven systems).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methods of data analysis employed (e.g., database-oriented or data warehouse–oriented techniques, machine learning, statistics, visualization, pattern recognition, neural networks etc.)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sophisticated data mining system will often adopt multiple data mining techniques for work out an effective, integrated technique which combines the merits of a few individual approaches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E.g.</a:t>
            </a:r>
            <a:r>
              <a:rPr lang="en-US" altLang="en-US" dirty="0" smtClean="0"/>
              <a:t> Data-intensive</a:t>
            </a:r>
            <a:r>
              <a:rPr lang="en-US" altLang="en-US" dirty="0"/>
              <a:t>, data warehouse (OLAP), machine learning, statistics, pattern recognition, visualization, high-performance, etc.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Classification of Data </a:t>
            </a:r>
            <a:r>
              <a:rPr lang="en-US" sz="3600" dirty="0" smtClean="0"/>
              <a:t>Mining </a:t>
            </a:r>
            <a:r>
              <a:rPr lang="en-US" sz="3600" dirty="0"/>
              <a:t>Systems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dirty="0" smtClean="0"/>
              <a:t>Classification </a:t>
            </a:r>
            <a:r>
              <a:rPr lang="en-US" dirty="0"/>
              <a:t>according to the </a:t>
            </a:r>
            <a:r>
              <a:rPr lang="en-US" b="1" dirty="0" smtClean="0"/>
              <a:t>Applications</a:t>
            </a:r>
            <a:r>
              <a:rPr lang="en-US" dirty="0" smtClean="0"/>
              <a:t> adapted: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Retail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Telecommunication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Banking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Fraud 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Stock </a:t>
            </a:r>
            <a:r>
              <a:rPr lang="en-US" altLang="en-US" dirty="0"/>
              <a:t>market </a:t>
            </a:r>
            <a:r>
              <a:rPr lang="en-US" altLang="en-US" dirty="0" smtClean="0"/>
              <a:t>analysis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Text mining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Web </a:t>
            </a:r>
            <a:r>
              <a:rPr lang="en-US" altLang="en-US" dirty="0"/>
              <a:t>mining etc</a:t>
            </a:r>
            <a:r>
              <a:rPr lang="en-US" altLang="en-US" dirty="0" smtClean="0"/>
              <a:t>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Mining—On </a:t>
            </a:r>
            <a:r>
              <a:rPr lang="en-US" dirty="0" smtClean="0"/>
              <a:t>what kind </a:t>
            </a:r>
            <a:r>
              <a:rPr lang="en-US" dirty="0"/>
              <a:t>of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Relational Databases: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database system, also called a database management system</a:t>
            </a:r>
            <a:r>
              <a:rPr lang="en-US" b="1" dirty="0"/>
              <a:t> </a:t>
            </a:r>
            <a:r>
              <a:rPr lang="en-US" dirty="0"/>
              <a:t>(DBMS), consists of a collection of interrelated data, known as a database, and a set of software programs to manage and access the data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.g.</a:t>
            </a:r>
            <a:r>
              <a:rPr lang="en-US" dirty="0" smtClean="0"/>
              <a:t> : SQL Server, Oracle etc.</a:t>
            </a:r>
            <a:endParaRPr lang="en-US" dirty="0"/>
          </a:p>
          <a:p>
            <a:pPr algn="just"/>
            <a:r>
              <a:rPr lang="en-US" b="1" dirty="0"/>
              <a:t>Data Warehouses: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data warehouse is a repository of information collected from multiple</a:t>
            </a:r>
            <a:r>
              <a:rPr lang="en-US" b="1" dirty="0"/>
              <a:t> </a:t>
            </a:r>
            <a:r>
              <a:rPr lang="en-US" dirty="0" smtClean="0"/>
              <a:t>sources.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warehouses are constructed via a process of data cleaning, data integration, data transformation, data loading, and periodic data refreshing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.g.</a:t>
            </a:r>
            <a:r>
              <a:rPr lang="en-US" dirty="0" smtClean="0"/>
              <a:t> : Stock Market, D-Mart, Big Bazar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Data Mining—On what </a:t>
            </a:r>
            <a:r>
              <a:rPr lang="en-US" sz="3500" dirty="0"/>
              <a:t>k</a:t>
            </a:r>
            <a:r>
              <a:rPr lang="en-US" sz="3500" dirty="0" smtClean="0"/>
              <a:t>ind of data? (Contd..)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Transactional Databases: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Transactional </a:t>
            </a:r>
            <a:r>
              <a:rPr lang="en-US" dirty="0"/>
              <a:t>database consists of a file where each record</a:t>
            </a:r>
            <a:r>
              <a:rPr lang="en-US" b="1" dirty="0"/>
              <a:t> </a:t>
            </a:r>
            <a:r>
              <a:rPr lang="en-US" dirty="0"/>
              <a:t>represents a transaction.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transaction typically includes a unique transaction identity number </a:t>
            </a:r>
            <a:r>
              <a:rPr lang="en-US" dirty="0" smtClean="0"/>
              <a:t>(</a:t>
            </a:r>
            <a:r>
              <a:rPr lang="en-US" dirty="0"/>
              <a:t>T</a:t>
            </a:r>
            <a:r>
              <a:rPr lang="en-US" dirty="0" smtClean="0"/>
              <a:t>ID</a:t>
            </a:r>
            <a:r>
              <a:rPr lang="en-US" dirty="0"/>
              <a:t>) and a list of the items making up the transaction (such as items purchased in a store</a:t>
            </a:r>
            <a:r>
              <a:rPr lang="en-US" dirty="0" smtClean="0"/>
              <a:t>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b="1" dirty="0" smtClean="0"/>
              <a:t>.g.</a:t>
            </a:r>
            <a:r>
              <a:rPr lang="en-US" dirty="0" smtClean="0"/>
              <a:t> : Online shopping like </a:t>
            </a:r>
            <a:r>
              <a:rPr lang="en-US" dirty="0" err="1" smtClean="0"/>
              <a:t>Flipkart</a:t>
            </a:r>
            <a:r>
              <a:rPr lang="en-US" dirty="0" smtClean="0"/>
              <a:t>, Amazon etc.</a:t>
            </a:r>
          </a:p>
          <a:p>
            <a:pPr algn="just"/>
            <a:r>
              <a:rPr lang="en-US" b="1" dirty="0"/>
              <a:t>Other Data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Spatial </a:t>
            </a:r>
            <a:r>
              <a:rPr lang="en-US" dirty="0"/>
              <a:t>data </a:t>
            </a:r>
            <a:r>
              <a:rPr lang="en-US" dirty="0" smtClean="0"/>
              <a:t>(Maps or Location)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Engineering </a:t>
            </a:r>
            <a:r>
              <a:rPr lang="en-US" dirty="0"/>
              <a:t>design data </a:t>
            </a:r>
            <a:r>
              <a:rPr lang="en-US" dirty="0" smtClean="0"/>
              <a:t>(Design </a:t>
            </a:r>
            <a:r>
              <a:rPr lang="en-US" dirty="0"/>
              <a:t>of B</a:t>
            </a:r>
            <a:r>
              <a:rPr lang="en-US" dirty="0" smtClean="0"/>
              <a:t>uildings, Offices Structures)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ypertext </a:t>
            </a:r>
            <a:r>
              <a:rPr lang="en-US" dirty="0"/>
              <a:t>and multimedia data </a:t>
            </a:r>
            <a:r>
              <a:rPr lang="en-US" dirty="0" smtClean="0"/>
              <a:t>(Including </a:t>
            </a:r>
            <a:r>
              <a:rPr lang="en-US" dirty="0"/>
              <a:t>text, image, video, and audio data), the World Wide Web (a huge, widely distributed information repository made available </a:t>
            </a:r>
            <a:r>
              <a:rPr lang="en-US" dirty="0" smtClean="0"/>
              <a:t>on </a:t>
            </a:r>
            <a:r>
              <a:rPr lang="en-US" dirty="0"/>
              <a:t>the Internet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Architecture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583021" y="5472881"/>
            <a:ext cx="1066800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2623982" y="5486400"/>
            <a:ext cx="1270513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Data Warehouse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4868656" y="5486400"/>
            <a:ext cx="1066800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WWW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6909618" y="5486400"/>
            <a:ext cx="1396181" cy="8382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 Info Repositories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8652" y="388934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Database or Data Warehouse Server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68652" y="116573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Graphical 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71110" y="207360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Pattern Evaluation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8652" y="2981476"/>
            <a:ext cx="38862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Data Mining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7361177" y="2813408"/>
            <a:ext cx="1270513" cy="838200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Knowledge Base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" idx="1"/>
          </p:cNvCxnSpPr>
          <p:nvPr/>
        </p:nvCxnSpPr>
        <p:spPr>
          <a:xfrm flipV="1">
            <a:off x="1116421" y="4517409"/>
            <a:ext cx="1790552" cy="95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12667" y="4498946"/>
            <a:ext cx="725933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334000" y="4498946"/>
            <a:ext cx="62719" cy="97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 flipV="1">
            <a:off x="6019800" y="4498946"/>
            <a:ext cx="1587909" cy="987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594445" y="3574456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84542" y="3591076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06939" y="942054"/>
            <a:ext cx="2" cy="223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294411" y="2167708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H="1" flipV="1">
            <a:off x="6280619" y="2446045"/>
            <a:ext cx="1034581" cy="678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319221" y="3253830"/>
            <a:ext cx="977587" cy="1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06010" y="4797216"/>
            <a:ext cx="47698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Cleaning, Integration &amp; Selection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78543" y="2680365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2544" y="1777835"/>
            <a:ext cx="5999" cy="294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594445" y="2663745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594445" y="1761215"/>
            <a:ext cx="0" cy="310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594445" y="914400"/>
            <a:ext cx="0" cy="251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5" grpId="0" animBg="1"/>
      <p:bldP spid="12" grpId="0" animBg="1"/>
      <p:bldP spid="13" grpId="0" animBg="1"/>
      <p:bldP spid="14" grpId="0" animBg="1"/>
      <p:bldP spid="16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r>
              <a:rPr lang="en-US" dirty="0"/>
              <a:t>: Why data mining?</a:t>
            </a:r>
            <a:endParaRPr lang="en-US" dirty="0" smtClean="0"/>
          </a:p>
          <a:p>
            <a:r>
              <a:rPr lang="en-US" dirty="0"/>
              <a:t>What is data mining? </a:t>
            </a:r>
            <a:endParaRPr lang="en-US" dirty="0" smtClean="0"/>
          </a:p>
          <a:p>
            <a:r>
              <a:rPr lang="en-US" dirty="0"/>
              <a:t>Data mining </a:t>
            </a:r>
            <a:r>
              <a:rPr lang="en-US" dirty="0" smtClean="0"/>
              <a:t>functionalities</a:t>
            </a:r>
          </a:p>
          <a:p>
            <a:r>
              <a:rPr lang="en-US" dirty="0"/>
              <a:t>Classification of Data mining </a:t>
            </a:r>
            <a:r>
              <a:rPr lang="en-US" dirty="0" smtClean="0"/>
              <a:t>systems </a:t>
            </a:r>
          </a:p>
          <a:p>
            <a:r>
              <a:rPr lang="en-US" altLang="en-US" dirty="0"/>
              <a:t>Data Mining: On what kind of data</a:t>
            </a:r>
            <a:r>
              <a:rPr lang="en-US" altLang="en-US" dirty="0" smtClean="0"/>
              <a:t>?</a:t>
            </a:r>
          </a:p>
          <a:p>
            <a:r>
              <a:rPr lang="en-US" dirty="0"/>
              <a:t>Data Mining </a:t>
            </a:r>
            <a:r>
              <a:rPr lang="en-US" dirty="0" smtClean="0"/>
              <a:t>Architecture</a:t>
            </a:r>
          </a:p>
          <a:p>
            <a:r>
              <a:rPr lang="en-US" dirty="0"/>
              <a:t>KDD Process</a:t>
            </a:r>
          </a:p>
          <a:p>
            <a:r>
              <a:rPr lang="en-US" dirty="0" smtClean="0"/>
              <a:t>Data mining issues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</a:t>
            </a:r>
            <a:r>
              <a:rPr lang="en-US" dirty="0" smtClean="0"/>
              <a:t>Architecture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Data </a:t>
            </a:r>
            <a:r>
              <a:rPr lang="en-US" b="1" dirty="0"/>
              <a:t>M</a:t>
            </a:r>
            <a:r>
              <a:rPr lang="en-US" b="1" dirty="0" smtClean="0"/>
              <a:t>ining Engine</a:t>
            </a:r>
            <a:r>
              <a:rPr lang="en-US" b="1" dirty="0"/>
              <a:t>: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essential to the data mining system and ideally consists of a set of </a:t>
            </a:r>
            <a:r>
              <a:rPr lang="en-US" b="1" dirty="0">
                <a:solidFill>
                  <a:srgbClr val="C00000"/>
                </a:solidFill>
              </a:rPr>
              <a:t>functional </a:t>
            </a:r>
            <a:r>
              <a:rPr lang="en-US" b="1" dirty="0" smtClean="0">
                <a:solidFill>
                  <a:srgbClr val="C00000"/>
                </a:solidFill>
              </a:rPr>
              <a:t>modules (knowledge) &amp; methods </a:t>
            </a:r>
            <a:r>
              <a:rPr lang="en-US" dirty="0"/>
              <a:t>for </a:t>
            </a:r>
            <a:r>
              <a:rPr lang="en-US" dirty="0" smtClean="0"/>
              <a:t>different tasks </a:t>
            </a:r>
            <a:r>
              <a:rPr lang="en-US" dirty="0"/>
              <a:t>such </a:t>
            </a:r>
            <a:r>
              <a:rPr lang="en-US" dirty="0" smtClean="0"/>
              <a:t>as…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Characterization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Association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Correlation analysis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Classification &amp; prediction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Cluster analysis</a:t>
            </a:r>
            <a:endParaRPr lang="en-US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dirty="0" smtClean="0"/>
              <a:t>Outlier analysis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</a:t>
            </a:r>
            <a:r>
              <a:rPr lang="en-US" dirty="0" smtClean="0"/>
              <a:t>Architecture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Pattern Evaluation Module: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This component typically employs </a:t>
            </a:r>
            <a:r>
              <a:rPr lang="en-US" b="1" dirty="0">
                <a:solidFill>
                  <a:srgbClr val="C00000"/>
                </a:solidFill>
              </a:rPr>
              <a:t>interestingness measures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interacts with the data mining modules </a:t>
            </a:r>
            <a:r>
              <a:rPr lang="en-US" dirty="0"/>
              <a:t>so it is focus in the search towards </a:t>
            </a:r>
            <a:r>
              <a:rPr lang="en-US" b="1" dirty="0">
                <a:solidFill>
                  <a:srgbClr val="C00000"/>
                </a:solidFill>
              </a:rPr>
              <a:t>interesting patterns</a:t>
            </a:r>
            <a:r>
              <a:rPr lang="en-US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pattern evaluation </a:t>
            </a:r>
            <a:r>
              <a:rPr lang="en-US" dirty="0" smtClean="0"/>
              <a:t>module integrated </a:t>
            </a:r>
            <a:r>
              <a:rPr lang="en-US" dirty="0"/>
              <a:t>with the mining module, depending on the implementation of the data mining method used. </a:t>
            </a:r>
          </a:p>
        </p:txBody>
      </p:sp>
    </p:spTree>
    <p:extLst>
      <p:ext uri="{BB962C8B-B14F-4D97-AF65-F5344CB8AC3E}">
        <p14:creationId xmlns:p14="http://schemas.microsoft.com/office/powerpoint/2010/main" val="404692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</a:t>
            </a:r>
            <a:r>
              <a:rPr lang="en-US" dirty="0" smtClean="0"/>
              <a:t>Architecture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Knowledge </a:t>
            </a:r>
            <a:r>
              <a:rPr lang="en-US" b="1" dirty="0"/>
              <a:t>base: </a:t>
            </a:r>
            <a:endParaRPr lang="en-US" b="1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Knowledge base is the </a:t>
            </a:r>
            <a:r>
              <a:rPr lang="en-US" b="1" dirty="0">
                <a:solidFill>
                  <a:srgbClr val="C00000"/>
                </a:solidFill>
              </a:rPr>
              <a:t>domain knowledge </a:t>
            </a:r>
            <a:r>
              <a:rPr lang="en-US" dirty="0"/>
              <a:t>that is used to guide the search or </a:t>
            </a:r>
            <a:r>
              <a:rPr lang="en-US" b="1" dirty="0">
                <a:solidFill>
                  <a:srgbClr val="C00000"/>
                </a:solidFill>
              </a:rPr>
              <a:t>evaluate the interestingness of resulting patterns</a:t>
            </a:r>
            <a:r>
              <a:rPr lang="en-US" dirty="0"/>
              <a:t>.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Such </a:t>
            </a:r>
            <a:r>
              <a:rPr lang="en-US" dirty="0"/>
              <a:t>knowledge can include concept hierarchies, used to organize attributes or </a:t>
            </a:r>
            <a:r>
              <a:rPr lang="en-US" b="1" dirty="0">
                <a:solidFill>
                  <a:srgbClr val="C00000"/>
                </a:solidFill>
              </a:rPr>
              <a:t>attribute values into different levels of </a:t>
            </a:r>
            <a:r>
              <a:rPr lang="en-US" b="1" dirty="0" smtClean="0">
                <a:solidFill>
                  <a:srgbClr val="C00000"/>
                </a:solidFill>
              </a:rPr>
              <a:t>abstraction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Knowledge is </a:t>
            </a:r>
            <a:r>
              <a:rPr lang="en-US" dirty="0"/>
              <a:t>such as </a:t>
            </a:r>
            <a:r>
              <a:rPr lang="en-US" b="1" dirty="0">
                <a:solidFill>
                  <a:srgbClr val="C00000"/>
                </a:solidFill>
              </a:rPr>
              <a:t>user beliefs</a:t>
            </a:r>
            <a:r>
              <a:rPr lang="en-US" dirty="0"/>
              <a:t>, which can be used to assess a pattern’s interestingness based on its unexpectedness, may also be </a:t>
            </a:r>
            <a:r>
              <a:rPr lang="en-US" dirty="0" smtClean="0"/>
              <a:t>included.</a:t>
            </a:r>
          </a:p>
        </p:txBody>
      </p:sp>
    </p:spTree>
    <p:extLst>
      <p:ext uri="{BB962C8B-B14F-4D97-AF65-F5344CB8AC3E}">
        <p14:creationId xmlns:p14="http://schemas.microsoft.com/office/powerpoint/2010/main" val="232530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b="1" dirty="0"/>
              <a:t>KDD</a:t>
            </a:r>
            <a:r>
              <a:rPr lang="en-US" sz="3300" dirty="0"/>
              <a:t> (Knowledge Discovery in Databases) </a:t>
            </a:r>
            <a:r>
              <a:rPr lang="en-US" sz="3300" dirty="0" smtClean="0"/>
              <a:t>Process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Knowledge </a:t>
            </a:r>
            <a:r>
              <a:rPr lang="en-US" dirty="0"/>
              <a:t>discovery </a:t>
            </a:r>
            <a:r>
              <a:rPr lang="en-US" dirty="0" smtClean="0"/>
              <a:t>in databases is a process of </a:t>
            </a:r>
            <a:r>
              <a:rPr lang="en-US" dirty="0"/>
              <a:t>an iterative sequence of the following steps: </a:t>
            </a: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Selection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Preprocessing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Transformation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Data Mining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Pattern Evaluation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 smtClean="0"/>
              <a:t>User Interface (Visualization of Pattern or Knowledge)</a:t>
            </a:r>
            <a:endParaRPr lang="en-US" sz="2400" b="1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b="1" dirty="0" smtClean="0"/>
              <a:t>KDD</a:t>
            </a:r>
            <a:r>
              <a:rPr lang="en-US" sz="3800" dirty="0" smtClean="0"/>
              <a:t> Process (Contd..)</a:t>
            </a:r>
            <a:endParaRPr lang="en-US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0" y="5629660"/>
            <a:ext cx="742959" cy="742959"/>
          </a:xfrm>
        </p:spPr>
      </p:pic>
      <p:sp>
        <p:nvSpPr>
          <p:cNvPr id="5" name="Rounded Rectangular Callout 4"/>
          <p:cNvSpPr/>
          <p:nvPr/>
        </p:nvSpPr>
        <p:spPr>
          <a:xfrm>
            <a:off x="263989" y="2218766"/>
            <a:ext cx="1638300" cy="1066800"/>
          </a:xfrm>
          <a:prstGeom prst="wedgeRoundRectCallout">
            <a:avLst>
              <a:gd name="adj1" fmla="val -26414"/>
              <a:gd name="adj2" fmla="val 19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task are retrieved from the database.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349009" y="2154983"/>
            <a:ext cx="1752600" cy="1066800"/>
          </a:xfrm>
          <a:prstGeom prst="wedgeRoundRectCallout">
            <a:avLst>
              <a:gd name="adj1" fmla="val -13007"/>
              <a:gd name="adj2" fmla="val 1153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remove noise and inconsistent data.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902289" y="1059304"/>
            <a:ext cx="2362200" cy="1905000"/>
          </a:xfrm>
          <a:prstGeom prst="wedgeRoundRectCallout">
            <a:avLst>
              <a:gd name="adj1" fmla="val 23683"/>
              <a:gd name="adj2" fmla="val 55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Appropriate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mining by performing summary or aggregation operations, for instance.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66069" y="1114199"/>
            <a:ext cx="1988881" cy="1905000"/>
          </a:xfrm>
          <a:prstGeom prst="wedgeRoundRectCallout">
            <a:avLst>
              <a:gd name="adj1" fmla="val 67287"/>
              <a:gd name="adj2" fmla="val 129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Intelligent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 are applied in order to extract data patterns.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51302" y="862745"/>
            <a:ext cx="2057400" cy="1794848"/>
          </a:xfrm>
          <a:prstGeom prst="wedgeRoundRectCallout">
            <a:avLst>
              <a:gd name="adj1" fmla="val 115463"/>
              <a:gd name="adj2" fmla="val -113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identify the truly interesting patterns representing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499201" y="4493317"/>
            <a:ext cx="3119206" cy="1371501"/>
          </a:xfrm>
          <a:prstGeom prst="wedgeRoundRectCallout">
            <a:avLst>
              <a:gd name="adj1" fmla="val 23139"/>
              <a:gd name="adj2" fmla="val -1841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Visualization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knowledge representation techniques are used to present the mined knowledge to the user.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55" y="5029200"/>
            <a:ext cx="552441" cy="552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4" y="4780939"/>
            <a:ext cx="552441" cy="5524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886200"/>
            <a:ext cx="998893" cy="9988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29" y="2819400"/>
            <a:ext cx="974868" cy="974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4745"/>
            <a:ext cx="928001" cy="928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1071158"/>
            <a:ext cx="1066800" cy="10668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627514" y="4557707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408793" y="3676281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152836" y="5422094"/>
            <a:ext cx="496686" cy="31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002461" y="2622424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557401" y="1833158"/>
            <a:ext cx="5512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82338" y="4871115"/>
            <a:ext cx="118394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66286" y="3952107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Preprocessing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18351" y="3112581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738001" y="2109297"/>
            <a:ext cx="1657914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1350277"/>
            <a:ext cx="2041838" cy="3720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 Evaluation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761978" y="2247210"/>
            <a:ext cx="1316243" cy="3720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Knowledge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412272" y="2695498"/>
            <a:ext cx="7828" cy="3257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41636" y="2957346"/>
            <a:ext cx="32714" cy="2995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66958" y="3643146"/>
            <a:ext cx="16457" cy="2309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731091" y="4808074"/>
            <a:ext cx="0" cy="1145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133600" y="5474078"/>
            <a:ext cx="7426" cy="479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133600" y="5953120"/>
            <a:ext cx="62864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86964" y="5585568"/>
            <a:ext cx="1166345" cy="296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Data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06135" y="4989165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Preprocessed Data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03714" y="3658749"/>
            <a:ext cx="1235862" cy="312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Transformed Data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64963" y="1776978"/>
            <a:ext cx="992438" cy="3147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Patterns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5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" grpId="0" animBg="1"/>
      <p:bldP spid="35" grpId="0" animBg="1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KDD</a:t>
            </a:r>
            <a:r>
              <a:rPr lang="en-US" dirty="0" smtClean="0"/>
              <a:t> Process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S</a:t>
            </a:r>
            <a:r>
              <a:rPr lang="en-US" b="1" dirty="0" smtClean="0"/>
              <a:t>election</a:t>
            </a:r>
            <a:r>
              <a:rPr lang="en-US" b="1" dirty="0"/>
              <a:t>: </a:t>
            </a: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b="1" dirty="0">
                <a:solidFill>
                  <a:schemeClr val="accent2"/>
                </a:solidFill>
              </a:rPr>
              <a:t>data relevant to the analysis task </a:t>
            </a:r>
            <a:r>
              <a:rPr lang="en-US" dirty="0"/>
              <a:t>are retrieved from the database.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C</a:t>
            </a:r>
            <a:r>
              <a:rPr lang="en-US" b="1" dirty="0" smtClean="0"/>
              <a:t>leaning</a:t>
            </a:r>
            <a:r>
              <a:rPr lang="en-US" b="1" dirty="0"/>
              <a:t>: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remove noise and inconsistent data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I</a:t>
            </a:r>
            <a:r>
              <a:rPr lang="en-US" b="1" dirty="0" smtClean="0"/>
              <a:t>ntegration</a:t>
            </a:r>
            <a:r>
              <a:rPr lang="en-US" b="1" dirty="0"/>
              <a:t>: </a:t>
            </a: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b="1" dirty="0">
                <a:solidFill>
                  <a:schemeClr val="accent2"/>
                </a:solidFill>
              </a:rPr>
              <a:t>multiple data sources may be combined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T</a:t>
            </a:r>
            <a:r>
              <a:rPr lang="en-US" b="1" dirty="0" smtClean="0"/>
              <a:t>ransformation</a:t>
            </a:r>
            <a:r>
              <a:rPr lang="en-US" dirty="0"/>
              <a:t>: </a:t>
            </a:r>
            <a:r>
              <a:rPr lang="en-US" dirty="0" smtClean="0"/>
              <a:t>Where </a:t>
            </a:r>
            <a:r>
              <a:rPr lang="en-US" dirty="0"/>
              <a:t>data are transformed or consolidated into appropriate </a:t>
            </a:r>
            <a:r>
              <a:rPr lang="en-US" dirty="0" smtClean="0"/>
              <a:t>forms for </a:t>
            </a:r>
            <a:r>
              <a:rPr lang="en-US" dirty="0"/>
              <a:t>mining by </a:t>
            </a:r>
            <a:r>
              <a:rPr lang="en-US" b="1" dirty="0">
                <a:solidFill>
                  <a:schemeClr val="accent2"/>
                </a:solidFill>
              </a:rPr>
              <a:t>performing summary or aggregation </a:t>
            </a:r>
            <a:r>
              <a:rPr lang="en-US" b="1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. 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M</a:t>
            </a:r>
            <a:r>
              <a:rPr lang="en-US" b="1" dirty="0" smtClean="0"/>
              <a:t>ining</a:t>
            </a:r>
            <a:r>
              <a:rPr lang="en-US" dirty="0"/>
              <a:t>: An essential process </a:t>
            </a:r>
            <a:r>
              <a:rPr lang="en-US" b="1" dirty="0">
                <a:solidFill>
                  <a:schemeClr val="accent2"/>
                </a:solidFill>
              </a:rPr>
              <a:t>where intelligent methods are applied in order to extract data patterns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Pattern </a:t>
            </a:r>
            <a:r>
              <a:rPr lang="en-US" b="1" dirty="0"/>
              <a:t>E</a:t>
            </a:r>
            <a:r>
              <a:rPr lang="en-US" b="1" dirty="0" smtClean="0"/>
              <a:t>valuation</a:t>
            </a:r>
            <a:r>
              <a:rPr lang="en-US" dirty="0"/>
              <a:t>: To </a:t>
            </a:r>
            <a:r>
              <a:rPr lang="en-US" b="1" dirty="0">
                <a:solidFill>
                  <a:schemeClr val="accent2"/>
                </a:solidFill>
              </a:rPr>
              <a:t>identify the truly interesting patterns representing knowledge</a:t>
            </a:r>
            <a:r>
              <a:rPr lang="en-US" dirty="0"/>
              <a:t> based on some interestingness measures.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Knowledge </a:t>
            </a:r>
            <a:r>
              <a:rPr lang="en-US" b="1" dirty="0"/>
              <a:t>P</a:t>
            </a:r>
            <a:r>
              <a:rPr lang="en-US" b="1" dirty="0" smtClean="0"/>
              <a:t>resentation</a:t>
            </a:r>
            <a:r>
              <a:rPr lang="en-US" dirty="0"/>
              <a:t>: </a:t>
            </a:r>
            <a:r>
              <a:rPr lang="en-US" dirty="0" smtClean="0"/>
              <a:t>Where </a:t>
            </a:r>
            <a:r>
              <a:rPr lang="en-US" dirty="0"/>
              <a:t>visualization and knowledge representation techniques are used to </a:t>
            </a:r>
            <a:r>
              <a:rPr lang="en-US" b="1" dirty="0">
                <a:solidFill>
                  <a:schemeClr val="accent2"/>
                </a:solidFill>
              </a:rPr>
              <a:t>present the mined knowledge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7554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Data mining </a:t>
            </a:r>
            <a:r>
              <a:rPr lang="en-US" sz="2800" dirty="0" smtClean="0"/>
              <a:t>issues </a:t>
            </a:r>
            <a:r>
              <a:rPr lang="en-US" sz="2800" dirty="0"/>
              <a:t>can be classified into </a:t>
            </a:r>
            <a:r>
              <a:rPr lang="en-US" sz="2800" dirty="0" smtClean="0"/>
              <a:t>five categories</a:t>
            </a:r>
            <a:r>
              <a:rPr lang="en-US" sz="2800" dirty="0"/>
              <a:t>: </a:t>
            </a:r>
            <a:endParaRPr lang="en-US" altLang="en-US" sz="2800" b="1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en-US" sz="2400" b="1" dirty="0" smtClean="0"/>
              <a:t>Mining </a:t>
            </a:r>
            <a:r>
              <a:rPr lang="en-US" altLang="en-US" sz="2400" b="1" dirty="0"/>
              <a:t>Methodology</a:t>
            </a:r>
            <a:endParaRPr lang="en-US" sz="2400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User Interaction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Efficiency and Scalability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Diversity of Database Types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b="1" dirty="0"/>
              <a:t>Data Mining and Society</a:t>
            </a:r>
          </a:p>
        </p:txBody>
      </p:sp>
    </p:spTree>
    <p:extLst>
      <p:ext uri="{BB962C8B-B14F-4D97-AF65-F5344CB8AC3E}">
        <p14:creationId xmlns:p14="http://schemas.microsoft.com/office/powerpoint/2010/main" val="5098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Mining </a:t>
            </a:r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Mining </a:t>
            </a:r>
            <a:r>
              <a:rPr lang="en-US" altLang="en-US" b="1" dirty="0"/>
              <a:t>various and new kinds of </a:t>
            </a:r>
            <a:r>
              <a:rPr lang="en-US" altLang="en-US" b="1" dirty="0" smtClean="0"/>
              <a:t>knowledge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mining covers a wide spectrum of data analysis and knowledge discovery </a:t>
            </a:r>
            <a:r>
              <a:rPr lang="en-US" dirty="0" smtClean="0"/>
              <a:t>tasks, so these </a:t>
            </a:r>
            <a:r>
              <a:rPr lang="en-US" dirty="0"/>
              <a:t>tasks may use the same database in </a:t>
            </a:r>
            <a:r>
              <a:rPr lang="en-US" b="1" dirty="0">
                <a:solidFill>
                  <a:srgbClr val="C00000"/>
                </a:solidFill>
              </a:rPr>
              <a:t>different ways and require the development of numerous data mining </a:t>
            </a:r>
            <a:r>
              <a:rPr lang="en-US" b="1" dirty="0" smtClean="0">
                <a:solidFill>
                  <a:srgbClr val="C00000"/>
                </a:solidFill>
              </a:rPr>
              <a:t>techniques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Mining </a:t>
            </a:r>
            <a:r>
              <a:rPr lang="en-US" altLang="en-US" b="1" dirty="0"/>
              <a:t>knowledge in multidimensional </a:t>
            </a:r>
            <a:r>
              <a:rPr lang="en-US" altLang="en-US" b="1" dirty="0" smtClean="0"/>
              <a:t>space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When searching for knowledge in large data sets, we can explore the data in multidimensional space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That is, we can search for interesting patterns among </a:t>
            </a:r>
            <a:r>
              <a:rPr lang="en-US" b="1" dirty="0">
                <a:solidFill>
                  <a:srgbClr val="C00000"/>
                </a:solidFill>
              </a:rPr>
              <a:t>combinations of dimensions (attributes) </a:t>
            </a:r>
            <a:r>
              <a:rPr lang="en-US" dirty="0"/>
              <a:t>at varying levels of abstraction. Such mining is known as (exploratory) </a:t>
            </a:r>
            <a:r>
              <a:rPr lang="en-US" b="1" dirty="0">
                <a:solidFill>
                  <a:srgbClr val="C00000"/>
                </a:solidFill>
              </a:rPr>
              <a:t>multidimensional data mining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1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Mining </a:t>
            </a:r>
            <a:r>
              <a:rPr lang="en-US" dirty="0" smtClean="0"/>
              <a:t>Methodology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Data mining—an interdisciplinary </a:t>
            </a:r>
            <a:r>
              <a:rPr lang="en-US" altLang="en-US" b="1" dirty="0" smtClean="0"/>
              <a:t>effort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power of data mining can be substantially enhanced by integrating new methods from multiple </a:t>
            </a:r>
            <a:r>
              <a:rPr lang="en-US" dirty="0" smtClean="0"/>
              <a:t>disciplines.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to mine data with natural language </a:t>
            </a:r>
            <a:r>
              <a:rPr lang="en-US" b="1" dirty="0">
                <a:solidFill>
                  <a:srgbClr val="C00000"/>
                </a:solidFill>
              </a:rPr>
              <a:t>text</a:t>
            </a:r>
            <a:r>
              <a:rPr lang="en-US" dirty="0"/>
              <a:t>, it makes sense to fuse data mining methods </a:t>
            </a:r>
            <a:r>
              <a:rPr lang="en-US" dirty="0" smtClean="0"/>
              <a:t>of </a:t>
            </a:r>
            <a:r>
              <a:rPr lang="en-US" b="1" dirty="0">
                <a:solidFill>
                  <a:srgbClr val="C00000"/>
                </a:solidFill>
              </a:rPr>
              <a:t>information retrieval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natural language processing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Handling </a:t>
            </a:r>
            <a:r>
              <a:rPr lang="en-US" altLang="en-US" b="1" dirty="0"/>
              <a:t>uncertainty, noise, or incompleteness of </a:t>
            </a:r>
            <a:r>
              <a:rPr lang="en-US" altLang="en-US" b="1" dirty="0" smtClean="0"/>
              <a:t>data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often contain </a:t>
            </a:r>
            <a:r>
              <a:rPr lang="en-US" b="1" dirty="0">
                <a:solidFill>
                  <a:srgbClr val="C00000"/>
                </a:solidFill>
              </a:rPr>
              <a:t>noise, errors, </a:t>
            </a:r>
            <a:r>
              <a:rPr lang="en-US" b="1" dirty="0" smtClean="0">
                <a:solidFill>
                  <a:srgbClr val="C00000"/>
                </a:solidFill>
              </a:rPr>
              <a:t>exceptions, uncertainty </a:t>
            </a:r>
            <a:r>
              <a:rPr lang="en-US" dirty="0"/>
              <a:t>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incomplete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Errors </a:t>
            </a:r>
            <a:r>
              <a:rPr lang="en-US" dirty="0"/>
              <a:t>and noise may confuse the data mining process, leading to the derivation of erroneous patterns</a:t>
            </a:r>
            <a:r>
              <a:rPr lang="en-US" dirty="0" smtClean="0"/>
              <a:t>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2) 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Interactive </a:t>
            </a:r>
            <a:r>
              <a:rPr lang="en-US" altLang="en-US" b="1" dirty="0" smtClean="0"/>
              <a:t>mining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data mining process should be </a:t>
            </a:r>
            <a:r>
              <a:rPr lang="en-US" b="1" dirty="0">
                <a:solidFill>
                  <a:srgbClr val="C00000"/>
                </a:solidFill>
              </a:rPr>
              <a:t>highly interactive</a:t>
            </a:r>
            <a:r>
              <a:rPr lang="en-US" dirty="0"/>
              <a:t>. Thus, it is important to build </a:t>
            </a:r>
            <a:r>
              <a:rPr lang="en-US" b="1" dirty="0">
                <a:solidFill>
                  <a:srgbClr val="C00000"/>
                </a:solidFill>
              </a:rPr>
              <a:t>flexible user interfaces </a:t>
            </a:r>
            <a:r>
              <a:rPr lang="en-US" dirty="0"/>
              <a:t>and an exploratory mining environment, facilitating the user’s interaction with the system.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Incorporation of background </a:t>
            </a:r>
            <a:r>
              <a:rPr lang="en-US" altLang="en-US" b="1" dirty="0" smtClean="0"/>
              <a:t>knowledge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Background knowledge, constraints, rules, and other information</a:t>
            </a:r>
            <a:r>
              <a:rPr lang="en-US" dirty="0"/>
              <a:t> regarding the domain under study should be incorporated into the knowledge discovery process</a:t>
            </a:r>
            <a:r>
              <a:rPr lang="en-US" dirty="0" smtClean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Presentation and visualization of data mining </a:t>
            </a:r>
            <a:r>
              <a:rPr lang="en-US" altLang="en-US" b="1" dirty="0" smtClean="0"/>
              <a:t>results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How </a:t>
            </a:r>
            <a:r>
              <a:rPr lang="en-US" dirty="0" smtClean="0"/>
              <a:t>any system can present </a:t>
            </a:r>
            <a:r>
              <a:rPr lang="en-US" dirty="0"/>
              <a:t>data mining results, </a:t>
            </a:r>
            <a:r>
              <a:rPr lang="en-US" dirty="0" smtClean="0"/>
              <a:t>vividly(clear image in mind) </a:t>
            </a:r>
            <a:r>
              <a:rPr lang="en-US" dirty="0"/>
              <a:t>and </a:t>
            </a:r>
            <a:r>
              <a:rPr lang="en-US" dirty="0" smtClean="0"/>
              <a:t>flexibly ?, </a:t>
            </a:r>
            <a:r>
              <a:rPr lang="en-US" dirty="0"/>
              <a:t>so that the </a:t>
            </a:r>
            <a:r>
              <a:rPr lang="en-US" b="1" dirty="0">
                <a:solidFill>
                  <a:srgbClr val="C00000"/>
                </a:solidFill>
              </a:rPr>
              <a:t>discovered knowledge can be easily understood and directly usable by </a:t>
            </a:r>
            <a:r>
              <a:rPr lang="en-US" b="1" dirty="0" smtClean="0">
                <a:solidFill>
                  <a:srgbClr val="C00000"/>
                </a:solidFill>
              </a:rPr>
              <a:t>humans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6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: Why Data Mining?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 smtClean="0"/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 smtClean="0"/>
          </a:p>
          <a:p>
            <a:pPr marL="0" lvl="0" indent="0" algn="ctr" rtl="0">
              <a:buNone/>
            </a:pP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2" y="1188261"/>
            <a:ext cx="349250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1051781"/>
            <a:ext cx="2923701" cy="25877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15939" y="5245087"/>
            <a:ext cx="23622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9442" y="525813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Twitter Trends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6071950" y="5257800"/>
            <a:ext cx="23622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15453" y="5255267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Google Trends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86" y="3748122"/>
            <a:ext cx="1163311" cy="1328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3" y="3775986"/>
            <a:ext cx="1163311" cy="132872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614250" y="4150874"/>
            <a:ext cx="2123598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19918" y="4150874"/>
            <a:ext cx="2071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Mining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2819400" y="4412484"/>
            <a:ext cx="794850" cy="5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31724" y="4432427"/>
            <a:ext cx="800974" cy="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3) Efficiency </a:t>
            </a:r>
            <a:r>
              <a:rPr lang="en-US" altLang="en-US" dirty="0"/>
              <a:t>and </a:t>
            </a:r>
            <a:r>
              <a:rPr lang="en-US" alt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 smtClean="0"/>
              <a:t>Efficiency </a:t>
            </a:r>
            <a:r>
              <a:rPr lang="en-US" altLang="en-US" b="1" dirty="0"/>
              <a:t>and scalability of data mining </a:t>
            </a:r>
            <a:r>
              <a:rPr lang="en-US" altLang="en-US" b="1" dirty="0" smtClean="0"/>
              <a:t>algorithms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Data mining </a:t>
            </a:r>
            <a:r>
              <a:rPr lang="en-US" b="1" dirty="0">
                <a:solidFill>
                  <a:srgbClr val="C00000"/>
                </a:solidFill>
              </a:rPr>
              <a:t>algorithms</a:t>
            </a:r>
            <a:r>
              <a:rPr lang="en-US" dirty="0"/>
              <a:t> must be </a:t>
            </a:r>
            <a:r>
              <a:rPr lang="en-US" b="1" dirty="0">
                <a:solidFill>
                  <a:srgbClr val="C00000"/>
                </a:solidFill>
              </a:rPr>
              <a:t>efficient and scalable </a:t>
            </a:r>
            <a:r>
              <a:rPr lang="en-US" dirty="0"/>
              <a:t>in order to effectively extract information from huge amounts of data </a:t>
            </a:r>
            <a:r>
              <a:rPr lang="en-US" dirty="0" smtClean="0"/>
              <a:t>lies in </a:t>
            </a:r>
            <a:r>
              <a:rPr lang="en-US" dirty="0"/>
              <a:t>many data repositories or in </a:t>
            </a:r>
            <a:r>
              <a:rPr lang="en-US" dirty="0" smtClean="0"/>
              <a:t>dynamic data streams.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 other words, the </a:t>
            </a:r>
            <a:r>
              <a:rPr lang="en-US" b="1" dirty="0">
                <a:solidFill>
                  <a:srgbClr val="C00000"/>
                </a:solidFill>
              </a:rPr>
              <a:t>running time </a:t>
            </a:r>
            <a:r>
              <a:rPr lang="en-US" dirty="0"/>
              <a:t>of a data mining algorithm must be </a:t>
            </a:r>
            <a:r>
              <a:rPr lang="en-US" b="1" dirty="0">
                <a:solidFill>
                  <a:srgbClr val="C00000"/>
                </a:solidFill>
              </a:rPr>
              <a:t>predictable, short, and acceptable by </a:t>
            </a:r>
            <a:r>
              <a:rPr lang="en-US" b="1" dirty="0" smtClean="0">
                <a:solidFill>
                  <a:srgbClr val="C00000"/>
                </a:solidFill>
              </a:rPr>
              <a:t>applications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Efficiency</a:t>
            </a:r>
            <a:r>
              <a:rPr lang="en-US" dirty="0"/>
              <a:t>, scalability, performance, optimization, and the ability to </a:t>
            </a:r>
            <a:r>
              <a:rPr lang="en-US" b="1" dirty="0">
                <a:solidFill>
                  <a:srgbClr val="C00000"/>
                </a:solidFill>
              </a:rPr>
              <a:t>execute in real time</a:t>
            </a:r>
            <a:r>
              <a:rPr lang="en-US" dirty="0"/>
              <a:t> are key </a:t>
            </a:r>
            <a:r>
              <a:rPr lang="en-US" dirty="0" smtClean="0"/>
              <a:t>criteria for </a:t>
            </a:r>
            <a:r>
              <a:rPr lang="en-US" b="1" dirty="0" smtClean="0">
                <a:solidFill>
                  <a:srgbClr val="C00000"/>
                </a:solidFill>
              </a:rPr>
              <a:t>new mining algorithms</a:t>
            </a:r>
            <a:r>
              <a:rPr lang="en-US" dirty="0" smtClean="0"/>
              <a:t>.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/>
              <a:t>Parallel, distributed, and incremental mining </a:t>
            </a:r>
            <a:r>
              <a:rPr lang="en-US" altLang="en-US" b="1" dirty="0" smtClean="0"/>
              <a:t>algorithms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giant size of many data sets, the </a:t>
            </a:r>
            <a:r>
              <a:rPr lang="en-US" b="1" dirty="0">
                <a:solidFill>
                  <a:srgbClr val="C00000"/>
                </a:solidFill>
              </a:rPr>
              <a:t>wide distribution of data</a:t>
            </a:r>
            <a:r>
              <a:rPr lang="en-US" dirty="0"/>
              <a:t>, and the </a:t>
            </a:r>
            <a:r>
              <a:rPr lang="en-US" b="1" dirty="0">
                <a:solidFill>
                  <a:srgbClr val="C00000"/>
                </a:solidFill>
              </a:rPr>
              <a:t>computational complexity </a:t>
            </a:r>
            <a:r>
              <a:rPr lang="en-US" dirty="0"/>
              <a:t>of some data mining methods are factors that motivate the development of parallel and distributed data-intensive mining algorithms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4) </a:t>
            </a:r>
            <a:r>
              <a:rPr lang="en-US" dirty="0"/>
              <a:t>Diversity of Database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Handling </a:t>
            </a:r>
            <a:r>
              <a:rPr lang="en-US" b="1" dirty="0"/>
              <a:t>complex types of </a:t>
            </a:r>
            <a:r>
              <a:rPr lang="en-US" b="1" dirty="0" smtClean="0"/>
              <a:t>data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mining </a:t>
            </a:r>
            <a:r>
              <a:rPr lang="en-US" dirty="0" smtClean="0"/>
              <a:t>is how </a:t>
            </a:r>
            <a:r>
              <a:rPr lang="en-US" dirty="0"/>
              <a:t>to uncover knowledge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C00000"/>
                </a:solidFill>
              </a:rPr>
              <a:t>stream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time-series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sequence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graph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social network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multirelational </a:t>
            </a:r>
            <a:r>
              <a:rPr lang="en-US" b="1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In mining various types of attributes are available and also different types of data in database or dataset.</a:t>
            </a:r>
            <a:endParaRPr lang="en-US" dirty="0"/>
          </a:p>
          <a:p>
            <a:r>
              <a:rPr lang="en-US" b="1" dirty="0"/>
              <a:t>Mining dynamic, networked, and global data </a:t>
            </a:r>
            <a:r>
              <a:rPr lang="en-US" b="1" dirty="0" smtClean="0"/>
              <a:t>repositories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from multiple </a:t>
            </a:r>
            <a:r>
              <a:rPr lang="en-US" dirty="0"/>
              <a:t>sources </a:t>
            </a:r>
            <a:r>
              <a:rPr lang="en-US" dirty="0" smtClean="0"/>
              <a:t>are </a:t>
            </a:r>
            <a:r>
              <a:rPr lang="en-US" dirty="0"/>
              <a:t>connected by the Internet and various </a:t>
            </a:r>
            <a:r>
              <a:rPr lang="en-US" b="1" dirty="0">
                <a:solidFill>
                  <a:srgbClr val="C00000"/>
                </a:solidFill>
              </a:rPr>
              <a:t>kinds of </a:t>
            </a:r>
            <a:r>
              <a:rPr lang="en-US" b="1" dirty="0" smtClean="0">
                <a:solidFill>
                  <a:srgbClr val="C00000"/>
                </a:solidFill>
              </a:rPr>
              <a:t>networks</a:t>
            </a:r>
            <a:r>
              <a:rPr lang="en-US" dirty="0"/>
              <a:t> </a:t>
            </a:r>
            <a:r>
              <a:rPr lang="en-US" dirty="0" smtClean="0"/>
              <a:t>like </a:t>
            </a:r>
            <a:r>
              <a:rPr lang="en-US" b="1" dirty="0" smtClean="0">
                <a:solidFill>
                  <a:srgbClr val="C00000"/>
                </a:solidFill>
              </a:rPr>
              <a:t>distributed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heterogeneous global information </a:t>
            </a:r>
            <a:r>
              <a:rPr lang="en-US" b="1" dirty="0" smtClean="0">
                <a:solidFill>
                  <a:srgbClr val="C00000"/>
                </a:solidFill>
              </a:rPr>
              <a:t>systems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discovery of knowledge from </a:t>
            </a:r>
            <a:r>
              <a:rPr lang="en-US" b="1" dirty="0">
                <a:solidFill>
                  <a:srgbClr val="C00000"/>
                </a:solidFill>
              </a:rPr>
              <a:t>different sources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structured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semi-structured</a:t>
            </a:r>
            <a:r>
              <a:rPr lang="en-US" dirty="0"/>
              <a:t>, or </a:t>
            </a:r>
            <a:r>
              <a:rPr lang="en-US" b="1" dirty="0" smtClean="0">
                <a:solidFill>
                  <a:srgbClr val="C00000"/>
                </a:solidFill>
              </a:rPr>
              <a:t>unstructured </a:t>
            </a:r>
            <a:r>
              <a:rPr lang="en-US" dirty="0" smtClean="0"/>
              <a:t>challengeable.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Web Mining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multisource data mining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information network mining </a:t>
            </a:r>
            <a:r>
              <a:rPr lang="en-US" dirty="0" smtClean="0"/>
              <a:t>have become </a:t>
            </a:r>
            <a:r>
              <a:rPr lang="en-US" b="1" dirty="0" smtClean="0">
                <a:solidFill>
                  <a:srgbClr val="C00000"/>
                </a:solidFill>
              </a:rPr>
              <a:t>challenging and fast-evolving data mining fields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5) Data </a:t>
            </a:r>
            <a:r>
              <a:rPr lang="en-US" dirty="0"/>
              <a:t>Mining and Society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Social </a:t>
            </a:r>
            <a:r>
              <a:rPr lang="en-US" b="1" dirty="0"/>
              <a:t>impacts of data mining </a:t>
            </a:r>
            <a:endParaRPr lang="en-US" b="1" dirty="0" smtClean="0"/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With data mining penetrating our everyday lives, it is important to study the impact of data mining on society, How can we used at a mining technology to </a:t>
            </a:r>
            <a:r>
              <a:rPr lang="en-US" sz="2100" b="1" dirty="0">
                <a:solidFill>
                  <a:srgbClr val="C00000"/>
                </a:solidFill>
              </a:rPr>
              <a:t>benefit our society</a:t>
            </a:r>
            <a:r>
              <a:rPr lang="en-US" sz="2100" dirty="0"/>
              <a:t>? </a:t>
            </a:r>
            <a:r>
              <a:rPr lang="en-US" sz="2100" b="1" dirty="0">
                <a:solidFill>
                  <a:srgbClr val="C00000"/>
                </a:solidFill>
              </a:rPr>
              <a:t>How can we guard against its misuse</a:t>
            </a:r>
            <a:r>
              <a:rPr lang="en-US" sz="2100" dirty="0"/>
              <a:t>? </a:t>
            </a:r>
          </a:p>
          <a:p>
            <a:r>
              <a:rPr lang="en-US" b="1" dirty="0" smtClean="0"/>
              <a:t>Privacy-preserving </a:t>
            </a:r>
            <a:r>
              <a:rPr lang="en-US" b="1" dirty="0"/>
              <a:t>data </a:t>
            </a:r>
            <a:r>
              <a:rPr lang="en-US" b="1" dirty="0" smtClean="0"/>
              <a:t>mining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mining will </a:t>
            </a:r>
            <a:r>
              <a:rPr lang="en-US" dirty="0" smtClean="0"/>
              <a:t>help in </a:t>
            </a:r>
            <a:r>
              <a:rPr lang="en-US" dirty="0"/>
              <a:t>scientific discovery, business management, economy recovery, and security protection (e.g., the real-time discovery of intruders and </a:t>
            </a:r>
            <a:r>
              <a:rPr lang="en-US" dirty="0" smtClean="0"/>
              <a:t>cyber attacks).</a:t>
            </a:r>
          </a:p>
          <a:p>
            <a:pPr lvl="1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However, it poses the risk of </a:t>
            </a:r>
            <a:r>
              <a:rPr lang="en-US" b="1" dirty="0" smtClean="0">
                <a:solidFill>
                  <a:srgbClr val="C00000"/>
                </a:solidFill>
              </a:rPr>
              <a:t>disclosing</a:t>
            </a:r>
            <a:r>
              <a:rPr lang="en-US" dirty="0" smtClean="0"/>
              <a:t> an </a:t>
            </a:r>
            <a:r>
              <a:rPr lang="en-US" b="1" dirty="0" smtClean="0">
                <a:solidFill>
                  <a:srgbClr val="C00000"/>
                </a:solidFill>
              </a:rPr>
              <a:t>individual’s personal information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Invisible data mining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We cannot expect everyone in society to learn and </a:t>
            </a:r>
            <a:r>
              <a:rPr lang="en-US" dirty="0" smtClean="0"/>
              <a:t>master in </a:t>
            </a:r>
            <a:r>
              <a:rPr lang="en-US" dirty="0"/>
              <a:t>data mining techniques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example, when purchasing items online, users may be unaware that the store is likely collecting data on the buying patterns of its customers, which may be </a:t>
            </a:r>
            <a:r>
              <a:rPr lang="en-US" b="1" dirty="0">
                <a:solidFill>
                  <a:srgbClr val="C00000"/>
                </a:solidFill>
              </a:rPr>
              <a:t>used to recommend other items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purchase in the future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Data Mining. List and discuss various issues of data mining. </a:t>
            </a:r>
            <a:r>
              <a:rPr lang="en-US" sz="2200" dirty="0"/>
              <a:t>(</a:t>
            </a:r>
            <a:r>
              <a:rPr lang="en-US" sz="2200" b="1" dirty="0"/>
              <a:t>7</a:t>
            </a:r>
            <a:r>
              <a:rPr lang="en-US" sz="2200" dirty="0"/>
              <a:t>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0500" y="1679811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KDD? With the help of a neat diagram explain the steps in the KDD process. </a:t>
            </a:r>
            <a:r>
              <a:rPr lang="en-US" b="1" dirty="0"/>
              <a:t>(7)</a:t>
            </a:r>
            <a:r>
              <a:rPr lang="en-US" dirty="0"/>
              <a:t>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2109" y="27432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Data Mining? Why is it called data mining rather knowledge mining? Explain KDD process. </a:t>
            </a:r>
            <a:r>
              <a:rPr lang="en-US" b="1" dirty="0"/>
              <a:t>(7) 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90500" y="37338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Data Mining? Write down short note on KDD process. </a:t>
            </a:r>
            <a:r>
              <a:rPr lang="en-US" b="1" dirty="0"/>
              <a:t>(7)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12109" y="44196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Define the term “data mining”. Discuss the major issues in data mining. (</a:t>
            </a:r>
            <a:r>
              <a:rPr lang="en-US" b="1" dirty="0"/>
              <a:t>7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9640" y="1536509"/>
            <a:ext cx="8589560" cy="1649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9640" y="2667000"/>
            <a:ext cx="85895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" y="5410200"/>
            <a:ext cx="85895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2109" y="4343400"/>
            <a:ext cx="8589560" cy="204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9640" y="3733800"/>
            <a:ext cx="85895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: Why Data Mining?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/>
              <a:t>Solution</a:t>
            </a:r>
          </a:p>
          <a:p>
            <a:pPr marL="0" lvl="0" indent="0" algn="ctr" rtl="0">
              <a:buNone/>
            </a:pPr>
            <a:endParaRPr lang="en-US" sz="2800" dirty="0"/>
          </a:p>
          <a:p>
            <a:pPr marL="0" lvl="0" indent="0" algn="ctr" rtl="0">
              <a:buNone/>
            </a:pPr>
            <a:endParaRPr lang="en-US" sz="2800" dirty="0" smtClean="0"/>
          </a:p>
          <a:p>
            <a:pPr marL="0" lvl="0" indent="0" algn="ctr" rtl="0">
              <a:buNone/>
            </a:pPr>
            <a:endParaRPr lang="en-US" sz="2800" dirty="0" smtClean="0"/>
          </a:p>
          <a:p>
            <a:pPr marL="0" lvl="0" indent="0" algn="ctr" rtl="0">
              <a:buNone/>
            </a:pPr>
            <a:r>
              <a:rPr lang="en-US" sz="2800" dirty="0" smtClean="0"/>
              <a:t>“It has been estimated that the amount of </a:t>
            </a:r>
            <a:r>
              <a:rPr lang="en-US" sz="2800" b="1" dirty="0" smtClean="0">
                <a:solidFill>
                  <a:srgbClr val="C00000"/>
                </a:solidFill>
              </a:rPr>
              <a:t>information</a:t>
            </a:r>
            <a:r>
              <a:rPr lang="en-US" sz="2800" dirty="0" smtClean="0"/>
              <a:t> in the world </a:t>
            </a:r>
            <a:r>
              <a:rPr lang="en-US" sz="2800" b="1" dirty="0" smtClean="0">
                <a:solidFill>
                  <a:srgbClr val="C00000"/>
                </a:solidFill>
              </a:rPr>
              <a:t>doubles</a:t>
            </a:r>
            <a:r>
              <a:rPr lang="en-US" sz="2800" dirty="0" smtClean="0"/>
              <a:t> every </a:t>
            </a:r>
            <a:r>
              <a:rPr lang="en-US" sz="2800" b="1" dirty="0" smtClean="0">
                <a:solidFill>
                  <a:srgbClr val="C00000"/>
                </a:solidFill>
              </a:rPr>
              <a:t>10</a:t>
            </a:r>
            <a:r>
              <a:rPr lang="en-US" sz="2800" dirty="0" smtClean="0"/>
              <a:t> months.” </a:t>
            </a:r>
            <a:endParaRPr lang="en-US" sz="2800" dirty="0"/>
          </a:p>
          <a:p>
            <a:pPr algn="just"/>
            <a:r>
              <a:rPr lang="en-US" dirty="0" smtClean="0"/>
              <a:t>There is a tremendous increase in the amount of data recorded and stored on digital media as well as individual sources.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31242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Data Explosion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52531" y="1828800"/>
            <a:ext cx="31242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“Data Mining”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Extraction of interesting Knowledge from data in large databases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64356" y="2742063"/>
            <a:ext cx="6096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1866900" y="1054289"/>
            <a:ext cx="5410200" cy="541362"/>
          </a:xfrm>
          <a:prstGeom prst="wedgeRectCallout">
            <a:avLst>
              <a:gd name="adj1" fmla="val -20833"/>
              <a:gd name="adj2" fmla="val 47374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“Necessity is the Mother of Invention”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12" y="3148013"/>
            <a:ext cx="1316138" cy="8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Data Mining</a:t>
            </a:r>
            <a:r>
              <a:rPr lang="en-US" dirty="0" smtClean="0"/>
              <a:t>?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Since the 1960’s, database and information technology has been </a:t>
            </a:r>
            <a:r>
              <a:rPr lang="en-US" dirty="0"/>
              <a:t>changed </a:t>
            </a:r>
            <a:r>
              <a:rPr lang="en-US" dirty="0" smtClean="0"/>
              <a:t>systematically from primitive file processing systems to powerful database systems.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The research and development in database systems since the 1970’s has led to the development of relational database systems.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914400" y="1295400"/>
            <a:ext cx="7315200" cy="914400"/>
          </a:xfrm>
          <a:prstGeom prst="wedgeRectCallout">
            <a:avLst>
              <a:gd name="adj1" fmla="val -20087"/>
              <a:gd name="adj2" fmla="val 50560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“We are drowning in data, but starving for knowledge!” </a:t>
            </a:r>
            <a:endParaRPr lang="en-US" sz="2400" dirty="0" smtClean="0"/>
          </a:p>
          <a:p>
            <a:pPr algn="ctr"/>
            <a:r>
              <a:rPr lang="en-US" sz="2400" dirty="0"/>
              <a:t>“Data rich but </a:t>
            </a:r>
            <a:r>
              <a:rPr lang="en-US" sz="2400" dirty="0" smtClean="0"/>
              <a:t>Information </a:t>
            </a:r>
            <a:r>
              <a:rPr lang="en-US" sz="2400" dirty="0"/>
              <a:t>poor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42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Mining? (</a:t>
            </a:r>
            <a:r>
              <a:rPr lang="en-US" dirty="0" smtClean="0"/>
              <a:t>Contd..)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962799"/>
              </p:ext>
            </p:extLst>
          </p:nvPr>
        </p:nvGraphicFramePr>
        <p:xfrm>
          <a:off x="190500" y="990600"/>
          <a:ext cx="8763000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19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Since 1960’s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Data collection, database creation, IMS (hierarchical database system by IBM) and network 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1970s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Relational data model, relational DBMS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1980s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RDBMS, advanced data models,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pplication-oriented DBMS (spatial, scientific, engineering,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1990s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mining, data warehousing, multimedia databases, and web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dirty="0" smtClean="0"/>
                        <a:t>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data management and mining,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Social Networks (Facebook, etc.), web technology (XML) and global information systems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169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At</a:t>
                      </a:r>
                      <a:r>
                        <a:rPr lang="en-US" b="1" baseline="0" dirty="0" smtClean="0"/>
                        <a:t> Present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Heterogeneous</a:t>
                      </a:r>
                      <a:r>
                        <a:rPr lang="en-US" baseline="0" dirty="0" smtClean="0"/>
                        <a:t> database systems,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143000" y="4953000"/>
            <a:ext cx="6309245" cy="963783"/>
          </a:xfrm>
          <a:prstGeom prst="wedgeRoundRectCallout">
            <a:avLst>
              <a:gd name="adj1" fmla="val -20833"/>
              <a:gd name="adj2" fmla="val 51172"/>
              <a:gd name="adj3" fmla="val 16667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Every day data </a:t>
            </a:r>
            <a:r>
              <a:rPr lang="en-US" sz="2400" b="1" dirty="0">
                <a:solidFill>
                  <a:srgbClr val="C00000"/>
                </a:solidFill>
              </a:rPr>
              <a:t>grows </a:t>
            </a:r>
            <a:r>
              <a:rPr lang="en-US" sz="2400" b="1" dirty="0" smtClean="0">
                <a:solidFill>
                  <a:srgbClr val="C00000"/>
                </a:solidFill>
              </a:rPr>
              <a:t>exponentially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but </a:t>
            </a:r>
            <a:r>
              <a:rPr lang="en-US" sz="2400" dirty="0">
                <a:solidFill>
                  <a:schemeClr val="tx1"/>
                </a:solidFill>
              </a:rPr>
              <a:t>these </a:t>
            </a:r>
            <a:r>
              <a:rPr lang="en-US" sz="2400" b="1" dirty="0">
                <a:solidFill>
                  <a:srgbClr val="C00000"/>
                </a:solidFill>
              </a:rPr>
              <a:t>all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 are really </a:t>
            </a:r>
            <a:r>
              <a:rPr lang="en-US" sz="2400" b="1" dirty="0">
                <a:solidFill>
                  <a:srgbClr val="C00000"/>
                </a:solidFill>
              </a:rPr>
              <a:t>important to </a:t>
            </a:r>
            <a:r>
              <a:rPr lang="en-US" sz="2400" b="1" dirty="0" smtClean="0">
                <a:solidFill>
                  <a:srgbClr val="C00000"/>
                </a:solidFill>
              </a:rPr>
              <a:t>us</a:t>
            </a:r>
            <a:r>
              <a:rPr lang="en-US" sz="2400" dirty="0" smtClean="0">
                <a:solidFill>
                  <a:schemeClr val="tx1"/>
                </a:solidFill>
              </a:rPr>
              <a:t>??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742596"/>
            <a:ext cx="1135928" cy="1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6" name="Picture 2" descr="C:\Users\admin\Desktop\Data-Mi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19" y="4352119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219200" y="1117600"/>
            <a:ext cx="7734300" cy="914400"/>
          </a:xfrm>
          <a:prstGeom prst="wedgeRectCallout">
            <a:avLst>
              <a:gd name="adj1" fmla="val -42014"/>
              <a:gd name="adj2" fmla="val 49067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mining refers to extracting or “mining” knowledge from large amounts of data.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219200" y="2222500"/>
            <a:ext cx="7047363" cy="520700"/>
          </a:xfrm>
          <a:prstGeom prst="wedgeRectCallout">
            <a:avLst>
              <a:gd name="adj1" fmla="val -49688"/>
              <a:gd name="adj2" fmla="val 48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“Knowledge mining from data” or “Knowledge mining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1219200" y="3091166"/>
            <a:ext cx="6413500" cy="444500"/>
          </a:xfrm>
          <a:prstGeom prst="wedgeRectCallout">
            <a:avLst>
              <a:gd name="adj1" fmla="val -49986"/>
              <a:gd name="adj2" fmla="val 48172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“Extract knowledge from large data or databases”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219200" y="3869519"/>
            <a:ext cx="5754237" cy="482600"/>
          </a:xfrm>
          <a:prstGeom prst="wedgeRectCallout">
            <a:avLst>
              <a:gd name="adj1" fmla="val -49531"/>
              <a:gd name="adj2" fmla="val 4817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“Knowledge discovery from database (KDD)”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04742" cy="7047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2040125"/>
            <a:ext cx="722017" cy="72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2895600"/>
            <a:ext cx="704742" cy="7047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5" y="3676542"/>
            <a:ext cx="704742" cy="7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computational process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discovering patterns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large data </a:t>
            </a:r>
            <a:r>
              <a:rPr lang="en-US" b="1" dirty="0" smtClean="0">
                <a:solidFill>
                  <a:srgbClr val="C00000"/>
                </a:solidFill>
              </a:rPr>
              <a:t>sets</a:t>
            </a:r>
            <a:r>
              <a:rPr lang="en-US" dirty="0" smtClean="0"/>
              <a:t> involving </a:t>
            </a:r>
            <a:r>
              <a:rPr lang="en-US" dirty="0"/>
              <a:t>methods at the intersection of artificial intelligence, machine learning, statistics, and database </a:t>
            </a:r>
            <a:r>
              <a:rPr lang="en-US" dirty="0" smtClean="0"/>
              <a:t>systems.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361950" y="2590800"/>
            <a:ext cx="8420100" cy="1524000"/>
          </a:xfrm>
          <a:prstGeom prst="foldedCorne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overall goal of the data mining process is to </a:t>
            </a:r>
            <a:r>
              <a:rPr lang="en-US" sz="2800" b="1" dirty="0">
                <a:solidFill>
                  <a:srgbClr val="C00000"/>
                </a:solidFill>
              </a:rPr>
              <a:t>extract information from a large data sets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b="1" dirty="0">
                <a:solidFill>
                  <a:srgbClr val="C00000"/>
                </a:solidFill>
              </a:rPr>
              <a:t>transform it into an understandable structure </a:t>
            </a:r>
            <a:r>
              <a:rPr lang="en-US" sz="2800" dirty="0">
                <a:solidFill>
                  <a:schemeClr val="tx1"/>
                </a:solidFill>
              </a:rPr>
              <a:t>for further use.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950" y="4705290"/>
            <a:ext cx="84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15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Mining? (Contd..)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143000"/>
            <a:ext cx="4114800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</a:t>
            </a:r>
            <a:r>
              <a:rPr lang="en-US" sz="2000" b="1" dirty="0" smtClean="0">
                <a:sym typeface="Wingdings" panose="05000000000000000000" pitchFamily="2" charset="2"/>
              </a:rPr>
              <a:t> Knowledge  Action  Goal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1950" y="4705290"/>
            <a:ext cx="842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6492" y="1819966"/>
            <a:ext cx="8355557" cy="1104067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Netflix collects user ratings of movies (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>
                <a:solidFill>
                  <a:srgbClr val="0070C0"/>
                </a:solidFill>
              </a:rPr>
              <a:t>) =&gt; What types of movies you will like (</a:t>
            </a:r>
            <a:r>
              <a:rPr lang="en-US" sz="2000" b="1" dirty="0">
                <a:solidFill>
                  <a:srgbClr val="0070C0"/>
                </a:solidFill>
              </a:rPr>
              <a:t>knowledge</a:t>
            </a:r>
            <a:r>
              <a:rPr lang="en-US" sz="2000" dirty="0">
                <a:solidFill>
                  <a:srgbClr val="0070C0"/>
                </a:solidFill>
              </a:rPr>
              <a:t>) =&gt; Recommend new movies to you (</a:t>
            </a:r>
            <a:r>
              <a:rPr lang="en-US" sz="2000" b="1" dirty="0">
                <a:solidFill>
                  <a:srgbClr val="0070C0"/>
                </a:solidFill>
              </a:rPr>
              <a:t>action</a:t>
            </a:r>
            <a:r>
              <a:rPr lang="en-US" sz="2000" dirty="0">
                <a:solidFill>
                  <a:srgbClr val="0070C0"/>
                </a:solidFill>
              </a:rPr>
              <a:t>) =&gt; Users stay with Netflix (</a:t>
            </a:r>
            <a:r>
              <a:rPr lang="en-US" sz="2000" b="1" dirty="0">
                <a:solidFill>
                  <a:srgbClr val="0070C0"/>
                </a:solidFill>
              </a:rPr>
              <a:t>goal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492" y="3155621"/>
            <a:ext cx="8355557" cy="769501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002060"/>
                </a:solidFill>
              </a:rPr>
              <a:t>Gene </a:t>
            </a:r>
            <a:r>
              <a:rPr lang="en-US" sz="2000" dirty="0">
                <a:solidFill>
                  <a:srgbClr val="002060"/>
                </a:solidFill>
              </a:rPr>
              <a:t>sequences of cancer patients (</a:t>
            </a:r>
            <a:r>
              <a:rPr lang="en-US" sz="2000" b="1" dirty="0">
                <a:solidFill>
                  <a:srgbClr val="002060"/>
                </a:solidFill>
              </a:rPr>
              <a:t>data</a:t>
            </a:r>
            <a:r>
              <a:rPr lang="en-US" sz="2000" dirty="0">
                <a:solidFill>
                  <a:srgbClr val="002060"/>
                </a:solidFill>
              </a:rPr>
              <a:t>) =&gt; Which genes lead to cancer? (</a:t>
            </a:r>
            <a:r>
              <a:rPr lang="en-US" sz="2000" b="1" dirty="0">
                <a:solidFill>
                  <a:srgbClr val="002060"/>
                </a:solidFill>
              </a:rPr>
              <a:t>knowledge</a:t>
            </a:r>
            <a:r>
              <a:rPr lang="en-US" sz="2000" dirty="0">
                <a:solidFill>
                  <a:srgbClr val="002060"/>
                </a:solidFill>
              </a:rPr>
              <a:t>) =&gt; Appropriate treatment (</a:t>
            </a:r>
            <a:r>
              <a:rPr lang="en-US" sz="2000" b="1" dirty="0">
                <a:solidFill>
                  <a:srgbClr val="002060"/>
                </a:solidFill>
              </a:rPr>
              <a:t>action</a:t>
            </a:r>
            <a:r>
              <a:rPr lang="en-US" sz="2000" dirty="0">
                <a:solidFill>
                  <a:srgbClr val="002060"/>
                </a:solidFill>
              </a:rPr>
              <a:t>) =&gt; Save life (</a:t>
            </a:r>
            <a:r>
              <a:rPr lang="en-US" sz="2000" b="1" dirty="0">
                <a:solidFill>
                  <a:srgbClr val="002060"/>
                </a:solidFill>
              </a:rPr>
              <a:t>goal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492" y="4183499"/>
            <a:ext cx="8355557" cy="769501"/>
          </a:xfrm>
          <a:prstGeom prst="snip1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E40524"/>
                </a:solidFill>
              </a:rPr>
              <a:t>Road traffic (</a:t>
            </a:r>
            <a:r>
              <a:rPr lang="en-US" sz="2000" b="1" dirty="0">
                <a:solidFill>
                  <a:srgbClr val="E40524"/>
                </a:solidFill>
              </a:rPr>
              <a:t>data</a:t>
            </a:r>
            <a:r>
              <a:rPr lang="en-US" sz="2000" dirty="0">
                <a:solidFill>
                  <a:srgbClr val="E40524"/>
                </a:solidFill>
              </a:rPr>
              <a:t>) =&gt; Which road is likely to be congested? </a:t>
            </a:r>
            <a:r>
              <a:rPr lang="en-US" sz="2000" dirty="0" smtClean="0">
                <a:solidFill>
                  <a:srgbClr val="E40524"/>
                </a:solidFill>
              </a:rPr>
              <a:t>(</a:t>
            </a:r>
            <a:r>
              <a:rPr lang="en-US" sz="2000" b="1" dirty="0" smtClean="0">
                <a:solidFill>
                  <a:srgbClr val="E40524"/>
                </a:solidFill>
              </a:rPr>
              <a:t>knowledge</a:t>
            </a:r>
            <a:r>
              <a:rPr lang="en-US" sz="2000" dirty="0" smtClean="0">
                <a:solidFill>
                  <a:srgbClr val="E40524"/>
                </a:solidFill>
              </a:rPr>
              <a:t>) </a:t>
            </a:r>
            <a:r>
              <a:rPr lang="en-US" sz="2000" dirty="0">
                <a:solidFill>
                  <a:srgbClr val="E40524"/>
                </a:solidFill>
              </a:rPr>
              <a:t>=&gt; Suggest better routes to drivers (</a:t>
            </a:r>
            <a:r>
              <a:rPr lang="en-US" sz="2000" b="1" dirty="0">
                <a:solidFill>
                  <a:srgbClr val="E40524"/>
                </a:solidFill>
              </a:rPr>
              <a:t>action</a:t>
            </a:r>
            <a:r>
              <a:rPr lang="en-US" sz="2000" dirty="0">
                <a:solidFill>
                  <a:srgbClr val="E40524"/>
                </a:solidFill>
              </a:rPr>
              <a:t>) =&gt; Save time and energy (</a:t>
            </a:r>
            <a:r>
              <a:rPr lang="en-US" sz="2000" b="1" dirty="0">
                <a:solidFill>
                  <a:srgbClr val="E40524"/>
                </a:solidFill>
              </a:rPr>
              <a:t>goal</a:t>
            </a:r>
            <a:r>
              <a:rPr lang="en-US" sz="2000" dirty="0">
                <a:solidFill>
                  <a:srgbClr val="E40524"/>
                </a:solidFill>
              </a:rPr>
              <a:t>)</a:t>
            </a:r>
            <a:endParaRPr lang="en-US" sz="2000" b="1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7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10715</TotalTime>
  <Words>2539</Words>
  <Application>Microsoft Office PowerPoint</Application>
  <PresentationFormat>On-screen Show (4:3)</PresentationFormat>
  <Paragraphs>276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Open Sans</vt:lpstr>
      <vt:lpstr>Open Sans Extrabold</vt:lpstr>
      <vt:lpstr>Open Sans Semibold</vt:lpstr>
      <vt:lpstr>Times New Roman</vt:lpstr>
      <vt:lpstr>Wingdings</vt:lpstr>
      <vt:lpstr>ZapfDingbatsITC</vt:lpstr>
      <vt:lpstr>Office Theme</vt:lpstr>
      <vt:lpstr>1_Office Theme</vt:lpstr>
      <vt:lpstr>UNIT - 3 Introduction to Data Mining (DM)</vt:lpstr>
      <vt:lpstr>Outline</vt:lpstr>
      <vt:lpstr>Motivation : Why Data Mining?</vt:lpstr>
      <vt:lpstr>Motivation : Why Data Mining?</vt:lpstr>
      <vt:lpstr>Why Data Mining? (Contd..)</vt:lpstr>
      <vt:lpstr>Why Data Mining? (Contd..)</vt:lpstr>
      <vt:lpstr>What is Data Mining?</vt:lpstr>
      <vt:lpstr>What is Data Mining? (Contd..)</vt:lpstr>
      <vt:lpstr>What is Data Mining? (Contd..)</vt:lpstr>
      <vt:lpstr>Data Mining Functionalities</vt:lpstr>
      <vt:lpstr>Domains of Data Mining Systems</vt:lpstr>
      <vt:lpstr>Classification of Data Mining Systems</vt:lpstr>
      <vt:lpstr>Classification of Data Mining Systems</vt:lpstr>
      <vt:lpstr>Classification of Data Mining Systems (Contd..)</vt:lpstr>
      <vt:lpstr>Classification of Data Mining Systems (Contd..)</vt:lpstr>
      <vt:lpstr>Classification of Data Mining Systems (Contd..)</vt:lpstr>
      <vt:lpstr>Data Mining—On what kind of data?</vt:lpstr>
      <vt:lpstr>Data Mining—On what kind of data? (Contd..)</vt:lpstr>
      <vt:lpstr>Data Mining Architecture</vt:lpstr>
      <vt:lpstr>Data Mining Architecture (Contd..)</vt:lpstr>
      <vt:lpstr>Data Mining Architecture (Contd..)</vt:lpstr>
      <vt:lpstr>Data Mining Architecture (Contd..)</vt:lpstr>
      <vt:lpstr>KDD (Knowledge Discovery in Databases) Process</vt:lpstr>
      <vt:lpstr>KDD Process (Contd..)</vt:lpstr>
      <vt:lpstr>KDD Process (Contd..)</vt:lpstr>
      <vt:lpstr>Data Mining Issues</vt:lpstr>
      <vt:lpstr>1) Mining Methodology</vt:lpstr>
      <vt:lpstr>1) Mining Methodology (Contd..)</vt:lpstr>
      <vt:lpstr>2) User Interaction</vt:lpstr>
      <vt:lpstr>3) Efficiency and Scalability</vt:lpstr>
      <vt:lpstr>4) Diversity of Database Types</vt:lpstr>
      <vt:lpstr>5) Data Mining and Society </vt:lpstr>
      <vt:lpstr>GTU Questions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2159</cp:revision>
  <dcterms:created xsi:type="dcterms:W3CDTF">2013-05-17T03:00:03Z</dcterms:created>
  <dcterms:modified xsi:type="dcterms:W3CDTF">2018-08-04T07:50:24Z</dcterms:modified>
</cp:coreProperties>
</file>