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8"/>
  </p:notesMasterIdLst>
  <p:handoutMasterIdLst>
    <p:handoutMasterId r:id="rId59"/>
  </p:handoutMasterIdLst>
  <p:sldIdLst>
    <p:sldId id="482" r:id="rId3"/>
    <p:sldId id="379" r:id="rId4"/>
    <p:sldId id="460" r:id="rId5"/>
    <p:sldId id="549" r:id="rId6"/>
    <p:sldId id="552" r:id="rId7"/>
    <p:sldId id="553" r:id="rId8"/>
    <p:sldId id="597" r:id="rId9"/>
    <p:sldId id="596" r:id="rId10"/>
    <p:sldId id="554" r:id="rId11"/>
    <p:sldId id="598" r:id="rId12"/>
    <p:sldId id="556" r:id="rId13"/>
    <p:sldId id="622" r:id="rId14"/>
    <p:sldId id="623" r:id="rId15"/>
    <p:sldId id="624" r:id="rId16"/>
    <p:sldId id="625" r:id="rId17"/>
    <p:sldId id="626" r:id="rId18"/>
    <p:sldId id="607" r:id="rId19"/>
    <p:sldId id="601" r:id="rId20"/>
    <p:sldId id="602" r:id="rId21"/>
    <p:sldId id="603" r:id="rId22"/>
    <p:sldId id="604" r:id="rId23"/>
    <p:sldId id="605" r:id="rId24"/>
    <p:sldId id="609" r:id="rId25"/>
    <p:sldId id="599" r:id="rId26"/>
    <p:sldId id="567" r:id="rId27"/>
    <p:sldId id="618" r:id="rId28"/>
    <p:sldId id="550" r:id="rId29"/>
    <p:sldId id="613" r:id="rId30"/>
    <p:sldId id="568" r:id="rId31"/>
    <p:sldId id="612" r:id="rId32"/>
    <p:sldId id="619" r:id="rId33"/>
    <p:sldId id="615" r:id="rId34"/>
    <p:sldId id="614" r:id="rId35"/>
    <p:sldId id="616" r:id="rId36"/>
    <p:sldId id="628" r:id="rId37"/>
    <p:sldId id="547" r:id="rId38"/>
    <p:sldId id="546" r:id="rId39"/>
    <p:sldId id="620" r:id="rId40"/>
    <p:sldId id="621" r:id="rId41"/>
    <p:sldId id="572" r:id="rId42"/>
    <p:sldId id="573" r:id="rId43"/>
    <p:sldId id="574" r:id="rId44"/>
    <p:sldId id="575" r:id="rId45"/>
    <p:sldId id="576" r:id="rId46"/>
    <p:sldId id="584" r:id="rId47"/>
    <p:sldId id="585" r:id="rId48"/>
    <p:sldId id="587" r:id="rId49"/>
    <p:sldId id="583" r:id="rId50"/>
    <p:sldId id="548" r:id="rId51"/>
    <p:sldId id="588" r:id="rId52"/>
    <p:sldId id="589" r:id="rId53"/>
    <p:sldId id="590" r:id="rId54"/>
    <p:sldId id="591" r:id="rId55"/>
    <p:sldId id="592" r:id="rId56"/>
    <p:sldId id="57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D0cuxr/0OF4ZJ+UXbfOlg==" hashData="ZKCuSuJzhJU6c8AixwtHmTCsLRMj8SyM8wss09IVyaCXHuoQCPGWC5v56DAP4qXWKaF7tS6p5zEMk65BiekQK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5FDFD"/>
    <a:srgbClr val="E7F2FF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94343" autoAdjust="0"/>
  </p:normalViewPr>
  <p:slideViewPr>
    <p:cSldViewPr>
      <p:cViewPr varScale="1">
        <p:scale>
          <a:sx n="70" d="100"/>
          <a:sy n="70" d="100"/>
        </p:scale>
        <p:origin x="9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29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1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9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l">
              <a:defRPr/>
            </a:pP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– 2 : The Basics and Console Applications in C#              </a:t>
            </a:r>
            <a:fld id="{31EA97D2-C5F8-4360-8283-F6AF9EF22D41}" type="slidenum"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       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</a:t>
            </a: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&amp; Technology</a:t>
            </a:r>
            <a:endParaRPr lang="da-DK" sz="1400" b="1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66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3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44313435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4 –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Data Preprocessing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648200" y="6513611"/>
            <a:ext cx="533400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1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01417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5 –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Windows Forms and Controls in details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88883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207043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Naimish R. Vadodariya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naimish.vadodariya@darshan.ac.in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+91-8866215253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kumimoji="0" lang="da-DK" sz="1800" b="0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	                                  	                 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kumimoji="0" lang="da-DK" sz="1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kumimoji="0" lang="da-DK" sz="1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- 4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48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Data Preprocessing</a:t>
            </a:r>
            <a:endParaRPr lang="en-US" sz="48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3177" y="419100"/>
            <a:ext cx="5118978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dirty="0" smtClean="0">
                <a:solidFill>
                  <a:prstClr val="white"/>
                </a:solidFill>
              </a:rPr>
              <a:t>2170715 -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 &amp; Business Intelligence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55" y="5445241"/>
            <a:ext cx="3698588" cy="876404"/>
          </a:xfrm>
          <a:prstGeom prst="rect">
            <a:avLst/>
          </a:prstGeom>
        </p:spPr>
      </p:pic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184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1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</a:p>
          <a:p>
            <a:endParaRPr lang="en-US" u="sng" dirty="0" smtClean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362200" y="1524000"/>
            <a:ext cx="4267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Find mode.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12</a:t>
            </a:r>
            <a:r>
              <a:rPr lang="en-US" altLang="en-US" sz="3000" dirty="0" smtClean="0">
                <a:latin typeface="+mj-lt"/>
              </a:rPr>
              <a:t>, 12 </a:t>
            </a:r>
            <a:r>
              <a:rPr lang="en-US" altLang="en-US" sz="3000" dirty="0">
                <a:latin typeface="+mj-lt"/>
              </a:rPr>
              <a:t>15, 11, 11, 7, </a:t>
            </a:r>
            <a:r>
              <a:rPr lang="en-US" altLang="en-US" sz="3000" dirty="0" smtClean="0">
                <a:latin typeface="+mj-lt"/>
              </a:rPr>
              <a:t>13, 7</a:t>
            </a:r>
            <a:endParaRPr lang="en-US" altLang="en-US" sz="3000" dirty="0">
              <a:latin typeface="+mj-lt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62200" y="2882994"/>
            <a:ext cx="4267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 smtClean="0">
                <a:solidFill>
                  <a:schemeClr val="tx2"/>
                </a:solidFill>
                <a:latin typeface="+mj-lt"/>
              </a:rPr>
              <a:t>7, 11, 12         </a:t>
            </a: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Mode </a:t>
            </a:r>
            <a:r>
              <a:rPr lang="en-US" altLang="en-US" sz="1600" b="1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en-US" altLang="en-US" sz="1600" b="1" dirty="0" err="1" smtClean="0">
                <a:solidFill>
                  <a:schemeClr val="tx2"/>
                </a:solidFill>
                <a:latin typeface="+mj-lt"/>
              </a:rPr>
              <a:t>Trimodal</a:t>
            </a:r>
            <a:r>
              <a:rPr lang="en-US" altLang="en-US" sz="1600" b="1" dirty="0">
                <a:solidFill>
                  <a:schemeClr val="tx2"/>
                </a:solidFill>
                <a:latin typeface="+mj-lt"/>
              </a:rPr>
              <a:t>) </a:t>
            </a:r>
            <a:r>
              <a:rPr lang="en-US" altLang="en-US" sz="1600" dirty="0" smtClean="0">
                <a:solidFill>
                  <a:schemeClr val="accent1"/>
                </a:solidFill>
                <a:latin typeface="+mj-lt"/>
              </a:rPr>
              <a:t> </a:t>
            </a:r>
            <a:endParaRPr lang="en-US" altLang="en-US" sz="3000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3989696" y="3045693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362200" y="3800627"/>
            <a:ext cx="4267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Find mode.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12, 15, 11, </a:t>
            </a:r>
            <a:r>
              <a:rPr lang="en-US" altLang="en-US" sz="3000" dirty="0" smtClean="0">
                <a:latin typeface="+mj-lt"/>
              </a:rPr>
              <a:t>10, </a:t>
            </a:r>
            <a:r>
              <a:rPr lang="en-US" altLang="en-US" sz="3000" dirty="0">
                <a:latin typeface="+mj-lt"/>
              </a:rPr>
              <a:t>7, </a:t>
            </a:r>
            <a:r>
              <a:rPr lang="en-US" altLang="en-US" sz="3000" dirty="0" smtClean="0">
                <a:latin typeface="+mj-lt"/>
              </a:rPr>
              <a:t>14, 13</a:t>
            </a:r>
            <a:endParaRPr lang="en-US" altLang="en-US" sz="3000" dirty="0">
              <a:latin typeface="+mj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362200" y="5166811"/>
            <a:ext cx="4267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 smtClean="0">
                <a:solidFill>
                  <a:schemeClr val="tx2"/>
                </a:solidFill>
                <a:latin typeface="+mj-lt"/>
              </a:rPr>
              <a:t>No Mode </a:t>
            </a:r>
            <a:r>
              <a:rPr lang="en-US" altLang="en-US" sz="1600" dirty="0" smtClean="0">
                <a:solidFill>
                  <a:schemeClr val="accent1"/>
                </a:solidFill>
                <a:latin typeface="+mj-lt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4600" y="2246999"/>
            <a:ext cx="10668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2236856"/>
            <a:ext cx="10668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57800" y="2236856"/>
            <a:ext cx="381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00633" y="2246999"/>
            <a:ext cx="381000" cy="44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29" y="1658043"/>
            <a:ext cx="978408" cy="9784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29" y="3934670"/>
            <a:ext cx="978408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7" grpId="0" animBg="1"/>
      <p:bldP spid="5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The range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of a set of data is the </a:t>
            </a:r>
            <a:r>
              <a:rPr lang="en-US" altLang="en-US" b="1" dirty="0">
                <a:solidFill>
                  <a:schemeClr val="accent2"/>
                </a:solidFill>
              </a:rPr>
              <a:t>difference</a:t>
            </a:r>
            <a:r>
              <a:rPr lang="en-US" altLang="en-US" dirty="0"/>
              <a:t> between the </a:t>
            </a:r>
            <a:r>
              <a:rPr lang="en-US" altLang="en-US" b="1" dirty="0">
                <a:solidFill>
                  <a:schemeClr val="accent2"/>
                </a:solidFill>
              </a:rPr>
              <a:t>largest and the smallest number in the set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u="sng" dirty="0" smtClean="0"/>
              <a:t>Example</a:t>
            </a:r>
            <a:endParaRPr lang="en-US" altLang="en-US" u="sng" dirty="0"/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altLang="en-US" sz="2000" dirty="0" smtClean="0"/>
              <a:t>Find range for given data 40</a:t>
            </a:r>
            <a:r>
              <a:rPr lang="en-US" altLang="en-US" sz="2000" dirty="0"/>
              <a:t>, 30, 43, 48, 26, 50, 55, 40, 34, 42, 47, </a:t>
            </a:r>
            <a:r>
              <a:rPr lang="en-US" altLang="en-US" sz="2000" dirty="0" smtClean="0"/>
              <a:t>50</a:t>
            </a:r>
          </a:p>
          <a:p>
            <a:pPr marL="0" indent="0" algn="ctr">
              <a:buNone/>
            </a:pPr>
            <a:endParaRPr lang="en-US" altLang="en-US" dirty="0"/>
          </a:p>
          <a:p>
            <a:pPr marL="0" indent="0" algn="ctr">
              <a:buNone/>
            </a:pPr>
            <a:endParaRPr lang="en-US" altLang="en-US" dirty="0" smtClean="0"/>
          </a:p>
          <a:p>
            <a:pPr marL="0" indent="0" algn="ctr">
              <a:buNone/>
            </a:pPr>
            <a:endParaRPr lang="en-US" alt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smtClean="0"/>
              <a:t>In our example </a:t>
            </a:r>
            <a:r>
              <a:rPr lang="en-US" altLang="en-US" b="1" dirty="0" smtClean="0">
                <a:solidFill>
                  <a:schemeClr val="accent2"/>
                </a:solidFill>
              </a:rPr>
              <a:t>largest number is 55</a:t>
            </a:r>
            <a:r>
              <a:rPr lang="en-US" altLang="en-US" dirty="0" smtClean="0"/>
              <a:t>, </a:t>
            </a:r>
            <a:r>
              <a:rPr lang="en-US" altLang="en-US" dirty="0"/>
              <a:t>and subtract the </a:t>
            </a:r>
            <a:r>
              <a:rPr lang="en-US" altLang="en-US" b="1" dirty="0">
                <a:solidFill>
                  <a:schemeClr val="accent2"/>
                </a:solidFill>
              </a:rPr>
              <a:t>smallest </a:t>
            </a:r>
            <a:r>
              <a:rPr lang="en-US" altLang="en-US" b="1" dirty="0" smtClean="0">
                <a:solidFill>
                  <a:schemeClr val="accent2"/>
                </a:solidFill>
              </a:rPr>
              <a:t>number is </a:t>
            </a:r>
            <a:r>
              <a:rPr lang="en-US" altLang="en-US" b="1" dirty="0">
                <a:solidFill>
                  <a:schemeClr val="accent2"/>
                </a:solidFill>
              </a:rPr>
              <a:t>26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95624" y="5257800"/>
            <a:ext cx="3686175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55 – 26 =</a:t>
            </a:r>
            <a:r>
              <a:rPr lang="en-US" altLang="en-US" sz="30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sz="3000" dirty="0" smtClean="0">
                <a:solidFill>
                  <a:schemeClr val="accent1"/>
                </a:solidFill>
                <a:latin typeface="+mj-lt"/>
              </a:rPr>
              <a:t>29</a:t>
            </a:r>
            <a:r>
              <a:rPr lang="en-US" altLang="en-US" sz="3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en-US" sz="3000" dirty="0" smtClean="0">
                <a:solidFill>
                  <a:schemeClr val="accent1"/>
                </a:solidFill>
                <a:latin typeface="+mj-lt"/>
              </a:rPr>
              <a:t>     Range</a:t>
            </a:r>
            <a:endParaRPr lang="en-US" altLang="en-US" sz="3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66800" y="2916198"/>
            <a:ext cx="7315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First, arrange the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data</a:t>
            </a:r>
            <a:r>
              <a:rPr lang="en-US" altLang="en-US" sz="3000" dirty="0">
                <a:latin typeface="+mj-lt"/>
              </a:rPr>
              <a:t> in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ascending order</a:t>
            </a:r>
            <a:r>
              <a:rPr lang="en-US" altLang="en-US" sz="3000" dirty="0" smtClean="0">
                <a:latin typeface="+mj-lt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>
                <a:latin typeface="+mj-lt"/>
              </a:rPr>
              <a:t>26</a:t>
            </a:r>
            <a:r>
              <a:rPr lang="en-US" altLang="en-US" sz="3000" smtClean="0">
                <a:latin typeface="+mj-lt"/>
              </a:rPr>
              <a:t>, 30, 34, 40, 40, 42, 43, 47, 48, 50, 50, 55</a:t>
            </a:r>
            <a:endParaRPr lang="en-US" altLang="en-US" sz="3000" dirty="0">
              <a:latin typeface="+mj-lt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5181600" y="5420499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The Standard Deviation is a measure of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how spread out any data are</a:t>
                </a:r>
                <a:r>
                  <a:rPr lang="en-US" dirty="0" smtClean="0"/>
                  <a:t>.</a:t>
                </a:r>
              </a:p>
              <a:p>
                <a:pPr algn="just"/>
                <a:r>
                  <a:rPr lang="en-US" dirty="0"/>
                  <a:t>Its symbol is </a:t>
                </a:r>
                <a:r>
                  <a:rPr lang="en-US" b="1" dirty="0">
                    <a:solidFill>
                      <a:schemeClr val="accent2"/>
                    </a:solidFill>
                  </a:rPr>
                  <a:t>σ</a:t>
                </a:r>
                <a:r>
                  <a:rPr lang="en-US" dirty="0"/>
                  <a:t> (the </a:t>
                </a:r>
                <a:r>
                  <a:rPr lang="en-US" dirty="0" smtClean="0"/>
                  <a:t>Greek </a:t>
                </a:r>
                <a:r>
                  <a:rPr lang="en-US" dirty="0"/>
                  <a:t>letter sigma</a:t>
                </a:r>
                <a:r>
                  <a:rPr lang="en-US" dirty="0" smtClean="0"/>
                  <a:t>).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𝑆𝑎𝑚𝑝𝑙𝑒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b="1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b="1" i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1" i="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𝒎𝒆𝒂𝒏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 dirty="0" smtClean="0">
                  <a:latin typeface="+mn-lt"/>
                </a:endParaRPr>
              </a:p>
              <a:p>
                <a:pPr algn="just"/>
                <a:r>
                  <a:rPr lang="en-US" dirty="0" smtClean="0"/>
                  <a:t>Standard Deviation is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Square root of sample variance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29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d</a:t>
            </a:r>
            <a:r>
              <a:rPr lang="en-US" dirty="0" smtClean="0"/>
              <a:t>eviation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Variance</a:t>
            </a:r>
            <a:r>
              <a:rPr lang="en-US" dirty="0" smtClean="0"/>
              <a:t> is defined as: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603802"/>
            <a:ext cx="704850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The average of the </a:t>
            </a:r>
            <a:r>
              <a:rPr lang="en-US" sz="2400" b="1" dirty="0">
                <a:solidFill>
                  <a:schemeClr val="accent2"/>
                </a:solidFill>
              </a:rPr>
              <a:t>squared</a:t>
            </a:r>
            <a:r>
              <a:rPr lang="en-US" sz="2400" dirty="0"/>
              <a:t> differences from the Mean.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334399"/>
            <a:ext cx="4757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To calculate the variance follow these steps: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862471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Calculate the mean</a:t>
            </a:r>
            <a:r>
              <a:rPr lang="en-US" sz="2400" b="1" dirty="0"/>
              <a:t>, x</a:t>
            </a:r>
            <a:r>
              <a:rPr lang="en-US" sz="2400" dirty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Write a table that subtracts the mean from each observed value.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Square each of the </a:t>
            </a:r>
            <a:r>
              <a:rPr lang="en-US" sz="2400" dirty="0" smtClean="0"/>
              <a:t>differences, add </a:t>
            </a:r>
            <a:r>
              <a:rPr lang="en-US" sz="2400" dirty="0"/>
              <a:t>this column.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Divide by </a:t>
            </a:r>
            <a:r>
              <a:rPr lang="en-US" sz="2400" b="1" dirty="0"/>
              <a:t>n -1 </a:t>
            </a:r>
            <a:r>
              <a:rPr lang="en-US" sz="2400" dirty="0"/>
              <a:t>where </a:t>
            </a:r>
            <a:r>
              <a:rPr lang="en-US" sz="2400" b="1" dirty="0"/>
              <a:t>n </a:t>
            </a:r>
            <a:r>
              <a:rPr lang="en-US" sz="2400" dirty="0"/>
              <a:t>is the number of items in the </a:t>
            </a:r>
            <a:r>
              <a:rPr lang="en-US" sz="2400" b="1" dirty="0" smtClean="0"/>
              <a:t>sample</a:t>
            </a:r>
            <a:r>
              <a:rPr lang="en-US" sz="2400" dirty="0" smtClean="0"/>
              <a:t>, this </a:t>
            </a:r>
            <a:r>
              <a:rPr lang="en-US" sz="2400" dirty="0"/>
              <a:t>is the </a:t>
            </a:r>
            <a:r>
              <a:rPr lang="en-US" sz="2400" b="1" dirty="0" smtClean="0"/>
              <a:t>variance </a:t>
            </a:r>
            <a:r>
              <a:rPr lang="en-US" sz="2400" dirty="0" smtClean="0"/>
              <a:t>(In actual case take n). 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To get the </a:t>
            </a:r>
            <a:r>
              <a:rPr lang="en-US" sz="2400" b="1" dirty="0"/>
              <a:t>standard deviation </a:t>
            </a:r>
            <a:r>
              <a:rPr lang="en-US" sz="2400" dirty="0"/>
              <a:t>we take the </a:t>
            </a:r>
            <a:r>
              <a:rPr lang="en-US" sz="2400" b="1" dirty="0"/>
              <a:t>square root </a:t>
            </a:r>
            <a:r>
              <a:rPr lang="en-US" sz="2400" dirty="0"/>
              <a:t>of the variance. </a:t>
            </a:r>
          </a:p>
        </p:txBody>
      </p:sp>
    </p:spTree>
    <p:extLst>
      <p:ext uri="{BB962C8B-B14F-4D97-AF65-F5344CB8AC3E}">
        <p14:creationId xmlns:p14="http://schemas.microsoft.com/office/powerpoint/2010/main" val="2471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</a:t>
            </a:r>
            <a:r>
              <a:rPr lang="en-US" dirty="0" smtClean="0"/>
              <a:t>deviation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owner of the Indian restaurant is interested in how much people spend at the restaurant. </a:t>
            </a:r>
            <a:endParaRPr lang="en-US" dirty="0" smtClean="0"/>
          </a:p>
          <a:p>
            <a:pPr algn="just"/>
            <a:r>
              <a:rPr lang="en-US" dirty="0" smtClean="0"/>
              <a:t>He examines </a:t>
            </a:r>
            <a:r>
              <a:rPr lang="en-US" b="1" dirty="0"/>
              <a:t>10 </a:t>
            </a:r>
            <a:r>
              <a:rPr lang="en-US" dirty="0"/>
              <a:t>randomly selected receipts for parties </a:t>
            </a:r>
            <a:r>
              <a:rPr lang="en-US" dirty="0" smtClean="0"/>
              <a:t>and </a:t>
            </a:r>
            <a:r>
              <a:rPr lang="en-US" dirty="0"/>
              <a:t>writes down the following data. </a:t>
            </a:r>
          </a:p>
          <a:p>
            <a:pPr marL="0" indent="0" algn="ctr">
              <a:buNone/>
            </a:pPr>
            <a:r>
              <a:rPr lang="en-US" b="1" dirty="0" smtClean="0"/>
              <a:t>44</a:t>
            </a:r>
            <a:r>
              <a:rPr lang="en-US" b="1" dirty="0"/>
              <a:t>, 50, 38, 96, 42, 47, 40, 39, 46, 50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Find out Mean (1</a:t>
            </a:r>
            <a:r>
              <a:rPr lang="en-US" baseline="30000" dirty="0" smtClean="0"/>
              <a:t>st</a:t>
            </a:r>
            <a:r>
              <a:rPr lang="en-US" dirty="0" smtClean="0"/>
              <a:t> step)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Mean is </a:t>
            </a:r>
            <a:r>
              <a:rPr lang="en-US" b="1" dirty="0" smtClean="0"/>
              <a:t>49.2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Write a table that subtracts the mean from each observed value. </a:t>
            </a:r>
            <a:r>
              <a:rPr lang="en-US" dirty="0" smtClean="0"/>
              <a:t>(2</a:t>
            </a:r>
            <a:r>
              <a:rPr lang="en-US" baseline="30000" dirty="0" smtClean="0"/>
              <a:t>nd</a:t>
            </a:r>
            <a:r>
              <a:rPr lang="en-US" dirty="0" smtClean="0"/>
              <a:t> step)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83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deviation </a:t>
            </a:r>
            <a:r>
              <a:rPr lang="en-US" dirty="0" smtClean="0"/>
              <a:t>– example (</a:t>
            </a:r>
            <a:r>
              <a:rPr lang="en-US" dirty="0"/>
              <a:t>Contd</a:t>
            </a:r>
            <a:r>
              <a:rPr lang="en-US" dirty="0" smtClean="0"/>
              <a:t>..)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8910"/>
              </p:ext>
            </p:extLst>
          </p:nvPr>
        </p:nvGraphicFramePr>
        <p:xfrm>
          <a:off x="1219200" y="1066800"/>
          <a:ext cx="5257801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283">
                  <a:extLst>
                    <a:ext uri="{9D8B030D-6E8A-4147-A177-3AD203B41FA5}">
                      <a16:colId xmlns:a16="http://schemas.microsoft.com/office/drawing/2014/main" xmlns="" val="3934662259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xmlns="" val="3109777362"/>
                    </a:ext>
                  </a:extLst>
                </a:gridCol>
                <a:gridCol w="2431733">
                  <a:extLst>
                    <a:ext uri="{9D8B030D-6E8A-4147-A177-3AD203B41FA5}">
                      <a16:colId xmlns:a16="http://schemas.microsoft.com/office/drawing/2014/main" xmlns="" val="4210675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– Mean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X – Mean )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0228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347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4638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125.44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670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2190.24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2336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51.84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2113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727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84.64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1901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104.04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550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10.24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8908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49369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2600.4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6860313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7990" y="1066800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: 3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1071349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: 4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81800" y="1609298"/>
                <a:ext cx="2171700" cy="11667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2600.4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10−1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S</a:t>
                </a:r>
                <a:r>
                  <a:rPr lang="en-US" b="1" baseline="30000" dirty="0" smtClean="0"/>
                  <a:t>2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dirty="0" smtClean="0"/>
                  <a:t>288.7 ~ 289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609298"/>
                <a:ext cx="2171700" cy="1166730"/>
              </a:xfrm>
              <a:prstGeom prst="rect">
                <a:avLst/>
              </a:prstGeom>
              <a:blipFill rotWithShape="0">
                <a:blip r:embed="rId2"/>
                <a:stretch>
                  <a:fillRect l="-2235" b="-72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781800" y="3089926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: 5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81800" y="3627875"/>
                <a:ext cx="2171700" cy="672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30000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289</m:t>
                        </m:r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b="1" dirty="0"/>
                  <a:t>S</a:t>
                </a:r>
                <a:r>
                  <a:rPr lang="en-US" b="1" baseline="30000" dirty="0"/>
                  <a:t>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/>
                  <a:t> 17 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627875"/>
                <a:ext cx="2171700" cy="672428"/>
              </a:xfrm>
              <a:prstGeom prst="rect">
                <a:avLst/>
              </a:prstGeom>
              <a:blipFill rotWithShape="0">
                <a:blip r:embed="rId3"/>
                <a:stretch>
                  <a:fillRect l="-2235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2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deviation </a:t>
            </a:r>
            <a:r>
              <a:rPr lang="en-US" dirty="0" smtClean="0"/>
              <a:t>– example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Standard </a:t>
            </a:r>
            <a:r>
              <a:rPr lang="en-US" dirty="0"/>
              <a:t>deviation can be thought of measuring </a:t>
            </a:r>
            <a:r>
              <a:rPr lang="en-US" b="1" dirty="0">
                <a:solidFill>
                  <a:schemeClr val="accent2"/>
                </a:solidFill>
              </a:rPr>
              <a:t>how far the data values lie from the mean</a:t>
            </a:r>
            <a:r>
              <a:rPr lang="en-US" dirty="0"/>
              <a:t>, we take the mean and move </a:t>
            </a:r>
            <a:r>
              <a:rPr lang="en-US" dirty="0" smtClean="0"/>
              <a:t>on </a:t>
            </a:r>
            <a:r>
              <a:rPr lang="en-US" dirty="0"/>
              <a:t>standard deviation in either direction.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>
                <a:solidFill>
                  <a:schemeClr val="accent2"/>
                </a:solidFill>
              </a:rPr>
              <a:t>mean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for this example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chemeClr val="accent2"/>
                </a:solidFill>
              </a:rPr>
              <a:t>49.2</a:t>
            </a:r>
            <a:r>
              <a:rPr lang="en-US" dirty="0" smtClean="0"/>
              <a:t> and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standard deviation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chemeClr val="accent2"/>
                </a:solidFill>
              </a:rPr>
              <a:t>17</a:t>
            </a:r>
            <a:r>
              <a:rPr lang="en-US" dirty="0"/>
              <a:t>. </a:t>
            </a:r>
          </a:p>
          <a:p>
            <a:r>
              <a:rPr lang="en-US" dirty="0" smtClean="0"/>
              <a:t>Now, 49.2 </a:t>
            </a:r>
            <a:r>
              <a:rPr lang="en-US" dirty="0"/>
              <a:t>- 17 = 32.2 and 49.2 + 17 = 66.2 </a:t>
            </a:r>
          </a:p>
          <a:p>
            <a:pPr algn="just"/>
            <a:r>
              <a:rPr lang="en-US" dirty="0" smtClean="0"/>
              <a:t>This means that </a:t>
            </a:r>
            <a:r>
              <a:rPr lang="en-US" dirty="0"/>
              <a:t>most of the </a:t>
            </a:r>
            <a:r>
              <a:rPr lang="en-US" dirty="0" smtClean="0"/>
              <a:t>data </a:t>
            </a:r>
            <a:r>
              <a:rPr lang="en-US" dirty="0"/>
              <a:t>probably spend between </a:t>
            </a:r>
            <a:r>
              <a:rPr lang="en-US" b="1" dirty="0" smtClean="0"/>
              <a:t>32.2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66.2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If all data are same then variance &amp; standard deviation is 0 (zero).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8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(Try it)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Calculate Mean, Median, Mode, Range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13, 18, 13, 14, 13, 16, 14, 21, 13</a:t>
            </a:r>
            <a:endParaRPr lang="en-US" sz="2400" dirty="0" smtClean="0"/>
          </a:p>
          <a:p>
            <a:r>
              <a:rPr lang="en-US" sz="2800" dirty="0" smtClean="0"/>
              <a:t>Mean </a:t>
            </a:r>
            <a:r>
              <a:rPr lang="en-US" sz="2800" dirty="0"/>
              <a:t>is </a:t>
            </a:r>
            <a:r>
              <a:rPr lang="en-US" sz="2800" b="1" dirty="0" smtClean="0"/>
              <a:t>15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Median </a:t>
            </a:r>
            <a:r>
              <a:rPr lang="en-US" sz="2800" dirty="0"/>
              <a:t>is </a:t>
            </a:r>
            <a:r>
              <a:rPr lang="en-US" sz="2800" b="1" dirty="0" smtClean="0"/>
              <a:t>14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Mode is </a:t>
            </a:r>
            <a:r>
              <a:rPr lang="en-US" sz="2800" b="1" dirty="0" smtClean="0"/>
              <a:t>13 &amp; 14 (Bimodal)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Range is </a:t>
            </a:r>
            <a:r>
              <a:rPr lang="en-US" sz="2800" b="1" dirty="0" smtClean="0"/>
              <a:t>8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Variance is </a:t>
            </a:r>
            <a:r>
              <a:rPr lang="en-US" sz="2800" b="1" dirty="0" smtClean="0"/>
              <a:t>289.</a:t>
            </a:r>
          </a:p>
          <a:p>
            <a:r>
              <a:rPr lang="en-US" sz="2800" dirty="0" smtClean="0"/>
              <a:t>Standard deviation is </a:t>
            </a:r>
            <a:r>
              <a:rPr lang="en-US" sz="2800" b="1" dirty="0" smtClean="0"/>
              <a:t>17.</a:t>
            </a:r>
          </a:p>
        </p:txBody>
      </p:sp>
    </p:spTree>
    <p:extLst>
      <p:ext uri="{BB962C8B-B14F-4D97-AF65-F5344CB8AC3E}">
        <p14:creationId xmlns:p14="http://schemas.microsoft.com/office/powerpoint/2010/main" val="28054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An attribute is a </a:t>
            </a:r>
            <a:r>
              <a:rPr lang="en-US" b="1" dirty="0">
                <a:solidFill>
                  <a:schemeClr val="accent2"/>
                </a:solidFill>
              </a:rPr>
              <a:t>property of the </a:t>
            </a:r>
            <a:r>
              <a:rPr lang="en-US" b="1" dirty="0" smtClean="0">
                <a:solidFill>
                  <a:schemeClr val="accent2"/>
                </a:solidFill>
              </a:rPr>
              <a:t>object.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also represents different </a:t>
            </a:r>
            <a:r>
              <a:rPr lang="en-US" b="1" dirty="0">
                <a:solidFill>
                  <a:schemeClr val="accent2"/>
                </a:solidFill>
              </a:rPr>
              <a:t>features of the object</a:t>
            </a:r>
            <a:r>
              <a:rPr lang="en-US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 smtClean="0"/>
              <a:t>E.g.</a:t>
            </a:r>
            <a:r>
              <a:rPr lang="en-US" dirty="0" smtClean="0"/>
              <a:t> Person </a:t>
            </a:r>
            <a:r>
              <a:rPr lang="en-US" dirty="0" smtClean="0">
                <a:sym typeface="Wingdings" panose="05000000000000000000" pitchFamily="2" charset="2"/>
              </a:rPr>
              <a:t>  Name, Age, Qualification etc.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Attribute types can be divided into four categories.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Nominal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Ordinal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Interval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Ratio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14600" y="2022144"/>
            <a:ext cx="3124200" cy="31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Nominal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Nominal </a:t>
            </a:r>
            <a:r>
              <a:rPr lang="en-US" dirty="0" smtClean="0"/>
              <a:t>attributes are</a:t>
            </a:r>
            <a:r>
              <a:rPr lang="en-US" b="1" dirty="0" smtClean="0"/>
              <a:t> </a:t>
            </a:r>
            <a:r>
              <a:rPr lang="en-US" b="1" dirty="0">
                <a:solidFill>
                  <a:schemeClr val="accent2"/>
                </a:solidFill>
              </a:rPr>
              <a:t>named</a:t>
            </a:r>
            <a:r>
              <a:rPr lang="en-US" b="1" dirty="0"/>
              <a:t> </a:t>
            </a:r>
            <a:r>
              <a:rPr lang="en-US" dirty="0" smtClean="0"/>
              <a:t>attributes which </a:t>
            </a:r>
            <a:r>
              <a:rPr lang="en-US" dirty="0"/>
              <a:t>can be </a:t>
            </a:r>
            <a:r>
              <a:rPr lang="en-US" b="1" dirty="0">
                <a:solidFill>
                  <a:schemeClr val="accent2"/>
                </a:solidFill>
              </a:rPr>
              <a:t>separated into discrete (</a:t>
            </a:r>
            <a:r>
              <a:rPr lang="en-US" b="1" dirty="0" smtClean="0">
                <a:solidFill>
                  <a:schemeClr val="accent2"/>
                </a:solidFill>
              </a:rPr>
              <a:t>individual) categories</a:t>
            </a:r>
            <a:r>
              <a:rPr lang="en-US" dirty="0" smtClean="0"/>
              <a:t> </a:t>
            </a:r>
            <a:r>
              <a:rPr lang="en-US" dirty="0"/>
              <a:t>which do not overlap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Nominal attributes values also called as </a:t>
            </a:r>
            <a:r>
              <a:rPr lang="en-US" b="1" dirty="0" smtClean="0">
                <a:solidFill>
                  <a:schemeClr val="accent2"/>
                </a:solidFill>
              </a:rPr>
              <a:t>distinct values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u="sng" dirty="0" smtClean="0"/>
              <a:t>Example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u="sng" dirty="0" smtClean="0"/>
          </a:p>
          <a:p>
            <a:pPr algn="just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324600" y="284897"/>
            <a:ext cx="22479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Attribute Types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2409524" cy="16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17" y="2971800"/>
            <a:ext cx="2580952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to </a:t>
            </a:r>
            <a:r>
              <a:rPr lang="en-US" dirty="0" smtClean="0"/>
              <a:t>preprocess </a:t>
            </a:r>
            <a:r>
              <a:rPr lang="en-US" dirty="0"/>
              <a:t>data? </a:t>
            </a:r>
            <a:endParaRPr lang="en-US" dirty="0" smtClean="0"/>
          </a:p>
          <a:p>
            <a:r>
              <a:rPr lang="en-US" dirty="0" smtClean="0"/>
              <a:t>Mean, median, mode &amp; range</a:t>
            </a:r>
          </a:p>
          <a:p>
            <a:r>
              <a:rPr lang="en-US" dirty="0" smtClean="0"/>
              <a:t>Attribute types</a:t>
            </a:r>
          </a:p>
          <a:p>
            <a:r>
              <a:rPr lang="en-US" dirty="0" smtClean="0"/>
              <a:t>Data preprocessing </a:t>
            </a:r>
            <a:r>
              <a:rPr lang="en-US" dirty="0"/>
              <a:t>t</a:t>
            </a:r>
            <a:r>
              <a:rPr lang="en-US" dirty="0" smtClean="0"/>
              <a:t>asks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c</a:t>
            </a:r>
            <a:r>
              <a:rPr lang="en-US" dirty="0" smtClean="0"/>
              <a:t>leaning </a:t>
            </a:r>
            <a:r>
              <a:rPr lang="en-US" dirty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smtClean="0"/>
              <a:t>integration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transformation </a:t>
            </a:r>
            <a:r>
              <a:rPr lang="en-US" dirty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smtClean="0"/>
              <a:t>reduction </a:t>
            </a:r>
            <a:r>
              <a:rPr lang="en-US" dirty="0"/>
              <a:t>	</a:t>
            </a:r>
          </a:p>
          <a:p>
            <a:r>
              <a:rPr lang="en-US" dirty="0"/>
              <a:t>Data </a:t>
            </a:r>
            <a:r>
              <a:rPr lang="en-US" dirty="0" smtClean="0"/>
              <a:t>mining </a:t>
            </a:r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p</a:t>
            </a:r>
            <a:r>
              <a:rPr lang="en-US" dirty="0" smtClean="0"/>
              <a:t>rimitives </a:t>
            </a:r>
            <a:r>
              <a:rPr lang="en-US" dirty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) Ordinal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Ordinal attribute </a:t>
            </a:r>
            <a:r>
              <a:rPr lang="en-US" dirty="0"/>
              <a:t>is the </a:t>
            </a:r>
            <a:r>
              <a:rPr lang="en-US" b="1" dirty="0">
                <a:solidFill>
                  <a:schemeClr val="accent2"/>
                </a:solidFill>
              </a:rPr>
              <a:t>order of the </a:t>
            </a:r>
            <a:r>
              <a:rPr lang="en-US" b="1" dirty="0" smtClean="0">
                <a:solidFill>
                  <a:schemeClr val="accent2"/>
                </a:solidFill>
              </a:rPr>
              <a:t>values, </a:t>
            </a:r>
            <a:r>
              <a:rPr lang="en-US" dirty="0"/>
              <a:t>t</a:t>
            </a:r>
            <a:r>
              <a:rPr lang="en-US" dirty="0" smtClean="0"/>
              <a:t>hat’s </a:t>
            </a:r>
            <a:r>
              <a:rPr lang="en-US" dirty="0"/>
              <a:t>important and significant, but the differences between each one is not really </a:t>
            </a:r>
            <a:r>
              <a:rPr lang="en-US" dirty="0" smtClean="0"/>
              <a:t>known.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u="sng" dirty="0" smtClean="0"/>
              <a:t>Example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 smtClean="0"/>
              <a:t>Rankings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1</a:t>
            </a:r>
            <a:r>
              <a:rPr lang="en-US" baseline="30000" dirty="0" smtClean="0">
                <a:sym typeface="Wingdings" panose="05000000000000000000" pitchFamily="2" charset="2"/>
              </a:rPr>
              <a:t>st</a:t>
            </a:r>
            <a:r>
              <a:rPr lang="en-US" dirty="0" smtClean="0">
                <a:sym typeface="Wingdings" panose="05000000000000000000" pitchFamily="2" charset="2"/>
              </a:rPr>
              <a:t>, 2</a:t>
            </a:r>
            <a:r>
              <a:rPr lang="en-US" baseline="30000" dirty="0" smtClean="0">
                <a:sym typeface="Wingdings" panose="05000000000000000000" pitchFamily="2" charset="2"/>
              </a:rPr>
              <a:t>nd</a:t>
            </a:r>
            <a:r>
              <a:rPr lang="en-US" dirty="0" smtClean="0">
                <a:sym typeface="Wingdings" panose="05000000000000000000" pitchFamily="2" charset="2"/>
              </a:rPr>
              <a:t>,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 smtClean="0">
                <a:sym typeface="Wingdings" panose="05000000000000000000" pitchFamily="2" charset="2"/>
              </a:rPr>
              <a:t>Ratings</a:t>
            </a:r>
            <a:r>
              <a:rPr lang="en-US" dirty="0" smtClean="0">
                <a:sym typeface="Wingdings" panose="05000000000000000000" pitchFamily="2" charset="2"/>
              </a:rPr>
              <a:t> </a:t>
            </a:r>
            <a:r>
              <a:rPr lang="en-US" u="sng" dirty="0" smtClean="0">
                <a:sym typeface="Wingdings" panose="05000000000000000000" pitchFamily="2" charset="2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We </a:t>
            </a:r>
            <a:r>
              <a:rPr lang="en-US" dirty="0"/>
              <a:t>know that a </a:t>
            </a:r>
            <a:r>
              <a:rPr lang="en-US" dirty="0" smtClean="0"/>
              <a:t>5 star is </a:t>
            </a:r>
            <a:r>
              <a:rPr lang="en-US" dirty="0"/>
              <a:t>better than a </a:t>
            </a:r>
            <a:r>
              <a:rPr lang="en-US" dirty="0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star or 3</a:t>
            </a:r>
            <a:r>
              <a:rPr lang="en-US" baseline="30000" dirty="0"/>
              <a:t> </a:t>
            </a:r>
            <a:r>
              <a:rPr lang="en-US" dirty="0" smtClean="0"/>
              <a:t>star, </a:t>
            </a:r>
            <a:r>
              <a:rPr lang="en-US" dirty="0"/>
              <a:t>but we don’t </a:t>
            </a:r>
            <a:r>
              <a:rPr lang="en-US" dirty="0" smtClean="0"/>
              <a:t>know and </a:t>
            </a:r>
            <a:r>
              <a:rPr lang="en-US" dirty="0"/>
              <a:t>cannot quantify–how much better it </a:t>
            </a:r>
            <a:r>
              <a:rPr lang="en-US" dirty="0" smtClean="0"/>
              <a:t>is?</a:t>
            </a:r>
          </a:p>
          <a:p>
            <a:pPr marL="0" indent="0" algn="just">
              <a:buNone/>
            </a:pPr>
            <a:endParaRPr lang="en-US" u="sng" dirty="0" smtClean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u="sng" dirty="0" smtClean="0"/>
          </a:p>
          <a:p>
            <a:pPr algn="just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324600" y="284897"/>
            <a:ext cx="22479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Attribute Types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2217760" y="3352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560660" y="3352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2903560" y="3352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5-Point Star 7"/>
          <p:cNvSpPr/>
          <p:nvPr/>
        </p:nvSpPr>
        <p:spPr>
          <a:xfrm>
            <a:off x="3429000" y="3352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771900" y="3352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5-Point Star 9"/>
          <p:cNvSpPr/>
          <p:nvPr/>
        </p:nvSpPr>
        <p:spPr>
          <a:xfrm>
            <a:off x="4114800" y="3352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5-Point Star 10"/>
          <p:cNvSpPr/>
          <p:nvPr/>
        </p:nvSpPr>
        <p:spPr>
          <a:xfrm>
            <a:off x="4457700" y="336986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5-Point Star 13"/>
          <p:cNvSpPr/>
          <p:nvPr/>
        </p:nvSpPr>
        <p:spPr>
          <a:xfrm>
            <a:off x="4800600" y="336986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173104" y="3352800"/>
            <a:ext cx="152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,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8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8" grpId="0" animBg="1"/>
      <p:bldP spid="9" grpId="0" animBg="1"/>
      <p:bldP spid="10" grpId="0" animBg="1"/>
      <p:bldP spid="11" grpId="0" animBg="1"/>
      <p:bldP spid="14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Interval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Interval </a:t>
            </a:r>
            <a:r>
              <a:rPr lang="en-US" dirty="0" smtClean="0"/>
              <a:t>attribute comes </a:t>
            </a:r>
            <a:r>
              <a:rPr lang="en-US" dirty="0"/>
              <a:t>in the form of a </a:t>
            </a:r>
            <a:r>
              <a:rPr lang="en-US" b="1" dirty="0">
                <a:solidFill>
                  <a:schemeClr val="accent2"/>
                </a:solidFill>
              </a:rPr>
              <a:t>numerical value </a:t>
            </a:r>
            <a:r>
              <a:rPr lang="en-US" dirty="0"/>
              <a:t>where the </a:t>
            </a:r>
            <a:r>
              <a:rPr lang="en-US" b="1" dirty="0">
                <a:solidFill>
                  <a:schemeClr val="accent2"/>
                </a:solidFill>
              </a:rPr>
              <a:t>difference</a:t>
            </a:r>
            <a:r>
              <a:rPr lang="en-US" dirty="0"/>
              <a:t> between points is </a:t>
            </a:r>
            <a:r>
              <a:rPr lang="en-US" b="1" dirty="0" smtClean="0">
                <a:solidFill>
                  <a:schemeClr val="accent2"/>
                </a:solidFill>
              </a:rPr>
              <a:t>meaningful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u="sng" dirty="0" smtClean="0"/>
              <a:t>Example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 smtClean="0"/>
              <a:t>Temperature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10°-20°, 30°-50</a:t>
            </a:r>
            <a:r>
              <a:rPr lang="en-US" dirty="0">
                <a:sym typeface="Wingdings" panose="05000000000000000000" pitchFamily="2" charset="2"/>
              </a:rPr>
              <a:t>°, </a:t>
            </a:r>
            <a:r>
              <a:rPr lang="en-US" dirty="0" smtClean="0">
                <a:sym typeface="Wingdings" panose="05000000000000000000" pitchFamily="2" charset="2"/>
              </a:rPr>
              <a:t>35°-45°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 smtClean="0">
                <a:sym typeface="Wingdings" panose="05000000000000000000" pitchFamily="2" charset="2"/>
              </a:rPr>
              <a:t>Calendar Dates </a:t>
            </a:r>
            <a:r>
              <a:rPr lang="en-US" dirty="0" smtClean="0">
                <a:sym typeface="Wingdings" panose="05000000000000000000" pitchFamily="2" charset="2"/>
              </a:rPr>
              <a:t> 15</a:t>
            </a:r>
            <a:r>
              <a:rPr lang="en-US" baseline="30000" dirty="0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– 22</a:t>
            </a:r>
            <a:r>
              <a:rPr lang="en-US" baseline="30000" dirty="0" smtClean="0">
                <a:sym typeface="Wingdings" panose="05000000000000000000" pitchFamily="2" charset="2"/>
              </a:rPr>
              <a:t>nd</a:t>
            </a:r>
            <a:r>
              <a:rPr lang="en-US" dirty="0" smtClean="0">
                <a:sym typeface="Wingdings" panose="05000000000000000000" pitchFamily="2" charset="2"/>
              </a:rPr>
              <a:t>, 10</a:t>
            </a:r>
            <a:r>
              <a:rPr lang="en-US" baseline="30000" dirty="0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– 30</a:t>
            </a:r>
            <a:r>
              <a:rPr lang="en-US" baseline="30000" dirty="0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u="sng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We can not find true zero </a:t>
            </a:r>
            <a:r>
              <a:rPr lang="en-US" dirty="0"/>
              <a:t>(absolute)</a:t>
            </a:r>
            <a:r>
              <a:rPr lang="en-US" dirty="0" smtClean="0"/>
              <a:t> value with interval attributes.</a:t>
            </a:r>
            <a:endParaRPr lang="en-US" b="1" dirty="0" smtClean="0">
              <a:solidFill>
                <a:schemeClr val="accent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24600" y="284897"/>
            <a:ext cx="22479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Attribute Types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Ratio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Ratio </a:t>
            </a:r>
            <a:r>
              <a:rPr lang="en-US" dirty="0" smtClean="0"/>
              <a:t>attribute is looks </a:t>
            </a:r>
            <a:r>
              <a:rPr lang="en-US" b="1" dirty="0">
                <a:solidFill>
                  <a:schemeClr val="accent2"/>
                </a:solidFill>
              </a:rPr>
              <a:t>like interval </a:t>
            </a:r>
            <a:r>
              <a:rPr lang="en-US" b="1" dirty="0" smtClean="0">
                <a:solidFill>
                  <a:schemeClr val="accent2"/>
                </a:solidFill>
              </a:rPr>
              <a:t>attribute</a:t>
            </a:r>
            <a:r>
              <a:rPr lang="en-US" dirty="0" smtClean="0"/>
              <a:t>, </a:t>
            </a:r>
            <a:r>
              <a:rPr lang="en-US" dirty="0"/>
              <a:t>but it </a:t>
            </a:r>
            <a:r>
              <a:rPr lang="en-US" b="1" dirty="0">
                <a:solidFill>
                  <a:schemeClr val="accent2"/>
                </a:solidFill>
              </a:rPr>
              <a:t>must have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accent2"/>
                </a:solidFill>
              </a:rPr>
              <a:t>true zero </a:t>
            </a:r>
            <a:r>
              <a:rPr lang="en-US" b="1" dirty="0">
                <a:solidFill>
                  <a:schemeClr val="accent2"/>
                </a:solidFill>
              </a:rPr>
              <a:t>(absolute) </a:t>
            </a:r>
            <a:r>
              <a:rPr lang="en-US" dirty="0" smtClean="0"/>
              <a:t>value.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It tells </a:t>
            </a:r>
            <a:r>
              <a:rPr lang="en-US" dirty="0"/>
              <a:t>us about the </a:t>
            </a:r>
            <a:r>
              <a:rPr lang="en-US" dirty="0" smtClean="0"/>
              <a:t>order and </a:t>
            </a:r>
            <a:r>
              <a:rPr lang="en-US" dirty="0"/>
              <a:t>the exact value between </a:t>
            </a:r>
            <a:r>
              <a:rPr lang="en-US" dirty="0" smtClean="0"/>
              <a:t>units</a:t>
            </a:r>
            <a:r>
              <a:rPr lang="en-US" dirty="0"/>
              <a:t> </a:t>
            </a:r>
            <a:r>
              <a:rPr lang="en-US" dirty="0" smtClean="0"/>
              <a:t>or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u="sng" dirty="0" smtClean="0"/>
              <a:t>Example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 smtClean="0"/>
              <a:t>Age Group </a:t>
            </a:r>
            <a:r>
              <a:rPr lang="en-US" dirty="0" smtClean="0">
                <a:sym typeface="Wingdings" panose="05000000000000000000" pitchFamily="2" charset="2"/>
              </a:rPr>
              <a:t> 10-20, 30-50, 35-45 (In years)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 smtClean="0">
                <a:sym typeface="Wingdings" panose="05000000000000000000" pitchFamily="2" charset="2"/>
              </a:rPr>
              <a:t>Mass</a:t>
            </a:r>
            <a:r>
              <a:rPr lang="en-US" dirty="0" smtClean="0">
                <a:sym typeface="Wingdings" panose="05000000000000000000" pitchFamily="2" charset="2"/>
              </a:rPr>
              <a:t>  20-30 kg, 10-15 kg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does have a </a:t>
            </a:r>
            <a:r>
              <a:rPr lang="en-US" dirty="0" smtClean="0"/>
              <a:t>true </a:t>
            </a:r>
            <a:r>
              <a:rPr lang="en-US" dirty="0"/>
              <a:t>zero (absolute</a:t>
            </a:r>
            <a:r>
              <a:rPr lang="en-US" dirty="0" smtClean="0"/>
              <a:t>) </a:t>
            </a:r>
            <a:r>
              <a:rPr lang="en-US" dirty="0"/>
              <a:t>so, it is possible to compute ratios.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324600" y="284897"/>
            <a:ext cx="22479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Attribute Types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</a:t>
            </a:r>
            <a:r>
              <a:rPr lang="en-US" dirty="0"/>
              <a:t>reprocessing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601866" y="1295400"/>
            <a:ext cx="2194560" cy="1143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Cleaning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36688" y="2993978"/>
            <a:ext cx="2194560" cy="1143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Integration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04410" y="2993978"/>
            <a:ext cx="2194560" cy="1143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Transformation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01866" y="4751696"/>
            <a:ext cx="2194560" cy="1143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3" idx="3"/>
            <a:endCxn id="6" idx="0"/>
          </p:cNvCxnSpPr>
          <p:nvPr/>
        </p:nvCxnSpPr>
        <p:spPr>
          <a:xfrm>
            <a:off x="5796426" y="1866900"/>
            <a:ext cx="1137542" cy="112707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2"/>
            <a:endCxn id="8" idx="3"/>
          </p:cNvCxnSpPr>
          <p:nvPr/>
        </p:nvCxnSpPr>
        <p:spPr>
          <a:xfrm rot="5400000">
            <a:off x="5772088" y="4161316"/>
            <a:ext cx="1186218" cy="113754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1"/>
            <a:endCxn id="7" idx="2"/>
          </p:cNvCxnSpPr>
          <p:nvPr/>
        </p:nvCxnSpPr>
        <p:spPr>
          <a:xfrm rot="10800000">
            <a:off x="2301690" y="4136978"/>
            <a:ext cx="1300176" cy="118621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0"/>
            <a:endCxn id="3" idx="1"/>
          </p:cNvCxnSpPr>
          <p:nvPr/>
        </p:nvCxnSpPr>
        <p:spPr>
          <a:xfrm rot="5400000" flipH="1" flipV="1">
            <a:off x="2388239" y="1780351"/>
            <a:ext cx="1127078" cy="130017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56" y="26590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89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Fill </a:t>
            </a:r>
            <a:r>
              <a:rPr lang="en-US" b="1" dirty="0"/>
              <a:t>in missing </a:t>
            </a:r>
            <a:r>
              <a:rPr lang="en-US" b="1" dirty="0" smtClean="0"/>
              <a:t>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Ignore the </a:t>
            </a:r>
            <a:r>
              <a:rPr lang="en-US" dirty="0" smtClean="0"/>
              <a:t>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Fill missing value </a:t>
            </a:r>
            <a:r>
              <a:rPr lang="en-US" dirty="0" smtClean="0"/>
              <a:t>manually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Fill in the missing value </a:t>
            </a:r>
            <a:r>
              <a:rPr lang="en-US" dirty="0" smtClean="0"/>
              <a:t>automatically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a global constant to fill in the missing </a:t>
            </a:r>
            <a:r>
              <a:rPr lang="en-US" dirty="0" smtClean="0"/>
              <a:t>value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Identify </a:t>
            </a:r>
            <a:r>
              <a:rPr lang="en-US" b="1" dirty="0"/>
              <a:t>outliers and smooth out noisy </a:t>
            </a:r>
            <a:r>
              <a:rPr lang="en-US" b="1" dirty="0" smtClean="0"/>
              <a:t>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Binning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Clustering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Correct inconsistent data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Resolve redundancy caused by data integration</a:t>
            </a:r>
            <a:endParaRPr lang="en-US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8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Fill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algn="just">
              <a:buFont typeface="Wingdings" panose="05000000000000000000" pitchFamily="2" charset="2"/>
              <a:buChar char="§"/>
            </a:pPr>
            <a:r>
              <a:rPr lang="en-US" b="1" dirty="0" smtClean="0"/>
              <a:t>Ignore </a:t>
            </a:r>
            <a:r>
              <a:rPr lang="en-US" b="1" dirty="0"/>
              <a:t>the </a:t>
            </a:r>
            <a:r>
              <a:rPr lang="en-US" b="1" dirty="0" smtClean="0"/>
              <a:t>tuple (record/row)</a:t>
            </a:r>
            <a:r>
              <a:rPr lang="en-US" dirty="0" smtClean="0"/>
              <a:t>: </a:t>
            </a: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Usually </a:t>
            </a:r>
            <a:r>
              <a:rPr lang="en-US" dirty="0"/>
              <a:t>done when </a:t>
            </a:r>
            <a:r>
              <a:rPr lang="en-US" b="1" dirty="0">
                <a:solidFill>
                  <a:schemeClr val="accent2"/>
                </a:solidFill>
              </a:rPr>
              <a:t>class label is </a:t>
            </a:r>
            <a:r>
              <a:rPr lang="en-US" b="1" dirty="0" smtClean="0">
                <a:solidFill>
                  <a:schemeClr val="accent2"/>
                </a:solidFill>
              </a:rPr>
              <a:t>missing</a:t>
            </a:r>
            <a:r>
              <a:rPr lang="en-US" dirty="0" smtClean="0"/>
              <a:t>.</a:t>
            </a: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en-US" b="1" u="sng" dirty="0" smtClean="0"/>
              <a:t>Example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task is to distinguish between two types of emails, </a:t>
            </a:r>
            <a:r>
              <a:rPr lang="en-US" dirty="0" smtClean="0"/>
              <a:t>“spam” </a:t>
            </a:r>
            <a:r>
              <a:rPr lang="en-US" dirty="0"/>
              <a:t>and </a:t>
            </a:r>
            <a:r>
              <a:rPr lang="en-US" dirty="0" smtClean="0"/>
              <a:t>“non-spam” (Ham).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dirty="0" smtClean="0"/>
              <a:t>Spam &amp; non-spam are called as class label.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dirty="0" smtClean="0"/>
              <a:t>If an email comes to you, in which class label is missing then it is discarded.</a:t>
            </a:r>
          </a:p>
          <a:p>
            <a:pPr marL="457200" algn="just">
              <a:buFont typeface="Wingdings" panose="05000000000000000000" pitchFamily="2" charset="2"/>
              <a:buChar char="§"/>
            </a:pPr>
            <a:r>
              <a:rPr lang="en-US" b="1" dirty="0"/>
              <a:t>Fill missing value manually</a:t>
            </a:r>
            <a:r>
              <a:rPr lang="en-US" dirty="0"/>
              <a:t>:</a:t>
            </a: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b="1" dirty="0">
                <a:solidFill>
                  <a:schemeClr val="accent2"/>
                </a:solidFill>
              </a:rPr>
              <a:t>attribute mean (average)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</a:rPr>
              <a:t>fill in the missing value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</a:rPr>
              <a:t>also use the attribute mean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(average)</a:t>
            </a:r>
            <a:r>
              <a:rPr lang="en-US" dirty="0"/>
              <a:t> for </a:t>
            </a:r>
            <a:r>
              <a:rPr lang="en-US" b="1" dirty="0">
                <a:solidFill>
                  <a:schemeClr val="accent2"/>
                </a:solidFill>
              </a:rPr>
              <a:t>all samples belonging to the same class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10400" y="304800"/>
            <a:ext cx="19431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Cleaning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8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Fill missing values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algn="just">
              <a:buFont typeface="Wingdings" panose="05000000000000000000" pitchFamily="2" charset="2"/>
              <a:buChar char="§"/>
            </a:pPr>
            <a:r>
              <a:rPr lang="en-US" b="1" dirty="0"/>
              <a:t>Fill in the missing value automatically</a:t>
            </a:r>
            <a:r>
              <a:rPr lang="en-US" dirty="0"/>
              <a:t>:</a:t>
            </a:r>
          </a:p>
          <a:p>
            <a:pPr marL="857250" lvl="1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Predict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missing value </a:t>
            </a:r>
            <a:r>
              <a:rPr lang="en-US" dirty="0"/>
              <a:t>by using a </a:t>
            </a:r>
            <a:r>
              <a:rPr lang="en-US" b="1" dirty="0">
                <a:solidFill>
                  <a:schemeClr val="accent2"/>
                </a:solidFill>
              </a:rPr>
              <a:t>learning algorithm</a:t>
            </a:r>
            <a:r>
              <a:rPr lang="en-US" dirty="0"/>
              <a:t>: </a:t>
            </a:r>
          </a:p>
          <a:p>
            <a:pPr lvl="2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Consider the attribute with the missing value as a dependent variable and run a learning algorithm (usually Naive Bayes or Decision tree) to predict the missing value</a:t>
            </a:r>
            <a:r>
              <a:rPr lang="en-US" dirty="0" smtClean="0"/>
              <a:t>.</a:t>
            </a:r>
            <a:endParaRPr lang="en-US" b="1" dirty="0" smtClean="0"/>
          </a:p>
          <a:p>
            <a:pPr marL="457200" algn="just">
              <a:buFont typeface="Wingdings" panose="05000000000000000000" pitchFamily="2" charset="2"/>
              <a:buChar char="§"/>
            </a:pPr>
            <a:r>
              <a:rPr lang="en-US" b="1" dirty="0" smtClean="0"/>
              <a:t>Use a global constant to fill in the missing value</a:t>
            </a:r>
          </a:p>
          <a:p>
            <a:pPr marL="91440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Replace </a:t>
            </a:r>
            <a:r>
              <a:rPr lang="en-US" b="1" dirty="0" smtClean="0">
                <a:solidFill>
                  <a:schemeClr val="accent2"/>
                </a:solidFill>
              </a:rPr>
              <a:t>all missing attribute values</a:t>
            </a:r>
            <a:r>
              <a:rPr lang="en-US" dirty="0" smtClean="0"/>
              <a:t> by the same constant such as a label like </a:t>
            </a:r>
            <a:r>
              <a:rPr lang="en-US" b="1" dirty="0" smtClean="0">
                <a:solidFill>
                  <a:schemeClr val="accent2"/>
                </a:solidFill>
              </a:rPr>
              <a:t>“</a:t>
            </a:r>
            <a:r>
              <a:rPr lang="en-US" b="1" i="1" dirty="0" smtClean="0">
                <a:solidFill>
                  <a:schemeClr val="accent2"/>
                </a:solidFill>
              </a:rPr>
              <a:t>Unknown</a:t>
            </a:r>
            <a:r>
              <a:rPr lang="en-US" b="1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</a:p>
          <a:p>
            <a:pPr marL="857250" lvl="1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10400" y="304800"/>
            <a:ext cx="19431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Cleaning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) </a:t>
            </a:r>
            <a:r>
              <a:rPr lang="en-US" sz="2800" dirty="0"/>
              <a:t>Identify outliers and smooth out noisy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buFont typeface="+mj-lt"/>
              <a:buAutoNum type="arabicPeriod"/>
            </a:pPr>
            <a:r>
              <a:rPr lang="en-US" b="1" dirty="0" smtClean="0"/>
              <a:t>Binning method</a:t>
            </a:r>
          </a:p>
          <a:p>
            <a:pPr marL="514350" indent="-457200" algn="just">
              <a:buFont typeface="+mj-lt"/>
              <a:buAutoNum type="arabicPeriod"/>
            </a:pPr>
            <a:r>
              <a:rPr lang="en-US" b="1" dirty="0" smtClean="0"/>
              <a:t>Clustering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10400" y="291152"/>
            <a:ext cx="19431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Cleaning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Binning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 smtClean="0"/>
              <a:t>Data </a:t>
            </a:r>
            <a:r>
              <a:rPr lang="en-US" dirty="0"/>
              <a:t>binning or </a:t>
            </a:r>
            <a:r>
              <a:rPr lang="en-US" b="1" dirty="0">
                <a:solidFill>
                  <a:schemeClr val="accent2"/>
                </a:solidFill>
              </a:rPr>
              <a:t>bucketing</a:t>
            </a:r>
            <a:r>
              <a:rPr lang="en-US" dirty="0"/>
              <a:t> is a data pre-processing technique used to </a:t>
            </a:r>
            <a:r>
              <a:rPr lang="en-US" b="1" dirty="0">
                <a:solidFill>
                  <a:schemeClr val="accent2"/>
                </a:solidFill>
              </a:rPr>
              <a:t>reduce the effects of minor observation errors</a:t>
            </a:r>
            <a:r>
              <a:rPr lang="en-US" dirty="0"/>
              <a:t>. 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/>
              <a:t>The original data values which fall in a given small </a:t>
            </a:r>
            <a:r>
              <a:rPr lang="en-US" dirty="0" smtClean="0"/>
              <a:t>interval called </a:t>
            </a:r>
            <a:r>
              <a:rPr lang="en-US" b="1" dirty="0" smtClean="0">
                <a:solidFill>
                  <a:schemeClr val="accent2"/>
                </a:solidFill>
              </a:rPr>
              <a:t>as a bin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b="1" dirty="0">
                <a:solidFill>
                  <a:schemeClr val="accent2"/>
                </a:solidFill>
              </a:rPr>
              <a:t>replaced by a value </a:t>
            </a:r>
            <a:r>
              <a:rPr lang="en-US" b="1" dirty="0" smtClean="0">
                <a:solidFill>
                  <a:schemeClr val="accent2"/>
                </a:solidFill>
              </a:rPr>
              <a:t>which represents that </a:t>
            </a:r>
            <a:r>
              <a:rPr lang="en-US" b="1" dirty="0">
                <a:solidFill>
                  <a:schemeClr val="accent2"/>
                </a:solidFill>
              </a:rPr>
              <a:t>interval</a:t>
            </a:r>
            <a:r>
              <a:rPr lang="en-US" dirty="0"/>
              <a:t>, often </a:t>
            </a:r>
            <a:r>
              <a:rPr lang="en-US" dirty="0" smtClean="0"/>
              <a:t>called the </a:t>
            </a:r>
            <a:r>
              <a:rPr lang="en-US" dirty="0"/>
              <a:t>central value.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r>
              <a:rPr lang="en-US" b="1" u="sng" dirty="0"/>
              <a:t>Steps of Binning method</a:t>
            </a:r>
          </a:p>
          <a:p>
            <a:pPr marL="97155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Sort the attribute values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</a:rPr>
              <a:t>partition</a:t>
            </a:r>
            <a:r>
              <a:rPr lang="en-US" dirty="0"/>
              <a:t> them into </a:t>
            </a:r>
            <a:r>
              <a:rPr lang="en-US" b="1" dirty="0">
                <a:solidFill>
                  <a:schemeClr val="accent2"/>
                </a:solidFill>
              </a:rPr>
              <a:t>bins</a:t>
            </a:r>
            <a:r>
              <a:rPr lang="en-US" dirty="0"/>
              <a:t>.</a:t>
            </a:r>
          </a:p>
          <a:p>
            <a:pPr marL="971550" lvl="1" indent="-457200" algn="just">
              <a:buFont typeface="+mj-lt"/>
              <a:buAutoNum type="arabicPeriod"/>
            </a:pPr>
            <a:r>
              <a:rPr lang="en-US" dirty="0"/>
              <a:t>Then smooth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by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bin means</a:t>
            </a:r>
            <a:r>
              <a:rPr lang="en-US" dirty="0">
                <a:solidFill>
                  <a:schemeClr val="accent2"/>
                </a:solidFill>
              </a:rPr>
              <a:t>, </a:t>
            </a:r>
            <a:r>
              <a:rPr lang="en-US" b="1" dirty="0">
                <a:solidFill>
                  <a:schemeClr val="accent2"/>
                </a:solidFill>
              </a:rPr>
              <a:t>bin median </a:t>
            </a:r>
            <a:r>
              <a:rPr lang="en-US" dirty="0"/>
              <a:t>or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b="1" dirty="0">
                <a:solidFill>
                  <a:schemeClr val="accent2"/>
                </a:solidFill>
              </a:rPr>
              <a:t>bin boundaries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4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Binning </a:t>
            </a:r>
            <a:r>
              <a:rPr lang="en-US" dirty="0" smtClean="0"/>
              <a:t>method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data: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r>
              <a:rPr lang="en-US" b="1" dirty="0">
                <a:solidFill>
                  <a:srgbClr val="0070C0"/>
                </a:solidFill>
              </a:rPr>
              <a:t>, 8, 9, 15, 21, 21, 24, 25, 26, 28, 29, </a:t>
            </a:r>
            <a:r>
              <a:rPr lang="en-US" b="1" dirty="0" smtClean="0">
                <a:solidFill>
                  <a:srgbClr val="0070C0"/>
                </a:solidFill>
              </a:rPr>
              <a:t>34</a:t>
            </a:r>
          </a:p>
          <a:p>
            <a:r>
              <a:rPr lang="en-US" u="sng" dirty="0"/>
              <a:t>Step: </a:t>
            </a:r>
            <a:r>
              <a:rPr lang="en-US" u="sng" dirty="0" smtClean="0"/>
              <a:t>1</a:t>
            </a:r>
            <a:endParaRPr lang="en-US" dirty="0" smtClean="0"/>
          </a:p>
          <a:p>
            <a:r>
              <a:rPr lang="en-US" dirty="0" smtClean="0"/>
              <a:t>Partition into </a:t>
            </a:r>
            <a:r>
              <a:rPr lang="en-US" b="1" dirty="0" smtClean="0">
                <a:solidFill>
                  <a:schemeClr val="accent2"/>
                </a:solidFill>
              </a:rPr>
              <a:t>equal-depth [n=4]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de-DE" b="1" dirty="0"/>
              <a:t>Bin 1</a:t>
            </a:r>
            <a:r>
              <a:rPr lang="de-DE" dirty="0"/>
              <a:t>: 4, 8, 9, 15</a:t>
            </a:r>
          </a:p>
          <a:p>
            <a:pPr marL="457200" lvl="1" indent="0">
              <a:buNone/>
            </a:pPr>
            <a:r>
              <a:rPr lang="de-DE" b="1" dirty="0"/>
              <a:t>Bin 2</a:t>
            </a:r>
            <a:r>
              <a:rPr lang="de-DE" dirty="0"/>
              <a:t>: 21, 21, 24, 25</a:t>
            </a:r>
          </a:p>
          <a:p>
            <a:pPr marL="457200" lvl="1" indent="0">
              <a:buNone/>
            </a:pPr>
            <a:r>
              <a:rPr lang="de-DE" b="1" dirty="0"/>
              <a:t>Bin 3</a:t>
            </a:r>
            <a:r>
              <a:rPr lang="de-DE" dirty="0"/>
              <a:t>: 26</a:t>
            </a:r>
            <a:r>
              <a:rPr lang="de-DE" dirty="0" smtClean="0"/>
              <a:t>, </a:t>
            </a:r>
            <a:r>
              <a:rPr lang="de-DE" dirty="0"/>
              <a:t>28, 29, </a:t>
            </a:r>
            <a:r>
              <a:rPr lang="de-DE" dirty="0" smtClean="0"/>
              <a:t>34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/>
              <a:t>Step: 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Smoothing </a:t>
            </a:r>
            <a:r>
              <a:rPr lang="en-US" dirty="0"/>
              <a:t>by </a:t>
            </a:r>
            <a:r>
              <a:rPr lang="en-US" b="1" dirty="0">
                <a:solidFill>
                  <a:schemeClr val="accent2"/>
                </a:solidFill>
              </a:rPr>
              <a:t>bin means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de-DE" sz="2400" b="1" dirty="0" smtClean="0"/>
              <a:t>	Bin </a:t>
            </a:r>
            <a:r>
              <a:rPr lang="de-DE" sz="2400" b="1" dirty="0"/>
              <a:t>1</a:t>
            </a:r>
            <a:r>
              <a:rPr lang="de-DE" sz="2400" dirty="0"/>
              <a:t>: 9, 9, 9, 9</a:t>
            </a:r>
          </a:p>
          <a:p>
            <a:pPr marL="457200" lvl="1" indent="0">
              <a:buNone/>
            </a:pPr>
            <a:r>
              <a:rPr lang="de-DE" sz="2400" b="1" dirty="0" smtClean="0"/>
              <a:t>	Bin </a:t>
            </a:r>
            <a:r>
              <a:rPr lang="de-DE" sz="2400" b="1" dirty="0"/>
              <a:t>2</a:t>
            </a:r>
            <a:r>
              <a:rPr lang="de-DE" sz="2400" dirty="0"/>
              <a:t>: 23, 23, 23, 23</a:t>
            </a:r>
          </a:p>
          <a:p>
            <a:pPr marL="457200" lvl="1" indent="0">
              <a:buNone/>
            </a:pPr>
            <a:r>
              <a:rPr lang="de-DE" sz="2400" b="1" dirty="0" smtClean="0"/>
              <a:t>	Bin </a:t>
            </a:r>
            <a:r>
              <a:rPr lang="de-DE" sz="2400" b="1" dirty="0"/>
              <a:t>3</a:t>
            </a:r>
            <a:r>
              <a:rPr lang="de-DE" sz="2400" dirty="0"/>
              <a:t>: 29, 29, 29, </a:t>
            </a:r>
            <a:r>
              <a:rPr lang="de-DE" sz="2400" dirty="0" smtClean="0"/>
              <a:t>29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5149" y="3805451"/>
            <a:ext cx="273865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(4 + 8 + 9 + 15)/4 = </a:t>
            </a:r>
            <a:r>
              <a:rPr lang="en-US" sz="2000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5150" y="4208060"/>
            <a:ext cx="2738651" cy="30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(21 + 21 + 24 + 25)/4 = 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23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5150" y="4607257"/>
            <a:ext cx="2738651" cy="30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(26 + 28 + 29 + 34)/4 = 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6974" y="3720152"/>
            <a:ext cx="3124200" cy="1295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62400" y="4262651"/>
            <a:ext cx="457200" cy="3013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40022" y="1524000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30104" y="1082040"/>
            <a:ext cx="13716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2648" y="1082040"/>
            <a:ext cx="1752600" cy="3657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3583" y="1082040"/>
            <a:ext cx="1752600" cy="3657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4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</a:t>
            </a:r>
            <a:r>
              <a:rPr lang="en-US" dirty="0" smtClean="0"/>
              <a:t>preprocess </a:t>
            </a:r>
            <a:r>
              <a:rPr lang="en-US" dirty="0"/>
              <a:t>data?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world data are </a:t>
            </a:r>
            <a:r>
              <a:rPr lang="en-US" dirty="0" smtClean="0"/>
              <a:t>generally “</a:t>
            </a:r>
            <a:r>
              <a:rPr lang="en-US" b="1" dirty="0" smtClean="0">
                <a:solidFill>
                  <a:schemeClr val="accent2"/>
                </a:solidFill>
              </a:rPr>
              <a:t>dirty</a:t>
            </a:r>
            <a:r>
              <a:rPr lang="en-US" dirty="0" smtClean="0"/>
              <a:t>”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 smtClean="0"/>
              <a:t>Incomplete</a:t>
            </a:r>
            <a:r>
              <a:rPr lang="en-US" dirty="0"/>
              <a:t>: </a:t>
            </a:r>
            <a:r>
              <a:rPr lang="en-US" dirty="0" smtClean="0"/>
              <a:t>Missing </a:t>
            </a:r>
            <a:r>
              <a:rPr lang="en-US" dirty="0"/>
              <a:t>attribute values, lack of certain attributes of interest, or containing only aggregate </a:t>
            </a:r>
            <a:r>
              <a:rPr lang="en-US" dirty="0" smtClean="0"/>
              <a:t>data.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b="1" dirty="0" smtClean="0"/>
              <a:t>E.g.</a:t>
            </a:r>
            <a:r>
              <a:rPr lang="en-US" dirty="0"/>
              <a:t> O</a:t>
            </a:r>
            <a:r>
              <a:rPr lang="en-US" dirty="0" smtClean="0"/>
              <a:t>ccupation=“ ”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N</a:t>
            </a:r>
            <a:r>
              <a:rPr lang="en-US" b="1" dirty="0" smtClean="0"/>
              <a:t>oisy</a:t>
            </a:r>
            <a:r>
              <a:rPr lang="en-US" dirty="0"/>
              <a:t>: </a:t>
            </a:r>
            <a:r>
              <a:rPr lang="en-US" dirty="0" smtClean="0"/>
              <a:t>Containing </a:t>
            </a:r>
            <a:r>
              <a:rPr lang="en-US" dirty="0"/>
              <a:t>errors or </a:t>
            </a:r>
            <a:r>
              <a:rPr lang="en-US" dirty="0" smtClean="0"/>
              <a:t>outliers.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b="1" dirty="0" smtClean="0"/>
              <a:t>E.g.</a:t>
            </a:r>
            <a:r>
              <a:rPr lang="en-US" dirty="0" smtClean="0"/>
              <a:t> </a:t>
            </a:r>
            <a:r>
              <a:rPr lang="en-US" dirty="0"/>
              <a:t>Salary</a:t>
            </a:r>
            <a:r>
              <a:rPr lang="en-US" dirty="0" smtClean="0"/>
              <a:t>=“</a:t>
            </a:r>
            <a:r>
              <a:rPr lang="en-US" dirty="0" err="1" smtClean="0"/>
              <a:t>abcxy</a:t>
            </a:r>
            <a:r>
              <a:rPr lang="en-US" dirty="0" smtClean="0"/>
              <a:t>”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 smtClean="0"/>
              <a:t>Inconsistent</a:t>
            </a:r>
            <a:r>
              <a:rPr lang="en-US" dirty="0" smtClean="0"/>
              <a:t>: Containing similarity in codes or names. 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b="1" dirty="0" smtClean="0"/>
              <a:t>E.g.</a:t>
            </a:r>
            <a:r>
              <a:rPr lang="en-US" dirty="0" smtClean="0"/>
              <a:t> “Gujarat” &amp; “Gujrat” (Common mistakes like </a:t>
            </a:r>
            <a:r>
              <a:rPr lang="en-US" b="1" dirty="0" smtClean="0"/>
              <a:t>spelling, grammar, articles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1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Binning </a:t>
            </a:r>
            <a:r>
              <a:rPr lang="en-US" dirty="0" smtClean="0"/>
              <a:t>method - Example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data: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r>
              <a:rPr lang="en-US" b="1" dirty="0">
                <a:solidFill>
                  <a:srgbClr val="0070C0"/>
                </a:solidFill>
              </a:rPr>
              <a:t>, 8, 9, 15, 21, 21, 24, 25, 26, 28, 29, </a:t>
            </a:r>
            <a:r>
              <a:rPr lang="en-US" b="1" dirty="0" smtClean="0">
                <a:solidFill>
                  <a:srgbClr val="0070C0"/>
                </a:solidFill>
              </a:rPr>
              <a:t>34</a:t>
            </a:r>
          </a:p>
          <a:p>
            <a:r>
              <a:rPr lang="en-US" u="sng" dirty="0"/>
              <a:t>Step: </a:t>
            </a:r>
            <a:r>
              <a:rPr lang="en-US" u="sng" dirty="0" smtClean="0"/>
              <a:t>1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into </a:t>
            </a:r>
            <a:r>
              <a:rPr lang="en-US" b="1" dirty="0" smtClean="0">
                <a:solidFill>
                  <a:schemeClr val="accent2"/>
                </a:solidFill>
              </a:rPr>
              <a:t>equal-depth [n=4]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de-DE" b="1" dirty="0"/>
              <a:t>Bin 1</a:t>
            </a:r>
            <a:r>
              <a:rPr lang="de-DE" dirty="0"/>
              <a:t>: 4, 8, 9, 15</a:t>
            </a:r>
          </a:p>
          <a:p>
            <a:pPr marL="457200" lvl="1" indent="0">
              <a:buNone/>
            </a:pPr>
            <a:r>
              <a:rPr lang="de-DE" b="1" dirty="0"/>
              <a:t>Bin 2</a:t>
            </a:r>
            <a:r>
              <a:rPr lang="de-DE" dirty="0"/>
              <a:t>: 21, 21, 24, 25</a:t>
            </a:r>
          </a:p>
          <a:p>
            <a:pPr marL="457200" lvl="1" indent="0">
              <a:buNone/>
            </a:pPr>
            <a:r>
              <a:rPr lang="de-DE" b="1" dirty="0"/>
              <a:t>Bin 3</a:t>
            </a:r>
            <a:r>
              <a:rPr lang="de-DE" dirty="0"/>
              <a:t>: 26</a:t>
            </a:r>
            <a:r>
              <a:rPr lang="de-DE" dirty="0" smtClean="0"/>
              <a:t>, </a:t>
            </a:r>
            <a:r>
              <a:rPr lang="de-DE" dirty="0"/>
              <a:t>28, 29, </a:t>
            </a:r>
            <a:r>
              <a:rPr lang="de-DE" dirty="0" smtClean="0"/>
              <a:t>34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/>
              <a:t>Step: 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Smoothing by </a:t>
            </a:r>
            <a:r>
              <a:rPr lang="en-US" b="1" dirty="0">
                <a:solidFill>
                  <a:srgbClr val="C0504D"/>
                </a:solidFill>
              </a:rPr>
              <a:t>bin boundaries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de-DE" sz="2400" b="1" dirty="0">
                <a:solidFill>
                  <a:prstClr val="black"/>
                </a:solidFill>
              </a:rPr>
              <a:t>	Bin 1</a:t>
            </a:r>
            <a:r>
              <a:rPr lang="de-DE" sz="2400" dirty="0">
                <a:solidFill>
                  <a:prstClr val="black"/>
                </a:solidFill>
              </a:rPr>
              <a:t>: </a:t>
            </a:r>
            <a:r>
              <a:rPr lang="de-DE" sz="2400" b="1" dirty="0">
                <a:solidFill>
                  <a:srgbClr val="0070C0"/>
                </a:solidFill>
              </a:rPr>
              <a:t>4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4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4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0070C0"/>
                </a:solidFill>
              </a:rPr>
              <a:t>15</a:t>
            </a:r>
          </a:p>
          <a:p>
            <a:pPr marL="457200" lvl="1" indent="0">
              <a:buNone/>
            </a:pPr>
            <a:r>
              <a:rPr lang="de-DE" sz="2400" b="1" dirty="0">
                <a:solidFill>
                  <a:prstClr val="black"/>
                </a:solidFill>
              </a:rPr>
              <a:t>	Bin 2</a:t>
            </a:r>
            <a:r>
              <a:rPr lang="de-DE" sz="2400" dirty="0">
                <a:solidFill>
                  <a:prstClr val="black"/>
                </a:solidFill>
              </a:rPr>
              <a:t>: </a:t>
            </a:r>
            <a:r>
              <a:rPr lang="de-DE" sz="2400" b="1" dirty="0">
                <a:solidFill>
                  <a:srgbClr val="0070C0"/>
                </a:solidFill>
              </a:rPr>
              <a:t>21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21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F79646">
                    <a:lumMod val="75000"/>
                  </a:srgbClr>
                </a:solidFill>
              </a:rPr>
              <a:t>25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0070C0"/>
                </a:solidFill>
              </a:rPr>
              <a:t>25</a:t>
            </a:r>
          </a:p>
          <a:p>
            <a:pPr marL="457200" lvl="1" indent="0">
              <a:buNone/>
            </a:pPr>
            <a:r>
              <a:rPr lang="de-DE" sz="2400" b="1" dirty="0">
                <a:solidFill>
                  <a:prstClr val="black"/>
                </a:solidFill>
              </a:rPr>
              <a:t>	Bin 3</a:t>
            </a:r>
            <a:r>
              <a:rPr lang="de-DE" sz="2400" dirty="0">
                <a:solidFill>
                  <a:prstClr val="black"/>
                </a:solidFill>
              </a:rPr>
              <a:t>: </a:t>
            </a:r>
            <a:r>
              <a:rPr lang="de-DE" sz="2400" b="1" dirty="0">
                <a:solidFill>
                  <a:srgbClr val="0070C0"/>
                </a:solidFill>
              </a:rPr>
              <a:t>26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26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26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0070C0"/>
                </a:solidFill>
              </a:rPr>
              <a:t>34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40022" y="1524000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30104" y="1082040"/>
            <a:ext cx="13716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2648" y="1082040"/>
            <a:ext cx="1752600" cy="3657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3583" y="1082040"/>
            <a:ext cx="1752600" cy="3657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Binning method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Binning method is a </a:t>
            </a:r>
            <a:r>
              <a:rPr lang="en-US" b="1" dirty="0" smtClean="0">
                <a:solidFill>
                  <a:schemeClr val="accent2"/>
                </a:solidFill>
              </a:rPr>
              <a:t>top-down splitting technique </a:t>
            </a:r>
            <a:r>
              <a:rPr lang="en-US" dirty="0" smtClean="0"/>
              <a:t>based on a </a:t>
            </a:r>
            <a:r>
              <a:rPr lang="en-US" b="1" dirty="0" smtClean="0">
                <a:solidFill>
                  <a:schemeClr val="accent2"/>
                </a:solidFill>
              </a:rPr>
              <a:t>specified number of bins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is also used as </a:t>
            </a:r>
            <a:r>
              <a:rPr lang="en-US" b="1" dirty="0" smtClean="0">
                <a:solidFill>
                  <a:schemeClr val="accent2"/>
                </a:solidFill>
              </a:rPr>
              <a:t>discretization method </a:t>
            </a:r>
            <a:r>
              <a:rPr lang="en-US" dirty="0" smtClean="0"/>
              <a:t>for data reduction and concept hierarchy generation.</a:t>
            </a:r>
          </a:p>
          <a:p>
            <a:pPr algn="just"/>
            <a:r>
              <a:rPr lang="en-US" dirty="0" smtClean="0"/>
              <a:t>For example, attribute values can be discretized (separated) by applying equal-width or equal-frequency binning, and then replacing each value by the bin mean or median.</a:t>
            </a:r>
          </a:p>
          <a:p>
            <a:pPr algn="just"/>
            <a:r>
              <a:rPr lang="en-US" dirty="0" smtClean="0"/>
              <a:t>It can be applied </a:t>
            </a:r>
            <a:r>
              <a:rPr lang="en-US" b="1" dirty="0" smtClean="0">
                <a:solidFill>
                  <a:schemeClr val="accent2"/>
                </a:solidFill>
              </a:rPr>
              <a:t>recursively to the resulting partitions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2"/>
                </a:solidFill>
              </a:rPr>
              <a:t>generate concept hierarchies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b="1" dirty="0" smtClean="0">
                <a:solidFill>
                  <a:schemeClr val="accent2"/>
                </a:solidFill>
              </a:rPr>
              <a:t>does not use class information</a:t>
            </a:r>
            <a:r>
              <a:rPr lang="en-US" dirty="0" smtClean="0"/>
              <a:t>, therefore it is an </a:t>
            </a:r>
            <a:r>
              <a:rPr lang="en-US" b="1" dirty="0" smtClean="0">
                <a:solidFill>
                  <a:schemeClr val="accent2"/>
                </a:solidFill>
              </a:rPr>
              <a:t>unsupervised discretization technique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6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 method </a:t>
            </a:r>
            <a:r>
              <a:rPr lang="en-US" dirty="0"/>
              <a:t>(Try it!)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0,4,12,16,16,18,24,26,28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01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US" dirty="0"/>
              <a:t>Clustering is a process of </a:t>
            </a:r>
            <a:r>
              <a:rPr lang="en-US" b="1" dirty="0">
                <a:solidFill>
                  <a:schemeClr val="accent2"/>
                </a:solidFill>
              </a:rPr>
              <a:t>partitioning a set of data </a:t>
            </a:r>
            <a:r>
              <a:rPr lang="en-US" dirty="0"/>
              <a:t>(or objects) into a </a:t>
            </a:r>
            <a:r>
              <a:rPr lang="en-US" b="1" dirty="0">
                <a:solidFill>
                  <a:schemeClr val="accent2"/>
                </a:solidFill>
              </a:rPr>
              <a:t>set of meaningful sub-classes</a:t>
            </a:r>
            <a:r>
              <a:rPr lang="en-US" dirty="0"/>
              <a:t>, called clusters.</a:t>
            </a:r>
            <a:endParaRPr lang="en-US" b="1" dirty="0" smtClean="0">
              <a:solidFill>
                <a:schemeClr val="accent2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US" dirty="0" smtClean="0"/>
              <a:t>It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enables </a:t>
            </a:r>
            <a:r>
              <a:rPr lang="en-US" dirty="0"/>
              <a:t>the abstraction of </a:t>
            </a:r>
            <a:r>
              <a:rPr lang="en-US" b="1" dirty="0">
                <a:solidFill>
                  <a:schemeClr val="accent2"/>
                </a:solidFill>
              </a:rPr>
              <a:t>large amounts data</a:t>
            </a:r>
            <a:r>
              <a:rPr lang="en-US" dirty="0"/>
              <a:t> by forming </a:t>
            </a:r>
            <a:r>
              <a:rPr lang="en-US" b="1" dirty="0">
                <a:solidFill>
                  <a:schemeClr val="accent2"/>
                </a:solidFill>
              </a:rPr>
              <a:t>meaningful groups or categories of </a:t>
            </a:r>
            <a:r>
              <a:rPr lang="en-US" b="1" dirty="0" smtClean="0">
                <a:solidFill>
                  <a:schemeClr val="accent2"/>
                </a:solidFill>
              </a:rPr>
              <a:t>objects</a:t>
            </a:r>
            <a:r>
              <a:rPr lang="en-US" dirty="0" smtClean="0"/>
              <a:t>.</a:t>
            </a:r>
          </a:p>
          <a:p>
            <a:pPr algn="just">
              <a:buClr>
                <a:schemeClr val="tx1"/>
              </a:buClr>
            </a:pPr>
            <a:r>
              <a:rPr lang="en-US" dirty="0"/>
              <a:t>In clustering, objects in the same cluster are similar to each other and those in different clusters are dissimilar</a:t>
            </a:r>
            <a:r>
              <a:rPr lang="en-US" dirty="0" smtClean="0"/>
              <a:t>.</a:t>
            </a:r>
          </a:p>
          <a:p>
            <a:pPr algn="just">
              <a:buClr>
                <a:schemeClr val="tx1"/>
              </a:buClr>
            </a:pPr>
            <a:r>
              <a:rPr lang="en-US" b="1" u="sng" dirty="0" smtClean="0"/>
              <a:t>Example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Library (Group of Books based on different categories)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Cloths (By size S, M, L, XL, XXL etc.)</a:t>
            </a:r>
          </a:p>
        </p:txBody>
      </p:sp>
    </p:spTree>
    <p:extLst>
      <p:ext uri="{BB962C8B-B14F-4D97-AF65-F5344CB8AC3E}">
        <p14:creationId xmlns:p14="http://schemas.microsoft.com/office/powerpoint/2010/main" val="19166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Correct inconsistent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 smtClean="0"/>
              <a:t>If</a:t>
            </a:r>
            <a:r>
              <a:rPr lang="en-US" b="1" dirty="0" smtClean="0"/>
              <a:t> </a:t>
            </a:r>
            <a:r>
              <a:rPr lang="en-US" dirty="0"/>
              <a:t>you have </a:t>
            </a:r>
            <a:r>
              <a:rPr lang="en-US" dirty="0" smtClean="0"/>
              <a:t>inconsistencies </a:t>
            </a:r>
            <a:r>
              <a:rPr lang="en-US" dirty="0"/>
              <a:t>in your data, it can cause major problems later on. </a:t>
            </a:r>
            <a:endParaRPr lang="en-US" dirty="0" smtClean="0"/>
          </a:p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 smtClean="0"/>
              <a:t>But </a:t>
            </a:r>
            <a:r>
              <a:rPr lang="en-US" dirty="0"/>
              <a:t>with larger </a:t>
            </a:r>
            <a:r>
              <a:rPr lang="en-US" dirty="0" smtClean="0"/>
              <a:t>datasets, </a:t>
            </a:r>
            <a:r>
              <a:rPr lang="en-US" dirty="0"/>
              <a:t>it can be difficult to find all of the inconsistencies</a:t>
            </a:r>
            <a:r>
              <a:rPr lang="en-US" dirty="0" smtClean="0"/>
              <a:t>.</a:t>
            </a:r>
          </a:p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2"/>
                </a:solidFill>
              </a:rPr>
              <a:t>It contains similarity </a:t>
            </a:r>
            <a:r>
              <a:rPr lang="en-US" b="1" dirty="0">
                <a:solidFill>
                  <a:schemeClr val="accent2"/>
                </a:solidFill>
              </a:rPr>
              <a:t>in codes or </a:t>
            </a:r>
            <a:r>
              <a:rPr lang="en-US" b="1" dirty="0" smtClean="0">
                <a:solidFill>
                  <a:schemeClr val="accent2"/>
                </a:solidFill>
              </a:rPr>
              <a:t>names.</a:t>
            </a:r>
          </a:p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We can manually solve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common </a:t>
            </a:r>
            <a:r>
              <a:rPr lang="en-US" dirty="0"/>
              <a:t>mistakes like spelling, grammar, </a:t>
            </a:r>
            <a:r>
              <a:rPr lang="en-US" dirty="0" smtClean="0"/>
              <a:t>articles or use other tools for it.</a:t>
            </a:r>
            <a:endParaRPr lang="en-US" b="1" dirty="0" smtClean="0">
              <a:solidFill>
                <a:schemeClr val="accent2"/>
              </a:solidFill>
            </a:endParaRPr>
          </a:p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chemeClr val="accent2"/>
              </a:solidFill>
            </a:endParaRPr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010400" y="291152"/>
            <a:ext cx="19431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Cleaning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9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4) Resolve redundancy caused by data integration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Data redundancy occurs in database systems </a:t>
            </a:r>
            <a:r>
              <a:rPr lang="en-US" b="1" dirty="0">
                <a:solidFill>
                  <a:schemeClr val="accent2"/>
                </a:solidFill>
              </a:rPr>
              <a:t>which have a field that is repeated in two or more tables</a:t>
            </a:r>
            <a:r>
              <a:rPr lang="en-US" dirty="0"/>
              <a:t>. </a:t>
            </a:r>
            <a:endParaRPr lang="en-US" dirty="0" smtClean="0"/>
          </a:p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dirty="0"/>
              <a:t>customer data is duplicated and attached with each product bought, then redundancy of data </a:t>
            </a:r>
            <a:r>
              <a:rPr lang="en-US" dirty="0" smtClean="0"/>
              <a:t>is known as </a:t>
            </a:r>
            <a:r>
              <a:rPr lang="en-US" b="1" dirty="0" smtClean="0">
                <a:solidFill>
                  <a:schemeClr val="accent2"/>
                </a:solidFill>
              </a:rPr>
              <a:t>inconsistency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So, </a:t>
            </a:r>
            <a:r>
              <a:rPr lang="en-US" dirty="0"/>
              <a:t>the entity "customer" </a:t>
            </a:r>
            <a:r>
              <a:rPr lang="en-US" b="1" dirty="0">
                <a:solidFill>
                  <a:schemeClr val="accent2"/>
                </a:solidFill>
              </a:rPr>
              <a:t>might appear with different </a:t>
            </a:r>
            <a:r>
              <a:rPr lang="en-US" b="1" dirty="0" smtClean="0">
                <a:solidFill>
                  <a:schemeClr val="accent2"/>
                </a:solidFill>
              </a:rPr>
              <a:t>values</a:t>
            </a:r>
            <a:r>
              <a:rPr lang="en-US" dirty="0" smtClean="0"/>
              <a:t>.</a:t>
            </a:r>
          </a:p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Database </a:t>
            </a:r>
            <a:r>
              <a:rPr lang="en-US" b="1" dirty="0"/>
              <a:t>normalization</a:t>
            </a:r>
            <a:r>
              <a:rPr lang="en-US" dirty="0"/>
              <a:t> prevents redundancy and makes the best possible usage of storage. </a:t>
            </a:r>
            <a:endParaRPr lang="en-US" dirty="0" smtClean="0"/>
          </a:p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proper use of </a:t>
            </a:r>
            <a:r>
              <a:rPr lang="en-US" b="1" dirty="0"/>
              <a:t>foreign keys </a:t>
            </a:r>
            <a:r>
              <a:rPr lang="en-US" dirty="0"/>
              <a:t>can minimize data redundancy and reduce the chance of destructive anomalies appearing. 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010400" y="291152"/>
            <a:ext cx="19431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Cleaning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integration involves </a:t>
            </a:r>
            <a:r>
              <a:rPr lang="en-US" b="1" dirty="0">
                <a:solidFill>
                  <a:schemeClr val="accent2"/>
                </a:solidFill>
              </a:rPr>
              <a:t>combining data residing in different sources </a:t>
            </a:r>
            <a:r>
              <a:rPr lang="en-US" dirty="0"/>
              <a:t>and providing users with a </a:t>
            </a:r>
            <a:r>
              <a:rPr lang="en-US" b="1" dirty="0">
                <a:solidFill>
                  <a:schemeClr val="accent2"/>
                </a:solidFill>
              </a:rPr>
              <a:t>unified view </a:t>
            </a:r>
            <a:r>
              <a:rPr lang="en-US" dirty="0"/>
              <a:t>of </a:t>
            </a:r>
            <a:r>
              <a:rPr lang="en-US" dirty="0" smtClean="0"/>
              <a:t>these all data.</a:t>
            </a:r>
          </a:p>
          <a:p>
            <a:pPr algn="just"/>
            <a:r>
              <a:rPr lang="en-US" dirty="0" smtClean="0"/>
              <a:t>In relational databases we also combine schemas like </a:t>
            </a:r>
            <a:r>
              <a:rPr lang="en-US" dirty="0" err="1" smtClean="0"/>
              <a:t>A.CustomerID</a:t>
            </a:r>
            <a:r>
              <a:rPr lang="en-US" dirty="0" smtClean="0"/>
              <a:t> = </a:t>
            </a:r>
            <a:r>
              <a:rPr lang="en-US" dirty="0" err="1" smtClean="0"/>
              <a:t>B.CustomerID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real world, </a:t>
            </a:r>
            <a:r>
              <a:rPr lang="en-US" dirty="0"/>
              <a:t>attribute values from different sources are </a:t>
            </a:r>
            <a:r>
              <a:rPr lang="en-US" dirty="0" smtClean="0"/>
              <a:t>different.</a:t>
            </a:r>
          </a:p>
          <a:p>
            <a:pPr algn="just"/>
            <a:r>
              <a:rPr lang="en-US" dirty="0" smtClean="0"/>
              <a:t>Data Integration may involve </a:t>
            </a:r>
            <a:r>
              <a:rPr lang="en-US" dirty="0"/>
              <a:t>inconsistent </a:t>
            </a:r>
            <a:r>
              <a:rPr lang="en-US" dirty="0" smtClean="0"/>
              <a:t>data </a:t>
            </a:r>
            <a:r>
              <a:rPr lang="en-US" dirty="0"/>
              <a:t>and therefore </a:t>
            </a:r>
            <a:r>
              <a:rPr lang="en-US" b="1" dirty="0">
                <a:solidFill>
                  <a:schemeClr val="accent2"/>
                </a:solidFill>
              </a:rPr>
              <a:t>needs data </a:t>
            </a:r>
            <a:r>
              <a:rPr lang="en-US" b="1" dirty="0" smtClean="0">
                <a:solidFill>
                  <a:schemeClr val="accent2"/>
                </a:solidFill>
              </a:rPr>
              <a:t>cleaning </a:t>
            </a:r>
            <a:r>
              <a:rPr lang="en-US" dirty="0" smtClean="0"/>
              <a:t>also.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20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Data transformation is the process of </a:t>
            </a:r>
            <a:r>
              <a:rPr lang="en-US" b="1" dirty="0">
                <a:solidFill>
                  <a:schemeClr val="accent2"/>
                </a:solidFill>
              </a:rPr>
              <a:t>converting data from one </a:t>
            </a:r>
            <a:r>
              <a:rPr lang="en-US" b="1" dirty="0" smtClean="0">
                <a:solidFill>
                  <a:schemeClr val="accent2"/>
                </a:solidFill>
              </a:rPr>
              <a:t>form to another form</a:t>
            </a:r>
            <a:r>
              <a:rPr lang="en-US" dirty="0" smtClean="0"/>
              <a:t>. </a:t>
            </a:r>
          </a:p>
          <a:p>
            <a:pPr algn="just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often resides in different locations </a:t>
            </a:r>
            <a:r>
              <a:rPr lang="en-US" dirty="0" smtClean="0"/>
              <a:t>across </a:t>
            </a:r>
            <a:r>
              <a:rPr lang="en-US" dirty="0"/>
              <a:t>the </a:t>
            </a:r>
            <a:r>
              <a:rPr lang="en-US" dirty="0" smtClean="0"/>
              <a:t>storage and also differs in format. </a:t>
            </a:r>
          </a:p>
          <a:p>
            <a:pPr algn="just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transformation is necessary to </a:t>
            </a:r>
            <a:r>
              <a:rPr lang="en-US" dirty="0" smtClean="0"/>
              <a:t>ensure that </a:t>
            </a:r>
            <a:r>
              <a:rPr lang="en-US" dirty="0"/>
              <a:t>data from one application or database is </a:t>
            </a:r>
            <a:r>
              <a:rPr lang="en-US" dirty="0" smtClean="0"/>
              <a:t>understandable </a:t>
            </a:r>
            <a:r>
              <a:rPr lang="en-US" dirty="0"/>
              <a:t>to other applications and </a:t>
            </a:r>
            <a:r>
              <a:rPr lang="en-US" dirty="0" smtClean="0"/>
              <a:t>databases also.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Transformation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transformation strategies includes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Smoothing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Attribute construction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Aggregation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Normalization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Discretization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Concept hierarchy generation for nominal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Transformation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buFont typeface="+mj-lt"/>
              <a:buAutoNum type="arabicPeriod"/>
            </a:pPr>
            <a:r>
              <a:rPr lang="en-US" b="1" dirty="0" smtClean="0"/>
              <a:t>Smoothing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It works to </a:t>
            </a:r>
            <a:r>
              <a:rPr lang="en-US" b="1" dirty="0" smtClean="0">
                <a:solidFill>
                  <a:schemeClr val="accent2"/>
                </a:solidFill>
              </a:rPr>
              <a:t>remove noise from the data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It is a form of data cleaning where users specify transformations to correct data inconsistencies.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Such techniques include </a:t>
            </a:r>
            <a:r>
              <a:rPr lang="en-US" b="1" dirty="0">
                <a:solidFill>
                  <a:schemeClr val="accent2"/>
                </a:solidFill>
              </a:rPr>
              <a:t>binning, </a:t>
            </a:r>
            <a:r>
              <a:rPr lang="en-US" b="1" dirty="0" smtClean="0">
                <a:solidFill>
                  <a:schemeClr val="accent2"/>
                </a:solidFill>
              </a:rPr>
              <a:t>regression and </a:t>
            </a:r>
            <a:r>
              <a:rPr lang="en-US" b="1" dirty="0">
                <a:solidFill>
                  <a:schemeClr val="accent2"/>
                </a:solidFill>
              </a:rPr>
              <a:t>clustering</a:t>
            </a:r>
            <a:r>
              <a:rPr lang="en-US" dirty="0"/>
              <a:t>.</a:t>
            </a:r>
          </a:p>
          <a:p>
            <a:pPr marL="514350" indent="-457200" algn="just">
              <a:buFont typeface="+mj-lt"/>
              <a:buAutoNum type="arabicPeriod"/>
            </a:pPr>
            <a:r>
              <a:rPr lang="en-US" b="1" dirty="0" smtClean="0"/>
              <a:t>Attribute construction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It is referred as </a:t>
            </a:r>
            <a:r>
              <a:rPr lang="en-US" b="1" dirty="0" smtClean="0">
                <a:solidFill>
                  <a:schemeClr val="accent2"/>
                </a:solidFill>
              </a:rPr>
              <a:t>new attributes are constructed </a:t>
            </a:r>
            <a:r>
              <a:rPr lang="en-US" dirty="0" smtClean="0"/>
              <a:t>and added from the given set of attributes to help the mining process.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Aggregation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In this, </a:t>
            </a:r>
            <a:r>
              <a:rPr lang="en-US" b="1" dirty="0" smtClean="0">
                <a:solidFill>
                  <a:schemeClr val="accent2"/>
                </a:solidFill>
              </a:rPr>
              <a:t>summary or aggregation operations </a:t>
            </a:r>
            <a:r>
              <a:rPr lang="en-US" dirty="0" smtClean="0"/>
              <a:t>are applied to the data.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b="1" dirty="0" smtClean="0"/>
              <a:t>E.g. </a:t>
            </a:r>
            <a:r>
              <a:rPr lang="en-US" dirty="0" smtClean="0"/>
              <a:t>Daily sales data are aggregated at individual source so sales manager can compute monthly and annually total amounts.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</a:t>
            </a:r>
            <a:r>
              <a:rPr lang="en-US" dirty="0" smtClean="0"/>
              <a:t>ata </a:t>
            </a:r>
            <a:r>
              <a:rPr lang="en-US" dirty="0"/>
              <a:t>p</a:t>
            </a:r>
            <a:r>
              <a:rPr lang="en-US" dirty="0" smtClean="0"/>
              <a:t>reprocessing is important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 </a:t>
            </a:r>
            <a:r>
              <a:rPr lang="en-US" sz="2600" b="1" dirty="0" smtClean="0"/>
              <a:t>“</a:t>
            </a:r>
            <a:r>
              <a:rPr lang="en-US" sz="2600" b="1" dirty="0" smtClean="0">
                <a:solidFill>
                  <a:srgbClr val="FF0000"/>
                </a:solidFill>
              </a:rPr>
              <a:t>No </a:t>
            </a:r>
            <a:r>
              <a:rPr lang="en-US" sz="2600" b="1" dirty="0">
                <a:solidFill>
                  <a:srgbClr val="FF0000"/>
                </a:solidFill>
              </a:rPr>
              <a:t>quality</a:t>
            </a:r>
            <a:r>
              <a:rPr lang="en-US" sz="2600" b="1" dirty="0"/>
              <a:t> data, </a:t>
            </a:r>
            <a:r>
              <a:rPr lang="en-US" sz="2600" b="1" dirty="0">
                <a:solidFill>
                  <a:srgbClr val="FF0000"/>
                </a:solidFill>
              </a:rPr>
              <a:t>N</a:t>
            </a:r>
            <a:r>
              <a:rPr lang="en-US" sz="2600" b="1" dirty="0" smtClean="0">
                <a:solidFill>
                  <a:srgbClr val="FF0000"/>
                </a:solidFill>
              </a:rPr>
              <a:t>o </a:t>
            </a:r>
            <a:r>
              <a:rPr lang="en-US" sz="2600" b="1" dirty="0">
                <a:solidFill>
                  <a:srgbClr val="FF0000"/>
                </a:solidFill>
              </a:rPr>
              <a:t>quality</a:t>
            </a:r>
            <a:r>
              <a:rPr lang="en-US" sz="2600" b="1" dirty="0"/>
              <a:t> </a:t>
            </a:r>
            <a:r>
              <a:rPr lang="en-US" sz="2600" b="1" dirty="0" smtClean="0"/>
              <a:t>results”</a:t>
            </a:r>
          </a:p>
          <a:p>
            <a:pPr algn="just"/>
            <a:r>
              <a:rPr lang="en-US" dirty="0" smtClean="0"/>
              <a:t>It looks like </a:t>
            </a:r>
            <a:r>
              <a:rPr lang="en-US" b="1" dirty="0" smtClean="0">
                <a:solidFill>
                  <a:srgbClr val="C00000"/>
                </a:solidFill>
              </a:rPr>
              <a:t>Garbage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n Garbage Out (GIGO)</a:t>
            </a:r>
            <a:r>
              <a:rPr lang="en-US" b="1" dirty="0" smtClean="0"/>
              <a:t>.</a:t>
            </a:r>
          </a:p>
          <a:p>
            <a:pPr algn="just"/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Quality </a:t>
            </a:r>
            <a:r>
              <a:rPr lang="en-US" dirty="0"/>
              <a:t>decisions must be based on </a:t>
            </a:r>
            <a:r>
              <a:rPr lang="en-US" b="1" dirty="0">
                <a:solidFill>
                  <a:schemeClr val="accent2"/>
                </a:solidFill>
              </a:rPr>
              <a:t>quality </a:t>
            </a:r>
            <a:r>
              <a:rPr lang="en-US" b="1" dirty="0" smtClean="0">
                <a:solidFill>
                  <a:schemeClr val="accent2"/>
                </a:solidFill>
              </a:rPr>
              <a:t>data</a:t>
            </a:r>
            <a:r>
              <a:rPr lang="en-US" b="1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Duplicate </a:t>
            </a:r>
            <a:r>
              <a:rPr lang="en-US" dirty="0"/>
              <a:t>or missing data may cause incorrect or even misleading statistics. </a:t>
            </a:r>
          </a:p>
          <a:p>
            <a:pPr algn="just"/>
            <a:r>
              <a:rPr lang="en-US" b="1" dirty="0" smtClean="0"/>
              <a:t>Data </a:t>
            </a:r>
            <a:r>
              <a:rPr lang="en-US" b="1" dirty="0"/>
              <a:t>preparation, </a:t>
            </a:r>
            <a:r>
              <a:rPr lang="en-US" b="1" dirty="0" smtClean="0"/>
              <a:t>cleaning </a:t>
            </a:r>
            <a:r>
              <a:rPr lang="en-US" b="1" dirty="0"/>
              <a:t>and transformation </a:t>
            </a:r>
            <a:r>
              <a:rPr lang="en-US" b="1" dirty="0" smtClean="0"/>
              <a:t>are </a:t>
            </a:r>
            <a:r>
              <a:rPr lang="en-US" b="1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majority </a:t>
            </a:r>
            <a:r>
              <a:rPr lang="en-US" b="1" dirty="0" smtClean="0">
                <a:solidFill>
                  <a:srgbClr val="C00000"/>
                </a:solidFill>
              </a:rPr>
              <a:t>task </a:t>
            </a:r>
            <a:r>
              <a:rPr lang="en-US" b="1" dirty="0" smtClean="0"/>
              <a:t>in data mining. (could </a:t>
            </a:r>
            <a:r>
              <a:rPr lang="en-US" b="1" dirty="0"/>
              <a:t>be as high as </a:t>
            </a:r>
            <a:r>
              <a:rPr lang="en-US" b="1" dirty="0">
                <a:solidFill>
                  <a:srgbClr val="C00000"/>
                </a:solidFill>
              </a:rPr>
              <a:t>90</a:t>
            </a:r>
            <a:r>
              <a:rPr lang="en-US" b="1" dirty="0" smtClean="0">
                <a:solidFill>
                  <a:srgbClr val="C00000"/>
                </a:solidFill>
              </a:rPr>
              <a:t>%</a:t>
            </a:r>
            <a:r>
              <a:rPr lang="en-US" b="1" dirty="0" smtClean="0"/>
              <a:t>).</a:t>
            </a:r>
          </a:p>
          <a:p>
            <a:pPr algn="just"/>
            <a:r>
              <a:rPr lang="en-US" dirty="0"/>
              <a:t>Data preprocessing </a:t>
            </a:r>
            <a:r>
              <a:rPr lang="en-US" b="1" dirty="0">
                <a:solidFill>
                  <a:srgbClr val="C00000"/>
                </a:solidFill>
              </a:rPr>
              <a:t>prepares</a:t>
            </a:r>
            <a:r>
              <a:rPr lang="en-US" dirty="0"/>
              <a:t> raw data for </a:t>
            </a:r>
            <a:r>
              <a:rPr lang="en-US" b="1" dirty="0">
                <a:solidFill>
                  <a:srgbClr val="C00000"/>
                </a:solidFill>
              </a:rPr>
              <a:t>further processing</a:t>
            </a:r>
            <a:r>
              <a:rPr lang="en-US" dirty="0"/>
              <a:t>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40433" y="2630035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089190" y="2630035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1" y="2491283"/>
            <a:ext cx="685801" cy="685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38" y="1882440"/>
            <a:ext cx="1704762" cy="18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72" y="1924659"/>
            <a:ext cx="1695238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b="1" dirty="0" smtClean="0"/>
              <a:t>Normalization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Normalization is </a:t>
            </a:r>
            <a:r>
              <a:rPr lang="en-US" b="1" dirty="0">
                <a:solidFill>
                  <a:schemeClr val="accent2"/>
                </a:solidFill>
              </a:rPr>
              <a:t>scaling technique </a:t>
            </a:r>
            <a:r>
              <a:rPr lang="en-US" dirty="0"/>
              <a:t>or a </a:t>
            </a:r>
            <a:r>
              <a:rPr lang="en-US" b="1" dirty="0">
                <a:solidFill>
                  <a:schemeClr val="accent2"/>
                </a:solidFill>
              </a:rPr>
              <a:t>mapping </a:t>
            </a:r>
            <a:r>
              <a:rPr lang="en-US" b="1" dirty="0" smtClean="0">
                <a:solidFill>
                  <a:schemeClr val="accent2"/>
                </a:solidFill>
              </a:rPr>
              <a:t>technique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With normalization, we can </a:t>
            </a:r>
            <a:r>
              <a:rPr lang="en-US" dirty="0"/>
              <a:t>find </a:t>
            </a:r>
            <a:r>
              <a:rPr lang="en-US" b="1" dirty="0">
                <a:solidFill>
                  <a:schemeClr val="accent2"/>
                </a:solidFill>
              </a:rPr>
              <a:t>new range from an existing </a:t>
            </a:r>
            <a:r>
              <a:rPr lang="en-US" b="1" dirty="0" smtClean="0">
                <a:solidFill>
                  <a:schemeClr val="accent2"/>
                </a:solidFill>
              </a:rPr>
              <a:t>range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There are three techniques for normalization.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 smtClean="0"/>
              <a:t>Min-Max </a:t>
            </a:r>
            <a:r>
              <a:rPr lang="en-US" b="1" dirty="0"/>
              <a:t>Normalization </a:t>
            </a:r>
            <a:endParaRPr lang="en-US" b="1" dirty="0" smtClean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dirty="0" smtClean="0"/>
              <a:t>This </a:t>
            </a:r>
            <a:r>
              <a:rPr lang="en-US" dirty="0"/>
              <a:t>is a simple normalization technique in which we fit </a:t>
            </a:r>
            <a:r>
              <a:rPr lang="en-US" dirty="0" smtClean="0"/>
              <a:t>given data </a:t>
            </a:r>
            <a:r>
              <a:rPr lang="en-US" dirty="0"/>
              <a:t>in a pre-defined boundary, </a:t>
            </a:r>
            <a:r>
              <a:rPr lang="en-US" dirty="0" smtClean="0"/>
              <a:t>or </a:t>
            </a:r>
            <a:r>
              <a:rPr lang="en-US" dirty="0"/>
              <a:t>a pre-defined </a:t>
            </a:r>
            <a:r>
              <a:rPr lang="en-US" dirty="0" smtClean="0"/>
              <a:t>interval [0,1].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 smtClean="0"/>
              <a:t>Decimal scaling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In </a:t>
            </a:r>
            <a:r>
              <a:rPr lang="en-US" dirty="0"/>
              <a:t>this technique we move the decimal point of values of the attribute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b="1" dirty="0" smtClean="0"/>
          </a:p>
          <a:p>
            <a:pPr lvl="1"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) Min-max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max is a technique that helps to </a:t>
            </a:r>
            <a:r>
              <a:rPr lang="en-US" b="1" dirty="0" smtClean="0">
                <a:solidFill>
                  <a:schemeClr val="accent2"/>
                </a:solidFill>
              </a:rPr>
              <a:t>normalizing the data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will </a:t>
            </a:r>
            <a:r>
              <a:rPr lang="en-US" b="1" dirty="0" smtClean="0">
                <a:solidFill>
                  <a:schemeClr val="accent2"/>
                </a:solidFill>
              </a:rPr>
              <a:t>scale the data between 0 and 1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Example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00098"/>
              </p:ext>
            </p:extLst>
          </p:nvPr>
        </p:nvGraphicFramePr>
        <p:xfrm>
          <a:off x="1524000" y="2590800"/>
          <a:ext cx="990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650430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Age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112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802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888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544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217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9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) </a:t>
            </a:r>
            <a:r>
              <a:rPr lang="en-US" dirty="0"/>
              <a:t>Min-max </a:t>
            </a:r>
            <a:r>
              <a:rPr lang="en-US" dirty="0" smtClean="0"/>
              <a:t>normalization (</a:t>
            </a:r>
            <a:r>
              <a:rPr lang="en-US" dirty="0"/>
              <a:t>Contd</a:t>
            </a:r>
            <a:r>
              <a:rPr lang="en-US" dirty="0" smtClean="0"/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: Minimum value = 16</a:t>
            </a:r>
          </a:p>
          <a:p>
            <a:r>
              <a:rPr lang="en-US" dirty="0" smtClean="0"/>
              <a:t>Max : Maximum value = 40</a:t>
            </a:r>
          </a:p>
          <a:p>
            <a:r>
              <a:rPr lang="en-US" dirty="0" smtClean="0"/>
              <a:t>V = Respective value of attributes. In our example V</a:t>
            </a:r>
            <a:r>
              <a:rPr lang="en-US" baseline="-25000" dirty="0" smtClean="0"/>
              <a:t>1</a:t>
            </a:r>
            <a:r>
              <a:rPr lang="en-US" dirty="0" smtClean="0"/>
              <a:t>= 16, V</a:t>
            </a:r>
            <a:r>
              <a:rPr lang="en-US" baseline="-25000" dirty="0" smtClean="0"/>
              <a:t>2</a:t>
            </a:r>
            <a:r>
              <a:rPr lang="en-US" dirty="0" smtClean="0"/>
              <a:t>=20, V</a:t>
            </a:r>
            <a:r>
              <a:rPr lang="en-US" baseline="-25000" dirty="0" smtClean="0"/>
              <a:t>3</a:t>
            </a:r>
            <a:r>
              <a:rPr lang="en-US" dirty="0" smtClean="0"/>
              <a:t>=30 &amp; V</a:t>
            </a:r>
            <a:r>
              <a:rPr lang="en-US" baseline="-25000" dirty="0" smtClean="0"/>
              <a:t>4</a:t>
            </a:r>
            <a:r>
              <a:rPr lang="en-US" dirty="0" smtClean="0"/>
              <a:t>=40.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ewMax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NewMin</a:t>
            </a:r>
            <a:r>
              <a:rPr lang="en-US" dirty="0" smtClean="0"/>
              <a:t> = 0</a:t>
            </a:r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19200" y="4038600"/>
                <a:ext cx="6705600" cy="495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Formula</a:t>
                </a:r>
                <a:r>
                  <a:rPr lang="en-US" dirty="0" smtClean="0"/>
                  <a:t> : V</a:t>
                </a:r>
                <a:r>
                  <a:rPr lang="en-US" dirty="0"/>
                  <a:t>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𝑀𝑖𝑛𝐴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 baseline="-280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/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038600"/>
                <a:ext cx="6705600" cy="495328"/>
              </a:xfrm>
              <a:prstGeom prst="rect">
                <a:avLst/>
              </a:prstGeom>
              <a:blipFill rotWithShape="0">
                <a:blip r:embed="rId2"/>
                <a:stretch>
                  <a:fillRect l="-635" b="-48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17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) </a:t>
            </a:r>
            <a:r>
              <a:rPr lang="en-US" dirty="0"/>
              <a:t>Min-max </a:t>
            </a:r>
            <a:r>
              <a:rPr lang="en-US" dirty="0" smtClean="0"/>
              <a:t>normalization (</a:t>
            </a:r>
            <a:r>
              <a:rPr lang="en-US" dirty="0"/>
              <a:t>Contd</a:t>
            </a:r>
            <a:r>
              <a:rPr lang="en-US" dirty="0" smtClean="0"/>
              <a:t>..)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" y="2362200"/>
            <a:ext cx="8458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Age 16 :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MinMax</a:t>
            </a:r>
            <a:r>
              <a:rPr lang="en-US" dirty="0" smtClean="0"/>
              <a:t> </a:t>
            </a:r>
            <a:r>
              <a:rPr lang="en-US" dirty="0"/>
              <a:t>(v’) </a:t>
            </a:r>
            <a:r>
              <a:rPr lang="en-US" dirty="0" smtClean="0"/>
              <a:t>= (16 – 16)/(40-16) * (1 – 0) + 0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    = 0 / 24 *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= </a:t>
            </a: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5300" y="4038600"/>
            <a:ext cx="8458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Age 20 :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MinMax</a:t>
            </a:r>
            <a:r>
              <a:rPr lang="en-US" dirty="0" smtClean="0"/>
              <a:t> (v’) = (20 – </a:t>
            </a:r>
            <a:r>
              <a:rPr lang="en-US" dirty="0"/>
              <a:t>16)/(40-16) </a:t>
            </a:r>
            <a:r>
              <a:rPr lang="en-US" dirty="0" smtClean="0"/>
              <a:t>* (1 – 0) + 0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     = 4 / 24 *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= </a:t>
            </a:r>
            <a:r>
              <a:rPr lang="en-US" b="1" dirty="0" smtClean="0"/>
              <a:t>0.16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71600" y="1295400"/>
                <a:ext cx="6705600" cy="495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Formula</a:t>
                </a:r>
                <a:r>
                  <a:rPr lang="en-US" dirty="0" smtClean="0"/>
                  <a:t> : V</a:t>
                </a:r>
                <a:r>
                  <a:rPr lang="en-US" dirty="0"/>
                  <a:t>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𝑀𝑖𝑛𝐴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 baseline="-280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/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295400"/>
                <a:ext cx="6705600" cy="495328"/>
              </a:xfrm>
              <a:prstGeom prst="rect">
                <a:avLst/>
              </a:prstGeom>
              <a:blipFill rotWithShape="0">
                <a:blip r:embed="rId2"/>
                <a:stretch>
                  <a:fillRect l="-635" b="-48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0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) Min-max </a:t>
            </a:r>
            <a:r>
              <a:rPr lang="en-US" dirty="0"/>
              <a:t>n</a:t>
            </a:r>
            <a:r>
              <a:rPr lang="en-US" dirty="0" smtClean="0"/>
              <a:t>ormalization </a:t>
            </a:r>
            <a:r>
              <a:rPr lang="en-US" dirty="0"/>
              <a:t>(</a:t>
            </a:r>
            <a:r>
              <a:rPr lang="en-US" dirty="0" smtClean="0"/>
              <a:t>Contd..)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429354"/>
              </p:ext>
            </p:extLst>
          </p:nvPr>
        </p:nvGraphicFramePr>
        <p:xfrm>
          <a:off x="2562225" y="4419600"/>
          <a:ext cx="40195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xmlns="" val="42547028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17270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Min-max normalization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351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128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422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406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0926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0" y="1066800"/>
            <a:ext cx="8458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Age 30 :</a:t>
            </a:r>
          </a:p>
          <a:p>
            <a:endParaRPr lang="en-US" dirty="0" smtClean="0"/>
          </a:p>
          <a:p>
            <a:r>
              <a:rPr lang="en-US" dirty="0" err="1" smtClean="0"/>
              <a:t>MinMax</a:t>
            </a:r>
            <a:r>
              <a:rPr lang="en-US" dirty="0" smtClean="0"/>
              <a:t> </a:t>
            </a:r>
            <a:r>
              <a:rPr lang="en-US" dirty="0"/>
              <a:t>(v’) </a:t>
            </a:r>
            <a:r>
              <a:rPr lang="en-US" dirty="0" smtClean="0"/>
              <a:t>= (30 – 16)/(40-16) * (1 – 0) + 0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    = 14 / 24 *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= </a:t>
            </a:r>
            <a:r>
              <a:rPr lang="en-US" b="1" dirty="0" smtClean="0"/>
              <a:t>0.58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2900" y="2692856"/>
            <a:ext cx="8458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Age 40 :</a:t>
            </a:r>
          </a:p>
          <a:p>
            <a:endParaRPr lang="en-US" dirty="0" smtClean="0"/>
          </a:p>
          <a:p>
            <a:r>
              <a:rPr lang="en-US" dirty="0" err="1" smtClean="0"/>
              <a:t>MinMax</a:t>
            </a:r>
            <a:r>
              <a:rPr lang="en-US" dirty="0" smtClean="0"/>
              <a:t> </a:t>
            </a:r>
            <a:r>
              <a:rPr lang="en-US" dirty="0"/>
              <a:t>(v’) </a:t>
            </a:r>
            <a:r>
              <a:rPr lang="en-US" dirty="0" smtClean="0"/>
              <a:t>= (40 – 16)/(40-16) * (1 – 0) + 0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    = 24 / 24 *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= </a:t>
            </a:r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98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) Decimal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733800"/>
          </a:xfrm>
        </p:spPr>
        <p:txBody>
          <a:bodyPr/>
          <a:lstStyle/>
          <a:p>
            <a:pPr algn="just"/>
            <a:r>
              <a:rPr lang="en-US" dirty="0" smtClean="0"/>
              <a:t>In this technique we move the decimal point of values of the attribute.</a:t>
            </a:r>
          </a:p>
          <a:p>
            <a:pPr algn="just"/>
            <a:r>
              <a:rPr lang="en-US" dirty="0" smtClean="0"/>
              <a:t>This movement of decimal points totally depends on the </a:t>
            </a:r>
            <a:r>
              <a:rPr lang="en-US" b="1" dirty="0" smtClean="0">
                <a:solidFill>
                  <a:schemeClr val="accent2"/>
                </a:solidFill>
              </a:rPr>
              <a:t>maximum value among all values </a:t>
            </a:r>
            <a:r>
              <a:rPr lang="en-US" dirty="0" smtClean="0"/>
              <a:t>in the attribute.</a:t>
            </a:r>
          </a:p>
          <a:p>
            <a:pPr algn="just"/>
            <a:r>
              <a:rPr lang="en-US" dirty="0"/>
              <a:t>V</a:t>
            </a:r>
            <a:r>
              <a:rPr lang="en-US" dirty="0" smtClean="0"/>
              <a:t>alue V of attribute A can be normalized by the following formula</a:t>
            </a:r>
          </a:p>
          <a:p>
            <a:pPr marL="0" indent="0" algn="just">
              <a:buNone/>
            </a:pPr>
            <a:r>
              <a:rPr lang="en-US" dirty="0" smtClean="0"/>
              <a:t>		Normalized value of attribute = </a:t>
            </a:r>
            <a:r>
              <a:rPr lang="en-US" b="1" dirty="0" smtClean="0"/>
              <a:t>(v</a:t>
            </a:r>
            <a:r>
              <a:rPr lang="en-US" b="1" baseline="30000" dirty="0" smtClean="0"/>
              <a:t>i</a:t>
            </a:r>
            <a:r>
              <a:rPr lang="en-US" b="1" dirty="0" smtClean="0"/>
              <a:t> / 10</a:t>
            </a:r>
            <a:r>
              <a:rPr lang="en-US" b="1" baseline="30000" dirty="0" smtClean="0"/>
              <a:t>j</a:t>
            </a:r>
            <a:r>
              <a:rPr lang="en-US" b="1" dirty="0" smtClean="0"/>
              <a:t>)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545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scaling  -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2197"/>
              </p:ext>
            </p:extLst>
          </p:nvPr>
        </p:nvGraphicFramePr>
        <p:xfrm>
          <a:off x="1524000" y="1078831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32268955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1233253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675954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 Decimal</a:t>
                      </a:r>
                      <a:r>
                        <a:rPr lang="en-US" baseline="0" dirty="0" smtClean="0"/>
                        <a:t> Scaling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778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/ 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180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/ 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331194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500" y="2355783"/>
            <a:ext cx="8763000" cy="333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will check maximum value among our attribute CGPA. </a:t>
            </a: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value is 3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can convert it into decimal by dividing with 10. w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hy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10?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will count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total digits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our maximum value and then put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 we can put zeros equal to the length of maximum value.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Here 3 is maximum value and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total digits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value is only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 so,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will put one zero after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scaling (Try it!)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89435"/>
              </p:ext>
            </p:extLst>
          </p:nvPr>
        </p:nvGraphicFramePr>
        <p:xfrm>
          <a:off x="1524000" y="1524000"/>
          <a:ext cx="6096000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32268955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1233253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675954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Decimal</a:t>
                      </a:r>
                      <a:r>
                        <a:rPr lang="en-US" baseline="0" dirty="0" smtClean="0"/>
                        <a:t> Scaling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778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400/1000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2"/>
                          </a:solidFill>
                        </a:rPr>
                        <a:t>0.4</a:t>
                      </a:r>
                      <a:endParaRPr 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180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310/1000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2"/>
                          </a:solidFill>
                        </a:rPr>
                        <a:t>0.31</a:t>
                      </a:r>
                      <a:endParaRPr 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33119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08642"/>
              </p:ext>
            </p:extLst>
          </p:nvPr>
        </p:nvGraphicFramePr>
        <p:xfrm>
          <a:off x="1524000" y="3733800"/>
          <a:ext cx="6096000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32268955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1233253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675954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Decimal</a:t>
                      </a:r>
                      <a:r>
                        <a:rPr lang="en-US" baseline="0" dirty="0" smtClean="0"/>
                        <a:t> Scaling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778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40000/100000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0.4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180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31000/100000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0.31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331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20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US" b="1" dirty="0" smtClean="0"/>
              <a:t>Discretization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Discretization techniques can be categorized based on </a:t>
            </a:r>
            <a:r>
              <a:rPr lang="en-US" b="1" dirty="0" smtClean="0">
                <a:solidFill>
                  <a:schemeClr val="accent2"/>
                </a:solidFill>
              </a:rPr>
              <a:t>how the separation is performed</a:t>
            </a:r>
            <a:r>
              <a:rPr lang="en-US" dirty="0" smtClean="0"/>
              <a:t>, such as whether it uses class information or which direction it proceeds (top-down or bottom-up).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The raw values of a numeric attribute (e.g. age) are replaced by interval labels (e.g. 0-10, 11-20 etc.) or conceptual labels (e.g. youth, adult, senior).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b="1" dirty="0" smtClean="0"/>
              <a:t>Concept hierarchy generation for nominal data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In this, attributes such as address can be </a:t>
            </a:r>
            <a:r>
              <a:rPr lang="en-US" b="1" dirty="0" smtClean="0">
                <a:solidFill>
                  <a:schemeClr val="accent2"/>
                </a:solidFill>
              </a:rPr>
              <a:t>generalized to higher-level concepts</a:t>
            </a:r>
            <a:r>
              <a:rPr lang="en-US" dirty="0" smtClean="0"/>
              <a:t>, like street or city or state or country.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Many hierarchies for nominal attributes are implicit within the database schema.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b="1" dirty="0" smtClean="0"/>
              <a:t>E.g.</a:t>
            </a:r>
            <a:r>
              <a:rPr lang="en-US" dirty="0" smtClean="0"/>
              <a:t> city, country or state table in RDBMS.</a:t>
            </a:r>
          </a:p>
        </p:txBody>
      </p:sp>
    </p:spTree>
    <p:extLst>
      <p:ext uri="{BB962C8B-B14F-4D97-AF65-F5344CB8AC3E}">
        <p14:creationId xmlns:p14="http://schemas.microsoft.com/office/powerpoint/2010/main" val="15089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Reducing the number of attributes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Data cube aggregation</a:t>
            </a:r>
            <a:r>
              <a:rPr lang="en-US" dirty="0"/>
              <a:t>: applying roll-up, slice or dice operations.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Removing irrelevant attributes</a:t>
            </a:r>
            <a:r>
              <a:rPr lang="en-US" dirty="0"/>
              <a:t>: attribute </a:t>
            </a:r>
            <a:r>
              <a:rPr lang="en-US" dirty="0" smtClean="0"/>
              <a:t>selection, searching </a:t>
            </a:r>
            <a:r>
              <a:rPr lang="en-US" dirty="0"/>
              <a:t>the attribute space </a:t>
            </a:r>
            <a:endParaRPr lang="en-US" dirty="0" smtClean="0"/>
          </a:p>
          <a:p>
            <a:pPr algn="just"/>
            <a:r>
              <a:rPr lang="en-US" b="1" dirty="0" smtClean="0"/>
              <a:t>Reducing </a:t>
            </a:r>
            <a:r>
              <a:rPr lang="en-US" b="1" dirty="0"/>
              <a:t>the number of attribute values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 smtClean="0"/>
              <a:t>Binning</a:t>
            </a:r>
            <a:r>
              <a:rPr lang="en-US" dirty="0" smtClean="0"/>
              <a:t>: Reducing </a:t>
            </a:r>
            <a:r>
              <a:rPr lang="en-US" dirty="0"/>
              <a:t>the number of attributes by grouping them into intervals (bins).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Clustering</a:t>
            </a:r>
            <a:r>
              <a:rPr lang="en-US" dirty="0"/>
              <a:t>: </a:t>
            </a:r>
            <a:r>
              <a:rPr lang="en-US" dirty="0" smtClean="0"/>
              <a:t>Grouping similar </a:t>
            </a:r>
            <a:r>
              <a:rPr lang="en-US" dirty="0"/>
              <a:t>values in </a:t>
            </a:r>
            <a:r>
              <a:rPr lang="en-US" dirty="0" smtClean="0"/>
              <a:t>a clusters</a:t>
            </a:r>
            <a:r>
              <a:rPr lang="en-US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Aggregation or G</a:t>
            </a:r>
            <a:r>
              <a:rPr lang="en-US" dirty="0" smtClean="0"/>
              <a:t>eneralization</a:t>
            </a:r>
          </a:p>
          <a:p>
            <a:r>
              <a:rPr lang="en-US" b="1" dirty="0"/>
              <a:t>Reducing the number of tuples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Sampling :  Only sample data are used for mining purpose.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2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Mean is the </a:t>
            </a:r>
            <a:r>
              <a:rPr lang="en-US" b="1" dirty="0">
                <a:solidFill>
                  <a:schemeClr val="accent2"/>
                </a:solidFill>
              </a:rPr>
              <a:t>average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a </a:t>
            </a:r>
            <a:r>
              <a:rPr lang="en-US" dirty="0" smtClean="0"/>
              <a:t>dataset. </a:t>
            </a:r>
          </a:p>
          <a:p>
            <a:pPr algn="just"/>
            <a:r>
              <a:rPr lang="en-US" dirty="0" smtClean="0"/>
              <a:t>To find the </a:t>
            </a:r>
            <a:r>
              <a:rPr lang="en-US" dirty="0"/>
              <a:t>mean, </a:t>
            </a:r>
            <a:r>
              <a:rPr lang="en-US" dirty="0" smtClean="0"/>
              <a:t>calculate the </a:t>
            </a:r>
            <a:r>
              <a:rPr lang="en-US" dirty="0"/>
              <a:t>sum of </a:t>
            </a:r>
            <a:r>
              <a:rPr lang="en-US" dirty="0" smtClean="0"/>
              <a:t>all the </a:t>
            </a:r>
            <a:r>
              <a:rPr lang="en-US" dirty="0"/>
              <a:t>data and then divide by </a:t>
            </a:r>
            <a:r>
              <a:rPr lang="en-US" dirty="0" smtClean="0"/>
              <a:t>the total </a:t>
            </a:r>
            <a:r>
              <a:rPr lang="en-US" dirty="0"/>
              <a:t>number of data</a:t>
            </a:r>
            <a:r>
              <a:rPr lang="en-US" dirty="0" smtClean="0"/>
              <a:t>.</a:t>
            </a:r>
          </a:p>
          <a:p>
            <a:pPr algn="just"/>
            <a:r>
              <a:rPr lang="en-US" u="sng" dirty="0" smtClean="0"/>
              <a:t>Example </a:t>
            </a:r>
          </a:p>
          <a:p>
            <a:pPr lvl="1" algn="just"/>
            <a:r>
              <a:rPr lang="en-US" dirty="0" smtClean="0"/>
              <a:t>Find out </a:t>
            </a:r>
            <a:r>
              <a:rPr lang="en-US" dirty="0"/>
              <a:t>m</a:t>
            </a:r>
            <a:r>
              <a:rPr lang="en-US" dirty="0" smtClean="0"/>
              <a:t>ean for </a:t>
            </a:r>
            <a:r>
              <a:rPr lang="en-US" altLang="en-US" b="1" dirty="0"/>
              <a:t>12, 15, 11, 11, 7, </a:t>
            </a:r>
            <a:r>
              <a:rPr lang="en-US" altLang="en-US" b="1" dirty="0" smtClean="0"/>
              <a:t>13</a:t>
            </a:r>
            <a:endParaRPr lang="en-US" altLang="en-US" b="1" dirty="0"/>
          </a:p>
          <a:p>
            <a:pPr algn="just"/>
            <a:endParaRPr lang="en-US" u="sng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49890" y="3352800"/>
            <a:ext cx="5092871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First, find the </a:t>
            </a:r>
            <a:r>
              <a:rPr lang="en-US" altLang="en-US" sz="3000" b="1" dirty="0" smtClean="0">
                <a:solidFill>
                  <a:schemeClr val="accent2"/>
                </a:solidFill>
                <a:latin typeface="+mj-lt"/>
              </a:rPr>
              <a:t>sum of the data</a:t>
            </a:r>
            <a:r>
              <a:rPr lang="en-US" altLang="en-US" sz="3000" dirty="0" smtClean="0">
                <a:latin typeface="+mj-lt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12 + 15 +11 + 11 + 7 + 13 = </a:t>
            </a:r>
            <a:r>
              <a:rPr lang="en-US" altLang="en-US" sz="3000" b="1" dirty="0" smtClean="0">
                <a:solidFill>
                  <a:schemeClr val="tx2"/>
                </a:solidFill>
                <a:latin typeface="+mj-lt"/>
              </a:rPr>
              <a:t>69</a:t>
            </a:r>
            <a:endParaRPr lang="en-US" altLang="en-US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356037" y="4726674"/>
            <a:ext cx="6680578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Then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divide by the </a:t>
            </a:r>
            <a:r>
              <a:rPr lang="en-US" altLang="en-US" sz="3000" b="1" dirty="0" smtClean="0">
                <a:solidFill>
                  <a:schemeClr val="accent2"/>
                </a:solidFill>
                <a:latin typeface="+mj-lt"/>
              </a:rPr>
              <a:t>total number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of data</a:t>
            </a:r>
            <a:r>
              <a:rPr lang="en-US" altLang="en-US" sz="3000" dirty="0" smtClean="0">
                <a:latin typeface="+mj-lt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                         69 </a:t>
            </a:r>
            <a:r>
              <a:rPr lang="en-US" altLang="en-US" sz="3000" dirty="0">
                <a:latin typeface="+mj-lt"/>
              </a:rPr>
              <a:t>/ 6 = </a:t>
            </a: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11.5</a:t>
            </a:r>
            <a:r>
              <a:rPr lang="en-US" altLang="en-US" sz="3000" dirty="0">
                <a:latin typeface="+mj-lt"/>
              </a:rPr>
              <a:t> 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5709312" y="5592169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34354" y="5454639"/>
            <a:ext cx="100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Mean</a:t>
            </a:r>
            <a:endParaRPr lang="en-US" sz="24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10400" y="105767"/>
                <a:ext cx="1943100" cy="705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05767"/>
                <a:ext cx="1943100" cy="705135"/>
              </a:xfrm>
              <a:prstGeom prst="rect">
                <a:avLst/>
              </a:prstGeom>
              <a:blipFill rotWithShape="0">
                <a:blip r:embed="rId3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90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</a:t>
            </a:r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p</a:t>
            </a:r>
            <a:r>
              <a:rPr lang="en-US" dirty="0" smtClean="0"/>
              <a:t>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data mining task can be specified in the </a:t>
            </a:r>
            <a:r>
              <a:rPr lang="en-US" dirty="0" smtClean="0"/>
              <a:t>form of </a:t>
            </a:r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data mining query</a:t>
            </a:r>
            <a:r>
              <a:rPr lang="en-US" dirty="0"/>
              <a:t>, which is input to the data mining system.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data mining </a:t>
            </a:r>
            <a:r>
              <a:rPr lang="en-US" b="1" dirty="0"/>
              <a:t>query</a:t>
            </a:r>
            <a:r>
              <a:rPr lang="en-US" dirty="0"/>
              <a:t> is defined in terms of data mining task primitives.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primitives </a:t>
            </a:r>
            <a:r>
              <a:rPr lang="en-US" b="1" dirty="0">
                <a:solidFill>
                  <a:schemeClr val="accent2"/>
                </a:solidFill>
              </a:rPr>
              <a:t>allow the user </a:t>
            </a:r>
            <a:r>
              <a:rPr lang="en-US" b="1" dirty="0" smtClean="0">
                <a:solidFill>
                  <a:schemeClr val="accent2"/>
                </a:solidFill>
              </a:rPr>
              <a:t>to inter-actively </a:t>
            </a:r>
            <a:r>
              <a:rPr lang="en-US" b="1" dirty="0">
                <a:solidFill>
                  <a:schemeClr val="accent2"/>
                </a:solidFill>
              </a:rPr>
              <a:t>communicate </a:t>
            </a:r>
            <a:r>
              <a:rPr lang="en-US" dirty="0"/>
              <a:t>with the </a:t>
            </a:r>
            <a:r>
              <a:rPr lang="en-US" b="1" dirty="0">
                <a:solidFill>
                  <a:schemeClr val="accent2"/>
                </a:solidFill>
              </a:rPr>
              <a:t>data mining system </a:t>
            </a:r>
            <a:r>
              <a:rPr lang="en-US" dirty="0"/>
              <a:t>during </a:t>
            </a:r>
            <a:r>
              <a:rPr lang="en-US" dirty="0" smtClean="0"/>
              <a:t>discovery of knowledge.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 </a:t>
            </a:r>
            <a:r>
              <a:rPr lang="en-US" dirty="0" smtClean="0"/>
              <a:t>primitives (</a:t>
            </a:r>
            <a:r>
              <a:rPr lang="en-US" dirty="0"/>
              <a:t>Cont</a:t>
            </a:r>
            <a:r>
              <a:rPr lang="en-US" dirty="0" smtClean="0"/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mining </a:t>
            </a:r>
            <a:r>
              <a:rPr lang="en-US" dirty="0" smtClean="0"/>
              <a:t>task primitives </a:t>
            </a:r>
            <a:r>
              <a:rPr lang="en-US" dirty="0"/>
              <a:t>includes the </a:t>
            </a:r>
            <a:r>
              <a:rPr lang="en-US" dirty="0" smtClean="0"/>
              <a:t>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Task-relevant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Kind </a:t>
            </a:r>
            <a:r>
              <a:rPr lang="en-US" dirty="0"/>
              <a:t>of knowledge to be </a:t>
            </a:r>
            <a:r>
              <a:rPr lang="en-US" dirty="0" smtClean="0"/>
              <a:t>mined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Background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Interestingness measurement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Presentation </a:t>
            </a:r>
            <a:r>
              <a:rPr lang="en-US" dirty="0"/>
              <a:t>for visualizing the discovered patterns</a:t>
            </a:r>
          </a:p>
        </p:txBody>
      </p:sp>
    </p:spTree>
    <p:extLst>
      <p:ext uri="{BB962C8B-B14F-4D97-AF65-F5344CB8AC3E}">
        <p14:creationId xmlns:p14="http://schemas.microsoft.com/office/powerpoint/2010/main" val="8857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 primitives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Task-relevant data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This specifies the </a:t>
            </a:r>
            <a:r>
              <a:rPr lang="en-US" b="1" dirty="0">
                <a:solidFill>
                  <a:schemeClr val="accent2"/>
                </a:solidFill>
              </a:rPr>
              <a:t>portions of the database or the </a:t>
            </a:r>
            <a:r>
              <a:rPr lang="en-US" b="1" dirty="0" smtClean="0">
                <a:solidFill>
                  <a:schemeClr val="accent2"/>
                </a:solidFill>
              </a:rPr>
              <a:t>dataset </a:t>
            </a:r>
            <a:r>
              <a:rPr lang="en-US" dirty="0"/>
              <a:t>of data in which the </a:t>
            </a:r>
            <a:r>
              <a:rPr lang="en-US" b="1" dirty="0">
                <a:solidFill>
                  <a:schemeClr val="accent2"/>
                </a:solidFill>
              </a:rPr>
              <a:t>user is interested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This includes the </a:t>
            </a:r>
            <a:r>
              <a:rPr lang="en-US" b="1" dirty="0">
                <a:solidFill>
                  <a:schemeClr val="accent2"/>
                </a:solidFill>
              </a:rPr>
              <a:t>database attributes </a:t>
            </a:r>
            <a:r>
              <a:rPr lang="en-US" dirty="0"/>
              <a:t>or data warehouse dimensions of interest (</a:t>
            </a:r>
            <a:r>
              <a:rPr lang="en-US" dirty="0" smtClean="0"/>
              <a:t>referred </a:t>
            </a:r>
            <a:r>
              <a:rPr lang="en-US" dirty="0"/>
              <a:t>to as the relevant attributes or </a:t>
            </a:r>
            <a:r>
              <a:rPr lang="en-US" dirty="0" smtClean="0"/>
              <a:t>dimensions).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The kind of knowledge to be </a:t>
            </a:r>
            <a:r>
              <a:rPr lang="en-US" b="1" dirty="0" smtClean="0"/>
              <a:t>mined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This specifies the data mining functions to be </a:t>
            </a:r>
            <a:r>
              <a:rPr lang="en-US" dirty="0" smtClean="0"/>
              <a:t>performed.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Such </a:t>
            </a:r>
            <a:r>
              <a:rPr lang="en-US" dirty="0"/>
              <a:t>as </a:t>
            </a:r>
            <a:r>
              <a:rPr lang="en-US" b="1" dirty="0">
                <a:solidFill>
                  <a:schemeClr val="accent2"/>
                </a:solidFill>
              </a:rPr>
              <a:t>characterization, discrimination, association or correlation analysis, classification, prediction, clustering, outlier analysis</a:t>
            </a:r>
            <a:r>
              <a:rPr lang="en-US" dirty="0"/>
              <a:t>, or evolution analysis.</a:t>
            </a:r>
          </a:p>
        </p:txBody>
      </p:sp>
    </p:spTree>
    <p:extLst>
      <p:ext uri="{BB962C8B-B14F-4D97-AF65-F5344CB8AC3E}">
        <p14:creationId xmlns:p14="http://schemas.microsoft.com/office/powerpoint/2010/main" val="184273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 </a:t>
            </a:r>
            <a:r>
              <a:rPr lang="en-US" dirty="0" smtClean="0"/>
              <a:t>primitives (</a:t>
            </a:r>
            <a:r>
              <a:rPr lang="en-US" dirty="0"/>
              <a:t>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background knowledge to be used in the discovery </a:t>
            </a:r>
            <a:r>
              <a:rPr lang="en-US" b="1" dirty="0" smtClean="0"/>
              <a:t>process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2"/>
                </a:solidFill>
              </a:rPr>
              <a:t>knowledge</a:t>
            </a:r>
            <a:r>
              <a:rPr lang="en-US" dirty="0" smtClean="0"/>
              <a:t> </a:t>
            </a:r>
            <a:r>
              <a:rPr lang="en-US" dirty="0"/>
              <a:t>about the </a:t>
            </a:r>
            <a:r>
              <a:rPr lang="en-US" b="1" dirty="0">
                <a:solidFill>
                  <a:schemeClr val="accent2"/>
                </a:solidFill>
              </a:rPr>
              <a:t>domain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useful for </a:t>
            </a:r>
            <a:r>
              <a:rPr lang="en-US" b="1" dirty="0" smtClean="0">
                <a:solidFill>
                  <a:schemeClr val="accent2"/>
                </a:solidFill>
              </a:rPr>
              <a:t>guiding the knowledge discovery process </a:t>
            </a:r>
            <a:r>
              <a:rPr lang="en-US" dirty="0" smtClean="0"/>
              <a:t>for </a:t>
            </a:r>
            <a:r>
              <a:rPr lang="en-US" dirty="0"/>
              <a:t>evaluating </a:t>
            </a:r>
            <a:r>
              <a:rPr lang="en-US" dirty="0" smtClean="0"/>
              <a:t>the interesting patterns.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Concept </a:t>
            </a:r>
            <a:r>
              <a:rPr lang="en-US" b="1" dirty="0">
                <a:solidFill>
                  <a:schemeClr val="accent2"/>
                </a:solidFill>
              </a:rPr>
              <a:t>hierarchies </a:t>
            </a:r>
            <a:r>
              <a:rPr lang="en-US" dirty="0"/>
              <a:t>are a </a:t>
            </a:r>
            <a:r>
              <a:rPr lang="en-US" b="1" dirty="0">
                <a:solidFill>
                  <a:schemeClr val="accent2"/>
                </a:solidFill>
              </a:rPr>
              <a:t>popular form of background knowledge</a:t>
            </a:r>
            <a:r>
              <a:rPr lang="en-US" dirty="0"/>
              <a:t>, which allow data to be mined at multiple levels of abstraction.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example of a concept hierarchy for the attribute (or dimension) age is shown in </a:t>
            </a:r>
            <a:r>
              <a:rPr lang="en-US" b="1" dirty="0" smtClean="0">
                <a:solidFill>
                  <a:schemeClr val="accent2"/>
                </a:solidFill>
              </a:rPr>
              <a:t>user </a:t>
            </a:r>
            <a:r>
              <a:rPr lang="en-US" b="1" dirty="0">
                <a:solidFill>
                  <a:schemeClr val="accent2"/>
                </a:solidFill>
              </a:rPr>
              <a:t>beliefs </a:t>
            </a:r>
            <a:r>
              <a:rPr lang="en-US" dirty="0"/>
              <a:t>regarding relationships in the data are another form of </a:t>
            </a:r>
            <a:r>
              <a:rPr lang="en-US" dirty="0" smtClean="0"/>
              <a:t>background </a:t>
            </a:r>
            <a:r>
              <a:rPr lang="en-US" dirty="0"/>
              <a:t>knowledge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0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 </a:t>
            </a:r>
            <a:r>
              <a:rPr lang="en-US" dirty="0" smtClean="0"/>
              <a:t>primitives (</a:t>
            </a:r>
            <a:r>
              <a:rPr lang="en-US" dirty="0"/>
              <a:t>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The interestingness measures and thresholds for pattern evaluation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2"/>
                </a:solidFill>
              </a:rPr>
              <a:t>Different </a:t>
            </a:r>
            <a:r>
              <a:rPr lang="en-US" b="1" dirty="0">
                <a:solidFill>
                  <a:schemeClr val="accent2"/>
                </a:solidFill>
              </a:rPr>
              <a:t>kinds of knowledge </a:t>
            </a:r>
            <a:r>
              <a:rPr lang="en-US" dirty="0"/>
              <a:t>may have </a:t>
            </a:r>
            <a:r>
              <a:rPr lang="en-US" b="1" dirty="0">
                <a:solidFill>
                  <a:schemeClr val="accent2"/>
                </a:solidFill>
              </a:rPr>
              <a:t>different interestingness measures</a:t>
            </a:r>
            <a:r>
              <a:rPr lang="en-US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For example, interestingness measures for association rules include support and </a:t>
            </a:r>
            <a:r>
              <a:rPr lang="en-US" dirty="0" smtClean="0"/>
              <a:t>confidence.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Rules </a:t>
            </a:r>
            <a:r>
              <a:rPr lang="en-US" dirty="0"/>
              <a:t>whose support and confidence values are below </a:t>
            </a:r>
            <a:r>
              <a:rPr lang="en-US" b="1" dirty="0">
                <a:solidFill>
                  <a:schemeClr val="accent2"/>
                </a:solidFill>
              </a:rPr>
              <a:t>user-specified thresholds are considered uninteresting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The expected representation for visualizing the discovered patterns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refers to the </a:t>
            </a:r>
            <a:r>
              <a:rPr lang="en-US" b="1" dirty="0">
                <a:solidFill>
                  <a:schemeClr val="accent2"/>
                </a:solidFill>
              </a:rPr>
              <a:t>discovered patterns </a:t>
            </a:r>
            <a:r>
              <a:rPr lang="en-US" dirty="0"/>
              <a:t>are </a:t>
            </a:r>
            <a:r>
              <a:rPr lang="en-US" b="1" dirty="0">
                <a:solidFill>
                  <a:schemeClr val="accent2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be displayed</a:t>
            </a:r>
            <a:r>
              <a:rPr lang="en-US" dirty="0"/>
              <a:t>, which may </a:t>
            </a:r>
            <a:r>
              <a:rPr lang="en-US" b="1" dirty="0">
                <a:solidFill>
                  <a:schemeClr val="accent2"/>
                </a:solidFill>
              </a:rPr>
              <a:t>include rules, tables, charts, graphs, decision trees, and cubes</a:t>
            </a:r>
            <a:r>
              <a:rPr lang="en-US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 data mining query language can be designed to incorporate these primitives, </a:t>
            </a:r>
            <a:r>
              <a:rPr lang="en-US" b="1" dirty="0">
                <a:solidFill>
                  <a:schemeClr val="accent2"/>
                </a:solidFill>
              </a:rPr>
              <a:t>allowing users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</a:rPr>
              <a:t>flexibly interact with data mining systems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7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0577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Median is the </a:t>
            </a:r>
            <a:r>
              <a:rPr lang="en-US" b="1" dirty="0">
                <a:solidFill>
                  <a:schemeClr val="accent2"/>
                </a:solidFill>
              </a:rPr>
              <a:t>middle number </a:t>
            </a:r>
            <a:r>
              <a:rPr lang="en-US" dirty="0"/>
              <a:t>in a </a:t>
            </a:r>
            <a:r>
              <a:rPr lang="en-US" dirty="0" smtClean="0"/>
              <a:t>dataset when </a:t>
            </a:r>
            <a:r>
              <a:rPr lang="en-US" dirty="0"/>
              <a:t>the data is arranged in numerical </a:t>
            </a:r>
            <a:r>
              <a:rPr lang="en-US" dirty="0" smtClean="0"/>
              <a:t>order (Sorted Order).</a:t>
            </a:r>
            <a:endParaRPr lang="en-US" u="sng" dirty="0" smtClean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485900" y="1981200"/>
            <a:ext cx="6172200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If count is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O</a:t>
            </a:r>
            <a:r>
              <a:rPr lang="en-US" altLang="en-US" sz="3000" b="1" dirty="0" smtClean="0">
                <a:solidFill>
                  <a:schemeClr val="accent2"/>
                </a:solidFill>
                <a:latin typeface="+mj-lt"/>
              </a:rPr>
              <a:t>dd </a:t>
            </a:r>
            <a:r>
              <a:rPr lang="en-US" altLang="en-US" sz="3000" dirty="0" smtClean="0">
                <a:latin typeface="+mj-lt"/>
              </a:rPr>
              <a:t>then</a:t>
            </a:r>
            <a:r>
              <a:rPr lang="en-US" altLang="en-US" sz="3000" b="1" dirty="0" smtClean="0">
                <a:solidFill>
                  <a:schemeClr val="accent2"/>
                </a:solidFill>
                <a:latin typeface="+mj-lt"/>
              </a:rPr>
              <a:t> middle number </a:t>
            </a:r>
            <a:r>
              <a:rPr lang="en-US" altLang="en-US" sz="3000" dirty="0" smtClean="0">
                <a:latin typeface="+mj-lt"/>
              </a:rPr>
              <a:t>is </a:t>
            </a:r>
            <a:r>
              <a:rPr lang="en-US" altLang="en-US" sz="3000" b="1" dirty="0" smtClean="0">
                <a:solidFill>
                  <a:schemeClr val="accent1"/>
                </a:solidFill>
                <a:latin typeface="+mj-lt"/>
              </a:rPr>
              <a:t>Median</a:t>
            </a:r>
            <a:endParaRPr lang="en-US" altLang="en-US" sz="3000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468840" y="3149768"/>
            <a:ext cx="6172200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If count is </a:t>
            </a:r>
            <a:r>
              <a:rPr lang="en-US" altLang="en-US" sz="3000" b="1" dirty="0" smtClean="0">
                <a:solidFill>
                  <a:schemeClr val="accent2"/>
                </a:solidFill>
                <a:latin typeface="+mj-lt"/>
              </a:rPr>
              <a:t>Even </a:t>
            </a:r>
            <a:r>
              <a:rPr lang="en-US" altLang="en-US" sz="3000" dirty="0" smtClean="0">
                <a:latin typeface="+mj-lt"/>
              </a:rPr>
              <a:t>then</a:t>
            </a:r>
            <a:r>
              <a:rPr lang="en-US" altLang="en-US" sz="30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sz="3000" dirty="0" smtClean="0">
                <a:latin typeface="+mj-lt"/>
              </a:rPr>
              <a:t>take</a:t>
            </a:r>
            <a:r>
              <a:rPr lang="en-US" altLang="en-US" sz="3000" b="1" dirty="0" smtClean="0">
                <a:solidFill>
                  <a:schemeClr val="accent2"/>
                </a:solidFill>
                <a:latin typeface="+mj-lt"/>
              </a:rPr>
              <a:t> average of middle two numbers </a:t>
            </a:r>
            <a:r>
              <a:rPr lang="en-US" altLang="en-US" sz="3000" dirty="0" smtClean="0">
                <a:latin typeface="+mj-lt"/>
              </a:rPr>
              <a:t>that</a:t>
            </a:r>
            <a:r>
              <a:rPr lang="en-US" altLang="en-US" sz="30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sz="3000" dirty="0" smtClean="0">
                <a:latin typeface="+mj-lt"/>
              </a:rPr>
              <a:t>is </a:t>
            </a:r>
            <a:r>
              <a:rPr lang="en-US" altLang="en-US" sz="3000" b="1" dirty="0" smtClean="0">
                <a:solidFill>
                  <a:schemeClr val="accent1"/>
                </a:solidFill>
                <a:latin typeface="+mj-lt"/>
              </a:rPr>
              <a:t>Median</a:t>
            </a:r>
            <a:endParaRPr lang="en-US" altLang="en-US" sz="3000" dirty="0" smtClean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422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- Odd 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</a:p>
          <a:p>
            <a:pPr marL="742950" lvl="2" indent="-342900">
              <a:buFont typeface="Wingdings" panose="05000000000000000000" pitchFamily="2" charset="2"/>
              <a:buChar char="ü"/>
            </a:pPr>
            <a:r>
              <a:rPr lang="en-US" dirty="0"/>
              <a:t>Find out </a:t>
            </a:r>
            <a:r>
              <a:rPr lang="en-US" dirty="0" smtClean="0"/>
              <a:t>Median </a:t>
            </a:r>
            <a:r>
              <a:rPr lang="en-US" dirty="0"/>
              <a:t>for </a:t>
            </a:r>
            <a:r>
              <a:rPr lang="en-US" altLang="en-US" dirty="0"/>
              <a:t>12, 15, 11, 11, 7, </a:t>
            </a:r>
            <a:r>
              <a:rPr lang="en-US" altLang="en-US" dirty="0" smtClean="0"/>
              <a:t>13, 15</a:t>
            </a:r>
            <a:endParaRPr lang="en-US" altLang="en-US" dirty="0"/>
          </a:p>
          <a:p>
            <a:endParaRPr lang="en-US" u="sng" dirty="0" smtClean="0"/>
          </a:p>
          <a:p>
            <a:endParaRPr lang="en-US" u="sng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66800" y="1981200"/>
            <a:ext cx="7315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In above example, count of data is </a:t>
            </a:r>
            <a:r>
              <a:rPr lang="en-US" altLang="en-US" sz="3000" b="1" dirty="0" smtClean="0">
                <a:solidFill>
                  <a:schemeClr val="accent2"/>
                </a:solidFill>
                <a:latin typeface="+mj-lt"/>
              </a:rPr>
              <a:t>7</a:t>
            </a:r>
            <a:r>
              <a:rPr lang="en-US" altLang="en-US" sz="3000" dirty="0" smtClean="0">
                <a:latin typeface="+mj-lt"/>
              </a:rPr>
              <a:t>. (Odd) </a:t>
            </a:r>
            <a:endParaRPr lang="en-US" altLang="en-US" sz="3000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66800" y="2639705"/>
            <a:ext cx="7315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First, arrange the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data</a:t>
            </a:r>
            <a:r>
              <a:rPr lang="en-US" altLang="en-US" sz="3000" dirty="0">
                <a:latin typeface="+mj-lt"/>
              </a:rPr>
              <a:t> in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ascending order</a:t>
            </a:r>
            <a:r>
              <a:rPr lang="en-US" altLang="en-US" sz="3000" dirty="0" smtClean="0">
                <a:latin typeface="+mj-lt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7, 11, 11, 12, 13, </a:t>
            </a:r>
            <a:r>
              <a:rPr lang="en-US" altLang="en-US" sz="3000" dirty="0" smtClean="0">
                <a:latin typeface="+mj-lt"/>
              </a:rPr>
              <a:t>15, 15 </a:t>
            </a:r>
            <a:endParaRPr lang="en-US" altLang="en-US" sz="3000" dirty="0">
              <a:latin typeface="+mj-lt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66800" y="3998668"/>
            <a:ext cx="7315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Partitioning data into equal </a:t>
            </a:r>
            <a:r>
              <a:rPr lang="en-US" altLang="en-US" sz="3000" dirty="0" err="1" smtClean="0">
                <a:latin typeface="+mj-lt"/>
              </a:rPr>
              <a:t>halfs</a:t>
            </a:r>
            <a:r>
              <a:rPr lang="en-US" altLang="en-US" sz="3000" dirty="0" smtClean="0">
                <a:latin typeface="+mj-lt"/>
              </a:rPr>
              <a:t> </a:t>
            </a:r>
            <a:endParaRPr lang="en-US" altLang="en-US" sz="3000" dirty="0">
              <a:latin typeface="+mj-lt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7</a:t>
            </a:r>
            <a:r>
              <a:rPr lang="en-US" altLang="en-US" sz="3000" dirty="0">
                <a:latin typeface="+mj-lt"/>
              </a:rPr>
              <a:t>, 11, 11, 12, 13, </a:t>
            </a:r>
            <a:r>
              <a:rPr lang="en-US" altLang="en-US" sz="3000" dirty="0" smtClean="0">
                <a:latin typeface="+mj-lt"/>
              </a:rPr>
              <a:t>15, 15 </a:t>
            </a:r>
            <a:endParaRPr lang="en-US" altLang="en-US" sz="30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4648200"/>
            <a:ext cx="1371600" cy="539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180070" y="5334000"/>
            <a:ext cx="3088659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12</a:t>
            </a:r>
            <a:r>
              <a:rPr lang="en-US" altLang="en-US" sz="3000" dirty="0" smtClean="0">
                <a:latin typeface="+mj-lt"/>
              </a:rPr>
              <a:t>       </a:t>
            </a:r>
            <a:r>
              <a:rPr lang="en-US" altLang="en-US" sz="3000" b="1" dirty="0" smtClean="0">
                <a:solidFill>
                  <a:schemeClr val="tx2"/>
                </a:solidFill>
                <a:latin typeface="+mj-lt"/>
              </a:rPr>
              <a:t>Median</a:t>
            </a:r>
            <a:r>
              <a:rPr lang="en-US" altLang="en-US" sz="3000" dirty="0" smtClean="0">
                <a:solidFill>
                  <a:schemeClr val="accent1"/>
                </a:solidFill>
                <a:latin typeface="+mj-lt"/>
              </a:rPr>
              <a:t> </a:t>
            </a:r>
          </a:p>
        </p:txBody>
      </p:sp>
      <p:sp>
        <p:nvSpPr>
          <p:cNvPr id="10" name="Left Arrow 9"/>
          <p:cNvSpPr/>
          <p:nvPr/>
        </p:nvSpPr>
        <p:spPr>
          <a:xfrm>
            <a:off x="4093191" y="5486400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4648200"/>
            <a:ext cx="1600200" cy="539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7200" y="4648200"/>
            <a:ext cx="685800" cy="5398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6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- Even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</a:p>
          <a:p>
            <a:pPr marL="742950" lvl="2" indent="-342900">
              <a:buFont typeface="Wingdings" panose="05000000000000000000" pitchFamily="2" charset="2"/>
              <a:buChar char="ü"/>
            </a:pPr>
            <a:r>
              <a:rPr lang="en-US" dirty="0"/>
              <a:t>Find out m</a:t>
            </a:r>
            <a:r>
              <a:rPr lang="en-US" dirty="0" smtClean="0"/>
              <a:t>edian </a:t>
            </a:r>
            <a:r>
              <a:rPr lang="en-US" dirty="0"/>
              <a:t>for </a:t>
            </a:r>
            <a:r>
              <a:rPr lang="en-US" altLang="en-US" dirty="0"/>
              <a:t>12, 15, 11, 11, 7, 13</a:t>
            </a:r>
          </a:p>
          <a:p>
            <a:endParaRPr lang="en-US" u="sng" dirty="0" smtClean="0"/>
          </a:p>
          <a:p>
            <a:endParaRPr lang="en-US" u="sng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66800" y="1981200"/>
            <a:ext cx="7315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In above example, count of data is </a:t>
            </a:r>
            <a:r>
              <a:rPr lang="en-US" altLang="en-US" sz="3000" b="1" dirty="0" smtClean="0">
                <a:solidFill>
                  <a:schemeClr val="accent2"/>
                </a:solidFill>
                <a:latin typeface="+mj-lt"/>
              </a:rPr>
              <a:t>6</a:t>
            </a:r>
            <a:r>
              <a:rPr lang="en-US" altLang="en-US" sz="3000" dirty="0" smtClean="0">
                <a:latin typeface="+mj-lt"/>
              </a:rPr>
              <a:t>. (Even) </a:t>
            </a:r>
            <a:endParaRPr lang="en-US" altLang="en-US" sz="3000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66800" y="2639705"/>
            <a:ext cx="7315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First, arrange the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data</a:t>
            </a:r>
            <a:r>
              <a:rPr lang="en-US" altLang="en-US" sz="3000" dirty="0">
                <a:latin typeface="+mj-lt"/>
              </a:rPr>
              <a:t> in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ascending order</a:t>
            </a:r>
            <a:r>
              <a:rPr lang="en-US" altLang="en-US" sz="3000" dirty="0" smtClean="0">
                <a:latin typeface="+mj-lt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7, 11, 11, 12, 13, </a:t>
            </a:r>
            <a:r>
              <a:rPr lang="en-US" altLang="en-US" sz="3000" dirty="0" smtClean="0">
                <a:latin typeface="+mj-lt"/>
              </a:rPr>
              <a:t>15 </a:t>
            </a:r>
            <a:endParaRPr lang="en-US" altLang="en-US" sz="3000" dirty="0">
              <a:latin typeface="+mj-lt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66800" y="3998668"/>
            <a:ext cx="7315200" cy="17081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Calculate an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average</a:t>
            </a:r>
            <a:r>
              <a:rPr lang="en-US" altLang="en-US" sz="3000" dirty="0">
                <a:latin typeface="+mj-lt"/>
              </a:rPr>
              <a:t> of the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two numbers </a:t>
            </a:r>
            <a:r>
              <a:rPr lang="en-US" altLang="en-US" sz="3000" dirty="0">
                <a:latin typeface="+mj-lt"/>
              </a:rPr>
              <a:t>in the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middle</a:t>
            </a:r>
            <a:r>
              <a:rPr lang="en-US" altLang="en-US" sz="3000" dirty="0">
                <a:latin typeface="+mj-lt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7</a:t>
            </a:r>
            <a:r>
              <a:rPr lang="en-US" altLang="en-US" sz="3000" dirty="0">
                <a:latin typeface="+mj-lt"/>
              </a:rPr>
              <a:t>, 11, 11, 12, 13, </a:t>
            </a:r>
            <a:r>
              <a:rPr lang="en-US" altLang="en-US" sz="3000" dirty="0" smtClean="0">
                <a:latin typeface="+mj-lt"/>
              </a:rPr>
              <a:t>15 </a:t>
            </a:r>
            <a:endParaRPr lang="en-US" altLang="en-US" sz="30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87504" y="51816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266950" y="5822856"/>
            <a:ext cx="49149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(11 </a:t>
            </a:r>
            <a:r>
              <a:rPr lang="en-US" altLang="en-US" sz="3000" dirty="0">
                <a:latin typeface="+mj-lt"/>
              </a:rPr>
              <a:t>+ </a:t>
            </a:r>
            <a:r>
              <a:rPr lang="en-US" altLang="en-US" sz="3000" dirty="0" smtClean="0">
                <a:latin typeface="+mj-lt"/>
              </a:rPr>
              <a:t>12)/2  </a:t>
            </a:r>
            <a:r>
              <a:rPr lang="en-US" altLang="en-US" sz="3000" dirty="0">
                <a:latin typeface="+mj-lt"/>
              </a:rPr>
              <a:t>=</a:t>
            </a:r>
            <a:r>
              <a:rPr lang="en-US" altLang="en-US" sz="3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en-US" sz="3000" b="1" dirty="0" smtClean="0">
                <a:solidFill>
                  <a:schemeClr val="tx2"/>
                </a:solidFill>
                <a:latin typeface="+mj-lt"/>
              </a:rPr>
              <a:t>11.5       Median</a:t>
            </a:r>
            <a:r>
              <a:rPr lang="en-US" altLang="en-US" sz="3000" dirty="0" smtClean="0">
                <a:solidFill>
                  <a:schemeClr val="accent1"/>
                </a:solidFill>
                <a:latin typeface="+mj-lt"/>
              </a:rPr>
              <a:t> </a:t>
            </a:r>
          </a:p>
        </p:txBody>
      </p:sp>
      <p:sp>
        <p:nvSpPr>
          <p:cNvPr id="10" name="Left Arrow 9"/>
          <p:cNvSpPr/>
          <p:nvPr/>
        </p:nvSpPr>
        <p:spPr>
          <a:xfrm>
            <a:off x="5306704" y="5981427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4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mode is the </a:t>
            </a:r>
            <a:r>
              <a:rPr lang="en-US" b="1" dirty="0">
                <a:solidFill>
                  <a:schemeClr val="accent2"/>
                </a:solidFill>
              </a:rPr>
              <a:t>number that occurs most often</a:t>
            </a:r>
            <a:r>
              <a:rPr lang="en-US" dirty="0"/>
              <a:t> within a set of numbers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Example</a:t>
            </a:r>
          </a:p>
          <a:p>
            <a:endParaRPr lang="en-US" u="sng" dirty="0" smtClean="0"/>
          </a:p>
          <a:p>
            <a:endParaRPr lang="en-US" u="sng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76600" y="2063719"/>
            <a:ext cx="3886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Find mode.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12, 15, 11, 11, 7, 13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76600" y="3386414"/>
            <a:ext cx="3886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 smtClean="0">
                <a:solidFill>
                  <a:schemeClr val="tx2"/>
                </a:solidFill>
                <a:latin typeface="+mj-lt"/>
              </a:rPr>
              <a:t>11         </a:t>
            </a: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Mode </a:t>
            </a:r>
            <a:r>
              <a:rPr lang="en-US" altLang="en-US" sz="1600" b="1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en-US" altLang="en-US" sz="1600" b="1" dirty="0" err="1" smtClean="0">
                <a:solidFill>
                  <a:schemeClr val="tx2"/>
                </a:solidFill>
                <a:latin typeface="+mj-lt"/>
              </a:rPr>
              <a:t>Unimodal</a:t>
            </a:r>
            <a:r>
              <a:rPr lang="en-US" altLang="en-US" sz="1600" b="1" dirty="0">
                <a:solidFill>
                  <a:schemeClr val="tx2"/>
                </a:solidFill>
                <a:latin typeface="+mj-lt"/>
              </a:rPr>
              <a:t>) </a:t>
            </a:r>
            <a:r>
              <a:rPr lang="en-US" altLang="en-US" sz="1600" dirty="0" smtClean="0">
                <a:solidFill>
                  <a:schemeClr val="accent1"/>
                </a:solidFill>
                <a:latin typeface="+mj-lt"/>
              </a:rPr>
              <a:t> </a:t>
            </a:r>
            <a:endParaRPr lang="en-US" altLang="en-US" sz="3000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191000" y="3549113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276600" y="4346089"/>
            <a:ext cx="3886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 smtClean="0">
                <a:latin typeface="+mj-lt"/>
              </a:rPr>
              <a:t>Find mode.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12, 15, 11, 11, 7, </a:t>
            </a:r>
            <a:r>
              <a:rPr lang="en-US" altLang="en-US" sz="3000" dirty="0" smtClean="0">
                <a:latin typeface="+mj-lt"/>
              </a:rPr>
              <a:t>12, 13</a:t>
            </a:r>
            <a:endParaRPr lang="en-US" altLang="en-US" sz="3000" dirty="0">
              <a:latin typeface="+mj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276600" y="5694402"/>
            <a:ext cx="3886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 smtClean="0">
                <a:solidFill>
                  <a:schemeClr val="tx2"/>
                </a:solidFill>
                <a:latin typeface="+mj-lt"/>
              </a:rPr>
              <a:t>11, 12         Mode </a:t>
            </a:r>
            <a:r>
              <a:rPr lang="en-US" altLang="en-US" sz="1600" b="1" dirty="0" smtClean="0">
                <a:solidFill>
                  <a:schemeClr val="tx2"/>
                </a:solidFill>
                <a:latin typeface="+mj-lt"/>
              </a:rPr>
              <a:t>(Bimodal)</a:t>
            </a:r>
            <a:r>
              <a:rPr lang="en-US" altLang="en-US" sz="1600" dirty="0" smtClean="0">
                <a:solidFill>
                  <a:schemeClr val="accent1"/>
                </a:solidFill>
                <a:latin typeface="+mj-lt"/>
              </a:rPr>
              <a:t> 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572000" y="5857101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53" y="2195818"/>
            <a:ext cx="982295" cy="982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69" y="4473522"/>
            <a:ext cx="991629" cy="9916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99469" y="2772391"/>
            <a:ext cx="10668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10129" y="5097051"/>
            <a:ext cx="10668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2800" y="5097051"/>
            <a:ext cx="6096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19800" y="5092131"/>
            <a:ext cx="564336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13289</TotalTime>
  <Words>3480</Words>
  <Application>Microsoft Office PowerPoint</Application>
  <PresentationFormat>On-screen Show (4:3)</PresentationFormat>
  <Paragraphs>504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Calibri</vt:lpstr>
      <vt:lpstr>Cambria Math</vt:lpstr>
      <vt:lpstr>Courier New</vt:lpstr>
      <vt:lpstr>Open Sans</vt:lpstr>
      <vt:lpstr>Open Sans Extrabold</vt:lpstr>
      <vt:lpstr>Open Sans Semibold</vt:lpstr>
      <vt:lpstr>Times New Roman</vt:lpstr>
      <vt:lpstr>Wingdings</vt:lpstr>
      <vt:lpstr>ZapfDingbatsITC</vt:lpstr>
      <vt:lpstr>Office Theme</vt:lpstr>
      <vt:lpstr>1_Office Theme</vt:lpstr>
      <vt:lpstr>UNIT - 4 Data Preprocessing</vt:lpstr>
      <vt:lpstr>Outline</vt:lpstr>
      <vt:lpstr>Why to preprocess data?</vt:lpstr>
      <vt:lpstr>Why data preprocessing is important?</vt:lpstr>
      <vt:lpstr>Mean</vt:lpstr>
      <vt:lpstr>Median</vt:lpstr>
      <vt:lpstr>Median - Odd  (Contd..)</vt:lpstr>
      <vt:lpstr>Median - Even (Contd..)</vt:lpstr>
      <vt:lpstr>Mode</vt:lpstr>
      <vt:lpstr>Mode (Contd..)</vt:lpstr>
      <vt:lpstr>Range</vt:lpstr>
      <vt:lpstr>Standard deviation</vt:lpstr>
      <vt:lpstr>Standard deviation (Contd..)</vt:lpstr>
      <vt:lpstr>Standard deviation - example</vt:lpstr>
      <vt:lpstr>Standard deviation – example (Contd..)</vt:lpstr>
      <vt:lpstr>Standard deviation – example (Contd..)</vt:lpstr>
      <vt:lpstr>Example (Try it) </vt:lpstr>
      <vt:lpstr>Attribute Types</vt:lpstr>
      <vt:lpstr>1) Nominal Attribute</vt:lpstr>
      <vt:lpstr>2) Ordinal Attribute</vt:lpstr>
      <vt:lpstr>3) Interval Attribute</vt:lpstr>
      <vt:lpstr>4) Ratio Attribute</vt:lpstr>
      <vt:lpstr>Data Preprocessing Tasks</vt:lpstr>
      <vt:lpstr>1) Data Cleaning</vt:lpstr>
      <vt:lpstr>1) Fill missing values</vt:lpstr>
      <vt:lpstr>1) Fill missing values (Contd..)</vt:lpstr>
      <vt:lpstr>2) Identify outliers and smooth out noisy data</vt:lpstr>
      <vt:lpstr>1) Binning method</vt:lpstr>
      <vt:lpstr>Binning method - Example</vt:lpstr>
      <vt:lpstr>Binning method - Example (Contd..)</vt:lpstr>
      <vt:lpstr>1) Binning method (Contd..)</vt:lpstr>
      <vt:lpstr>Binning method (Try it!)</vt:lpstr>
      <vt:lpstr>2) Clustering</vt:lpstr>
      <vt:lpstr>3) Correct inconsistent data</vt:lpstr>
      <vt:lpstr>4) Resolve redundancy caused by data integration</vt:lpstr>
      <vt:lpstr>Data Integration</vt:lpstr>
      <vt:lpstr>Data Transformation</vt:lpstr>
      <vt:lpstr>Data Transformation (Contd..)</vt:lpstr>
      <vt:lpstr>Data Transformation (Contd..)</vt:lpstr>
      <vt:lpstr>Data Transformation (Contd..)</vt:lpstr>
      <vt:lpstr>1) Min-max normalization</vt:lpstr>
      <vt:lpstr>1) Min-max normalization (Contd..)</vt:lpstr>
      <vt:lpstr>1) Min-max normalization (Contd..)</vt:lpstr>
      <vt:lpstr>1) Min-max normalization (Contd..)</vt:lpstr>
      <vt:lpstr>2) Decimal scaling</vt:lpstr>
      <vt:lpstr>Decimal scaling  - Example</vt:lpstr>
      <vt:lpstr>Decimal scaling (Try it!)</vt:lpstr>
      <vt:lpstr>Data Transformation (Contd..)</vt:lpstr>
      <vt:lpstr>Data Reduction</vt:lpstr>
      <vt:lpstr>Data mining task primitives</vt:lpstr>
      <vt:lpstr>Data mining task primitives (Cont..)</vt:lpstr>
      <vt:lpstr>Data mining task primitives (Cont..)</vt:lpstr>
      <vt:lpstr>Data mining task primitives (Cont..)</vt:lpstr>
      <vt:lpstr>Data mining task primitives (Cont..)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om</cp:lastModifiedBy>
  <cp:revision>2652</cp:revision>
  <dcterms:created xsi:type="dcterms:W3CDTF">2013-05-17T03:00:03Z</dcterms:created>
  <dcterms:modified xsi:type="dcterms:W3CDTF">2018-08-04T07:51:09Z</dcterms:modified>
</cp:coreProperties>
</file>