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40"/>
  </p:notesMasterIdLst>
  <p:handoutMasterIdLst>
    <p:handoutMasterId r:id="rId41"/>
  </p:handoutMasterIdLst>
  <p:sldIdLst>
    <p:sldId id="482" r:id="rId3"/>
    <p:sldId id="379" r:id="rId4"/>
    <p:sldId id="460" r:id="rId5"/>
    <p:sldId id="574" r:id="rId6"/>
    <p:sldId id="578" r:id="rId7"/>
    <p:sldId id="581" r:id="rId8"/>
    <p:sldId id="576" r:id="rId9"/>
    <p:sldId id="577" r:id="rId10"/>
    <p:sldId id="583" r:id="rId11"/>
    <p:sldId id="584" r:id="rId12"/>
    <p:sldId id="585" r:id="rId13"/>
    <p:sldId id="599" r:id="rId14"/>
    <p:sldId id="586" r:id="rId15"/>
    <p:sldId id="595" r:id="rId16"/>
    <p:sldId id="551" r:id="rId17"/>
    <p:sldId id="552" r:id="rId18"/>
    <p:sldId id="593" r:id="rId19"/>
    <p:sldId id="553" r:id="rId20"/>
    <p:sldId id="554" r:id="rId21"/>
    <p:sldId id="596" r:id="rId22"/>
    <p:sldId id="550" r:id="rId23"/>
    <p:sldId id="587" r:id="rId24"/>
    <p:sldId id="588" r:id="rId25"/>
    <p:sldId id="555" r:id="rId26"/>
    <p:sldId id="556" r:id="rId27"/>
    <p:sldId id="560" r:id="rId28"/>
    <p:sldId id="561" r:id="rId29"/>
    <p:sldId id="562" r:id="rId30"/>
    <p:sldId id="563" r:id="rId31"/>
    <p:sldId id="564" r:id="rId32"/>
    <p:sldId id="565" r:id="rId33"/>
    <p:sldId id="566" r:id="rId34"/>
    <p:sldId id="567" r:id="rId35"/>
    <p:sldId id="568" r:id="rId36"/>
    <p:sldId id="569" r:id="rId37"/>
    <p:sldId id="570" r:id="rId38"/>
    <p:sldId id="571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47U7pdvYycu3mmqFrtCwlA==" hashData="kP/1DaJclZoys5YEeeMgkbkqsd0Uvilf2VZMM/4p6x01gc/Bd6IppuEvG+rTykBrFYO6xp1thnfeXjEgxGTjYA=="/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95E"/>
    <a:srgbClr val="E40524"/>
    <a:srgbClr val="F5FDFD"/>
    <a:srgbClr val="E7F2FF"/>
    <a:srgbClr val="FF6702"/>
    <a:srgbClr val="D6B580"/>
    <a:srgbClr val="F8ED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255" autoAdjust="0"/>
    <p:restoredTop sz="94343" autoAdjust="0"/>
  </p:normalViewPr>
  <p:slideViewPr>
    <p:cSldViewPr>
      <p:cViewPr varScale="1">
        <p:scale>
          <a:sx n="70" d="100"/>
          <a:sy n="70" d="100"/>
        </p:scale>
        <p:origin x="99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1048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74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0" Type="http://schemas.openxmlformats.org/officeDocument/2006/relationships/slide" Target="slides/slide18.xml"/><Relationship Id="rId41" Type="http://schemas.openxmlformats.org/officeDocument/2006/relationships/handoutMaster" Target="handoutMasters/handoutMaster1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27.xml"/><Relationship Id="rId1" Type="http://schemas.openxmlformats.org/officeDocument/2006/relationships/slide" Target="slides/slide2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CB0D8E-838E-4283-B286-E896AD2974B5}" type="datetimeFigureOut">
              <a:rPr lang="en-IN" smtClean="0"/>
              <a:t>09-08-2018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5A2F12-AA09-4250-9B31-F34D1678D2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32197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AEC9C6-1CE4-4880-838A-FB85AC35DCB4}" type="datetimeFigureOut">
              <a:rPr lang="en-US" smtClean="0"/>
              <a:pPr/>
              <a:t>8/9/2018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7A3D7D-4DD0-4519-9573-665089B668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936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F7A3D7D-4DD0-4519-9573-665089B6687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952993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9C154E-243E-451A-B4AC-E6B3AE8E98F2}" type="slidenum">
              <a:rPr lang="en-US" altLang="en-US"/>
              <a:pPr/>
              <a:t>34</a:t>
            </a:fld>
            <a:endParaRPr lang="en-US" altLang="en-US"/>
          </a:p>
        </p:txBody>
      </p:sp>
      <p:sp>
        <p:nvSpPr>
          <p:cNvPr id="291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18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189704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C5192A-A271-4028-9CFB-96F951BEAAC3}" type="slidenum">
              <a:rPr lang="en-US" altLang="en-US"/>
              <a:pPr/>
              <a:t>35</a:t>
            </a:fld>
            <a:endParaRPr lang="en-US" altLang="en-US"/>
          </a:p>
        </p:txBody>
      </p:sp>
      <p:sp>
        <p:nvSpPr>
          <p:cNvPr id="293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38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215736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17AB6B-A8C2-4959-AF7F-E3EB4B5480F4}" type="slidenum">
              <a:rPr lang="en-US" altLang="en-US"/>
              <a:pPr/>
              <a:t>36</a:t>
            </a:fld>
            <a:endParaRPr lang="en-US" altLang="en-US"/>
          </a:p>
        </p:txBody>
      </p:sp>
      <p:sp>
        <p:nvSpPr>
          <p:cNvPr id="295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59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98488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B1BC1D-69E6-4025-AFCE-284E1480F9A6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275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54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003155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A169AF-FD6A-42F5-B36E-9E545C5A11F1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277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75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523480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CE82133-0B34-403E-BEA1-0078123C0AA3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279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95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904564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0DB1DF1-972A-4474-AC63-910A674F9F71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281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16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51776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6D54E1-1C48-4FA9-A807-98C9014582B0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283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36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851247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640C4D-2197-4FE2-850F-FEE2DFB9B228}" type="slidenum">
              <a:rPr lang="en-US" altLang="en-US"/>
              <a:pPr/>
              <a:t>31</a:t>
            </a:fld>
            <a:endParaRPr lang="en-US" altLang="en-US"/>
          </a:p>
        </p:txBody>
      </p:sp>
      <p:sp>
        <p:nvSpPr>
          <p:cNvPr id="285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56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762655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FDE2F9-0A2F-4F72-92C3-0C80BBF8BE3A}" type="slidenum">
              <a:rPr lang="en-US" altLang="en-US"/>
              <a:pPr/>
              <a:t>32</a:t>
            </a:fld>
            <a:endParaRPr lang="en-US" altLang="en-US"/>
          </a:p>
        </p:txBody>
      </p:sp>
      <p:sp>
        <p:nvSpPr>
          <p:cNvPr id="287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77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45347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DEA115-2545-47C1-85FB-33135F1ABC1D}" type="slidenum">
              <a:rPr lang="en-US" altLang="en-US"/>
              <a:pPr/>
              <a:t>33</a:t>
            </a:fld>
            <a:endParaRPr lang="en-US" altLang="en-US"/>
          </a:p>
        </p:txBody>
      </p:sp>
      <p:sp>
        <p:nvSpPr>
          <p:cNvPr id="289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97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124977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7245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106363"/>
            <a:ext cx="8763000" cy="808037"/>
          </a:xfrm>
        </p:spPr>
        <p:txBody>
          <a:bodyPr/>
          <a:lstStyle>
            <a:lvl1pPr algn="l">
              <a:defRPr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5334000"/>
          </a:xfrm>
        </p:spPr>
        <p:txBody>
          <a:bodyPr>
            <a:normAutofit/>
          </a:bodyPr>
          <a:lstStyle>
            <a:lvl1pPr marL="342900" indent="-342900">
              <a:lnSpc>
                <a:spcPct val="114000"/>
              </a:lnSpc>
              <a:buClrTx/>
              <a:buFont typeface="Wingdings" panose="05000000000000000000" pitchFamily="2" charset="2"/>
              <a:buChar char="§"/>
              <a:defRPr sz="24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lnSpc>
                <a:spcPct val="114000"/>
              </a:lnSpc>
              <a:buClrTx/>
              <a:buFont typeface="Arial" panose="020B0604020202020204" pitchFamily="34" charset="0"/>
              <a:buChar char="•"/>
              <a:defRPr sz="20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lnSpc>
                <a:spcPct val="114000"/>
              </a:lnSpc>
              <a:buClrTx/>
              <a:defRPr sz="18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lnSpc>
                <a:spcPct val="114000"/>
              </a:lnSpc>
              <a:buClrTx/>
              <a:defRPr sz="16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lnSpc>
                <a:spcPct val="114000"/>
              </a:lnSpc>
              <a:buClrTx/>
              <a:defRPr sz="16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ktangel 11"/>
          <p:cNvSpPr/>
          <p:nvPr userDrawn="1"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 algn="l">
              <a:defRPr/>
            </a:pPr>
            <a:r>
              <a:rPr lang="da-DK" sz="1400" b="1" baseline="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Unit – 2 : The Basics and Console Applications in C#              </a:t>
            </a:r>
            <a:fld id="{31EA97D2-C5F8-4360-8283-F6AF9EF22D41}" type="slidenum">
              <a:rPr lang="da-DK" sz="1400" b="1" baseline="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‹#›</a:t>
            </a:fld>
            <a:r>
              <a:rPr lang="da-DK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	                  </a:t>
            </a:r>
            <a:r>
              <a:rPr lang="da-DK" sz="1400" b="1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Darshan Institute of engineering</a:t>
            </a:r>
            <a:r>
              <a:rPr lang="da-DK" sz="1400" b="1" baseline="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&amp; Technology</a:t>
            </a:r>
            <a:endParaRPr lang="da-DK" sz="1400" b="1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190500" y="914400"/>
            <a:ext cx="8763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17790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5171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8726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8393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1669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85318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04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106363"/>
            <a:ext cx="8763000" cy="808037"/>
          </a:xfrm>
        </p:spPr>
        <p:txBody>
          <a:bodyPr/>
          <a:lstStyle>
            <a:lvl1pPr algn="l">
              <a:defRPr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5334000"/>
          </a:xfrm>
        </p:spPr>
        <p:txBody>
          <a:bodyPr>
            <a:normAutofit/>
          </a:bodyPr>
          <a:lstStyle>
            <a:lvl1pPr marL="342900" indent="-342900">
              <a:lnSpc>
                <a:spcPct val="114000"/>
              </a:lnSpc>
              <a:buClrTx/>
              <a:buFont typeface="Wingdings" charset="2"/>
              <a:buChar char="§"/>
              <a:defRPr sz="24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lnSpc>
                <a:spcPct val="114000"/>
              </a:lnSpc>
              <a:buClrTx/>
              <a:buFont typeface="ZapfDingbatsITC" charset="0"/>
              <a:buChar char="✔"/>
              <a:defRPr sz="20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lnSpc>
                <a:spcPct val="114000"/>
              </a:lnSpc>
              <a:buClrTx/>
              <a:buFont typeface="Wingdings" charset="2"/>
              <a:buChar char="§"/>
              <a:defRPr sz="18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lnSpc>
                <a:spcPct val="114000"/>
              </a:lnSpc>
              <a:buClrTx/>
              <a:buFont typeface="Wingdings" charset="2"/>
              <a:buChar char="§"/>
              <a:defRPr sz="16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lnSpc>
                <a:spcPct val="114000"/>
              </a:lnSpc>
              <a:buClrTx/>
              <a:buFont typeface="Wingdings" charset="2"/>
              <a:buChar char="§"/>
              <a:defRPr sz="16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ktangel 11"/>
          <p:cNvSpPr/>
          <p:nvPr userDrawn="1"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190500" y="914400"/>
            <a:ext cx="8763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e 3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15046883"/>
              </p:ext>
            </p:extLst>
          </p:nvPr>
        </p:nvGraphicFramePr>
        <p:xfrm>
          <a:off x="0" y="6477000"/>
          <a:ext cx="9144000" cy="3919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482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8862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919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1" kern="1200" dirty="0" smtClean="0">
                          <a:solidFill>
                            <a:schemeClr val="bg1"/>
                          </a:solidFill>
                          <a:latin typeface="+mn-lt"/>
                          <a:ea typeface="Open Sans Semibold" panose="020B0706030804020204" pitchFamily="34" charset="0"/>
                          <a:cs typeface="Open Sans Semibold" panose="020B0706030804020204" pitchFamily="34" charset="0"/>
                        </a:rPr>
                        <a:t>Unit: 5 – </a:t>
                      </a:r>
                      <a:r>
                        <a:rPr lang="en-US" sz="1400" b="1" kern="1200" dirty="0" smtClean="0">
                          <a:solidFill>
                            <a:schemeClr val="bg1"/>
                          </a:solidFill>
                          <a:latin typeface="+mn-lt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Concept Description and Association Rule Mining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a-DK" sz="1400" b="1" kern="1200" noProof="1" smtClean="0">
                        <a:solidFill>
                          <a:schemeClr val="bg1"/>
                        </a:solidFill>
                        <a:latin typeface="+mn-lt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400" b="1" kern="1200" noProof="1" smtClean="0">
                          <a:solidFill>
                            <a:schemeClr val="bg1"/>
                          </a:solidFill>
                          <a:latin typeface="+mn-lt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Darshan Institute of Engineering &amp; Technology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 userDrawn="1"/>
        </p:nvSpPr>
        <p:spPr>
          <a:xfrm>
            <a:off x="4724400" y="6513611"/>
            <a:ext cx="53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8879C56B-9442-4A46-A8E3-D0BE8591F40A}" type="slidenum">
              <a:rPr lang="en-US" sz="1400" b="1" smtClean="0">
                <a:solidFill>
                  <a:schemeClr val="bg1"/>
                </a:solidFill>
              </a:rPr>
              <a:t>‹#›</a:t>
            </a:fld>
            <a:endParaRPr 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1892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1015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103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600" y="215182"/>
            <a:ext cx="8758800" cy="8064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600" y="1143000"/>
            <a:ext cx="4303200" cy="5181600"/>
          </a:xfrm>
        </p:spPr>
        <p:txBody>
          <a:bodyPr/>
          <a:lstStyle>
            <a:lvl1pPr marL="342900" indent="-342900">
              <a:buFont typeface="Wingdings" charset="2"/>
              <a:buChar char="§"/>
              <a:defRPr sz="2800"/>
            </a:lvl1pPr>
            <a:lvl2pPr marL="742950" indent="-285750">
              <a:buFont typeface="ZapfDingbatsITC" charset="0"/>
              <a:buChar char="✔"/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303200" cy="5181600"/>
          </a:xfrm>
        </p:spPr>
        <p:txBody>
          <a:bodyPr/>
          <a:lstStyle>
            <a:lvl1pPr marL="342900" indent="-342900">
              <a:buFont typeface="Wingdings" charset="2"/>
              <a:buChar char="§"/>
              <a:defRPr sz="2800"/>
            </a:lvl1pPr>
            <a:lvl2pPr marL="742950" indent="-285750">
              <a:buFont typeface="ZapfDingbatsITC" charset="0"/>
              <a:buChar char="✔"/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Rektangel 11"/>
          <p:cNvSpPr/>
          <p:nvPr userDrawn="1"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014170"/>
              </p:ext>
            </p:extLst>
          </p:nvPr>
        </p:nvGraphicFramePr>
        <p:xfrm>
          <a:off x="0" y="6477000"/>
          <a:ext cx="9144000" cy="3919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572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9195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1" kern="1200" dirty="0" smtClean="0">
                          <a:solidFill>
                            <a:schemeClr val="bg1"/>
                          </a:solidFill>
                          <a:latin typeface="+mn-lt"/>
                          <a:ea typeface="Open Sans Semibold" panose="020B0706030804020204" pitchFamily="34" charset="0"/>
                          <a:cs typeface="Open Sans Semibold" panose="020B0706030804020204" pitchFamily="34" charset="0"/>
                        </a:rPr>
                        <a:t>Unit: 5 – </a:t>
                      </a:r>
                      <a:r>
                        <a:rPr lang="en-US" sz="1400" b="1" kern="1200" dirty="0" smtClean="0">
                          <a:solidFill>
                            <a:schemeClr val="bg1"/>
                          </a:solidFill>
                          <a:latin typeface="+mn-lt"/>
                          <a:ea typeface="Open Sans Semibold" panose="020B0706030804020204" pitchFamily="34" charset="0"/>
                          <a:cs typeface="Open Sans Semibold" panose="020B0706030804020204" pitchFamily="34" charset="0"/>
                        </a:rPr>
                        <a:t>Windows Forms and Controls in details</a:t>
                      </a:r>
                      <a:endParaRPr lang="da-DK" sz="1400" b="1" kern="1200" noProof="1" smtClean="0">
                        <a:solidFill>
                          <a:srgbClr val="FFFFFF"/>
                        </a:solidFill>
                        <a:latin typeface="+mn-lt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400" b="1" kern="1200" noProof="1" smtClean="0">
                          <a:solidFill>
                            <a:schemeClr val="bg1"/>
                          </a:solidFill>
                          <a:latin typeface="+mn-lt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Darshan Institute of Engineering &amp; Technology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0" name="Straight Connector 9"/>
          <p:cNvCxnSpPr/>
          <p:nvPr userDrawn="1"/>
        </p:nvCxnSpPr>
        <p:spPr>
          <a:xfrm>
            <a:off x="190500" y="914400"/>
            <a:ext cx="8763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1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84888830"/>
              </p:ext>
            </p:extLst>
          </p:nvPr>
        </p:nvGraphicFramePr>
        <p:xfrm>
          <a:off x="0" y="6477000"/>
          <a:ext cx="9144000" cy="3919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482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8862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9195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1" kern="1200" dirty="0" smtClean="0">
                          <a:solidFill>
                            <a:schemeClr val="bg1"/>
                          </a:solidFill>
                          <a:latin typeface="+mn-lt"/>
                          <a:ea typeface="Open Sans Semibold" panose="020B0706030804020204" pitchFamily="34" charset="0"/>
                          <a:cs typeface="Open Sans Semibold" panose="020B0706030804020204" pitchFamily="34" charset="0"/>
                        </a:rPr>
                        <a:t>Unit: </a:t>
                      </a:r>
                      <a:endParaRPr lang="da-DK" sz="1400" b="1" kern="1200" noProof="1" smtClean="0">
                        <a:solidFill>
                          <a:srgbClr val="FFFFFF"/>
                        </a:solidFill>
                        <a:latin typeface="+mn-lt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a-DK" sz="1400" b="1" kern="1200" noProof="1" smtClean="0">
                        <a:solidFill>
                          <a:schemeClr val="bg1"/>
                        </a:solidFill>
                        <a:latin typeface="+mn-lt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400" b="1" kern="1200" noProof="1" smtClean="0">
                          <a:solidFill>
                            <a:schemeClr val="bg1"/>
                          </a:solidFill>
                          <a:latin typeface="+mn-lt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Darshan Institute of Engineering &amp; Technology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 userDrawn="1"/>
        </p:nvSpPr>
        <p:spPr>
          <a:xfrm>
            <a:off x="4724400" y="6513611"/>
            <a:ext cx="53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8879C56B-9442-4A46-A8E3-D0BE8591F40A}" type="slidenum">
              <a:rPr lang="en-US" sz="1400" b="1" smtClean="0">
                <a:solidFill>
                  <a:schemeClr val="bg1"/>
                </a:solidFill>
              </a:rPr>
              <a:t>‹#›</a:t>
            </a:fld>
            <a:endParaRPr 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151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40386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2821" y="4207043"/>
            <a:ext cx="7162800" cy="1676400"/>
          </a:xfrm>
        </p:spPr>
        <p:txBody>
          <a:bodyPr>
            <a:noAutofit/>
          </a:bodyPr>
          <a:lstStyle/>
          <a:p>
            <a:pPr algn="l">
              <a:spcBef>
                <a:spcPts val="0"/>
              </a:spcBef>
            </a:pPr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Prof. Naimish R. Vadodariya</a:t>
            </a:r>
          </a:p>
          <a:p>
            <a:pPr algn="l">
              <a:spcBef>
                <a:spcPts val="0"/>
              </a:spcBef>
            </a:pP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naimish.vadodariya@darshan.ac.in</a:t>
            </a:r>
          </a:p>
          <a:p>
            <a:pPr algn="l">
              <a:spcBef>
                <a:spcPts val="0"/>
              </a:spcBef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+91-8866215253</a:t>
            </a:r>
          </a:p>
          <a:p>
            <a:pPr algn="l">
              <a:spcBef>
                <a:spcPts val="0"/>
              </a:spcBef>
            </a:pPr>
            <a:endParaRPr lang="en-US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Rektangel 11"/>
          <p:cNvSpPr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400" b="1" i="0" u="none" strike="noStrike" kern="1200" cap="none" spc="0" normalizeH="0" baseline="0" noProof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Open Sans" panose="020B0606030504020204" pitchFamily="34" charset="0"/>
                <a:cs typeface="Open Sans" panose="020B0606030504020204" pitchFamily="34" charset="0"/>
              </a:rPr>
              <a:t>Computer Engineering      </a:t>
            </a:r>
            <a:r>
              <a:rPr kumimoji="0" lang="da-DK" sz="1800" b="0" i="0" u="none" strike="noStrike" kern="1200" cap="none" spc="0" normalizeH="0" baseline="0" noProof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Open Sans" panose="020B0606030504020204" pitchFamily="34" charset="0"/>
                <a:cs typeface="Open Sans" panose="020B0606030504020204" pitchFamily="34" charset="0"/>
              </a:rPr>
              <a:t>	                                  	                  </a:t>
            </a:r>
            <a:r>
              <a:rPr kumimoji="0" lang="da-DK" sz="1400" b="1" i="0" u="none" strike="noStrike" kern="1200" cap="none" spc="0" normalizeH="0" baseline="0" noProof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Open Sans" panose="020B0606030504020204" pitchFamily="34" charset="0"/>
                <a:cs typeface="Open Sans" panose="020B0606030504020204" pitchFamily="34" charset="0"/>
              </a:rPr>
              <a:t>Darshan </a:t>
            </a:r>
            <a:r>
              <a:rPr kumimoji="0" lang="da-DK" sz="1400" b="1" i="0" u="none" strike="noStrike" kern="1200" cap="none" spc="0" normalizeH="0" baseline="0" noProof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Open Sans" panose="020B0606030504020204" pitchFamily="34" charset="0"/>
                <a:cs typeface="Open Sans" panose="020B0606030504020204" pitchFamily="34" charset="0"/>
              </a:rPr>
              <a:t>Institute of Engineering &amp; </a:t>
            </a:r>
            <a:r>
              <a:rPr kumimoji="0" lang="da-DK" sz="1400" b="1" i="0" u="none" strike="noStrike" kern="1200" cap="none" spc="0" normalizeH="0" baseline="0" noProof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Open Sans" panose="020B0606030504020204" pitchFamily="34" charset="0"/>
                <a:cs typeface="Open Sans" panose="020B0606030504020204" pitchFamily="34" charset="0"/>
              </a:rPr>
              <a:t>Technology</a:t>
            </a:r>
            <a:endParaRPr kumimoji="0" lang="da-DK" sz="1400" b="1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295399"/>
            <a:ext cx="8839200" cy="2743201"/>
          </a:xfrm>
        </p:spPr>
        <p:txBody>
          <a:bodyPr anchor="b">
            <a:noAutofit/>
          </a:bodyPr>
          <a:lstStyle/>
          <a:p>
            <a:pPr algn="l"/>
            <a:r>
              <a:rPr lang="en-US" b="1" dirty="0" smtClean="0">
                <a:solidFill>
                  <a:schemeClr val="bg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UNIT - 5</a:t>
            </a:r>
            <a:r>
              <a:rPr lang="en-US" sz="7200" b="1" dirty="0" smtClean="0">
                <a:solidFill>
                  <a:schemeClr val="bg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/>
            </a:r>
            <a:br>
              <a:rPr lang="en-US" sz="7200" b="1" dirty="0" smtClean="0">
                <a:solidFill>
                  <a:schemeClr val="bg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</a:br>
            <a:r>
              <a:rPr lang="en-US" sz="4800" b="1" dirty="0">
                <a:solidFill>
                  <a:schemeClr val="bg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Concept Description and Association Rule Mining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123177" y="419100"/>
            <a:ext cx="5118978" cy="3810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2000" dirty="0" smtClean="0">
                <a:solidFill>
                  <a:prstClr val="white"/>
                </a:solidFill>
              </a:rPr>
              <a:t>2170715 -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Data Mining &amp; Business Intelligence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2155" y="5445241"/>
            <a:ext cx="3698588" cy="876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170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Association </a:t>
            </a:r>
            <a:r>
              <a:rPr lang="en-US" dirty="0" smtClean="0"/>
              <a:t>rule mining (Contd..)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Itemset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 collection of </a:t>
            </a:r>
            <a:r>
              <a:rPr lang="en-US" b="1" dirty="0">
                <a:solidFill>
                  <a:schemeClr val="accent2"/>
                </a:solidFill>
              </a:rPr>
              <a:t>one or more </a:t>
            </a:r>
            <a:r>
              <a:rPr lang="en-US" b="1" dirty="0" smtClean="0">
                <a:solidFill>
                  <a:schemeClr val="accent2"/>
                </a:solidFill>
              </a:rPr>
              <a:t>items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b="1" dirty="0" smtClean="0"/>
              <a:t>E.g. </a:t>
            </a:r>
            <a:r>
              <a:rPr lang="en-US" dirty="0" smtClean="0"/>
              <a:t>: </a:t>
            </a:r>
            <a:r>
              <a:rPr lang="en-US" dirty="0"/>
              <a:t>{Milk, Bread, Chocolate}</a:t>
            </a: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k-</a:t>
            </a:r>
            <a:r>
              <a:rPr lang="en-US" dirty="0" err="1" smtClean="0"/>
              <a:t>itemset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	An </a:t>
            </a:r>
            <a:r>
              <a:rPr lang="en-US" dirty="0"/>
              <a:t>itemset </a:t>
            </a:r>
            <a:r>
              <a:rPr lang="en-US" dirty="0" smtClean="0"/>
              <a:t>that </a:t>
            </a:r>
            <a:r>
              <a:rPr lang="en-US" dirty="0"/>
              <a:t>contains </a:t>
            </a:r>
            <a:r>
              <a:rPr lang="en-US" b="1" dirty="0" smtClean="0">
                <a:solidFill>
                  <a:schemeClr val="accent2"/>
                </a:solidFill>
              </a:rPr>
              <a:t>k</a:t>
            </a:r>
            <a:r>
              <a:rPr lang="en-US" dirty="0" smtClean="0"/>
              <a:t> items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Support count (</a:t>
            </a:r>
            <a:r>
              <a:rPr lang="el-GR" b="1" dirty="0"/>
              <a:t>σ)</a:t>
            </a:r>
            <a:endParaRPr lang="en-US" b="1" dirty="0"/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2"/>
                </a:solidFill>
              </a:rPr>
              <a:t>Frequency</a:t>
            </a:r>
            <a:r>
              <a:rPr lang="en-US" dirty="0"/>
              <a:t> of occurrence of an </a:t>
            </a:r>
            <a:r>
              <a:rPr lang="en-US" b="1" dirty="0" smtClean="0">
                <a:solidFill>
                  <a:schemeClr val="accent2"/>
                </a:solidFill>
              </a:rPr>
              <a:t>itemset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b="1" dirty="0"/>
              <a:t>E.g. </a:t>
            </a:r>
            <a:r>
              <a:rPr lang="el-GR" dirty="0"/>
              <a:t>σ({</a:t>
            </a:r>
            <a:r>
              <a:rPr lang="en-US" dirty="0"/>
              <a:t>Milk, </a:t>
            </a:r>
            <a:r>
              <a:rPr lang="en-US" dirty="0" smtClean="0"/>
              <a:t>Bread, Chocolate}) </a:t>
            </a:r>
            <a:r>
              <a:rPr lang="en-US" dirty="0"/>
              <a:t>= </a:t>
            </a:r>
            <a:r>
              <a:rPr lang="en-US" dirty="0" smtClean="0"/>
              <a:t>2</a:t>
            </a:r>
            <a:endParaRPr lang="en-US" sz="2200" b="1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 smtClean="0"/>
              <a:t>Support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2"/>
                </a:solidFill>
              </a:rPr>
              <a:t>Fraction of transactions </a:t>
            </a:r>
            <a:r>
              <a:rPr lang="en-US" dirty="0"/>
              <a:t>that </a:t>
            </a:r>
            <a:r>
              <a:rPr lang="en-US" b="1" dirty="0">
                <a:solidFill>
                  <a:schemeClr val="accent2"/>
                </a:solidFill>
              </a:rPr>
              <a:t>contain</a:t>
            </a:r>
            <a:r>
              <a:rPr lang="en-US" dirty="0"/>
              <a:t> </a:t>
            </a:r>
            <a:r>
              <a:rPr lang="en-US" b="1" dirty="0" smtClean="0">
                <a:solidFill>
                  <a:schemeClr val="accent2"/>
                </a:solidFill>
              </a:rPr>
              <a:t>an itemset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b="1" dirty="0"/>
              <a:t>E.g. </a:t>
            </a:r>
            <a:r>
              <a:rPr lang="en-US" dirty="0" smtClean="0"/>
              <a:t>s({</a:t>
            </a:r>
            <a:r>
              <a:rPr lang="en-US" dirty="0"/>
              <a:t>Milk, Bread, </a:t>
            </a:r>
            <a:r>
              <a:rPr lang="en-US" dirty="0" smtClean="0"/>
              <a:t>Chocolate}) </a:t>
            </a:r>
            <a:r>
              <a:rPr lang="en-US" dirty="0"/>
              <a:t>= </a:t>
            </a:r>
            <a:r>
              <a:rPr lang="en-US" dirty="0" smtClean="0"/>
              <a:t>2/5</a:t>
            </a:r>
          </a:p>
          <a:p>
            <a:pPr marL="342900" lvl="2" indent="-342900">
              <a:buFont typeface="Wingdings" panose="05000000000000000000" pitchFamily="2" charset="2"/>
              <a:buChar char="§"/>
            </a:pPr>
            <a:r>
              <a:rPr lang="en-US" sz="2400" b="1" dirty="0"/>
              <a:t>Frequent </a:t>
            </a:r>
            <a:r>
              <a:rPr lang="en-US" sz="2400" b="1" dirty="0" smtClean="0"/>
              <a:t>Itemset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/>
              <a:t>An </a:t>
            </a:r>
            <a:r>
              <a:rPr lang="en-US" dirty="0" smtClean="0"/>
              <a:t>itemset </a:t>
            </a:r>
            <a:r>
              <a:rPr lang="en-US" dirty="0"/>
              <a:t>whose </a:t>
            </a:r>
            <a:r>
              <a:rPr lang="en-US" b="1" dirty="0">
                <a:solidFill>
                  <a:schemeClr val="accent2"/>
                </a:solidFill>
              </a:rPr>
              <a:t>support is </a:t>
            </a:r>
            <a:r>
              <a:rPr lang="en-US" b="1" dirty="0" smtClean="0">
                <a:solidFill>
                  <a:schemeClr val="accent2"/>
                </a:solidFill>
              </a:rPr>
              <a:t>greater than </a:t>
            </a:r>
            <a:r>
              <a:rPr lang="en-US" b="1" dirty="0">
                <a:solidFill>
                  <a:schemeClr val="accent2"/>
                </a:solidFill>
              </a:rPr>
              <a:t>or equal to a </a:t>
            </a:r>
            <a:r>
              <a:rPr lang="en-US" b="1" dirty="0" smtClean="0">
                <a:solidFill>
                  <a:schemeClr val="accent2"/>
                </a:solidFill>
              </a:rPr>
              <a:t>minimum support</a:t>
            </a:r>
            <a:r>
              <a:rPr lang="en-US" b="1" i="1" dirty="0" smtClean="0">
                <a:solidFill>
                  <a:schemeClr val="accent2"/>
                </a:solidFill>
              </a:rPr>
              <a:t> </a:t>
            </a:r>
            <a:r>
              <a:rPr lang="en-US" dirty="0"/>
              <a:t>threshold</a:t>
            </a:r>
            <a:endParaRPr lang="en-US" sz="6200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1992968"/>
              </p:ext>
            </p:extLst>
          </p:nvPr>
        </p:nvGraphicFramePr>
        <p:xfrm>
          <a:off x="5150874" y="1027471"/>
          <a:ext cx="3810000" cy="2352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71500">
                  <a:extLst>
                    <a:ext uri="{9D8B030D-6E8A-4147-A177-3AD203B41FA5}">
                      <a16:colId xmlns="" xmlns:a16="http://schemas.microsoft.com/office/drawing/2014/main" val="670144009"/>
                    </a:ext>
                  </a:extLst>
                </a:gridCol>
                <a:gridCol w="3238500">
                  <a:extLst>
                    <a:ext uri="{9D8B030D-6E8A-4147-A177-3AD203B41FA5}">
                      <a16:colId xmlns="" xmlns:a16="http://schemas.microsoft.com/office/drawing/2014/main" val="31861374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Items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31196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/>
                        <a:t>Bread, Milk</a:t>
                      </a:r>
                      <a:endParaRPr lang="en-US" sz="2000" b="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8956975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/>
                        <a:t>Bread, Chocolate, Pepsi,</a:t>
                      </a:r>
                      <a:r>
                        <a:rPr lang="en-US" sz="2000" b="0" baseline="0" dirty="0" smtClean="0"/>
                        <a:t> Eggs</a:t>
                      </a:r>
                      <a:endParaRPr lang="en-US" sz="2000" b="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29745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Milk, Chocolate, </a:t>
                      </a:r>
                      <a:r>
                        <a:rPr lang="en-US" sz="2000" b="0" dirty="0" smtClean="0"/>
                        <a:t>Pepsi</a:t>
                      </a:r>
                      <a:r>
                        <a:rPr lang="en-US" sz="2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Coke</a:t>
                      </a:r>
                      <a:endParaRPr lang="en-US" sz="2000" b="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84252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4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Bread, Milk, Chocolate, </a:t>
                      </a:r>
                      <a:r>
                        <a:rPr lang="en-US" sz="2000" b="0" dirty="0" smtClean="0"/>
                        <a:t>Pepsi</a:t>
                      </a:r>
                      <a:endParaRPr lang="en-US" sz="2000" b="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46370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5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Bread, Milk, Chocolate, Coke</a:t>
                      </a:r>
                      <a:endParaRPr lang="en-US" sz="2000" b="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4718573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6306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Association </a:t>
            </a:r>
            <a:r>
              <a:rPr lang="en-US" dirty="0" smtClean="0"/>
              <a:t>rule mining </a:t>
            </a:r>
            <a:r>
              <a:rPr lang="en-US" dirty="0"/>
              <a:t>(Contd..)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Association </a:t>
            </a:r>
            <a:r>
              <a:rPr lang="en-US" b="1" dirty="0" smtClean="0"/>
              <a:t>Rule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An </a:t>
            </a:r>
            <a:r>
              <a:rPr lang="en-US" b="1" dirty="0">
                <a:solidFill>
                  <a:schemeClr val="accent2"/>
                </a:solidFill>
              </a:rPr>
              <a:t>implication expression </a:t>
            </a:r>
            <a:r>
              <a:rPr lang="en-US" dirty="0"/>
              <a:t>of the </a:t>
            </a:r>
            <a:r>
              <a:rPr lang="en-US" dirty="0" smtClean="0"/>
              <a:t>form </a:t>
            </a:r>
            <a:r>
              <a:rPr lang="en-US" b="1" dirty="0" smtClean="0">
                <a:solidFill>
                  <a:schemeClr val="accent2"/>
                </a:solidFill>
              </a:rPr>
              <a:t>X </a:t>
            </a:r>
            <a:r>
              <a:rPr lang="en-US" b="1" dirty="0">
                <a:solidFill>
                  <a:schemeClr val="accent2"/>
                </a:solidFill>
              </a:rPr>
              <a:t>→ Y</a:t>
            </a:r>
            <a:r>
              <a:rPr lang="en-US" dirty="0"/>
              <a:t>, </a:t>
            </a:r>
            <a:r>
              <a:rPr lang="en-US" dirty="0" smtClean="0"/>
              <a:t>where </a:t>
            </a:r>
            <a:r>
              <a:rPr lang="en-US" dirty="0"/>
              <a:t>X and Y are </a:t>
            </a:r>
            <a:r>
              <a:rPr lang="en-US" dirty="0" smtClean="0"/>
              <a:t>itemsets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b="1" dirty="0" smtClean="0"/>
              <a:t>E.g.</a:t>
            </a:r>
            <a:r>
              <a:rPr lang="en-US" dirty="0" smtClean="0"/>
              <a:t>: {</a:t>
            </a:r>
            <a:r>
              <a:rPr lang="en-US" dirty="0"/>
              <a:t>Milk, </a:t>
            </a:r>
            <a:r>
              <a:rPr lang="en-US" dirty="0" smtClean="0"/>
              <a:t>Chocolate} </a:t>
            </a:r>
            <a:r>
              <a:rPr lang="en-US" dirty="0"/>
              <a:t>→ </a:t>
            </a:r>
            <a:r>
              <a:rPr lang="en-US" dirty="0" smtClean="0"/>
              <a:t>{Pepsi}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Rule Evaluation </a:t>
            </a:r>
            <a:endParaRPr lang="en-US" b="1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Support (s) </a:t>
            </a:r>
          </a:p>
          <a:p>
            <a:pPr lvl="2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b="1" dirty="0" smtClean="0">
                <a:solidFill>
                  <a:schemeClr val="accent2"/>
                </a:solidFill>
              </a:rPr>
              <a:t>Fraction </a:t>
            </a:r>
            <a:r>
              <a:rPr lang="en-US" b="1" dirty="0">
                <a:solidFill>
                  <a:schemeClr val="accent2"/>
                </a:solidFill>
              </a:rPr>
              <a:t>of transactions </a:t>
            </a:r>
            <a:r>
              <a:rPr lang="en-US" dirty="0"/>
              <a:t>that </a:t>
            </a:r>
            <a:r>
              <a:rPr lang="en-US" b="1" dirty="0" smtClean="0">
                <a:solidFill>
                  <a:schemeClr val="accent2"/>
                </a:solidFill>
              </a:rPr>
              <a:t>contain both </a:t>
            </a:r>
            <a:r>
              <a:rPr lang="en-US" b="1" dirty="0">
                <a:solidFill>
                  <a:schemeClr val="accent2"/>
                </a:solidFill>
              </a:rPr>
              <a:t>X and </a:t>
            </a:r>
            <a:r>
              <a:rPr lang="en-US" b="1" dirty="0" smtClean="0">
                <a:solidFill>
                  <a:schemeClr val="accent2"/>
                </a:solidFill>
              </a:rPr>
              <a:t>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Confidence </a:t>
            </a:r>
            <a:r>
              <a:rPr lang="en-US" dirty="0"/>
              <a:t>(</a:t>
            </a:r>
            <a:r>
              <a:rPr lang="en-US" dirty="0" smtClean="0"/>
              <a:t>c) 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 smtClean="0"/>
              <a:t>Measures </a:t>
            </a:r>
            <a:r>
              <a:rPr lang="en-US" b="1" dirty="0">
                <a:solidFill>
                  <a:schemeClr val="accent2"/>
                </a:solidFill>
              </a:rPr>
              <a:t>how often items in </a:t>
            </a:r>
            <a:r>
              <a:rPr lang="en-US" b="1" dirty="0" smtClean="0">
                <a:solidFill>
                  <a:schemeClr val="accent2"/>
                </a:solidFill>
              </a:rPr>
              <a:t>Y </a:t>
            </a:r>
            <a:r>
              <a:rPr lang="en-US" b="1" dirty="0" smtClean="0">
                <a:solidFill>
                  <a:schemeClr val="accent3"/>
                </a:solidFill>
              </a:rPr>
              <a:t>appear</a:t>
            </a:r>
            <a:r>
              <a:rPr lang="en-US" dirty="0" smtClean="0">
                <a:solidFill>
                  <a:schemeClr val="accent3"/>
                </a:solidFill>
              </a:rPr>
              <a:t> </a:t>
            </a:r>
            <a:r>
              <a:rPr lang="en-US" dirty="0"/>
              <a:t>in </a:t>
            </a:r>
            <a:r>
              <a:rPr lang="en-US" b="1" dirty="0">
                <a:solidFill>
                  <a:schemeClr val="accent2"/>
                </a:solidFill>
              </a:rPr>
              <a:t>transactions </a:t>
            </a:r>
            <a:r>
              <a:rPr lang="en-US" b="1" dirty="0" smtClean="0">
                <a:solidFill>
                  <a:schemeClr val="accent2"/>
                </a:solidFill>
              </a:rPr>
              <a:t>that contain X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16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Association </a:t>
            </a:r>
            <a:r>
              <a:rPr lang="en-US" dirty="0" smtClean="0"/>
              <a:t>rule mining </a:t>
            </a:r>
            <a:r>
              <a:rPr lang="en-US" dirty="0"/>
              <a:t>(Contd..)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96" y="3505199"/>
            <a:ext cx="8763000" cy="83820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u="sng" dirty="0" smtClean="0"/>
              <a:t>Example: </a:t>
            </a:r>
          </a:p>
          <a:p>
            <a:pPr marL="0" indent="0">
              <a:buNone/>
            </a:pPr>
            <a:r>
              <a:rPr lang="en-US" sz="2000" dirty="0" smtClean="0"/>
              <a:t>    </a:t>
            </a:r>
            <a:r>
              <a:rPr lang="en-US" sz="2200" dirty="0" smtClean="0"/>
              <a:t>Find support &amp; confidence for</a:t>
            </a:r>
            <a:r>
              <a:rPr lang="en-US" sz="2200" b="1" dirty="0" smtClean="0"/>
              <a:t> </a:t>
            </a:r>
            <a:r>
              <a:rPr lang="en-US" sz="2600" b="1" dirty="0">
                <a:solidFill>
                  <a:schemeClr val="bg1">
                    <a:lumMod val="50000"/>
                  </a:schemeClr>
                </a:solidFill>
              </a:rPr>
              <a:t>{Milk, Chocolate} ⇒ Pepsi</a:t>
            </a:r>
          </a:p>
          <a:p>
            <a:pPr marL="0" indent="0">
              <a:buNone/>
            </a:pPr>
            <a:endParaRPr lang="en-US" u="sng" dirty="0" smtClean="0"/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81000" y="4374107"/>
                <a:ext cx="3886200" cy="9906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𝑀𝑖𝑙𝑘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𝐶h𝑜𝑐𝑜𝑙𝑎𝑡𝑒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𝑃𝑒𝑝𝑠𝑖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a14:m>
                <a:r>
                  <a:rPr lang="en-US" dirty="0" smtClean="0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𝟒</m:t>
                    </m:r>
                  </m:oMath>
                </a14:m>
                <a:endParaRPr lang="en-US" b="1" dirty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4374107"/>
                <a:ext cx="3886200" cy="99060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4572000" y="4377518"/>
                <a:ext cx="3886200" cy="9906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c </a:t>
                </a:r>
                <a14:m>
                  <m:oMath xmlns:m="http://schemas.openxmlformats.org/officeDocument/2006/math">
                    <m:r>
                      <a:rPr 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𝑀𝑖𝑙𝑘</m:t>
                        </m:r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𝐶h𝑜𝑐𝑜𝑙𝑎𝑡𝑒</m:t>
                        </m:r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𝑃𝑒𝑝𝑠𝑖</m:t>
                        </m:r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𝑀𝑖𝑙𝑘</m:t>
                        </m:r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𝐶h𝑜𝑐𝑜𝑙𝑎𝑡𝑒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b="1" dirty="0" smtClean="0">
                    <a:solidFill>
                      <a:schemeClr val="tx1"/>
                    </a:solidFill>
                    <a:latin typeface="+mj-lt"/>
                    <a:cs typeface="Calibri Light" panose="020F0302020204030204" pitchFamily="34" charset="0"/>
                  </a:rPr>
                  <a:t>67</a:t>
                </a:r>
                <a:endParaRPr lang="en-US" b="1" dirty="0">
                  <a:solidFill>
                    <a:schemeClr val="tx1"/>
                  </a:solidFill>
                  <a:latin typeface="+mj-lt"/>
                  <a:cs typeface="Calibri Light" panose="020F0302020204030204" pitchFamily="34" charset="0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4377518"/>
                <a:ext cx="3886200" cy="99060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5580830"/>
              </p:ext>
            </p:extLst>
          </p:nvPr>
        </p:nvGraphicFramePr>
        <p:xfrm>
          <a:off x="304800" y="1066800"/>
          <a:ext cx="3810000" cy="2352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71500">
                  <a:extLst>
                    <a:ext uri="{9D8B030D-6E8A-4147-A177-3AD203B41FA5}">
                      <a16:colId xmlns="" xmlns:a16="http://schemas.microsoft.com/office/drawing/2014/main" val="670144009"/>
                    </a:ext>
                  </a:extLst>
                </a:gridCol>
                <a:gridCol w="3238500">
                  <a:extLst>
                    <a:ext uri="{9D8B030D-6E8A-4147-A177-3AD203B41FA5}">
                      <a16:colId xmlns="" xmlns:a16="http://schemas.microsoft.com/office/drawing/2014/main" val="31861374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Items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31196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/>
                        <a:t>Bread, Milk</a:t>
                      </a:r>
                      <a:endParaRPr lang="en-US" sz="2000" b="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8956975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/>
                        <a:t>Bread, Chocolate, Pepsi,</a:t>
                      </a:r>
                      <a:r>
                        <a:rPr lang="en-US" sz="2000" b="0" baseline="0" dirty="0" smtClean="0"/>
                        <a:t> Eggs</a:t>
                      </a:r>
                      <a:endParaRPr lang="en-US" sz="2000" b="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29745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Milk, Chocolate, </a:t>
                      </a:r>
                      <a:r>
                        <a:rPr lang="en-US" sz="2000" b="0" dirty="0" smtClean="0"/>
                        <a:t>Pepsi</a:t>
                      </a:r>
                      <a:r>
                        <a:rPr lang="en-US" sz="2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Coke</a:t>
                      </a:r>
                      <a:endParaRPr lang="en-US" sz="2000" b="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84252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4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Bread, Milk, Chocolate, </a:t>
                      </a:r>
                      <a:r>
                        <a:rPr lang="en-US" sz="2000" b="0" dirty="0" smtClean="0"/>
                        <a:t>Pepsi</a:t>
                      </a:r>
                      <a:endParaRPr lang="en-US" sz="2000" b="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46370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5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Bread, Milk, Chocolate, Coke</a:t>
                      </a:r>
                      <a:endParaRPr lang="en-US" sz="2000" b="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4718573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7050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Association rule mining </a:t>
            </a:r>
            <a:r>
              <a:rPr lang="en-US" dirty="0" smtClean="0"/>
              <a:t>- Example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9166224"/>
              </p:ext>
            </p:extLst>
          </p:nvPr>
        </p:nvGraphicFramePr>
        <p:xfrm>
          <a:off x="202790" y="1066800"/>
          <a:ext cx="3810000" cy="2352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71500">
                  <a:extLst>
                    <a:ext uri="{9D8B030D-6E8A-4147-A177-3AD203B41FA5}">
                      <a16:colId xmlns="" xmlns:a16="http://schemas.microsoft.com/office/drawing/2014/main" val="670144009"/>
                    </a:ext>
                  </a:extLst>
                </a:gridCol>
                <a:gridCol w="3238500">
                  <a:extLst>
                    <a:ext uri="{9D8B030D-6E8A-4147-A177-3AD203B41FA5}">
                      <a16:colId xmlns="" xmlns:a16="http://schemas.microsoft.com/office/drawing/2014/main" val="31861374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Items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31196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/>
                        <a:t>Bread, Milk</a:t>
                      </a:r>
                      <a:endParaRPr lang="en-US" sz="2000" b="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8956975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/>
                        <a:t>Bread, Chocolate, Pepsi,</a:t>
                      </a:r>
                      <a:r>
                        <a:rPr lang="en-US" sz="2000" b="0" baseline="0" dirty="0" smtClean="0"/>
                        <a:t> Eggs</a:t>
                      </a:r>
                      <a:endParaRPr lang="en-US" sz="2000" b="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29745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Milk, Chocolate, </a:t>
                      </a:r>
                      <a:r>
                        <a:rPr lang="en-US" sz="2000" b="0" dirty="0" smtClean="0"/>
                        <a:t>Pepsi</a:t>
                      </a:r>
                      <a:r>
                        <a:rPr lang="en-US" sz="2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Coke</a:t>
                      </a:r>
                      <a:endParaRPr lang="en-US" sz="2000" b="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84252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4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Bread, Milk, Chocolate, </a:t>
                      </a:r>
                      <a:r>
                        <a:rPr lang="en-US" sz="2000" b="0" dirty="0" smtClean="0"/>
                        <a:t>Pepsi</a:t>
                      </a:r>
                      <a:endParaRPr lang="en-US" sz="2000" b="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46370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5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Bread, Milk, Chocolate, Coke</a:t>
                      </a:r>
                      <a:endParaRPr lang="en-US" sz="2000" b="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471857376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4114800" y="1093839"/>
            <a:ext cx="4836242" cy="23250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chemeClr val="tx1"/>
                </a:solidFill>
              </a:rPr>
              <a:t>Calculate </a:t>
            </a:r>
            <a:r>
              <a:rPr lang="en-US" sz="2000" b="1" dirty="0" smtClean="0">
                <a:solidFill>
                  <a:schemeClr val="tx1"/>
                </a:solidFill>
              </a:rPr>
              <a:t>Support</a:t>
            </a:r>
            <a:r>
              <a:rPr lang="en-US" sz="2000" dirty="0" smtClean="0">
                <a:solidFill>
                  <a:schemeClr val="tx1"/>
                </a:solidFill>
              </a:rPr>
              <a:t> &amp; </a:t>
            </a:r>
            <a:r>
              <a:rPr lang="en-US" sz="2000" b="1" dirty="0" smtClean="0">
                <a:solidFill>
                  <a:schemeClr val="tx1"/>
                </a:solidFill>
              </a:rPr>
              <a:t>Confidence:</a:t>
            </a:r>
            <a:endParaRPr lang="en-US" sz="2000" b="1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  <a:latin typeface="+mj-lt"/>
              </a:rPr>
              <a:t>{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Milk, Chocolate} </a:t>
            </a:r>
            <a:r>
              <a:rPr lang="en-US" sz="2000" dirty="0">
                <a:solidFill>
                  <a:schemeClr val="tx1"/>
                </a:solidFill>
                <a:latin typeface="+mj-lt"/>
              </a:rPr>
              <a:t>→ 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{Pepsi} 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+mj-lt"/>
              </a:rPr>
              <a:t>{Milk, Pepsi} </a:t>
            </a:r>
            <a:r>
              <a:rPr lang="en-US" sz="2000" dirty="0">
                <a:solidFill>
                  <a:schemeClr val="tx1"/>
                </a:solidFill>
                <a:latin typeface="+mj-lt"/>
              </a:rPr>
              <a:t>→ 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{Chocolate} 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+mj-lt"/>
              </a:rPr>
              <a:t>{Chocolate, Pepsi} </a:t>
            </a:r>
            <a:r>
              <a:rPr lang="en-US" sz="2000" dirty="0">
                <a:solidFill>
                  <a:schemeClr val="tx1"/>
                </a:solidFill>
                <a:latin typeface="+mj-lt"/>
              </a:rPr>
              <a:t>→ {Milk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}</a:t>
            </a:r>
            <a:endParaRPr lang="en-US" sz="2000" dirty="0">
              <a:solidFill>
                <a:schemeClr val="tx1"/>
              </a:solidFill>
              <a:latin typeface="+mj-lt"/>
            </a:endParaRPr>
          </a:p>
          <a:p>
            <a:r>
              <a:rPr lang="en-US" sz="2000" dirty="0" smtClean="0">
                <a:solidFill>
                  <a:schemeClr val="tx1"/>
                </a:solidFill>
                <a:latin typeface="+mj-lt"/>
              </a:rPr>
              <a:t>{Pepsi} </a:t>
            </a:r>
            <a:r>
              <a:rPr lang="en-US" sz="2000" dirty="0">
                <a:solidFill>
                  <a:schemeClr val="tx1"/>
                </a:solidFill>
                <a:latin typeface="+mj-lt"/>
              </a:rPr>
              <a:t>→ {Milk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, Chocolate}</a:t>
            </a:r>
            <a:endParaRPr lang="en-US" sz="2000" dirty="0">
              <a:solidFill>
                <a:schemeClr val="tx1"/>
              </a:solidFill>
              <a:latin typeface="+mj-lt"/>
            </a:endParaRPr>
          </a:p>
          <a:p>
            <a:r>
              <a:rPr lang="en-US" sz="2000" dirty="0">
                <a:solidFill>
                  <a:schemeClr val="tx1"/>
                </a:solidFill>
                <a:latin typeface="+mj-lt"/>
              </a:rPr>
              <a:t>{Chocolate} → {Milk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, Pepsi}</a:t>
            </a:r>
            <a:endParaRPr lang="en-US" sz="2000" dirty="0">
              <a:solidFill>
                <a:schemeClr val="tx1"/>
              </a:solidFill>
              <a:latin typeface="+mj-lt"/>
            </a:endParaRPr>
          </a:p>
          <a:p>
            <a:r>
              <a:rPr lang="en-US" sz="2000" dirty="0">
                <a:solidFill>
                  <a:schemeClr val="tx1"/>
                </a:solidFill>
                <a:latin typeface="+mj-lt"/>
              </a:rPr>
              <a:t>{Milk} → 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{Chocolate, Pepsi}</a:t>
            </a:r>
            <a:endParaRPr lang="en-US" sz="2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02790" y="3598279"/>
            <a:ext cx="8748252" cy="28025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u="sng" dirty="0" smtClean="0">
                <a:solidFill>
                  <a:schemeClr val="tx1"/>
                </a:solidFill>
              </a:rPr>
              <a:t>Answer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Support (s)</a:t>
            </a:r>
            <a:r>
              <a:rPr lang="en-US" sz="2400" b="1" dirty="0" smtClean="0">
                <a:solidFill>
                  <a:schemeClr val="tx1"/>
                </a:solidFill>
              </a:rPr>
              <a:t> : 0.4</a:t>
            </a:r>
            <a:endParaRPr lang="en-US" sz="2400" b="1" dirty="0">
              <a:solidFill>
                <a:schemeClr val="tx1"/>
              </a:solidFill>
            </a:endParaRPr>
          </a:p>
          <a:p>
            <a:r>
              <a:rPr lang="en-US" sz="2200" dirty="0">
                <a:solidFill>
                  <a:schemeClr val="tx1"/>
                </a:solidFill>
              </a:rPr>
              <a:t>{Milk, Chocolate} → {Pepsi</a:t>
            </a:r>
            <a:r>
              <a:rPr lang="en-US" sz="2200" dirty="0" smtClean="0">
                <a:solidFill>
                  <a:schemeClr val="tx1"/>
                </a:solidFill>
              </a:rPr>
              <a:t>}  c = </a:t>
            </a:r>
            <a:r>
              <a:rPr lang="en-US" sz="2200" b="1" dirty="0" smtClean="0">
                <a:solidFill>
                  <a:schemeClr val="tx1"/>
                </a:solidFill>
              </a:rPr>
              <a:t>0.67 </a:t>
            </a:r>
            <a:endParaRPr lang="en-US" sz="2200" b="1" dirty="0">
              <a:solidFill>
                <a:schemeClr val="tx1"/>
              </a:solidFill>
            </a:endParaRPr>
          </a:p>
          <a:p>
            <a:r>
              <a:rPr lang="en-US" sz="2200" dirty="0">
                <a:solidFill>
                  <a:schemeClr val="tx1"/>
                </a:solidFill>
              </a:rPr>
              <a:t>{Milk, Pepsi} → {Chocolate} </a:t>
            </a:r>
            <a:r>
              <a:rPr lang="en-US" sz="2200" dirty="0" smtClean="0">
                <a:solidFill>
                  <a:schemeClr val="tx1"/>
                </a:solidFill>
              </a:rPr>
              <a:t> c = </a:t>
            </a:r>
            <a:r>
              <a:rPr lang="en-US" sz="2200" b="1" dirty="0" smtClean="0">
                <a:solidFill>
                  <a:schemeClr val="tx1"/>
                </a:solidFill>
              </a:rPr>
              <a:t>1.0</a:t>
            </a:r>
            <a:endParaRPr lang="en-US" sz="2200" b="1" dirty="0">
              <a:solidFill>
                <a:schemeClr val="tx1"/>
              </a:solidFill>
            </a:endParaRPr>
          </a:p>
          <a:p>
            <a:r>
              <a:rPr lang="en-US" sz="2200" dirty="0">
                <a:solidFill>
                  <a:schemeClr val="tx1"/>
                </a:solidFill>
              </a:rPr>
              <a:t>{Chocolate, Pepsi} → {Milk</a:t>
            </a:r>
            <a:r>
              <a:rPr lang="en-US" sz="2200" dirty="0" smtClean="0">
                <a:solidFill>
                  <a:schemeClr val="tx1"/>
                </a:solidFill>
              </a:rPr>
              <a:t>}  c = </a:t>
            </a:r>
            <a:r>
              <a:rPr lang="en-US" sz="2200" b="1" dirty="0" smtClean="0">
                <a:solidFill>
                  <a:schemeClr val="tx1"/>
                </a:solidFill>
              </a:rPr>
              <a:t>0.67</a:t>
            </a:r>
          </a:p>
          <a:p>
            <a:r>
              <a:rPr lang="en-US" sz="2200" dirty="0" smtClean="0">
                <a:solidFill>
                  <a:schemeClr val="tx1"/>
                </a:solidFill>
              </a:rPr>
              <a:t>{Pepsi} → {Milk, Chocolate}  c = </a:t>
            </a:r>
            <a:r>
              <a:rPr lang="en-US" sz="2200" b="1" dirty="0" smtClean="0">
                <a:solidFill>
                  <a:schemeClr val="tx1"/>
                </a:solidFill>
              </a:rPr>
              <a:t>0.67</a:t>
            </a:r>
          </a:p>
          <a:p>
            <a:r>
              <a:rPr lang="en-US" sz="2200" dirty="0" smtClean="0">
                <a:solidFill>
                  <a:schemeClr val="tx1"/>
                </a:solidFill>
              </a:rPr>
              <a:t>{Chocolate} → {Milk, Pepsi}  c = </a:t>
            </a:r>
            <a:r>
              <a:rPr lang="en-US" sz="2200" b="1" dirty="0" smtClean="0">
                <a:solidFill>
                  <a:schemeClr val="tx1"/>
                </a:solidFill>
              </a:rPr>
              <a:t>0.5</a:t>
            </a:r>
          </a:p>
          <a:p>
            <a:r>
              <a:rPr lang="en-US" sz="2200" dirty="0" smtClean="0">
                <a:solidFill>
                  <a:schemeClr val="tx1"/>
                </a:solidFill>
              </a:rPr>
              <a:t>{Milk} → {Chocolate, Pepsi}  c = </a:t>
            </a:r>
            <a:r>
              <a:rPr lang="en-US" sz="2200" b="1" dirty="0" smtClean="0">
                <a:solidFill>
                  <a:schemeClr val="tx1"/>
                </a:solidFill>
              </a:rPr>
              <a:t>0.5</a:t>
            </a:r>
            <a:endParaRPr lang="en-US" sz="2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8944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Association rule mining (Contd..)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US" sz="2800" dirty="0"/>
              <a:t>A common strategy adopted by many association rule </a:t>
            </a:r>
            <a:r>
              <a:rPr lang="en-US" sz="2800" dirty="0" smtClean="0"/>
              <a:t>mining algorithms </a:t>
            </a:r>
            <a:r>
              <a:rPr lang="en-US" sz="2800" dirty="0"/>
              <a:t>is to decompose the problem into two major subtasks</a:t>
            </a:r>
            <a:r>
              <a:rPr lang="en-US" sz="2800" dirty="0" smtClean="0"/>
              <a:t>:</a:t>
            </a:r>
            <a:endParaRPr lang="en-US" sz="2800" dirty="0"/>
          </a:p>
          <a:p>
            <a:pPr marL="914400" lvl="1" indent="-514350" algn="just">
              <a:buFont typeface="+mj-lt"/>
              <a:buAutoNum type="arabicPeriod"/>
            </a:pPr>
            <a:r>
              <a:rPr lang="en-US" sz="2600" b="1" dirty="0"/>
              <a:t>Frequent </a:t>
            </a:r>
            <a:r>
              <a:rPr lang="en-US" sz="2600" b="1" dirty="0" smtClean="0"/>
              <a:t>Itemset Generation</a:t>
            </a:r>
          </a:p>
          <a:p>
            <a:pPr marL="1314450" lvl="2" indent="-514350" algn="just">
              <a:buFont typeface="Arial" panose="020B0604020202020204" pitchFamily="34" charset="0"/>
              <a:buChar char="•"/>
            </a:pPr>
            <a:r>
              <a:rPr lang="en-US" sz="2600" dirty="0" smtClean="0"/>
              <a:t>The objective </a:t>
            </a:r>
            <a:r>
              <a:rPr lang="en-US" sz="2600" dirty="0"/>
              <a:t>is to find all the item-sets that satisfy </a:t>
            </a:r>
            <a:r>
              <a:rPr lang="en-US" sz="2600" dirty="0" smtClean="0"/>
              <a:t>the minimum support threshold</a:t>
            </a:r>
            <a:r>
              <a:rPr lang="en-US" sz="2600" dirty="0"/>
              <a:t>. </a:t>
            </a:r>
            <a:endParaRPr lang="en-US" sz="2600" dirty="0" smtClean="0"/>
          </a:p>
          <a:p>
            <a:pPr marL="1314450" lvl="2" indent="-514350" algn="just">
              <a:buFont typeface="Arial" panose="020B0604020202020204" pitchFamily="34" charset="0"/>
              <a:buChar char="•"/>
            </a:pPr>
            <a:r>
              <a:rPr lang="en-US" sz="2600" dirty="0" smtClean="0"/>
              <a:t>These </a:t>
            </a:r>
            <a:r>
              <a:rPr lang="en-US" sz="2600" dirty="0"/>
              <a:t>itemsets are called </a:t>
            </a:r>
            <a:r>
              <a:rPr lang="en-US" sz="2600" b="1" dirty="0" smtClean="0">
                <a:solidFill>
                  <a:schemeClr val="accent2"/>
                </a:solidFill>
              </a:rPr>
              <a:t>frequent itemsets</a:t>
            </a:r>
            <a:r>
              <a:rPr lang="en-US" sz="2600" dirty="0" smtClean="0"/>
              <a:t>.</a:t>
            </a:r>
            <a:endParaRPr lang="en-US" sz="2600" dirty="0"/>
          </a:p>
          <a:p>
            <a:pPr marL="914400" lvl="1" indent="-514350" algn="just">
              <a:buFont typeface="+mj-lt"/>
              <a:buAutoNum type="arabicPeriod"/>
            </a:pPr>
            <a:r>
              <a:rPr lang="en-US" sz="2600" b="1" dirty="0"/>
              <a:t>Rule </a:t>
            </a:r>
            <a:r>
              <a:rPr lang="en-US" sz="2600" b="1" dirty="0" smtClean="0"/>
              <a:t>Generation</a:t>
            </a:r>
          </a:p>
          <a:p>
            <a:pPr marL="1314450" lvl="2" indent="-514350" algn="just">
              <a:buFont typeface="Arial" panose="020B0604020202020204" pitchFamily="34" charset="0"/>
              <a:buChar char="•"/>
            </a:pPr>
            <a:r>
              <a:rPr lang="en-US" sz="2600" dirty="0" smtClean="0"/>
              <a:t>The objective is </a:t>
            </a:r>
            <a:r>
              <a:rPr lang="en-US" sz="2600" dirty="0"/>
              <a:t>to extract all the high-confidence </a:t>
            </a:r>
            <a:r>
              <a:rPr lang="en-US" sz="2600" dirty="0" smtClean="0"/>
              <a:t>rules from the frequent </a:t>
            </a:r>
            <a:r>
              <a:rPr lang="en-US" sz="2600" dirty="0"/>
              <a:t>itemsets found in the previous step. </a:t>
            </a:r>
            <a:endParaRPr lang="en-US" sz="2600" dirty="0" smtClean="0"/>
          </a:p>
          <a:p>
            <a:pPr marL="1314450" lvl="2" indent="-514350" algn="just">
              <a:buFont typeface="Arial" panose="020B0604020202020204" pitchFamily="34" charset="0"/>
              <a:buChar char="•"/>
            </a:pPr>
            <a:r>
              <a:rPr lang="en-US" sz="2600" dirty="0" smtClean="0"/>
              <a:t>These rules are </a:t>
            </a:r>
            <a:r>
              <a:rPr lang="en-US" sz="2600" dirty="0"/>
              <a:t>called </a:t>
            </a:r>
            <a:r>
              <a:rPr lang="en-US" sz="2600" b="1" dirty="0">
                <a:solidFill>
                  <a:schemeClr val="accent2"/>
                </a:solidFill>
              </a:rPr>
              <a:t>strong </a:t>
            </a:r>
            <a:r>
              <a:rPr lang="en-US" sz="2600" b="1" dirty="0" smtClean="0">
                <a:solidFill>
                  <a:schemeClr val="accent2"/>
                </a:solidFill>
              </a:rPr>
              <a:t>rules</a:t>
            </a:r>
            <a:r>
              <a:rPr lang="en-US" sz="2600" dirty="0" smtClean="0"/>
              <a:t>.</a:t>
            </a:r>
            <a:endParaRPr lang="en-US" sz="2600" dirty="0"/>
          </a:p>
          <a:p>
            <a:pPr marL="400050" lvl="1" indent="0" algn="just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63263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Apriori </a:t>
            </a:r>
            <a:r>
              <a:rPr lang="en-US" dirty="0"/>
              <a:t>a</a:t>
            </a:r>
            <a:r>
              <a:rPr lang="en-US" dirty="0" smtClean="0"/>
              <a:t>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b="1" dirty="0" smtClean="0"/>
              <a:t>Purpose</a:t>
            </a:r>
            <a:r>
              <a:rPr lang="en-US" dirty="0" smtClean="0"/>
              <a:t>: The Apriori Algorithm is an influential algorithm for mining </a:t>
            </a:r>
            <a:r>
              <a:rPr lang="en-US" b="1" dirty="0" smtClean="0">
                <a:solidFill>
                  <a:schemeClr val="accent2"/>
                </a:solidFill>
              </a:rPr>
              <a:t>frequent itemsets </a:t>
            </a:r>
            <a:r>
              <a:rPr lang="en-US" dirty="0" smtClean="0"/>
              <a:t>for Boolean </a:t>
            </a:r>
            <a:r>
              <a:rPr lang="en-US" b="1" dirty="0" smtClean="0">
                <a:solidFill>
                  <a:schemeClr val="accent2"/>
                </a:solidFill>
              </a:rPr>
              <a:t>association rules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sz="2800" b="1" dirty="0"/>
              <a:t>Key Concepts</a:t>
            </a:r>
            <a:r>
              <a:rPr lang="en-US" sz="2800" dirty="0"/>
              <a:t>: </a:t>
            </a:r>
          </a:p>
          <a:p>
            <a:pPr marL="400050" lvl="1" indent="0" algn="just">
              <a:buNone/>
            </a:pPr>
            <a:r>
              <a:rPr lang="en-US" dirty="0"/>
              <a:t>• </a:t>
            </a:r>
            <a:r>
              <a:rPr lang="en-US" b="1" dirty="0"/>
              <a:t>Frequent Itemsets</a:t>
            </a:r>
            <a:r>
              <a:rPr lang="en-US" dirty="0"/>
              <a:t>: </a:t>
            </a:r>
            <a:endParaRPr lang="en-US" dirty="0" smtClean="0"/>
          </a:p>
          <a:p>
            <a:pPr marL="400050" lvl="1" indent="0" algn="just">
              <a:buNone/>
            </a:pPr>
            <a:r>
              <a:rPr lang="en-US" dirty="0"/>
              <a:t> </a:t>
            </a:r>
            <a:r>
              <a:rPr lang="en-US" dirty="0" smtClean="0"/>
              <a:t>  The </a:t>
            </a:r>
            <a:r>
              <a:rPr lang="en-US" dirty="0"/>
              <a:t>sets of item which has </a:t>
            </a:r>
            <a:r>
              <a:rPr lang="en-US" b="1" dirty="0">
                <a:solidFill>
                  <a:schemeClr val="accent2"/>
                </a:solidFill>
              </a:rPr>
              <a:t>minimum support </a:t>
            </a:r>
            <a:r>
              <a:rPr lang="en-US" dirty="0"/>
              <a:t>(denoted by </a:t>
            </a:r>
            <a:r>
              <a:rPr lang="en-US" dirty="0" smtClean="0"/>
              <a:t>L</a:t>
            </a:r>
            <a:r>
              <a:rPr lang="en-US" baseline="-25000" dirty="0" smtClean="0"/>
              <a:t>i</a:t>
            </a:r>
            <a:r>
              <a:rPr lang="en-US" dirty="0" smtClean="0"/>
              <a:t> for </a:t>
            </a:r>
            <a:r>
              <a:rPr lang="en-US" dirty="0"/>
              <a:t>ith-Itemset). </a:t>
            </a:r>
          </a:p>
          <a:p>
            <a:pPr marL="400050" lvl="1" indent="0" algn="just">
              <a:buNone/>
            </a:pPr>
            <a:r>
              <a:rPr lang="en-US" dirty="0"/>
              <a:t>• </a:t>
            </a:r>
            <a:r>
              <a:rPr lang="en-US" b="1" dirty="0"/>
              <a:t>Apriori Property</a:t>
            </a:r>
            <a:r>
              <a:rPr lang="en-US" dirty="0"/>
              <a:t>: </a:t>
            </a:r>
            <a:endParaRPr lang="en-US" dirty="0" smtClean="0"/>
          </a:p>
          <a:p>
            <a:pPr marL="400050" lvl="1" indent="0" algn="just">
              <a:buNone/>
            </a:pPr>
            <a:r>
              <a:rPr lang="en-US" dirty="0"/>
              <a:t> </a:t>
            </a:r>
            <a:r>
              <a:rPr lang="en-US" dirty="0" smtClean="0"/>
              <a:t>  Any </a:t>
            </a:r>
            <a:r>
              <a:rPr lang="en-US" b="1" dirty="0">
                <a:solidFill>
                  <a:schemeClr val="accent2"/>
                </a:solidFill>
              </a:rPr>
              <a:t>subset of frequent itemset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b="1" dirty="0">
                <a:solidFill>
                  <a:schemeClr val="accent2"/>
                </a:solidFill>
              </a:rPr>
              <a:t>must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/>
              <a:t>be </a:t>
            </a:r>
            <a:r>
              <a:rPr lang="en-US" b="1" dirty="0">
                <a:solidFill>
                  <a:schemeClr val="accent2"/>
                </a:solidFill>
              </a:rPr>
              <a:t>frequent</a:t>
            </a:r>
            <a:r>
              <a:rPr lang="en-US" dirty="0"/>
              <a:t>. </a:t>
            </a:r>
          </a:p>
          <a:p>
            <a:pPr marL="400050" lvl="1" indent="0" algn="just">
              <a:buNone/>
            </a:pPr>
            <a:r>
              <a:rPr lang="en-US" dirty="0"/>
              <a:t>• </a:t>
            </a:r>
            <a:r>
              <a:rPr lang="en-US" b="1" dirty="0"/>
              <a:t>Join </a:t>
            </a:r>
            <a:r>
              <a:rPr lang="en-US" b="1" dirty="0" smtClean="0"/>
              <a:t>Operation</a:t>
            </a:r>
            <a:r>
              <a:rPr lang="en-US" dirty="0" smtClean="0"/>
              <a:t>:</a:t>
            </a:r>
          </a:p>
          <a:p>
            <a:pPr marL="400050" lvl="1" indent="0" algn="just">
              <a:buNone/>
            </a:pPr>
            <a:r>
              <a:rPr lang="en-US" dirty="0"/>
              <a:t> </a:t>
            </a:r>
            <a:r>
              <a:rPr lang="en-US" dirty="0" smtClean="0"/>
              <a:t>  To </a:t>
            </a:r>
            <a:r>
              <a:rPr lang="en-US" dirty="0"/>
              <a:t>find L</a:t>
            </a:r>
            <a:r>
              <a:rPr lang="en-US" baseline="-25000" dirty="0"/>
              <a:t>k</a:t>
            </a:r>
            <a:r>
              <a:rPr lang="en-US" dirty="0"/>
              <a:t>, a set of candidate k-</a:t>
            </a:r>
            <a:r>
              <a:rPr lang="en-US" dirty="0" err="1"/>
              <a:t>itemsets</a:t>
            </a:r>
            <a:r>
              <a:rPr lang="en-US" dirty="0"/>
              <a:t> is generated by joining L</a:t>
            </a:r>
            <a:r>
              <a:rPr lang="en-US" baseline="-25000" dirty="0"/>
              <a:t>k-1</a:t>
            </a:r>
            <a:r>
              <a:rPr lang="en-US" dirty="0"/>
              <a:t> itself. </a:t>
            </a:r>
          </a:p>
          <a:p>
            <a:pPr marL="400050" lvl="1" indent="0" algn="just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86674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Apriori a</a:t>
            </a:r>
            <a:r>
              <a:rPr lang="en-US" dirty="0" smtClean="0"/>
              <a:t>lgorithm (Contd..)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b="1" dirty="0"/>
              <a:t>Find the frequent </a:t>
            </a:r>
            <a:r>
              <a:rPr lang="en-US" b="1" dirty="0" smtClean="0"/>
              <a:t>itemsets</a:t>
            </a:r>
            <a:endParaRPr lang="en-US" dirty="0" smtClean="0"/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b="1" dirty="0">
                <a:solidFill>
                  <a:schemeClr val="accent2"/>
                </a:solidFill>
              </a:rPr>
              <a:t>sets of items that have minimum support </a:t>
            </a:r>
            <a:r>
              <a:rPr lang="en-US" dirty="0" smtClean="0"/>
              <a:t>and </a:t>
            </a:r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b="1" dirty="0">
                <a:solidFill>
                  <a:schemeClr val="accent2"/>
                </a:solidFill>
              </a:rPr>
              <a:t>subset of a frequent itemset </a:t>
            </a:r>
            <a:r>
              <a:rPr lang="en-US" b="1" dirty="0"/>
              <a:t>must</a:t>
            </a:r>
            <a:r>
              <a:rPr lang="en-US" dirty="0"/>
              <a:t> also be a </a:t>
            </a:r>
            <a:r>
              <a:rPr lang="en-US" b="1" dirty="0">
                <a:solidFill>
                  <a:schemeClr val="accent2"/>
                </a:solidFill>
              </a:rPr>
              <a:t>frequent itemset </a:t>
            </a:r>
            <a:r>
              <a:rPr lang="en-US" b="1" dirty="0"/>
              <a:t>(Apriori Property</a:t>
            </a:r>
            <a:r>
              <a:rPr lang="en-US" b="1" dirty="0" smtClean="0"/>
              <a:t>).</a:t>
            </a:r>
            <a:endParaRPr lang="en-US" dirty="0"/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b="1" dirty="0" smtClean="0"/>
              <a:t>E.g.</a:t>
            </a:r>
            <a:r>
              <a:rPr lang="en-US" dirty="0" smtClean="0"/>
              <a:t> </a:t>
            </a:r>
            <a:r>
              <a:rPr lang="en-US" dirty="0"/>
              <a:t>if </a:t>
            </a:r>
            <a:r>
              <a:rPr lang="en-US" b="1" dirty="0"/>
              <a:t>{AB}</a:t>
            </a:r>
            <a:r>
              <a:rPr lang="en-US" dirty="0"/>
              <a:t> is a frequent itemset, both {A} and {B} should be a frequent </a:t>
            </a:r>
            <a:r>
              <a:rPr lang="en-US" dirty="0" smtClean="0"/>
              <a:t>itemset</a:t>
            </a:r>
            <a:r>
              <a:rPr lang="en-US" dirty="0"/>
              <a:t>.</a:t>
            </a:r>
            <a:r>
              <a:rPr lang="en-US" dirty="0" smtClean="0"/>
              <a:t> </a:t>
            </a:r>
            <a:endParaRPr lang="en-US" dirty="0"/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 smtClean="0"/>
              <a:t>Use </a:t>
            </a:r>
            <a:r>
              <a:rPr lang="en-US" dirty="0"/>
              <a:t>the frequent </a:t>
            </a:r>
            <a:r>
              <a:rPr lang="en-US" dirty="0" smtClean="0"/>
              <a:t>item sets </a:t>
            </a:r>
            <a:r>
              <a:rPr lang="en-US" dirty="0"/>
              <a:t>to generate association rules</a:t>
            </a:r>
            <a:r>
              <a:rPr lang="en-US" dirty="0" smtClean="0"/>
              <a:t>.</a:t>
            </a:r>
            <a:endParaRPr lang="en-US" dirty="0"/>
          </a:p>
          <a:p>
            <a:pPr algn="just"/>
            <a:r>
              <a:rPr lang="it-IT" b="1" dirty="0"/>
              <a:t>The Apriori Algorithm : Pseudo code </a:t>
            </a:r>
            <a:endParaRPr lang="it-IT" dirty="0"/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b="1" dirty="0" smtClean="0"/>
              <a:t>Join </a:t>
            </a:r>
            <a:r>
              <a:rPr lang="en-US" b="1" dirty="0"/>
              <a:t>Step</a:t>
            </a:r>
            <a:r>
              <a:rPr lang="en-US" dirty="0"/>
              <a:t>: </a:t>
            </a:r>
            <a:r>
              <a:rPr lang="en-US" dirty="0" err="1" smtClean="0"/>
              <a:t>C</a:t>
            </a:r>
            <a:r>
              <a:rPr lang="en-US" baseline="-25000" dirty="0" err="1"/>
              <a:t>k</a:t>
            </a:r>
            <a:r>
              <a:rPr lang="en-US" dirty="0" smtClean="0"/>
              <a:t> </a:t>
            </a:r>
            <a:r>
              <a:rPr lang="en-US" dirty="0"/>
              <a:t>is generated by joining L</a:t>
            </a:r>
            <a:r>
              <a:rPr lang="en-US" baseline="-25000" dirty="0"/>
              <a:t>k-1</a:t>
            </a:r>
            <a:r>
              <a:rPr lang="en-US" dirty="0"/>
              <a:t>with itself </a:t>
            </a:r>
            <a:endParaRPr lang="en-US" dirty="0" smtClean="0"/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b="1" dirty="0" smtClean="0"/>
              <a:t>Prune </a:t>
            </a:r>
            <a:r>
              <a:rPr lang="en-US" b="1" dirty="0"/>
              <a:t>Step</a:t>
            </a:r>
            <a:r>
              <a:rPr lang="en-US" dirty="0"/>
              <a:t>: Any (</a:t>
            </a:r>
            <a:r>
              <a:rPr lang="en-US" dirty="0" smtClean="0"/>
              <a:t>k-1) itemset </a:t>
            </a:r>
            <a:r>
              <a:rPr lang="en-US" dirty="0"/>
              <a:t>that is not frequent cannot be a subset of a frequent k-itemset </a:t>
            </a:r>
          </a:p>
        </p:txBody>
      </p:sp>
    </p:spTree>
    <p:extLst>
      <p:ext uri="{BB962C8B-B14F-4D97-AF65-F5344CB8AC3E}">
        <p14:creationId xmlns:p14="http://schemas.microsoft.com/office/powerpoint/2010/main" val="2927340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Apriori a</a:t>
            </a:r>
            <a:r>
              <a:rPr lang="en-US" dirty="0" smtClean="0"/>
              <a:t>lgorithm steps </a:t>
            </a:r>
            <a:r>
              <a:rPr lang="en-US" dirty="0"/>
              <a:t>(</a:t>
            </a:r>
            <a:r>
              <a:rPr lang="en-US" dirty="0" smtClean="0"/>
              <a:t>Contd..)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b="1" dirty="0" smtClean="0"/>
              <a:t>Step 1:</a:t>
            </a:r>
            <a:r>
              <a:rPr lang="en-US" dirty="0" smtClean="0"/>
              <a:t> 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 smtClean="0"/>
              <a:t>Start </a:t>
            </a:r>
            <a:r>
              <a:rPr lang="en-US" dirty="0"/>
              <a:t>with itemsets containing just a </a:t>
            </a:r>
            <a:r>
              <a:rPr lang="en-US" b="1" dirty="0">
                <a:solidFill>
                  <a:schemeClr val="accent2"/>
                </a:solidFill>
              </a:rPr>
              <a:t>single </a:t>
            </a:r>
            <a:r>
              <a:rPr lang="en-US" b="1" dirty="0" smtClean="0">
                <a:solidFill>
                  <a:schemeClr val="accent2"/>
                </a:solidFill>
              </a:rPr>
              <a:t>item (Individual items).</a:t>
            </a:r>
            <a:endParaRPr lang="en-US" dirty="0"/>
          </a:p>
          <a:p>
            <a:pPr algn="just"/>
            <a:r>
              <a:rPr lang="en-US" b="1" dirty="0"/>
              <a:t>Step </a:t>
            </a:r>
            <a:r>
              <a:rPr lang="en-US" b="1" dirty="0" smtClean="0"/>
              <a:t>2:</a:t>
            </a:r>
            <a:r>
              <a:rPr lang="en-US" dirty="0" smtClean="0"/>
              <a:t> 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 smtClean="0"/>
              <a:t>Determine </a:t>
            </a:r>
            <a:r>
              <a:rPr lang="en-US" dirty="0"/>
              <a:t>the support for itemsets. </a:t>
            </a:r>
            <a:endParaRPr lang="en-US" dirty="0" smtClean="0"/>
          </a:p>
          <a:p>
            <a:pPr lvl="1" algn="just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accent2"/>
                </a:solidFill>
              </a:rPr>
              <a:t>Keep</a:t>
            </a:r>
            <a:r>
              <a:rPr lang="en-US" dirty="0" smtClean="0"/>
              <a:t> </a:t>
            </a:r>
            <a:r>
              <a:rPr lang="en-US" dirty="0"/>
              <a:t>the itemsets that </a:t>
            </a:r>
            <a:r>
              <a:rPr lang="en-US" b="1" dirty="0">
                <a:solidFill>
                  <a:schemeClr val="accent2"/>
                </a:solidFill>
              </a:rPr>
              <a:t>meet your minimum support </a:t>
            </a:r>
            <a:r>
              <a:rPr lang="en-US" b="1" dirty="0" smtClean="0">
                <a:solidFill>
                  <a:schemeClr val="accent2"/>
                </a:solidFill>
              </a:rPr>
              <a:t>threshold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chemeClr val="accent2"/>
                </a:solidFill>
              </a:rPr>
              <a:t>remove</a:t>
            </a:r>
            <a:r>
              <a:rPr lang="en-US" dirty="0"/>
              <a:t> itemsets that </a:t>
            </a:r>
            <a:r>
              <a:rPr lang="en-US" b="1" dirty="0">
                <a:solidFill>
                  <a:schemeClr val="accent2"/>
                </a:solidFill>
              </a:rPr>
              <a:t>do </a:t>
            </a:r>
            <a:r>
              <a:rPr lang="en-US" b="1" dirty="0" smtClean="0">
                <a:solidFill>
                  <a:schemeClr val="accent2"/>
                </a:solidFill>
              </a:rPr>
              <a:t>not support minimum support</a:t>
            </a:r>
            <a:r>
              <a:rPr lang="en-US" dirty="0" smtClean="0"/>
              <a:t>.</a:t>
            </a:r>
            <a:endParaRPr lang="en-US" dirty="0"/>
          </a:p>
          <a:p>
            <a:pPr algn="just"/>
            <a:r>
              <a:rPr lang="en-US" b="1" dirty="0"/>
              <a:t>Step </a:t>
            </a:r>
            <a:r>
              <a:rPr lang="en-US" b="1" dirty="0" smtClean="0"/>
              <a:t>3:</a:t>
            </a:r>
            <a:r>
              <a:rPr lang="en-US" dirty="0" smtClean="0"/>
              <a:t> 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 smtClean="0"/>
              <a:t>Using </a:t>
            </a:r>
            <a:r>
              <a:rPr lang="en-US" dirty="0"/>
              <a:t>the itemsets you have kept from Step 1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accent2"/>
                </a:solidFill>
              </a:rPr>
              <a:t>generate all the possible itemset combinations</a:t>
            </a:r>
            <a:r>
              <a:rPr lang="en-US" dirty="0" smtClean="0"/>
              <a:t>.</a:t>
            </a:r>
            <a:endParaRPr lang="en-US" dirty="0"/>
          </a:p>
          <a:p>
            <a:pPr algn="just"/>
            <a:r>
              <a:rPr lang="en-US" b="1" dirty="0"/>
              <a:t>Step </a:t>
            </a:r>
            <a:r>
              <a:rPr lang="en-US" b="1" dirty="0" smtClean="0"/>
              <a:t>4:</a:t>
            </a:r>
            <a:r>
              <a:rPr lang="en-US" dirty="0" smtClean="0"/>
              <a:t> </a:t>
            </a:r>
          </a:p>
          <a:p>
            <a:pPr lvl="1" algn="just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accent2"/>
                </a:solidFill>
              </a:rPr>
              <a:t>Repeat</a:t>
            </a:r>
            <a:r>
              <a:rPr lang="en-US" dirty="0" smtClean="0"/>
              <a:t> steps </a:t>
            </a:r>
            <a:r>
              <a:rPr lang="en-US" dirty="0"/>
              <a:t>1 &amp; 2 until there are </a:t>
            </a:r>
            <a:r>
              <a:rPr lang="en-US" b="1" dirty="0">
                <a:solidFill>
                  <a:schemeClr val="accent2"/>
                </a:solidFill>
              </a:rPr>
              <a:t>no more new itemsets</a:t>
            </a:r>
            <a:r>
              <a:rPr lang="en-US" dirty="0"/>
              <a:t>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532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Apriori a</a:t>
            </a:r>
            <a:r>
              <a:rPr lang="en-US" dirty="0" smtClean="0"/>
              <a:t>lgorithm - </a:t>
            </a:r>
            <a:r>
              <a:rPr lang="it-IT" dirty="0"/>
              <a:t>Pseudo code </a:t>
            </a:r>
            <a:r>
              <a:rPr lang="en-US" dirty="0" smtClean="0"/>
              <a:t>(Contd..)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1045192"/>
            <a:ext cx="8763000" cy="53340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prstDash val="solid"/>
          </a:ln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 smtClean="0"/>
              <a:t>C</a:t>
            </a:r>
            <a:r>
              <a:rPr lang="en-US" sz="2000" baseline="-25000" dirty="0" err="1" smtClean="0"/>
              <a:t>k</a:t>
            </a:r>
            <a:r>
              <a:rPr lang="en-US" dirty="0"/>
              <a:t>: Candidate itemset of size k </a:t>
            </a:r>
          </a:p>
          <a:p>
            <a:pPr marL="0" indent="0">
              <a:buNone/>
            </a:pPr>
            <a:r>
              <a:rPr lang="en-US" dirty="0"/>
              <a:t>L</a:t>
            </a:r>
            <a:r>
              <a:rPr lang="en-US" baseline="-25000" dirty="0"/>
              <a:t>k</a:t>
            </a:r>
            <a:r>
              <a:rPr lang="en-US" dirty="0"/>
              <a:t>: </a:t>
            </a:r>
            <a:r>
              <a:rPr lang="en-US" dirty="0" smtClean="0"/>
              <a:t>Frequent </a:t>
            </a:r>
            <a:r>
              <a:rPr lang="en-US" dirty="0"/>
              <a:t>itemset of size k </a:t>
            </a:r>
          </a:p>
          <a:p>
            <a:pPr marL="0" indent="0">
              <a:buNone/>
            </a:pPr>
            <a:r>
              <a:rPr lang="en-US" dirty="0"/>
              <a:t>L</a:t>
            </a:r>
            <a:r>
              <a:rPr lang="en-US" baseline="-25000" dirty="0"/>
              <a:t>1</a:t>
            </a:r>
            <a:r>
              <a:rPr lang="en-US" dirty="0"/>
              <a:t>= {</a:t>
            </a:r>
            <a:r>
              <a:rPr lang="en-US" dirty="0" smtClean="0"/>
              <a:t>frequent </a:t>
            </a:r>
            <a:r>
              <a:rPr lang="en-US" dirty="0"/>
              <a:t>items}; </a:t>
            </a:r>
          </a:p>
          <a:p>
            <a:pPr marL="0" indent="0">
              <a:buNone/>
            </a:pPr>
            <a:r>
              <a:rPr lang="en-US" sz="2600" b="1" dirty="0" smtClean="0"/>
              <a:t>	for </a:t>
            </a:r>
            <a:r>
              <a:rPr lang="en-US" sz="2600" dirty="0" smtClean="0"/>
              <a:t>(k = 1; L</a:t>
            </a:r>
            <a:r>
              <a:rPr lang="en-US" sz="2600" baseline="-25000" dirty="0" smtClean="0"/>
              <a:t>k</a:t>
            </a:r>
            <a:r>
              <a:rPr lang="en-US" sz="2600" dirty="0" smtClean="0"/>
              <a:t> != ∅; k++) </a:t>
            </a:r>
            <a:r>
              <a:rPr lang="en-US" sz="2600" b="1" dirty="0" smtClean="0"/>
              <a:t>do begin </a:t>
            </a:r>
            <a:endParaRPr lang="en-US" sz="2600" dirty="0" smtClean="0"/>
          </a:p>
          <a:p>
            <a:pPr marL="0" indent="0">
              <a:buNone/>
            </a:pPr>
            <a:r>
              <a:rPr lang="en-US" sz="2600" dirty="0" smtClean="0"/>
              <a:t>		C</a:t>
            </a:r>
            <a:r>
              <a:rPr lang="en-US" sz="2600" baseline="-25000" dirty="0" smtClean="0"/>
              <a:t>k+1</a:t>
            </a:r>
            <a:r>
              <a:rPr lang="en-US" sz="2600" dirty="0" smtClean="0"/>
              <a:t> = candidates generated from L</a:t>
            </a:r>
            <a:r>
              <a:rPr lang="en-US" sz="2600" baseline="-25000" dirty="0" smtClean="0"/>
              <a:t>k</a:t>
            </a:r>
            <a:r>
              <a:rPr lang="en-US" sz="2600" dirty="0" smtClean="0"/>
              <a:t>; </a:t>
            </a:r>
          </a:p>
          <a:p>
            <a:pPr marL="0" indent="0">
              <a:buNone/>
            </a:pPr>
            <a:r>
              <a:rPr lang="en-US" sz="2600" b="1" dirty="0" smtClean="0"/>
              <a:t>	for each </a:t>
            </a:r>
            <a:r>
              <a:rPr lang="en-US" sz="2600" dirty="0" smtClean="0"/>
              <a:t>transaction </a:t>
            </a:r>
            <a:r>
              <a:rPr lang="en-US" sz="2600" b="1" dirty="0" smtClean="0"/>
              <a:t>t</a:t>
            </a:r>
            <a:r>
              <a:rPr lang="en-US" sz="2600" dirty="0" smtClean="0"/>
              <a:t> in database do </a:t>
            </a:r>
          </a:p>
          <a:p>
            <a:pPr marL="0" indent="0">
              <a:buNone/>
            </a:pPr>
            <a:r>
              <a:rPr lang="en-US" sz="2600" dirty="0" smtClean="0"/>
              <a:t>		Increment the count of all candidates in C</a:t>
            </a:r>
            <a:r>
              <a:rPr lang="en-US" sz="2600" baseline="-25000" dirty="0" smtClean="0"/>
              <a:t>k+1</a:t>
            </a:r>
            <a:r>
              <a:rPr lang="en-US" sz="2600" dirty="0" smtClean="0"/>
              <a:t> </a:t>
            </a:r>
          </a:p>
          <a:p>
            <a:pPr marL="0" indent="0">
              <a:buNone/>
            </a:pPr>
            <a:r>
              <a:rPr lang="en-US" sz="2600" dirty="0" smtClean="0"/>
              <a:t>		That are contained in </a:t>
            </a:r>
            <a:r>
              <a:rPr lang="en-US" sz="2600" b="1" dirty="0" smtClean="0"/>
              <a:t>t</a:t>
            </a:r>
            <a:r>
              <a:rPr lang="en-US" sz="2600" dirty="0" smtClean="0"/>
              <a:t> </a:t>
            </a:r>
          </a:p>
          <a:p>
            <a:pPr marL="0" indent="0">
              <a:buNone/>
            </a:pPr>
            <a:r>
              <a:rPr lang="en-US" sz="2600" dirty="0" smtClean="0"/>
              <a:t>		L</a:t>
            </a:r>
            <a:r>
              <a:rPr lang="en-US" sz="2600" baseline="-25000" dirty="0" smtClean="0"/>
              <a:t>k+1</a:t>
            </a:r>
            <a:r>
              <a:rPr lang="en-US" sz="2600" dirty="0" smtClean="0"/>
              <a:t> = candidates in C</a:t>
            </a:r>
            <a:r>
              <a:rPr lang="en-US" sz="2600" baseline="-25000" dirty="0" smtClean="0"/>
              <a:t>k+1</a:t>
            </a:r>
            <a:r>
              <a:rPr lang="en-US" sz="2600" dirty="0" smtClean="0"/>
              <a:t> with </a:t>
            </a:r>
            <a:r>
              <a:rPr lang="en-US" sz="2600" dirty="0" err="1"/>
              <a:t>m</a:t>
            </a:r>
            <a:r>
              <a:rPr lang="en-US" sz="2600" dirty="0" err="1" smtClean="0"/>
              <a:t>in_support</a:t>
            </a:r>
            <a:r>
              <a:rPr lang="en-US" sz="2600" dirty="0" smtClean="0"/>
              <a:t> </a:t>
            </a:r>
          </a:p>
          <a:p>
            <a:pPr marL="0" indent="0">
              <a:buNone/>
            </a:pPr>
            <a:r>
              <a:rPr lang="en-US" sz="2600" b="1" dirty="0" smtClean="0"/>
              <a:t>	end </a:t>
            </a:r>
            <a:endParaRPr lang="en-US" sz="2600" dirty="0" smtClean="0"/>
          </a:p>
          <a:p>
            <a:pPr marL="0" indent="0">
              <a:buNone/>
            </a:pPr>
            <a:r>
              <a:rPr lang="en-US" sz="2600" dirty="0" smtClean="0"/>
              <a:t>	return ∪</a:t>
            </a:r>
            <a:r>
              <a:rPr lang="en-US" sz="2600" baseline="-25000" dirty="0" smtClean="0"/>
              <a:t>k</a:t>
            </a:r>
            <a:r>
              <a:rPr lang="en-US" sz="2600" dirty="0" smtClean="0"/>
              <a:t> L</a:t>
            </a:r>
            <a:r>
              <a:rPr lang="en-US" sz="2600" baseline="-25000" dirty="0" smtClean="0"/>
              <a:t>k</a:t>
            </a:r>
            <a:r>
              <a:rPr lang="en-US" sz="2600" dirty="0" smtClean="0"/>
              <a:t>; 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219822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/>
              <a:t>Apriori</a:t>
            </a:r>
            <a:r>
              <a:rPr lang="en-US" sz="4000" dirty="0"/>
              <a:t> </a:t>
            </a:r>
            <a:r>
              <a:rPr lang="en-US" sz="4000" dirty="0" smtClean="0"/>
              <a:t>algorithm - Example</a:t>
            </a:r>
            <a:endParaRPr lang="en-US" sz="40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3918163"/>
              </p:ext>
            </p:extLst>
          </p:nvPr>
        </p:nvGraphicFramePr>
        <p:xfrm>
          <a:off x="355992" y="1113910"/>
          <a:ext cx="1826652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139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1526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47472">
                <a:tc>
                  <a:txBody>
                    <a:bodyPr/>
                    <a:lstStyle/>
                    <a:p>
                      <a:r>
                        <a:rPr lang="en-US" dirty="0" smtClean="0"/>
                        <a:t>TID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Items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7472"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1 3 4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47472">
                <a:tc>
                  <a:txBody>
                    <a:bodyPr/>
                    <a:lstStyle/>
                    <a:p>
                      <a:r>
                        <a:rPr lang="en-US" dirty="0" smtClean="0"/>
                        <a:t>200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2 3 5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47472">
                <a:tc>
                  <a:txBody>
                    <a:bodyPr/>
                    <a:lstStyle/>
                    <a:p>
                      <a:r>
                        <a:rPr lang="en-US" dirty="0" smtClean="0"/>
                        <a:t>300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1 2 3 5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47472">
                <a:tc>
                  <a:txBody>
                    <a:bodyPr/>
                    <a:lstStyle/>
                    <a:p>
                      <a:r>
                        <a:rPr lang="en-US" dirty="0" smtClean="0"/>
                        <a:t>400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2 5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2295238" y="1718372"/>
            <a:ext cx="76495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 dirty="0"/>
              <a:t>Scan D</a:t>
            </a:r>
          </a:p>
        </p:txBody>
      </p:sp>
      <p:sp>
        <p:nvSpPr>
          <p:cNvPr id="6" name="Line 8"/>
          <p:cNvSpPr>
            <a:spLocks noChangeShapeType="1"/>
          </p:cNvSpPr>
          <p:nvPr/>
        </p:nvSpPr>
        <p:spPr bwMode="auto">
          <a:xfrm>
            <a:off x="2295238" y="2056926"/>
            <a:ext cx="850393" cy="0"/>
          </a:xfrm>
          <a:prstGeom prst="line">
            <a:avLst/>
          </a:prstGeom>
          <a:ln w="3175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wrap="square" anchor="ctr">
            <a:spAutoFit/>
          </a:bodyPr>
          <a:lstStyle/>
          <a:p>
            <a:endParaRPr lang="en-US"/>
          </a:p>
        </p:txBody>
      </p:sp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26985503"/>
              </p:ext>
            </p:extLst>
          </p:nvPr>
        </p:nvGraphicFramePr>
        <p:xfrm>
          <a:off x="3276600" y="1129826"/>
          <a:ext cx="2209801" cy="2194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6678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4301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052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ItemSet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Min.</a:t>
                      </a:r>
                      <a:r>
                        <a:rPr lang="en-US" baseline="0" dirty="0" smtClean="0"/>
                        <a:t> Sup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{1}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{2}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{3}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{4}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{5}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3276600" y="2590800"/>
            <a:ext cx="2209800" cy="3810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21062967"/>
              </p:ext>
            </p:extLst>
          </p:nvPr>
        </p:nvGraphicFramePr>
        <p:xfrm>
          <a:off x="6515100" y="1143000"/>
          <a:ext cx="2324100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167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0730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ItemSet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Min.</a:t>
                      </a:r>
                      <a:r>
                        <a:rPr lang="en-US" baseline="0" dirty="0" smtClean="0"/>
                        <a:t> Sup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{1}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{2}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{3}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{5}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2883452" y="1131720"/>
            <a:ext cx="3834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b="1" i="1" dirty="0"/>
              <a:t>C</a:t>
            </a:r>
            <a:r>
              <a:rPr lang="en-US" b="1" i="1" baseline="-25000" dirty="0"/>
              <a:t>1</a:t>
            </a: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6190634" y="1130161"/>
            <a:ext cx="36099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b="1" i="1" dirty="0"/>
              <a:t>L</a:t>
            </a:r>
            <a:r>
              <a:rPr lang="en-US" b="1" i="1" baseline="-25000" dirty="0"/>
              <a:t>1</a:t>
            </a:r>
          </a:p>
        </p:txBody>
      </p:sp>
      <p:sp>
        <p:nvSpPr>
          <p:cNvPr id="13" name="Line 8"/>
          <p:cNvSpPr>
            <a:spLocks noChangeShapeType="1"/>
          </p:cNvSpPr>
          <p:nvPr/>
        </p:nvSpPr>
        <p:spPr bwMode="auto">
          <a:xfrm>
            <a:off x="5710434" y="2057400"/>
            <a:ext cx="537966" cy="0"/>
          </a:xfrm>
          <a:prstGeom prst="line">
            <a:avLst/>
          </a:prstGeom>
          <a:ln w="3175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wrap="square" anchor="ctr">
            <a:spAutoFit/>
          </a:bodyPr>
          <a:lstStyle/>
          <a:p>
            <a:endParaRPr lang="en-US"/>
          </a:p>
        </p:txBody>
      </p:sp>
      <p:graphicFrame>
        <p:nvGraphicFramePr>
          <p:cNvPr id="1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00111299"/>
              </p:ext>
            </p:extLst>
          </p:nvPr>
        </p:nvGraphicFramePr>
        <p:xfrm>
          <a:off x="7599137" y="3429000"/>
          <a:ext cx="1115262" cy="2595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1526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Itemset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{1 2}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{1</a:t>
                      </a:r>
                      <a:r>
                        <a:rPr lang="en-US" baseline="0" dirty="0" smtClean="0"/>
                        <a:t> 3}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{1 5}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{2 3}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{2 5}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{3 5}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5" name="Text Box 16"/>
          <p:cNvSpPr txBox="1">
            <a:spLocks noChangeArrowheads="1"/>
          </p:cNvSpPr>
          <p:nvPr/>
        </p:nvSpPr>
        <p:spPr bwMode="auto">
          <a:xfrm>
            <a:off x="7189249" y="3276600"/>
            <a:ext cx="3834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b="1" i="1" dirty="0"/>
              <a:t>C</a:t>
            </a:r>
            <a:r>
              <a:rPr lang="en-US" b="1" i="1" baseline="-25000" dirty="0"/>
              <a:t>2</a:t>
            </a:r>
          </a:p>
        </p:txBody>
      </p:sp>
      <p:sp>
        <p:nvSpPr>
          <p:cNvPr id="16" name="Text Box 7"/>
          <p:cNvSpPr txBox="1">
            <a:spLocks noChangeArrowheads="1"/>
          </p:cNvSpPr>
          <p:nvPr/>
        </p:nvSpPr>
        <p:spPr bwMode="auto">
          <a:xfrm>
            <a:off x="6743199" y="4189497"/>
            <a:ext cx="76495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 dirty="0"/>
              <a:t>Scan D</a:t>
            </a:r>
          </a:p>
        </p:txBody>
      </p:sp>
      <p:sp>
        <p:nvSpPr>
          <p:cNvPr id="17" name="Line 8"/>
          <p:cNvSpPr>
            <a:spLocks noChangeShapeType="1"/>
          </p:cNvSpPr>
          <p:nvPr/>
        </p:nvSpPr>
        <p:spPr bwMode="auto">
          <a:xfrm flipH="1">
            <a:off x="6705600" y="4528051"/>
            <a:ext cx="774193" cy="0"/>
          </a:xfrm>
          <a:prstGeom prst="line">
            <a:avLst/>
          </a:prstGeom>
          <a:ln w="3175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wrap="square" anchor="ctr">
            <a:spAutoFit/>
          </a:bodyPr>
          <a:lstStyle/>
          <a:p>
            <a:endParaRPr lang="en-US"/>
          </a:p>
        </p:txBody>
      </p:sp>
      <p:graphicFrame>
        <p:nvGraphicFramePr>
          <p:cNvPr id="18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16809696"/>
              </p:ext>
            </p:extLst>
          </p:nvPr>
        </p:nvGraphicFramePr>
        <p:xfrm>
          <a:off x="4410163" y="3429000"/>
          <a:ext cx="2133602" cy="2595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680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6680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Itemset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Min.</a:t>
                      </a:r>
                      <a:r>
                        <a:rPr lang="en-US" baseline="0" dirty="0" smtClean="0"/>
                        <a:t> Sup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{1 2}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{1</a:t>
                      </a:r>
                      <a:r>
                        <a:rPr lang="en-US" baseline="0" dirty="0" smtClean="0"/>
                        <a:t> 3}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{1 5}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{2 3}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{2 5}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{3 5}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9" name="Rectangle 18"/>
          <p:cNvSpPr/>
          <p:nvPr/>
        </p:nvSpPr>
        <p:spPr>
          <a:xfrm>
            <a:off x="4381500" y="3808497"/>
            <a:ext cx="2170131" cy="3810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381499" y="4518952"/>
            <a:ext cx="2170131" cy="3810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3809" y="3808497"/>
            <a:ext cx="341123" cy="341123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610" y="4498156"/>
            <a:ext cx="323321" cy="323321"/>
          </a:xfrm>
          <a:prstGeom prst="rect">
            <a:avLst/>
          </a:prstGeom>
        </p:spPr>
      </p:pic>
      <p:sp>
        <p:nvSpPr>
          <p:cNvPr id="23" name="Text Box 15"/>
          <p:cNvSpPr txBox="1">
            <a:spLocks noChangeArrowheads="1"/>
          </p:cNvSpPr>
          <p:nvPr/>
        </p:nvSpPr>
        <p:spPr bwMode="auto">
          <a:xfrm>
            <a:off x="3971611" y="3376044"/>
            <a:ext cx="3834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b="1" i="1" dirty="0"/>
              <a:t>C</a:t>
            </a:r>
            <a:r>
              <a:rPr lang="en-US" b="1" i="1" baseline="-25000" dirty="0"/>
              <a:t>2</a:t>
            </a: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9872" y="2591825"/>
            <a:ext cx="341123" cy="341123"/>
          </a:xfrm>
          <a:prstGeom prst="rect">
            <a:avLst/>
          </a:prstGeom>
        </p:spPr>
      </p:pic>
      <p:graphicFrame>
        <p:nvGraphicFramePr>
          <p:cNvPr id="2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56025892"/>
              </p:ext>
            </p:extLst>
          </p:nvPr>
        </p:nvGraphicFramePr>
        <p:xfrm>
          <a:off x="637411" y="3675207"/>
          <a:ext cx="2324100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167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0730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ItemSet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Min.</a:t>
                      </a:r>
                      <a:r>
                        <a:rPr lang="en-US" baseline="0" dirty="0" smtClean="0"/>
                        <a:t> Sup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{1 3}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{2 3}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{2 5}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{3 5}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6" name="Line 8"/>
          <p:cNvSpPr>
            <a:spLocks noChangeShapeType="1"/>
          </p:cNvSpPr>
          <p:nvPr/>
        </p:nvSpPr>
        <p:spPr bwMode="auto">
          <a:xfrm flipH="1" flipV="1">
            <a:off x="3145631" y="4498156"/>
            <a:ext cx="481892" cy="0"/>
          </a:xfrm>
          <a:prstGeom prst="line">
            <a:avLst/>
          </a:prstGeom>
          <a:ln w="3175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27" name="Text Box 14"/>
          <p:cNvSpPr txBox="1">
            <a:spLocks noChangeArrowheads="1"/>
          </p:cNvSpPr>
          <p:nvPr/>
        </p:nvSpPr>
        <p:spPr bwMode="auto">
          <a:xfrm>
            <a:off x="304800" y="3647912"/>
            <a:ext cx="36099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b="1" i="1" dirty="0"/>
              <a:t>L</a:t>
            </a:r>
            <a:r>
              <a:rPr lang="en-US" b="1" i="1" baseline="-25000" dirty="0"/>
              <a:t>2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6324600" y="284897"/>
            <a:ext cx="2628900" cy="4572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Minimum Support = 2</a:t>
            </a:r>
            <a:endParaRPr 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9405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8" grpId="0" animBg="1"/>
      <p:bldP spid="11" grpId="0"/>
      <p:bldP spid="12" grpId="0"/>
      <p:bldP spid="13" grpId="0" animBg="1"/>
      <p:bldP spid="15" grpId="0"/>
      <p:bldP spid="16" grpId="0"/>
      <p:bldP spid="17" grpId="0" animBg="1"/>
      <p:bldP spid="19" grpId="0" animBg="1"/>
      <p:bldP spid="20" grpId="0" animBg="1"/>
      <p:bldP spid="23" grpId="0"/>
      <p:bldP spid="26" grpId="0" animBg="1"/>
      <p:bldP spid="2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concept </a:t>
            </a:r>
            <a:r>
              <a:rPr lang="en-US" dirty="0" smtClean="0"/>
              <a:t>description?</a:t>
            </a:r>
          </a:p>
          <a:p>
            <a:r>
              <a:rPr lang="en-US" dirty="0" smtClean="0"/>
              <a:t>Market </a:t>
            </a:r>
            <a:r>
              <a:rPr lang="en-US" dirty="0"/>
              <a:t>basket analysis</a:t>
            </a:r>
          </a:p>
          <a:p>
            <a:r>
              <a:rPr lang="en-US" dirty="0" smtClean="0"/>
              <a:t>Association </a:t>
            </a:r>
            <a:r>
              <a:rPr lang="en-US" dirty="0"/>
              <a:t>Rule Mining </a:t>
            </a:r>
          </a:p>
          <a:p>
            <a:r>
              <a:rPr lang="en-US" dirty="0"/>
              <a:t>G</a:t>
            </a:r>
            <a:r>
              <a:rPr lang="en-US" dirty="0" smtClean="0"/>
              <a:t>enerating Rules</a:t>
            </a:r>
          </a:p>
          <a:p>
            <a:r>
              <a:rPr lang="en-US" dirty="0"/>
              <a:t>Improved a</a:t>
            </a:r>
            <a:r>
              <a:rPr lang="en-US" dirty="0" smtClean="0"/>
              <a:t>priori </a:t>
            </a:r>
            <a:r>
              <a:rPr lang="en-US" dirty="0"/>
              <a:t>algorithm 	</a:t>
            </a:r>
          </a:p>
          <a:p>
            <a:r>
              <a:rPr lang="en-US" dirty="0"/>
              <a:t>Incremental ARM </a:t>
            </a:r>
            <a:r>
              <a:rPr lang="en-US" dirty="0" smtClean="0"/>
              <a:t>(Association </a:t>
            </a:r>
            <a:r>
              <a:rPr lang="en-US" dirty="0"/>
              <a:t>Rule </a:t>
            </a:r>
            <a:r>
              <a:rPr lang="en-US" dirty="0" smtClean="0"/>
              <a:t>Mining)</a:t>
            </a:r>
            <a:endParaRPr lang="en-US" dirty="0"/>
          </a:p>
          <a:p>
            <a:r>
              <a:rPr lang="en-US" dirty="0"/>
              <a:t>Associative Classification 	</a:t>
            </a:r>
          </a:p>
          <a:p>
            <a:r>
              <a:rPr lang="en-US" dirty="0"/>
              <a:t>Rule Mining 	</a:t>
            </a:r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226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/>
              <a:t>Apriori</a:t>
            </a:r>
            <a:r>
              <a:rPr lang="en-US" sz="4000" dirty="0"/>
              <a:t> </a:t>
            </a:r>
            <a:r>
              <a:rPr lang="en-US" sz="4000" dirty="0" smtClean="0"/>
              <a:t>algorithm - Example</a:t>
            </a:r>
            <a:endParaRPr lang="en-US" sz="4000" dirty="0"/>
          </a:p>
        </p:txBody>
      </p:sp>
      <p:graphicFrame>
        <p:nvGraphicFramePr>
          <p:cNvPr id="2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36694496"/>
              </p:ext>
            </p:extLst>
          </p:nvPr>
        </p:nvGraphicFramePr>
        <p:xfrm>
          <a:off x="431844" y="1093075"/>
          <a:ext cx="2235156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7788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572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ItemSet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Min.</a:t>
                      </a:r>
                      <a:r>
                        <a:rPr lang="en-US" baseline="0" dirty="0" smtClean="0"/>
                        <a:t> Sup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{1 3}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{2 3}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{2 5}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{3 5}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7" name="Text Box 14"/>
          <p:cNvSpPr txBox="1">
            <a:spLocks noChangeArrowheads="1"/>
          </p:cNvSpPr>
          <p:nvPr/>
        </p:nvSpPr>
        <p:spPr bwMode="auto">
          <a:xfrm>
            <a:off x="87908" y="1446197"/>
            <a:ext cx="36099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b="1" i="1" dirty="0"/>
              <a:t>L</a:t>
            </a:r>
            <a:r>
              <a:rPr lang="en-US" b="1" i="1" baseline="-25000" dirty="0"/>
              <a:t>2</a:t>
            </a:r>
          </a:p>
        </p:txBody>
      </p:sp>
      <p:sp>
        <p:nvSpPr>
          <p:cNvPr id="29" name="Text Box 15"/>
          <p:cNvSpPr txBox="1">
            <a:spLocks noChangeArrowheads="1"/>
          </p:cNvSpPr>
          <p:nvPr/>
        </p:nvSpPr>
        <p:spPr bwMode="auto">
          <a:xfrm>
            <a:off x="3426046" y="1446197"/>
            <a:ext cx="3834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b="1" i="1" dirty="0" smtClean="0"/>
              <a:t>C</a:t>
            </a:r>
            <a:r>
              <a:rPr lang="en-US" b="1" i="1" baseline="-25000" dirty="0"/>
              <a:t>3</a:t>
            </a:r>
          </a:p>
        </p:txBody>
      </p:sp>
      <p:sp>
        <p:nvSpPr>
          <p:cNvPr id="31" name="Text Box 22"/>
          <p:cNvSpPr txBox="1">
            <a:spLocks noChangeArrowheads="1"/>
          </p:cNvSpPr>
          <p:nvPr/>
        </p:nvSpPr>
        <p:spPr bwMode="auto">
          <a:xfrm>
            <a:off x="6934200" y="1611868"/>
            <a:ext cx="36099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b="1" i="1" dirty="0"/>
              <a:t>L</a:t>
            </a:r>
            <a:r>
              <a:rPr lang="en-US" b="1" i="1" baseline="-25000" dirty="0"/>
              <a:t>3</a:t>
            </a:r>
          </a:p>
        </p:txBody>
      </p:sp>
      <p:graphicFrame>
        <p:nvGraphicFramePr>
          <p:cNvPr id="3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36552965"/>
              </p:ext>
            </p:extLst>
          </p:nvPr>
        </p:nvGraphicFramePr>
        <p:xfrm>
          <a:off x="7273456" y="1712325"/>
          <a:ext cx="1565744" cy="731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8287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8287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38104">
                <a:tc>
                  <a:txBody>
                    <a:bodyPr/>
                    <a:lstStyle/>
                    <a:p>
                      <a:r>
                        <a:rPr lang="en-US" dirty="0" smtClean="0"/>
                        <a:t>Items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Sup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5329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{2 3 5}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38798897"/>
              </p:ext>
            </p:extLst>
          </p:nvPr>
        </p:nvGraphicFramePr>
        <p:xfrm>
          <a:off x="3771900" y="1093075"/>
          <a:ext cx="2247900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8345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644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ItemSet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Min.</a:t>
                      </a:r>
                      <a:r>
                        <a:rPr lang="en-US" baseline="0" dirty="0" smtClean="0"/>
                        <a:t> Sup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{1 2 3}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{1 2 5}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{1 3 5}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{2 3 5}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7" name="Text Box 7"/>
          <p:cNvSpPr txBox="1">
            <a:spLocks noChangeArrowheads="1"/>
          </p:cNvSpPr>
          <p:nvPr/>
        </p:nvSpPr>
        <p:spPr bwMode="auto">
          <a:xfrm>
            <a:off x="2819400" y="1830918"/>
            <a:ext cx="76495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 dirty="0"/>
              <a:t>Scan D</a:t>
            </a:r>
          </a:p>
        </p:txBody>
      </p:sp>
      <p:sp>
        <p:nvSpPr>
          <p:cNvPr id="38" name="Line 8"/>
          <p:cNvSpPr>
            <a:spLocks noChangeShapeType="1"/>
          </p:cNvSpPr>
          <p:nvPr/>
        </p:nvSpPr>
        <p:spPr bwMode="auto">
          <a:xfrm>
            <a:off x="2819400" y="2169472"/>
            <a:ext cx="850393" cy="0"/>
          </a:xfrm>
          <a:prstGeom prst="line">
            <a:avLst/>
          </a:prstGeom>
          <a:ln w="3175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3796405" y="1474939"/>
            <a:ext cx="2209800" cy="3810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9677" y="1475964"/>
            <a:ext cx="341123" cy="341123"/>
          </a:xfrm>
          <a:prstGeom prst="rect">
            <a:avLst/>
          </a:prstGeom>
        </p:spPr>
      </p:pic>
      <p:sp>
        <p:nvSpPr>
          <p:cNvPr id="41" name="Rectangle 40"/>
          <p:cNvSpPr/>
          <p:nvPr/>
        </p:nvSpPr>
        <p:spPr>
          <a:xfrm>
            <a:off x="3796405" y="1855939"/>
            <a:ext cx="2209800" cy="3810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9677" y="1856964"/>
            <a:ext cx="341123" cy="341123"/>
          </a:xfrm>
          <a:prstGeom prst="rect">
            <a:avLst/>
          </a:prstGeom>
        </p:spPr>
      </p:pic>
      <p:sp>
        <p:nvSpPr>
          <p:cNvPr id="43" name="Rectangle 42"/>
          <p:cNvSpPr/>
          <p:nvPr/>
        </p:nvSpPr>
        <p:spPr>
          <a:xfrm>
            <a:off x="3796405" y="2236939"/>
            <a:ext cx="2209800" cy="3810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9677" y="2237964"/>
            <a:ext cx="341123" cy="341123"/>
          </a:xfrm>
          <a:prstGeom prst="rect">
            <a:avLst/>
          </a:prstGeom>
        </p:spPr>
      </p:pic>
      <p:sp>
        <p:nvSpPr>
          <p:cNvPr id="46" name="Line 8"/>
          <p:cNvSpPr>
            <a:spLocks noChangeShapeType="1"/>
          </p:cNvSpPr>
          <p:nvPr/>
        </p:nvSpPr>
        <p:spPr bwMode="auto">
          <a:xfrm>
            <a:off x="6400800" y="2154083"/>
            <a:ext cx="850393" cy="0"/>
          </a:xfrm>
          <a:prstGeom prst="line">
            <a:avLst/>
          </a:prstGeom>
          <a:ln w="3175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wrap="square" anchor="ctr">
            <a:spAutoFit/>
          </a:bodyPr>
          <a:lstStyle/>
          <a:p>
            <a:endParaRPr lang="en-US"/>
          </a:p>
        </p:txBody>
      </p:sp>
      <p:graphicFrame>
        <p:nvGraphicFramePr>
          <p:cNvPr id="47" name="Tab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4737483"/>
              </p:ext>
            </p:extLst>
          </p:nvPr>
        </p:nvGraphicFramePr>
        <p:xfrm>
          <a:off x="393193" y="3429000"/>
          <a:ext cx="6553200" cy="289559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81200">
                  <a:extLst>
                    <a:ext uri="{9D8B030D-6E8A-4147-A177-3AD203B41FA5}">
                      <a16:colId xmlns="" xmlns:a16="http://schemas.microsoft.com/office/drawing/2014/main" val="1925242008"/>
                    </a:ext>
                  </a:extLst>
                </a:gridCol>
                <a:gridCol w="1049655">
                  <a:extLst>
                    <a:ext uri="{9D8B030D-6E8A-4147-A177-3AD203B41FA5}">
                      <a16:colId xmlns="" xmlns:a16="http://schemas.microsoft.com/office/drawing/2014/main" val="1257901743"/>
                    </a:ext>
                  </a:extLst>
                </a:gridCol>
                <a:gridCol w="1638300">
                  <a:extLst>
                    <a:ext uri="{9D8B030D-6E8A-4147-A177-3AD203B41FA5}">
                      <a16:colId xmlns="" xmlns:a16="http://schemas.microsoft.com/office/drawing/2014/main" val="1918230998"/>
                    </a:ext>
                  </a:extLst>
                </a:gridCol>
                <a:gridCol w="1884045">
                  <a:extLst>
                    <a:ext uri="{9D8B030D-6E8A-4147-A177-3AD203B41FA5}">
                      <a16:colId xmlns="" xmlns:a16="http://schemas.microsoft.com/office/drawing/2014/main" val="4288803564"/>
                    </a:ext>
                  </a:extLst>
                </a:gridCol>
              </a:tblGrid>
              <a:tr h="413657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Association Rule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Support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Confidence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Confidence</a:t>
                      </a:r>
                      <a:r>
                        <a:rPr lang="en-US" sz="2000" baseline="0" dirty="0" smtClean="0"/>
                        <a:t> (%)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02787700"/>
                  </a:ext>
                </a:extLst>
              </a:tr>
              <a:tr h="413657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2 ^ 3 </a:t>
                      </a:r>
                      <a:r>
                        <a:rPr lang="en-US" sz="2000" b="1" dirty="0" smtClean="0">
                          <a:sym typeface="Wingdings" panose="05000000000000000000" pitchFamily="2" charset="2"/>
                        </a:rPr>
                        <a:t> 5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2/2 = </a:t>
                      </a:r>
                      <a:r>
                        <a:rPr lang="en-US" sz="2000" b="1" dirty="0" smtClean="0"/>
                        <a:t>1 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100 %</a:t>
                      </a:r>
                      <a:endParaRPr lang="en-US" sz="2000" b="1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337033301"/>
                  </a:ext>
                </a:extLst>
              </a:tr>
              <a:tr h="413657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3 ^ 5 </a:t>
                      </a:r>
                      <a:r>
                        <a:rPr lang="en-US" sz="2000" b="1" dirty="0" smtClean="0">
                          <a:sym typeface="Wingdings" panose="05000000000000000000" pitchFamily="2" charset="2"/>
                        </a:rPr>
                        <a:t> 2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2/2 = </a:t>
                      </a:r>
                      <a:r>
                        <a:rPr lang="en-US" sz="2000" b="1" dirty="0" smtClean="0"/>
                        <a:t>1</a:t>
                      </a:r>
                      <a:r>
                        <a:rPr lang="en-US" sz="2000" dirty="0" smtClean="0"/>
                        <a:t> 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100 %</a:t>
                      </a:r>
                      <a:endParaRPr lang="en-US" sz="2000" b="1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852957713"/>
                  </a:ext>
                </a:extLst>
              </a:tr>
              <a:tr h="413657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2 ^ 5 </a:t>
                      </a:r>
                      <a:r>
                        <a:rPr lang="en-US" sz="2000" b="1" dirty="0" smtClean="0">
                          <a:sym typeface="Wingdings" panose="05000000000000000000" pitchFamily="2" charset="2"/>
                        </a:rPr>
                        <a:t> 3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2/3 = </a:t>
                      </a:r>
                      <a:r>
                        <a:rPr lang="en-US" sz="2000" b="1" dirty="0" smtClean="0"/>
                        <a:t>0.66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FF0000"/>
                          </a:solidFill>
                        </a:rPr>
                        <a:t>66%</a:t>
                      </a:r>
                      <a:endParaRPr 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624350447"/>
                  </a:ext>
                </a:extLst>
              </a:tr>
              <a:tr h="413657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2 = 3 ^ 5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2/3 = </a:t>
                      </a:r>
                      <a:r>
                        <a:rPr lang="en-US" sz="2000" b="1" dirty="0" smtClean="0"/>
                        <a:t>0.66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FF0000"/>
                          </a:solidFill>
                        </a:rPr>
                        <a:t>66%</a:t>
                      </a:r>
                      <a:endParaRPr 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356716329"/>
                  </a:ext>
                </a:extLst>
              </a:tr>
              <a:tr h="413657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3 = 2 ^ 5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2/3 = </a:t>
                      </a:r>
                      <a:r>
                        <a:rPr lang="en-US" sz="2000" b="1" dirty="0" smtClean="0"/>
                        <a:t>0.66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FF0000"/>
                          </a:solidFill>
                        </a:rPr>
                        <a:t>66%</a:t>
                      </a:r>
                      <a:endParaRPr 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64488336"/>
                  </a:ext>
                </a:extLst>
              </a:tr>
              <a:tr h="413657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5 = 2 ^ 3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2/3 = </a:t>
                      </a:r>
                      <a:r>
                        <a:rPr lang="en-US" sz="2000" b="1" dirty="0" smtClean="0"/>
                        <a:t>0.66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FF0000"/>
                          </a:solidFill>
                        </a:rPr>
                        <a:t>66%</a:t>
                      </a:r>
                      <a:endParaRPr 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315424925"/>
                  </a:ext>
                </a:extLst>
              </a:tr>
            </a:tbl>
          </a:graphicData>
        </a:graphic>
      </p:graphicFrame>
      <p:sp>
        <p:nvSpPr>
          <p:cNvPr id="30" name="Rectangle 29"/>
          <p:cNvSpPr/>
          <p:nvPr/>
        </p:nvSpPr>
        <p:spPr>
          <a:xfrm>
            <a:off x="190500" y="3048000"/>
            <a:ext cx="2141896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 smtClean="0">
                <a:solidFill>
                  <a:schemeClr val="accent2"/>
                </a:solidFill>
              </a:rPr>
              <a:t>Rules generation</a:t>
            </a:r>
            <a:endParaRPr lang="en-US" b="1" u="sng" dirty="0">
              <a:solidFill>
                <a:schemeClr val="accent2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5047608" y="3886200"/>
            <a:ext cx="1886592" cy="381000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5047608" y="4267200"/>
            <a:ext cx="1886592" cy="381000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3" name="Picture 5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7684" y="4253672"/>
            <a:ext cx="415023" cy="394528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7684" y="3782944"/>
            <a:ext cx="415023" cy="394528"/>
          </a:xfrm>
          <a:prstGeom prst="rect">
            <a:avLst/>
          </a:prstGeom>
        </p:spPr>
      </p:pic>
      <p:sp>
        <p:nvSpPr>
          <p:cNvPr id="26" name="Rounded Rectangle 25"/>
          <p:cNvSpPr/>
          <p:nvPr/>
        </p:nvSpPr>
        <p:spPr>
          <a:xfrm>
            <a:off x="6324600" y="284897"/>
            <a:ext cx="2628900" cy="4572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Minimum Support = 2</a:t>
            </a:r>
            <a:endParaRPr 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8952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9" grpId="0"/>
      <p:bldP spid="31" grpId="0"/>
      <p:bldP spid="37" grpId="0"/>
      <p:bldP spid="38" grpId="0" animBg="1"/>
      <p:bldP spid="39" grpId="0" animBg="1"/>
      <p:bldP spid="41" grpId="0" animBg="1"/>
      <p:bldP spid="43" grpId="0" animBg="1"/>
      <p:bldP spid="46" grpId="0" animBg="1"/>
      <p:bldP spid="30" grpId="0"/>
      <p:bldP spid="48" grpId="0" animBg="1"/>
      <p:bldP spid="4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 </a:t>
            </a:r>
            <a:r>
              <a:rPr lang="en-US" dirty="0" err="1"/>
              <a:t>a</a:t>
            </a:r>
            <a:r>
              <a:rPr lang="en-US" dirty="0" err="1" smtClean="0"/>
              <a:t>priori’s</a:t>
            </a:r>
            <a:r>
              <a:rPr lang="en-US" dirty="0" smtClean="0"/>
              <a:t> </a:t>
            </a:r>
            <a:r>
              <a:rPr lang="en-US" dirty="0"/>
              <a:t>e</a:t>
            </a:r>
            <a:r>
              <a:rPr lang="en-US" dirty="0" smtClean="0"/>
              <a:t>fficiency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/>
              <a:t>Hash-based itemset counting</a:t>
            </a:r>
            <a:r>
              <a:rPr lang="en-US" dirty="0"/>
              <a:t>: A k-itemset whose corresponding hashing bucket count is below the threshold cannot be </a:t>
            </a:r>
            <a:r>
              <a:rPr lang="en-US" dirty="0" smtClean="0"/>
              <a:t>frequent.</a:t>
            </a:r>
            <a:endParaRPr lang="en-US" dirty="0"/>
          </a:p>
          <a:p>
            <a:pPr algn="just"/>
            <a:r>
              <a:rPr lang="en-US" b="1" dirty="0" smtClean="0"/>
              <a:t>Transaction </a:t>
            </a:r>
            <a:r>
              <a:rPr lang="en-US" b="1" dirty="0"/>
              <a:t>reduction</a:t>
            </a:r>
            <a:r>
              <a:rPr lang="en-US" dirty="0"/>
              <a:t>: A transaction that does not contain any frequent k-</a:t>
            </a:r>
            <a:r>
              <a:rPr lang="en-US" dirty="0" err="1"/>
              <a:t>itemset</a:t>
            </a:r>
            <a:r>
              <a:rPr lang="en-US" dirty="0"/>
              <a:t> is useless in subsequent </a:t>
            </a:r>
            <a:r>
              <a:rPr lang="en-US" dirty="0" smtClean="0"/>
              <a:t>scans.</a:t>
            </a:r>
            <a:endParaRPr lang="en-US" dirty="0"/>
          </a:p>
          <a:p>
            <a:pPr algn="just"/>
            <a:r>
              <a:rPr lang="en-US" b="1" dirty="0" smtClean="0"/>
              <a:t>Partitioning</a:t>
            </a:r>
            <a:r>
              <a:rPr lang="en-US" dirty="0"/>
              <a:t>: Any itemset that is potentially frequent in DB must be frequent in at least one of the partitions of </a:t>
            </a:r>
            <a:r>
              <a:rPr lang="en-US" dirty="0" smtClean="0"/>
              <a:t>DB.</a:t>
            </a:r>
            <a:endParaRPr lang="en-US" dirty="0"/>
          </a:p>
          <a:p>
            <a:pPr algn="just"/>
            <a:r>
              <a:rPr lang="en-US" b="1" dirty="0" smtClean="0"/>
              <a:t>Sampling</a:t>
            </a:r>
            <a:r>
              <a:rPr lang="en-US" dirty="0"/>
              <a:t>: </a:t>
            </a:r>
            <a:r>
              <a:rPr lang="en-US" dirty="0" smtClean="0"/>
              <a:t>Mining </a:t>
            </a:r>
            <a:r>
              <a:rPr lang="en-US" dirty="0"/>
              <a:t>on a subset of given data, lower support threshold + a method to determine the </a:t>
            </a:r>
            <a:r>
              <a:rPr lang="en-US" dirty="0" smtClean="0"/>
              <a:t>completeness.</a:t>
            </a:r>
            <a:endParaRPr lang="en-US" dirty="0"/>
          </a:p>
          <a:p>
            <a:pPr algn="just"/>
            <a:r>
              <a:rPr lang="en-US" b="1" dirty="0" smtClean="0"/>
              <a:t>Dynamic </a:t>
            </a:r>
            <a:r>
              <a:rPr lang="en-US" b="1" dirty="0"/>
              <a:t>itemset counting</a:t>
            </a:r>
            <a:r>
              <a:rPr lang="en-US" dirty="0"/>
              <a:t>: </a:t>
            </a:r>
            <a:r>
              <a:rPr lang="en-US" dirty="0" smtClean="0"/>
              <a:t>Add </a:t>
            </a:r>
            <a:r>
              <a:rPr lang="en-US" dirty="0"/>
              <a:t>new candidate itemsets only when all of their subsets are estimated to be </a:t>
            </a:r>
            <a:r>
              <a:rPr lang="en-US" dirty="0" smtClean="0"/>
              <a:t>frequent.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819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Incremental Mining of Association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It is noted that </a:t>
            </a:r>
            <a:r>
              <a:rPr lang="en-US" dirty="0" smtClean="0"/>
              <a:t>analysis </a:t>
            </a:r>
            <a:r>
              <a:rPr lang="en-US" dirty="0"/>
              <a:t>of past transaction data can provide very valuable </a:t>
            </a:r>
            <a:r>
              <a:rPr lang="en-US" dirty="0" smtClean="0"/>
              <a:t>information </a:t>
            </a:r>
            <a:r>
              <a:rPr lang="en-US" dirty="0"/>
              <a:t>on </a:t>
            </a:r>
            <a:r>
              <a:rPr lang="en-US" dirty="0" smtClean="0"/>
              <a:t>customer </a:t>
            </a:r>
            <a:r>
              <a:rPr lang="en-US" dirty="0"/>
              <a:t>buying behavior, and thus </a:t>
            </a:r>
            <a:r>
              <a:rPr lang="en-US" dirty="0" smtClean="0"/>
              <a:t>improve </a:t>
            </a:r>
            <a:r>
              <a:rPr lang="en-US" dirty="0"/>
              <a:t>the quality of business decisions</a:t>
            </a:r>
            <a:r>
              <a:rPr lang="en-US" dirty="0" smtClean="0"/>
              <a:t>.</a:t>
            </a:r>
            <a:endParaRPr lang="en-US" altLang="en-US" dirty="0"/>
          </a:p>
          <a:p>
            <a:pPr algn="just"/>
            <a:r>
              <a:rPr lang="en-US" dirty="0" smtClean="0"/>
              <a:t>With </a:t>
            </a:r>
            <a:r>
              <a:rPr lang="en-US" dirty="0"/>
              <a:t>the increasing use of the record-based databases </a:t>
            </a:r>
            <a:r>
              <a:rPr lang="en-US" dirty="0" smtClean="0"/>
              <a:t>whose data </a:t>
            </a:r>
            <a:r>
              <a:rPr lang="en-US" dirty="0"/>
              <a:t>is being continuously added, </a:t>
            </a:r>
            <a:r>
              <a:rPr lang="en-US" dirty="0" smtClean="0"/>
              <a:t>updated, Deleted etc.</a:t>
            </a:r>
          </a:p>
          <a:p>
            <a:pPr algn="just"/>
            <a:r>
              <a:rPr lang="en-US" dirty="0" smtClean="0"/>
              <a:t>Examples </a:t>
            </a:r>
            <a:r>
              <a:rPr lang="en-US" dirty="0"/>
              <a:t>of such applications include Web </a:t>
            </a:r>
            <a:r>
              <a:rPr lang="en-US" dirty="0" smtClean="0"/>
              <a:t>log records</a:t>
            </a:r>
            <a:r>
              <a:rPr lang="en-US" dirty="0"/>
              <a:t>, stock </a:t>
            </a:r>
            <a:r>
              <a:rPr lang="en-US" dirty="0" smtClean="0"/>
              <a:t>market </a:t>
            </a:r>
            <a:r>
              <a:rPr lang="en-US" dirty="0"/>
              <a:t>data, grocery sales data, transactions in </a:t>
            </a:r>
            <a:r>
              <a:rPr lang="en-US" dirty="0" smtClean="0"/>
              <a:t>e-commerce</a:t>
            </a:r>
            <a:r>
              <a:rPr lang="en-US" dirty="0"/>
              <a:t>, and daily </a:t>
            </a:r>
            <a:r>
              <a:rPr lang="en-US" dirty="0" smtClean="0"/>
              <a:t>weather/traffic records etc.</a:t>
            </a:r>
          </a:p>
          <a:p>
            <a:pPr algn="just"/>
            <a:r>
              <a:rPr lang="en-US" dirty="0"/>
              <a:t>In many </a:t>
            </a:r>
            <a:r>
              <a:rPr lang="en-US" dirty="0" smtClean="0"/>
              <a:t>applications, we </a:t>
            </a:r>
            <a:r>
              <a:rPr lang="en-US" dirty="0"/>
              <a:t>would like to mine the transaction database for </a:t>
            </a:r>
            <a:r>
              <a:rPr lang="en-US" dirty="0" smtClean="0"/>
              <a:t>a fixed amount of most recent </a:t>
            </a:r>
            <a:r>
              <a:rPr lang="en-US" dirty="0"/>
              <a:t>data (say, data in the </a:t>
            </a:r>
            <a:r>
              <a:rPr lang="en-US" dirty="0" smtClean="0"/>
              <a:t>last 12 months</a:t>
            </a:r>
            <a:r>
              <a:rPr lang="en-US" dirty="0"/>
              <a:t>).</a:t>
            </a:r>
          </a:p>
          <a:p>
            <a:pPr algn="just"/>
            <a:endParaRPr lang="en-US" dirty="0"/>
          </a:p>
          <a:p>
            <a:pPr algn="just"/>
            <a:endParaRPr lang="en-US" dirty="0" smtClean="0"/>
          </a:p>
          <a:p>
            <a:pPr algn="just"/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377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Incremental Mining of Association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Mining is not a one-time </a:t>
            </a:r>
            <a:r>
              <a:rPr lang="en-US" altLang="en-US" dirty="0" smtClean="0"/>
              <a:t>operation, a</a:t>
            </a:r>
            <a:r>
              <a:rPr lang="en-US" dirty="0" smtClean="0"/>
              <a:t> </a:t>
            </a:r>
            <a:r>
              <a:rPr lang="en-US" dirty="0"/>
              <a:t>naive approach to solve the incremental mining problem is to </a:t>
            </a:r>
            <a:r>
              <a:rPr lang="en-US" dirty="0" smtClean="0"/>
              <a:t>re-run the </a:t>
            </a:r>
            <a:r>
              <a:rPr lang="en-US" dirty="0"/>
              <a:t>mining algorithm on the updated database</a:t>
            </a:r>
            <a:r>
              <a:rPr lang="en-US" dirty="0" smtClean="0"/>
              <a:t>.</a:t>
            </a:r>
            <a:endParaRPr lang="en-US" altLang="en-US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altLang="en-US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altLang="en-US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altLang="en-US" dirty="0"/>
          </a:p>
          <a:p>
            <a:pPr>
              <a:buFont typeface="Wingdings" panose="05000000000000000000" pitchFamily="2" charset="2"/>
              <a:buChar char="§"/>
            </a:pPr>
            <a:endParaRPr lang="en-US" altLang="en-US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altLang="en-US" dirty="0"/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en-US" dirty="0"/>
          </a:p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283992" y="2895598"/>
            <a:ext cx="1073639" cy="50201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4834929" y="3809362"/>
            <a:ext cx="1446037" cy="53403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Business Strategy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/>
          <p:cNvCxnSpPr>
            <a:stCxn id="4" idx="7"/>
          </p:cNvCxnSpPr>
          <p:nvPr/>
        </p:nvCxnSpPr>
        <p:spPr>
          <a:xfrm flipV="1">
            <a:off x="3200400" y="2417061"/>
            <a:ext cx="1565287" cy="55205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4834929" y="2209798"/>
            <a:ext cx="1217437" cy="41620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Mining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5450937" y="2645006"/>
            <a:ext cx="0" cy="110691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3145687" y="3467499"/>
            <a:ext cx="1684962" cy="59125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885684" y="373680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Feedback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556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FP-Growth </a:t>
            </a:r>
            <a:r>
              <a:rPr lang="en-US" altLang="en-US" dirty="0"/>
              <a:t>a</a:t>
            </a:r>
            <a:r>
              <a:rPr lang="en-US" altLang="en-US" dirty="0" smtClean="0"/>
              <a:t>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The FP-Growth </a:t>
            </a:r>
            <a:r>
              <a:rPr lang="en-US" dirty="0" smtClean="0"/>
              <a:t>Algorithm is proposed </a:t>
            </a:r>
            <a:r>
              <a:rPr lang="en-US" dirty="0"/>
              <a:t>by </a:t>
            </a:r>
            <a:r>
              <a:rPr lang="en-US" dirty="0" smtClean="0"/>
              <a:t>Han.</a:t>
            </a:r>
          </a:p>
          <a:p>
            <a:pPr algn="just"/>
            <a:r>
              <a:rPr lang="en-US" dirty="0" smtClean="0"/>
              <a:t>It </a:t>
            </a:r>
            <a:r>
              <a:rPr lang="en-US" dirty="0"/>
              <a:t>is an </a:t>
            </a:r>
            <a:r>
              <a:rPr lang="en-US" b="1" dirty="0">
                <a:solidFill>
                  <a:schemeClr val="accent2"/>
                </a:solidFill>
              </a:rPr>
              <a:t>efficient and scalable </a:t>
            </a:r>
            <a:r>
              <a:rPr lang="en-US" dirty="0"/>
              <a:t>method for </a:t>
            </a:r>
            <a:r>
              <a:rPr lang="en-US" b="1" dirty="0">
                <a:solidFill>
                  <a:schemeClr val="accent2"/>
                </a:solidFill>
              </a:rPr>
              <a:t>mining the complete set of frequent </a:t>
            </a:r>
            <a:r>
              <a:rPr lang="en-US" b="1" dirty="0" smtClean="0">
                <a:solidFill>
                  <a:schemeClr val="accent2"/>
                </a:solidFill>
              </a:rPr>
              <a:t>patterns</a:t>
            </a:r>
            <a:r>
              <a:rPr lang="en-US" dirty="0" smtClean="0"/>
              <a:t>. </a:t>
            </a:r>
          </a:p>
          <a:p>
            <a:pPr algn="just"/>
            <a:r>
              <a:rPr lang="en-US" dirty="0"/>
              <a:t>Using prefix-tree structure for storing information about frequent patterns named frequent-pattern tree (</a:t>
            </a:r>
            <a:r>
              <a:rPr lang="en-US" b="1" dirty="0"/>
              <a:t>FP-tree</a:t>
            </a:r>
            <a:r>
              <a:rPr lang="en-US" dirty="0"/>
              <a:t>).</a:t>
            </a:r>
          </a:p>
          <a:p>
            <a:pPr algn="just"/>
            <a:r>
              <a:rPr lang="en-US" altLang="en-US" dirty="0"/>
              <a:t>Once an FP-tree has been constructed, it uses a recursive divide-and-conquer approach to mine the frequent item sets.</a:t>
            </a:r>
          </a:p>
          <a:p>
            <a:pPr algn="just"/>
            <a:endParaRPr lang="en-US" dirty="0" smtClean="0"/>
          </a:p>
          <a:p>
            <a:pPr algn="just"/>
            <a:endParaRPr lang="en-US" altLang="en-US" dirty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075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FP-Growth </a:t>
            </a:r>
            <a:r>
              <a:rPr lang="en-US" altLang="en-US" dirty="0" smtClean="0"/>
              <a:t>algorithm (Contd..)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en-US" b="1" dirty="0"/>
              <a:t>Building the FP-Tree</a:t>
            </a:r>
          </a:p>
          <a:p>
            <a:pPr marL="457200" indent="-457200" algn="just">
              <a:buFontTx/>
              <a:buAutoNum type="arabicPeriod"/>
            </a:pPr>
            <a:r>
              <a:rPr lang="en-US" altLang="en-US" dirty="0"/>
              <a:t>Scan data to determine the support count of each item.</a:t>
            </a:r>
          </a:p>
          <a:p>
            <a:pPr lvl="1" indent="-342900" algn="just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en-US" b="1" dirty="0">
                <a:solidFill>
                  <a:schemeClr val="accent2"/>
                </a:solidFill>
              </a:rPr>
              <a:t>Infrequent</a:t>
            </a:r>
            <a:r>
              <a:rPr lang="en-US" altLang="en-US" dirty="0"/>
              <a:t> items are </a:t>
            </a:r>
            <a:r>
              <a:rPr lang="en-US" altLang="en-US" b="1" dirty="0">
                <a:solidFill>
                  <a:schemeClr val="accent2"/>
                </a:solidFill>
              </a:rPr>
              <a:t>discarded</a:t>
            </a:r>
            <a:r>
              <a:rPr lang="en-US" altLang="en-US" dirty="0"/>
              <a:t>, while the frequent items are </a:t>
            </a:r>
            <a:r>
              <a:rPr lang="en-US" altLang="en-US" b="1" dirty="0">
                <a:solidFill>
                  <a:schemeClr val="accent2"/>
                </a:solidFill>
              </a:rPr>
              <a:t>sorted in decreasing support counts</a:t>
            </a:r>
            <a:r>
              <a:rPr lang="en-US" altLang="en-US" dirty="0"/>
              <a:t>. </a:t>
            </a:r>
          </a:p>
          <a:p>
            <a:pPr marL="457200" indent="-457200" algn="just">
              <a:buFontTx/>
              <a:buAutoNum type="arabicPeriod"/>
            </a:pPr>
            <a:r>
              <a:rPr lang="en-US" altLang="en-US" dirty="0"/>
              <a:t>Make a second pass over the data to construct the FP­-tree.</a:t>
            </a:r>
          </a:p>
          <a:p>
            <a:pPr lvl="1" indent="-342900" algn="just">
              <a:buFont typeface="Arial" panose="020B0604020202020204" pitchFamily="34" charset="0"/>
              <a:buChar char="•"/>
            </a:pPr>
            <a:r>
              <a:rPr lang="en-US" altLang="en-US" dirty="0"/>
              <a:t>As the transactions are read, before being processed, </a:t>
            </a:r>
            <a:r>
              <a:rPr lang="en-US" altLang="en-US" b="1" dirty="0">
                <a:solidFill>
                  <a:schemeClr val="accent2"/>
                </a:solidFill>
              </a:rPr>
              <a:t>their items are sorted according to the above order</a:t>
            </a:r>
            <a:r>
              <a:rPr lang="en-US" altLang="en-US" dirty="0"/>
              <a:t>. </a:t>
            </a: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66215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FP-Growth algorithm - Example</a:t>
            </a:r>
            <a:endParaRPr lang="en-US" altLang="en-US" dirty="0"/>
          </a:p>
        </p:txBody>
      </p:sp>
      <p:sp>
        <p:nvSpPr>
          <p:cNvPr id="2744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endParaRPr lang="en-US" altLang="en-US" dirty="0" smtClean="0"/>
          </a:p>
          <a:p>
            <a:pPr>
              <a:buFontTx/>
              <a:buNone/>
            </a:pPr>
            <a:endParaRPr lang="en-US" altLang="en-US" dirty="0" smtClean="0"/>
          </a:p>
        </p:txBody>
      </p:sp>
      <p:sp>
        <p:nvSpPr>
          <p:cNvPr id="274462" name="Rectangle 30"/>
          <p:cNvSpPr>
            <a:spLocks noChangeArrowheads="1"/>
          </p:cNvSpPr>
          <p:nvPr/>
        </p:nvSpPr>
        <p:spPr bwMode="auto">
          <a:xfrm>
            <a:off x="6035013" y="2200402"/>
            <a:ext cx="1981200" cy="41336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 sz="2300" b="1" dirty="0">
                <a:latin typeface="+mj-lt"/>
                <a:cs typeface="Calibri Light" panose="020F0302020204030204" pitchFamily="34" charset="0"/>
              </a:rPr>
              <a:t>A C E B F</a:t>
            </a:r>
          </a:p>
          <a:p>
            <a:pPr>
              <a:spcBef>
                <a:spcPct val="20000"/>
              </a:spcBef>
            </a:pPr>
            <a:r>
              <a:rPr lang="en-US" altLang="en-US" sz="2300" b="1" dirty="0">
                <a:latin typeface="+mj-lt"/>
                <a:cs typeface="Calibri Light" panose="020F0302020204030204" pitchFamily="34" charset="0"/>
              </a:rPr>
              <a:t>A C G</a:t>
            </a:r>
          </a:p>
          <a:p>
            <a:pPr>
              <a:spcBef>
                <a:spcPct val="20000"/>
              </a:spcBef>
            </a:pPr>
            <a:r>
              <a:rPr lang="en-US" altLang="en-US" sz="2300" b="1" dirty="0">
                <a:latin typeface="+mj-lt"/>
                <a:cs typeface="Calibri Light" panose="020F0302020204030204" pitchFamily="34" charset="0"/>
              </a:rPr>
              <a:t>E</a:t>
            </a:r>
          </a:p>
          <a:p>
            <a:pPr>
              <a:spcBef>
                <a:spcPct val="20000"/>
              </a:spcBef>
            </a:pPr>
            <a:r>
              <a:rPr lang="en-US" altLang="en-US" sz="2300" b="1" dirty="0">
                <a:latin typeface="+mj-lt"/>
                <a:cs typeface="Calibri Light" panose="020F0302020204030204" pitchFamily="34" charset="0"/>
              </a:rPr>
              <a:t>A C E G D</a:t>
            </a:r>
          </a:p>
          <a:p>
            <a:pPr>
              <a:spcBef>
                <a:spcPct val="20000"/>
              </a:spcBef>
            </a:pPr>
            <a:r>
              <a:rPr lang="en-US" altLang="en-US" sz="2300" b="1" dirty="0">
                <a:latin typeface="+mj-lt"/>
                <a:cs typeface="Calibri Light" panose="020F0302020204030204" pitchFamily="34" charset="0"/>
              </a:rPr>
              <a:t>A C E G</a:t>
            </a:r>
          </a:p>
          <a:p>
            <a:pPr>
              <a:spcBef>
                <a:spcPct val="20000"/>
              </a:spcBef>
            </a:pPr>
            <a:r>
              <a:rPr lang="en-US" altLang="en-US" sz="2300" b="1" dirty="0">
                <a:latin typeface="+mj-lt"/>
                <a:cs typeface="Calibri Light" panose="020F0302020204030204" pitchFamily="34" charset="0"/>
              </a:rPr>
              <a:t>E</a:t>
            </a:r>
          </a:p>
          <a:p>
            <a:pPr>
              <a:spcBef>
                <a:spcPct val="20000"/>
              </a:spcBef>
            </a:pPr>
            <a:r>
              <a:rPr lang="en-US" altLang="en-US" sz="2300" b="1" dirty="0">
                <a:latin typeface="+mj-lt"/>
                <a:cs typeface="Calibri Light" panose="020F0302020204030204" pitchFamily="34" charset="0"/>
              </a:rPr>
              <a:t>A C E B F</a:t>
            </a:r>
          </a:p>
          <a:p>
            <a:pPr>
              <a:spcBef>
                <a:spcPct val="20000"/>
              </a:spcBef>
            </a:pPr>
            <a:r>
              <a:rPr lang="en-US" altLang="en-US" sz="2300" b="1" dirty="0">
                <a:latin typeface="+mj-lt"/>
                <a:cs typeface="Calibri Light" panose="020F0302020204030204" pitchFamily="34" charset="0"/>
              </a:rPr>
              <a:t>A C D</a:t>
            </a:r>
          </a:p>
          <a:p>
            <a:pPr>
              <a:spcBef>
                <a:spcPct val="20000"/>
              </a:spcBef>
            </a:pPr>
            <a:r>
              <a:rPr lang="en-US" altLang="en-US" sz="2300" b="1" dirty="0">
                <a:latin typeface="+mj-lt"/>
                <a:cs typeface="Calibri Light" panose="020F0302020204030204" pitchFamily="34" charset="0"/>
              </a:rPr>
              <a:t>A C E G</a:t>
            </a:r>
          </a:p>
          <a:p>
            <a:pPr>
              <a:spcBef>
                <a:spcPct val="20000"/>
              </a:spcBef>
            </a:pPr>
            <a:r>
              <a:rPr lang="en-US" altLang="en-US" sz="2300" b="1" dirty="0">
                <a:latin typeface="+mj-lt"/>
                <a:cs typeface="Calibri Light" panose="020F0302020204030204" pitchFamily="34" charset="0"/>
              </a:rPr>
              <a:t>A C E G</a:t>
            </a:r>
          </a:p>
        </p:txBody>
      </p:sp>
      <p:sp>
        <p:nvSpPr>
          <p:cNvPr id="274463" name="Text Box 31"/>
          <p:cNvSpPr txBox="1">
            <a:spLocks noChangeArrowheads="1"/>
          </p:cNvSpPr>
          <p:nvPr/>
        </p:nvSpPr>
        <p:spPr bwMode="auto">
          <a:xfrm>
            <a:off x="2732497" y="1000074"/>
            <a:ext cx="1777741" cy="92333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r>
              <a:rPr lang="en-US" altLang="en-US" b="1" dirty="0" smtClean="0"/>
              <a:t>Step:1</a:t>
            </a:r>
          </a:p>
          <a:p>
            <a:r>
              <a:rPr lang="en-US" altLang="en-US" dirty="0" smtClean="0"/>
              <a:t>Freq</a:t>
            </a:r>
            <a:r>
              <a:rPr lang="en-US" altLang="en-US" dirty="0"/>
              <a:t>. 1-Itemsets.</a:t>
            </a:r>
          </a:p>
          <a:p>
            <a:r>
              <a:rPr lang="en-US" altLang="en-US" b="1" dirty="0" smtClean="0">
                <a:solidFill>
                  <a:srgbClr val="FF0000"/>
                </a:solidFill>
                <a:latin typeface="+mj-lt"/>
              </a:rPr>
              <a:t>Min_Sup </a:t>
            </a:r>
            <a:r>
              <a:rPr lang="en-US" altLang="en-US" b="1" dirty="0" smtClean="0">
                <a:solidFill>
                  <a:srgbClr val="FF0000"/>
                </a:solidFill>
                <a:latin typeface="+mj-lt"/>
                <a:sym typeface="Symbol" panose="05050102010706020507" pitchFamily="18" charset="2"/>
              </a:rPr>
              <a:t> 2</a:t>
            </a:r>
            <a:endParaRPr lang="en-US" altLang="en-US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274465" name="Text Box 33"/>
          <p:cNvSpPr txBox="1">
            <a:spLocks noChangeArrowheads="1"/>
          </p:cNvSpPr>
          <p:nvPr/>
        </p:nvSpPr>
        <p:spPr bwMode="auto">
          <a:xfrm>
            <a:off x="4892368" y="1000074"/>
            <a:ext cx="4000500" cy="1200329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r>
              <a:rPr lang="en-US" altLang="en-US" b="1" dirty="0" smtClean="0"/>
              <a:t>Step:2 </a:t>
            </a:r>
          </a:p>
          <a:p>
            <a:r>
              <a:rPr lang="en-US" altLang="en-US" dirty="0" smtClean="0"/>
              <a:t>Transactions </a:t>
            </a:r>
            <a:r>
              <a:rPr lang="en-US" altLang="en-US" b="1" dirty="0">
                <a:solidFill>
                  <a:schemeClr val="accent2"/>
                </a:solidFill>
              </a:rPr>
              <a:t>with items sorted </a:t>
            </a:r>
            <a:r>
              <a:rPr lang="en-US" altLang="en-US" dirty="0"/>
              <a:t>based on frequencies, and </a:t>
            </a:r>
            <a:r>
              <a:rPr lang="en-US" altLang="en-US" b="1" dirty="0">
                <a:solidFill>
                  <a:schemeClr val="accent2"/>
                </a:solidFill>
              </a:rPr>
              <a:t>ignoring the infrequent items</a:t>
            </a:r>
            <a:r>
              <a:rPr lang="en-US" altLang="en-US" dirty="0"/>
              <a:t>. 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9629" y="5423568"/>
            <a:ext cx="341123" cy="341123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3097015"/>
              </p:ext>
            </p:extLst>
          </p:nvPr>
        </p:nvGraphicFramePr>
        <p:xfrm>
          <a:off x="190500" y="1418232"/>
          <a:ext cx="2255989" cy="4942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24638"/>
                <a:gridCol w="1631351">
                  <a:extLst>
                    <a:ext uri="{9D8B030D-6E8A-4147-A177-3AD203B41FA5}">
                      <a16:colId xmlns="" xmlns:a16="http://schemas.microsoft.com/office/drawing/2014/main" val="18327560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Transactions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145890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dirty="0" smtClean="0"/>
                        <a:t>A B C E F O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22041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 C G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86679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E I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363935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 C D E G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263913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 C E G L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775055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6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E J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522100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dirty="0" smtClean="0"/>
                        <a:t>A B C E F P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080293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 C D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989770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9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 C E G M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761668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dirty="0" smtClean="0"/>
                        <a:t>A C E G N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17805384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7566732"/>
              </p:ext>
            </p:extLst>
          </p:nvPr>
        </p:nvGraphicFramePr>
        <p:xfrm>
          <a:off x="2807366" y="1932875"/>
          <a:ext cx="1600200" cy="446792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00200">
                  <a:extLst>
                    <a:ext uri="{9D8B030D-6E8A-4147-A177-3AD203B41FA5}">
                      <a16:colId xmlns="" xmlns:a16="http://schemas.microsoft.com/office/drawing/2014/main" val="1832756086"/>
                    </a:ext>
                  </a:extLst>
                </a:gridCol>
              </a:tblGrid>
              <a:tr h="367226">
                <a:tc>
                  <a:txBody>
                    <a:bodyPr/>
                    <a:lstStyle/>
                    <a:p>
                      <a:r>
                        <a:rPr lang="en-US" dirty="0" smtClean="0"/>
                        <a:t>Transactions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145890398"/>
                  </a:ext>
                </a:extLst>
              </a:tr>
              <a:tr h="397829"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 smtClean="0"/>
                        <a:t>A : 8</a:t>
                      </a:r>
                      <a:endParaRPr lang="en-US" sz="1800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22041508"/>
                  </a:ext>
                </a:extLst>
              </a:tr>
              <a:tr h="397829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C : 8</a:t>
                      </a:r>
                      <a:endParaRPr lang="en-US" sz="1800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86679913"/>
                  </a:ext>
                </a:extLst>
              </a:tr>
              <a:tr h="397829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E : 8</a:t>
                      </a:r>
                      <a:endParaRPr lang="en-US" sz="1800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363935307"/>
                  </a:ext>
                </a:extLst>
              </a:tr>
              <a:tr h="397829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G : 5</a:t>
                      </a:r>
                      <a:endParaRPr lang="en-US" sz="1800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263913164"/>
                  </a:ext>
                </a:extLst>
              </a:tr>
              <a:tr h="397829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B : 2</a:t>
                      </a:r>
                      <a:endParaRPr lang="en-US" sz="1800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775055819"/>
                  </a:ext>
                </a:extLst>
              </a:tr>
              <a:tr h="397829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D : 2</a:t>
                      </a:r>
                      <a:endParaRPr lang="en-US" sz="1800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522100516"/>
                  </a:ext>
                </a:extLst>
              </a:tr>
              <a:tr h="397829"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 smtClean="0"/>
                        <a:t>F : 2</a:t>
                      </a:r>
                      <a:endParaRPr lang="en-US" sz="1800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080293342"/>
                  </a:ext>
                </a:extLst>
              </a:tr>
              <a:tr h="1315895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Remaining all</a:t>
                      </a:r>
                      <a:r>
                        <a:rPr lang="en-US" sz="1800" b="1" baseline="0" dirty="0" smtClean="0"/>
                        <a:t> O,I,J,L,P,M &amp; N is with </a:t>
                      </a:r>
                      <a:r>
                        <a:rPr lang="en-US" sz="1800" b="1" baseline="0" dirty="0" smtClean="0">
                          <a:solidFill>
                            <a:srgbClr val="FF0000"/>
                          </a:solidFill>
                        </a:rPr>
                        <a:t>min_sup = 1</a:t>
                      </a:r>
                      <a:endParaRPr 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053027423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2797454" y="5132695"/>
            <a:ext cx="1620529" cy="12681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797792" y="2293960"/>
            <a:ext cx="1620529" cy="2797792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0238" y="3460336"/>
            <a:ext cx="415023" cy="394528"/>
          </a:xfrm>
          <a:prstGeom prst="rect">
            <a:avLst/>
          </a:prstGeom>
        </p:spPr>
      </p:pic>
      <p:sp>
        <p:nvSpPr>
          <p:cNvPr id="13" name="Text Box 31"/>
          <p:cNvSpPr txBox="1">
            <a:spLocks noChangeArrowheads="1"/>
          </p:cNvSpPr>
          <p:nvPr/>
        </p:nvSpPr>
        <p:spPr bwMode="auto">
          <a:xfrm>
            <a:off x="190500" y="981127"/>
            <a:ext cx="2247900" cy="36933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 algn="ctr"/>
            <a:r>
              <a:rPr lang="en-US" altLang="en-US" b="1" dirty="0" smtClean="0">
                <a:solidFill>
                  <a:schemeClr val="tx2"/>
                </a:solidFill>
              </a:rPr>
              <a:t>FP-Tree Generation</a:t>
            </a:r>
          </a:p>
        </p:txBody>
      </p:sp>
    </p:spTree>
    <p:extLst>
      <p:ext uri="{BB962C8B-B14F-4D97-AF65-F5344CB8AC3E}">
        <p14:creationId xmlns:p14="http://schemas.microsoft.com/office/powerpoint/2010/main" val="3028796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4462" grpId="0"/>
      <p:bldP spid="274463" grpId="0" animBg="1" autoUpdateAnimBg="0"/>
      <p:bldP spid="274465" grpId="0" animBg="1"/>
      <p:bldP spid="4" grpId="0" animBg="1"/>
      <p:bldP spid="2" grpId="0" animBg="1"/>
      <p:bldP spid="13" grpId="0" animBg="1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2" name="Rectangle 2"/>
          <p:cNvSpPr>
            <a:spLocks noChangeArrowheads="1"/>
          </p:cNvSpPr>
          <p:nvPr/>
        </p:nvSpPr>
        <p:spPr bwMode="auto">
          <a:xfrm>
            <a:off x="152400" y="228600"/>
            <a:ext cx="8991600" cy="71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4400" dirty="0"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FP-Tree after reading </a:t>
            </a:r>
            <a:r>
              <a:rPr lang="en-US" altLang="en-US" sz="4400" dirty="0" smtClean="0"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1</a:t>
            </a:r>
            <a:r>
              <a:rPr lang="en-US" altLang="en-US" sz="4400" baseline="30000" dirty="0" smtClean="0"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st</a:t>
            </a:r>
            <a:r>
              <a:rPr lang="en-US" altLang="en-US" sz="4400" dirty="0" smtClean="0"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 transaction</a:t>
            </a:r>
            <a:endParaRPr lang="en-US" altLang="en-US" sz="4400" dirty="0">
              <a:latin typeface="+mj-lt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graphicFrame>
        <p:nvGraphicFramePr>
          <p:cNvPr id="276483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0532839"/>
              </p:ext>
            </p:extLst>
          </p:nvPr>
        </p:nvGraphicFramePr>
        <p:xfrm>
          <a:off x="2590800" y="1981200"/>
          <a:ext cx="1447800" cy="2773680"/>
        </p:xfrm>
        <a:graphic>
          <a:graphicData uri="http://schemas.openxmlformats.org/drawingml/2006/table">
            <a:tbl>
              <a:tblPr/>
              <a:tblGrid>
                <a:gridCol w="723900">
                  <a:extLst>
                    <a:ext uri="{9D8B030D-6E8A-4147-A177-3AD203B41FA5}">
                      <a16:colId xmlns="" xmlns:a16="http://schemas.microsoft.com/office/drawing/2014/main" val="2937622018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886887892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A:8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762163801"/>
                  </a:ext>
                </a:extLst>
              </a:tr>
              <a:tr h="311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C:8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466228650"/>
                  </a:ext>
                </a:extLst>
              </a:tr>
              <a:tr h="312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E:8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85852936"/>
                  </a:ext>
                </a:extLst>
              </a:tr>
              <a:tr h="311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G:5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916944063"/>
                  </a:ext>
                </a:extLst>
              </a:tr>
              <a:tr h="312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B:2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304551221"/>
                  </a:ext>
                </a:extLst>
              </a:tr>
              <a:tr h="311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D:2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935569524"/>
                  </a:ext>
                </a:extLst>
              </a:tr>
              <a:tr h="312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F:2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897457297"/>
                  </a:ext>
                </a:extLst>
              </a:tr>
            </a:tbl>
          </a:graphicData>
        </a:graphic>
      </p:graphicFrame>
      <p:sp>
        <p:nvSpPr>
          <p:cNvPr id="276509" name="Rectangle 29"/>
          <p:cNvSpPr>
            <a:spLocks noChangeArrowheads="1"/>
          </p:cNvSpPr>
          <p:nvPr/>
        </p:nvSpPr>
        <p:spPr bwMode="auto">
          <a:xfrm>
            <a:off x="304800" y="1143000"/>
            <a:ext cx="19812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 sz="2800" b="1" dirty="0">
                <a:solidFill>
                  <a:srgbClr val="FF0000"/>
                </a:solidFill>
                <a:latin typeface="+mj-lt"/>
              </a:rPr>
              <a:t>A C E B F</a:t>
            </a:r>
          </a:p>
          <a:p>
            <a:pPr>
              <a:spcBef>
                <a:spcPct val="20000"/>
              </a:spcBef>
            </a:pPr>
            <a:r>
              <a:rPr lang="en-US" altLang="en-US" sz="2400" dirty="0">
                <a:latin typeface="+mj-lt"/>
              </a:rPr>
              <a:t>A C G</a:t>
            </a:r>
          </a:p>
          <a:p>
            <a:pPr>
              <a:spcBef>
                <a:spcPct val="20000"/>
              </a:spcBef>
            </a:pPr>
            <a:r>
              <a:rPr lang="en-US" altLang="en-US" sz="2400" dirty="0">
                <a:latin typeface="+mj-lt"/>
              </a:rPr>
              <a:t>E</a:t>
            </a:r>
          </a:p>
          <a:p>
            <a:pPr>
              <a:spcBef>
                <a:spcPct val="20000"/>
              </a:spcBef>
            </a:pPr>
            <a:r>
              <a:rPr lang="en-US" altLang="en-US" sz="2400" dirty="0">
                <a:latin typeface="+mj-lt"/>
              </a:rPr>
              <a:t>A C E G D</a:t>
            </a:r>
          </a:p>
          <a:p>
            <a:pPr>
              <a:spcBef>
                <a:spcPct val="20000"/>
              </a:spcBef>
            </a:pPr>
            <a:r>
              <a:rPr lang="en-US" altLang="en-US" sz="2400" dirty="0">
                <a:latin typeface="+mj-lt"/>
              </a:rPr>
              <a:t>A C E G</a:t>
            </a:r>
          </a:p>
          <a:p>
            <a:pPr>
              <a:spcBef>
                <a:spcPct val="20000"/>
              </a:spcBef>
            </a:pPr>
            <a:r>
              <a:rPr lang="en-US" altLang="en-US" sz="2400" dirty="0">
                <a:latin typeface="+mj-lt"/>
              </a:rPr>
              <a:t>E</a:t>
            </a:r>
          </a:p>
          <a:p>
            <a:pPr>
              <a:spcBef>
                <a:spcPct val="20000"/>
              </a:spcBef>
            </a:pPr>
            <a:r>
              <a:rPr lang="en-US" altLang="en-US" sz="2400" dirty="0">
                <a:latin typeface="+mj-lt"/>
              </a:rPr>
              <a:t>A C E B F</a:t>
            </a:r>
          </a:p>
          <a:p>
            <a:pPr>
              <a:spcBef>
                <a:spcPct val="20000"/>
              </a:spcBef>
            </a:pPr>
            <a:r>
              <a:rPr lang="en-US" altLang="en-US" sz="2400" dirty="0">
                <a:latin typeface="+mj-lt"/>
              </a:rPr>
              <a:t>A C D</a:t>
            </a:r>
          </a:p>
          <a:p>
            <a:pPr>
              <a:spcBef>
                <a:spcPct val="20000"/>
              </a:spcBef>
            </a:pPr>
            <a:r>
              <a:rPr lang="en-US" altLang="en-US" sz="2400" dirty="0">
                <a:latin typeface="+mj-lt"/>
              </a:rPr>
              <a:t>A C E G</a:t>
            </a:r>
          </a:p>
          <a:p>
            <a:pPr>
              <a:spcBef>
                <a:spcPct val="20000"/>
              </a:spcBef>
            </a:pPr>
            <a:r>
              <a:rPr lang="en-US" altLang="en-US" sz="2400" dirty="0">
                <a:latin typeface="+mj-lt"/>
              </a:rPr>
              <a:t>A C E G</a:t>
            </a:r>
          </a:p>
        </p:txBody>
      </p:sp>
      <p:sp>
        <p:nvSpPr>
          <p:cNvPr id="276510" name="Oval 30"/>
          <p:cNvSpPr>
            <a:spLocks noChangeArrowheads="1"/>
          </p:cNvSpPr>
          <p:nvPr/>
        </p:nvSpPr>
        <p:spPr bwMode="auto">
          <a:xfrm>
            <a:off x="6324600" y="1371600"/>
            <a:ext cx="762000" cy="381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null</a:t>
            </a:r>
          </a:p>
        </p:txBody>
      </p:sp>
      <p:sp>
        <p:nvSpPr>
          <p:cNvPr id="276511" name="Oval 31"/>
          <p:cNvSpPr>
            <a:spLocks noChangeArrowheads="1"/>
          </p:cNvSpPr>
          <p:nvPr/>
        </p:nvSpPr>
        <p:spPr bwMode="auto">
          <a:xfrm>
            <a:off x="5715000" y="2057400"/>
            <a:ext cx="762000" cy="381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1" dirty="0"/>
              <a:t>A:1</a:t>
            </a:r>
          </a:p>
        </p:txBody>
      </p:sp>
      <p:sp>
        <p:nvSpPr>
          <p:cNvPr id="276512" name="Oval 32"/>
          <p:cNvSpPr>
            <a:spLocks noChangeArrowheads="1"/>
          </p:cNvSpPr>
          <p:nvPr/>
        </p:nvSpPr>
        <p:spPr bwMode="auto">
          <a:xfrm>
            <a:off x="5181600" y="2819400"/>
            <a:ext cx="762000" cy="381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1" dirty="0"/>
              <a:t>C:1</a:t>
            </a:r>
          </a:p>
        </p:txBody>
      </p:sp>
      <p:sp>
        <p:nvSpPr>
          <p:cNvPr id="276513" name="Oval 33"/>
          <p:cNvSpPr>
            <a:spLocks noChangeArrowheads="1"/>
          </p:cNvSpPr>
          <p:nvPr/>
        </p:nvSpPr>
        <p:spPr bwMode="auto">
          <a:xfrm>
            <a:off x="4724400" y="3581400"/>
            <a:ext cx="762000" cy="381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1" dirty="0"/>
              <a:t>E:1</a:t>
            </a:r>
          </a:p>
        </p:txBody>
      </p:sp>
      <p:sp>
        <p:nvSpPr>
          <p:cNvPr id="276514" name="Oval 34"/>
          <p:cNvSpPr>
            <a:spLocks noChangeArrowheads="1"/>
          </p:cNvSpPr>
          <p:nvPr/>
        </p:nvSpPr>
        <p:spPr bwMode="auto">
          <a:xfrm>
            <a:off x="4724400" y="4419600"/>
            <a:ext cx="762000" cy="381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1" dirty="0"/>
              <a:t>B:1</a:t>
            </a:r>
          </a:p>
        </p:txBody>
      </p:sp>
      <p:sp>
        <p:nvSpPr>
          <p:cNvPr id="276515" name="Oval 35"/>
          <p:cNvSpPr>
            <a:spLocks noChangeArrowheads="1"/>
          </p:cNvSpPr>
          <p:nvPr/>
        </p:nvSpPr>
        <p:spPr bwMode="auto">
          <a:xfrm>
            <a:off x="4724400" y="5257800"/>
            <a:ext cx="762000" cy="381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1" dirty="0"/>
              <a:t>F:1</a:t>
            </a:r>
          </a:p>
        </p:txBody>
      </p:sp>
      <p:sp>
        <p:nvSpPr>
          <p:cNvPr id="276516" name="Line 36"/>
          <p:cNvSpPr>
            <a:spLocks noChangeShapeType="1"/>
          </p:cNvSpPr>
          <p:nvPr/>
        </p:nvSpPr>
        <p:spPr bwMode="auto">
          <a:xfrm flipH="1">
            <a:off x="6172200" y="17526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517" name="Line 37"/>
          <p:cNvSpPr>
            <a:spLocks noChangeShapeType="1"/>
          </p:cNvSpPr>
          <p:nvPr/>
        </p:nvSpPr>
        <p:spPr bwMode="auto">
          <a:xfrm flipH="1">
            <a:off x="5562600" y="24384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518" name="Line 38"/>
          <p:cNvSpPr>
            <a:spLocks noChangeShapeType="1"/>
          </p:cNvSpPr>
          <p:nvPr/>
        </p:nvSpPr>
        <p:spPr bwMode="auto">
          <a:xfrm flipH="1">
            <a:off x="5105400" y="32004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519" name="Line 39"/>
          <p:cNvSpPr>
            <a:spLocks noChangeShapeType="1"/>
          </p:cNvSpPr>
          <p:nvPr/>
        </p:nvSpPr>
        <p:spPr bwMode="auto">
          <a:xfrm>
            <a:off x="5029200" y="3962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520" name="Line 40"/>
          <p:cNvSpPr>
            <a:spLocks noChangeShapeType="1"/>
          </p:cNvSpPr>
          <p:nvPr/>
        </p:nvSpPr>
        <p:spPr bwMode="auto">
          <a:xfrm>
            <a:off x="5029200" y="4800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521" name="Line 41"/>
          <p:cNvSpPr>
            <a:spLocks noChangeShapeType="1"/>
          </p:cNvSpPr>
          <p:nvPr/>
        </p:nvSpPr>
        <p:spPr bwMode="auto">
          <a:xfrm>
            <a:off x="3581400" y="4572000"/>
            <a:ext cx="1143000" cy="838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522" name="Line 42"/>
          <p:cNvSpPr>
            <a:spLocks noChangeShapeType="1"/>
          </p:cNvSpPr>
          <p:nvPr/>
        </p:nvSpPr>
        <p:spPr bwMode="auto">
          <a:xfrm>
            <a:off x="3657600" y="2971800"/>
            <a:ext cx="1143000" cy="6858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523" name="Line 43"/>
          <p:cNvSpPr>
            <a:spLocks noChangeShapeType="1"/>
          </p:cNvSpPr>
          <p:nvPr/>
        </p:nvSpPr>
        <p:spPr bwMode="auto">
          <a:xfrm>
            <a:off x="3733800" y="2590800"/>
            <a:ext cx="144780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525" name="Line 45"/>
          <p:cNvSpPr>
            <a:spLocks noChangeShapeType="1"/>
          </p:cNvSpPr>
          <p:nvPr/>
        </p:nvSpPr>
        <p:spPr bwMode="auto">
          <a:xfrm>
            <a:off x="3810000" y="3733800"/>
            <a:ext cx="990600" cy="762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526" name="Text Box 46"/>
          <p:cNvSpPr txBox="1">
            <a:spLocks noChangeArrowheads="1"/>
          </p:cNvSpPr>
          <p:nvPr/>
        </p:nvSpPr>
        <p:spPr bwMode="auto">
          <a:xfrm>
            <a:off x="2514600" y="1371600"/>
            <a:ext cx="933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/>
              <a:t>Header</a:t>
            </a:r>
          </a:p>
        </p:txBody>
      </p:sp>
      <p:sp>
        <p:nvSpPr>
          <p:cNvPr id="3" name="Rectangle 2"/>
          <p:cNvSpPr/>
          <p:nvPr/>
        </p:nvSpPr>
        <p:spPr>
          <a:xfrm>
            <a:off x="277504" y="1156648"/>
            <a:ext cx="15240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Line 43"/>
          <p:cNvSpPr>
            <a:spLocks noChangeShapeType="1"/>
          </p:cNvSpPr>
          <p:nvPr/>
        </p:nvSpPr>
        <p:spPr bwMode="auto">
          <a:xfrm>
            <a:off x="3733800" y="2171700"/>
            <a:ext cx="1905000" cy="381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255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0" grpId="0" animBg="1"/>
      <p:bldP spid="276511" grpId="0" animBg="1"/>
      <p:bldP spid="276512" grpId="0" animBg="1"/>
      <p:bldP spid="276513" grpId="0" animBg="1"/>
      <p:bldP spid="276514" grpId="0" animBg="1"/>
      <p:bldP spid="276515" grpId="0" animBg="1"/>
      <p:bldP spid="276516" grpId="0" animBg="1"/>
      <p:bldP spid="276517" grpId="0" animBg="1"/>
      <p:bldP spid="276518" grpId="0" animBg="1"/>
      <p:bldP spid="276519" grpId="0" animBg="1"/>
      <p:bldP spid="276520" grpId="0" animBg="1"/>
      <p:bldP spid="276521" grpId="0" animBg="1"/>
      <p:bldP spid="276522" grpId="0" animBg="1"/>
      <p:bldP spid="276523" grpId="0" animBg="1"/>
      <p:bldP spid="276525" grpId="0" animBg="1"/>
      <p:bldP spid="276526" grpId="0"/>
      <p:bldP spid="2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0" name="Rectangle 2"/>
          <p:cNvSpPr>
            <a:spLocks noChangeArrowheads="1"/>
          </p:cNvSpPr>
          <p:nvPr/>
        </p:nvSpPr>
        <p:spPr bwMode="auto">
          <a:xfrm>
            <a:off x="228600" y="228600"/>
            <a:ext cx="8763000" cy="71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4400" dirty="0"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FP-Tree after reading </a:t>
            </a:r>
            <a:r>
              <a:rPr lang="en-US" altLang="en-US" sz="4400" dirty="0" smtClean="0"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2</a:t>
            </a:r>
            <a:r>
              <a:rPr lang="en-US" altLang="en-US" sz="4400" baseline="30000" dirty="0" smtClean="0"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nd</a:t>
            </a:r>
            <a:r>
              <a:rPr lang="en-US" altLang="en-US" sz="4400" dirty="0" smtClean="0"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 transaction</a:t>
            </a:r>
            <a:endParaRPr lang="en-US" altLang="en-US" sz="4400" dirty="0">
              <a:latin typeface="+mj-lt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278531" name="Rectangle 3"/>
          <p:cNvSpPr>
            <a:spLocks noChangeArrowheads="1"/>
          </p:cNvSpPr>
          <p:nvPr/>
        </p:nvSpPr>
        <p:spPr bwMode="auto">
          <a:xfrm>
            <a:off x="304800" y="1143000"/>
            <a:ext cx="19812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 sz="2400" dirty="0">
                <a:latin typeface="+mj-lt"/>
              </a:rPr>
              <a:t>A C E B F</a:t>
            </a:r>
          </a:p>
          <a:p>
            <a:pPr>
              <a:spcBef>
                <a:spcPct val="20000"/>
              </a:spcBef>
            </a:pPr>
            <a:r>
              <a:rPr lang="en-US" altLang="en-US" sz="2800" b="1" dirty="0">
                <a:solidFill>
                  <a:srgbClr val="FF0000"/>
                </a:solidFill>
                <a:latin typeface="+mj-lt"/>
              </a:rPr>
              <a:t>A C G</a:t>
            </a:r>
          </a:p>
          <a:p>
            <a:pPr>
              <a:spcBef>
                <a:spcPct val="20000"/>
              </a:spcBef>
            </a:pPr>
            <a:r>
              <a:rPr lang="en-US" altLang="en-US" sz="2400" dirty="0">
                <a:latin typeface="+mj-lt"/>
              </a:rPr>
              <a:t>E</a:t>
            </a:r>
          </a:p>
          <a:p>
            <a:pPr>
              <a:spcBef>
                <a:spcPct val="20000"/>
              </a:spcBef>
            </a:pPr>
            <a:r>
              <a:rPr lang="en-US" altLang="en-US" sz="2400" dirty="0">
                <a:latin typeface="+mj-lt"/>
              </a:rPr>
              <a:t>A C E G D</a:t>
            </a:r>
          </a:p>
          <a:p>
            <a:pPr>
              <a:spcBef>
                <a:spcPct val="20000"/>
              </a:spcBef>
            </a:pPr>
            <a:r>
              <a:rPr lang="en-US" altLang="en-US" sz="2400" dirty="0">
                <a:latin typeface="+mj-lt"/>
              </a:rPr>
              <a:t>A C E G</a:t>
            </a:r>
          </a:p>
          <a:p>
            <a:pPr>
              <a:spcBef>
                <a:spcPct val="20000"/>
              </a:spcBef>
            </a:pPr>
            <a:r>
              <a:rPr lang="en-US" altLang="en-US" sz="2400" dirty="0">
                <a:latin typeface="+mj-lt"/>
              </a:rPr>
              <a:t>E</a:t>
            </a:r>
          </a:p>
          <a:p>
            <a:pPr>
              <a:spcBef>
                <a:spcPct val="20000"/>
              </a:spcBef>
            </a:pPr>
            <a:r>
              <a:rPr lang="en-US" altLang="en-US" sz="2400" dirty="0">
                <a:latin typeface="+mj-lt"/>
              </a:rPr>
              <a:t>A C E B F</a:t>
            </a:r>
          </a:p>
          <a:p>
            <a:pPr>
              <a:spcBef>
                <a:spcPct val="20000"/>
              </a:spcBef>
            </a:pPr>
            <a:r>
              <a:rPr lang="en-US" altLang="en-US" sz="2400" dirty="0">
                <a:latin typeface="+mj-lt"/>
              </a:rPr>
              <a:t>A C D</a:t>
            </a:r>
          </a:p>
          <a:p>
            <a:pPr>
              <a:spcBef>
                <a:spcPct val="20000"/>
              </a:spcBef>
            </a:pPr>
            <a:r>
              <a:rPr lang="en-US" altLang="en-US" sz="2400" dirty="0">
                <a:latin typeface="+mj-lt"/>
              </a:rPr>
              <a:t>A C E G</a:t>
            </a:r>
          </a:p>
          <a:p>
            <a:pPr>
              <a:spcBef>
                <a:spcPct val="20000"/>
              </a:spcBef>
            </a:pPr>
            <a:r>
              <a:rPr lang="en-US" altLang="en-US" sz="2400" dirty="0">
                <a:latin typeface="+mj-lt"/>
              </a:rPr>
              <a:t>A C E G</a:t>
            </a:r>
          </a:p>
        </p:txBody>
      </p:sp>
      <p:sp>
        <p:nvSpPr>
          <p:cNvPr id="278532" name="Oval 4"/>
          <p:cNvSpPr>
            <a:spLocks noChangeArrowheads="1"/>
          </p:cNvSpPr>
          <p:nvPr/>
        </p:nvSpPr>
        <p:spPr bwMode="auto">
          <a:xfrm>
            <a:off x="5943600" y="3505200"/>
            <a:ext cx="762000" cy="381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1" dirty="0"/>
              <a:t>G:1</a:t>
            </a:r>
          </a:p>
        </p:txBody>
      </p:sp>
      <p:sp>
        <p:nvSpPr>
          <p:cNvPr id="278533" name="Line 5"/>
          <p:cNvSpPr>
            <a:spLocks noChangeShapeType="1"/>
          </p:cNvSpPr>
          <p:nvPr/>
        </p:nvSpPr>
        <p:spPr bwMode="auto">
          <a:xfrm>
            <a:off x="5715000" y="32004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278534" name="Group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2252915"/>
              </p:ext>
            </p:extLst>
          </p:nvPr>
        </p:nvGraphicFramePr>
        <p:xfrm>
          <a:off x="2590800" y="1981200"/>
          <a:ext cx="1447800" cy="2773680"/>
        </p:xfrm>
        <a:graphic>
          <a:graphicData uri="http://schemas.openxmlformats.org/drawingml/2006/table">
            <a:tbl>
              <a:tblPr/>
              <a:tblGrid>
                <a:gridCol w="723900">
                  <a:extLst>
                    <a:ext uri="{9D8B030D-6E8A-4147-A177-3AD203B41FA5}">
                      <a16:colId xmlns="" xmlns:a16="http://schemas.microsoft.com/office/drawing/2014/main" val="833356851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4159767466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A:8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230707161"/>
                  </a:ext>
                </a:extLst>
              </a:tr>
              <a:tr h="311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C:8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532141149"/>
                  </a:ext>
                </a:extLst>
              </a:tr>
              <a:tr h="312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E:8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14933960"/>
                  </a:ext>
                </a:extLst>
              </a:tr>
              <a:tr h="311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G:5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237568545"/>
                  </a:ext>
                </a:extLst>
              </a:tr>
              <a:tr h="312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B:2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523674332"/>
                  </a:ext>
                </a:extLst>
              </a:tr>
              <a:tr h="311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D:2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256532414"/>
                  </a:ext>
                </a:extLst>
              </a:tr>
              <a:tr h="312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F:2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97485275"/>
                  </a:ext>
                </a:extLst>
              </a:tr>
            </a:tbl>
          </a:graphicData>
        </a:graphic>
      </p:graphicFrame>
      <p:sp>
        <p:nvSpPr>
          <p:cNvPr id="278560" name="Oval 32"/>
          <p:cNvSpPr>
            <a:spLocks noChangeArrowheads="1"/>
          </p:cNvSpPr>
          <p:nvPr/>
        </p:nvSpPr>
        <p:spPr bwMode="auto">
          <a:xfrm>
            <a:off x="6324600" y="1371600"/>
            <a:ext cx="762000" cy="381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null</a:t>
            </a:r>
          </a:p>
        </p:txBody>
      </p:sp>
      <p:sp>
        <p:nvSpPr>
          <p:cNvPr id="278561" name="Oval 33"/>
          <p:cNvSpPr>
            <a:spLocks noChangeArrowheads="1"/>
          </p:cNvSpPr>
          <p:nvPr/>
        </p:nvSpPr>
        <p:spPr bwMode="auto">
          <a:xfrm>
            <a:off x="5715000" y="2057400"/>
            <a:ext cx="762000" cy="381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1" dirty="0"/>
              <a:t>A:2</a:t>
            </a:r>
          </a:p>
        </p:txBody>
      </p:sp>
      <p:sp>
        <p:nvSpPr>
          <p:cNvPr id="278562" name="Oval 34"/>
          <p:cNvSpPr>
            <a:spLocks noChangeArrowheads="1"/>
          </p:cNvSpPr>
          <p:nvPr/>
        </p:nvSpPr>
        <p:spPr bwMode="auto">
          <a:xfrm>
            <a:off x="5181600" y="2819400"/>
            <a:ext cx="762000" cy="381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1" dirty="0"/>
              <a:t>C:2</a:t>
            </a:r>
          </a:p>
        </p:txBody>
      </p:sp>
      <p:sp>
        <p:nvSpPr>
          <p:cNvPr id="278563" name="Oval 35"/>
          <p:cNvSpPr>
            <a:spLocks noChangeArrowheads="1"/>
          </p:cNvSpPr>
          <p:nvPr/>
        </p:nvSpPr>
        <p:spPr bwMode="auto">
          <a:xfrm>
            <a:off x="4724400" y="3581400"/>
            <a:ext cx="762000" cy="381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E:1</a:t>
            </a:r>
          </a:p>
        </p:txBody>
      </p:sp>
      <p:sp>
        <p:nvSpPr>
          <p:cNvPr id="278564" name="Oval 36"/>
          <p:cNvSpPr>
            <a:spLocks noChangeArrowheads="1"/>
          </p:cNvSpPr>
          <p:nvPr/>
        </p:nvSpPr>
        <p:spPr bwMode="auto">
          <a:xfrm>
            <a:off x="4724400" y="4419600"/>
            <a:ext cx="762000" cy="381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B:1</a:t>
            </a:r>
          </a:p>
        </p:txBody>
      </p:sp>
      <p:sp>
        <p:nvSpPr>
          <p:cNvPr id="278565" name="Oval 37"/>
          <p:cNvSpPr>
            <a:spLocks noChangeArrowheads="1"/>
          </p:cNvSpPr>
          <p:nvPr/>
        </p:nvSpPr>
        <p:spPr bwMode="auto">
          <a:xfrm>
            <a:off x="4724400" y="5257800"/>
            <a:ext cx="762000" cy="381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F:1</a:t>
            </a:r>
          </a:p>
        </p:txBody>
      </p:sp>
      <p:sp>
        <p:nvSpPr>
          <p:cNvPr id="278566" name="Line 38"/>
          <p:cNvSpPr>
            <a:spLocks noChangeShapeType="1"/>
          </p:cNvSpPr>
          <p:nvPr/>
        </p:nvSpPr>
        <p:spPr bwMode="auto">
          <a:xfrm flipH="1">
            <a:off x="6172200" y="17526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8567" name="Line 39"/>
          <p:cNvSpPr>
            <a:spLocks noChangeShapeType="1"/>
          </p:cNvSpPr>
          <p:nvPr/>
        </p:nvSpPr>
        <p:spPr bwMode="auto">
          <a:xfrm flipH="1">
            <a:off x="5562600" y="24384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8568" name="Line 40"/>
          <p:cNvSpPr>
            <a:spLocks noChangeShapeType="1"/>
          </p:cNvSpPr>
          <p:nvPr/>
        </p:nvSpPr>
        <p:spPr bwMode="auto">
          <a:xfrm flipH="1">
            <a:off x="5105400" y="32004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8569" name="Line 41"/>
          <p:cNvSpPr>
            <a:spLocks noChangeShapeType="1"/>
          </p:cNvSpPr>
          <p:nvPr/>
        </p:nvSpPr>
        <p:spPr bwMode="auto">
          <a:xfrm>
            <a:off x="5029200" y="3962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8570" name="Line 42"/>
          <p:cNvSpPr>
            <a:spLocks noChangeShapeType="1"/>
          </p:cNvSpPr>
          <p:nvPr/>
        </p:nvSpPr>
        <p:spPr bwMode="auto">
          <a:xfrm>
            <a:off x="5029200" y="4800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8571" name="Line 43"/>
          <p:cNvSpPr>
            <a:spLocks noChangeShapeType="1"/>
          </p:cNvSpPr>
          <p:nvPr/>
        </p:nvSpPr>
        <p:spPr bwMode="auto">
          <a:xfrm>
            <a:off x="3581400" y="4572000"/>
            <a:ext cx="1143000" cy="838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8572" name="Line 44"/>
          <p:cNvSpPr>
            <a:spLocks noChangeShapeType="1"/>
          </p:cNvSpPr>
          <p:nvPr/>
        </p:nvSpPr>
        <p:spPr bwMode="auto">
          <a:xfrm>
            <a:off x="3657600" y="2971800"/>
            <a:ext cx="1143000" cy="6858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8573" name="Line 45"/>
          <p:cNvSpPr>
            <a:spLocks noChangeShapeType="1"/>
          </p:cNvSpPr>
          <p:nvPr/>
        </p:nvSpPr>
        <p:spPr bwMode="auto">
          <a:xfrm>
            <a:off x="3733800" y="2590800"/>
            <a:ext cx="144780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8574" name="Line 46"/>
          <p:cNvSpPr>
            <a:spLocks noChangeShapeType="1"/>
          </p:cNvSpPr>
          <p:nvPr/>
        </p:nvSpPr>
        <p:spPr bwMode="auto">
          <a:xfrm>
            <a:off x="3733800" y="22098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8575" name="Line 47"/>
          <p:cNvSpPr>
            <a:spLocks noChangeShapeType="1"/>
          </p:cNvSpPr>
          <p:nvPr/>
        </p:nvSpPr>
        <p:spPr bwMode="auto">
          <a:xfrm>
            <a:off x="3810000" y="3733800"/>
            <a:ext cx="990600" cy="762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8576" name="Text Box 48"/>
          <p:cNvSpPr txBox="1">
            <a:spLocks noChangeArrowheads="1"/>
          </p:cNvSpPr>
          <p:nvPr/>
        </p:nvSpPr>
        <p:spPr bwMode="auto">
          <a:xfrm>
            <a:off x="2514600" y="1371600"/>
            <a:ext cx="933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Header</a:t>
            </a:r>
          </a:p>
        </p:txBody>
      </p:sp>
      <p:sp>
        <p:nvSpPr>
          <p:cNvPr id="278577" name="Line 49"/>
          <p:cNvSpPr>
            <a:spLocks noChangeShapeType="1"/>
          </p:cNvSpPr>
          <p:nvPr/>
        </p:nvSpPr>
        <p:spPr bwMode="auto">
          <a:xfrm>
            <a:off x="3733800" y="3352800"/>
            <a:ext cx="2286000" cy="2286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305369" y="1613848"/>
            <a:ext cx="1003679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783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8532" grpId="0" animBg="1"/>
      <p:bldP spid="278533" grpId="0" animBg="1"/>
      <p:bldP spid="27857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Rectangle 2"/>
          <p:cNvSpPr>
            <a:spLocks noChangeArrowheads="1"/>
          </p:cNvSpPr>
          <p:nvPr/>
        </p:nvSpPr>
        <p:spPr bwMode="auto">
          <a:xfrm>
            <a:off x="152400" y="228600"/>
            <a:ext cx="8839200" cy="71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4400" dirty="0"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FP-Tree</a:t>
            </a:r>
            <a:r>
              <a:rPr lang="en-US" altLang="en-US" sz="4400" dirty="0">
                <a:solidFill>
                  <a:srgbClr val="3333CC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4400" dirty="0"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after reading </a:t>
            </a:r>
            <a:r>
              <a:rPr lang="en-US" altLang="en-US" sz="4400" dirty="0" smtClean="0"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3</a:t>
            </a:r>
            <a:r>
              <a:rPr lang="en-US" altLang="en-US" sz="4400" baseline="30000" dirty="0" smtClean="0"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rd</a:t>
            </a:r>
            <a:r>
              <a:rPr lang="en-US" altLang="en-US" sz="4400" dirty="0" smtClean="0"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 transaction</a:t>
            </a:r>
            <a:endParaRPr lang="en-US" altLang="en-US" sz="4400" dirty="0">
              <a:latin typeface="+mj-lt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280579" name="Rectangle 3"/>
          <p:cNvSpPr>
            <a:spLocks noChangeArrowheads="1"/>
          </p:cNvSpPr>
          <p:nvPr/>
        </p:nvSpPr>
        <p:spPr bwMode="auto">
          <a:xfrm>
            <a:off x="304800" y="1143000"/>
            <a:ext cx="19812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 sz="2400" dirty="0">
                <a:latin typeface="+mj-lt"/>
              </a:rPr>
              <a:t>A C E B F</a:t>
            </a:r>
          </a:p>
          <a:p>
            <a:pPr>
              <a:spcBef>
                <a:spcPct val="20000"/>
              </a:spcBef>
            </a:pPr>
            <a:r>
              <a:rPr lang="en-US" altLang="en-US" sz="2400" dirty="0">
                <a:latin typeface="+mj-lt"/>
              </a:rPr>
              <a:t>A C G</a:t>
            </a:r>
          </a:p>
          <a:p>
            <a:pPr>
              <a:spcBef>
                <a:spcPct val="20000"/>
              </a:spcBef>
            </a:pPr>
            <a:r>
              <a:rPr lang="en-US" altLang="en-US" sz="2800" b="1" dirty="0">
                <a:solidFill>
                  <a:srgbClr val="FF0000"/>
                </a:solidFill>
                <a:latin typeface="+mj-lt"/>
              </a:rPr>
              <a:t>E</a:t>
            </a:r>
          </a:p>
          <a:p>
            <a:pPr>
              <a:spcBef>
                <a:spcPct val="20000"/>
              </a:spcBef>
            </a:pPr>
            <a:r>
              <a:rPr lang="en-US" altLang="en-US" sz="2400" dirty="0">
                <a:latin typeface="+mj-lt"/>
              </a:rPr>
              <a:t>A C E G D</a:t>
            </a:r>
          </a:p>
          <a:p>
            <a:pPr>
              <a:spcBef>
                <a:spcPct val="20000"/>
              </a:spcBef>
            </a:pPr>
            <a:r>
              <a:rPr lang="en-US" altLang="en-US" sz="2400" dirty="0">
                <a:latin typeface="+mj-lt"/>
              </a:rPr>
              <a:t>A C E G</a:t>
            </a:r>
          </a:p>
          <a:p>
            <a:pPr>
              <a:spcBef>
                <a:spcPct val="20000"/>
              </a:spcBef>
            </a:pPr>
            <a:r>
              <a:rPr lang="en-US" altLang="en-US" sz="2400" dirty="0">
                <a:latin typeface="+mj-lt"/>
              </a:rPr>
              <a:t>E</a:t>
            </a:r>
          </a:p>
          <a:p>
            <a:pPr>
              <a:spcBef>
                <a:spcPct val="20000"/>
              </a:spcBef>
            </a:pPr>
            <a:r>
              <a:rPr lang="en-US" altLang="en-US" sz="2400" dirty="0">
                <a:latin typeface="+mj-lt"/>
              </a:rPr>
              <a:t>A C E B F</a:t>
            </a:r>
          </a:p>
          <a:p>
            <a:pPr>
              <a:spcBef>
                <a:spcPct val="20000"/>
              </a:spcBef>
            </a:pPr>
            <a:r>
              <a:rPr lang="en-US" altLang="en-US" sz="2400" dirty="0">
                <a:latin typeface="+mj-lt"/>
              </a:rPr>
              <a:t>A C D</a:t>
            </a:r>
          </a:p>
          <a:p>
            <a:pPr>
              <a:spcBef>
                <a:spcPct val="20000"/>
              </a:spcBef>
            </a:pPr>
            <a:r>
              <a:rPr lang="en-US" altLang="en-US" sz="2400" dirty="0">
                <a:latin typeface="+mj-lt"/>
              </a:rPr>
              <a:t>A C E G</a:t>
            </a:r>
          </a:p>
          <a:p>
            <a:pPr>
              <a:spcBef>
                <a:spcPct val="20000"/>
              </a:spcBef>
            </a:pPr>
            <a:r>
              <a:rPr lang="en-US" altLang="en-US" sz="2400" dirty="0">
                <a:latin typeface="+mj-lt"/>
              </a:rPr>
              <a:t>A C E G</a:t>
            </a:r>
          </a:p>
        </p:txBody>
      </p:sp>
      <p:sp>
        <p:nvSpPr>
          <p:cNvPr id="280580" name="Oval 4"/>
          <p:cNvSpPr>
            <a:spLocks noChangeArrowheads="1"/>
          </p:cNvSpPr>
          <p:nvPr/>
        </p:nvSpPr>
        <p:spPr bwMode="auto">
          <a:xfrm>
            <a:off x="5943600" y="3505200"/>
            <a:ext cx="762000" cy="381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G:1</a:t>
            </a:r>
          </a:p>
        </p:txBody>
      </p:sp>
      <p:sp>
        <p:nvSpPr>
          <p:cNvPr id="280581" name="Line 5"/>
          <p:cNvSpPr>
            <a:spLocks noChangeShapeType="1"/>
          </p:cNvSpPr>
          <p:nvPr/>
        </p:nvSpPr>
        <p:spPr bwMode="auto">
          <a:xfrm>
            <a:off x="5715000" y="32004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280582" name="Group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1259507"/>
              </p:ext>
            </p:extLst>
          </p:nvPr>
        </p:nvGraphicFramePr>
        <p:xfrm>
          <a:off x="2590800" y="1981200"/>
          <a:ext cx="1447800" cy="2773680"/>
        </p:xfrm>
        <a:graphic>
          <a:graphicData uri="http://schemas.openxmlformats.org/drawingml/2006/table">
            <a:tbl>
              <a:tblPr/>
              <a:tblGrid>
                <a:gridCol w="723900">
                  <a:extLst>
                    <a:ext uri="{9D8B030D-6E8A-4147-A177-3AD203B41FA5}">
                      <a16:colId xmlns="" xmlns:a16="http://schemas.microsoft.com/office/drawing/2014/main" val="91076021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150830648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A:8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717739218"/>
                  </a:ext>
                </a:extLst>
              </a:tr>
              <a:tr h="311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C:8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134314142"/>
                  </a:ext>
                </a:extLst>
              </a:tr>
              <a:tr h="312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E:8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610425910"/>
                  </a:ext>
                </a:extLst>
              </a:tr>
              <a:tr h="311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G:5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076579374"/>
                  </a:ext>
                </a:extLst>
              </a:tr>
              <a:tr h="312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B:2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465262383"/>
                  </a:ext>
                </a:extLst>
              </a:tr>
              <a:tr h="311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D:2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283959350"/>
                  </a:ext>
                </a:extLst>
              </a:tr>
              <a:tr h="312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F:2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037218552"/>
                  </a:ext>
                </a:extLst>
              </a:tr>
            </a:tbl>
          </a:graphicData>
        </a:graphic>
      </p:graphicFrame>
      <p:sp>
        <p:nvSpPr>
          <p:cNvPr id="280608" name="Oval 32"/>
          <p:cNvSpPr>
            <a:spLocks noChangeArrowheads="1"/>
          </p:cNvSpPr>
          <p:nvPr/>
        </p:nvSpPr>
        <p:spPr bwMode="auto">
          <a:xfrm>
            <a:off x="6324600" y="1371600"/>
            <a:ext cx="762000" cy="381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null</a:t>
            </a:r>
          </a:p>
        </p:txBody>
      </p:sp>
      <p:sp>
        <p:nvSpPr>
          <p:cNvPr id="280609" name="Oval 33"/>
          <p:cNvSpPr>
            <a:spLocks noChangeArrowheads="1"/>
          </p:cNvSpPr>
          <p:nvPr/>
        </p:nvSpPr>
        <p:spPr bwMode="auto">
          <a:xfrm>
            <a:off x="5715000" y="2057400"/>
            <a:ext cx="762000" cy="381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A:2</a:t>
            </a:r>
          </a:p>
        </p:txBody>
      </p:sp>
      <p:sp>
        <p:nvSpPr>
          <p:cNvPr id="280610" name="Oval 34"/>
          <p:cNvSpPr>
            <a:spLocks noChangeArrowheads="1"/>
          </p:cNvSpPr>
          <p:nvPr/>
        </p:nvSpPr>
        <p:spPr bwMode="auto">
          <a:xfrm>
            <a:off x="5181600" y="2819400"/>
            <a:ext cx="762000" cy="381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C:2</a:t>
            </a:r>
          </a:p>
        </p:txBody>
      </p:sp>
      <p:sp>
        <p:nvSpPr>
          <p:cNvPr id="280611" name="Oval 35"/>
          <p:cNvSpPr>
            <a:spLocks noChangeArrowheads="1"/>
          </p:cNvSpPr>
          <p:nvPr/>
        </p:nvSpPr>
        <p:spPr bwMode="auto">
          <a:xfrm>
            <a:off x="4724400" y="3581400"/>
            <a:ext cx="762000" cy="381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E:1</a:t>
            </a:r>
          </a:p>
        </p:txBody>
      </p:sp>
      <p:sp>
        <p:nvSpPr>
          <p:cNvPr id="280612" name="Oval 36"/>
          <p:cNvSpPr>
            <a:spLocks noChangeArrowheads="1"/>
          </p:cNvSpPr>
          <p:nvPr/>
        </p:nvSpPr>
        <p:spPr bwMode="auto">
          <a:xfrm>
            <a:off x="4724400" y="4419600"/>
            <a:ext cx="762000" cy="381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B:1</a:t>
            </a:r>
          </a:p>
        </p:txBody>
      </p:sp>
      <p:sp>
        <p:nvSpPr>
          <p:cNvPr id="280613" name="Oval 37"/>
          <p:cNvSpPr>
            <a:spLocks noChangeArrowheads="1"/>
          </p:cNvSpPr>
          <p:nvPr/>
        </p:nvSpPr>
        <p:spPr bwMode="auto">
          <a:xfrm>
            <a:off x="4724400" y="5257800"/>
            <a:ext cx="762000" cy="381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F:1</a:t>
            </a:r>
          </a:p>
        </p:txBody>
      </p:sp>
      <p:sp>
        <p:nvSpPr>
          <p:cNvPr id="280614" name="Line 38"/>
          <p:cNvSpPr>
            <a:spLocks noChangeShapeType="1"/>
          </p:cNvSpPr>
          <p:nvPr/>
        </p:nvSpPr>
        <p:spPr bwMode="auto">
          <a:xfrm flipH="1">
            <a:off x="6172200" y="17526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0615" name="Line 39"/>
          <p:cNvSpPr>
            <a:spLocks noChangeShapeType="1"/>
          </p:cNvSpPr>
          <p:nvPr/>
        </p:nvSpPr>
        <p:spPr bwMode="auto">
          <a:xfrm flipH="1">
            <a:off x="5562600" y="24384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0616" name="Line 40"/>
          <p:cNvSpPr>
            <a:spLocks noChangeShapeType="1"/>
          </p:cNvSpPr>
          <p:nvPr/>
        </p:nvSpPr>
        <p:spPr bwMode="auto">
          <a:xfrm flipH="1">
            <a:off x="5105400" y="32004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0617" name="Line 41"/>
          <p:cNvSpPr>
            <a:spLocks noChangeShapeType="1"/>
          </p:cNvSpPr>
          <p:nvPr/>
        </p:nvSpPr>
        <p:spPr bwMode="auto">
          <a:xfrm>
            <a:off x="5029200" y="3962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0618" name="Line 42"/>
          <p:cNvSpPr>
            <a:spLocks noChangeShapeType="1"/>
          </p:cNvSpPr>
          <p:nvPr/>
        </p:nvSpPr>
        <p:spPr bwMode="auto">
          <a:xfrm>
            <a:off x="5029200" y="4800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0619" name="Line 43"/>
          <p:cNvSpPr>
            <a:spLocks noChangeShapeType="1"/>
          </p:cNvSpPr>
          <p:nvPr/>
        </p:nvSpPr>
        <p:spPr bwMode="auto">
          <a:xfrm>
            <a:off x="3581400" y="4572000"/>
            <a:ext cx="1143000" cy="838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0620" name="Line 44"/>
          <p:cNvSpPr>
            <a:spLocks noChangeShapeType="1"/>
          </p:cNvSpPr>
          <p:nvPr/>
        </p:nvSpPr>
        <p:spPr bwMode="auto">
          <a:xfrm>
            <a:off x="3657600" y="2971800"/>
            <a:ext cx="1143000" cy="6858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0621" name="Line 45"/>
          <p:cNvSpPr>
            <a:spLocks noChangeShapeType="1"/>
          </p:cNvSpPr>
          <p:nvPr/>
        </p:nvSpPr>
        <p:spPr bwMode="auto">
          <a:xfrm>
            <a:off x="3733800" y="2590800"/>
            <a:ext cx="144780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0622" name="Line 46"/>
          <p:cNvSpPr>
            <a:spLocks noChangeShapeType="1"/>
          </p:cNvSpPr>
          <p:nvPr/>
        </p:nvSpPr>
        <p:spPr bwMode="auto">
          <a:xfrm>
            <a:off x="3733800" y="22098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0623" name="Line 47"/>
          <p:cNvSpPr>
            <a:spLocks noChangeShapeType="1"/>
          </p:cNvSpPr>
          <p:nvPr/>
        </p:nvSpPr>
        <p:spPr bwMode="auto">
          <a:xfrm>
            <a:off x="3810000" y="3733800"/>
            <a:ext cx="990600" cy="762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0624" name="Text Box 48"/>
          <p:cNvSpPr txBox="1">
            <a:spLocks noChangeArrowheads="1"/>
          </p:cNvSpPr>
          <p:nvPr/>
        </p:nvSpPr>
        <p:spPr bwMode="auto">
          <a:xfrm>
            <a:off x="2514600" y="1371600"/>
            <a:ext cx="933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Header</a:t>
            </a:r>
          </a:p>
        </p:txBody>
      </p:sp>
      <p:sp>
        <p:nvSpPr>
          <p:cNvPr id="280625" name="Oval 49"/>
          <p:cNvSpPr>
            <a:spLocks noChangeArrowheads="1"/>
          </p:cNvSpPr>
          <p:nvPr/>
        </p:nvSpPr>
        <p:spPr bwMode="auto">
          <a:xfrm>
            <a:off x="7391400" y="2057400"/>
            <a:ext cx="762000" cy="381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1" dirty="0"/>
              <a:t>E:1</a:t>
            </a:r>
          </a:p>
        </p:txBody>
      </p:sp>
      <p:sp>
        <p:nvSpPr>
          <p:cNvPr id="280626" name="Line 50"/>
          <p:cNvSpPr>
            <a:spLocks noChangeShapeType="1"/>
          </p:cNvSpPr>
          <p:nvPr/>
        </p:nvSpPr>
        <p:spPr bwMode="auto">
          <a:xfrm>
            <a:off x="7010400" y="16764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0627" name="Line 51"/>
          <p:cNvSpPr>
            <a:spLocks noChangeShapeType="1"/>
          </p:cNvSpPr>
          <p:nvPr/>
        </p:nvSpPr>
        <p:spPr bwMode="auto">
          <a:xfrm flipV="1">
            <a:off x="5410200" y="2362200"/>
            <a:ext cx="2057400" cy="12954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0628" name="Line 52"/>
          <p:cNvSpPr>
            <a:spLocks noChangeShapeType="1"/>
          </p:cNvSpPr>
          <p:nvPr/>
        </p:nvSpPr>
        <p:spPr bwMode="auto">
          <a:xfrm>
            <a:off x="3733800" y="3352800"/>
            <a:ext cx="2286000" cy="2286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304800" y="2072481"/>
            <a:ext cx="3810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074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0625" grpId="0" animBg="1"/>
      <p:bldP spid="280626" grpId="0" animBg="1"/>
      <p:bldP spid="28062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 description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Data mining can be classified into two categories: </a:t>
            </a:r>
            <a:r>
              <a:rPr lang="en-US" b="1" dirty="0" smtClean="0">
                <a:solidFill>
                  <a:schemeClr val="accent2"/>
                </a:solidFill>
              </a:rPr>
              <a:t>descriptive</a:t>
            </a:r>
            <a:r>
              <a:rPr lang="en-US" dirty="0" smtClean="0"/>
              <a:t> </a:t>
            </a:r>
            <a:r>
              <a:rPr lang="en-US" dirty="0"/>
              <a:t>data mining and </a:t>
            </a:r>
            <a:r>
              <a:rPr lang="en-US" b="1" dirty="0">
                <a:solidFill>
                  <a:schemeClr val="accent2"/>
                </a:solidFill>
              </a:rPr>
              <a:t>predictive</a:t>
            </a:r>
            <a:r>
              <a:rPr lang="en-US" dirty="0"/>
              <a:t> data mining.</a:t>
            </a:r>
          </a:p>
          <a:p>
            <a:pPr algn="just"/>
            <a:r>
              <a:rPr lang="en-US" dirty="0"/>
              <a:t>Descriptive data mining </a:t>
            </a:r>
            <a:r>
              <a:rPr lang="en-US" b="1" dirty="0">
                <a:solidFill>
                  <a:schemeClr val="accent2"/>
                </a:solidFill>
              </a:rPr>
              <a:t>describes the data set </a:t>
            </a:r>
            <a:r>
              <a:rPr lang="en-US" dirty="0"/>
              <a:t>in </a:t>
            </a:r>
            <a:r>
              <a:rPr lang="en-US" dirty="0" smtClean="0"/>
              <a:t>a </a:t>
            </a:r>
            <a:r>
              <a:rPr lang="en-US" b="1" dirty="0" smtClean="0">
                <a:solidFill>
                  <a:schemeClr val="accent2"/>
                </a:solidFill>
              </a:rPr>
              <a:t>concise </a:t>
            </a:r>
            <a:r>
              <a:rPr lang="en-US" b="1" dirty="0">
                <a:solidFill>
                  <a:schemeClr val="accent2"/>
                </a:solidFill>
              </a:rPr>
              <a:t>and summative manner</a:t>
            </a:r>
            <a:r>
              <a:rPr lang="en-US" dirty="0"/>
              <a:t> and </a:t>
            </a:r>
            <a:r>
              <a:rPr lang="en-US" b="1" dirty="0">
                <a:solidFill>
                  <a:schemeClr val="accent2"/>
                </a:solidFill>
              </a:rPr>
              <a:t>presents </a:t>
            </a:r>
            <a:r>
              <a:rPr lang="en-US" b="1" dirty="0" smtClean="0">
                <a:solidFill>
                  <a:schemeClr val="accent2"/>
                </a:solidFill>
              </a:rPr>
              <a:t>interesting </a:t>
            </a:r>
            <a:r>
              <a:rPr lang="en-US" b="1" dirty="0">
                <a:solidFill>
                  <a:schemeClr val="accent2"/>
                </a:solidFill>
              </a:rPr>
              <a:t>general properties </a:t>
            </a:r>
            <a:r>
              <a:rPr lang="en-US" dirty="0"/>
              <a:t>of the data. </a:t>
            </a:r>
            <a:endParaRPr lang="en-US" dirty="0" smtClean="0"/>
          </a:p>
          <a:p>
            <a:pPr algn="just"/>
            <a:r>
              <a:rPr lang="en-US" dirty="0" smtClean="0"/>
              <a:t>Predictive </a:t>
            </a:r>
            <a:r>
              <a:rPr lang="en-US" dirty="0"/>
              <a:t>data mining </a:t>
            </a:r>
            <a:r>
              <a:rPr lang="en-US" b="1" dirty="0">
                <a:solidFill>
                  <a:schemeClr val="accent2"/>
                </a:solidFill>
              </a:rPr>
              <a:t>analyzes the data </a:t>
            </a:r>
            <a:r>
              <a:rPr lang="en-US" dirty="0"/>
              <a:t>in order to </a:t>
            </a:r>
            <a:r>
              <a:rPr lang="en-US" b="1" dirty="0" smtClean="0">
                <a:solidFill>
                  <a:schemeClr val="accent2"/>
                </a:solidFill>
              </a:rPr>
              <a:t>construct one </a:t>
            </a:r>
            <a:r>
              <a:rPr lang="en-US" b="1" dirty="0">
                <a:solidFill>
                  <a:schemeClr val="accent2"/>
                </a:solidFill>
              </a:rPr>
              <a:t>or a set of models</a:t>
            </a:r>
            <a:r>
              <a:rPr lang="en-US" dirty="0"/>
              <a:t>, and attempts to </a:t>
            </a:r>
            <a:r>
              <a:rPr lang="en-US" b="1" dirty="0">
                <a:solidFill>
                  <a:schemeClr val="accent2"/>
                </a:solidFill>
              </a:rPr>
              <a:t>predict </a:t>
            </a:r>
            <a:r>
              <a:rPr lang="en-US" b="1" dirty="0" smtClean="0">
                <a:solidFill>
                  <a:schemeClr val="accent2"/>
                </a:solidFill>
              </a:rPr>
              <a:t>the behavior </a:t>
            </a:r>
            <a:r>
              <a:rPr lang="en-US" b="1" dirty="0">
                <a:solidFill>
                  <a:schemeClr val="accent2"/>
                </a:solidFill>
              </a:rPr>
              <a:t>of new data sets</a:t>
            </a:r>
            <a:r>
              <a:rPr lang="en-US" dirty="0"/>
              <a:t>. </a:t>
            </a:r>
            <a:endParaRPr lang="en-US" dirty="0" smtClean="0"/>
          </a:p>
          <a:p>
            <a:pPr algn="just"/>
            <a:r>
              <a:rPr lang="en-US" dirty="0"/>
              <a:t>Database is usually storing the large amounts of data in great detail. However users often </a:t>
            </a:r>
            <a:r>
              <a:rPr lang="en-US" b="1" dirty="0">
                <a:solidFill>
                  <a:schemeClr val="accent2"/>
                </a:solidFill>
              </a:rPr>
              <a:t>like to view </a:t>
            </a:r>
            <a:r>
              <a:rPr lang="en-US" dirty="0"/>
              <a:t>sets of </a:t>
            </a:r>
            <a:r>
              <a:rPr lang="en-US" b="1" dirty="0">
                <a:solidFill>
                  <a:schemeClr val="accent2"/>
                </a:solidFill>
              </a:rPr>
              <a:t>summarized data in concise, descriptive terms</a:t>
            </a:r>
            <a:r>
              <a:rPr lang="en-US" dirty="0"/>
              <a:t>.</a:t>
            </a:r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171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Rectangle 2"/>
          <p:cNvSpPr>
            <a:spLocks noChangeArrowheads="1"/>
          </p:cNvSpPr>
          <p:nvPr/>
        </p:nvSpPr>
        <p:spPr bwMode="auto">
          <a:xfrm>
            <a:off x="304800" y="1143000"/>
            <a:ext cx="19812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 sz="2400" dirty="0">
                <a:latin typeface="+mj-lt"/>
              </a:rPr>
              <a:t>A C E B F</a:t>
            </a:r>
          </a:p>
          <a:p>
            <a:pPr>
              <a:spcBef>
                <a:spcPct val="20000"/>
              </a:spcBef>
            </a:pPr>
            <a:r>
              <a:rPr lang="en-US" altLang="en-US" sz="2400" dirty="0">
                <a:latin typeface="+mj-lt"/>
              </a:rPr>
              <a:t>A C G</a:t>
            </a:r>
          </a:p>
          <a:p>
            <a:pPr>
              <a:spcBef>
                <a:spcPct val="20000"/>
              </a:spcBef>
            </a:pPr>
            <a:r>
              <a:rPr lang="en-US" altLang="en-US" sz="2400" dirty="0">
                <a:latin typeface="+mj-lt"/>
              </a:rPr>
              <a:t>E</a:t>
            </a:r>
          </a:p>
          <a:p>
            <a:pPr>
              <a:spcBef>
                <a:spcPct val="20000"/>
              </a:spcBef>
            </a:pPr>
            <a:r>
              <a:rPr lang="en-US" altLang="en-US" sz="2800" b="1" dirty="0">
                <a:solidFill>
                  <a:srgbClr val="FF0000"/>
                </a:solidFill>
                <a:latin typeface="+mj-lt"/>
              </a:rPr>
              <a:t>A C E G D</a:t>
            </a:r>
          </a:p>
          <a:p>
            <a:pPr>
              <a:spcBef>
                <a:spcPct val="20000"/>
              </a:spcBef>
            </a:pPr>
            <a:r>
              <a:rPr lang="en-US" altLang="en-US" sz="2400" dirty="0">
                <a:latin typeface="+mj-lt"/>
              </a:rPr>
              <a:t>A C E G</a:t>
            </a:r>
          </a:p>
          <a:p>
            <a:pPr>
              <a:spcBef>
                <a:spcPct val="20000"/>
              </a:spcBef>
            </a:pPr>
            <a:r>
              <a:rPr lang="en-US" altLang="en-US" sz="2400" dirty="0">
                <a:latin typeface="+mj-lt"/>
              </a:rPr>
              <a:t>E</a:t>
            </a:r>
          </a:p>
          <a:p>
            <a:pPr>
              <a:spcBef>
                <a:spcPct val="20000"/>
              </a:spcBef>
            </a:pPr>
            <a:r>
              <a:rPr lang="en-US" altLang="en-US" sz="2400" dirty="0">
                <a:latin typeface="+mj-lt"/>
              </a:rPr>
              <a:t>A C E B F</a:t>
            </a:r>
          </a:p>
          <a:p>
            <a:pPr>
              <a:spcBef>
                <a:spcPct val="20000"/>
              </a:spcBef>
            </a:pPr>
            <a:r>
              <a:rPr lang="en-US" altLang="en-US" sz="2400" dirty="0">
                <a:latin typeface="+mj-lt"/>
              </a:rPr>
              <a:t>A C D</a:t>
            </a:r>
          </a:p>
          <a:p>
            <a:pPr>
              <a:spcBef>
                <a:spcPct val="20000"/>
              </a:spcBef>
            </a:pPr>
            <a:r>
              <a:rPr lang="en-US" altLang="en-US" sz="2400" dirty="0">
                <a:latin typeface="+mj-lt"/>
              </a:rPr>
              <a:t>A C E G</a:t>
            </a:r>
          </a:p>
          <a:p>
            <a:pPr>
              <a:spcBef>
                <a:spcPct val="20000"/>
              </a:spcBef>
            </a:pPr>
            <a:r>
              <a:rPr lang="en-US" altLang="en-US" sz="2400" dirty="0">
                <a:latin typeface="+mj-lt"/>
              </a:rPr>
              <a:t>A C E G</a:t>
            </a:r>
          </a:p>
        </p:txBody>
      </p:sp>
      <p:sp>
        <p:nvSpPr>
          <p:cNvPr id="282627" name="Rectangle 3"/>
          <p:cNvSpPr>
            <a:spLocks noChangeArrowheads="1"/>
          </p:cNvSpPr>
          <p:nvPr/>
        </p:nvSpPr>
        <p:spPr bwMode="auto">
          <a:xfrm>
            <a:off x="152400" y="228600"/>
            <a:ext cx="8839200" cy="71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4400" dirty="0">
                <a:latin typeface="+mj-lt"/>
              </a:rPr>
              <a:t>FP-Tree after reading 4</a:t>
            </a:r>
            <a:r>
              <a:rPr lang="en-US" altLang="en-US" sz="4400" baseline="30000" dirty="0">
                <a:latin typeface="+mj-lt"/>
              </a:rPr>
              <a:t>th</a:t>
            </a:r>
            <a:r>
              <a:rPr lang="en-US" altLang="en-US" sz="4400" dirty="0">
                <a:latin typeface="+mj-lt"/>
              </a:rPr>
              <a:t> transaction</a:t>
            </a:r>
          </a:p>
        </p:txBody>
      </p:sp>
      <p:sp>
        <p:nvSpPr>
          <p:cNvPr id="282628" name="Oval 4"/>
          <p:cNvSpPr>
            <a:spLocks noChangeArrowheads="1"/>
          </p:cNvSpPr>
          <p:nvPr/>
        </p:nvSpPr>
        <p:spPr bwMode="auto">
          <a:xfrm>
            <a:off x="5943600" y="3505200"/>
            <a:ext cx="762000" cy="381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G:1</a:t>
            </a:r>
          </a:p>
        </p:txBody>
      </p:sp>
      <p:sp>
        <p:nvSpPr>
          <p:cNvPr id="282629" name="Line 5"/>
          <p:cNvSpPr>
            <a:spLocks noChangeShapeType="1"/>
          </p:cNvSpPr>
          <p:nvPr/>
        </p:nvSpPr>
        <p:spPr bwMode="auto">
          <a:xfrm>
            <a:off x="5715000" y="32004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282630" name="Group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0296477"/>
              </p:ext>
            </p:extLst>
          </p:nvPr>
        </p:nvGraphicFramePr>
        <p:xfrm>
          <a:off x="2590800" y="1981200"/>
          <a:ext cx="1447800" cy="2773680"/>
        </p:xfrm>
        <a:graphic>
          <a:graphicData uri="http://schemas.openxmlformats.org/drawingml/2006/table">
            <a:tbl>
              <a:tblPr/>
              <a:tblGrid>
                <a:gridCol w="723900">
                  <a:extLst>
                    <a:ext uri="{9D8B030D-6E8A-4147-A177-3AD203B41FA5}">
                      <a16:colId xmlns="" xmlns:a16="http://schemas.microsoft.com/office/drawing/2014/main" val="846364418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835743842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A:8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784881399"/>
                  </a:ext>
                </a:extLst>
              </a:tr>
              <a:tr h="311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C:8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12779388"/>
                  </a:ext>
                </a:extLst>
              </a:tr>
              <a:tr h="312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E:8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147616646"/>
                  </a:ext>
                </a:extLst>
              </a:tr>
              <a:tr h="311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G:5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780675885"/>
                  </a:ext>
                </a:extLst>
              </a:tr>
              <a:tr h="312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B:2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151347488"/>
                  </a:ext>
                </a:extLst>
              </a:tr>
              <a:tr h="311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D:2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537349928"/>
                  </a:ext>
                </a:extLst>
              </a:tr>
              <a:tr h="312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F:2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700340709"/>
                  </a:ext>
                </a:extLst>
              </a:tr>
            </a:tbl>
          </a:graphicData>
        </a:graphic>
      </p:graphicFrame>
      <p:sp>
        <p:nvSpPr>
          <p:cNvPr id="282656" name="Oval 32"/>
          <p:cNvSpPr>
            <a:spLocks noChangeArrowheads="1"/>
          </p:cNvSpPr>
          <p:nvPr/>
        </p:nvSpPr>
        <p:spPr bwMode="auto">
          <a:xfrm>
            <a:off x="6324600" y="1371600"/>
            <a:ext cx="762000" cy="381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null</a:t>
            </a:r>
          </a:p>
        </p:txBody>
      </p:sp>
      <p:sp>
        <p:nvSpPr>
          <p:cNvPr id="282657" name="Oval 33"/>
          <p:cNvSpPr>
            <a:spLocks noChangeArrowheads="1"/>
          </p:cNvSpPr>
          <p:nvPr/>
        </p:nvSpPr>
        <p:spPr bwMode="auto">
          <a:xfrm>
            <a:off x="5715000" y="2057400"/>
            <a:ext cx="762000" cy="381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1" dirty="0"/>
              <a:t>A:3</a:t>
            </a:r>
          </a:p>
        </p:txBody>
      </p:sp>
      <p:sp>
        <p:nvSpPr>
          <p:cNvPr id="282658" name="Oval 34"/>
          <p:cNvSpPr>
            <a:spLocks noChangeArrowheads="1"/>
          </p:cNvSpPr>
          <p:nvPr/>
        </p:nvSpPr>
        <p:spPr bwMode="auto">
          <a:xfrm>
            <a:off x="5181600" y="2819400"/>
            <a:ext cx="762000" cy="381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1" dirty="0"/>
              <a:t>C:3</a:t>
            </a:r>
          </a:p>
        </p:txBody>
      </p:sp>
      <p:sp>
        <p:nvSpPr>
          <p:cNvPr id="282659" name="Oval 35"/>
          <p:cNvSpPr>
            <a:spLocks noChangeArrowheads="1"/>
          </p:cNvSpPr>
          <p:nvPr/>
        </p:nvSpPr>
        <p:spPr bwMode="auto">
          <a:xfrm>
            <a:off x="4724400" y="3581400"/>
            <a:ext cx="762000" cy="381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1" dirty="0"/>
              <a:t>E:2</a:t>
            </a:r>
          </a:p>
        </p:txBody>
      </p:sp>
      <p:sp>
        <p:nvSpPr>
          <p:cNvPr id="282660" name="Oval 36"/>
          <p:cNvSpPr>
            <a:spLocks noChangeArrowheads="1"/>
          </p:cNvSpPr>
          <p:nvPr/>
        </p:nvSpPr>
        <p:spPr bwMode="auto">
          <a:xfrm>
            <a:off x="4724400" y="4419600"/>
            <a:ext cx="762000" cy="381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B:1</a:t>
            </a:r>
          </a:p>
        </p:txBody>
      </p:sp>
      <p:sp>
        <p:nvSpPr>
          <p:cNvPr id="282661" name="Oval 37"/>
          <p:cNvSpPr>
            <a:spLocks noChangeArrowheads="1"/>
          </p:cNvSpPr>
          <p:nvPr/>
        </p:nvSpPr>
        <p:spPr bwMode="auto">
          <a:xfrm>
            <a:off x="4724400" y="5257800"/>
            <a:ext cx="762000" cy="381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F:1</a:t>
            </a:r>
          </a:p>
        </p:txBody>
      </p:sp>
      <p:sp>
        <p:nvSpPr>
          <p:cNvPr id="282662" name="Line 38"/>
          <p:cNvSpPr>
            <a:spLocks noChangeShapeType="1"/>
          </p:cNvSpPr>
          <p:nvPr/>
        </p:nvSpPr>
        <p:spPr bwMode="auto">
          <a:xfrm flipH="1">
            <a:off x="6172200" y="17526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2663" name="Line 39"/>
          <p:cNvSpPr>
            <a:spLocks noChangeShapeType="1"/>
          </p:cNvSpPr>
          <p:nvPr/>
        </p:nvSpPr>
        <p:spPr bwMode="auto">
          <a:xfrm flipH="1">
            <a:off x="5562600" y="24384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2664" name="Line 40"/>
          <p:cNvSpPr>
            <a:spLocks noChangeShapeType="1"/>
          </p:cNvSpPr>
          <p:nvPr/>
        </p:nvSpPr>
        <p:spPr bwMode="auto">
          <a:xfrm flipH="1">
            <a:off x="5105400" y="32004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2665" name="Line 41"/>
          <p:cNvSpPr>
            <a:spLocks noChangeShapeType="1"/>
          </p:cNvSpPr>
          <p:nvPr/>
        </p:nvSpPr>
        <p:spPr bwMode="auto">
          <a:xfrm>
            <a:off x="5029200" y="3962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2666" name="Line 42"/>
          <p:cNvSpPr>
            <a:spLocks noChangeShapeType="1"/>
          </p:cNvSpPr>
          <p:nvPr/>
        </p:nvSpPr>
        <p:spPr bwMode="auto">
          <a:xfrm>
            <a:off x="5029200" y="4800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2667" name="Line 43"/>
          <p:cNvSpPr>
            <a:spLocks noChangeShapeType="1"/>
          </p:cNvSpPr>
          <p:nvPr/>
        </p:nvSpPr>
        <p:spPr bwMode="auto">
          <a:xfrm>
            <a:off x="3581400" y="4572000"/>
            <a:ext cx="1143000" cy="838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2668" name="Line 44"/>
          <p:cNvSpPr>
            <a:spLocks noChangeShapeType="1"/>
          </p:cNvSpPr>
          <p:nvPr/>
        </p:nvSpPr>
        <p:spPr bwMode="auto">
          <a:xfrm>
            <a:off x="3657600" y="2971800"/>
            <a:ext cx="1143000" cy="6858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2669" name="Line 45"/>
          <p:cNvSpPr>
            <a:spLocks noChangeShapeType="1"/>
          </p:cNvSpPr>
          <p:nvPr/>
        </p:nvSpPr>
        <p:spPr bwMode="auto">
          <a:xfrm>
            <a:off x="3733800" y="2590800"/>
            <a:ext cx="144780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2670" name="Line 46"/>
          <p:cNvSpPr>
            <a:spLocks noChangeShapeType="1"/>
          </p:cNvSpPr>
          <p:nvPr/>
        </p:nvSpPr>
        <p:spPr bwMode="auto">
          <a:xfrm>
            <a:off x="3733800" y="22098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2671" name="Line 47"/>
          <p:cNvSpPr>
            <a:spLocks noChangeShapeType="1"/>
          </p:cNvSpPr>
          <p:nvPr/>
        </p:nvSpPr>
        <p:spPr bwMode="auto">
          <a:xfrm>
            <a:off x="3810000" y="3733800"/>
            <a:ext cx="990600" cy="762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2672" name="Text Box 48"/>
          <p:cNvSpPr txBox="1">
            <a:spLocks noChangeArrowheads="1"/>
          </p:cNvSpPr>
          <p:nvPr/>
        </p:nvSpPr>
        <p:spPr bwMode="auto">
          <a:xfrm>
            <a:off x="2514600" y="1371600"/>
            <a:ext cx="933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Header</a:t>
            </a:r>
          </a:p>
        </p:txBody>
      </p:sp>
      <p:sp>
        <p:nvSpPr>
          <p:cNvPr id="282673" name="Oval 49"/>
          <p:cNvSpPr>
            <a:spLocks noChangeArrowheads="1"/>
          </p:cNvSpPr>
          <p:nvPr/>
        </p:nvSpPr>
        <p:spPr bwMode="auto">
          <a:xfrm>
            <a:off x="7391400" y="2057400"/>
            <a:ext cx="762000" cy="381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E:1</a:t>
            </a:r>
          </a:p>
        </p:txBody>
      </p:sp>
      <p:sp>
        <p:nvSpPr>
          <p:cNvPr id="282674" name="Line 50"/>
          <p:cNvSpPr>
            <a:spLocks noChangeShapeType="1"/>
          </p:cNvSpPr>
          <p:nvPr/>
        </p:nvSpPr>
        <p:spPr bwMode="auto">
          <a:xfrm>
            <a:off x="7010400" y="16764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2675" name="Line 51"/>
          <p:cNvSpPr>
            <a:spLocks noChangeShapeType="1"/>
          </p:cNvSpPr>
          <p:nvPr/>
        </p:nvSpPr>
        <p:spPr bwMode="auto">
          <a:xfrm flipV="1">
            <a:off x="5410200" y="2362200"/>
            <a:ext cx="2057400" cy="12954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2676" name="Oval 52"/>
          <p:cNvSpPr>
            <a:spLocks noChangeArrowheads="1"/>
          </p:cNvSpPr>
          <p:nvPr/>
        </p:nvSpPr>
        <p:spPr bwMode="auto">
          <a:xfrm>
            <a:off x="5943600" y="4267200"/>
            <a:ext cx="762000" cy="381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1" dirty="0"/>
              <a:t>G:1</a:t>
            </a:r>
          </a:p>
        </p:txBody>
      </p:sp>
      <p:sp>
        <p:nvSpPr>
          <p:cNvPr id="282677" name="Line 53"/>
          <p:cNvSpPr>
            <a:spLocks noChangeShapeType="1"/>
          </p:cNvSpPr>
          <p:nvPr/>
        </p:nvSpPr>
        <p:spPr bwMode="auto">
          <a:xfrm>
            <a:off x="5410200" y="3886200"/>
            <a:ext cx="762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2678" name="Line 54"/>
          <p:cNvSpPr>
            <a:spLocks noChangeShapeType="1"/>
          </p:cNvSpPr>
          <p:nvPr/>
        </p:nvSpPr>
        <p:spPr bwMode="auto">
          <a:xfrm>
            <a:off x="3733800" y="3352800"/>
            <a:ext cx="2286000" cy="2286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2679" name="Line 55"/>
          <p:cNvSpPr>
            <a:spLocks noChangeShapeType="1"/>
          </p:cNvSpPr>
          <p:nvPr/>
        </p:nvSpPr>
        <p:spPr bwMode="auto">
          <a:xfrm>
            <a:off x="6324600" y="3886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2680" name="Oval 56"/>
          <p:cNvSpPr>
            <a:spLocks noChangeArrowheads="1"/>
          </p:cNvSpPr>
          <p:nvPr/>
        </p:nvSpPr>
        <p:spPr bwMode="auto">
          <a:xfrm>
            <a:off x="6934200" y="5257800"/>
            <a:ext cx="762000" cy="381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1" dirty="0"/>
              <a:t>D:1</a:t>
            </a:r>
          </a:p>
        </p:txBody>
      </p:sp>
      <p:sp>
        <p:nvSpPr>
          <p:cNvPr id="282681" name="Line 57"/>
          <p:cNvSpPr>
            <a:spLocks noChangeShapeType="1"/>
          </p:cNvSpPr>
          <p:nvPr/>
        </p:nvSpPr>
        <p:spPr bwMode="auto">
          <a:xfrm>
            <a:off x="6553200" y="46482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2682" name="Line 58"/>
          <p:cNvSpPr>
            <a:spLocks noChangeShapeType="1"/>
          </p:cNvSpPr>
          <p:nvPr/>
        </p:nvSpPr>
        <p:spPr bwMode="auto">
          <a:xfrm>
            <a:off x="3657600" y="4191000"/>
            <a:ext cx="1676400" cy="9144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2683" name="Line 59"/>
          <p:cNvSpPr>
            <a:spLocks noChangeShapeType="1"/>
          </p:cNvSpPr>
          <p:nvPr/>
        </p:nvSpPr>
        <p:spPr bwMode="auto">
          <a:xfrm>
            <a:off x="5334000" y="5105400"/>
            <a:ext cx="1600200" cy="3048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304800" y="2525404"/>
            <a:ext cx="15240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038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2676" grpId="0" animBg="1"/>
      <p:bldP spid="282677" grpId="0" animBg="1"/>
      <p:bldP spid="282679" grpId="0" animBg="1"/>
      <p:bldP spid="282680" grpId="0" animBg="1"/>
      <p:bldP spid="282681" grpId="0" animBg="1"/>
      <p:bldP spid="282682" grpId="0" animBg="1"/>
      <p:bldP spid="28268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2"/>
          <p:cNvSpPr>
            <a:spLocks noChangeArrowheads="1"/>
          </p:cNvSpPr>
          <p:nvPr/>
        </p:nvSpPr>
        <p:spPr bwMode="auto">
          <a:xfrm>
            <a:off x="304800" y="1143000"/>
            <a:ext cx="19812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 sz="2400" dirty="0">
                <a:latin typeface="+mj-lt"/>
              </a:rPr>
              <a:t>A C E B F</a:t>
            </a:r>
          </a:p>
          <a:p>
            <a:pPr>
              <a:spcBef>
                <a:spcPct val="20000"/>
              </a:spcBef>
            </a:pPr>
            <a:r>
              <a:rPr lang="en-US" altLang="en-US" sz="2400" dirty="0">
                <a:latin typeface="+mj-lt"/>
              </a:rPr>
              <a:t>A C G</a:t>
            </a:r>
          </a:p>
          <a:p>
            <a:pPr>
              <a:spcBef>
                <a:spcPct val="20000"/>
              </a:spcBef>
            </a:pPr>
            <a:r>
              <a:rPr lang="en-US" altLang="en-US" sz="2400" dirty="0">
                <a:latin typeface="+mj-lt"/>
              </a:rPr>
              <a:t>E</a:t>
            </a:r>
          </a:p>
          <a:p>
            <a:pPr>
              <a:spcBef>
                <a:spcPct val="20000"/>
              </a:spcBef>
            </a:pPr>
            <a:r>
              <a:rPr lang="en-US" altLang="en-US" sz="2400" dirty="0">
                <a:latin typeface="+mj-lt"/>
              </a:rPr>
              <a:t>A C E G D</a:t>
            </a:r>
          </a:p>
          <a:p>
            <a:pPr>
              <a:spcBef>
                <a:spcPct val="20000"/>
              </a:spcBef>
            </a:pPr>
            <a:r>
              <a:rPr lang="en-US" altLang="en-US" sz="2800" b="1" dirty="0">
                <a:solidFill>
                  <a:srgbClr val="FF0000"/>
                </a:solidFill>
                <a:latin typeface="+mj-lt"/>
              </a:rPr>
              <a:t>A C E G</a:t>
            </a:r>
          </a:p>
          <a:p>
            <a:pPr>
              <a:spcBef>
                <a:spcPct val="20000"/>
              </a:spcBef>
            </a:pPr>
            <a:r>
              <a:rPr lang="en-US" altLang="en-US" sz="2400" dirty="0">
                <a:latin typeface="+mj-lt"/>
              </a:rPr>
              <a:t>E</a:t>
            </a:r>
          </a:p>
          <a:p>
            <a:pPr>
              <a:spcBef>
                <a:spcPct val="20000"/>
              </a:spcBef>
            </a:pPr>
            <a:r>
              <a:rPr lang="en-US" altLang="en-US" sz="2400" dirty="0">
                <a:latin typeface="+mj-lt"/>
              </a:rPr>
              <a:t>A C E B F</a:t>
            </a:r>
          </a:p>
          <a:p>
            <a:pPr>
              <a:spcBef>
                <a:spcPct val="20000"/>
              </a:spcBef>
            </a:pPr>
            <a:r>
              <a:rPr lang="en-US" altLang="en-US" sz="2400" dirty="0">
                <a:latin typeface="+mj-lt"/>
              </a:rPr>
              <a:t>A C D</a:t>
            </a:r>
          </a:p>
          <a:p>
            <a:pPr>
              <a:spcBef>
                <a:spcPct val="20000"/>
              </a:spcBef>
            </a:pPr>
            <a:r>
              <a:rPr lang="en-US" altLang="en-US" sz="2400" dirty="0">
                <a:latin typeface="+mj-lt"/>
              </a:rPr>
              <a:t>A C E G</a:t>
            </a:r>
          </a:p>
          <a:p>
            <a:pPr>
              <a:spcBef>
                <a:spcPct val="20000"/>
              </a:spcBef>
            </a:pPr>
            <a:r>
              <a:rPr lang="en-US" altLang="en-US" sz="2400" dirty="0">
                <a:latin typeface="+mj-lt"/>
              </a:rPr>
              <a:t>A C E G</a:t>
            </a:r>
          </a:p>
        </p:txBody>
      </p:sp>
      <p:sp>
        <p:nvSpPr>
          <p:cNvPr id="284675" name="Rectangle 3"/>
          <p:cNvSpPr>
            <a:spLocks noChangeArrowheads="1"/>
          </p:cNvSpPr>
          <p:nvPr/>
        </p:nvSpPr>
        <p:spPr bwMode="auto">
          <a:xfrm>
            <a:off x="152400" y="228600"/>
            <a:ext cx="8839200" cy="71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4400" dirty="0">
                <a:latin typeface="+mj-lt"/>
              </a:rPr>
              <a:t>FP-Tree after reading 5</a:t>
            </a:r>
            <a:r>
              <a:rPr lang="en-US" altLang="en-US" sz="4400" baseline="30000" dirty="0">
                <a:latin typeface="+mj-lt"/>
              </a:rPr>
              <a:t>th</a:t>
            </a:r>
            <a:r>
              <a:rPr lang="en-US" altLang="en-US" sz="4400" dirty="0">
                <a:latin typeface="+mj-lt"/>
              </a:rPr>
              <a:t> transaction</a:t>
            </a:r>
          </a:p>
        </p:txBody>
      </p:sp>
      <p:sp>
        <p:nvSpPr>
          <p:cNvPr id="284676" name="Oval 4"/>
          <p:cNvSpPr>
            <a:spLocks noChangeArrowheads="1"/>
          </p:cNvSpPr>
          <p:nvPr/>
        </p:nvSpPr>
        <p:spPr bwMode="auto">
          <a:xfrm>
            <a:off x="5943600" y="3505200"/>
            <a:ext cx="762000" cy="381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G:1</a:t>
            </a:r>
          </a:p>
        </p:txBody>
      </p:sp>
      <p:sp>
        <p:nvSpPr>
          <p:cNvPr id="284677" name="Line 5"/>
          <p:cNvSpPr>
            <a:spLocks noChangeShapeType="1"/>
          </p:cNvSpPr>
          <p:nvPr/>
        </p:nvSpPr>
        <p:spPr bwMode="auto">
          <a:xfrm>
            <a:off x="5715000" y="32004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284678" name="Group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125718"/>
              </p:ext>
            </p:extLst>
          </p:nvPr>
        </p:nvGraphicFramePr>
        <p:xfrm>
          <a:off x="2590800" y="1981200"/>
          <a:ext cx="1447800" cy="2773680"/>
        </p:xfrm>
        <a:graphic>
          <a:graphicData uri="http://schemas.openxmlformats.org/drawingml/2006/table">
            <a:tbl>
              <a:tblPr/>
              <a:tblGrid>
                <a:gridCol w="723900">
                  <a:extLst>
                    <a:ext uri="{9D8B030D-6E8A-4147-A177-3AD203B41FA5}">
                      <a16:colId xmlns="" xmlns:a16="http://schemas.microsoft.com/office/drawing/2014/main" val="3318868284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92039328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A:8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786439082"/>
                  </a:ext>
                </a:extLst>
              </a:tr>
              <a:tr h="311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C:8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241911373"/>
                  </a:ext>
                </a:extLst>
              </a:tr>
              <a:tr h="312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E:8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980381472"/>
                  </a:ext>
                </a:extLst>
              </a:tr>
              <a:tr h="311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G:5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153841572"/>
                  </a:ext>
                </a:extLst>
              </a:tr>
              <a:tr h="312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B:2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407337921"/>
                  </a:ext>
                </a:extLst>
              </a:tr>
              <a:tr h="311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D:2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997283394"/>
                  </a:ext>
                </a:extLst>
              </a:tr>
              <a:tr h="312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F:2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76142684"/>
                  </a:ext>
                </a:extLst>
              </a:tr>
            </a:tbl>
          </a:graphicData>
        </a:graphic>
      </p:graphicFrame>
      <p:sp>
        <p:nvSpPr>
          <p:cNvPr id="284704" name="Oval 32"/>
          <p:cNvSpPr>
            <a:spLocks noChangeArrowheads="1"/>
          </p:cNvSpPr>
          <p:nvPr/>
        </p:nvSpPr>
        <p:spPr bwMode="auto">
          <a:xfrm>
            <a:off x="6324600" y="1371600"/>
            <a:ext cx="762000" cy="381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null</a:t>
            </a:r>
          </a:p>
        </p:txBody>
      </p:sp>
      <p:sp>
        <p:nvSpPr>
          <p:cNvPr id="284705" name="Oval 33"/>
          <p:cNvSpPr>
            <a:spLocks noChangeArrowheads="1"/>
          </p:cNvSpPr>
          <p:nvPr/>
        </p:nvSpPr>
        <p:spPr bwMode="auto">
          <a:xfrm>
            <a:off x="5715000" y="2057400"/>
            <a:ext cx="762000" cy="381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1" dirty="0"/>
              <a:t>A:4</a:t>
            </a:r>
          </a:p>
        </p:txBody>
      </p:sp>
      <p:sp>
        <p:nvSpPr>
          <p:cNvPr id="284706" name="Oval 34"/>
          <p:cNvSpPr>
            <a:spLocks noChangeArrowheads="1"/>
          </p:cNvSpPr>
          <p:nvPr/>
        </p:nvSpPr>
        <p:spPr bwMode="auto">
          <a:xfrm>
            <a:off x="5181600" y="2819400"/>
            <a:ext cx="762000" cy="381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1" dirty="0"/>
              <a:t>C:4</a:t>
            </a:r>
          </a:p>
        </p:txBody>
      </p:sp>
      <p:sp>
        <p:nvSpPr>
          <p:cNvPr id="284707" name="Oval 35"/>
          <p:cNvSpPr>
            <a:spLocks noChangeArrowheads="1"/>
          </p:cNvSpPr>
          <p:nvPr/>
        </p:nvSpPr>
        <p:spPr bwMode="auto">
          <a:xfrm>
            <a:off x="4724400" y="3581400"/>
            <a:ext cx="762000" cy="381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1" dirty="0"/>
              <a:t>E:3</a:t>
            </a:r>
          </a:p>
        </p:txBody>
      </p:sp>
      <p:sp>
        <p:nvSpPr>
          <p:cNvPr id="284708" name="Oval 36"/>
          <p:cNvSpPr>
            <a:spLocks noChangeArrowheads="1"/>
          </p:cNvSpPr>
          <p:nvPr/>
        </p:nvSpPr>
        <p:spPr bwMode="auto">
          <a:xfrm>
            <a:off x="4724400" y="4419600"/>
            <a:ext cx="762000" cy="381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B:1</a:t>
            </a:r>
          </a:p>
        </p:txBody>
      </p:sp>
      <p:sp>
        <p:nvSpPr>
          <p:cNvPr id="284709" name="Oval 37"/>
          <p:cNvSpPr>
            <a:spLocks noChangeArrowheads="1"/>
          </p:cNvSpPr>
          <p:nvPr/>
        </p:nvSpPr>
        <p:spPr bwMode="auto">
          <a:xfrm>
            <a:off x="4724400" y="5257800"/>
            <a:ext cx="762000" cy="381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F:1</a:t>
            </a:r>
          </a:p>
        </p:txBody>
      </p:sp>
      <p:sp>
        <p:nvSpPr>
          <p:cNvPr id="284710" name="Line 38"/>
          <p:cNvSpPr>
            <a:spLocks noChangeShapeType="1"/>
          </p:cNvSpPr>
          <p:nvPr/>
        </p:nvSpPr>
        <p:spPr bwMode="auto">
          <a:xfrm flipH="1">
            <a:off x="6172200" y="17526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4711" name="Line 39"/>
          <p:cNvSpPr>
            <a:spLocks noChangeShapeType="1"/>
          </p:cNvSpPr>
          <p:nvPr/>
        </p:nvSpPr>
        <p:spPr bwMode="auto">
          <a:xfrm flipH="1">
            <a:off x="5562600" y="24384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4712" name="Line 40"/>
          <p:cNvSpPr>
            <a:spLocks noChangeShapeType="1"/>
          </p:cNvSpPr>
          <p:nvPr/>
        </p:nvSpPr>
        <p:spPr bwMode="auto">
          <a:xfrm flipH="1">
            <a:off x="5105400" y="32004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4713" name="Line 41"/>
          <p:cNvSpPr>
            <a:spLocks noChangeShapeType="1"/>
          </p:cNvSpPr>
          <p:nvPr/>
        </p:nvSpPr>
        <p:spPr bwMode="auto">
          <a:xfrm>
            <a:off x="5029200" y="3962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4714" name="Line 42"/>
          <p:cNvSpPr>
            <a:spLocks noChangeShapeType="1"/>
          </p:cNvSpPr>
          <p:nvPr/>
        </p:nvSpPr>
        <p:spPr bwMode="auto">
          <a:xfrm>
            <a:off x="5029200" y="4800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4715" name="Line 43"/>
          <p:cNvSpPr>
            <a:spLocks noChangeShapeType="1"/>
          </p:cNvSpPr>
          <p:nvPr/>
        </p:nvSpPr>
        <p:spPr bwMode="auto">
          <a:xfrm>
            <a:off x="3581400" y="4572000"/>
            <a:ext cx="1143000" cy="838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4716" name="Line 44"/>
          <p:cNvSpPr>
            <a:spLocks noChangeShapeType="1"/>
          </p:cNvSpPr>
          <p:nvPr/>
        </p:nvSpPr>
        <p:spPr bwMode="auto">
          <a:xfrm>
            <a:off x="3657600" y="2971800"/>
            <a:ext cx="1143000" cy="6858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4717" name="Line 45"/>
          <p:cNvSpPr>
            <a:spLocks noChangeShapeType="1"/>
          </p:cNvSpPr>
          <p:nvPr/>
        </p:nvSpPr>
        <p:spPr bwMode="auto">
          <a:xfrm>
            <a:off x="3733800" y="2590800"/>
            <a:ext cx="144780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4718" name="Line 46"/>
          <p:cNvSpPr>
            <a:spLocks noChangeShapeType="1"/>
          </p:cNvSpPr>
          <p:nvPr/>
        </p:nvSpPr>
        <p:spPr bwMode="auto">
          <a:xfrm>
            <a:off x="3733800" y="22098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4719" name="Line 47"/>
          <p:cNvSpPr>
            <a:spLocks noChangeShapeType="1"/>
          </p:cNvSpPr>
          <p:nvPr/>
        </p:nvSpPr>
        <p:spPr bwMode="auto">
          <a:xfrm>
            <a:off x="3810000" y="3733800"/>
            <a:ext cx="990600" cy="762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4720" name="Text Box 48"/>
          <p:cNvSpPr txBox="1">
            <a:spLocks noChangeArrowheads="1"/>
          </p:cNvSpPr>
          <p:nvPr/>
        </p:nvSpPr>
        <p:spPr bwMode="auto">
          <a:xfrm>
            <a:off x="2514600" y="1371600"/>
            <a:ext cx="933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Header</a:t>
            </a:r>
          </a:p>
        </p:txBody>
      </p:sp>
      <p:sp>
        <p:nvSpPr>
          <p:cNvPr id="284721" name="Oval 49"/>
          <p:cNvSpPr>
            <a:spLocks noChangeArrowheads="1"/>
          </p:cNvSpPr>
          <p:nvPr/>
        </p:nvSpPr>
        <p:spPr bwMode="auto">
          <a:xfrm>
            <a:off x="7391400" y="2057400"/>
            <a:ext cx="762000" cy="381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E:1</a:t>
            </a:r>
          </a:p>
        </p:txBody>
      </p:sp>
      <p:sp>
        <p:nvSpPr>
          <p:cNvPr id="284722" name="Line 50"/>
          <p:cNvSpPr>
            <a:spLocks noChangeShapeType="1"/>
          </p:cNvSpPr>
          <p:nvPr/>
        </p:nvSpPr>
        <p:spPr bwMode="auto">
          <a:xfrm>
            <a:off x="7010400" y="16764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4723" name="Line 51"/>
          <p:cNvSpPr>
            <a:spLocks noChangeShapeType="1"/>
          </p:cNvSpPr>
          <p:nvPr/>
        </p:nvSpPr>
        <p:spPr bwMode="auto">
          <a:xfrm flipV="1">
            <a:off x="5410200" y="2362200"/>
            <a:ext cx="2057400" cy="12954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4724" name="Oval 52"/>
          <p:cNvSpPr>
            <a:spLocks noChangeArrowheads="1"/>
          </p:cNvSpPr>
          <p:nvPr/>
        </p:nvSpPr>
        <p:spPr bwMode="auto">
          <a:xfrm>
            <a:off x="5943600" y="4267200"/>
            <a:ext cx="762000" cy="381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1" dirty="0"/>
              <a:t>G:2</a:t>
            </a:r>
          </a:p>
        </p:txBody>
      </p:sp>
      <p:sp>
        <p:nvSpPr>
          <p:cNvPr id="284725" name="Line 53"/>
          <p:cNvSpPr>
            <a:spLocks noChangeShapeType="1"/>
          </p:cNvSpPr>
          <p:nvPr/>
        </p:nvSpPr>
        <p:spPr bwMode="auto">
          <a:xfrm>
            <a:off x="5410200" y="3886200"/>
            <a:ext cx="762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4726" name="Line 54"/>
          <p:cNvSpPr>
            <a:spLocks noChangeShapeType="1"/>
          </p:cNvSpPr>
          <p:nvPr/>
        </p:nvSpPr>
        <p:spPr bwMode="auto">
          <a:xfrm>
            <a:off x="3733800" y="3352800"/>
            <a:ext cx="2286000" cy="2286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4727" name="Line 55"/>
          <p:cNvSpPr>
            <a:spLocks noChangeShapeType="1"/>
          </p:cNvSpPr>
          <p:nvPr/>
        </p:nvSpPr>
        <p:spPr bwMode="auto">
          <a:xfrm>
            <a:off x="6324600" y="3886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4728" name="Oval 56"/>
          <p:cNvSpPr>
            <a:spLocks noChangeArrowheads="1"/>
          </p:cNvSpPr>
          <p:nvPr/>
        </p:nvSpPr>
        <p:spPr bwMode="auto">
          <a:xfrm>
            <a:off x="6934200" y="5257800"/>
            <a:ext cx="762000" cy="381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D:1</a:t>
            </a:r>
          </a:p>
        </p:txBody>
      </p:sp>
      <p:sp>
        <p:nvSpPr>
          <p:cNvPr id="284729" name="Line 57"/>
          <p:cNvSpPr>
            <a:spLocks noChangeShapeType="1"/>
          </p:cNvSpPr>
          <p:nvPr/>
        </p:nvSpPr>
        <p:spPr bwMode="auto">
          <a:xfrm>
            <a:off x="6553200" y="46482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4730" name="Line 58"/>
          <p:cNvSpPr>
            <a:spLocks noChangeShapeType="1"/>
          </p:cNvSpPr>
          <p:nvPr/>
        </p:nvSpPr>
        <p:spPr bwMode="auto">
          <a:xfrm>
            <a:off x="3657600" y="4191000"/>
            <a:ext cx="1676400" cy="9144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4731" name="Line 59"/>
          <p:cNvSpPr>
            <a:spLocks noChangeShapeType="1"/>
          </p:cNvSpPr>
          <p:nvPr/>
        </p:nvSpPr>
        <p:spPr bwMode="auto">
          <a:xfrm>
            <a:off x="5334000" y="5105400"/>
            <a:ext cx="1600200" cy="3048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304800" y="2958152"/>
            <a:ext cx="13716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803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ChangeArrowheads="1"/>
          </p:cNvSpPr>
          <p:nvPr/>
        </p:nvSpPr>
        <p:spPr bwMode="auto">
          <a:xfrm>
            <a:off x="304800" y="1143000"/>
            <a:ext cx="19812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 sz="2400" dirty="0">
                <a:latin typeface="+mj-lt"/>
              </a:rPr>
              <a:t>A C E B F</a:t>
            </a:r>
          </a:p>
          <a:p>
            <a:pPr>
              <a:spcBef>
                <a:spcPct val="20000"/>
              </a:spcBef>
            </a:pPr>
            <a:r>
              <a:rPr lang="en-US" altLang="en-US" sz="2400" dirty="0">
                <a:latin typeface="+mj-lt"/>
              </a:rPr>
              <a:t>A C G</a:t>
            </a:r>
          </a:p>
          <a:p>
            <a:pPr>
              <a:spcBef>
                <a:spcPct val="20000"/>
              </a:spcBef>
            </a:pPr>
            <a:r>
              <a:rPr lang="en-US" altLang="en-US" sz="2400" dirty="0">
                <a:latin typeface="+mj-lt"/>
              </a:rPr>
              <a:t>E</a:t>
            </a:r>
          </a:p>
          <a:p>
            <a:pPr>
              <a:spcBef>
                <a:spcPct val="20000"/>
              </a:spcBef>
            </a:pPr>
            <a:r>
              <a:rPr lang="en-US" altLang="en-US" sz="2400" dirty="0">
                <a:latin typeface="+mj-lt"/>
              </a:rPr>
              <a:t>A C E G D</a:t>
            </a:r>
          </a:p>
          <a:p>
            <a:pPr>
              <a:spcBef>
                <a:spcPct val="20000"/>
              </a:spcBef>
            </a:pPr>
            <a:r>
              <a:rPr lang="en-US" altLang="en-US" sz="2400" dirty="0">
                <a:latin typeface="+mj-lt"/>
              </a:rPr>
              <a:t>A C E G</a:t>
            </a:r>
          </a:p>
          <a:p>
            <a:pPr>
              <a:spcBef>
                <a:spcPct val="20000"/>
              </a:spcBef>
            </a:pPr>
            <a:r>
              <a:rPr lang="en-US" altLang="en-US" sz="2800" b="1" dirty="0">
                <a:solidFill>
                  <a:srgbClr val="FF0000"/>
                </a:solidFill>
                <a:latin typeface="+mj-lt"/>
              </a:rPr>
              <a:t>E</a:t>
            </a:r>
          </a:p>
          <a:p>
            <a:pPr>
              <a:spcBef>
                <a:spcPct val="20000"/>
              </a:spcBef>
            </a:pPr>
            <a:r>
              <a:rPr lang="en-US" altLang="en-US" sz="2400" dirty="0">
                <a:latin typeface="+mj-lt"/>
              </a:rPr>
              <a:t>A C E B F</a:t>
            </a:r>
          </a:p>
          <a:p>
            <a:pPr>
              <a:spcBef>
                <a:spcPct val="20000"/>
              </a:spcBef>
            </a:pPr>
            <a:r>
              <a:rPr lang="en-US" altLang="en-US" sz="2400" dirty="0">
                <a:latin typeface="+mj-lt"/>
              </a:rPr>
              <a:t>A C D</a:t>
            </a:r>
          </a:p>
          <a:p>
            <a:pPr>
              <a:spcBef>
                <a:spcPct val="20000"/>
              </a:spcBef>
            </a:pPr>
            <a:r>
              <a:rPr lang="en-US" altLang="en-US" sz="2400" dirty="0">
                <a:latin typeface="+mj-lt"/>
              </a:rPr>
              <a:t>A C E G</a:t>
            </a:r>
          </a:p>
          <a:p>
            <a:pPr>
              <a:spcBef>
                <a:spcPct val="20000"/>
              </a:spcBef>
            </a:pPr>
            <a:r>
              <a:rPr lang="en-US" altLang="en-US" sz="2400" dirty="0">
                <a:latin typeface="+mj-lt"/>
              </a:rPr>
              <a:t>A C E G</a:t>
            </a:r>
          </a:p>
        </p:txBody>
      </p:sp>
      <p:sp>
        <p:nvSpPr>
          <p:cNvPr id="286723" name="Rectangle 3"/>
          <p:cNvSpPr>
            <a:spLocks noChangeArrowheads="1"/>
          </p:cNvSpPr>
          <p:nvPr/>
        </p:nvSpPr>
        <p:spPr bwMode="auto">
          <a:xfrm>
            <a:off x="152400" y="228600"/>
            <a:ext cx="8839200" cy="71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4400" dirty="0">
                <a:latin typeface="+mj-lt"/>
              </a:rPr>
              <a:t>FP-Tree after reading 6</a:t>
            </a:r>
            <a:r>
              <a:rPr lang="en-US" altLang="en-US" sz="4400" baseline="30000" dirty="0">
                <a:latin typeface="+mj-lt"/>
              </a:rPr>
              <a:t>th</a:t>
            </a:r>
            <a:r>
              <a:rPr lang="en-US" altLang="en-US" sz="4400" dirty="0">
                <a:latin typeface="+mj-lt"/>
              </a:rPr>
              <a:t> transaction</a:t>
            </a:r>
          </a:p>
        </p:txBody>
      </p:sp>
      <p:sp>
        <p:nvSpPr>
          <p:cNvPr id="286724" name="Oval 4"/>
          <p:cNvSpPr>
            <a:spLocks noChangeArrowheads="1"/>
          </p:cNvSpPr>
          <p:nvPr/>
        </p:nvSpPr>
        <p:spPr bwMode="auto">
          <a:xfrm>
            <a:off x="5943600" y="3505200"/>
            <a:ext cx="762000" cy="381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G:1</a:t>
            </a:r>
          </a:p>
        </p:txBody>
      </p:sp>
      <p:sp>
        <p:nvSpPr>
          <p:cNvPr id="286725" name="Line 5"/>
          <p:cNvSpPr>
            <a:spLocks noChangeShapeType="1"/>
          </p:cNvSpPr>
          <p:nvPr/>
        </p:nvSpPr>
        <p:spPr bwMode="auto">
          <a:xfrm>
            <a:off x="5715000" y="32004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286726" name="Group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4511044"/>
              </p:ext>
            </p:extLst>
          </p:nvPr>
        </p:nvGraphicFramePr>
        <p:xfrm>
          <a:off x="2590800" y="1981200"/>
          <a:ext cx="1447800" cy="2773680"/>
        </p:xfrm>
        <a:graphic>
          <a:graphicData uri="http://schemas.openxmlformats.org/drawingml/2006/table">
            <a:tbl>
              <a:tblPr/>
              <a:tblGrid>
                <a:gridCol w="723900">
                  <a:extLst>
                    <a:ext uri="{9D8B030D-6E8A-4147-A177-3AD203B41FA5}">
                      <a16:colId xmlns="" xmlns:a16="http://schemas.microsoft.com/office/drawing/2014/main" val="483269968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926840384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A:8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275820871"/>
                  </a:ext>
                </a:extLst>
              </a:tr>
              <a:tr h="311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C:8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27716004"/>
                  </a:ext>
                </a:extLst>
              </a:tr>
              <a:tr h="312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E:8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514190876"/>
                  </a:ext>
                </a:extLst>
              </a:tr>
              <a:tr h="311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G:5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198126509"/>
                  </a:ext>
                </a:extLst>
              </a:tr>
              <a:tr h="312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B:2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978044644"/>
                  </a:ext>
                </a:extLst>
              </a:tr>
              <a:tr h="311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D:2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569322587"/>
                  </a:ext>
                </a:extLst>
              </a:tr>
              <a:tr h="312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F:2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803343186"/>
                  </a:ext>
                </a:extLst>
              </a:tr>
            </a:tbl>
          </a:graphicData>
        </a:graphic>
      </p:graphicFrame>
      <p:sp>
        <p:nvSpPr>
          <p:cNvPr id="286752" name="Oval 32"/>
          <p:cNvSpPr>
            <a:spLocks noChangeArrowheads="1"/>
          </p:cNvSpPr>
          <p:nvPr/>
        </p:nvSpPr>
        <p:spPr bwMode="auto">
          <a:xfrm>
            <a:off x="6324600" y="1371600"/>
            <a:ext cx="762000" cy="381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null</a:t>
            </a:r>
          </a:p>
        </p:txBody>
      </p:sp>
      <p:sp>
        <p:nvSpPr>
          <p:cNvPr id="286753" name="Oval 33"/>
          <p:cNvSpPr>
            <a:spLocks noChangeArrowheads="1"/>
          </p:cNvSpPr>
          <p:nvPr/>
        </p:nvSpPr>
        <p:spPr bwMode="auto">
          <a:xfrm>
            <a:off x="5715000" y="2057400"/>
            <a:ext cx="762000" cy="381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A:4</a:t>
            </a:r>
          </a:p>
        </p:txBody>
      </p:sp>
      <p:sp>
        <p:nvSpPr>
          <p:cNvPr id="286754" name="Oval 34"/>
          <p:cNvSpPr>
            <a:spLocks noChangeArrowheads="1"/>
          </p:cNvSpPr>
          <p:nvPr/>
        </p:nvSpPr>
        <p:spPr bwMode="auto">
          <a:xfrm>
            <a:off x="5181600" y="2819400"/>
            <a:ext cx="762000" cy="381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C:4</a:t>
            </a:r>
          </a:p>
        </p:txBody>
      </p:sp>
      <p:sp>
        <p:nvSpPr>
          <p:cNvPr id="286755" name="Oval 35"/>
          <p:cNvSpPr>
            <a:spLocks noChangeArrowheads="1"/>
          </p:cNvSpPr>
          <p:nvPr/>
        </p:nvSpPr>
        <p:spPr bwMode="auto">
          <a:xfrm>
            <a:off x="4724400" y="3581400"/>
            <a:ext cx="762000" cy="381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E:3</a:t>
            </a:r>
          </a:p>
        </p:txBody>
      </p:sp>
      <p:sp>
        <p:nvSpPr>
          <p:cNvPr id="286756" name="Oval 36"/>
          <p:cNvSpPr>
            <a:spLocks noChangeArrowheads="1"/>
          </p:cNvSpPr>
          <p:nvPr/>
        </p:nvSpPr>
        <p:spPr bwMode="auto">
          <a:xfrm>
            <a:off x="4724400" y="4419600"/>
            <a:ext cx="762000" cy="381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B:1</a:t>
            </a:r>
          </a:p>
        </p:txBody>
      </p:sp>
      <p:sp>
        <p:nvSpPr>
          <p:cNvPr id="286757" name="Oval 37"/>
          <p:cNvSpPr>
            <a:spLocks noChangeArrowheads="1"/>
          </p:cNvSpPr>
          <p:nvPr/>
        </p:nvSpPr>
        <p:spPr bwMode="auto">
          <a:xfrm>
            <a:off x="4724400" y="5257800"/>
            <a:ext cx="762000" cy="381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F:1</a:t>
            </a:r>
          </a:p>
        </p:txBody>
      </p:sp>
      <p:sp>
        <p:nvSpPr>
          <p:cNvPr id="286758" name="Line 38"/>
          <p:cNvSpPr>
            <a:spLocks noChangeShapeType="1"/>
          </p:cNvSpPr>
          <p:nvPr/>
        </p:nvSpPr>
        <p:spPr bwMode="auto">
          <a:xfrm flipH="1">
            <a:off x="6172200" y="17526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759" name="Line 39"/>
          <p:cNvSpPr>
            <a:spLocks noChangeShapeType="1"/>
          </p:cNvSpPr>
          <p:nvPr/>
        </p:nvSpPr>
        <p:spPr bwMode="auto">
          <a:xfrm flipH="1">
            <a:off x="5562600" y="24384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760" name="Line 40"/>
          <p:cNvSpPr>
            <a:spLocks noChangeShapeType="1"/>
          </p:cNvSpPr>
          <p:nvPr/>
        </p:nvSpPr>
        <p:spPr bwMode="auto">
          <a:xfrm flipH="1">
            <a:off x="5105400" y="32004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761" name="Line 41"/>
          <p:cNvSpPr>
            <a:spLocks noChangeShapeType="1"/>
          </p:cNvSpPr>
          <p:nvPr/>
        </p:nvSpPr>
        <p:spPr bwMode="auto">
          <a:xfrm>
            <a:off x="5029200" y="3962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762" name="Line 42"/>
          <p:cNvSpPr>
            <a:spLocks noChangeShapeType="1"/>
          </p:cNvSpPr>
          <p:nvPr/>
        </p:nvSpPr>
        <p:spPr bwMode="auto">
          <a:xfrm>
            <a:off x="5029200" y="4800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763" name="Line 43"/>
          <p:cNvSpPr>
            <a:spLocks noChangeShapeType="1"/>
          </p:cNvSpPr>
          <p:nvPr/>
        </p:nvSpPr>
        <p:spPr bwMode="auto">
          <a:xfrm>
            <a:off x="3581400" y="4572000"/>
            <a:ext cx="1143000" cy="838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764" name="Line 44"/>
          <p:cNvSpPr>
            <a:spLocks noChangeShapeType="1"/>
          </p:cNvSpPr>
          <p:nvPr/>
        </p:nvSpPr>
        <p:spPr bwMode="auto">
          <a:xfrm>
            <a:off x="3657600" y="2971800"/>
            <a:ext cx="1143000" cy="6858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765" name="Line 45"/>
          <p:cNvSpPr>
            <a:spLocks noChangeShapeType="1"/>
          </p:cNvSpPr>
          <p:nvPr/>
        </p:nvSpPr>
        <p:spPr bwMode="auto">
          <a:xfrm>
            <a:off x="3733800" y="2590800"/>
            <a:ext cx="144780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766" name="Line 46"/>
          <p:cNvSpPr>
            <a:spLocks noChangeShapeType="1"/>
          </p:cNvSpPr>
          <p:nvPr/>
        </p:nvSpPr>
        <p:spPr bwMode="auto">
          <a:xfrm>
            <a:off x="3733800" y="22098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767" name="Line 47"/>
          <p:cNvSpPr>
            <a:spLocks noChangeShapeType="1"/>
          </p:cNvSpPr>
          <p:nvPr/>
        </p:nvSpPr>
        <p:spPr bwMode="auto">
          <a:xfrm>
            <a:off x="3810000" y="3733800"/>
            <a:ext cx="990600" cy="762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768" name="Text Box 48"/>
          <p:cNvSpPr txBox="1">
            <a:spLocks noChangeArrowheads="1"/>
          </p:cNvSpPr>
          <p:nvPr/>
        </p:nvSpPr>
        <p:spPr bwMode="auto">
          <a:xfrm>
            <a:off x="2514600" y="1371600"/>
            <a:ext cx="933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Header</a:t>
            </a:r>
          </a:p>
        </p:txBody>
      </p:sp>
      <p:sp>
        <p:nvSpPr>
          <p:cNvPr id="286769" name="Oval 49"/>
          <p:cNvSpPr>
            <a:spLocks noChangeArrowheads="1"/>
          </p:cNvSpPr>
          <p:nvPr/>
        </p:nvSpPr>
        <p:spPr bwMode="auto">
          <a:xfrm>
            <a:off x="7391400" y="2057400"/>
            <a:ext cx="762000" cy="381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1" dirty="0"/>
              <a:t>E:2</a:t>
            </a:r>
          </a:p>
        </p:txBody>
      </p:sp>
      <p:sp>
        <p:nvSpPr>
          <p:cNvPr id="286770" name="Line 50"/>
          <p:cNvSpPr>
            <a:spLocks noChangeShapeType="1"/>
          </p:cNvSpPr>
          <p:nvPr/>
        </p:nvSpPr>
        <p:spPr bwMode="auto">
          <a:xfrm>
            <a:off x="7010400" y="16764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771" name="Line 51"/>
          <p:cNvSpPr>
            <a:spLocks noChangeShapeType="1"/>
          </p:cNvSpPr>
          <p:nvPr/>
        </p:nvSpPr>
        <p:spPr bwMode="auto">
          <a:xfrm flipV="1">
            <a:off x="5410200" y="2362200"/>
            <a:ext cx="2057400" cy="12954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772" name="Oval 52"/>
          <p:cNvSpPr>
            <a:spLocks noChangeArrowheads="1"/>
          </p:cNvSpPr>
          <p:nvPr/>
        </p:nvSpPr>
        <p:spPr bwMode="auto">
          <a:xfrm>
            <a:off x="5943600" y="4267200"/>
            <a:ext cx="762000" cy="381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G:2</a:t>
            </a:r>
          </a:p>
        </p:txBody>
      </p:sp>
      <p:sp>
        <p:nvSpPr>
          <p:cNvPr id="286773" name="Line 53"/>
          <p:cNvSpPr>
            <a:spLocks noChangeShapeType="1"/>
          </p:cNvSpPr>
          <p:nvPr/>
        </p:nvSpPr>
        <p:spPr bwMode="auto">
          <a:xfrm>
            <a:off x="5410200" y="3886200"/>
            <a:ext cx="762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774" name="Line 54"/>
          <p:cNvSpPr>
            <a:spLocks noChangeShapeType="1"/>
          </p:cNvSpPr>
          <p:nvPr/>
        </p:nvSpPr>
        <p:spPr bwMode="auto">
          <a:xfrm>
            <a:off x="3733800" y="3352800"/>
            <a:ext cx="2286000" cy="2286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775" name="Line 55"/>
          <p:cNvSpPr>
            <a:spLocks noChangeShapeType="1"/>
          </p:cNvSpPr>
          <p:nvPr/>
        </p:nvSpPr>
        <p:spPr bwMode="auto">
          <a:xfrm>
            <a:off x="6324600" y="3886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776" name="Oval 56"/>
          <p:cNvSpPr>
            <a:spLocks noChangeArrowheads="1"/>
          </p:cNvSpPr>
          <p:nvPr/>
        </p:nvSpPr>
        <p:spPr bwMode="auto">
          <a:xfrm>
            <a:off x="6934200" y="5257800"/>
            <a:ext cx="762000" cy="381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D:1</a:t>
            </a:r>
          </a:p>
        </p:txBody>
      </p:sp>
      <p:sp>
        <p:nvSpPr>
          <p:cNvPr id="286777" name="Line 57"/>
          <p:cNvSpPr>
            <a:spLocks noChangeShapeType="1"/>
          </p:cNvSpPr>
          <p:nvPr/>
        </p:nvSpPr>
        <p:spPr bwMode="auto">
          <a:xfrm>
            <a:off x="6553200" y="46482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778" name="Line 58"/>
          <p:cNvSpPr>
            <a:spLocks noChangeShapeType="1"/>
          </p:cNvSpPr>
          <p:nvPr/>
        </p:nvSpPr>
        <p:spPr bwMode="auto">
          <a:xfrm>
            <a:off x="3657600" y="4191000"/>
            <a:ext cx="1676400" cy="9144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779" name="Line 59"/>
          <p:cNvSpPr>
            <a:spLocks noChangeShapeType="1"/>
          </p:cNvSpPr>
          <p:nvPr/>
        </p:nvSpPr>
        <p:spPr bwMode="auto">
          <a:xfrm>
            <a:off x="5334000" y="5105400"/>
            <a:ext cx="1600200" cy="3048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304800" y="3390900"/>
            <a:ext cx="3810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357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2"/>
          <p:cNvSpPr>
            <a:spLocks noChangeArrowheads="1"/>
          </p:cNvSpPr>
          <p:nvPr/>
        </p:nvSpPr>
        <p:spPr bwMode="auto">
          <a:xfrm>
            <a:off x="304800" y="1143000"/>
            <a:ext cx="19812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 sz="2400" dirty="0">
                <a:latin typeface="+mj-lt"/>
              </a:rPr>
              <a:t>A C E B F</a:t>
            </a:r>
          </a:p>
          <a:p>
            <a:pPr>
              <a:spcBef>
                <a:spcPct val="20000"/>
              </a:spcBef>
            </a:pPr>
            <a:r>
              <a:rPr lang="en-US" altLang="en-US" sz="2400" dirty="0">
                <a:latin typeface="+mj-lt"/>
              </a:rPr>
              <a:t>A C G</a:t>
            </a:r>
          </a:p>
          <a:p>
            <a:pPr>
              <a:spcBef>
                <a:spcPct val="20000"/>
              </a:spcBef>
            </a:pPr>
            <a:r>
              <a:rPr lang="en-US" altLang="en-US" sz="2400" dirty="0">
                <a:latin typeface="+mj-lt"/>
              </a:rPr>
              <a:t>E</a:t>
            </a:r>
          </a:p>
          <a:p>
            <a:pPr>
              <a:spcBef>
                <a:spcPct val="20000"/>
              </a:spcBef>
            </a:pPr>
            <a:r>
              <a:rPr lang="en-US" altLang="en-US" sz="2400" dirty="0">
                <a:latin typeface="+mj-lt"/>
              </a:rPr>
              <a:t>A C E G D</a:t>
            </a:r>
          </a:p>
          <a:p>
            <a:pPr>
              <a:spcBef>
                <a:spcPct val="20000"/>
              </a:spcBef>
            </a:pPr>
            <a:r>
              <a:rPr lang="en-US" altLang="en-US" sz="2400" dirty="0">
                <a:latin typeface="+mj-lt"/>
              </a:rPr>
              <a:t>A C E G</a:t>
            </a:r>
          </a:p>
          <a:p>
            <a:pPr>
              <a:spcBef>
                <a:spcPct val="20000"/>
              </a:spcBef>
            </a:pPr>
            <a:r>
              <a:rPr lang="en-US" altLang="en-US" sz="2400" dirty="0">
                <a:latin typeface="+mj-lt"/>
              </a:rPr>
              <a:t>E</a:t>
            </a:r>
          </a:p>
          <a:p>
            <a:pPr>
              <a:spcBef>
                <a:spcPct val="20000"/>
              </a:spcBef>
            </a:pPr>
            <a:r>
              <a:rPr lang="en-US" altLang="en-US" sz="2800" b="1" dirty="0">
                <a:solidFill>
                  <a:srgbClr val="FF0000"/>
                </a:solidFill>
                <a:latin typeface="+mj-lt"/>
              </a:rPr>
              <a:t>A C E B F</a:t>
            </a:r>
          </a:p>
          <a:p>
            <a:pPr>
              <a:spcBef>
                <a:spcPct val="20000"/>
              </a:spcBef>
            </a:pPr>
            <a:r>
              <a:rPr lang="en-US" altLang="en-US" sz="2400" dirty="0">
                <a:latin typeface="+mj-lt"/>
              </a:rPr>
              <a:t>A C D</a:t>
            </a:r>
          </a:p>
          <a:p>
            <a:pPr>
              <a:spcBef>
                <a:spcPct val="20000"/>
              </a:spcBef>
            </a:pPr>
            <a:r>
              <a:rPr lang="en-US" altLang="en-US" sz="2400" dirty="0">
                <a:latin typeface="+mj-lt"/>
              </a:rPr>
              <a:t>A C E G</a:t>
            </a:r>
          </a:p>
          <a:p>
            <a:pPr>
              <a:spcBef>
                <a:spcPct val="20000"/>
              </a:spcBef>
            </a:pPr>
            <a:r>
              <a:rPr lang="en-US" altLang="en-US" sz="2400" dirty="0">
                <a:latin typeface="+mj-lt"/>
              </a:rPr>
              <a:t>A C E G</a:t>
            </a:r>
          </a:p>
        </p:txBody>
      </p:sp>
      <p:sp>
        <p:nvSpPr>
          <p:cNvPr id="288771" name="Rectangle 3"/>
          <p:cNvSpPr>
            <a:spLocks noChangeArrowheads="1"/>
          </p:cNvSpPr>
          <p:nvPr/>
        </p:nvSpPr>
        <p:spPr bwMode="auto">
          <a:xfrm>
            <a:off x="152400" y="228600"/>
            <a:ext cx="8839200" cy="71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4400" dirty="0">
                <a:latin typeface="+mj-lt"/>
              </a:rPr>
              <a:t>FP-Tree after reading 7</a:t>
            </a:r>
            <a:r>
              <a:rPr lang="en-US" altLang="en-US" sz="4400" baseline="30000" dirty="0">
                <a:latin typeface="+mj-lt"/>
              </a:rPr>
              <a:t>th</a:t>
            </a:r>
            <a:r>
              <a:rPr lang="en-US" altLang="en-US" sz="4400" dirty="0">
                <a:latin typeface="+mj-lt"/>
              </a:rPr>
              <a:t> transaction</a:t>
            </a:r>
          </a:p>
        </p:txBody>
      </p:sp>
      <p:sp>
        <p:nvSpPr>
          <p:cNvPr id="288772" name="Oval 4"/>
          <p:cNvSpPr>
            <a:spLocks noChangeArrowheads="1"/>
          </p:cNvSpPr>
          <p:nvPr/>
        </p:nvSpPr>
        <p:spPr bwMode="auto">
          <a:xfrm>
            <a:off x="5943600" y="3505200"/>
            <a:ext cx="762000" cy="381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G:1</a:t>
            </a:r>
          </a:p>
        </p:txBody>
      </p:sp>
      <p:sp>
        <p:nvSpPr>
          <p:cNvPr id="288773" name="Line 5"/>
          <p:cNvSpPr>
            <a:spLocks noChangeShapeType="1"/>
          </p:cNvSpPr>
          <p:nvPr/>
        </p:nvSpPr>
        <p:spPr bwMode="auto">
          <a:xfrm>
            <a:off x="5715000" y="32004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288774" name="Group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5412777"/>
              </p:ext>
            </p:extLst>
          </p:nvPr>
        </p:nvGraphicFramePr>
        <p:xfrm>
          <a:off x="2590800" y="1981200"/>
          <a:ext cx="1447800" cy="2773680"/>
        </p:xfrm>
        <a:graphic>
          <a:graphicData uri="http://schemas.openxmlformats.org/drawingml/2006/table">
            <a:tbl>
              <a:tblPr/>
              <a:tblGrid>
                <a:gridCol w="723900">
                  <a:extLst>
                    <a:ext uri="{9D8B030D-6E8A-4147-A177-3AD203B41FA5}">
                      <a16:colId xmlns="" xmlns:a16="http://schemas.microsoft.com/office/drawing/2014/main" val="150733738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3362933163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A:8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841838425"/>
                  </a:ext>
                </a:extLst>
              </a:tr>
              <a:tr h="311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C:8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840576912"/>
                  </a:ext>
                </a:extLst>
              </a:tr>
              <a:tr h="312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E:8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223207792"/>
                  </a:ext>
                </a:extLst>
              </a:tr>
              <a:tr h="311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G:5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12700663"/>
                  </a:ext>
                </a:extLst>
              </a:tr>
              <a:tr h="312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B:2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124338219"/>
                  </a:ext>
                </a:extLst>
              </a:tr>
              <a:tr h="311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D:2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05164082"/>
                  </a:ext>
                </a:extLst>
              </a:tr>
              <a:tr h="312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F:2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236213637"/>
                  </a:ext>
                </a:extLst>
              </a:tr>
            </a:tbl>
          </a:graphicData>
        </a:graphic>
      </p:graphicFrame>
      <p:sp>
        <p:nvSpPr>
          <p:cNvPr id="288800" name="Oval 32"/>
          <p:cNvSpPr>
            <a:spLocks noChangeArrowheads="1"/>
          </p:cNvSpPr>
          <p:nvPr/>
        </p:nvSpPr>
        <p:spPr bwMode="auto">
          <a:xfrm>
            <a:off x="6324600" y="1371600"/>
            <a:ext cx="762000" cy="381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null</a:t>
            </a:r>
          </a:p>
        </p:txBody>
      </p:sp>
      <p:sp>
        <p:nvSpPr>
          <p:cNvPr id="288801" name="Oval 33"/>
          <p:cNvSpPr>
            <a:spLocks noChangeArrowheads="1"/>
          </p:cNvSpPr>
          <p:nvPr/>
        </p:nvSpPr>
        <p:spPr bwMode="auto">
          <a:xfrm>
            <a:off x="5715000" y="2057400"/>
            <a:ext cx="762000" cy="381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1" dirty="0"/>
              <a:t>A:5</a:t>
            </a:r>
          </a:p>
        </p:txBody>
      </p:sp>
      <p:sp>
        <p:nvSpPr>
          <p:cNvPr id="288802" name="Oval 34"/>
          <p:cNvSpPr>
            <a:spLocks noChangeArrowheads="1"/>
          </p:cNvSpPr>
          <p:nvPr/>
        </p:nvSpPr>
        <p:spPr bwMode="auto">
          <a:xfrm>
            <a:off x="5181600" y="2819400"/>
            <a:ext cx="762000" cy="381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1" dirty="0"/>
              <a:t>C:5</a:t>
            </a:r>
          </a:p>
        </p:txBody>
      </p:sp>
      <p:sp>
        <p:nvSpPr>
          <p:cNvPr id="288803" name="Oval 35"/>
          <p:cNvSpPr>
            <a:spLocks noChangeArrowheads="1"/>
          </p:cNvSpPr>
          <p:nvPr/>
        </p:nvSpPr>
        <p:spPr bwMode="auto">
          <a:xfrm>
            <a:off x="4724400" y="3581400"/>
            <a:ext cx="762000" cy="381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1" dirty="0"/>
              <a:t>E:4</a:t>
            </a:r>
          </a:p>
        </p:txBody>
      </p:sp>
      <p:sp>
        <p:nvSpPr>
          <p:cNvPr id="288804" name="Oval 36"/>
          <p:cNvSpPr>
            <a:spLocks noChangeArrowheads="1"/>
          </p:cNvSpPr>
          <p:nvPr/>
        </p:nvSpPr>
        <p:spPr bwMode="auto">
          <a:xfrm>
            <a:off x="4724400" y="4419600"/>
            <a:ext cx="762000" cy="381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1" dirty="0"/>
              <a:t>B:2</a:t>
            </a:r>
          </a:p>
        </p:txBody>
      </p:sp>
      <p:sp>
        <p:nvSpPr>
          <p:cNvPr id="288805" name="Oval 37"/>
          <p:cNvSpPr>
            <a:spLocks noChangeArrowheads="1"/>
          </p:cNvSpPr>
          <p:nvPr/>
        </p:nvSpPr>
        <p:spPr bwMode="auto">
          <a:xfrm>
            <a:off x="4724400" y="5257800"/>
            <a:ext cx="762000" cy="381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1" dirty="0"/>
              <a:t>F:2</a:t>
            </a:r>
          </a:p>
        </p:txBody>
      </p:sp>
      <p:sp>
        <p:nvSpPr>
          <p:cNvPr id="288806" name="Line 38"/>
          <p:cNvSpPr>
            <a:spLocks noChangeShapeType="1"/>
          </p:cNvSpPr>
          <p:nvPr/>
        </p:nvSpPr>
        <p:spPr bwMode="auto">
          <a:xfrm flipH="1">
            <a:off x="6172200" y="17526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8807" name="Line 39"/>
          <p:cNvSpPr>
            <a:spLocks noChangeShapeType="1"/>
          </p:cNvSpPr>
          <p:nvPr/>
        </p:nvSpPr>
        <p:spPr bwMode="auto">
          <a:xfrm flipH="1">
            <a:off x="5562600" y="24384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8808" name="Line 40"/>
          <p:cNvSpPr>
            <a:spLocks noChangeShapeType="1"/>
          </p:cNvSpPr>
          <p:nvPr/>
        </p:nvSpPr>
        <p:spPr bwMode="auto">
          <a:xfrm flipH="1">
            <a:off x="5105400" y="32004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8809" name="Line 41"/>
          <p:cNvSpPr>
            <a:spLocks noChangeShapeType="1"/>
          </p:cNvSpPr>
          <p:nvPr/>
        </p:nvSpPr>
        <p:spPr bwMode="auto">
          <a:xfrm>
            <a:off x="5029200" y="3962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8810" name="Line 42"/>
          <p:cNvSpPr>
            <a:spLocks noChangeShapeType="1"/>
          </p:cNvSpPr>
          <p:nvPr/>
        </p:nvSpPr>
        <p:spPr bwMode="auto">
          <a:xfrm>
            <a:off x="5029200" y="4800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8811" name="Line 43"/>
          <p:cNvSpPr>
            <a:spLocks noChangeShapeType="1"/>
          </p:cNvSpPr>
          <p:nvPr/>
        </p:nvSpPr>
        <p:spPr bwMode="auto">
          <a:xfrm>
            <a:off x="3581400" y="4572000"/>
            <a:ext cx="1143000" cy="838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8812" name="Line 44"/>
          <p:cNvSpPr>
            <a:spLocks noChangeShapeType="1"/>
          </p:cNvSpPr>
          <p:nvPr/>
        </p:nvSpPr>
        <p:spPr bwMode="auto">
          <a:xfrm>
            <a:off x="3657600" y="2971800"/>
            <a:ext cx="1143000" cy="6858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8813" name="Line 45"/>
          <p:cNvSpPr>
            <a:spLocks noChangeShapeType="1"/>
          </p:cNvSpPr>
          <p:nvPr/>
        </p:nvSpPr>
        <p:spPr bwMode="auto">
          <a:xfrm>
            <a:off x="3733800" y="2590800"/>
            <a:ext cx="144780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8814" name="Line 46"/>
          <p:cNvSpPr>
            <a:spLocks noChangeShapeType="1"/>
          </p:cNvSpPr>
          <p:nvPr/>
        </p:nvSpPr>
        <p:spPr bwMode="auto">
          <a:xfrm>
            <a:off x="3733800" y="22098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8815" name="Line 47"/>
          <p:cNvSpPr>
            <a:spLocks noChangeShapeType="1"/>
          </p:cNvSpPr>
          <p:nvPr/>
        </p:nvSpPr>
        <p:spPr bwMode="auto">
          <a:xfrm>
            <a:off x="3810000" y="3733800"/>
            <a:ext cx="990600" cy="762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8816" name="Text Box 48"/>
          <p:cNvSpPr txBox="1">
            <a:spLocks noChangeArrowheads="1"/>
          </p:cNvSpPr>
          <p:nvPr/>
        </p:nvSpPr>
        <p:spPr bwMode="auto">
          <a:xfrm>
            <a:off x="2514600" y="1371600"/>
            <a:ext cx="933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Header</a:t>
            </a:r>
          </a:p>
        </p:txBody>
      </p:sp>
      <p:sp>
        <p:nvSpPr>
          <p:cNvPr id="288817" name="Oval 49"/>
          <p:cNvSpPr>
            <a:spLocks noChangeArrowheads="1"/>
          </p:cNvSpPr>
          <p:nvPr/>
        </p:nvSpPr>
        <p:spPr bwMode="auto">
          <a:xfrm>
            <a:off x="7391400" y="2057400"/>
            <a:ext cx="762000" cy="381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E:2</a:t>
            </a:r>
          </a:p>
        </p:txBody>
      </p:sp>
      <p:sp>
        <p:nvSpPr>
          <p:cNvPr id="288818" name="Line 50"/>
          <p:cNvSpPr>
            <a:spLocks noChangeShapeType="1"/>
          </p:cNvSpPr>
          <p:nvPr/>
        </p:nvSpPr>
        <p:spPr bwMode="auto">
          <a:xfrm>
            <a:off x="7010400" y="16764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8819" name="Line 51"/>
          <p:cNvSpPr>
            <a:spLocks noChangeShapeType="1"/>
          </p:cNvSpPr>
          <p:nvPr/>
        </p:nvSpPr>
        <p:spPr bwMode="auto">
          <a:xfrm flipV="1">
            <a:off x="5410200" y="2362200"/>
            <a:ext cx="2057400" cy="12954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8820" name="Oval 52"/>
          <p:cNvSpPr>
            <a:spLocks noChangeArrowheads="1"/>
          </p:cNvSpPr>
          <p:nvPr/>
        </p:nvSpPr>
        <p:spPr bwMode="auto">
          <a:xfrm>
            <a:off x="5943600" y="4267200"/>
            <a:ext cx="762000" cy="381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G:2</a:t>
            </a:r>
          </a:p>
        </p:txBody>
      </p:sp>
      <p:sp>
        <p:nvSpPr>
          <p:cNvPr id="288821" name="Line 53"/>
          <p:cNvSpPr>
            <a:spLocks noChangeShapeType="1"/>
          </p:cNvSpPr>
          <p:nvPr/>
        </p:nvSpPr>
        <p:spPr bwMode="auto">
          <a:xfrm>
            <a:off x="5410200" y="3886200"/>
            <a:ext cx="762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8822" name="Line 54"/>
          <p:cNvSpPr>
            <a:spLocks noChangeShapeType="1"/>
          </p:cNvSpPr>
          <p:nvPr/>
        </p:nvSpPr>
        <p:spPr bwMode="auto">
          <a:xfrm>
            <a:off x="3733800" y="3352800"/>
            <a:ext cx="2286000" cy="2286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8823" name="Line 55"/>
          <p:cNvSpPr>
            <a:spLocks noChangeShapeType="1"/>
          </p:cNvSpPr>
          <p:nvPr/>
        </p:nvSpPr>
        <p:spPr bwMode="auto">
          <a:xfrm>
            <a:off x="6324600" y="3886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8824" name="Oval 56"/>
          <p:cNvSpPr>
            <a:spLocks noChangeArrowheads="1"/>
          </p:cNvSpPr>
          <p:nvPr/>
        </p:nvSpPr>
        <p:spPr bwMode="auto">
          <a:xfrm>
            <a:off x="6934200" y="5257800"/>
            <a:ext cx="762000" cy="381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D:1</a:t>
            </a:r>
          </a:p>
        </p:txBody>
      </p:sp>
      <p:sp>
        <p:nvSpPr>
          <p:cNvPr id="288825" name="Line 57"/>
          <p:cNvSpPr>
            <a:spLocks noChangeShapeType="1"/>
          </p:cNvSpPr>
          <p:nvPr/>
        </p:nvSpPr>
        <p:spPr bwMode="auto">
          <a:xfrm>
            <a:off x="6553200" y="46482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8826" name="Line 58"/>
          <p:cNvSpPr>
            <a:spLocks noChangeShapeType="1"/>
          </p:cNvSpPr>
          <p:nvPr/>
        </p:nvSpPr>
        <p:spPr bwMode="auto">
          <a:xfrm>
            <a:off x="3657600" y="4191000"/>
            <a:ext cx="1676400" cy="9144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8827" name="Line 59"/>
          <p:cNvSpPr>
            <a:spLocks noChangeShapeType="1"/>
          </p:cNvSpPr>
          <p:nvPr/>
        </p:nvSpPr>
        <p:spPr bwMode="auto">
          <a:xfrm>
            <a:off x="5334000" y="5105400"/>
            <a:ext cx="1600200" cy="3048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304800" y="3810000"/>
            <a:ext cx="14478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109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2"/>
          <p:cNvSpPr>
            <a:spLocks noChangeArrowheads="1"/>
          </p:cNvSpPr>
          <p:nvPr/>
        </p:nvSpPr>
        <p:spPr bwMode="auto">
          <a:xfrm>
            <a:off x="304800" y="1143000"/>
            <a:ext cx="19812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 sz="2400" dirty="0">
                <a:latin typeface="+mj-lt"/>
              </a:rPr>
              <a:t>A C E B F</a:t>
            </a:r>
          </a:p>
          <a:p>
            <a:pPr>
              <a:spcBef>
                <a:spcPct val="20000"/>
              </a:spcBef>
            </a:pPr>
            <a:r>
              <a:rPr lang="en-US" altLang="en-US" sz="2400" dirty="0">
                <a:latin typeface="+mj-lt"/>
              </a:rPr>
              <a:t>A C G</a:t>
            </a:r>
          </a:p>
          <a:p>
            <a:pPr>
              <a:spcBef>
                <a:spcPct val="20000"/>
              </a:spcBef>
            </a:pPr>
            <a:r>
              <a:rPr lang="en-US" altLang="en-US" sz="2400" dirty="0">
                <a:latin typeface="+mj-lt"/>
              </a:rPr>
              <a:t>E</a:t>
            </a:r>
          </a:p>
          <a:p>
            <a:pPr>
              <a:spcBef>
                <a:spcPct val="20000"/>
              </a:spcBef>
            </a:pPr>
            <a:r>
              <a:rPr lang="en-US" altLang="en-US" sz="2400" dirty="0">
                <a:latin typeface="+mj-lt"/>
              </a:rPr>
              <a:t>A C E G D</a:t>
            </a:r>
          </a:p>
          <a:p>
            <a:pPr>
              <a:spcBef>
                <a:spcPct val="20000"/>
              </a:spcBef>
            </a:pPr>
            <a:r>
              <a:rPr lang="en-US" altLang="en-US" sz="2400" dirty="0">
                <a:latin typeface="+mj-lt"/>
              </a:rPr>
              <a:t>A C E G</a:t>
            </a:r>
          </a:p>
          <a:p>
            <a:pPr>
              <a:spcBef>
                <a:spcPct val="20000"/>
              </a:spcBef>
            </a:pPr>
            <a:r>
              <a:rPr lang="en-US" altLang="en-US" sz="2400" dirty="0">
                <a:latin typeface="+mj-lt"/>
              </a:rPr>
              <a:t>E</a:t>
            </a:r>
          </a:p>
          <a:p>
            <a:pPr>
              <a:spcBef>
                <a:spcPct val="20000"/>
              </a:spcBef>
            </a:pPr>
            <a:r>
              <a:rPr lang="en-US" altLang="en-US" sz="2400" dirty="0">
                <a:latin typeface="+mj-lt"/>
              </a:rPr>
              <a:t>A C E B F</a:t>
            </a:r>
          </a:p>
          <a:p>
            <a:pPr>
              <a:spcBef>
                <a:spcPct val="20000"/>
              </a:spcBef>
            </a:pPr>
            <a:r>
              <a:rPr lang="en-US" altLang="en-US" sz="2800" b="1" dirty="0">
                <a:solidFill>
                  <a:srgbClr val="FF0000"/>
                </a:solidFill>
                <a:latin typeface="+mj-lt"/>
              </a:rPr>
              <a:t>A C D</a:t>
            </a:r>
          </a:p>
          <a:p>
            <a:pPr>
              <a:spcBef>
                <a:spcPct val="20000"/>
              </a:spcBef>
            </a:pPr>
            <a:r>
              <a:rPr lang="en-US" altLang="en-US" sz="2400" dirty="0">
                <a:latin typeface="+mj-lt"/>
              </a:rPr>
              <a:t>A C E G</a:t>
            </a:r>
          </a:p>
          <a:p>
            <a:pPr>
              <a:spcBef>
                <a:spcPct val="20000"/>
              </a:spcBef>
            </a:pPr>
            <a:r>
              <a:rPr lang="en-US" altLang="en-US" sz="2400" dirty="0">
                <a:latin typeface="+mj-lt"/>
              </a:rPr>
              <a:t>A C E G</a:t>
            </a:r>
          </a:p>
        </p:txBody>
      </p:sp>
      <p:sp>
        <p:nvSpPr>
          <p:cNvPr id="290819" name="Rectangle 3"/>
          <p:cNvSpPr>
            <a:spLocks noChangeArrowheads="1"/>
          </p:cNvSpPr>
          <p:nvPr/>
        </p:nvSpPr>
        <p:spPr bwMode="auto">
          <a:xfrm>
            <a:off x="152400" y="228600"/>
            <a:ext cx="8839200" cy="71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4400" dirty="0">
                <a:latin typeface="+mj-lt"/>
              </a:rPr>
              <a:t>FP-Tree after reading 8</a:t>
            </a:r>
            <a:r>
              <a:rPr lang="en-US" altLang="en-US" sz="4400" baseline="30000" dirty="0">
                <a:latin typeface="+mj-lt"/>
              </a:rPr>
              <a:t>th</a:t>
            </a:r>
            <a:r>
              <a:rPr lang="en-US" altLang="en-US" sz="4400" dirty="0">
                <a:latin typeface="+mj-lt"/>
              </a:rPr>
              <a:t> transaction</a:t>
            </a:r>
          </a:p>
        </p:txBody>
      </p:sp>
      <p:sp>
        <p:nvSpPr>
          <p:cNvPr id="290820" name="Oval 4"/>
          <p:cNvSpPr>
            <a:spLocks noChangeArrowheads="1"/>
          </p:cNvSpPr>
          <p:nvPr/>
        </p:nvSpPr>
        <p:spPr bwMode="auto">
          <a:xfrm>
            <a:off x="5943600" y="3505200"/>
            <a:ext cx="762000" cy="381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G:1</a:t>
            </a:r>
          </a:p>
        </p:txBody>
      </p:sp>
      <p:sp>
        <p:nvSpPr>
          <p:cNvPr id="290821" name="Line 5"/>
          <p:cNvSpPr>
            <a:spLocks noChangeShapeType="1"/>
          </p:cNvSpPr>
          <p:nvPr/>
        </p:nvSpPr>
        <p:spPr bwMode="auto">
          <a:xfrm>
            <a:off x="5715000" y="32004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290822" name="Group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9204193"/>
              </p:ext>
            </p:extLst>
          </p:nvPr>
        </p:nvGraphicFramePr>
        <p:xfrm>
          <a:off x="2590800" y="1981200"/>
          <a:ext cx="1447800" cy="2773680"/>
        </p:xfrm>
        <a:graphic>
          <a:graphicData uri="http://schemas.openxmlformats.org/drawingml/2006/table">
            <a:tbl>
              <a:tblPr/>
              <a:tblGrid>
                <a:gridCol w="723900">
                  <a:extLst>
                    <a:ext uri="{9D8B030D-6E8A-4147-A177-3AD203B41FA5}">
                      <a16:colId xmlns="" xmlns:a16="http://schemas.microsoft.com/office/drawing/2014/main" val="2484222863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506060003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A:8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346143482"/>
                  </a:ext>
                </a:extLst>
              </a:tr>
              <a:tr h="311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C:8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578866438"/>
                  </a:ext>
                </a:extLst>
              </a:tr>
              <a:tr h="312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E:8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158281304"/>
                  </a:ext>
                </a:extLst>
              </a:tr>
              <a:tr h="311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G:5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144782465"/>
                  </a:ext>
                </a:extLst>
              </a:tr>
              <a:tr h="312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B:2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969843845"/>
                  </a:ext>
                </a:extLst>
              </a:tr>
              <a:tr h="311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D:2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110372900"/>
                  </a:ext>
                </a:extLst>
              </a:tr>
              <a:tr h="312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F:2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552066852"/>
                  </a:ext>
                </a:extLst>
              </a:tr>
            </a:tbl>
          </a:graphicData>
        </a:graphic>
      </p:graphicFrame>
      <p:sp>
        <p:nvSpPr>
          <p:cNvPr id="290848" name="Oval 32"/>
          <p:cNvSpPr>
            <a:spLocks noChangeArrowheads="1"/>
          </p:cNvSpPr>
          <p:nvPr/>
        </p:nvSpPr>
        <p:spPr bwMode="auto">
          <a:xfrm>
            <a:off x="6324600" y="1371600"/>
            <a:ext cx="762000" cy="381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null</a:t>
            </a:r>
          </a:p>
        </p:txBody>
      </p:sp>
      <p:sp>
        <p:nvSpPr>
          <p:cNvPr id="290849" name="Oval 33"/>
          <p:cNvSpPr>
            <a:spLocks noChangeArrowheads="1"/>
          </p:cNvSpPr>
          <p:nvPr/>
        </p:nvSpPr>
        <p:spPr bwMode="auto">
          <a:xfrm>
            <a:off x="5715000" y="2057400"/>
            <a:ext cx="762000" cy="381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1" dirty="0"/>
              <a:t>A:6</a:t>
            </a:r>
          </a:p>
        </p:txBody>
      </p:sp>
      <p:sp>
        <p:nvSpPr>
          <p:cNvPr id="290850" name="Oval 34"/>
          <p:cNvSpPr>
            <a:spLocks noChangeArrowheads="1"/>
          </p:cNvSpPr>
          <p:nvPr/>
        </p:nvSpPr>
        <p:spPr bwMode="auto">
          <a:xfrm>
            <a:off x="5181600" y="2819400"/>
            <a:ext cx="762000" cy="381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1" dirty="0"/>
              <a:t>C:6</a:t>
            </a:r>
          </a:p>
        </p:txBody>
      </p:sp>
      <p:sp>
        <p:nvSpPr>
          <p:cNvPr id="290851" name="Oval 35"/>
          <p:cNvSpPr>
            <a:spLocks noChangeArrowheads="1"/>
          </p:cNvSpPr>
          <p:nvPr/>
        </p:nvSpPr>
        <p:spPr bwMode="auto">
          <a:xfrm>
            <a:off x="4724400" y="3581400"/>
            <a:ext cx="762000" cy="381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E:4</a:t>
            </a:r>
          </a:p>
        </p:txBody>
      </p:sp>
      <p:sp>
        <p:nvSpPr>
          <p:cNvPr id="290852" name="Oval 36"/>
          <p:cNvSpPr>
            <a:spLocks noChangeArrowheads="1"/>
          </p:cNvSpPr>
          <p:nvPr/>
        </p:nvSpPr>
        <p:spPr bwMode="auto">
          <a:xfrm>
            <a:off x="4724400" y="4419600"/>
            <a:ext cx="762000" cy="381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B:2</a:t>
            </a:r>
          </a:p>
        </p:txBody>
      </p:sp>
      <p:sp>
        <p:nvSpPr>
          <p:cNvPr id="290853" name="Oval 37"/>
          <p:cNvSpPr>
            <a:spLocks noChangeArrowheads="1"/>
          </p:cNvSpPr>
          <p:nvPr/>
        </p:nvSpPr>
        <p:spPr bwMode="auto">
          <a:xfrm>
            <a:off x="4724400" y="5257800"/>
            <a:ext cx="762000" cy="381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F:2</a:t>
            </a:r>
          </a:p>
        </p:txBody>
      </p:sp>
      <p:sp>
        <p:nvSpPr>
          <p:cNvPr id="290854" name="Line 38"/>
          <p:cNvSpPr>
            <a:spLocks noChangeShapeType="1"/>
          </p:cNvSpPr>
          <p:nvPr/>
        </p:nvSpPr>
        <p:spPr bwMode="auto">
          <a:xfrm flipH="1">
            <a:off x="6172200" y="17526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0855" name="Line 39"/>
          <p:cNvSpPr>
            <a:spLocks noChangeShapeType="1"/>
          </p:cNvSpPr>
          <p:nvPr/>
        </p:nvSpPr>
        <p:spPr bwMode="auto">
          <a:xfrm flipH="1">
            <a:off x="5562600" y="24384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0856" name="Line 40"/>
          <p:cNvSpPr>
            <a:spLocks noChangeShapeType="1"/>
          </p:cNvSpPr>
          <p:nvPr/>
        </p:nvSpPr>
        <p:spPr bwMode="auto">
          <a:xfrm flipH="1">
            <a:off x="5105400" y="32004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0857" name="Line 41"/>
          <p:cNvSpPr>
            <a:spLocks noChangeShapeType="1"/>
          </p:cNvSpPr>
          <p:nvPr/>
        </p:nvSpPr>
        <p:spPr bwMode="auto">
          <a:xfrm>
            <a:off x="5029200" y="3962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0858" name="Line 42"/>
          <p:cNvSpPr>
            <a:spLocks noChangeShapeType="1"/>
          </p:cNvSpPr>
          <p:nvPr/>
        </p:nvSpPr>
        <p:spPr bwMode="auto">
          <a:xfrm>
            <a:off x="5029200" y="4800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0859" name="Line 43"/>
          <p:cNvSpPr>
            <a:spLocks noChangeShapeType="1"/>
          </p:cNvSpPr>
          <p:nvPr/>
        </p:nvSpPr>
        <p:spPr bwMode="auto">
          <a:xfrm>
            <a:off x="3581400" y="4572000"/>
            <a:ext cx="1143000" cy="838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0860" name="Line 44"/>
          <p:cNvSpPr>
            <a:spLocks noChangeShapeType="1"/>
          </p:cNvSpPr>
          <p:nvPr/>
        </p:nvSpPr>
        <p:spPr bwMode="auto">
          <a:xfrm>
            <a:off x="3657600" y="2971800"/>
            <a:ext cx="1143000" cy="6858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0861" name="Line 45"/>
          <p:cNvSpPr>
            <a:spLocks noChangeShapeType="1"/>
          </p:cNvSpPr>
          <p:nvPr/>
        </p:nvSpPr>
        <p:spPr bwMode="auto">
          <a:xfrm>
            <a:off x="3733800" y="2590800"/>
            <a:ext cx="144780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0862" name="Line 46"/>
          <p:cNvSpPr>
            <a:spLocks noChangeShapeType="1"/>
          </p:cNvSpPr>
          <p:nvPr/>
        </p:nvSpPr>
        <p:spPr bwMode="auto">
          <a:xfrm>
            <a:off x="3733800" y="22098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0863" name="Line 47"/>
          <p:cNvSpPr>
            <a:spLocks noChangeShapeType="1"/>
          </p:cNvSpPr>
          <p:nvPr/>
        </p:nvSpPr>
        <p:spPr bwMode="auto">
          <a:xfrm>
            <a:off x="3810000" y="3733800"/>
            <a:ext cx="990600" cy="762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0864" name="Text Box 48"/>
          <p:cNvSpPr txBox="1">
            <a:spLocks noChangeArrowheads="1"/>
          </p:cNvSpPr>
          <p:nvPr/>
        </p:nvSpPr>
        <p:spPr bwMode="auto">
          <a:xfrm>
            <a:off x="2514600" y="1371600"/>
            <a:ext cx="933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Header</a:t>
            </a:r>
          </a:p>
        </p:txBody>
      </p:sp>
      <p:sp>
        <p:nvSpPr>
          <p:cNvPr id="290865" name="Oval 49"/>
          <p:cNvSpPr>
            <a:spLocks noChangeArrowheads="1"/>
          </p:cNvSpPr>
          <p:nvPr/>
        </p:nvSpPr>
        <p:spPr bwMode="auto">
          <a:xfrm>
            <a:off x="7391400" y="2057400"/>
            <a:ext cx="762000" cy="381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E:2</a:t>
            </a:r>
          </a:p>
        </p:txBody>
      </p:sp>
      <p:sp>
        <p:nvSpPr>
          <p:cNvPr id="290866" name="Line 50"/>
          <p:cNvSpPr>
            <a:spLocks noChangeShapeType="1"/>
          </p:cNvSpPr>
          <p:nvPr/>
        </p:nvSpPr>
        <p:spPr bwMode="auto">
          <a:xfrm>
            <a:off x="7010400" y="16764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0867" name="Line 51"/>
          <p:cNvSpPr>
            <a:spLocks noChangeShapeType="1"/>
          </p:cNvSpPr>
          <p:nvPr/>
        </p:nvSpPr>
        <p:spPr bwMode="auto">
          <a:xfrm flipV="1">
            <a:off x="5410200" y="2362200"/>
            <a:ext cx="2057400" cy="12954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0868" name="Oval 52"/>
          <p:cNvSpPr>
            <a:spLocks noChangeArrowheads="1"/>
          </p:cNvSpPr>
          <p:nvPr/>
        </p:nvSpPr>
        <p:spPr bwMode="auto">
          <a:xfrm>
            <a:off x="5943600" y="4267200"/>
            <a:ext cx="762000" cy="381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G:2</a:t>
            </a:r>
          </a:p>
        </p:txBody>
      </p:sp>
      <p:sp>
        <p:nvSpPr>
          <p:cNvPr id="290869" name="Line 53"/>
          <p:cNvSpPr>
            <a:spLocks noChangeShapeType="1"/>
          </p:cNvSpPr>
          <p:nvPr/>
        </p:nvSpPr>
        <p:spPr bwMode="auto">
          <a:xfrm>
            <a:off x="5410200" y="3886200"/>
            <a:ext cx="762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0870" name="Line 54"/>
          <p:cNvSpPr>
            <a:spLocks noChangeShapeType="1"/>
          </p:cNvSpPr>
          <p:nvPr/>
        </p:nvSpPr>
        <p:spPr bwMode="auto">
          <a:xfrm>
            <a:off x="3733800" y="3352800"/>
            <a:ext cx="2286000" cy="2286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0871" name="Line 55"/>
          <p:cNvSpPr>
            <a:spLocks noChangeShapeType="1"/>
          </p:cNvSpPr>
          <p:nvPr/>
        </p:nvSpPr>
        <p:spPr bwMode="auto">
          <a:xfrm>
            <a:off x="6324600" y="3886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0872" name="Oval 56"/>
          <p:cNvSpPr>
            <a:spLocks noChangeArrowheads="1"/>
          </p:cNvSpPr>
          <p:nvPr/>
        </p:nvSpPr>
        <p:spPr bwMode="auto">
          <a:xfrm>
            <a:off x="6934200" y="5257800"/>
            <a:ext cx="762000" cy="381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D:1</a:t>
            </a:r>
          </a:p>
        </p:txBody>
      </p:sp>
      <p:sp>
        <p:nvSpPr>
          <p:cNvPr id="290873" name="Line 57"/>
          <p:cNvSpPr>
            <a:spLocks noChangeShapeType="1"/>
          </p:cNvSpPr>
          <p:nvPr/>
        </p:nvSpPr>
        <p:spPr bwMode="auto">
          <a:xfrm>
            <a:off x="6553200" y="46482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0874" name="Line 58"/>
          <p:cNvSpPr>
            <a:spLocks noChangeShapeType="1"/>
          </p:cNvSpPr>
          <p:nvPr/>
        </p:nvSpPr>
        <p:spPr bwMode="auto">
          <a:xfrm>
            <a:off x="3657600" y="4191000"/>
            <a:ext cx="1676400" cy="9144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0875" name="Line 59"/>
          <p:cNvSpPr>
            <a:spLocks noChangeShapeType="1"/>
          </p:cNvSpPr>
          <p:nvPr/>
        </p:nvSpPr>
        <p:spPr bwMode="auto">
          <a:xfrm>
            <a:off x="5334000" y="5105400"/>
            <a:ext cx="1600200" cy="3048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0876" name="Oval 60"/>
          <p:cNvSpPr>
            <a:spLocks noChangeArrowheads="1"/>
          </p:cNvSpPr>
          <p:nvPr/>
        </p:nvSpPr>
        <p:spPr bwMode="auto">
          <a:xfrm>
            <a:off x="7086600" y="3505200"/>
            <a:ext cx="762000" cy="381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1" dirty="0"/>
              <a:t>D:1</a:t>
            </a:r>
          </a:p>
        </p:txBody>
      </p:sp>
      <p:sp>
        <p:nvSpPr>
          <p:cNvPr id="290877" name="Line 61"/>
          <p:cNvSpPr>
            <a:spLocks noChangeShapeType="1"/>
          </p:cNvSpPr>
          <p:nvPr/>
        </p:nvSpPr>
        <p:spPr bwMode="auto">
          <a:xfrm>
            <a:off x="5943600" y="3048000"/>
            <a:ext cx="1295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0878" name="Line 62"/>
          <p:cNvSpPr>
            <a:spLocks noChangeShapeType="1"/>
          </p:cNvSpPr>
          <p:nvPr/>
        </p:nvSpPr>
        <p:spPr bwMode="auto">
          <a:xfrm flipV="1">
            <a:off x="7315200" y="3886200"/>
            <a:ext cx="76200" cy="13716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304800" y="4263788"/>
            <a:ext cx="9906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884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087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6" name="Rectangle 2"/>
          <p:cNvSpPr>
            <a:spLocks noChangeArrowheads="1"/>
          </p:cNvSpPr>
          <p:nvPr/>
        </p:nvSpPr>
        <p:spPr bwMode="auto">
          <a:xfrm>
            <a:off x="304800" y="1143000"/>
            <a:ext cx="19812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 sz="2400" dirty="0">
                <a:latin typeface="+mj-lt"/>
              </a:rPr>
              <a:t>A C E B F</a:t>
            </a:r>
          </a:p>
          <a:p>
            <a:pPr>
              <a:spcBef>
                <a:spcPct val="20000"/>
              </a:spcBef>
            </a:pPr>
            <a:r>
              <a:rPr lang="en-US" altLang="en-US" sz="2400" dirty="0">
                <a:latin typeface="+mj-lt"/>
              </a:rPr>
              <a:t>A C G</a:t>
            </a:r>
          </a:p>
          <a:p>
            <a:pPr>
              <a:spcBef>
                <a:spcPct val="20000"/>
              </a:spcBef>
            </a:pPr>
            <a:r>
              <a:rPr lang="en-US" altLang="en-US" sz="2400" dirty="0">
                <a:latin typeface="+mj-lt"/>
              </a:rPr>
              <a:t>E</a:t>
            </a:r>
          </a:p>
          <a:p>
            <a:pPr>
              <a:spcBef>
                <a:spcPct val="20000"/>
              </a:spcBef>
            </a:pPr>
            <a:r>
              <a:rPr lang="en-US" altLang="en-US" sz="2400" dirty="0">
                <a:latin typeface="+mj-lt"/>
              </a:rPr>
              <a:t>A C E G D</a:t>
            </a:r>
          </a:p>
          <a:p>
            <a:pPr>
              <a:spcBef>
                <a:spcPct val="20000"/>
              </a:spcBef>
            </a:pPr>
            <a:r>
              <a:rPr lang="en-US" altLang="en-US" sz="2400" dirty="0">
                <a:latin typeface="+mj-lt"/>
              </a:rPr>
              <a:t>A C E G</a:t>
            </a:r>
          </a:p>
          <a:p>
            <a:pPr>
              <a:spcBef>
                <a:spcPct val="20000"/>
              </a:spcBef>
            </a:pPr>
            <a:r>
              <a:rPr lang="en-US" altLang="en-US" sz="2400" dirty="0">
                <a:latin typeface="+mj-lt"/>
              </a:rPr>
              <a:t>E</a:t>
            </a:r>
          </a:p>
          <a:p>
            <a:pPr>
              <a:spcBef>
                <a:spcPct val="20000"/>
              </a:spcBef>
            </a:pPr>
            <a:r>
              <a:rPr lang="en-US" altLang="en-US" sz="2400" dirty="0">
                <a:latin typeface="+mj-lt"/>
              </a:rPr>
              <a:t>A C E B F</a:t>
            </a:r>
          </a:p>
          <a:p>
            <a:pPr>
              <a:spcBef>
                <a:spcPct val="20000"/>
              </a:spcBef>
            </a:pPr>
            <a:r>
              <a:rPr lang="en-US" altLang="en-US" sz="2400" dirty="0">
                <a:latin typeface="+mj-lt"/>
              </a:rPr>
              <a:t>A C D</a:t>
            </a:r>
          </a:p>
          <a:p>
            <a:pPr>
              <a:spcBef>
                <a:spcPct val="20000"/>
              </a:spcBef>
            </a:pPr>
            <a:r>
              <a:rPr lang="en-US" altLang="en-US" sz="2800" b="1" dirty="0">
                <a:solidFill>
                  <a:srgbClr val="FF0000"/>
                </a:solidFill>
                <a:latin typeface="+mj-lt"/>
              </a:rPr>
              <a:t>A C E G</a:t>
            </a:r>
          </a:p>
          <a:p>
            <a:pPr>
              <a:spcBef>
                <a:spcPct val="20000"/>
              </a:spcBef>
            </a:pPr>
            <a:r>
              <a:rPr lang="en-US" altLang="en-US" sz="2400" dirty="0">
                <a:latin typeface="+mj-lt"/>
              </a:rPr>
              <a:t>A C E G</a:t>
            </a:r>
          </a:p>
        </p:txBody>
      </p:sp>
      <p:sp>
        <p:nvSpPr>
          <p:cNvPr id="292867" name="Rectangle 3"/>
          <p:cNvSpPr>
            <a:spLocks noChangeArrowheads="1"/>
          </p:cNvSpPr>
          <p:nvPr/>
        </p:nvSpPr>
        <p:spPr bwMode="auto">
          <a:xfrm>
            <a:off x="152400" y="228600"/>
            <a:ext cx="8839200" cy="71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4400" dirty="0">
                <a:latin typeface="+mj-lt"/>
              </a:rPr>
              <a:t>FP-Tree after reading 9</a:t>
            </a:r>
            <a:r>
              <a:rPr lang="en-US" altLang="en-US" sz="4400" baseline="30000" dirty="0">
                <a:latin typeface="+mj-lt"/>
              </a:rPr>
              <a:t>th</a:t>
            </a:r>
            <a:r>
              <a:rPr lang="en-US" altLang="en-US" sz="4400" dirty="0">
                <a:latin typeface="+mj-lt"/>
              </a:rPr>
              <a:t> transaction</a:t>
            </a:r>
          </a:p>
        </p:txBody>
      </p:sp>
      <p:sp>
        <p:nvSpPr>
          <p:cNvPr id="292868" name="Oval 4"/>
          <p:cNvSpPr>
            <a:spLocks noChangeArrowheads="1"/>
          </p:cNvSpPr>
          <p:nvPr/>
        </p:nvSpPr>
        <p:spPr bwMode="auto">
          <a:xfrm>
            <a:off x="5943600" y="3505200"/>
            <a:ext cx="762000" cy="381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G:1</a:t>
            </a:r>
          </a:p>
        </p:txBody>
      </p:sp>
      <p:sp>
        <p:nvSpPr>
          <p:cNvPr id="292869" name="Line 5"/>
          <p:cNvSpPr>
            <a:spLocks noChangeShapeType="1"/>
          </p:cNvSpPr>
          <p:nvPr/>
        </p:nvSpPr>
        <p:spPr bwMode="auto">
          <a:xfrm>
            <a:off x="5715000" y="32004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292870" name="Group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4321376"/>
              </p:ext>
            </p:extLst>
          </p:nvPr>
        </p:nvGraphicFramePr>
        <p:xfrm>
          <a:off x="2590800" y="1981200"/>
          <a:ext cx="1447800" cy="2773680"/>
        </p:xfrm>
        <a:graphic>
          <a:graphicData uri="http://schemas.openxmlformats.org/drawingml/2006/table">
            <a:tbl>
              <a:tblPr/>
              <a:tblGrid>
                <a:gridCol w="723900">
                  <a:extLst>
                    <a:ext uri="{9D8B030D-6E8A-4147-A177-3AD203B41FA5}">
                      <a16:colId xmlns="" xmlns:a16="http://schemas.microsoft.com/office/drawing/2014/main" val="3637245469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2494733929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A:8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687191426"/>
                  </a:ext>
                </a:extLst>
              </a:tr>
              <a:tr h="311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C:8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385108281"/>
                  </a:ext>
                </a:extLst>
              </a:tr>
              <a:tr h="312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E:8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079158154"/>
                  </a:ext>
                </a:extLst>
              </a:tr>
              <a:tr h="311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G:5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557357124"/>
                  </a:ext>
                </a:extLst>
              </a:tr>
              <a:tr h="312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B:2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030579524"/>
                  </a:ext>
                </a:extLst>
              </a:tr>
              <a:tr h="311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D:2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31048930"/>
                  </a:ext>
                </a:extLst>
              </a:tr>
              <a:tr h="312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F:2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254068896"/>
                  </a:ext>
                </a:extLst>
              </a:tr>
            </a:tbl>
          </a:graphicData>
        </a:graphic>
      </p:graphicFrame>
      <p:sp>
        <p:nvSpPr>
          <p:cNvPr id="292896" name="Oval 32"/>
          <p:cNvSpPr>
            <a:spLocks noChangeArrowheads="1"/>
          </p:cNvSpPr>
          <p:nvPr/>
        </p:nvSpPr>
        <p:spPr bwMode="auto">
          <a:xfrm>
            <a:off x="6324600" y="1371600"/>
            <a:ext cx="762000" cy="381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null</a:t>
            </a:r>
          </a:p>
        </p:txBody>
      </p:sp>
      <p:sp>
        <p:nvSpPr>
          <p:cNvPr id="292897" name="Oval 33"/>
          <p:cNvSpPr>
            <a:spLocks noChangeArrowheads="1"/>
          </p:cNvSpPr>
          <p:nvPr/>
        </p:nvSpPr>
        <p:spPr bwMode="auto">
          <a:xfrm>
            <a:off x="5715000" y="2057400"/>
            <a:ext cx="762000" cy="381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1" dirty="0"/>
              <a:t>A:7</a:t>
            </a:r>
          </a:p>
        </p:txBody>
      </p:sp>
      <p:sp>
        <p:nvSpPr>
          <p:cNvPr id="292898" name="Oval 34"/>
          <p:cNvSpPr>
            <a:spLocks noChangeArrowheads="1"/>
          </p:cNvSpPr>
          <p:nvPr/>
        </p:nvSpPr>
        <p:spPr bwMode="auto">
          <a:xfrm>
            <a:off x="5181600" y="2819400"/>
            <a:ext cx="762000" cy="381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1" dirty="0"/>
              <a:t>C:7</a:t>
            </a:r>
          </a:p>
        </p:txBody>
      </p:sp>
      <p:sp>
        <p:nvSpPr>
          <p:cNvPr id="292899" name="Oval 35"/>
          <p:cNvSpPr>
            <a:spLocks noChangeArrowheads="1"/>
          </p:cNvSpPr>
          <p:nvPr/>
        </p:nvSpPr>
        <p:spPr bwMode="auto">
          <a:xfrm>
            <a:off x="4724400" y="3581400"/>
            <a:ext cx="762000" cy="381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1" dirty="0"/>
              <a:t>E:5</a:t>
            </a:r>
          </a:p>
        </p:txBody>
      </p:sp>
      <p:sp>
        <p:nvSpPr>
          <p:cNvPr id="292900" name="Oval 36"/>
          <p:cNvSpPr>
            <a:spLocks noChangeArrowheads="1"/>
          </p:cNvSpPr>
          <p:nvPr/>
        </p:nvSpPr>
        <p:spPr bwMode="auto">
          <a:xfrm>
            <a:off x="4724400" y="4419600"/>
            <a:ext cx="762000" cy="381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B:2</a:t>
            </a:r>
          </a:p>
        </p:txBody>
      </p:sp>
      <p:sp>
        <p:nvSpPr>
          <p:cNvPr id="292901" name="Oval 37"/>
          <p:cNvSpPr>
            <a:spLocks noChangeArrowheads="1"/>
          </p:cNvSpPr>
          <p:nvPr/>
        </p:nvSpPr>
        <p:spPr bwMode="auto">
          <a:xfrm>
            <a:off x="4724400" y="5257800"/>
            <a:ext cx="762000" cy="381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F:2</a:t>
            </a:r>
          </a:p>
        </p:txBody>
      </p:sp>
      <p:sp>
        <p:nvSpPr>
          <p:cNvPr id="292902" name="Line 38"/>
          <p:cNvSpPr>
            <a:spLocks noChangeShapeType="1"/>
          </p:cNvSpPr>
          <p:nvPr/>
        </p:nvSpPr>
        <p:spPr bwMode="auto">
          <a:xfrm flipH="1">
            <a:off x="6172200" y="17526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2903" name="Line 39"/>
          <p:cNvSpPr>
            <a:spLocks noChangeShapeType="1"/>
          </p:cNvSpPr>
          <p:nvPr/>
        </p:nvSpPr>
        <p:spPr bwMode="auto">
          <a:xfrm flipH="1">
            <a:off x="5562600" y="24384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2904" name="Line 40"/>
          <p:cNvSpPr>
            <a:spLocks noChangeShapeType="1"/>
          </p:cNvSpPr>
          <p:nvPr/>
        </p:nvSpPr>
        <p:spPr bwMode="auto">
          <a:xfrm flipH="1">
            <a:off x="5105400" y="32004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2905" name="Line 41"/>
          <p:cNvSpPr>
            <a:spLocks noChangeShapeType="1"/>
          </p:cNvSpPr>
          <p:nvPr/>
        </p:nvSpPr>
        <p:spPr bwMode="auto">
          <a:xfrm>
            <a:off x="5029200" y="3962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2906" name="Line 42"/>
          <p:cNvSpPr>
            <a:spLocks noChangeShapeType="1"/>
          </p:cNvSpPr>
          <p:nvPr/>
        </p:nvSpPr>
        <p:spPr bwMode="auto">
          <a:xfrm>
            <a:off x="5029200" y="4800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2907" name="Line 43"/>
          <p:cNvSpPr>
            <a:spLocks noChangeShapeType="1"/>
          </p:cNvSpPr>
          <p:nvPr/>
        </p:nvSpPr>
        <p:spPr bwMode="auto">
          <a:xfrm>
            <a:off x="3581400" y="4572000"/>
            <a:ext cx="1143000" cy="838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2908" name="Line 44"/>
          <p:cNvSpPr>
            <a:spLocks noChangeShapeType="1"/>
          </p:cNvSpPr>
          <p:nvPr/>
        </p:nvSpPr>
        <p:spPr bwMode="auto">
          <a:xfrm>
            <a:off x="3657600" y="2971800"/>
            <a:ext cx="1143000" cy="6858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2909" name="Line 45"/>
          <p:cNvSpPr>
            <a:spLocks noChangeShapeType="1"/>
          </p:cNvSpPr>
          <p:nvPr/>
        </p:nvSpPr>
        <p:spPr bwMode="auto">
          <a:xfrm>
            <a:off x="3733800" y="2590800"/>
            <a:ext cx="144780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2910" name="Line 46"/>
          <p:cNvSpPr>
            <a:spLocks noChangeShapeType="1"/>
          </p:cNvSpPr>
          <p:nvPr/>
        </p:nvSpPr>
        <p:spPr bwMode="auto">
          <a:xfrm>
            <a:off x="3733800" y="22098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2911" name="Line 47"/>
          <p:cNvSpPr>
            <a:spLocks noChangeShapeType="1"/>
          </p:cNvSpPr>
          <p:nvPr/>
        </p:nvSpPr>
        <p:spPr bwMode="auto">
          <a:xfrm>
            <a:off x="3810000" y="3733800"/>
            <a:ext cx="990600" cy="762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2912" name="Text Box 48"/>
          <p:cNvSpPr txBox="1">
            <a:spLocks noChangeArrowheads="1"/>
          </p:cNvSpPr>
          <p:nvPr/>
        </p:nvSpPr>
        <p:spPr bwMode="auto">
          <a:xfrm>
            <a:off x="2514600" y="1371600"/>
            <a:ext cx="933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/>
              <a:t>Header</a:t>
            </a:r>
          </a:p>
        </p:txBody>
      </p:sp>
      <p:sp>
        <p:nvSpPr>
          <p:cNvPr id="292913" name="Oval 49"/>
          <p:cNvSpPr>
            <a:spLocks noChangeArrowheads="1"/>
          </p:cNvSpPr>
          <p:nvPr/>
        </p:nvSpPr>
        <p:spPr bwMode="auto">
          <a:xfrm>
            <a:off x="7391400" y="2057400"/>
            <a:ext cx="762000" cy="381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E:2</a:t>
            </a:r>
          </a:p>
        </p:txBody>
      </p:sp>
      <p:sp>
        <p:nvSpPr>
          <p:cNvPr id="292914" name="Line 50"/>
          <p:cNvSpPr>
            <a:spLocks noChangeShapeType="1"/>
          </p:cNvSpPr>
          <p:nvPr/>
        </p:nvSpPr>
        <p:spPr bwMode="auto">
          <a:xfrm>
            <a:off x="7010400" y="16764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2915" name="Line 51"/>
          <p:cNvSpPr>
            <a:spLocks noChangeShapeType="1"/>
          </p:cNvSpPr>
          <p:nvPr/>
        </p:nvSpPr>
        <p:spPr bwMode="auto">
          <a:xfrm flipV="1">
            <a:off x="5410200" y="2362200"/>
            <a:ext cx="2057400" cy="12954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2916" name="Oval 52"/>
          <p:cNvSpPr>
            <a:spLocks noChangeArrowheads="1"/>
          </p:cNvSpPr>
          <p:nvPr/>
        </p:nvSpPr>
        <p:spPr bwMode="auto">
          <a:xfrm>
            <a:off x="5943600" y="4267200"/>
            <a:ext cx="762000" cy="381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1" dirty="0"/>
              <a:t>G:3</a:t>
            </a:r>
          </a:p>
        </p:txBody>
      </p:sp>
      <p:sp>
        <p:nvSpPr>
          <p:cNvPr id="292917" name="Line 53"/>
          <p:cNvSpPr>
            <a:spLocks noChangeShapeType="1"/>
          </p:cNvSpPr>
          <p:nvPr/>
        </p:nvSpPr>
        <p:spPr bwMode="auto">
          <a:xfrm>
            <a:off x="5410200" y="3886200"/>
            <a:ext cx="762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2918" name="Line 54"/>
          <p:cNvSpPr>
            <a:spLocks noChangeShapeType="1"/>
          </p:cNvSpPr>
          <p:nvPr/>
        </p:nvSpPr>
        <p:spPr bwMode="auto">
          <a:xfrm>
            <a:off x="3733800" y="3352800"/>
            <a:ext cx="2286000" cy="2286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2919" name="Line 55"/>
          <p:cNvSpPr>
            <a:spLocks noChangeShapeType="1"/>
          </p:cNvSpPr>
          <p:nvPr/>
        </p:nvSpPr>
        <p:spPr bwMode="auto">
          <a:xfrm>
            <a:off x="6324600" y="3886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2920" name="Oval 56"/>
          <p:cNvSpPr>
            <a:spLocks noChangeArrowheads="1"/>
          </p:cNvSpPr>
          <p:nvPr/>
        </p:nvSpPr>
        <p:spPr bwMode="auto">
          <a:xfrm>
            <a:off x="6934200" y="5257800"/>
            <a:ext cx="762000" cy="381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D:1</a:t>
            </a:r>
          </a:p>
        </p:txBody>
      </p:sp>
      <p:sp>
        <p:nvSpPr>
          <p:cNvPr id="292921" name="Line 57"/>
          <p:cNvSpPr>
            <a:spLocks noChangeShapeType="1"/>
          </p:cNvSpPr>
          <p:nvPr/>
        </p:nvSpPr>
        <p:spPr bwMode="auto">
          <a:xfrm>
            <a:off x="6553200" y="46482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2922" name="Line 58"/>
          <p:cNvSpPr>
            <a:spLocks noChangeShapeType="1"/>
          </p:cNvSpPr>
          <p:nvPr/>
        </p:nvSpPr>
        <p:spPr bwMode="auto">
          <a:xfrm>
            <a:off x="3657600" y="4191000"/>
            <a:ext cx="1676400" cy="9144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2923" name="Line 59"/>
          <p:cNvSpPr>
            <a:spLocks noChangeShapeType="1"/>
          </p:cNvSpPr>
          <p:nvPr/>
        </p:nvSpPr>
        <p:spPr bwMode="auto">
          <a:xfrm>
            <a:off x="5334000" y="5105400"/>
            <a:ext cx="1600200" cy="3048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2924" name="Oval 60"/>
          <p:cNvSpPr>
            <a:spLocks noChangeArrowheads="1"/>
          </p:cNvSpPr>
          <p:nvPr/>
        </p:nvSpPr>
        <p:spPr bwMode="auto">
          <a:xfrm>
            <a:off x="7086600" y="3505200"/>
            <a:ext cx="762000" cy="381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/>
              <a:t>D:1</a:t>
            </a:r>
          </a:p>
        </p:txBody>
      </p:sp>
      <p:sp>
        <p:nvSpPr>
          <p:cNvPr id="292925" name="Line 61"/>
          <p:cNvSpPr>
            <a:spLocks noChangeShapeType="1"/>
          </p:cNvSpPr>
          <p:nvPr/>
        </p:nvSpPr>
        <p:spPr bwMode="auto">
          <a:xfrm>
            <a:off x="5943600" y="3048000"/>
            <a:ext cx="1219200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2926" name="Line 62"/>
          <p:cNvSpPr>
            <a:spLocks noChangeShapeType="1"/>
          </p:cNvSpPr>
          <p:nvPr/>
        </p:nvSpPr>
        <p:spPr bwMode="auto">
          <a:xfrm flipV="1">
            <a:off x="7315200" y="3886200"/>
            <a:ext cx="76200" cy="13716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304800" y="4724400"/>
            <a:ext cx="1219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904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4" name="Rectangle 2"/>
          <p:cNvSpPr>
            <a:spLocks noChangeArrowheads="1"/>
          </p:cNvSpPr>
          <p:nvPr/>
        </p:nvSpPr>
        <p:spPr bwMode="auto">
          <a:xfrm>
            <a:off x="304800" y="1143000"/>
            <a:ext cx="19812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 sz="2400" dirty="0">
                <a:latin typeface="+mj-lt"/>
              </a:rPr>
              <a:t>A C E B F</a:t>
            </a:r>
          </a:p>
          <a:p>
            <a:pPr>
              <a:spcBef>
                <a:spcPct val="20000"/>
              </a:spcBef>
            </a:pPr>
            <a:r>
              <a:rPr lang="en-US" altLang="en-US" sz="2400" dirty="0">
                <a:latin typeface="+mj-lt"/>
              </a:rPr>
              <a:t>A C G</a:t>
            </a:r>
          </a:p>
          <a:p>
            <a:pPr>
              <a:spcBef>
                <a:spcPct val="20000"/>
              </a:spcBef>
            </a:pPr>
            <a:r>
              <a:rPr lang="en-US" altLang="en-US" sz="2400" dirty="0">
                <a:latin typeface="+mj-lt"/>
              </a:rPr>
              <a:t>E</a:t>
            </a:r>
          </a:p>
          <a:p>
            <a:pPr>
              <a:spcBef>
                <a:spcPct val="20000"/>
              </a:spcBef>
            </a:pPr>
            <a:r>
              <a:rPr lang="en-US" altLang="en-US" sz="2400" dirty="0">
                <a:latin typeface="+mj-lt"/>
              </a:rPr>
              <a:t>A C E G D</a:t>
            </a:r>
          </a:p>
          <a:p>
            <a:pPr>
              <a:spcBef>
                <a:spcPct val="20000"/>
              </a:spcBef>
            </a:pPr>
            <a:r>
              <a:rPr lang="en-US" altLang="en-US" sz="2400" dirty="0">
                <a:latin typeface="+mj-lt"/>
              </a:rPr>
              <a:t>A C E G</a:t>
            </a:r>
          </a:p>
          <a:p>
            <a:pPr>
              <a:spcBef>
                <a:spcPct val="20000"/>
              </a:spcBef>
            </a:pPr>
            <a:r>
              <a:rPr lang="en-US" altLang="en-US" sz="2400" dirty="0">
                <a:latin typeface="+mj-lt"/>
              </a:rPr>
              <a:t>E</a:t>
            </a:r>
          </a:p>
          <a:p>
            <a:pPr>
              <a:spcBef>
                <a:spcPct val="20000"/>
              </a:spcBef>
            </a:pPr>
            <a:r>
              <a:rPr lang="en-US" altLang="en-US" sz="2400" dirty="0">
                <a:latin typeface="+mj-lt"/>
              </a:rPr>
              <a:t>A C E B F</a:t>
            </a:r>
          </a:p>
          <a:p>
            <a:pPr>
              <a:spcBef>
                <a:spcPct val="20000"/>
              </a:spcBef>
            </a:pPr>
            <a:r>
              <a:rPr lang="en-US" altLang="en-US" sz="2400" dirty="0">
                <a:latin typeface="+mj-lt"/>
              </a:rPr>
              <a:t>A C D</a:t>
            </a:r>
          </a:p>
          <a:p>
            <a:pPr>
              <a:spcBef>
                <a:spcPct val="20000"/>
              </a:spcBef>
            </a:pPr>
            <a:r>
              <a:rPr lang="en-US" altLang="en-US" sz="2400" dirty="0">
                <a:latin typeface="+mj-lt"/>
              </a:rPr>
              <a:t>A C E G</a:t>
            </a:r>
          </a:p>
          <a:p>
            <a:pPr>
              <a:spcBef>
                <a:spcPct val="20000"/>
              </a:spcBef>
            </a:pPr>
            <a:r>
              <a:rPr lang="en-US" altLang="en-US" sz="2800" b="1" dirty="0">
                <a:solidFill>
                  <a:srgbClr val="FF0000"/>
                </a:solidFill>
                <a:latin typeface="+mj-lt"/>
              </a:rPr>
              <a:t>A C E G</a:t>
            </a:r>
          </a:p>
        </p:txBody>
      </p:sp>
      <p:sp>
        <p:nvSpPr>
          <p:cNvPr id="294915" name="Rectangle 3"/>
          <p:cNvSpPr>
            <a:spLocks noChangeArrowheads="1"/>
          </p:cNvSpPr>
          <p:nvPr/>
        </p:nvSpPr>
        <p:spPr bwMode="auto">
          <a:xfrm>
            <a:off x="152400" y="228600"/>
            <a:ext cx="8839200" cy="71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4400" dirty="0">
                <a:latin typeface="+mj-lt"/>
              </a:rPr>
              <a:t>FP-Tree after reading 10</a:t>
            </a:r>
            <a:r>
              <a:rPr lang="en-US" altLang="en-US" sz="4400" baseline="30000" dirty="0">
                <a:latin typeface="+mj-lt"/>
              </a:rPr>
              <a:t>th</a:t>
            </a:r>
            <a:r>
              <a:rPr lang="en-US" altLang="en-US" sz="4400" dirty="0">
                <a:latin typeface="+mj-lt"/>
              </a:rPr>
              <a:t> transaction</a:t>
            </a:r>
          </a:p>
        </p:txBody>
      </p:sp>
      <p:sp>
        <p:nvSpPr>
          <p:cNvPr id="294916" name="Oval 4"/>
          <p:cNvSpPr>
            <a:spLocks noChangeArrowheads="1"/>
          </p:cNvSpPr>
          <p:nvPr/>
        </p:nvSpPr>
        <p:spPr bwMode="auto">
          <a:xfrm>
            <a:off x="5943600" y="3505200"/>
            <a:ext cx="762000" cy="381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G:1</a:t>
            </a:r>
          </a:p>
        </p:txBody>
      </p:sp>
      <p:sp>
        <p:nvSpPr>
          <p:cNvPr id="294917" name="Line 5"/>
          <p:cNvSpPr>
            <a:spLocks noChangeShapeType="1"/>
          </p:cNvSpPr>
          <p:nvPr/>
        </p:nvSpPr>
        <p:spPr bwMode="auto">
          <a:xfrm>
            <a:off x="5715000" y="3200400"/>
            <a:ext cx="4572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294918" name="Group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6488275"/>
              </p:ext>
            </p:extLst>
          </p:nvPr>
        </p:nvGraphicFramePr>
        <p:xfrm>
          <a:off x="2590800" y="1981200"/>
          <a:ext cx="1447800" cy="2773680"/>
        </p:xfrm>
        <a:graphic>
          <a:graphicData uri="http://schemas.openxmlformats.org/drawingml/2006/table">
            <a:tbl>
              <a:tblPr/>
              <a:tblGrid>
                <a:gridCol w="723900">
                  <a:extLst>
                    <a:ext uri="{9D8B030D-6E8A-4147-A177-3AD203B41FA5}">
                      <a16:colId xmlns="" xmlns:a16="http://schemas.microsoft.com/office/drawing/2014/main" val="1872004935"/>
                    </a:ext>
                  </a:extLst>
                </a:gridCol>
                <a:gridCol w="723900">
                  <a:extLst>
                    <a:ext uri="{9D8B030D-6E8A-4147-A177-3AD203B41FA5}">
                      <a16:colId xmlns="" xmlns:a16="http://schemas.microsoft.com/office/drawing/2014/main" val="3710892903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A:8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80908947"/>
                  </a:ext>
                </a:extLst>
              </a:tr>
              <a:tr h="311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C:8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32376345"/>
                  </a:ext>
                </a:extLst>
              </a:tr>
              <a:tr h="312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E:8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102767794"/>
                  </a:ext>
                </a:extLst>
              </a:tr>
              <a:tr h="311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G:5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464552946"/>
                  </a:ext>
                </a:extLst>
              </a:tr>
              <a:tr h="312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B:2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860983118"/>
                  </a:ext>
                </a:extLst>
              </a:tr>
              <a:tr h="311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D:2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008990070"/>
                  </a:ext>
                </a:extLst>
              </a:tr>
              <a:tr h="312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F:2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516792024"/>
                  </a:ext>
                </a:extLst>
              </a:tr>
            </a:tbl>
          </a:graphicData>
        </a:graphic>
      </p:graphicFrame>
      <p:sp>
        <p:nvSpPr>
          <p:cNvPr id="294944" name="Oval 32"/>
          <p:cNvSpPr>
            <a:spLocks noChangeArrowheads="1"/>
          </p:cNvSpPr>
          <p:nvPr/>
        </p:nvSpPr>
        <p:spPr bwMode="auto">
          <a:xfrm>
            <a:off x="6324600" y="1371600"/>
            <a:ext cx="762000" cy="381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null</a:t>
            </a:r>
          </a:p>
        </p:txBody>
      </p:sp>
      <p:sp>
        <p:nvSpPr>
          <p:cNvPr id="294945" name="Oval 33"/>
          <p:cNvSpPr>
            <a:spLocks noChangeArrowheads="1"/>
          </p:cNvSpPr>
          <p:nvPr/>
        </p:nvSpPr>
        <p:spPr bwMode="auto">
          <a:xfrm>
            <a:off x="5715000" y="2057400"/>
            <a:ext cx="762000" cy="381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1" dirty="0"/>
              <a:t>A:8</a:t>
            </a:r>
          </a:p>
        </p:txBody>
      </p:sp>
      <p:sp>
        <p:nvSpPr>
          <p:cNvPr id="294946" name="Oval 34"/>
          <p:cNvSpPr>
            <a:spLocks noChangeArrowheads="1"/>
          </p:cNvSpPr>
          <p:nvPr/>
        </p:nvSpPr>
        <p:spPr bwMode="auto">
          <a:xfrm>
            <a:off x="5181600" y="2819400"/>
            <a:ext cx="762000" cy="381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1" dirty="0"/>
              <a:t>C:8</a:t>
            </a:r>
          </a:p>
        </p:txBody>
      </p:sp>
      <p:sp>
        <p:nvSpPr>
          <p:cNvPr id="294947" name="Oval 35"/>
          <p:cNvSpPr>
            <a:spLocks noChangeArrowheads="1"/>
          </p:cNvSpPr>
          <p:nvPr/>
        </p:nvSpPr>
        <p:spPr bwMode="auto">
          <a:xfrm>
            <a:off x="4724400" y="3581400"/>
            <a:ext cx="762000" cy="381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1" dirty="0"/>
              <a:t>E:6</a:t>
            </a:r>
          </a:p>
        </p:txBody>
      </p:sp>
      <p:sp>
        <p:nvSpPr>
          <p:cNvPr id="294948" name="Oval 36"/>
          <p:cNvSpPr>
            <a:spLocks noChangeArrowheads="1"/>
          </p:cNvSpPr>
          <p:nvPr/>
        </p:nvSpPr>
        <p:spPr bwMode="auto">
          <a:xfrm>
            <a:off x="4724400" y="4419600"/>
            <a:ext cx="762000" cy="381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B:2</a:t>
            </a:r>
          </a:p>
        </p:txBody>
      </p:sp>
      <p:sp>
        <p:nvSpPr>
          <p:cNvPr id="294949" name="Oval 37"/>
          <p:cNvSpPr>
            <a:spLocks noChangeArrowheads="1"/>
          </p:cNvSpPr>
          <p:nvPr/>
        </p:nvSpPr>
        <p:spPr bwMode="auto">
          <a:xfrm>
            <a:off x="4724400" y="5257800"/>
            <a:ext cx="762000" cy="381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F:2</a:t>
            </a:r>
          </a:p>
        </p:txBody>
      </p:sp>
      <p:sp>
        <p:nvSpPr>
          <p:cNvPr id="294950" name="Line 38"/>
          <p:cNvSpPr>
            <a:spLocks noChangeShapeType="1"/>
          </p:cNvSpPr>
          <p:nvPr/>
        </p:nvSpPr>
        <p:spPr bwMode="auto">
          <a:xfrm flipH="1">
            <a:off x="6172200" y="1752600"/>
            <a:ext cx="3810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4951" name="Line 39"/>
          <p:cNvSpPr>
            <a:spLocks noChangeShapeType="1"/>
          </p:cNvSpPr>
          <p:nvPr/>
        </p:nvSpPr>
        <p:spPr bwMode="auto">
          <a:xfrm flipH="1">
            <a:off x="5562600" y="2438400"/>
            <a:ext cx="38100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4952" name="Line 40"/>
          <p:cNvSpPr>
            <a:spLocks noChangeShapeType="1"/>
          </p:cNvSpPr>
          <p:nvPr/>
        </p:nvSpPr>
        <p:spPr bwMode="auto">
          <a:xfrm flipH="1">
            <a:off x="5105400" y="3200400"/>
            <a:ext cx="30480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4953" name="Line 41"/>
          <p:cNvSpPr>
            <a:spLocks noChangeShapeType="1"/>
          </p:cNvSpPr>
          <p:nvPr/>
        </p:nvSpPr>
        <p:spPr bwMode="auto">
          <a:xfrm>
            <a:off x="5029200" y="3962400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4954" name="Line 42"/>
          <p:cNvSpPr>
            <a:spLocks noChangeShapeType="1"/>
          </p:cNvSpPr>
          <p:nvPr/>
        </p:nvSpPr>
        <p:spPr bwMode="auto">
          <a:xfrm>
            <a:off x="5029200" y="4800600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4955" name="Line 43"/>
          <p:cNvSpPr>
            <a:spLocks noChangeShapeType="1"/>
          </p:cNvSpPr>
          <p:nvPr/>
        </p:nvSpPr>
        <p:spPr bwMode="auto">
          <a:xfrm>
            <a:off x="3581400" y="4572000"/>
            <a:ext cx="1143000" cy="838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4956" name="Line 44"/>
          <p:cNvSpPr>
            <a:spLocks noChangeShapeType="1"/>
          </p:cNvSpPr>
          <p:nvPr/>
        </p:nvSpPr>
        <p:spPr bwMode="auto">
          <a:xfrm>
            <a:off x="3657600" y="2971800"/>
            <a:ext cx="1143000" cy="6858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4957" name="Line 45"/>
          <p:cNvSpPr>
            <a:spLocks noChangeShapeType="1"/>
          </p:cNvSpPr>
          <p:nvPr/>
        </p:nvSpPr>
        <p:spPr bwMode="auto">
          <a:xfrm>
            <a:off x="3733800" y="2590800"/>
            <a:ext cx="144780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4958" name="Line 46"/>
          <p:cNvSpPr>
            <a:spLocks noChangeShapeType="1"/>
          </p:cNvSpPr>
          <p:nvPr/>
        </p:nvSpPr>
        <p:spPr bwMode="auto">
          <a:xfrm>
            <a:off x="3733800" y="22098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4959" name="Line 47"/>
          <p:cNvSpPr>
            <a:spLocks noChangeShapeType="1"/>
          </p:cNvSpPr>
          <p:nvPr/>
        </p:nvSpPr>
        <p:spPr bwMode="auto">
          <a:xfrm>
            <a:off x="3810000" y="3733800"/>
            <a:ext cx="990600" cy="762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4960" name="Text Box 48"/>
          <p:cNvSpPr txBox="1">
            <a:spLocks noChangeArrowheads="1"/>
          </p:cNvSpPr>
          <p:nvPr/>
        </p:nvSpPr>
        <p:spPr bwMode="auto">
          <a:xfrm>
            <a:off x="2514600" y="1371600"/>
            <a:ext cx="933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Header</a:t>
            </a:r>
          </a:p>
        </p:txBody>
      </p:sp>
      <p:sp>
        <p:nvSpPr>
          <p:cNvPr id="294961" name="Oval 49"/>
          <p:cNvSpPr>
            <a:spLocks noChangeArrowheads="1"/>
          </p:cNvSpPr>
          <p:nvPr/>
        </p:nvSpPr>
        <p:spPr bwMode="auto">
          <a:xfrm>
            <a:off x="7391400" y="2057400"/>
            <a:ext cx="762000" cy="381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E:2</a:t>
            </a:r>
          </a:p>
        </p:txBody>
      </p:sp>
      <p:sp>
        <p:nvSpPr>
          <p:cNvPr id="294962" name="Line 50"/>
          <p:cNvSpPr>
            <a:spLocks noChangeShapeType="1"/>
          </p:cNvSpPr>
          <p:nvPr/>
        </p:nvSpPr>
        <p:spPr bwMode="auto">
          <a:xfrm>
            <a:off x="7010400" y="1676400"/>
            <a:ext cx="68580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4963" name="Line 51"/>
          <p:cNvSpPr>
            <a:spLocks noChangeShapeType="1"/>
          </p:cNvSpPr>
          <p:nvPr/>
        </p:nvSpPr>
        <p:spPr bwMode="auto">
          <a:xfrm flipV="1">
            <a:off x="5410200" y="2362200"/>
            <a:ext cx="2057400" cy="12954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4964" name="Oval 52"/>
          <p:cNvSpPr>
            <a:spLocks noChangeArrowheads="1"/>
          </p:cNvSpPr>
          <p:nvPr/>
        </p:nvSpPr>
        <p:spPr bwMode="auto">
          <a:xfrm>
            <a:off x="5943600" y="4267200"/>
            <a:ext cx="762000" cy="381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1" dirty="0"/>
              <a:t>G:4</a:t>
            </a:r>
          </a:p>
        </p:txBody>
      </p:sp>
      <p:sp>
        <p:nvSpPr>
          <p:cNvPr id="294965" name="Line 53"/>
          <p:cNvSpPr>
            <a:spLocks noChangeShapeType="1"/>
          </p:cNvSpPr>
          <p:nvPr/>
        </p:nvSpPr>
        <p:spPr bwMode="auto">
          <a:xfrm>
            <a:off x="5410200" y="3886200"/>
            <a:ext cx="76200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4966" name="Line 54"/>
          <p:cNvSpPr>
            <a:spLocks noChangeShapeType="1"/>
          </p:cNvSpPr>
          <p:nvPr/>
        </p:nvSpPr>
        <p:spPr bwMode="auto">
          <a:xfrm>
            <a:off x="3733800" y="3352800"/>
            <a:ext cx="2286000" cy="2286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4967" name="Line 55"/>
          <p:cNvSpPr>
            <a:spLocks noChangeShapeType="1"/>
          </p:cNvSpPr>
          <p:nvPr/>
        </p:nvSpPr>
        <p:spPr bwMode="auto">
          <a:xfrm>
            <a:off x="6324600" y="3886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4968" name="Oval 56"/>
          <p:cNvSpPr>
            <a:spLocks noChangeArrowheads="1"/>
          </p:cNvSpPr>
          <p:nvPr/>
        </p:nvSpPr>
        <p:spPr bwMode="auto">
          <a:xfrm>
            <a:off x="6934200" y="5257800"/>
            <a:ext cx="762000" cy="381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D:1</a:t>
            </a:r>
          </a:p>
        </p:txBody>
      </p:sp>
      <p:sp>
        <p:nvSpPr>
          <p:cNvPr id="294969" name="Line 57"/>
          <p:cNvSpPr>
            <a:spLocks noChangeShapeType="1"/>
          </p:cNvSpPr>
          <p:nvPr/>
        </p:nvSpPr>
        <p:spPr bwMode="auto">
          <a:xfrm>
            <a:off x="6553200" y="4648200"/>
            <a:ext cx="609600" cy="609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4970" name="Line 58"/>
          <p:cNvSpPr>
            <a:spLocks noChangeShapeType="1"/>
          </p:cNvSpPr>
          <p:nvPr/>
        </p:nvSpPr>
        <p:spPr bwMode="auto">
          <a:xfrm>
            <a:off x="3657600" y="4191000"/>
            <a:ext cx="1676400" cy="9144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4971" name="Line 59"/>
          <p:cNvSpPr>
            <a:spLocks noChangeShapeType="1"/>
          </p:cNvSpPr>
          <p:nvPr/>
        </p:nvSpPr>
        <p:spPr bwMode="auto">
          <a:xfrm>
            <a:off x="5334000" y="5105400"/>
            <a:ext cx="1600200" cy="3048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4972" name="Oval 60"/>
          <p:cNvSpPr>
            <a:spLocks noChangeArrowheads="1"/>
          </p:cNvSpPr>
          <p:nvPr/>
        </p:nvSpPr>
        <p:spPr bwMode="auto">
          <a:xfrm>
            <a:off x="7086600" y="3505200"/>
            <a:ext cx="762000" cy="381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D:1</a:t>
            </a:r>
          </a:p>
        </p:txBody>
      </p:sp>
      <p:sp>
        <p:nvSpPr>
          <p:cNvPr id="294973" name="Line 61"/>
          <p:cNvSpPr>
            <a:spLocks noChangeShapeType="1"/>
          </p:cNvSpPr>
          <p:nvPr/>
        </p:nvSpPr>
        <p:spPr bwMode="auto">
          <a:xfrm>
            <a:off x="5943600" y="3048000"/>
            <a:ext cx="1295400" cy="533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4974" name="Line 62"/>
          <p:cNvSpPr>
            <a:spLocks noChangeShapeType="1"/>
          </p:cNvSpPr>
          <p:nvPr/>
        </p:nvSpPr>
        <p:spPr bwMode="auto">
          <a:xfrm flipV="1">
            <a:off x="7315200" y="3886200"/>
            <a:ext cx="76200" cy="13716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304800" y="5132696"/>
            <a:ext cx="1219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664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FP-Growth </a:t>
            </a:r>
            <a:r>
              <a:rPr lang="en-US" dirty="0" smtClean="0"/>
              <a:t>algorithm - Example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1496295"/>
              </p:ext>
            </p:extLst>
          </p:nvPr>
        </p:nvGraphicFramePr>
        <p:xfrm>
          <a:off x="228233" y="1672602"/>
          <a:ext cx="2024216" cy="4333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06922">
                  <a:extLst>
                    <a:ext uri="{9D8B030D-6E8A-4147-A177-3AD203B41FA5}">
                      <a16:colId xmlns="" xmlns:a16="http://schemas.microsoft.com/office/drawing/2014/main" val="4140650585"/>
                    </a:ext>
                  </a:extLst>
                </a:gridCol>
                <a:gridCol w="1417294">
                  <a:extLst>
                    <a:ext uri="{9D8B030D-6E8A-4147-A177-3AD203B41FA5}">
                      <a16:colId xmlns="" xmlns:a16="http://schemas.microsoft.com/office/drawing/2014/main" val="18327560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Items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145890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 smtClean="0"/>
                        <a:t>A B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22041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B C D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86679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 C D E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363935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4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</a:t>
                      </a:r>
                      <a:r>
                        <a:rPr lang="en-US" sz="2000" baseline="0" dirty="0" smtClean="0"/>
                        <a:t> D E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263913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5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</a:t>
                      </a:r>
                      <a:r>
                        <a:rPr lang="en-US" sz="2000" baseline="0" dirty="0" smtClean="0"/>
                        <a:t> B C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775055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6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 B C D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522100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7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 smtClean="0"/>
                        <a:t>B C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080293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8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 B C 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989770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9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 B D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761668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 smtClean="0"/>
                        <a:t>B C E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17805384"/>
                  </a:ext>
                </a:extLst>
              </a:tr>
            </a:tbl>
          </a:graphicData>
        </a:graphic>
      </p:graphicFrame>
      <p:grpSp>
        <p:nvGrpSpPr>
          <p:cNvPr id="7" name="Group 116"/>
          <p:cNvGrpSpPr>
            <a:grpSpLocks/>
          </p:cNvGrpSpPr>
          <p:nvPr/>
        </p:nvGrpSpPr>
        <p:grpSpPr bwMode="auto">
          <a:xfrm>
            <a:off x="4495800" y="1804986"/>
            <a:ext cx="4457700" cy="2708030"/>
            <a:chOff x="2160" y="864"/>
            <a:chExt cx="3456" cy="1968"/>
          </a:xfrm>
        </p:grpSpPr>
        <p:sp>
          <p:nvSpPr>
            <p:cNvPr id="8" name="Oval 73"/>
            <p:cNvSpPr>
              <a:spLocks noChangeArrowheads="1"/>
            </p:cNvSpPr>
            <p:nvPr/>
          </p:nvSpPr>
          <p:spPr bwMode="auto">
            <a:xfrm>
              <a:off x="3120" y="1248"/>
              <a:ext cx="480" cy="240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B:8</a:t>
              </a:r>
            </a:p>
          </p:txBody>
        </p:sp>
        <p:sp>
          <p:nvSpPr>
            <p:cNvPr id="9" name="Oval 75"/>
            <p:cNvSpPr>
              <a:spLocks noChangeArrowheads="1"/>
            </p:cNvSpPr>
            <p:nvPr/>
          </p:nvSpPr>
          <p:spPr bwMode="auto">
            <a:xfrm>
              <a:off x="2688" y="1680"/>
              <a:ext cx="480" cy="240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A:5</a:t>
              </a:r>
            </a:p>
          </p:txBody>
        </p:sp>
        <p:sp>
          <p:nvSpPr>
            <p:cNvPr id="10" name="Oval 76"/>
            <p:cNvSpPr>
              <a:spLocks noChangeArrowheads="1"/>
            </p:cNvSpPr>
            <p:nvPr/>
          </p:nvSpPr>
          <p:spPr bwMode="auto">
            <a:xfrm>
              <a:off x="3552" y="864"/>
              <a:ext cx="480" cy="240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null</a:t>
              </a:r>
            </a:p>
          </p:txBody>
        </p:sp>
        <p:sp>
          <p:nvSpPr>
            <p:cNvPr id="12" name="Line 77"/>
            <p:cNvSpPr>
              <a:spLocks noChangeShapeType="1"/>
            </p:cNvSpPr>
            <p:nvPr/>
          </p:nvSpPr>
          <p:spPr bwMode="auto">
            <a:xfrm flipH="1">
              <a:off x="3456" y="1104"/>
              <a:ext cx="19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78"/>
            <p:cNvSpPr>
              <a:spLocks noChangeShapeType="1"/>
            </p:cNvSpPr>
            <p:nvPr/>
          </p:nvSpPr>
          <p:spPr bwMode="auto">
            <a:xfrm flipH="1">
              <a:off x="3024" y="1488"/>
              <a:ext cx="24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Oval 79"/>
            <p:cNvSpPr>
              <a:spLocks noChangeArrowheads="1"/>
            </p:cNvSpPr>
            <p:nvPr/>
          </p:nvSpPr>
          <p:spPr bwMode="auto">
            <a:xfrm>
              <a:off x="3264" y="1680"/>
              <a:ext cx="480" cy="240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C:3</a:t>
              </a:r>
            </a:p>
          </p:txBody>
        </p:sp>
        <p:sp>
          <p:nvSpPr>
            <p:cNvPr id="15" name="Oval 80"/>
            <p:cNvSpPr>
              <a:spLocks noChangeArrowheads="1"/>
            </p:cNvSpPr>
            <p:nvPr/>
          </p:nvSpPr>
          <p:spPr bwMode="auto">
            <a:xfrm>
              <a:off x="3264" y="2160"/>
              <a:ext cx="480" cy="240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D:1</a:t>
              </a:r>
            </a:p>
          </p:txBody>
        </p:sp>
        <p:sp>
          <p:nvSpPr>
            <p:cNvPr id="16" name="Line 81"/>
            <p:cNvSpPr>
              <a:spLocks noChangeShapeType="1"/>
            </p:cNvSpPr>
            <p:nvPr/>
          </p:nvSpPr>
          <p:spPr bwMode="auto">
            <a:xfrm>
              <a:off x="3408" y="1488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Oval 83"/>
            <p:cNvSpPr>
              <a:spLocks noChangeArrowheads="1"/>
            </p:cNvSpPr>
            <p:nvPr/>
          </p:nvSpPr>
          <p:spPr bwMode="auto">
            <a:xfrm>
              <a:off x="4416" y="1248"/>
              <a:ext cx="480" cy="240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A:2</a:t>
              </a:r>
            </a:p>
          </p:txBody>
        </p:sp>
        <p:sp>
          <p:nvSpPr>
            <p:cNvPr id="18" name="Line 84"/>
            <p:cNvSpPr>
              <a:spLocks noChangeShapeType="1"/>
            </p:cNvSpPr>
            <p:nvPr/>
          </p:nvSpPr>
          <p:spPr bwMode="auto">
            <a:xfrm>
              <a:off x="3840" y="1104"/>
              <a:ext cx="67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Oval 85"/>
            <p:cNvSpPr>
              <a:spLocks noChangeArrowheads="1"/>
            </p:cNvSpPr>
            <p:nvPr/>
          </p:nvSpPr>
          <p:spPr bwMode="auto">
            <a:xfrm>
              <a:off x="4512" y="1680"/>
              <a:ext cx="480" cy="240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C:1</a:t>
              </a:r>
            </a:p>
          </p:txBody>
        </p:sp>
        <p:sp>
          <p:nvSpPr>
            <p:cNvPr id="20" name="Oval 86"/>
            <p:cNvSpPr>
              <a:spLocks noChangeArrowheads="1"/>
            </p:cNvSpPr>
            <p:nvPr/>
          </p:nvSpPr>
          <p:spPr bwMode="auto">
            <a:xfrm>
              <a:off x="4512" y="2160"/>
              <a:ext cx="480" cy="240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D:1</a:t>
              </a:r>
            </a:p>
          </p:txBody>
        </p:sp>
        <p:sp>
          <p:nvSpPr>
            <p:cNvPr id="21" name="Oval 87"/>
            <p:cNvSpPr>
              <a:spLocks noChangeArrowheads="1"/>
            </p:cNvSpPr>
            <p:nvPr/>
          </p:nvSpPr>
          <p:spPr bwMode="auto">
            <a:xfrm>
              <a:off x="4512" y="2592"/>
              <a:ext cx="480" cy="240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E:1</a:t>
              </a:r>
            </a:p>
          </p:txBody>
        </p:sp>
        <p:sp>
          <p:nvSpPr>
            <p:cNvPr id="22" name="Line 88"/>
            <p:cNvSpPr>
              <a:spLocks noChangeShapeType="1"/>
            </p:cNvSpPr>
            <p:nvPr/>
          </p:nvSpPr>
          <p:spPr bwMode="auto">
            <a:xfrm>
              <a:off x="4656" y="1488"/>
              <a:ext cx="4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89"/>
            <p:cNvSpPr>
              <a:spLocks noChangeShapeType="1"/>
            </p:cNvSpPr>
            <p:nvPr/>
          </p:nvSpPr>
          <p:spPr bwMode="auto">
            <a:xfrm flipH="1">
              <a:off x="3504" y="1920"/>
              <a:ext cx="4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90"/>
            <p:cNvSpPr>
              <a:spLocks noChangeShapeType="1"/>
            </p:cNvSpPr>
            <p:nvPr/>
          </p:nvSpPr>
          <p:spPr bwMode="auto">
            <a:xfrm>
              <a:off x="4752" y="192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91"/>
            <p:cNvSpPr>
              <a:spLocks noChangeShapeType="1"/>
            </p:cNvSpPr>
            <p:nvPr/>
          </p:nvSpPr>
          <p:spPr bwMode="auto">
            <a:xfrm>
              <a:off x="4752" y="240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Oval 93"/>
            <p:cNvSpPr>
              <a:spLocks noChangeArrowheads="1"/>
            </p:cNvSpPr>
            <p:nvPr/>
          </p:nvSpPr>
          <p:spPr bwMode="auto">
            <a:xfrm>
              <a:off x="5136" y="1680"/>
              <a:ext cx="480" cy="240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D:1</a:t>
              </a:r>
            </a:p>
          </p:txBody>
        </p:sp>
        <p:sp>
          <p:nvSpPr>
            <p:cNvPr id="27" name="Line 94"/>
            <p:cNvSpPr>
              <a:spLocks noChangeShapeType="1"/>
            </p:cNvSpPr>
            <p:nvPr/>
          </p:nvSpPr>
          <p:spPr bwMode="auto">
            <a:xfrm>
              <a:off x="4848" y="1440"/>
              <a:ext cx="48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Oval 95"/>
            <p:cNvSpPr>
              <a:spLocks noChangeArrowheads="1"/>
            </p:cNvSpPr>
            <p:nvPr/>
          </p:nvSpPr>
          <p:spPr bwMode="auto">
            <a:xfrm>
              <a:off x="5136" y="2160"/>
              <a:ext cx="480" cy="240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E:1</a:t>
              </a:r>
            </a:p>
          </p:txBody>
        </p:sp>
        <p:sp>
          <p:nvSpPr>
            <p:cNvPr id="29" name="Line 96"/>
            <p:cNvSpPr>
              <a:spLocks noChangeShapeType="1"/>
            </p:cNvSpPr>
            <p:nvPr/>
          </p:nvSpPr>
          <p:spPr bwMode="auto">
            <a:xfrm>
              <a:off x="5376" y="192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Oval 97"/>
            <p:cNvSpPr>
              <a:spLocks noChangeArrowheads="1"/>
            </p:cNvSpPr>
            <p:nvPr/>
          </p:nvSpPr>
          <p:spPr bwMode="auto">
            <a:xfrm>
              <a:off x="2160" y="2160"/>
              <a:ext cx="480" cy="240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C:3</a:t>
              </a:r>
            </a:p>
          </p:txBody>
        </p:sp>
        <p:sp>
          <p:nvSpPr>
            <p:cNvPr id="31" name="Line 98"/>
            <p:cNvSpPr>
              <a:spLocks noChangeShapeType="1"/>
            </p:cNvSpPr>
            <p:nvPr/>
          </p:nvSpPr>
          <p:spPr bwMode="auto">
            <a:xfrm flipH="1">
              <a:off x="2448" y="1920"/>
              <a:ext cx="33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Oval 99"/>
            <p:cNvSpPr>
              <a:spLocks noChangeArrowheads="1"/>
            </p:cNvSpPr>
            <p:nvPr/>
          </p:nvSpPr>
          <p:spPr bwMode="auto">
            <a:xfrm>
              <a:off x="2160" y="2592"/>
              <a:ext cx="480" cy="240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D:1</a:t>
              </a:r>
            </a:p>
          </p:txBody>
        </p:sp>
        <p:sp>
          <p:nvSpPr>
            <p:cNvPr id="33" name="Line 100"/>
            <p:cNvSpPr>
              <a:spLocks noChangeShapeType="1"/>
            </p:cNvSpPr>
            <p:nvPr/>
          </p:nvSpPr>
          <p:spPr bwMode="auto">
            <a:xfrm>
              <a:off x="2400" y="240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Oval 101"/>
            <p:cNvSpPr>
              <a:spLocks noChangeArrowheads="1"/>
            </p:cNvSpPr>
            <p:nvPr/>
          </p:nvSpPr>
          <p:spPr bwMode="auto">
            <a:xfrm>
              <a:off x="2688" y="2160"/>
              <a:ext cx="480" cy="240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D:1</a:t>
              </a:r>
            </a:p>
          </p:txBody>
        </p:sp>
        <p:sp>
          <p:nvSpPr>
            <p:cNvPr id="35" name="Line 102"/>
            <p:cNvSpPr>
              <a:spLocks noChangeShapeType="1"/>
            </p:cNvSpPr>
            <p:nvPr/>
          </p:nvSpPr>
          <p:spPr bwMode="auto">
            <a:xfrm>
              <a:off x="2928" y="192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Oval 103"/>
            <p:cNvSpPr>
              <a:spLocks noChangeArrowheads="1"/>
            </p:cNvSpPr>
            <p:nvPr/>
          </p:nvSpPr>
          <p:spPr bwMode="auto">
            <a:xfrm>
              <a:off x="3840" y="2160"/>
              <a:ext cx="480" cy="240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E:1</a:t>
              </a:r>
            </a:p>
          </p:txBody>
        </p:sp>
        <p:sp>
          <p:nvSpPr>
            <p:cNvPr id="37" name="Line 104"/>
            <p:cNvSpPr>
              <a:spLocks noChangeShapeType="1"/>
            </p:cNvSpPr>
            <p:nvPr/>
          </p:nvSpPr>
          <p:spPr bwMode="auto">
            <a:xfrm>
              <a:off x="3600" y="1920"/>
              <a:ext cx="38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48" name="Table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603760"/>
              </p:ext>
            </p:extLst>
          </p:nvPr>
        </p:nvGraphicFramePr>
        <p:xfrm>
          <a:off x="2419826" y="2797434"/>
          <a:ext cx="1737360" cy="2352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55516">
                  <a:extLst>
                    <a:ext uri="{9D8B030D-6E8A-4147-A177-3AD203B41FA5}">
                      <a16:colId xmlns="" xmlns:a16="http://schemas.microsoft.com/office/drawing/2014/main" val="4140650585"/>
                    </a:ext>
                  </a:extLst>
                </a:gridCol>
                <a:gridCol w="881844">
                  <a:extLst>
                    <a:ext uri="{9D8B030D-6E8A-4147-A177-3AD203B41FA5}">
                      <a16:colId xmlns="" xmlns:a16="http://schemas.microsoft.com/office/drawing/2014/main" val="18327560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Item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Support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145890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B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/>
                        <a:t>8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22041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A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7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86679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C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7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363935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D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5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263913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775055819"/>
                  </a:ext>
                </a:extLst>
              </a:tr>
            </a:tbl>
          </a:graphicData>
        </a:graphic>
      </p:graphicFrame>
      <p:sp>
        <p:nvSpPr>
          <p:cNvPr id="49" name="Text Box 31"/>
          <p:cNvSpPr txBox="1">
            <a:spLocks noChangeArrowheads="1"/>
          </p:cNvSpPr>
          <p:nvPr/>
        </p:nvSpPr>
        <p:spPr bwMode="auto">
          <a:xfrm>
            <a:off x="231444" y="995223"/>
            <a:ext cx="2020824" cy="646331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 algn="ctr"/>
            <a:r>
              <a:rPr lang="en-US" altLang="en-US" b="1" dirty="0" smtClean="0">
                <a:solidFill>
                  <a:schemeClr val="tx2"/>
                </a:solidFill>
              </a:rPr>
              <a:t>Minimum Support  &gt;= 2</a:t>
            </a:r>
          </a:p>
        </p:txBody>
      </p:sp>
      <p:sp>
        <p:nvSpPr>
          <p:cNvPr id="50" name="Text Box 31"/>
          <p:cNvSpPr txBox="1">
            <a:spLocks noChangeArrowheads="1"/>
          </p:cNvSpPr>
          <p:nvPr/>
        </p:nvSpPr>
        <p:spPr bwMode="auto">
          <a:xfrm>
            <a:off x="2418053" y="2391214"/>
            <a:ext cx="1746504" cy="36933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 algn="ctr"/>
            <a:r>
              <a:rPr lang="en-US" altLang="en-US" b="1" dirty="0" smtClean="0">
                <a:solidFill>
                  <a:schemeClr val="tx2"/>
                </a:solidFill>
              </a:rPr>
              <a:t>Header</a:t>
            </a:r>
          </a:p>
        </p:txBody>
      </p:sp>
      <p:sp>
        <p:nvSpPr>
          <p:cNvPr id="51" name="Text Box 31"/>
          <p:cNvSpPr txBox="1">
            <a:spLocks noChangeArrowheads="1"/>
          </p:cNvSpPr>
          <p:nvPr/>
        </p:nvSpPr>
        <p:spPr bwMode="auto">
          <a:xfrm>
            <a:off x="5960975" y="1201992"/>
            <a:ext cx="1279699" cy="36933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 algn="ctr"/>
            <a:r>
              <a:rPr lang="en-US" altLang="en-US" b="1" dirty="0" smtClean="0">
                <a:solidFill>
                  <a:schemeClr val="tx2"/>
                </a:solidFill>
              </a:rPr>
              <a:t>FP-Tree</a:t>
            </a:r>
          </a:p>
        </p:txBody>
      </p:sp>
    </p:spTree>
    <p:extLst>
      <p:ext uri="{BB962C8B-B14F-4D97-AF65-F5344CB8AC3E}">
        <p14:creationId xmlns:p14="http://schemas.microsoft.com/office/powerpoint/2010/main" val="569461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 autoUpdateAnimBg="0"/>
      <p:bldP spid="50" grpId="0" animBg="1" autoUpdateAnimBg="0"/>
      <p:bldP spid="51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Concept description (Contd..)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/>
              <a:t>The </a:t>
            </a:r>
            <a:r>
              <a:rPr lang="en-US" dirty="0"/>
              <a:t>simplest kind of </a:t>
            </a:r>
            <a:r>
              <a:rPr lang="en-US" b="1" dirty="0">
                <a:solidFill>
                  <a:schemeClr val="accent2"/>
                </a:solidFill>
              </a:rPr>
              <a:t>descriptive data mining </a:t>
            </a:r>
            <a:r>
              <a:rPr lang="en-US" dirty="0"/>
              <a:t>is </a:t>
            </a:r>
            <a:r>
              <a:rPr lang="en-US" dirty="0" smtClean="0"/>
              <a:t>called </a:t>
            </a:r>
          </a:p>
          <a:p>
            <a:pPr marL="0" indent="0" algn="ctr">
              <a:buNone/>
            </a:pPr>
            <a:r>
              <a:rPr lang="en-US" b="1" dirty="0" smtClean="0"/>
              <a:t>concept description.</a:t>
            </a:r>
          </a:p>
          <a:p>
            <a:pPr algn="just"/>
            <a:r>
              <a:rPr lang="en-US" dirty="0"/>
              <a:t>A </a:t>
            </a:r>
            <a:r>
              <a:rPr lang="en-US" b="1" dirty="0">
                <a:solidFill>
                  <a:schemeClr val="accent2"/>
                </a:solidFill>
              </a:rPr>
              <a:t>concept</a:t>
            </a:r>
            <a:r>
              <a:rPr lang="en-US" dirty="0"/>
              <a:t> usually refers to </a:t>
            </a:r>
            <a:r>
              <a:rPr lang="en-US" dirty="0" smtClean="0"/>
              <a:t>a </a:t>
            </a:r>
            <a:r>
              <a:rPr lang="en-US" b="1" dirty="0">
                <a:solidFill>
                  <a:schemeClr val="accent2"/>
                </a:solidFill>
              </a:rPr>
              <a:t>collection of data </a:t>
            </a:r>
            <a:r>
              <a:rPr lang="en-US" dirty="0"/>
              <a:t>such </a:t>
            </a:r>
            <a:r>
              <a:rPr lang="en-US" dirty="0" smtClean="0"/>
              <a:t>as </a:t>
            </a:r>
            <a:r>
              <a:rPr lang="en-US" dirty="0" err="1" smtClean="0"/>
              <a:t>frequent_buyers</a:t>
            </a:r>
            <a:r>
              <a:rPr lang="en-US" dirty="0"/>
              <a:t>, </a:t>
            </a:r>
            <a:r>
              <a:rPr lang="en-US" dirty="0" err="1" smtClean="0"/>
              <a:t>graduate_students</a:t>
            </a:r>
            <a:r>
              <a:rPr lang="en-US" dirty="0" smtClean="0"/>
              <a:t> etc.</a:t>
            </a:r>
          </a:p>
          <a:p>
            <a:pPr algn="just"/>
            <a:r>
              <a:rPr lang="en-US" dirty="0"/>
              <a:t>As a data mining task, </a:t>
            </a:r>
            <a:r>
              <a:rPr lang="en-US" dirty="0" smtClean="0"/>
              <a:t>concept </a:t>
            </a:r>
            <a:r>
              <a:rPr lang="en-US" dirty="0"/>
              <a:t>description is </a:t>
            </a:r>
            <a:r>
              <a:rPr lang="en-US" b="1" dirty="0">
                <a:solidFill>
                  <a:schemeClr val="accent2"/>
                </a:solidFill>
              </a:rPr>
              <a:t>not</a:t>
            </a:r>
            <a:r>
              <a:rPr lang="en-US" dirty="0"/>
              <a:t> a </a:t>
            </a:r>
            <a:r>
              <a:rPr lang="en-US" dirty="0" smtClean="0"/>
              <a:t>simple </a:t>
            </a:r>
            <a:r>
              <a:rPr lang="en-US" b="1" dirty="0" smtClean="0">
                <a:solidFill>
                  <a:schemeClr val="accent2"/>
                </a:solidFill>
              </a:rPr>
              <a:t>enumeration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/>
              <a:t>(number of </a:t>
            </a:r>
            <a:r>
              <a:rPr lang="en-US" dirty="0" smtClean="0"/>
              <a:t>things done </a:t>
            </a:r>
            <a:r>
              <a:rPr lang="en-US" dirty="0"/>
              <a:t>one by one) </a:t>
            </a:r>
            <a:r>
              <a:rPr lang="en-US" dirty="0" smtClean="0"/>
              <a:t>of the </a:t>
            </a:r>
            <a:r>
              <a:rPr lang="en-US" dirty="0"/>
              <a:t>data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C</a:t>
            </a:r>
            <a:r>
              <a:rPr lang="en-US" dirty="0" smtClean="0"/>
              <a:t>oncept </a:t>
            </a:r>
            <a:r>
              <a:rPr lang="en-US" dirty="0"/>
              <a:t>description generates </a:t>
            </a:r>
            <a:r>
              <a:rPr lang="en-US" b="1" dirty="0" smtClean="0">
                <a:solidFill>
                  <a:schemeClr val="accent2"/>
                </a:solidFill>
              </a:rPr>
              <a:t>descriptions</a:t>
            </a:r>
            <a:r>
              <a:rPr lang="en-US" dirty="0" smtClean="0"/>
              <a:t> </a:t>
            </a:r>
            <a:r>
              <a:rPr lang="en-US" dirty="0"/>
              <a:t>for </a:t>
            </a:r>
            <a:r>
              <a:rPr lang="en-US" b="1" dirty="0" smtClean="0">
                <a:solidFill>
                  <a:schemeClr val="accent2"/>
                </a:solidFill>
              </a:rPr>
              <a:t>characterization </a:t>
            </a:r>
            <a:r>
              <a:rPr lang="en-US" b="1" dirty="0">
                <a:solidFill>
                  <a:schemeClr val="accent2"/>
                </a:solidFill>
              </a:rPr>
              <a:t>and comparison</a:t>
            </a:r>
            <a:r>
              <a:rPr lang="en-US" dirty="0"/>
              <a:t> </a:t>
            </a:r>
            <a:r>
              <a:rPr lang="en-US" dirty="0" smtClean="0"/>
              <a:t>of the data it is also called class description.</a:t>
            </a:r>
          </a:p>
          <a:p>
            <a:pPr marL="0" indent="0" algn="just">
              <a:buNone/>
            </a:pPr>
            <a:endParaRPr lang="en-US" dirty="0"/>
          </a:p>
          <a:p>
            <a:pPr algn="just"/>
            <a:endParaRPr lang="en-US" dirty="0" smtClean="0"/>
          </a:p>
          <a:p>
            <a:pPr algn="just"/>
            <a:endParaRPr lang="en-US" dirty="0"/>
          </a:p>
          <a:p>
            <a:pPr algn="just"/>
            <a:endParaRPr lang="en-US" dirty="0" smtClean="0"/>
          </a:p>
          <a:p>
            <a:pPr algn="just"/>
            <a:endParaRPr lang="en-US" dirty="0"/>
          </a:p>
          <a:p>
            <a:pPr algn="just"/>
            <a:endParaRPr lang="en-US" b="1" dirty="0"/>
          </a:p>
          <a:p>
            <a:pPr algn="just"/>
            <a:endParaRPr lang="en-US" dirty="0" smtClean="0"/>
          </a:p>
          <a:p>
            <a:pPr algn="just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66800" y="1066800"/>
            <a:ext cx="7086600" cy="838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599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 </a:t>
            </a:r>
            <a:r>
              <a:rPr lang="en-US" dirty="0" smtClean="0"/>
              <a:t>description </a:t>
            </a:r>
            <a:r>
              <a:rPr lang="en-US" dirty="0"/>
              <a:t>(</a:t>
            </a:r>
            <a:r>
              <a:rPr lang="en-US" dirty="0" smtClean="0"/>
              <a:t>Contd..)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b="1" dirty="0">
                <a:solidFill>
                  <a:schemeClr val="accent2"/>
                </a:solidFill>
              </a:rPr>
              <a:t>Characterization</a:t>
            </a:r>
            <a:r>
              <a:rPr lang="en-US" dirty="0"/>
              <a:t> provides a </a:t>
            </a:r>
            <a:r>
              <a:rPr lang="en-US" b="1" dirty="0">
                <a:solidFill>
                  <a:schemeClr val="accent2"/>
                </a:solidFill>
              </a:rPr>
              <a:t>concise and brief </a:t>
            </a:r>
            <a:r>
              <a:rPr lang="en-US" b="1" dirty="0" smtClean="0">
                <a:solidFill>
                  <a:schemeClr val="accent2"/>
                </a:solidFill>
              </a:rPr>
              <a:t>summarization </a:t>
            </a:r>
            <a:r>
              <a:rPr lang="en-US" dirty="0" smtClean="0"/>
              <a:t>of </a:t>
            </a:r>
            <a:r>
              <a:rPr lang="en-US" dirty="0"/>
              <a:t>the </a:t>
            </a:r>
            <a:r>
              <a:rPr lang="en-US" dirty="0" smtClean="0"/>
              <a:t>data</a:t>
            </a:r>
            <a:r>
              <a:rPr lang="en-US" dirty="0"/>
              <a:t>.</a:t>
            </a:r>
            <a:endParaRPr lang="en-US" dirty="0" smtClean="0"/>
          </a:p>
          <a:p>
            <a:pPr algn="just"/>
            <a:r>
              <a:rPr lang="en-US" dirty="0"/>
              <a:t>W</a:t>
            </a:r>
            <a:r>
              <a:rPr lang="en-US" dirty="0" smtClean="0"/>
              <a:t>hile </a:t>
            </a:r>
            <a:r>
              <a:rPr lang="en-US" b="1" dirty="0">
                <a:solidFill>
                  <a:schemeClr val="accent2"/>
                </a:solidFill>
              </a:rPr>
              <a:t>concept or class comparison </a:t>
            </a:r>
            <a:r>
              <a:rPr lang="en-US" dirty="0"/>
              <a:t>(also known as discrimination) provides </a:t>
            </a:r>
            <a:r>
              <a:rPr lang="en-US" b="1" dirty="0">
                <a:solidFill>
                  <a:schemeClr val="accent2"/>
                </a:solidFill>
              </a:rPr>
              <a:t>discriminations</a:t>
            </a:r>
            <a:r>
              <a:rPr lang="en-US" dirty="0"/>
              <a:t> (</a:t>
            </a:r>
            <a:r>
              <a:rPr lang="en-US" dirty="0" smtClean="0"/>
              <a:t>inequity) comparing </a:t>
            </a:r>
            <a:r>
              <a:rPr lang="en-US" dirty="0"/>
              <a:t>two or more collections of data.</a:t>
            </a:r>
          </a:p>
          <a:p>
            <a:pPr algn="just"/>
            <a:r>
              <a:rPr lang="en-US" u="sng" dirty="0" smtClean="0"/>
              <a:t>Example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 smtClean="0"/>
              <a:t>Given the ABC Company </a:t>
            </a:r>
            <a:r>
              <a:rPr lang="en-US" dirty="0"/>
              <a:t>database, for </a:t>
            </a:r>
            <a:r>
              <a:rPr lang="en-US" dirty="0" smtClean="0"/>
              <a:t>example, examining </a:t>
            </a:r>
            <a:r>
              <a:rPr lang="en-US" dirty="0"/>
              <a:t>individual customer </a:t>
            </a:r>
            <a:r>
              <a:rPr lang="en-US" dirty="0" smtClean="0"/>
              <a:t>transactions.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 smtClean="0"/>
              <a:t>Sales managers </a:t>
            </a:r>
            <a:r>
              <a:rPr lang="en-US" dirty="0"/>
              <a:t>may prefer to view the data generalized </a:t>
            </a:r>
            <a:r>
              <a:rPr lang="en-US" dirty="0" smtClean="0"/>
              <a:t>to higher levels, such </a:t>
            </a:r>
            <a:r>
              <a:rPr lang="en-US" dirty="0"/>
              <a:t>as summarized by </a:t>
            </a:r>
            <a:r>
              <a:rPr lang="en-US" b="1" dirty="0">
                <a:solidFill>
                  <a:schemeClr val="accent2"/>
                </a:solidFill>
              </a:rPr>
              <a:t>customer groups</a:t>
            </a:r>
            <a:r>
              <a:rPr lang="en-US" dirty="0"/>
              <a:t> according to </a:t>
            </a:r>
            <a:r>
              <a:rPr lang="en-US" b="1" dirty="0" smtClean="0">
                <a:solidFill>
                  <a:schemeClr val="accent2"/>
                </a:solidFill>
              </a:rPr>
              <a:t>geographic </a:t>
            </a:r>
            <a:r>
              <a:rPr lang="en-US" b="1" dirty="0">
                <a:solidFill>
                  <a:schemeClr val="accent2"/>
                </a:solidFill>
              </a:rPr>
              <a:t>regions, frequency of purchases per </a:t>
            </a:r>
            <a:r>
              <a:rPr lang="en-US" b="1" dirty="0" smtClean="0">
                <a:solidFill>
                  <a:schemeClr val="accent2"/>
                </a:solidFill>
              </a:rPr>
              <a:t>group </a:t>
            </a:r>
            <a:r>
              <a:rPr lang="en-US" dirty="0" smtClean="0"/>
              <a:t>and</a:t>
            </a:r>
            <a:r>
              <a:rPr lang="en-US" b="1" dirty="0" smtClean="0">
                <a:solidFill>
                  <a:schemeClr val="accent2"/>
                </a:solidFill>
              </a:rPr>
              <a:t> </a:t>
            </a:r>
            <a:r>
              <a:rPr lang="en-US" b="1" dirty="0">
                <a:solidFill>
                  <a:schemeClr val="accent2"/>
                </a:solidFill>
              </a:rPr>
              <a:t>customer income</a:t>
            </a:r>
            <a:r>
              <a:rPr lang="en-US" dirty="0"/>
              <a:t>. </a:t>
            </a:r>
            <a:endParaRPr lang="en-US" dirty="0" smtClean="0"/>
          </a:p>
          <a:p>
            <a:pPr algn="just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988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Concept </a:t>
            </a:r>
            <a:r>
              <a:rPr lang="en-US" sz="4000" dirty="0" smtClean="0"/>
              <a:t>description </a:t>
            </a:r>
            <a:r>
              <a:rPr lang="en-US" sz="4000" dirty="0"/>
              <a:t>(Contd</a:t>
            </a:r>
            <a:r>
              <a:rPr lang="en-US" sz="4000" dirty="0" smtClean="0"/>
              <a:t>..)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b="1" dirty="0"/>
              <a:t>Data </a:t>
            </a:r>
            <a:r>
              <a:rPr lang="en-US" b="1" dirty="0" smtClean="0"/>
              <a:t>generalization </a:t>
            </a:r>
            <a:r>
              <a:rPr lang="en-US" b="1" dirty="0"/>
              <a:t>and </a:t>
            </a:r>
            <a:r>
              <a:rPr lang="en-US" b="1" dirty="0" smtClean="0"/>
              <a:t>summarization</a:t>
            </a:r>
            <a:endParaRPr lang="en-US" b="1" dirty="0"/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 smtClean="0"/>
              <a:t>Data </a:t>
            </a:r>
            <a:r>
              <a:rPr lang="en-US" dirty="0"/>
              <a:t>and objects in databases often </a:t>
            </a:r>
            <a:r>
              <a:rPr lang="en-US" dirty="0" smtClean="0"/>
              <a:t>contain </a:t>
            </a:r>
            <a:r>
              <a:rPr lang="en-US" dirty="0"/>
              <a:t>detailed </a:t>
            </a:r>
            <a:r>
              <a:rPr lang="en-US" dirty="0" smtClean="0"/>
              <a:t>information.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/>
              <a:t>For </a:t>
            </a:r>
            <a:r>
              <a:rPr lang="en-US" dirty="0" smtClean="0"/>
              <a:t>example</a:t>
            </a:r>
            <a:r>
              <a:rPr lang="en-US" dirty="0"/>
              <a:t>, </a:t>
            </a:r>
            <a:r>
              <a:rPr lang="en-US" dirty="0" smtClean="0"/>
              <a:t>an item </a:t>
            </a:r>
            <a:r>
              <a:rPr lang="en-US" dirty="0"/>
              <a:t>relation in sales database may </a:t>
            </a:r>
            <a:r>
              <a:rPr lang="en-US" dirty="0" smtClean="0"/>
              <a:t>contain attributes </a:t>
            </a:r>
            <a:r>
              <a:rPr lang="en-US" dirty="0"/>
              <a:t>describing </a:t>
            </a:r>
            <a:r>
              <a:rPr lang="en-US" dirty="0" smtClean="0"/>
              <a:t>item information </a:t>
            </a:r>
            <a:r>
              <a:rPr lang="en-US" dirty="0"/>
              <a:t>such </a:t>
            </a:r>
            <a:r>
              <a:rPr lang="en-US" dirty="0" smtClean="0"/>
              <a:t>as </a:t>
            </a:r>
            <a:r>
              <a:rPr lang="en-US" dirty="0"/>
              <a:t>item _</a:t>
            </a:r>
            <a:r>
              <a:rPr lang="en-US" dirty="0" smtClean="0"/>
              <a:t>ID, name, </a:t>
            </a:r>
            <a:r>
              <a:rPr lang="en-US" dirty="0"/>
              <a:t>b</a:t>
            </a:r>
            <a:r>
              <a:rPr lang="en-US" dirty="0" smtClean="0"/>
              <a:t>rand</a:t>
            </a:r>
            <a:r>
              <a:rPr lang="en-US" dirty="0"/>
              <a:t>, </a:t>
            </a:r>
            <a:r>
              <a:rPr lang="en-US" dirty="0" smtClean="0"/>
              <a:t>category</a:t>
            </a:r>
            <a:r>
              <a:rPr lang="en-US" dirty="0"/>
              <a:t>, </a:t>
            </a:r>
            <a:r>
              <a:rPr lang="en-US" dirty="0" smtClean="0"/>
              <a:t>Supplier</a:t>
            </a:r>
            <a:r>
              <a:rPr lang="en-US" dirty="0"/>
              <a:t>, </a:t>
            </a:r>
            <a:r>
              <a:rPr lang="en-US" dirty="0" err="1" smtClean="0"/>
              <a:t>place_made</a:t>
            </a:r>
            <a:r>
              <a:rPr lang="en-US" dirty="0" smtClean="0"/>
              <a:t>, price etc. 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 smtClean="0"/>
              <a:t>It </a:t>
            </a:r>
            <a:r>
              <a:rPr lang="en-US" dirty="0"/>
              <a:t>is useful </a:t>
            </a:r>
            <a:r>
              <a:rPr lang="en-US" dirty="0" smtClean="0"/>
              <a:t>to be able </a:t>
            </a:r>
            <a:r>
              <a:rPr lang="en-US" dirty="0"/>
              <a:t>to summarize a large set or data and present </a:t>
            </a:r>
            <a:r>
              <a:rPr lang="en-US" dirty="0" smtClean="0"/>
              <a:t>it </a:t>
            </a:r>
            <a:r>
              <a:rPr lang="en-US" dirty="0"/>
              <a:t>at a high conceptual level</a:t>
            </a:r>
            <a:r>
              <a:rPr lang="en-US" dirty="0" smtClean="0"/>
              <a:t>.</a:t>
            </a:r>
            <a:endParaRPr lang="en-US" dirty="0"/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 smtClean="0"/>
              <a:t>For </a:t>
            </a:r>
            <a:r>
              <a:rPr lang="en-US" dirty="0"/>
              <a:t>example, </a:t>
            </a:r>
            <a:r>
              <a:rPr lang="en-US" dirty="0" smtClean="0"/>
              <a:t>summarizing </a:t>
            </a:r>
            <a:r>
              <a:rPr lang="en-US" dirty="0"/>
              <a:t>a large set of items relating to </a:t>
            </a:r>
            <a:r>
              <a:rPr lang="en-US" dirty="0" err="1"/>
              <a:t>d</a:t>
            </a:r>
            <a:r>
              <a:rPr lang="en-US" dirty="0" err="1" smtClean="0"/>
              <a:t>iwali</a:t>
            </a:r>
            <a:r>
              <a:rPr lang="en-US" dirty="0" smtClean="0"/>
              <a:t> </a:t>
            </a:r>
            <a:r>
              <a:rPr lang="en-US" dirty="0"/>
              <a:t>season sales </a:t>
            </a:r>
            <a:r>
              <a:rPr lang="en-US" dirty="0" smtClean="0"/>
              <a:t>or festive sales provides </a:t>
            </a:r>
            <a:r>
              <a:rPr lang="en-US" dirty="0"/>
              <a:t>a general description </a:t>
            </a:r>
            <a:r>
              <a:rPr lang="en-US" dirty="0" smtClean="0"/>
              <a:t>of such data, </a:t>
            </a:r>
            <a:r>
              <a:rPr lang="en-US" dirty="0"/>
              <a:t>which can be very helpful for sales </a:t>
            </a:r>
            <a:r>
              <a:rPr lang="en-US" dirty="0" smtClean="0"/>
              <a:t>and marketing </a:t>
            </a:r>
            <a:r>
              <a:rPr lang="en-US" dirty="0"/>
              <a:t>managers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957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 </a:t>
            </a:r>
            <a:r>
              <a:rPr lang="en-US" dirty="0" smtClean="0"/>
              <a:t>basket </a:t>
            </a:r>
            <a:r>
              <a:rPr lang="en-US" dirty="0"/>
              <a:t>a</a:t>
            </a:r>
            <a:r>
              <a:rPr lang="en-US" dirty="0" smtClean="0"/>
              <a:t>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Market </a:t>
            </a:r>
            <a:r>
              <a:rPr lang="en-US" dirty="0"/>
              <a:t>Basket Analysis is a </a:t>
            </a:r>
            <a:r>
              <a:rPr lang="en-US" b="1" dirty="0">
                <a:solidFill>
                  <a:schemeClr val="accent2"/>
                </a:solidFill>
              </a:rPr>
              <a:t>modelling </a:t>
            </a:r>
            <a:r>
              <a:rPr lang="en-US" b="1" dirty="0" smtClean="0">
                <a:solidFill>
                  <a:schemeClr val="accent2"/>
                </a:solidFill>
              </a:rPr>
              <a:t>technique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It is based on, if </a:t>
            </a:r>
            <a:r>
              <a:rPr lang="en-US" dirty="0"/>
              <a:t>you buy a certain group of items, you are more (or less) likely to buy another group of items</a:t>
            </a:r>
            <a:r>
              <a:rPr lang="en-US" dirty="0" smtClean="0"/>
              <a:t>.</a:t>
            </a:r>
            <a:endParaRPr lang="en-US" dirty="0"/>
          </a:p>
          <a:p>
            <a:pPr algn="just"/>
            <a:r>
              <a:rPr lang="en-US" dirty="0"/>
              <a:t>For example, if you are in a store and you buy a </a:t>
            </a:r>
            <a:r>
              <a:rPr lang="en-US" dirty="0" smtClean="0"/>
              <a:t>car then you </a:t>
            </a:r>
            <a:r>
              <a:rPr lang="en-US" dirty="0"/>
              <a:t>are more likely to buy </a:t>
            </a:r>
            <a:r>
              <a:rPr lang="en-US" dirty="0" smtClean="0"/>
              <a:t>insurance at </a:t>
            </a:r>
            <a:r>
              <a:rPr lang="en-US" dirty="0"/>
              <a:t>the same time than somebody who didn't buy </a:t>
            </a:r>
            <a:r>
              <a:rPr lang="en-US" dirty="0" smtClean="0"/>
              <a:t>insurance. </a:t>
            </a:r>
            <a:endParaRPr lang="en-US" dirty="0"/>
          </a:p>
          <a:p>
            <a:pPr algn="just"/>
            <a:r>
              <a:rPr lang="en-US" dirty="0"/>
              <a:t>The </a:t>
            </a:r>
            <a:r>
              <a:rPr lang="en-US" b="1" dirty="0">
                <a:solidFill>
                  <a:schemeClr val="accent2"/>
                </a:solidFill>
              </a:rPr>
              <a:t>set of items </a:t>
            </a:r>
            <a:r>
              <a:rPr lang="en-US" dirty="0"/>
              <a:t>a customer buys is referred to as an </a:t>
            </a:r>
            <a:r>
              <a:rPr lang="en-US" b="1" dirty="0" smtClean="0"/>
              <a:t>itemset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Market </a:t>
            </a:r>
            <a:r>
              <a:rPr lang="en-US" dirty="0"/>
              <a:t>basket analysis seeks to </a:t>
            </a:r>
            <a:r>
              <a:rPr lang="en-US" b="1" dirty="0">
                <a:solidFill>
                  <a:schemeClr val="accent2"/>
                </a:solidFill>
              </a:rPr>
              <a:t>find relationships between </a:t>
            </a:r>
            <a:r>
              <a:rPr lang="en-US" b="1" dirty="0" smtClean="0">
                <a:solidFill>
                  <a:schemeClr val="accent2"/>
                </a:solidFill>
              </a:rPr>
              <a:t>purchases </a:t>
            </a:r>
            <a:r>
              <a:rPr lang="en-US" dirty="0" smtClean="0"/>
              <a:t>(Items).</a:t>
            </a:r>
          </a:p>
          <a:p>
            <a:pPr algn="ctr"/>
            <a:r>
              <a:rPr lang="en-US" b="1" dirty="0"/>
              <a:t>E</a:t>
            </a:r>
            <a:r>
              <a:rPr lang="en-US" b="1" dirty="0" smtClean="0"/>
              <a:t>.g. </a:t>
            </a:r>
            <a:r>
              <a:rPr lang="en-US" dirty="0"/>
              <a:t>IF </a:t>
            </a:r>
            <a:r>
              <a:rPr lang="en-US" dirty="0" smtClean="0"/>
              <a:t>{Car, Accessories} </a:t>
            </a:r>
            <a:r>
              <a:rPr lang="en-US" dirty="0"/>
              <a:t>THEN </a:t>
            </a:r>
            <a:r>
              <a:rPr lang="en-US" dirty="0" smtClean="0"/>
              <a:t>{Insurance}</a:t>
            </a:r>
          </a:p>
          <a:p>
            <a:pPr marL="0" indent="0" algn="ctr">
              <a:buNone/>
            </a:pPr>
            <a:r>
              <a:rPr lang="en-US" dirty="0"/>
              <a:t>{Car, Accessories}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/>
              <a:t>{Insurance}</a:t>
            </a:r>
          </a:p>
          <a:p>
            <a:pPr algn="ctr"/>
            <a:endParaRPr lang="en-US" dirty="0"/>
          </a:p>
          <a:p>
            <a:pPr algn="just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438400" y="5638800"/>
            <a:ext cx="426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166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 basket </a:t>
            </a:r>
            <a:r>
              <a:rPr lang="en-US" dirty="0" smtClean="0"/>
              <a:t>analysis (Contd..)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endParaRPr lang="en-US" dirty="0" smtClean="0"/>
          </a:p>
          <a:p>
            <a:pPr algn="just"/>
            <a:r>
              <a:rPr lang="en-US" dirty="0" smtClean="0"/>
              <a:t>The </a:t>
            </a:r>
            <a:r>
              <a:rPr lang="en-US" b="1" dirty="0">
                <a:solidFill>
                  <a:schemeClr val="accent2"/>
                </a:solidFill>
              </a:rPr>
              <a:t>probability</a:t>
            </a:r>
            <a:r>
              <a:rPr lang="en-US" dirty="0"/>
              <a:t> that a customer will buy </a:t>
            </a:r>
            <a:r>
              <a:rPr lang="en-US" dirty="0" smtClean="0"/>
              <a:t>car </a:t>
            </a:r>
            <a:r>
              <a:rPr lang="en-US" b="1" dirty="0" smtClean="0">
                <a:solidFill>
                  <a:schemeClr val="accent2"/>
                </a:solidFill>
              </a:rPr>
              <a:t>without</a:t>
            </a:r>
            <a:r>
              <a:rPr lang="en-US" dirty="0"/>
              <a:t> </a:t>
            </a:r>
            <a:r>
              <a:rPr lang="en-US" dirty="0" smtClean="0"/>
              <a:t>an accessories is </a:t>
            </a:r>
            <a:r>
              <a:rPr lang="en-US" dirty="0"/>
              <a:t>referred </a:t>
            </a:r>
            <a:r>
              <a:rPr lang="en-US" dirty="0" smtClean="0"/>
              <a:t>as </a:t>
            </a:r>
            <a:r>
              <a:rPr lang="en-US" dirty="0"/>
              <a:t>the </a:t>
            </a:r>
            <a:r>
              <a:rPr lang="en-US" b="1" dirty="0">
                <a:solidFill>
                  <a:schemeClr val="accent2"/>
                </a:solidFill>
              </a:rPr>
              <a:t>support</a:t>
            </a:r>
            <a:r>
              <a:rPr lang="en-US" dirty="0"/>
              <a:t> </a:t>
            </a:r>
            <a:r>
              <a:rPr lang="en-US" dirty="0" smtClean="0"/>
              <a:t>for </a:t>
            </a:r>
            <a:r>
              <a:rPr lang="en-US" b="1" dirty="0">
                <a:solidFill>
                  <a:schemeClr val="accent2"/>
                </a:solidFill>
              </a:rPr>
              <a:t>rule</a:t>
            </a:r>
            <a:r>
              <a:rPr lang="en-US" dirty="0"/>
              <a:t>. </a:t>
            </a:r>
            <a:endParaRPr lang="en-US" dirty="0" smtClean="0"/>
          </a:p>
          <a:p>
            <a:pPr algn="just"/>
            <a:r>
              <a:rPr lang="en-US" dirty="0" smtClean="0"/>
              <a:t>The </a:t>
            </a:r>
            <a:r>
              <a:rPr lang="en-US" b="1" dirty="0">
                <a:solidFill>
                  <a:schemeClr val="accent2"/>
                </a:solidFill>
              </a:rPr>
              <a:t>conditional probability </a:t>
            </a:r>
            <a:r>
              <a:rPr lang="en-US" dirty="0"/>
              <a:t>that a customer will purchase Insurance </a:t>
            </a:r>
            <a:r>
              <a:rPr lang="en-US" dirty="0" smtClean="0"/>
              <a:t>is </a:t>
            </a:r>
            <a:r>
              <a:rPr lang="en-US" dirty="0"/>
              <a:t>referred to as the </a:t>
            </a:r>
            <a:r>
              <a:rPr lang="en-US" b="1" dirty="0">
                <a:solidFill>
                  <a:schemeClr val="accent2"/>
                </a:solidFill>
              </a:rPr>
              <a:t>confidence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438400" y="1066800"/>
            <a:ext cx="426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{</a:t>
            </a:r>
            <a:r>
              <a:rPr lang="en-US" sz="2400" dirty="0" smtClean="0">
                <a:solidFill>
                  <a:schemeClr val="tx1"/>
                </a:solidFill>
              </a:rPr>
              <a:t>Car</a:t>
            </a:r>
            <a:r>
              <a:rPr lang="en-US" sz="2400" dirty="0">
                <a:solidFill>
                  <a:schemeClr val="tx1"/>
                </a:solidFill>
              </a:rPr>
              <a:t>, Accessories} </a:t>
            </a:r>
            <a:r>
              <a:rPr lang="en-US" sz="2400" dirty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en-US" sz="2400" dirty="0">
                <a:solidFill>
                  <a:schemeClr val="tx1"/>
                </a:solidFill>
              </a:rPr>
              <a:t>{Insurance}</a:t>
            </a:r>
          </a:p>
        </p:txBody>
      </p:sp>
    </p:spTree>
    <p:extLst>
      <p:ext uri="{BB962C8B-B14F-4D97-AF65-F5344CB8AC3E}">
        <p14:creationId xmlns:p14="http://schemas.microsoft.com/office/powerpoint/2010/main" val="3863702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Association </a:t>
            </a:r>
            <a:r>
              <a:rPr lang="en-US" dirty="0" smtClean="0"/>
              <a:t>rule </a:t>
            </a:r>
            <a:r>
              <a:rPr lang="en-US" dirty="0"/>
              <a:t>m</a:t>
            </a:r>
            <a:r>
              <a:rPr lang="en-US" dirty="0" smtClean="0"/>
              <a:t>ining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5334000"/>
          </a:xfrm>
        </p:spPr>
        <p:txBody>
          <a:bodyPr/>
          <a:lstStyle/>
          <a:p>
            <a:pPr algn="just"/>
            <a:r>
              <a:rPr lang="en-US" dirty="0"/>
              <a:t>Given a set of transactions, </a:t>
            </a:r>
            <a:r>
              <a:rPr lang="en-US" dirty="0" smtClean="0"/>
              <a:t>we need rules </a:t>
            </a:r>
            <a:r>
              <a:rPr lang="en-US" dirty="0"/>
              <a:t>that will predict </a:t>
            </a:r>
            <a:r>
              <a:rPr lang="en-US" dirty="0" smtClean="0"/>
              <a:t>the occurrence </a:t>
            </a:r>
            <a:r>
              <a:rPr lang="en-US" dirty="0"/>
              <a:t>of an item based on the occurrences of </a:t>
            </a:r>
            <a:r>
              <a:rPr lang="en-US" dirty="0" smtClean="0"/>
              <a:t>other items </a:t>
            </a:r>
            <a:r>
              <a:rPr lang="en-US" dirty="0"/>
              <a:t>in the </a:t>
            </a:r>
            <a:r>
              <a:rPr lang="en-US" dirty="0" smtClean="0"/>
              <a:t>transaction.</a:t>
            </a:r>
          </a:p>
          <a:p>
            <a:pPr algn="just"/>
            <a:r>
              <a:rPr lang="en-US" b="1" dirty="0"/>
              <a:t>Market-Basket transactions</a:t>
            </a:r>
            <a:endParaRPr lang="en-US" dirty="0" smtClean="0"/>
          </a:p>
          <a:p>
            <a:pPr algn="just"/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9990961"/>
              </p:ext>
            </p:extLst>
          </p:nvPr>
        </p:nvGraphicFramePr>
        <p:xfrm>
          <a:off x="609600" y="2819400"/>
          <a:ext cx="3810000" cy="2352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71500">
                  <a:extLst>
                    <a:ext uri="{9D8B030D-6E8A-4147-A177-3AD203B41FA5}">
                      <a16:colId xmlns="" xmlns:a16="http://schemas.microsoft.com/office/drawing/2014/main" val="670144009"/>
                    </a:ext>
                  </a:extLst>
                </a:gridCol>
                <a:gridCol w="3238500">
                  <a:extLst>
                    <a:ext uri="{9D8B030D-6E8A-4147-A177-3AD203B41FA5}">
                      <a16:colId xmlns="" xmlns:a16="http://schemas.microsoft.com/office/drawing/2014/main" val="31861374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Items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31196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/>
                        <a:t>Bread, Milk</a:t>
                      </a:r>
                      <a:endParaRPr lang="en-US" sz="2000" b="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8956975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/>
                        <a:t>Bread, Chocolate, Pepsi,</a:t>
                      </a:r>
                      <a:r>
                        <a:rPr lang="en-US" sz="2000" b="0" baseline="0" dirty="0" smtClean="0"/>
                        <a:t> Eggs</a:t>
                      </a:r>
                      <a:endParaRPr lang="en-US" sz="2000" b="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29745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Milk, Chocolate, </a:t>
                      </a:r>
                      <a:r>
                        <a:rPr lang="en-US" sz="2000" b="0" dirty="0" smtClean="0"/>
                        <a:t>Pepsi</a:t>
                      </a:r>
                      <a:r>
                        <a:rPr lang="en-US" sz="2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Coke</a:t>
                      </a:r>
                      <a:endParaRPr lang="en-US" sz="2000" b="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84252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4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Bread, Milk, Chocolate, </a:t>
                      </a:r>
                      <a:r>
                        <a:rPr lang="en-US" sz="2000" b="0" dirty="0" smtClean="0"/>
                        <a:t>Pepsi</a:t>
                      </a:r>
                      <a:endParaRPr lang="en-US" sz="2000" b="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46370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5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Bread, Milk, Chocolate, Coke</a:t>
                      </a:r>
                      <a:endParaRPr lang="en-US" sz="2000" b="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471857376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4648200" y="2819400"/>
            <a:ext cx="4305300" cy="2352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u="sng" dirty="0">
                <a:ln w="0"/>
                <a:solidFill>
                  <a:schemeClr val="tx1"/>
                </a:solidFill>
              </a:rPr>
              <a:t>Example of Association </a:t>
            </a:r>
            <a:r>
              <a:rPr lang="en-US" sz="2400" b="1" u="sng" dirty="0" smtClean="0">
                <a:ln w="0"/>
                <a:solidFill>
                  <a:schemeClr val="tx1"/>
                </a:solidFill>
              </a:rPr>
              <a:t>Rules</a:t>
            </a:r>
          </a:p>
          <a:p>
            <a:pPr algn="ctr"/>
            <a:endParaRPr lang="en-US" sz="2400" b="1" u="sng" dirty="0" smtClean="0">
              <a:ln w="0"/>
              <a:solidFill>
                <a:schemeClr val="tx1"/>
              </a:solidFill>
            </a:endParaRPr>
          </a:p>
          <a:p>
            <a:pPr algn="ctr"/>
            <a:r>
              <a:rPr lang="en-US" sz="2400" dirty="0">
                <a:ln w="0"/>
                <a:solidFill>
                  <a:schemeClr val="tx1"/>
                </a:solidFill>
              </a:rPr>
              <a:t>{Chocolate} → </a:t>
            </a:r>
            <a:r>
              <a:rPr lang="en-US" sz="2400" dirty="0" smtClean="0">
                <a:ln w="0"/>
                <a:solidFill>
                  <a:schemeClr val="tx1"/>
                </a:solidFill>
              </a:rPr>
              <a:t>{Pepsi},</a:t>
            </a:r>
            <a:endParaRPr lang="en-US" sz="2400" dirty="0">
              <a:ln w="0"/>
              <a:solidFill>
                <a:schemeClr val="tx1"/>
              </a:solidFill>
            </a:endParaRPr>
          </a:p>
          <a:p>
            <a:pPr algn="ctr"/>
            <a:r>
              <a:rPr lang="en-US" sz="2400" dirty="0">
                <a:ln w="0"/>
                <a:solidFill>
                  <a:schemeClr val="tx1"/>
                </a:solidFill>
              </a:rPr>
              <a:t>{Milk, Bread} → {Eggs</a:t>
            </a:r>
            <a:r>
              <a:rPr lang="en-US" sz="2400" dirty="0" smtClean="0">
                <a:ln w="0"/>
                <a:solidFill>
                  <a:schemeClr val="tx1"/>
                </a:solidFill>
              </a:rPr>
              <a:t>, Coke</a:t>
            </a:r>
            <a:r>
              <a:rPr lang="en-US" sz="2400" dirty="0">
                <a:ln w="0"/>
                <a:solidFill>
                  <a:schemeClr val="tx1"/>
                </a:solidFill>
              </a:rPr>
              <a:t>},</a:t>
            </a:r>
          </a:p>
          <a:p>
            <a:pPr algn="ctr"/>
            <a:r>
              <a:rPr lang="en-US" sz="2400" dirty="0" smtClean="0">
                <a:ln w="0"/>
                <a:solidFill>
                  <a:schemeClr val="tx1"/>
                </a:solidFill>
              </a:rPr>
              <a:t>{Pepsi, </a:t>
            </a:r>
            <a:r>
              <a:rPr lang="en-US" sz="2400" dirty="0">
                <a:ln w="0"/>
                <a:solidFill>
                  <a:schemeClr val="tx1"/>
                </a:solidFill>
              </a:rPr>
              <a:t>Bread} → {Milk</a:t>
            </a:r>
            <a:r>
              <a:rPr lang="en-US" sz="2400" dirty="0" smtClean="0">
                <a:ln w="0"/>
                <a:solidFill>
                  <a:schemeClr val="tx1"/>
                </a:solidFill>
              </a:rPr>
              <a:t>}</a:t>
            </a:r>
            <a:endParaRPr lang="en-US" sz="2400" dirty="0">
              <a:ln w="0"/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4613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12335</TotalTime>
  <Words>2979</Words>
  <Application>Microsoft Office PowerPoint</Application>
  <PresentationFormat>On-screen Show (4:3)</PresentationFormat>
  <Paragraphs>776</Paragraphs>
  <Slides>37</Slides>
  <Notes>12</Notes>
  <HiddenSlides>2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37</vt:i4>
      </vt:variant>
    </vt:vector>
  </HeadingPairs>
  <TitlesOfParts>
    <vt:vector size="51" baseType="lpstr">
      <vt:lpstr>Arial</vt:lpstr>
      <vt:lpstr>Calibri</vt:lpstr>
      <vt:lpstr>Calibri Light</vt:lpstr>
      <vt:lpstr>Cambria Math</vt:lpstr>
      <vt:lpstr>Courier New</vt:lpstr>
      <vt:lpstr>Open Sans</vt:lpstr>
      <vt:lpstr>Open Sans Extrabold</vt:lpstr>
      <vt:lpstr>Open Sans Semibold</vt:lpstr>
      <vt:lpstr>Symbol</vt:lpstr>
      <vt:lpstr>Times New Roman</vt:lpstr>
      <vt:lpstr>Wingdings</vt:lpstr>
      <vt:lpstr>ZapfDingbatsITC</vt:lpstr>
      <vt:lpstr>Office Theme</vt:lpstr>
      <vt:lpstr>1_Office Theme</vt:lpstr>
      <vt:lpstr>UNIT - 5 Concept Description and Association Rule Mining</vt:lpstr>
      <vt:lpstr>Outline</vt:lpstr>
      <vt:lpstr>Concept description</vt:lpstr>
      <vt:lpstr>Concept description (Contd..)</vt:lpstr>
      <vt:lpstr>Concept description (Contd..)</vt:lpstr>
      <vt:lpstr>Concept description (Contd..)</vt:lpstr>
      <vt:lpstr>Market basket analysis</vt:lpstr>
      <vt:lpstr>Market basket analysis (Contd..)</vt:lpstr>
      <vt:lpstr>Association rule mining </vt:lpstr>
      <vt:lpstr>Association rule mining (Contd..)</vt:lpstr>
      <vt:lpstr>Association rule mining (Contd..)</vt:lpstr>
      <vt:lpstr>Association rule mining (Contd..)</vt:lpstr>
      <vt:lpstr>Association rule mining - Example</vt:lpstr>
      <vt:lpstr>Association rule mining (Contd..)</vt:lpstr>
      <vt:lpstr>Apriori algorithm</vt:lpstr>
      <vt:lpstr>Apriori algorithm (Contd..)</vt:lpstr>
      <vt:lpstr>Apriori algorithm steps (Contd..)</vt:lpstr>
      <vt:lpstr>Apriori algorithm - Pseudo code (Contd..)</vt:lpstr>
      <vt:lpstr>Apriori algorithm - Example</vt:lpstr>
      <vt:lpstr>Apriori algorithm - Example</vt:lpstr>
      <vt:lpstr>Improve apriori’s efficiency</vt:lpstr>
      <vt:lpstr>Incremental Mining of Association Rules</vt:lpstr>
      <vt:lpstr>Incremental Mining of Association Rules</vt:lpstr>
      <vt:lpstr>FP-Growth algorithm</vt:lpstr>
      <vt:lpstr>FP-Growth algorithm (Contd..)</vt:lpstr>
      <vt:lpstr>FP-Growth algorithm - 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FP-Growth algorithm - Example</vt:lpstr>
    </vt:vector>
  </TitlesOfParts>
  <Company>Darshan Institute of Engg. &amp; Tech.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W5 of Computer Engineering (Why, What, When, Where, How)</dc:title>
  <dc:creator>Darshan Institute of Engg. &amp; Tech.</dc:creator>
  <cp:lastModifiedBy>om</cp:lastModifiedBy>
  <cp:revision>2226</cp:revision>
  <dcterms:created xsi:type="dcterms:W3CDTF">2013-05-17T03:00:03Z</dcterms:created>
  <dcterms:modified xsi:type="dcterms:W3CDTF">2018-08-09T14:31:34Z</dcterms:modified>
</cp:coreProperties>
</file>