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handoutMasterIdLst>
    <p:handoutMasterId r:id="rId73"/>
  </p:handoutMasterIdLst>
  <p:sldIdLst>
    <p:sldId id="336" r:id="rId2"/>
    <p:sldId id="340" r:id="rId3"/>
    <p:sldId id="353" r:id="rId4"/>
    <p:sldId id="341" r:id="rId5"/>
    <p:sldId id="342" r:id="rId6"/>
    <p:sldId id="343" r:id="rId7"/>
    <p:sldId id="345" r:id="rId8"/>
    <p:sldId id="346" r:id="rId9"/>
    <p:sldId id="349" r:id="rId10"/>
    <p:sldId id="350" r:id="rId11"/>
    <p:sldId id="351" r:id="rId12"/>
    <p:sldId id="347" r:id="rId13"/>
    <p:sldId id="348" r:id="rId14"/>
    <p:sldId id="354" r:id="rId15"/>
    <p:sldId id="362" r:id="rId16"/>
    <p:sldId id="355" r:id="rId17"/>
    <p:sldId id="357" r:id="rId18"/>
    <p:sldId id="361" r:id="rId19"/>
    <p:sldId id="358" r:id="rId20"/>
    <p:sldId id="374" r:id="rId21"/>
    <p:sldId id="375" r:id="rId22"/>
    <p:sldId id="376" r:id="rId23"/>
    <p:sldId id="371" r:id="rId24"/>
    <p:sldId id="369" r:id="rId25"/>
    <p:sldId id="370" r:id="rId26"/>
    <p:sldId id="380" r:id="rId27"/>
    <p:sldId id="381" r:id="rId28"/>
    <p:sldId id="382" r:id="rId29"/>
    <p:sldId id="383" r:id="rId30"/>
    <p:sldId id="402" r:id="rId31"/>
    <p:sldId id="384" r:id="rId32"/>
    <p:sldId id="385" r:id="rId33"/>
    <p:sldId id="386" r:id="rId34"/>
    <p:sldId id="387" r:id="rId35"/>
    <p:sldId id="388" r:id="rId36"/>
    <p:sldId id="401" r:id="rId37"/>
    <p:sldId id="400" r:id="rId38"/>
    <p:sldId id="391" r:id="rId39"/>
    <p:sldId id="394" r:id="rId40"/>
    <p:sldId id="403" r:id="rId41"/>
    <p:sldId id="390" r:id="rId42"/>
    <p:sldId id="396" r:id="rId43"/>
    <p:sldId id="397" r:id="rId44"/>
    <p:sldId id="398" r:id="rId45"/>
    <p:sldId id="399" r:id="rId46"/>
    <p:sldId id="405" r:id="rId47"/>
    <p:sldId id="404" r:id="rId48"/>
    <p:sldId id="406" r:id="rId49"/>
    <p:sldId id="409" r:id="rId50"/>
    <p:sldId id="410" r:id="rId51"/>
    <p:sldId id="411" r:id="rId52"/>
    <p:sldId id="408" r:id="rId53"/>
    <p:sldId id="407" r:id="rId54"/>
    <p:sldId id="412" r:id="rId55"/>
    <p:sldId id="417" r:id="rId56"/>
    <p:sldId id="413" r:id="rId57"/>
    <p:sldId id="415" r:id="rId58"/>
    <p:sldId id="426" r:id="rId59"/>
    <p:sldId id="430" r:id="rId60"/>
    <p:sldId id="431" r:id="rId61"/>
    <p:sldId id="419" r:id="rId62"/>
    <p:sldId id="420" r:id="rId63"/>
    <p:sldId id="421" r:id="rId64"/>
    <p:sldId id="423" r:id="rId65"/>
    <p:sldId id="422" r:id="rId66"/>
    <p:sldId id="424" r:id="rId67"/>
    <p:sldId id="425" r:id="rId68"/>
    <p:sldId id="429" r:id="rId69"/>
    <p:sldId id="427" r:id="rId70"/>
    <p:sldId id="42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zzRJEy0UQCzVOXcY/YP5ig==" hashData="rq7al3/Gl3TY0EfFGKzWYFs3TwGhW7PwAHQQ/328XGmYILBPBCVriGtGRkhH/ttJ9xxaatJSV82uFYx0h5I/1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2"/>
    <a:srgbClr val="F3FCFC"/>
    <a:srgbClr val="DFF3F7"/>
    <a:srgbClr val="E40524"/>
    <a:srgbClr val="34495E"/>
    <a:srgbClr val="F5FDFD"/>
    <a:srgbClr val="E7F2FF"/>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1" autoAdjust="0"/>
    <p:restoredTop sz="95063"/>
  </p:normalViewPr>
  <p:slideViewPr>
    <p:cSldViewPr>
      <p:cViewPr varScale="1">
        <p:scale>
          <a:sx n="65" d="100"/>
          <a:sy n="65" d="100"/>
        </p:scale>
        <p:origin x="1092" y="48"/>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914C63-4683-4FFC-B5C7-BF780B3EFFBA}"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n-US"/>
        </a:p>
      </dgm:t>
    </dgm:pt>
    <dgm:pt modelId="{C7C118AB-0FB4-4095-A36C-426BFF1B5113}">
      <dgm:prSet phldrT="[Text]"/>
      <dgm:spPr/>
      <dgm:t>
        <a:bodyPr/>
        <a:lstStyle/>
        <a:p>
          <a:r>
            <a:rPr lang="en-US" dirty="0" smtClean="0"/>
            <a:t>Classification</a:t>
          </a:r>
          <a:endParaRPr lang="en-US" dirty="0"/>
        </a:p>
      </dgm:t>
    </dgm:pt>
    <dgm:pt modelId="{4C012496-00F7-46FC-98E5-0843DC98D190}" type="parTrans" cxnId="{3E801D67-56C4-4866-A7C3-384FA70414C6}">
      <dgm:prSet/>
      <dgm:spPr/>
      <dgm:t>
        <a:bodyPr/>
        <a:lstStyle/>
        <a:p>
          <a:endParaRPr lang="en-US"/>
        </a:p>
      </dgm:t>
    </dgm:pt>
    <dgm:pt modelId="{D045B39D-1495-4743-A528-CF6150652BDF}" type="sibTrans" cxnId="{3E801D67-56C4-4866-A7C3-384FA70414C6}">
      <dgm:prSet/>
      <dgm:spPr/>
      <dgm:t>
        <a:bodyPr/>
        <a:lstStyle/>
        <a:p>
          <a:endParaRPr lang="en-US"/>
        </a:p>
      </dgm:t>
    </dgm:pt>
    <dgm:pt modelId="{ECDD40B4-DA72-48A8-AC17-26E835B567D9}">
      <dgm:prSet phldrT="[Text]"/>
      <dgm:spPr/>
      <dgm:t>
        <a:bodyPr/>
        <a:lstStyle/>
        <a:p>
          <a:r>
            <a:rPr lang="en-US" dirty="0" smtClean="0"/>
            <a:t>Decision Tree</a:t>
          </a:r>
          <a:endParaRPr lang="en-US" dirty="0"/>
        </a:p>
      </dgm:t>
    </dgm:pt>
    <dgm:pt modelId="{58DFD9E3-66A6-4F5A-9FC3-900E0F936A54}" type="parTrans" cxnId="{50970F0E-FE4E-4BA5-8FB1-91EC286F40D1}">
      <dgm:prSet/>
      <dgm:spPr/>
      <dgm:t>
        <a:bodyPr/>
        <a:lstStyle/>
        <a:p>
          <a:endParaRPr lang="en-US"/>
        </a:p>
      </dgm:t>
    </dgm:pt>
    <dgm:pt modelId="{5D85595B-8E4C-462D-ACAE-9FDB38D2215B}" type="sibTrans" cxnId="{50970F0E-FE4E-4BA5-8FB1-91EC286F40D1}">
      <dgm:prSet/>
      <dgm:spPr/>
      <dgm:t>
        <a:bodyPr/>
        <a:lstStyle/>
        <a:p>
          <a:endParaRPr lang="en-US"/>
        </a:p>
      </dgm:t>
    </dgm:pt>
    <dgm:pt modelId="{ED84FDFD-0097-4962-B258-7D417461A7E0}">
      <dgm:prSet phldrT="[Text]"/>
      <dgm:spPr/>
      <dgm:t>
        <a:bodyPr/>
        <a:lstStyle/>
        <a:p>
          <a:r>
            <a:rPr lang="en-US" dirty="0" smtClean="0"/>
            <a:t>Bayesian Classification</a:t>
          </a:r>
          <a:endParaRPr lang="en-US" dirty="0"/>
        </a:p>
      </dgm:t>
    </dgm:pt>
    <dgm:pt modelId="{912C6AFD-F730-49D6-B7FA-7C735E5B6F21}" type="parTrans" cxnId="{518FDCD4-626B-4B5F-B649-E4A42EACF462}">
      <dgm:prSet/>
      <dgm:spPr/>
      <dgm:t>
        <a:bodyPr/>
        <a:lstStyle/>
        <a:p>
          <a:endParaRPr lang="en-US"/>
        </a:p>
      </dgm:t>
    </dgm:pt>
    <dgm:pt modelId="{40A995CC-D49D-4B25-A011-238F394FFC1E}" type="sibTrans" cxnId="{518FDCD4-626B-4B5F-B649-E4A42EACF462}">
      <dgm:prSet/>
      <dgm:spPr/>
      <dgm:t>
        <a:bodyPr/>
        <a:lstStyle/>
        <a:p>
          <a:endParaRPr lang="en-US"/>
        </a:p>
      </dgm:t>
    </dgm:pt>
    <dgm:pt modelId="{FB2C03AF-EDAF-4EB7-8178-4F479C8608C7}">
      <dgm:prSet phldrT="[Text]"/>
      <dgm:spPr/>
      <dgm:t>
        <a:bodyPr/>
        <a:lstStyle/>
        <a:p>
          <a:r>
            <a:rPr lang="en-US" dirty="0" smtClean="0"/>
            <a:t>Prediction</a:t>
          </a:r>
          <a:endParaRPr lang="en-US" dirty="0"/>
        </a:p>
      </dgm:t>
    </dgm:pt>
    <dgm:pt modelId="{2F77E41B-9591-4F6B-9BCB-D0CF176AD059}" type="parTrans" cxnId="{458DABCD-DE6F-4F8E-B003-51F86688E8DB}">
      <dgm:prSet/>
      <dgm:spPr/>
      <dgm:t>
        <a:bodyPr/>
        <a:lstStyle/>
        <a:p>
          <a:endParaRPr lang="en-US"/>
        </a:p>
      </dgm:t>
    </dgm:pt>
    <dgm:pt modelId="{7434D744-EDB1-466A-B57D-91E754F07637}" type="sibTrans" cxnId="{458DABCD-DE6F-4F8E-B003-51F86688E8DB}">
      <dgm:prSet/>
      <dgm:spPr/>
      <dgm:t>
        <a:bodyPr/>
        <a:lstStyle/>
        <a:p>
          <a:endParaRPr lang="en-US"/>
        </a:p>
      </dgm:t>
    </dgm:pt>
    <dgm:pt modelId="{CC56DED4-879A-4CEB-89E4-6B0B628F7C7E}">
      <dgm:prSet phldrT="[Text]"/>
      <dgm:spPr/>
      <dgm:t>
        <a:bodyPr/>
        <a:lstStyle/>
        <a:p>
          <a:r>
            <a:rPr lang="en-US" dirty="0" smtClean="0"/>
            <a:t>Linear Regression</a:t>
          </a:r>
          <a:endParaRPr lang="en-US" dirty="0"/>
        </a:p>
      </dgm:t>
    </dgm:pt>
    <dgm:pt modelId="{3410BADE-614D-4761-8F7F-CA8E85A5BEE3}" type="parTrans" cxnId="{CCE2D19E-F85C-49D9-BD81-FC7AB2B7BBAD}">
      <dgm:prSet/>
      <dgm:spPr/>
      <dgm:t>
        <a:bodyPr/>
        <a:lstStyle/>
        <a:p>
          <a:endParaRPr lang="en-US"/>
        </a:p>
      </dgm:t>
    </dgm:pt>
    <dgm:pt modelId="{1319635D-5058-47D6-A113-84ACA2B7BF97}" type="sibTrans" cxnId="{CCE2D19E-F85C-49D9-BD81-FC7AB2B7BBAD}">
      <dgm:prSet/>
      <dgm:spPr/>
      <dgm:t>
        <a:bodyPr/>
        <a:lstStyle/>
        <a:p>
          <a:endParaRPr lang="en-US"/>
        </a:p>
      </dgm:t>
    </dgm:pt>
    <dgm:pt modelId="{7F747DA1-BA9D-42E4-BA04-D9B00BFD422D}">
      <dgm:prSet phldrT="[Text]"/>
      <dgm:spPr/>
      <dgm:t>
        <a:bodyPr/>
        <a:lstStyle/>
        <a:p>
          <a:r>
            <a:rPr lang="en-US" dirty="0" smtClean="0"/>
            <a:t>Non Linear Regressions</a:t>
          </a:r>
          <a:endParaRPr lang="en-US" dirty="0"/>
        </a:p>
      </dgm:t>
    </dgm:pt>
    <dgm:pt modelId="{7713698E-8A80-4805-9783-5F4CBD868C93}" type="parTrans" cxnId="{B6202068-ECC3-4431-9E5B-8FF8DFFBE99D}">
      <dgm:prSet/>
      <dgm:spPr/>
      <dgm:t>
        <a:bodyPr/>
        <a:lstStyle/>
        <a:p>
          <a:endParaRPr lang="en-US"/>
        </a:p>
      </dgm:t>
    </dgm:pt>
    <dgm:pt modelId="{B8E64291-4F59-45D2-B07B-368E8235464C}" type="sibTrans" cxnId="{B6202068-ECC3-4431-9E5B-8FF8DFFBE99D}">
      <dgm:prSet/>
      <dgm:spPr/>
      <dgm:t>
        <a:bodyPr/>
        <a:lstStyle/>
        <a:p>
          <a:endParaRPr lang="en-US"/>
        </a:p>
      </dgm:t>
    </dgm:pt>
    <dgm:pt modelId="{F1DA0B4F-40E2-49AF-9BC7-AF69623462DA}">
      <dgm:prSet/>
      <dgm:spPr/>
      <dgm:t>
        <a:bodyPr/>
        <a:lstStyle/>
        <a:p>
          <a:r>
            <a:rPr lang="en-US" dirty="0" smtClean="0"/>
            <a:t>Rule Based Classification</a:t>
          </a:r>
          <a:endParaRPr lang="en-US" dirty="0"/>
        </a:p>
      </dgm:t>
    </dgm:pt>
    <dgm:pt modelId="{7A0A62E5-4501-4CB9-976F-93D11CF0235C}" type="parTrans" cxnId="{097C84C8-2DF5-4544-A85C-9E279864DB63}">
      <dgm:prSet/>
      <dgm:spPr/>
      <dgm:t>
        <a:bodyPr/>
        <a:lstStyle/>
        <a:p>
          <a:endParaRPr lang="en-US"/>
        </a:p>
      </dgm:t>
    </dgm:pt>
    <dgm:pt modelId="{8F1EDDBC-536F-4692-9910-D958B54BA4A7}" type="sibTrans" cxnId="{097C84C8-2DF5-4544-A85C-9E279864DB63}">
      <dgm:prSet/>
      <dgm:spPr/>
      <dgm:t>
        <a:bodyPr/>
        <a:lstStyle/>
        <a:p>
          <a:endParaRPr lang="en-US"/>
        </a:p>
      </dgm:t>
    </dgm:pt>
    <dgm:pt modelId="{D4CE77D5-67DE-4B4A-8A92-05BCCF213529}">
      <dgm:prSet/>
      <dgm:spPr/>
      <dgm:t>
        <a:bodyPr/>
        <a:lstStyle/>
        <a:p>
          <a:r>
            <a:rPr lang="en-US" dirty="0" smtClean="0"/>
            <a:t>Neural Network</a:t>
          </a:r>
          <a:endParaRPr lang="en-US" dirty="0"/>
        </a:p>
      </dgm:t>
    </dgm:pt>
    <dgm:pt modelId="{924152C7-44E6-4F6C-BF25-F7039F465987}" type="parTrans" cxnId="{1D9FE410-CA9F-43AC-95EB-249ACD76516D}">
      <dgm:prSet/>
      <dgm:spPr/>
      <dgm:t>
        <a:bodyPr/>
        <a:lstStyle/>
        <a:p>
          <a:endParaRPr lang="en-US"/>
        </a:p>
      </dgm:t>
    </dgm:pt>
    <dgm:pt modelId="{FB56DFA4-0B9A-4D08-AF83-54EDA44E3A2E}" type="sibTrans" cxnId="{1D9FE410-CA9F-43AC-95EB-249ACD76516D}">
      <dgm:prSet/>
      <dgm:spPr/>
      <dgm:t>
        <a:bodyPr/>
        <a:lstStyle/>
        <a:p>
          <a:endParaRPr lang="en-US"/>
        </a:p>
      </dgm:t>
    </dgm:pt>
    <dgm:pt modelId="{5953FA5F-B741-4810-A460-96E888270316}">
      <dgm:prSet/>
      <dgm:spPr/>
      <dgm:t>
        <a:bodyPr/>
        <a:lstStyle/>
        <a:p>
          <a:r>
            <a:rPr lang="en-US" dirty="0" smtClean="0"/>
            <a:t>Logistic Regression</a:t>
          </a:r>
          <a:endParaRPr lang="en-US" dirty="0"/>
        </a:p>
      </dgm:t>
    </dgm:pt>
    <dgm:pt modelId="{3B9D3FC4-7897-4A6D-987C-7F1EA8AF472D}" type="parTrans" cxnId="{BAB5C590-A167-4209-83DF-0031F998CC1E}">
      <dgm:prSet/>
      <dgm:spPr/>
      <dgm:t>
        <a:bodyPr/>
        <a:lstStyle/>
        <a:p>
          <a:endParaRPr lang="en-US"/>
        </a:p>
      </dgm:t>
    </dgm:pt>
    <dgm:pt modelId="{4DC3638D-D091-44AF-85DA-DCDB6E41696F}" type="sibTrans" cxnId="{BAB5C590-A167-4209-83DF-0031F998CC1E}">
      <dgm:prSet/>
      <dgm:spPr/>
      <dgm:t>
        <a:bodyPr/>
        <a:lstStyle/>
        <a:p>
          <a:endParaRPr lang="en-US"/>
        </a:p>
      </dgm:t>
    </dgm:pt>
    <dgm:pt modelId="{6A28551F-133A-40E6-8816-ED2298F16557}" type="pres">
      <dgm:prSet presAssocID="{4F914C63-4683-4FFC-B5C7-BF780B3EFFBA}" presName="diagram" presStyleCnt="0">
        <dgm:presLayoutVars>
          <dgm:chPref val="1"/>
          <dgm:dir/>
          <dgm:animOne val="branch"/>
          <dgm:animLvl val="lvl"/>
          <dgm:resizeHandles/>
        </dgm:presLayoutVars>
      </dgm:prSet>
      <dgm:spPr/>
      <dgm:t>
        <a:bodyPr/>
        <a:lstStyle/>
        <a:p>
          <a:endParaRPr lang="en-US"/>
        </a:p>
      </dgm:t>
    </dgm:pt>
    <dgm:pt modelId="{36DC8627-78DA-4F04-B804-3EDC53EDA68D}" type="pres">
      <dgm:prSet presAssocID="{C7C118AB-0FB4-4095-A36C-426BFF1B5113}" presName="root" presStyleCnt="0"/>
      <dgm:spPr/>
    </dgm:pt>
    <dgm:pt modelId="{66218A9E-7C9E-4600-90FD-70F7AE74CC67}" type="pres">
      <dgm:prSet presAssocID="{C7C118AB-0FB4-4095-A36C-426BFF1B5113}" presName="rootComposite" presStyleCnt="0"/>
      <dgm:spPr/>
    </dgm:pt>
    <dgm:pt modelId="{CCFCAC4B-8C95-4F04-9045-BB4B09D948B4}" type="pres">
      <dgm:prSet presAssocID="{C7C118AB-0FB4-4095-A36C-426BFF1B5113}" presName="rootText" presStyleLbl="node1" presStyleIdx="0" presStyleCnt="2" custScaleX="192109"/>
      <dgm:spPr/>
      <dgm:t>
        <a:bodyPr/>
        <a:lstStyle/>
        <a:p>
          <a:endParaRPr lang="en-US"/>
        </a:p>
      </dgm:t>
    </dgm:pt>
    <dgm:pt modelId="{4A49BDDD-9C71-4AA0-B662-DC898A50E214}" type="pres">
      <dgm:prSet presAssocID="{C7C118AB-0FB4-4095-A36C-426BFF1B5113}" presName="rootConnector" presStyleLbl="node1" presStyleIdx="0" presStyleCnt="2"/>
      <dgm:spPr/>
      <dgm:t>
        <a:bodyPr/>
        <a:lstStyle/>
        <a:p>
          <a:endParaRPr lang="en-US"/>
        </a:p>
      </dgm:t>
    </dgm:pt>
    <dgm:pt modelId="{D20D4E3C-F779-4DD1-9462-79D35710C0D9}" type="pres">
      <dgm:prSet presAssocID="{C7C118AB-0FB4-4095-A36C-426BFF1B5113}" presName="childShape" presStyleCnt="0"/>
      <dgm:spPr/>
    </dgm:pt>
    <dgm:pt modelId="{63E76B4E-94AD-4B10-B39E-FA4BBFB3EE76}" type="pres">
      <dgm:prSet presAssocID="{58DFD9E3-66A6-4F5A-9FC3-900E0F936A54}" presName="Name13" presStyleLbl="parChTrans1D2" presStyleIdx="0" presStyleCnt="7"/>
      <dgm:spPr/>
      <dgm:t>
        <a:bodyPr/>
        <a:lstStyle/>
        <a:p>
          <a:endParaRPr lang="en-US"/>
        </a:p>
      </dgm:t>
    </dgm:pt>
    <dgm:pt modelId="{E5F2624F-E7EE-44BB-840F-4CCCBBDAA2AD}" type="pres">
      <dgm:prSet presAssocID="{ECDD40B4-DA72-48A8-AC17-26E835B567D9}" presName="childText" presStyleLbl="bgAcc1" presStyleIdx="0" presStyleCnt="7" custScaleX="192109">
        <dgm:presLayoutVars>
          <dgm:bulletEnabled val="1"/>
        </dgm:presLayoutVars>
      </dgm:prSet>
      <dgm:spPr/>
      <dgm:t>
        <a:bodyPr/>
        <a:lstStyle/>
        <a:p>
          <a:endParaRPr lang="en-US"/>
        </a:p>
      </dgm:t>
    </dgm:pt>
    <dgm:pt modelId="{61BF807A-9EEB-4DD2-89B0-CC92607AEFEA}" type="pres">
      <dgm:prSet presAssocID="{912C6AFD-F730-49D6-B7FA-7C735E5B6F21}" presName="Name13" presStyleLbl="parChTrans1D2" presStyleIdx="1" presStyleCnt="7"/>
      <dgm:spPr/>
      <dgm:t>
        <a:bodyPr/>
        <a:lstStyle/>
        <a:p>
          <a:endParaRPr lang="en-US"/>
        </a:p>
      </dgm:t>
    </dgm:pt>
    <dgm:pt modelId="{2FEFD0D8-3943-49D5-B9E8-0872E08C740C}" type="pres">
      <dgm:prSet presAssocID="{ED84FDFD-0097-4962-B258-7D417461A7E0}" presName="childText" presStyleLbl="bgAcc1" presStyleIdx="1" presStyleCnt="7" custScaleX="192109">
        <dgm:presLayoutVars>
          <dgm:bulletEnabled val="1"/>
        </dgm:presLayoutVars>
      </dgm:prSet>
      <dgm:spPr/>
      <dgm:t>
        <a:bodyPr/>
        <a:lstStyle/>
        <a:p>
          <a:endParaRPr lang="en-US"/>
        </a:p>
      </dgm:t>
    </dgm:pt>
    <dgm:pt modelId="{CF68B49C-A3C4-4674-8226-5424CA07D062}" type="pres">
      <dgm:prSet presAssocID="{7A0A62E5-4501-4CB9-976F-93D11CF0235C}" presName="Name13" presStyleLbl="parChTrans1D2" presStyleIdx="2" presStyleCnt="7"/>
      <dgm:spPr/>
      <dgm:t>
        <a:bodyPr/>
        <a:lstStyle/>
        <a:p>
          <a:endParaRPr lang="en-US"/>
        </a:p>
      </dgm:t>
    </dgm:pt>
    <dgm:pt modelId="{75E17854-DC4B-4277-8ABC-B8BC59A3C1CF}" type="pres">
      <dgm:prSet presAssocID="{F1DA0B4F-40E2-49AF-9BC7-AF69623462DA}" presName="childText" presStyleLbl="bgAcc1" presStyleIdx="2" presStyleCnt="7" custScaleX="192109">
        <dgm:presLayoutVars>
          <dgm:bulletEnabled val="1"/>
        </dgm:presLayoutVars>
      </dgm:prSet>
      <dgm:spPr/>
      <dgm:t>
        <a:bodyPr/>
        <a:lstStyle/>
        <a:p>
          <a:endParaRPr lang="en-US"/>
        </a:p>
      </dgm:t>
    </dgm:pt>
    <dgm:pt modelId="{4E742279-F58A-472A-891F-B47E6CDB47EE}" type="pres">
      <dgm:prSet presAssocID="{924152C7-44E6-4F6C-BF25-F7039F465987}" presName="Name13" presStyleLbl="parChTrans1D2" presStyleIdx="3" presStyleCnt="7"/>
      <dgm:spPr/>
      <dgm:t>
        <a:bodyPr/>
        <a:lstStyle/>
        <a:p>
          <a:endParaRPr lang="en-US"/>
        </a:p>
      </dgm:t>
    </dgm:pt>
    <dgm:pt modelId="{5B1D2902-1CD4-44A0-8ACB-07FF52A9DAC2}" type="pres">
      <dgm:prSet presAssocID="{D4CE77D5-67DE-4B4A-8A92-05BCCF213529}" presName="childText" presStyleLbl="bgAcc1" presStyleIdx="3" presStyleCnt="7" custScaleX="192109">
        <dgm:presLayoutVars>
          <dgm:bulletEnabled val="1"/>
        </dgm:presLayoutVars>
      </dgm:prSet>
      <dgm:spPr/>
      <dgm:t>
        <a:bodyPr/>
        <a:lstStyle/>
        <a:p>
          <a:endParaRPr lang="en-US"/>
        </a:p>
      </dgm:t>
    </dgm:pt>
    <dgm:pt modelId="{FBB0C44D-6879-4882-B80A-CB8F09050705}" type="pres">
      <dgm:prSet presAssocID="{FB2C03AF-EDAF-4EB7-8178-4F479C8608C7}" presName="root" presStyleCnt="0"/>
      <dgm:spPr/>
    </dgm:pt>
    <dgm:pt modelId="{775377B7-9999-4999-A99F-6834408EC5A1}" type="pres">
      <dgm:prSet presAssocID="{FB2C03AF-EDAF-4EB7-8178-4F479C8608C7}" presName="rootComposite" presStyleCnt="0"/>
      <dgm:spPr/>
    </dgm:pt>
    <dgm:pt modelId="{F677055B-979C-456E-97A1-5F9D89264FD7}" type="pres">
      <dgm:prSet presAssocID="{FB2C03AF-EDAF-4EB7-8178-4F479C8608C7}" presName="rootText" presStyleLbl="node1" presStyleIdx="1" presStyleCnt="2" custScaleX="188521"/>
      <dgm:spPr/>
      <dgm:t>
        <a:bodyPr/>
        <a:lstStyle/>
        <a:p>
          <a:endParaRPr lang="en-US"/>
        </a:p>
      </dgm:t>
    </dgm:pt>
    <dgm:pt modelId="{01150034-3180-42B0-AC92-B5313DEF0A08}" type="pres">
      <dgm:prSet presAssocID="{FB2C03AF-EDAF-4EB7-8178-4F479C8608C7}" presName="rootConnector" presStyleLbl="node1" presStyleIdx="1" presStyleCnt="2"/>
      <dgm:spPr/>
      <dgm:t>
        <a:bodyPr/>
        <a:lstStyle/>
        <a:p>
          <a:endParaRPr lang="en-US"/>
        </a:p>
      </dgm:t>
    </dgm:pt>
    <dgm:pt modelId="{5EF07438-3F96-452B-829A-4C4196ACC933}" type="pres">
      <dgm:prSet presAssocID="{FB2C03AF-EDAF-4EB7-8178-4F479C8608C7}" presName="childShape" presStyleCnt="0"/>
      <dgm:spPr/>
    </dgm:pt>
    <dgm:pt modelId="{680519C5-9542-49E4-AF63-D630A18E6832}" type="pres">
      <dgm:prSet presAssocID="{3410BADE-614D-4761-8F7F-CA8E85A5BEE3}" presName="Name13" presStyleLbl="parChTrans1D2" presStyleIdx="4" presStyleCnt="7"/>
      <dgm:spPr/>
      <dgm:t>
        <a:bodyPr/>
        <a:lstStyle/>
        <a:p>
          <a:endParaRPr lang="en-US"/>
        </a:p>
      </dgm:t>
    </dgm:pt>
    <dgm:pt modelId="{A09E3A87-8F25-43D7-AAAC-9CD2E46F5924}" type="pres">
      <dgm:prSet presAssocID="{CC56DED4-879A-4CEB-89E4-6B0B628F7C7E}" presName="childText" presStyleLbl="bgAcc1" presStyleIdx="4" presStyleCnt="7" custScaleX="188521">
        <dgm:presLayoutVars>
          <dgm:bulletEnabled val="1"/>
        </dgm:presLayoutVars>
      </dgm:prSet>
      <dgm:spPr/>
      <dgm:t>
        <a:bodyPr/>
        <a:lstStyle/>
        <a:p>
          <a:endParaRPr lang="en-US"/>
        </a:p>
      </dgm:t>
    </dgm:pt>
    <dgm:pt modelId="{91A196A3-A674-4A1D-AD66-8B329391C549}" type="pres">
      <dgm:prSet presAssocID="{7713698E-8A80-4805-9783-5F4CBD868C93}" presName="Name13" presStyleLbl="parChTrans1D2" presStyleIdx="5" presStyleCnt="7"/>
      <dgm:spPr/>
      <dgm:t>
        <a:bodyPr/>
        <a:lstStyle/>
        <a:p>
          <a:endParaRPr lang="en-US"/>
        </a:p>
      </dgm:t>
    </dgm:pt>
    <dgm:pt modelId="{483097CE-A3E7-4BD3-88E4-EE73B5900FA6}" type="pres">
      <dgm:prSet presAssocID="{7F747DA1-BA9D-42E4-BA04-D9B00BFD422D}" presName="childText" presStyleLbl="bgAcc1" presStyleIdx="5" presStyleCnt="7" custScaleX="188521">
        <dgm:presLayoutVars>
          <dgm:bulletEnabled val="1"/>
        </dgm:presLayoutVars>
      </dgm:prSet>
      <dgm:spPr/>
      <dgm:t>
        <a:bodyPr/>
        <a:lstStyle/>
        <a:p>
          <a:endParaRPr lang="en-US"/>
        </a:p>
      </dgm:t>
    </dgm:pt>
    <dgm:pt modelId="{9BACF903-8751-4D6B-AB43-DD363C75DE64}" type="pres">
      <dgm:prSet presAssocID="{3B9D3FC4-7897-4A6D-987C-7F1EA8AF472D}" presName="Name13" presStyleLbl="parChTrans1D2" presStyleIdx="6" presStyleCnt="7"/>
      <dgm:spPr/>
      <dgm:t>
        <a:bodyPr/>
        <a:lstStyle/>
        <a:p>
          <a:endParaRPr lang="en-US"/>
        </a:p>
      </dgm:t>
    </dgm:pt>
    <dgm:pt modelId="{B519A351-71B5-4231-820A-DEA2E13B78A8}" type="pres">
      <dgm:prSet presAssocID="{5953FA5F-B741-4810-A460-96E888270316}" presName="childText" presStyleLbl="bgAcc1" presStyleIdx="6" presStyleCnt="7" custScaleX="188521">
        <dgm:presLayoutVars>
          <dgm:bulletEnabled val="1"/>
        </dgm:presLayoutVars>
      </dgm:prSet>
      <dgm:spPr/>
      <dgm:t>
        <a:bodyPr/>
        <a:lstStyle/>
        <a:p>
          <a:endParaRPr lang="en-US"/>
        </a:p>
      </dgm:t>
    </dgm:pt>
  </dgm:ptLst>
  <dgm:cxnLst>
    <dgm:cxn modelId="{8A591ECA-36F1-4D26-897D-25955AF22A2C}" type="presOf" srcId="{3410BADE-614D-4761-8F7F-CA8E85A5BEE3}" destId="{680519C5-9542-49E4-AF63-D630A18E6832}" srcOrd="0" destOrd="0" presId="urn:microsoft.com/office/officeart/2005/8/layout/hierarchy3"/>
    <dgm:cxn modelId="{4753D246-C3C3-4216-9EFB-F18F9A600E4E}" type="presOf" srcId="{7713698E-8A80-4805-9783-5F4CBD868C93}" destId="{91A196A3-A674-4A1D-AD66-8B329391C549}" srcOrd="0" destOrd="0" presId="urn:microsoft.com/office/officeart/2005/8/layout/hierarchy3"/>
    <dgm:cxn modelId="{A6B350B9-8F0A-4C82-A733-CC0904A0048D}" type="presOf" srcId="{5953FA5F-B741-4810-A460-96E888270316}" destId="{B519A351-71B5-4231-820A-DEA2E13B78A8}" srcOrd="0" destOrd="0" presId="urn:microsoft.com/office/officeart/2005/8/layout/hierarchy3"/>
    <dgm:cxn modelId="{E236E970-9B2A-47FC-BC95-4870E89DB4E0}" type="presOf" srcId="{C7C118AB-0FB4-4095-A36C-426BFF1B5113}" destId="{4A49BDDD-9C71-4AA0-B662-DC898A50E214}" srcOrd="1" destOrd="0" presId="urn:microsoft.com/office/officeart/2005/8/layout/hierarchy3"/>
    <dgm:cxn modelId="{BF64080D-DA10-4E00-A54F-739A4437057E}" type="presOf" srcId="{4F914C63-4683-4FFC-B5C7-BF780B3EFFBA}" destId="{6A28551F-133A-40E6-8816-ED2298F16557}" srcOrd="0" destOrd="0" presId="urn:microsoft.com/office/officeart/2005/8/layout/hierarchy3"/>
    <dgm:cxn modelId="{3E801D67-56C4-4866-A7C3-384FA70414C6}" srcId="{4F914C63-4683-4FFC-B5C7-BF780B3EFFBA}" destId="{C7C118AB-0FB4-4095-A36C-426BFF1B5113}" srcOrd="0" destOrd="0" parTransId="{4C012496-00F7-46FC-98E5-0843DC98D190}" sibTransId="{D045B39D-1495-4743-A528-CF6150652BDF}"/>
    <dgm:cxn modelId="{D2A33C5E-7181-4C2A-89BB-A5CB2D30107E}" type="presOf" srcId="{58DFD9E3-66A6-4F5A-9FC3-900E0F936A54}" destId="{63E76B4E-94AD-4B10-B39E-FA4BBFB3EE76}" srcOrd="0" destOrd="0" presId="urn:microsoft.com/office/officeart/2005/8/layout/hierarchy3"/>
    <dgm:cxn modelId="{5C7CDEC9-DAFB-4C98-8A52-4C63975D19AD}" type="presOf" srcId="{3B9D3FC4-7897-4A6D-987C-7F1EA8AF472D}" destId="{9BACF903-8751-4D6B-AB43-DD363C75DE64}" srcOrd="0" destOrd="0" presId="urn:microsoft.com/office/officeart/2005/8/layout/hierarchy3"/>
    <dgm:cxn modelId="{097C84C8-2DF5-4544-A85C-9E279864DB63}" srcId="{C7C118AB-0FB4-4095-A36C-426BFF1B5113}" destId="{F1DA0B4F-40E2-49AF-9BC7-AF69623462DA}" srcOrd="2" destOrd="0" parTransId="{7A0A62E5-4501-4CB9-976F-93D11CF0235C}" sibTransId="{8F1EDDBC-536F-4692-9910-D958B54BA4A7}"/>
    <dgm:cxn modelId="{2ECC2E11-B8BE-4200-A783-ADB0F8B1A1AD}" type="presOf" srcId="{D4CE77D5-67DE-4B4A-8A92-05BCCF213529}" destId="{5B1D2902-1CD4-44A0-8ACB-07FF52A9DAC2}" srcOrd="0" destOrd="0" presId="urn:microsoft.com/office/officeart/2005/8/layout/hierarchy3"/>
    <dgm:cxn modelId="{BAB5C590-A167-4209-83DF-0031F998CC1E}" srcId="{FB2C03AF-EDAF-4EB7-8178-4F479C8608C7}" destId="{5953FA5F-B741-4810-A460-96E888270316}" srcOrd="2" destOrd="0" parTransId="{3B9D3FC4-7897-4A6D-987C-7F1EA8AF472D}" sibTransId="{4DC3638D-D091-44AF-85DA-DCDB6E41696F}"/>
    <dgm:cxn modelId="{002F904A-CDB2-49C0-9B69-EDAC941D3141}" type="presOf" srcId="{C7C118AB-0FB4-4095-A36C-426BFF1B5113}" destId="{CCFCAC4B-8C95-4F04-9045-BB4B09D948B4}" srcOrd="0" destOrd="0" presId="urn:microsoft.com/office/officeart/2005/8/layout/hierarchy3"/>
    <dgm:cxn modelId="{0FA5D1DF-370A-4D35-9895-2ED28AA1108E}" type="presOf" srcId="{7A0A62E5-4501-4CB9-976F-93D11CF0235C}" destId="{CF68B49C-A3C4-4674-8226-5424CA07D062}" srcOrd="0" destOrd="0" presId="urn:microsoft.com/office/officeart/2005/8/layout/hierarchy3"/>
    <dgm:cxn modelId="{1D9FE410-CA9F-43AC-95EB-249ACD76516D}" srcId="{C7C118AB-0FB4-4095-A36C-426BFF1B5113}" destId="{D4CE77D5-67DE-4B4A-8A92-05BCCF213529}" srcOrd="3" destOrd="0" parTransId="{924152C7-44E6-4F6C-BF25-F7039F465987}" sibTransId="{FB56DFA4-0B9A-4D08-AF83-54EDA44E3A2E}"/>
    <dgm:cxn modelId="{8A7B4B9A-CDBF-424C-9733-C42B3821636F}" type="presOf" srcId="{CC56DED4-879A-4CEB-89E4-6B0B628F7C7E}" destId="{A09E3A87-8F25-43D7-AAAC-9CD2E46F5924}" srcOrd="0" destOrd="0" presId="urn:microsoft.com/office/officeart/2005/8/layout/hierarchy3"/>
    <dgm:cxn modelId="{F75CD9DC-A99E-44B4-8604-9F003E09161A}" type="presOf" srcId="{924152C7-44E6-4F6C-BF25-F7039F465987}" destId="{4E742279-F58A-472A-891F-B47E6CDB47EE}" srcOrd="0" destOrd="0" presId="urn:microsoft.com/office/officeart/2005/8/layout/hierarchy3"/>
    <dgm:cxn modelId="{50970F0E-FE4E-4BA5-8FB1-91EC286F40D1}" srcId="{C7C118AB-0FB4-4095-A36C-426BFF1B5113}" destId="{ECDD40B4-DA72-48A8-AC17-26E835B567D9}" srcOrd="0" destOrd="0" parTransId="{58DFD9E3-66A6-4F5A-9FC3-900E0F936A54}" sibTransId="{5D85595B-8E4C-462D-ACAE-9FDB38D2215B}"/>
    <dgm:cxn modelId="{E8D00690-50FE-4777-862D-087B53129E31}" type="presOf" srcId="{ED84FDFD-0097-4962-B258-7D417461A7E0}" destId="{2FEFD0D8-3943-49D5-B9E8-0872E08C740C}" srcOrd="0" destOrd="0" presId="urn:microsoft.com/office/officeart/2005/8/layout/hierarchy3"/>
    <dgm:cxn modelId="{518FDCD4-626B-4B5F-B649-E4A42EACF462}" srcId="{C7C118AB-0FB4-4095-A36C-426BFF1B5113}" destId="{ED84FDFD-0097-4962-B258-7D417461A7E0}" srcOrd="1" destOrd="0" parTransId="{912C6AFD-F730-49D6-B7FA-7C735E5B6F21}" sibTransId="{40A995CC-D49D-4B25-A011-238F394FFC1E}"/>
    <dgm:cxn modelId="{321AA066-A64E-41A0-927A-F433E04EDE4C}" type="presOf" srcId="{912C6AFD-F730-49D6-B7FA-7C735E5B6F21}" destId="{61BF807A-9EEB-4DD2-89B0-CC92607AEFEA}" srcOrd="0" destOrd="0" presId="urn:microsoft.com/office/officeart/2005/8/layout/hierarchy3"/>
    <dgm:cxn modelId="{458DABCD-DE6F-4F8E-B003-51F86688E8DB}" srcId="{4F914C63-4683-4FFC-B5C7-BF780B3EFFBA}" destId="{FB2C03AF-EDAF-4EB7-8178-4F479C8608C7}" srcOrd="1" destOrd="0" parTransId="{2F77E41B-9591-4F6B-9BCB-D0CF176AD059}" sibTransId="{7434D744-EDB1-466A-B57D-91E754F07637}"/>
    <dgm:cxn modelId="{CCE2D19E-F85C-49D9-BD81-FC7AB2B7BBAD}" srcId="{FB2C03AF-EDAF-4EB7-8178-4F479C8608C7}" destId="{CC56DED4-879A-4CEB-89E4-6B0B628F7C7E}" srcOrd="0" destOrd="0" parTransId="{3410BADE-614D-4761-8F7F-CA8E85A5BEE3}" sibTransId="{1319635D-5058-47D6-A113-84ACA2B7BF97}"/>
    <dgm:cxn modelId="{17AB51F1-E34F-4D65-9E3E-B1D7F998EDC8}" type="presOf" srcId="{ECDD40B4-DA72-48A8-AC17-26E835B567D9}" destId="{E5F2624F-E7EE-44BB-840F-4CCCBBDAA2AD}" srcOrd="0" destOrd="0" presId="urn:microsoft.com/office/officeart/2005/8/layout/hierarchy3"/>
    <dgm:cxn modelId="{9CF3D594-4D88-4AB4-8C55-D0F938D17BDD}" type="presOf" srcId="{FB2C03AF-EDAF-4EB7-8178-4F479C8608C7}" destId="{01150034-3180-42B0-AC92-B5313DEF0A08}" srcOrd="1" destOrd="0" presId="urn:microsoft.com/office/officeart/2005/8/layout/hierarchy3"/>
    <dgm:cxn modelId="{4771AEB6-6D2E-47EC-8F6E-115E8EA05B29}" type="presOf" srcId="{FB2C03AF-EDAF-4EB7-8178-4F479C8608C7}" destId="{F677055B-979C-456E-97A1-5F9D89264FD7}" srcOrd="0" destOrd="0" presId="urn:microsoft.com/office/officeart/2005/8/layout/hierarchy3"/>
    <dgm:cxn modelId="{4734617C-0D54-4993-B906-6B723AD6CECC}" type="presOf" srcId="{7F747DA1-BA9D-42E4-BA04-D9B00BFD422D}" destId="{483097CE-A3E7-4BD3-88E4-EE73B5900FA6}" srcOrd="0" destOrd="0" presId="urn:microsoft.com/office/officeart/2005/8/layout/hierarchy3"/>
    <dgm:cxn modelId="{CD5A8866-AF95-4CA0-A6AF-F571246E4AD5}" type="presOf" srcId="{F1DA0B4F-40E2-49AF-9BC7-AF69623462DA}" destId="{75E17854-DC4B-4277-8ABC-B8BC59A3C1CF}" srcOrd="0" destOrd="0" presId="urn:microsoft.com/office/officeart/2005/8/layout/hierarchy3"/>
    <dgm:cxn modelId="{B6202068-ECC3-4431-9E5B-8FF8DFFBE99D}" srcId="{FB2C03AF-EDAF-4EB7-8178-4F479C8608C7}" destId="{7F747DA1-BA9D-42E4-BA04-D9B00BFD422D}" srcOrd="1" destOrd="0" parTransId="{7713698E-8A80-4805-9783-5F4CBD868C93}" sibTransId="{B8E64291-4F59-45D2-B07B-368E8235464C}"/>
    <dgm:cxn modelId="{8D714755-706D-4F90-AA65-91F22826494A}" type="presParOf" srcId="{6A28551F-133A-40E6-8816-ED2298F16557}" destId="{36DC8627-78DA-4F04-B804-3EDC53EDA68D}" srcOrd="0" destOrd="0" presId="urn:microsoft.com/office/officeart/2005/8/layout/hierarchy3"/>
    <dgm:cxn modelId="{C750F1ED-AFE5-492D-82B3-0EA9EB8C62ED}" type="presParOf" srcId="{36DC8627-78DA-4F04-B804-3EDC53EDA68D}" destId="{66218A9E-7C9E-4600-90FD-70F7AE74CC67}" srcOrd="0" destOrd="0" presId="urn:microsoft.com/office/officeart/2005/8/layout/hierarchy3"/>
    <dgm:cxn modelId="{041E832B-9CD9-4E4B-A1E5-2F4C3C4C4319}" type="presParOf" srcId="{66218A9E-7C9E-4600-90FD-70F7AE74CC67}" destId="{CCFCAC4B-8C95-4F04-9045-BB4B09D948B4}" srcOrd="0" destOrd="0" presId="urn:microsoft.com/office/officeart/2005/8/layout/hierarchy3"/>
    <dgm:cxn modelId="{4AD0B957-9A61-4760-A918-3388047F319A}" type="presParOf" srcId="{66218A9E-7C9E-4600-90FD-70F7AE74CC67}" destId="{4A49BDDD-9C71-4AA0-B662-DC898A50E214}" srcOrd="1" destOrd="0" presId="urn:microsoft.com/office/officeart/2005/8/layout/hierarchy3"/>
    <dgm:cxn modelId="{3DA1ACF4-27C3-49D8-BDE3-C5AF1ADEE1C3}" type="presParOf" srcId="{36DC8627-78DA-4F04-B804-3EDC53EDA68D}" destId="{D20D4E3C-F779-4DD1-9462-79D35710C0D9}" srcOrd="1" destOrd="0" presId="urn:microsoft.com/office/officeart/2005/8/layout/hierarchy3"/>
    <dgm:cxn modelId="{840F405A-74FB-4BE6-9195-6CD8ABB33929}" type="presParOf" srcId="{D20D4E3C-F779-4DD1-9462-79D35710C0D9}" destId="{63E76B4E-94AD-4B10-B39E-FA4BBFB3EE76}" srcOrd="0" destOrd="0" presId="urn:microsoft.com/office/officeart/2005/8/layout/hierarchy3"/>
    <dgm:cxn modelId="{37998121-2B22-4507-B2C5-C7E478DEC9BC}" type="presParOf" srcId="{D20D4E3C-F779-4DD1-9462-79D35710C0D9}" destId="{E5F2624F-E7EE-44BB-840F-4CCCBBDAA2AD}" srcOrd="1" destOrd="0" presId="urn:microsoft.com/office/officeart/2005/8/layout/hierarchy3"/>
    <dgm:cxn modelId="{31F621FD-4189-4E25-BC04-A66D47B1D596}" type="presParOf" srcId="{D20D4E3C-F779-4DD1-9462-79D35710C0D9}" destId="{61BF807A-9EEB-4DD2-89B0-CC92607AEFEA}" srcOrd="2" destOrd="0" presId="urn:microsoft.com/office/officeart/2005/8/layout/hierarchy3"/>
    <dgm:cxn modelId="{FF55FFB0-5436-4210-B38A-C1D1A46D35FB}" type="presParOf" srcId="{D20D4E3C-F779-4DD1-9462-79D35710C0D9}" destId="{2FEFD0D8-3943-49D5-B9E8-0872E08C740C}" srcOrd="3" destOrd="0" presId="urn:microsoft.com/office/officeart/2005/8/layout/hierarchy3"/>
    <dgm:cxn modelId="{BA779603-1AF8-47B4-9CB7-7EFE7183B2EA}" type="presParOf" srcId="{D20D4E3C-F779-4DD1-9462-79D35710C0D9}" destId="{CF68B49C-A3C4-4674-8226-5424CA07D062}" srcOrd="4" destOrd="0" presId="urn:microsoft.com/office/officeart/2005/8/layout/hierarchy3"/>
    <dgm:cxn modelId="{767E0352-F943-434A-8970-F63CC522CB1C}" type="presParOf" srcId="{D20D4E3C-F779-4DD1-9462-79D35710C0D9}" destId="{75E17854-DC4B-4277-8ABC-B8BC59A3C1CF}" srcOrd="5" destOrd="0" presId="urn:microsoft.com/office/officeart/2005/8/layout/hierarchy3"/>
    <dgm:cxn modelId="{9C2BC666-3E72-422C-A7E5-F21212AFA83F}" type="presParOf" srcId="{D20D4E3C-F779-4DD1-9462-79D35710C0D9}" destId="{4E742279-F58A-472A-891F-B47E6CDB47EE}" srcOrd="6" destOrd="0" presId="urn:microsoft.com/office/officeart/2005/8/layout/hierarchy3"/>
    <dgm:cxn modelId="{8F69796A-C84E-44DD-B1F2-50A1E40FAA88}" type="presParOf" srcId="{D20D4E3C-F779-4DD1-9462-79D35710C0D9}" destId="{5B1D2902-1CD4-44A0-8ACB-07FF52A9DAC2}" srcOrd="7" destOrd="0" presId="urn:microsoft.com/office/officeart/2005/8/layout/hierarchy3"/>
    <dgm:cxn modelId="{0097F701-7275-4C03-9B0B-D48BAD00E8AA}" type="presParOf" srcId="{6A28551F-133A-40E6-8816-ED2298F16557}" destId="{FBB0C44D-6879-4882-B80A-CB8F09050705}" srcOrd="1" destOrd="0" presId="urn:microsoft.com/office/officeart/2005/8/layout/hierarchy3"/>
    <dgm:cxn modelId="{7C9617EB-63AE-497E-AB41-CA30C48BF02D}" type="presParOf" srcId="{FBB0C44D-6879-4882-B80A-CB8F09050705}" destId="{775377B7-9999-4999-A99F-6834408EC5A1}" srcOrd="0" destOrd="0" presId="urn:microsoft.com/office/officeart/2005/8/layout/hierarchy3"/>
    <dgm:cxn modelId="{EEDD8667-5C1B-4A37-82DB-65CC3EB268C4}" type="presParOf" srcId="{775377B7-9999-4999-A99F-6834408EC5A1}" destId="{F677055B-979C-456E-97A1-5F9D89264FD7}" srcOrd="0" destOrd="0" presId="urn:microsoft.com/office/officeart/2005/8/layout/hierarchy3"/>
    <dgm:cxn modelId="{8F2C1D15-375B-44B5-895A-5ABE7240FB9A}" type="presParOf" srcId="{775377B7-9999-4999-A99F-6834408EC5A1}" destId="{01150034-3180-42B0-AC92-B5313DEF0A08}" srcOrd="1" destOrd="0" presId="urn:microsoft.com/office/officeart/2005/8/layout/hierarchy3"/>
    <dgm:cxn modelId="{EF0F9613-BC46-4BB8-8975-139E997F0698}" type="presParOf" srcId="{FBB0C44D-6879-4882-B80A-CB8F09050705}" destId="{5EF07438-3F96-452B-829A-4C4196ACC933}" srcOrd="1" destOrd="0" presId="urn:microsoft.com/office/officeart/2005/8/layout/hierarchy3"/>
    <dgm:cxn modelId="{CBF0C2F2-8FDF-4457-AD5E-49180631DC1C}" type="presParOf" srcId="{5EF07438-3F96-452B-829A-4C4196ACC933}" destId="{680519C5-9542-49E4-AF63-D630A18E6832}" srcOrd="0" destOrd="0" presId="urn:microsoft.com/office/officeart/2005/8/layout/hierarchy3"/>
    <dgm:cxn modelId="{EE4B017F-22A3-474E-8C08-61A366CFD679}" type="presParOf" srcId="{5EF07438-3F96-452B-829A-4C4196ACC933}" destId="{A09E3A87-8F25-43D7-AAAC-9CD2E46F5924}" srcOrd="1" destOrd="0" presId="urn:microsoft.com/office/officeart/2005/8/layout/hierarchy3"/>
    <dgm:cxn modelId="{59EA07B1-6C54-43C1-92F8-189F762D3073}" type="presParOf" srcId="{5EF07438-3F96-452B-829A-4C4196ACC933}" destId="{91A196A3-A674-4A1D-AD66-8B329391C549}" srcOrd="2" destOrd="0" presId="urn:microsoft.com/office/officeart/2005/8/layout/hierarchy3"/>
    <dgm:cxn modelId="{4F6486CC-0D20-4188-81F8-795C8DE8906A}" type="presParOf" srcId="{5EF07438-3F96-452B-829A-4C4196ACC933}" destId="{483097CE-A3E7-4BD3-88E4-EE73B5900FA6}" srcOrd="3" destOrd="0" presId="urn:microsoft.com/office/officeart/2005/8/layout/hierarchy3"/>
    <dgm:cxn modelId="{C428FC1F-640B-48C9-9C3C-FE7F841EB1F0}" type="presParOf" srcId="{5EF07438-3F96-452B-829A-4C4196ACC933}" destId="{9BACF903-8751-4D6B-AB43-DD363C75DE64}" srcOrd="4" destOrd="0" presId="urn:microsoft.com/office/officeart/2005/8/layout/hierarchy3"/>
    <dgm:cxn modelId="{FA3F4E42-F0D9-44FF-96B3-B5B0EA64F9C0}" type="presParOf" srcId="{5EF07438-3F96-452B-829A-4C4196ACC933}" destId="{B519A351-71B5-4231-820A-DEA2E13B78A8}"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CAC4B-8C95-4F04-9045-BB4B09D948B4}">
      <dsp:nvSpPr>
        <dsp:cNvPr id="0" name=""/>
        <dsp:cNvSpPr/>
      </dsp:nvSpPr>
      <dsp:spPr>
        <a:xfrm>
          <a:off x="697462" y="2846"/>
          <a:ext cx="3363256" cy="87535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58420" rIns="87630" bIns="58420" numCol="1" spcCol="1270" anchor="ctr" anchorCtr="0">
          <a:noAutofit/>
        </a:bodyPr>
        <a:lstStyle/>
        <a:p>
          <a:pPr lvl="0" algn="ctr" defTabSz="2044700">
            <a:lnSpc>
              <a:spcPct val="90000"/>
            </a:lnSpc>
            <a:spcBef>
              <a:spcPct val="0"/>
            </a:spcBef>
            <a:spcAft>
              <a:spcPct val="35000"/>
            </a:spcAft>
          </a:pPr>
          <a:r>
            <a:rPr lang="en-US" sz="4600" kern="1200" dirty="0" smtClean="0"/>
            <a:t>Classification</a:t>
          </a:r>
          <a:endParaRPr lang="en-US" sz="4600" kern="1200" dirty="0"/>
        </a:p>
      </dsp:txBody>
      <dsp:txXfrm>
        <a:off x="723100" y="28484"/>
        <a:ext cx="3311980" cy="824075"/>
      </dsp:txXfrm>
    </dsp:sp>
    <dsp:sp modelId="{63E76B4E-94AD-4B10-B39E-FA4BBFB3EE76}">
      <dsp:nvSpPr>
        <dsp:cNvPr id="0" name=""/>
        <dsp:cNvSpPr/>
      </dsp:nvSpPr>
      <dsp:spPr>
        <a:xfrm>
          <a:off x="1033788" y="878197"/>
          <a:ext cx="336325" cy="656513"/>
        </a:xfrm>
        <a:custGeom>
          <a:avLst/>
          <a:gdLst/>
          <a:ahLst/>
          <a:cxnLst/>
          <a:rect l="0" t="0" r="0" b="0"/>
          <a:pathLst>
            <a:path>
              <a:moveTo>
                <a:pt x="0" y="0"/>
              </a:moveTo>
              <a:lnTo>
                <a:pt x="0" y="656513"/>
              </a:lnTo>
              <a:lnTo>
                <a:pt x="336325" y="65651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F2624F-E7EE-44BB-840F-4CCCBBDAA2AD}">
      <dsp:nvSpPr>
        <dsp:cNvPr id="0" name=""/>
        <dsp:cNvSpPr/>
      </dsp:nvSpPr>
      <dsp:spPr>
        <a:xfrm>
          <a:off x="1370114" y="1097035"/>
          <a:ext cx="2690605" cy="87535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Decision Tree</a:t>
          </a:r>
          <a:endParaRPr lang="en-US" sz="2700" kern="1200" dirty="0"/>
        </a:p>
      </dsp:txBody>
      <dsp:txXfrm>
        <a:off x="1395752" y="1122673"/>
        <a:ext cx="2639329" cy="824075"/>
      </dsp:txXfrm>
    </dsp:sp>
    <dsp:sp modelId="{61BF807A-9EEB-4DD2-89B0-CC92607AEFEA}">
      <dsp:nvSpPr>
        <dsp:cNvPr id="0" name=""/>
        <dsp:cNvSpPr/>
      </dsp:nvSpPr>
      <dsp:spPr>
        <a:xfrm>
          <a:off x="1033788" y="878197"/>
          <a:ext cx="336325" cy="1750702"/>
        </a:xfrm>
        <a:custGeom>
          <a:avLst/>
          <a:gdLst/>
          <a:ahLst/>
          <a:cxnLst/>
          <a:rect l="0" t="0" r="0" b="0"/>
          <a:pathLst>
            <a:path>
              <a:moveTo>
                <a:pt x="0" y="0"/>
              </a:moveTo>
              <a:lnTo>
                <a:pt x="0" y="1750702"/>
              </a:lnTo>
              <a:lnTo>
                <a:pt x="336325" y="17507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EFD0D8-3943-49D5-B9E8-0872E08C740C}">
      <dsp:nvSpPr>
        <dsp:cNvPr id="0" name=""/>
        <dsp:cNvSpPr/>
      </dsp:nvSpPr>
      <dsp:spPr>
        <a:xfrm>
          <a:off x="1370114" y="2191224"/>
          <a:ext cx="2690605" cy="87535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Bayesian Classification</a:t>
          </a:r>
          <a:endParaRPr lang="en-US" sz="2700" kern="1200" dirty="0"/>
        </a:p>
      </dsp:txBody>
      <dsp:txXfrm>
        <a:off x="1395752" y="2216862"/>
        <a:ext cx="2639329" cy="824075"/>
      </dsp:txXfrm>
    </dsp:sp>
    <dsp:sp modelId="{CF68B49C-A3C4-4674-8226-5424CA07D062}">
      <dsp:nvSpPr>
        <dsp:cNvPr id="0" name=""/>
        <dsp:cNvSpPr/>
      </dsp:nvSpPr>
      <dsp:spPr>
        <a:xfrm>
          <a:off x="1033788" y="878197"/>
          <a:ext cx="336325" cy="2844891"/>
        </a:xfrm>
        <a:custGeom>
          <a:avLst/>
          <a:gdLst/>
          <a:ahLst/>
          <a:cxnLst/>
          <a:rect l="0" t="0" r="0" b="0"/>
          <a:pathLst>
            <a:path>
              <a:moveTo>
                <a:pt x="0" y="0"/>
              </a:moveTo>
              <a:lnTo>
                <a:pt x="0" y="2844891"/>
              </a:lnTo>
              <a:lnTo>
                <a:pt x="336325" y="28448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E17854-DC4B-4277-8ABC-B8BC59A3C1CF}">
      <dsp:nvSpPr>
        <dsp:cNvPr id="0" name=""/>
        <dsp:cNvSpPr/>
      </dsp:nvSpPr>
      <dsp:spPr>
        <a:xfrm>
          <a:off x="1370114" y="3285413"/>
          <a:ext cx="2690605" cy="87535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Rule Based Classification</a:t>
          </a:r>
          <a:endParaRPr lang="en-US" sz="2700" kern="1200" dirty="0"/>
        </a:p>
      </dsp:txBody>
      <dsp:txXfrm>
        <a:off x="1395752" y="3311051"/>
        <a:ext cx="2639329" cy="824075"/>
      </dsp:txXfrm>
    </dsp:sp>
    <dsp:sp modelId="{4E742279-F58A-472A-891F-B47E6CDB47EE}">
      <dsp:nvSpPr>
        <dsp:cNvPr id="0" name=""/>
        <dsp:cNvSpPr/>
      </dsp:nvSpPr>
      <dsp:spPr>
        <a:xfrm>
          <a:off x="1033788" y="878197"/>
          <a:ext cx="336325" cy="3939080"/>
        </a:xfrm>
        <a:custGeom>
          <a:avLst/>
          <a:gdLst/>
          <a:ahLst/>
          <a:cxnLst/>
          <a:rect l="0" t="0" r="0" b="0"/>
          <a:pathLst>
            <a:path>
              <a:moveTo>
                <a:pt x="0" y="0"/>
              </a:moveTo>
              <a:lnTo>
                <a:pt x="0" y="3939080"/>
              </a:lnTo>
              <a:lnTo>
                <a:pt x="336325" y="393908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1D2902-1CD4-44A0-8ACB-07FF52A9DAC2}">
      <dsp:nvSpPr>
        <dsp:cNvPr id="0" name=""/>
        <dsp:cNvSpPr/>
      </dsp:nvSpPr>
      <dsp:spPr>
        <a:xfrm>
          <a:off x="1370114" y="4379602"/>
          <a:ext cx="2690605" cy="875351"/>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Neural Network</a:t>
          </a:r>
          <a:endParaRPr lang="en-US" sz="2700" kern="1200" dirty="0"/>
        </a:p>
      </dsp:txBody>
      <dsp:txXfrm>
        <a:off x="1395752" y="4405240"/>
        <a:ext cx="2639329" cy="824075"/>
      </dsp:txXfrm>
    </dsp:sp>
    <dsp:sp modelId="{F677055B-979C-456E-97A1-5F9D89264FD7}">
      <dsp:nvSpPr>
        <dsp:cNvPr id="0" name=""/>
        <dsp:cNvSpPr/>
      </dsp:nvSpPr>
      <dsp:spPr>
        <a:xfrm>
          <a:off x="4498395" y="2846"/>
          <a:ext cx="3300441" cy="87535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58420" rIns="87630" bIns="58420" numCol="1" spcCol="1270" anchor="ctr" anchorCtr="0">
          <a:noAutofit/>
        </a:bodyPr>
        <a:lstStyle/>
        <a:p>
          <a:pPr lvl="0" algn="ctr" defTabSz="2044700">
            <a:lnSpc>
              <a:spcPct val="90000"/>
            </a:lnSpc>
            <a:spcBef>
              <a:spcPct val="0"/>
            </a:spcBef>
            <a:spcAft>
              <a:spcPct val="35000"/>
            </a:spcAft>
          </a:pPr>
          <a:r>
            <a:rPr lang="en-US" sz="4600" kern="1200" dirty="0" smtClean="0"/>
            <a:t>Prediction</a:t>
          </a:r>
          <a:endParaRPr lang="en-US" sz="4600" kern="1200" dirty="0"/>
        </a:p>
      </dsp:txBody>
      <dsp:txXfrm>
        <a:off x="4524033" y="28484"/>
        <a:ext cx="3249165" cy="824075"/>
      </dsp:txXfrm>
    </dsp:sp>
    <dsp:sp modelId="{680519C5-9542-49E4-AF63-D630A18E6832}">
      <dsp:nvSpPr>
        <dsp:cNvPr id="0" name=""/>
        <dsp:cNvSpPr/>
      </dsp:nvSpPr>
      <dsp:spPr>
        <a:xfrm>
          <a:off x="4828439" y="878197"/>
          <a:ext cx="330044" cy="656513"/>
        </a:xfrm>
        <a:custGeom>
          <a:avLst/>
          <a:gdLst/>
          <a:ahLst/>
          <a:cxnLst/>
          <a:rect l="0" t="0" r="0" b="0"/>
          <a:pathLst>
            <a:path>
              <a:moveTo>
                <a:pt x="0" y="0"/>
              </a:moveTo>
              <a:lnTo>
                <a:pt x="0" y="656513"/>
              </a:lnTo>
              <a:lnTo>
                <a:pt x="330044" y="65651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E3A87-8F25-43D7-AAAC-9CD2E46F5924}">
      <dsp:nvSpPr>
        <dsp:cNvPr id="0" name=""/>
        <dsp:cNvSpPr/>
      </dsp:nvSpPr>
      <dsp:spPr>
        <a:xfrm>
          <a:off x="5158483" y="1097035"/>
          <a:ext cx="2640353" cy="875351"/>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Linear Regression</a:t>
          </a:r>
          <a:endParaRPr lang="en-US" sz="2700" kern="1200" dirty="0"/>
        </a:p>
      </dsp:txBody>
      <dsp:txXfrm>
        <a:off x="5184121" y="1122673"/>
        <a:ext cx="2589077" cy="824075"/>
      </dsp:txXfrm>
    </dsp:sp>
    <dsp:sp modelId="{91A196A3-A674-4A1D-AD66-8B329391C549}">
      <dsp:nvSpPr>
        <dsp:cNvPr id="0" name=""/>
        <dsp:cNvSpPr/>
      </dsp:nvSpPr>
      <dsp:spPr>
        <a:xfrm>
          <a:off x="4828439" y="878197"/>
          <a:ext cx="330044" cy="1750702"/>
        </a:xfrm>
        <a:custGeom>
          <a:avLst/>
          <a:gdLst/>
          <a:ahLst/>
          <a:cxnLst/>
          <a:rect l="0" t="0" r="0" b="0"/>
          <a:pathLst>
            <a:path>
              <a:moveTo>
                <a:pt x="0" y="0"/>
              </a:moveTo>
              <a:lnTo>
                <a:pt x="0" y="1750702"/>
              </a:lnTo>
              <a:lnTo>
                <a:pt x="330044" y="17507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3097CE-A3E7-4BD3-88E4-EE73B5900FA6}">
      <dsp:nvSpPr>
        <dsp:cNvPr id="0" name=""/>
        <dsp:cNvSpPr/>
      </dsp:nvSpPr>
      <dsp:spPr>
        <a:xfrm>
          <a:off x="5158483" y="2191224"/>
          <a:ext cx="2640353" cy="87535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Non Linear Regressions</a:t>
          </a:r>
          <a:endParaRPr lang="en-US" sz="2700" kern="1200" dirty="0"/>
        </a:p>
      </dsp:txBody>
      <dsp:txXfrm>
        <a:off x="5184121" y="2216862"/>
        <a:ext cx="2589077" cy="824075"/>
      </dsp:txXfrm>
    </dsp:sp>
    <dsp:sp modelId="{9BACF903-8751-4D6B-AB43-DD363C75DE64}">
      <dsp:nvSpPr>
        <dsp:cNvPr id="0" name=""/>
        <dsp:cNvSpPr/>
      </dsp:nvSpPr>
      <dsp:spPr>
        <a:xfrm>
          <a:off x="4828439" y="878197"/>
          <a:ext cx="330044" cy="2844891"/>
        </a:xfrm>
        <a:custGeom>
          <a:avLst/>
          <a:gdLst/>
          <a:ahLst/>
          <a:cxnLst/>
          <a:rect l="0" t="0" r="0" b="0"/>
          <a:pathLst>
            <a:path>
              <a:moveTo>
                <a:pt x="0" y="0"/>
              </a:moveTo>
              <a:lnTo>
                <a:pt x="0" y="2844891"/>
              </a:lnTo>
              <a:lnTo>
                <a:pt x="330044" y="28448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19A351-71B5-4231-820A-DEA2E13B78A8}">
      <dsp:nvSpPr>
        <dsp:cNvPr id="0" name=""/>
        <dsp:cNvSpPr/>
      </dsp:nvSpPr>
      <dsp:spPr>
        <a:xfrm>
          <a:off x="5158483" y="3285413"/>
          <a:ext cx="2640353" cy="87535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Logistic Regression</a:t>
          </a:r>
          <a:endParaRPr lang="en-US" sz="2700" kern="1200" dirty="0"/>
        </a:p>
      </dsp:txBody>
      <dsp:txXfrm>
        <a:off x="5184121" y="3311051"/>
        <a:ext cx="2589077" cy="8240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06-09-2017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06-09-2017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072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2661190761"/>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6 – </a:t>
                      </a:r>
                      <a:r>
                        <a:rPr lang="en-IN" sz="1400" b="1" kern="1200" baseline="0" dirty="0" smtClean="0">
                          <a:solidFill>
                            <a:schemeClr val="bg1"/>
                          </a:solidFill>
                          <a:latin typeface="+mn-lt"/>
                          <a:ea typeface="Open Sans Semibold" panose="020B0706030804020204" pitchFamily="34" charset="0"/>
                          <a:cs typeface="Open Sans Semibold" panose="020B0706030804020204" pitchFamily="34" charset="0"/>
                        </a:rPr>
                        <a:t> Classification &amp; Prediction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smtClean="0">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558599667"/>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1 – Mobile Computing and Wireless Communication</a:t>
                      </a: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Subtitle 2"/>
          <p:cNvSpPr>
            <a:spLocks noGrp="1"/>
          </p:cNvSpPr>
          <p:nvPr>
            <p:ph type="subTitle" idx="1"/>
          </p:nvPr>
        </p:nvSpPr>
        <p:spPr>
          <a:xfrm>
            <a:off x="312821" y="4207043"/>
            <a:ext cx="7162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Naimish R. Vadodariya</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naimish.vadodariya@darshan.ac.in</a:t>
            </a:r>
          </a:p>
          <a:p>
            <a:pPr algn="l">
              <a:spcBef>
                <a:spcPts val="0"/>
              </a:spcBef>
            </a:pPr>
            <a:r>
              <a:rPr lang="en-US" sz="2000" dirty="0">
                <a:solidFill>
                  <a:schemeClr val="tx1">
                    <a:lumMod val="75000"/>
                    <a:lumOff val="25000"/>
                  </a:schemeClr>
                </a:solidFill>
                <a:latin typeface="+mj-lt"/>
                <a:ea typeface="Open Sans" panose="020B0606030504020204" pitchFamily="34" charset="0"/>
                <a:cs typeface="Open Sans" panose="020B0606030504020204" pitchFamily="34" charset="0"/>
              </a:rPr>
              <a:t>+91-8866215253</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chemeClr val="tx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34290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Computer Engineering      </a:t>
            </a:r>
            <a:r>
              <a:rPr kumimoji="0" lang="da-DK" sz="1800" b="0"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Darshan </a:t>
            </a:r>
            <a:r>
              <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rPr>
              <a:t>Institute of Engineering &amp;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Technology</a:t>
            </a:r>
            <a:endPar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123177" y="1295399"/>
            <a:ext cx="9020823" cy="2743201"/>
          </a:xfrm>
        </p:spPr>
        <p:txBody>
          <a:bodyPr anchor="b">
            <a:noAutofit/>
          </a:bodyPr>
          <a:lstStyle/>
          <a:p>
            <a:pPr algn="l"/>
            <a:r>
              <a:rPr lang="en-US" sz="4800" b="1" dirty="0" smtClean="0">
                <a:solidFill>
                  <a:schemeClr val="bg1"/>
                </a:solidFill>
                <a:latin typeface="+mj-lt"/>
                <a:ea typeface="Open Sans Semibold" panose="020B0706030804020204" pitchFamily="34" charset="0"/>
                <a:cs typeface="Open Sans Semibold" panose="020B0706030804020204" pitchFamily="34" charset="0"/>
              </a:rPr>
              <a:t>Unit – 6  </a:t>
            </a:r>
            <a:br>
              <a:rPr lang="en-US" sz="4800" b="1" dirty="0" smtClean="0">
                <a:solidFill>
                  <a:schemeClr val="bg1"/>
                </a:solidFill>
                <a:latin typeface="+mj-lt"/>
                <a:ea typeface="Open Sans Semibold" panose="020B0706030804020204" pitchFamily="34" charset="0"/>
                <a:cs typeface="Open Sans Semibold" panose="020B0706030804020204" pitchFamily="34" charset="0"/>
              </a:rPr>
            </a:br>
            <a:r>
              <a:rPr lang="en-US" sz="4800" b="1" dirty="0" smtClean="0">
                <a:solidFill>
                  <a:schemeClr val="bg1"/>
                </a:solidFill>
                <a:latin typeface="+mj-lt"/>
                <a:ea typeface="Open Sans Semibold" panose="020B0706030804020204" pitchFamily="34" charset="0"/>
                <a:cs typeface="Open Sans Semibold" panose="020B0706030804020204" pitchFamily="34" charset="0"/>
              </a:rPr>
              <a:t>Classification &amp; Prediction</a:t>
            </a:r>
            <a:endParaRPr lang="en-US" sz="48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11" name="Rounded Rectangle 10"/>
          <p:cNvSpPr/>
          <p:nvPr/>
        </p:nvSpPr>
        <p:spPr>
          <a:xfrm>
            <a:off x="123177" y="419100"/>
            <a:ext cx="5118978"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2000" dirty="0" smtClean="0">
                <a:solidFill>
                  <a:prstClr val="white"/>
                </a:solidFill>
              </a:rPr>
              <a:t>2170715 - </a:t>
            </a:r>
            <a:r>
              <a:rPr kumimoji="0" lang="en-US" sz="2000" b="0" i="0" u="none" strike="noStrike" kern="1200" cap="none" spc="0" normalizeH="0" baseline="0" noProof="0" dirty="0" smtClean="0">
                <a:ln>
                  <a:noFill/>
                </a:ln>
                <a:solidFill>
                  <a:prstClr val="white"/>
                </a:solidFill>
                <a:effectLst/>
                <a:uLnTx/>
                <a:uFillTx/>
                <a:latin typeface="Calibri"/>
                <a:ea typeface="+mn-ea"/>
                <a:cs typeface="+mn-cs"/>
              </a:rPr>
              <a:t>Data Mining &amp; Business Intelligence</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155" y="5445241"/>
            <a:ext cx="3698588" cy="876404"/>
          </a:xfrm>
          <a:prstGeom prst="rect">
            <a:avLst/>
          </a:prstGeom>
        </p:spPr>
      </p:pic>
    </p:spTree>
    <p:extLst>
      <p:ext uri="{BB962C8B-B14F-4D97-AF65-F5344CB8AC3E}">
        <p14:creationId xmlns:p14="http://schemas.microsoft.com/office/powerpoint/2010/main" val="2731395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Issues Regarding Classification &amp; </a:t>
            </a:r>
            <a:r>
              <a:rPr lang="en-US" sz="3600" dirty="0" smtClean="0"/>
              <a:t>Prediction</a:t>
            </a:r>
            <a:endParaRPr lang="en-US" sz="3600" dirty="0"/>
          </a:p>
        </p:txBody>
      </p:sp>
      <p:sp>
        <p:nvSpPr>
          <p:cNvPr id="3" name="Content Placeholder 2"/>
          <p:cNvSpPr>
            <a:spLocks noGrp="1"/>
          </p:cNvSpPr>
          <p:nvPr>
            <p:ph idx="1"/>
          </p:nvPr>
        </p:nvSpPr>
        <p:spPr/>
        <p:txBody>
          <a:bodyPr/>
          <a:lstStyle/>
          <a:p>
            <a:pPr marL="0" indent="0">
              <a:buNone/>
            </a:pPr>
            <a:r>
              <a:rPr lang="en-US" b="1" u="sng" dirty="0" smtClean="0"/>
              <a:t>Data Preparation</a:t>
            </a:r>
          </a:p>
          <a:p>
            <a:pPr algn="just">
              <a:buFont typeface="Wingdings" panose="05000000000000000000" pitchFamily="2" charset="2"/>
              <a:buChar char="§"/>
            </a:pPr>
            <a:r>
              <a:rPr lang="en-US" dirty="0" smtClean="0"/>
              <a:t>Data Cleaning</a:t>
            </a:r>
          </a:p>
          <a:p>
            <a:pPr lvl="1" algn="just">
              <a:buFont typeface="Arial" panose="020B0604020202020204" pitchFamily="34" charset="0"/>
              <a:buChar char="•"/>
            </a:pPr>
            <a:r>
              <a:rPr lang="en-US" dirty="0" smtClean="0"/>
              <a:t>Pre-process data in order to reduce noise and handle missing values.</a:t>
            </a:r>
          </a:p>
          <a:p>
            <a:pPr algn="just">
              <a:buFont typeface="Wingdings" panose="05000000000000000000" pitchFamily="2" charset="2"/>
              <a:buChar char="§"/>
            </a:pPr>
            <a:r>
              <a:rPr lang="en-US" dirty="0" smtClean="0"/>
              <a:t>Relevance Analysis (Feature Selection)</a:t>
            </a:r>
          </a:p>
          <a:p>
            <a:pPr lvl="1" algn="just">
              <a:buFont typeface="Arial" panose="020B0604020202020204" pitchFamily="34" charset="0"/>
              <a:buChar char="•"/>
            </a:pPr>
            <a:r>
              <a:rPr lang="en-US" dirty="0" smtClean="0"/>
              <a:t>Remove the irrelevant or redundant attributes.</a:t>
            </a:r>
          </a:p>
          <a:p>
            <a:pPr algn="just">
              <a:buFont typeface="Wingdings" panose="05000000000000000000" pitchFamily="2" charset="2"/>
              <a:buChar char="§"/>
            </a:pPr>
            <a:r>
              <a:rPr lang="en-US" dirty="0" smtClean="0"/>
              <a:t>Data Transformation</a:t>
            </a:r>
          </a:p>
          <a:p>
            <a:pPr lvl="1" algn="just">
              <a:buFont typeface="Arial" panose="020B0604020202020204" pitchFamily="34" charset="0"/>
              <a:buChar char="•"/>
            </a:pPr>
            <a:r>
              <a:rPr lang="en-US" dirty="0" smtClean="0"/>
              <a:t>Generalize the data to higher level concepts using concept hierarchies and/or normalize data which involves scaling the values.</a:t>
            </a:r>
          </a:p>
          <a:p>
            <a:pPr lvl="1"/>
            <a:endParaRPr lang="en-US" dirty="0"/>
          </a:p>
        </p:txBody>
      </p:sp>
    </p:spTree>
    <p:extLst>
      <p:ext uri="{BB962C8B-B14F-4D97-AF65-F5344CB8AC3E}">
        <p14:creationId xmlns:p14="http://schemas.microsoft.com/office/powerpoint/2010/main" val="258367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Issues Regarding Classification &amp; Prediction</a:t>
            </a:r>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smtClean="0"/>
              <a:t>Evaluating Classification Methods :</a:t>
            </a:r>
          </a:p>
          <a:p>
            <a:pPr algn="just"/>
            <a:r>
              <a:rPr lang="en-US" dirty="0" smtClean="0"/>
              <a:t>Predictive Accuracy :</a:t>
            </a:r>
          </a:p>
          <a:p>
            <a:pPr lvl="1" algn="just">
              <a:buFont typeface="Arial" panose="020B0604020202020204" pitchFamily="34" charset="0"/>
              <a:buChar char="•"/>
            </a:pPr>
            <a:r>
              <a:rPr lang="en-US" dirty="0" smtClean="0"/>
              <a:t>This refers the ability of the model to correctly predict the class label of new or previously unseen data.</a:t>
            </a:r>
          </a:p>
          <a:p>
            <a:pPr algn="just">
              <a:buFont typeface="Wingdings" panose="05000000000000000000" pitchFamily="2" charset="2"/>
              <a:buChar char="§"/>
            </a:pPr>
            <a:r>
              <a:rPr lang="en-US" dirty="0" smtClean="0"/>
              <a:t>Speed and scalability</a:t>
            </a:r>
          </a:p>
          <a:p>
            <a:pPr lvl="1" algn="just">
              <a:buFont typeface="Arial" panose="020B0604020202020204" pitchFamily="34" charset="0"/>
              <a:buChar char="•"/>
            </a:pPr>
            <a:r>
              <a:rPr lang="en-US" dirty="0" smtClean="0"/>
              <a:t>Time to construct model</a:t>
            </a:r>
          </a:p>
          <a:p>
            <a:pPr lvl="1" algn="just">
              <a:buFont typeface="Arial" panose="020B0604020202020204" pitchFamily="34" charset="0"/>
              <a:buChar char="•"/>
            </a:pPr>
            <a:r>
              <a:rPr lang="en-US" dirty="0" smtClean="0"/>
              <a:t>Time to use the model</a:t>
            </a:r>
          </a:p>
          <a:p>
            <a:pPr marL="400050" algn="just">
              <a:buFont typeface="Wingdings" panose="05000000000000000000" pitchFamily="2" charset="2"/>
              <a:buChar char="§"/>
            </a:pPr>
            <a:r>
              <a:rPr lang="en-US" dirty="0" smtClean="0"/>
              <a:t>Robustness</a:t>
            </a:r>
          </a:p>
          <a:p>
            <a:pPr lvl="1" algn="just">
              <a:buFont typeface="Arial" panose="020B0604020202020204" pitchFamily="34" charset="0"/>
              <a:buChar char="•"/>
            </a:pPr>
            <a:r>
              <a:rPr lang="en-US" dirty="0" smtClean="0"/>
              <a:t>Handling noise and missing values</a:t>
            </a:r>
          </a:p>
          <a:p>
            <a:pPr marL="400050" algn="just">
              <a:buFont typeface="Wingdings" panose="05000000000000000000" pitchFamily="2" charset="2"/>
              <a:buChar char="§"/>
            </a:pPr>
            <a:r>
              <a:rPr lang="en-US" dirty="0" smtClean="0"/>
              <a:t>Interpretability</a:t>
            </a:r>
          </a:p>
          <a:p>
            <a:pPr lvl="1" algn="just">
              <a:buFont typeface="Arial" panose="020B0604020202020204" pitchFamily="34" charset="0"/>
              <a:buChar char="•"/>
            </a:pPr>
            <a:r>
              <a:rPr lang="en-US" dirty="0" smtClean="0"/>
              <a:t>Understanding and insight provided by model</a:t>
            </a:r>
          </a:p>
          <a:p>
            <a:pPr marL="400050" algn="just">
              <a:buFont typeface="Wingdings" panose="05000000000000000000" pitchFamily="2" charset="2"/>
              <a:buChar char="§"/>
            </a:pPr>
            <a:r>
              <a:rPr lang="en-US" dirty="0" smtClean="0"/>
              <a:t>Goodness of rules</a:t>
            </a:r>
          </a:p>
          <a:p>
            <a:pPr lvl="1" algn="just">
              <a:buFont typeface="Arial" panose="020B0604020202020204" pitchFamily="34" charset="0"/>
              <a:buChar char="•"/>
            </a:pPr>
            <a:r>
              <a:rPr lang="en-US" dirty="0" smtClean="0"/>
              <a:t>Decision tree size</a:t>
            </a:r>
          </a:p>
          <a:p>
            <a:pPr lvl="1" algn="just">
              <a:buFont typeface="Arial" panose="020B0604020202020204" pitchFamily="34" charset="0"/>
              <a:buChar char="•"/>
            </a:pPr>
            <a:r>
              <a:rPr lang="en-US" dirty="0" smtClean="0"/>
              <a:t>Strongest rule or not</a:t>
            </a:r>
            <a:endParaRPr lang="en-US" dirty="0"/>
          </a:p>
        </p:txBody>
      </p:sp>
    </p:spTree>
    <p:extLst>
      <p:ext uri="{BB962C8B-B14F-4D97-AF65-F5344CB8AC3E}">
        <p14:creationId xmlns:p14="http://schemas.microsoft.com/office/powerpoint/2010/main" val="140172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&amp; Prediction Methods</a:t>
            </a:r>
            <a:endParaRPr lang="en-US" dirty="0"/>
          </a:p>
        </p:txBody>
      </p:sp>
      <p:graphicFrame>
        <p:nvGraphicFramePr>
          <p:cNvPr id="4" name="Diagram 3"/>
          <p:cNvGraphicFramePr/>
          <p:nvPr>
            <p:extLst>
              <p:ext uri="{D42A27DB-BD31-4B8C-83A1-F6EECF244321}">
                <p14:modId xmlns:p14="http://schemas.microsoft.com/office/powerpoint/2010/main" val="3822247667"/>
              </p:ext>
            </p:extLst>
          </p:nvPr>
        </p:nvGraphicFramePr>
        <p:xfrm>
          <a:off x="323850" y="1066800"/>
          <a:ext cx="84963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66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CFCAC4B-8C95-4F04-9045-BB4B09D948B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677055B-979C-456E-97A1-5F9D89264FD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63E76B4E-94AD-4B10-B39E-FA4BBFB3EE76}"/>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E5F2624F-E7EE-44BB-840F-4CCCBBDAA2AD}"/>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61BF807A-9EEB-4DD2-89B0-CC92607AEFE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2FEFD0D8-3943-49D5-B9E8-0872E08C740C}"/>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F68B49C-A3C4-4674-8226-5424CA07D062}"/>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75E17854-DC4B-4277-8ABC-B8BC59A3C1CF}"/>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4E742279-F58A-472A-891F-B47E6CDB47E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graphicEl>
                                              <a:dgm id="{5B1D2902-1CD4-44A0-8ACB-07FF52A9DAC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680519C5-9542-49E4-AF63-D630A18E6832}"/>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A09E3A87-8F25-43D7-AAAC-9CD2E46F5924}"/>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graphicEl>
                                              <a:dgm id="{91A196A3-A674-4A1D-AD66-8B329391C549}"/>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graphicEl>
                                              <a:dgm id="{483097CE-A3E7-4BD3-88E4-EE73B5900FA6}"/>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graphicEl>
                                              <a:dgm id="{9BACF903-8751-4D6B-AB43-DD363C75DE64}"/>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graphicEl>
                                              <a:dgm id="{B519A351-71B5-4231-820A-DEA2E13B78A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a:t>
            </a:r>
            <a:r>
              <a:rPr lang="en-US" dirty="0" smtClean="0"/>
              <a:t>Tree</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smtClean="0"/>
              <a:t>One </a:t>
            </a:r>
            <a:r>
              <a:rPr lang="en-US" dirty="0"/>
              <a:t>of the most common tasks is to build models </a:t>
            </a:r>
            <a:r>
              <a:rPr lang="en-US" dirty="0" smtClean="0"/>
              <a:t>for the prediction </a:t>
            </a:r>
            <a:r>
              <a:rPr lang="en-US" dirty="0"/>
              <a:t>of </a:t>
            </a:r>
            <a:r>
              <a:rPr lang="en-US" dirty="0" smtClean="0"/>
              <a:t>the class of an object on </a:t>
            </a:r>
            <a:r>
              <a:rPr lang="en-US" dirty="0"/>
              <a:t>the basis of </a:t>
            </a:r>
            <a:r>
              <a:rPr lang="en-US" dirty="0" smtClean="0"/>
              <a:t>its attributes.</a:t>
            </a:r>
          </a:p>
          <a:p>
            <a:pPr algn="just"/>
            <a:r>
              <a:rPr lang="en-US" dirty="0" smtClean="0"/>
              <a:t>Here the </a:t>
            </a:r>
            <a:r>
              <a:rPr lang="en-US" dirty="0"/>
              <a:t>object can be seen as a customer, patient, transaction, </a:t>
            </a:r>
            <a:r>
              <a:rPr lang="en-US" dirty="0" smtClean="0"/>
              <a:t>e-mail </a:t>
            </a:r>
            <a:r>
              <a:rPr lang="en-US" dirty="0"/>
              <a:t>message </a:t>
            </a:r>
            <a:r>
              <a:rPr lang="en-US" dirty="0" smtClean="0"/>
              <a:t>or even </a:t>
            </a:r>
            <a:r>
              <a:rPr lang="en-US" dirty="0"/>
              <a:t>a single </a:t>
            </a:r>
            <a:r>
              <a:rPr lang="en-US" dirty="0" smtClean="0"/>
              <a:t>character.</a:t>
            </a:r>
          </a:p>
          <a:p>
            <a:pPr algn="just"/>
            <a:r>
              <a:rPr lang="en-US" dirty="0"/>
              <a:t>Attributes of such objects can be, </a:t>
            </a:r>
            <a:endParaRPr lang="en-US" dirty="0" smtClean="0"/>
          </a:p>
          <a:p>
            <a:pPr lvl="1" algn="just">
              <a:buFont typeface="Arial" panose="020B0604020202020204" pitchFamily="34" charset="0"/>
              <a:buChar char="•"/>
            </a:pPr>
            <a:r>
              <a:rPr lang="en-US" dirty="0" smtClean="0"/>
              <a:t>For example, for the </a:t>
            </a:r>
            <a:r>
              <a:rPr lang="en-US" dirty="0"/>
              <a:t>patient </a:t>
            </a:r>
            <a:r>
              <a:rPr lang="en-US" dirty="0" smtClean="0"/>
              <a:t>object</a:t>
            </a:r>
            <a:r>
              <a:rPr lang="en-US" dirty="0"/>
              <a:t>, </a:t>
            </a:r>
            <a:r>
              <a:rPr lang="en-US" dirty="0" smtClean="0"/>
              <a:t>heart rate, blood pressure, </a:t>
            </a:r>
            <a:r>
              <a:rPr lang="en-US" dirty="0"/>
              <a:t>weight and </a:t>
            </a:r>
            <a:r>
              <a:rPr lang="en-US" dirty="0" smtClean="0"/>
              <a:t>gender</a:t>
            </a:r>
            <a:r>
              <a:rPr lang="en-US" dirty="0"/>
              <a:t>, </a:t>
            </a:r>
            <a:r>
              <a:rPr lang="en-US" dirty="0" smtClean="0"/>
              <a:t>whereas the </a:t>
            </a:r>
            <a:r>
              <a:rPr lang="en-US" dirty="0"/>
              <a:t>class of the patient object would most commonly be </a:t>
            </a:r>
            <a:r>
              <a:rPr lang="en-US" dirty="0" smtClean="0"/>
              <a:t>positive/negative for </a:t>
            </a:r>
            <a:r>
              <a:rPr lang="en-US" dirty="0"/>
              <a:t>a certain disease</a:t>
            </a:r>
            <a:r>
              <a:rPr lang="en-US" dirty="0" smtClean="0"/>
              <a:t>.</a:t>
            </a:r>
            <a:endParaRPr lang="en-US" dirty="0"/>
          </a:p>
          <a:p>
            <a:endParaRPr lang="en-US" dirty="0"/>
          </a:p>
          <a:p>
            <a:pPr algn="just"/>
            <a:endParaRPr lang="en-US" dirty="0"/>
          </a:p>
          <a:p>
            <a:endParaRPr lang="en-US" dirty="0"/>
          </a:p>
        </p:txBody>
      </p:sp>
    </p:spTree>
    <p:extLst>
      <p:ext uri="{BB962C8B-B14F-4D97-AF65-F5344CB8AC3E}">
        <p14:creationId xmlns:p14="http://schemas.microsoft.com/office/powerpoint/2010/main" val="51580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Tree (Cont..)</a:t>
            </a:r>
            <a:endParaRPr lang="en-US" dirty="0"/>
          </a:p>
        </p:txBody>
      </p:sp>
      <p:sp>
        <p:nvSpPr>
          <p:cNvPr id="3" name="Content Placeholder 2"/>
          <p:cNvSpPr>
            <a:spLocks noGrp="1"/>
          </p:cNvSpPr>
          <p:nvPr>
            <p:ph idx="1"/>
          </p:nvPr>
        </p:nvSpPr>
        <p:spPr/>
        <p:txBody>
          <a:bodyPr/>
          <a:lstStyle/>
          <a:p>
            <a:pPr algn="just"/>
            <a:r>
              <a:rPr lang="en-US" dirty="0" smtClean="0"/>
              <a:t>In decision tree are represented by a fixed set of attributes (e.g. gender) and their values (e.g. male, female) described as </a:t>
            </a:r>
            <a:r>
              <a:rPr lang="en-US" b="1" dirty="0" smtClean="0"/>
              <a:t>attribute-value pairs</a:t>
            </a:r>
            <a:r>
              <a:rPr lang="en-US" dirty="0" smtClean="0"/>
              <a:t>.</a:t>
            </a:r>
          </a:p>
          <a:p>
            <a:pPr algn="just"/>
            <a:r>
              <a:rPr lang="en-US" dirty="0" smtClean="0"/>
              <a:t>If the attribute has small number of disjoint possible values (e.g. high, medium, low) or there are only two possible classes (e.g. true, false) then decision tree learning is easy.</a:t>
            </a:r>
          </a:p>
          <a:p>
            <a:pPr algn="just"/>
            <a:r>
              <a:rPr lang="en-US" dirty="0" smtClean="0"/>
              <a:t>Extension to decision tree algorithm also handles real value attributes (e.g. salary).</a:t>
            </a:r>
          </a:p>
          <a:p>
            <a:pPr algn="just"/>
            <a:r>
              <a:rPr lang="en-US" dirty="0" smtClean="0"/>
              <a:t>It gives a class label to each instance of dataset.</a:t>
            </a:r>
          </a:p>
          <a:p>
            <a:pPr algn="just"/>
            <a:r>
              <a:rPr lang="en-US" dirty="0" smtClean="0"/>
              <a:t>Decision tree methods can be used even when some training examples have unknown values (e.g. humidity)</a:t>
            </a:r>
            <a:endParaRPr lang="en-US" dirty="0"/>
          </a:p>
        </p:txBody>
      </p:sp>
    </p:spTree>
    <p:extLst>
      <p:ext uri="{BB962C8B-B14F-4D97-AF65-F5344CB8AC3E}">
        <p14:creationId xmlns:p14="http://schemas.microsoft.com/office/powerpoint/2010/main" val="426241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Tree (Cont..)</a:t>
            </a:r>
            <a:endParaRPr lang="en-US" dirty="0"/>
          </a:p>
        </p:txBody>
      </p:sp>
      <p:sp>
        <p:nvSpPr>
          <p:cNvPr id="3" name="Content Placeholder 2"/>
          <p:cNvSpPr>
            <a:spLocks noGrp="1"/>
          </p:cNvSpPr>
          <p:nvPr>
            <p:ph idx="1"/>
          </p:nvPr>
        </p:nvSpPr>
        <p:spPr/>
        <p:txBody>
          <a:bodyPr/>
          <a:lstStyle/>
          <a:p>
            <a:r>
              <a:rPr lang="en-US" altLang="zh-CN" dirty="0"/>
              <a:t>Decision tree is a classifier in the form of a tree structure</a:t>
            </a:r>
          </a:p>
          <a:p>
            <a:pPr lvl="1">
              <a:buFont typeface="Arial" panose="020B0604020202020204" pitchFamily="34" charset="0"/>
              <a:buChar char="•"/>
            </a:pPr>
            <a:r>
              <a:rPr lang="en-US" altLang="zh-CN" sz="2200" dirty="0"/>
              <a:t>Decision node: specifies a test on a single attribute</a:t>
            </a:r>
          </a:p>
          <a:p>
            <a:pPr lvl="1">
              <a:buFont typeface="Arial" panose="020B0604020202020204" pitchFamily="34" charset="0"/>
              <a:buChar char="•"/>
            </a:pPr>
            <a:r>
              <a:rPr lang="en-US" altLang="zh-CN" sz="2200" dirty="0"/>
              <a:t>Leaf node: indicates the value of the target attribute </a:t>
            </a:r>
          </a:p>
          <a:p>
            <a:pPr lvl="1">
              <a:buFont typeface="Arial" panose="020B0604020202020204" pitchFamily="34" charset="0"/>
              <a:buChar char="•"/>
            </a:pPr>
            <a:r>
              <a:rPr lang="en-US" altLang="zh-CN" sz="2200" dirty="0"/>
              <a:t>Arc/edge: split of one attribute</a:t>
            </a:r>
          </a:p>
          <a:p>
            <a:pPr lvl="1">
              <a:buFont typeface="Arial" panose="020B0604020202020204" pitchFamily="34" charset="0"/>
              <a:buChar char="•"/>
            </a:pPr>
            <a:r>
              <a:rPr lang="en-US" altLang="zh-CN" sz="2200" dirty="0"/>
              <a:t>Path: a disjunction of test to make the final decision </a:t>
            </a:r>
          </a:p>
          <a:p>
            <a:endParaRPr lang="en-US" dirty="0"/>
          </a:p>
        </p:txBody>
      </p:sp>
    </p:spTree>
    <p:extLst>
      <p:ext uri="{BB962C8B-B14F-4D97-AF65-F5344CB8AC3E}">
        <p14:creationId xmlns:p14="http://schemas.microsoft.com/office/powerpoint/2010/main" val="325711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Tree Representation- Example</a:t>
            </a:r>
            <a:endParaRPr lang="en-US" dirty="0"/>
          </a:p>
        </p:txBody>
      </p:sp>
      <p:sp>
        <p:nvSpPr>
          <p:cNvPr id="4" name="Rectangle 3"/>
          <p:cNvSpPr/>
          <p:nvPr/>
        </p:nvSpPr>
        <p:spPr>
          <a:xfrm>
            <a:off x="3505200" y="1295400"/>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Root Node</a:t>
            </a:r>
            <a:endParaRPr lang="en-US" sz="3200" dirty="0">
              <a:solidFill>
                <a:schemeClr val="tx1"/>
              </a:solidFill>
            </a:endParaRPr>
          </a:p>
        </p:txBody>
      </p:sp>
      <p:sp>
        <p:nvSpPr>
          <p:cNvPr id="5" name="Rectangle 4"/>
          <p:cNvSpPr/>
          <p:nvPr/>
        </p:nvSpPr>
        <p:spPr>
          <a:xfrm>
            <a:off x="762000" y="3082413"/>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Leaf Node</a:t>
            </a:r>
            <a:endParaRPr lang="en-US" sz="3200" dirty="0">
              <a:solidFill>
                <a:schemeClr val="tx1"/>
              </a:solidFill>
            </a:endParaRPr>
          </a:p>
        </p:txBody>
      </p:sp>
      <p:sp>
        <p:nvSpPr>
          <p:cNvPr id="6" name="Rectangle 5"/>
          <p:cNvSpPr/>
          <p:nvPr/>
        </p:nvSpPr>
        <p:spPr>
          <a:xfrm>
            <a:off x="6172200" y="3082413"/>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Leaf Node</a:t>
            </a:r>
            <a:endParaRPr lang="en-US" sz="3200" dirty="0">
              <a:solidFill>
                <a:schemeClr val="tx1"/>
              </a:solidFill>
            </a:endParaRPr>
          </a:p>
        </p:txBody>
      </p:sp>
      <p:cxnSp>
        <p:nvCxnSpPr>
          <p:cNvPr id="12" name="Straight Arrow Connector 11"/>
          <p:cNvCxnSpPr>
            <a:stCxn id="4" idx="2"/>
            <a:endCxn id="5" idx="0"/>
          </p:cNvCxnSpPr>
          <p:nvPr/>
        </p:nvCxnSpPr>
        <p:spPr>
          <a:xfrm flipH="1">
            <a:off x="1828800" y="2209800"/>
            <a:ext cx="2743200" cy="8726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4" idx="2"/>
            <a:endCxn id="6" idx="0"/>
          </p:cNvCxnSpPr>
          <p:nvPr/>
        </p:nvCxnSpPr>
        <p:spPr>
          <a:xfrm>
            <a:off x="4572000" y="2209800"/>
            <a:ext cx="2667000" cy="8726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5" idx="2"/>
          </p:cNvCxnSpPr>
          <p:nvPr/>
        </p:nvCxnSpPr>
        <p:spPr>
          <a:xfrm>
            <a:off x="1828800" y="3996813"/>
            <a:ext cx="0" cy="18705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7258665" y="3996813"/>
            <a:ext cx="0" cy="18705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057035" y="2488479"/>
            <a:ext cx="1219200" cy="369332"/>
          </a:xfrm>
          <a:prstGeom prst="rect">
            <a:avLst/>
          </a:prstGeom>
          <a:noFill/>
        </p:spPr>
        <p:txBody>
          <a:bodyPr wrap="square" rtlCol="0">
            <a:spAutoFit/>
          </a:bodyPr>
          <a:lstStyle/>
          <a:p>
            <a:r>
              <a:rPr lang="en-US" dirty="0" smtClean="0"/>
              <a:t>Branches</a:t>
            </a:r>
            <a:endParaRPr lang="en-US" dirty="0"/>
          </a:p>
        </p:txBody>
      </p:sp>
      <p:sp>
        <p:nvSpPr>
          <p:cNvPr id="19" name="TextBox 18"/>
          <p:cNvSpPr txBox="1"/>
          <p:nvPr/>
        </p:nvSpPr>
        <p:spPr>
          <a:xfrm>
            <a:off x="604684" y="5867400"/>
            <a:ext cx="2443316" cy="381000"/>
          </a:xfrm>
          <a:prstGeom prst="rect">
            <a:avLst/>
          </a:prstGeom>
          <a:noFill/>
          <a:ln>
            <a:solidFill>
              <a:schemeClr val="tx1"/>
            </a:solidFill>
          </a:ln>
        </p:spPr>
        <p:txBody>
          <a:bodyPr wrap="square" rtlCol="0">
            <a:spAutoFit/>
          </a:bodyPr>
          <a:lstStyle/>
          <a:p>
            <a:r>
              <a:rPr lang="en-US" dirty="0" smtClean="0"/>
              <a:t>Set of Possible </a:t>
            </a:r>
            <a:r>
              <a:rPr lang="en-US" dirty="0"/>
              <a:t>A</a:t>
            </a:r>
            <a:r>
              <a:rPr lang="en-US" dirty="0" smtClean="0"/>
              <a:t>nswers</a:t>
            </a:r>
            <a:endParaRPr lang="en-US" dirty="0"/>
          </a:p>
        </p:txBody>
      </p:sp>
      <p:sp>
        <p:nvSpPr>
          <p:cNvPr id="20" name="TextBox 19"/>
          <p:cNvSpPr txBox="1"/>
          <p:nvPr/>
        </p:nvSpPr>
        <p:spPr>
          <a:xfrm>
            <a:off x="6017342" y="5867400"/>
            <a:ext cx="2443316" cy="381000"/>
          </a:xfrm>
          <a:prstGeom prst="rect">
            <a:avLst/>
          </a:prstGeom>
          <a:noFill/>
          <a:ln>
            <a:solidFill>
              <a:schemeClr val="tx1"/>
            </a:solidFill>
          </a:ln>
        </p:spPr>
        <p:txBody>
          <a:bodyPr wrap="square" rtlCol="0">
            <a:spAutoFit/>
          </a:bodyPr>
          <a:lstStyle/>
          <a:p>
            <a:r>
              <a:rPr lang="en-US" dirty="0" smtClean="0"/>
              <a:t>Set of Possible </a:t>
            </a:r>
            <a:r>
              <a:rPr lang="en-US" dirty="0"/>
              <a:t>A</a:t>
            </a:r>
            <a:r>
              <a:rPr lang="en-US" dirty="0" smtClean="0"/>
              <a:t>nswers</a:t>
            </a:r>
            <a:endParaRPr lang="en-US" dirty="0"/>
          </a:p>
        </p:txBody>
      </p:sp>
    </p:spTree>
    <p:extLst>
      <p:ext uri="{BB962C8B-B14F-4D97-AF65-F5344CB8AC3E}">
        <p14:creationId xmlns:p14="http://schemas.microsoft.com/office/powerpoint/2010/main" val="2928853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Decision Tree Representation- Example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02" y="1295400"/>
            <a:ext cx="8693998" cy="4800599"/>
          </a:xfrm>
          <a:prstGeom prst="rect">
            <a:avLst/>
          </a:prstGeom>
        </p:spPr>
      </p:pic>
    </p:spTree>
    <p:extLst>
      <p:ext uri="{BB962C8B-B14F-4D97-AF65-F5344CB8AC3E}">
        <p14:creationId xmlns:p14="http://schemas.microsoft.com/office/powerpoint/2010/main" val="2991952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Key Requirements</a:t>
            </a:r>
            <a:endParaRPr lang="en-US" dirty="0"/>
          </a:p>
        </p:txBody>
      </p:sp>
      <p:sp>
        <p:nvSpPr>
          <p:cNvPr id="3" name="Content Placeholder 2"/>
          <p:cNvSpPr>
            <a:spLocks noGrp="1"/>
          </p:cNvSpPr>
          <p:nvPr>
            <p:ph idx="1"/>
          </p:nvPr>
        </p:nvSpPr>
        <p:spPr/>
        <p:txBody>
          <a:bodyPr/>
          <a:lstStyle/>
          <a:p>
            <a:r>
              <a:rPr lang="en-US" altLang="zh-CN" sz="2800" b="1" dirty="0">
                <a:latin typeface="+mn-lt"/>
              </a:rPr>
              <a:t>Sufficient data:</a:t>
            </a:r>
            <a:r>
              <a:rPr lang="en-US" altLang="zh-CN" sz="2800" dirty="0">
                <a:latin typeface="+mn-lt"/>
              </a:rPr>
              <a:t> </a:t>
            </a:r>
          </a:p>
          <a:p>
            <a:pPr lvl="1" algn="just">
              <a:buFont typeface="Arial" panose="020B0604020202020204" pitchFamily="34" charset="0"/>
              <a:buChar char="•"/>
            </a:pPr>
            <a:r>
              <a:rPr lang="en-US" altLang="zh-CN" dirty="0">
                <a:latin typeface="+mn-lt"/>
              </a:rPr>
              <a:t>Enough training cases should be provided to learn the model. </a:t>
            </a:r>
            <a:endParaRPr lang="en-US" altLang="zh-CN" sz="2800" b="1" dirty="0" smtClean="0">
              <a:latin typeface="+mn-lt"/>
            </a:endParaRPr>
          </a:p>
          <a:p>
            <a:r>
              <a:rPr lang="en-US" altLang="zh-CN" sz="2800" b="1" dirty="0" smtClean="0">
                <a:latin typeface="+mn-lt"/>
              </a:rPr>
              <a:t>Attribute-value </a:t>
            </a:r>
            <a:r>
              <a:rPr lang="en-US" altLang="zh-CN" sz="2800" b="1" dirty="0">
                <a:latin typeface="+mn-lt"/>
              </a:rPr>
              <a:t>description:</a:t>
            </a:r>
            <a:r>
              <a:rPr lang="en-US" altLang="zh-CN" sz="2800" dirty="0">
                <a:latin typeface="+mn-lt"/>
              </a:rPr>
              <a:t> </a:t>
            </a:r>
            <a:endParaRPr lang="en-US" altLang="zh-CN" sz="2800" dirty="0" smtClean="0">
              <a:latin typeface="+mn-lt"/>
            </a:endParaRPr>
          </a:p>
          <a:p>
            <a:pPr lvl="1" algn="just">
              <a:buFont typeface="Arial" panose="020B0604020202020204" pitchFamily="34" charset="0"/>
              <a:buChar char="•"/>
            </a:pPr>
            <a:r>
              <a:rPr lang="en-US" altLang="zh-CN" dirty="0" smtClean="0">
                <a:latin typeface="+mn-lt"/>
              </a:rPr>
              <a:t>Object </a:t>
            </a:r>
            <a:r>
              <a:rPr lang="en-US" altLang="zh-CN" dirty="0">
                <a:latin typeface="+mn-lt"/>
              </a:rPr>
              <a:t>or case must be </a:t>
            </a:r>
            <a:r>
              <a:rPr lang="en-US" altLang="zh-CN" dirty="0" smtClean="0">
                <a:latin typeface="+mn-lt"/>
              </a:rPr>
              <a:t>expressible </a:t>
            </a:r>
            <a:r>
              <a:rPr lang="en-US" altLang="zh-CN" dirty="0">
                <a:latin typeface="+mn-lt"/>
              </a:rPr>
              <a:t>in terms of a fixed collection of properties or attributes (e.g., hot, mild, cold).</a:t>
            </a:r>
            <a:r>
              <a:rPr lang="en-US" altLang="zh-CN" sz="2400" dirty="0">
                <a:latin typeface="+mn-lt"/>
              </a:rPr>
              <a:t> </a:t>
            </a:r>
          </a:p>
          <a:p>
            <a:r>
              <a:rPr lang="en-US" altLang="zh-CN" sz="2800" b="1" dirty="0">
                <a:latin typeface="+mn-lt"/>
              </a:rPr>
              <a:t>Predefined classes (target  values):</a:t>
            </a:r>
            <a:r>
              <a:rPr lang="en-US" altLang="zh-CN" dirty="0">
                <a:latin typeface="+mn-lt"/>
              </a:rPr>
              <a:t> </a:t>
            </a:r>
            <a:endParaRPr lang="en-US" altLang="zh-CN" dirty="0" smtClean="0">
              <a:latin typeface="+mn-lt"/>
            </a:endParaRPr>
          </a:p>
          <a:p>
            <a:pPr lvl="1" algn="just">
              <a:buFont typeface="Arial" panose="020B0604020202020204" pitchFamily="34" charset="0"/>
              <a:buChar char="•"/>
            </a:pPr>
            <a:r>
              <a:rPr lang="en-US" altLang="zh-CN" dirty="0" smtClean="0">
                <a:latin typeface="+mn-lt"/>
              </a:rPr>
              <a:t>The </a:t>
            </a:r>
            <a:r>
              <a:rPr lang="en-US" altLang="zh-CN" dirty="0">
                <a:latin typeface="+mn-lt"/>
              </a:rPr>
              <a:t>target function has </a:t>
            </a:r>
            <a:r>
              <a:rPr lang="en-US" altLang="zh-CN" b="1" dirty="0">
                <a:latin typeface="+mn-lt"/>
              </a:rPr>
              <a:t>discrete output values </a:t>
            </a:r>
            <a:r>
              <a:rPr lang="en-US" altLang="zh-CN" dirty="0" smtClean="0">
                <a:latin typeface="+mn-lt"/>
              </a:rPr>
              <a:t>(Boolean </a:t>
            </a:r>
            <a:r>
              <a:rPr lang="en-US" altLang="zh-CN" dirty="0">
                <a:latin typeface="+mn-lt"/>
              </a:rPr>
              <a:t>or multiclass)</a:t>
            </a:r>
          </a:p>
          <a:p>
            <a:endParaRPr lang="en-US" dirty="0"/>
          </a:p>
        </p:txBody>
      </p:sp>
    </p:spTree>
    <p:extLst>
      <p:ext uri="{BB962C8B-B14F-4D97-AF65-F5344CB8AC3E}">
        <p14:creationId xmlns:p14="http://schemas.microsoft.com/office/powerpoint/2010/main" val="76103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 For Decision Tree</a:t>
            </a:r>
            <a:endParaRPr lang="en-US" dirty="0"/>
          </a:p>
        </p:txBody>
      </p:sp>
      <p:sp>
        <p:nvSpPr>
          <p:cNvPr id="3" name="Content Placeholder 2"/>
          <p:cNvSpPr>
            <a:spLocks noGrp="1"/>
          </p:cNvSpPr>
          <p:nvPr>
            <p:ph idx="1"/>
          </p:nvPr>
        </p:nvSpPr>
        <p:spPr/>
        <p:txBody>
          <a:bodyPr/>
          <a:lstStyle/>
          <a:p>
            <a:r>
              <a:rPr lang="en-US" dirty="0" smtClean="0"/>
              <a:t>Entropy</a:t>
            </a:r>
          </a:p>
          <a:p>
            <a:r>
              <a:rPr lang="en-US" dirty="0" smtClean="0"/>
              <a:t>Information Gain</a:t>
            </a:r>
          </a:p>
          <a:p>
            <a:r>
              <a:rPr lang="en-US" dirty="0"/>
              <a:t>Gini </a:t>
            </a:r>
            <a:r>
              <a:rPr lang="en-US" dirty="0" smtClean="0"/>
              <a:t>Index</a:t>
            </a:r>
          </a:p>
          <a:p>
            <a:pPr marL="0" indent="0">
              <a:buNone/>
            </a:pPr>
            <a:endParaRPr lang="en-US" dirty="0" smtClean="0"/>
          </a:p>
        </p:txBody>
      </p:sp>
    </p:spTree>
    <p:extLst>
      <p:ext uri="{BB962C8B-B14F-4D97-AF65-F5344CB8AC3E}">
        <p14:creationId xmlns:p14="http://schemas.microsoft.com/office/powerpoint/2010/main" val="182925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sz="2800" dirty="0" smtClean="0"/>
              <a:t>Introduction : Classification</a:t>
            </a:r>
          </a:p>
          <a:p>
            <a:r>
              <a:rPr lang="en-US" sz="2800" dirty="0" smtClean="0"/>
              <a:t>Classification Problem	</a:t>
            </a:r>
          </a:p>
          <a:p>
            <a:r>
              <a:rPr lang="en-US" sz="2800" dirty="0" smtClean="0"/>
              <a:t>Issues Regarding Classification &amp; Prediction</a:t>
            </a:r>
          </a:p>
          <a:p>
            <a:r>
              <a:rPr lang="en-US" sz="2800" dirty="0" smtClean="0"/>
              <a:t>Classification Methods</a:t>
            </a:r>
            <a:endParaRPr lang="en-US" dirty="0"/>
          </a:p>
          <a:p>
            <a:r>
              <a:rPr lang="en-US" sz="2800" dirty="0"/>
              <a:t>Prediction </a:t>
            </a:r>
            <a:r>
              <a:rPr lang="en-US" sz="2800" dirty="0" smtClean="0"/>
              <a:t>Methods </a:t>
            </a:r>
          </a:p>
          <a:p>
            <a:endParaRPr lang="en-US" sz="2800" dirty="0" smtClean="0"/>
          </a:p>
          <a:p>
            <a:endParaRPr lang="en-US" sz="2800" b="1" dirty="0"/>
          </a:p>
        </p:txBody>
      </p:sp>
    </p:spTree>
    <p:extLst>
      <p:ext uri="{BB962C8B-B14F-4D97-AF65-F5344CB8AC3E}">
        <p14:creationId xmlns:p14="http://schemas.microsoft.com/office/powerpoint/2010/main" val="1883160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(E)	</a:t>
            </a:r>
            <a:endParaRPr lang="en-US" dirty="0"/>
          </a:p>
        </p:txBody>
      </p:sp>
      <p:sp>
        <p:nvSpPr>
          <p:cNvPr id="3" name="Content Placeholder 2"/>
          <p:cNvSpPr>
            <a:spLocks noGrp="1"/>
          </p:cNvSpPr>
          <p:nvPr>
            <p:ph idx="1"/>
          </p:nvPr>
        </p:nvSpPr>
        <p:spPr/>
        <p:txBody>
          <a:bodyPr/>
          <a:lstStyle/>
          <a:p>
            <a:pPr algn="just"/>
            <a:r>
              <a:rPr lang="en-US" dirty="0"/>
              <a:t>Information </a:t>
            </a:r>
            <a:r>
              <a:rPr lang="en-US" dirty="0" smtClean="0"/>
              <a:t>theory </a:t>
            </a:r>
            <a:r>
              <a:rPr lang="en-US" dirty="0"/>
              <a:t>defines the certainty of a decision </a:t>
            </a:r>
            <a:endParaRPr lang="en-US" dirty="0" smtClean="0"/>
          </a:p>
          <a:p>
            <a:pPr lvl="1" algn="just">
              <a:buFont typeface="Arial" panose="020B0604020202020204" pitchFamily="34" charset="0"/>
              <a:buChar char="•"/>
            </a:pPr>
            <a:r>
              <a:rPr lang="en-US" dirty="0" smtClean="0"/>
              <a:t>1 </a:t>
            </a:r>
            <a:r>
              <a:rPr lang="en-US" dirty="0"/>
              <a:t>if completely certain, </a:t>
            </a:r>
          </a:p>
          <a:p>
            <a:pPr lvl="1" algn="just">
              <a:buFont typeface="Arial" panose="020B0604020202020204" pitchFamily="34" charset="0"/>
              <a:buChar char="•"/>
            </a:pPr>
            <a:r>
              <a:rPr lang="en-US" dirty="0" smtClean="0"/>
              <a:t>0 </a:t>
            </a:r>
            <a:r>
              <a:rPr lang="en-US" dirty="0"/>
              <a:t>if completely uncertain, </a:t>
            </a:r>
            <a:endParaRPr lang="en-US" dirty="0" smtClean="0"/>
          </a:p>
          <a:p>
            <a:pPr lvl="1" algn="just">
              <a:buFont typeface="Arial" panose="020B0604020202020204" pitchFamily="34" charset="0"/>
              <a:buChar char="•"/>
            </a:pPr>
            <a:r>
              <a:rPr lang="en-US" dirty="0"/>
              <a:t>N</a:t>
            </a:r>
            <a:r>
              <a:rPr lang="en-US" dirty="0" smtClean="0"/>
              <a:t>ormally </a:t>
            </a:r>
            <a:r>
              <a:rPr lang="en-US" dirty="0"/>
              <a:t>in </a:t>
            </a:r>
            <a:r>
              <a:rPr lang="en-US" dirty="0" smtClean="0"/>
              <a:t>between (0 to 1) as </a:t>
            </a:r>
            <a:r>
              <a:rPr lang="en-US" dirty="0"/>
              <a:t>entropy, a probability-based measure used to calculate the amount of </a:t>
            </a:r>
            <a:r>
              <a:rPr lang="en-US" dirty="0" smtClean="0"/>
              <a:t>uncertainty.</a:t>
            </a:r>
          </a:p>
          <a:p>
            <a:pPr algn="just"/>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90" y="3276600"/>
            <a:ext cx="6773220" cy="2333951"/>
          </a:xfrm>
          <a:prstGeom prst="rect">
            <a:avLst/>
          </a:prstGeom>
          <a:solidFill>
            <a:schemeClr val="accent1"/>
          </a:solidFill>
          <a:ln>
            <a:solidFill>
              <a:schemeClr val="tx1"/>
            </a:solidFill>
          </a:ln>
        </p:spPr>
      </p:pic>
    </p:spTree>
    <p:extLst>
      <p:ext uri="{BB962C8B-B14F-4D97-AF65-F5344CB8AC3E}">
        <p14:creationId xmlns:p14="http://schemas.microsoft.com/office/powerpoint/2010/main" val="330898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(E</a:t>
            </a:r>
            <a:r>
              <a:rPr lang="en-US" dirty="0" smtClean="0"/>
              <a:t>) (Cont..)</a:t>
            </a:r>
            <a:endParaRPr lang="en-US" dirty="0"/>
          </a:p>
        </p:txBody>
      </p:sp>
      <p:sp>
        <p:nvSpPr>
          <p:cNvPr id="3" name="Content Placeholder 2"/>
          <p:cNvSpPr>
            <a:spLocks noGrp="1"/>
          </p:cNvSpPr>
          <p:nvPr>
            <p:ph idx="1"/>
          </p:nvPr>
        </p:nvSpPr>
        <p:spPr/>
        <p:txBody>
          <a:bodyPr/>
          <a:lstStyle/>
          <a:p>
            <a:pPr algn="just"/>
            <a:r>
              <a:rPr lang="en-US" dirty="0" smtClean="0"/>
              <a:t>It measures that </a:t>
            </a:r>
            <a:r>
              <a:rPr lang="en-US" dirty="0"/>
              <a:t>of how much information we don't know (how uncertain we are about the data</a:t>
            </a:r>
            <a:r>
              <a:rPr lang="en-US" dirty="0" smtClean="0"/>
              <a:t>).</a:t>
            </a:r>
          </a:p>
          <a:p>
            <a:pPr algn="just"/>
            <a:r>
              <a:rPr lang="en-US" dirty="0" smtClean="0"/>
              <a:t>It </a:t>
            </a:r>
            <a:r>
              <a:rPr lang="en-US" dirty="0"/>
              <a:t>can be </a:t>
            </a:r>
            <a:r>
              <a:rPr lang="en-US" dirty="0" smtClean="0"/>
              <a:t>also used </a:t>
            </a:r>
            <a:r>
              <a:rPr lang="en-US" dirty="0"/>
              <a:t>to measure how much information we gain from an attribute when the target attribute is revealed to us</a:t>
            </a:r>
            <a:r>
              <a:rPr lang="en-US" dirty="0" smtClean="0"/>
              <a:t>.</a:t>
            </a:r>
          </a:p>
          <a:p>
            <a:pPr algn="just"/>
            <a:r>
              <a:rPr lang="en-US" b="1" dirty="0"/>
              <a:t>Which Attribute is Best?</a:t>
            </a:r>
          </a:p>
          <a:p>
            <a:pPr lvl="1" algn="just"/>
            <a:r>
              <a:rPr lang="en-US" dirty="0"/>
              <a:t>The attribute with the largest expected reduction in </a:t>
            </a:r>
            <a:r>
              <a:rPr lang="en-US" dirty="0" smtClean="0"/>
              <a:t>entropy </a:t>
            </a:r>
            <a:r>
              <a:rPr lang="en-US" dirty="0"/>
              <a:t>is the 'best' attribute to use next. </a:t>
            </a:r>
            <a:endParaRPr lang="en-US" dirty="0" smtClean="0"/>
          </a:p>
          <a:p>
            <a:pPr lvl="1" algn="just"/>
            <a:r>
              <a:rPr lang="en-US" dirty="0"/>
              <a:t>Because if we have a large expected reduction it means taking away that attribute has a big effect, meaning it must be very certain</a:t>
            </a:r>
            <a:r>
              <a:rPr lang="en-US" dirty="0" smtClean="0"/>
              <a:t>.</a:t>
            </a:r>
          </a:p>
        </p:txBody>
      </p:sp>
    </p:spTree>
    <p:extLst>
      <p:ext uri="{BB962C8B-B14F-4D97-AF65-F5344CB8AC3E}">
        <p14:creationId xmlns:p14="http://schemas.microsoft.com/office/powerpoint/2010/main" val="327726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(E)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t>From information theory, the optimal number of bits to encode a symbol with probability p is </a:t>
                </a:r>
                <a:r>
                  <a:rPr lang="en-US" b="1" dirty="0" smtClean="0"/>
                  <a:t>–log</a:t>
                </a:r>
                <a:r>
                  <a:rPr lang="en-US" b="1" baseline="-25000" dirty="0" smtClean="0"/>
                  <a:t>2</a:t>
                </a:r>
                <a:r>
                  <a:rPr lang="en-US" b="1" dirty="0" smtClean="0"/>
                  <a:t>p.</a:t>
                </a:r>
              </a:p>
              <a:p>
                <a:pPr algn="just"/>
                <a:r>
                  <a:rPr lang="en-US" dirty="0"/>
                  <a:t>Using this we can see that the smallest number of bits on average per symbol needed will be</a:t>
                </a:r>
                <a:r>
                  <a:rPr lang="en-US" dirty="0" smtClean="0"/>
                  <a:t>:</a:t>
                </a:r>
              </a:p>
              <a:p>
                <a:pPr marL="0" indent="0" algn="ctr">
                  <a:buNone/>
                </a:pPr>
                <a:r>
                  <a:rPr lang="en-US" sz="2800" b="1" dirty="0"/>
                  <a:t>H(x)=</a:t>
                </a:r>
                <a:r>
                  <a:rPr lang="en-US" sz="2800" b="1" dirty="0" smtClean="0"/>
                  <a:t>−p</a:t>
                </a:r>
                <a:r>
                  <a:rPr lang="en-US" sz="2800" b="1" baseline="-25000" dirty="0" smtClean="0"/>
                  <a:t>1</a:t>
                </a:r>
                <a:r>
                  <a:rPr lang="en-US" sz="2800" b="1" dirty="0" smtClean="0"/>
                  <a:t>log</a:t>
                </a:r>
                <a:r>
                  <a:rPr lang="en-US" sz="2800" b="1" baseline="-25000" dirty="0" smtClean="0"/>
                  <a:t>2</a:t>
                </a:r>
                <a:r>
                  <a:rPr lang="en-US" sz="2800" b="1" dirty="0" smtClean="0"/>
                  <a:t>p</a:t>
                </a:r>
                <a:r>
                  <a:rPr lang="en-US" sz="2800" b="1" baseline="-25000" dirty="0" smtClean="0"/>
                  <a:t>1</a:t>
                </a:r>
                <a:r>
                  <a:rPr lang="en-US" sz="2800" b="1" dirty="0"/>
                  <a:t>−p</a:t>
                </a:r>
                <a:r>
                  <a:rPr lang="en-US" sz="2800" b="1" baseline="-25000" dirty="0"/>
                  <a:t>2</a:t>
                </a:r>
                <a:r>
                  <a:rPr lang="en-US" sz="2800" b="1" dirty="0"/>
                  <a:t>log</a:t>
                </a:r>
                <a:r>
                  <a:rPr lang="en-US" sz="2800" b="1" baseline="-25000" dirty="0"/>
                  <a:t>2</a:t>
                </a:r>
                <a:r>
                  <a:rPr lang="en-US" sz="2800" b="1" dirty="0"/>
                  <a:t>p</a:t>
                </a:r>
                <a:r>
                  <a:rPr lang="en-US" sz="2800" b="1" baseline="-25000" dirty="0"/>
                  <a:t>2</a:t>
                </a:r>
                <a:r>
                  <a:rPr lang="en-US" sz="2800" b="1" dirty="0" smtClean="0"/>
                  <a:t>...-p</a:t>
                </a:r>
                <a:r>
                  <a:rPr lang="en-US" sz="2800" b="1" baseline="-25000" dirty="0" smtClean="0"/>
                  <a:t>n</a:t>
                </a:r>
                <a:r>
                  <a:rPr lang="en-US" sz="2800" b="1" dirty="0" smtClean="0"/>
                  <a:t>log</a:t>
                </a:r>
                <a:r>
                  <a:rPr lang="en-US" sz="2800" b="1" baseline="-25000" dirty="0" smtClean="0"/>
                  <a:t>2</a:t>
                </a:r>
                <a:r>
                  <a:rPr lang="en-US" sz="2800" b="1" dirty="0" smtClean="0"/>
                  <a:t>p</a:t>
                </a:r>
                <a:r>
                  <a:rPr lang="en-US" sz="2800" b="1" baseline="-25000" dirty="0" smtClean="0"/>
                  <a:t>n</a:t>
                </a:r>
              </a:p>
              <a:p>
                <a:pPr marL="0" indent="0" algn="ctr">
                  <a:buNone/>
                </a:pPr>
                <a:r>
                  <a:rPr lang="en-US" sz="2800" b="1" dirty="0"/>
                  <a:t>H(x</a:t>
                </a:r>
                <a:r>
                  <a:rPr lang="en-US" sz="2800" b="1" dirty="0" smtClean="0"/>
                  <a:t>)= - </a:t>
                </a:r>
                <a14:m>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𝒋</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𝒏</m:t>
                        </m:r>
                      </m:sup>
                      <m:e>
                        <m:r>
                          <a:rPr lang="en-US" sz="2800" b="1" i="1" smtClean="0">
                            <a:latin typeface="Cambria Math" panose="02040503050406030204" pitchFamily="18" charset="0"/>
                          </a:rPr>
                          <m:t>𝒑</m:t>
                        </m:r>
                        <m:r>
                          <a:rPr lang="en-US" sz="2800" b="1" i="1" baseline="-25000" smtClean="0">
                            <a:latin typeface="Cambria Math" panose="02040503050406030204" pitchFamily="18" charset="0"/>
                          </a:rPr>
                          <m:t>𝒋</m:t>
                        </m:r>
                        <m:r>
                          <a:rPr lang="en-US" sz="2800" b="1" i="1" smtClean="0">
                            <a:latin typeface="Cambria Math" panose="02040503050406030204" pitchFamily="18" charset="0"/>
                          </a:rPr>
                          <m:t>𝒍𝒐𝒈</m:t>
                        </m:r>
                        <m:r>
                          <a:rPr lang="en-US" sz="2800" b="1" i="1" baseline="-25000" smtClean="0">
                            <a:latin typeface="Cambria Math" panose="02040503050406030204" pitchFamily="18" charset="0"/>
                          </a:rPr>
                          <m:t>𝟐</m:t>
                        </m:r>
                        <m:r>
                          <a:rPr lang="en-US" sz="2800" b="1" i="1" smtClean="0">
                            <a:latin typeface="Cambria Math" panose="02040503050406030204" pitchFamily="18" charset="0"/>
                          </a:rPr>
                          <m:t>𝒑</m:t>
                        </m:r>
                        <m:r>
                          <a:rPr lang="en-US" sz="2800" b="1" i="1" baseline="-25000" smtClean="0">
                            <a:latin typeface="Cambria Math" panose="02040503050406030204" pitchFamily="18" charset="0"/>
                          </a:rPr>
                          <m:t>𝒋</m:t>
                        </m:r>
                      </m:e>
                    </m:nary>
                  </m:oMath>
                </a14:m>
                <a:endParaRPr lang="en-US" sz="2800" b="1" dirty="0" smtClean="0"/>
              </a:p>
              <a:p>
                <a:pPr lvl="1">
                  <a:buFont typeface="Arial" panose="020B0604020202020204" pitchFamily="34" charset="0"/>
                  <a:buChar char="•"/>
                </a:pPr>
                <a:r>
                  <a:rPr lang="en-US" dirty="0"/>
                  <a:t>H(x) is known as the entropy of x.</a:t>
                </a:r>
              </a:p>
              <a:p>
                <a:pPr lvl="1">
                  <a:buFont typeface="Arial" panose="020B0604020202020204" pitchFamily="34" charset="0"/>
                  <a:buChar char="•"/>
                </a:pPr>
                <a:r>
                  <a:rPr lang="en-US" dirty="0"/>
                  <a:t>Where </a:t>
                </a:r>
                <a:r>
                  <a:rPr lang="en-US" i="1" dirty="0"/>
                  <a:t>x</a:t>
                </a:r>
                <a:r>
                  <a:rPr lang="en-US" dirty="0"/>
                  <a:t> is the Attribute, and each of the p's is a value of x</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29817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Gain	</a:t>
            </a:r>
            <a:endParaRPr lang="en-US" dirty="0"/>
          </a:p>
        </p:txBody>
      </p:sp>
      <p:sp>
        <p:nvSpPr>
          <p:cNvPr id="3" name="Content Placeholder 2"/>
          <p:cNvSpPr>
            <a:spLocks noGrp="1"/>
          </p:cNvSpPr>
          <p:nvPr>
            <p:ph idx="1"/>
          </p:nvPr>
        </p:nvSpPr>
        <p:spPr/>
        <p:txBody>
          <a:bodyPr/>
          <a:lstStyle/>
          <a:p>
            <a:pPr algn="just"/>
            <a:r>
              <a:rPr lang="en-US" dirty="0" smtClean="0"/>
              <a:t>Information gain can </a:t>
            </a:r>
            <a:r>
              <a:rPr lang="en-US" dirty="0"/>
              <a:t>b</a:t>
            </a:r>
            <a:r>
              <a:rPr lang="en-US" dirty="0" smtClean="0"/>
              <a:t>e used for continues-valued (numeric) attributes.</a:t>
            </a:r>
          </a:p>
          <a:p>
            <a:pPr algn="just"/>
            <a:r>
              <a:rPr lang="en-US" dirty="0" smtClean="0"/>
              <a:t>The attribute which has the highest information gain is selected for split.</a:t>
            </a:r>
          </a:p>
          <a:p>
            <a:pPr algn="just"/>
            <a:r>
              <a:rPr lang="en-US" dirty="0" smtClean="0"/>
              <a:t>Assume that there are two classes P &amp; N.</a:t>
            </a:r>
          </a:p>
          <a:p>
            <a:pPr algn="just"/>
            <a:r>
              <a:rPr lang="en-US" dirty="0" smtClean="0"/>
              <a:t>Suppose we have S samples, out of these p samples belongs to class P and n samples belongs to class N.</a:t>
            </a:r>
          </a:p>
          <a:p>
            <a:pPr algn="just"/>
            <a:r>
              <a:rPr lang="en-US" dirty="0" smtClean="0"/>
              <a:t>The amount of information, needed to decide split in S belongs to P or N &amp; that is defined as </a:t>
            </a:r>
          </a:p>
        </p:txBody>
      </p:sp>
      <mc:AlternateContent xmlns:mc="http://schemas.openxmlformats.org/markup-compatibility/2006" xmlns:a14="http://schemas.microsoft.com/office/drawing/2010/main">
        <mc:Choice Requires="a14">
          <p:sp>
            <p:nvSpPr>
              <p:cNvPr id="4" name="TextBox 3"/>
              <p:cNvSpPr txBox="1"/>
              <p:nvPr/>
            </p:nvSpPr>
            <p:spPr>
              <a:xfrm>
                <a:off x="1943100" y="5181600"/>
                <a:ext cx="5257800" cy="534826"/>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I</m:t>
                    </m:r>
                    <m:d>
                      <m:dPr>
                        <m:ctrlPr>
                          <a:rPr lang="en-US" sz="2400" i="1">
                            <a:latin typeface="Cambria Math" panose="02040503050406030204" pitchFamily="18" charset="0"/>
                          </a:rPr>
                        </m:ctrlPr>
                      </m:dPr>
                      <m:e>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i="1">
                            <a:latin typeface="Cambria Math" panose="02040503050406030204" pitchFamily="18" charset="0"/>
                          </a:rPr>
                          <m:t>𝑛</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0"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943100" y="5181600"/>
                <a:ext cx="5257800" cy="534826"/>
              </a:xfrm>
              <a:prstGeom prst="rect">
                <a:avLst/>
              </a:prstGeom>
              <a:blipFill>
                <a:blip r:embed="rId2"/>
                <a:stretch>
                  <a:fillRect t="-6667" b="-10000"/>
                </a:stretch>
              </a:blipFill>
              <a:ln w="12700">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6900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Gini Index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dirty="0" smtClean="0"/>
                  <a:t>Assume there exist several possible split values for each attribute.</a:t>
                </a:r>
              </a:p>
              <a:p>
                <a:pPr algn="just"/>
                <a:r>
                  <a:rPr lang="en-US" dirty="0" smtClean="0"/>
                  <a:t>We May need other tools, such as clustering, to get the possible split values.</a:t>
                </a:r>
              </a:p>
              <a:p>
                <a:pPr algn="just"/>
                <a:r>
                  <a:rPr lang="en-US" dirty="0" smtClean="0"/>
                  <a:t>It can be modified for categorical attributes.</a:t>
                </a:r>
              </a:p>
              <a:p>
                <a:pPr algn="just"/>
                <a:r>
                  <a:rPr lang="en-US" dirty="0" smtClean="0"/>
                  <a:t>An alternative method to information gain is called the </a:t>
                </a:r>
                <a:r>
                  <a:rPr lang="en-US" b="1" dirty="0" smtClean="0"/>
                  <a:t>Gini Index.</a:t>
                </a:r>
              </a:p>
              <a:p>
                <a:pPr algn="just"/>
                <a:r>
                  <a:rPr lang="en-US" dirty="0" smtClean="0"/>
                  <a:t>Gini is used in CART (Classification and Regression Trees).</a:t>
                </a:r>
              </a:p>
              <a:p>
                <a:pPr algn="just"/>
                <a:r>
                  <a:rPr lang="en-US" dirty="0" smtClean="0"/>
                  <a:t>If a dataset T Contains examples from n classes, </a:t>
                </a:r>
                <a:r>
                  <a:rPr lang="en-US" dirty="0" err="1" smtClean="0"/>
                  <a:t>gini</a:t>
                </a:r>
                <a:r>
                  <a:rPr lang="en-US" dirty="0" smtClean="0"/>
                  <a:t> index, </a:t>
                </a:r>
                <a:r>
                  <a:rPr lang="en-US" dirty="0" err="1" smtClean="0"/>
                  <a:t>gini</a:t>
                </a:r>
                <a:r>
                  <a:rPr lang="en-US" dirty="0" smtClean="0"/>
                  <a:t>(T) is defined as </a:t>
                </a:r>
              </a:p>
              <a:p>
                <a:pPr marL="0" indent="0" algn="ctr">
                  <a:buNone/>
                </a:pPr>
                <a:r>
                  <a:rPr lang="en-US" sz="2800" dirty="0" smtClean="0"/>
                  <a:t>Gini (T) = 1 - </a:t>
                </a:r>
                <a14:m>
                  <m:oMath xmlns:m="http://schemas.openxmlformats.org/officeDocument/2006/math">
                    <m:nary>
                      <m:naryPr>
                        <m:chr m:val="∑"/>
                        <m:ctrlPr>
                          <a:rPr lang="pt-BR" sz="280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pt-BR" sz="2800" b="0" i="1" smtClean="0">
                            <a:latin typeface="Cambria Math" panose="02040503050406030204" pitchFamily="18" charset="0"/>
                          </a:rPr>
                          <m:t>=</m:t>
                        </m:r>
                        <m:r>
                          <a:rPr lang="en-US" sz="2800" b="0" i="1" smtClean="0">
                            <a:latin typeface="Cambria Math" panose="02040503050406030204" pitchFamily="18" charset="0"/>
                          </a:rPr>
                          <m:t>1</m:t>
                        </m:r>
                      </m:sub>
                      <m:sup>
                        <m:r>
                          <a:rPr lang="pt-BR" sz="2800" b="0" i="1" smtClean="0">
                            <a:latin typeface="Cambria Math" panose="02040503050406030204" pitchFamily="18" charset="0"/>
                          </a:rPr>
                          <m:t>𝑛</m:t>
                        </m:r>
                      </m:sup>
                      <m:e>
                        <m:r>
                          <a:rPr lang="en-US" sz="2800" b="0" i="1" smtClean="0">
                            <a:latin typeface="Cambria Math" panose="02040503050406030204" pitchFamily="18" charset="0"/>
                          </a:rPr>
                          <m:t>𝑝</m:t>
                        </m:r>
                        <m:r>
                          <a:rPr lang="en-US" sz="2800" b="0" i="1" baseline="-25000" smtClean="0">
                            <a:latin typeface="Cambria Math" panose="02040503050406030204" pitchFamily="18" charset="0"/>
                          </a:rPr>
                          <m:t>𝑗</m:t>
                        </m:r>
                      </m:e>
                    </m:nary>
                  </m:oMath>
                </a14:m>
                <a:r>
                  <a:rPr lang="en-US" sz="2800" baseline="30000" dirty="0" smtClean="0"/>
                  <a:t>2</a:t>
                </a:r>
              </a:p>
              <a:p>
                <a:pPr lvl="1">
                  <a:buFont typeface="Arial" panose="020B0604020202020204" pitchFamily="34" charset="0"/>
                  <a:buChar char="•"/>
                </a:pPr>
                <a:r>
                  <a:rPr lang="en-US" b="1" dirty="0" smtClean="0"/>
                  <a:t>n</a:t>
                </a:r>
                <a:r>
                  <a:rPr lang="en-US" dirty="0" smtClean="0"/>
                  <a:t>: </a:t>
                </a:r>
                <a:r>
                  <a:rPr lang="en-US" dirty="0"/>
                  <a:t>the number of </a:t>
                </a:r>
                <a:r>
                  <a:rPr lang="en-US" dirty="0" smtClean="0"/>
                  <a:t>classes</a:t>
                </a:r>
              </a:p>
              <a:p>
                <a:pPr lvl="1">
                  <a:buFont typeface="Arial" panose="020B0604020202020204" pitchFamily="34" charset="0"/>
                  <a:buChar char="•"/>
                </a:pPr>
                <a:r>
                  <a:rPr lang="en-US" b="1" dirty="0" smtClean="0"/>
                  <a:t>p</a:t>
                </a:r>
                <a:r>
                  <a:rPr lang="en-US" b="1" baseline="-25000" dirty="0" smtClean="0"/>
                  <a:t>j</a:t>
                </a:r>
                <a:r>
                  <a:rPr lang="en-US" dirty="0" smtClean="0"/>
                  <a:t>: </a:t>
                </a:r>
                <a:r>
                  <a:rPr lang="en-US" dirty="0"/>
                  <a:t>the probability that a tuple in D belongs to class Ci</a:t>
                </a:r>
                <a:endParaRPr lang="en-US" sz="2400" baseline="30000" dirty="0" smtClean="0"/>
              </a:p>
              <a:p>
                <a:pPr marL="0" indent="0" algn="ctr">
                  <a:buNone/>
                </a:pPr>
                <a:endParaRPr lang="en-US" sz="2800" baseline="30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49431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Gini </a:t>
            </a:r>
            <a:r>
              <a:rPr lang="en-US" dirty="0" smtClean="0"/>
              <a:t>Index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After splitting T into two subsets T1 and T2 with sizes N1 and N2, the </a:t>
                </a:r>
                <a:r>
                  <a:rPr lang="en-US" dirty="0" err="1" smtClean="0"/>
                  <a:t>gini</a:t>
                </a:r>
                <a:r>
                  <a:rPr lang="en-US" dirty="0" smtClean="0"/>
                  <a:t> index of the split data is defined as</a:t>
                </a:r>
              </a:p>
              <a:p>
                <a:pPr marL="0" indent="0" algn="ctr">
                  <a:buNone/>
                </a:pPr>
                <a:r>
                  <a:rPr lang="en-US" b="1" dirty="0" smtClean="0"/>
                  <a:t>Gini</a:t>
                </a:r>
                <a:r>
                  <a:rPr lang="en-US" b="1" baseline="-25000" dirty="0" smtClean="0"/>
                  <a:t>split</a:t>
                </a:r>
                <a:r>
                  <a:rPr lang="en-US" b="1" dirty="0" smtClean="0"/>
                  <a:t> (T)</a:t>
                </a:r>
                <a:r>
                  <a:rPr lang="en-US" dirty="0" smtClean="0"/>
                  <a:t> =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𝑁</m:t>
                        </m:r>
                        <m:r>
                          <a:rPr lang="en-US" b="0" i="1" baseline="-25000" dirty="0" smtClean="0">
                            <a:latin typeface="Cambria Math" panose="02040503050406030204" pitchFamily="18" charset="0"/>
                          </a:rPr>
                          <m:t>1</m:t>
                        </m:r>
                      </m:num>
                      <m:den>
                        <m:r>
                          <a:rPr lang="en-US" b="0" i="1" dirty="0" smtClean="0">
                            <a:latin typeface="Cambria Math" panose="02040503050406030204" pitchFamily="18" charset="0"/>
                          </a:rPr>
                          <m:t>𝑁</m:t>
                        </m:r>
                      </m:den>
                    </m:f>
                  </m:oMath>
                </a14:m>
                <a:r>
                  <a:rPr lang="en-US" dirty="0" smtClean="0"/>
                  <a:t> </a:t>
                </a:r>
                <a:r>
                  <a:rPr lang="en-US" dirty="0" err="1" smtClean="0"/>
                  <a:t>gini</a:t>
                </a:r>
                <a:r>
                  <a:rPr lang="en-US" dirty="0" smtClean="0"/>
                  <a:t> (T</a:t>
                </a:r>
                <a:r>
                  <a:rPr lang="en-US" baseline="-25000" dirty="0" smtClean="0"/>
                  <a:t>1</a:t>
                </a:r>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m:t>
                        </m:r>
                        <m:r>
                          <a:rPr lang="en-US" b="0" i="1" baseline="-25000"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smtClean="0"/>
                  <a:t> </a:t>
                </a:r>
                <a:r>
                  <a:rPr lang="en-US" dirty="0" err="1" smtClean="0"/>
                  <a:t>gini</a:t>
                </a:r>
                <a:r>
                  <a:rPr lang="en-US" dirty="0" smtClean="0"/>
                  <a:t> (T</a:t>
                </a:r>
                <a:r>
                  <a:rPr lang="en-US" baseline="-25000" dirty="0" smtClean="0"/>
                  <a:t>2</a:t>
                </a:r>
                <a:r>
                  <a:rPr lang="en-US" dirty="0" smtClean="0"/>
                  <a:t>)</a:t>
                </a:r>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a:stretch>
              </a:blipFill>
            </p:spPr>
            <p:txBody>
              <a:bodyPr/>
              <a:lstStyle/>
              <a:p>
                <a:r>
                  <a:rPr lang="en-US">
                    <a:noFill/>
                  </a:rPr>
                  <a:t> </a:t>
                </a:r>
              </a:p>
            </p:txBody>
          </p:sp>
        </mc:Fallback>
      </mc:AlternateContent>
    </p:spTree>
    <p:extLst>
      <p:ext uri="{BB962C8B-B14F-4D97-AF65-F5344CB8AC3E}">
        <p14:creationId xmlns:p14="http://schemas.microsoft.com/office/powerpoint/2010/main" val="186015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Entropy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5535072"/>
              </p:ext>
            </p:extLst>
          </p:nvPr>
        </p:nvGraphicFramePr>
        <p:xfrm>
          <a:off x="215081" y="1066800"/>
          <a:ext cx="8738419" cy="3474720"/>
        </p:xfrm>
        <a:graphic>
          <a:graphicData uri="http://schemas.openxmlformats.org/drawingml/2006/table">
            <a:tbl>
              <a:tblPr/>
              <a:tblGrid>
                <a:gridCol w="8738419">
                  <a:extLst>
                    <a:ext uri="{9D8B030D-6E8A-4147-A177-3AD203B41FA5}">
                      <a16:colId xmlns:a16="http://schemas.microsoft.com/office/drawing/2014/main" val="4247677244"/>
                    </a:ext>
                  </a:extLst>
                </a:gridCol>
              </a:tblGrid>
              <a:tr h="338051">
                <a:tc>
                  <a:txBody>
                    <a:bodyPr/>
                    <a:lstStyle/>
                    <a:p>
                      <a:r>
                        <a:rPr lang="en-US" sz="2400" b="1" dirty="0" smtClean="0">
                          <a:latin typeface="+mj-lt"/>
                        </a:rPr>
                        <a:t>Entropy</a:t>
                      </a:r>
                      <a:endParaRPr lang="en-US" sz="2400" b="1" dirty="0">
                        <a:latin typeface="+mj-lt"/>
                      </a:endParaRPr>
                    </a:p>
                  </a:txBody>
                  <a:tcPr anchor="ctr">
                    <a:lnL>
                      <a:noFill/>
                    </a:lnL>
                    <a:lnR>
                      <a:noFill/>
                    </a:lnR>
                    <a:lnT>
                      <a:noFill/>
                    </a:lnT>
                    <a:lnB>
                      <a:noFill/>
                    </a:lnB>
                  </a:tcPr>
                </a:tc>
                <a:extLst>
                  <a:ext uri="{0D108BD9-81ED-4DB2-BD59-A6C34878D82A}">
                    <a16:rowId xmlns:a16="http://schemas.microsoft.com/office/drawing/2014/main" val="4231251431"/>
                  </a:ext>
                </a:extLst>
              </a:tr>
              <a:tr h="2112818">
                <a:tc>
                  <a:txBody>
                    <a:bodyPr/>
                    <a:lstStyle/>
                    <a:p>
                      <a:pPr marL="342900" indent="-342900" algn="just">
                        <a:buFont typeface="Wingdings" panose="05000000000000000000" pitchFamily="2" charset="2"/>
                        <a:buChar char="§"/>
                      </a:pPr>
                      <a:r>
                        <a:rPr lang="en-US" sz="2400" dirty="0" smtClean="0">
                          <a:latin typeface="+mj-lt"/>
                        </a:rPr>
                        <a:t>A </a:t>
                      </a:r>
                      <a:r>
                        <a:rPr lang="en-US" sz="2400" dirty="0">
                          <a:latin typeface="+mj-lt"/>
                        </a:rPr>
                        <a:t>decision tree is built top-down from a root node and involves partitioning the data into subsets that contain instances with similar values (homogenous). </a:t>
                      </a:r>
                      <a:endParaRPr lang="en-US" sz="2400" dirty="0" smtClean="0">
                        <a:latin typeface="+mj-lt"/>
                      </a:endParaRPr>
                    </a:p>
                    <a:p>
                      <a:pPr marL="342900" indent="-342900" algn="just">
                        <a:buFont typeface="Wingdings" panose="05000000000000000000" pitchFamily="2" charset="2"/>
                        <a:buChar char="§"/>
                      </a:pPr>
                      <a:r>
                        <a:rPr lang="en-US" sz="2400" dirty="0" smtClean="0">
                          <a:latin typeface="+mj-lt"/>
                        </a:rPr>
                        <a:t>ID3 </a:t>
                      </a:r>
                      <a:r>
                        <a:rPr lang="en-US" sz="2400" dirty="0">
                          <a:latin typeface="+mj-lt"/>
                        </a:rPr>
                        <a:t>algorithm uses entropy to calculate the homogeneity of a sample. </a:t>
                      </a:r>
                      <a:endParaRPr lang="en-US" sz="2400" dirty="0" smtClean="0">
                        <a:latin typeface="+mj-lt"/>
                      </a:endParaRPr>
                    </a:p>
                    <a:p>
                      <a:pPr marL="342900" indent="-342900" algn="just">
                        <a:buFont typeface="Wingdings" panose="05000000000000000000" pitchFamily="2" charset="2"/>
                        <a:buChar char="§"/>
                      </a:pPr>
                      <a:r>
                        <a:rPr lang="en-US" sz="2400" dirty="0" smtClean="0">
                          <a:latin typeface="+mj-lt"/>
                        </a:rPr>
                        <a:t>If </a:t>
                      </a:r>
                      <a:r>
                        <a:rPr lang="en-US" sz="2400" dirty="0">
                          <a:latin typeface="+mj-lt"/>
                        </a:rPr>
                        <a:t>the sample is completely homogeneous the entropy is zero and if the sample is an equally divided it has entropy of one.</a:t>
                      </a:r>
                    </a:p>
                  </a:txBody>
                  <a:tcPr anchor="ctr">
                    <a:lnL>
                      <a:noFill/>
                    </a:lnL>
                    <a:lnR>
                      <a:noFill/>
                    </a:lnR>
                    <a:lnT>
                      <a:noFill/>
                    </a:lnT>
                    <a:lnB>
                      <a:noFill/>
                    </a:lnB>
                  </a:tcPr>
                </a:tc>
                <a:extLst>
                  <a:ext uri="{0D108BD9-81ED-4DB2-BD59-A6C34878D82A}">
                    <a16:rowId xmlns:a16="http://schemas.microsoft.com/office/drawing/2014/main" val="1947249815"/>
                  </a:ext>
                </a:extLst>
              </a:tr>
              <a:tr h="338051">
                <a:tc>
                  <a:txBody>
                    <a:bodyPr/>
                    <a:lstStyle/>
                    <a:p>
                      <a:r>
                        <a:rPr lang="en-US" dirty="0"/>
                        <a:t> </a:t>
                      </a:r>
                    </a:p>
                  </a:txBody>
                  <a:tcPr anchor="ctr">
                    <a:lnL>
                      <a:noFill/>
                    </a:lnL>
                    <a:lnR>
                      <a:noFill/>
                    </a:lnR>
                    <a:lnT>
                      <a:noFill/>
                    </a:lnT>
                    <a:lnB>
                      <a:noFill/>
                    </a:lnB>
                  </a:tcPr>
                </a:tc>
                <a:extLst>
                  <a:ext uri="{0D108BD9-81ED-4DB2-BD59-A6C34878D82A}">
                    <a16:rowId xmlns:a16="http://schemas.microsoft.com/office/drawing/2014/main" val="2851538112"/>
                  </a:ext>
                </a:extLst>
              </a:tr>
            </a:tbl>
          </a:graphicData>
        </a:graphic>
      </p:graphicFrame>
    </p:spTree>
    <p:extLst>
      <p:ext uri="{BB962C8B-B14F-4D97-AF65-F5344CB8AC3E}">
        <p14:creationId xmlns:p14="http://schemas.microsoft.com/office/powerpoint/2010/main" val="49232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ID3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3534365"/>
              </p:ext>
            </p:extLst>
          </p:nvPr>
        </p:nvGraphicFramePr>
        <p:xfrm>
          <a:off x="190500" y="948813"/>
          <a:ext cx="8763000" cy="5486400"/>
        </p:xfrm>
        <a:graphic>
          <a:graphicData uri="http://schemas.openxmlformats.org/drawingml/2006/table">
            <a:tbl>
              <a:tblPr firstRow="1" bandRow="1">
                <a:tableStyleId>{073A0DAA-6AF3-43AB-8588-CEC1D06C72B9}</a:tableStyleId>
              </a:tblPr>
              <a:tblGrid>
                <a:gridCol w="1562100">
                  <a:extLst>
                    <a:ext uri="{9D8B030D-6E8A-4147-A177-3AD203B41FA5}">
                      <a16:colId xmlns:a16="http://schemas.microsoft.com/office/drawing/2014/main" val="3586562457"/>
                    </a:ext>
                  </a:extLst>
                </a:gridCol>
                <a:gridCol w="1676400">
                  <a:extLst>
                    <a:ext uri="{9D8B030D-6E8A-4147-A177-3AD203B41FA5}">
                      <a16:colId xmlns:a16="http://schemas.microsoft.com/office/drawing/2014/main" val="1779477550"/>
                    </a:ext>
                  </a:extLst>
                </a:gridCol>
                <a:gridCol w="1600200">
                  <a:extLst>
                    <a:ext uri="{9D8B030D-6E8A-4147-A177-3AD203B41FA5}">
                      <a16:colId xmlns:a16="http://schemas.microsoft.com/office/drawing/2014/main" val="2345009030"/>
                    </a:ext>
                  </a:extLst>
                </a:gridCol>
                <a:gridCol w="1600200">
                  <a:extLst>
                    <a:ext uri="{9D8B030D-6E8A-4147-A177-3AD203B41FA5}">
                      <a16:colId xmlns:a16="http://schemas.microsoft.com/office/drawing/2014/main" val="3195426164"/>
                    </a:ext>
                  </a:extLst>
                </a:gridCol>
                <a:gridCol w="2324100">
                  <a:extLst>
                    <a:ext uri="{9D8B030D-6E8A-4147-A177-3AD203B41FA5}">
                      <a16:colId xmlns:a16="http://schemas.microsoft.com/office/drawing/2014/main" val="3933156618"/>
                    </a:ext>
                  </a:extLst>
                </a:gridCol>
              </a:tblGrid>
              <a:tr h="359664">
                <a:tc>
                  <a:txBody>
                    <a:bodyPr/>
                    <a:lstStyle/>
                    <a:p>
                      <a:r>
                        <a:rPr lang="en-US" dirty="0" smtClean="0"/>
                        <a:t>Age</a:t>
                      </a:r>
                      <a:endParaRPr lang="en-US" dirty="0"/>
                    </a:p>
                  </a:txBody>
                  <a:tcPr anchor="ctr"/>
                </a:tc>
                <a:tc>
                  <a:txBody>
                    <a:bodyPr/>
                    <a:lstStyle/>
                    <a:p>
                      <a:r>
                        <a:rPr lang="en-US" dirty="0" smtClean="0"/>
                        <a:t>Income</a:t>
                      </a:r>
                      <a:endParaRPr lang="en-US" dirty="0"/>
                    </a:p>
                  </a:txBody>
                  <a:tcPr anchor="ctr"/>
                </a:tc>
                <a:tc>
                  <a:txBody>
                    <a:bodyPr/>
                    <a:lstStyle/>
                    <a:p>
                      <a:r>
                        <a:rPr lang="en-US" dirty="0" smtClean="0"/>
                        <a:t>Student</a:t>
                      </a:r>
                      <a:endParaRPr lang="en-US" dirty="0"/>
                    </a:p>
                  </a:txBody>
                  <a:tcPr anchor="ctr"/>
                </a:tc>
                <a:tc>
                  <a:txBody>
                    <a:bodyPr/>
                    <a:lstStyle/>
                    <a:p>
                      <a:r>
                        <a:rPr lang="en-US" dirty="0" err="1" smtClean="0"/>
                        <a:t>Credit_Rating</a:t>
                      </a:r>
                      <a:endParaRPr lang="en-US" dirty="0"/>
                    </a:p>
                  </a:txBody>
                  <a:tcPr anchor="ctr"/>
                </a:tc>
                <a:tc>
                  <a:txBody>
                    <a:bodyPr/>
                    <a:lstStyle/>
                    <a:p>
                      <a:r>
                        <a:rPr lang="en-US" dirty="0" smtClean="0"/>
                        <a:t>Class : </a:t>
                      </a:r>
                      <a:r>
                        <a:rPr lang="en-US" dirty="0" err="1" smtClean="0"/>
                        <a:t>buys_computer</a:t>
                      </a:r>
                      <a:endParaRPr lang="en-US" dirty="0"/>
                    </a:p>
                  </a:txBody>
                  <a:tcPr anchor="ctr"/>
                </a:tc>
                <a:extLst>
                  <a:ext uri="{0D108BD9-81ED-4DB2-BD59-A6C34878D82A}">
                    <a16:rowId xmlns:a16="http://schemas.microsoft.com/office/drawing/2014/main" val="4117168307"/>
                  </a:ext>
                </a:extLst>
              </a:tr>
              <a:tr h="359664">
                <a:tc>
                  <a:txBody>
                    <a:bodyPr/>
                    <a:lstStyle/>
                    <a:p>
                      <a:r>
                        <a:rPr lang="en-US" dirty="0" smtClean="0"/>
                        <a:t>&lt;=30</a:t>
                      </a:r>
                    </a:p>
                  </a:txBody>
                  <a:tcPr anchor="ctr"/>
                </a:tc>
                <a:tc>
                  <a:txBody>
                    <a:bodyPr/>
                    <a:lstStyle/>
                    <a:p>
                      <a:r>
                        <a:rPr lang="en-US" dirty="0" smtClean="0"/>
                        <a:t>High</a:t>
                      </a:r>
                      <a:endParaRPr lang="en-US" dirty="0"/>
                    </a:p>
                  </a:txBody>
                  <a:tcPr anchor="ctr"/>
                </a:tc>
                <a:tc>
                  <a:txBody>
                    <a:bodyPr/>
                    <a:lstStyle/>
                    <a:p>
                      <a:r>
                        <a:rPr lang="en-US" dirty="0" smtClean="0"/>
                        <a:t>No</a:t>
                      </a:r>
                      <a:endParaRPr lang="en-US" dirty="0"/>
                    </a:p>
                  </a:txBody>
                  <a:tcPr anchor="ctr"/>
                </a:tc>
                <a:tc>
                  <a:txBody>
                    <a:bodyPr/>
                    <a:lstStyle/>
                    <a:p>
                      <a:r>
                        <a:rPr lang="en-US" dirty="0" smtClean="0"/>
                        <a:t>Fair</a:t>
                      </a:r>
                      <a:endParaRPr lang="en-US" dirty="0"/>
                    </a:p>
                  </a:txBody>
                  <a:tcPr anchor="ctr"/>
                </a:tc>
                <a:tc>
                  <a:txBody>
                    <a:bodyPr/>
                    <a:lstStyle/>
                    <a:p>
                      <a:r>
                        <a:rPr lang="en-US" dirty="0" smtClean="0"/>
                        <a:t>No</a:t>
                      </a:r>
                      <a:endParaRPr lang="en-US" dirty="0"/>
                    </a:p>
                  </a:txBody>
                  <a:tcPr anchor="ctr"/>
                </a:tc>
                <a:extLst>
                  <a:ext uri="{0D108BD9-81ED-4DB2-BD59-A6C34878D82A}">
                    <a16:rowId xmlns:a16="http://schemas.microsoft.com/office/drawing/2014/main" val="3207967446"/>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&lt;=30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tc>
                  <a:txBody>
                    <a:bodyPr/>
                    <a:lstStyle/>
                    <a:p>
                      <a:r>
                        <a:rPr lang="en-US" dirty="0" smtClean="0"/>
                        <a:t>Excellent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extLst>
                  <a:ext uri="{0D108BD9-81ED-4DB2-BD59-A6C34878D82A}">
                    <a16:rowId xmlns:a16="http://schemas.microsoft.com/office/drawing/2014/main" val="1043376342"/>
                  </a:ext>
                </a:extLst>
              </a:tr>
              <a:tr h="359664">
                <a:tc>
                  <a:txBody>
                    <a:bodyPr/>
                    <a:lstStyle/>
                    <a:p>
                      <a:r>
                        <a:rPr lang="en-US" dirty="0" smtClean="0"/>
                        <a:t>31..40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r>
                        <a:rPr lang="en-US" dirty="0" smtClean="0"/>
                        <a:t>Yes</a:t>
                      </a:r>
                      <a:endParaRPr lang="en-US" dirty="0"/>
                    </a:p>
                  </a:txBody>
                  <a:tcPr anchor="ctr"/>
                </a:tc>
                <a:extLst>
                  <a:ext uri="{0D108BD9-81ED-4DB2-BD59-A6C34878D82A}">
                    <a16:rowId xmlns:a16="http://schemas.microsoft.com/office/drawing/2014/main" val="1218227964"/>
                  </a:ext>
                </a:extLst>
              </a:tr>
              <a:tr h="359664">
                <a:tc>
                  <a:txBody>
                    <a:bodyPr/>
                    <a:lstStyle/>
                    <a:p>
                      <a:r>
                        <a:rPr lang="en-US" dirty="0" smtClean="0"/>
                        <a:t>&gt;40</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429111459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&gt;40</a:t>
                      </a:r>
                    </a:p>
                  </a:txBody>
                  <a:tcPr anchor="ctr"/>
                </a:tc>
                <a:tc>
                  <a:txBody>
                    <a:bodyPr/>
                    <a:lstStyle/>
                    <a:p>
                      <a:r>
                        <a:rPr lang="en-US" dirty="0" smtClean="0"/>
                        <a:t>Low</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1231033509"/>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&gt;40</a:t>
                      </a:r>
                    </a:p>
                  </a:txBody>
                  <a:tcPr anchor="ctr"/>
                </a:tc>
                <a:tc>
                  <a:txBody>
                    <a:bodyPr/>
                    <a:lstStyle/>
                    <a:p>
                      <a:r>
                        <a:rPr lang="en-US" dirty="0" smtClean="0"/>
                        <a:t>Low</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extLst>
                  <a:ext uri="{0D108BD9-81ED-4DB2-BD59-A6C34878D82A}">
                    <a16:rowId xmlns:a16="http://schemas.microsoft.com/office/drawing/2014/main" val="2245647393"/>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31..40</a:t>
                      </a:r>
                    </a:p>
                  </a:txBody>
                  <a:tcPr anchor="ctr"/>
                </a:tc>
                <a:tc>
                  <a:txBody>
                    <a:bodyPr/>
                    <a:lstStyle/>
                    <a:p>
                      <a:r>
                        <a:rPr lang="en-US" dirty="0" smtClean="0"/>
                        <a:t>Low</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1194866820"/>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&lt;=30</a:t>
                      </a:r>
                    </a:p>
                  </a:txBody>
                  <a:tcPr anchor="ctr"/>
                </a:tc>
                <a:tc>
                  <a:txBody>
                    <a:bodyPr/>
                    <a:lstStyle/>
                    <a:p>
                      <a:r>
                        <a:rPr lang="en-US" dirty="0" smtClean="0"/>
                        <a:t>Medium</a:t>
                      </a:r>
                      <a:endParaRPr lang="en-US" dirty="0"/>
                    </a:p>
                  </a:txBody>
                  <a:tcPr anchor="ctr"/>
                </a:tc>
                <a:tc>
                  <a:txBody>
                    <a:bodyPr/>
                    <a:lstStyle/>
                    <a:p>
                      <a:r>
                        <a:rPr lang="en-US" dirty="0" smtClean="0"/>
                        <a:t>No</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extLst>
                  <a:ext uri="{0D108BD9-81ED-4DB2-BD59-A6C34878D82A}">
                    <a16:rowId xmlns:a16="http://schemas.microsoft.com/office/drawing/2014/main" val="1940666900"/>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&lt;=30</a:t>
                      </a:r>
                    </a:p>
                  </a:txBody>
                  <a:tcPr anchor="ctr"/>
                </a:tc>
                <a:tc>
                  <a:txBody>
                    <a:bodyPr/>
                    <a:lstStyle/>
                    <a:p>
                      <a:r>
                        <a:rPr lang="en-US" dirty="0" smtClean="0"/>
                        <a:t>Low</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196024624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&gt;40</a:t>
                      </a:r>
                    </a:p>
                  </a:txBody>
                  <a:tcPr anchor="ctr"/>
                </a:tc>
                <a:tc>
                  <a:txBody>
                    <a:bodyPr/>
                    <a:lstStyle/>
                    <a:p>
                      <a:r>
                        <a:rPr lang="en-US" dirty="0" smtClean="0"/>
                        <a:t>Medium</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721748576"/>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&lt;=30</a:t>
                      </a:r>
                    </a:p>
                  </a:txBody>
                  <a:tcPr anchor="ctr"/>
                </a:tc>
                <a:tc>
                  <a:txBody>
                    <a:bodyPr/>
                    <a:lstStyle/>
                    <a:p>
                      <a:r>
                        <a:rPr lang="en-US" dirty="0" smtClean="0"/>
                        <a:t>Medium</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1701546733"/>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31..40</a:t>
                      </a:r>
                    </a:p>
                  </a:txBody>
                  <a:tcPr anchor="ctr"/>
                </a:tc>
                <a:tc>
                  <a:txBody>
                    <a:bodyPr/>
                    <a:lstStyle/>
                    <a:p>
                      <a:r>
                        <a:rPr lang="en-US" dirty="0" smtClean="0"/>
                        <a:t>Medium</a:t>
                      </a:r>
                      <a:endParaRPr lang="en-US" dirty="0"/>
                    </a:p>
                  </a:txBody>
                  <a:tcPr anchor="ctr"/>
                </a:tc>
                <a:tc>
                  <a:txBody>
                    <a:bodyPr/>
                    <a:lstStyle/>
                    <a:p>
                      <a:r>
                        <a:rPr lang="en-US" dirty="0" smtClean="0"/>
                        <a:t>No</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2485296149"/>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31..40</a:t>
                      </a:r>
                    </a:p>
                  </a:txBody>
                  <a:tcPr anchor="ctr"/>
                </a:tc>
                <a:tc>
                  <a:txBody>
                    <a:bodyPr/>
                    <a:lstStyle/>
                    <a:p>
                      <a:r>
                        <a:rPr lang="en-US" dirty="0" smtClean="0"/>
                        <a:t>High</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44544079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&gt;40</a:t>
                      </a:r>
                    </a:p>
                  </a:txBody>
                  <a:tcPr anchor="ctr"/>
                </a:tc>
                <a:tc>
                  <a:txBody>
                    <a:bodyPr/>
                    <a:lstStyle/>
                    <a:p>
                      <a:r>
                        <a:rPr lang="en-US" dirty="0" smtClean="0"/>
                        <a:t>Medium</a:t>
                      </a:r>
                      <a:endParaRPr lang="en-US" dirty="0"/>
                    </a:p>
                  </a:txBody>
                  <a:tcPr anchor="ctr"/>
                </a:tc>
                <a:tc>
                  <a:txBody>
                    <a:bodyPr/>
                    <a:lstStyle/>
                    <a:p>
                      <a:r>
                        <a:rPr lang="en-US" dirty="0" smtClean="0"/>
                        <a:t>No</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extLst>
                  <a:ext uri="{0D108BD9-81ED-4DB2-BD59-A6C34878D82A}">
                    <a16:rowId xmlns:a16="http://schemas.microsoft.com/office/drawing/2014/main" val="4291015362"/>
                  </a:ext>
                </a:extLst>
              </a:tr>
            </a:tbl>
          </a:graphicData>
        </a:graphic>
      </p:graphicFrame>
    </p:spTree>
    <p:extLst>
      <p:ext uri="{BB962C8B-B14F-4D97-AF65-F5344CB8AC3E}">
        <p14:creationId xmlns:p14="http://schemas.microsoft.com/office/powerpoint/2010/main" val="2778860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ID3</a:t>
            </a:r>
            <a:endParaRPr lang="en-US" dirty="0"/>
          </a:p>
        </p:txBody>
      </p:sp>
      <p:sp>
        <p:nvSpPr>
          <p:cNvPr id="3" name="Content Placeholder 2"/>
          <p:cNvSpPr>
            <a:spLocks noGrp="1"/>
          </p:cNvSpPr>
          <p:nvPr>
            <p:ph idx="1"/>
          </p:nvPr>
        </p:nvSpPr>
        <p:spPr/>
        <p:txBody>
          <a:bodyPr/>
          <a:lstStyle/>
          <a:p>
            <a:r>
              <a:rPr lang="en-US" dirty="0" smtClean="0"/>
              <a:t>Class P : </a:t>
            </a:r>
            <a:r>
              <a:rPr lang="en-US" dirty="0" err="1" smtClean="0"/>
              <a:t>buys_computer</a:t>
            </a:r>
            <a:r>
              <a:rPr lang="en-US" dirty="0" smtClean="0"/>
              <a:t> = “Yes”</a:t>
            </a:r>
          </a:p>
          <a:p>
            <a:r>
              <a:rPr lang="en-US" dirty="0" smtClean="0"/>
              <a:t>Class N : </a:t>
            </a:r>
            <a:r>
              <a:rPr lang="en-US" dirty="0" err="1" smtClean="0"/>
              <a:t>buys_computer</a:t>
            </a:r>
            <a:r>
              <a:rPr lang="en-US" dirty="0" smtClean="0"/>
              <a:t> </a:t>
            </a:r>
            <a:r>
              <a:rPr lang="en-US" dirty="0"/>
              <a:t>= </a:t>
            </a:r>
            <a:r>
              <a:rPr lang="en-US" dirty="0" smtClean="0"/>
              <a:t>“No”</a:t>
            </a:r>
          </a:p>
          <a:p>
            <a:r>
              <a:rPr lang="en-US" dirty="0" smtClean="0"/>
              <a:t>Total number of Records 14.</a:t>
            </a:r>
          </a:p>
          <a:p>
            <a:r>
              <a:rPr lang="en-US" dirty="0" smtClean="0"/>
              <a:t>Count the number of records with “yes” class and “No” class.</a:t>
            </a:r>
          </a:p>
          <a:p>
            <a:r>
              <a:rPr lang="en-US" dirty="0" smtClean="0"/>
              <a:t>So,</a:t>
            </a:r>
          </a:p>
          <a:p>
            <a:pPr lvl="1">
              <a:buFont typeface="Arial" panose="020B0604020202020204" pitchFamily="34" charset="0"/>
              <a:buChar char="•"/>
            </a:pPr>
            <a:r>
              <a:rPr lang="en-US" dirty="0" smtClean="0"/>
              <a:t>Records with “Yes” class = 9</a:t>
            </a:r>
          </a:p>
          <a:p>
            <a:pPr lvl="1">
              <a:buFont typeface="Arial" panose="020B0604020202020204" pitchFamily="34" charset="0"/>
              <a:buChar char="•"/>
            </a:pPr>
            <a:r>
              <a:rPr lang="en-US" dirty="0" smtClean="0"/>
              <a:t>Records with “No” class = 5</a:t>
            </a:r>
          </a:p>
        </p:txBody>
      </p:sp>
    </p:spTree>
    <p:extLst>
      <p:ext uri="{BB962C8B-B14F-4D97-AF65-F5344CB8AC3E}">
        <p14:creationId xmlns:p14="http://schemas.microsoft.com/office/powerpoint/2010/main" val="321050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ID3</a:t>
            </a:r>
            <a:endParaRPr lang="en-US" dirty="0"/>
          </a:p>
        </p:txBody>
      </p:sp>
      <p:sp>
        <p:nvSpPr>
          <p:cNvPr id="3" name="Content Placeholder 2"/>
          <p:cNvSpPr>
            <a:spLocks noGrp="1"/>
          </p:cNvSpPr>
          <p:nvPr>
            <p:ph idx="1"/>
          </p:nvPr>
        </p:nvSpPr>
        <p:spPr/>
        <p:txBody>
          <a:bodyPr/>
          <a:lstStyle/>
          <a:p>
            <a:r>
              <a:rPr lang="en-US" dirty="0" smtClean="0"/>
              <a:t>Now, Information Gain = I (</a:t>
            </a:r>
            <a:r>
              <a:rPr lang="en-US" dirty="0" err="1" smtClean="0"/>
              <a:t>p,n</a:t>
            </a:r>
            <a:r>
              <a:rPr lang="en-US" dirty="0" smtClean="0"/>
              <a:t>) </a:t>
            </a:r>
          </a:p>
          <a:p>
            <a:endParaRPr lang="en-US" dirty="0"/>
          </a:p>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828800" y="1600200"/>
                <a:ext cx="5257800" cy="534826"/>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I</m:t>
                    </m:r>
                    <m:d>
                      <m:dPr>
                        <m:ctrlPr>
                          <a:rPr lang="en-US" sz="2400" i="1">
                            <a:latin typeface="Cambria Math" panose="02040503050406030204" pitchFamily="18" charset="0"/>
                          </a:rPr>
                        </m:ctrlPr>
                      </m:dPr>
                      <m:e>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i="1">
                            <a:latin typeface="Cambria Math" panose="02040503050406030204" pitchFamily="18" charset="0"/>
                          </a:rPr>
                          <m:t>𝑛</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0"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828800" y="1600200"/>
                <a:ext cx="5257800" cy="534826"/>
              </a:xfrm>
              <a:prstGeom prst="rect">
                <a:avLst/>
              </a:prstGeom>
              <a:blipFill>
                <a:blip r:embed="rId2"/>
                <a:stretch>
                  <a:fillRect t="-7865" b="-11236"/>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28800" y="2474361"/>
                <a:ext cx="5257800" cy="527580"/>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I</m:t>
                    </m:r>
                    <m:d>
                      <m:dPr>
                        <m:ctrlPr>
                          <a:rPr lang="en-US" sz="2400" i="1">
                            <a:latin typeface="Cambria Math" panose="02040503050406030204" pitchFamily="18" charset="0"/>
                          </a:rPr>
                        </m:ctrlPr>
                      </m:dPr>
                      <m:e>
                        <m:r>
                          <a:rPr lang="en-US" sz="2400" b="0" i="1" smtClean="0">
                            <a:latin typeface="Cambria Math" panose="02040503050406030204" pitchFamily="18" charset="0"/>
                          </a:rPr>
                          <m:t>9,5</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14</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𝑙𝑜𝑔</m:t>
                    </m:r>
                    <m:r>
                      <a:rPr lang="en-US" sz="2400" b="0" i="0"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14</m:t>
                        </m:r>
                      </m:den>
                    </m:f>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828800" y="2474361"/>
                <a:ext cx="5257800" cy="527580"/>
              </a:xfrm>
              <a:prstGeom prst="rect">
                <a:avLst/>
              </a:prstGeom>
              <a:blipFill>
                <a:blip r:embed="rId3"/>
                <a:stretch>
                  <a:fillRect t="-1136" b="-19318"/>
                </a:stretch>
              </a:blipFill>
              <a:ln w="12700">
                <a:solidFill>
                  <a:schemeClr val="bg1"/>
                </a:solidFill>
              </a:ln>
            </p:spPr>
            <p:txBody>
              <a:bodyPr/>
              <a:lstStyle/>
              <a:p>
                <a:r>
                  <a:rPr lang="en-US">
                    <a:noFill/>
                  </a:rPr>
                  <a:t> </a:t>
                </a:r>
              </a:p>
            </p:txBody>
          </p:sp>
        </mc:Fallback>
      </mc:AlternateContent>
      <p:sp>
        <p:nvSpPr>
          <p:cNvPr id="6" name="Rectangle 5"/>
          <p:cNvSpPr/>
          <p:nvPr/>
        </p:nvSpPr>
        <p:spPr>
          <a:xfrm>
            <a:off x="3524250" y="3341276"/>
            <a:ext cx="20955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I(9,5) = 0.940</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408665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t>
            </a:r>
            <a:endParaRPr lang="en-US" dirty="0"/>
          </a:p>
        </p:txBody>
      </p:sp>
      <p:sp>
        <p:nvSpPr>
          <p:cNvPr id="3" name="Content Placeholder 2"/>
          <p:cNvSpPr>
            <a:spLocks noGrp="1"/>
          </p:cNvSpPr>
          <p:nvPr>
            <p:ph idx="1"/>
          </p:nvPr>
        </p:nvSpPr>
        <p:spPr/>
        <p:txBody>
          <a:bodyPr/>
          <a:lstStyle/>
          <a:p>
            <a:pPr algn="just"/>
            <a:r>
              <a:rPr lang="en-US" dirty="0" smtClean="0"/>
              <a:t>Classification is a </a:t>
            </a:r>
            <a:r>
              <a:rPr lang="en-US" b="1" dirty="0" smtClean="0"/>
              <a:t>supervised learning </a:t>
            </a:r>
            <a:r>
              <a:rPr lang="en-US" dirty="0" smtClean="0"/>
              <a:t>and the aim is </a:t>
            </a:r>
            <a:r>
              <a:rPr lang="en-US" dirty="0"/>
              <a:t>to conclude </a:t>
            </a:r>
            <a:r>
              <a:rPr lang="en-US" dirty="0" smtClean="0"/>
              <a:t>a function to represent the given behavior.</a:t>
            </a:r>
          </a:p>
          <a:p>
            <a:pPr algn="just"/>
            <a:r>
              <a:rPr lang="en-US" dirty="0" smtClean="0"/>
              <a:t>It is similar to human learning from past experiences to get some new knowledge in order to improve the ability to perform real world tasks.</a:t>
            </a:r>
          </a:p>
          <a:p>
            <a:pPr algn="just"/>
            <a:r>
              <a:rPr lang="en-US" dirty="0" smtClean="0"/>
              <a:t>In supervised learning, the learner(computer program) is provided with two sets of data, a training set and a test set.</a:t>
            </a:r>
          </a:p>
          <a:p>
            <a:pPr algn="just"/>
            <a:r>
              <a:rPr lang="en-US" dirty="0" smtClean="0"/>
              <a:t>The idea is for the learner to “learn” from a set of labeled examples in the training set so that it can identify unlabeled examples in the test set with the highest possible accuracy.</a:t>
            </a:r>
            <a:endParaRPr lang="en-US" dirty="0"/>
          </a:p>
        </p:txBody>
      </p:sp>
    </p:spTree>
    <p:extLst>
      <p:ext uri="{BB962C8B-B14F-4D97-AF65-F5344CB8AC3E}">
        <p14:creationId xmlns:p14="http://schemas.microsoft.com/office/powerpoint/2010/main" val="411406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a:t>
            </a:r>
            <a:r>
              <a:rPr lang="en-US" dirty="0" smtClean="0"/>
              <a:t>ID3 (Age &lt;=30,31..40,&gt;40)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6469932"/>
              </p:ext>
            </p:extLst>
          </p:nvPr>
        </p:nvGraphicFramePr>
        <p:xfrm>
          <a:off x="190500" y="1060900"/>
          <a:ext cx="7343469" cy="2194560"/>
        </p:xfrm>
        <a:graphic>
          <a:graphicData uri="http://schemas.openxmlformats.org/drawingml/2006/table">
            <a:tbl>
              <a:tblPr firstRow="1" bandRow="1">
                <a:tableStyleId>{073A0DAA-6AF3-43AB-8588-CEC1D06C72B9}</a:tableStyleId>
              </a:tblPr>
              <a:tblGrid>
                <a:gridCol w="1117485">
                  <a:extLst>
                    <a:ext uri="{9D8B030D-6E8A-4147-A177-3AD203B41FA5}">
                      <a16:colId xmlns:a16="http://schemas.microsoft.com/office/drawing/2014/main" val="2501294807"/>
                    </a:ext>
                  </a:extLst>
                </a:gridCol>
                <a:gridCol w="1340981">
                  <a:extLst>
                    <a:ext uri="{9D8B030D-6E8A-4147-A177-3AD203B41FA5}">
                      <a16:colId xmlns:a16="http://schemas.microsoft.com/office/drawing/2014/main" val="1357462388"/>
                    </a:ext>
                  </a:extLst>
                </a:gridCol>
                <a:gridCol w="1340981">
                  <a:extLst>
                    <a:ext uri="{9D8B030D-6E8A-4147-A177-3AD203B41FA5}">
                      <a16:colId xmlns:a16="http://schemas.microsoft.com/office/drawing/2014/main" val="4082395703"/>
                    </a:ext>
                  </a:extLst>
                </a:gridCol>
                <a:gridCol w="1660262">
                  <a:extLst>
                    <a:ext uri="{9D8B030D-6E8A-4147-A177-3AD203B41FA5}">
                      <a16:colId xmlns:a16="http://schemas.microsoft.com/office/drawing/2014/main" val="2399938010"/>
                    </a:ext>
                  </a:extLst>
                </a:gridCol>
                <a:gridCol w="1883760">
                  <a:extLst>
                    <a:ext uri="{9D8B030D-6E8A-4147-A177-3AD203B41FA5}">
                      <a16:colId xmlns:a16="http://schemas.microsoft.com/office/drawing/2014/main" val="1692895359"/>
                    </a:ext>
                  </a:extLst>
                </a:gridCol>
              </a:tblGrid>
              <a:tr h="186574">
                <a:tc>
                  <a:txBody>
                    <a:bodyPr/>
                    <a:lstStyle/>
                    <a:p>
                      <a:r>
                        <a:rPr lang="en-US" sz="1800" dirty="0" smtClean="0"/>
                        <a:t>Age</a:t>
                      </a:r>
                      <a:endParaRPr lang="en-US" sz="1800" dirty="0"/>
                    </a:p>
                  </a:txBody>
                  <a:tcPr/>
                </a:tc>
                <a:tc>
                  <a:txBody>
                    <a:bodyPr/>
                    <a:lstStyle/>
                    <a:p>
                      <a:r>
                        <a:rPr lang="en-US" sz="1800" dirty="0" smtClean="0"/>
                        <a:t>Income</a:t>
                      </a:r>
                      <a:endParaRPr lang="en-US" sz="1800" dirty="0"/>
                    </a:p>
                  </a:txBody>
                  <a:tcPr/>
                </a:tc>
                <a:tc>
                  <a:txBody>
                    <a:bodyPr/>
                    <a:lstStyle/>
                    <a:p>
                      <a:r>
                        <a:rPr lang="en-US" sz="1800" dirty="0" smtClean="0"/>
                        <a:t>Student</a:t>
                      </a:r>
                      <a:endParaRPr lang="en-US" sz="1800" dirty="0"/>
                    </a:p>
                  </a:txBody>
                  <a:tcPr/>
                </a:tc>
                <a:tc>
                  <a:txBody>
                    <a:bodyPr/>
                    <a:lstStyle/>
                    <a:p>
                      <a:r>
                        <a:rPr lang="en-US" sz="1800" dirty="0" err="1" smtClean="0"/>
                        <a:t>Credit_Rating</a:t>
                      </a:r>
                      <a:endParaRPr lang="en-US" sz="1800" dirty="0"/>
                    </a:p>
                  </a:txBody>
                  <a:tcPr/>
                </a:tc>
                <a:tc>
                  <a:txBody>
                    <a:bodyPr/>
                    <a:lstStyle/>
                    <a:p>
                      <a:r>
                        <a:rPr lang="en-US" sz="1800" dirty="0" err="1" smtClean="0"/>
                        <a:t>Buys_Computer</a:t>
                      </a:r>
                      <a:endParaRPr lang="en-US" sz="1800" dirty="0"/>
                    </a:p>
                  </a:txBody>
                  <a:tcPr/>
                </a:tc>
                <a:extLst>
                  <a:ext uri="{0D108BD9-81ED-4DB2-BD59-A6C34878D82A}">
                    <a16:rowId xmlns:a16="http://schemas.microsoft.com/office/drawing/2014/main" val="2250111270"/>
                  </a:ext>
                </a:extLst>
              </a:tr>
              <a:tr h="186574">
                <a:tc>
                  <a:txBody>
                    <a:bodyPr/>
                    <a:lstStyle/>
                    <a:p>
                      <a:pPr algn="l"/>
                      <a:r>
                        <a:rPr lang="en-US" sz="1800" dirty="0" smtClean="0"/>
                        <a:t>&lt;=30</a:t>
                      </a:r>
                      <a:endParaRPr lang="en-US" sz="1800" dirty="0"/>
                    </a:p>
                  </a:txBody>
                  <a:tcPr/>
                </a:tc>
                <a:tc>
                  <a:txBody>
                    <a:bodyPr/>
                    <a:lstStyle/>
                    <a:p>
                      <a:pPr algn="l"/>
                      <a:r>
                        <a:rPr lang="en-US" sz="1800" dirty="0" smtClean="0"/>
                        <a:t>High</a:t>
                      </a:r>
                      <a:endParaRPr lang="en-US" sz="1800" dirty="0"/>
                    </a:p>
                  </a:txBody>
                  <a:tcPr/>
                </a:tc>
                <a:tc>
                  <a:txBody>
                    <a:bodyPr/>
                    <a:lstStyle/>
                    <a:p>
                      <a:pPr algn="l"/>
                      <a:r>
                        <a:rPr lang="en-US" sz="1800" dirty="0" smtClean="0"/>
                        <a:t>No</a:t>
                      </a:r>
                      <a:endParaRPr lang="en-US" sz="1800" dirty="0"/>
                    </a:p>
                  </a:txBody>
                  <a:tcPr/>
                </a:tc>
                <a:tc>
                  <a:txBody>
                    <a:bodyPr/>
                    <a:lstStyle/>
                    <a:p>
                      <a:pPr algn="l"/>
                      <a:r>
                        <a:rPr lang="en-US" sz="1800" dirty="0" smtClean="0"/>
                        <a:t>Fair</a:t>
                      </a:r>
                      <a:endParaRPr lang="en-US" sz="1800" dirty="0"/>
                    </a:p>
                  </a:txBody>
                  <a:tcPr/>
                </a:tc>
                <a:tc>
                  <a:txBody>
                    <a:bodyPr/>
                    <a:lstStyle/>
                    <a:p>
                      <a:pPr algn="l"/>
                      <a:r>
                        <a:rPr lang="en-US" sz="1800" dirty="0" smtClean="0"/>
                        <a:t>No</a:t>
                      </a:r>
                    </a:p>
                  </a:txBody>
                  <a:tcPr/>
                </a:tc>
                <a:extLst>
                  <a:ext uri="{0D108BD9-81ED-4DB2-BD59-A6C34878D82A}">
                    <a16:rowId xmlns:a16="http://schemas.microsoft.com/office/drawing/2014/main" val="1565325640"/>
                  </a:ext>
                </a:extLst>
              </a:tr>
              <a:tr h="186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&lt;=30</a:t>
                      </a:r>
                    </a:p>
                  </a:txBody>
                  <a:tcPr/>
                </a:tc>
                <a:tc>
                  <a:txBody>
                    <a:bodyPr/>
                    <a:lstStyle/>
                    <a:p>
                      <a:pPr algn="l"/>
                      <a:r>
                        <a:rPr lang="en-US" sz="1800" dirty="0" smtClean="0"/>
                        <a:t>High</a:t>
                      </a:r>
                      <a:endParaRPr lang="en-US" sz="1800" dirty="0"/>
                    </a:p>
                  </a:txBody>
                  <a:tcPr/>
                </a:tc>
                <a:tc>
                  <a:txBody>
                    <a:bodyPr/>
                    <a:lstStyle/>
                    <a:p>
                      <a:pPr algn="l"/>
                      <a:r>
                        <a:rPr lang="en-US" sz="1800" dirty="0" smtClean="0"/>
                        <a:t>No</a:t>
                      </a:r>
                      <a:endParaRPr lang="en-US" sz="1800" dirty="0"/>
                    </a:p>
                  </a:txBody>
                  <a:tcPr/>
                </a:tc>
                <a:tc>
                  <a:txBody>
                    <a:bodyPr/>
                    <a:lstStyle/>
                    <a:p>
                      <a:pPr algn="l"/>
                      <a:r>
                        <a:rPr lang="en-US" sz="1800" dirty="0" smtClean="0"/>
                        <a:t>Excellent</a:t>
                      </a:r>
                      <a:endParaRPr lang="en-US" sz="1800" dirty="0"/>
                    </a:p>
                  </a:txBody>
                  <a:tcPr/>
                </a:tc>
                <a:tc>
                  <a:txBody>
                    <a:bodyPr/>
                    <a:lstStyle/>
                    <a:p>
                      <a:pPr algn="l"/>
                      <a:r>
                        <a:rPr lang="en-US" sz="1800" dirty="0" smtClean="0"/>
                        <a:t>No</a:t>
                      </a:r>
                      <a:endParaRPr lang="en-US" sz="1800" dirty="0"/>
                    </a:p>
                  </a:txBody>
                  <a:tcPr/>
                </a:tc>
                <a:extLst>
                  <a:ext uri="{0D108BD9-81ED-4DB2-BD59-A6C34878D82A}">
                    <a16:rowId xmlns:a16="http://schemas.microsoft.com/office/drawing/2014/main" val="519106118"/>
                  </a:ext>
                </a:extLst>
              </a:tr>
              <a:tr h="186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&lt;=30</a:t>
                      </a:r>
                    </a:p>
                  </a:txBody>
                  <a:tcPr/>
                </a:tc>
                <a:tc>
                  <a:txBody>
                    <a:bodyPr/>
                    <a:lstStyle/>
                    <a:p>
                      <a:pPr algn="l"/>
                      <a:r>
                        <a:rPr lang="en-US" sz="1800" dirty="0" smtClean="0"/>
                        <a:t>Medium</a:t>
                      </a:r>
                      <a:endParaRPr lang="en-US" sz="1800" dirty="0"/>
                    </a:p>
                  </a:txBody>
                  <a:tcPr/>
                </a:tc>
                <a:tc>
                  <a:txBody>
                    <a:bodyPr/>
                    <a:lstStyle/>
                    <a:p>
                      <a:pPr algn="l"/>
                      <a:r>
                        <a:rPr lang="en-US" sz="1800" dirty="0" smtClean="0"/>
                        <a:t>No</a:t>
                      </a:r>
                      <a:endParaRPr lang="en-US" sz="1800" dirty="0"/>
                    </a:p>
                  </a:txBody>
                  <a:tcPr/>
                </a:tc>
                <a:tc>
                  <a:txBody>
                    <a:bodyPr/>
                    <a:lstStyle/>
                    <a:p>
                      <a:pPr algn="l"/>
                      <a:r>
                        <a:rPr lang="en-US" sz="1800" dirty="0" smtClean="0"/>
                        <a:t>Fair</a:t>
                      </a:r>
                      <a:endParaRPr lang="en-US" sz="1800" dirty="0"/>
                    </a:p>
                  </a:txBody>
                  <a:tcPr/>
                </a:tc>
                <a:tc>
                  <a:txBody>
                    <a:bodyPr/>
                    <a:lstStyle/>
                    <a:p>
                      <a:pPr algn="l"/>
                      <a:r>
                        <a:rPr lang="en-US" sz="1800" dirty="0" smtClean="0"/>
                        <a:t>No</a:t>
                      </a:r>
                      <a:endParaRPr lang="en-US" sz="1800" dirty="0"/>
                    </a:p>
                  </a:txBody>
                  <a:tcPr/>
                </a:tc>
                <a:extLst>
                  <a:ext uri="{0D108BD9-81ED-4DB2-BD59-A6C34878D82A}">
                    <a16:rowId xmlns:a16="http://schemas.microsoft.com/office/drawing/2014/main" val="1951534904"/>
                  </a:ext>
                </a:extLst>
              </a:tr>
              <a:tr h="186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&lt;=30</a:t>
                      </a:r>
                    </a:p>
                  </a:txBody>
                  <a:tcPr/>
                </a:tc>
                <a:tc>
                  <a:txBody>
                    <a:bodyPr/>
                    <a:lstStyle/>
                    <a:p>
                      <a:pPr algn="l"/>
                      <a:r>
                        <a:rPr lang="en-US" sz="1800" dirty="0" smtClean="0"/>
                        <a:t>Low</a:t>
                      </a:r>
                      <a:endParaRPr lang="en-US" sz="1800" dirty="0"/>
                    </a:p>
                  </a:txBody>
                  <a:tcPr/>
                </a:tc>
                <a:tc>
                  <a:txBody>
                    <a:bodyPr/>
                    <a:lstStyle/>
                    <a:p>
                      <a:pPr algn="l"/>
                      <a:r>
                        <a:rPr lang="en-US" sz="1800" dirty="0" smtClean="0"/>
                        <a:t>Yes</a:t>
                      </a:r>
                      <a:endParaRPr lang="en-US" sz="1800" dirty="0"/>
                    </a:p>
                  </a:txBody>
                  <a:tcPr/>
                </a:tc>
                <a:tc>
                  <a:txBody>
                    <a:bodyPr/>
                    <a:lstStyle/>
                    <a:p>
                      <a:pPr algn="l"/>
                      <a:r>
                        <a:rPr lang="en-US" sz="1800" dirty="0" smtClean="0"/>
                        <a:t>Fair</a:t>
                      </a:r>
                      <a:endParaRPr lang="en-US" sz="1800" dirty="0"/>
                    </a:p>
                  </a:txBody>
                  <a:tcPr/>
                </a:tc>
                <a:tc>
                  <a:txBody>
                    <a:bodyPr/>
                    <a:lstStyle/>
                    <a:p>
                      <a:pPr algn="l"/>
                      <a:r>
                        <a:rPr lang="en-US" sz="1800" dirty="0" smtClean="0"/>
                        <a:t>Yes</a:t>
                      </a:r>
                      <a:endParaRPr lang="en-US" sz="1800" dirty="0"/>
                    </a:p>
                  </a:txBody>
                  <a:tcPr/>
                </a:tc>
                <a:extLst>
                  <a:ext uri="{0D108BD9-81ED-4DB2-BD59-A6C34878D82A}">
                    <a16:rowId xmlns:a16="http://schemas.microsoft.com/office/drawing/2014/main" val="4191808291"/>
                  </a:ext>
                </a:extLst>
              </a:tr>
              <a:tr h="186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&lt;=30</a:t>
                      </a:r>
                    </a:p>
                  </a:txBody>
                  <a:tcPr/>
                </a:tc>
                <a:tc>
                  <a:txBody>
                    <a:bodyPr/>
                    <a:lstStyle/>
                    <a:p>
                      <a:pPr algn="l"/>
                      <a:r>
                        <a:rPr lang="en-US" sz="1800" dirty="0" smtClean="0"/>
                        <a:t>Medium</a:t>
                      </a:r>
                      <a:endParaRPr lang="en-US" sz="1800" dirty="0"/>
                    </a:p>
                  </a:txBody>
                  <a:tcPr/>
                </a:tc>
                <a:tc>
                  <a:txBody>
                    <a:bodyPr/>
                    <a:lstStyle/>
                    <a:p>
                      <a:pPr algn="l"/>
                      <a:r>
                        <a:rPr lang="en-US" sz="1800" dirty="0" smtClean="0"/>
                        <a:t>Yes</a:t>
                      </a:r>
                      <a:endParaRPr lang="en-US" sz="1800" dirty="0"/>
                    </a:p>
                  </a:txBody>
                  <a:tcPr/>
                </a:tc>
                <a:tc>
                  <a:txBody>
                    <a:bodyPr/>
                    <a:lstStyle/>
                    <a:p>
                      <a:pPr algn="l"/>
                      <a:r>
                        <a:rPr lang="en-US" sz="1800" dirty="0" smtClean="0"/>
                        <a:t>Excellent</a:t>
                      </a:r>
                      <a:endParaRPr lang="en-US" sz="1800" dirty="0"/>
                    </a:p>
                  </a:txBody>
                  <a:tcPr/>
                </a:tc>
                <a:tc>
                  <a:txBody>
                    <a:bodyPr/>
                    <a:lstStyle/>
                    <a:p>
                      <a:pPr algn="l"/>
                      <a:r>
                        <a:rPr lang="en-US" sz="1800" dirty="0" smtClean="0"/>
                        <a:t>Yes</a:t>
                      </a:r>
                      <a:endParaRPr lang="en-US" sz="1800" dirty="0"/>
                    </a:p>
                  </a:txBody>
                  <a:tcPr/>
                </a:tc>
                <a:extLst>
                  <a:ext uri="{0D108BD9-81ED-4DB2-BD59-A6C34878D82A}">
                    <a16:rowId xmlns:a16="http://schemas.microsoft.com/office/drawing/2014/main" val="273829317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318789379"/>
              </p:ext>
            </p:extLst>
          </p:nvPr>
        </p:nvGraphicFramePr>
        <p:xfrm>
          <a:off x="190500" y="3402945"/>
          <a:ext cx="4234016" cy="1798320"/>
        </p:xfrm>
        <a:graphic>
          <a:graphicData uri="http://schemas.openxmlformats.org/drawingml/2006/table">
            <a:tbl>
              <a:tblPr firstRow="1" bandRow="1">
                <a:tableStyleId>{073A0DAA-6AF3-43AB-8588-CEC1D06C72B9}</a:tableStyleId>
              </a:tblPr>
              <a:tblGrid>
                <a:gridCol w="914118">
                  <a:extLst>
                    <a:ext uri="{9D8B030D-6E8A-4147-A177-3AD203B41FA5}">
                      <a16:colId xmlns:a16="http://schemas.microsoft.com/office/drawing/2014/main" val="2501294807"/>
                    </a:ext>
                  </a:extLst>
                </a:gridCol>
                <a:gridCol w="1027587">
                  <a:extLst>
                    <a:ext uri="{9D8B030D-6E8A-4147-A177-3AD203B41FA5}">
                      <a16:colId xmlns:a16="http://schemas.microsoft.com/office/drawing/2014/main" val="1357462388"/>
                    </a:ext>
                  </a:extLst>
                </a:gridCol>
                <a:gridCol w="632362">
                  <a:extLst>
                    <a:ext uri="{9D8B030D-6E8A-4147-A177-3AD203B41FA5}">
                      <a16:colId xmlns:a16="http://schemas.microsoft.com/office/drawing/2014/main" val="4082395703"/>
                    </a:ext>
                  </a:extLst>
                </a:gridCol>
                <a:gridCol w="1050349">
                  <a:extLst>
                    <a:ext uri="{9D8B030D-6E8A-4147-A177-3AD203B41FA5}">
                      <a16:colId xmlns:a16="http://schemas.microsoft.com/office/drawing/2014/main" val="2399938010"/>
                    </a:ext>
                  </a:extLst>
                </a:gridCol>
                <a:gridCol w="609600">
                  <a:extLst>
                    <a:ext uri="{9D8B030D-6E8A-4147-A177-3AD203B41FA5}">
                      <a16:colId xmlns:a16="http://schemas.microsoft.com/office/drawing/2014/main" val="1692895359"/>
                    </a:ext>
                  </a:extLst>
                </a:gridCol>
              </a:tblGrid>
              <a:tr h="155479">
                <a:tc>
                  <a:txBody>
                    <a:bodyPr/>
                    <a:lstStyle/>
                    <a:p>
                      <a:pPr algn="l"/>
                      <a:r>
                        <a:rPr lang="en-US" sz="1600" dirty="0" smtClean="0"/>
                        <a:t>Age</a:t>
                      </a:r>
                      <a:endParaRPr lang="en-US" sz="1600" dirty="0"/>
                    </a:p>
                  </a:txBody>
                  <a:tcPr/>
                </a:tc>
                <a:tc>
                  <a:txBody>
                    <a:bodyPr/>
                    <a:lstStyle/>
                    <a:p>
                      <a:pPr algn="l"/>
                      <a:r>
                        <a:rPr lang="en-US" sz="1600" dirty="0" smtClean="0"/>
                        <a:t>Income</a:t>
                      </a:r>
                      <a:endParaRPr lang="en-US" sz="1600" dirty="0"/>
                    </a:p>
                  </a:txBody>
                  <a:tcPr/>
                </a:tc>
                <a:tc>
                  <a:txBody>
                    <a:bodyPr/>
                    <a:lstStyle/>
                    <a:p>
                      <a:pPr algn="l"/>
                      <a:r>
                        <a:rPr lang="en-US" sz="1600" dirty="0" smtClean="0"/>
                        <a:t>Stu.</a:t>
                      </a:r>
                      <a:endParaRPr lang="en-US" sz="1600" dirty="0"/>
                    </a:p>
                  </a:txBody>
                  <a:tcPr/>
                </a:tc>
                <a:tc>
                  <a:txBody>
                    <a:bodyPr/>
                    <a:lstStyle/>
                    <a:p>
                      <a:pPr algn="l"/>
                      <a:r>
                        <a:rPr lang="en-US" sz="1600" dirty="0" err="1" smtClean="0"/>
                        <a:t>Cr_Rating</a:t>
                      </a:r>
                      <a:endParaRPr lang="en-US" sz="1600" dirty="0"/>
                    </a:p>
                  </a:txBody>
                  <a:tcPr/>
                </a:tc>
                <a:tc>
                  <a:txBody>
                    <a:bodyPr/>
                    <a:lstStyle/>
                    <a:p>
                      <a:pPr algn="l"/>
                      <a:r>
                        <a:rPr lang="en-US" sz="1600" dirty="0" smtClean="0"/>
                        <a:t>Buys</a:t>
                      </a:r>
                      <a:endParaRPr lang="en-US" sz="1600" dirty="0"/>
                    </a:p>
                  </a:txBody>
                  <a:tcPr/>
                </a:tc>
                <a:extLst>
                  <a:ext uri="{0D108BD9-81ED-4DB2-BD59-A6C34878D82A}">
                    <a16:rowId xmlns:a16="http://schemas.microsoft.com/office/drawing/2014/main" val="2250111270"/>
                  </a:ext>
                </a:extLst>
              </a:tr>
              <a:tr h="186575">
                <a:tc>
                  <a:txBody>
                    <a:bodyPr/>
                    <a:lstStyle/>
                    <a:p>
                      <a:pPr algn="l"/>
                      <a:r>
                        <a:rPr lang="en-US" sz="1800" dirty="0" smtClean="0"/>
                        <a:t>31..40</a:t>
                      </a:r>
                      <a:endParaRPr lang="en-US" sz="1800" dirty="0"/>
                    </a:p>
                  </a:txBody>
                  <a:tcPr/>
                </a:tc>
                <a:tc>
                  <a:txBody>
                    <a:bodyPr/>
                    <a:lstStyle/>
                    <a:p>
                      <a:pPr algn="l"/>
                      <a:r>
                        <a:rPr lang="en-US" sz="1800" dirty="0" smtClean="0"/>
                        <a:t>High</a:t>
                      </a:r>
                      <a:endParaRPr lang="en-US" sz="1800" dirty="0"/>
                    </a:p>
                  </a:txBody>
                  <a:tcPr/>
                </a:tc>
                <a:tc>
                  <a:txBody>
                    <a:bodyPr/>
                    <a:lstStyle/>
                    <a:p>
                      <a:pPr algn="l"/>
                      <a:r>
                        <a:rPr lang="en-US" sz="1800" dirty="0" smtClean="0"/>
                        <a:t>No</a:t>
                      </a:r>
                      <a:endParaRPr lang="en-US" sz="1800" dirty="0"/>
                    </a:p>
                  </a:txBody>
                  <a:tcPr/>
                </a:tc>
                <a:tc>
                  <a:txBody>
                    <a:bodyPr/>
                    <a:lstStyle/>
                    <a:p>
                      <a:pPr algn="l"/>
                      <a:r>
                        <a:rPr lang="en-US" sz="1800" dirty="0" smtClean="0"/>
                        <a:t>Fair</a:t>
                      </a:r>
                      <a:endParaRPr lang="en-US" sz="1800" dirty="0"/>
                    </a:p>
                  </a:txBody>
                  <a:tcPr/>
                </a:tc>
                <a:tc>
                  <a:txBody>
                    <a:bodyPr/>
                    <a:lstStyle/>
                    <a:p>
                      <a:pPr algn="l"/>
                      <a:r>
                        <a:rPr lang="en-US" sz="1800" b="0" dirty="0" smtClean="0">
                          <a:solidFill>
                            <a:schemeClr val="tx1"/>
                          </a:solidFill>
                        </a:rPr>
                        <a:t>Yes</a:t>
                      </a:r>
                    </a:p>
                  </a:txBody>
                  <a:tcPr/>
                </a:tc>
                <a:extLst>
                  <a:ext uri="{0D108BD9-81ED-4DB2-BD59-A6C34878D82A}">
                    <a16:rowId xmlns:a16="http://schemas.microsoft.com/office/drawing/2014/main" val="1565325640"/>
                  </a:ext>
                </a:extLst>
              </a:tr>
              <a:tr h="186575">
                <a:tc>
                  <a:txBody>
                    <a:bodyPr/>
                    <a:lstStyle/>
                    <a:p>
                      <a:pPr algn="l"/>
                      <a:r>
                        <a:rPr lang="en-US" sz="1800" dirty="0" smtClean="0"/>
                        <a:t>31..40</a:t>
                      </a:r>
                      <a:endParaRPr lang="en-US" sz="1800" dirty="0"/>
                    </a:p>
                  </a:txBody>
                  <a:tcPr/>
                </a:tc>
                <a:tc>
                  <a:txBody>
                    <a:bodyPr/>
                    <a:lstStyle/>
                    <a:p>
                      <a:pPr algn="l"/>
                      <a:r>
                        <a:rPr lang="en-US" sz="1800" dirty="0" smtClean="0"/>
                        <a:t>Low</a:t>
                      </a:r>
                      <a:endParaRPr lang="en-US" sz="1800" dirty="0"/>
                    </a:p>
                  </a:txBody>
                  <a:tcPr/>
                </a:tc>
                <a:tc>
                  <a:txBody>
                    <a:bodyPr/>
                    <a:lstStyle/>
                    <a:p>
                      <a:pPr algn="l"/>
                      <a:r>
                        <a:rPr lang="en-US" sz="1800" dirty="0" smtClean="0"/>
                        <a:t>Yes</a:t>
                      </a:r>
                      <a:endParaRPr lang="en-US" sz="1800" dirty="0"/>
                    </a:p>
                  </a:txBody>
                  <a:tcPr/>
                </a:tc>
                <a:tc>
                  <a:txBody>
                    <a:bodyPr/>
                    <a:lstStyle/>
                    <a:p>
                      <a:pPr algn="l"/>
                      <a:r>
                        <a:rPr lang="en-US" sz="1800" dirty="0" smtClean="0"/>
                        <a:t>Excellent</a:t>
                      </a:r>
                      <a:endParaRPr lang="en-US" sz="1800" dirty="0"/>
                    </a:p>
                  </a:txBody>
                  <a:tcPr/>
                </a:tc>
                <a:tc>
                  <a:txBody>
                    <a:bodyPr/>
                    <a:lstStyle/>
                    <a:p>
                      <a:pPr algn="l"/>
                      <a:r>
                        <a:rPr lang="en-US" sz="1800" b="0" dirty="0" smtClean="0">
                          <a:solidFill>
                            <a:schemeClr val="tx1"/>
                          </a:solidFill>
                        </a:rPr>
                        <a:t>Yes</a:t>
                      </a:r>
                      <a:endParaRPr lang="en-US" sz="1800" b="0" dirty="0">
                        <a:solidFill>
                          <a:schemeClr val="tx1"/>
                        </a:solidFill>
                      </a:endParaRPr>
                    </a:p>
                  </a:txBody>
                  <a:tcPr/>
                </a:tc>
                <a:extLst>
                  <a:ext uri="{0D108BD9-81ED-4DB2-BD59-A6C34878D82A}">
                    <a16:rowId xmlns:a16="http://schemas.microsoft.com/office/drawing/2014/main" val="519106118"/>
                  </a:ext>
                </a:extLst>
              </a:tr>
              <a:tr h="186575">
                <a:tc>
                  <a:txBody>
                    <a:bodyPr/>
                    <a:lstStyle/>
                    <a:p>
                      <a:pPr algn="l"/>
                      <a:r>
                        <a:rPr lang="en-US" sz="1800" dirty="0" smtClean="0"/>
                        <a:t>31..40</a:t>
                      </a:r>
                      <a:endParaRPr lang="en-US" sz="1800" dirty="0"/>
                    </a:p>
                  </a:txBody>
                  <a:tcPr/>
                </a:tc>
                <a:tc>
                  <a:txBody>
                    <a:bodyPr/>
                    <a:lstStyle/>
                    <a:p>
                      <a:pPr algn="l"/>
                      <a:r>
                        <a:rPr lang="en-US" sz="1800" dirty="0" smtClean="0"/>
                        <a:t>Medium</a:t>
                      </a:r>
                      <a:endParaRPr lang="en-US" sz="1800" dirty="0"/>
                    </a:p>
                  </a:txBody>
                  <a:tcPr/>
                </a:tc>
                <a:tc>
                  <a:txBody>
                    <a:bodyPr/>
                    <a:lstStyle/>
                    <a:p>
                      <a:pPr algn="l"/>
                      <a:r>
                        <a:rPr lang="en-US" sz="1800" dirty="0" smtClean="0"/>
                        <a:t>No</a:t>
                      </a:r>
                      <a:endParaRPr lang="en-US" sz="1800" dirty="0"/>
                    </a:p>
                  </a:txBody>
                  <a:tcPr/>
                </a:tc>
                <a:tc>
                  <a:txBody>
                    <a:bodyPr/>
                    <a:lstStyle/>
                    <a:p>
                      <a:pPr algn="l"/>
                      <a:r>
                        <a:rPr lang="en-US" sz="1800" dirty="0" smtClean="0"/>
                        <a:t>Excellent</a:t>
                      </a:r>
                      <a:endParaRPr lang="en-US" sz="1800" dirty="0"/>
                    </a:p>
                  </a:txBody>
                  <a:tcPr/>
                </a:tc>
                <a:tc>
                  <a:txBody>
                    <a:bodyPr/>
                    <a:lstStyle/>
                    <a:p>
                      <a:pPr algn="l"/>
                      <a:r>
                        <a:rPr lang="en-US" sz="1800" b="0" dirty="0" smtClean="0">
                          <a:solidFill>
                            <a:schemeClr val="tx1"/>
                          </a:solidFill>
                        </a:rPr>
                        <a:t>Yes</a:t>
                      </a:r>
                      <a:endParaRPr lang="en-US" sz="1800" b="0" dirty="0">
                        <a:solidFill>
                          <a:schemeClr val="tx1"/>
                        </a:solidFill>
                      </a:endParaRPr>
                    </a:p>
                  </a:txBody>
                  <a:tcPr/>
                </a:tc>
                <a:extLst>
                  <a:ext uri="{0D108BD9-81ED-4DB2-BD59-A6C34878D82A}">
                    <a16:rowId xmlns:a16="http://schemas.microsoft.com/office/drawing/2014/main" val="1951534904"/>
                  </a:ext>
                </a:extLst>
              </a:tr>
              <a:tr h="186575">
                <a:tc>
                  <a:txBody>
                    <a:bodyPr/>
                    <a:lstStyle/>
                    <a:p>
                      <a:pPr algn="l"/>
                      <a:r>
                        <a:rPr lang="en-US" sz="1800" dirty="0" smtClean="0"/>
                        <a:t>31..40</a:t>
                      </a:r>
                      <a:endParaRPr lang="en-US" sz="1800" dirty="0"/>
                    </a:p>
                  </a:txBody>
                  <a:tcPr/>
                </a:tc>
                <a:tc>
                  <a:txBody>
                    <a:bodyPr/>
                    <a:lstStyle/>
                    <a:p>
                      <a:pPr algn="l"/>
                      <a:r>
                        <a:rPr lang="en-US" sz="1800" dirty="0" smtClean="0"/>
                        <a:t>High</a:t>
                      </a:r>
                      <a:endParaRPr lang="en-US" sz="1800" dirty="0"/>
                    </a:p>
                  </a:txBody>
                  <a:tcPr/>
                </a:tc>
                <a:tc>
                  <a:txBody>
                    <a:bodyPr/>
                    <a:lstStyle/>
                    <a:p>
                      <a:pPr algn="l"/>
                      <a:r>
                        <a:rPr lang="en-US" sz="1800" dirty="0" smtClean="0"/>
                        <a:t>Yes</a:t>
                      </a:r>
                      <a:endParaRPr lang="en-US" sz="1800" dirty="0"/>
                    </a:p>
                  </a:txBody>
                  <a:tcPr/>
                </a:tc>
                <a:tc>
                  <a:txBody>
                    <a:bodyPr/>
                    <a:lstStyle/>
                    <a:p>
                      <a:pPr algn="l"/>
                      <a:r>
                        <a:rPr lang="en-US" sz="1800" dirty="0" smtClean="0"/>
                        <a:t>Fair</a:t>
                      </a:r>
                      <a:endParaRPr lang="en-US" sz="1800" dirty="0"/>
                    </a:p>
                  </a:txBody>
                  <a:tcPr/>
                </a:tc>
                <a:tc>
                  <a:txBody>
                    <a:bodyPr/>
                    <a:lstStyle/>
                    <a:p>
                      <a:pPr algn="l"/>
                      <a:r>
                        <a:rPr lang="en-US" sz="1800" b="0" dirty="0" smtClean="0">
                          <a:solidFill>
                            <a:schemeClr val="tx1"/>
                          </a:solidFill>
                        </a:rPr>
                        <a:t>Yes</a:t>
                      </a:r>
                      <a:endParaRPr lang="en-US" sz="1800" b="0" dirty="0">
                        <a:solidFill>
                          <a:schemeClr val="tx1"/>
                        </a:solidFill>
                      </a:endParaRPr>
                    </a:p>
                  </a:txBody>
                  <a:tcPr/>
                </a:tc>
                <a:extLst>
                  <a:ext uri="{0D108BD9-81ED-4DB2-BD59-A6C34878D82A}">
                    <a16:rowId xmlns:a16="http://schemas.microsoft.com/office/drawing/2014/main" val="4191808291"/>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689240748"/>
              </p:ext>
            </p:extLst>
          </p:nvPr>
        </p:nvGraphicFramePr>
        <p:xfrm>
          <a:off x="4572000" y="3402945"/>
          <a:ext cx="4381500" cy="2011680"/>
        </p:xfrm>
        <a:graphic>
          <a:graphicData uri="http://schemas.openxmlformats.org/drawingml/2006/table">
            <a:tbl>
              <a:tblPr firstRow="1" bandRow="1">
                <a:tableStyleId>{073A0DAA-6AF3-43AB-8588-CEC1D06C72B9}</a:tableStyleId>
              </a:tblPr>
              <a:tblGrid>
                <a:gridCol w="762000">
                  <a:extLst>
                    <a:ext uri="{9D8B030D-6E8A-4147-A177-3AD203B41FA5}">
                      <a16:colId xmlns:a16="http://schemas.microsoft.com/office/drawing/2014/main" val="2501294807"/>
                    </a:ext>
                  </a:extLst>
                </a:gridCol>
                <a:gridCol w="914400">
                  <a:extLst>
                    <a:ext uri="{9D8B030D-6E8A-4147-A177-3AD203B41FA5}">
                      <a16:colId xmlns:a16="http://schemas.microsoft.com/office/drawing/2014/main" val="1357462388"/>
                    </a:ext>
                  </a:extLst>
                </a:gridCol>
                <a:gridCol w="609600">
                  <a:extLst>
                    <a:ext uri="{9D8B030D-6E8A-4147-A177-3AD203B41FA5}">
                      <a16:colId xmlns:a16="http://schemas.microsoft.com/office/drawing/2014/main" val="4082395703"/>
                    </a:ext>
                  </a:extLst>
                </a:gridCol>
                <a:gridCol w="1066800">
                  <a:extLst>
                    <a:ext uri="{9D8B030D-6E8A-4147-A177-3AD203B41FA5}">
                      <a16:colId xmlns:a16="http://schemas.microsoft.com/office/drawing/2014/main" val="2399938010"/>
                    </a:ext>
                  </a:extLst>
                </a:gridCol>
                <a:gridCol w="1028700">
                  <a:extLst>
                    <a:ext uri="{9D8B030D-6E8A-4147-A177-3AD203B41FA5}">
                      <a16:colId xmlns:a16="http://schemas.microsoft.com/office/drawing/2014/main" val="1692895359"/>
                    </a:ext>
                  </a:extLst>
                </a:gridCol>
              </a:tblGrid>
              <a:tr h="171027">
                <a:tc>
                  <a:txBody>
                    <a:bodyPr/>
                    <a:lstStyle/>
                    <a:p>
                      <a:pPr algn="l"/>
                      <a:r>
                        <a:rPr lang="en-US" sz="1600" dirty="0" smtClean="0"/>
                        <a:t>Age</a:t>
                      </a:r>
                      <a:endParaRPr lang="en-US" sz="1600" dirty="0"/>
                    </a:p>
                  </a:txBody>
                  <a:tcPr/>
                </a:tc>
                <a:tc>
                  <a:txBody>
                    <a:bodyPr/>
                    <a:lstStyle/>
                    <a:p>
                      <a:pPr algn="l"/>
                      <a:r>
                        <a:rPr lang="en-US" sz="1600" dirty="0" smtClean="0"/>
                        <a:t>Income</a:t>
                      </a:r>
                      <a:endParaRPr lang="en-US" sz="1600" dirty="0"/>
                    </a:p>
                  </a:txBody>
                  <a:tcPr/>
                </a:tc>
                <a:tc>
                  <a:txBody>
                    <a:bodyPr/>
                    <a:lstStyle/>
                    <a:p>
                      <a:pPr algn="l"/>
                      <a:r>
                        <a:rPr lang="en-US" sz="1600" dirty="0" smtClean="0"/>
                        <a:t>Stu.</a:t>
                      </a:r>
                      <a:endParaRPr lang="en-US" sz="1600" dirty="0"/>
                    </a:p>
                  </a:txBody>
                  <a:tcPr/>
                </a:tc>
                <a:tc>
                  <a:txBody>
                    <a:bodyPr/>
                    <a:lstStyle/>
                    <a:p>
                      <a:pPr algn="l"/>
                      <a:r>
                        <a:rPr lang="en-US" sz="1600" dirty="0" err="1" smtClean="0"/>
                        <a:t>Cr_Rating</a:t>
                      </a:r>
                      <a:endParaRPr lang="en-US" sz="1600" dirty="0"/>
                    </a:p>
                  </a:txBody>
                  <a:tcPr/>
                </a:tc>
                <a:tc>
                  <a:txBody>
                    <a:bodyPr/>
                    <a:lstStyle/>
                    <a:p>
                      <a:pPr algn="l"/>
                      <a:r>
                        <a:rPr lang="en-US" sz="1600" dirty="0" smtClean="0"/>
                        <a:t>Buys</a:t>
                      </a:r>
                      <a:endParaRPr lang="en-US" sz="1600" dirty="0"/>
                    </a:p>
                  </a:txBody>
                  <a:tcPr/>
                </a:tc>
                <a:extLst>
                  <a:ext uri="{0D108BD9-81ED-4DB2-BD59-A6C34878D82A}">
                    <a16:rowId xmlns:a16="http://schemas.microsoft.com/office/drawing/2014/main" val="2250111270"/>
                  </a:ext>
                </a:extLst>
              </a:tr>
              <a:tr h="171027">
                <a:tc>
                  <a:txBody>
                    <a:bodyPr/>
                    <a:lstStyle/>
                    <a:p>
                      <a:pPr algn="l"/>
                      <a:r>
                        <a:rPr lang="en-US" sz="1600" dirty="0" smtClean="0"/>
                        <a:t>&gt;40</a:t>
                      </a:r>
                      <a:endParaRPr lang="en-US" sz="1600" dirty="0"/>
                    </a:p>
                  </a:txBody>
                  <a:tcPr/>
                </a:tc>
                <a:tc>
                  <a:txBody>
                    <a:bodyPr/>
                    <a:lstStyle/>
                    <a:p>
                      <a:pPr algn="l"/>
                      <a:r>
                        <a:rPr lang="en-US" sz="1600" dirty="0" smtClean="0"/>
                        <a:t>Medium</a:t>
                      </a:r>
                      <a:endParaRPr lang="en-US" sz="1600" dirty="0"/>
                    </a:p>
                  </a:txBody>
                  <a:tcPr/>
                </a:tc>
                <a:tc>
                  <a:txBody>
                    <a:bodyPr/>
                    <a:lstStyle/>
                    <a:p>
                      <a:pPr algn="l"/>
                      <a:r>
                        <a:rPr lang="en-US" sz="1600" dirty="0" smtClean="0"/>
                        <a:t>No</a:t>
                      </a:r>
                      <a:endParaRPr lang="en-US" sz="1600" dirty="0"/>
                    </a:p>
                  </a:txBody>
                  <a:tcPr/>
                </a:tc>
                <a:tc>
                  <a:txBody>
                    <a:bodyPr/>
                    <a:lstStyle/>
                    <a:p>
                      <a:pPr algn="l"/>
                      <a:r>
                        <a:rPr lang="en-US" sz="1600" dirty="0" smtClean="0"/>
                        <a:t>Fair</a:t>
                      </a:r>
                      <a:endParaRPr lang="en-US" sz="1600" dirty="0"/>
                    </a:p>
                  </a:txBody>
                  <a:tcPr/>
                </a:tc>
                <a:tc>
                  <a:txBody>
                    <a:bodyPr/>
                    <a:lstStyle/>
                    <a:p>
                      <a:pPr algn="l"/>
                      <a:r>
                        <a:rPr lang="en-US" sz="1600" dirty="0" smtClean="0"/>
                        <a:t>Yes</a:t>
                      </a:r>
                    </a:p>
                  </a:txBody>
                  <a:tcPr/>
                </a:tc>
                <a:extLst>
                  <a:ext uri="{0D108BD9-81ED-4DB2-BD59-A6C34878D82A}">
                    <a16:rowId xmlns:a16="http://schemas.microsoft.com/office/drawing/2014/main" val="1565325640"/>
                  </a:ext>
                </a:extLst>
              </a:tr>
              <a:tr h="171027">
                <a:tc>
                  <a:txBody>
                    <a:bodyPr/>
                    <a:lstStyle/>
                    <a:p>
                      <a:pPr algn="l"/>
                      <a:r>
                        <a:rPr lang="en-US" sz="1600" dirty="0" smtClean="0"/>
                        <a:t>&gt;40</a:t>
                      </a:r>
                      <a:endParaRPr lang="en-US" sz="1600" dirty="0"/>
                    </a:p>
                  </a:txBody>
                  <a:tcPr/>
                </a:tc>
                <a:tc>
                  <a:txBody>
                    <a:bodyPr/>
                    <a:lstStyle/>
                    <a:p>
                      <a:pPr algn="l"/>
                      <a:r>
                        <a:rPr lang="en-US" sz="1600" dirty="0" smtClean="0"/>
                        <a:t>Low</a:t>
                      </a:r>
                      <a:endParaRPr lang="en-US" sz="1600" dirty="0"/>
                    </a:p>
                  </a:txBody>
                  <a:tcPr/>
                </a:tc>
                <a:tc>
                  <a:txBody>
                    <a:bodyPr/>
                    <a:lstStyle/>
                    <a:p>
                      <a:pPr algn="l"/>
                      <a:r>
                        <a:rPr lang="en-US" sz="1600" dirty="0" smtClean="0"/>
                        <a:t>Yes</a:t>
                      </a:r>
                      <a:endParaRPr lang="en-US" sz="1600" dirty="0"/>
                    </a:p>
                  </a:txBody>
                  <a:tcPr/>
                </a:tc>
                <a:tc>
                  <a:txBody>
                    <a:bodyPr/>
                    <a:lstStyle/>
                    <a:p>
                      <a:pPr algn="l"/>
                      <a:r>
                        <a:rPr lang="en-US" sz="1600" dirty="0" smtClean="0"/>
                        <a:t>Fair</a:t>
                      </a:r>
                      <a:endParaRPr lang="en-US" sz="1600" dirty="0"/>
                    </a:p>
                  </a:txBody>
                  <a:tcPr/>
                </a:tc>
                <a:tc>
                  <a:txBody>
                    <a:bodyPr/>
                    <a:lstStyle/>
                    <a:p>
                      <a:pPr algn="l"/>
                      <a:r>
                        <a:rPr lang="en-US" sz="1600" dirty="0" smtClean="0"/>
                        <a:t>Yes</a:t>
                      </a:r>
                      <a:endParaRPr lang="en-US" sz="1600" dirty="0"/>
                    </a:p>
                  </a:txBody>
                  <a:tcPr/>
                </a:tc>
                <a:extLst>
                  <a:ext uri="{0D108BD9-81ED-4DB2-BD59-A6C34878D82A}">
                    <a16:rowId xmlns:a16="http://schemas.microsoft.com/office/drawing/2014/main" val="519106118"/>
                  </a:ext>
                </a:extLst>
              </a:tr>
              <a:tr h="171027">
                <a:tc>
                  <a:txBody>
                    <a:bodyPr/>
                    <a:lstStyle/>
                    <a:p>
                      <a:pPr algn="l"/>
                      <a:r>
                        <a:rPr lang="en-US" sz="1600" dirty="0" smtClean="0"/>
                        <a:t>&gt;40</a:t>
                      </a:r>
                      <a:endParaRPr lang="en-US" sz="1600" dirty="0"/>
                    </a:p>
                  </a:txBody>
                  <a:tcPr/>
                </a:tc>
                <a:tc>
                  <a:txBody>
                    <a:bodyPr/>
                    <a:lstStyle/>
                    <a:p>
                      <a:pPr algn="l"/>
                      <a:r>
                        <a:rPr lang="en-US" sz="1600" dirty="0" smtClean="0"/>
                        <a:t>Low</a:t>
                      </a:r>
                      <a:endParaRPr lang="en-US" sz="1600" dirty="0"/>
                    </a:p>
                  </a:txBody>
                  <a:tcPr/>
                </a:tc>
                <a:tc>
                  <a:txBody>
                    <a:bodyPr/>
                    <a:lstStyle/>
                    <a:p>
                      <a:pPr algn="l"/>
                      <a:r>
                        <a:rPr lang="en-US" sz="1600" dirty="0" smtClean="0"/>
                        <a:t>No</a:t>
                      </a:r>
                      <a:endParaRPr lang="en-US" sz="1600" dirty="0"/>
                    </a:p>
                  </a:txBody>
                  <a:tcPr/>
                </a:tc>
                <a:tc>
                  <a:txBody>
                    <a:bodyPr/>
                    <a:lstStyle/>
                    <a:p>
                      <a:pPr algn="l"/>
                      <a:r>
                        <a:rPr lang="en-US" sz="1600" dirty="0" smtClean="0"/>
                        <a:t>Excellent</a:t>
                      </a:r>
                      <a:endParaRPr lang="en-US" sz="1600" dirty="0"/>
                    </a:p>
                  </a:txBody>
                  <a:tcPr/>
                </a:tc>
                <a:tc>
                  <a:txBody>
                    <a:bodyPr/>
                    <a:lstStyle/>
                    <a:p>
                      <a:pPr algn="l"/>
                      <a:r>
                        <a:rPr lang="en-US" sz="1600" dirty="0" smtClean="0"/>
                        <a:t>No</a:t>
                      </a:r>
                      <a:endParaRPr lang="en-US" sz="1600" dirty="0"/>
                    </a:p>
                  </a:txBody>
                  <a:tcPr/>
                </a:tc>
                <a:extLst>
                  <a:ext uri="{0D108BD9-81ED-4DB2-BD59-A6C34878D82A}">
                    <a16:rowId xmlns:a16="http://schemas.microsoft.com/office/drawing/2014/main" val="1951534904"/>
                  </a:ext>
                </a:extLst>
              </a:tr>
              <a:tr h="171027">
                <a:tc>
                  <a:txBody>
                    <a:bodyPr/>
                    <a:lstStyle/>
                    <a:p>
                      <a:pPr algn="l"/>
                      <a:r>
                        <a:rPr lang="en-US" sz="1600" dirty="0" smtClean="0"/>
                        <a:t>&gt;40</a:t>
                      </a:r>
                      <a:endParaRPr lang="en-US" sz="1600" dirty="0"/>
                    </a:p>
                  </a:txBody>
                  <a:tcPr/>
                </a:tc>
                <a:tc>
                  <a:txBody>
                    <a:bodyPr/>
                    <a:lstStyle/>
                    <a:p>
                      <a:pPr algn="l"/>
                      <a:r>
                        <a:rPr lang="en-US" sz="1600" dirty="0" smtClean="0"/>
                        <a:t>Medium</a:t>
                      </a:r>
                      <a:endParaRPr lang="en-US" sz="1600" dirty="0"/>
                    </a:p>
                  </a:txBody>
                  <a:tcPr/>
                </a:tc>
                <a:tc>
                  <a:txBody>
                    <a:bodyPr/>
                    <a:lstStyle/>
                    <a:p>
                      <a:pPr algn="l"/>
                      <a:r>
                        <a:rPr lang="en-US" sz="1600" dirty="0" smtClean="0"/>
                        <a:t>Yes</a:t>
                      </a:r>
                      <a:endParaRPr lang="en-US" sz="1600" dirty="0"/>
                    </a:p>
                  </a:txBody>
                  <a:tcPr/>
                </a:tc>
                <a:tc>
                  <a:txBody>
                    <a:bodyPr/>
                    <a:lstStyle/>
                    <a:p>
                      <a:pPr algn="l"/>
                      <a:r>
                        <a:rPr lang="en-US" sz="1600" dirty="0" smtClean="0"/>
                        <a:t>Fair</a:t>
                      </a:r>
                      <a:endParaRPr lang="en-US" sz="1600" dirty="0"/>
                    </a:p>
                  </a:txBody>
                  <a:tcPr/>
                </a:tc>
                <a:tc>
                  <a:txBody>
                    <a:bodyPr/>
                    <a:lstStyle/>
                    <a:p>
                      <a:pPr algn="l"/>
                      <a:r>
                        <a:rPr lang="en-US" sz="1600" dirty="0" smtClean="0"/>
                        <a:t>Yes</a:t>
                      </a:r>
                      <a:endParaRPr lang="en-US" sz="1600" dirty="0"/>
                    </a:p>
                  </a:txBody>
                  <a:tcPr/>
                </a:tc>
                <a:extLst>
                  <a:ext uri="{0D108BD9-81ED-4DB2-BD59-A6C34878D82A}">
                    <a16:rowId xmlns:a16="http://schemas.microsoft.com/office/drawing/2014/main" val="4191808291"/>
                  </a:ext>
                </a:extLst>
              </a:tr>
              <a:tr h="171027">
                <a:tc>
                  <a:txBody>
                    <a:bodyPr/>
                    <a:lstStyle/>
                    <a:p>
                      <a:pPr algn="l"/>
                      <a:r>
                        <a:rPr lang="en-US" sz="1600" dirty="0" smtClean="0"/>
                        <a:t>&gt;40</a:t>
                      </a:r>
                      <a:endParaRPr lang="en-US" sz="1600" dirty="0"/>
                    </a:p>
                  </a:txBody>
                  <a:tcPr/>
                </a:tc>
                <a:tc>
                  <a:txBody>
                    <a:bodyPr/>
                    <a:lstStyle/>
                    <a:p>
                      <a:pPr algn="l"/>
                      <a:r>
                        <a:rPr lang="en-US" sz="1600" dirty="0" smtClean="0"/>
                        <a:t>Medium</a:t>
                      </a:r>
                      <a:endParaRPr lang="en-US" sz="1600" dirty="0"/>
                    </a:p>
                  </a:txBody>
                  <a:tcPr/>
                </a:tc>
                <a:tc>
                  <a:txBody>
                    <a:bodyPr/>
                    <a:lstStyle/>
                    <a:p>
                      <a:pPr algn="l"/>
                      <a:r>
                        <a:rPr lang="en-US" sz="1600" dirty="0" smtClean="0"/>
                        <a:t>No</a:t>
                      </a:r>
                      <a:endParaRPr lang="en-US" sz="1600" dirty="0"/>
                    </a:p>
                  </a:txBody>
                  <a:tcPr/>
                </a:tc>
                <a:tc>
                  <a:txBody>
                    <a:bodyPr/>
                    <a:lstStyle/>
                    <a:p>
                      <a:pPr algn="l"/>
                      <a:r>
                        <a:rPr lang="en-US" sz="1600" dirty="0" smtClean="0"/>
                        <a:t>Excellent</a:t>
                      </a:r>
                      <a:endParaRPr lang="en-US" sz="1600" dirty="0"/>
                    </a:p>
                  </a:txBody>
                  <a:tcPr/>
                </a:tc>
                <a:tc>
                  <a:txBody>
                    <a:bodyPr/>
                    <a:lstStyle/>
                    <a:p>
                      <a:pPr algn="l"/>
                      <a:r>
                        <a:rPr lang="en-US" sz="1600" dirty="0" smtClean="0"/>
                        <a:t>No</a:t>
                      </a:r>
                      <a:endParaRPr lang="en-US" sz="1600" dirty="0"/>
                    </a:p>
                  </a:txBody>
                  <a:tcPr/>
                </a:tc>
                <a:extLst>
                  <a:ext uri="{0D108BD9-81ED-4DB2-BD59-A6C34878D82A}">
                    <a16:rowId xmlns:a16="http://schemas.microsoft.com/office/drawing/2014/main" val="1724560088"/>
                  </a:ext>
                </a:extLst>
              </a:tr>
            </a:tbl>
          </a:graphicData>
        </a:graphic>
      </p:graphicFrame>
    </p:spTree>
    <p:extLst>
      <p:ext uri="{BB962C8B-B14F-4D97-AF65-F5344CB8AC3E}">
        <p14:creationId xmlns:p14="http://schemas.microsoft.com/office/powerpoint/2010/main" val="35822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a:t>
            </a:r>
            <a:r>
              <a:rPr lang="en-US" dirty="0" smtClean="0"/>
              <a:t>ID3 (Age &lt;=30)</a:t>
            </a:r>
            <a:endParaRPr lang="en-US" dirty="0"/>
          </a:p>
        </p:txBody>
      </p:sp>
      <p:sp>
        <p:nvSpPr>
          <p:cNvPr id="3" name="Content Placeholder 2"/>
          <p:cNvSpPr>
            <a:spLocks noGrp="1"/>
          </p:cNvSpPr>
          <p:nvPr>
            <p:ph idx="1"/>
          </p:nvPr>
        </p:nvSpPr>
        <p:spPr/>
        <p:txBody>
          <a:bodyPr/>
          <a:lstStyle/>
          <a:p>
            <a:r>
              <a:rPr lang="en-US" dirty="0" smtClean="0"/>
              <a:t>Compute the information gain &amp; Entropy For Age </a:t>
            </a:r>
            <a:r>
              <a:rPr lang="en-US" b="1" dirty="0" smtClean="0"/>
              <a:t>&lt;=30</a:t>
            </a:r>
            <a:r>
              <a:rPr lang="en-US" dirty="0" smtClean="0"/>
              <a:t>,</a:t>
            </a:r>
          </a:p>
          <a:p>
            <a:pPr lvl="1">
              <a:buFont typeface="Arial" panose="020B0604020202020204" pitchFamily="34" charset="0"/>
              <a:buChar char="•"/>
            </a:pPr>
            <a:r>
              <a:rPr lang="en-US" dirty="0" smtClean="0"/>
              <a:t>P</a:t>
            </a:r>
            <a:r>
              <a:rPr lang="en-US" baseline="-25000" dirty="0" smtClean="0"/>
              <a:t>i</a:t>
            </a:r>
            <a:r>
              <a:rPr lang="en-US" dirty="0" smtClean="0"/>
              <a:t> = Yes class = 2</a:t>
            </a:r>
          </a:p>
          <a:p>
            <a:pPr lvl="1">
              <a:buFont typeface="Arial" panose="020B0604020202020204" pitchFamily="34" charset="0"/>
              <a:buChar char="•"/>
            </a:pPr>
            <a:r>
              <a:rPr lang="en-US" dirty="0" smtClean="0"/>
              <a:t>N</a:t>
            </a:r>
            <a:r>
              <a:rPr lang="en-US" baseline="-25000" dirty="0"/>
              <a:t>i</a:t>
            </a:r>
            <a:r>
              <a:rPr lang="en-US" dirty="0" smtClean="0"/>
              <a:t> = No class = 3</a:t>
            </a:r>
          </a:p>
          <a:p>
            <a:pPr marL="457200" lvl="1" indent="0">
              <a:buNone/>
            </a:pPr>
            <a:r>
              <a:rPr lang="en-US" dirty="0"/>
              <a:t>So, Information Gain = I (</a:t>
            </a:r>
            <a:r>
              <a:rPr lang="en-US" dirty="0" err="1"/>
              <a:t>p,n</a:t>
            </a:r>
            <a:r>
              <a:rPr lang="en-US" dirty="0"/>
              <a:t>) </a:t>
            </a:r>
          </a:p>
          <a:p>
            <a:pPr marL="457200" lvl="1" indent="0">
              <a:buNone/>
            </a:pP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943100" y="2895600"/>
                <a:ext cx="5257800" cy="534826"/>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I</m:t>
                    </m:r>
                    <m:d>
                      <m:dPr>
                        <m:ctrlPr>
                          <a:rPr lang="en-US" sz="2400" i="1">
                            <a:latin typeface="Cambria Math" panose="02040503050406030204" pitchFamily="18" charset="0"/>
                          </a:rPr>
                        </m:ctrlPr>
                      </m:dPr>
                      <m:e>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i="1">
                            <a:latin typeface="Cambria Math" panose="02040503050406030204" pitchFamily="18" charset="0"/>
                          </a:rPr>
                          <m:t>𝑛</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0"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943100" y="2895600"/>
                <a:ext cx="5257800" cy="534826"/>
              </a:xfrm>
              <a:prstGeom prst="rect">
                <a:avLst/>
              </a:prstGeom>
              <a:blipFill>
                <a:blip r:embed="rId2"/>
                <a:stretch>
                  <a:fillRect t="-6667" b="-10000"/>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30810" y="3810000"/>
                <a:ext cx="5257800" cy="527580"/>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I</m:t>
                    </m:r>
                    <m:d>
                      <m:dPr>
                        <m:ctrlPr>
                          <a:rPr lang="en-US" sz="2400" i="1">
                            <a:latin typeface="Cambria Math" panose="02040503050406030204" pitchFamily="18" charset="0"/>
                          </a:rPr>
                        </m:ctrlPr>
                      </m:dPr>
                      <m:e>
                        <m:r>
                          <a:rPr lang="en-US" sz="2400" b="0" i="1" smtClean="0">
                            <a:latin typeface="Cambria Math" panose="02040503050406030204" pitchFamily="18" charset="0"/>
                          </a:rPr>
                          <m:t>2,3</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𝑙𝑜𝑔</m:t>
                    </m:r>
                    <m:r>
                      <a:rPr lang="en-US" sz="2400" b="0" i="0"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5</m:t>
                        </m:r>
                      </m:den>
                    </m:f>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930810" y="3810000"/>
                <a:ext cx="5257800" cy="527580"/>
              </a:xfrm>
              <a:prstGeom prst="rect">
                <a:avLst/>
              </a:prstGeom>
              <a:blipFill>
                <a:blip r:embed="rId3"/>
                <a:stretch>
                  <a:fillRect t="-1124" b="-16854"/>
                </a:stretch>
              </a:blipFill>
              <a:ln w="12700">
                <a:solidFill>
                  <a:schemeClr val="bg1"/>
                </a:solidFill>
              </a:ln>
            </p:spPr>
            <p:txBody>
              <a:bodyPr/>
              <a:lstStyle/>
              <a:p>
                <a:r>
                  <a:rPr lang="en-US">
                    <a:noFill/>
                  </a:rPr>
                  <a:t> </a:t>
                </a:r>
              </a:p>
            </p:txBody>
          </p:sp>
        </mc:Fallback>
      </mc:AlternateContent>
      <p:sp>
        <p:nvSpPr>
          <p:cNvPr id="6" name="Rectangle 5"/>
          <p:cNvSpPr/>
          <p:nvPr/>
        </p:nvSpPr>
        <p:spPr>
          <a:xfrm>
            <a:off x="3524250" y="4640507"/>
            <a:ext cx="20955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I(2,3) = 0.971</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02831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ID3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1952726"/>
              </p:ext>
            </p:extLst>
          </p:nvPr>
        </p:nvGraphicFramePr>
        <p:xfrm>
          <a:off x="190500" y="990600"/>
          <a:ext cx="6896100" cy="1828800"/>
        </p:xfrm>
        <a:graphic>
          <a:graphicData uri="http://schemas.openxmlformats.org/drawingml/2006/table">
            <a:tbl>
              <a:tblPr firstRow="1" bandRow="1">
                <a:tableStyleId>{073A0DAA-6AF3-43AB-8588-CEC1D06C72B9}</a:tableStyleId>
              </a:tblPr>
              <a:tblGrid>
                <a:gridCol w="1724025">
                  <a:extLst>
                    <a:ext uri="{9D8B030D-6E8A-4147-A177-3AD203B41FA5}">
                      <a16:colId xmlns:a16="http://schemas.microsoft.com/office/drawing/2014/main" val="2456932108"/>
                    </a:ext>
                  </a:extLst>
                </a:gridCol>
                <a:gridCol w="1724025">
                  <a:extLst>
                    <a:ext uri="{9D8B030D-6E8A-4147-A177-3AD203B41FA5}">
                      <a16:colId xmlns:a16="http://schemas.microsoft.com/office/drawing/2014/main" val="3837486193"/>
                    </a:ext>
                  </a:extLst>
                </a:gridCol>
                <a:gridCol w="1724025">
                  <a:extLst>
                    <a:ext uri="{9D8B030D-6E8A-4147-A177-3AD203B41FA5}">
                      <a16:colId xmlns:a16="http://schemas.microsoft.com/office/drawing/2014/main" val="3691895855"/>
                    </a:ext>
                  </a:extLst>
                </a:gridCol>
                <a:gridCol w="1724025">
                  <a:extLst>
                    <a:ext uri="{9D8B030D-6E8A-4147-A177-3AD203B41FA5}">
                      <a16:colId xmlns:a16="http://schemas.microsoft.com/office/drawing/2014/main" val="1661440814"/>
                    </a:ext>
                  </a:extLst>
                </a:gridCol>
              </a:tblGrid>
              <a:tr h="370840">
                <a:tc>
                  <a:txBody>
                    <a:bodyPr/>
                    <a:lstStyle/>
                    <a:p>
                      <a:pPr algn="ctr"/>
                      <a:r>
                        <a:rPr lang="en-US" sz="2400" dirty="0" smtClean="0"/>
                        <a:t>Age</a:t>
                      </a:r>
                      <a:endParaRPr lang="en-US" sz="2400" dirty="0"/>
                    </a:p>
                  </a:txBody>
                  <a:tcPr/>
                </a:tc>
                <a:tc>
                  <a:txBody>
                    <a:bodyPr/>
                    <a:lstStyle/>
                    <a:p>
                      <a:pPr algn="ctr"/>
                      <a:r>
                        <a:rPr lang="en-US" sz="2400" dirty="0" smtClean="0"/>
                        <a:t>P</a:t>
                      </a:r>
                      <a:r>
                        <a:rPr lang="en-US" sz="2400" baseline="-25000" dirty="0" smtClean="0"/>
                        <a:t>i</a:t>
                      </a:r>
                      <a:endParaRPr lang="en-US" sz="2400" baseline="-25000" dirty="0"/>
                    </a:p>
                  </a:txBody>
                  <a:tcPr/>
                </a:tc>
                <a:tc>
                  <a:txBody>
                    <a:bodyPr/>
                    <a:lstStyle/>
                    <a:p>
                      <a:pPr algn="ctr"/>
                      <a:r>
                        <a:rPr lang="en-US" sz="2400" dirty="0" smtClean="0"/>
                        <a:t>N</a:t>
                      </a:r>
                      <a:r>
                        <a:rPr lang="en-US" sz="2400" baseline="-25000" dirty="0" smtClean="0"/>
                        <a:t>i</a:t>
                      </a:r>
                      <a:endParaRPr lang="en-US" sz="24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I (P</a:t>
                      </a:r>
                      <a:r>
                        <a:rPr lang="en-US" sz="2400" baseline="-25000" dirty="0" smtClean="0"/>
                        <a:t>i </a:t>
                      </a:r>
                      <a:r>
                        <a:rPr lang="en-US" sz="2400" dirty="0" smtClean="0"/>
                        <a:t>, N</a:t>
                      </a:r>
                      <a:r>
                        <a:rPr lang="en-US" sz="2400" baseline="-25000" dirty="0" smtClean="0"/>
                        <a:t>i</a:t>
                      </a:r>
                      <a:r>
                        <a:rPr lang="en-US" sz="2400" dirty="0" smtClean="0"/>
                        <a:t>)</a:t>
                      </a:r>
                      <a:endParaRPr lang="en-US" sz="2400" dirty="0"/>
                    </a:p>
                  </a:txBody>
                  <a:tcPr/>
                </a:tc>
                <a:extLst>
                  <a:ext uri="{0D108BD9-81ED-4DB2-BD59-A6C34878D82A}">
                    <a16:rowId xmlns:a16="http://schemas.microsoft.com/office/drawing/2014/main" val="2352481071"/>
                  </a:ext>
                </a:extLst>
              </a:tr>
              <a:tr h="370840">
                <a:tc>
                  <a:txBody>
                    <a:bodyPr/>
                    <a:lstStyle/>
                    <a:p>
                      <a:pPr algn="ctr"/>
                      <a:r>
                        <a:rPr lang="en-US" sz="2400" dirty="0" smtClean="0"/>
                        <a:t>&lt;=30</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0.971</a:t>
                      </a:r>
                      <a:endParaRPr lang="en-US" sz="2400" dirty="0"/>
                    </a:p>
                  </a:txBody>
                  <a:tcPr/>
                </a:tc>
                <a:extLst>
                  <a:ext uri="{0D108BD9-81ED-4DB2-BD59-A6C34878D82A}">
                    <a16:rowId xmlns:a16="http://schemas.microsoft.com/office/drawing/2014/main" val="2235851672"/>
                  </a:ext>
                </a:extLst>
              </a:tr>
              <a:tr h="370840">
                <a:tc>
                  <a:txBody>
                    <a:bodyPr/>
                    <a:lstStyle/>
                    <a:p>
                      <a:pPr algn="ctr"/>
                      <a:r>
                        <a:rPr lang="en-US" sz="2400" dirty="0" smtClean="0"/>
                        <a:t>31..40</a:t>
                      </a:r>
                      <a:endParaRPr lang="en-US" sz="2400" dirty="0"/>
                    </a:p>
                  </a:txBody>
                  <a:tcPr/>
                </a:tc>
                <a:tc>
                  <a:txBody>
                    <a:bodyPr/>
                    <a:lstStyle/>
                    <a:p>
                      <a:pPr algn="ctr"/>
                      <a:r>
                        <a:rPr lang="en-US" sz="2400" dirty="0" smtClean="0"/>
                        <a:t>4</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3401711930"/>
                  </a:ext>
                </a:extLst>
              </a:tr>
              <a:tr h="370840">
                <a:tc>
                  <a:txBody>
                    <a:bodyPr/>
                    <a:lstStyle/>
                    <a:p>
                      <a:pPr algn="ctr"/>
                      <a:r>
                        <a:rPr lang="en-US" sz="2400" dirty="0" smtClean="0"/>
                        <a:t>&gt;40</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0.971</a:t>
                      </a:r>
                      <a:endParaRPr lang="en-US" sz="2400" dirty="0"/>
                    </a:p>
                  </a:txBody>
                  <a:tcPr/>
                </a:tc>
                <a:extLst>
                  <a:ext uri="{0D108BD9-81ED-4DB2-BD59-A6C34878D82A}">
                    <a16:rowId xmlns:a16="http://schemas.microsoft.com/office/drawing/2014/main" val="2763798754"/>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190500" y="2971800"/>
                <a:ext cx="8763000" cy="1926553"/>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smtClean="0"/>
                  <a:t>So the expected information needed to classify a given sample if the samples are partitioned according to age is,</a:t>
                </a:r>
                <a:endParaRPr lang="en-US" sz="2000" dirty="0"/>
              </a:p>
              <a:p>
                <a:pPr marL="342900" indent="-342900" algn="just">
                  <a:buFont typeface="Wingdings" panose="05000000000000000000" pitchFamily="2" charset="2"/>
                  <a:buChar char="§"/>
                </a:pPr>
                <a:r>
                  <a:rPr lang="en-US" sz="2000" dirty="0" smtClean="0"/>
                  <a:t>Calculate entropy using the values from the Table and the formula given below:</a:t>
                </a:r>
              </a:p>
              <a:p>
                <a:pPr algn="ctr"/>
                <a:r>
                  <a:rPr lang="en-US" sz="2000" dirty="0" smtClean="0">
                    <a:latin typeface="+mj-lt"/>
                  </a:rPr>
                  <a:t>E (A) = </a:t>
                </a:r>
                <a14:m>
                  <m:oMath xmlns:m="http://schemas.openxmlformats.org/officeDocument/2006/math">
                    <m:nary>
                      <m:naryPr>
                        <m:chr m:val="∑"/>
                        <m:limLoc m:val="undOvr"/>
                        <m:grow m:val="on"/>
                        <m:ctrlPr>
                          <a:rPr lang="en-US" sz="2000" i="1" dirty="0" smtClean="0">
                            <a:latin typeface="Cambria Math" panose="02040503050406030204" pitchFamily="18" charset="0"/>
                          </a:rPr>
                        </m:ctrlPr>
                      </m:naryPr>
                      <m:sub>
                        <m:r>
                          <m:rPr>
                            <m:sty m:val="p"/>
                            <m:brk/>
                            <m:aln/>
                          </m:rPr>
                          <a:rPr lang="en-US" sz="2000" b="0" i="0" dirty="0" smtClean="0">
                            <a:latin typeface="Cambria Math" panose="02040503050406030204" pitchFamily="18" charset="0"/>
                          </a:rPr>
                          <m:t>i</m:t>
                        </m:r>
                        <m:r>
                          <a:rPr lang="en-US" sz="2000" i="0" dirty="0">
                            <a:latin typeface="Cambria Math" panose="02040503050406030204" pitchFamily="18" charset="0"/>
                          </a:rPr>
                          <m:t>=1</m:t>
                        </m:r>
                      </m:sub>
                      <m:sup>
                        <m:r>
                          <a:rPr lang="en-US" sz="2000" b="0" i="1" dirty="0" smtClean="0">
                            <a:latin typeface="Cambria Math" panose="02040503050406030204" pitchFamily="18" charset="0"/>
                          </a:rPr>
                          <m:t>𝑣</m:t>
                        </m:r>
                      </m:sup>
                      <m:e>
                        <m:f>
                          <m:fPr>
                            <m:ctrlPr>
                              <a:rPr lang="en-US" sz="2000" i="1" dirty="0">
                                <a:latin typeface="Cambria Math" panose="02040503050406030204" pitchFamily="18" charset="0"/>
                              </a:rPr>
                            </m:ctrlPr>
                          </m:fPr>
                          <m:num>
                            <m:r>
                              <m:rPr>
                                <m:nor/>
                              </m:rPr>
                              <a:rPr lang="en-US" sz="2000" dirty="0">
                                <a:latin typeface="+mj-lt"/>
                              </a:rPr>
                              <m:t>P</m:t>
                            </m:r>
                            <m:r>
                              <m:rPr>
                                <m:nor/>
                              </m:rPr>
                              <a:rPr lang="en-US" sz="2000" baseline="-25000" dirty="0">
                                <a:latin typeface="+mj-lt"/>
                              </a:rPr>
                              <m:t>i</m:t>
                            </m:r>
                            <m:r>
                              <a:rPr lang="en-US" sz="2000" i="0" dirty="0">
                                <a:latin typeface="Cambria Math" panose="02040503050406030204" pitchFamily="18" charset="0"/>
                              </a:rPr>
                              <m:t>+</m:t>
                            </m:r>
                            <m:r>
                              <m:rPr>
                                <m:nor/>
                              </m:rPr>
                              <a:rPr lang="en-US" sz="2000" dirty="0">
                                <a:latin typeface="+mj-lt"/>
                              </a:rPr>
                              <m:t>N</m:t>
                            </m:r>
                            <m:r>
                              <m:rPr>
                                <m:nor/>
                              </m:rPr>
                              <a:rPr lang="en-US" sz="2000" baseline="-25000" dirty="0">
                                <a:latin typeface="+mj-lt"/>
                              </a:rPr>
                              <m:t>i</m:t>
                            </m:r>
                          </m:num>
                          <m:den>
                            <m:r>
                              <a:rPr lang="en-US" sz="2000" b="0" i="1" dirty="0" smtClean="0">
                                <a:latin typeface="Cambria Math" panose="02040503050406030204" pitchFamily="18" charset="0"/>
                              </a:rPr>
                              <m:t>𝑝</m:t>
                            </m:r>
                            <m:r>
                              <a:rPr lang="en-US" sz="2000" b="0" i="1" dirty="0" smtClean="0">
                                <a:latin typeface="Cambria Math" panose="02040503050406030204" pitchFamily="18" charset="0"/>
                              </a:rPr>
                              <m:t>+</m:t>
                            </m:r>
                            <m:r>
                              <a:rPr lang="en-US" sz="2000" b="0" i="1" dirty="0" smtClean="0">
                                <a:latin typeface="Cambria Math" panose="02040503050406030204" pitchFamily="18" charset="0"/>
                              </a:rPr>
                              <m:t>𝑛</m:t>
                            </m:r>
                          </m:den>
                        </m:f>
                      </m:e>
                    </m:nary>
                  </m:oMath>
                </a14:m>
                <a:r>
                  <a:rPr lang="en-US" sz="2000" dirty="0" smtClean="0">
                    <a:latin typeface="+mj-lt"/>
                  </a:rPr>
                  <a:t> I </a:t>
                </a:r>
                <a:r>
                  <a:rPr lang="en-US" sz="2000" dirty="0">
                    <a:latin typeface="+mj-lt"/>
                  </a:rPr>
                  <a:t>(P</a:t>
                </a:r>
                <a:r>
                  <a:rPr lang="en-US" sz="2000" baseline="-25000" dirty="0">
                    <a:latin typeface="+mj-lt"/>
                  </a:rPr>
                  <a:t>i </a:t>
                </a:r>
                <a:r>
                  <a:rPr lang="en-US" sz="2000" dirty="0">
                    <a:latin typeface="+mj-lt"/>
                  </a:rPr>
                  <a:t>, N</a:t>
                </a:r>
                <a:r>
                  <a:rPr lang="en-US" sz="2000" baseline="-25000" dirty="0">
                    <a:latin typeface="+mj-lt"/>
                  </a:rPr>
                  <a:t>i</a:t>
                </a:r>
                <a:r>
                  <a:rPr lang="en-US" sz="2000" dirty="0">
                    <a:latin typeface="+mj-lt"/>
                  </a:rPr>
                  <a:t>)</a:t>
                </a:r>
              </a:p>
              <a:p>
                <a:pPr marL="342900" indent="-342900" algn="just">
                  <a:buFont typeface="Wingdings" panose="05000000000000000000" pitchFamily="2" charset="2"/>
                  <a:buChar char="§"/>
                </a:pPr>
                <a:endParaRPr lang="en-US" sz="20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90500" y="2971800"/>
                <a:ext cx="8763000" cy="1926553"/>
              </a:xfrm>
              <a:prstGeom prst="rect">
                <a:avLst/>
              </a:prstGeom>
              <a:blipFill>
                <a:blip r:embed="rId2"/>
                <a:stretch>
                  <a:fillRect l="-626" t="-1899" r="-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943100" y="4634563"/>
                <a:ext cx="5257800" cy="537198"/>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E</m:t>
                    </m:r>
                    <m:d>
                      <m:dPr>
                        <m:ctrlPr>
                          <a:rPr lang="en-US" sz="2400" i="1">
                            <a:latin typeface="Cambria Math" panose="02040503050406030204" pitchFamily="18" charset="0"/>
                          </a:rPr>
                        </m:ctrlPr>
                      </m:dPr>
                      <m:e>
                        <m:r>
                          <m:rPr>
                            <m:sty m:val="p"/>
                          </m:rPr>
                          <a:rPr lang="en-US" sz="2400" b="0" i="0" smtClean="0">
                            <a:latin typeface="Cambria Math" panose="02040503050406030204" pitchFamily="18" charset="0"/>
                          </a:rPr>
                          <m:t>Age</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14</m:t>
                        </m:r>
                      </m:den>
                    </m:f>
                  </m:oMath>
                </a14:m>
                <a:r>
                  <a:rPr lang="en-US" sz="2400" dirty="0" smtClean="0">
                    <a:latin typeface="+mj-lt"/>
                  </a:rPr>
                  <a:t> I (2,3)  </a:t>
                </a:r>
                <a:r>
                  <a:rPr lang="en-US" sz="2400" dirty="0">
                    <a:latin typeface="+mj-lt"/>
                  </a:rPr>
                  <a:t>+</a:t>
                </a:r>
                <a:r>
                  <a:rPr lang="en-US" sz="2400" dirty="0" smtClean="0">
                    <a:latin typeface="+mj-lt"/>
                  </a:rPr>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4</m:t>
                        </m:r>
                      </m:num>
                      <m:den>
                        <m:r>
                          <a:rPr lang="en-US" sz="2400" b="0" i="1" smtClean="0">
                            <a:latin typeface="Cambria Math" panose="02040503050406030204" pitchFamily="18" charset="0"/>
                          </a:rPr>
                          <m:t>14</m:t>
                        </m:r>
                      </m:den>
                    </m:f>
                  </m:oMath>
                </a14:m>
                <a:r>
                  <a:rPr lang="en-US" sz="2400" dirty="0">
                    <a:latin typeface="+mj-lt"/>
                  </a:rPr>
                  <a:t> I </a:t>
                </a:r>
                <a:r>
                  <a:rPr lang="en-US" sz="2400" dirty="0" smtClean="0">
                    <a:latin typeface="+mj-lt"/>
                  </a:rPr>
                  <a:t>(4,0)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5</m:t>
                        </m:r>
                      </m:num>
                      <m:den>
                        <m:r>
                          <a:rPr lang="en-US" sz="2400" i="1">
                            <a:latin typeface="Cambria Math" panose="02040503050406030204" pitchFamily="18" charset="0"/>
                          </a:rPr>
                          <m:t>14</m:t>
                        </m:r>
                      </m:den>
                    </m:f>
                  </m:oMath>
                </a14:m>
                <a:r>
                  <a:rPr lang="en-US" sz="2400" dirty="0">
                    <a:latin typeface="+mj-lt"/>
                  </a:rPr>
                  <a:t> I </a:t>
                </a:r>
                <a:r>
                  <a:rPr lang="en-US" sz="2400" dirty="0" smtClean="0">
                    <a:latin typeface="+mj-lt"/>
                  </a:rPr>
                  <a:t>(3,2)   </a:t>
                </a:r>
                <a:endParaRPr lang="en-US" sz="2400" dirty="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43100" y="4634563"/>
                <a:ext cx="5257800" cy="537198"/>
              </a:xfrm>
              <a:prstGeom prst="rect">
                <a:avLst/>
              </a:prstGeom>
              <a:blipFill>
                <a:blip r:embed="rId3"/>
                <a:stretch>
                  <a:fillRect r="-6019" b="-18889"/>
                </a:stretch>
              </a:blipFill>
              <a:ln w="12700">
                <a:solidFill>
                  <a:schemeClr val="bg1"/>
                </a:solidFill>
              </a:ln>
            </p:spPr>
            <p:txBody>
              <a:bodyPr/>
              <a:lstStyle/>
              <a:p>
                <a:r>
                  <a:rPr lang="en-US">
                    <a:noFill/>
                  </a:rPr>
                  <a:t> </a:t>
                </a:r>
              </a:p>
            </p:txBody>
          </p:sp>
        </mc:Fallback>
      </mc:AlternateContent>
      <p:sp>
        <p:nvSpPr>
          <p:cNvPr id="7" name="Rectangle 6"/>
          <p:cNvSpPr/>
          <p:nvPr/>
        </p:nvSpPr>
        <p:spPr>
          <a:xfrm>
            <a:off x="3476625" y="5410200"/>
            <a:ext cx="219075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E(Age) = 0.694</a:t>
            </a:r>
            <a:endParaRPr lang="en-US" sz="2400" dirty="0">
              <a:solidFill>
                <a:schemeClr val="tx1"/>
              </a:solidFill>
              <a:latin typeface="+mj-lt"/>
            </a:endParaRPr>
          </a:p>
        </p:txBody>
      </p:sp>
    </p:spTree>
    <p:extLst>
      <p:ext uri="{BB962C8B-B14F-4D97-AF65-F5344CB8AC3E}">
        <p14:creationId xmlns:p14="http://schemas.microsoft.com/office/powerpoint/2010/main" val="290857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ID3</a:t>
            </a:r>
          </a:p>
        </p:txBody>
      </p:sp>
      <p:sp>
        <p:nvSpPr>
          <p:cNvPr id="3" name="Content Placeholder 2"/>
          <p:cNvSpPr>
            <a:spLocks noGrp="1"/>
          </p:cNvSpPr>
          <p:nvPr>
            <p:ph idx="1"/>
          </p:nvPr>
        </p:nvSpPr>
        <p:spPr/>
        <p:txBody>
          <a:bodyPr/>
          <a:lstStyle/>
          <a:p>
            <a:pPr marL="0" indent="0">
              <a:buNone/>
            </a:pPr>
            <a:r>
              <a:rPr lang="en-US" dirty="0" smtClean="0"/>
              <a:t>	Gain (Age) = I (p, n) – E (Age)</a:t>
            </a:r>
          </a:p>
          <a:p>
            <a:pPr marL="0" lvl="1" indent="0">
              <a:buNone/>
            </a:pPr>
            <a:r>
              <a:rPr lang="en-US" dirty="0"/>
              <a:t> </a:t>
            </a:r>
            <a:r>
              <a:rPr lang="en-US" dirty="0" smtClean="0"/>
              <a:t>                     	        </a:t>
            </a:r>
            <a:r>
              <a:rPr lang="en-US" sz="2400" dirty="0"/>
              <a:t>= 0.940 – 0.694</a:t>
            </a:r>
          </a:p>
          <a:p>
            <a:pPr marL="0" lvl="1" indent="0">
              <a:buNone/>
            </a:pPr>
            <a:r>
              <a:rPr lang="en-US" sz="2400" dirty="0"/>
              <a:t>                                </a:t>
            </a:r>
            <a:r>
              <a:rPr lang="en-US" sz="2400" dirty="0" smtClean="0"/>
              <a:t> = </a:t>
            </a:r>
            <a:r>
              <a:rPr lang="en-US" sz="2400" dirty="0"/>
              <a:t>0.246</a:t>
            </a:r>
          </a:p>
          <a:p>
            <a:pPr marL="57150" indent="0">
              <a:buNone/>
            </a:pPr>
            <a:r>
              <a:rPr lang="en-US" dirty="0" smtClean="0"/>
              <a:t>Similarly,</a:t>
            </a:r>
          </a:p>
          <a:p>
            <a:pPr marL="457200" lvl="1" indent="0">
              <a:buNone/>
            </a:pPr>
            <a:r>
              <a:rPr lang="en-US" dirty="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131992226"/>
              </p:ext>
            </p:extLst>
          </p:nvPr>
        </p:nvGraphicFramePr>
        <p:xfrm>
          <a:off x="1295400" y="3048000"/>
          <a:ext cx="3886200" cy="2042160"/>
        </p:xfrm>
        <a:graphic>
          <a:graphicData uri="http://schemas.openxmlformats.org/drawingml/2006/table">
            <a:tbl>
              <a:tblPr firstRow="1" bandRow="1">
                <a:tableStyleId>{073A0DAA-6AF3-43AB-8588-CEC1D06C72B9}</a:tableStyleId>
              </a:tblPr>
              <a:tblGrid>
                <a:gridCol w="2438400">
                  <a:extLst>
                    <a:ext uri="{9D8B030D-6E8A-4147-A177-3AD203B41FA5}">
                      <a16:colId xmlns:a16="http://schemas.microsoft.com/office/drawing/2014/main" val="909697778"/>
                    </a:ext>
                  </a:extLst>
                </a:gridCol>
                <a:gridCol w="1447800">
                  <a:extLst>
                    <a:ext uri="{9D8B030D-6E8A-4147-A177-3AD203B41FA5}">
                      <a16:colId xmlns:a16="http://schemas.microsoft.com/office/drawing/2014/main" val="1700415233"/>
                    </a:ext>
                  </a:extLst>
                </a:gridCol>
              </a:tblGrid>
              <a:tr h="457200">
                <a:tc>
                  <a:txBody>
                    <a:bodyPr/>
                    <a:lstStyle/>
                    <a:p>
                      <a:pPr algn="l"/>
                      <a:r>
                        <a:rPr lang="en-US" sz="2000" dirty="0" smtClean="0"/>
                        <a:t>Gain</a:t>
                      </a:r>
                      <a:endParaRPr lang="en-US" sz="2000" dirty="0"/>
                    </a:p>
                  </a:txBody>
                  <a:tcPr anchor="ctr"/>
                </a:tc>
                <a:tc>
                  <a:txBody>
                    <a:bodyPr/>
                    <a:lstStyle/>
                    <a:p>
                      <a:pPr algn="l"/>
                      <a:r>
                        <a:rPr lang="en-US" sz="2000" dirty="0" smtClean="0"/>
                        <a:t>value</a:t>
                      </a:r>
                      <a:endParaRPr lang="en-US" sz="2000" dirty="0"/>
                    </a:p>
                  </a:txBody>
                  <a:tcPr anchor="ctr"/>
                </a:tc>
                <a:extLst>
                  <a:ext uri="{0D108BD9-81ED-4DB2-BD59-A6C34878D82A}">
                    <a16:rowId xmlns:a16="http://schemas.microsoft.com/office/drawing/2014/main" val="2696076722"/>
                  </a:ext>
                </a:extLst>
              </a:tr>
              <a:tr h="370840">
                <a:tc>
                  <a:txBody>
                    <a:bodyPr/>
                    <a:lstStyle/>
                    <a:p>
                      <a:pPr algn="l"/>
                      <a:r>
                        <a:rPr lang="en-US" sz="2000" dirty="0" smtClean="0"/>
                        <a:t>Gain (age)</a:t>
                      </a:r>
                      <a:endParaRPr lang="en-US" sz="2000" dirty="0"/>
                    </a:p>
                  </a:txBody>
                  <a:tcPr anchor="ctr"/>
                </a:tc>
                <a:tc>
                  <a:txBody>
                    <a:bodyPr/>
                    <a:lstStyle/>
                    <a:p>
                      <a:pPr algn="l"/>
                      <a:r>
                        <a:rPr lang="en-US" sz="2000" dirty="0" smtClean="0">
                          <a:solidFill>
                            <a:srgbClr val="FF0000"/>
                          </a:solidFill>
                        </a:rPr>
                        <a:t>0.246</a:t>
                      </a:r>
                      <a:endParaRPr lang="en-US" sz="2000" dirty="0">
                        <a:solidFill>
                          <a:srgbClr val="FF0000"/>
                        </a:solidFill>
                      </a:endParaRPr>
                    </a:p>
                  </a:txBody>
                  <a:tcPr anchor="ctr"/>
                </a:tc>
                <a:extLst>
                  <a:ext uri="{0D108BD9-81ED-4DB2-BD59-A6C34878D82A}">
                    <a16:rowId xmlns:a16="http://schemas.microsoft.com/office/drawing/2014/main" val="1767267169"/>
                  </a:ext>
                </a:extLst>
              </a:tr>
              <a:tr h="370840">
                <a:tc>
                  <a:txBody>
                    <a:bodyPr/>
                    <a:lstStyle/>
                    <a:p>
                      <a:pPr algn="l"/>
                      <a:r>
                        <a:rPr lang="en-US" sz="2000" dirty="0" smtClean="0"/>
                        <a:t>Gain (income) </a:t>
                      </a:r>
                      <a:endParaRPr lang="en-US" sz="2000" dirty="0"/>
                    </a:p>
                  </a:txBody>
                  <a:tcPr anchor="ctr"/>
                </a:tc>
                <a:tc>
                  <a:txBody>
                    <a:bodyPr/>
                    <a:lstStyle/>
                    <a:p>
                      <a:pPr algn="l"/>
                      <a:r>
                        <a:rPr lang="en-US" sz="2000" dirty="0" smtClean="0"/>
                        <a:t>0.029</a:t>
                      </a:r>
                      <a:endParaRPr lang="en-US" sz="2000" dirty="0"/>
                    </a:p>
                  </a:txBody>
                  <a:tcPr anchor="ctr"/>
                </a:tc>
                <a:extLst>
                  <a:ext uri="{0D108BD9-81ED-4DB2-BD59-A6C34878D82A}">
                    <a16:rowId xmlns:a16="http://schemas.microsoft.com/office/drawing/2014/main" val="2959328364"/>
                  </a:ext>
                </a:extLst>
              </a:tr>
              <a:tr h="370840">
                <a:tc>
                  <a:txBody>
                    <a:bodyPr/>
                    <a:lstStyle/>
                    <a:p>
                      <a:pPr algn="l"/>
                      <a:r>
                        <a:rPr lang="en-US" sz="2000" dirty="0" smtClean="0"/>
                        <a:t>Gain (student) </a:t>
                      </a:r>
                      <a:endParaRPr lang="en-US" sz="2000" dirty="0"/>
                    </a:p>
                  </a:txBody>
                  <a:tcPr anchor="ctr"/>
                </a:tc>
                <a:tc>
                  <a:txBody>
                    <a:bodyPr/>
                    <a:lstStyle/>
                    <a:p>
                      <a:pPr algn="l"/>
                      <a:r>
                        <a:rPr lang="en-US" sz="2000" dirty="0" smtClean="0"/>
                        <a:t>0.151</a:t>
                      </a:r>
                      <a:endParaRPr lang="en-US" sz="2000" dirty="0"/>
                    </a:p>
                  </a:txBody>
                  <a:tcPr anchor="ctr"/>
                </a:tc>
                <a:extLst>
                  <a:ext uri="{0D108BD9-81ED-4DB2-BD59-A6C34878D82A}">
                    <a16:rowId xmlns:a16="http://schemas.microsoft.com/office/drawing/2014/main" val="801156216"/>
                  </a:ext>
                </a:extLst>
              </a:tr>
              <a:tr h="370840">
                <a:tc>
                  <a:txBody>
                    <a:bodyPr/>
                    <a:lstStyle/>
                    <a:p>
                      <a:pPr algn="l"/>
                      <a:r>
                        <a:rPr lang="en-US" sz="2000" dirty="0" smtClean="0"/>
                        <a:t>Gain (</a:t>
                      </a:r>
                      <a:r>
                        <a:rPr lang="en-US" sz="2000" dirty="0" err="1" smtClean="0"/>
                        <a:t>credit_rating</a:t>
                      </a:r>
                      <a:r>
                        <a:rPr lang="en-US" sz="2000" dirty="0" smtClean="0"/>
                        <a:t>)</a:t>
                      </a:r>
                      <a:endParaRPr lang="en-US" sz="2000" dirty="0"/>
                    </a:p>
                  </a:txBody>
                  <a:tcPr anchor="ctr"/>
                </a:tc>
                <a:tc>
                  <a:txBody>
                    <a:bodyPr/>
                    <a:lstStyle/>
                    <a:p>
                      <a:pPr algn="l"/>
                      <a:r>
                        <a:rPr lang="en-US" sz="2000" dirty="0" smtClean="0"/>
                        <a:t>0.048</a:t>
                      </a:r>
                      <a:endParaRPr lang="en-US" sz="2000" dirty="0"/>
                    </a:p>
                  </a:txBody>
                  <a:tcPr anchor="ctr"/>
                </a:tc>
                <a:extLst>
                  <a:ext uri="{0D108BD9-81ED-4DB2-BD59-A6C34878D82A}">
                    <a16:rowId xmlns:a16="http://schemas.microsoft.com/office/drawing/2014/main" val="2051901202"/>
                  </a:ext>
                </a:extLst>
              </a:tr>
            </a:tbl>
          </a:graphicData>
        </a:graphic>
      </p:graphicFrame>
      <p:sp>
        <p:nvSpPr>
          <p:cNvPr id="5" name="Rectangle 4"/>
          <p:cNvSpPr/>
          <p:nvPr/>
        </p:nvSpPr>
        <p:spPr>
          <a:xfrm>
            <a:off x="742950" y="5250180"/>
            <a:ext cx="76581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So, Here we start decision tree with root node </a:t>
            </a:r>
            <a:r>
              <a:rPr lang="en-US" sz="2800" b="1" dirty="0" smtClean="0">
                <a:solidFill>
                  <a:schemeClr val="tx1"/>
                </a:solidFill>
              </a:rPr>
              <a:t>Age</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118508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ID3</a:t>
            </a:r>
            <a:endParaRPr lang="en-US" dirty="0"/>
          </a:p>
        </p:txBody>
      </p:sp>
      <p:sp>
        <p:nvSpPr>
          <p:cNvPr id="3" name="Content Placeholder 2"/>
          <p:cNvSpPr>
            <a:spLocks noGrp="1"/>
          </p:cNvSpPr>
          <p:nvPr>
            <p:ph idx="1"/>
          </p:nvPr>
        </p:nvSpPr>
        <p:spPr/>
        <p:txBody>
          <a:bodyPr/>
          <a:lstStyle/>
          <a:p>
            <a:pPr algn="just"/>
            <a:r>
              <a:rPr lang="en-US" dirty="0" smtClean="0"/>
              <a:t>Now the age has highest information gain among all the attributes, so select age as test attribute and create the node as age and show all possible values of age for further splitting.</a:t>
            </a:r>
          </a:p>
          <a:p>
            <a:pPr marL="0" indent="0" algn="just">
              <a:buNone/>
            </a:pPr>
            <a:endParaRPr lang="en-US" dirty="0"/>
          </a:p>
        </p:txBody>
      </p:sp>
      <p:sp>
        <p:nvSpPr>
          <p:cNvPr id="4" name="TextBox 3"/>
          <p:cNvSpPr txBox="1"/>
          <p:nvPr/>
        </p:nvSpPr>
        <p:spPr>
          <a:xfrm>
            <a:off x="4038600" y="2590800"/>
            <a:ext cx="1066800" cy="461665"/>
          </a:xfrm>
          <a:prstGeom prst="rect">
            <a:avLst/>
          </a:prstGeom>
          <a:noFill/>
        </p:spPr>
        <p:txBody>
          <a:bodyPr wrap="square" rtlCol="0">
            <a:spAutoFit/>
          </a:bodyPr>
          <a:lstStyle/>
          <a:p>
            <a:r>
              <a:rPr lang="en-US" sz="2400" b="1" dirty="0" smtClean="0"/>
              <a:t>Age</a:t>
            </a:r>
            <a:endParaRPr lang="en-US" sz="2400" b="1" dirty="0"/>
          </a:p>
        </p:txBody>
      </p:sp>
      <p:sp>
        <p:nvSpPr>
          <p:cNvPr id="5" name="TextBox 4"/>
          <p:cNvSpPr txBox="1"/>
          <p:nvPr/>
        </p:nvSpPr>
        <p:spPr>
          <a:xfrm>
            <a:off x="2723229" y="3621732"/>
            <a:ext cx="896272" cy="461665"/>
          </a:xfrm>
          <a:prstGeom prst="rect">
            <a:avLst/>
          </a:prstGeom>
          <a:noFill/>
        </p:spPr>
        <p:txBody>
          <a:bodyPr wrap="square" rtlCol="0">
            <a:spAutoFit/>
          </a:bodyPr>
          <a:lstStyle/>
          <a:p>
            <a:r>
              <a:rPr lang="en-US" sz="2400" dirty="0" smtClean="0"/>
              <a:t>&lt;=30</a:t>
            </a:r>
            <a:endParaRPr lang="en-US" sz="2400" dirty="0"/>
          </a:p>
        </p:txBody>
      </p:sp>
      <p:sp>
        <p:nvSpPr>
          <p:cNvPr id="6" name="TextBox 5"/>
          <p:cNvSpPr txBox="1"/>
          <p:nvPr/>
        </p:nvSpPr>
        <p:spPr>
          <a:xfrm>
            <a:off x="3886200" y="3657600"/>
            <a:ext cx="1066800" cy="461665"/>
          </a:xfrm>
          <a:prstGeom prst="rect">
            <a:avLst/>
          </a:prstGeom>
          <a:noFill/>
        </p:spPr>
        <p:txBody>
          <a:bodyPr wrap="square" rtlCol="0">
            <a:spAutoFit/>
          </a:bodyPr>
          <a:lstStyle/>
          <a:p>
            <a:r>
              <a:rPr lang="en-US" sz="2400" dirty="0" smtClean="0"/>
              <a:t>31..40</a:t>
            </a:r>
            <a:endParaRPr lang="en-US" sz="2400" dirty="0"/>
          </a:p>
        </p:txBody>
      </p:sp>
      <p:sp>
        <p:nvSpPr>
          <p:cNvPr id="7" name="TextBox 6"/>
          <p:cNvSpPr txBox="1"/>
          <p:nvPr/>
        </p:nvSpPr>
        <p:spPr>
          <a:xfrm>
            <a:off x="5214783" y="3657600"/>
            <a:ext cx="798257" cy="461665"/>
          </a:xfrm>
          <a:prstGeom prst="rect">
            <a:avLst/>
          </a:prstGeom>
          <a:noFill/>
        </p:spPr>
        <p:txBody>
          <a:bodyPr wrap="square" rtlCol="0">
            <a:spAutoFit/>
          </a:bodyPr>
          <a:lstStyle/>
          <a:p>
            <a:r>
              <a:rPr lang="en-US" sz="2400" dirty="0" smtClean="0"/>
              <a:t>&gt;</a:t>
            </a:r>
            <a:r>
              <a:rPr lang="en-US" sz="2400" dirty="0"/>
              <a:t>4</a:t>
            </a:r>
            <a:r>
              <a:rPr lang="en-US" sz="2400" dirty="0" smtClean="0"/>
              <a:t>0</a:t>
            </a:r>
            <a:endParaRPr lang="en-US" sz="2400" dirty="0"/>
          </a:p>
        </p:txBody>
      </p:sp>
      <p:cxnSp>
        <p:nvCxnSpPr>
          <p:cNvPr id="9" name="Straight Connector 8"/>
          <p:cNvCxnSpPr>
            <a:endCxn id="5" idx="0"/>
          </p:cNvCxnSpPr>
          <p:nvPr/>
        </p:nvCxnSpPr>
        <p:spPr>
          <a:xfrm flipH="1">
            <a:off x="3171365" y="3052465"/>
            <a:ext cx="961563" cy="56926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2"/>
            <a:endCxn id="7" idx="0"/>
          </p:cNvCxnSpPr>
          <p:nvPr/>
        </p:nvCxnSpPr>
        <p:spPr>
          <a:xfrm>
            <a:off x="4572000" y="3052465"/>
            <a:ext cx="1041912" cy="6051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343400" y="3052465"/>
            <a:ext cx="0" cy="605135"/>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077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a:t>
            </a:r>
            <a:r>
              <a:rPr lang="en-US" dirty="0" smtClean="0"/>
              <a:t>ID3 (Age &lt;= 30)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0457691"/>
              </p:ext>
            </p:extLst>
          </p:nvPr>
        </p:nvGraphicFramePr>
        <p:xfrm>
          <a:off x="190500" y="990600"/>
          <a:ext cx="8763000" cy="2743200"/>
        </p:xfrm>
        <a:graphic>
          <a:graphicData uri="http://schemas.openxmlformats.org/drawingml/2006/table">
            <a:tbl>
              <a:tblPr firstRow="1" bandRow="1">
                <a:tableStyleId>{073A0DAA-6AF3-43AB-8588-CEC1D06C72B9}</a:tableStyleId>
              </a:tblPr>
              <a:tblGrid>
                <a:gridCol w="1333500">
                  <a:extLst>
                    <a:ext uri="{9D8B030D-6E8A-4147-A177-3AD203B41FA5}">
                      <a16:colId xmlns:a16="http://schemas.microsoft.com/office/drawing/2014/main" val="2501294807"/>
                    </a:ext>
                  </a:extLst>
                </a:gridCol>
                <a:gridCol w="1600200">
                  <a:extLst>
                    <a:ext uri="{9D8B030D-6E8A-4147-A177-3AD203B41FA5}">
                      <a16:colId xmlns:a16="http://schemas.microsoft.com/office/drawing/2014/main" val="1357462388"/>
                    </a:ext>
                  </a:extLst>
                </a:gridCol>
                <a:gridCol w="1600200">
                  <a:extLst>
                    <a:ext uri="{9D8B030D-6E8A-4147-A177-3AD203B41FA5}">
                      <a16:colId xmlns:a16="http://schemas.microsoft.com/office/drawing/2014/main" val="4082395703"/>
                    </a:ext>
                  </a:extLst>
                </a:gridCol>
                <a:gridCol w="1981200">
                  <a:extLst>
                    <a:ext uri="{9D8B030D-6E8A-4147-A177-3AD203B41FA5}">
                      <a16:colId xmlns:a16="http://schemas.microsoft.com/office/drawing/2014/main" val="2399938010"/>
                    </a:ext>
                  </a:extLst>
                </a:gridCol>
                <a:gridCol w="2247900">
                  <a:extLst>
                    <a:ext uri="{9D8B030D-6E8A-4147-A177-3AD203B41FA5}">
                      <a16:colId xmlns:a16="http://schemas.microsoft.com/office/drawing/2014/main" val="1692895359"/>
                    </a:ext>
                  </a:extLst>
                </a:gridCol>
              </a:tblGrid>
              <a:tr h="370840">
                <a:tc>
                  <a:txBody>
                    <a:bodyPr/>
                    <a:lstStyle/>
                    <a:p>
                      <a:r>
                        <a:rPr lang="en-US" sz="2400" dirty="0" smtClean="0"/>
                        <a:t>Age</a:t>
                      </a:r>
                      <a:endParaRPr lang="en-US" sz="2400" dirty="0"/>
                    </a:p>
                  </a:txBody>
                  <a:tcPr/>
                </a:tc>
                <a:tc>
                  <a:txBody>
                    <a:bodyPr/>
                    <a:lstStyle/>
                    <a:p>
                      <a:r>
                        <a:rPr lang="en-US" sz="2400" dirty="0" smtClean="0"/>
                        <a:t>Income</a:t>
                      </a:r>
                      <a:endParaRPr lang="en-US" sz="2400" dirty="0"/>
                    </a:p>
                  </a:txBody>
                  <a:tcPr/>
                </a:tc>
                <a:tc>
                  <a:txBody>
                    <a:bodyPr/>
                    <a:lstStyle/>
                    <a:p>
                      <a:r>
                        <a:rPr lang="en-US" sz="2400" dirty="0" smtClean="0"/>
                        <a:t>Student</a:t>
                      </a:r>
                      <a:endParaRPr lang="en-US" sz="2400" dirty="0"/>
                    </a:p>
                  </a:txBody>
                  <a:tcPr/>
                </a:tc>
                <a:tc>
                  <a:txBody>
                    <a:bodyPr/>
                    <a:lstStyle/>
                    <a:p>
                      <a:r>
                        <a:rPr lang="en-US" sz="2400" dirty="0" err="1" smtClean="0"/>
                        <a:t>Credit_Rating</a:t>
                      </a:r>
                      <a:endParaRPr lang="en-US" sz="2400" dirty="0"/>
                    </a:p>
                  </a:txBody>
                  <a:tcPr/>
                </a:tc>
                <a:tc>
                  <a:txBody>
                    <a:bodyPr/>
                    <a:lstStyle/>
                    <a:p>
                      <a:r>
                        <a:rPr lang="en-US" sz="2400" dirty="0" err="1" smtClean="0"/>
                        <a:t>Buys_Computer</a:t>
                      </a:r>
                      <a:endParaRPr lang="en-US" sz="2400" dirty="0"/>
                    </a:p>
                  </a:txBody>
                  <a:tcPr/>
                </a:tc>
                <a:extLst>
                  <a:ext uri="{0D108BD9-81ED-4DB2-BD59-A6C34878D82A}">
                    <a16:rowId xmlns:a16="http://schemas.microsoft.com/office/drawing/2014/main" val="2250111270"/>
                  </a:ext>
                </a:extLst>
              </a:tr>
              <a:tr h="370840">
                <a:tc>
                  <a:txBody>
                    <a:bodyPr/>
                    <a:lstStyle/>
                    <a:p>
                      <a:pPr algn="ctr"/>
                      <a:r>
                        <a:rPr lang="en-US" sz="2400" dirty="0" smtClean="0"/>
                        <a:t>&lt;=30</a:t>
                      </a:r>
                      <a:endParaRPr lang="en-US" sz="2400" dirty="0"/>
                    </a:p>
                  </a:txBody>
                  <a:tcPr/>
                </a:tc>
                <a:tc>
                  <a:txBody>
                    <a:bodyPr/>
                    <a:lstStyle/>
                    <a:p>
                      <a:pPr algn="ctr"/>
                      <a:r>
                        <a:rPr lang="en-US" sz="2400" dirty="0" smtClean="0"/>
                        <a:t>High</a:t>
                      </a:r>
                      <a:endParaRPr lang="en-US" sz="2400" dirty="0"/>
                    </a:p>
                  </a:txBody>
                  <a:tcPr/>
                </a:tc>
                <a:tc>
                  <a:txBody>
                    <a:bodyPr/>
                    <a:lstStyle/>
                    <a:p>
                      <a:pPr algn="ctr"/>
                      <a:r>
                        <a:rPr lang="en-US" sz="2400" dirty="0" smtClean="0"/>
                        <a:t>No</a:t>
                      </a:r>
                      <a:endParaRPr lang="en-US" sz="2400" dirty="0"/>
                    </a:p>
                  </a:txBody>
                  <a:tcPr/>
                </a:tc>
                <a:tc>
                  <a:txBody>
                    <a:bodyPr/>
                    <a:lstStyle/>
                    <a:p>
                      <a:pPr algn="ctr"/>
                      <a:r>
                        <a:rPr lang="en-US" sz="2400" dirty="0" smtClean="0"/>
                        <a:t>Fair</a:t>
                      </a:r>
                      <a:endParaRPr lang="en-US" sz="2400" dirty="0"/>
                    </a:p>
                  </a:txBody>
                  <a:tcPr/>
                </a:tc>
                <a:tc>
                  <a:txBody>
                    <a:bodyPr/>
                    <a:lstStyle/>
                    <a:p>
                      <a:pPr algn="ctr"/>
                      <a:r>
                        <a:rPr lang="en-US" sz="2400" dirty="0" smtClean="0"/>
                        <a:t>No</a:t>
                      </a:r>
                    </a:p>
                  </a:txBody>
                  <a:tcPr/>
                </a:tc>
                <a:extLst>
                  <a:ext uri="{0D108BD9-81ED-4DB2-BD59-A6C34878D82A}">
                    <a16:rowId xmlns:a16="http://schemas.microsoft.com/office/drawing/2014/main" val="15653256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&lt;=30</a:t>
                      </a:r>
                    </a:p>
                  </a:txBody>
                  <a:tcPr/>
                </a:tc>
                <a:tc>
                  <a:txBody>
                    <a:bodyPr/>
                    <a:lstStyle/>
                    <a:p>
                      <a:pPr algn="ctr"/>
                      <a:r>
                        <a:rPr lang="en-US" sz="2400" dirty="0" smtClean="0"/>
                        <a:t>High</a:t>
                      </a:r>
                      <a:endParaRPr lang="en-US" sz="2400" dirty="0"/>
                    </a:p>
                  </a:txBody>
                  <a:tcPr/>
                </a:tc>
                <a:tc>
                  <a:txBody>
                    <a:bodyPr/>
                    <a:lstStyle/>
                    <a:p>
                      <a:pPr algn="ctr"/>
                      <a:r>
                        <a:rPr lang="en-US" sz="2400" dirty="0" smtClean="0"/>
                        <a:t>No</a:t>
                      </a:r>
                      <a:endParaRPr lang="en-US" sz="2400" dirty="0"/>
                    </a:p>
                  </a:txBody>
                  <a:tcPr/>
                </a:tc>
                <a:tc>
                  <a:txBody>
                    <a:bodyPr/>
                    <a:lstStyle/>
                    <a:p>
                      <a:pPr algn="ctr"/>
                      <a:r>
                        <a:rPr lang="en-US" sz="2400" dirty="0" smtClean="0"/>
                        <a:t>Excellent</a:t>
                      </a:r>
                      <a:endParaRPr lang="en-US" sz="2400" dirty="0"/>
                    </a:p>
                  </a:txBody>
                  <a:tcPr/>
                </a:tc>
                <a:tc>
                  <a:txBody>
                    <a:bodyPr/>
                    <a:lstStyle/>
                    <a:p>
                      <a:pPr algn="ctr"/>
                      <a:r>
                        <a:rPr lang="en-US" sz="2400" dirty="0" smtClean="0"/>
                        <a:t>No</a:t>
                      </a:r>
                      <a:endParaRPr lang="en-US" sz="2400" dirty="0"/>
                    </a:p>
                  </a:txBody>
                  <a:tcPr/>
                </a:tc>
                <a:extLst>
                  <a:ext uri="{0D108BD9-81ED-4DB2-BD59-A6C34878D82A}">
                    <a16:rowId xmlns:a16="http://schemas.microsoft.com/office/drawing/2014/main" val="51910611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&lt;=30</a:t>
                      </a:r>
                    </a:p>
                  </a:txBody>
                  <a:tcPr/>
                </a:tc>
                <a:tc>
                  <a:txBody>
                    <a:bodyPr/>
                    <a:lstStyle/>
                    <a:p>
                      <a:pPr algn="ctr"/>
                      <a:r>
                        <a:rPr lang="en-US" sz="2400" dirty="0" smtClean="0"/>
                        <a:t>Medium</a:t>
                      </a:r>
                      <a:endParaRPr lang="en-US" sz="2400" dirty="0"/>
                    </a:p>
                  </a:txBody>
                  <a:tcPr/>
                </a:tc>
                <a:tc>
                  <a:txBody>
                    <a:bodyPr/>
                    <a:lstStyle/>
                    <a:p>
                      <a:pPr algn="ctr"/>
                      <a:r>
                        <a:rPr lang="en-US" sz="2400" dirty="0" smtClean="0"/>
                        <a:t>No</a:t>
                      </a:r>
                      <a:endParaRPr lang="en-US" sz="2400" dirty="0"/>
                    </a:p>
                  </a:txBody>
                  <a:tcPr/>
                </a:tc>
                <a:tc>
                  <a:txBody>
                    <a:bodyPr/>
                    <a:lstStyle/>
                    <a:p>
                      <a:pPr algn="ctr"/>
                      <a:r>
                        <a:rPr lang="en-US" sz="2400" dirty="0" smtClean="0"/>
                        <a:t>Fair</a:t>
                      </a:r>
                      <a:endParaRPr lang="en-US" sz="2400" dirty="0"/>
                    </a:p>
                  </a:txBody>
                  <a:tcPr/>
                </a:tc>
                <a:tc>
                  <a:txBody>
                    <a:bodyPr/>
                    <a:lstStyle/>
                    <a:p>
                      <a:pPr algn="ctr"/>
                      <a:r>
                        <a:rPr lang="en-US" sz="2400" dirty="0" smtClean="0"/>
                        <a:t>No</a:t>
                      </a:r>
                      <a:endParaRPr lang="en-US" sz="2400" dirty="0"/>
                    </a:p>
                  </a:txBody>
                  <a:tcPr/>
                </a:tc>
                <a:extLst>
                  <a:ext uri="{0D108BD9-81ED-4DB2-BD59-A6C34878D82A}">
                    <a16:rowId xmlns:a16="http://schemas.microsoft.com/office/drawing/2014/main" val="19515349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&lt;=30</a:t>
                      </a:r>
                    </a:p>
                  </a:txBody>
                  <a:tcPr/>
                </a:tc>
                <a:tc>
                  <a:txBody>
                    <a:bodyPr/>
                    <a:lstStyle/>
                    <a:p>
                      <a:pPr algn="ctr"/>
                      <a:r>
                        <a:rPr lang="en-US" sz="2400" dirty="0" smtClean="0"/>
                        <a:t>Low</a:t>
                      </a:r>
                      <a:endParaRPr lang="en-US" sz="2400" dirty="0"/>
                    </a:p>
                  </a:txBody>
                  <a:tcPr/>
                </a:tc>
                <a:tc>
                  <a:txBody>
                    <a:bodyPr/>
                    <a:lstStyle/>
                    <a:p>
                      <a:pPr algn="ctr"/>
                      <a:r>
                        <a:rPr lang="en-US" sz="2400" dirty="0" smtClean="0"/>
                        <a:t>Yes</a:t>
                      </a:r>
                      <a:endParaRPr lang="en-US" sz="2400" dirty="0"/>
                    </a:p>
                  </a:txBody>
                  <a:tcPr/>
                </a:tc>
                <a:tc>
                  <a:txBody>
                    <a:bodyPr/>
                    <a:lstStyle/>
                    <a:p>
                      <a:pPr algn="ctr"/>
                      <a:r>
                        <a:rPr lang="en-US" sz="2400" dirty="0" smtClean="0"/>
                        <a:t>Fair</a:t>
                      </a:r>
                      <a:endParaRPr lang="en-US" sz="2400" dirty="0"/>
                    </a:p>
                  </a:txBody>
                  <a:tcPr/>
                </a:tc>
                <a:tc>
                  <a:txBody>
                    <a:bodyPr/>
                    <a:lstStyle/>
                    <a:p>
                      <a:pPr algn="ctr"/>
                      <a:r>
                        <a:rPr lang="en-US" sz="2400" dirty="0" smtClean="0"/>
                        <a:t>Yes</a:t>
                      </a:r>
                      <a:endParaRPr lang="en-US" sz="2400" dirty="0"/>
                    </a:p>
                  </a:txBody>
                  <a:tcPr/>
                </a:tc>
                <a:extLst>
                  <a:ext uri="{0D108BD9-81ED-4DB2-BD59-A6C34878D82A}">
                    <a16:rowId xmlns:a16="http://schemas.microsoft.com/office/drawing/2014/main" val="4191808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&lt;=30</a:t>
                      </a:r>
                    </a:p>
                  </a:txBody>
                  <a:tcPr/>
                </a:tc>
                <a:tc>
                  <a:txBody>
                    <a:bodyPr/>
                    <a:lstStyle/>
                    <a:p>
                      <a:pPr algn="ctr"/>
                      <a:r>
                        <a:rPr lang="en-US" sz="2400" dirty="0" smtClean="0"/>
                        <a:t>Medium</a:t>
                      </a:r>
                      <a:endParaRPr lang="en-US" sz="2400" dirty="0"/>
                    </a:p>
                  </a:txBody>
                  <a:tcPr/>
                </a:tc>
                <a:tc>
                  <a:txBody>
                    <a:bodyPr/>
                    <a:lstStyle/>
                    <a:p>
                      <a:pPr algn="ctr"/>
                      <a:r>
                        <a:rPr lang="en-US" sz="2400" dirty="0" smtClean="0"/>
                        <a:t>Yes</a:t>
                      </a:r>
                      <a:endParaRPr lang="en-US" sz="2400" dirty="0"/>
                    </a:p>
                  </a:txBody>
                  <a:tcPr/>
                </a:tc>
                <a:tc>
                  <a:txBody>
                    <a:bodyPr/>
                    <a:lstStyle/>
                    <a:p>
                      <a:pPr algn="ctr"/>
                      <a:r>
                        <a:rPr lang="en-US" sz="2400" dirty="0" smtClean="0"/>
                        <a:t>Excellent</a:t>
                      </a:r>
                      <a:endParaRPr lang="en-US" sz="2400" dirty="0"/>
                    </a:p>
                  </a:txBody>
                  <a:tcPr/>
                </a:tc>
                <a:tc>
                  <a:txBody>
                    <a:bodyPr/>
                    <a:lstStyle/>
                    <a:p>
                      <a:pPr algn="ctr"/>
                      <a:r>
                        <a:rPr lang="en-US" sz="2400" dirty="0" smtClean="0"/>
                        <a:t>Yes</a:t>
                      </a:r>
                      <a:endParaRPr lang="en-US" sz="2400" dirty="0"/>
                    </a:p>
                  </a:txBody>
                  <a:tcPr/>
                </a:tc>
                <a:extLst>
                  <a:ext uri="{0D108BD9-81ED-4DB2-BD59-A6C34878D82A}">
                    <a16:rowId xmlns:a16="http://schemas.microsoft.com/office/drawing/2014/main" val="2738293170"/>
                  </a:ext>
                </a:extLst>
              </a:tr>
            </a:tbl>
          </a:graphicData>
        </a:graphic>
      </p:graphicFrame>
    </p:spTree>
    <p:extLst>
      <p:ext uri="{BB962C8B-B14F-4D97-AF65-F5344CB8AC3E}">
        <p14:creationId xmlns:p14="http://schemas.microsoft.com/office/powerpoint/2010/main" val="256767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a:t>
            </a:r>
            <a:r>
              <a:rPr lang="en-US" dirty="0"/>
              <a:t>ID3 (Age </a:t>
            </a:r>
            <a:r>
              <a:rPr lang="en-US" dirty="0" smtClean="0"/>
              <a:t>&lt;=30)</a:t>
            </a:r>
            <a:endParaRPr lang="en-US" dirty="0"/>
          </a:p>
        </p:txBody>
      </p:sp>
      <p:sp>
        <p:nvSpPr>
          <p:cNvPr id="3" name="Content Placeholder 2"/>
          <p:cNvSpPr>
            <a:spLocks noGrp="1"/>
          </p:cNvSpPr>
          <p:nvPr>
            <p:ph idx="1"/>
          </p:nvPr>
        </p:nvSpPr>
        <p:spPr/>
        <p:txBody>
          <a:bodyPr/>
          <a:lstStyle/>
          <a:p>
            <a:pPr algn="just"/>
            <a:r>
              <a:rPr lang="en-US" dirty="0"/>
              <a:t>Compute Information </a:t>
            </a:r>
            <a:r>
              <a:rPr lang="en-US" dirty="0" smtClean="0"/>
              <a:t>gain &amp; Entropy for Age </a:t>
            </a:r>
            <a:r>
              <a:rPr lang="en-US" dirty="0"/>
              <a:t>with sample </a:t>
            </a:r>
            <a:r>
              <a:rPr lang="en-US" dirty="0" smtClean="0"/>
              <a:t>S</a:t>
            </a:r>
            <a:r>
              <a:rPr lang="en-US" baseline="-25000" dirty="0" smtClean="0"/>
              <a:t>&lt;=30.</a:t>
            </a:r>
          </a:p>
          <a:p>
            <a:pPr algn="just"/>
            <a:r>
              <a:rPr lang="en-US" dirty="0"/>
              <a:t>For </a:t>
            </a:r>
            <a:r>
              <a:rPr lang="en-US" dirty="0" smtClean="0"/>
              <a:t>age &lt;=30,</a:t>
            </a:r>
          </a:p>
          <a:p>
            <a:pPr lvl="1">
              <a:buFont typeface="Arial" panose="020B0604020202020204" pitchFamily="34" charset="0"/>
              <a:buChar char="•"/>
            </a:pPr>
            <a:r>
              <a:rPr lang="en-US" dirty="0"/>
              <a:t>Pi = Yes = </a:t>
            </a:r>
            <a:r>
              <a:rPr lang="en-US" dirty="0" smtClean="0"/>
              <a:t>2 </a:t>
            </a:r>
            <a:endParaRPr lang="en-US" dirty="0"/>
          </a:p>
          <a:p>
            <a:pPr lvl="1">
              <a:buFont typeface="Arial" panose="020B0604020202020204" pitchFamily="34" charset="0"/>
              <a:buChar char="•"/>
            </a:pPr>
            <a:r>
              <a:rPr lang="en-US" dirty="0"/>
              <a:t>Ni = No = </a:t>
            </a:r>
            <a:r>
              <a:rPr lang="en-US" dirty="0" smtClean="0"/>
              <a:t>3</a:t>
            </a:r>
          </a:p>
          <a:p>
            <a:pPr marL="457200" lvl="1" indent="0" algn="just">
              <a:buNone/>
            </a:pPr>
            <a:endParaRPr lang="en-US" baseline="-25000" dirty="0"/>
          </a:p>
        </p:txBody>
      </p:sp>
      <mc:AlternateContent xmlns:mc="http://schemas.openxmlformats.org/markup-compatibility/2006" xmlns:a14="http://schemas.microsoft.com/office/drawing/2010/main">
        <mc:Choice Requires="a14">
          <p:sp>
            <p:nvSpPr>
              <p:cNvPr id="4" name="TextBox 3"/>
              <p:cNvSpPr txBox="1"/>
              <p:nvPr/>
            </p:nvSpPr>
            <p:spPr>
              <a:xfrm>
                <a:off x="1524000" y="2971800"/>
                <a:ext cx="5257800" cy="534826"/>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I</m:t>
                    </m:r>
                    <m:d>
                      <m:dPr>
                        <m:ctrlPr>
                          <a:rPr lang="en-US" sz="2400" i="1">
                            <a:latin typeface="Cambria Math" panose="02040503050406030204" pitchFamily="18" charset="0"/>
                          </a:rPr>
                        </m:ctrlPr>
                      </m:dPr>
                      <m:e>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i="1">
                            <a:latin typeface="Cambria Math" panose="02040503050406030204" pitchFamily="18" charset="0"/>
                          </a:rPr>
                          <m:t>𝑛</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0"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524000" y="2971800"/>
                <a:ext cx="5257800" cy="534826"/>
              </a:xfrm>
              <a:prstGeom prst="rect">
                <a:avLst/>
              </a:prstGeom>
              <a:blipFill>
                <a:blip r:embed="rId2"/>
                <a:stretch>
                  <a:fillRect t="-7865" b="-11236"/>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88690" y="3657600"/>
                <a:ext cx="5257800" cy="527580"/>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I</m:t>
                    </m:r>
                    <m:d>
                      <m:dPr>
                        <m:ctrlPr>
                          <a:rPr lang="en-US" sz="2400" i="1">
                            <a:latin typeface="Cambria Math" panose="02040503050406030204" pitchFamily="18" charset="0"/>
                          </a:rPr>
                        </m:ctrlPr>
                      </m:dPr>
                      <m:e>
                        <m:r>
                          <a:rPr lang="en-US" sz="2400" b="0" i="1" smtClean="0">
                            <a:latin typeface="Cambria Math" panose="02040503050406030204" pitchFamily="18" charset="0"/>
                          </a:rPr>
                          <m:t>2,3</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𝑙𝑜𝑔</m:t>
                    </m:r>
                    <m:r>
                      <a:rPr lang="en-US" sz="2400" b="0" i="0"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5</m:t>
                        </m:r>
                      </m:den>
                    </m:f>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688690" y="3657600"/>
                <a:ext cx="5257800" cy="527580"/>
              </a:xfrm>
              <a:prstGeom prst="rect">
                <a:avLst/>
              </a:prstGeom>
              <a:blipFill>
                <a:blip r:embed="rId3"/>
                <a:stretch>
                  <a:fillRect t="-1124" b="-16854"/>
                </a:stretch>
              </a:blipFill>
              <a:ln w="12700">
                <a:solidFill>
                  <a:schemeClr val="bg1"/>
                </a:solidFill>
              </a:ln>
            </p:spPr>
            <p:txBody>
              <a:bodyPr/>
              <a:lstStyle/>
              <a:p>
                <a:r>
                  <a:rPr lang="en-US">
                    <a:noFill/>
                  </a:rPr>
                  <a:t> </a:t>
                </a:r>
              </a:p>
            </p:txBody>
          </p:sp>
        </mc:Fallback>
      </mc:AlternateContent>
      <p:sp>
        <p:nvSpPr>
          <p:cNvPr id="6" name="Rectangle 5"/>
          <p:cNvSpPr/>
          <p:nvPr/>
        </p:nvSpPr>
        <p:spPr>
          <a:xfrm>
            <a:off x="3105150" y="4340490"/>
            <a:ext cx="20955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I(3,2) = 0.971</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7582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a:t>
            </a:r>
            <a:r>
              <a:rPr lang="en-US" dirty="0" smtClean="0"/>
              <a:t>ID3 </a:t>
            </a:r>
            <a:r>
              <a:rPr lang="en-US" dirty="0"/>
              <a:t>(Age &lt;= </a:t>
            </a:r>
            <a:r>
              <a:rPr lang="en-US" dirty="0" smtClean="0"/>
              <a:t>30, Income)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736572611"/>
              </p:ext>
            </p:extLst>
          </p:nvPr>
        </p:nvGraphicFramePr>
        <p:xfrm>
          <a:off x="190500" y="990600"/>
          <a:ext cx="6286500" cy="1828800"/>
        </p:xfrm>
        <a:graphic>
          <a:graphicData uri="http://schemas.openxmlformats.org/drawingml/2006/table">
            <a:tbl>
              <a:tblPr firstRow="1" bandRow="1">
                <a:tableStyleId>{073A0DAA-6AF3-43AB-8588-CEC1D06C72B9}</a:tableStyleId>
              </a:tblPr>
              <a:tblGrid>
                <a:gridCol w="1571625">
                  <a:extLst>
                    <a:ext uri="{9D8B030D-6E8A-4147-A177-3AD203B41FA5}">
                      <a16:colId xmlns:a16="http://schemas.microsoft.com/office/drawing/2014/main" val="2456932108"/>
                    </a:ext>
                  </a:extLst>
                </a:gridCol>
                <a:gridCol w="1571625">
                  <a:extLst>
                    <a:ext uri="{9D8B030D-6E8A-4147-A177-3AD203B41FA5}">
                      <a16:colId xmlns:a16="http://schemas.microsoft.com/office/drawing/2014/main" val="3837486193"/>
                    </a:ext>
                  </a:extLst>
                </a:gridCol>
                <a:gridCol w="1571625">
                  <a:extLst>
                    <a:ext uri="{9D8B030D-6E8A-4147-A177-3AD203B41FA5}">
                      <a16:colId xmlns:a16="http://schemas.microsoft.com/office/drawing/2014/main" val="3691895855"/>
                    </a:ext>
                  </a:extLst>
                </a:gridCol>
                <a:gridCol w="1571625">
                  <a:extLst>
                    <a:ext uri="{9D8B030D-6E8A-4147-A177-3AD203B41FA5}">
                      <a16:colId xmlns:a16="http://schemas.microsoft.com/office/drawing/2014/main" val="1661440814"/>
                    </a:ext>
                  </a:extLst>
                </a:gridCol>
              </a:tblGrid>
              <a:tr h="370840">
                <a:tc>
                  <a:txBody>
                    <a:bodyPr/>
                    <a:lstStyle/>
                    <a:p>
                      <a:pPr algn="ctr"/>
                      <a:r>
                        <a:rPr lang="en-US" sz="2400" dirty="0" smtClean="0"/>
                        <a:t>Income</a:t>
                      </a:r>
                      <a:endParaRPr lang="en-US" sz="2400" dirty="0"/>
                    </a:p>
                  </a:txBody>
                  <a:tcPr/>
                </a:tc>
                <a:tc>
                  <a:txBody>
                    <a:bodyPr/>
                    <a:lstStyle/>
                    <a:p>
                      <a:pPr algn="ctr"/>
                      <a:r>
                        <a:rPr lang="en-US" sz="2400" dirty="0" smtClean="0"/>
                        <a:t>P</a:t>
                      </a:r>
                      <a:r>
                        <a:rPr lang="en-US" sz="2400" baseline="-25000" dirty="0" smtClean="0"/>
                        <a:t>i</a:t>
                      </a:r>
                      <a:endParaRPr lang="en-US" sz="2400" baseline="-25000" dirty="0"/>
                    </a:p>
                  </a:txBody>
                  <a:tcPr/>
                </a:tc>
                <a:tc>
                  <a:txBody>
                    <a:bodyPr/>
                    <a:lstStyle/>
                    <a:p>
                      <a:pPr algn="ctr"/>
                      <a:r>
                        <a:rPr lang="en-US" sz="2400" dirty="0" smtClean="0"/>
                        <a:t>N</a:t>
                      </a:r>
                      <a:r>
                        <a:rPr lang="en-US" sz="2400" baseline="-25000" dirty="0" smtClean="0"/>
                        <a:t>i</a:t>
                      </a:r>
                      <a:endParaRPr lang="en-US" sz="24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I (P</a:t>
                      </a:r>
                      <a:r>
                        <a:rPr lang="en-US" sz="2400" baseline="-25000" dirty="0" smtClean="0"/>
                        <a:t>i </a:t>
                      </a:r>
                      <a:r>
                        <a:rPr lang="en-US" sz="2400" dirty="0" smtClean="0"/>
                        <a:t>, N</a:t>
                      </a:r>
                      <a:r>
                        <a:rPr lang="en-US" sz="2400" baseline="-25000" dirty="0" smtClean="0"/>
                        <a:t>i</a:t>
                      </a:r>
                      <a:r>
                        <a:rPr lang="en-US" sz="2400" dirty="0" smtClean="0"/>
                        <a:t>)</a:t>
                      </a:r>
                      <a:endParaRPr lang="en-US" sz="2400" dirty="0"/>
                    </a:p>
                  </a:txBody>
                  <a:tcPr/>
                </a:tc>
                <a:extLst>
                  <a:ext uri="{0D108BD9-81ED-4DB2-BD59-A6C34878D82A}">
                    <a16:rowId xmlns:a16="http://schemas.microsoft.com/office/drawing/2014/main" val="2352481071"/>
                  </a:ext>
                </a:extLst>
              </a:tr>
              <a:tr h="370840">
                <a:tc>
                  <a:txBody>
                    <a:bodyPr/>
                    <a:lstStyle/>
                    <a:p>
                      <a:pPr algn="ctr"/>
                      <a:r>
                        <a:rPr lang="en-US" sz="2400" dirty="0" smtClean="0"/>
                        <a:t>High</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2235851672"/>
                  </a:ext>
                </a:extLst>
              </a:tr>
              <a:tr h="370840">
                <a:tc>
                  <a:txBody>
                    <a:bodyPr/>
                    <a:lstStyle/>
                    <a:p>
                      <a:pPr algn="ctr"/>
                      <a:r>
                        <a:rPr lang="en-US" sz="2400" dirty="0" smtClean="0"/>
                        <a:t>Medium</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3401711930"/>
                  </a:ext>
                </a:extLst>
              </a:tr>
              <a:tr h="370840">
                <a:tc>
                  <a:txBody>
                    <a:bodyPr/>
                    <a:lstStyle/>
                    <a:p>
                      <a:pPr algn="ctr"/>
                      <a:r>
                        <a:rPr lang="en-US" sz="2400" dirty="0" smtClean="0"/>
                        <a:t>Low</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2763798754"/>
                  </a:ext>
                </a:extLst>
              </a:tr>
            </a:tbl>
          </a:graphicData>
        </a:graphic>
      </p:graphicFrame>
      <mc:AlternateContent xmlns:mc="http://schemas.openxmlformats.org/markup-compatibility/2006" xmlns:a14="http://schemas.microsoft.com/office/drawing/2010/main">
        <mc:Choice Requires="a14">
          <p:sp>
            <p:nvSpPr>
              <p:cNvPr id="5" name="Rectangle 4"/>
              <p:cNvSpPr/>
              <p:nvPr/>
            </p:nvSpPr>
            <p:spPr>
              <a:xfrm>
                <a:off x="190500" y="3990105"/>
                <a:ext cx="3293806" cy="972446"/>
              </a:xfrm>
              <a:prstGeom prst="rect">
                <a:avLst/>
              </a:prstGeom>
            </p:spPr>
            <p:txBody>
              <a:bodyPr wrap="square">
                <a:spAutoFit/>
              </a:bodyPr>
              <a:lstStyle/>
              <a:p>
                <a:pPr algn="ctr"/>
                <a:r>
                  <a:rPr lang="en-US" sz="2000" dirty="0">
                    <a:latin typeface="Cambria" panose="02040503050406030204" pitchFamily="18" charset="0"/>
                  </a:rPr>
                  <a:t>E (A) = </a:t>
                </a:r>
                <a14:m>
                  <m:oMath xmlns:m="http://schemas.openxmlformats.org/officeDocument/2006/math">
                    <m:nary>
                      <m:naryPr>
                        <m:chr m:val="∑"/>
                        <m:limLoc m:val="undOvr"/>
                        <m:grow m:val="on"/>
                        <m:ctrlPr>
                          <a:rPr lang="en-US" sz="2000" i="1" dirty="0">
                            <a:latin typeface="Cambria Math" panose="02040503050406030204" pitchFamily="18" charset="0"/>
                          </a:rPr>
                        </m:ctrlPr>
                      </m:naryPr>
                      <m:sub>
                        <m:r>
                          <m:rPr>
                            <m:sty m:val="p"/>
                            <m:brk/>
                            <m:aln/>
                          </m:rPr>
                          <a:rPr lang="en-US" sz="2000" dirty="0">
                            <a:latin typeface="Cambria Math" panose="02040503050406030204" pitchFamily="18" charset="0"/>
                          </a:rPr>
                          <m:t>i</m:t>
                        </m:r>
                        <m:r>
                          <a:rPr lang="en-US" sz="2000" dirty="0">
                            <a:latin typeface="Cambria Math" panose="02040503050406030204" pitchFamily="18" charset="0"/>
                          </a:rPr>
                          <m:t>=1</m:t>
                        </m:r>
                      </m:sub>
                      <m:sup>
                        <m:r>
                          <a:rPr lang="en-US" sz="2000" i="1" dirty="0">
                            <a:latin typeface="Cambria Math" panose="02040503050406030204" pitchFamily="18" charset="0"/>
                          </a:rPr>
                          <m:t>𝑣</m:t>
                        </m:r>
                      </m:sup>
                      <m:e>
                        <m:f>
                          <m:fPr>
                            <m:ctrlPr>
                              <a:rPr lang="en-US" sz="2000" i="1" dirty="0">
                                <a:latin typeface="Cambria Math" panose="02040503050406030204" pitchFamily="18" charset="0"/>
                              </a:rPr>
                            </m:ctrlPr>
                          </m:fPr>
                          <m:num>
                            <m:r>
                              <m:rPr>
                                <m:nor/>
                              </m:rPr>
                              <a:rPr lang="en-US" sz="2000" dirty="0">
                                <a:latin typeface="Cambria" panose="02040503050406030204" pitchFamily="18" charset="0"/>
                              </a:rPr>
                              <m:t>P</m:t>
                            </m:r>
                            <m:r>
                              <m:rPr>
                                <m:nor/>
                              </m:rPr>
                              <a:rPr lang="en-US" sz="2000" baseline="-25000" dirty="0">
                                <a:latin typeface="Cambria" panose="02040503050406030204" pitchFamily="18" charset="0"/>
                              </a:rPr>
                              <m:t>i</m:t>
                            </m:r>
                            <m:r>
                              <a:rPr lang="en-US" sz="2000" dirty="0">
                                <a:latin typeface="Cambria Math" panose="02040503050406030204" pitchFamily="18" charset="0"/>
                              </a:rPr>
                              <m:t>+</m:t>
                            </m:r>
                            <m:r>
                              <m:rPr>
                                <m:nor/>
                              </m:rPr>
                              <a:rPr lang="en-US" sz="2000" dirty="0">
                                <a:latin typeface="Cambria" panose="02040503050406030204" pitchFamily="18" charset="0"/>
                              </a:rPr>
                              <m:t>N</m:t>
                            </m:r>
                            <m:r>
                              <m:rPr>
                                <m:nor/>
                              </m:rPr>
                              <a:rPr lang="en-US" sz="2000" baseline="-25000" dirty="0">
                                <a:latin typeface="Cambria" panose="02040503050406030204" pitchFamily="18" charset="0"/>
                              </a:rPr>
                              <m:t>i</m:t>
                            </m:r>
                          </m:num>
                          <m:den>
                            <m:r>
                              <a:rPr lang="en-US" sz="2000" i="1" dirty="0">
                                <a:latin typeface="Cambria Math" panose="02040503050406030204" pitchFamily="18" charset="0"/>
                              </a:rPr>
                              <m:t>𝑝</m:t>
                            </m:r>
                            <m:r>
                              <a:rPr lang="en-US" sz="2000" i="1" dirty="0">
                                <a:latin typeface="Cambria Math" panose="02040503050406030204" pitchFamily="18" charset="0"/>
                              </a:rPr>
                              <m:t>+</m:t>
                            </m:r>
                            <m:r>
                              <a:rPr lang="en-US" sz="2000" i="1" dirty="0">
                                <a:latin typeface="Cambria Math" panose="02040503050406030204" pitchFamily="18" charset="0"/>
                              </a:rPr>
                              <m:t>𝑛</m:t>
                            </m:r>
                          </m:den>
                        </m:f>
                      </m:e>
                    </m:nary>
                  </m:oMath>
                </a14:m>
                <a:r>
                  <a:rPr lang="en-US" sz="2000" dirty="0">
                    <a:latin typeface="Cambria" panose="02040503050406030204" pitchFamily="18" charset="0"/>
                  </a:rPr>
                  <a:t> I (P</a:t>
                </a:r>
                <a:r>
                  <a:rPr lang="en-US" sz="2000" baseline="-25000" dirty="0">
                    <a:latin typeface="Cambria" panose="02040503050406030204" pitchFamily="18" charset="0"/>
                  </a:rPr>
                  <a:t>i </a:t>
                </a:r>
                <a:r>
                  <a:rPr lang="en-US" sz="2000" dirty="0">
                    <a:latin typeface="Cambria" panose="02040503050406030204" pitchFamily="18" charset="0"/>
                  </a:rPr>
                  <a:t>, N</a:t>
                </a:r>
                <a:r>
                  <a:rPr lang="en-US" sz="2000" baseline="-25000" dirty="0">
                    <a:latin typeface="Cambria" panose="02040503050406030204" pitchFamily="18" charset="0"/>
                  </a:rPr>
                  <a:t>i</a:t>
                </a:r>
                <a:r>
                  <a:rPr lang="en-US" sz="2000" dirty="0">
                    <a:latin typeface="Cambria" panose="02040503050406030204" pitchFamily="18" charset="0"/>
                  </a:rPr>
                  <a:t>)</a:t>
                </a:r>
              </a:p>
              <a:p>
                <a:pPr marL="342900" indent="-342900" algn="just">
                  <a:buFont typeface="Wingdings" panose="05000000000000000000" pitchFamily="2" charset="2"/>
                  <a:buChar char="§"/>
                </a:pP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90500" y="3990105"/>
                <a:ext cx="3293806" cy="9724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7987" y="4752060"/>
                <a:ext cx="5257800" cy="524631"/>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E</m:t>
                    </m:r>
                    <m:d>
                      <m:dPr>
                        <m:ctrlPr>
                          <a:rPr lang="en-US" sz="2400" i="1">
                            <a:latin typeface="Cambria Math" panose="02040503050406030204" pitchFamily="18" charset="0"/>
                          </a:rPr>
                        </m:ctrlPr>
                      </m:dPr>
                      <m:e>
                        <m:r>
                          <m:rPr>
                            <m:sty m:val="p"/>
                          </m:rPr>
                          <a:rPr lang="en-US" sz="2400" b="0" i="0" smtClean="0">
                            <a:latin typeface="Cambria Math" panose="02040503050406030204" pitchFamily="18" charset="0"/>
                          </a:rPr>
                          <m:t>Income</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oMath>
                </a14:m>
                <a:r>
                  <a:rPr lang="en-US" sz="2400" dirty="0" smtClean="0"/>
                  <a:t> I (0,2)  </a:t>
                </a:r>
                <a:r>
                  <a:rPr lang="en-US" sz="2400" dirty="0"/>
                  <a:t>+</a:t>
                </a:r>
                <a:r>
                  <a:rPr lang="en-US" sz="2400" dirty="0" smtClean="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oMath>
                </a14:m>
                <a:r>
                  <a:rPr lang="en-US" sz="2400" dirty="0"/>
                  <a:t> I </a:t>
                </a:r>
                <a:r>
                  <a:rPr lang="en-US" sz="2400" dirty="0" smtClean="0"/>
                  <a:t>(1,1)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oMath>
                </a14:m>
                <a:r>
                  <a:rPr lang="en-US" sz="2400" dirty="0"/>
                  <a:t> I </a:t>
                </a:r>
                <a:r>
                  <a:rPr lang="en-US" sz="2400" dirty="0" smtClean="0"/>
                  <a:t>(1,0)   </a:t>
                </a:r>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17987" y="4752060"/>
                <a:ext cx="5257800" cy="524631"/>
              </a:xfrm>
              <a:prstGeom prst="rect">
                <a:avLst/>
              </a:prstGeom>
              <a:blipFill>
                <a:blip r:embed="rId3"/>
                <a:stretch>
                  <a:fillRect t="-2273" r="-7168" b="-18182"/>
                </a:stretch>
              </a:blipFill>
              <a:ln w="12700">
                <a:solidFill>
                  <a:schemeClr val="bg1"/>
                </a:solidFill>
              </a:ln>
            </p:spPr>
            <p:txBody>
              <a:bodyPr/>
              <a:lstStyle/>
              <a:p>
                <a:r>
                  <a:rPr lang="en-US">
                    <a:noFill/>
                  </a:rPr>
                  <a:t> </a:t>
                </a:r>
              </a:p>
            </p:txBody>
          </p:sp>
        </mc:Fallback>
      </mc:AlternateContent>
      <p:sp>
        <p:nvSpPr>
          <p:cNvPr id="7" name="Rectangle 6"/>
          <p:cNvSpPr/>
          <p:nvPr/>
        </p:nvSpPr>
        <p:spPr>
          <a:xfrm>
            <a:off x="190500" y="5486399"/>
            <a:ext cx="2367423"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E(Income) = 0.4</a:t>
            </a:r>
            <a:endParaRPr lang="en-US" sz="2400" dirty="0">
              <a:solidFill>
                <a:schemeClr val="tx1"/>
              </a:solidFill>
              <a:latin typeface="Cambria" panose="02040503050406030204" pitchFamily="18" charset="0"/>
            </a:endParaRPr>
          </a:p>
        </p:txBody>
      </p:sp>
      <p:sp>
        <p:nvSpPr>
          <p:cNvPr id="8" name="TextBox 7"/>
          <p:cNvSpPr txBox="1"/>
          <p:nvPr/>
        </p:nvSpPr>
        <p:spPr>
          <a:xfrm>
            <a:off x="190500" y="3029634"/>
            <a:ext cx="8648700" cy="646331"/>
          </a:xfrm>
          <a:prstGeom prst="rect">
            <a:avLst/>
          </a:prstGeom>
          <a:noFill/>
        </p:spPr>
        <p:txBody>
          <a:bodyPr wrap="square" rtlCol="0">
            <a:spAutoFit/>
          </a:bodyPr>
          <a:lstStyle/>
          <a:p>
            <a:r>
              <a:rPr lang="en-US" dirty="0" smtClean="0"/>
              <a:t>In above table high (0,2</a:t>
            </a:r>
            <a:r>
              <a:rPr lang="en-US" dirty="0"/>
              <a:t>) </a:t>
            </a:r>
            <a:r>
              <a:rPr lang="en-US" dirty="0" smtClean="0"/>
              <a:t>homogeneous so I(0,2) = 0, Medium equal portion so I(1,1) = 1 &amp; Low I(1,0) = 0.</a:t>
            </a:r>
            <a:endParaRPr lang="en-US" dirty="0"/>
          </a:p>
        </p:txBody>
      </p:sp>
      <p:cxnSp>
        <p:nvCxnSpPr>
          <p:cNvPr id="13" name="Straight Connector 12"/>
          <p:cNvCxnSpPr/>
          <p:nvPr/>
        </p:nvCxnSpPr>
        <p:spPr>
          <a:xfrm>
            <a:off x="5392993" y="3994529"/>
            <a:ext cx="0" cy="222974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10200" y="4044125"/>
            <a:ext cx="3733800" cy="1569660"/>
          </a:xfrm>
          <a:prstGeom prst="rect">
            <a:avLst/>
          </a:prstGeom>
        </p:spPr>
        <p:txBody>
          <a:bodyPr wrap="square">
            <a:spAutoFit/>
          </a:bodyPr>
          <a:lstStyle/>
          <a:p>
            <a:r>
              <a:rPr lang="en-US" sz="2400" dirty="0">
                <a:latin typeface="+mj-lt"/>
              </a:rPr>
              <a:t>Gain </a:t>
            </a:r>
            <a:r>
              <a:rPr lang="en-US" sz="2400" dirty="0" smtClean="0">
                <a:latin typeface="+mj-lt"/>
              </a:rPr>
              <a:t>(S</a:t>
            </a:r>
            <a:r>
              <a:rPr lang="en-US" sz="2400" baseline="-25000" dirty="0" smtClean="0">
                <a:latin typeface="+mj-lt"/>
              </a:rPr>
              <a:t>&lt;=30</a:t>
            </a:r>
            <a:r>
              <a:rPr lang="en-US" sz="2400" dirty="0" smtClean="0">
                <a:latin typeface="+mj-lt"/>
              </a:rPr>
              <a:t>,Income) </a:t>
            </a:r>
          </a:p>
          <a:p>
            <a:r>
              <a:rPr lang="en-US" sz="2400" dirty="0">
                <a:latin typeface="+mj-lt"/>
              </a:rPr>
              <a:t>	</a:t>
            </a:r>
            <a:r>
              <a:rPr lang="en-US" sz="2400" dirty="0" smtClean="0">
                <a:latin typeface="+mj-lt"/>
              </a:rPr>
              <a:t>= </a:t>
            </a:r>
            <a:r>
              <a:rPr lang="en-US" sz="2400" dirty="0">
                <a:latin typeface="+mj-lt"/>
              </a:rPr>
              <a:t>I (p, n) – E </a:t>
            </a:r>
            <a:r>
              <a:rPr lang="en-US" sz="2400" dirty="0" smtClean="0">
                <a:latin typeface="+mj-lt"/>
              </a:rPr>
              <a:t>(Income)</a:t>
            </a:r>
            <a:endParaRPr lang="en-US" sz="2400" dirty="0">
              <a:latin typeface="+mj-lt"/>
            </a:endParaRPr>
          </a:p>
          <a:p>
            <a:pPr lvl="1"/>
            <a:r>
              <a:rPr lang="en-US" sz="2400" dirty="0" smtClean="0">
                <a:latin typeface="+mj-lt"/>
              </a:rPr>
              <a:t>       = 0.971 </a:t>
            </a:r>
            <a:r>
              <a:rPr lang="en-US" sz="2400" dirty="0">
                <a:latin typeface="+mj-lt"/>
              </a:rPr>
              <a:t>– </a:t>
            </a:r>
            <a:r>
              <a:rPr lang="en-US" sz="2400" dirty="0" smtClean="0">
                <a:latin typeface="+mj-lt"/>
              </a:rPr>
              <a:t>0.4</a:t>
            </a:r>
            <a:endParaRPr lang="en-US" sz="2400" dirty="0">
              <a:latin typeface="+mj-lt"/>
            </a:endParaRPr>
          </a:p>
          <a:p>
            <a:pPr lvl="1"/>
            <a:r>
              <a:rPr lang="en-US" sz="2400" dirty="0" smtClean="0">
                <a:latin typeface="+mj-lt"/>
              </a:rPr>
              <a:t>       = 0.571</a:t>
            </a:r>
            <a:endParaRPr lang="en-US" sz="2400" dirty="0">
              <a:latin typeface="+mj-lt"/>
            </a:endParaRPr>
          </a:p>
        </p:txBody>
      </p:sp>
    </p:spTree>
    <p:extLst>
      <p:ext uri="{BB962C8B-B14F-4D97-AF65-F5344CB8AC3E}">
        <p14:creationId xmlns:p14="http://schemas.microsoft.com/office/powerpoint/2010/main" val="161816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ID3 (Age &lt;= </a:t>
            </a:r>
            <a:r>
              <a:rPr lang="en-US" dirty="0" smtClean="0"/>
              <a:t>30, Student)</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86863146"/>
              </p:ext>
            </p:extLst>
          </p:nvPr>
        </p:nvGraphicFramePr>
        <p:xfrm>
          <a:off x="263627" y="1038088"/>
          <a:ext cx="6400800" cy="1371600"/>
        </p:xfrm>
        <a:graphic>
          <a:graphicData uri="http://schemas.openxmlformats.org/drawingml/2006/table">
            <a:tbl>
              <a:tblPr firstRow="1" bandRow="1">
                <a:tableStyleId>{073A0DAA-6AF3-43AB-8588-CEC1D06C72B9}</a:tableStyleId>
              </a:tblPr>
              <a:tblGrid>
                <a:gridCol w="1600200">
                  <a:extLst>
                    <a:ext uri="{9D8B030D-6E8A-4147-A177-3AD203B41FA5}">
                      <a16:colId xmlns:a16="http://schemas.microsoft.com/office/drawing/2014/main" val="2456932108"/>
                    </a:ext>
                  </a:extLst>
                </a:gridCol>
                <a:gridCol w="1600200">
                  <a:extLst>
                    <a:ext uri="{9D8B030D-6E8A-4147-A177-3AD203B41FA5}">
                      <a16:colId xmlns:a16="http://schemas.microsoft.com/office/drawing/2014/main" val="3837486193"/>
                    </a:ext>
                  </a:extLst>
                </a:gridCol>
                <a:gridCol w="1600200">
                  <a:extLst>
                    <a:ext uri="{9D8B030D-6E8A-4147-A177-3AD203B41FA5}">
                      <a16:colId xmlns:a16="http://schemas.microsoft.com/office/drawing/2014/main" val="3691895855"/>
                    </a:ext>
                  </a:extLst>
                </a:gridCol>
                <a:gridCol w="1600200">
                  <a:extLst>
                    <a:ext uri="{9D8B030D-6E8A-4147-A177-3AD203B41FA5}">
                      <a16:colId xmlns:a16="http://schemas.microsoft.com/office/drawing/2014/main" val="1661440814"/>
                    </a:ext>
                  </a:extLst>
                </a:gridCol>
              </a:tblGrid>
              <a:tr h="370840">
                <a:tc>
                  <a:txBody>
                    <a:bodyPr/>
                    <a:lstStyle/>
                    <a:p>
                      <a:pPr algn="ctr"/>
                      <a:r>
                        <a:rPr lang="en-US" sz="2400" dirty="0" smtClean="0"/>
                        <a:t>student</a:t>
                      </a:r>
                      <a:endParaRPr lang="en-US" sz="2400" dirty="0"/>
                    </a:p>
                  </a:txBody>
                  <a:tcPr/>
                </a:tc>
                <a:tc>
                  <a:txBody>
                    <a:bodyPr/>
                    <a:lstStyle/>
                    <a:p>
                      <a:pPr algn="ctr"/>
                      <a:r>
                        <a:rPr lang="en-US" sz="2400" dirty="0" smtClean="0"/>
                        <a:t>P</a:t>
                      </a:r>
                      <a:r>
                        <a:rPr lang="en-US" sz="2400" baseline="-25000" dirty="0" smtClean="0"/>
                        <a:t>i</a:t>
                      </a:r>
                      <a:endParaRPr lang="en-US" sz="2400" baseline="-25000" dirty="0"/>
                    </a:p>
                  </a:txBody>
                  <a:tcPr/>
                </a:tc>
                <a:tc>
                  <a:txBody>
                    <a:bodyPr/>
                    <a:lstStyle/>
                    <a:p>
                      <a:pPr algn="ctr"/>
                      <a:r>
                        <a:rPr lang="en-US" sz="2400" dirty="0" smtClean="0"/>
                        <a:t>N</a:t>
                      </a:r>
                      <a:r>
                        <a:rPr lang="en-US" sz="2400" baseline="-25000" dirty="0" smtClean="0"/>
                        <a:t>i</a:t>
                      </a:r>
                      <a:endParaRPr lang="en-US" sz="24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I (P</a:t>
                      </a:r>
                      <a:r>
                        <a:rPr lang="en-US" sz="2400" baseline="-25000" dirty="0" smtClean="0"/>
                        <a:t>i </a:t>
                      </a:r>
                      <a:r>
                        <a:rPr lang="en-US" sz="2400" dirty="0" smtClean="0"/>
                        <a:t>, N</a:t>
                      </a:r>
                      <a:r>
                        <a:rPr lang="en-US" sz="2400" baseline="-25000" dirty="0" smtClean="0"/>
                        <a:t>i</a:t>
                      </a:r>
                      <a:r>
                        <a:rPr lang="en-US" sz="2400" dirty="0" smtClean="0"/>
                        <a:t>)</a:t>
                      </a:r>
                      <a:endParaRPr lang="en-US" sz="2400" dirty="0"/>
                    </a:p>
                  </a:txBody>
                  <a:tcPr/>
                </a:tc>
                <a:extLst>
                  <a:ext uri="{0D108BD9-81ED-4DB2-BD59-A6C34878D82A}">
                    <a16:rowId xmlns:a16="http://schemas.microsoft.com/office/drawing/2014/main" val="2352481071"/>
                  </a:ext>
                </a:extLst>
              </a:tr>
              <a:tr h="370840">
                <a:tc>
                  <a:txBody>
                    <a:bodyPr/>
                    <a:lstStyle/>
                    <a:p>
                      <a:pPr algn="ctr"/>
                      <a:r>
                        <a:rPr lang="en-US" sz="2400" dirty="0" smtClean="0"/>
                        <a:t>No</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2235851672"/>
                  </a:ext>
                </a:extLst>
              </a:tr>
              <a:tr h="370840">
                <a:tc>
                  <a:txBody>
                    <a:bodyPr/>
                    <a:lstStyle/>
                    <a:p>
                      <a:pPr algn="ctr"/>
                      <a:r>
                        <a:rPr lang="en-US" sz="2400" dirty="0" smtClean="0"/>
                        <a:t>Yes</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3401711930"/>
                  </a:ext>
                </a:extLst>
              </a:tr>
            </a:tbl>
          </a:graphicData>
        </a:graphic>
      </p:graphicFrame>
      <p:sp>
        <p:nvSpPr>
          <p:cNvPr id="5" name="TextBox 4"/>
          <p:cNvSpPr txBox="1"/>
          <p:nvPr/>
        </p:nvSpPr>
        <p:spPr>
          <a:xfrm>
            <a:off x="263627" y="2533376"/>
            <a:ext cx="8648700" cy="369332"/>
          </a:xfrm>
          <a:prstGeom prst="rect">
            <a:avLst/>
          </a:prstGeom>
          <a:noFill/>
        </p:spPr>
        <p:txBody>
          <a:bodyPr wrap="square" rtlCol="0">
            <a:spAutoFit/>
          </a:bodyPr>
          <a:lstStyle/>
          <a:p>
            <a:r>
              <a:rPr lang="en-US" dirty="0" smtClean="0"/>
              <a:t>In above table </a:t>
            </a:r>
            <a:r>
              <a:rPr lang="en-US" dirty="0"/>
              <a:t>I </a:t>
            </a:r>
            <a:r>
              <a:rPr lang="en-US" dirty="0" smtClean="0"/>
              <a:t>(0,3) = 0 &amp; I (2,0) = 0 So E(Student) is 0. </a:t>
            </a:r>
            <a:endParaRPr lang="en-US" dirty="0"/>
          </a:p>
        </p:txBody>
      </p:sp>
      <p:sp>
        <p:nvSpPr>
          <p:cNvPr id="6" name="Rectangle 5"/>
          <p:cNvSpPr/>
          <p:nvPr/>
        </p:nvSpPr>
        <p:spPr>
          <a:xfrm>
            <a:off x="3505401" y="3064644"/>
            <a:ext cx="2165151" cy="47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E(Student) = 0</a:t>
            </a:r>
            <a:endParaRPr lang="en-US" sz="2400" dirty="0">
              <a:solidFill>
                <a:schemeClr val="tx1"/>
              </a:solidFill>
              <a:latin typeface="Cambria" panose="02040503050406030204" pitchFamily="18" charset="0"/>
            </a:endParaRPr>
          </a:p>
        </p:txBody>
      </p:sp>
      <p:sp>
        <p:nvSpPr>
          <p:cNvPr id="7" name="Rectangle 6"/>
          <p:cNvSpPr/>
          <p:nvPr/>
        </p:nvSpPr>
        <p:spPr>
          <a:xfrm>
            <a:off x="1905000" y="4267200"/>
            <a:ext cx="5873545" cy="1200329"/>
          </a:xfrm>
          <a:prstGeom prst="rect">
            <a:avLst/>
          </a:prstGeom>
        </p:spPr>
        <p:txBody>
          <a:bodyPr wrap="square">
            <a:spAutoFit/>
          </a:bodyPr>
          <a:lstStyle/>
          <a:p>
            <a:r>
              <a:rPr lang="en-US" sz="2400" dirty="0">
                <a:latin typeface="+mj-lt"/>
              </a:rPr>
              <a:t>Gain (S</a:t>
            </a:r>
            <a:r>
              <a:rPr lang="en-US" sz="2400" baseline="-25000" dirty="0">
                <a:latin typeface="+mj-lt"/>
              </a:rPr>
              <a:t>&lt;=</a:t>
            </a:r>
            <a:r>
              <a:rPr lang="en-US" sz="2400" baseline="-25000" dirty="0" smtClean="0">
                <a:latin typeface="+mj-lt"/>
              </a:rPr>
              <a:t>30</a:t>
            </a:r>
            <a:r>
              <a:rPr lang="en-US" sz="2400" dirty="0" smtClean="0">
                <a:latin typeface="+mj-lt"/>
              </a:rPr>
              <a:t>,Student) = I (</a:t>
            </a:r>
            <a:r>
              <a:rPr lang="en-US" sz="2400" dirty="0" err="1" smtClean="0">
                <a:latin typeface="+mj-lt"/>
              </a:rPr>
              <a:t>p,n</a:t>
            </a:r>
            <a:r>
              <a:rPr lang="en-US" sz="2400" dirty="0" smtClean="0">
                <a:latin typeface="+mj-lt"/>
              </a:rPr>
              <a:t>) – E(Student)</a:t>
            </a:r>
          </a:p>
          <a:p>
            <a:r>
              <a:rPr lang="en-US" sz="2400" dirty="0">
                <a:latin typeface="+mj-lt"/>
              </a:rPr>
              <a:t>	</a:t>
            </a:r>
            <a:r>
              <a:rPr lang="en-US" sz="2400" dirty="0" smtClean="0">
                <a:latin typeface="+mj-lt"/>
              </a:rPr>
              <a:t>	    = 0.971 – 0</a:t>
            </a:r>
          </a:p>
          <a:p>
            <a:r>
              <a:rPr lang="en-US" sz="2400" dirty="0">
                <a:latin typeface="+mj-lt"/>
              </a:rPr>
              <a:t>	</a:t>
            </a:r>
            <a:r>
              <a:rPr lang="en-US" sz="2400" dirty="0" smtClean="0">
                <a:latin typeface="+mj-lt"/>
              </a:rPr>
              <a:t>	    = 0.971	</a:t>
            </a:r>
            <a:r>
              <a:rPr lang="en-US" sz="2000" dirty="0" smtClean="0">
                <a:latin typeface="+mj-lt"/>
              </a:rPr>
              <a:t> </a:t>
            </a:r>
            <a:endParaRPr lang="en-US" sz="2000" dirty="0">
              <a:latin typeface="+mj-lt"/>
            </a:endParaRPr>
          </a:p>
        </p:txBody>
      </p:sp>
      <p:cxnSp>
        <p:nvCxnSpPr>
          <p:cNvPr id="9" name="Straight Connector 8"/>
          <p:cNvCxnSpPr/>
          <p:nvPr/>
        </p:nvCxnSpPr>
        <p:spPr>
          <a:xfrm flipH="1">
            <a:off x="838200" y="3962400"/>
            <a:ext cx="762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95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 – ID3 (Age &lt;= </a:t>
            </a:r>
            <a:r>
              <a:rPr lang="en-US" dirty="0" smtClean="0"/>
              <a:t>30, </a:t>
            </a:r>
            <a:r>
              <a:rPr lang="en-US" dirty="0" err="1" smtClean="0"/>
              <a:t>credit_rating</a:t>
            </a:r>
            <a:r>
              <a:rPr lang="en-US" dirty="0" smtClean="0"/>
              <a:t>)</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786762232"/>
              </p:ext>
            </p:extLst>
          </p:nvPr>
        </p:nvGraphicFramePr>
        <p:xfrm>
          <a:off x="381000" y="1066800"/>
          <a:ext cx="6400800" cy="1371600"/>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456932108"/>
                    </a:ext>
                  </a:extLst>
                </a:gridCol>
                <a:gridCol w="1295400">
                  <a:extLst>
                    <a:ext uri="{9D8B030D-6E8A-4147-A177-3AD203B41FA5}">
                      <a16:colId xmlns:a16="http://schemas.microsoft.com/office/drawing/2014/main" val="3837486193"/>
                    </a:ext>
                  </a:extLst>
                </a:gridCol>
                <a:gridCol w="1600200">
                  <a:extLst>
                    <a:ext uri="{9D8B030D-6E8A-4147-A177-3AD203B41FA5}">
                      <a16:colId xmlns:a16="http://schemas.microsoft.com/office/drawing/2014/main" val="3691895855"/>
                    </a:ext>
                  </a:extLst>
                </a:gridCol>
                <a:gridCol w="1600200">
                  <a:extLst>
                    <a:ext uri="{9D8B030D-6E8A-4147-A177-3AD203B41FA5}">
                      <a16:colId xmlns:a16="http://schemas.microsoft.com/office/drawing/2014/main" val="1661440814"/>
                    </a:ext>
                  </a:extLst>
                </a:gridCol>
              </a:tblGrid>
              <a:tr h="370840">
                <a:tc>
                  <a:txBody>
                    <a:bodyPr/>
                    <a:lstStyle/>
                    <a:p>
                      <a:pPr algn="ctr"/>
                      <a:r>
                        <a:rPr lang="en-US" sz="2400" dirty="0" err="1" smtClean="0"/>
                        <a:t>credit_rating</a:t>
                      </a:r>
                      <a:endParaRPr lang="en-US" sz="2400" dirty="0"/>
                    </a:p>
                  </a:txBody>
                  <a:tcPr/>
                </a:tc>
                <a:tc>
                  <a:txBody>
                    <a:bodyPr/>
                    <a:lstStyle/>
                    <a:p>
                      <a:pPr algn="ctr"/>
                      <a:r>
                        <a:rPr lang="en-US" sz="2400" dirty="0" smtClean="0"/>
                        <a:t>P</a:t>
                      </a:r>
                      <a:r>
                        <a:rPr lang="en-US" sz="2400" baseline="-25000" dirty="0" smtClean="0"/>
                        <a:t>i</a:t>
                      </a:r>
                      <a:endParaRPr lang="en-US" sz="2400" baseline="-25000" dirty="0"/>
                    </a:p>
                  </a:txBody>
                  <a:tcPr/>
                </a:tc>
                <a:tc>
                  <a:txBody>
                    <a:bodyPr/>
                    <a:lstStyle/>
                    <a:p>
                      <a:pPr algn="ctr"/>
                      <a:r>
                        <a:rPr lang="en-US" sz="2400" dirty="0" smtClean="0"/>
                        <a:t>N</a:t>
                      </a:r>
                      <a:r>
                        <a:rPr lang="en-US" sz="2400" baseline="-25000" dirty="0" smtClean="0"/>
                        <a:t>i</a:t>
                      </a:r>
                      <a:endParaRPr lang="en-US" sz="24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I (P</a:t>
                      </a:r>
                      <a:r>
                        <a:rPr lang="en-US" sz="2400" baseline="-25000" dirty="0" smtClean="0"/>
                        <a:t>i </a:t>
                      </a:r>
                      <a:r>
                        <a:rPr lang="en-US" sz="2400" dirty="0" smtClean="0"/>
                        <a:t>, N</a:t>
                      </a:r>
                      <a:r>
                        <a:rPr lang="en-US" sz="2400" baseline="-25000" dirty="0" smtClean="0"/>
                        <a:t>i</a:t>
                      </a:r>
                      <a:r>
                        <a:rPr lang="en-US" sz="2400" dirty="0" smtClean="0"/>
                        <a:t>)</a:t>
                      </a:r>
                      <a:endParaRPr lang="en-US" sz="2400" dirty="0"/>
                    </a:p>
                  </a:txBody>
                  <a:tcPr/>
                </a:tc>
                <a:extLst>
                  <a:ext uri="{0D108BD9-81ED-4DB2-BD59-A6C34878D82A}">
                    <a16:rowId xmlns:a16="http://schemas.microsoft.com/office/drawing/2014/main" val="2352481071"/>
                  </a:ext>
                </a:extLst>
              </a:tr>
              <a:tr h="370840">
                <a:tc>
                  <a:txBody>
                    <a:bodyPr/>
                    <a:lstStyle/>
                    <a:p>
                      <a:pPr algn="ctr"/>
                      <a:r>
                        <a:rPr lang="en-US" sz="2400" dirty="0" smtClean="0"/>
                        <a:t>Fair</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0.918</a:t>
                      </a:r>
                      <a:endParaRPr lang="en-US" sz="2400" dirty="0"/>
                    </a:p>
                  </a:txBody>
                  <a:tcPr/>
                </a:tc>
                <a:extLst>
                  <a:ext uri="{0D108BD9-81ED-4DB2-BD59-A6C34878D82A}">
                    <a16:rowId xmlns:a16="http://schemas.microsoft.com/office/drawing/2014/main" val="2235851672"/>
                  </a:ext>
                </a:extLst>
              </a:tr>
              <a:tr h="370840">
                <a:tc>
                  <a:txBody>
                    <a:bodyPr/>
                    <a:lstStyle/>
                    <a:p>
                      <a:pPr algn="ctr"/>
                      <a:r>
                        <a:rPr lang="en-US" sz="2400" dirty="0" smtClean="0"/>
                        <a:t>Excellent</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3401711930"/>
                  </a:ext>
                </a:extLst>
              </a:tr>
            </a:tbl>
          </a:graphicData>
        </a:graphic>
      </p:graphicFrame>
      <mc:AlternateContent xmlns:mc="http://schemas.openxmlformats.org/markup-compatibility/2006" xmlns:a14="http://schemas.microsoft.com/office/drawing/2010/main">
        <mc:Choice Requires="a14">
          <p:sp>
            <p:nvSpPr>
              <p:cNvPr id="6" name="Rectangle 5"/>
              <p:cNvSpPr/>
              <p:nvPr/>
            </p:nvSpPr>
            <p:spPr>
              <a:xfrm>
                <a:off x="2042652" y="2546426"/>
                <a:ext cx="4572000" cy="972446"/>
              </a:xfrm>
              <a:prstGeom prst="rect">
                <a:avLst/>
              </a:prstGeom>
            </p:spPr>
            <p:txBody>
              <a:bodyPr>
                <a:spAutoFit/>
              </a:bodyPr>
              <a:lstStyle/>
              <a:p>
                <a:pPr algn="ctr"/>
                <a:r>
                  <a:rPr lang="en-US" sz="2000" dirty="0">
                    <a:latin typeface="Cambria" panose="02040503050406030204" pitchFamily="18" charset="0"/>
                  </a:rPr>
                  <a:t>E (A) = </a:t>
                </a:r>
                <a14:m>
                  <m:oMath xmlns:m="http://schemas.openxmlformats.org/officeDocument/2006/math">
                    <m:nary>
                      <m:naryPr>
                        <m:chr m:val="∑"/>
                        <m:limLoc m:val="undOvr"/>
                        <m:grow m:val="on"/>
                        <m:ctrlPr>
                          <a:rPr lang="en-US" sz="2000" i="1" dirty="0">
                            <a:latin typeface="Cambria Math" panose="02040503050406030204" pitchFamily="18" charset="0"/>
                          </a:rPr>
                        </m:ctrlPr>
                      </m:naryPr>
                      <m:sub>
                        <m:r>
                          <m:rPr>
                            <m:sty m:val="p"/>
                            <m:brk/>
                            <m:aln/>
                          </m:rPr>
                          <a:rPr lang="en-US" sz="2000" dirty="0">
                            <a:latin typeface="Cambria Math" panose="02040503050406030204" pitchFamily="18" charset="0"/>
                          </a:rPr>
                          <m:t>i</m:t>
                        </m:r>
                        <m:r>
                          <a:rPr lang="en-US" sz="2000" dirty="0">
                            <a:latin typeface="Cambria Math" panose="02040503050406030204" pitchFamily="18" charset="0"/>
                          </a:rPr>
                          <m:t>=1</m:t>
                        </m:r>
                      </m:sub>
                      <m:sup>
                        <m:r>
                          <a:rPr lang="en-US" sz="2000" i="1" dirty="0">
                            <a:latin typeface="Cambria Math" panose="02040503050406030204" pitchFamily="18" charset="0"/>
                          </a:rPr>
                          <m:t>𝑣</m:t>
                        </m:r>
                      </m:sup>
                      <m:e>
                        <m:f>
                          <m:fPr>
                            <m:ctrlPr>
                              <a:rPr lang="en-US" sz="2000" i="1" dirty="0">
                                <a:latin typeface="Cambria Math" panose="02040503050406030204" pitchFamily="18" charset="0"/>
                              </a:rPr>
                            </m:ctrlPr>
                          </m:fPr>
                          <m:num>
                            <m:r>
                              <m:rPr>
                                <m:nor/>
                              </m:rPr>
                              <a:rPr lang="en-US" sz="2000" dirty="0">
                                <a:latin typeface="Cambria" panose="02040503050406030204" pitchFamily="18" charset="0"/>
                              </a:rPr>
                              <m:t>P</m:t>
                            </m:r>
                            <m:r>
                              <m:rPr>
                                <m:nor/>
                              </m:rPr>
                              <a:rPr lang="en-US" sz="2000" baseline="-25000" dirty="0">
                                <a:latin typeface="Cambria" panose="02040503050406030204" pitchFamily="18" charset="0"/>
                              </a:rPr>
                              <m:t>i</m:t>
                            </m:r>
                            <m:r>
                              <a:rPr lang="en-US" sz="2000" dirty="0">
                                <a:latin typeface="Cambria Math" panose="02040503050406030204" pitchFamily="18" charset="0"/>
                              </a:rPr>
                              <m:t>+</m:t>
                            </m:r>
                            <m:r>
                              <m:rPr>
                                <m:nor/>
                              </m:rPr>
                              <a:rPr lang="en-US" sz="2000" dirty="0">
                                <a:latin typeface="Cambria" panose="02040503050406030204" pitchFamily="18" charset="0"/>
                              </a:rPr>
                              <m:t>N</m:t>
                            </m:r>
                            <m:r>
                              <m:rPr>
                                <m:nor/>
                              </m:rPr>
                              <a:rPr lang="en-US" sz="2000" baseline="-25000" dirty="0">
                                <a:latin typeface="Cambria" panose="02040503050406030204" pitchFamily="18" charset="0"/>
                              </a:rPr>
                              <m:t>i</m:t>
                            </m:r>
                          </m:num>
                          <m:den>
                            <m:r>
                              <a:rPr lang="en-US" sz="2000" i="1" dirty="0">
                                <a:latin typeface="Cambria Math" panose="02040503050406030204" pitchFamily="18" charset="0"/>
                              </a:rPr>
                              <m:t>𝑝</m:t>
                            </m:r>
                            <m:r>
                              <a:rPr lang="en-US" sz="2000" i="1" dirty="0">
                                <a:latin typeface="Cambria Math" panose="02040503050406030204" pitchFamily="18" charset="0"/>
                              </a:rPr>
                              <m:t>+</m:t>
                            </m:r>
                            <m:r>
                              <a:rPr lang="en-US" sz="2000" i="1" dirty="0">
                                <a:latin typeface="Cambria Math" panose="02040503050406030204" pitchFamily="18" charset="0"/>
                              </a:rPr>
                              <m:t>𝑛</m:t>
                            </m:r>
                          </m:den>
                        </m:f>
                      </m:e>
                    </m:nary>
                  </m:oMath>
                </a14:m>
                <a:r>
                  <a:rPr lang="en-US" sz="2000" dirty="0">
                    <a:latin typeface="Cambria" panose="02040503050406030204" pitchFamily="18" charset="0"/>
                  </a:rPr>
                  <a:t> I (P</a:t>
                </a:r>
                <a:r>
                  <a:rPr lang="en-US" sz="2000" baseline="-25000" dirty="0">
                    <a:latin typeface="Cambria" panose="02040503050406030204" pitchFamily="18" charset="0"/>
                  </a:rPr>
                  <a:t>i </a:t>
                </a:r>
                <a:r>
                  <a:rPr lang="en-US" sz="2000" dirty="0">
                    <a:latin typeface="Cambria" panose="02040503050406030204" pitchFamily="18" charset="0"/>
                  </a:rPr>
                  <a:t>, N</a:t>
                </a:r>
                <a:r>
                  <a:rPr lang="en-US" sz="2000" baseline="-25000" dirty="0">
                    <a:latin typeface="Cambria" panose="02040503050406030204" pitchFamily="18" charset="0"/>
                  </a:rPr>
                  <a:t>i</a:t>
                </a:r>
                <a:r>
                  <a:rPr lang="en-US" sz="2000" dirty="0">
                    <a:latin typeface="Cambria" panose="02040503050406030204" pitchFamily="18" charset="0"/>
                  </a:rPr>
                  <a:t>)</a:t>
                </a:r>
              </a:p>
              <a:p>
                <a:pPr marL="342900" indent="-342900" algn="just">
                  <a:buFont typeface="Wingdings" panose="05000000000000000000" pitchFamily="2" charset="2"/>
                  <a:buChar char="§"/>
                </a:pP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042652" y="2546426"/>
                <a:ext cx="4572000" cy="9724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6400" y="3351578"/>
                <a:ext cx="6263148" cy="524631"/>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E</m:t>
                    </m:r>
                    <m:d>
                      <m:dPr>
                        <m:ctrlPr>
                          <a:rPr lang="en-US" sz="2400" i="1">
                            <a:latin typeface="Cambria Math" panose="02040503050406030204" pitchFamily="18" charset="0"/>
                          </a:rPr>
                        </m:ctrlPr>
                      </m:dPr>
                      <m:e>
                        <m:r>
                          <m:rPr>
                            <m:sty m:val="p"/>
                          </m:rPr>
                          <a:rPr lang="en-US" sz="2400" b="0" i="0" smtClean="0">
                            <a:latin typeface="Cambria Math" panose="02040503050406030204" pitchFamily="18" charset="0"/>
                          </a:rPr>
                          <m:t>credit</m:t>
                        </m:r>
                        <m:r>
                          <a:rPr lang="en-US" sz="2400" b="0" i="0" smtClean="0">
                            <a:latin typeface="Cambria Math" panose="02040503050406030204" pitchFamily="18" charset="0"/>
                          </a:rPr>
                          <m:t>_</m:t>
                        </m:r>
                        <m:r>
                          <m:rPr>
                            <m:sty m:val="p"/>
                          </m:rPr>
                          <a:rPr lang="en-US" sz="2400" b="0" i="0" smtClean="0">
                            <a:latin typeface="Cambria Math" panose="02040503050406030204" pitchFamily="18" charset="0"/>
                          </a:rPr>
                          <m:t>rating</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5</m:t>
                        </m:r>
                      </m:den>
                    </m:f>
                  </m:oMath>
                </a14:m>
                <a:r>
                  <a:rPr lang="en-US" sz="2400" dirty="0" smtClean="0"/>
                  <a:t> I (1,2)  </a:t>
                </a:r>
                <a:r>
                  <a:rPr lang="en-US" sz="2400" dirty="0"/>
                  <a:t>+</a:t>
                </a:r>
                <a:r>
                  <a:rPr lang="en-US" sz="2400" dirty="0" smtClean="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oMath>
                </a14:m>
                <a:r>
                  <a:rPr lang="en-US" sz="2400" dirty="0"/>
                  <a:t> I </a:t>
                </a:r>
                <a:r>
                  <a:rPr lang="en-US" sz="2400" dirty="0" smtClean="0"/>
                  <a:t>(1,1)</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676400" y="3351578"/>
                <a:ext cx="6263148" cy="524631"/>
              </a:xfrm>
              <a:prstGeom prst="rect">
                <a:avLst/>
              </a:prstGeom>
              <a:blipFill>
                <a:blip r:embed="rId3"/>
                <a:stretch>
                  <a:fillRect t="-2273" b="-18182"/>
                </a:stretch>
              </a:blipFill>
              <a:ln w="12700">
                <a:solidFill>
                  <a:schemeClr val="bg1"/>
                </a:solidFill>
              </a:ln>
            </p:spPr>
            <p:txBody>
              <a:bodyPr/>
              <a:lstStyle/>
              <a:p>
                <a:r>
                  <a:rPr lang="en-US">
                    <a:noFill/>
                  </a:rPr>
                  <a:t> </a:t>
                </a:r>
              </a:p>
            </p:txBody>
          </p:sp>
        </mc:Fallback>
      </mc:AlternateContent>
      <p:sp>
        <p:nvSpPr>
          <p:cNvPr id="8" name="Rectangle 7"/>
          <p:cNvSpPr/>
          <p:nvPr/>
        </p:nvSpPr>
        <p:spPr>
          <a:xfrm>
            <a:off x="3288736" y="4071761"/>
            <a:ext cx="3325916"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E(</a:t>
            </a:r>
            <a:r>
              <a:rPr lang="en-US" sz="2400" dirty="0" err="1" smtClean="0">
                <a:solidFill>
                  <a:schemeClr val="tx1"/>
                </a:solidFill>
                <a:latin typeface="Cambria" panose="02040503050406030204" pitchFamily="18" charset="0"/>
              </a:rPr>
              <a:t>credit_rating</a:t>
            </a:r>
            <a:r>
              <a:rPr lang="en-US" sz="2400" dirty="0" smtClean="0">
                <a:solidFill>
                  <a:schemeClr val="tx1"/>
                </a:solidFill>
                <a:latin typeface="Cambria" panose="02040503050406030204" pitchFamily="18" charset="0"/>
              </a:rPr>
              <a:t>) = 0.951</a:t>
            </a:r>
            <a:endParaRPr lang="en-US" sz="2400" dirty="0">
              <a:solidFill>
                <a:schemeClr val="tx1"/>
              </a:solidFill>
              <a:latin typeface="Cambria" panose="02040503050406030204" pitchFamily="18" charset="0"/>
            </a:endParaRPr>
          </a:p>
        </p:txBody>
      </p:sp>
      <p:cxnSp>
        <p:nvCxnSpPr>
          <p:cNvPr id="9" name="Straight Connector 8"/>
          <p:cNvCxnSpPr/>
          <p:nvPr/>
        </p:nvCxnSpPr>
        <p:spPr>
          <a:xfrm>
            <a:off x="1676400" y="4916129"/>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14400" y="5042872"/>
            <a:ext cx="7620000" cy="1200329"/>
          </a:xfrm>
          <a:prstGeom prst="rect">
            <a:avLst/>
          </a:prstGeom>
        </p:spPr>
        <p:txBody>
          <a:bodyPr wrap="square">
            <a:spAutoFit/>
          </a:bodyPr>
          <a:lstStyle/>
          <a:p>
            <a:r>
              <a:rPr lang="en-US" sz="2400" dirty="0">
                <a:latin typeface="+mj-lt"/>
              </a:rPr>
              <a:t>Gain </a:t>
            </a:r>
            <a:r>
              <a:rPr lang="en-US" sz="2400" dirty="0" smtClean="0">
                <a:latin typeface="+mj-lt"/>
              </a:rPr>
              <a:t>(S</a:t>
            </a:r>
            <a:r>
              <a:rPr lang="en-US" sz="2400" baseline="-25000" dirty="0" smtClean="0">
                <a:latin typeface="+mj-lt"/>
              </a:rPr>
              <a:t>&lt;=30</a:t>
            </a:r>
            <a:r>
              <a:rPr lang="en-US" sz="2400" dirty="0" smtClean="0">
                <a:latin typeface="+mj-lt"/>
              </a:rPr>
              <a:t>,credit_rating) </a:t>
            </a:r>
            <a:r>
              <a:rPr lang="en-US" sz="2400" dirty="0">
                <a:latin typeface="+mj-lt"/>
              </a:rPr>
              <a:t>= I (p, n) – E </a:t>
            </a:r>
            <a:r>
              <a:rPr lang="en-US" sz="2400" dirty="0" smtClean="0">
                <a:latin typeface="+mj-lt"/>
              </a:rPr>
              <a:t>(</a:t>
            </a:r>
            <a:r>
              <a:rPr lang="en-US" sz="2400" dirty="0" err="1" smtClean="0">
                <a:latin typeface="+mj-lt"/>
              </a:rPr>
              <a:t>credit_rating</a:t>
            </a:r>
            <a:r>
              <a:rPr lang="en-US" sz="2400" dirty="0" smtClean="0">
                <a:latin typeface="+mj-lt"/>
              </a:rPr>
              <a:t>)</a:t>
            </a:r>
            <a:endParaRPr lang="en-US" sz="2400" dirty="0">
              <a:latin typeface="+mj-lt"/>
            </a:endParaRPr>
          </a:p>
          <a:p>
            <a:pPr lvl="1"/>
            <a:r>
              <a:rPr lang="en-US" sz="2400" dirty="0" smtClean="0">
                <a:latin typeface="+mj-lt"/>
              </a:rPr>
              <a:t>                                       = 0.971 </a:t>
            </a:r>
            <a:r>
              <a:rPr lang="en-US" sz="2400" dirty="0">
                <a:latin typeface="+mj-lt"/>
              </a:rPr>
              <a:t>– </a:t>
            </a:r>
            <a:r>
              <a:rPr lang="en-US" sz="2400" dirty="0" smtClean="0">
                <a:latin typeface="+mj-lt"/>
              </a:rPr>
              <a:t>0.951</a:t>
            </a:r>
            <a:endParaRPr lang="en-US" sz="2400" dirty="0">
              <a:latin typeface="+mj-lt"/>
            </a:endParaRPr>
          </a:p>
          <a:p>
            <a:pPr lvl="1"/>
            <a:r>
              <a:rPr lang="en-US" sz="2400" dirty="0" smtClean="0">
                <a:latin typeface="+mj-lt"/>
              </a:rPr>
              <a:t>                                       = 0.020</a:t>
            </a:r>
            <a:endParaRPr lang="en-US" sz="2400" dirty="0">
              <a:latin typeface="+mj-lt"/>
            </a:endParaRPr>
          </a:p>
        </p:txBody>
      </p:sp>
    </p:spTree>
    <p:extLst>
      <p:ext uri="{BB962C8B-B14F-4D97-AF65-F5344CB8AC3E}">
        <p14:creationId xmlns:p14="http://schemas.microsoft.com/office/powerpoint/2010/main" val="387421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Problem</a:t>
            </a:r>
            <a:endParaRPr lang="en-US" dirty="0"/>
          </a:p>
        </p:txBody>
      </p:sp>
      <p:sp>
        <p:nvSpPr>
          <p:cNvPr id="3" name="Content Placeholder 2"/>
          <p:cNvSpPr>
            <a:spLocks noGrp="1"/>
          </p:cNvSpPr>
          <p:nvPr>
            <p:ph idx="1"/>
          </p:nvPr>
        </p:nvSpPr>
        <p:spPr/>
        <p:txBody>
          <a:bodyPr/>
          <a:lstStyle/>
          <a:p>
            <a:pPr algn="just"/>
            <a:r>
              <a:rPr lang="en-US" dirty="0" smtClean="0"/>
              <a:t>Suppose a Database D is given as D = {t</a:t>
            </a:r>
            <a:r>
              <a:rPr lang="en-US" baseline="-25000" dirty="0" smtClean="0"/>
              <a:t>1</a:t>
            </a:r>
            <a:r>
              <a:rPr lang="en-US" dirty="0" smtClean="0"/>
              <a:t>,t</a:t>
            </a:r>
            <a:r>
              <a:rPr lang="en-US" baseline="-25000" dirty="0"/>
              <a:t>2</a:t>
            </a:r>
            <a:r>
              <a:rPr lang="en-US" dirty="0" smtClean="0"/>
              <a:t>,..t</a:t>
            </a:r>
            <a:r>
              <a:rPr lang="en-US" baseline="-25000" dirty="0"/>
              <a:t>n</a:t>
            </a:r>
            <a:r>
              <a:rPr lang="en-US" dirty="0" smtClean="0"/>
              <a:t>} and a set of desired classes are C={C</a:t>
            </a:r>
            <a:r>
              <a:rPr lang="en-US" baseline="-25000" dirty="0"/>
              <a:t>1</a:t>
            </a:r>
            <a:r>
              <a:rPr lang="en-US" dirty="0" smtClean="0"/>
              <a:t>,…,C</a:t>
            </a:r>
            <a:r>
              <a:rPr lang="en-US" baseline="-25000" dirty="0"/>
              <a:t>m</a:t>
            </a:r>
            <a:r>
              <a:rPr lang="en-US" dirty="0" smtClean="0"/>
              <a:t>}, the </a:t>
            </a:r>
            <a:r>
              <a:rPr lang="en-US" b="1" dirty="0" smtClean="0"/>
              <a:t>classification problem </a:t>
            </a:r>
            <a:r>
              <a:rPr lang="en-US" dirty="0" smtClean="0"/>
              <a:t>is to define the mapping m in such a way that which tuple of database D belongs to which class of C.</a:t>
            </a:r>
          </a:p>
          <a:p>
            <a:pPr algn="just"/>
            <a:r>
              <a:rPr lang="en-US" dirty="0" smtClean="0"/>
              <a:t>Actually we divides D into </a:t>
            </a:r>
            <a:r>
              <a:rPr lang="en-US" b="1" dirty="0" smtClean="0"/>
              <a:t>equivalence classes.</a:t>
            </a:r>
          </a:p>
          <a:p>
            <a:pPr algn="just"/>
            <a:r>
              <a:rPr lang="en-US" b="1" dirty="0" smtClean="0"/>
              <a:t>Prediction</a:t>
            </a:r>
            <a:r>
              <a:rPr lang="en-US" dirty="0" smtClean="0"/>
              <a:t> is similar, but may be viewed as having infinite number of classes.</a:t>
            </a:r>
          </a:p>
          <a:p>
            <a:pPr algn="just"/>
            <a:r>
              <a:rPr lang="en-US" dirty="0" smtClean="0"/>
              <a:t>Prediction models continuous-valued functions, i.e. predicts unknown or missing values.</a:t>
            </a:r>
          </a:p>
          <a:p>
            <a:pPr algn="just"/>
            <a:endParaRPr lang="en-US" b="1" dirty="0"/>
          </a:p>
        </p:txBody>
      </p:sp>
    </p:spTree>
    <p:extLst>
      <p:ext uri="{BB962C8B-B14F-4D97-AF65-F5344CB8AC3E}">
        <p14:creationId xmlns:p14="http://schemas.microsoft.com/office/powerpoint/2010/main" val="218447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ID3 (Age &lt;=30)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08685842"/>
              </p:ext>
            </p:extLst>
          </p:nvPr>
        </p:nvGraphicFramePr>
        <p:xfrm>
          <a:off x="217539" y="1066800"/>
          <a:ext cx="3886200" cy="1645920"/>
        </p:xfrm>
        <a:graphic>
          <a:graphicData uri="http://schemas.openxmlformats.org/drawingml/2006/table">
            <a:tbl>
              <a:tblPr firstRow="1" bandRow="1">
                <a:tableStyleId>{073A0DAA-6AF3-43AB-8588-CEC1D06C72B9}</a:tableStyleId>
              </a:tblPr>
              <a:tblGrid>
                <a:gridCol w="2438400">
                  <a:extLst>
                    <a:ext uri="{9D8B030D-6E8A-4147-A177-3AD203B41FA5}">
                      <a16:colId xmlns:a16="http://schemas.microsoft.com/office/drawing/2014/main" val="909697778"/>
                    </a:ext>
                  </a:extLst>
                </a:gridCol>
                <a:gridCol w="1447800">
                  <a:extLst>
                    <a:ext uri="{9D8B030D-6E8A-4147-A177-3AD203B41FA5}">
                      <a16:colId xmlns:a16="http://schemas.microsoft.com/office/drawing/2014/main" val="1700415233"/>
                    </a:ext>
                  </a:extLst>
                </a:gridCol>
              </a:tblGrid>
              <a:tr h="457200">
                <a:tc>
                  <a:txBody>
                    <a:bodyPr/>
                    <a:lstStyle/>
                    <a:p>
                      <a:pPr algn="l"/>
                      <a:r>
                        <a:rPr lang="en-US" sz="2000" dirty="0" smtClean="0"/>
                        <a:t>Gain (Age &lt;= 30)</a:t>
                      </a:r>
                      <a:endParaRPr lang="en-US" sz="2000" dirty="0"/>
                    </a:p>
                  </a:txBody>
                  <a:tcPr anchor="ctr"/>
                </a:tc>
                <a:tc>
                  <a:txBody>
                    <a:bodyPr/>
                    <a:lstStyle/>
                    <a:p>
                      <a:pPr algn="l"/>
                      <a:r>
                        <a:rPr lang="en-US" sz="2000" dirty="0" smtClean="0"/>
                        <a:t>value</a:t>
                      </a:r>
                      <a:endParaRPr lang="en-US" sz="2000" dirty="0"/>
                    </a:p>
                  </a:txBody>
                  <a:tcPr anchor="ctr"/>
                </a:tc>
                <a:extLst>
                  <a:ext uri="{0D108BD9-81ED-4DB2-BD59-A6C34878D82A}">
                    <a16:rowId xmlns:a16="http://schemas.microsoft.com/office/drawing/2014/main" val="2696076722"/>
                  </a:ext>
                </a:extLst>
              </a:tr>
              <a:tr h="370840">
                <a:tc>
                  <a:txBody>
                    <a:bodyPr/>
                    <a:lstStyle/>
                    <a:p>
                      <a:pPr algn="l"/>
                      <a:r>
                        <a:rPr lang="en-US" sz="2000" dirty="0" smtClean="0"/>
                        <a:t>Income</a:t>
                      </a:r>
                      <a:endParaRPr lang="en-US" sz="2000" dirty="0"/>
                    </a:p>
                  </a:txBody>
                  <a:tcPr anchor="ctr"/>
                </a:tc>
                <a:tc>
                  <a:txBody>
                    <a:bodyPr/>
                    <a:lstStyle/>
                    <a:p>
                      <a:pPr algn="l"/>
                      <a:r>
                        <a:rPr lang="en-US" sz="2000" dirty="0" smtClean="0">
                          <a:solidFill>
                            <a:schemeClr val="tx1"/>
                          </a:solidFill>
                        </a:rPr>
                        <a:t>0.571</a:t>
                      </a:r>
                      <a:endParaRPr lang="en-US" sz="2000" dirty="0">
                        <a:solidFill>
                          <a:schemeClr val="tx1"/>
                        </a:solidFill>
                      </a:endParaRPr>
                    </a:p>
                  </a:txBody>
                  <a:tcPr anchor="ctr"/>
                </a:tc>
                <a:extLst>
                  <a:ext uri="{0D108BD9-81ED-4DB2-BD59-A6C34878D82A}">
                    <a16:rowId xmlns:a16="http://schemas.microsoft.com/office/drawing/2014/main" val="1767267169"/>
                  </a:ext>
                </a:extLst>
              </a:tr>
              <a:tr h="370840">
                <a:tc>
                  <a:txBody>
                    <a:bodyPr/>
                    <a:lstStyle/>
                    <a:p>
                      <a:pPr algn="l"/>
                      <a:r>
                        <a:rPr lang="en-US" sz="2000" dirty="0" smtClean="0"/>
                        <a:t>Student</a:t>
                      </a:r>
                      <a:endParaRPr lang="en-US" sz="2000" dirty="0"/>
                    </a:p>
                  </a:txBody>
                  <a:tcPr anchor="ctr"/>
                </a:tc>
                <a:tc>
                  <a:txBody>
                    <a:bodyPr/>
                    <a:lstStyle/>
                    <a:p>
                      <a:pPr algn="l"/>
                      <a:r>
                        <a:rPr lang="en-US" sz="2000" dirty="0" smtClean="0">
                          <a:solidFill>
                            <a:srgbClr val="FF0000"/>
                          </a:solidFill>
                        </a:rPr>
                        <a:t>0.971</a:t>
                      </a:r>
                      <a:endParaRPr lang="en-US" sz="2000" dirty="0">
                        <a:solidFill>
                          <a:srgbClr val="FF0000"/>
                        </a:solidFill>
                      </a:endParaRPr>
                    </a:p>
                  </a:txBody>
                  <a:tcPr anchor="ctr"/>
                </a:tc>
                <a:extLst>
                  <a:ext uri="{0D108BD9-81ED-4DB2-BD59-A6C34878D82A}">
                    <a16:rowId xmlns:a16="http://schemas.microsoft.com/office/drawing/2014/main" val="2959328364"/>
                  </a:ext>
                </a:extLst>
              </a:tr>
              <a:tr h="370840">
                <a:tc>
                  <a:txBody>
                    <a:bodyPr/>
                    <a:lstStyle/>
                    <a:p>
                      <a:pPr algn="l"/>
                      <a:r>
                        <a:rPr lang="en-US" sz="2000" dirty="0" err="1" smtClean="0"/>
                        <a:t>Credit_rating</a:t>
                      </a:r>
                      <a:endParaRPr lang="en-US" sz="2000" dirty="0"/>
                    </a:p>
                  </a:txBody>
                  <a:tcPr anchor="ctr"/>
                </a:tc>
                <a:tc>
                  <a:txBody>
                    <a:bodyPr/>
                    <a:lstStyle/>
                    <a:p>
                      <a:pPr algn="l"/>
                      <a:r>
                        <a:rPr lang="en-US" sz="2000" dirty="0" smtClean="0"/>
                        <a:t>0.020</a:t>
                      </a:r>
                      <a:endParaRPr lang="en-US" sz="2000" dirty="0"/>
                    </a:p>
                  </a:txBody>
                  <a:tcPr anchor="ctr"/>
                </a:tc>
                <a:extLst>
                  <a:ext uri="{0D108BD9-81ED-4DB2-BD59-A6C34878D82A}">
                    <a16:rowId xmlns:a16="http://schemas.microsoft.com/office/drawing/2014/main" val="801156216"/>
                  </a:ext>
                </a:extLst>
              </a:tr>
            </a:tbl>
          </a:graphicData>
        </a:graphic>
      </p:graphicFrame>
      <p:sp>
        <p:nvSpPr>
          <p:cNvPr id="5" name="Rectangle 4"/>
          <p:cNvSpPr/>
          <p:nvPr/>
        </p:nvSpPr>
        <p:spPr>
          <a:xfrm>
            <a:off x="4191000" y="1066800"/>
            <a:ext cx="4762500" cy="1645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As shown in table we get maximum gain for student so, select </a:t>
            </a:r>
            <a:r>
              <a:rPr lang="en-US" sz="2800" b="1" dirty="0" smtClean="0">
                <a:solidFill>
                  <a:schemeClr val="tx1"/>
                </a:solidFill>
              </a:rPr>
              <a:t>student</a:t>
            </a:r>
            <a:r>
              <a:rPr lang="en-US" sz="2800" dirty="0" smtClean="0">
                <a:solidFill>
                  <a:schemeClr val="tx1"/>
                </a:solidFill>
              </a:rPr>
              <a:t> as leaf node for age &lt;=30</a:t>
            </a:r>
            <a:endParaRPr lang="en-US" sz="2800" dirty="0">
              <a:solidFill>
                <a:schemeClr val="tx1"/>
              </a:solidFill>
            </a:endParaRPr>
          </a:p>
        </p:txBody>
      </p:sp>
      <p:sp>
        <p:nvSpPr>
          <p:cNvPr id="6" name="TextBox 5"/>
          <p:cNvSpPr txBox="1"/>
          <p:nvPr/>
        </p:nvSpPr>
        <p:spPr>
          <a:xfrm>
            <a:off x="4577453" y="2852830"/>
            <a:ext cx="1066800" cy="461665"/>
          </a:xfrm>
          <a:prstGeom prst="rect">
            <a:avLst/>
          </a:prstGeom>
          <a:noFill/>
        </p:spPr>
        <p:txBody>
          <a:bodyPr wrap="square" rtlCol="0">
            <a:spAutoFit/>
          </a:bodyPr>
          <a:lstStyle/>
          <a:p>
            <a:r>
              <a:rPr lang="en-US" sz="2400" b="1" dirty="0" smtClean="0"/>
              <a:t>Age</a:t>
            </a:r>
            <a:endParaRPr lang="en-US" sz="2400" b="1" dirty="0"/>
          </a:p>
        </p:txBody>
      </p:sp>
      <p:sp>
        <p:nvSpPr>
          <p:cNvPr id="7" name="TextBox 6"/>
          <p:cNvSpPr txBox="1"/>
          <p:nvPr/>
        </p:nvSpPr>
        <p:spPr>
          <a:xfrm>
            <a:off x="3262082" y="3883762"/>
            <a:ext cx="896272" cy="461665"/>
          </a:xfrm>
          <a:prstGeom prst="rect">
            <a:avLst/>
          </a:prstGeom>
          <a:noFill/>
        </p:spPr>
        <p:txBody>
          <a:bodyPr wrap="square" rtlCol="0">
            <a:spAutoFit/>
          </a:bodyPr>
          <a:lstStyle/>
          <a:p>
            <a:r>
              <a:rPr lang="en-US" sz="2400" dirty="0" smtClean="0"/>
              <a:t>&lt;=30</a:t>
            </a:r>
            <a:endParaRPr lang="en-US" sz="2400" dirty="0"/>
          </a:p>
        </p:txBody>
      </p:sp>
      <p:sp>
        <p:nvSpPr>
          <p:cNvPr id="8" name="TextBox 7"/>
          <p:cNvSpPr txBox="1"/>
          <p:nvPr/>
        </p:nvSpPr>
        <p:spPr>
          <a:xfrm>
            <a:off x="4425053" y="3919630"/>
            <a:ext cx="1066800" cy="461665"/>
          </a:xfrm>
          <a:prstGeom prst="rect">
            <a:avLst/>
          </a:prstGeom>
          <a:noFill/>
        </p:spPr>
        <p:txBody>
          <a:bodyPr wrap="square" rtlCol="0">
            <a:spAutoFit/>
          </a:bodyPr>
          <a:lstStyle/>
          <a:p>
            <a:r>
              <a:rPr lang="en-US" sz="2400" dirty="0" smtClean="0"/>
              <a:t>31..40</a:t>
            </a:r>
            <a:endParaRPr lang="en-US" sz="2400" dirty="0"/>
          </a:p>
        </p:txBody>
      </p:sp>
      <p:sp>
        <p:nvSpPr>
          <p:cNvPr id="9" name="TextBox 8"/>
          <p:cNvSpPr txBox="1"/>
          <p:nvPr/>
        </p:nvSpPr>
        <p:spPr>
          <a:xfrm>
            <a:off x="5684196" y="3919629"/>
            <a:ext cx="798257" cy="461665"/>
          </a:xfrm>
          <a:prstGeom prst="rect">
            <a:avLst/>
          </a:prstGeom>
          <a:noFill/>
        </p:spPr>
        <p:txBody>
          <a:bodyPr wrap="square" rtlCol="0">
            <a:spAutoFit/>
          </a:bodyPr>
          <a:lstStyle/>
          <a:p>
            <a:r>
              <a:rPr lang="en-US" sz="2400" dirty="0" smtClean="0"/>
              <a:t>&gt;</a:t>
            </a:r>
            <a:r>
              <a:rPr lang="en-US" sz="2400" dirty="0"/>
              <a:t>4</a:t>
            </a:r>
            <a:r>
              <a:rPr lang="en-US" sz="2400" dirty="0" smtClean="0"/>
              <a:t>0</a:t>
            </a:r>
            <a:endParaRPr lang="en-US" sz="2400" dirty="0"/>
          </a:p>
        </p:txBody>
      </p:sp>
      <p:cxnSp>
        <p:nvCxnSpPr>
          <p:cNvPr id="10" name="Straight Connector 9"/>
          <p:cNvCxnSpPr>
            <a:endCxn id="7" idx="0"/>
          </p:cNvCxnSpPr>
          <p:nvPr/>
        </p:nvCxnSpPr>
        <p:spPr>
          <a:xfrm flipH="1">
            <a:off x="3710218" y="3314495"/>
            <a:ext cx="961563" cy="56926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6" idx="2"/>
            <a:endCxn id="9" idx="0"/>
          </p:cNvCxnSpPr>
          <p:nvPr/>
        </p:nvCxnSpPr>
        <p:spPr>
          <a:xfrm>
            <a:off x="5110853" y="3314495"/>
            <a:ext cx="972472" cy="60513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882253" y="3314495"/>
            <a:ext cx="0" cy="605135"/>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2697881" y="4345427"/>
            <a:ext cx="961563" cy="569267"/>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092083" y="4877065"/>
            <a:ext cx="1201954" cy="461665"/>
          </a:xfrm>
          <a:prstGeom prst="rect">
            <a:avLst/>
          </a:prstGeom>
          <a:noFill/>
        </p:spPr>
        <p:txBody>
          <a:bodyPr wrap="square" rtlCol="0">
            <a:spAutoFit/>
          </a:bodyPr>
          <a:lstStyle/>
          <a:p>
            <a:r>
              <a:rPr lang="en-US" sz="2400" b="1" dirty="0" smtClean="0"/>
              <a:t>Student</a:t>
            </a:r>
            <a:endParaRPr lang="en-US" sz="2400" b="1" dirty="0"/>
          </a:p>
        </p:txBody>
      </p:sp>
      <p:sp>
        <p:nvSpPr>
          <p:cNvPr id="15" name="TextBox 14"/>
          <p:cNvSpPr txBox="1"/>
          <p:nvPr/>
        </p:nvSpPr>
        <p:spPr>
          <a:xfrm>
            <a:off x="1712503" y="5686547"/>
            <a:ext cx="896272" cy="461665"/>
          </a:xfrm>
          <a:prstGeom prst="rect">
            <a:avLst/>
          </a:prstGeom>
          <a:noFill/>
        </p:spPr>
        <p:txBody>
          <a:bodyPr wrap="square" rtlCol="0">
            <a:spAutoFit/>
          </a:bodyPr>
          <a:lstStyle/>
          <a:p>
            <a:r>
              <a:rPr lang="en-US" sz="2400" dirty="0" smtClean="0"/>
              <a:t>No</a:t>
            </a:r>
            <a:endParaRPr lang="en-US" sz="2400" dirty="0"/>
          </a:p>
        </p:txBody>
      </p:sp>
      <p:sp>
        <p:nvSpPr>
          <p:cNvPr id="16" name="TextBox 15"/>
          <p:cNvSpPr txBox="1"/>
          <p:nvPr/>
        </p:nvSpPr>
        <p:spPr>
          <a:xfrm>
            <a:off x="2697881" y="5701295"/>
            <a:ext cx="915781" cy="461665"/>
          </a:xfrm>
          <a:prstGeom prst="rect">
            <a:avLst/>
          </a:prstGeom>
          <a:noFill/>
        </p:spPr>
        <p:txBody>
          <a:bodyPr wrap="square" rtlCol="0">
            <a:spAutoFit/>
          </a:bodyPr>
          <a:lstStyle/>
          <a:p>
            <a:r>
              <a:rPr lang="en-US" sz="2400" dirty="0" smtClean="0"/>
              <a:t>   Yes</a:t>
            </a:r>
            <a:endParaRPr lang="en-US" sz="2400" dirty="0"/>
          </a:p>
        </p:txBody>
      </p:sp>
      <p:cxnSp>
        <p:nvCxnSpPr>
          <p:cNvPr id="17" name="Straight Connector 16"/>
          <p:cNvCxnSpPr>
            <a:endCxn id="15" idx="0"/>
          </p:cNvCxnSpPr>
          <p:nvPr/>
        </p:nvCxnSpPr>
        <p:spPr>
          <a:xfrm flipH="1">
            <a:off x="2160639" y="5279268"/>
            <a:ext cx="352544" cy="407279"/>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endCxn id="16" idx="0"/>
          </p:cNvCxnSpPr>
          <p:nvPr/>
        </p:nvCxnSpPr>
        <p:spPr>
          <a:xfrm>
            <a:off x="2762020" y="5287686"/>
            <a:ext cx="393752" cy="413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907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4" grpId="0"/>
      <p:bldP spid="1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ID3 </a:t>
            </a:r>
            <a:r>
              <a:rPr lang="en-US" dirty="0" smtClean="0"/>
              <a:t>(Age  31</a:t>
            </a:r>
            <a:r>
              <a:rPr lang="en-US" dirty="0"/>
              <a:t>..40)</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4395332"/>
              </p:ext>
            </p:extLst>
          </p:nvPr>
        </p:nvGraphicFramePr>
        <p:xfrm>
          <a:off x="190500" y="990600"/>
          <a:ext cx="8572500" cy="2199640"/>
        </p:xfrm>
        <a:graphic>
          <a:graphicData uri="http://schemas.openxmlformats.org/drawingml/2006/table">
            <a:tbl>
              <a:tblPr firstRow="1" bandRow="1">
                <a:tableStyleId>{073A0DAA-6AF3-43AB-8588-CEC1D06C72B9}</a:tableStyleId>
              </a:tblPr>
              <a:tblGrid>
                <a:gridCol w="1714500">
                  <a:extLst>
                    <a:ext uri="{9D8B030D-6E8A-4147-A177-3AD203B41FA5}">
                      <a16:colId xmlns:a16="http://schemas.microsoft.com/office/drawing/2014/main" val="2501294807"/>
                    </a:ext>
                  </a:extLst>
                </a:gridCol>
                <a:gridCol w="1714500">
                  <a:extLst>
                    <a:ext uri="{9D8B030D-6E8A-4147-A177-3AD203B41FA5}">
                      <a16:colId xmlns:a16="http://schemas.microsoft.com/office/drawing/2014/main" val="1357462388"/>
                    </a:ext>
                  </a:extLst>
                </a:gridCol>
                <a:gridCol w="1714500">
                  <a:extLst>
                    <a:ext uri="{9D8B030D-6E8A-4147-A177-3AD203B41FA5}">
                      <a16:colId xmlns:a16="http://schemas.microsoft.com/office/drawing/2014/main" val="4082395703"/>
                    </a:ext>
                  </a:extLst>
                </a:gridCol>
                <a:gridCol w="1714500">
                  <a:extLst>
                    <a:ext uri="{9D8B030D-6E8A-4147-A177-3AD203B41FA5}">
                      <a16:colId xmlns:a16="http://schemas.microsoft.com/office/drawing/2014/main" val="2399938010"/>
                    </a:ext>
                  </a:extLst>
                </a:gridCol>
                <a:gridCol w="1714500">
                  <a:extLst>
                    <a:ext uri="{9D8B030D-6E8A-4147-A177-3AD203B41FA5}">
                      <a16:colId xmlns:a16="http://schemas.microsoft.com/office/drawing/2014/main" val="1692895359"/>
                    </a:ext>
                  </a:extLst>
                </a:gridCol>
              </a:tblGrid>
              <a:tr h="370840">
                <a:tc>
                  <a:txBody>
                    <a:bodyPr/>
                    <a:lstStyle/>
                    <a:p>
                      <a:r>
                        <a:rPr lang="en-US" dirty="0" smtClean="0"/>
                        <a:t>Age</a:t>
                      </a:r>
                      <a:endParaRPr lang="en-US" dirty="0"/>
                    </a:p>
                  </a:txBody>
                  <a:tcPr/>
                </a:tc>
                <a:tc>
                  <a:txBody>
                    <a:bodyPr/>
                    <a:lstStyle/>
                    <a:p>
                      <a:r>
                        <a:rPr lang="en-US" dirty="0" smtClean="0"/>
                        <a:t>Income</a:t>
                      </a:r>
                      <a:endParaRPr lang="en-US" dirty="0"/>
                    </a:p>
                  </a:txBody>
                  <a:tcPr/>
                </a:tc>
                <a:tc>
                  <a:txBody>
                    <a:bodyPr/>
                    <a:lstStyle/>
                    <a:p>
                      <a:r>
                        <a:rPr lang="en-US" dirty="0" smtClean="0"/>
                        <a:t>Student</a:t>
                      </a:r>
                      <a:endParaRPr lang="en-US" dirty="0"/>
                    </a:p>
                  </a:txBody>
                  <a:tcPr/>
                </a:tc>
                <a:tc>
                  <a:txBody>
                    <a:bodyPr/>
                    <a:lstStyle/>
                    <a:p>
                      <a:r>
                        <a:rPr lang="en-US" dirty="0" err="1" smtClean="0"/>
                        <a:t>Credit_Rating</a:t>
                      </a:r>
                      <a:endParaRPr lang="en-US" dirty="0"/>
                    </a:p>
                  </a:txBody>
                  <a:tcPr/>
                </a:tc>
                <a:tc>
                  <a:txBody>
                    <a:bodyPr/>
                    <a:lstStyle/>
                    <a:p>
                      <a:r>
                        <a:rPr lang="en-US" dirty="0" err="1" smtClean="0"/>
                        <a:t>Buys_Computer</a:t>
                      </a:r>
                      <a:endParaRPr lang="en-US" dirty="0"/>
                    </a:p>
                  </a:txBody>
                  <a:tcPr/>
                </a:tc>
                <a:extLst>
                  <a:ext uri="{0D108BD9-81ED-4DB2-BD59-A6C34878D82A}">
                    <a16:rowId xmlns:a16="http://schemas.microsoft.com/office/drawing/2014/main" val="2250111270"/>
                  </a:ext>
                </a:extLst>
              </a:tr>
              <a:tr h="370840">
                <a:tc>
                  <a:txBody>
                    <a:bodyPr/>
                    <a:lstStyle/>
                    <a:p>
                      <a:pPr algn="ctr"/>
                      <a:r>
                        <a:rPr lang="en-US" sz="2400" dirty="0" smtClean="0"/>
                        <a:t>31..40</a:t>
                      </a:r>
                      <a:endParaRPr lang="en-US" sz="2400" dirty="0"/>
                    </a:p>
                  </a:txBody>
                  <a:tcPr/>
                </a:tc>
                <a:tc>
                  <a:txBody>
                    <a:bodyPr/>
                    <a:lstStyle/>
                    <a:p>
                      <a:pPr algn="ctr"/>
                      <a:r>
                        <a:rPr lang="en-US" sz="2400" dirty="0" smtClean="0"/>
                        <a:t>High</a:t>
                      </a:r>
                      <a:endParaRPr lang="en-US" sz="2400" dirty="0"/>
                    </a:p>
                  </a:txBody>
                  <a:tcPr/>
                </a:tc>
                <a:tc>
                  <a:txBody>
                    <a:bodyPr/>
                    <a:lstStyle/>
                    <a:p>
                      <a:pPr algn="ctr"/>
                      <a:r>
                        <a:rPr lang="en-US" sz="2400" dirty="0" smtClean="0"/>
                        <a:t>No</a:t>
                      </a:r>
                      <a:endParaRPr lang="en-US" sz="2400" dirty="0"/>
                    </a:p>
                  </a:txBody>
                  <a:tcPr/>
                </a:tc>
                <a:tc>
                  <a:txBody>
                    <a:bodyPr/>
                    <a:lstStyle/>
                    <a:p>
                      <a:pPr algn="ctr"/>
                      <a:r>
                        <a:rPr lang="en-US" sz="2400" dirty="0" smtClean="0"/>
                        <a:t>Fair</a:t>
                      </a:r>
                      <a:endParaRPr lang="en-US" sz="2400" dirty="0"/>
                    </a:p>
                  </a:txBody>
                  <a:tcPr/>
                </a:tc>
                <a:tc>
                  <a:txBody>
                    <a:bodyPr/>
                    <a:lstStyle/>
                    <a:p>
                      <a:pPr algn="ctr"/>
                      <a:r>
                        <a:rPr lang="en-US" sz="2400" b="1" dirty="0" smtClean="0">
                          <a:solidFill>
                            <a:srgbClr val="0070C0"/>
                          </a:solidFill>
                        </a:rPr>
                        <a:t>Yes</a:t>
                      </a:r>
                    </a:p>
                  </a:txBody>
                  <a:tcPr/>
                </a:tc>
                <a:extLst>
                  <a:ext uri="{0D108BD9-81ED-4DB2-BD59-A6C34878D82A}">
                    <a16:rowId xmlns:a16="http://schemas.microsoft.com/office/drawing/2014/main" val="1565325640"/>
                  </a:ext>
                </a:extLst>
              </a:tr>
              <a:tr h="370840">
                <a:tc>
                  <a:txBody>
                    <a:bodyPr/>
                    <a:lstStyle/>
                    <a:p>
                      <a:pPr algn="ctr"/>
                      <a:r>
                        <a:rPr lang="en-US" sz="2400" dirty="0" smtClean="0"/>
                        <a:t>31..40</a:t>
                      </a:r>
                      <a:endParaRPr lang="en-US" sz="2400" dirty="0"/>
                    </a:p>
                  </a:txBody>
                  <a:tcPr/>
                </a:tc>
                <a:tc>
                  <a:txBody>
                    <a:bodyPr/>
                    <a:lstStyle/>
                    <a:p>
                      <a:pPr algn="ctr"/>
                      <a:r>
                        <a:rPr lang="en-US" sz="2400" dirty="0" smtClean="0"/>
                        <a:t>Low</a:t>
                      </a:r>
                      <a:endParaRPr lang="en-US" sz="2400" dirty="0"/>
                    </a:p>
                  </a:txBody>
                  <a:tcPr/>
                </a:tc>
                <a:tc>
                  <a:txBody>
                    <a:bodyPr/>
                    <a:lstStyle/>
                    <a:p>
                      <a:pPr algn="ctr"/>
                      <a:r>
                        <a:rPr lang="en-US" sz="2400" dirty="0" smtClean="0"/>
                        <a:t>Yes</a:t>
                      </a:r>
                      <a:endParaRPr lang="en-US" sz="2400" dirty="0"/>
                    </a:p>
                  </a:txBody>
                  <a:tcPr/>
                </a:tc>
                <a:tc>
                  <a:txBody>
                    <a:bodyPr/>
                    <a:lstStyle/>
                    <a:p>
                      <a:pPr algn="ctr"/>
                      <a:r>
                        <a:rPr lang="en-US" sz="2400" dirty="0" smtClean="0"/>
                        <a:t>Excellent</a:t>
                      </a:r>
                      <a:endParaRPr lang="en-US" sz="2400" dirty="0"/>
                    </a:p>
                  </a:txBody>
                  <a:tcPr/>
                </a:tc>
                <a:tc>
                  <a:txBody>
                    <a:bodyPr/>
                    <a:lstStyle/>
                    <a:p>
                      <a:pPr algn="ctr"/>
                      <a:r>
                        <a:rPr lang="en-US" sz="2400" b="1" dirty="0" smtClean="0">
                          <a:solidFill>
                            <a:srgbClr val="0070C0"/>
                          </a:solidFill>
                        </a:rPr>
                        <a:t>Yes</a:t>
                      </a:r>
                      <a:endParaRPr lang="en-US" sz="2400" b="1" dirty="0">
                        <a:solidFill>
                          <a:srgbClr val="0070C0"/>
                        </a:solidFill>
                      </a:endParaRPr>
                    </a:p>
                  </a:txBody>
                  <a:tcPr/>
                </a:tc>
                <a:extLst>
                  <a:ext uri="{0D108BD9-81ED-4DB2-BD59-A6C34878D82A}">
                    <a16:rowId xmlns:a16="http://schemas.microsoft.com/office/drawing/2014/main" val="519106118"/>
                  </a:ext>
                </a:extLst>
              </a:tr>
              <a:tr h="370840">
                <a:tc>
                  <a:txBody>
                    <a:bodyPr/>
                    <a:lstStyle/>
                    <a:p>
                      <a:pPr algn="ctr"/>
                      <a:r>
                        <a:rPr lang="en-US" sz="2400" dirty="0" smtClean="0"/>
                        <a:t>31..40</a:t>
                      </a:r>
                      <a:endParaRPr lang="en-US" sz="2400" dirty="0"/>
                    </a:p>
                  </a:txBody>
                  <a:tcPr/>
                </a:tc>
                <a:tc>
                  <a:txBody>
                    <a:bodyPr/>
                    <a:lstStyle/>
                    <a:p>
                      <a:pPr algn="ctr"/>
                      <a:r>
                        <a:rPr lang="en-US" sz="2400" dirty="0" smtClean="0"/>
                        <a:t>Medium</a:t>
                      </a:r>
                      <a:endParaRPr lang="en-US" sz="2400" dirty="0"/>
                    </a:p>
                  </a:txBody>
                  <a:tcPr/>
                </a:tc>
                <a:tc>
                  <a:txBody>
                    <a:bodyPr/>
                    <a:lstStyle/>
                    <a:p>
                      <a:pPr algn="ctr"/>
                      <a:r>
                        <a:rPr lang="en-US" sz="2400" dirty="0" smtClean="0"/>
                        <a:t>No</a:t>
                      </a:r>
                      <a:endParaRPr lang="en-US" sz="2400" dirty="0"/>
                    </a:p>
                  </a:txBody>
                  <a:tcPr/>
                </a:tc>
                <a:tc>
                  <a:txBody>
                    <a:bodyPr/>
                    <a:lstStyle/>
                    <a:p>
                      <a:pPr algn="ctr"/>
                      <a:r>
                        <a:rPr lang="en-US" sz="2400" dirty="0" smtClean="0"/>
                        <a:t>Excellent</a:t>
                      </a:r>
                      <a:endParaRPr lang="en-US" sz="2400" dirty="0"/>
                    </a:p>
                  </a:txBody>
                  <a:tcPr/>
                </a:tc>
                <a:tc>
                  <a:txBody>
                    <a:bodyPr/>
                    <a:lstStyle/>
                    <a:p>
                      <a:pPr algn="ctr"/>
                      <a:r>
                        <a:rPr lang="en-US" sz="2400" b="1" dirty="0" smtClean="0">
                          <a:solidFill>
                            <a:srgbClr val="0070C0"/>
                          </a:solidFill>
                        </a:rPr>
                        <a:t>Yes</a:t>
                      </a:r>
                      <a:endParaRPr lang="en-US" sz="2400" b="1" dirty="0">
                        <a:solidFill>
                          <a:srgbClr val="0070C0"/>
                        </a:solidFill>
                      </a:endParaRPr>
                    </a:p>
                  </a:txBody>
                  <a:tcPr/>
                </a:tc>
                <a:extLst>
                  <a:ext uri="{0D108BD9-81ED-4DB2-BD59-A6C34878D82A}">
                    <a16:rowId xmlns:a16="http://schemas.microsoft.com/office/drawing/2014/main" val="1951534904"/>
                  </a:ext>
                </a:extLst>
              </a:tr>
              <a:tr h="370840">
                <a:tc>
                  <a:txBody>
                    <a:bodyPr/>
                    <a:lstStyle/>
                    <a:p>
                      <a:pPr algn="ctr"/>
                      <a:r>
                        <a:rPr lang="en-US" sz="2400" dirty="0" smtClean="0"/>
                        <a:t>31..40</a:t>
                      </a:r>
                      <a:endParaRPr lang="en-US" sz="2400" dirty="0"/>
                    </a:p>
                  </a:txBody>
                  <a:tcPr/>
                </a:tc>
                <a:tc>
                  <a:txBody>
                    <a:bodyPr/>
                    <a:lstStyle/>
                    <a:p>
                      <a:pPr algn="ctr"/>
                      <a:r>
                        <a:rPr lang="en-US" sz="2400" dirty="0" smtClean="0"/>
                        <a:t>High</a:t>
                      </a:r>
                      <a:endParaRPr lang="en-US" sz="2400" dirty="0"/>
                    </a:p>
                  </a:txBody>
                  <a:tcPr/>
                </a:tc>
                <a:tc>
                  <a:txBody>
                    <a:bodyPr/>
                    <a:lstStyle/>
                    <a:p>
                      <a:pPr algn="ctr"/>
                      <a:r>
                        <a:rPr lang="en-US" sz="2400" dirty="0" smtClean="0"/>
                        <a:t>Yes</a:t>
                      </a:r>
                      <a:endParaRPr lang="en-US" sz="2400" dirty="0"/>
                    </a:p>
                  </a:txBody>
                  <a:tcPr/>
                </a:tc>
                <a:tc>
                  <a:txBody>
                    <a:bodyPr/>
                    <a:lstStyle/>
                    <a:p>
                      <a:pPr algn="ctr"/>
                      <a:r>
                        <a:rPr lang="en-US" sz="2400" dirty="0" smtClean="0"/>
                        <a:t>Fair</a:t>
                      </a:r>
                      <a:endParaRPr lang="en-US" sz="2400" dirty="0"/>
                    </a:p>
                  </a:txBody>
                  <a:tcPr/>
                </a:tc>
                <a:tc>
                  <a:txBody>
                    <a:bodyPr/>
                    <a:lstStyle/>
                    <a:p>
                      <a:pPr algn="ctr"/>
                      <a:r>
                        <a:rPr lang="en-US" sz="2400" b="1" dirty="0" smtClean="0">
                          <a:solidFill>
                            <a:srgbClr val="0070C0"/>
                          </a:solidFill>
                        </a:rPr>
                        <a:t>Yes</a:t>
                      </a:r>
                      <a:endParaRPr lang="en-US" sz="2400" b="1" dirty="0">
                        <a:solidFill>
                          <a:srgbClr val="0070C0"/>
                        </a:solidFill>
                      </a:endParaRPr>
                    </a:p>
                  </a:txBody>
                  <a:tcPr/>
                </a:tc>
                <a:extLst>
                  <a:ext uri="{0D108BD9-81ED-4DB2-BD59-A6C34878D82A}">
                    <a16:rowId xmlns:a16="http://schemas.microsoft.com/office/drawing/2014/main" val="4191808291"/>
                  </a:ext>
                </a:extLst>
              </a:tr>
            </a:tbl>
          </a:graphicData>
        </a:graphic>
      </p:graphicFrame>
      <p:sp>
        <p:nvSpPr>
          <p:cNvPr id="6" name="TextBox 5"/>
          <p:cNvSpPr txBox="1"/>
          <p:nvPr/>
        </p:nvSpPr>
        <p:spPr>
          <a:xfrm>
            <a:off x="3926143" y="3154372"/>
            <a:ext cx="1066800" cy="461665"/>
          </a:xfrm>
          <a:prstGeom prst="rect">
            <a:avLst/>
          </a:prstGeom>
          <a:noFill/>
        </p:spPr>
        <p:txBody>
          <a:bodyPr wrap="square" rtlCol="0">
            <a:spAutoFit/>
          </a:bodyPr>
          <a:lstStyle/>
          <a:p>
            <a:r>
              <a:rPr lang="en-US" sz="2400" b="1" dirty="0" smtClean="0"/>
              <a:t>Age</a:t>
            </a:r>
            <a:endParaRPr lang="en-US" sz="2400" b="1" dirty="0"/>
          </a:p>
        </p:txBody>
      </p:sp>
      <p:sp>
        <p:nvSpPr>
          <p:cNvPr id="7" name="TextBox 6"/>
          <p:cNvSpPr txBox="1"/>
          <p:nvPr/>
        </p:nvSpPr>
        <p:spPr>
          <a:xfrm>
            <a:off x="2570829" y="4078932"/>
            <a:ext cx="896272" cy="461665"/>
          </a:xfrm>
          <a:prstGeom prst="rect">
            <a:avLst/>
          </a:prstGeom>
          <a:noFill/>
        </p:spPr>
        <p:txBody>
          <a:bodyPr wrap="square" rtlCol="0">
            <a:spAutoFit/>
          </a:bodyPr>
          <a:lstStyle/>
          <a:p>
            <a:r>
              <a:rPr lang="en-US" sz="2400" dirty="0" smtClean="0"/>
              <a:t>&lt;=30</a:t>
            </a:r>
            <a:endParaRPr lang="en-US" sz="2400" dirty="0"/>
          </a:p>
        </p:txBody>
      </p:sp>
      <p:sp>
        <p:nvSpPr>
          <p:cNvPr id="8" name="TextBox 7"/>
          <p:cNvSpPr txBox="1"/>
          <p:nvPr/>
        </p:nvSpPr>
        <p:spPr>
          <a:xfrm>
            <a:off x="3733800" y="4114800"/>
            <a:ext cx="1066800" cy="461665"/>
          </a:xfrm>
          <a:prstGeom prst="rect">
            <a:avLst/>
          </a:prstGeom>
          <a:noFill/>
        </p:spPr>
        <p:txBody>
          <a:bodyPr wrap="square" rtlCol="0">
            <a:spAutoFit/>
          </a:bodyPr>
          <a:lstStyle/>
          <a:p>
            <a:r>
              <a:rPr lang="en-US" sz="2400" dirty="0" smtClean="0"/>
              <a:t>31..40</a:t>
            </a:r>
            <a:endParaRPr lang="en-US" sz="2400" dirty="0"/>
          </a:p>
        </p:txBody>
      </p:sp>
      <p:sp>
        <p:nvSpPr>
          <p:cNvPr id="9" name="TextBox 8"/>
          <p:cNvSpPr txBox="1"/>
          <p:nvPr/>
        </p:nvSpPr>
        <p:spPr>
          <a:xfrm>
            <a:off x="4992943" y="4114799"/>
            <a:ext cx="798257" cy="461665"/>
          </a:xfrm>
          <a:prstGeom prst="rect">
            <a:avLst/>
          </a:prstGeom>
          <a:noFill/>
        </p:spPr>
        <p:txBody>
          <a:bodyPr wrap="square" rtlCol="0">
            <a:spAutoFit/>
          </a:bodyPr>
          <a:lstStyle/>
          <a:p>
            <a:r>
              <a:rPr lang="en-US" sz="2400" dirty="0" smtClean="0"/>
              <a:t>&gt;</a:t>
            </a:r>
            <a:r>
              <a:rPr lang="en-US" sz="2400" dirty="0"/>
              <a:t>4</a:t>
            </a:r>
            <a:r>
              <a:rPr lang="en-US" sz="2400" dirty="0" smtClean="0"/>
              <a:t>0</a:t>
            </a:r>
            <a:endParaRPr lang="en-US" sz="2400" dirty="0"/>
          </a:p>
        </p:txBody>
      </p:sp>
      <p:cxnSp>
        <p:nvCxnSpPr>
          <p:cNvPr id="10" name="Straight Connector 9"/>
          <p:cNvCxnSpPr/>
          <p:nvPr/>
        </p:nvCxnSpPr>
        <p:spPr>
          <a:xfrm flipH="1">
            <a:off x="3156847" y="3568280"/>
            <a:ext cx="823682" cy="47942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476750" y="3584640"/>
            <a:ext cx="932529" cy="49876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215581" y="3616037"/>
            <a:ext cx="0" cy="605135"/>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2006628" y="4540597"/>
            <a:ext cx="961563" cy="569267"/>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400830" y="5109864"/>
            <a:ext cx="1201954" cy="461665"/>
          </a:xfrm>
          <a:prstGeom prst="rect">
            <a:avLst/>
          </a:prstGeom>
          <a:noFill/>
        </p:spPr>
        <p:txBody>
          <a:bodyPr wrap="square" rtlCol="0">
            <a:spAutoFit/>
          </a:bodyPr>
          <a:lstStyle/>
          <a:p>
            <a:r>
              <a:rPr lang="en-US" sz="2400" b="1" dirty="0" smtClean="0"/>
              <a:t>Student</a:t>
            </a:r>
            <a:endParaRPr lang="en-US" sz="2400" b="1" dirty="0"/>
          </a:p>
        </p:txBody>
      </p:sp>
      <p:sp>
        <p:nvSpPr>
          <p:cNvPr id="15" name="TextBox 14"/>
          <p:cNvSpPr txBox="1"/>
          <p:nvPr/>
        </p:nvSpPr>
        <p:spPr>
          <a:xfrm>
            <a:off x="1163244" y="5896557"/>
            <a:ext cx="896272" cy="461665"/>
          </a:xfrm>
          <a:prstGeom prst="rect">
            <a:avLst/>
          </a:prstGeom>
          <a:noFill/>
        </p:spPr>
        <p:txBody>
          <a:bodyPr wrap="square" rtlCol="0">
            <a:spAutoFit/>
          </a:bodyPr>
          <a:lstStyle/>
          <a:p>
            <a:r>
              <a:rPr lang="en-US" sz="2400" dirty="0" smtClean="0"/>
              <a:t>No</a:t>
            </a:r>
            <a:endParaRPr lang="en-US" sz="2400" dirty="0"/>
          </a:p>
        </p:txBody>
      </p:sp>
      <p:sp>
        <p:nvSpPr>
          <p:cNvPr id="16" name="TextBox 15"/>
          <p:cNvSpPr txBox="1"/>
          <p:nvPr/>
        </p:nvSpPr>
        <p:spPr>
          <a:xfrm>
            <a:off x="2254238" y="5909963"/>
            <a:ext cx="968016" cy="461665"/>
          </a:xfrm>
          <a:prstGeom prst="rect">
            <a:avLst/>
          </a:prstGeom>
          <a:noFill/>
        </p:spPr>
        <p:txBody>
          <a:bodyPr wrap="square" rtlCol="0">
            <a:spAutoFit/>
          </a:bodyPr>
          <a:lstStyle/>
          <a:p>
            <a:r>
              <a:rPr lang="en-US" sz="2400" dirty="0" smtClean="0"/>
              <a:t>Yes</a:t>
            </a:r>
            <a:endParaRPr lang="en-US" sz="2400" dirty="0"/>
          </a:p>
        </p:txBody>
      </p:sp>
      <p:cxnSp>
        <p:nvCxnSpPr>
          <p:cNvPr id="17" name="Straight Connector 16"/>
          <p:cNvCxnSpPr/>
          <p:nvPr/>
        </p:nvCxnSpPr>
        <p:spPr>
          <a:xfrm flipH="1">
            <a:off x="1400830" y="5504874"/>
            <a:ext cx="421100" cy="355639"/>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106869" y="5505050"/>
            <a:ext cx="417027" cy="39150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183626" y="4540597"/>
            <a:ext cx="0" cy="605135"/>
          </a:xfrm>
          <a:prstGeom prst="line">
            <a:avLst/>
          </a:prstGeom>
          <a:ln w="12700"/>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904328" y="5148077"/>
            <a:ext cx="896272" cy="461665"/>
          </a:xfrm>
          <a:prstGeom prst="rect">
            <a:avLst/>
          </a:prstGeom>
          <a:noFill/>
        </p:spPr>
        <p:txBody>
          <a:bodyPr wrap="square" rtlCol="0">
            <a:spAutoFit/>
          </a:bodyPr>
          <a:lstStyle/>
          <a:p>
            <a:r>
              <a:rPr lang="en-US" sz="2400" b="1" dirty="0" smtClean="0"/>
              <a:t>Yes</a:t>
            </a:r>
            <a:endParaRPr lang="en-US" sz="2400" b="1" dirty="0"/>
          </a:p>
        </p:txBody>
      </p:sp>
    </p:spTree>
    <p:extLst>
      <p:ext uri="{BB962C8B-B14F-4D97-AF65-F5344CB8AC3E}">
        <p14:creationId xmlns:p14="http://schemas.microsoft.com/office/powerpoint/2010/main" val="3503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4" grpId="0"/>
      <p:bldP spid="15" grpId="0"/>
      <p:bldP spid="16"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ID3 (Age &gt; 40)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7984746"/>
              </p:ext>
            </p:extLst>
          </p:nvPr>
        </p:nvGraphicFramePr>
        <p:xfrm>
          <a:off x="190500" y="990600"/>
          <a:ext cx="8496300" cy="2743200"/>
        </p:xfrm>
        <a:graphic>
          <a:graphicData uri="http://schemas.openxmlformats.org/drawingml/2006/table">
            <a:tbl>
              <a:tblPr firstRow="1" bandRow="1">
                <a:tableStyleId>{073A0DAA-6AF3-43AB-8588-CEC1D06C72B9}</a:tableStyleId>
              </a:tblPr>
              <a:tblGrid>
                <a:gridCol w="1409700">
                  <a:extLst>
                    <a:ext uri="{9D8B030D-6E8A-4147-A177-3AD203B41FA5}">
                      <a16:colId xmlns:a16="http://schemas.microsoft.com/office/drawing/2014/main" val="2501294807"/>
                    </a:ext>
                  </a:extLst>
                </a:gridCol>
                <a:gridCol w="1524000">
                  <a:extLst>
                    <a:ext uri="{9D8B030D-6E8A-4147-A177-3AD203B41FA5}">
                      <a16:colId xmlns:a16="http://schemas.microsoft.com/office/drawing/2014/main" val="1357462388"/>
                    </a:ext>
                  </a:extLst>
                </a:gridCol>
                <a:gridCol w="1371600">
                  <a:extLst>
                    <a:ext uri="{9D8B030D-6E8A-4147-A177-3AD203B41FA5}">
                      <a16:colId xmlns:a16="http://schemas.microsoft.com/office/drawing/2014/main" val="4082395703"/>
                    </a:ext>
                  </a:extLst>
                </a:gridCol>
                <a:gridCol w="1981200">
                  <a:extLst>
                    <a:ext uri="{9D8B030D-6E8A-4147-A177-3AD203B41FA5}">
                      <a16:colId xmlns:a16="http://schemas.microsoft.com/office/drawing/2014/main" val="2399938010"/>
                    </a:ext>
                  </a:extLst>
                </a:gridCol>
                <a:gridCol w="2209800">
                  <a:extLst>
                    <a:ext uri="{9D8B030D-6E8A-4147-A177-3AD203B41FA5}">
                      <a16:colId xmlns:a16="http://schemas.microsoft.com/office/drawing/2014/main" val="1692895359"/>
                    </a:ext>
                  </a:extLst>
                </a:gridCol>
              </a:tblGrid>
              <a:tr h="370840">
                <a:tc>
                  <a:txBody>
                    <a:bodyPr/>
                    <a:lstStyle/>
                    <a:p>
                      <a:pPr algn="ctr"/>
                      <a:r>
                        <a:rPr lang="en-US" sz="2400" dirty="0" smtClean="0"/>
                        <a:t>Age</a:t>
                      </a:r>
                      <a:endParaRPr lang="en-US" sz="2400" dirty="0"/>
                    </a:p>
                  </a:txBody>
                  <a:tcPr/>
                </a:tc>
                <a:tc>
                  <a:txBody>
                    <a:bodyPr/>
                    <a:lstStyle/>
                    <a:p>
                      <a:pPr algn="ctr"/>
                      <a:r>
                        <a:rPr lang="en-US" sz="2400" dirty="0" smtClean="0"/>
                        <a:t>Income</a:t>
                      </a:r>
                      <a:endParaRPr lang="en-US" sz="2400" dirty="0"/>
                    </a:p>
                  </a:txBody>
                  <a:tcPr/>
                </a:tc>
                <a:tc>
                  <a:txBody>
                    <a:bodyPr/>
                    <a:lstStyle/>
                    <a:p>
                      <a:pPr algn="ctr"/>
                      <a:r>
                        <a:rPr lang="en-US" sz="2400" dirty="0" smtClean="0"/>
                        <a:t>Student</a:t>
                      </a:r>
                      <a:endParaRPr lang="en-US" sz="2400" dirty="0"/>
                    </a:p>
                  </a:txBody>
                  <a:tcPr/>
                </a:tc>
                <a:tc>
                  <a:txBody>
                    <a:bodyPr/>
                    <a:lstStyle/>
                    <a:p>
                      <a:pPr algn="ctr"/>
                      <a:r>
                        <a:rPr lang="en-US" sz="2400" dirty="0" err="1" smtClean="0"/>
                        <a:t>Credit_Rating</a:t>
                      </a:r>
                      <a:endParaRPr lang="en-US" sz="2400" dirty="0"/>
                    </a:p>
                  </a:txBody>
                  <a:tcPr/>
                </a:tc>
                <a:tc>
                  <a:txBody>
                    <a:bodyPr/>
                    <a:lstStyle/>
                    <a:p>
                      <a:pPr algn="ctr"/>
                      <a:r>
                        <a:rPr lang="en-US" sz="2400" dirty="0" err="1" smtClean="0"/>
                        <a:t>Buys_Computer</a:t>
                      </a:r>
                      <a:endParaRPr lang="en-US" sz="2400" dirty="0"/>
                    </a:p>
                  </a:txBody>
                  <a:tcPr/>
                </a:tc>
                <a:extLst>
                  <a:ext uri="{0D108BD9-81ED-4DB2-BD59-A6C34878D82A}">
                    <a16:rowId xmlns:a16="http://schemas.microsoft.com/office/drawing/2014/main" val="2250111270"/>
                  </a:ext>
                </a:extLst>
              </a:tr>
              <a:tr h="370840">
                <a:tc>
                  <a:txBody>
                    <a:bodyPr/>
                    <a:lstStyle/>
                    <a:p>
                      <a:pPr algn="ctr"/>
                      <a:r>
                        <a:rPr lang="en-US" sz="2400" dirty="0" smtClean="0"/>
                        <a:t>&gt;40</a:t>
                      </a:r>
                      <a:endParaRPr lang="en-US" sz="2400" dirty="0"/>
                    </a:p>
                  </a:txBody>
                  <a:tcPr/>
                </a:tc>
                <a:tc>
                  <a:txBody>
                    <a:bodyPr/>
                    <a:lstStyle/>
                    <a:p>
                      <a:pPr algn="ctr"/>
                      <a:r>
                        <a:rPr lang="en-US" sz="2400" dirty="0" smtClean="0"/>
                        <a:t>Medium</a:t>
                      </a:r>
                      <a:endParaRPr lang="en-US" sz="2400" dirty="0"/>
                    </a:p>
                  </a:txBody>
                  <a:tcPr/>
                </a:tc>
                <a:tc>
                  <a:txBody>
                    <a:bodyPr/>
                    <a:lstStyle/>
                    <a:p>
                      <a:pPr algn="ctr"/>
                      <a:r>
                        <a:rPr lang="en-US" sz="2400" dirty="0" smtClean="0"/>
                        <a:t>No</a:t>
                      </a:r>
                      <a:endParaRPr lang="en-US" sz="2400" dirty="0"/>
                    </a:p>
                  </a:txBody>
                  <a:tcPr/>
                </a:tc>
                <a:tc>
                  <a:txBody>
                    <a:bodyPr/>
                    <a:lstStyle/>
                    <a:p>
                      <a:pPr algn="ctr"/>
                      <a:r>
                        <a:rPr lang="en-US" sz="2400" dirty="0" smtClean="0"/>
                        <a:t>Fair</a:t>
                      </a:r>
                      <a:endParaRPr lang="en-US" sz="2400" dirty="0"/>
                    </a:p>
                  </a:txBody>
                  <a:tcPr/>
                </a:tc>
                <a:tc>
                  <a:txBody>
                    <a:bodyPr/>
                    <a:lstStyle/>
                    <a:p>
                      <a:pPr algn="ctr"/>
                      <a:r>
                        <a:rPr lang="en-US" sz="2400" dirty="0" smtClean="0"/>
                        <a:t>Yes</a:t>
                      </a:r>
                    </a:p>
                  </a:txBody>
                  <a:tcPr/>
                </a:tc>
                <a:extLst>
                  <a:ext uri="{0D108BD9-81ED-4DB2-BD59-A6C34878D82A}">
                    <a16:rowId xmlns:a16="http://schemas.microsoft.com/office/drawing/2014/main" val="1565325640"/>
                  </a:ext>
                </a:extLst>
              </a:tr>
              <a:tr h="370840">
                <a:tc>
                  <a:txBody>
                    <a:bodyPr/>
                    <a:lstStyle/>
                    <a:p>
                      <a:pPr algn="ctr"/>
                      <a:r>
                        <a:rPr lang="en-US" sz="2400" dirty="0" smtClean="0"/>
                        <a:t>&gt;40</a:t>
                      </a:r>
                      <a:endParaRPr lang="en-US" sz="2400" dirty="0"/>
                    </a:p>
                  </a:txBody>
                  <a:tcPr/>
                </a:tc>
                <a:tc>
                  <a:txBody>
                    <a:bodyPr/>
                    <a:lstStyle/>
                    <a:p>
                      <a:pPr algn="ctr"/>
                      <a:r>
                        <a:rPr lang="en-US" sz="2400" dirty="0" smtClean="0"/>
                        <a:t>Low</a:t>
                      </a:r>
                      <a:endParaRPr lang="en-US" sz="2400" dirty="0"/>
                    </a:p>
                  </a:txBody>
                  <a:tcPr/>
                </a:tc>
                <a:tc>
                  <a:txBody>
                    <a:bodyPr/>
                    <a:lstStyle/>
                    <a:p>
                      <a:pPr algn="ctr"/>
                      <a:r>
                        <a:rPr lang="en-US" sz="2400" dirty="0" smtClean="0"/>
                        <a:t>Yes</a:t>
                      </a:r>
                      <a:endParaRPr lang="en-US" sz="2400" dirty="0"/>
                    </a:p>
                  </a:txBody>
                  <a:tcPr/>
                </a:tc>
                <a:tc>
                  <a:txBody>
                    <a:bodyPr/>
                    <a:lstStyle/>
                    <a:p>
                      <a:pPr algn="ctr"/>
                      <a:r>
                        <a:rPr lang="en-US" sz="2400" dirty="0" smtClean="0"/>
                        <a:t>Fair</a:t>
                      </a:r>
                      <a:endParaRPr lang="en-US" sz="2400" dirty="0"/>
                    </a:p>
                  </a:txBody>
                  <a:tcPr/>
                </a:tc>
                <a:tc>
                  <a:txBody>
                    <a:bodyPr/>
                    <a:lstStyle/>
                    <a:p>
                      <a:pPr algn="ctr"/>
                      <a:r>
                        <a:rPr lang="en-US" sz="2400" dirty="0" smtClean="0"/>
                        <a:t>Yes</a:t>
                      </a:r>
                      <a:endParaRPr lang="en-US" sz="2400" dirty="0"/>
                    </a:p>
                  </a:txBody>
                  <a:tcPr/>
                </a:tc>
                <a:extLst>
                  <a:ext uri="{0D108BD9-81ED-4DB2-BD59-A6C34878D82A}">
                    <a16:rowId xmlns:a16="http://schemas.microsoft.com/office/drawing/2014/main" val="519106118"/>
                  </a:ext>
                </a:extLst>
              </a:tr>
              <a:tr h="370840">
                <a:tc>
                  <a:txBody>
                    <a:bodyPr/>
                    <a:lstStyle/>
                    <a:p>
                      <a:pPr algn="ctr"/>
                      <a:r>
                        <a:rPr lang="en-US" sz="2400" dirty="0" smtClean="0"/>
                        <a:t>&gt;40</a:t>
                      </a:r>
                      <a:endParaRPr lang="en-US" sz="2400" dirty="0"/>
                    </a:p>
                  </a:txBody>
                  <a:tcPr/>
                </a:tc>
                <a:tc>
                  <a:txBody>
                    <a:bodyPr/>
                    <a:lstStyle/>
                    <a:p>
                      <a:pPr algn="ctr"/>
                      <a:r>
                        <a:rPr lang="en-US" sz="2400" dirty="0" smtClean="0"/>
                        <a:t>Low</a:t>
                      </a:r>
                      <a:endParaRPr lang="en-US" sz="2400" dirty="0"/>
                    </a:p>
                  </a:txBody>
                  <a:tcPr/>
                </a:tc>
                <a:tc>
                  <a:txBody>
                    <a:bodyPr/>
                    <a:lstStyle/>
                    <a:p>
                      <a:pPr algn="ctr"/>
                      <a:r>
                        <a:rPr lang="en-US" sz="2400" dirty="0" smtClean="0"/>
                        <a:t>No</a:t>
                      </a:r>
                      <a:endParaRPr lang="en-US" sz="2400" dirty="0"/>
                    </a:p>
                  </a:txBody>
                  <a:tcPr/>
                </a:tc>
                <a:tc>
                  <a:txBody>
                    <a:bodyPr/>
                    <a:lstStyle/>
                    <a:p>
                      <a:pPr algn="ctr"/>
                      <a:r>
                        <a:rPr lang="en-US" sz="2400" dirty="0" smtClean="0"/>
                        <a:t>Excellent</a:t>
                      </a:r>
                      <a:endParaRPr lang="en-US" sz="2400" dirty="0"/>
                    </a:p>
                  </a:txBody>
                  <a:tcPr/>
                </a:tc>
                <a:tc>
                  <a:txBody>
                    <a:bodyPr/>
                    <a:lstStyle/>
                    <a:p>
                      <a:pPr algn="ctr"/>
                      <a:r>
                        <a:rPr lang="en-US" sz="2400" dirty="0" smtClean="0"/>
                        <a:t>No</a:t>
                      </a:r>
                      <a:endParaRPr lang="en-US" sz="2400" dirty="0"/>
                    </a:p>
                  </a:txBody>
                  <a:tcPr/>
                </a:tc>
                <a:extLst>
                  <a:ext uri="{0D108BD9-81ED-4DB2-BD59-A6C34878D82A}">
                    <a16:rowId xmlns:a16="http://schemas.microsoft.com/office/drawing/2014/main" val="1951534904"/>
                  </a:ext>
                </a:extLst>
              </a:tr>
              <a:tr h="370840">
                <a:tc>
                  <a:txBody>
                    <a:bodyPr/>
                    <a:lstStyle/>
                    <a:p>
                      <a:pPr algn="ctr"/>
                      <a:r>
                        <a:rPr lang="en-US" sz="2400" dirty="0" smtClean="0"/>
                        <a:t>&gt;40</a:t>
                      </a:r>
                      <a:endParaRPr lang="en-US" sz="2400" dirty="0"/>
                    </a:p>
                  </a:txBody>
                  <a:tcPr/>
                </a:tc>
                <a:tc>
                  <a:txBody>
                    <a:bodyPr/>
                    <a:lstStyle/>
                    <a:p>
                      <a:pPr algn="ctr"/>
                      <a:r>
                        <a:rPr lang="en-US" sz="2400" dirty="0" smtClean="0"/>
                        <a:t>Medium</a:t>
                      </a:r>
                      <a:endParaRPr lang="en-US" sz="2400" dirty="0"/>
                    </a:p>
                  </a:txBody>
                  <a:tcPr/>
                </a:tc>
                <a:tc>
                  <a:txBody>
                    <a:bodyPr/>
                    <a:lstStyle/>
                    <a:p>
                      <a:pPr algn="ctr"/>
                      <a:r>
                        <a:rPr lang="en-US" sz="2400" dirty="0" smtClean="0"/>
                        <a:t>Yes</a:t>
                      </a:r>
                      <a:endParaRPr lang="en-US" sz="2400" dirty="0"/>
                    </a:p>
                  </a:txBody>
                  <a:tcPr/>
                </a:tc>
                <a:tc>
                  <a:txBody>
                    <a:bodyPr/>
                    <a:lstStyle/>
                    <a:p>
                      <a:pPr algn="ctr"/>
                      <a:r>
                        <a:rPr lang="en-US" sz="2400" dirty="0" smtClean="0"/>
                        <a:t>Fair</a:t>
                      </a:r>
                      <a:endParaRPr lang="en-US" sz="2400" dirty="0"/>
                    </a:p>
                  </a:txBody>
                  <a:tcPr/>
                </a:tc>
                <a:tc>
                  <a:txBody>
                    <a:bodyPr/>
                    <a:lstStyle/>
                    <a:p>
                      <a:pPr algn="ctr"/>
                      <a:r>
                        <a:rPr lang="en-US" sz="2400" dirty="0" smtClean="0"/>
                        <a:t>Yes</a:t>
                      </a:r>
                      <a:endParaRPr lang="en-US" sz="2400" dirty="0"/>
                    </a:p>
                  </a:txBody>
                  <a:tcPr/>
                </a:tc>
                <a:extLst>
                  <a:ext uri="{0D108BD9-81ED-4DB2-BD59-A6C34878D82A}">
                    <a16:rowId xmlns:a16="http://schemas.microsoft.com/office/drawing/2014/main" val="4191808291"/>
                  </a:ext>
                </a:extLst>
              </a:tr>
              <a:tr h="370840">
                <a:tc>
                  <a:txBody>
                    <a:bodyPr/>
                    <a:lstStyle/>
                    <a:p>
                      <a:pPr algn="ctr"/>
                      <a:r>
                        <a:rPr lang="en-US" sz="2400" dirty="0" smtClean="0"/>
                        <a:t>&gt;40</a:t>
                      </a:r>
                      <a:endParaRPr lang="en-US" sz="2400" dirty="0"/>
                    </a:p>
                  </a:txBody>
                  <a:tcPr/>
                </a:tc>
                <a:tc>
                  <a:txBody>
                    <a:bodyPr/>
                    <a:lstStyle/>
                    <a:p>
                      <a:pPr algn="ctr"/>
                      <a:r>
                        <a:rPr lang="en-US" sz="2400" dirty="0" smtClean="0"/>
                        <a:t>Medium</a:t>
                      </a:r>
                      <a:endParaRPr lang="en-US" sz="2400" dirty="0"/>
                    </a:p>
                  </a:txBody>
                  <a:tcPr/>
                </a:tc>
                <a:tc>
                  <a:txBody>
                    <a:bodyPr/>
                    <a:lstStyle/>
                    <a:p>
                      <a:pPr algn="ctr"/>
                      <a:r>
                        <a:rPr lang="en-US" sz="2400" dirty="0" smtClean="0"/>
                        <a:t>No</a:t>
                      </a:r>
                      <a:endParaRPr lang="en-US" sz="2400" dirty="0"/>
                    </a:p>
                  </a:txBody>
                  <a:tcPr/>
                </a:tc>
                <a:tc>
                  <a:txBody>
                    <a:bodyPr/>
                    <a:lstStyle/>
                    <a:p>
                      <a:pPr algn="ctr"/>
                      <a:r>
                        <a:rPr lang="en-US" sz="2400" dirty="0" smtClean="0"/>
                        <a:t>Excellent</a:t>
                      </a:r>
                      <a:endParaRPr lang="en-US" sz="2400" dirty="0"/>
                    </a:p>
                  </a:txBody>
                  <a:tcPr/>
                </a:tc>
                <a:tc>
                  <a:txBody>
                    <a:bodyPr/>
                    <a:lstStyle/>
                    <a:p>
                      <a:pPr algn="ctr"/>
                      <a:r>
                        <a:rPr lang="en-US" sz="2400" dirty="0" smtClean="0"/>
                        <a:t>No</a:t>
                      </a:r>
                      <a:endParaRPr lang="en-US" sz="2400" dirty="0"/>
                    </a:p>
                  </a:txBody>
                  <a:tcPr/>
                </a:tc>
                <a:extLst>
                  <a:ext uri="{0D108BD9-81ED-4DB2-BD59-A6C34878D82A}">
                    <a16:rowId xmlns:a16="http://schemas.microsoft.com/office/drawing/2014/main" val="1724560088"/>
                  </a:ext>
                </a:extLst>
              </a:tr>
            </a:tbl>
          </a:graphicData>
        </a:graphic>
      </p:graphicFrame>
    </p:spTree>
    <p:extLst>
      <p:ext uri="{BB962C8B-B14F-4D97-AF65-F5344CB8AC3E}">
        <p14:creationId xmlns:p14="http://schemas.microsoft.com/office/powerpoint/2010/main" val="405004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a:t>
            </a:r>
            <a:r>
              <a:rPr lang="en-US" dirty="0"/>
              <a:t>ID3 (Age &gt; </a:t>
            </a:r>
            <a:r>
              <a:rPr lang="en-US" dirty="0" smtClean="0"/>
              <a:t>40)</a:t>
            </a:r>
            <a:endParaRPr lang="en-US" dirty="0"/>
          </a:p>
        </p:txBody>
      </p:sp>
      <p:sp>
        <p:nvSpPr>
          <p:cNvPr id="3" name="Content Placeholder 2"/>
          <p:cNvSpPr>
            <a:spLocks noGrp="1"/>
          </p:cNvSpPr>
          <p:nvPr>
            <p:ph idx="1"/>
          </p:nvPr>
        </p:nvSpPr>
        <p:spPr/>
        <p:txBody>
          <a:bodyPr/>
          <a:lstStyle/>
          <a:p>
            <a:pPr algn="just"/>
            <a:r>
              <a:rPr lang="en-US" dirty="0"/>
              <a:t>Compute </a:t>
            </a:r>
            <a:r>
              <a:rPr lang="en-US" dirty="0" smtClean="0"/>
              <a:t>Information </a:t>
            </a:r>
            <a:r>
              <a:rPr lang="en-US" dirty="0"/>
              <a:t>gain for </a:t>
            </a:r>
            <a:r>
              <a:rPr lang="en-US" dirty="0" smtClean="0"/>
              <a:t>Age </a:t>
            </a:r>
            <a:r>
              <a:rPr lang="en-US" dirty="0"/>
              <a:t>with sample </a:t>
            </a:r>
            <a:r>
              <a:rPr lang="en-US" dirty="0" smtClean="0"/>
              <a:t>S</a:t>
            </a:r>
            <a:r>
              <a:rPr lang="en-US" baseline="-25000" dirty="0" smtClean="0"/>
              <a:t>&gt;40.</a:t>
            </a:r>
          </a:p>
          <a:p>
            <a:pPr algn="just"/>
            <a:r>
              <a:rPr lang="en-US" dirty="0"/>
              <a:t>For </a:t>
            </a:r>
            <a:r>
              <a:rPr lang="en-US" dirty="0" smtClean="0"/>
              <a:t>age &gt; 40,</a:t>
            </a:r>
          </a:p>
          <a:p>
            <a:pPr lvl="1">
              <a:buFont typeface="Arial" panose="020B0604020202020204" pitchFamily="34" charset="0"/>
              <a:buChar char="•"/>
            </a:pPr>
            <a:r>
              <a:rPr lang="en-US" dirty="0"/>
              <a:t>Pi = Yes = 3</a:t>
            </a:r>
            <a:r>
              <a:rPr lang="en-US" dirty="0" smtClean="0"/>
              <a:t> </a:t>
            </a:r>
            <a:endParaRPr lang="en-US" dirty="0"/>
          </a:p>
          <a:p>
            <a:pPr lvl="1">
              <a:buFont typeface="Arial" panose="020B0604020202020204" pitchFamily="34" charset="0"/>
              <a:buChar char="•"/>
            </a:pPr>
            <a:r>
              <a:rPr lang="en-US" dirty="0"/>
              <a:t>Ni = No = </a:t>
            </a:r>
            <a:r>
              <a:rPr lang="en-US" dirty="0" smtClean="0"/>
              <a:t>2</a:t>
            </a:r>
          </a:p>
          <a:p>
            <a:pPr marL="457200" lvl="1" indent="0" algn="just">
              <a:buNone/>
            </a:pPr>
            <a:endParaRPr lang="en-US" baseline="-25000" dirty="0"/>
          </a:p>
        </p:txBody>
      </p:sp>
      <mc:AlternateContent xmlns:mc="http://schemas.openxmlformats.org/markup-compatibility/2006" xmlns:a14="http://schemas.microsoft.com/office/drawing/2010/main">
        <mc:Choice Requires="a14">
          <p:sp>
            <p:nvSpPr>
              <p:cNvPr id="4" name="TextBox 3"/>
              <p:cNvSpPr txBox="1"/>
              <p:nvPr/>
            </p:nvSpPr>
            <p:spPr>
              <a:xfrm>
                <a:off x="1524000" y="2971800"/>
                <a:ext cx="5257800" cy="534826"/>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I</m:t>
                    </m:r>
                    <m:d>
                      <m:dPr>
                        <m:ctrlPr>
                          <a:rPr lang="en-US" sz="2400" i="1">
                            <a:latin typeface="Cambria Math" panose="02040503050406030204" pitchFamily="18" charset="0"/>
                          </a:rPr>
                        </m:ctrlPr>
                      </m:dPr>
                      <m:e>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i="1">
                            <a:latin typeface="Cambria Math" panose="02040503050406030204" pitchFamily="18" charset="0"/>
                          </a:rPr>
                          <m:t>𝑛</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i="1">
                            <a:latin typeface="Cambria Math" panose="02040503050406030204" pitchFamily="18" charset="0"/>
                          </a:rPr>
                          <m:t>𝑝</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r>
                      <a:rPr lang="en-US" sz="2400" b="0" i="1" smtClean="0">
                        <a:latin typeface="Cambria Math" panose="02040503050406030204" pitchFamily="18" charset="0"/>
                      </a:rPr>
                      <m:t>𝑙𝑜𝑔</m:t>
                    </m:r>
                    <m:r>
                      <a:rPr lang="en-US" sz="2400" b="0" i="0"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𝑛</m:t>
                        </m:r>
                      </m:num>
                      <m:den>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𝑛</m:t>
                        </m:r>
                      </m:den>
                    </m:f>
                  </m:oMath>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524000" y="2971800"/>
                <a:ext cx="5257800" cy="534826"/>
              </a:xfrm>
              <a:prstGeom prst="rect">
                <a:avLst/>
              </a:prstGeom>
              <a:blipFill>
                <a:blip r:embed="rId2"/>
                <a:stretch>
                  <a:fillRect t="-7865" b="-11236"/>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88690" y="3657600"/>
                <a:ext cx="5257800" cy="527580"/>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I</m:t>
                    </m:r>
                    <m:d>
                      <m:dPr>
                        <m:ctrlPr>
                          <a:rPr lang="en-US" sz="2400" i="1">
                            <a:latin typeface="Cambria Math" panose="02040503050406030204" pitchFamily="18" charset="0"/>
                          </a:rPr>
                        </m:ctrlPr>
                      </m:dPr>
                      <m:e>
                        <m:r>
                          <a:rPr lang="en-US" sz="2400" b="0" i="1" smtClean="0">
                            <a:latin typeface="Cambria Math" panose="02040503050406030204" pitchFamily="18" charset="0"/>
                          </a:rPr>
                          <m:t>3,2</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5</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𝑙𝑜𝑔</m:t>
                    </m:r>
                    <m:r>
                      <a:rPr lang="en-US" sz="2400" b="0" i="0" baseline="-25000"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688690" y="3657600"/>
                <a:ext cx="5257800" cy="527580"/>
              </a:xfrm>
              <a:prstGeom prst="rect">
                <a:avLst/>
              </a:prstGeom>
              <a:blipFill>
                <a:blip r:embed="rId3"/>
                <a:stretch>
                  <a:fillRect t="-1124" b="-16854"/>
                </a:stretch>
              </a:blipFill>
              <a:ln w="12700">
                <a:solidFill>
                  <a:schemeClr val="bg1"/>
                </a:solidFill>
              </a:ln>
            </p:spPr>
            <p:txBody>
              <a:bodyPr/>
              <a:lstStyle/>
              <a:p>
                <a:r>
                  <a:rPr lang="en-US">
                    <a:noFill/>
                  </a:rPr>
                  <a:t> </a:t>
                </a:r>
              </a:p>
            </p:txBody>
          </p:sp>
        </mc:Fallback>
      </mc:AlternateContent>
      <p:sp>
        <p:nvSpPr>
          <p:cNvPr id="6" name="Rectangle 5"/>
          <p:cNvSpPr/>
          <p:nvPr/>
        </p:nvSpPr>
        <p:spPr>
          <a:xfrm>
            <a:off x="3105150" y="4340490"/>
            <a:ext cx="20955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I(3,2) = 0.971</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60699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ID3 (Age &gt; 40, Income)</a:t>
            </a:r>
          </a:p>
        </p:txBody>
      </p:sp>
      <p:graphicFrame>
        <p:nvGraphicFramePr>
          <p:cNvPr id="5" name="Content Placeholder 3"/>
          <p:cNvGraphicFramePr>
            <a:graphicFrameLocks/>
          </p:cNvGraphicFramePr>
          <p:nvPr>
            <p:extLst>
              <p:ext uri="{D42A27DB-BD31-4B8C-83A1-F6EECF244321}">
                <p14:modId xmlns:p14="http://schemas.microsoft.com/office/powerpoint/2010/main" val="3472205803"/>
              </p:ext>
            </p:extLst>
          </p:nvPr>
        </p:nvGraphicFramePr>
        <p:xfrm>
          <a:off x="190500" y="990600"/>
          <a:ext cx="6400800" cy="1828800"/>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456932108"/>
                    </a:ext>
                  </a:extLst>
                </a:gridCol>
                <a:gridCol w="1295400">
                  <a:extLst>
                    <a:ext uri="{9D8B030D-6E8A-4147-A177-3AD203B41FA5}">
                      <a16:colId xmlns:a16="http://schemas.microsoft.com/office/drawing/2014/main" val="3837486193"/>
                    </a:ext>
                  </a:extLst>
                </a:gridCol>
                <a:gridCol w="1600200">
                  <a:extLst>
                    <a:ext uri="{9D8B030D-6E8A-4147-A177-3AD203B41FA5}">
                      <a16:colId xmlns:a16="http://schemas.microsoft.com/office/drawing/2014/main" val="3691895855"/>
                    </a:ext>
                  </a:extLst>
                </a:gridCol>
                <a:gridCol w="1600200">
                  <a:extLst>
                    <a:ext uri="{9D8B030D-6E8A-4147-A177-3AD203B41FA5}">
                      <a16:colId xmlns:a16="http://schemas.microsoft.com/office/drawing/2014/main" val="1661440814"/>
                    </a:ext>
                  </a:extLst>
                </a:gridCol>
              </a:tblGrid>
              <a:tr h="370840">
                <a:tc>
                  <a:txBody>
                    <a:bodyPr/>
                    <a:lstStyle/>
                    <a:p>
                      <a:pPr algn="ctr"/>
                      <a:r>
                        <a:rPr lang="en-US" sz="2400" dirty="0" smtClean="0"/>
                        <a:t>Income</a:t>
                      </a:r>
                      <a:endParaRPr lang="en-US" sz="2400" dirty="0"/>
                    </a:p>
                  </a:txBody>
                  <a:tcPr/>
                </a:tc>
                <a:tc>
                  <a:txBody>
                    <a:bodyPr/>
                    <a:lstStyle/>
                    <a:p>
                      <a:pPr algn="ctr"/>
                      <a:r>
                        <a:rPr lang="en-US" sz="2400" dirty="0" smtClean="0"/>
                        <a:t>P</a:t>
                      </a:r>
                      <a:r>
                        <a:rPr lang="en-US" sz="2400" baseline="-25000" dirty="0" smtClean="0"/>
                        <a:t>i</a:t>
                      </a:r>
                      <a:endParaRPr lang="en-US" sz="2400" baseline="-25000" dirty="0"/>
                    </a:p>
                  </a:txBody>
                  <a:tcPr/>
                </a:tc>
                <a:tc>
                  <a:txBody>
                    <a:bodyPr/>
                    <a:lstStyle/>
                    <a:p>
                      <a:pPr algn="ctr"/>
                      <a:r>
                        <a:rPr lang="en-US" sz="2400" dirty="0" smtClean="0"/>
                        <a:t>N</a:t>
                      </a:r>
                      <a:r>
                        <a:rPr lang="en-US" sz="2400" baseline="-25000" dirty="0" smtClean="0"/>
                        <a:t>i</a:t>
                      </a:r>
                      <a:endParaRPr lang="en-US" sz="24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I (P</a:t>
                      </a:r>
                      <a:r>
                        <a:rPr lang="en-US" sz="2400" baseline="-25000" dirty="0" smtClean="0"/>
                        <a:t>i </a:t>
                      </a:r>
                      <a:r>
                        <a:rPr lang="en-US" sz="2400" dirty="0" smtClean="0"/>
                        <a:t>, N</a:t>
                      </a:r>
                      <a:r>
                        <a:rPr lang="en-US" sz="2400" baseline="-25000" dirty="0" smtClean="0"/>
                        <a:t>i</a:t>
                      </a:r>
                      <a:r>
                        <a:rPr lang="en-US" sz="2400" dirty="0" smtClean="0"/>
                        <a:t>)</a:t>
                      </a:r>
                      <a:endParaRPr lang="en-US" sz="2400" dirty="0"/>
                    </a:p>
                  </a:txBody>
                  <a:tcPr/>
                </a:tc>
                <a:extLst>
                  <a:ext uri="{0D108BD9-81ED-4DB2-BD59-A6C34878D82A}">
                    <a16:rowId xmlns:a16="http://schemas.microsoft.com/office/drawing/2014/main" val="2352481071"/>
                  </a:ext>
                </a:extLst>
              </a:tr>
              <a:tr h="370840">
                <a:tc>
                  <a:txBody>
                    <a:bodyPr/>
                    <a:lstStyle/>
                    <a:p>
                      <a:pPr algn="ctr"/>
                      <a:r>
                        <a:rPr lang="en-US" sz="2400" dirty="0" smtClean="0"/>
                        <a:t>High</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2235851672"/>
                  </a:ext>
                </a:extLst>
              </a:tr>
              <a:tr h="370840">
                <a:tc>
                  <a:txBody>
                    <a:bodyPr/>
                    <a:lstStyle/>
                    <a:p>
                      <a:pPr algn="ctr"/>
                      <a:r>
                        <a:rPr lang="en-US" sz="2400" dirty="0" smtClean="0"/>
                        <a:t>Medium</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0.918</a:t>
                      </a:r>
                      <a:endParaRPr lang="en-US" sz="2400" dirty="0"/>
                    </a:p>
                  </a:txBody>
                  <a:tcPr/>
                </a:tc>
                <a:extLst>
                  <a:ext uri="{0D108BD9-81ED-4DB2-BD59-A6C34878D82A}">
                    <a16:rowId xmlns:a16="http://schemas.microsoft.com/office/drawing/2014/main" val="3401711930"/>
                  </a:ext>
                </a:extLst>
              </a:tr>
              <a:tr h="370840">
                <a:tc>
                  <a:txBody>
                    <a:bodyPr/>
                    <a:lstStyle/>
                    <a:p>
                      <a:pPr algn="ctr"/>
                      <a:r>
                        <a:rPr lang="en-US" sz="2400" dirty="0" smtClean="0"/>
                        <a:t>Low</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3025364744"/>
                  </a:ext>
                </a:extLst>
              </a:tr>
            </a:tbl>
          </a:graphicData>
        </a:graphic>
      </p:graphicFrame>
      <mc:AlternateContent xmlns:mc="http://schemas.openxmlformats.org/markup-compatibility/2006" xmlns:a14="http://schemas.microsoft.com/office/drawing/2010/main">
        <mc:Choice Requires="a14">
          <p:sp>
            <p:nvSpPr>
              <p:cNvPr id="6" name="Rectangle 5"/>
              <p:cNvSpPr/>
              <p:nvPr/>
            </p:nvSpPr>
            <p:spPr>
              <a:xfrm>
                <a:off x="235974" y="3276600"/>
                <a:ext cx="3293806" cy="972446"/>
              </a:xfrm>
              <a:prstGeom prst="rect">
                <a:avLst/>
              </a:prstGeom>
            </p:spPr>
            <p:txBody>
              <a:bodyPr wrap="square">
                <a:spAutoFit/>
              </a:bodyPr>
              <a:lstStyle/>
              <a:p>
                <a:pPr algn="ctr"/>
                <a:r>
                  <a:rPr lang="en-US" sz="2000" dirty="0">
                    <a:latin typeface="Cambria" panose="02040503050406030204" pitchFamily="18" charset="0"/>
                  </a:rPr>
                  <a:t>E (A) = </a:t>
                </a:r>
                <a14:m>
                  <m:oMath xmlns:m="http://schemas.openxmlformats.org/officeDocument/2006/math">
                    <m:nary>
                      <m:naryPr>
                        <m:chr m:val="∑"/>
                        <m:limLoc m:val="undOvr"/>
                        <m:grow m:val="on"/>
                        <m:ctrlPr>
                          <a:rPr lang="en-US" sz="2000" i="1" dirty="0">
                            <a:latin typeface="Cambria Math" panose="02040503050406030204" pitchFamily="18" charset="0"/>
                          </a:rPr>
                        </m:ctrlPr>
                      </m:naryPr>
                      <m:sub>
                        <m:r>
                          <m:rPr>
                            <m:sty m:val="p"/>
                            <m:brk/>
                            <m:aln/>
                          </m:rPr>
                          <a:rPr lang="en-US" sz="2000" dirty="0">
                            <a:latin typeface="Cambria Math" panose="02040503050406030204" pitchFamily="18" charset="0"/>
                          </a:rPr>
                          <m:t>i</m:t>
                        </m:r>
                        <m:r>
                          <a:rPr lang="en-US" sz="2000" dirty="0">
                            <a:latin typeface="Cambria Math" panose="02040503050406030204" pitchFamily="18" charset="0"/>
                          </a:rPr>
                          <m:t>=1</m:t>
                        </m:r>
                      </m:sub>
                      <m:sup>
                        <m:r>
                          <a:rPr lang="en-US" sz="2000" i="1" dirty="0">
                            <a:latin typeface="Cambria Math" panose="02040503050406030204" pitchFamily="18" charset="0"/>
                          </a:rPr>
                          <m:t>𝑣</m:t>
                        </m:r>
                      </m:sup>
                      <m:e>
                        <m:f>
                          <m:fPr>
                            <m:ctrlPr>
                              <a:rPr lang="en-US" sz="2000" i="1" dirty="0">
                                <a:latin typeface="Cambria Math" panose="02040503050406030204" pitchFamily="18" charset="0"/>
                              </a:rPr>
                            </m:ctrlPr>
                          </m:fPr>
                          <m:num>
                            <m:r>
                              <m:rPr>
                                <m:nor/>
                              </m:rPr>
                              <a:rPr lang="en-US" sz="2000" dirty="0">
                                <a:latin typeface="Cambria" panose="02040503050406030204" pitchFamily="18" charset="0"/>
                              </a:rPr>
                              <m:t>P</m:t>
                            </m:r>
                            <m:r>
                              <m:rPr>
                                <m:nor/>
                              </m:rPr>
                              <a:rPr lang="en-US" sz="2000" baseline="-25000" dirty="0">
                                <a:latin typeface="Cambria" panose="02040503050406030204" pitchFamily="18" charset="0"/>
                              </a:rPr>
                              <m:t>i</m:t>
                            </m:r>
                            <m:r>
                              <a:rPr lang="en-US" sz="2000" dirty="0">
                                <a:latin typeface="Cambria Math" panose="02040503050406030204" pitchFamily="18" charset="0"/>
                              </a:rPr>
                              <m:t>+</m:t>
                            </m:r>
                            <m:r>
                              <m:rPr>
                                <m:nor/>
                              </m:rPr>
                              <a:rPr lang="en-US" sz="2000" dirty="0">
                                <a:latin typeface="Cambria" panose="02040503050406030204" pitchFamily="18" charset="0"/>
                              </a:rPr>
                              <m:t>N</m:t>
                            </m:r>
                            <m:r>
                              <m:rPr>
                                <m:nor/>
                              </m:rPr>
                              <a:rPr lang="en-US" sz="2000" baseline="-25000" dirty="0">
                                <a:latin typeface="Cambria" panose="02040503050406030204" pitchFamily="18" charset="0"/>
                              </a:rPr>
                              <m:t>i</m:t>
                            </m:r>
                          </m:num>
                          <m:den>
                            <m:r>
                              <a:rPr lang="en-US" sz="2000" i="1" dirty="0">
                                <a:latin typeface="Cambria Math" panose="02040503050406030204" pitchFamily="18" charset="0"/>
                              </a:rPr>
                              <m:t>𝑝</m:t>
                            </m:r>
                            <m:r>
                              <a:rPr lang="en-US" sz="2000" i="1" dirty="0">
                                <a:latin typeface="Cambria Math" panose="02040503050406030204" pitchFamily="18" charset="0"/>
                              </a:rPr>
                              <m:t>+</m:t>
                            </m:r>
                            <m:r>
                              <a:rPr lang="en-US" sz="2000" i="1" dirty="0">
                                <a:latin typeface="Cambria Math" panose="02040503050406030204" pitchFamily="18" charset="0"/>
                              </a:rPr>
                              <m:t>𝑛</m:t>
                            </m:r>
                          </m:den>
                        </m:f>
                      </m:e>
                    </m:nary>
                  </m:oMath>
                </a14:m>
                <a:r>
                  <a:rPr lang="en-US" sz="2000" dirty="0">
                    <a:latin typeface="Cambria" panose="02040503050406030204" pitchFamily="18" charset="0"/>
                  </a:rPr>
                  <a:t> I (P</a:t>
                </a:r>
                <a:r>
                  <a:rPr lang="en-US" sz="2000" baseline="-25000" dirty="0">
                    <a:latin typeface="Cambria" panose="02040503050406030204" pitchFamily="18" charset="0"/>
                  </a:rPr>
                  <a:t>i </a:t>
                </a:r>
                <a:r>
                  <a:rPr lang="en-US" sz="2000" dirty="0">
                    <a:latin typeface="Cambria" panose="02040503050406030204" pitchFamily="18" charset="0"/>
                  </a:rPr>
                  <a:t>, N</a:t>
                </a:r>
                <a:r>
                  <a:rPr lang="en-US" sz="2000" baseline="-25000" dirty="0">
                    <a:latin typeface="Cambria" panose="02040503050406030204" pitchFamily="18" charset="0"/>
                  </a:rPr>
                  <a:t>i</a:t>
                </a:r>
                <a:r>
                  <a:rPr lang="en-US" sz="2000" dirty="0">
                    <a:latin typeface="Cambria" panose="02040503050406030204" pitchFamily="18" charset="0"/>
                  </a:rPr>
                  <a:t>)</a:t>
                </a:r>
              </a:p>
              <a:p>
                <a:pPr marL="342900" indent="-342900" algn="just">
                  <a:buFont typeface="Wingdings" panose="05000000000000000000" pitchFamily="2" charset="2"/>
                  <a:buChar char="§"/>
                </a:pP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5974" y="3276600"/>
                <a:ext cx="3293806" cy="972446"/>
              </a:xfrm>
              <a:prstGeom prst="rect">
                <a:avLst/>
              </a:prstGeom>
              <a:blipFill>
                <a:blip r:embed="rId2"/>
                <a:stretch>
                  <a:fillRect l="-1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3461" y="4038555"/>
                <a:ext cx="5257800" cy="524631"/>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E</m:t>
                    </m:r>
                    <m:d>
                      <m:dPr>
                        <m:ctrlPr>
                          <a:rPr lang="en-US" sz="2400" i="1">
                            <a:latin typeface="Cambria Math" panose="02040503050406030204" pitchFamily="18" charset="0"/>
                          </a:rPr>
                        </m:ctrlPr>
                      </m:dPr>
                      <m:e>
                        <m:r>
                          <m:rPr>
                            <m:sty m:val="p"/>
                          </m:rPr>
                          <a:rPr lang="en-US" sz="2400" b="0" i="0" smtClean="0">
                            <a:latin typeface="Cambria Math" panose="02040503050406030204" pitchFamily="18" charset="0"/>
                          </a:rPr>
                          <m:t>Income</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0</m:t>
                        </m:r>
                      </m:num>
                      <m:den>
                        <m:r>
                          <a:rPr lang="en-US" sz="2400" b="0" i="1" smtClean="0">
                            <a:latin typeface="Cambria Math" panose="02040503050406030204" pitchFamily="18" charset="0"/>
                          </a:rPr>
                          <m:t>5</m:t>
                        </m:r>
                      </m:den>
                    </m:f>
                  </m:oMath>
                </a14:m>
                <a:r>
                  <a:rPr lang="en-US" sz="2400" dirty="0" smtClean="0"/>
                  <a:t> I (0,0)  </a:t>
                </a:r>
                <a:r>
                  <a:rPr lang="en-US" sz="2400" dirty="0"/>
                  <a:t>+</a:t>
                </a:r>
                <a:r>
                  <a:rPr lang="en-US" sz="2400" dirty="0" smtClean="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5</m:t>
                        </m:r>
                      </m:den>
                    </m:f>
                  </m:oMath>
                </a14:m>
                <a:r>
                  <a:rPr lang="en-US" sz="2400" dirty="0"/>
                  <a:t> I </a:t>
                </a:r>
                <a:r>
                  <a:rPr lang="en-US" sz="2400" dirty="0" smtClean="0"/>
                  <a:t>(2,1)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oMath>
                </a14:m>
                <a:r>
                  <a:rPr lang="en-US" sz="2400" dirty="0"/>
                  <a:t> I </a:t>
                </a:r>
                <a:r>
                  <a:rPr lang="en-US" sz="2400" dirty="0" smtClean="0"/>
                  <a:t>(1,1)   </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63461" y="4038555"/>
                <a:ext cx="5257800" cy="524631"/>
              </a:xfrm>
              <a:prstGeom prst="rect">
                <a:avLst/>
              </a:prstGeom>
              <a:blipFill>
                <a:blip r:embed="rId3"/>
                <a:stretch>
                  <a:fillRect t="-1124" r="-7176" b="-17978"/>
                </a:stretch>
              </a:blipFill>
              <a:ln w="12700">
                <a:solidFill>
                  <a:schemeClr val="bg1"/>
                </a:solidFill>
              </a:ln>
            </p:spPr>
            <p:txBody>
              <a:bodyPr/>
              <a:lstStyle/>
              <a:p>
                <a:r>
                  <a:rPr lang="en-US">
                    <a:noFill/>
                  </a:rPr>
                  <a:t> </a:t>
                </a:r>
              </a:p>
            </p:txBody>
          </p:sp>
        </mc:Fallback>
      </mc:AlternateContent>
      <p:sp>
        <p:nvSpPr>
          <p:cNvPr id="8" name="Rectangle 7"/>
          <p:cNvSpPr/>
          <p:nvPr/>
        </p:nvSpPr>
        <p:spPr>
          <a:xfrm>
            <a:off x="235974" y="4772894"/>
            <a:ext cx="2659626"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E(Income) = 0.951</a:t>
            </a:r>
            <a:endParaRPr lang="en-US" sz="2400" dirty="0">
              <a:solidFill>
                <a:schemeClr val="tx1"/>
              </a:solidFill>
              <a:latin typeface="Cambria" panose="02040503050406030204" pitchFamily="18" charset="0"/>
            </a:endParaRPr>
          </a:p>
        </p:txBody>
      </p:sp>
      <p:cxnSp>
        <p:nvCxnSpPr>
          <p:cNvPr id="9" name="Straight Connector 8"/>
          <p:cNvCxnSpPr/>
          <p:nvPr/>
        </p:nvCxnSpPr>
        <p:spPr>
          <a:xfrm>
            <a:off x="5438467" y="3281024"/>
            <a:ext cx="0" cy="2229746"/>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55674" y="3330620"/>
            <a:ext cx="3733800" cy="1569660"/>
          </a:xfrm>
          <a:prstGeom prst="rect">
            <a:avLst/>
          </a:prstGeom>
        </p:spPr>
        <p:txBody>
          <a:bodyPr wrap="square">
            <a:spAutoFit/>
          </a:bodyPr>
          <a:lstStyle/>
          <a:p>
            <a:r>
              <a:rPr lang="en-US" sz="2400" dirty="0">
                <a:latin typeface="+mj-lt"/>
              </a:rPr>
              <a:t>Gain </a:t>
            </a:r>
            <a:r>
              <a:rPr lang="en-US" sz="2400" dirty="0" smtClean="0">
                <a:latin typeface="+mj-lt"/>
              </a:rPr>
              <a:t>(S</a:t>
            </a:r>
            <a:r>
              <a:rPr lang="en-US" sz="2400" baseline="-25000" dirty="0" smtClean="0">
                <a:latin typeface="+mj-lt"/>
              </a:rPr>
              <a:t>&gt;40</a:t>
            </a:r>
            <a:r>
              <a:rPr lang="en-US" sz="2400" dirty="0" smtClean="0">
                <a:latin typeface="+mj-lt"/>
              </a:rPr>
              <a:t>,Income) </a:t>
            </a:r>
          </a:p>
          <a:p>
            <a:r>
              <a:rPr lang="en-US" sz="2400" dirty="0">
                <a:latin typeface="+mj-lt"/>
              </a:rPr>
              <a:t>	</a:t>
            </a:r>
            <a:r>
              <a:rPr lang="en-US" sz="2400" dirty="0" smtClean="0">
                <a:latin typeface="+mj-lt"/>
              </a:rPr>
              <a:t>= </a:t>
            </a:r>
            <a:r>
              <a:rPr lang="en-US" sz="2400" dirty="0">
                <a:latin typeface="+mj-lt"/>
              </a:rPr>
              <a:t>I (p, n) – E </a:t>
            </a:r>
            <a:r>
              <a:rPr lang="en-US" sz="2400" dirty="0" smtClean="0">
                <a:latin typeface="+mj-lt"/>
              </a:rPr>
              <a:t>(Income)</a:t>
            </a:r>
            <a:endParaRPr lang="en-US" sz="2400" dirty="0">
              <a:latin typeface="+mj-lt"/>
            </a:endParaRPr>
          </a:p>
          <a:p>
            <a:pPr lvl="1"/>
            <a:r>
              <a:rPr lang="en-US" sz="2400" dirty="0" smtClean="0">
                <a:latin typeface="+mj-lt"/>
              </a:rPr>
              <a:t>       = 0.971 </a:t>
            </a:r>
            <a:r>
              <a:rPr lang="en-US" sz="2400" dirty="0">
                <a:latin typeface="+mj-lt"/>
              </a:rPr>
              <a:t>– </a:t>
            </a:r>
            <a:r>
              <a:rPr lang="en-US" sz="2400" dirty="0" smtClean="0">
                <a:latin typeface="+mj-lt"/>
              </a:rPr>
              <a:t>0.951</a:t>
            </a:r>
            <a:endParaRPr lang="en-US" sz="2400" dirty="0">
              <a:latin typeface="+mj-lt"/>
            </a:endParaRPr>
          </a:p>
          <a:p>
            <a:pPr lvl="1"/>
            <a:r>
              <a:rPr lang="en-US" sz="2400" dirty="0" smtClean="0">
                <a:latin typeface="+mj-lt"/>
              </a:rPr>
              <a:t>       = 0.020</a:t>
            </a:r>
            <a:endParaRPr lang="en-US" sz="2400" dirty="0">
              <a:latin typeface="+mj-lt"/>
            </a:endParaRPr>
          </a:p>
        </p:txBody>
      </p:sp>
    </p:spTree>
    <p:extLst>
      <p:ext uri="{BB962C8B-B14F-4D97-AF65-F5344CB8AC3E}">
        <p14:creationId xmlns:p14="http://schemas.microsoft.com/office/powerpoint/2010/main" val="133188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 – </a:t>
            </a:r>
            <a:r>
              <a:rPr lang="en-US" dirty="0" smtClean="0"/>
              <a:t>ID3 (</a:t>
            </a:r>
            <a:r>
              <a:rPr lang="en-US" dirty="0"/>
              <a:t>Age &gt; 40, </a:t>
            </a:r>
            <a:r>
              <a:rPr lang="en-US" dirty="0" err="1" smtClean="0"/>
              <a:t>credit_rating</a:t>
            </a:r>
            <a:r>
              <a:rPr lang="en-US" dirty="0" smtClean="0"/>
              <a:t>)</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43547920"/>
              </p:ext>
            </p:extLst>
          </p:nvPr>
        </p:nvGraphicFramePr>
        <p:xfrm>
          <a:off x="381000" y="1066800"/>
          <a:ext cx="6400800" cy="1371600"/>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456932108"/>
                    </a:ext>
                  </a:extLst>
                </a:gridCol>
                <a:gridCol w="1295400">
                  <a:extLst>
                    <a:ext uri="{9D8B030D-6E8A-4147-A177-3AD203B41FA5}">
                      <a16:colId xmlns:a16="http://schemas.microsoft.com/office/drawing/2014/main" val="3837486193"/>
                    </a:ext>
                  </a:extLst>
                </a:gridCol>
                <a:gridCol w="1600200">
                  <a:extLst>
                    <a:ext uri="{9D8B030D-6E8A-4147-A177-3AD203B41FA5}">
                      <a16:colId xmlns:a16="http://schemas.microsoft.com/office/drawing/2014/main" val="3691895855"/>
                    </a:ext>
                  </a:extLst>
                </a:gridCol>
                <a:gridCol w="1600200">
                  <a:extLst>
                    <a:ext uri="{9D8B030D-6E8A-4147-A177-3AD203B41FA5}">
                      <a16:colId xmlns:a16="http://schemas.microsoft.com/office/drawing/2014/main" val="1661440814"/>
                    </a:ext>
                  </a:extLst>
                </a:gridCol>
              </a:tblGrid>
              <a:tr h="370840">
                <a:tc>
                  <a:txBody>
                    <a:bodyPr/>
                    <a:lstStyle/>
                    <a:p>
                      <a:pPr algn="ctr"/>
                      <a:r>
                        <a:rPr lang="en-US" sz="2400" dirty="0" err="1" smtClean="0"/>
                        <a:t>Credit_rating</a:t>
                      </a:r>
                      <a:endParaRPr lang="en-US" sz="2400" dirty="0"/>
                    </a:p>
                  </a:txBody>
                  <a:tcPr/>
                </a:tc>
                <a:tc>
                  <a:txBody>
                    <a:bodyPr/>
                    <a:lstStyle/>
                    <a:p>
                      <a:pPr algn="ctr"/>
                      <a:r>
                        <a:rPr lang="en-US" sz="2400" dirty="0" smtClean="0"/>
                        <a:t>P</a:t>
                      </a:r>
                      <a:r>
                        <a:rPr lang="en-US" sz="2400" baseline="-25000" dirty="0" smtClean="0"/>
                        <a:t>i</a:t>
                      </a:r>
                      <a:endParaRPr lang="en-US" sz="2400" baseline="-25000" dirty="0"/>
                    </a:p>
                  </a:txBody>
                  <a:tcPr/>
                </a:tc>
                <a:tc>
                  <a:txBody>
                    <a:bodyPr/>
                    <a:lstStyle/>
                    <a:p>
                      <a:pPr algn="ctr"/>
                      <a:r>
                        <a:rPr lang="en-US" sz="2400" dirty="0" smtClean="0"/>
                        <a:t>N</a:t>
                      </a:r>
                      <a:r>
                        <a:rPr lang="en-US" sz="2400" baseline="-25000" dirty="0" smtClean="0"/>
                        <a:t>i</a:t>
                      </a:r>
                      <a:endParaRPr lang="en-US" sz="24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I (P</a:t>
                      </a:r>
                      <a:r>
                        <a:rPr lang="en-US" sz="2400" baseline="-25000" dirty="0" smtClean="0"/>
                        <a:t>i </a:t>
                      </a:r>
                      <a:r>
                        <a:rPr lang="en-US" sz="2400" dirty="0" smtClean="0"/>
                        <a:t>, N</a:t>
                      </a:r>
                      <a:r>
                        <a:rPr lang="en-US" sz="2400" baseline="-25000" dirty="0" smtClean="0"/>
                        <a:t>i</a:t>
                      </a:r>
                      <a:r>
                        <a:rPr lang="en-US" sz="2400" dirty="0" smtClean="0"/>
                        <a:t>)</a:t>
                      </a:r>
                      <a:endParaRPr lang="en-US" sz="2400" dirty="0"/>
                    </a:p>
                  </a:txBody>
                  <a:tcPr/>
                </a:tc>
                <a:extLst>
                  <a:ext uri="{0D108BD9-81ED-4DB2-BD59-A6C34878D82A}">
                    <a16:rowId xmlns:a16="http://schemas.microsoft.com/office/drawing/2014/main" val="2352481071"/>
                  </a:ext>
                </a:extLst>
              </a:tr>
              <a:tr h="370840">
                <a:tc>
                  <a:txBody>
                    <a:bodyPr/>
                    <a:lstStyle/>
                    <a:p>
                      <a:pPr algn="ctr"/>
                      <a:r>
                        <a:rPr lang="en-US" sz="2400" dirty="0" smtClean="0"/>
                        <a:t>Fair</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2235851672"/>
                  </a:ext>
                </a:extLst>
              </a:tr>
              <a:tr h="370840">
                <a:tc>
                  <a:txBody>
                    <a:bodyPr/>
                    <a:lstStyle/>
                    <a:p>
                      <a:pPr algn="ctr"/>
                      <a:r>
                        <a:rPr lang="en-US" sz="2400" dirty="0" smtClean="0"/>
                        <a:t>Excellent</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3401711930"/>
                  </a:ext>
                </a:extLst>
              </a:tr>
            </a:tbl>
          </a:graphicData>
        </a:graphic>
      </p:graphicFrame>
      <mc:AlternateContent xmlns:mc="http://schemas.openxmlformats.org/markup-compatibility/2006" xmlns:a14="http://schemas.microsoft.com/office/drawing/2010/main">
        <mc:Choice Requires="a14">
          <p:sp>
            <p:nvSpPr>
              <p:cNvPr id="6" name="Rectangle 5"/>
              <p:cNvSpPr/>
              <p:nvPr/>
            </p:nvSpPr>
            <p:spPr>
              <a:xfrm>
                <a:off x="2042652" y="2546426"/>
                <a:ext cx="4572000" cy="972446"/>
              </a:xfrm>
              <a:prstGeom prst="rect">
                <a:avLst/>
              </a:prstGeom>
            </p:spPr>
            <p:txBody>
              <a:bodyPr>
                <a:spAutoFit/>
              </a:bodyPr>
              <a:lstStyle/>
              <a:p>
                <a:pPr algn="ctr"/>
                <a:r>
                  <a:rPr lang="en-US" sz="2000" dirty="0">
                    <a:latin typeface="Cambria" panose="02040503050406030204" pitchFamily="18" charset="0"/>
                  </a:rPr>
                  <a:t>E (A) = </a:t>
                </a:r>
                <a14:m>
                  <m:oMath xmlns:m="http://schemas.openxmlformats.org/officeDocument/2006/math">
                    <m:nary>
                      <m:naryPr>
                        <m:chr m:val="∑"/>
                        <m:limLoc m:val="undOvr"/>
                        <m:grow m:val="on"/>
                        <m:ctrlPr>
                          <a:rPr lang="en-US" sz="2000" i="1" dirty="0">
                            <a:latin typeface="Cambria Math" panose="02040503050406030204" pitchFamily="18" charset="0"/>
                          </a:rPr>
                        </m:ctrlPr>
                      </m:naryPr>
                      <m:sub>
                        <m:r>
                          <m:rPr>
                            <m:sty m:val="p"/>
                            <m:brk/>
                            <m:aln/>
                          </m:rPr>
                          <a:rPr lang="en-US" sz="2000" dirty="0">
                            <a:latin typeface="Cambria Math" panose="02040503050406030204" pitchFamily="18" charset="0"/>
                          </a:rPr>
                          <m:t>i</m:t>
                        </m:r>
                        <m:r>
                          <a:rPr lang="en-US" sz="2000" dirty="0">
                            <a:latin typeface="Cambria Math" panose="02040503050406030204" pitchFamily="18" charset="0"/>
                          </a:rPr>
                          <m:t>=1</m:t>
                        </m:r>
                      </m:sub>
                      <m:sup>
                        <m:r>
                          <a:rPr lang="en-US" sz="2000" i="1" dirty="0">
                            <a:latin typeface="Cambria Math" panose="02040503050406030204" pitchFamily="18" charset="0"/>
                          </a:rPr>
                          <m:t>𝑣</m:t>
                        </m:r>
                      </m:sup>
                      <m:e>
                        <m:f>
                          <m:fPr>
                            <m:ctrlPr>
                              <a:rPr lang="en-US" sz="2000" i="1" dirty="0">
                                <a:latin typeface="Cambria Math" panose="02040503050406030204" pitchFamily="18" charset="0"/>
                              </a:rPr>
                            </m:ctrlPr>
                          </m:fPr>
                          <m:num>
                            <m:r>
                              <m:rPr>
                                <m:nor/>
                              </m:rPr>
                              <a:rPr lang="en-US" sz="2000" dirty="0">
                                <a:latin typeface="Cambria" panose="02040503050406030204" pitchFamily="18" charset="0"/>
                              </a:rPr>
                              <m:t>P</m:t>
                            </m:r>
                            <m:r>
                              <m:rPr>
                                <m:nor/>
                              </m:rPr>
                              <a:rPr lang="en-US" sz="2000" baseline="-25000" dirty="0">
                                <a:latin typeface="Cambria" panose="02040503050406030204" pitchFamily="18" charset="0"/>
                              </a:rPr>
                              <m:t>i</m:t>
                            </m:r>
                            <m:r>
                              <a:rPr lang="en-US" sz="2000" dirty="0">
                                <a:latin typeface="Cambria Math" panose="02040503050406030204" pitchFamily="18" charset="0"/>
                              </a:rPr>
                              <m:t>+</m:t>
                            </m:r>
                            <m:r>
                              <m:rPr>
                                <m:nor/>
                              </m:rPr>
                              <a:rPr lang="en-US" sz="2000" dirty="0">
                                <a:latin typeface="Cambria" panose="02040503050406030204" pitchFamily="18" charset="0"/>
                              </a:rPr>
                              <m:t>N</m:t>
                            </m:r>
                            <m:r>
                              <m:rPr>
                                <m:nor/>
                              </m:rPr>
                              <a:rPr lang="en-US" sz="2000" baseline="-25000" dirty="0">
                                <a:latin typeface="Cambria" panose="02040503050406030204" pitchFamily="18" charset="0"/>
                              </a:rPr>
                              <m:t>i</m:t>
                            </m:r>
                          </m:num>
                          <m:den>
                            <m:r>
                              <a:rPr lang="en-US" sz="2000" i="1" dirty="0">
                                <a:latin typeface="Cambria Math" panose="02040503050406030204" pitchFamily="18" charset="0"/>
                              </a:rPr>
                              <m:t>𝑝</m:t>
                            </m:r>
                            <m:r>
                              <a:rPr lang="en-US" sz="2000" i="1" dirty="0">
                                <a:latin typeface="Cambria Math" panose="02040503050406030204" pitchFamily="18" charset="0"/>
                              </a:rPr>
                              <m:t>+</m:t>
                            </m:r>
                            <m:r>
                              <a:rPr lang="en-US" sz="2000" i="1" dirty="0">
                                <a:latin typeface="Cambria Math" panose="02040503050406030204" pitchFamily="18" charset="0"/>
                              </a:rPr>
                              <m:t>𝑛</m:t>
                            </m:r>
                          </m:den>
                        </m:f>
                      </m:e>
                    </m:nary>
                  </m:oMath>
                </a14:m>
                <a:r>
                  <a:rPr lang="en-US" sz="2000" dirty="0">
                    <a:latin typeface="Cambria" panose="02040503050406030204" pitchFamily="18" charset="0"/>
                  </a:rPr>
                  <a:t> I (P</a:t>
                </a:r>
                <a:r>
                  <a:rPr lang="en-US" sz="2000" baseline="-25000" dirty="0">
                    <a:latin typeface="Cambria" panose="02040503050406030204" pitchFamily="18" charset="0"/>
                  </a:rPr>
                  <a:t>i </a:t>
                </a:r>
                <a:r>
                  <a:rPr lang="en-US" sz="2000" dirty="0">
                    <a:latin typeface="Cambria" panose="02040503050406030204" pitchFamily="18" charset="0"/>
                  </a:rPr>
                  <a:t>, N</a:t>
                </a:r>
                <a:r>
                  <a:rPr lang="en-US" sz="2000" baseline="-25000" dirty="0">
                    <a:latin typeface="Cambria" panose="02040503050406030204" pitchFamily="18" charset="0"/>
                  </a:rPr>
                  <a:t>i</a:t>
                </a:r>
                <a:r>
                  <a:rPr lang="en-US" sz="2000" dirty="0">
                    <a:latin typeface="Cambria" panose="02040503050406030204" pitchFamily="18" charset="0"/>
                  </a:rPr>
                  <a:t>)</a:t>
                </a:r>
              </a:p>
              <a:p>
                <a:pPr marL="342900" indent="-342900" algn="just">
                  <a:buFont typeface="Wingdings" panose="05000000000000000000" pitchFamily="2" charset="2"/>
                  <a:buChar char="§"/>
                </a:pP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042652" y="2546426"/>
                <a:ext cx="4572000" cy="9724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6400" y="3351578"/>
                <a:ext cx="6263148" cy="524631"/>
              </a:xfrm>
              <a:prstGeom prst="rect">
                <a:avLst/>
              </a:prstGeom>
              <a:noFill/>
              <a:ln w="12700">
                <a:solidFill>
                  <a:schemeClr val="bg1"/>
                </a:solidFill>
              </a:ln>
            </p:spPr>
            <p:txBody>
              <a:bodyPr wrap="square" lIns="0" tIns="0" rIns="0" bIns="0" rtlCol="0">
                <a:spAutoFit/>
              </a:bodyPr>
              <a:lstStyle/>
              <a:p>
                <a:pPr algn="ctr"/>
                <a14:m>
                  <m:oMath xmlns:m="http://schemas.openxmlformats.org/officeDocument/2006/math">
                    <m:r>
                      <m:rPr>
                        <m:sty m:val="p"/>
                      </m:rPr>
                      <a:rPr lang="en-US" sz="2400" smtClean="0">
                        <a:latin typeface="Cambria Math" panose="02040503050406030204" pitchFamily="18" charset="0"/>
                      </a:rPr>
                      <m:t>E</m:t>
                    </m:r>
                    <m:d>
                      <m:dPr>
                        <m:ctrlPr>
                          <a:rPr lang="en-US" sz="2400" i="1">
                            <a:latin typeface="Cambria Math" panose="02040503050406030204" pitchFamily="18" charset="0"/>
                          </a:rPr>
                        </m:ctrlPr>
                      </m:dPr>
                      <m:e>
                        <m:r>
                          <m:rPr>
                            <m:sty m:val="p"/>
                          </m:rPr>
                          <a:rPr lang="en-US" sz="2400" b="0" i="0" smtClean="0">
                            <a:latin typeface="Cambria Math" panose="02040503050406030204" pitchFamily="18" charset="0"/>
                          </a:rPr>
                          <m:t>credit</m:t>
                        </m:r>
                        <m:r>
                          <a:rPr lang="en-US" sz="2400" b="0" i="0" smtClean="0">
                            <a:latin typeface="Cambria Math" panose="02040503050406030204" pitchFamily="18" charset="0"/>
                          </a:rPr>
                          <m:t>_</m:t>
                        </m:r>
                        <m:r>
                          <m:rPr>
                            <m:sty m:val="p"/>
                          </m:rPr>
                          <a:rPr lang="en-US" sz="2400" b="0" i="0" smtClean="0">
                            <a:latin typeface="Cambria Math" panose="02040503050406030204" pitchFamily="18" charset="0"/>
                          </a:rPr>
                          <m:t>rating</m:t>
                        </m:r>
                      </m:e>
                    </m:d>
                    <m:r>
                      <a:rPr lang="en-US" sz="2400" i="0">
                        <a:latin typeface="Cambria Math" panose="02040503050406030204" pitchFamily="18" charset="0"/>
                      </a:rPr>
                      <m:t>=</m:t>
                    </m:r>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5</m:t>
                        </m:r>
                      </m:den>
                    </m:f>
                  </m:oMath>
                </a14:m>
                <a:r>
                  <a:rPr lang="en-US" sz="2400" dirty="0" smtClean="0"/>
                  <a:t> I (3,0)  </a:t>
                </a:r>
                <a:r>
                  <a:rPr lang="en-US" sz="2400" dirty="0"/>
                  <a:t>+</a:t>
                </a:r>
                <a:r>
                  <a:rPr lang="en-US" sz="2400" dirty="0" smtClean="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oMath>
                </a14:m>
                <a:r>
                  <a:rPr lang="en-US" sz="2400" dirty="0"/>
                  <a:t> I </a:t>
                </a:r>
                <a:r>
                  <a:rPr lang="en-US" sz="2400" dirty="0" smtClean="0"/>
                  <a:t>(0,2)</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676400" y="3351578"/>
                <a:ext cx="6263148" cy="524631"/>
              </a:xfrm>
              <a:prstGeom prst="rect">
                <a:avLst/>
              </a:prstGeom>
              <a:blipFill>
                <a:blip r:embed="rId3"/>
                <a:stretch>
                  <a:fillRect t="-2273" b="-18182"/>
                </a:stretch>
              </a:blipFill>
              <a:ln w="12700">
                <a:solidFill>
                  <a:schemeClr val="bg1"/>
                </a:solidFill>
              </a:ln>
            </p:spPr>
            <p:txBody>
              <a:bodyPr/>
              <a:lstStyle/>
              <a:p>
                <a:r>
                  <a:rPr lang="en-US">
                    <a:noFill/>
                  </a:rPr>
                  <a:t> </a:t>
                </a:r>
              </a:p>
            </p:txBody>
          </p:sp>
        </mc:Fallback>
      </mc:AlternateContent>
      <p:sp>
        <p:nvSpPr>
          <p:cNvPr id="8" name="Rectangle 7"/>
          <p:cNvSpPr/>
          <p:nvPr/>
        </p:nvSpPr>
        <p:spPr>
          <a:xfrm>
            <a:off x="3288736" y="4071761"/>
            <a:ext cx="3325916"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E(</a:t>
            </a:r>
            <a:r>
              <a:rPr lang="en-US" sz="2400" dirty="0" err="1" smtClean="0">
                <a:solidFill>
                  <a:schemeClr val="tx1"/>
                </a:solidFill>
                <a:latin typeface="Cambria" panose="02040503050406030204" pitchFamily="18" charset="0"/>
              </a:rPr>
              <a:t>credit_rating</a:t>
            </a:r>
            <a:r>
              <a:rPr lang="en-US" sz="2400" dirty="0" smtClean="0">
                <a:solidFill>
                  <a:schemeClr val="tx1"/>
                </a:solidFill>
                <a:latin typeface="Cambria" panose="02040503050406030204" pitchFamily="18" charset="0"/>
              </a:rPr>
              <a:t>) = 0</a:t>
            </a:r>
            <a:endParaRPr lang="en-US" sz="2400" dirty="0">
              <a:solidFill>
                <a:schemeClr val="tx1"/>
              </a:solidFill>
              <a:latin typeface="Cambria" panose="02040503050406030204" pitchFamily="18" charset="0"/>
            </a:endParaRPr>
          </a:p>
        </p:txBody>
      </p:sp>
      <p:cxnSp>
        <p:nvCxnSpPr>
          <p:cNvPr id="9" name="Straight Connector 8"/>
          <p:cNvCxnSpPr/>
          <p:nvPr/>
        </p:nvCxnSpPr>
        <p:spPr>
          <a:xfrm>
            <a:off x="1676400" y="4916129"/>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0" y="5042872"/>
            <a:ext cx="7010400" cy="1200329"/>
          </a:xfrm>
          <a:prstGeom prst="rect">
            <a:avLst/>
          </a:prstGeom>
        </p:spPr>
        <p:txBody>
          <a:bodyPr wrap="square">
            <a:spAutoFit/>
          </a:bodyPr>
          <a:lstStyle/>
          <a:p>
            <a:r>
              <a:rPr lang="en-US" sz="2400" dirty="0">
                <a:latin typeface="Cambria" panose="02040503050406030204" pitchFamily="18" charset="0"/>
              </a:rPr>
              <a:t>Gain </a:t>
            </a:r>
            <a:r>
              <a:rPr lang="en-US" sz="2400" dirty="0" smtClean="0">
                <a:latin typeface="Cambria" panose="02040503050406030204" pitchFamily="18" charset="0"/>
              </a:rPr>
              <a:t>(S</a:t>
            </a:r>
            <a:r>
              <a:rPr lang="en-US" sz="2400" baseline="-25000" dirty="0" smtClean="0">
                <a:latin typeface="Cambria" panose="02040503050406030204" pitchFamily="18" charset="0"/>
              </a:rPr>
              <a:t>&gt;40</a:t>
            </a:r>
            <a:r>
              <a:rPr lang="en-US" sz="2400" dirty="0" smtClean="0">
                <a:latin typeface="Cambria" panose="02040503050406030204" pitchFamily="18" charset="0"/>
              </a:rPr>
              <a:t>,credit_rating) </a:t>
            </a:r>
            <a:r>
              <a:rPr lang="en-US" sz="2400" dirty="0">
                <a:latin typeface="Cambria" panose="02040503050406030204" pitchFamily="18" charset="0"/>
              </a:rPr>
              <a:t>= I (p, n) – E </a:t>
            </a:r>
            <a:r>
              <a:rPr lang="en-US" sz="2400" dirty="0" smtClean="0">
                <a:latin typeface="Cambria" panose="02040503050406030204" pitchFamily="18" charset="0"/>
              </a:rPr>
              <a:t>(</a:t>
            </a:r>
            <a:r>
              <a:rPr lang="en-US" sz="2400" dirty="0" err="1" smtClean="0">
                <a:latin typeface="Cambria" panose="02040503050406030204" pitchFamily="18" charset="0"/>
              </a:rPr>
              <a:t>credit_rating</a:t>
            </a:r>
            <a:r>
              <a:rPr lang="en-US" sz="2400" dirty="0" smtClean="0">
                <a:latin typeface="Cambria" panose="02040503050406030204" pitchFamily="18" charset="0"/>
              </a:rPr>
              <a:t>)</a:t>
            </a:r>
            <a:endParaRPr lang="en-US" sz="2400" dirty="0">
              <a:latin typeface="Cambria" panose="02040503050406030204" pitchFamily="18" charset="0"/>
            </a:endParaRPr>
          </a:p>
          <a:p>
            <a:pPr lvl="1"/>
            <a:r>
              <a:rPr lang="en-US" sz="2400" dirty="0" smtClean="0">
                <a:latin typeface="Cambria" panose="02040503050406030204" pitchFamily="18" charset="0"/>
              </a:rPr>
              <a:t>                                 = 0.971 </a:t>
            </a:r>
            <a:r>
              <a:rPr lang="en-US" sz="2400" dirty="0">
                <a:latin typeface="Cambria" panose="02040503050406030204" pitchFamily="18" charset="0"/>
              </a:rPr>
              <a:t>– </a:t>
            </a:r>
            <a:r>
              <a:rPr lang="en-US" sz="2400" dirty="0" smtClean="0">
                <a:latin typeface="Cambria" panose="02040503050406030204" pitchFamily="18" charset="0"/>
              </a:rPr>
              <a:t>0</a:t>
            </a:r>
            <a:endParaRPr lang="en-US" sz="2400" dirty="0">
              <a:latin typeface="Cambria" panose="02040503050406030204" pitchFamily="18" charset="0"/>
            </a:endParaRPr>
          </a:p>
          <a:p>
            <a:pPr lvl="1"/>
            <a:r>
              <a:rPr lang="en-US" sz="2400" dirty="0" smtClean="0">
                <a:latin typeface="Cambria" panose="02040503050406030204" pitchFamily="18" charset="0"/>
              </a:rPr>
              <a:t>                                 = 0.971</a:t>
            </a:r>
            <a:endParaRPr lang="en-US" sz="2400" dirty="0">
              <a:latin typeface="Cambria" panose="02040503050406030204" pitchFamily="18" charset="0"/>
            </a:endParaRPr>
          </a:p>
        </p:txBody>
      </p:sp>
    </p:spTree>
    <p:extLst>
      <p:ext uri="{BB962C8B-B14F-4D97-AF65-F5344CB8AC3E}">
        <p14:creationId xmlns:p14="http://schemas.microsoft.com/office/powerpoint/2010/main" val="39316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ID3 (Age &gt; 40)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6965367"/>
              </p:ext>
            </p:extLst>
          </p:nvPr>
        </p:nvGraphicFramePr>
        <p:xfrm>
          <a:off x="217539" y="1066800"/>
          <a:ext cx="3886200" cy="1249680"/>
        </p:xfrm>
        <a:graphic>
          <a:graphicData uri="http://schemas.openxmlformats.org/drawingml/2006/table">
            <a:tbl>
              <a:tblPr firstRow="1" bandRow="1">
                <a:tableStyleId>{073A0DAA-6AF3-43AB-8588-CEC1D06C72B9}</a:tableStyleId>
              </a:tblPr>
              <a:tblGrid>
                <a:gridCol w="2438400">
                  <a:extLst>
                    <a:ext uri="{9D8B030D-6E8A-4147-A177-3AD203B41FA5}">
                      <a16:colId xmlns:a16="http://schemas.microsoft.com/office/drawing/2014/main" val="909697778"/>
                    </a:ext>
                  </a:extLst>
                </a:gridCol>
                <a:gridCol w="1447800">
                  <a:extLst>
                    <a:ext uri="{9D8B030D-6E8A-4147-A177-3AD203B41FA5}">
                      <a16:colId xmlns:a16="http://schemas.microsoft.com/office/drawing/2014/main" val="1700415233"/>
                    </a:ext>
                  </a:extLst>
                </a:gridCol>
              </a:tblGrid>
              <a:tr h="457200">
                <a:tc>
                  <a:txBody>
                    <a:bodyPr/>
                    <a:lstStyle/>
                    <a:p>
                      <a:pPr algn="l"/>
                      <a:r>
                        <a:rPr lang="en-US" sz="2000" dirty="0" smtClean="0"/>
                        <a:t>Gain (Age &gt; 40)</a:t>
                      </a:r>
                      <a:endParaRPr lang="en-US" sz="2000" dirty="0"/>
                    </a:p>
                  </a:txBody>
                  <a:tcPr anchor="ctr"/>
                </a:tc>
                <a:tc>
                  <a:txBody>
                    <a:bodyPr/>
                    <a:lstStyle/>
                    <a:p>
                      <a:pPr algn="l"/>
                      <a:r>
                        <a:rPr lang="en-US" sz="2000" dirty="0" smtClean="0"/>
                        <a:t>value</a:t>
                      </a:r>
                      <a:endParaRPr lang="en-US" sz="2000" dirty="0"/>
                    </a:p>
                  </a:txBody>
                  <a:tcPr anchor="ctr"/>
                </a:tc>
                <a:extLst>
                  <a:ext uri="{0D108BD9-81ED-4DB2-BD59-A6C34878D82A}">
                    <a16:rowId xmlns:a16="http://schemas.microsoft.com/office/drawing/2014/main" val="2696076722"/>
                  </a:ext>
                </a:extLst>
              </a:tr>
              <a:tr h="370840">
                <a:tc>
                  <a:txBody>
                    <a:bodyPr/>
                    <a:lstStyle/>
                    <a:p>
                      <a:pPr algn="l"/>
                      <a:r>
                        <a:rPr lang="en-US" sz="2000" dirty="0" smtClean="0"/>
                        <a:t>Income</a:t>
                      </a:r>
                      <a:endParaRPr lang="en-US" sz="2000" dirty="0"/>
                    </a:p>
                  </a:txBody>
                  <a:tcPr anchor="ctr"/>
                </a:tc>
                <a:tc>
                  <a:txBody>
                    <a:bodyPr/>
                    <a:lstStyle/>
                    <a:p>
                      <a:pPr algn="l"/>
                      <a:r>
                        <a:rPr lang="en-US" sz="2000" dirty="0" smtClean="0">
                          <a:solidFill>
                            <a:schemeClr val="tx1"/>
                          </a:solidFill>
                        </a:rPr>
                        <a:t>0.020</a:t>
                      </a:r>
                      <a:endParaRPr lang="en-US" sz="2000" dirty="0">
                        <a:solidFill>
                          <a:schemeClr val="tx1"/>
                        </a:solidFill>
                      </a:endParaRPr>
                    </a:p>
                  </a:txBody>
                  <a:tcPr anchor="ctr"/>
                </a:tc>
                <a:extLst>
                  <a:ext uri="{0D108BD9-81ED-4DB2-BD59-A6C34878D82A}">
                    <a16:rowId xmlns:a16="http://schemas.microsoft.com/office/drawing/2014/main" val="1767267169"/>
                  </a:ext>
                </a:extLst>
              </a:tr>
              <a:tr h="370840">
                <a:tc>
                  <a:txBody>
                    <a:bodyPr/>
                    <a:lstStyle/>
                    <a:p>
                      <a:pPr algn="l"/>
                      <a:r>
                        <a:rPr lang="en-US" sz="2000" dirty="0" err="1" smtClean="0"/>
                        <a:t>Credit_rating</a:t>
                      </a:r>
                      <a:endParaRPr lang="en-US" sz="2000" dirty="0"/>
                    </a:p>
                  </a:txBody>
                  <a:tcPr anchor="ctr"/>
                </a:tc>
                <a:tc>
                  <a:txBody>
                    <a:bodyPr/>
                    <a:lstStyle/>
                    <a:p>
                      <a:pPr algn="l"/>
                      <a:r>
                        <a:rPr lang="en-US" sz="2000" dirty="0" smtClean="0">
                          <a:solidFill>
                            <a:srgbClr val="FF0000"/>
                          </a:solidFill>
                        </a:rPr>
                        <a:t>0.971</a:t>
                      </a:r>
                      <a:endParaRPr lang="en-US" sz="2000" dirty="0">
                        <a:solidFill>
                          <a:srgbClr val="FF0000"/>
                        </a:solidFill>
                      </a:endParaRPr>
                    </a:p>
                  </a:txBody>
                  <a:tcPr anchor="ctr"/>
                </a:tc>
                <a:extLst>
                  <a:ext uri="{0D108BD9-81ED-4DB2-BD59-A6C34878D82A}">
                    <a16:rowId xmlns:a16="http://schemas.microsoft.com/office/drawing/2014/main" val="801156216"/>
                  </a:ext>
                </a:extLst>
              </a:tr>
            </a:tbl>
          </a:graphicData>
        </a:graphic>
      </p:graphicFrame>
      <p:sp>
        <p:nvSpPr>
          <p:cNvPr id="5" name="Rectangle 4"/>
          <p:cNvSpPr/>
          <p:nvPr/>
        </p:nvSpPr>
        <p:spPr>
          <a:xfrm>
            <a:off x="4191000" y="1066800"/>
            <a:ext cx="4762500" cy="1786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As shown in table we get maximum gain for </a:t>
            </a:r>
            <a:r>
              <a:rPr lang="en-US" sz="2800" dirty="0" err="1" smtClean="0">
                <a:solidFill>
                  <a:schemeClr val="tx1"/>
                </a:solidFill>
              </a:rPr>
              <a:t>credit_rating</a:t>
            </a:r>
            <a:r>
              <a:rPr lang="en-US" sz="2800" dirty="0" smtClean="0">
                <a:solidFill>
                  <a:schemeClr val="tx1"/>
                </a:solidFill>
              </a:rPr>
              <a:t> so, select </a:t>
            </a:r>
            <a:r>
              <a:rPr lang="en-US" sz="2800" dirty="0" err="1">
                <a:solidFill>
                  <a:schemeClr val="tx1"/>
                </a:solidFill>
              </a:rPr>
              <a:t>credit_rating</a:t>
            </a:r>
            <a:r>
              <a:rPr lang="en-US" sz="2800" dirty="0" smtClean="0">
                <a:solidFill>
                  <a:schemeClr val="tx1"/>
                </a:solidFill>
              </a:rPr>
              <a:t> as leaf node for age &gt; 40</a:t>
            </a:r>
            <a:endParaRPr lang="en-US" sz="2800" dirty="0">
              <a:solidFill>
                <a:schemeClr val="tx1"/>
              </a:solidFill>
            </a:endParaRPr>
          </a:p>
        </p:txBody>
      </p:sp>
      <p:sp>
        <p:nvSpPr>
          <p:cNvPr id="6" name="TextBox 5"/>
          <p:cNvSpPr txBox="1"/>
          <p:nvPr/>
        </p:nvSpPr>
        <p:spPr>
          <a:xfrm>
            <a:off x="4577453" y="2852830"/>
            <a:ext cx="1066800" cy="461665"/>
          </a:xfrm>
          <a:prstGeom prst="rect">
            <a:avLst/>
          </a:prstGeom>
          <a:noFill/>
        </p:spPr>
        <p:txBody>
          <a:bodyPr wrap="square" rtlCol="0">
            <a:spAutoFit/>
          </a:bodyPr>
          <a:lstStyle/>
          <a:p>
            <a:r>
              <a:rPr lang="en-US" sz="2400" b="1" dirty="0" smtClean="0"/>
              <a:t>Age</a:t>
            </a:r>
            <a:endParaRPr lang="en-US" sz="2400" b="1" dirty="0"/>
          </a:p>
        </p:txBody>
      </p:sp>
      <p:sp>
        <p:nvSpPr>
          <p:cNvPr id="7" name="TextBox 6"/>
          <p:cNvSpPr txBox="1"/>
          <p:nvPr/>
        </p:nvSpPr>
        <p:spPr>
          <a:xfrm>
            <a:off x="3262082" y="3883762"/>
            <a:ext cx="896272" cy="461665"/>
          </a:xfrm>
          <a:prstGeom prst="rect">
            <a:avLst/>
          </a:prstGeom>
          <a:noFill/>
        </p:spPr>
        <p:txBody>
          <a:bodyPr wrap="square" rtlCol="0">
            <a:spAutoFit/>
          </a:bodyPr>
          <a:lstStyle/>
          <a:p>
            <a:r>
              <a:rPr lang="en-US" sz="2400" dirty="0" smtClean="0"/>
              <a:t>&lt;=30</a:t>
            </a:r>
            <a:endParaRPr lang="en-US" sz="2400" dirty="0"/>
          </a:p>
        </p:txBody>
      </p:sp>
      <p:sp>
        <p:nvSpPr>
          <p:cNvPr id="8" name="TextBox 7"/>
          <p:cNvSpPr txBox="1"/>
          <p:nvPr/>
        </p:nvSpPr>
        <p:spPr>
          <a:xfrm>
            <a:off x="4425053" y="3919630"/>
            <a:ext cx="1066800" cy="461665"/>
          </a:xfrm>
          <a:prstGeom prst="rect">
            <a:avLst/>
          </a:prstGeom>
          <a:noFill/>
        </p:spPr>
        <p:txBody>
          <a:bodyPr wrap="square" rtlCol="0">
            <a:spAutoFit/>
          </a:bodyPr>
          <a:lstStyle/>
          <a:p>
            <a:r>
              <a:rPr lang="en-US" sz="2400" dirty="0" smtClean="0"/>
              <a:t>31..40</a:t>
            </a:r>
            <a:endParaRPr lang="en-US" sz="2400" dirty="0"/>
          </a:p>
        </p:txBody>
      </p:sp>
      <p:sp>
        <p:nvSpPr>
          <p:cNvPr id="9" name="TextBox 8"/>
          <p:cNvSpPr txBox="1"/>
          <p:nvPr/>
        </p:nvSpPr>
        <p:spPr>
          <a:xfrm>
            <a:off x="5858333" y="3955498"/>
            <a:ext cx="798257" cy="461665"/>
          </a:xfrm>
          <a:prstGeom prst="rect">
            <a:avLst/>
          </a:prstGeom>
          <a:noFill/>
        </p:spPr>
        <p:txBody>
          <a:bodyPr wrap="square" rtlCol="0">
            <a:spAutoFit/>
          </a:bodyPr>
          <a:lstStyle/>
          <a:p>
            <a:r>
              <a:rPr lang="en-US" sz="2400" dirty="0" smtClean="0"/>
              <a:t>&gt;</a:t>
            </a:r>
            <a:r>
              <a:rPr lang="en-US" sz="2400" dirty="0"/>
              <a:t>4</a:t>
            </a:r>
            <a:r>
              <a:rPr lang="en-US" sz="2400" dirty="0" smtClean="0"/>
              <a:t>0</a:t>
            </a:r>
            <a:endParaRPr lang="en-US" sz="2400" dirty="0"/>
          </a:p>
        </p:txBody>
      </p:sp>
      <p:cxnSp>
        <p:nvCxnSpPr>
          <p:cNvPr id="10" name="Straight Connector 9"/>
          <p:cNvCxnSpPr>
            <a:endCxn id="7" idx="0"/>
          </p:cNvCxnSpPr>
          <p:nvPr/>
        </p:nvCxnSpPr>
        <p:spPr>
          <a:xfrm flipH="1">
            <a:off x="3710218" y="3314495"/>
            <a:ext cx="961563" cy="56926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6" idx="2"/>
            <a:endCxn id="9" idx="0"/>
          </p:cNvCxnSpPr>
          <p:nvPr/>
        </p:nvCxnSpPr>
        <p:spPr>
          <a:xfrm>
            <a:off x="5110853" y="3314495"/>
            <a:ext cx="972472" cy="60513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882253" y="3314495"/>
            <a:ext cx="0" cy="605135"/>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2697881" y="4345427"/>
            <a:ext cx="961563" cy="569267"/>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092083" y="4877065"/>
            <a:ext cx="1201954" cy="461665"/>
          </a:xfrm>
          <a:prstGeom prst="rect">
            <a:avLst/>
          </a:prstGeom>
          <a:noFill/>
        </p:spPr>
        <p:txBody>
          <a:bodyPr wrap="square" rtlCol="0">
            <a:spAutoFit/>
          </a:bodyPr>
          <a:lstStyle/>
          <a:p>
            <a:r>
              <a:rPr lang="en-US" sz="2400" b="1" dirty="0" smtClean="0"/>
              <a:t>Student</a:t>
            </a:r>
            <a:endParaRPr lang="en-US" sz="2400" b="1" dirty="0"/>
          </a:p>
        </p:txBody>
      </p:sp>
      <p:sp>
        <p:nvSpPr>
          <p:cNvPr id="15" name="TextBox 14"/>
          <p:cNvSpPr txBox="1"/>
          <p:nvPr/>
        </p:nvSpPr>
        <p:spPr>
          <a:xfrm>
            <a:off x="1796788" y="5575445"/>
            <a:ext cx="896272" cy="461665"/>
          </a:xfrm>
          <a:prstGeom prst="rect">
            <a:avLst/>
          </a:prstGeom>
          <a:noFill/>
        </p:spPr>
        <p:txBody>
          <a:bodyPr wrap="square" rtlCol="0">
            <a:spAutoFit/>
          </a:bodyPr>
          <a:lstStyle/>
          <a:p>
            <a:r>
              <a:rPr lang="en-US" sz="2400" dirty="0" smtClean="0"/>
              <a:t>No</a:t>
            </a:r>
            <a:endParaRPr lang="en-US" sz="2400" dirty="0"/>
          </a:p>
        </p:txBody>
      </p:sp>
      <p:sp>
        <p:nvSpPr>
          <p:cNvPr id="16" name="TextBox 15"/>
          <p:cNvSpPr txBox="1"/>
          <p:nvPr/>
        </p:nvSpPr>
        <p:spPr>
          <a:xfrm>
            <a:off x="2896255" y="5621182"/>
            <a:ext cx="1066800" cy="461665"/>
          </a:xfrm>
          <a:prstGeom prst="rect">
            <a:avLst/>
          </a:prstGeom>
          <a:noFill/>
        </p:spPr>
        <p:txBody>
          <a:bodyPr wrap="square" rtlCol="0">
            <a:spAutoFit/>
          </a:bodyPr>
          <a:lstStyle/>
          <a:p>
            <a:r>
              <a:rPr lang="en-US" sz="2400" dirty="0" smtClean="0"/>
              <a:t>yes</a:t>
            </a:r>
            <a:endParaRPr lang="en-US" sz="2400" dirty="0"/>
          </a:p>
        </p:txBody>
      </p:sp>
      <p:cxnSp>
        <p:nvCxnSpPr>
          <p:cNvPr id="17" name="Straight Connector 16"/>
          <p:cNvCxnSpPr/>
          <p:nvPr/>
        </p:nvCxnSpPr>
        <p:spPr>
          <a:xfrm flipH="1">
            <a:off x="2092083" y="5279268"/>
            <a:ext cx="421100" cy="355639"/>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endCxn id="16" idx="0"/>
          </p:cNvCxnSpPr>
          <p:nvPr/>
        </p:nvCxnSpPr>
        <p:spPr>
          <a:xfrm>
            <a:off x="2807801" y="5279268"/>
            <a:ext cx="417027" cy="39150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870808" y="4417163"/>
            <a:ext cx="0" cy="605135"/>
          </a:xfrm>
          <a:prstGeom prst="line">
            <a:avLst/>
          </a:prstGeom>
          <a:ln w="12700"/>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591510" y="5024643"/>
            <a:ext cx="896272" cy="461665"/>
          </a:xfrm>
          <a:prstGeom prst="rect">
            <a:avLst/>
          </a:prstGeom>
          <a:noFill/>
        </p:spPr>
        <p:txBody>
          <a:bodyPr wrap="square" rtlCol="0">
            <a:spAutoFit/>
          </a:bodyPr>
          <a:lstStyle/>
          <a:p>
            <a:r>
              <a:rPr lang="en-US" sz="2400" b="1" dirty="0" smtClean="0"/>
              <a:t>Yes</a:t>
            </a:r>
            <a:endParaRPr lang="en-US" sz="2400" b="1" dirty="0"/>
          </a:p>
        </p:txBody>
      </p:sp>
      <p:sp>
        <p:nvSpPr>
          <p:cNvPr id="21" name="TextBox 20"/>
          <p:cNvSpPr txBox="1"/>
          <p:nvPr/>
        </p:nvSpPr>
        <p:spPr>
          <a:xfrm>
            <a:off x="6447580" y="4995422"/>
            <a:ext cx="1934420" cy="461665"/>
          </a:xfrm>
          <a:prstGeom prst="rect">
            <a:avLst/>
          </a:prstGeom>
          <a:noFill/>
        </p:spPr>
        <p:txBody>
          <a:bodyPr wrap="square" rtlCol="0">
            <a:spAutoFit/>
          </a:bodyPr>
          <a:lstStyle/>
          <a:p>
            <a:r>
              <a:rPr lang="en-US" sz="2400" b="1" dirty="0" err="1" smtClean="0"/>
              <a:t>Credit_rating</a:t>
            </a:r>
            <a:endParaRPr lang="en-US" sz="2400" b="1" dirty="0"/>
          </a:p>
        </p:txBody>
      </p:sp>
      <p:cxnSp>
        <p:nvCxnSpPr>
          <p:cNvPr id="22" name="Straight Connector 21"/>
          <p:cNvCxnSpPr>
            <a:stCxn id="9" idx="2"/>
          </p:cNvCxnSpPr>
          <p:nvPr/>
        </p:nvCxnSpPr>
        <p:spPr>
          <a:xfrm>
            <a:off x="6257462" y="4417163"/>
            <a:ext cx="597002" cy="4975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586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4" grpId="0"/>
      <p:bldP spid="15" grpId="0"/>
      <p:bldP spid="16" grpId="0"/>
      <p:bldP spid="20"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ID3</a:t>
            </a:r>
            <a:endParaRPr lang="en-US" dirty="0"/>
          </a:p>
        </p:txBody>
      </p:sp>
      <p:sp>
        <p:nvSpPr>
          <p:cNvPr id="4" name="TextBox 3"/>
          <p:cNvSpPr txBox="1"/>
          <p:nvPr/>
        </p:nvSpPr>
        <p:spPr>
          <a:xfrm>
            <a:off x="4267200" y="1066800"/>
            <a:ext cx="1066800" cy="461665"/>
          </a:xfrm>
          <a:prstGeom prst="rect">
            <a:avLst/>
          </a:prstGeom>
          <a:noFill/>
        </p:spPr>
        <p:txBody>
          <a:bodyPr wrap="square" rtlCol="0">
            <a:spAutoFit/>
          </a:bodyPr>
          <a:lstStyle/>
          <a:p>
            <a:r>
              <a:rPr lang="en-US" sz="2400" b="1" dirty="0" smtClean="0">
                <a:solidFill>
                  <a:schemeClr val="accent4">
                    <a:lumMod val="75000"/>
                  </a:schemeClr>
                </a:solidFill>
              </a:rPr>
              <a:t>Age</a:t>
            </a:r>
            <a:endParaRPr lang="en-US" sz="2400" b="1" dirty="0">
              <a:solidFill>
                <a:schemeClr val="accent4">
                  <a:lumMod val="75000"/>
                </a:schemeClr>
              </a:solidFill>
            </a:endParaRPr>
          </a:p>
        </p:txBody>
      </p:sp>
      <p:sp>
        <p:nvSpPr>
          <p:cNvPr id="5" name="TextBox 4"/>
          <p:cNvSpPr txBox="1"/>
          <p:nvPr/>
        </p:nvSpPr>
        <p:spPr>
          <a:xfrm>
            <a:off x="2951829" y="2097732"/>
            <a:ext cx="896272" cy="461665"/>
          </a:xfrm>
          <a:prstGeom prst="rect">
            <a:avLst/>
          </a:prstGeom>
          <a:noFill/>
        </p:spPr>
        <p:txBody>
          <a:bodyPr wrap="square" rtlCol="0">
            <a:spAutoFit/>
          </a:bodyPr>
          <a:lstStyle/>
          <a:p>
            <a:r>
              <a:rPr lang="en-US" sz="2400" dirty="0" smtClean="0">
                <a:solidFill>
                  <a:schemeClr val="accent4">
                    <a:lumMod val="75000"/>
                  </a:schemeClr>
                </a:solidFill>
              </a:rPr>
              <a:t>&lt;=30</a:t>
            </a:r>
            <a:endParaRPr lang="en-US" sz="2400" dirty="0">
              <a:solidFill>
                <a:schemeClr val="accent4">
                  <a:lumMod val="75000"/>
                </a:schemeClr>
              </a:solidFill>
            </a:endParaRPr>
          </a:p>
        </p:txBody>
      </p:sp>
      <p:sp>
        <p:nvSpPr>
          <p:cNvPr id="6" name="TextBox 5"/>
          <p:cNvSpPr txBox="1"/>
          <p:nvPr/>
        </p:nvSpPr>
        <p:spPr>
          <a:xfrm>
            <a:off x="4114800" y="2133600"/>
            <a:ext cx="1066800" cy="461665"/>
          </a:xfrm>
          <a:prstGeom prst="rect">
            <a:avLst/>
          </a:prstGeom>
          <a:noFill/>
        </p:spPr>
        <p:txBody>
          <a:bodyPr wrap="square" rtlCol="0">
            <a:spAutoFit/>
          </a:bodyPr>
          <a:lstStyle/>
          <a:p>
            <a:r>
              <a:rPr lang="en-US" sz="2400" dirty="0" smtClean="0">
                <a:solidFill>
                  <a:schemeClr val="accent4">
                    <a:lumMod val="75000"/>
                  </a:schemeClr>
                </a:solidFill>
              </a:rPr>
              <a:t>31..40</a:t>
            </a:r>
            <a:endParaRPr lang="en-US" sz="2400" dirty="0">
              <a:solidFill>
                <a:schemeClr val="accent4">
                  <a:lumMod val="75000"/>
                </a:schemeClr>
              </a:solidFill>
            </a:endParaRPr>
          </a:p>
        </p:txBody>
      </p:sp>
      <p:sp>
        <p:nvSpPr>
          <p:cNvPr id="7" name="TextBox 6"/>
          <p:cNvSpPr txBox="1"/>
          <p:nvPr/>
        </p:nvSpPr>
        <p:spPr>
          <a:xfrm>
            <a:off x="5548080" y="2169468"/>
            <a:ext cx="798257" cy="461665"/>
          </a:xfrm>
          <a:prstGeom prst="rect">
            <a:avLst/>
          </a:prstGeom>
          <a:noFill/>
        </p:spPr>
        <p:txBody>
          <a:bodyPr wrap="square" rtlCol="0">
            <a:spAutoFit/>
          </a:bodyPr>
          <a:lstStyle/>
          <a:p>
            <a:r>
              <a:rPr lang="en-US" sz="2400" dirty="0" smtClean="0">
                <a:solidFill>
                  <a:schemeClr val="accent4">
                    <a:lumMod val="75000"/>
                  </a:schemeClr>
                </a:solidFill>
              </a:rPr>
              <a:t>&gt;</a:t>
            </a:r>
            <a:r>
              <a:rPr lang="en-US" sz="2400" dirty="0">
                <a:solidFill>
                  <a:schemeClr val="accent4">
                    <a:lumMod val="75000"/>
                  </a:schemeClr>
                </a:solidFill>
              </a:rPr>
              <a:t>4</a:t>
            </a:r>
            <a:r>
              <a:rPr lang="en-US" sz="2400" dirty="0" smtClean="0">
                <a:solidFill>
                  <a:schemeClr val="accent4">
                    <a:lumMod val="75000"/>
                  </a:schemeClr>
                </a:solidFill>
              </a:rPr>
              <a:t>0</a:t>
            </a:r>
            <a:endParaRPr lang="en-US" sz="2400" dirty="0">
              <a:solidFill>
                <a:schemeClr val="accent4">
                  <a:lumMod val="75000"/>
                </a:schemeClr>
              </a:solidFill>
            </a:endParaRPr>
          </a:p>
        </p:txBody>
      </p:sp>
      <p:cxnSp>
        <p:nvCxnSpPr>
          <p:cNvPr id="8" name="Straight Connector 7"/>
          <p:cNvCxnSpPr>
            <a:endCxn id="5" idx="0"/>
          </p:cNvCxnSpPr>
          <p:nvPr/>
        </p:nvCxnSpPr>
        <p:spPr>
          <a:xfrm flipH="1">
            <a:off x="3399965" y="1528465"/>
            <a:ext cx="961563" cy="569267"/>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4" idx="2"/>
            <a:endCxn id="7" idx="0"/>
          </p:cNvCxnSpPr>
          <p:nvPr/>
        </p:nvCxnSpPr>
        <p:spPr>
          <a:xfrm>
            <a:off x="4800600" y="1528465"/>
            <a:ext cx="972472" cy="60513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572000" y="1528465"/>
            <a:ext cx="0" cy="605135"/>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387628" y="2559397"/>
            <a:ext cx="961563" cy="569267"/>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781830" y="3091035"/>
            <a:ext cx="1201954" cy="461665"/>
          </a:xfrm>
          <a:prstGeom prst="rect">
            <a:avLst/>
          </a:prstGeom>
          <a:noFill/>
        </p:spPr>
        <p:txBody>
          <a:bodyPr wrap="square" rtlCol="0">
            <a:spAutoFit/>
          </a:bodyPr>
          <a:lstStyle/>
          <a:p>
            <a:r>
              <a:rPr lang="en-US" sz="2400" b="1" dirty="0" smtClean="0">
                <a:solidFill>
                  <a:srgbClr val="FF6702"/>
                </a:solidFill>
              </a:rPr>
              <a:t>Student</a:t>
            </a:r>
            <a:endParaRPr lang="en-US" sz="2400" b="1" dirty="0">
              <a:solidFill>
                <a:srgbClr val="FF6702"/>
              </a:solidFill>
            </a:endParaRPr>
          </a:p>
        </p:txBody>
      </p:sp>
      <p:sp>
        <p:nvSpPr>
          <p:cNvPr id="13" name="TextBox 12"/>
          <p:cNvSpPr txBox="1"/>
          <p:nvPr/>
        </p:nvSpPr>
        <p:spPr>
          <a:xfrm>
            <a:off x="1486535" y="3789415"/>
            <a:ext cx="896272" cy="461665"/>
          </a:xfrm>
          <a:prstGeom prst="rect">
            <a:avLst/>
          </a:prstGeom>
          <a:noFill/>
        </p:spPr>
        <p:txBody>
          <a:bodyPr wrap="square" rtlCol="0">
            <a:spAutoFit/>
          </a:bodyPr>
          <a:lstStyle/>
          <a:p>
            <a:r>
              <a:rPr lang="en-US" sz="2400" dirty="0" smtClean="0">
                <a:solidFill>
                  <a:srgbClr val="FF6702"/>
                </a:solidFill>
              </a:rPr>
              <a:t>No</a:t>
            </a:r>
            <a:endParaRPr lang="en-US" sz="2400" dirty="0">
              <a:solidFill>
                <a:srgbClr val="FF6702"/>
              </a:solidFill>
            </a:endParaRPr>
          </a:p>
        </p:txBody>
      </p:sp>
      <p:sp>
        <p:nvSpPr>
          <p:cNvPr id="14" name="TextBox 13"/>
          <p:cNvSpPr txBox="1"/>
          <p:nvPr/>
        </p:nvSpPr>
        <p:spPr>
          <a:xfrm>
            <a:off x="2586002" y="3835152"/>
            <a:ext cx="1066800" cy="461665"/>
          </a:xfrm>
          <a:prstGeom prst="rect">
            <a:avLst/>
          </a:prstGeom>
          <a:noFill/>
        </p:spPr>
        <p:txBody>
          <a:bodyPr wrap="square" rtlCol="0">
            <a:spAutoFit/>
          </a:bodyPr>
          <a:lstStyle/>
          <a:p>
            <a:r>
              <a:rPr lang="en-US" sz="2400" dirty="0" smtClean="0">
                <a:solidFill>
                  <a:srgbClr val="FF6702"/>
                </a:solidFill>
              </a:rPr>
              <a:t>yes</a:t>
            </a:r>
            <a:endParaRPr lang="en-US" sz="2400" dirty="0">
              <a:solidFill>
                <a:srgbClr val="FF6702"/>
              </a:solidFill>
            </a:endParaRPr>
          </a:p>
        </p:txBody>
      </p:sp>
      <p:cxnSp>
        <p:nvCxnSpPr>
          <p:cNvPr id="15" name="Straight Connector 14"/>
          <p:cNvCxnSpPr/>
          <p:nvPr/>
        </p:nvCxnSpPr>
        <p:spPr>
          <a:xfrm flipH="1">
            <a:off x="1781830" y="3493238"/>
            <a:ext cx="421100" cy="35563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endCxn id="14" idx="0"/>
          </p:cNvCxnSpPr>
          <p:nvPr/>
        </p:nvCxnSpPr>
        <p:spPr>
          <a:xfrm>
            <a:off x="2497548" y="3493238"/>
            <a:ext cx="417027" cy="39150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560555" y="2631133"/>
            <a:ext cx="0" cy="605135"/>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281257" y="3238613"/>
            <a:ext cx="896272" cy="461665"/>
          </a:xfrm>
          <a:prstGeom prst="rect">
            <a:avLst/>
          </a:prstGeom>
          <a:noFill/>
        </p:spPr>
        <p:txBody>
          <a:bodyPr wrap="square" rtlCol="0">
            <a:spAutoFit/>
          </a:bodyPr>
          <a:lstStyle/>
          <a:p>
            <a:r>
              <a:rPr lang="en-US" sz="2400" b="1" dirty="0" smtClean="0">
                <a:solidFill>
                  <a:schemeClr val="accent3">
                    <a:lumMod val="50000"/>
                  </a:schemeClr>
                </a:solidFill>
              </a:rPr>
              <a:t>Yes</a:t>
            </a:r>
            <a:endParaRPr lang="en-US" sz="2400" b="1" dirty="0">
              <a:solidFill>
                <a:schemeClr val="accent3">
                  <a:lumMod val="50000"/>
                </a:schemeClr>
              </a:solidFill>
            </a:endParaRPr>
          </a:p>
        </p:txBody>
      </p:sp>
      <p:sp>
        <p:nvSpPr>
          <p:cNvPr id="19" name="TextBox 18"/>
          <p:cNvSpPr txBox="1"/>
          <p:nvPr/>
        </p:nvSpPr>
        <p:spPr>
          <a:xfrm>
            <a:off x="6137327" y="3209392"/>
            <a:ext cx="1934420" cy="461665"/>
          </a:xfrm>
          <a:prstGeom prst="rect">
            <a:avLst/>
          </a:prstGeom>
          <a:noFill/>
        </p:spPr>
        <p:txBody>
          <a:bodyPr wrap="square" rtlCol="0">
            <a:spAutoFit/>
          </a:bodyPr>
          <a:lstStyle/>
          <a:p>
            <a:r>
              <a:rPr lang="en-US" sz="2400" b="1" dirty="0" err="1" smtClean="0">
                <a:solidFill>
                  <a:schemeClr val="accent5">
                    <a:lumMod val="75000"/>
                  </a:schemeClr>
                </a:solidFill>
              </a:rPr>
              <a:t>Credit_rating</a:t>
            </a:r>
            <a:endParaRPr lang="en-US" sz="2400" b="1" dirty="0">
              <a:solidFill>
                <a:schemeClr val="accent5">
                  <a:lumMod val="75000"/>
                </a:schemeClr>
              </a:solidFill>
            </a:endParaRPr>
          </a:p>
        </p:txBody>
      </p:sp>
      <p:cxnSp>
        <p:nvCxnSpPr>
          <p:cNvPr id="20" name="Straight Connector 19"/>
          <p:cNvCxnSpPr>
            <a:stCxn id="7" idx="2"/>
          </p:cNvCxnSpPr>
          <p:nvPr/>
        </p:nvCxnSpPr>
        <p:spPr>
          <a:xfrm>
            <a:off x="5947209" y="2631133"/>
            <a:ext cx="597002" cy="497531"/>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5773072" y="3995699"/>
            <a:ext cx="1489692" cy="461665"/>
          </a:xfrm>
          <a:prstGeom prst="rect">
            <a:avLst/>
          </a:prstGeom>
          <a:noFill/>
        </p:spPr>
        <p:txBody>
          <a:bodyPr wrap="square" rtlCol="0">
            <a:spAutoFit/>
          </a:bodyPr>
          <a:lstStyle/>
          <a:p>
            <a:r>
              <a:rPr lang="en-US" sz="2400" dirty="0" smtClean="0">
                <a:solidFill>
                  <a:schemeClr val="accent3">
                    <a:lumMod val="75000"/>
                  </a:schemeClr>
                </a:solidFill>
              </a:rPr>
              <a:t>Excellent</a:t>
            </a:r>
            <a:endParaRPr lang="en-US" sz="2400" dirty="0">
              <a:solidFill>
                <a:schemeClr val="accent3">
                  <a:lumMod val="75000"/>
                </a:schemeClr>
              </a:solidFill>
            </a:endParaRPr>
          </a:p>
        </p:txBody>
      </p:sp>
      <p:sp>
        <p:nvSpPr>
          <p:cNvPr id="22" name="TextBox 21"/>
          <p:cNvSpPr txBox="1"/>
          <p:nvPr/>
        </p:nvSpPr>
        <p:spPr>
          <a:xfrm>
            <a:off x="7426981" y="3995699"/>
            <a:ext cx="1066800" cy="461665"/>
          </a:xfrm>
          <a:prstGeom prst="rect">
            <a:avLst/>
          </a:prstGeom>
          <a:noFill/>
        </p:spPr>
        <p:txBody>
          <a:bodyPr wrap="square" rtlCol="0">
            <a:spAutoFit/>
          </a:bodyPr>
          <a:lstStyle/>
          <a:p>
            <a:r>
              <a:rPr lang="en-US" sz="2400" dirty="0" smtClean="0">
                <a:solidFill>
                  <a:schemeClr val="accent3">
                    <a:lumMod val="75000"/>
                  </a:schemeClr>
                </a:solidFill>
              </a:rPr>
              <a:t> Fair</a:t>
            </a:r>
            <a:endParaRPr lang="en-US" sz="2400" dirty="0">
              <a:solidFill>
                <a:schemeClr val="accent3">
                  <a:lumMod val="75000"/>
                </a:schemeClr>
              </a:solidFill>
            </a:endParaRPr>
          </a:p>
        </p:txBody>
      </p:sp>
      <p:cxnSp>
        <p:nvCxnSpPr>
          <p:cNvPr id="23" name="Straight Connector 22"/>
          <p:cNvCxnSpPr/>
          <p:nvPr/>
        </p:nvCxnSpPr>
        <p:spPr>
          <a:xfrm flipH="1">
            <a:off x="6408546" y="3662228"/>
            <a:ext cx="421100" cy="35563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endCxn id="22" idx="0"/>
          </p:cNvCxnSpPr>
          <p:nvPr/>
        </p:nvCxnSpPr>
        <p:spPr>
          <a:xfrm>
            <a:off x="7338527" y="3653785"/>
            <a:ext cx="417027" cy="39150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7772647" y="4369934"/>
            <a:ext cx="0" cy="605135"/>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7493349" y="4977414"/>
            <a:ext cx="896272" cy="461665"/>
          </a:xfrm>
          <a:prstGeom prst="rect">
            <a:avLst/>
          </a:prstGeom>
          <a:noFill/>
        </p:spPr>
        <p:txBody>
          <a:bodyPr wrap="square" rtlCol="0">
            <a:spAutoFit/>
          </a:bodyPr>
          <a:lstStyle/>
          <a:p>
            <a:r>
              <a:rPr lang="en-US" sz="2400" dirty="0" smtClean="0">
                <a:solidFill>
                  <a:schemeClr val="accent3">
                    <a:lumMod val="75000"/>
                  </a:schemeClr>
                </a:solidFill>
              </a:rPr>
              <a:t>Yes</a:t>
            </a:r>
            <a:endParaRPr lang="en-US" sz="2400" dirty="0">
              <a:solidFill>
                <a:schemeClr val="accent3">
                  <a:lumMod val="75000"/>
                </a:schemeClr>
              </a:solidFill>
            </a:endParaRPr>
          </a:p>
        </p:txBody>
      </p:sp>
      <p:cxnSp>
        <p:nvCxnSpPr>
          <p:cNvPr id="27" name="Straight Connector 26"/>
          <p:cNvCxnSpPr/>
          <p:nvPr/>
        </p:nvCxnSpPr>
        <p:spPr>
          <a:xfrm>
            <a:off x="6321774" y="4371940"/>
            <a:ext cx="0" cy="605135"/>
          </a:xfrm>
          <a:prstGeom prst="line">
            <a:avLst/>
          </a:prstGeom>
          <a:ln w="12700"/>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042476" y="4979420"/>
            <a:ext cx="896272" cy="461665"/>
          </a:xfrm>
          <a:prstGeom prst="rect">
            <a:avLst/>
          </a:prstGeom>
          <a:noFill/>
        </p:spPr>
        <p:txBody>
          <a:bodyPr wrap="square" rtlCol="0">
            <a:spAutoFit/>
          </a:bodyPr>
          <a:lstStyle/>
          <a:p>
            <a:r>
              <a:rPr lang="en-US" sz="2400" dirty="0" smtClean="0">
                <a:solidFill>
                  <a:schemeClr val="accent3">
                    <a:lumMod val="75000"/>
                  </a:schemeClr>
                </a:solidFill>
              </a:rPr>
              <a:t>No</a:t>
            </a:r>
            <a:endParaRPr lang="en-US" sz="2400" dirty="0">
              <a:solidFill>
                <a:schemeClr val="accent3">
                  <a:lumMod val="75000"/>
                </a:schemeClr>
              </a:solidFill>
            </a:endParaRPr>
          </a:p>
        </p:txBody>
      </p:sp>
    </p:spTree>
    <p:extLst>
      <p:ext uri="{BB962C8B-B14F-4D97-AF65-F5344CB8AC3E}">
        <p14:creationId xmlns:p14="http://schemas.microsoft.com/office/powerpoint/2010/main" val="134799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2" grpId="0"/>
      <p:bldP spid="13" grpId="0"/>
      <p:bldP spid="14" grpId="0"/>
      <p:bldP spid="18" grpId="0"/>
      <p:bldP spid="19" grpId="0"/>
      <p:bldP spid="21" grpId="0"/>
      <p:bldP spid="22" grpId="0"/>
      <p:bldP spid="26" grpId="0"/>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Rules From Decision Tree</a:t>
            </a:r>
            <a:endParaRPr lang="en-US" dirty="0"/>
          </a:p>
        </p:txBody>
      </p:sp>
      <p:sp>
        <p:nvSpPr>
          <p:cNvPr id="3" name="Content Placeholder 2"/>
          <p:cNvSpPr>
            <a:spLocks noGrp="1"/>
          </p:cNvSpPr>
          <p:nvPr>
            <p:ph idx="1"/>
          </p:nvPr>
        </p:nvSpPr>
        <p:spPr/>
        <p:txBody>
          <a:bodyPr/>
          <a:lstStyle/>
          <a:p>
            <a:r>
              <a:rPr lang="en-US" dirty="0" smtClean="0"/>
              <a:t>IF age = “&lt;=30” AND student = “no” THEN </a:t>
            </a:r>
            <a:r>
              <a:rPr lang="en-US" dirty="0" err="1" smtClean="0"/>
              <a:t>buys_computer</a:t>
            </a:r>
            <a:r>
              <a:rPr lang="en-US" dirty="0" smtClean="0"/>
              <a:t> = “no”</a:t>
            </a:r>
          </a:p>
          <a:p>
            <a:r>
              <a:rPr lang="en-US" dirty="0"/>
              <a:t>IF age = “&lt;=30” AND student = </a:t>
            </a:r>
            <a:r>
              <a:rPr lang="en-US" dirty="0" smtClean="0"/>
              <a:t>“yes” </a:t>
            </a:r>
            <a:r>
              <a:rPr lang="en-US" dirty="0"/>
              <a:t>THEN </a:t>
            </a:r>
            <a:r>
              <a:rPr lang="en-US" dirty="0" err="1"/>
              <a:t>buys_computer</a:t>
            </a:r>
            <a:r>
              <a:rPr lang="en-US" dirty="0"/>
              <a:t> = </a:t>
            </a:r>
            <a:r>
              <a:rPr lang="en-US" dirty="0" smtClean="0"/>
              <a:t>“yes”</a:t>
            </a:r>
          </a:p>
          <a:p>
            <a:r>
              <a:rPr lang="en-US" dirty="0"/>
              <a:t>IF age = </a:t>
            </a:r>
            <a:r>
              <a:rPr lang="en-US" dirty="0" smtClean="0"/>
              <a:t>“31..40” THEN </a:t>
            </a:r>
            <a:r>
              <a:rPr lang="en-US" dirty="0" err="1"/>
              <a:t>buys_computer</a:t>
            </a:r>
            <a:r>
              <a:rPr lang="en-US" dirty="0"/>
              <a:t> = </a:t>
            </a:r>
            <a:r>
              <a:rPr lang="en-US" dirty="0" smtClean="0"/>
              <a:t>“yes”</a:t>
            </a:r>
          </a:p>
          <a:p>
            <a:r>
              <a:rPr lang="en-US" dirty="0"/>
              <a:t>IF age = </a:t>
            </a:r>
            <a:r>
              <a:rPr lang="en-US" dirty="0" smtClean="0"/>
              <a:t>“&gt;40</a:t>
            </a:r>
            <a:r>
              <a:rPr lang="en-US" dirty="0"/>
              <a:t>” AND </a:t>
            </a:r>
            <a:r>
              <a:rPr lang="en-US" dirty="0" err="1" smtClean="0"/>
              <a:t>credit_rating</a:t>
            </a:r>
            <a:r>
              <a:rPr lang="en-US" dirty="0" smtClean="0"/>
              <a:t> </a:t>
            </a:r>
            <a:r>
              <a:rPr lang="en-US" dirty="0"/>
              <a:t>= </a:t>
            </a:r>
            <a:r>
              <a:rPr lang="en-US" dirty="0" smtClean="0"/>
              <a:t>“excellent” </a:t>
            </a:r>
            <a:r>
              <a:rPr lang="en-US" dirty="0"/>
              <a:t>THEN </a:t>
            </a:r>
            <a:r>
              <a:rPr lang="en-US" dirty="0" err="1"/>
              <a:t>buys_computer</a:t>
            </a:r>
            <a:r>
              <a:rPr lang="en-US" dirty="0"/>
              <a:t> = “no</a:t>
            </a:r>
            <a:r>
              <a:rPr lang="en-US" dirty="0" smtClean="0"/>
              <a:t>”</a:t>
            </a:r>
          </a:p>
          <a:p>
            <a:r>
              <a:rPr lang="en-US" dirty="0"/>
              <a:t>IF age = </a:t>
            </a:r>
            <a:r>
              <a:rPr lang="en-US" dirty="0" smtClean="0"/>
              <a:t>“&gt;40</a:t>
            </a:r>
            <a:r>
              <a:rPr lang="en-US" dirty="0"/>
              <a:t>” AND </a:t>
            </a:r>
            <a:r>
              <a:rPr lang="en-US" dirty="0" err="1"/>
              <a:t>credit_rating</a:t>
            </a:r>
            <a:r>
              <a:rPr lang="en-US" dirty="0"/>
              <a:t> = </a:t>
            </a:r>
            <a:r>
              <a:rPr lang="en-US" dirty="0" smtClean="0"/>
              <a:t>“fair” </a:t>
            </a:r>
            <a:r>
              <a:rPr lang="en-US" dirty="0"/>
              <a:t>THEN </a:t>
            </a:r>
            <a:r>
              <a:rPr lang="en-US" dirty="0" err="1"/>
              <a:t>buys_computer</a:t>
            </a:r>
            <a:r>
              <a:rPr lang="en-US" dirty="0"/>
              <a:t> = </a:t>
            </a:r>
            <a:r>
              <a:rPr lang="en-US" dirty="0" smtClean="0"/>
              <a:t>“yes”</a:t>
            </a:r>
          </a:p>
          <a:p>
            <a:endParaRPr lang="en-US" dirty="0"/>
          </a:p>
          <a:p>
            <a:endParaRPr lang="en-US" dirty="0"/>
          </a:p>
          <a:p>
            <a:endParaRPr lang="en-US" dirty="0"/>
          </a:p>
        </p:txBody>
      </p:sp>
    </p:spTree>
    <p:extLst>
      <p:ext uri="{BB962C8B-B14F-4D97-AF65-F5344CB8AC3E}">
        <p14:creationId xmlns:p14="http://schemas.microsoft.com/office/powerpoint/2010/main" val="155448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Classification</a:t>
            </a:r>
          </a:p>
        </p:txBody>
      </p:sp>
      <p:sp>
        <p:nvSpPr>
          <p:cNvPr id="3" name="Content Placeholder 2"/>
          <p:cNvSpPr>
            <a:spLocks noGrp="1"/>
          </p:cNvSpPr>
          <p:nvPr>
            <p:ph idx="1"/>
          </p:nvPr>
        </p:nvSpPr>
        <p:spPr/>
        <p:txBody>
          <a:bodyPr/>
          <a:lstStyle/>
          <a:p>
            <a:pPr algn="just"/>
            <a:r>
              <a:rPr lang="en-US" dirty="0"/>
              <a:t>Thomas Bayes, who proposed the Bayes Theorem so, it named Bayesian </a:t>
            </a:r>
            <a:r>
              <a:rPr lang="en-US" dirty="0" smtClean="0"/>
              <a:t>theorem.</a:t>
            </a:r>
          </a:p>
          <a:p>
            <a:pPr algn="just"/>
            <a:r>
              <a:rPr lang="en-US" dirty="0" smtClean="0"/>
              <a:t>Statistical </a:t>
            </a:r>
            <a:r>
              <a:rPr lang="en-US" dirty="0"/>
              <a:t>method </a:t>
            </a:r>
            <a:r>
              <a:rPr lang="en-US" dirty="0" smtClean="0"/>
              <a:t> &amp; </a:t>
            </a:r>
            <a:r>
              <a:rPr lang="en-US" dirty="0"/>
              <a:t>Supervised Learning Method </a:t>
            </a:r>
            <a:r>
              <a:rPr lang="en-US" dirty="0" smtClean="0"/>
              <a:t>for classification.</a:t>
            </a:r>
            <a:endParaRPr lang="en-US" dirty="0"/>
          </a:p>
          <a:p>
            <a:pPr algn="just"/>
            <a:r>
              <a:rPr lang="en-US" dirty="0" smtClean="0"/>
              <a:t>It can </a:t>
            </a:r>
            <a:r>
              <a:rPr lang="en-US" dirty="0"/>
              <a:t>solve problems involving both categorical and continuous valued attributes</a:t>
            </a:r>
            <a:r>
              <a:rPr lang="en-US" dirty="0" smtClean="0"/>
              <a:t>.</a:t>
            </a:r>
          </a:p>
          <a:p>
            <a:pPr algn="just"/>
            <a:r>
              <a:rPr lang="en-US" dirty="0" smtClean="0"/>
              <a:t>Bayesian classification is used to find conditional probabilities.</a:t>
            </a:r>
          </a:p>
          <a:p>
            <a:pPr algn="just"/>
            <a:endParaRPr lang="en-US" dirty="0" smtClean="0"/>
          </a:p>
          <a:p>
            <a:pPr algn="just"/>
            <a:endParaRPr lang="en-US" dirty="0"/>
          </a:p>
          <a:p>
            <a:endParaRPr lang="en-US" dirty="0"/>
          </a:p>
        </p:txBody>
      </p:sp>
    </p:spTree>
    <p:extLst>
      <p:ext uri="{BB962C8B-B14F-4D97-AF65-F5344CB8AC3E}">
        <p14:creationId xmlns:p14="http://schemas.microsoft.com/office/powerpoint/2010/main" val="426674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Example	</a:t>
            </a:r>
            <a:endParaRPr lang="en-US" dirty="0"/>
          </a:p>
        </p:txBody>
      </p:sp>
      <p:sp>
        <p:nvSpPr>
          <p:cNvPr id="3" name="Content Placeholder 2"/>
          <p:cNvSpPr>
            <a:spLocks noGrp="1"/>
          </p:cNvSpPr>
          <p:nvPr>
            <p:ph idx="1"/>
          </p:nvPr>
        </p:nvSpPr>
        <p:spPr/>
        <p:txBody>
          <a:bodyPr/>
          <a:lstStyle/>
          <a:p>
            <a:r>
              <a:rPr lang="en-US" dirty="0" smtClean="0"/>
              <a:t>Teachers classify students grades as A,B,C,D or E.</a:t>
            </a:r>
          </a:p>
          <a:p>
            <a:r>
              <a:rPr lang="en-US" dirty="0" smtClean="0"/>
              <a:t>Predict when a river will flood.</a:t>
            </a:r>
          </a:p>
          <a:p>
            <a:r>
              <a:rPr lang="en-US" dirty="0" smtClean="0"/>
              <a:t>Identify individuals with credit risks.</a:t>
            </a:r>
          </a:p>
          <a:p>
            <a:r>
              <a:rPr lang="en-US" dirty="0" smtClean="0"/>
              <a:t>Cricket (batsman, bowler, all-rounder etc.)</a:t>
            </a:r>
          </a:p>
          <a:p>
            <a:r>
              <a:rPr lang="en-US" dirty="0" smtClean="0"/>
              <a:t>Websites (Category wise)</a:t>
            </a:r>
          </a:p>
          <a:p>
            <a:r>
              <a:rPr lang="en-US" dirty="0" smtClean="0"/>
              <a:t>Pattern recognition</a:t>
            </a:r>
            <a:endParaRPr lang="en-US" dirty="0"/>
          </a:p>
        </p:txBody>
      </p:sp>
    </p:spTree>
    <p:extLst>
      <p:ext uri="{BB962C8B-B14F-4D97-AF65-F5344CB8AC3E}">
        <p14:creationId xmlns:p14="http://schemas.microsoft.com/office/powerpoint/2010/main" val="289039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Classification</a:t>
            </a:r>
          </a:p>
        </p:txBody>
      </p:sp>
      <p:pic>
        <p:nvPicPr>
          <p:cNvPr id="4" name="Picture 2"/>
          <p:cNvPicPr>
            <a:picLocks noGrp="1" noChangeAspect="1" noChangeArrowheads="1"/>
          </p:cNvPicPr>
          <p:nvPr>
            <p:ph idx="1"/>
          </p:nvPr>
        </p:nvPicPr>
        <p:blipFill>
          <a:blip r:embed="rId2"/>
          <a:srcRect/>
          <a:stretch>
            <a:fillRect/>
          </a:stretch>
        </p:blipFill>
        <p:spPr bwMode="auto">
          <a:xfrm>
            <a:off x="511423" y="1143000"/>
            <a:ext cx="8121155" cy="4876800"/>
          </a:xfrm>
          <a:prstGeom prst="rect">
            <a:avLst/>
          </a:prstGeom>
          <a:noFill/>
          <a:ln w="9525">
            <a:noFill/>
            <a:miter lim="800000"/>
            <a:headEnd/>
            <a:tailEnd/>
          </a:ln>
          <a:effectLst/>
        </p:spPr>
      </p:pic>
    </p:spTree>
    <p:extLst>
      <p:ext uri="{BB962C8B-B14F-4D97-AF65-F5344CB8AC3E}">
        <p14:creationId xmlns:p14="http://schemas.microsoft.com/office/powerpoint/2010/main" val="19834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sz="2000" dirty="0" smtClean="0"/>
                  <a:t>The Bayes Theorem:</a:t>
                </a:r>
              </a:p>
              <a:p>
                <a:pPr lvl="1" algn="just">
                  <a:buFont typeface="Arial" pitchFamily="34" charset="0"/>
                  <a:buChar char="•"/>
                </a:pPr>
                <a:r>
                  <a:rPr lang="en-US" sz="1800" dirty="0">
                    <a:latin typeface="Cambria" pitchFamily="18" charset="0"/>
                  </a:rPr>
                  <a:t>P(H|X)= </a:t>
                </a:r>
                <a14:m>
                  <m:oMath xmlns:m="http://schemas.openxmlformats.org/officeDocument/2006/math">
                    <m:f>
                      <m:fPr>
                        <m:ctrlPr>
                          <a:rPr lang="en-US" sz="1800" i="1" smtClean="0">
                            <a:latin typeface="Cambria Math" panose="02040503050406030204" pitchFamily="18" charset="0"/>
                          </a:rPr>
                        </m:ctrlPr>
                      </m:fPr>
                      <m:num>
                        <m:r>
                          <m:rPr>
                            <m:nor/>
                          </m:rPr>
                          <a:rPr lang="en-US" sz="1800" b="1" dirty="0">
                            <a:latin typeface="Cambria" pitchFamily="18" charset="0"/>
                          </a:rPr>
                          <m:t>P</m:t>
                        </m:r>
                        <m:r>
                          <m:rPr>
                            <m:nor/>
                          </m:rPr>
                          <a:rPr lang="en-US" sz="1800" b="1" dirty="0">
                            <a:latin typeface="Cambria" pitchFamily="18" charset="0"/>
                          </a:rPr>
                          <m:t>(</m:t>
                        </m:r>
                        <m:r>
                          <m:rPr>
                            <m:nor/>
                          </m:rPr>
                          <a:rPr lang="en-US" sz="1800" b="1" dirty="0">
                            <a:latin typeface="Cambria" pitchFamily="18" charset="0"/>
                          </a:rPr>
                          <m:t>X</m:t>
                        </m:r>
                        <m:r>
                          <m:rPr>
                            <m:nor/>
                          </m:rPr>
                          <a:rPr lang="en-US" sz="1800" b="1" dirty="0">
                            <a:latin typeface="Cambria" pitchFamily="18" charset="0"/>
                          </a:rPr>
                          <m:t>|</m:t>
                        </m:r>
                        <m:r>
                          <m:rPr>
                            <m:nor/>
                          </m:rPr>
                          <a:rPr lang="en-US" sz="1800" b="1" dirty="0">
                            <a:latin typeface="Cambria" pitchFamily="18" charset="0"/>
                          </a:rPr>
                          <m:t>H</m:t>
                        </m:r>
                        <m:r>
                          <m:rPr>
                            <m:nor/>
                          </m:rPr>
                          <a:rPr lang="en-US" sz="1800" b="1" dirty="0">
                            <a:latin typeface="Cambria" pitchFamily="18" charset="0"/>
                          </a:rPr>
                          <m:t>) </m:t>
                        </m:r>
                        <m:r>
                          <m:rPr>
                            <m:nor/>
                          </m:rPr>
                          <a:rPr lang="en-US" sz="1800" b="1" dirty="0">
                            <a:latin typeface="Cambria" pitchFamily="18" charset="0"/>
                          </a:rPr>
                          <m:t>P</m:t>
                        </m:r>
                        <m:r>
                          <m:rPr>
                            <m:nor/>
                          </m:rPr>
                          <a:rPr lang="en-US" sz="1800" b="1" dirty="0">
                            <a:latin typeface="Cambria" pitchFamily="18" charset="0"/>
                          </a:rPr>
                          <m:t>(</m:t>
                        </m:r>
                        <m:r>
                          <m:rPr>
                            <m:nor/>
                          </m:rPr>
                          <a:rPr lang="en-US" sz="1800" b="1" dirty="0">
                            <a:latin typeface="Cambria" pitchFamily="18" charset="0"/>
                          </a:rPr>
                          <m:t>H</m:t>
                        </m:r>
                        <m:r>
                          <m:rPr>
                            <m:nor/>
                          </m:rPr>
                          <a:rPr lang="en-US" sz="1800" b="1" dirty="0">
                            <a:latin typeface="Cambria" pitchFamily="18" charset="0"/>
                          </a:rPr>
                          <m:t>)</m:t>
                        </m:r>
                      </m:num>
                      <m:den>
                        <m:r>
                          <m:rPr>
                            <m:nor/>
                          </m:rPr>
                          <a:rPr lang="en-US" sz="1800" b="1" dirty="0">
                            <a:latin typeface="Cambria" pitchFamily="18" charset="0"/>
                          </a:rPr>
                          <m:t>P</m:t>
                        </m:r>
                        <m:r>
                          <m:rPr>
                            <m:nor/>
                          </m:rPr>
                          <a:rPr lang="en-US" sz="1800" b="1" dirty="0">
                            <a:latin typeface="Cambria" pitchFamily="18" charset="0"/>
                          </a:rPr>
                          <m:t>(</m:t>
                        </m:r>
                        <m:r>
                          <m:rPr>
                            <m:nor/>
                          </m:rPr>
                          <a:rPr lang="en-US" sz="1800" b="1" dirty="0">
                            <a:latin typeface="Cambria" pitchFamily="18" charset="0"/>
                          </a:rPr>
                          <m:t>X</m:t>
                        </m:r>
                        <m:r>
                          <m:rPr>
                            <m:nor/>
                          </m:rPr>
                          <a:rPr lang="en-US" sz="1800" b="1" dirty="0">
                            <a:latin typeface="Cambria" pitchFamily="18" charset="0"/>
                          </a:rPr>
                          <m:t>)</m:t>
                        </m:r>
                      </m:den>
                    </m:f>
                  </m:oMath>
                </a14:m>
                <a:endParaRPr lang="en-US" sz="1800" dirty="0">
                  <a:latin typeface="Cambria" pitchFamily="18" charset="0"/>
                </a:endParaRPr>
              </a:p>
              <a:p>
                <a:pPr algn="just"/>
                <a:r>
                  <a:rPr lang="en-US" sz="2000" b="1" dirty="0" smtClean="0"/>
                  <a:t>P(H|X</a:t>
                </a:r>
                <a:r>
                  <a:rPr lang="en-US" sz="2000" b="1" dirty="0"/>
                  <a:t>)</a:t>
                </a:r>
                <a:r>
                  <a:rPr lang="en-US" sz="2000" dirty="0"/>
                  <a:t> : Probability that the customer will buy a computer given that we know his age, credit rating and income</a:t>
                </a:r>
                <a:r>
                  <a:rPr lang="en-US" sz="2000" dirty="0" smtClean="0"/>
                  <a:t>. (Posterior Probability of H)</a:t>
                </a:r>
                <a:endParaRPr lang="en-US" sz="2000" dirty="0"/>
              </a:p>
              <a:p>
                <a:pPr algn="just"/>
                <a:r>
                  <a:rPr lang="en-US" sz="2000" b="1" dirty="0"/>
                  <a:t>P(H)</a:t>
                </a:r>
                <a:r>
                  <a:rPr lang="en-US" sz="2000" dirty="0"/>
                  <a:t> : Probability that the customer will buy a computer regardless of age, credit rating, </a:t>
                </a:r>
                <a:r>
                  <a:rPr lang="en-US" sz="2000" dirty="0" smtClean="0"/>
                  <a:t>income (Prior Probability of H)</a:t>
                </a:r>
              </a:p>
              <a:p>
                <a:pPr algn="just"/>
                <a:r>
                  <a:rPr lang="en-US" sz="2000" b="1" dirty="0" smtClean="0"/>
                  <a:t>P(X|H)</a:t>
                </a:r>
                <a:r>
                  <a:rPr lang="en-US" sz="2000" dirty="0" smtClean="0"/>
                  <a:t> : Probability that the customer is 35 years old, have fair credit rating and earns $40,000, given that he has bought computer (Posterior Probability of X)</a:t>
                </a:r>
              </a:p>
              <a:p>
                <a:pPr algn="just"/>
                <a:r>
                  <a:rPr lang="en-US" sz="2000" b="1" dirty="0" smtClean="0"/>
                  <a:t>P(X</a:t>
                </a:r>
                <a:r>
                  <a:rPr lang="en-US" sz="2000" b="1" dirty="0"/>
                  <a:t>)</a:t>
                </a:r>
                <a:r>
                  <a:rPr lang="en-US" sz="2000" dirty="0"/>
                  <a:t> : Probability that a person from our set of customers is 35 </a:t>
                </a:r>
                <a:r>
                  <a:rPr lang="en-US" sz="2000" dirty="0" smtClean="0"/>
                  <a:t>years </a:t>
                </a:r>
                <a:r>
                  <a:rPr lang="en-US" sz="2000" dirty="0"/>
                  <a:t>old, have fair credit </a:t>
                </a:r>
                <a:r>
                  <a:rPr lang="en-US" sz="2000" dirty="0" smtClean="0"/>
                  <a:t>rating </a:t>
                </a:r>
                <a:r>
                  <a:rPr lang="en-US" sz="2000" dirty="0"/>
                  <a:t>and earns $40,000. (Prior Probability of X</a:t>
                </a:r>
                <a:r>
                  <a:rPr lang="en-US" sz="2000" dirty="0" smtClean="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26" t="-229" r="-695"/>
                </a:stretch>
              </a:blipFill>
            </p:spPr>
            <p:txBody>
              <a:bodyPr/>
              <a:lstStyle/>
              <a:p>
                <a:r>
                  <a:rPr lang="en-US">
                    <a:noFill/>
                  </a:rPr>
                  <a:t> </a:t>
                </a:r>
              </a:p>
            </p:txBody>
          </p:sp>
        </mc:Fallback>
      </mc:AlternateContent>
    </p:spTree>
    <p:extLst>
      <p:ext uri="{BB962C8B-B14F-4D97-AF65-F5344CB8AC3E}">
        <p14:creationId xmlns:p14="http://schemas.microsoft.com/office/powerpoint/2010/main" val="388972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classifier - Example </a:t>
            </a:r>
            <a:endParaRPr lang="en-US" dirty="0"/>
          </a:p>
        </p:txBody>
      </p:sp>
      <p:graphicFrame>
        <p:nvGraphicFramePr>
          <p:cNvPr id="4" name="Content Placeholder 3"/>
          <p:cNvGraphicFramePr>
            <a:graphicFrameLocks noGrp="1"/>
          </p:cNvGraphicFramePr>
          <p:nvPr>
            <p:ph idx="1"/>
            <p:extLst/>
          </p:nvPr>
        </p:nvGraphicFramePr>
        <p:xfrm>
          <a:off x="190500" y="948813"/>
          <a:ext cx="8763000" cy="5486400"/>
        </p:xfrm>
        <a:graphic>
          <a:graphicData uri="http://schemas.openxmlformats.org/drawingml/2006/table">
            <a:tbl>
              <a:tblPr firstRow="1" bandRow="1">
                <a:tableStyleId>{073A0DAA-6AF3-43AB-8588-CEC1D06C72B9}</a:tableStyleId>
              </a:tblPr>
              <a:tblGrid>
                <a:gridCol w="1562100">
                  <a:extLst>
                    <a:ext uri="{9D8B030D-6E8A-4147-A177-3AD203B41FA5}">
                      <a16:colId xmlns:a16="http://schemas.microsoft.com/office/drawing/2014/main" val="3586562457"/>
                    </a:ext>
                  </a:extLst>
                </a:gridCol>
                <a:gridCol w="1676400">
                  <a:extLst>
                    <a:ext uri="{9D8B030D-6E8A-4147-A177-3AD203B41FA5}">
                      <a16:colId xmlns:a16="http://schemas.microsoft.com/office/drawing/2014/main" val="1779477550"/>
                    </a:ext>
                  </a:extLst>
                </a:gridCol>
                <a:gridCol w="1600200">
                  <a:extLst>
                    <a:ext uri="{9D8B030D-6E8A-4147-A177-3AD203B41FA5}">
                      <a16:colId xmlns:a16="http://schemas.microsoft.com/office/drawing/2014/main" val="2345009030"/>
                    </a:ext>
                  </a:extLst>
                </a:gridCol>
                <a:gridCol w="1600200">
                  <a:extLst>
                    <a:ext uri="{9D8B030D-6E8A-4147-A177-3AD203B41FA5}">
                      <a16:colId xmlns:a16="http://schemas.microsoft.com/office/drawing/2014/main" val="3195426164"/>
                    </a:ext>
                  </a:extLst>
                </a:gridCol>
                <a:gridCol w="2324100">
                  <a:extLst>
                    <a:ext uri="{9D8B030D-6E8A-4147-A177-3AD203B41FA5}">
                      <a16:colId xmlns:a16="http://schemas.microsoft.com/office/drawing/2014/main" val="3933156618"/>
                    </a:ext>
                  </a:extLst>
                </a:gridCol>
              </a:tblGrid>
              <a:tr h="359664">
                <a:tc>
                  <a:txBody>
                    <a:bodyPr/>
                    <a:lstStyle/>
                    <a:p>
                      <a:r>
                        <a:rPr lang="en-US" dirty="0" smtClean="0"/>
                        <a:t>Age</a:t>
                      </a:r>
                      <a:endParaRPr lang="en-US" dirty="0"/>
                    </a:p>
                  </a:txBody>
                  <a:tcPr anchor="ctr"/>
                </a:tc>
                <a:tc>
                  <a:txBody>
                    <a:bodyPr/>
                    <a:lstStyle/>
                    <a:p>
                      <a:r>
                        <a:rPr lang="en-US" dirty="0" smtClean="0"/>
                        <a:t>Income</a:t>
                      </a:r>
                      <a:endParaRPr lang="en-US" dirty="0"/>
                    </a:p>
                  </a:txBody>
                  <a:tcPr anchor="ctr"/>
                </a:tc>
                <a:tc>
                  <a:txBody>
                    <a:bodyPr/>
                    <a:lstStyle/>
                    <a:p>
                      <a:r>
                        <a:rPr lang="en-US" dirty="0" smtClean="0"/>
                        <a:t>Student</a:t>
                      </a:r>
                      <a:endParaRPr lang="en-US" dirty="0"/>
                    </a:p>
                  </a:txBody>
                  <a:tcPr anchor="ctr"/>
                </a:tc>
                <a:tc>
                  <a:txBody>
                    <a:bodyPr/>
                    <a:lstStyle/>
                    <a:p>
                      <a:r>
                        <a:rPr lang="en-US" dirty="0" err="1" smtClean="0"/>
                        <a:t>Credit_Rating</a:t>
                      </a:r>
                      <a:endParaRPr lang="en-US" dirty="0"/>
                    </a:p>
                  </a:txBody>
                  <a:tcPr anchor="ctr"/>
                </a:tc>
                <a:tc>
                  <a:txBody>
                    <a:bodyPr/>
                    <a:lstStyle/>
                    <a:p>
                      <a:r>
                        <a:rPr lang="en-US" dirty="0" smtClean="0"/>
                        <a:t>Class : </a:t>
                      </a:r>
                      <a:r>
                        <a:rPr lang="en-US" dirty="0" err="1" smtClean="0"/>
                        <a:t>buys_computer</a:t>
                      </a:r>
                      <a:endParaRPr lang="en-US" dirty="0"/>
                    </a:p>
                  </a:txBody>
                  <a:tcPr anchor="ctr"/>
                </a:tc>
                <a:extLst>
                  <a:ext uri="{0D108BD9-81ED-4DB2-BD59-A6C34878D82A}">
                    <a16:rowId xmlns:a16="http://schemas.microsoft.com/office/drawing/2014/main" val="4117168307"/>
                  </a:ext>
                </a:extLst>
              </a:tr>
              <a:tr h="359664">
                <a:tc>
                  <a:txBody>
                    <a:bodyPr/>
                    <a:lstStyle/>
                    <a:p>
                      <a:r>
                        <a:rPr lang="en-US" dirty="0" smtClean="0"/>
                        <a:t>&lt;=30</a:t>
                      </a:r>
                    </a:p>
                  </a:txBody>
                  <a:tcPr anchor="ctr"/>
                </a:tc>
                <a:tc>
                  <a:txBody>
                    <a:bodyPr/>
                    <a:lstStyle/>
                    <a:p>
                      <a:r>
                        <a:rPr lang="en-US" dirty="0" smtClean="0"/>
                        <a:t>High</a:t>
                      </a:r>
                      <a:endParaRPr lang="en-US" dirty="0"/>
                    </a:p>
                  </a:txBody>
                  <a:tcPr anchor="ctr"/>
                </a:tc>
                <a:tc>
                  <a:txBody>
                    <a:bodyPr/>
                    <a:lstStyle/>
                    <a:p>
                      <a:r>
                        <a:rPr lang="en-US" dirty="0" smtClean="0"/>
                        <a:t>No</a:t>
                      </a:r>
                      <a:endParaRPr lang="en-US" dirty="0"/>
                    </a:p>
                  </a:txBody>
                  <a:tcPr anchor="ctr"/>
                </a:tc>
                <a:tc>
                  <a:txBody>
                    <a:bodyPr/>
                    <a:lstStyle/>
                    <a:p>
                      <a:r>
                        <a:rPr lang="en-US" dirty="0" smtClean="0"/>
                        <a:t>Fair</a:t>
                      </a:r>
                      <a:endParaRPr lang="en-US" dirty="0"/>
                    </a:p>
                  </a:txBody>
                  <a:tcPr anchor="ctr"/>
                </a:tc>
                <a:tc>
                  <a:txBody>
                    <a:bodyPr/>
                    <a:lstStyle/>
                    <a:p>
                      <a:r>
                        <a:rPr lang="en-US" dirty="0" smtClean="0"/>
                        <a:t>No</a:t>
                      </a:r>
                      <a:endParaRPr lang="en-US" dirty="0"/>
                    </a:p>
                  </a:txBody>
                  <a:tcPr anchor="ctr"/>
                </a:tc>
                <a:extLst>
                  <a:ext uri="{0D108BD9-81ED-4DB2-BD59-A6C34878D82A}">
                    <a16:rowId xmlns:a16="http://schemas.microsoft.com/office/drawing/2014/main" val="3207967446"/>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&lt;=30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tc>
                  <a:txBody>
                    <a:bodyPr/>
                    <a:lstStyle/>
                    <a:p>
                      <a:r>
                        <a:rPr lang="en-US" dirty="0" smtClean="0"/>
                        <a:t>Excellent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extLst>
                  <a:ext uri="{0D108BD9-81ED-4DB2-BD59-A6C34878D82A}">
                    <a16:rowId xmlns:a16="http://schemas.microsoft.com/office/drawing/2014/main" val="1043376342"/>
                  </a:ext>
                </a:extLst>
              </a:tr>
              <a:tr h="359664">
                <a:tc>
                  <a:txBody>
                    <a:bodyPr/>
                    <a:lstStyle/>
                    <a:p>
                      <a:r>
                        <a:rPr lang="en-US" dirty="0" smtClean="0"/>
                        <a:t>31..40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r>
                        <a:rPr lang="en-US" dirty="0" smtClean="0"/>
                        <a:t>Yes</a:t>
                      </a:r>
                      <a:endParaRPr lang="en-US" dirty="0"/>
                    </a:p>
                  </a:txBody>
                  <a:tcPr anchor="ctr"/>
                </a:tc>
                <a:extLst>
                  <a:ext uri="{0D108BD9-81ED-4DB2-BD59-A6C34878D82A}">
                    <a16:rowId xmlns:a16="http://schemas.microsoft.com/office/drawing/2014/main" val="1218227964"/>
                  </a:ext>
                </a:extLst>
              </a:tr>
              <a:tr h="359664">
                <a:tc>
                  <a:txBody>
                    <a:bodyPr/>
                    <a:lstStyle/>
                    <a:p>
                      <a:r>
                        <a:rPr lang="en-US" dirty="0" smtClean="0"/>
                        <a:t>&gt;40</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429111459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&gt;40</a:t>
                      </a:r>
                    </a:p>
                  </a:txBody>
                  <a:tcPr anchor="ctr"/>
                </a:tc>
                <a:tc>
                  <a:txBody>
                    <a:bodyPr/>
                    <a:lstStyle/>
                    <a:p>
                      <a:r>
                        <a:rPr lang="en-US" dirty="0" smtClean="0"/>
                        <a:t>Low</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1231033509"/>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&gt;40</a:t>
                      </a:r>
                    </a:p>
                  </a:txBody>
                  <a:tcPr anchor="ctr"/>
                </a:tc>
                <a:tc>
                  <a:txBody>
                    <a:bodyPr/>
                    <a:lstStyle/>
                    <a:p>
                      <a:r>
                        <a:rPr lang="en-US" dirty="0" smtClean="0"/>
                        <a:t>Low</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extLst>
                  <a:ext uri="{0D108BD9-81ED-4DB2-BD59-A6C34878D82A}">
                    <a16:rowId xmlns:a16="http://schemas.microsoft.com/office/drawing/2014/main" val="2245647393"/>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31..40</a:t>
                      </a:r>
                    </a:p>
                  </a:txBody>
                  <a:tcPr anchor="ctr"/>
                </a:tc>
                <a:tc>
                  <a:txBody>
                    <a:bodyPr/>
                    <a:lstStyle/>
                    <a:p>
                      <a:r>
                        <a:rPr lang="en-US" dirty="0" smtClean="0"/>
                        <a:t>Low</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1194866820"/>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&lt;=30</a:t>
                      </a:r>
                    </a:p>
                  </a:txBody>
                  <a:tcPr anchor="ctr"/>
                </a:tc>
                <a:tc>
                  <a:txBody>
                    <a:bodyPr/>
                    <a:lstStyle/>
                    <a:p>
                      <a:r>
                        <a:rPr lang="en-US" dirty="0" smtClean="0"/>
                        <a:t>Medium</a:t>
                      </a:r>
                      <a:endParaRPr lang="en-US" dirty="0"/>
                    </a:p>
                  </a:txBody>
                  <a:tcPr anchor="ctr"/>
                </a:tc>
                <a:tc>
                  <a:txBody>
                    <a:bodyPr/>
                    <a:lstStyle/>
                    <a:p>
                      <a:r>
                        <a:rPr lang="en-US" dirty="0" smtClean="0"/>
                        <a:t>No</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extLst>
                  <a:ext uri="{0D108BD9-81ED-4DB2-BD59-A6C34878D82A}">
                    <a16:rowId xmlns:a16="http://schemas.microsoft.com/office/drawing/2014/main" val="1940666900"/>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&lt;=30</a:t>
                      </a:r>
                    </a:p>
                  </a:txBody>
                  <a:tcPr anchor="ctr"/>
                </a:tc>
                <a:tc>
                  <a:txBody>
                    <a:bodyPr/>
                    <a:lstStyle/>
                    <a:p>
                      <a:r>
                        <a:rPr lang="en-US" dirty="0" smtClean="0"/>
                        <a:t>Low</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196024624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&gt;40</a:t>
                      </a:r>
                    </a:p>
                  </a:txBody>
                  <a:tcPr anchor="ctr"/>
                </a:tc>
                <a:tc>
                  <a:txBody>
                    <a:bodyPr/>
                    <a:lstStyle/>
                    <a:p>
                      <a:r>
                        <a:rPr lang="en-US" dirty="0" smtClean="0"/>
                        <a:t>Medium</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721748576"/>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&lt;=30</a:t>
                      </a:r>
                    </a:p>
                  </a:txBody>
                  <a:tcPr anchor="ctr"/>
                </a:tc>
                <a:tc>
                  <a:txBody>
                    <a:bodyPr/>
                    <a:lstStyle/>
                    <a:p>
                      <a:r>
                        <a:rPr lang="en-US" dirty="0" smtClean="0"/>
                        <a:t>Medium</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1701546733"/>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31..40</a:t>
                      </a:r>
                    </a:p>
                  </a:txBody>
                  <a:tcPr anchor="ctr"/>
                </a:tc>
                <a:tc>
                  <a:txBody>
                    <a:bodyPr/>
                    <a:lstStyle/>
                    <a:p>
                      <a:r>
                        <a:rPr lang="en-US" dirty="0" smtClean="0"/>
                        <a:t>Medium</a:t>
                      </a:r>
                      <a:endParaRPr lang="en-US" dirty="0"/>
                    </a:p>
                  </a:txBody>
                  <a:tcPr anchor="ctr"/>
                </a:tc>
                <a:tc>
                  <a:txBody>
                    <a:bodyPr/>
                    <a:lstStyle/>
                    <a:p>
                      <a:r>
                        <a:rPr lang="en-US" dirty="0" smtClean="0"/>
                        <a:t>No</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2485296149"/>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31..40</a:t>
                      </a:r>
                    </a:p>
                  </a:txBody>
                  <a:tcPr anchor="ctr"/>
                </a:tc>
                <a:tc>
                  <a:txBody>
                    <a:bodyPr/>
                    <a:lstStyle/>
                    <a:p>
                      <a:r>
                        <a:rPr lang="en-US" dirty="0" smtClean="0"/>
                        <a:t>High</a:t>
                      </a:r>
                      <a:endParaRPr lang="en-US" dirty="0"/>
                    </a:p>
                  </a:txBody>
                  <a:tcPr anchor="ctr"/>
                </a:tc>
                <a:tc>
                  <a:txBody>
                    <a:bodyPr/>
                    <a:lstStyle/>
                    <a:p>
                      <a:r>
                        <a:rPr lang="en-US" dirty="0" smtClean="0"/>
                        <a:t>Yes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nchor="ctr"/>
                </a:tc>
                <a:extLst>
                  <a:ext uri="{0D108BD9-81ED-4DB2-BD59-A6C34878D82A}">
                    <a16:rowId xmlns:a16="http://schemas.microsoft.com/office/drawing/2014/main" val="44544079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&gt;40</a:t>
                      </a:r>
                    </a:p>
                  </a:txBody>
                  <a:tcPr anchor="ctr"/>
                </a:tc>
                <a:tc>
                  <a:txBody>
                    <a:bodyPr/>
                    <a:lstStyle/>
                    <a:p>
                      <a:r>
                        <a:rPr lang="en-US" dirty="0" smtClean="0"/>
                        <a:t>Medium</a:t>
                      </a:r>
                      <a:endParaRPr lang="en-US" dirty="0"/>
                    </a:p>
                  </a:txBody>
                  <a:tcPr anchor="ctr"/>
                </a:tc>
                <a:tc>
                  <a:txBody>
                    <a:bodyPr/>
                    <a:lstStyle/>
                    <a:p>
                      <a:r>
                        <a:rPr lang="en-US" dirty="0" smtClean="0"/>
                        <a:t>No</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Excellent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extLst>
                  <a:ext uri="{0D108BD9-81ED-4DB2-BD59-A6C34878D82A}">
                    <a16:rowId xmlns:a16="http://schemas.microsoft.com/office/drawing/2014/main" val="4291015362"/>
                  </a:ext>
                </a:extLst>
              </a:tr>
            </a:tbl>
          </a:graphicData>
        </a:graphic>
      </p:graphicFrame>
    </p:spTree>
    <p:extLst>
      <p:ext uri="{BB962C8B-B14F-4D97-AF65-F5344CB8AC3E}">
        <p14:creationId xmlns:p14="http://schemas.microsoft.com/office/powerpoint/2010/main" val="93009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 - Example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5099607"/>
              </p:ext>
            </p:extLst>
          </p:nvPr>
        </p:nvGraphicFramePr>
        <p:xfrm>
          <a:off x="152400" y="1005840"/>
          <a:ext cx="8763000" cy="5242560"/>
        </p:xfrm>
        <a:graphic>
          <a:graphicData uri="http://schemas.openxmlformats.org/drawingml/2006/table">
            <a:tbl>
              <a:tblPr firstRow="1" bandRow="1">
                <a:tableStyleId>{073A0DAA-6AF3-43AB-8588-CEC1D06C72B9}</a:tableStyleId>
              </a:tblPr>
              <a:tblGrid>
                <a:gridCol w="2921000">
                  <a:extLst>
                    <a:ext uri="{9D8B030D-6E8A-4147-A177-3AD203B41FA5}">
                      <a16:colId xmlns:a16="http://schemas.microsoft.com/office/drawing/2014/main" val="2052331634"/>
                    </a:ext>
                  </a:extLst>
                </a:gridCol>
                <a:gridCol w="2921000">
                  <a:extLst>
                    <a:ext uri="{9D8B030D-6E8A-4147-A177-3AD203B41FA5}">
                      <a16:colId xmlns:a16="http://schemas.microsoft.com/office/drawing/2014/main" val="3476716903"/>
                    </a:ext>
                  </a:extLst>
                </a:gridCol>
                <a:gridCol w="2921000">
                  <a:extLst>
                    <a:ext uri="{9D8B030D-6E8A-4147-A177-3AD203B41FA5}">
                      <a16:colId xmlns:a16="http://schemas.microsoft.com/office/drawing/2014/main" val="3928049257"/>
                    </a:ext>
                  </a:extLst>
                </a:gridCol>
              </a:tblGrid>
              <a:tr h="210312">
                <a:tc gridSpan="3">
                  <a:txBody>
                    <a:bodyPr/>
                    <a:lstStyle/>
                    <a:p>
                      <a:r>
                        <a:rPr lang="en-US" sz="2000" b="1" dirty="0" smtClean="0"/>
                        <a:t>Age</a:t>
                      </a:r>
                      <a:endParaRPr lang="en-US" sz="2000" b="1" dirty="0"/>
                    </a:p>
                  </a:txBody>
                  <a:tcPr marL="45720" marR="45720"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endParaRPr lang="en-US" dirty="0"/>
                    </a:p>
                  </a:txBody>
                  <a:tcPr/>
                </a:tc>
                <a:extLst>
                  <a:ext uri="{0D108BD9-81ED-4DB2-BD59-A6C34878D82A}">
                    <a16:rowId xmlns:a16="http://schemas.microsoft.com/office/drawing/2014/main" val="2711551898"/>
                  </a:ext>
                </a:extLst>
              </a:tr>
              <a:tr h="210312">
                <a:tc>
                  <a:txBody>
                    <a:bodyPr/>
                    <a:lstStyle/>
                    <a:p>
                      <a:r>
                        <a:rPr lang="en-US" dirty="0" smtClean="0"/>
                        <a:t>P (&lt;=30 | Yes) = 2/9</a:t>
                      </a:r>
                      <a:endParaRPr lang="en-US" dirty="0"/>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(&lt;=30 | No) = 3/5</a:t>
                      </a:r>
                    </a:p>
                  </a:txBody>
                  <a:tcPr marL="45720" marR="45720" anchor="ctr"/>
                </a:tc>
                <a:tc rowSpan="3">
                  <a:txBody>
                    <a:bodyPr/>
                    <a:lstStyle/>
                    <a:p>
                      <a:endParaRPr lang="en-US" dirty="0" smtClean="0"/>
                    </a:p>
                    <a:p>
                      <a:r>
                        <a:rPr lang="en-US" dirty="0" smtClean="0"/>
                        <a:t>P (Yes) = 9/14</a:t>
                      </a:r>
                      <a:endParaRPr lang="en-US" dirty="0"/>
                    </a:p>
                    <a:p>
                      <a:r>
                        <a:rPr lang="en-US" dirty="0" smtClean="0"/>
                        <a:t>P (No)</a:t>
                      </a:r>
                      <a:r>
                        <a:rPr lang="en-US" baseline="0" dirty="0" smtClean="0"/>
                        <a:t> = 5/14</a:t>
                      </a:r>
                      <a:endParaRPr lang="en-US" dirty="0"/>
                    </a:p>
                  </a:txBody>
                  <a:tcPr marL="45720" marR="45720" anchor="ctr"/>
                </a:tc>
                <a:extLst>
                  <a:ext uri="{0D108BD9-81ED-4DB2-BD59-A6C34878D82A}">
                    <a16:rowId xmlns:a16="http://schemas.microsoft.com/office/drawing/2014/main" val="702564035"/>
                  </a:ext>
                </a:extLst>
              </a:tr>
              <a:tr h="210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(31..40 | Yes) = 4/9</a:t>
                      </a: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(31..40 | No) = 0/5</a:t>
                      </a:r>
                    </a:p>
                  </a:txBody>
                  <a:tcPr marL="45720" marR="45720" anchor="ctr"/>
                </a:tc>
                <a:tc vMerge="1">
                  <a:txBody>
                    <a:bodyPr/>
                    <a:lstStyle/>
                    <a:p>
                      <a:endParaRPr lang="en-US" dirty="0"/>
                    </a:p>
                  </a:txBody>
                  <a:tcPr/>
                </a:tc>
                <a:extLst>
                  <a:ext uri="{0D108BD9-81ED-4DB2-BD59-A6C34878D82A}">
                    <a16:rowId xmlns:a16="http://schemas.microsoft.com/office/drawing/2014/main" val="2645200368"/>
                  </a:ext>
                </a:extLst>
              </a:tr>
              <a:tr h="210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(&gt;</a:t>
                      </a:r>
                      <a:r>
                        <a:rPr lang="en-US" baseline="0" dirty="0" smtClean="0"/>
                        <a:t> 4</a:t>
                      </a:r>
                      <a:r>
                        <a:rPr lang="en-US" dirty="0" smtClean="0"/>
                        <a:t>0 | Yes) = 3/9</a:t>
                      </a: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(&gt;</a:t>
                      </a:r>
                      <a:r>
                        <a:rPr lang="en-US" baseline="0" dirty="0" smtClean="0"/>
                        <a:t> 4</a:t>
                      </a:r>
                      <a:r>
                        <a:rPr lang="en-US" dirty="0" smtClean="0"/>
                        <a:t>0 | No) = 2/5</a:t>
                      </a:r>
                    </a:p>
                  </a:txBody>
                  <a:tcPr marL="45720" marR="45720" anchor="ctr"/>
                </a:tc>
                <a:tc vMerge="1">
                  <a:txBody>
                    <a:bodyPr/>
                    <a:lstStyle/>
                    <a:p>
                      <a:endParaRPr lang="en-US" dirty="0"/>
                    </a:p>
                  </a:txBody>
                  <a:tcPr/>
                </a:tc>
                <a:extLst>
                  <a:ext uri="{0D108BD9-81ED-4DB2-BD59-A6C34878D82A}">
                    <a16:rowId xmlns:a16="http://schemas.microsoft.com/office/drawing/2014/main" val="3567647352"/>
                  </a:ext>
                </a:extLst>
              </a:tr>
              <a:tr h="210312">
                <a:tc gridSpan="3">
                  <a:txBody>
                    <a:bodyPr/>
                    <a:lstStyle/>
                    <a:p>
                      <a:r>
                        <a:rPr lang="en-US" sz="2000" b="1" dirty="0" smtClean="0">
                          <a:solidFill>
                            <a:schemeClr val="bg1"/>
                          </a:solidFill>
                        </a:rPr>
                        <a:t>Income</a:t>
                      </a:r>
                      <a:endParaRPr lang="en-US" sz="2000" b="1" dirty="0">
                        <a:solidFill>
                          <a:schemeClr val="bg1"/>
                        </a:solidFill>
                      </a:endParaRPr>
                    </a:p>
                  </a:txBody>
                  <a:tcPr marL="45720" marR="45720" anchor="ctr">
                    <a:solidFill>
                      <a:schemeClr val="tx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35818233"/>
                  </a:ext>
                </a:extLst>
              </a:tr>
              <a:tr h="210312">
                <a:tc>
                  <a:txBody>
                    <a:bodyPr/>
                    <a:lstStyle/>
                    <a:p>
                      <a:r>
                        <a:rPr lang="en-US" dirty="0" smtClean="0"/>
                        <a:t>P (High | Yes) =  2/9</a:t>
                      </a:r>
                      <a:endParaRPr lang="en-US" dirty="0"/>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(High | No) = 2/5</a:t>
                      </a:r>
                    </a:p>
                  </a:txBody>
                  <a:tcPr marL="45720" marR="45720" anchor="ctr"/>
                </a:tc>
                <a:tc rowSpan="3">
                  <a:txBody>
                    <a:bodyPr/>
                    <a:lstStyle/>
                    <a:p>
                      <a:endParaRPr lang="en-US" dirty="0"/>
                    </a:p>
                  </a:txBody>
                  <a:tcPr marL="45720" marR="45720" anchor="ctr"/>
                </a:tc>
                <a:extLst>
                  <a:ext uri="{0D108BD9-81ED-4DB2-BD59-A6C34878D82A}">
                    <a16:rowId xmlns:a16="http://schemas.microsoft.com/office/drawing/2014/main" val="1839355843"/>
                  </a:ext>
                </a:extLst>
              </a:tr>
              <a:tr h="210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(Medium | Yes) = 4/9</a:t>
                      </a: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(Medium | No) = 2/5</a:t>
                      </a:r>
                    </a:p>
                  </a:txBody>
                  <a:tcPr marL="45720" marR="45720" anchor="ctr"/>
                </a:tc>
                <a:tc vMerge="1">
                  <a:txBody>
                    <a:bodyPr/>
                    <a:lstStyle/>
                    <a:p>
                      <a:endParaRPr lang="en-US" dirty="0"/>
                    </a:p>
                  </a:txBody>
                  <a:tcPr/>
                </a:tc>
                <a:extLst>
                  <a:ext uri="{0D108BD9-81ED-4DB2-BD59-A6C34878D82A}">
                    <a16:rowId xmlns:a16="http://schemas.microsoft.com/office/drawing/2014/main" val="2355490000"/>
                  </a:ext>
                </a:extLst>
              </a:tr>
              <a:tr h="210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(Low | Yes) = 3/9</a:t>
                      </a: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(Low | No) = 1/5</a:t>
                      </a:r>
                    </a:p>
                  </a:txBody>
                  <a:tcPr marL="45720" marR="45720" anchor="ctr"/>
                </a:tc>
                <a:tc vMerge="1">
                  <a:txBody>
                    <a:bodyPr/>
                    <a:lstStyle/>
                    <a:p>
                      <a:endParaRPr lang="en-US" dirty="0"/>
                    </a:p>
                  </a:txBody>
                  <a:tcPr/>
                </a:tc>
                <a:extLst>
                  <a:ext uri="{0D108BD9-81ED-4DB2-BD59-A6C34878D82A}">
                    <a16:rowId xmlns:a16="http://schemas.microsoft.com/office/drawing/2014/main" val="2664258256"/>
                  </a:ext>
                </a:extLst>
              </a:tr>
              <a:tr h="2103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bg1"/>
                          </a:solidFill>
                        </a:rPr>
                        <a:t>Student</a:t>
                      </a:r>
                    </a:p>
                  </a:txBody>
                  <a:tcPr marL="45720" marR="45720" anchor="ctr">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endParaRPr lang="en-US" dirty="0"/>
                    </a:p>
                  </a:txBody>
                  <a:tcPr/>
                </a:tc>
                <a:extLst>
                  <a:ext uri="{0D108BD9-81ED-4DB2-BD59-A6C34878D82A}">
                    <a16:rowId xmlns:a16="http://schemas.microsoft.com/office/drawing/2014/main" val="4082381299"/>
                  </a:ext>
                </a:extLst>
              </a:tr>
              <a:tr h="210312">
                <a:tc>
                  <a:txBody>
                    <a:bodyPr/>
                    <a:lstStyle/>
                    <a:p>
                      <a:r>
                        <a:rPr lang="en-US" dirty="0" smtClean="0"/>
                        <a:t>P (No | Yes) = 3/9</a:t>
                      </a:r>
                      <a:endParaRPr lang="en-US" dirty="0"/>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(No | No) = 4/5</a:t>
                      </a:r>
                    </a:p>
                  </a:txBody>
                  <a:tcPr marL="45720" marR="45720"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marL="45720" marR="45720" anchor="ctr"/>
                </a:tc>
                <a:extLst>
                  <a:ext uri="{0D108BD9-81ED-4DB2-BD59-A6C34878D82A}">
                    <a16:rowId xmlns:a16="http://schemas.microsoft.com/office/drawing/2014/main" val="1978580460"/>
                  </a:ext>
                </a:extLst>
              </a:tr>
              <a:tr h="210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(Yes | Yes) = 6/9</a:t>
                      </a: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(Yes | No) = 1/5</a:t>
                      </a:r>
                    </a:p>
                  </a:txBody>
                  <a:tcPr marL="45720" marR="4572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3223282936"/>
                  </a:ext>
                </a:extLst>
              </a:tr>
              <a:tr h="2103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err="1" smtClean="0">
                          <a:solidFill>
                            <a:schemeClr val="bg1"/>
                          </a:solidFill>
                        </a:rPr>
                        <a:t>Credit_rating</a:t>
                      </a:r>
                      <a:endParaRPr lang="en-US" sz="2000" b="1" dirty="0" smtClean="0">
                        <a:solidFill>
                          <a:schemeClr val="bg1"/>
                        </a:solidFill>
                      </a:endParaRPr>
                    </a:p>
                  </a:txBody>
                  <a:tcPr marL="45720" marR="45720" anchor="ctr">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2164449733"/>
                  </a:ext>
                </a:extLst>
              </a:tr>
              <a:tr h="210312">
                <a:tc>
                  <a:txBody>
                    <a:bodyPr/>
                    <a:lstStyle/>
                    <a:p>
                      <a:r>
                        <a:rPr lang="en-US" dirty="0" smtClean="0"/>
                        <a:t>P (Fair | Yes) = 6/9</a:t>
                      </a:r>
                      <a:endParaRPr lang="en-US" dirty="0"/>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(Fair | No) = 2/5</a:t>
                      </a:r>
                    </a:p>
                  </a:txBody>
                  <a:tcPr marL="45720" marR="45720"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marL="45720" marR="45720" anchor="ctr"/>
                </a:tc>
                <a:extLst>
                  <a:ext uri="{0D108BD9-81ED-4DB2-BD59-A6C34878D82A}">
                    <a16:rowId xmlns:a16="http://schemas.microsoft.com/office/drawing/2014/main" val="452006050"/>
                  </a:ext>
                </a:extLst>
              </a:tr>
              <a:tr h="210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(Excellent | Yes) = 3/9</a:t>
                      </a: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(Excellent | No) = 3/5</a:t>
                      </a:r>
                    </a:p>
                  </a:txBody>
                  <a:tcPr marL="45720" marR="4572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291097740"/>
                  </a:ext>
                </a:extLst>
              </a:tr>
            </a:tbl>
          </a:graphicData>
        </a:graphic>
      </p:graphicFrame>
    </p:spTree>
    <p:extLst>
      <p:ext uri="{BB962C8B-B14F-4D97-AF65-F5344CB8AC3E}">
        <p14:creationId xmlns:p14="http://schemas.microsoft.com/office/powerpoint/2010/main" val="128758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 - Example </a:t>
            </a:r>
          </a:p>
        </p:txBody>
      </p:sp>
      <p:sp>
        <p:nvSpPr>
          <p:cNvPr id="3" name="Content Placeholder 2"/>
          <p:cNvSpPr>
            <a:spLocks noGrp="1"/>
          </p:cNvSpPr>
          <p:nvPr>
            <p:ph idx="1"/>
          </p:nvPr>
        </p:nvSpPr>
        <p:spPr/>
        <p:txBody>
          <a:bodyPr>
            <a:normAutofit lnSpcReduction="10000"/>
          </a:bodyPr>
          <a:lstStyle/>
          <a:p>
            <a:r>
              <a:rPr lang="en-US" dirty="0" smtClean="0"/>
              <a:t>An unseen sample Y = </a:t>
            </a:r>
            <a:r>
              <a:rPr lang="en-US" b="1" dirty="0" smtClean="0"/>
              <a:t>(&lt;=30</a:t>
            </a:r>
            <a:r>
              <a:rPr lang="en-US" dirty="0" smtClean="0"/>
              <a:t>,</a:t>
            </a:r>
            <a:r>
              <a:rPr lang="en-US" b="1" dirty="0"/>
              <a:t> </a:t>
            </a:r>
            <a:r>
              <a:rPr lang="en-US" b="1" dirty="0" smtClean="0"/>
              <a:t>Low, Yes, Excellent)</a:t>
            </a:r>
          </a:p>
          <a:p>
            <a:r>
              <a:rPr lang="en-US" dirty="0" smtClean="0"/>
              <a:t>P(</a:t>
            </a:r>
            <a:r>
              <a:rPr lang="en-US" dirty="0" err="1" smtClean="0"/>
              <a:t>Y|Yes</a:t>
            </a:r>
            <a:r>
              <a:rPr lang="en-US" dirty="0" smtClean="0"/>
              <a:t>).P(Yes) = </a:t>
            </a:r>
            <a:r>
              <a:rPr lang="en-US" dirty="0"/>
              <a:t>P</a:t>
            </a:r>
            <a:r>
              <a:rPr lang="en-US" dirty="0" smtClean="0"/>
              <a:t>(&lt;=30|Yes).</a:t>
            </a:r>
            <a:r>
              <a:rPr lang="en-US" dirty="0"/>
              <a:t> </a:t>
            </a:r>
            <a:r>
              <a:rPr lang="en-US" dirty="0" smtClean="0"/>
              <a:t>P(</a:t>
            </a:r>
            <a:r>
              <a:rPr lang="en-US" dirty="0" err="1" smtClean="0"/>
              <a:t>Low|Yes</a:t>
            </a:r>
            <a:r>
              <a:rPr lang="en-US" dirty="0" smtClean="0"/>
              <a:t>).</a:t>
            </a:r>
            <a:r>
              <a:rPr lang="en-US" dirty="0"/>
              <a:t> </a:t>
            </a:r>
            <a:r>
              <a:rPr lang="en-US" dirty="0" smtClean="0"/>
              <a:t>P(</a:t>
            </a:r>
            <a:r>
              <a:rPr lang="en-US" dirty="0" err="1" smtClean="0"/>
              <a:t>Yes|Yes</a:t>
            </a:r>
            <a:r>
              <a:rPr lang="en-US" dirty="0" smtClean="0"/>
              <a:t>).</a:t>
            </a:r>
            <a:r>
              <a:rPr lang="en-US" dirty="0"/>
              <a:t> </a:t>
            </a:r>
            <a:r>
              <a:rPr lang="en-US" dirty="0" smtClean="0"/>
              <a:t>					P(</a:t>
            </a:r>
            <a:r>
              <a:rPr lang="en-US" dirty="0" err="1" smtClean="0"/>
              <a:t>Excellent|Yes</a:t>
            </a:r>
            <a:r>
              <a:rPr lang="en-US" dirty="0" smtClean="0"/>
              <a:t>) . P(Yes)</a:t>
            </a:r>
          </a:p>
          <a:p>
            <a:pPr marL="2286000" lvl="5" indent="0">
              <a:buNone/>
            </a:pPr>
            <a:r>
              <a:rPr lang="en-US" sz="2400" dirty="0">
                <a:latin typeface="+mj-lt"/>
                <a:ea typeface="Times New Roman" panose="02020603050405020304" pitchFamily="18" charset="0"/>
                <a:cs typeface="Times New Roman" panose="02020603050405020304" pitchFamily="18" charset="0"/>
              </a:rPr>
              <a:t> =</a:t>
            </a:r>
            <a:r>
              <a:rPr lang="en-US" dirty="0" smtClean="0"/>
              <a:t> </a:t>
            </a:r>
            <a:r>
              <a:rPr lang="en-US" sz="2400" dirty="0">
                <a:latin typeface="+mj-lt"/>
                <a:ea typeface="Times New Roman" panose="02020603050405020304" pitchFamily="18" charset="0"/>
                <a:cs typeface="Times New Roman" panose="02020603050405020304" pitchFamily="18" charset="0"/>
              </a:rPr>
              <a:t>2/9 * 3/9 * 6/9 * 3/9 * 9/14</a:t>
            </a:r>
          </a:p>
          <a:p>
            <a:pPr marL="2286000" lvl="5" indent="0">
              <a:buNone/>
            </a:pPr>
            <a:r>
              <a:rPr lang="en-US" sz="2400" dirty="0">
                <a:latin typeface="+mj-lt"/>
                <a:ea typeface="Times New Roman" panose="02020603050405020304" pitchFamily="18" charset="0"/>
                <a:cs typeface="Times New Roman" panose="02020603050405020304" pitchFamily="18" charset="0"/>
              </a:rPr>
              <a:t> = </a:t>
            </a:r>
            <a:r>
              <a:rPr lang="en-US" sz="2400" dirty="0" smtClean="0">
                <a:latin typeface="+mj-lt"/>
                <a:ea typeface="Times New Roman" panose="02020603050405020304" pitchFamily="18" charset="0"/>
                <a:cs typeface="Times New Roman" panose="02020603050405020304" pitchFamily="18" charset="0"/>
              </a:rPr>
              <a:t>0.010582</a:t>
            </a:r>
          </a:p>
          <a:p>
            <a:pPr marL="2286000" lvl="5" indent="0">
              <a:buNone/>
            </a:pPr>
            <a:endParaRPr lang="en-US" sz="2400" dirty="0" smtClean="0">
              <a:latin typeface="+mj-lt"/>
              <a:ea typeface="Times New Roman" panose="02020603050405020304" pitchFamily="18" charset="0"/>
              <a:cs typeface="Times New Roman" panose="02020603050405020304" pitchFamily="18" charset="0"/>
            </a:endParaRPr>
          </a:p>
          <a:p>
            <a:pPr marL="342900" lvl="5" indent="-342900">
              <a:lnSpc>
                <a:spcPct val="114000"/>
              </a:lnSpc>
              <a:buFont typeface="Wingdings" charset="2"/>
              <a:buChar char="§"/>
            </a:pPr>
            <a:r>
              <a:rPr lang="en-US" sz="2400" dirty="0" smtClean="0">
                <a:latin typeface="+mj-lt"/>
                <a:ea typeface="Times New Roman" panose="02020603050405020304" pitchFamily="18" charset="0"/>
                <a:cs typeface="Times New Roman" panose="02020603050405020304" pitchFamily="18" charset="0"/>
              </a:rPr>
              <a:t>P(</a:t>
            </a:r>
            <a:r>
              <a:rPr lang="en-US" sz="2400" dirty="0" err="1" smtClean="0">
                <a:latin typeface="+mj-lt"/>
                <a:ea typeface="Times New Roman" panose="02020603050405020304" pitchFamily="18" charset="0"/>
                <a:cs typeface="Times New Roman" panose="02020603050405020304" pitchFamily="18" charset="0"/>
              </a:rPr>
              <a:t>Y|No</a:t>
            </a:r>
            <a:r>
              <a:rPr lang="en-US" sz="2400" dirty="0" smtClean="0">
                <a:latin typeface="+mj-lt"/>
                <a:ea typeface="Times New Roman" panose="02020603050405020304" pitchFamily="18" charset="0"/>
                <a:cs typeface="Times New Roman" panose="02020603050405020304" pitchFamily="18" charset="0"/>
              </a:rPr>
              <a:t>).P(No) </a:t>
            </a:r>
            <a:r>
              <a:rPr lang="en-US" sz="2400" dirty="0">
                <a:latin typeface="+mj-lt"/>
                <a:ea typeface="Times New Roman" panose="02020603050405020304" pitchFamily="18" charset="0"/>
                <a:cs typeface="Times New Roman" panose="02020603050405020304" pitchFamily="18" charset="0"/>
              </a:rPr>
              <a:t>= P(&lt;=</a:t>
            </a:r>
            <a:r>
              <a:rPr lang="en-US" sz="2400" dirty="0" smtClean="0">
                <a:latin typeface="+mj-lt"/>
                <a:ea typeface="Times New Roman" panose="02020603050405020304" pitchFamily="18" charset="0"/>
                <a:cs typeface="Times New Roman" panose="02020603050405020304" pitchFamily="18" charset="0"/>
              </a:rPr>
              <a:t>30|No). P(</a:t>
            </a:r>
            <a:r>
              <a:rPr lang="en-US" sz="2400" dirty="0" err="1" smtClean="0">
                <a:latin typeface="+mj-lt"/>
                <a:ea typeface="Times New Roman" panose="02020603050405020304" pitchFamily="18" charset="0"/>
                <a:cs typeface="Times New Roman" panose="02020603050405020304" pitchFamily="18" charset="0"/>
              </a:rPr>
              <a:t>Low|No</a:t>
            </a:r>
            <a:r>
              <a:rPr lang="en-US" sz="2400" dirty="0" smtClean="0">
                <a:latin typeface="+mj-lt"/>
                <a:ea typeface="Times New Roman" panose="02020603050405020304" pitchFamily="18" charset="0"/>
                <a:cs typeface="Times New Roman" panose="02020603050405020304" pitchFamily="18" charset="0"/>
              </a:rPr>
              <a:t>). P(</a:t>
            </a:r>
            <a:r>
              <a:rPr lang="en-US" sz="2400" dirty="0" err="1" smtClean="0">
                <a:latin typeface="+mj-lt"/>
                <a:ea typeface="Times New Roman" panose="02020603050405020304" pitchFamily="18" charset="0"/>
                <a:cs typeface="Times New Roman" panose="02020603050405020304" pitchFamily="18" charset="0"/>
              </a:rPr>
              <a:t>Yes|No</a:t>
            </a:r>
            <a:r>
              <a:rPr lang="en-US" sz="2400" dirty="0" smtClean="0">
                <a:latin typeface="+mj-lt"/>
                <a:ea typeface="Times New Roman" panose="02020603050405020304" pitchFamily="18" charset="0"/>
                <a:cs typeface="Times New Roman" panose="02020603050405020304" pitchFamily="18" charset="0"/>
              </a:rPr>
              <a:t>). </a:t>
            </a:r>
            <a:r>
              <a:rPr lang="en-US" sz="2400" dirty="0">
                <a:latin typeface="+mj-lt"/>
                <a:ea typeface="Times New Roman" panose="02020603050405020304" pitchFamily="18" charset="0"/>
                <a:cs typeface="Times New Roman" panose="02020603050405020304" pitchFamily="18" charset="0"/>
              </a:rPr>
              <a:t>					</a:t>
            </a:r>
            <a:r>
              <a:rPr lang="en-US" sz="2400" dirty="0" smtClean="0">
                <a:latin typeface="+mj-lt"/>
                <a:ea typeface="Times New Roman" panose="02020603050405020304" pitchFamily="18" charset="0"/>
                <a:cs typeface="Times New Roman" panose="02020603050405020304" pitchFamily="18" charset="0"/>
              </a:rPr>
              <a:t>P(</a:t>
            </a:r>
            <a:r>
              <a:rPr lang="en-US" sz="2400" dirty="0" err="1" smtClean="0">
                <a:latin typeface="+mj-lt"/>
                <a:ea typeface="Times New Roman" panose="02020603050405020304" pitchFamily="18" charset="0"/>
                <a:cs typeface="Times New Roman" panose="02020603050405020304" pitchFamily="18" charset="0"/>
              </a:rPr>
              <a:t>Excellent|No</a:t>
            </a:r>
            <a:r>
              <a:rPr lang="en-US" sz="2400" dirty="0" smtClean="0">
                <a:latin typeface="+mj-lt"/>
                <a:ea typeface="Times New Roman" panose="02020603050405020304" pitchFamily="18" charset="0"/>
                <a:cs typeface="Times New Roman" panose="02020603050405020304" pitchFamily="18" charset="0"/>
              </a:rPr>
              <a:t>) </a:t>
            </a:r>
            <a:r>
              <a:rPr lang="en-US" sz="2400" dirty="0">
                <a:latin typeface="+mj-lt"/>
                <a:ea typeface="Times New Roman" panose="02020603050405020304" pitchFamily="18" charset="0"/>
                <a:cs typeface="Times New Roman" panose="02020603050405020304" pitchFamily="18" charset="0"/>
              </a:rPr>
              <a:t>. </a:t>
            </a:r>
            <a:r>
              <a:rPr lang="en-US" sz="2400" dirty="0" smtClean="0">
                <a:latin typeface="+mj-lt"/>
                <a:ea typeface="Times New Roman" panose="02020603050405020304" pitchFamily="18" charset="0"/>
                <a:cs typeface="Times New Roman" panose="02020603050405020304" pitchFamily="18" charset="0"/>
              </a:rPr>
              <a:t>P(No)</a:t>
            </a:r>
          </a:p>
          <a:p>
            <a:pPr marL="1371600" lvl="8" indent="0">
              <a:lnSpc>
                <a:spcPct val="114000"/>
              </a:lnSpc>
              <a:buNone/>
            </a:pPr>
            <a:r>
              <a:rPr lang="en-US" sz="2400" dirty="0">
                <a:latin typeface="+mj-lt"/>
                <a:ea typeface="Times New Roman" panose="02020603050405020304" pitchFamily="18" charset="0"/>
                <a:cs typeface="Times New Roman" panose="02020603050405020304" pitchFamily="18" charset="0"/>
              </a:rPr>
              <a:t> </a:t>
            </a:r>
            <a:r>
              <a:rPr lang="en-US" sz="2400" dirty="0" smtClean="0">
                <a:latin typeface="+mj-lt"/>
                <a:ea typeface="Times New Roman" panose="02020603050405020304" pitchFamily="18" charset="0"/>
                <a:cs typeface="Times New Roman" panose="02020603050405020304" pitchFamily="18" charset="0"/>
              </a:rPr>
              <a:t>           </a:t>
            </a:r>
            <a:r>
              <a:rPr lang="en-US" sz="2400" dirty="0" smtClean="0">
                <a:ea typeface="Times New Roman" panose="02020603050405020304" pitchFamily="18" charset="0"/>
                <a:cs typeface="Times New Roman" panose="02020603050405020304" pitchFamily="18" charset="0"/>
              </a:rPr>
              <a:t>=</a:t>
            </a:r>
            <a:r>
              <a:rPr lang="en-US" sz="2400" dirty="0" smtClean="0"/>
              <a:t> </a:t>
            </a:r>
            <a:r>
              <a:rPr lang="en-US" sz="2400" dirty="0" smtClean="0">
                <a:cs typeface="Times New Roman" panose="02020603050405020304" pitchFamily="18" charset="0"/>
              </a:rPr>
              <a:t>3</a:t>
            </a:r>
            <a:r>
              <a:rPr lang="en-US" sz="2400" dirty="0" smtClean="0">
                <a:ea typeface="Times New Roman" panose="02020603050405020304" pitchFamily="18" charset="0"/>
                <a:cs typeface="Times New Roman" panose="02020603050405020304" pitchFamily="18" charset="0"/>
              </a:rPr>
              <a:t>/5 </a:t>
            </a:r>
            <a:r>
              <a:rPr lang="en-US" sz="2400" dirty="0">
                <a:ea typeface="Times New Roman" panose="02020603050405020304" pitchFamily="18" charset="0"/>
                <a:cs typeface="Times New Roman" panose="02020603050405020304" pitchFamily="18" charset="0"/>
              </a:rPr>
              <a:t>* </a:t>
            </a:r>
            <a:r>
              <a:rPr lang="en-US" sz="2400" dirty="0" smtClean="0">
                <a:ea typeface="Times New Roman" panose="02020603050405020304" pitchFamily="18" charset="0"/>
                <a:cs typeface="Times New Roman" panose="02020603050405020304" pitchFamily="18" charset="0"/>
              </a:rPr>
              <a:t>1/5 </a:t>
            </a:r>
            <a:r>
              <a:rPr lang="en-US" sz="2400" dirty="0">
                <a:ea typeface="Times New Roman" panose="02020603050405020304" pitchFamily="18" charset="0"/>
                <a:cs typeface="Times New Roman" panose="02020603050405020304" pitchFamily="18" charset="0"/>
              </a:rPr>
              <a:t>* </a:t>
            </a:r>
            <a:r>
              <a:rPr lang="en-US" sz="2400" dirty="0" smtClean="0">
                <a:ea typeface="Times New Roman" panose="02020603050405020304" pitchFamily="18" charset="0"/>
                <a:cs typeface="Times New Roman" panose="02020603050405020304" pitchFamily="18" charset="0"/>
              </a:rPr>
              <a:t>1/5 </a:t>
            </a:r>
            <a:r>
              <a:rPr lang="en-US" sz="2400" dirty="0">
                <a:ea typeface="Times New Roman" panose="02020603050405020304" pitchFamily="18" charset="0"/>
                <a:cs typeface="Times New Roman" panose="02020603050405020304" pitchFamily="18" charset="0"/>
              </a:rPr>
              <a:t>* </a:t>
            </a:r>
            <a:r>
              <a:rPr lang="en-US" sz="2400" dirty="0" smtClean="0">
                <a:ea typeface="Times New Roman" panose="02020603050405020304" pitchFamily="18" charset="0"/>
                <a:cs typeface="Times New Roman" panose="02020603050405020304" pitchFamily="18" charset="0"/>
              </a:rPr>
              <a:t>3/5 </a:t>
            </a:r>
            <a:r>
              <a:rPr lang="en-US" sz="2400" dirty="0">
                <a:ea typeface="Times New Roman" panose="02020603050405020304" pitchFamily="18" charset="0"/>
                <a:cs typeface="Times New Roman" panose="02020603050405020304" pitchFamily="18" charset="0"/>
              </a:rPr>
              <a:t>* </a:t>
            </a:r>
            <a:r>
              <a:rPr lang="en-US" sz="2400" dirty="0" smtClean="0">
                <a:ea typeface="Times New Roman" panose="02020603050405020304" pitchFamily="18" charset="0"/>
                <a:cs typeface="Times New Roman" panose="02020603050405020304" pitchFamily="18" charset="0"/>
              </a:rPr>
              <a:t>5/14</a:t>
            </a:r>
          </a:p>
          <a:p>
            <a:pPr marL="1371600" lvl="8" indent="0">
              <a:lnSpc>
                <a:spcPct val="114000"/>
              </a:lnSpc>
              <a:buNone/>
            </a:pPr>
            <a:r>
              <a:rPr lang="en-US" sz="2400" dirty="0">
                <a:ea typeface="Times New Roman" panose="02020603050405020304" pitchFamily="18" charset="0"/>
                <a:cs typeface="Times New Roman" panose="02020603050405020304" pitchFamily="18" charset="0"/>
              </a:rPr>
              <a:t> </a:t>
            </a:r>
            <a:r>
              <a:rPr lang="en-US" sz="2400" dirty="0" smtClean="0">
                <a:ea typeface="Times New Roman" panose="02020603050405020304" pitchFamily="18" charset="0"/>
                <a:cs typeface="Times New Roman" panose="02020603050405020304" pitchFamily="18" charset="0"/>
              </a:rPr>
              <a:t>           = 0.005142</a:t>
            </a:r>
          </a:p>
          <a:p>
            <a:pPr marL="342900" lvl="5" indent="-342900">
              <a:lnSpc>
                <a:spcPct val="114000"/>
              </a:lnSpc>
              <a:buFont typeface="Wingdings" pitchFamily="2" charset="2"/>
              <a:buChar char="§"/>
            </a:pPr>
            <a:r>
              <a:rPr lang="en-US" sz="2400" dirty="0" smtClean="0">
                <a:ea typeface="Times New Roman" panose="02020603050405020304" pitchFamily="18" charset="0"/>
                <a:cs typeface="Times New Roman" panose="02020603050405020304" pitchFamily="18" charset="0"/>
              </a:rPr>
              <a:t>Choose the class so that it maximizes this probability, this means that new instance will be classified as </a:t>
            </a:r>
            <a:r>
              <a:rPr lang="en-US" sz="2400" dirty="0" smtClean="0">
                <a:solidFill>
                  <a:schemeClr val="accent2"/>
                </a:solidFill>
                <a:ea typeface="Times New Roman" panose="02020603050405020304" pitchFamily="18" charset="0"/>
                <a:cs typeface="Times New Roman" panose="02020603050405020304" pitchFamily="18" charset="0"/>
              </a:rPr>
              <a:t>Yes (</a:t>
            </a:r>
            <a:r>
              <a:rPr lang="en-US" sz="2400" dirty="0" err="1" smtClean="0">
                <a:solidFill>
                  <a:schemeClr val="accent2"/>
                </a:solidFill>
                <a:ea typeface="Times New Roman" panose="02020603050405020304" pitchFamily="18" charset="0"/>
                <a:cs typeface="Times New Roman" panose="02020603050405020304" pitchFamily="18" charset="0"/>
              </a:rPr>
              <a:t>Buys_computer</a:t>
            </a:r>
            <a:r>
              <a:rPr lang="en-US" sz="2400" dirty="0" smtClean="0">
                <a:solidFill>
                  <a:schemeClr val="accent2"/>
                </a:solidFill>
                <a:ea typeface="Times New Roman" panose="02020603050405020304" pitchFamily="18" charset="0"/>
                <a:cs typeface="Times New Roman" panose="02020603050405020304" pitchFamily="18" charset="0"/>
              </a:rPr>
              <a:t>)</a:t>
            </a:r>
            <a:endParaRPr lang="en-US" sz="2400" dirty="0">
              <a:solidFill>
                <a:schemeClr val="accent2"/>
              </a:solidFill>
              <a:ea typeface="Times New Roman" panose="02020603050405020304" pitchFamily="18" charset="0"/>
              <a:cs typeface="Times New Roman" panose="02020603050405020304" pitchFamily="18" charset="0"/>
            </a:endParaRPr>
          </a:p>
          <a:p>
            <a:pPr marL="342900" lvl="5" indent="-342900">
              <a:lnSpc>
                <a:spcPct val="114000"/>
              </a:lnSpc>
              <a:buFont typeface="Wingdings" charset="2"/>
              <a:buChar char="§"/>
            </a:pPr>
            <a:endParaRPr lang="en-US" sz="2400" dirty="0">
              <a:latin typeface="+mj-lt"/>
              <a:ea typeface="Times New Roman" panose="02020603050405020304" pitchFamily="18" charset="0"/>
              <a:cs typeface="Times New Roman" panose="02020603050405020304" pitchFamily="18" charset="0"/>
            </a:endParaRPr>
          </a:p>
          <a:p>
            <a:pPr marL="114300" indent="0">
              <a:buNone/>
            </a:pPr>
            <a:endParaRPr lang="en-US" dirty="0"/>
          </a:p>
        </p:txBody>
      </p:sp>
      <p:cxnSp>
        <p:nvCxnSpPr>
          <p:cNvPr id="5" name="Straight Connector 4"/>
          <p:cNvCxnSpPr/>
          <p:nvPr/>
        </p:nvCxnSpPr>
        <p:spPr>
          <a:xfrm>
            <a:off x="2209800" y="3352800"/>
            <a:ext cx="4495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79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yourself!</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131802012"/>
              </p:ext>
            </p:extLst>
          </p:nvPr>
        </p:nvGraphicFramePr>
        <p:xfrm>
          <a:off x="1352550" y="1066800"/>
          <a:ext cx="6438900" cy="4937760"/>
        </p:xfrm>
        <a:graphic>
          <a:graphicData uri="http://schemas.openxmlformats.org/drawingml/2006/table">
            <a:tbl>
              <a:tblPr firstRow="1" bandRow="1">
                <a:tableStyleId>{073A0DAA-6AF3-43AB-8588-CEC1D06C72B9}</a:tableStyleId>
              </a:tblPr>
              <a:tblGrid>
                <a:gridCol w="1562100">
                  <a:extLst>
                    <a:ext uri="{9D8B030D-6E8A-4147-A177-3AD203B41FA5}">
                      <a16:colId xmlns:a16="http://schemas.microsoft.com/office/drawing/2014/main" val="3586562457"/>
                    </a:ext>
                  </a:extLst>
                </a:gridCol>
                <a:gridCol w="1676400">
                  <a:extLst>
                    <a:ext uri="{9D8B030D-6E8A-4147-A177-3AD203B41FA5}">
                      <a16:colId xmlns:a16="http://schemas.microsoft.com/office/drawing/2014/main" val="1779477550"/>
                    </a:ext>
                  </a:extLst>
                </a:gridCol>
                <a:gridCol w="1600200">
                  <a:extLst>
                    <a:ext uri="{9D8B030D-6E8A-4147-A177-3AD203B41FA5}">
                      <a16:colId xmlns:a16="http://schemas.microsoft.com/office/drawing/2014/main" val="2345009030"/>
                    </a:ext>
                  </a:extLst>
                </a:gridCol>
                <a:gridCol w="1600200">
                  <a:extLst>
                    <a:ext uri="{9D8B030D-6E8A-4147-A177-3AD203B41FA5}">
                      <a16:colId xmlns:a16="http://schemas.microsoft.com/office/drawing/2014/main" val="3195426164"/>
                    </a:ext>
                  </a:extLst>
                </a:gridCol>
              </a:tblGrid>
              <a:tr h="359664">
                <a:tc>
                  <a:txBody>
                    <a:bodyPr/>
                    <a:lstStyle/>
                    <a:p>
                      <a:r>
                        <a:rPr lang="en-US" dirty="0" smtClean="0"/>
                        <a:t>Age</a:t>
                      </a:r>
                      <a:endParaRPr lang="en-US" dirty="0"/>
                    </a:p>
                  </a:txBody>
                  <a:tcPr anchor="ctr"/>
                </a:tc>
                <a:tc>
                  <a:txBody>
                    <a:bodyPr/>
                    <a:lstStyle/>
                    <a:p>
                      <a:r>
                        <a:rPr lang="en-US" dirty="0" smtClean="0"/>
                        <a:t>Competition</a:t>
                      </a:r>
                      <a:endParaRPr lang="en-US" dirty="0"/>
                    </a:p>
                  </a:txBody>
                  <a:tcPr anchor="ctr"/>
                </a:tc>
                <a:tc>
                  <a:txBody>
                    <a:bodyPr/>
                    <a:lstStyle/>
                    <a:p>
                      <a:r>
                        <a:rPr lang="en-US" dirty="0" smtClean="0"/>
                        <a:t>Type</a:t>
                      </a:r>
                      <a:endParaRPr lang="en-US" dirty="0"/>
                    </a:p>
                  </a:txBody>
                  <a:tcPr anchor="ctr"/>
                </a:tc>
                <a:tc>
                  <a:txBody>
                    <a:bodyPr/>
                    <a:lstStyle/>
                    <a:p>
                      <a:r>
                        <a:rPr lang="en-US" dirty="0" smtClean="0"/>
                        <a:t>Profit</a:t>
                      </a:r>
                      <a:endParaRPr lang="en-US" dirty="0"/>
                    </a:p>
                  </a:txBody>
                  <a:tcPr anchor="ctr"/>
                </a:tc>
                <a:extLst>
                  <a:ext uri="{0D108BD9-81ED-4DB2-BD59-A6C34878D82A}">
                    <a16:rowId xmlns:a16="http://schemas.microsoft.com/office/drawing/2014/main" val="4117168307"/>
                  </a:ext>
                </a:extLst>
              </a:tr>
              <a:tr h="359664">
                <a:tc>
                  <a:txBody>
                    <a:bodyPr/>
                    <a:lstStyle/>
                    <a:p>
                      <a:r>
                        <a:rPr lang="en-US" sz="2400" dirty="0" smtClean="0"/>
                        <a:t>Old</a:t>
                      </a:r>
                    </a:p>
                  </a:txBody>
                  <a:tcPr anchor="ctr"/>
                </a:tc>
                <a:tc>
                  <a:txBody>
                    <a:bodyPr/>
                    <a:lstStyle/>
                    <a:p>
                      <a:r>
                        <a:rPr lang="en-US" sz="2400" dirty="0" smtClean="0"/>
                        <a:t>Yes</a:t>
                      </a:r>
                      <a:endParaRPr lang="en-US" sz="2400" dirty="0"/>
                    </a:p>
                  </a:txBody>
                  <a:tcPr anchor="ctr"/>
                </a:tc>
                <a:tc>
                  <a:txBody>
                    <a:bodyPr/>
                    <a:lstStyle/>
                    <a:p>
                      <a:r>
                        <a:rPr lang="en-US" sz="2400" dirty="0" err="1" smtClean="0"/>
                        <a:t>Swr</a:t>
                      </a:r>
                      <a:endParaRPr lang="en-US" sz="2400" dirty="0"/>
                    </a:p>
                  </a:txBody>
                  <a:tcPr anchor="ctr"/>
                </a:tc>
                <a:tc>
                  <a:txBody>
                    <a:bodyPr/>
                    <a:lstStyle/>
                    <a:p>
                      <a:r>
                        <a:rPr lang="en-US" sz="2400" dirty="0" smtClean="0"/>
                        <a:t>Down</a:t>
                      </a:r>
                      <a:endParaRPr lang="en-US" sz="2400" dirty="0"/>
                    </a:p>
                  </a:txBody>
                  <a:tcPr anchor="ctr"/>
                </a:tc>
                <a:extLst>
                  <a:ext uri="{0D108BD9-81ED-4DB2-BD59-A6C34878D82A}">
                    <a16:rowId xmlns:a16="http://schemas.microsoft.com/office/drawing/2014/main" val="3207967446"/>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Old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Swr</a:t>
                      </a:r>
                      <a:endParaRPr lang="en-US" sz="2400" dirty="0" smtClean="0"/>
                    </a:p>
                  </a:txBody>
                  <a:tcPr anchor="ctr"/>
                </a:tc>
                <a:tc>
                  <a:txBody>
                    <a:bodyPr/>
                    <a:lstStyle/>
                    <a:p>
                      <a:r>
                        <a:rPr lang="en-US" sz="2400" dirty="0" smtClean="0"/>
                        <a:t>Down</a:t>
                      </a:r>
                      <a:endParaRPr lang="en-US" sz="2400" dirty="0"/>
                    </a:p>
                  </a:txBody>
                  <a:tcPr anchor="ctr"/>
                </a:tc>
                <a:extLst>
                  <a:ext uri="{0D108BD9-81ED-4DB2-BD59-A6C34878D82A}">
                    <a16:rowId xmlns:a16="http://schemas.microsoft.com/office/drawing/2014/main" val="1043376342"/>
                  </a:ext>
                </a:extLst>
              </a:tr>
              <a:tr h="359664">
                <a:tc>
                  <a:txBody>
                    <a:bodyPr/>
                    <a:lstStyle/>
                    <a:p>
                      <a:r>
                        <a:rPr lang="en-US" sz="2400" dirty="0" smtClean="0"/>
                        <a:t>Old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Hwr</a:t>
                      </a:r>
                      <a:endParaRPr lang="en-US" sz="2400"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Down</a:t>
                      </a:r>
                    </a:p>
                  </a:txBody>
                  <a:tcPr anchor="ctr"/>
                </a:tc>
                <a:extLst>
                  <a:ext uri="{0D108BD9-81ED-4DB2-BD59-A6C34878D82A}">
                    <a16:rowId xmlns:a16="http://schemas.microsoft.com/office/drawing/2014/main" val="1218227964"/>
                  </a:ext>
                </a:extLst>
              </a:tr>
              <a:tr h="359664">
                <a:tc>
                  <a:txBody>
                    <a:bodyPr/>
                    <a:lstStyle/>
                    <a:p>
                      <a:r>
                        <a:rPr lang="en-US" sz="2400" dirty="0" smtClean="0"/>
                        <a:t>Mid</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Swr</a:t>
                      </a:r>
                      <a:endParaRPr lang="en-US" sz="2400"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Down</a:t>
                      </a:r>
                    </a:p>
                  </a:txBody>
                  <a:tcPr anchor="ctr"/>
                </a:tc>
                <a:extLst>
                  <a:ext uri="{0D108BD9-81ED-4DB2-BD59-A6C34878D82A}">
                    <a16:rowId xmlns:a16="http://schemas.microsoft.com/office/drawing/2014/main" val="429111459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Mid</a:t>
                      </a:r>
                    </a:p>
                  </a:txBody>
                  <a:tcPr anchor="ctr"/>
                </a:tc>
                <a:tc>
                  <a:txBody>
                    <a:bodyPr/>
                    <a:lstStyle/>
                    <a:p>
                      <a:r>
                        <a:rPr lang="en-US" sz="2400" dirty="0" smtClean="0"/>
                        <a:t>Yes</a:t>
                      </a:r>
                      <a:endParaRPr lang="en-US" sz="2400" dirty="0"/>
                    </a:p>
                  </a:txBody>
                  <a:tcPr anchor="ctr"/>
                </a:tc>
                <a:tc>
                  <a:txBody>
                    <a:bodyPr/>
                    <a:lstStyle/>
                    <a:p>
                      <a:r>
                        <a:rPr lang="en-US" sz="2400" dirty="0" err="1" smtClean="0"/>
                        <a:t>Hwr</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Down</a:t>
                      </a:r>
                    </a:p>
                  </a:txBody>
                  <a:tcPr anchor="ctr"/>
                </a:tc>
                <a:extLst>
                  <a:ext uri="{0D108BD9-81ED-4DB2-BD59-A6C34878D82A}">
                    <a16:rowId xmlns:a16="http://schemas.microsoft.com/office/drawing/2014/main" val="1231033509"/>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Mid</a:t>
                      </a:r>
                    </a:p>
                  </a:txBody>
                  <a:tcPr anchor="ctr"/>
                </a:tc>
                <a:tc>
                  <a:txBody>
                    <a:bodyPr/>
                    <a:lstStyle/>
                    <a:p>
                      <a:r>
                        <a:rPr lang="en-US" sz="2400" dirty="0" smtClean="0"/>
                        <a:t>No</a:t>
                      </a:r>
                      <a:endParaRPr lang="en-US" sz="2400" dirty="0"/>
                    </a:p>
                  </a:txBody>
                  <a:tcPr anchor="ctr"/>
                </a:tc>
                <a:tc>
                  <a:txBody>
                    <a:bodyPr/>
                    <a:lstStyle/>
                    <a:p>
                      <a:r>
                        <a:rPr lang="en-US" sz="2400" dirty="0" err="1" smtClean="0"/>
                        <a:t>Hwr</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Up</a:t>
                      </a:r>
                    </a:p>
                  </a:txBody>
                  <a:tcPr anchor="ctr"/>
                </a:tc>
                <a:extLst>
                  <a:ext uri="{0D108BD9-81ED-4DB2-BD59-A6C34878D82A}">
                    <a16:rowId xmlns:a16="http://schemas.microsoft.com/office/drawing/2014/main" val="2245647393"/>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Mid</a:t>
                      </a:r>
                    </a:p>
                  </a:txBody>
                  <a:tcPr anchor="ctr"/>
                </a:tc>
                <a:tc>
                  <a:txBody>
                    <a:bodyPr/>
                    <a:lstStyle/>
                    <a:p>
                      <a:r>
                        <a:rPr lang="en-US" sz="2400" dirty="0" smtClean="0"/>
                        <a:t>No</a:t>
                      </a:r>
                      <a:endParaRPr lang="en-US" sz="2400" dirty="0"/>
                    </a:p>
                  </a:txBody>
                  <a:tcPr anchor="ctr"/>
                </a:tc>
                <a:tc>
                  <a:txBody>
                    <a:bodyPr/>
                    <a:lstStyle/>
                    <a:p>
                      <a:r>
                        <a:rPr lang="en-US" sz="2400" dirty="0" err="1" smtClean="0"/>
                        <a:t>Swr</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Up</a:t>
                      </a:r>
                    </a:p>
                  </a:txBody>
                  <a:tcPr anchor="ctr"/>
                </a:tc>
                <a:extLst>
                  <a:ext uri="{0D108BD9-81ED-4DB2-BD59-A6C34878D82A}">
                    <a16:rowId xmlns:a16="http://schemas.microsoft.com/office/drawing/2014/main" val="1194866820"/>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New</a:t>
                      </a:r>
                    </a:p>
                  </a:txBody>
                  <a:tcPr anchor="ctr"/>
                </a:tc>
                <a:tc>
                  <a:txBody>
                    <a:bodyPr/>
                    <a:lstStyle/>
                    <a:p>
                      <a:r>
                        <a:rPr lang="en-US" sz="2400" dirty="0" smtClean="0"/>
                        <a:t>Yes</a:t>
                      </a:r>
                      <a:endParaRPr lang="en-US" sz="2400" dirty="0"/>
                    </a:p>
                  </a:txBody>
                  <a:tcPr anchor="ctr"/>
                </a:tc>
                <a:tc>
                  <a:txBody>
                    <a:bodyPr/>
                    <a:lstStyle/>
                    <a:p>
                      <a:r>
                        <a:rPr lang="en-US" sz="2400" dirty="0" err="1" smtClean="0"/>
                        <a:t>Swr</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Up</a:t>
                      </a:r>
                    </a:p>
                  </a:txBody>
                  <a:tcPr anchor="ctr"/>
                </a:tc>
                <a:extLst>
                  <a:ext uri="{0D108BD9-81ED-4DB2-BD59-A6C34878D82A}">
                    <a16:rowId xmlns:a16="http://schemas.microsoft.com/office/drawing/2014/main" val="1940666900"/>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New</a:t>
                      </a:r>
                    </a:p>
                  </a:txBody>
                  <a:tcPr anchor="ctr"/>
                </a:tc>
                <a:tc>
                  <a:txBody>
                    <a:bodyPr/>
                    <a:lstStyle/>
                    <a:p>
                      <a:r>
                        <a:rPr lang="en-US" sz="2400" dirty="0" smtClean="0"/>
                        <a:t>No</a:t>
                      </a:r>
                      <a:endParaRPr lang="en-US" sz="2400" dirty="0"/>
                    </a:p>
                  </a:txBody>
                  <a:tcPr anchor="ctr"/>
                </a:tc>
                <a:tc>
                  <a:txBody>
                    <a:bodyPr/>
                    <a:lstStyle/>
                    <a:p>
                      <a:r>
                        <a:rPr lang="en-US" sz="2400" dirty="0" err="1" smtClean="0"/>
                        <a:t>Hwr</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Up</a:t>
                      </a:r>
                    </a:p>
                  </a:txBody>
                  <a:tcPr anchor="ctr"/>
                </a:tc>
                <a:extLst>
                  <a:ext uri="{0D108BD9-81ED-4DB2-BD59-A6C34878D82A}">
                    <a16:rowId xmlns:a16="http://schemas.microsoft.com/office/drawing/2014/main" val="196024624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New</a:t>
                      </a:r>
                    </a:p>
                  </a:txBody>
                  <a:tcPr anchor="ctr"/>
                </a:tc>
                <a:tc>
                  <a:txBody>
                    <a:bodyPr/>
                    <a:lstStyle/>
                    <a:p>
                      <a:r>
                        <a:rPr lang="en-US" sz="2400" dirty="0" smtClean="0"/>
                        <a:t>No</a:t>
                      </a:r>
                      <a:endParaRPr lang="en-US" sz="2400" dirty="0"/>
                    </a:p>
                  </a:txBody>
                  <a:tcPr anchor="ctr"/>
                </a:tc>
                <a:tc>
                  <a:txBody>
                    <a:bodyPr/>
                    <a:lstStyle/>
                    <a:p>
                      <a:r>
                        <a:rPr lang="en-US" sz="2400" dirty="0" err="1" smtClean="0"/>
                        <a:t>Swr</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Up</a:t>
                      </a:r>
                    </a:p>
                  </a:txBody>
                  <a:tcPr anchor="ctr"/>
                </a:tc>
                <a:extLst>
                  <a:ext uri="{0D108BD9-81ED-4DB2-BD59-A6C34878D82A}">
                    <a16:rowId xmlns:a16="http://schemas.microsoft.com/office/drawing/2014/main" val="721748576"/>
                  </a:ext>
                </a:extLst>
              </a:tr>
            </a:tbl>
          </a:graphicData>
        </a:graphic>
      </p:graphicFrame>
    </p:spTree>
    <p:extLst>
      <p:ext uri="{BB962C8B-B14F-4D97-AF65-F5344CB8AC3E}">
        <p14:creationId xmlns:p14="http://schemas.microsoft.com/office/powerpoint/2010/main" val="369022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Based Classification</a:t>
            </a:r>
            <a:endParaRPr lang="en-US" dirty="0"/>
          </a:p>
        </p:txBody>
      </p:sp>
      <p:sp>
        <p:nvSpPr>
          <p:cNvPr id="3" name="Content Placeholder 2"/>
          <p:cNvSpPr>
            <a:spLocks noGrp="1"/>
          </p:cNvSpPr>
          <p:nvPr>
            <p:ph idx="1"/>
          </p:nvPr>
        </p:nvSpPr>
        <p:spPr/>
        <p:txBody>
          <a:bodyPr>
            <a:normAutofit/>
          </a:bodyPr>
          <a:lstStyle/>
          <a:p>
            <a:pPr algn="just"/>
            <a:r>
              <a:rPr lang="en-US" dirty="0" smtClean="0"/>
              <a:t>It is featured by building rules based on object attributes.</a:t>
            </a:r>
          </a:p>
          <a:p>
            <a:pPr algn="just"/>
            <a:r>
              <a:rPr lang="en-US" dirty="0"/>
              <a:t>Rule-based classifier makes use of a set of IF-THEN rules for classification. </a:t>
            </a:r>
            <a:endParaRPr lang="en-US" dirty="0" smtClean="0"/>
          </a:p>
          <a:p>
            <a:pPr algn="just"/>
            <a:r>
              <a:rPr lang="en-US" dirty="0" smtClean="0"/>
              <a:t>We </a:t>
            </a:r>
            <a:r>
              <a:rPr lang="en-US" dirty="0"/>
              <a:t>can express a rule in the following from </a:t>
            </a:r>
            <a:endParaRPr lang="en-US" dirty="0" smtClean="0"/>
          </a:p>
          <a:p>
            <a:pPr lvl="1" algn="just">
              <a:buFont typeface="Arial" pitchFamily="34" charset="0"/>
              <a:buChar char="•"/>
            </a:pPr>
            <a:r>
              <a:rPr lang="en-US" dirty="0" smtClean="0"/>
              <a:t>IF </a:t>
            </a:r>
            <a:r>
              <a:rPr lang="en-US" dirty="0"/>
              <a:t>condition THEN conclusion </a:t>
            </a:r>
            <a:r>
              <a:rPr lang="en-US" dirty="0" smtClean="0"/>
              <a:t> </a:t>
            </a:r>
          </a:p>
          <a:p>
            <a:pPr algn="just"/>
            <a:r>
              <a:rPr lang="en-US" dirty="0" smtClean="0"/>
              <a:t>Let us consider a rule R1, </a:t>
            </a:r>
          </a:p>
          <a:p>
            <a:pPr marL="457200" lvl="1" indent="0" algn="just">
              <a:buNone/>
            </a:pPr>
            <a:r>
              <a:rPr lang="en-US" dirty="0" smtClean="0"/>
              <a:t>R1</a:t>
            </a:r>
            <a:r>
              <a:rPr lang="en-US" dirty="0"/>
              <a:t>: </a:t>
            </a:r>
            <a:r>
              <a:rPr lang="en-US" b="1" dirty="0"/>
              <a:t>IF age=youth AND student=yes THEN </a:t>
            </a:r>
            <a:r>
              <a:rPr lang="en-US" b="1" dirty="0" err="1" smtClean="0"/>
              <a:t>buy_computer</a:t>
            </a:r>
            <a:r>
              <a:rPr lang="en-US" b="1" dirty="0" smtClean="0"/>
              <a:t>=yes</a:t>
            </a:r>
          </a:p>
          <a:p>
            <a:pPr lvl="1" algn="just">
              <a:buFont typeface="Arial" pitchFamily="34" charset="0"/>
              <a:buChar char="•"/>
            </a:pPr>
            <a:r>
              <a:rPr lang="en-US" dirty="0" smtClean="0"/>
              <a:t>The </a:t>
            </a:r>
            <a:r>
              <a:rPr lang="en-US" dirty="0"/>
              <a:t>IF part of the rule is called rule antecedent or precondition</a:t>
            </a:r>
            <a:r>
              <a:rPr lang="en-US" dirty="0" smtClean="0"/>
              <a:t>.</a:t>
            </a:r>
          </a:p>
          <a:p>
            <a:pPr lvl="1" algn="just">
              <a:buFont typeface="Arial" pitchFamily="34" charset="0"/>
              <a:buChar char="•"/>
            </a:pPr>
            <a:r>
              <a:rPr lang="en-US" dirty="0" smtClean="0"/>
              <a:t>The </a:t>
            </a:r>
            <a:r>
              <a:rPr lang="en-US" dirty="0"/>
              <a:t>THEN part of the rule is called rule </a:t>
            </a:r>
            <a:r>
              <a:rPr lang="en-US" dirty="0" smtClean="0"/>
              <a:t>consequent (conclusion).</a:t>
            </a:r>
          </a:p>
          <a:p>
            <a:pPr lvl="1" algn="just">
              <a:buFont typeface="Arial" pitchFamily="34" charset="0"/>
              <a:buChar char="•"/>
            </a:pPr>
            <a:r>
              <a:rPr lang="en-US" dirty="0" smtClean="0"/>
              <a:t>The antecedent (IF) </a:t>
            </a:r>
            <a:r>
              <a:rPr lang="en-US" dirty="0"/>
              <a:t>part the condition consist of one or more attribute tests and these tests are logically </a:t>
            </a:r>
            <a:r>
              <a:rPr lang="en-US" dirty="0" err="1" smtClean="0"/>
              <a:t>ANDed</a:t>
            </a:r>
            <a:r>
              <a:rPr lang="en-US" dirty="0" smtClean="0"/>
              <a:t>.</a:t>
            </a:r>
          </a:p>
          <a:p>
            <a:pPr lvl="1" algn="just">
              <a:buFont typeface="Arial" pitchFamily="34" charset="0"/>
              <a:buChar char="•"/>
            </a:pPr>
            <a:r>
              <a:rPr lang="en-US" dirty="0" smtClean="0"/>
              <a:t>The consequent (THEN) </a:t>
            </a:r>
            <a:r>
              <a:rPr lang="en-US" dirty="0"/>
              <a:t>part consists of class prediction. </a:t>
            </a:r>
          </a:p>
        </p:txBody>
      </p:sp>
    </p:spTree>
    <p:extLst>
      <p:ext uri="{BB962C8B-B14F-4D97-AF65-F5344CB8AC3E}">
        <p14:creationId xmlns:p14="http://schemas.microsoft.com/office/powerpoint/2010/main" val="252659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Based </a:t>
            </a:r>
            <a:r>
              <a:rPr lang="en-US" dirty="0" smtClean="0"/>
              <a:t>Classification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We can also write rule R1 as follows: </a:t>
                </a:r>
                <a:endParaRPr lang="en-US" dirty="0" smtClean="0"/>
              </a:p>
              <a:p>
                <a:pPr marL="457200" lvl="1" indent="0">
                  <a:buNone/>
                </a:pPr>
                <a:r>
                  <a:rPr lang="en-US" dirty="0" smtClean="0"/>
                  <a:t>R1</a:t>
                </a:r>
                <a:r>
                  <a:rPr lang="en-US" dirty="0"/>
                  <a:t>: </a:t>
                </a:r>
                <a:r>
                  <a:rPr lang="en-US" dirty="0" smtClean="0"/>
                  <a:t>((</a:t>
                </a:r>
                <a:r>
                  <a:rPr lang="en-US" dirty="0"/>
                  <a:t>age = youth) ^ (student = yes</a:t>
                </a:r>
                <a:r>
                  <a:rPr lang="en-US" dirty="0" smtClean="0"/>
                  <a:t>)) =&gt; (</a:t>
                </a:r>
                <a:r>
                  <a:rPr lang="en-US" dirty="0" err="1"/>
                  <a:t>buys_computer</a:t>
                </a:r>
                <a:r>
                  <a:rPr lang="en-US" dirty="0"/>
                  <a:t> = yes) </a:t>
                </a:r>
                <a:endParaRPr lang="en-US" dirty="0" smtClean="0"/>
              </a:p>
              <a:p>
                <a:pPr lvl="1" algn="just">
                  <a:buFont typeface="Arial" pitchFamily="34" charset="0"/>
                  <a:buChar char="•"/>
                </a:pPr>
                <a:r>
                  <a:rPr lang="en-US" dirty="0" smtClean="0"/>
                  <a:t>If </a:t>
                </a:r>
                <a:r>
                  <a:rPr lang="en-US" dirty="0"/>
                  <a:t>the condition (that is, all of the attribute tests) in a rule antecedent holds true for a given tuple, we say that the rule antecedent is satisfied </a:t>
                </a:r>
                <a:r>
                  <a:rPr lang="en-US" dirty="0" smtClean="0"/>
                  <a:t>and </a:t>
                </a:r>
                <a:r>
                  <a:rPr lang="en-US" dirty="0"/>
                  <a:t>that the rule covers the tuple</a:t>
                </a:r>
                <a:r>
                  <a:rPr lang="en-US" dirty="0" smtClean="0"/>
                  <a:t>.</a:t>
                </a:r>
              </a:p>
              <a:p>
                <a:pPr algn="just"/>
                <a:r>
                  <a:rPr lang="en-US" dirty="0"/>
                  <a:t>A rule R can be assessed by its coverage and accuracy. </a:t>
                </a:r>
              </a:p>
              <a:p>
                <a:pPr algn="just"/>
                <a:r>
                  <a:rPr lang="en-US" dirty="0"/>
                  <a:t>Given a tuple X, from a class labeled data set D, let it covers the number of tuples by R; the number of tuples correctly classified by R; and |D| be the number of tuples in D. </a:t>
                </a:r>
              </a:p>
              <a:p>
                <a:pPr algn="just"/>
                <a:r>
                  <a:rPr lang="en-US" dirty="0"/>
                  <a:t>We can define the coverage and accuracy of R as </a:t>
                </a:r>
              </a:p>
              <a:p>
                <a:pPr marL="0" indent="0" algn="ctr">
                  <a:buNone/>
                </a:pPr>
                <a:r>
                  <a:rPr lang="en-US" dirty="0"/>
                  <a:t>Coverage (R)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m:t>
                        </m:r>
                        <m:r>
                          <a:rPr lang="en-US" i="1" baseline="-25000">
                            <a:latin typeface="Cambria Math" panose="02040503050406030204" pitchFamily="18" charset="0"/>
                          </a:rPr>
                          <m:t>𝑐𝑜𝑣𝑒𝑟𝑠</m:t>
                        </m:r>
                      </m:num>
                      <m:den>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en>
                    </m:f>
                  </m:oMath>
                </a14:m>
                <a:endParaRPr lang="en-US" dirty="0"/>
              </a:p>
              <a:p>
                <a:pPr marL="0" indent="0" algn="ctr">
                  <a:buNone/>
                </a:pPr>
                <a:r>
                  <a:rPr lang="en-US" dirty="0"/>
                  <a:t>Accuracy (R)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m:t>
                        </m:r>
                        <m:r>
                          <a:rPr lang="en-US" i="1" baseline="-25000">
                            <a:latin typeface="Cambria Math" panose="02040503050406030204" pitchFamily="18" charset="0"/>
                          </a:rPr>
                          <m:t>𝑐𝑜𝑟𝑟𝑒𝑐𝑡</m:t>
                        </m:r>
                      </m:num>
                      <m:den>
                        <m:r>
                          <a:rPr lang="en-US" i="1">
                            <a:latin typeface="Cambria Math" panose="02040503050406030204" pitchFamily="18" charset="0"/>
                          </a:rPr>
                          <m:t>𝑛</m:t>
                        </m:r>
                        <m:r>
                          <a:rPr lang="en-US" i="1" baseline="-25000">
                            <a:latin typeface="Cambria Math" panose="02040503050406030204" pitchFamily="18" charset="0"/>
                          </a:rPr>
                          <m:t>𝑐𝑜𝑣𝑒𝑟𝑠</m:t>
                        </m:r>
                      </m:den>
                    </m:f>
                  </m:oMath>
                </a14:m>
                <a:endParaRPr lang="en-US" dirty="0"/>
              </a:p>
              <a:p>
                <a:pPr marL="457200" lvl="1"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914" r="-1043"/>
                </a:stretch>
              </a:blipFill>
            </p:spPr>
            <p:txBody>
              <a:bodyPr/>
              <a:lstStyle/>
              <a:p>
                <a:r>
                  <a:rPr lang="en-US">
                    <a:noFill/>
                  </a:rPr>
                  <a:t> </a:t>
                </a:r>
              </a:p>
            </p:txBody>
          </p:sp>
        </mc:Fallback>
      </mc:AlternateContent>
    </p:spTree>
    <p:extLst>
      <p:ext uri="{BB962C8B-B14F-4D97-AF65-F5344CB8AC3E}">
        <p14:creationId xmlns:p14="http://schemas.microsoft.com/office/powerpoint/2010/main" val="417354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lstStyle/>
          <a:p>
            <a:pPr algn="just"/>
            <a:r>
              <a:rPr lang="en-US" dirty="0" smtClean="0"/>
              <a:t>Neural </a:t>
            </a:r>
            <a:r>
              <a:rPr lang="en-US" dirty="0"/>
              <a:t>Network is a set of connected INPUT/OUTPUT UNITS, where each connection has a WEIGHT associated with it. </a:t>
            </a:r>
          </a:p>
          <a:p>
            <a:pPr algn="just"/>
            <a:r>
              <a:rPr lang="en-US" dirty="0" smtClean="0"/>
              <a:t>Neural </a:t>
            </a:r>
            <a:r>
              <a:rPr lang="en-US" dirty="0"/>
              <a:t>Network learning is also called CONNECTIONIST learning due to the connections between units. </a:t>
            </a:r>
          </a:p>
          <a:p>
            <a:pPr algn="just"/>
            <a:r>
              <a:rPr lang="en-US" dirty="0" smtClean="0"/>
              <a:t>Neural </a:t>
            </a:r>
            <a:r>
              <a:rPr lang="en-US" dirty="0"/>
              <a:t>Network learns by adjusting the weights so </a:t>
            </a:r>
            <a:r>
              <a:rPr lang="en-US" dirty="0" smtClean="0"/>
              <a:t>It is able </a:t>
            </a:r>
            <a:r>
              <a:rPr lang="en-US" dirty="0"/>
              <a:t>to correctly classify the training data and </a:t>
            </a:r>
            <a:r>
              <a:rPr lang="en-US" dirty="0" smtClean="0"/>
              <a:t>after </a:t>
            </a:r>
            <a:r>
              <a:rPr lang="en-US" dirty="0"/>
              <a:t>testing phase, to classify unknown data</a:t>
            </a:r>
            <a:r>
              <a:rPr lang="en-US" dirty="0" smtClean="0"/>
              <a:t>.</a:t>
            </a:r>
          </a:p>
          <a:p>
            <a:pPr algn="just"/>
            <a:endParaRPr lang="en-US" dirty="0"/>
          </a:p>
          <a:p>
            <a:pPr algn="just"/>
            <a:endParaRPr lang="en-US" dirty="0"/>
          </a:p>
        </p:txBody>
      </p:sp>
    </p:spTree>
    <p:extLst>
      <p:ext uri="{BB962C8B-B14F-4D97-AF65-F5344CB8AC3E}">
        <p14:creationId xmlns:p14="http://schemas.microsoft.com/office/powerpoint/2010/main" val="390437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a:t>
            </a:r>
            <a:r>
              <a:rPr lang="en-US" dirty="0" smtClean="0"/>
              <a:t>Network (Cont..)</a:t>
            </a:r>
            <a:endParaRPr lang="en-US" dirty="0"/>
          </a:p>
        </p:txBody>
      </p:sp>
      <p:sp>
        <p:nvSpPr>
          <p:cNvPr id="3" name="Content Placeholder 2"/>
          <p:cNvSpPr>
            <a:spLocks noGrp="1"/>
          </p:cNvSpPr>
          <p:nvPr>
            <p:ph idx="1"/>
          </p:nvPr>
        </p:nvSpPr>
        <p:spPr/>
        <p:txBody>
          <a:bodyPr>
            <a:normAutofit/>
          </a:bodyPr>
          <a:lstStyle/>
          <a:p>
            <a:r>
              <a:rPr lang="en-US" b="1" dirty="0"/>
              <a:t>Strengths of Neural Network: </a:t>
            </a:r>
            <a:endParaRPr lang="en-US" dirty="0"/>
          </a:p>
          <a:p>
            <a:pPr lvl="1">
              <a:buFont typeface="Arial" panose="020B0604020202020204" pitchFamily="34" charset="0"/>
              <a:buChar char="•"/>
            </a:pPr>
            <a:r>
              <a:rPr lang="en-US" dirty="0" smtClean="0"/>
              <a:t>It </a:t>
            </a:r>
            <a:r>
              <a:rPr lang="en-US" dirty="0"/>
              <a:t>can handle against complex data. (i.e., problems with many parameters) </a:t>
            </a:r>
          </a:p>
          <a:p>
            <a:pPr lvl="1">
              <a:buFont typeface="Arial" panose="020B0604020202020204" pitchFamily="34" charset="0"/>
              <a:buChar char="•"/>
            </a:pPr>
            <a:r>
              <a:rPr lang="en-US" dirty="0" smtClean="0"/>
              <a:t>It </a:t>
            </a:r>
            <a:r>
              <a:rPr lang="en-US" dirty="0"/>
              <a:t>can handle noise in the training data. </a:t>
            </a:r>
          </a:p>
          <a:p>
            <a:pPr lvl="1">
              <a:buFont typeface="Arial" panose="020B0604020202020204" pitchFamily="34" charset="0"/>
              <a:buChar char="•"/>
            </a:pPr>
            <a:r>
              <a:rPr lang="en-US" dirty="0" smtClean="0"/>
              <a:t>The </a:t>
            </a:r>
            <a:r>
              <a:rPr lang="en-US" dirty="0"/>
              <a:t>Prediction accuracy is generally high. </a:t>
            </a:r>
          </a:p>
          <a:p>
            <a:pPr lvl="1">
              <a:buFont typeface="Arial" panose="020B0604020202020204" pitchFamily="34" charset="0"/>
              <a:buChar char="•"/>
            </a:pPr>
            <a:r>
              <a:rPr lang="en-US" dirty="0" smtClean="0"/>
              <a:t>Neural </a:t>
            </a:r>
            <a:r>
              <a:rPr lang="en-US" dirty="0"/>
              <a:t>Networks are robust, work well even when training examples contain errors. </a:t>
            </a:r>
          </a:p>
          <a:p>
            <a:pPr lvl="1">
              <a:buFont typeface="Arial" panose="020B0604020202020204" pitchFamily="34" charset="0"/>
              <a:buChar char="•"/>
            </a:pPr>
            <a:r>
              <a:rPr lang="en-US" dirty="0" smtClean="0"/>
              <a:t>Neural </a:t>
            </a:r>
            <a:r>
              <a:rPr lang="en-US" dirty="0"/>
              <a:t>Networks can handle missing data well</a:t>
            </a:r>
            <a:r>
              <a:rPr lang="en-US" dirty="0" smtClean="0"/>
              <a:t>.</a:t>
            </a:r>
            <a:endParaRPr lang="en-US" dirty="0"/>
          </a:p>
        </p:txBody>
      </p:sp>
    </p:spTree>
    <p:extLst>
      <p:ext uri="{BB962C8B-B14F-4D97-AF65-F5344CB8AC3E}">
        <p14:creationId xmlns:p14="http://schemas.microsoft.com/office/powerpoint/2010/main" val="348058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Example (Cont..)</a:t>
            </a:r>
            <a:endParaRPr lang="en-US" dirty="0"/>
          </a:p>
        </p:txBody>
      </p:sp>
      <p:sp>
        <p:nvSpPr>
          <p:cNvPr id="3" name="Content Placeholder 2"/>
          <p:cNvSpPr>
            <a:spLocks noGrp="1"/>
          </p:cNvSpPr>
          <p:nvPr>
            <p:ph idx="1"/>
          </p:nvPr>
        </p:nvSpPr>
        <p:spPr/>
        <p:txBody>
          <a:bodyPr/>
          <a:lstStyle/>
          <a:p>
            <a:pPr algn="just"/>
            <a:r>
              <a:rPr lang="en-US" dirty="0" smtClean="0"/>
              <a:t>How teachers gives grades to students based on their marks obtained :</a:t>
            </a:r>
          </a:p>
          <a:p>
            <a:pPr lvl="1">
              <a:buFont typeface="Arial" panose="020B0604020202020204" pitchFamily="34" charset="0"/>
              <a:buChar char="•"/>
            </a:pPr>
            <a:r>
              <a:rPr lang="en-US" dirty="0" smtClean="0"/>
              <a:t>If x &gt;= 90 then A grade.</a:t>
            </a:r>
          </a:p>
          <a:p>
            <a:pPr lvl="1">
              <a:buFont typeface="Arial" panose="020B0604020202020204" pitchFamily="34" charset="0"/>
              <a:buChar char="•"/>
            </a:pPr>
            <a:r>
              <a:rPr lang="en-US" dirty="0" smtClean="0"/>
              <a:t>If 80 &lt;= x &lt; 90 then B grade.</a:t>
            </a:r>
          </a:p>
          <a:p>
            <a:pPr lvl="1">
              <a:buFont typeface="Arial" panose="020B0604020202020204" pitchFamily="34" charset="0"/>
              <a:buChar char="•"/>
            </a:pPr>
            <a:r>
              <a:rPr lang="en-US" dirty="0"/>
              <a:t>If </a:t>
            </a:r>
            <a:r>
              <a:rPr lang="en-US" dirty="0" smtClean="0"/>
              <a:t>70 </a:t>
            </a:r>
            <a:r>
              <a:rPr lang="en-US" dirty="0"/>
              <a:t>&lt;= x </a:t>
            </a:r>
            <a:r>
              <a:rPr lang="en-US" dirty="0" smtClean="0"/>
              <a:t>&lt; 80 </a:t>
            </a:r>
            <a:r>
              <a:rPr lang="en-US" dirty="0"/>
              <a:t>then </a:t>
            </a:r>
            <a:r>
              <a:rPr lang="en-US" dirty="0" smtClean="0"/>
              <a:t>C </a:t>
            </a:r>
            <a:r>
              <a:rPr lang="en-US" dirty="0"/>
              <a:t>grade</a:t>
            </a:r>
            <a:r>
              <a:rPr lang="en-US" dirty="0" smtClean="0"/>
              <a:t>.</a:t>
            </a:r>
          </a:p>
          <a:p>
            <a:pPr lvl="1">
              <a:buFont typeface="Arial" panose="020B0604020202020204" pitchFamily="34" charset="0"/>
              <a:buChar char="•"/>
            </a:pPr>
            <a:r>
              <a:rPr lang="en-US" dirty="0" smtClean="0"/>
              <a:t>If 60 &lt;= x &lt; 70 then D grade.</a:t>
            </a:r>
          </a:p>
          <a:p>
            <a:pPr lvl="1">
              <a:buFont typeface="Arial" panose="020B0604020202020204" pitchFamily="34" charset="0"/>
              <a:buChar char="•"/>
            </a:pPr>
            <a:r>
              <a:rPr lang="en-US" dirty="0" smtClean="0"/>
              <a:t>If x &lt; 60 then E grade.</a:t>
            </a:r>
            <a:endParaRPr lang="en-US" dirty="0"/>
          </a:p>
          <a:p>
            <a:endParaRPr lang="en-US" dirty="0"/>
          </a:p>
        </p:txBody>
      </p:sp>
      <p:sp>
        <p:nvSpPr>
          <p:cNvPr id="4" name="Rectangle 3"/>
          <p:cNvSpPr/>
          <p:nvPr/>
        </p:nvSpPr>
        <p:spPr>
          <a:xfrm>
            <a:off x="4648200" y="2133600"/>
            <a:ext cx="3733800" cy="365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77000" y="2286000"/>
            <a:ext cx="381000" cy="369332"/>
          </a:xfrm>
          <a:prstGeom prst="rect">
            <a:avLst/>
          </a:prstGeom>
          <a:noFill/>
        </p:spPr>
        <p:txBody>
          <a:bodyPr wrap="square" rtlCol="0">
            <a:spAutoFit/>
          </a:bodyPr>
          <a:lstStyle/>
          <a:p>
            <a:r>
              <a:rPr lang="en-US" dirty="0" smtClean="0"/>
              <a:t>x</a:t>
            </a:r>
            <a:endParaRPr lang="en-US" dirty="0"/>
          </a:p>
        </p:txBody>
      </p:sp>
      <p:sp>
        <p:nvSpPr>
          <p:cNvPr id="6" name="TextBox 5"/>
          <p:cNvSpPr txBox="1"/>
          <p:nvPr/>
        </p:nvSpPr>
        <p:spPr>
          <a:xfrm>
            <a:off x="5943600" y="2590800"/>
            <a:ext cx="533400" cy="369332"/>
          </a:xfrm>
          <a:prstGeom prst="rect">
            <a:avLst/>
          </a:prstGeom>
          <a:noFill/>
        </p:spPr>
        <p:txBody>
          <a:bodyPr wrap="square" rtlCol="0">
            <a:spAutoFit/>
          </a:bodyPr>
          <a:lstStyle/>
          <a:p>
            <a:r>
              <a:rPr lang="en-US" dirty="0" smtClean="0"/>
              <a:t>&lt;90</a:t>
            </a:r>
            <a:endParaRPr lang="en-US" dirty="0"/>
          </a:p>
        </p:txBody>
      </p:sp>
      <p:sp>
        <p:nvSpPr>
          <p:cNvPr id="7" name="TextBox 6"/>
          <p:cNvSpPr txBox="1"/>
          <p:nvPr/>
        </p:nvSpPr>
        <p:spPr>
          <a:xfrm>
            <a:off x="6667500" y="2593880"/>
            <a:ext cx="723900" cy="369332"/>
          </a:xfrm>
          <a:prstGeom prst="rect">
            <a:avLst/>
          </a:prstGeom>
          <a:noFill/>
        </p:spPr>
        <p:txBody>
          <a:bodyPr wrap="square" rtlCol="0">
            <a:spAutoFit/>
          </a:bodyPr>
          <a:lstStyle/>
          <a:p>
            <a:r>
              <a:rPr lang="en-US" dirty="0" smtClean="0"/>
              <a:t>&gt;=90</a:t>
            </a:r>
            <a:endParaRPr lang="en-US" dirty="0"/>
          </a:p>
        </p:txBody>
      </p:sp>
      <p:sp>
        <p:nvSpPr>
          <p:cNvPr id="8" name="TextBox 7"/>
          <p:cNvSpPr txBox="1"/>
          <p:nvPr/>
        </p:nvSpPr>
        <p:spPr>
          <a:xfrm>
            <a:off x="6172200" y="3059668"/>
            <a:ext cx="3810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781800" y="3059668"/>
            <a:ext cx="381000" cy="369332"/>
          </a:xfrm>
          <a:prstGeom prst="rect">
            <a:avLst/>
          </a:prstGeom>
          <a:noFill/>
        </p:spPr>
        <p:txBody>
          <a:bodyPr wrap="square" rtlCol="0">
            <a:spAutoFit/>
          </a:bodyPr>
          <a:lstStyle/>
          <a:p>
            <a:r>
              <a:rPr lang="en-US" dirty="0"/>
              <a:t>A</a:t>
            </a:r>
          </a:p>
        </p:txBody>
      </p:sp>
      <p:sp>
        <p:nvSpPr>
          <p:cNvPr id="10" name="TextBox 9"/>
          <p:cNvSpPr txBox="1"/>
          <p:nvPr/>
        </p:nvSpPr>
        <p:spPr>
          <a:xfrm>
            <a:off x="5650476" y="3434834"/>
            <a:ext cx="533400" cy="369332"/>
          </a:xfrm>
          <a:prstGeom prst="rect">
            <a:avLst/>
          </a:prstGeom>
          <a:noFill/>
        </p:spPr>
        <p:txBody>
          <a:bodyPr wrap="square" rtlCol="0">
            <a:spAutoFit/>
          </a:bodyPr>
          <a:lstStyle/>
          <a:p>
            <a:r>
              <a:rPr lang="en-US" dirty="0" smtClean="0"/>
              <a:t>&lt;80</a:t>
            </a:r>
            <a:endParaRPr lang="en-US" dirty="0"/>
          </a:p>
        </p:txBody>
      </p:sp>
      <p:sp>
        <p:nvSpPr>
          <p:cNvPr id="11" name="TextBox 10"/>
          <p:cNvSpPr txBox="1"/>
          <p:nvPr/>
        </p:nvSpPr>
        <p:spPr>
          <a:xfrm>
            <a:off x="6450422" y="3392054"/>
            <a:ext cx="723900" cy="369332"/>
          </a:xfrm>
          <a:prstGeom prst="rect">
            <a:avLst/>
          </a:prstGeom>
          <a:noFill/>
        </p:spPr>
        <p:txBody>
          <a:bodyPr wrap="square" rtlCol="0">
            <a:spAutoFit/>
          </a:bodyPr>
          <a:lstStyle/>
          <a:p>
            <a:r>
              <a:rPr lang="en-US" dirty="0" smtClean="0"/>
              <a:t>&gt;=80</a:t>
            </a:r>
            <a:endParaRPr lang="en-US" dirty="0"/>
          </a:p>
        </p:txBody>
      </p:sp>
      <p:sp>
        <p:nvSpPr>
          <p:cNvPr id="12" name="TextBox 11"/>
          <p:cNvSpPr txBox="1"/>
          <p:nvPr/>
        </p:nvSpPr>
        <p:spPr>
          <a:xfrm>
            <a:off x="5867400" y="3810000"/>
            <a:ext cx="381000" cy="369332"/>
          </a:xfrm>
          <a:prstGeom prst="rect">
            <a:avLst/>
          </a:prstGeom>
          <a:noFill/>
        </p:spPr>
        <p:txBody>
          <a:bodyPr wrap="square" rtlCol="0">
            <a:spAutoFit/>
          </a:bodyPr>
          <a:lstStyle/>
          <a:p>
            <a:r>
              <a:rPr lang="en-US" dirty="0" smtClean="0"/>
              <a:t>x</a:t>
            </a:r>
            <a:endParaRPr lang="en-US" dirty="0"/>
          </a:p>
        </p:txBody>
      </p:sp>
      <p:sp>
        <p:nvSpPr>
          <p:cNvPr id="13" name="TextBox 12"/>
          <p:cNvSpPr txBox="1"/>
          <p:nvPr/>
        </p:nvSpPr>
        <p:spPr>
          <a:xfrm>
            <a:off x="6400800" y="3810000"/>
            <a:ext cx="381000" cy="369332"/>
          </a:xfrm>
          <a:prstGeom prst="rect">
            <a:avLst/>
          </a:prstGeom>
          <a:noFill/>
        </p:spPr>
        <p:txBody>
          <a:bodyPr wrap="square" rtlCol="0">
            <a:spAutoFit/>
          </a:bodyPr>
          <a:lstStyle/>
          <a:p>
            <a:r>
              <a:rPr lang="en-US" dirty="0" smtClean="0"/>
              <a:t>B</a:t>
            </a:r>
            <a:endParaRPr lang="en-US" dirty="0"/>
          </a:p>
        </p:txBody>
      </p:sp>
      <p:sp>
        <p:nvSpPr>
          <p:cNvPr id="14" name="TextBox 13"/>
          <p:cNvSpPr txBox="1"/>
          <p:nvPr/>
        </p:nvSpPr>
        <p:spPr>
          <a:xfrm>
            <a:off x="5347212" y="4153764"/>
            <a:ext cx="533400" cy="369332"/>
          </a:xfrm>
          <a:prstGeom prst="rect">
            <a:avLst/>
          </a:prstGeom>
          <a:noFill/>
        </p:spPr>
        <p:txBody>
          <a:bodyPr wrap="square" rtlCol="0">
            <a:spAutoFit/>
          </a:bodyPr>
          <a:lstStyle/>
          <a:p>
            <a:r>
              <a:rPr lang="en-US" dirty="0" smtClean="0"/>
              <a:t>&lt;70</a:t>
            </a:r>
            <a:endParaRPr lang="en-US" dirty="0"/>
          </a:p>
        </p:txBody>
      </p:sp>
      <p:sp>
        <p:nvSpPr>
          <p:cNvPr id="15" name="TextBox 14"/>
          <p:cNvSpPr txBox="1"/>
          <p:nvPr/>
        </p:nvSpPr>
        <p:spPr>
          <a:xfrm>
            <a:off x="6172200" y="4246291"/>
            <a:ext cx="723900" cy="369332"/>
          </a:xfrm>
          <a:prstGeom prst="rect">
            <a:avLst/>
          </a:prstGeom>
          <a:noFill/>
        </p:spPr>
        <p:txBody>
          <a:bodyPr wrap="square" rtlCol="0">
            <a:spAutoFit/>
          </a:bodyPr>
          <a:lstStyle/>
          <a:p>
            <a:r>
              <a:rPr lang="en-US" dirty="0" smtClean="0"/>
              <a:t>&gt;=70</a:t>
            </a:r>
            <a:endParaRPr lang="en-US" dirty="0"/>
          </a:p>
        </p:txBody>
      </p:sp>
      <p:sp>
        <p:nvSpPr>
          <p:cNvPr id="16" name="TextBox 15"/>
          <p:cNvSpPr txBox="1"/>
          <p:nvPr/>
        </p:nvSpPr>
        <p:spPr>
          <a:xfrm>
            <a:off x="5635113" y="4583668"/>
            <a:ext cx="381000" cy="369332"/>
          </a:xfrm>
          <a:prstGeom prst="rect">
            <a:avLst/>
          </a:prstGeom>
          <a:noFill/>
        </p:spPr>
        <p:txBody>
          <a:bodyPr wrap="square" rtlCol="0">
            <a:spAutoFit/>
          </a:bodyPr>
          <a:lstStyle/>
          <a:p>
            <a:r>
              <a:rPr lang="en-US" dirty="0" smtClean="0"/>
              <a:t>x</a:t>
            </a:r>
            <a:endParaRPr lang="en-US" dirty="0"/>
          </a:p>
        </p:txBody>
      </p:sp>
      <p:sp>
        <p:nvSpPr>
          <p:cNvPr id="17" name="TextBox 16"/>
          <p:cNvSpPr txBox="1"/>
          <p:nvPr/>
        </p:nvSpPr>
        <p:spPr>
          <a:xfrm>
            <a:off x="6096000" y="4583667"/>
            <a:ext cx="364101" cy="369332"/>
          </a:xfrm>
          <a:prstGeom prst="rect">
            <a:avLst/>
          </a:prstGeom>
          <a:noFill/>
        </p:spPr>
        <p:txBody>
          <a:bodyPr wrap="square" rtlCol="0">
            <a:spAutoFit/>
          </a:bodyPr>
          <a:lstStyle/>
          <a:p>
            <a:r>
              <a:rPr lang="en-US" dirty="0" smtClean="0"/>
              <a:t>C</a:t>
            </a:r>
            <a:endParaRPr lang="en-US" dirty="0"/>
          </a:p>
        </p:txBody>
      </p:sp>
      <p:sp>
        <p:nvSpPr>
          <p:cNvPr id="18" name="TextBox 17"/>
          <p:cNvSpPr txBox="1"/>
          <p:nvPr/>
        </p:nvSpPr>
        <p:spPr>
          <a:xfrm>
            <a:off x="5105400" y="4953000"/>
            <a:ext cx="533400" cy="369332"/>
          </a:xfrm>
          <a:prstGeom prst="rect">
            <a:avLst/>
          </a:prstGeom>
          <a:noFill/>
        </p:spPr>
        <p:txBody>
          <a:bodyPr wrap="square" rtlCol="0">
            <a:spAutoFit/>
          </a:bodyPr>
          <a:lstStyle/>
          <a:p>
            <a:r>
              <a:rPr lang="en-US" dirty="0" smtClean="0"/>
              <a:t>&lt;60</a:t>
            </a:r>
            <a:endParaRPr lang="en-US" dirty="0"/>
          </a:p>
        </p:txBody>
      </p:sp>
      <p:sp>
        <p:nvSpPr>
          <p:cNvPr id="19" name="TextBox 18"/>
          <p:cNvSpPr txBox="1"/>
          <p:nvPr/>
        </p:nvSpPr>
        <p:spPr>
          <a:xfrm>
            <a:off x="5889215" y="4927013"/>
            <a:ext cx="723900" cy="369332"/>
          </a:xfrm>
          <a:prstGeom prst="rect">
            <a:avLst/>
          </a:prstGeom>
          <a:noFill/>
        </p:spPr>
        <p:txBody>
          <a:bodyPr wrap="square" rtlCol="0">
            <a:spAutoFit/>
          </a:bodyPr>
          <a:lstStyle/>
          <a:p>
            <a:r>
              <a:rPr lang="en-US" dirty="0" smtClean="0"/>
              <a:t>&gt;=60</a:t>
            </a:r>
            <a:endParaRPr lang="en-US" dirty="0"/>
          </a:p>
        </p:txBody>
      </p:sp>
      <p:sp>
        <p:nvSpPr>
          <p:cNvPr id="20" name="TextBox 19"/>
          <p:cNvSpPr txBox="1"/>
          <p:nvPr/>
        </p:nvSpPr>
        <p:spPr>
          <a:xfrm>
            <a:off x="5334000" y="5257800"/>
            <a:ext cx="381000" cy="369332"/>
          </a:xfrm>
          <a:prstGeom prst="rect">
            <a:avLst/>
          </a:prstGeom>
          <a:noFill/>
        </p:spPr>
        <p:txBody>
          <a:bodyPr wrap="square" rtlCol="0">
            <a:spAutoFit/>
          </a:bodyPr>
          <a:lstStyle/>
          <a:p>
            <a:r>
              <a:rPr lang="en-US" dirty="0"/>
              <a:t>E</a:t>
            </a:r>
          </a:p>
        </p:txBody>
      </p:sp>
      <p:sp>
        <p:nvSpPr>
          <p:cNvPr id="21" name="TextBox 20"/>
          <p:cNvSpPr txBox="1"/>
          <p:nvPr/>
        </p:nvSpPr>
        <p:spPr>
          <a:xfrm>
            <a:off x="5791200" y="5257800"/>
            <a:ext cx="381000" cy="369332"/>
          </a:xfrm>
          <a:prstGeom prst="rect">
            <a:avLst/>
          </a:prstGeom>
          <a:noFill/>
        </p:spPr>
        <p:txBody>
          <a:bodyPr wrap="square" rtlCol="0">
            <a:spAutoFit/>
          </a:bodyPr>
          <a:lstStyle/>
          <a:p>
            <a:r>
              <a:rPr lang="en-US" dirty="0" smtClean="0"/>
              <a:t>D</a:t>
            </a:r>
            <a:endParaRPr lang="en-US" dirty="0"/>
          </a:p>
        </p:txBody>
      </p:sp>
      <p:cxnSp>
        <p:nvCxnSpPr>
          <p:cNvPr id="23" name="Straight Connector 22"/>
          <p:cNvCxnSpPr/>
          <p:nvPr/>
        </p:nvCxnSpPr>
        <p:spPr>
          <a:xfrm>
            <a:off x="6553200" y="2607711"/>
            <a:ext cx="209550" cy="463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8" idx="0"/>
          </p:cNvCxnSpPr>
          <p:nvPr/>
        </p:nvCxnSpPr>
        <p:spPr>
          <a:xfrm flipH="1">
            <a:off x="6362700" y="2623066"/>
            <a:ext cx="209550" cy="43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86500" y="3379324"/>
            <a:ext cx="163922" cy="46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69576" y="3378368"/>
            <a:ext cx="209550" cy="43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10275" y="4158423"/>
            <a:ext cx="173601"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791200" y="4144624"/>
            <a:ext cx="209550" cy="43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733436" y="4900962"/>
            <a:ext cx="210164" cy="421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543550" y="4901960"/>
            <a:ext cx="209550" cy="43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9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(Cont..)</a:t>
            </a:r>
          </a:p>
        </p:txBody>
      </p:sp>
      <p:sp>
        <p:nvSpPr>
          <p:cNvPr id="3" name="Content Placeholder 2"/>
          <p:cNvSpPr>
            <a:spLocks noGrp="1"/>
          </p:cNvSpPr>
          <p:nvPr>
            <p:ph idx="1"/>
          </p:nvPr>
        </p:nvSpPr>
        <p:spPr/>
        <p:txBody>
          <a:bodyPr/>
          <a:lstStyle/>
          <a:p>
            <a:r>
              <a:rPr lang="en-US" b="1" dirty="0"/>
              <a:t>Weakness of Neural Network: </a:t>
            </a:r>
            <a:endParaRPr lang="en-US" dirty="0"/>
          </a:p>
          <a:p>
            <a:pPr lvl="1" algn="just">
              <a:buFont typeface="Arial" panose="020B0604020202020204" pitchFamily="34" charset="0"/>
              <a:buChar char="•"/>
            </a:pPr>
            <a:r>
              <a:rPr lang="en-US" dirty="0" smtClean="0"/>
              <a:t>Neural </a:t>
            </a:r>
            <a:r>
              <a:rPr lang="en-US" dirty="0"/>
              <a:t>Network implementations are slow in the training </a:t>
            </a:r>
            <a:r>
              <a:rPr lang="en-US" dirty="0" smtClean="0"/>
              <a:t>phase.</a:t>
            </a:r>
          </a:p>
          <a:p>
            <a:pPr lvl="1" algn="just">
              <a:buFont typeface="Arial" panose="020B0604020202020204" pitchFamily="34" charset="0"/>
              <a:buChar char="•"/>
            </a:pPr>
            <a:r>
              <a:rPr lang="en-US" dirty="0" smtClean="0"/>
              <a:t>A </a:t>
            </a:r>
            <a:r>
              <a:rPr lang="en-US" dirty="0"/>
              <a:t>major disadvantage of neural network lies in their knowledge representation. </a:t>
            </a:r>
            <a:endParaRPr lang="en-US" dirty="0" smtClean="0"/>
          </a:p>
          <a:p>
            <a:pPr lvl="1" algn="just">
              <a:buFont typeface="Arial" panose="020B0604020202020204" pitchFamily="34" charset="0"/>
              <a:buChar char="•"/>
            </a:pPr>
            <a:r>
              <a:rPr lang="en-US" dirty="0" smtClean="0"/>
              <a:t>Acquired </a:t>
            </a:r>
            <a:r>
              <a:rPr lang="en-US" dirty="0"/>
              <a:t>knowledge in the form of a network units connected by weighted links is difficult for humans to interpret. </a:t>
            </a:r>
            <a:endParaRPr lang="en-US" dirty="0" smtClean="0"/>
          </a:p>
        </p:txBody>
      </p:sp>
    </p:spTree>
    <p:extLst>
      <p:ext uri="{BB962C8B-B14F-4D97-AF65-F5344CB8AC3E}">
        <p14:creationId xmlns:p14="http://schemas.microsoft.com/office/powerpoint/2010/main" val="248974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Regression </a:t>
            </a:r>
            <a:r>
              <a:rPr lang="en-US" dirty="0"/>
              <a:t>is a data mining function that predicts a number. </a:t>
            </a:r>
          </a:p>
          <a:p>
            <a:pPr algn="just"/>
            <a:r>
              <a:rPr lang="en-US" dirty="0" smtClean="0"/>
              <a:t>Age</a:t>
            </a:r>
            <a:r>
              <a:rPr lang="en-US" dirty="0"/>
              <a:t>, weight, distance, temperature, income, or sales could all be predicted using regression techniques. </a:t>
            </a:r>
          </a:p>
          <a:p>
            <a:pPr algn="just"/>
            <a:r>
              <a:rPr lang="en-US" dirty="0" smtClean="0"/>
              <a:t>For </a:t>
            </a:r>
            <a:r>
              <a:rPr lang="en-US" dirty="0"/>
              <a:t>example, a regression model could be used to predict children's height, given their age, weight, and other factors. </a:t>
            </a:r>
          </a:p>
          <a:p>
            <a:pPr algn="just"/>
            <a:r>
              <a:rPr lang="en-US" dirty="0" smtClean="0"/>
              <a:t>A </a:t>
            </a:r>
            <a:r>
              <a:rPr lang="en-US" dirty="0"/>
              <a:t>regression task begins with a data set in which the target values are known. </a:t>
            </a:r>
          </a:p>
          <a:p>
            <a:pPr algn="just"/>
            <a:r>
              <a:rPr lang="en-US" dirty="0" smtClean="0"/>
              <a:t>For </a:t>
            </a:r>
            <a:r>
              <a:rPr lang="en-US" dirty="0"/>
              <a:t>example, a regression model that predicts children's height could be developed based on observed data for many children over a period of time</a:t>
            </a:r>
            <a:r>
              <a:rPr lang="en-US" dirty="0" smtClean="0"/>
              <a:t>.</a:t>
            </a:r>
          </a:p>
          <a:p>
            <a:pPr algn="just"/>
            <a:r>
              <a:rPr lang="en-US" dirty="0"/>
              <a:t>The data might track age, height, weight, developmental milestones, family history, </a:t>
            </a:r>
            <a:r>
              <a:rPr lang="en-US" dirty="0" smtClean="0"/>
              <a:t>etc.</a:t>
            </a:r>
            <a:endParaRPr lang="en-US" dirty="0"/>
          </a:p>
          <a:p>
            <a:endParaRPr lang="en-US" dirty="0"/>
          </a:p>
        </p:txBody>
      </p:sp>
    </p:spTree>
    <p:extLst>
      <p:ext uri="{BB962C8B-B14F-4D97-AF65-F5344CB8AC3E}">
        <p14:creationId xmlns:p14="http://schemas.microsoft.com/office/powerpoint/2010/main" val="346996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(Cont..)</a:t>
            </a:r>
            <a:endParaRPr lang="en-US" dirty="0"/>
          </a:p>
        </p:txBody>
      </p:sp>
      <p:sp>
        <p:nvSpPr>
          <p:cNvPr id="3" name="Content Placeholder 2"/>
          <p:cNvSpPr>
            <a:spLocks noGrp="1"/>
          </p:cNvSpPr>
          <p:nvPr>
            <p:ph idx="1"/>
          </p:nvPr>
        </p:nvSpPr>
        <p:spPr/>
        <p:txBody>
          <a:bodyPr>
            <a:normAutofit/>
          </a:bodyPr>
          <a:lstStyle/>
          <a:p>
            <a:pPr algn="just"/>
            <a:r>
              <a:rPr lang="en-US" dirty="0" smtClean="0"/>
              <a:t>Height </a:t>
            </a:r>
            <a:r>
              <a:rPr lang="en-US" dirty="0"/>
              <a:t>would be the target, the other attributes would be the predictors, and the data for each child would constitute a case. </a:t>
            </a:r>
          </a:p>
          <a:p>
            <a:pPr algn="just"/>
            <a:r>
              <a:rPr lang="en-US" dirty="0"/>
              <a:t>Regression models are tested by computing various statistics that measure the difference between the predicted values and the expected values. </a:t>
            </a:r>
          </a:p>
          <a:p>
            <a:pPr algn="just"/>
            <a:r>
              <a:rPr lang="en-US" dirty="0"/>
              <a:t>It is required to understand the mathematics used in regression analysis to develop quality regression models for data mining. </a:t>
            </a:r>
          </a:p>
          <a:p>
            <a:pPr algn="just"/>
            <a:r>
              <a:rPr lang="en-US" dirty="0"/>
              <a:t>The goal of regression analysis is to determine the values of parameters for a function that cause the function to </a:t>
            </a:r>
            <a:r>
              <a:rPr lang="en-US" dirty="0" smtClean="0"/>
              <a:t>fit </a:t>
            </a:r>
            <a:r>
              <a:rPr lang="en-US" dirty="0"/>
              <a:t>best </a:t>
            </a:r>
            <a:r>
              <a:rPr lang="en-US" dirty="0" smtClean="0"/>
              <a:t>in a </a:t>
            </a:r>
            <a:r>
              <a:rPr lang="en-US" dirty="0"/>
              <a:t>set of data observations that </a:t>
            </a:r>
            <a:r>
              <a:rPr lang="en-US" dirty="0" smtClean="0"/>
              <a:t>we </a:t>
            </a:r>
            <a:r>
              <a:rPr lang="en-US" dirty="0"/>
              <a:t>provide. </a:t>
            </a:r>
          </a:p>
          <a:p>
            <a:endParaRPr lang="en-US" dirty="0"/>
          </a:p>
        </p:txBody>
      </p:sp>
    </p:spTree>
    <p:extLst>
      <p:ext uri="{BB962C8B-B14F-4D97-AF65-F5344CB8AC3E}">
        <p14:creationId xmlns:p14="http://schemas.microsoft.com/office/powerpoint/2010/main" val="369038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normAutofit/>
          </a:bodyPr>
          <a:lstStyle/>
          <a:p>
            <a:pPr algn="just"/>
            <a:r>
              <a:rPr lang="en-US" dirty="0" smtClean="0"/>
              <a:t>The </a:t>
            </a:r>
            <a:r>
              <a:rPr lang="en-US" dirty="0"/>
              <a:t>simplest form of regression to visualize is linear regression with a single predictor. </a:t>
            </a:r>
          </a:p>
          <a:p>
            <a:pPr algn="just"/>
            <a:r>
              <a:rPr lang="en-US" dirty="0" smtClean="0"/>
              <a:t>A </a:t>
            </a:r>
            <a:r>
              <a:rPr lang="en-US" dirty="0"/>
              <a:t>linear regression technique can be used if the relationship between x and y can be approximated with a straight line. </a:t>
            </a:r>
          </a:p>
          <a:p>
            <a:pPr algn="just"/>
            <a:r>
              <a:rPr lang="en-US" dirty="0" smtClean="0"/>
              <a:t>Linear </a:t>
            </a:r>
            <a:r>
              <a:rPr lang="en-US" dirty="0"/>
              <a:t>regression with a single predictor can be expressed with the following </a:t>
            </a:r>
            <a:r>
              <a:rPr lang="en-US" dirty="0" smtClean="0"/>
              <a:t>equation</a:t>
            </a:r>
            <a:r>
              <a:rPr lang="en-US" dirty="0"/>
              <a:t> </a:t>
            </a:r>
            <a:r>
              <a:rPr lang="en-US" dirty="0" smtClean="0"/>
              <a:t>with one </a:t>
            </a:r>
            <a:r>
              <a:rPr lang="en-US" dirty="0"/>
              <a:t>dependent and one independent variable is defined by the formula </a:t>
            </a:r>
          </a:p>
          <a:p>
            <a:pPr lvl="1" algn="just">
              <a:buFont typeface="Arial" panose="020B0604020202020204" pitchFamily="34" charset="0"/>
              <a:buChar char="•"/>
            </a:pPr>
            <a:endParaRPr lang="en-US" dirty="0" smtClean="0"/>
          </a:p>
          <a:p>
            <a:pPr lvl="1" algn="just">
              <a:buFont typeface="Arial" panose="020B0604020202020204" pitchFamily="34" charset="0"/>
              <a:buChar char="•"/>
            </a:pPr>
            <a:r>
              <a:rPr lang="en-US" dirty="0" smtClean="0"/>
              <a:t>Where </a:t>
            </a:r>
            <a:r>
              <a:rPr lang="en-US" dirty="0"/>
              <a:t>y = </a:t>
            </a:r>
            <a:r>
              <a:rPr lang="en-US" dirty="0" smtClean="0"/>
              <a:t>Dependent variable which we are trying to predict, b</a:t>
            </a:r>
            <a:r>
              <a:rPr lang="en-US" baseline="-25000" dirty="0" smtClean="0"/>
              <a:t>1</a:t>
            </a:r>
            <a:r>
              <a:rPr lang="en-US" dirty="0" smtClean="0"/>
              <a:t> </a:t>
            </a:r>
            <a:r>
              <a:rPr lang="en-US" dirty="0"/>
              <a:t>= The Slope, and </a:t>
            </a:r>
            <a:r>
              <a:rPr lang="en-US" dirty="0" smtClean="0"/>
              <a:t>X </a:t>
            </a:r>
            <a:r>
              <a:rPr lang="en-US" dirty="0"/>
              <a:t>= independent </a:t>
            </a:r>
            <a:r>
              <a:rPr lang="en-US" dirty="0" smtClean="0"/>
              <a:t>variable, </a:t>
            </a:r>
            <a:r>
              <a:rPr lang="en-US" dirty="0"/>
              <a:t>b</a:t>
            </a:r>
            <a:r>
              <a:rPr lang="en-US" baseline="-25000" dirty="0" smtClean="0"/>
              <a:t>0</a:t>
            </a:r>
            <a:r>
              <a:rPr lang="en-US" dirty="0" smtClean="0"/>
              <a:t> </a:t>
            </a:r>
            <a:r>
              <a:rPr lang="en-US" dirty="0"/>
              <a:t>= </a:t>
            </a:r>
            <a:r>
              <a:rPr lang="en-US" dirty="0" smtClean="0"/>
              <a:t>The Intercept, u = Random Error/Residual</a:t>
            </a:r>
            <a:endParaRPr lang="en-US" dirty="0"/>
          </a:p>
        </p:txBody>
      </p:sp>
      <p:sp>
        <p:nvSpPr>
          <p:cNvPr id="4" name="Rectangle 3"/>
          <p:cNvSpPr/>
          <p:nvPr/>
        </p:nvSpPr>
        <p:spPr>
          <a:xfrm>
            <a:off x="3448050" y="4114800"/>
            <a:ext cx="22479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Y = b</a:t>
            </a:r>
            <a:r>
              <a:rPr lang="en-US" sz="2400" b="1" baseline="-25000" dirty="0">
                <a:solidFill>
                  <a:schemeClr val="tx1"/>
                </a:solidFill>
              </a:rPr>
              <a:t>1</a:t>
            </a:r>
            <a:r>
              <a:rPr lang="en-US" sz="2400" b="1" dirty="0">
                <a:solidFill>
                  <a:schemeClr val="tx1"/>
                </a:solidFill>
              </a:rPr>
              <a:t>X + b</a:t>
            </a:r>
            <a:r>
              <a:rPr lang="en-US" sz="2400" b="1" baseline="-25000" dirty="0">
                <a:solidFill>
                  <a:schemeClr val="tx1"/>
                </a:solidFill>
              </a:rPr>
              <a:t>0 </a:t>
            </a:r>
            <a:r>
              <a:rPr lang="en-US" sz="2400" b="1" dirty="0">
                <a:solidFill>
                  <a:schemeClr val="tx1"/>
                </a:solidFill>
              </a:rPr>
              <a:t>+ </a:t>
            </a:r>
            <a:r>
              <a:rPr lang="en-US" sz="2400" b="1" dirty="0" smtClean="0">
                <a:solidFill>
                  <a:schemeClr val="tx1"/>
                </a:solidFill>
              </a:rPr>
              <a:t>u</a:t>
            </a:r>
            <a:endParaRPr lang="en-US" sz="2400" b="1" dirty="0">
              <a:solidFill>
                <a:schemeClr val="tx1"/>
              </a:solidFill>
            </a:endParaRPr>
          </a:p>
        </p:txBody>
      </p:sp>
    </p:spTree>
    <p:extLst>
      <p:ext uri="{BB962C8B-B14F-4D97-AF65-F5344CB8AC3E}">
        <p14:creationId xmlns:p14="http://schemas.microsoft.com/office/powerpoint/2010/main" val="256331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t>
            </a:r>
            <a:r>
              <a:rPr lang="en-US" dirty="0" smtClean="0"/>
              <a:t>Regression (Cont..)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65" y="1447800"/>
            <a:ext cx="8438470" cy="3848314"/>
          </a:xfrm>
          <a:prstGeom prst="rect">
            <a:avLst/>
          </a:prstGeom>
        </p:spPr>
      </p:pic>
    </p:spTree>
    <p:extLst>
      <p:ext uri="{BB962C8B-B14F-4D97-AF65-F5344CB8AC3E}">
        <p14:creationId xmlns:p14="http://schemas.microsoft.com/office/powerpoint/2010/main" val="177436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Nonlinear Regression 	</a:t>
            </a:r>
          </a:p>
        </p:txBody>
      </p:sp>
      <p:sp>
        <p:nvSpPr>
          <p:cNvPr id="3" name="Content Placeholder 2"/>
          <p:cNvSpPr>
            <a:spLocks noGrp="1"/>
          </p:cNvSpPr>
          <p:nvPr>
            <p:ph idx="1"/>
          </p:nvPr>
        </p:nvSpPr>
        <p:spPr/>
        <p:txBody>
          <a:bodyPr/>
          <a:lstStyle/>
          <a:p>
            <a:pPr algn="just"/>
            <a:r>
              <a:rPr lang="en-US" dirty="0" smtClean="0"/>
              <a:t>Often </a:t>
            </a:r>
            <a:r>
              <a:rPr lang="en-US" dirty="0"/>
              <a:t>the relationship between x and y cannot be approximated with a straight line. </a:t>
            </a:r>
          </a:p>
          <a:p>
            <a:pPr algn="just"/>
            <a:r>
              <a:rPr lang="en-US" dirty="0" smtClean="0"/>
              <a:t>In </a:t>
            </a:r>
            <a:r>
              <a:rPr lang="en-US" dirty="0"/>
              <a:t>this case, a nonlinear regression technique may be used. Alternatively, the data could be preprocessed to make the relationship linear. </a:t>
            </a:r>
            <a:endParaRPr lang="en-US" dirty="0" smtClean="0"/>
          </a:p>
          <a:p>
            <a:pPr algn="just"/>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996" y="3200400"/>
            <a:ext cx="4065113" cy="3124200"/>
          </a:xfrm>
          <a:prstGeom prst="rect">
            <a:avLst/>
          </a:prstGeom>
        </p:spPr>
      </p:pic>
    </p:spTree>
    <p:extLst>
      <p:ext uri="{BB962C8B-B14F-4D97-AF65-F5344CB8AC3E}">
        <p14:creationId xmlns:p14="http://schemas.microsoft.com/office/powerpoint/2010/main" val="271066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sp>
        <p:nvSpPr>
          <p:cNvPr id="3" name="Content Placeholder 2"/>
          <p:cNvSpPr>
            <a:spLocks noGrp="1"/>
          </p:cNvSpPr>
          <p:nvPr>
            <p:ph idx="1"/>
          </p:nvPr>
        </p:nvSpPr>
        <p:spPr/>
        <p:txBody>
          <a:bodyPr/>
          <a:lstStyle/>
          <a:p>
            <a:pPr algn="just"/>
            <a:r>
              <a:rPr lang="en-US" dirty="0" smtClean="0"/>
              <a:t>Multiple Linear regression is an extension of simple linear regression analysis.</a:t>
            </a:r>
          </a:p>
          <a:p>
            <a:pPr algn="just"/>
            <a:r>
              <a:rPr lang="en-US" dirty="0" smtClean="0"/>
              <a:t>It uses two or more independent variables to predict the outcome and a single continuous dependent variable, Like..</a:t>
            </a:r>
          </a:p>
          <a:p>
            <a:pPr algn="just"/>
            <a:endParaRPr lang="en-US" dirty="0" smtClean="0"/>
          </a:p>
          <a:p>
            <a:pPr algn="just"/>
            <a:r>
              <a:rPr lang="en-US" dirty="0" smtClean="0"/>
              <a:t>Where Y = dependent variable or response variable</a:t>
            </a:r>
          </a:p>
          <a:p>
            <a:pPr marL="457200" lvl="1" indent="0" algn="just">
              <a:buNone/>
            </a:pPr>
            <a:r>
              <a:rPr lang="en-US" dirty="0"/>
              <a:t> </a:t>
            </a:r>
            <a:r>
              <a:rPr lang="en-US" dirty="0" smtClean="0"/>
              <a:t>             X</a:t>
            </a:r>
            <a:r>
              <a:rPr lang="en-US" baseline="-25000" dirty="0" smtClean="0"/>
              <a:t>1</a:t>
            </a:r>
            <a:r>
              <a:rPr lang="en-US" dirty="0" smtClean="0"/>
              <a:t>,X</a:t>
            </a:r>
            <a:r>
              <a:rPr lang="en-US" baseline="-25000" dirty="0"/>
              <a:t>2</a:t>
            </a:r>
            <a:r>
              <a:rPr lang="en-US" dirty="0" smtClean="0"/>
              <a:t>,….</a:t>
            </a:r>
            <a:r>
              <a:rPr lang="en-US" dirty="0" err="1" smtClean="0"/>
              <a:t>X</a:t>
            </a:r>
            <a:r>
              <a:rPr lang="en-US" baseline="-25000" dirty="0" err="1"/>
              <a:t>n</a:t>
            </a:r>
            <a:r>
              <a:rPr lang="en-US" dirty="0" smtClean="0"/>
              <a:t> are the independent variables or predictors</a:t>
            </a:r>
          </a:p>
          <a:p>
            <a:pPr marL="457200" lvl="1" indent="0" algn="just">
              <a:buNone/>
            </a:pPr>
            <a:r>
              <a:rPr lang="en-US" dirty="0"/>
              <a:t>	 </a:t>
            </a:r>
            <a:r>
              <a:rPr lang="en-US" dirty="0" smtClean="0"/>
              <a:t>     u = </a:t>
            </a:r>
            <a:r>
              <a:rPr lang="en-US" dirty="0"/>
              <a:t>R</a:t>
            </a:r>
            <a:r>
              <a:rPr lang="en-US" dirty="0" smtClean="0"/>
              <a:t>andom Error</a:t>
            </a:r>
          </a:p>
          <a:p>
            <a:pPr marL="457200" lvl="1" indent="0" algn="just">
              <a:buNone/>
            </a:pPr>
            <a:r>
              <a:rPr lang="en-US" dirty="0"/>
              <a:t>	</a:t>
            </a:r>
            <a:r>
              <a:rPr lang="en-US" dirty="0" smtClean="0"/>
              <a:t>      b</a:t>
            </a:r>
            <a:r>
              <a:rPr lang="en-US" baseline="-25000" dirty="0"/>
              <a:t>0</a:t>
            </a:r>
            <a:r>
              <a:rPr lang="en-US" dirty="0" smtClean="0"/>
              <a:t>,b</a:t>
            </a:r>
            <a:r>
              <a:rPr lang="en-US" baseline="-25000" dirty="0"/>
              <a:t>1</a:t>
            </a:r>
            <a:r>
              <a:rPr lang="en-US" dirty="0" smtClean="0"/>
              <a:t>,b</a:t>
            </a:r>
            <a:r>
              <a:rPr lang="en-US" baseline="-25000" dirty="0"/>
              <a:t>2</a:t>
            </a:r>
            <a:r>
              <a:rPr lang="en-US" dirty="0" smtClean="0"/>
              <a:t>,….</a:t>
            </a:r>
            <a:r>
              <a:rPr lang="en-US" dirty="0" err="1" smtClean="0"/>
              <a:t>b</a:t>
            </a:r>
            <a:r>
              <a:rPr lang="en-US" baseline="-25000" dirty="0" err="1"/>
              <a:t>n</a:t>
            </a:r>
            <a:r>
              <a:rPr lang="en-US" dirty="0" smtClean="0"/>
              <a:t>	 are the regression coefficients</a:t>
            </a:r>
            <a:endParaRPr lang="en-US" dirty="0"/>
          </a:p>
        </p:txBody>
      </p:sp>
      <p:sp>
        <p:nvSpPr>
          <p:cNvPr id="4" name="Rectangle 3"/>
          <p:cNvSpPr/>
          <p:nvPr/>
        </p:nvSpPr>
        <p:spPr>
          <a:xfrm>
            <a:off x="2085975" y="2895600"/>
            <a:ext cx="497205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Y = b</a:t>
            </a:r>
            <a:r>
              <a:rPr lang="en-US" sz="2400" b="1" baseline="-25000" dirty="0">
                <a:solidFill>
                  <a:schemeClr val="tx1"/>
                </a:solidFill>
              </a:rPr>
              <a:t>0 </a:t>
            </a:r>
            <a:r>
              <a:rPr lang="en-US" sz="2400" b="1" dirty="0">
                <a:solidFill>
                  <a:schemeClr val="tx1"/>
                </a:solidFill>
              </a:rPr>
              <a:t>+</a:t>
            </a:r>
            <a:r>
              <a:rPr lang="en-US" sz="2400" b="1" baseline="-25000" dirty="0" smtClean="0">
                <a:solidFill>
                  <a:schemeClr val="tx1"/>
                </a:solidFill>
              </a:rPr>
              <a:t> </a:t>
            </a:r>
            <a:r>
              <a:rPr lang="en-US" sz="2400" b="1" dirty="0" smtClean="0">
                <a:solidFill>
                  <a:schemeClr val="tx1"/>
                </a:solidFill>
              </a:rPr>
              <a:t>b</a:t>
            </a:r>
            <a:r>
              <a:rPr lang="en-US" sz="2400" b="1" baseline="-25000" dirty="0" smtClean="0">
                <a:solidFill>
                  <a:schemeClr val="tx1"/>
                </a:solidFill>
              </a:rPr>
              <a:t>1</a:t>
            </a:r>
            <a:r>
              <a:rPr lang="en-US" sz="2400" b="1" dirty="0" smtClean="0">
                <a:solidFill>
                  <a:schemeClr val="tx1"/>
                </a:solidFill>
              </a:rPr>
              <a:t>X</a:t>
            </a:r>
            <a:r>
              <a:rPr lang="en-US" sz="2400" b="1" baseline="-25000" dirty="0" smtClean="0">
                <a:solidFill>
                  <a:schemeClr val="tx1"/>
                </a:solidFill>
              </a:rPr>
              <a:t>1</a:t>
            </a:r>
            <a:r>
              <a:rPr lang="en-US" sz="2400" b="1" dirty="0">
                <a:solidFill>
                  <a:schemeClr val="tx1"/>
                </a:solidFill>
              </a:rPr>
              <a:t>+</a:t>
            </a:r>
            <a:r>
              <a:rPr lang="en-US" sz="2400" b="1" baseline="-25000" dirty="0" smtClean="0">
                <a:solidFill>
                  <a:schemeClr val="tx1"/>
                </a:solidFill>
              </a:rPr>
              <a:t> </a:t>
            </a:r>
            <a:r>
              <a:rPr lang="en-US" sz="2400" b="1" dirty="0" smtClean="0">
                <a:solidFill>
                  <a:schemeClr val="tx1"/>
                </a:solidFill>
              </a:rPr>
              <a:t>b</a:t>
            </a:r>
            <a:r>
              <a:rPr lang="en-US" sz="2400" b="1" baseline="-25000" dirty="0" smtClean="0">
                <a:solidFill>
                  <a:schemeClr val="tx1"/>
                </a:solidFill>
              </a:rPr>
              <a:t>2</a:t>
            </a:r>
            <a:r>
              <a:rPr lang="en-US" sz="2400" b="1" dirty="0" smtClean="0">
                <a:solidFill>
                  <a:schemeClr val="tx1"/>
                </a:solidFill>
              </a:rPr>
              <a:t>X</a:t>
            </a:r>
            <a:r>
              <a:rPr lang="en-US" sz="2400" b="1" baseline="-25000" dirty="0">
                <a:solidFill>
                  <a:schemeClr val="tx1"/>
                </a:solidFill>
              </a:rPr>
              <a:t>2</a:t>
            </a:r>
            <a:r>
              <a:rPr lang="en-US" sz="2400" b="1" dirty="0" smtClean="0">
                <a:solidFill>
                  <a:schemeClr val="tx1"/>
                </a:solidFill>
              </a:rPr>
              <a:t>+ b</a:t>
            </a:r>
            <a:r>
              <a:rPr lang="en-US" sz="2400" b="1" baseline="-25000" dirty="0" smtClean="0">
                <a:solidFill>
                  <a:schemeClr val="tx1"/>
                </a:solidFill>
              </a:rPr>
              <a:t>3</a:t>
            </a:r>
            <a:r>
              <a:rPr lang="en-US" sz="2400" b="1" dirty="0" smtClean="0">
                <a:solidFill>
                  <a:schemeClr val="tx1"/>
                </a:solidFill>
              </a:rPr>
              <a:t>X</a:t>
            </a:r>
            <a:r>
              <a:rPr lang="en-US" sz="2400" b="1" baseline="-25000" dirty="0">
                <a:solidFill>
                  <a:schemeClr val="tx1"/>
                </a:solidFill>
              </a:rPr>
              <a:t>3</a:t>
            </a:r>
            <a:r>
              <a:rPr lang="en-US" sz="2400" b="1" dirty="0" smtClean="0">
                <a:solidFill>
                  <a:schemeClr val="tx1"/>
                </a:solidFill>
              </a:rPr>
              <a:t> +….+ </a:t>
            </a:r>
            <a:r>
              <a:rPr lang="en-US" sz="2400" b="1" dirty="0" err="1" smtClean="0">
                <a:solidFill>
                  <a:schemeClr val="tx1"/>
                </a:solidFill>
              </a:rPr>
              <a:t>b</a:t>
            </a:r>
            <a:r>
              <a:rPr lang="en-US" sz="2400" b="1" baseline="-25000" dirty="0" err="1" smtClean="0">
                <a:solidFill>
                  <a:schemeClr val="tx1"/>
                </a:solidFill>
              </a:rPr>
              <a:t>n</a:t>
            </a:r>
            <a:r>
              <a:rPr lang="en-US" sz="2400" b="1" dirty="0" err="1" smtClean="0">
                <a:solidFill>
                  <a:schemeClr val="tx1"/>
                </a:solidFill>
              </a:rPr>
              <a:t>X</a:t>
            </a:r>
            <a:r>
              <a:rPr lang="en-US" sz="2400" b="1" baseline="-25000" dirty="0" err="1">
                <a:solidFill>
                  <a:schemeClr val="tx1"/>
                </a:solidFill>
              </a:rPr>
              <a:t>n</a:t>
            </a:r>
            <a:r>
              <a:rPr lang="en-US" sz="2400" b="1" baseline="-25000" dirty="0" smtClean="0">
                <a:solidFill>
                  <a:schemeClr val="tx1"/>
                </a:solidFill>
              </a:rPr>
              <a:t> </a:t>
            </a:r>
            <a:r>
              <a:rPr lang="en-US" sz="2400" b="1" dirty="0" smtClean="0">
                <a:solidFill>
                  <a:schemeClr val="tx1"/>
                </a:solidFill>
              </a:rPr>
              <a:t>+ u</a:t>
            </a:r>
            <a:endParaRPr lang="en-US" sz="2400" b="1" dirty="0">
              <a:solidFill>
                <a:schemeClr val="tx1"/>
              </a:solidFill>
            </a:endParaRPr>
          </a:p>
        </p:txBody>
      </p:sp>
    </p:spTree>
    <p:extLst>
      <p:ext uri="{BB962C8B-B14F-4D97-AF65-F5344CB8AC3E}">
        <p14:creationId xmlns:p14="http://schemas.microsoft.com/office/powerpoint/2010/main" val="107661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a:bodyPr>
          <a:lstStyle/>
          <a:p>
            <a:pPr algn="just"/>
            <a:r>
              <a:rPr lang="en-US" dirty="0" smtClean="0"/>
              <a:t>A </a:t>
            </a:r>
            <a:r>
              <a:rPr lang="en-US" dirty="0"/>
              <a:t>linear regression is not appropriate for predicting the value of a binary variable for two reasons: </a:t>
            </a:r>
          </a:p>
          <a:p>
            <a:pPr lvl="1" algn="just">
              <a:buFont typeface="Arial" panose="020B0604020202020204" pitchFamily="34" charset="0"/>
              <a:buChar char="•"/>
            </a:pPr>
            <a:r>
              <a:rPr lang="en-US" dirty="0" smtClean="0"/>
              <a:t>A </a:t>
            </a:r>
            <a:r>
              <a:rPr lang="en-US" dirty="0"/>
              <a:t>linear regression will predict values outside the acceptable range (e.g. predicting probabilities outside the range 0 to 1). </a:t>
            </a:r>
          </a:p>
          <a:p>
            <a:pPr lvl="1" algn="just">
              <a:buFont typeface="Arial" panose="020B0604020202020204" pitchFamily="34" charset="0"/>
              <a:buChar char="•"/>
            </a:pPr>
            <a:r>
              <a:rPr lang="en-US" dirty="0" smtClean="0"/>
              <a:t>Since </a:t>
            </a:r>
            <a:r>
              <a:rPr lang="en-US" dirty="0"/>
              <a:t>the </a:t>
            </a:r>
            <a:r>
              <a:rPr lang="en-US" dirty="0" smtClean="0"/>
              <a:t>experiments </a:t>
            </a:r>
            <a:r>
              <a:rPr lang="en-US" dirty="0"/>
              <a:t>can only have one of two possible values for each experiment, the </a:t>
            </a:r>
            <a:r>
              <a:rPr lang="en-US" dirty="0" smtClean="0"/>
              <a:t>residuals(random errors) </a:t>
            </a:r>
            <a:r>
              <a:rPr lang="en-US" dirty="0"/>
              <a:t>will not be normally distributed about the predicted line. </a:t>
            </a:r>
          </a:p>
          <a:p>
            <a:pPr algn="just"/>
            <a:r>
              <a:rPr lang="en-US" dirty="0" smtClean="0"/>
              <a:t>A </a:t>
            </a:r>
            <a:r>
              <a:rPr lang="en-US" dirty="0"/>
              <a:t>logistic regression produces a logistic curve, which is limited to values between 0 and 1. </a:t>
            </a:r>
            <a:endParaRPr lang="en-US" dirty="0" smtClean="0"/>
          </a:p>
          <a:p>
            <a:pPr algn="just"/>
            <a:r>
              <a:rPr lang="en-US" dirty="0" smtClean="0"/>
              <a:t>Logistic </a:t>
            </a:r>
            <a:r>
              <a:rPr lang="en-US" dirty="0"/>
              <a:t>regression is similar to a linear regression, but the curve is constructed using the natural logarithm </a:t>
            </a:r>
            <a:r>
              <a:rPr lang="en-US" dirty="0" smtClean="0"/>
              <a:t>“</a:t>
            </a:r>
            <a:r>
              <a:rPr lang="en-US" dirty="0"/>
              <a:t>odds” of the target variable, rather than the probability. </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01079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a:t>
            </a:r>
            <a:r>
              <a:rPr lang="en-US" dirty="0" smtClean="0"/>
              <a:t>Regression (Cont..)</a:t>
            </a:r>
            <a:endParaRPr lang="en-US" dirty="0"/>
          </a:p>
        </p:txBody>
      </p:sp>
      <p:pic>
        <p:nvPicPr>
          <p:cNvPr id="4" name="Content Placeholder 3"/>
          <p:cNvPicPr>
            <a:picLocks noGrp="1" noChangeAspect="1"/>
          </p:cNvPicPr>
          <p:nvPr>
            <p:ph idx="1"/>
          </p:nvPr>
        </p:nvPicPr>
        <p:blipFill>
          <a:blip r:embed="rId2"/>
          <a:stretch>
            <a:fillRect/>
          </a:stretch>
        </p:blipFill>
        <p:spPr>
          <a:xfrm>
            <a:off x="637405" y="1638787"/>
            <a:ext cx="7869190" cy="4037625"/>
          </a:xfrm>
          <a:prstGeom prst="rect">
            <a:avLst/>
          </a:prstGeom>
        </p:spPr>
      </p:pic>
    </p:spTree>
    <p:extLst>
      <p:ext uri="{BB962C8B-B14F-4D97-AF65-F5344CB8AC3E}">
        <p14:creationId xmlns:p14="http://schemas.microsoft.com/office/powerpoint/2010/main" val="210420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Try </a:t>
            </a:r>
            <a:r>
              <a:rPr lang="en-US" dirty="0"/>
              <a:t>yourself </a:t>
            </a:r>
            <a:r>
              <a:rPr lang="en-US" dirty="0" smtClean="0"/>
              <a:t>(Bayesian Classification)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343015381"/>
              </p:ext>
            </p:extLst>
          </p:nvPr>
        </p:nvGraphicFramePr>
        <p:xfrm>
          <a:off x="1352550" y="1066800"/>
          <a:ext cx="6438901" cy="4937760"/>
        </p:xfrm>
        <a:graphic>
          <a:graphicData uri="http://schemas.openxmlformats.org/drawingml/2006/table">
            <a:tbl>
              <a:tblPr firstRow="1" bandRow="1">
                <a:tableStyleId>{073A0DAA-6AF3-43AB-8588-CEC1D06C72B9}</a:tableStyleId>
              </a:tblPr>
              <a:tblGrid>
                <a:gridCol w="933450">
                  <a:extLst>
                    <a:ext uri="{9D8B030D-6E8A-4147-A177-3AD203B41FA5}">
                      <a16:colId xmlns:a16="http://schemas.microsoft.com/office/drawing/2014/main" val="1750193398"/>
                    </a:ext>
                  </a:extLst>
                </a:gridCol>
                <a:gridCol w="1371600">
                  <a:extLst>
                    <a:ext uri="{9D8B030D-6E8A-4147-A177-3AD203B41FA5}">
                      <a16:colId xmlns:a16="http://schemas.microsoft.com/office/drawing/2014/main" val="3586562457"/>
                    </a:ext>
                  </a:extLst>
                </a:gridCol>
                <a:gridCol w="1447800">
                  <a:extLst>
                    <a:ext uri="{9D8B030D-6E8A-4147-A177-3AD203B41FA5}">
                      <a16:colId xmlns:a16="http://schemas.microsoft.com/office/drawing/2014/main" val="1779477550"/>
                    </a:ext>
                  </a:extLst>
                </a:gridCol>
                <a:gridCol w="1398271">
                  <a:extLst>
                    <a:ext uri="{9D8B030D-6E8A-4147-A177-3AD203B41FA5}">
                      <a16:colId xmlns:a16="http://schemas.microsoft.com/office/drawing/2014/main" val="2345009030"/>
                    </a:ext>
                  </a:extLst>
                </a:gridCol>
                <a:gridCol w="1287780">
                  <a:extLst>
                    <a:ext uri="{9D8B030D-6E8A-4147-A177-3AD203B41FA5}">
                      <a16:colId xmlns:a16="http://schemas.microsoft.com/office/drawing/2014/main" val="3195426164"/>
                    </a:ext>
                  </a:extLst>
                </a:gridCol>
              </a:tblGrid>
              <a:tr h="359664">
                <a:tc>
                  <a:txBody>
                    <a:bodyPr/>
                    <a:lstStyle/>
                    <a:p>
                      <a:r>
                        <a:rPr lang="en-US" dirty="0" smtClean="0"/>
                        <a:t>Car No</a:t>
                      </a:r>
                      <a:endParaRPr lang="en-US" dirty="0"/>
                    </a:p>
                  </a:txBody>
                  <a:tcPr anchor="ctr"/>
                </a:tc>
                <a:tc>
                  <a:txBody>
                    <a:bodyPr/>
                    <a:lstStyle/>
                    <a:p>
                      <a:r>
                        <a:rPr lang="en-US" dirty="0" smtClean="0"/>
                        <a:t>Color</a:t>
                      </a:r>
                      <a:endParaRPr lang="en-US" dirty="0"/>
                    </a:p>
                  </a:txBody>
                  <a:tcPr anchor="ctr"/>
                </a:tc>
                <a:tc>
                  <a:txBody>
                    <a:bodyPr/>
                    <a:lstStyle/>
                    <a:p>
                      <a:r>
                        <a:rPr lang="en-US" dirty="0" smtClean="0"/>
                        <a:t>Type</a:t>
                      </a:r>
                      <a:endParaRPr lang="en-US" dirty="0"/>
                    </a:p>
                  </a:txBody>
                  <a:tcPr anchor="ctr"/>
                </a:tc>
                <a:tc>
                  <a:txBody>
                    <a:bodyPr/>
                    <a:lstStyle/>
                    <a:p>
                      <a:r>
                        <a:rPr lang="en-US" dirty="0" smtClean="0"/>
                        <a:t>Origin</a:t>
                      </a:r>
                      <a:endParaRPr lang="en-US" dirty="0"/>
                    </a:p>
                  </a:txBody>
                  <a:tcPr anchor="ctr"/>
                </a:tc>
                <a:tc>
                  <a:txBody>
                    <a:bodyPr/>
                    <a:lstStyle/>
                    <a:p>
                      <a:r>
                        <a:rPr lang="en-US" dirty="0" smtClean="0"/>
                        <a:t>Stolen?</a:t>
                      </a:r>
                      <a:endParaRPr lang="en-US" dirty="0"/>
                    </a:p>
                  </a:txBody>
                  <a:tcPr anchor="ctr"/>
                </a:tc>
                <a:extLst>
                  <a:ext uri="{0D108BD9-81ED-4DB2-BD59-A6C34878D82A}">
                    <a16:rowId xmlns:a16="http://schemas.microsoft.com/office/drawing/2014/main" val="4117168307"/>
                  </a:ext>
                </a:extLst>
              </a:tr>
              <a:tr h="359664">
                <a:tc>
                  <a:txBody>
                    <a:bodyPr/>
                    <a:lstStyle/>
                    <a:p>
                      <a:r>
                        <a:rPr lang="en-US" sz="2400" dirty="0" smtClean="0"/>
                        <a:t>1</a:t>
                      </a:r>
                    </a:p>
                  </a:txBody>
                  <a:tcPr anchor="ctr"/>
                </a:tc>
                <a:tc>
                  <a:txBody>
                    <a:bodyPr/>
                    <a:lstStyle/>
                    <a:p>
                      <a:r>
                        <a:rPr lang="en-US" sz="2400" dirty="0" smtClean="0"/>
                        <a:t>Red</a:t>
                      </a:r>
                    </a:p>
                  </a:txBody>
                  <a:tcPr anchor="ctr"/>
                </a:tc>
                <a:tc>
                  <a:txBody>
                    <a:bodyPr/>
                    <a:lstStyle/>
                    <a:p>
                      <a:r>
                        <a:rPr lang="en-US" sz="2400" dirty="0" smtClean="0"/>
                        <a:t>Sports</a:t>
                      </a:r>
                      <a:endParaRPr lang="en-US" sz="2400" dirty="0"/>
                    </a:p>
                  </a:txBody>
                  <a:tcPr anchor="ctr"/>
                </a:tc>
                <a:tc>
                  <a:txBody>
                    <a:bodyPr/>
                    <a:lstStyle/>
                    <a:p>
                      <a:r>
                        <a:rPr lang="en-US" sz="2400" dirty="0" smtClean="0"/>
                        <a:t>Domestic</a:t>
                      </a:r>
                      <a:endParaRPr lang="en-US" sz="2400" dirty="0"/>
                    </a:p>
                  </a:txBody>
                  <a:tcPr anchor="ctr"/>
                </a:tc>
                <a:tc>
                  <a:txBody>
                    <a:bodyPr/>
                    <a:lstStyle/>
                    <a:p>
                      <a:r>
                        <a:rPr lang="en-US" sz="2400" dirty="0" smtClean="0"/>
                        <a:t>Yes</a:t>
                      </a:r>
                      <a:endParaRPr lang="en-US" sz="2400" dirty="0"/>
                    </a:p>
                  </a:txBody>
                  <a:tcPr anchor="ctr"/>
                </a:tc>
                <a:extLst>
                  <a:ext uri="{0D108BD9-81ED-4DB2-BD59-A6C34878D82A}">
                    <a16:rowId xmlns:a16="http://schemas.microsoft.com/office/drawing/2014/main" val="3207967446"/>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a:t>
                      </a:r>
                    </a:p>
                  </a:txBody>
                  <a:tcPr anchor="ctr"/>
                </a:tc>
                <a:tc>
                  <a:txBody>
                    <a:bodyPr/>
                    <a:lstStyle/>
                    <a:p>
                      <a:r>
                        <a:rPr lang="en-US" sz="2400" dirty="0" smtClean="0"/>
                        <a:t>Red</a:t>
                      </a:r>
                    </a:p>
                  </a:txBody>
                  <a:tcPr anchor="ctr"/>
                </a:tc>
                <a:tc>
                  <a:txBody>
                    <a:bodyPr/>
                    <a:lstStyle/>
                    <a:p>
                      <a:r>
                        <a:rPr lang="en-US" sz="2400" dirty="0" smtClean="0"/>
                        <a:t>Sports</a:t>
                      </a:r>
                      <a:endParaRPr lang="en-US" sz="2400" dirty="0"/>
                    </a:p>
                  </a:txBody>
                  <a:tcPr anchor="ctr"/>
                </a:tc>
                <a:tc>
                  <a:txBody>
                    <a:bodyPr/>
                    <a:lstStyle/>
                    <a:p>
                      <a:r>
                        <a:rPr lang="en-US" sz="2400" dirty="0" smtClean="0"/>
                        <a:t>Domestic</a:t>
                      </a:r>
                      <a:endParaRPr lang="en-US" sz="2400" dirty="0"/>
                    </a:p>
                  </a:txBody>
                  <a:tcPr anchor="ctr"/>
                </a:tc>
                <a:tc>
                  <a:txBody>
                    <a:bodyPr/>
                    <a:lstStyle/>
                    <a:p>
                      <a:r>
                        <a:rPr lang="en-US" sz="2400" dirty="0" smtClean="0"/>
                        <a:t>No</a:t>
                      </a:r>
                      <a:endParaRPr lang="en-US" sz="2400" dirty="0"/>
                    </a:p>
                  </a:txBody>
                  <a:tcPr anchor="ctr"/>
                </a:tc>
                <a:extLst>
                  <a:ext uri="{0D108BD9-81ED-4DB2-BD59-A6C34878D82A}">
                    <a16:rowId xmlns:a16="http://schemas.microsoft.com/office/drawing/2014/main" val="1043376342"/>
                  </a:ext>
                </a:extLst>
              </a:tr>
              <a:tr h="359664">
                <a:tc>
                  <a:txBody>
                    <a:bodyPr/>
                    <a:lstStyle/>
                    <a:p>
                      <a:r>
                        <a:rPr lang="en-US" sz="2400" dirty="0" smtClean="0"/>
                        <a:t>3</a:t>
                      </a:r>
                    </a:p>
                  </a:txBody>
                  <a:tcPr anchor="ctr"/>
                </a:tc>
                <a:tc>
                  <a:txBody>
                    <a:bodyPr/>
                    <a:lstStyle/>
                    <a:p>
                      <a:r>
                        <a:rPr lang="en-US" sz="2400" dirty="0" smtClean="0"/>
                        <a:t>Red</a:t>
                      </a:r>
                    </a:p>
                  </a:txBody>
                  <a:tcPr anchor="ctr"/>
                </a:tc>
                <a:tc>
                  <a:txBody>
                    <a:bodyPr/>
                    <a:lstStyle/>
                    <a:p>
                      <a:r>
                        <a:rPr lang="en-US" sz="2400" dirty="0" smtClean="0"/>
                        <a:t>Sports</a:t>
                      </a:r>
                      <a:endParaRPr lang="en-US" sz="2400" dirty="0"/>
                    </a:p>
                  </a:txBody>
                  <a:tcPr anchor="ctr"/>
                </a:tc>
                <a:tc>
                  <a:txBody>
                    <a:bodyPr/>
                    <a:lstStyle/>
                    <a:p>
                      <a:r>
                        <a:rPr lang="en-US" sz="2400" dirty="0" smtClean="0"/>
                        <a:t>Domestic</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txBody>
                  <a:tcPr anchor="ctr"/>
                </a:tc>
                <a:extLst>
                  <a:ext uri="{0D108BD9-81ED-4DB2-BD59-A6C34878D82A}">
                    <a16:rowId xmlns:a16="http://schemas.microsoft.com/office/drawing/2014/main" val="1218227964"/>
                  </a:ext>
                </a:extLst>
              </a:tr>
              <a:tr h="359664">
                <a:tc>
                  <a:txBody>
                    <a:bodyPr/>
                    <a:lstStyle/>
                    <a:p>
                      <a:r>
                        <a:rPr lang="en-US" sz="2400" dirty="0" smtClean="0"/>
                        <a:t>4</a:t>
                      </a:r>
                      <a:endParaRPr lang="en-US" sz="2400" dirty="0"/>
                    </a:p>
                  </a:txBody>
                  <a:tcPr anchor="ctr"/>
                </a:tc>
                <a:tc>
                  <a:txBody>
                    <a:bodyPr/>
                    <a:lstStyle/>
                    <a:p>
                      <a:r>
                        <a:rPr lang="en-US" sz="2400" dirty="0" smtClean="0"/>
                        <a:t>Yellow</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Sports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Domestic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txBody>
                  <a:tcPr anchor="ctr"/>
                </a:tc>
                <a:extLst>
                  <a:ext uri="{0D108BD9-81ED-4DB2-BD59-A6C34878D82A}">
                    <a16:rowId xmlns:a16="http://schemas.microsoft.com/office/drawing/2014/main" val="429111459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Yellow</a:t>
                      </a:r>
                    </a:p>
                  </a:txBody>
                  <a:tcPr anchor="ctr"/>
                </a:tc>
                <a:tc>
                  <a:txBody>
                    <a:bodyPr/>
                    <a:lstStyle/>
                    <a:p>
                      <a:r>
                        <a:rPr lang="en-US" sz="2400" dirty="0" smtClean="0"/>
                        <a:t>Sports</a:t>
                      </a:r>
                      <a:endParaRPr lang="en-US" sz="2400" dirty="0"/>
                    </a:p>
                  </a:txBody>
                  <a:tcPr anchor="ctr"/>
                </a:tc>
                <a:tc>
                  <a:txBody>
                    <a:bodyPr/>
                    <a:lstStyle/>
                    <a:p>
                      <a:r>
                        <a:rPr lang="en-US" sz="2400" dirty="0" smtClean="0"/>
                        <a:t>Imported</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txBody>
                  <a:tcPr anchor="ctr"/>
                </a:tc>
                <a:extLst>
                  <a:ext uri="{0D108BD9-81ED-4DB2-BD59-A6C34878D82A}">
                    <a16:rowId xmlns:a16="http://schemas.microsoft.com/office/drawing/2014/main" val="1231033509"/>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Yellow</a:t>
                      </a:r>
                    </a:p>
                  </a:txBody>
                  <a:tcPr anchor="ctr"/>
                </a:tc>
                <a:tc>
                  <a:txBody>
                    <a:bodyPr/>
                    <a:lstStyle/>
                    <a:p>
                      <a:r>
                        <a:rPr lang="en-US" sz="2400" dirty="0" smtClean="0"/>
                        <a:t>SUV</a:t>
                      </a:r>
                      <a:endParaRPr lang="en-US" sz="2400" dirty="0"/>
                    </a:p>
                  </a:txBody>
                  <a:tcPr anchor="ctr"/>
                </a:tc>
                <a:tc>
                  <a:txBody>
                    <a:bodyPr/>
                    <a:lstStyle/>
                    <a:p>
                      <a:r>
                        <a:rPr lang="en-US" sz="2400" dirty="0" smtClean="0"/>
                        <a:t>Imported</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txBody>
                  <a:tcPr anchor="ctr"/>
                </a:tc>
                <a:extLst>
                  <a:ext uri="{0D108BD9-81ED-4DB2-BD59-A6C34878D82A}">
                    <a16:rowId xmlns:a16="http://schemas.microsoft.com/office/drawing/2014/main" val="2245647393"/>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Yellow</a:t>
                      </a:r>
                    </a:p>
                  </a:txBody>
                  <a:tcPr anchor="ctr"/>
                </a:tc>
                <a:tc>
                  <a:txBody>
                    <a:bodyPr/>
                    <a:lstStyle/>
                    <a:p>
                      <a:r>
                        <a:rPr lang="en-US" sz="2400" dirty="0" smtClean="0"/>
                        <a:t>SUV</a:t>
                      </a:r>
                      <a:endParaRPr lang="en-US" sz="2400" dirty="0"/>
                    </a:p>
                  </a:txBody>
                  <a:tcPr anchor="ctr"/>
                </a:tc>
                <a:tc>
                  <a:txBody>
                    <a:bodyPr/>
                    <a:lstStyle/>
                    <a:p>
                      <a:r>
                        <a:rPr lang="en-US" sz="2400" dirty="0" smtClean="0"/>
                        <a:t>Imported</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txBody>
                  <a:tcPr anchor="ctr"/>
                </a:tc>
                <a:extLst>
                  <a:ext uri="{0D108BD9-81ED-4DB2-BD59-A6C34878D82A}">
                    <a16:rowId xmlns:a16="http://schemas.microsoft.com/office/drawing/2014/main" val="1194866820"/>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Yellow</a:t>
                      </a:r>
                    </a:p>
                  </a:txBody>
                  <a:tcPr anchor="ctr"/>
                </a:tc>
                <a:tc>
                  <a:txBody>
                    <a:bodyPr/>
                    <a:lstStyle/>
                    <a:p>
                      <a:r>
                        <a:rPr lang="en-US" sz="2400" dirty="0" smtClean="0"/>
                        <a:t>SUV</a:t>
                      </a:r>
                      <a:endParaRPr lang="en-US" sz="2400" dirty="0"/>
                    </a:p>
                  </a:txBody>
                  <a:tcPr anchor="ctr"/>
                </a:tc>
                <a:tc>
                  <a:txBody>
                    <a:bodyPr/>
                    <a:lstStyle/>
                    <a:p>
                      <a:r>
                        <a:rPr lang="en-US" sz="2400" dirty="0" smtClean="0"/>
                        <a:t>Domestic</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txBody>
                  <a:tcPr anchor="ctr"/>
                </a:tc>
                <a:extLst>
                  <a:ext uri="{0D108BD9-81ED-4DB2-BD59-A6C34878D82A}">
                    <a16:rowId xmlns:a16="http://schemas.microsoft.com/office/drawing/2014/main" val="1940666900"/>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Red</a:t>
                      </a:r>
                    </a:p>
                  </a:txBody>
                  <a:tcPr anchor="ctr"/>
                </a:tc>
                <a:tc>
                  <a:txBody>
                    <a:bodyPr/>
                    <a:lstStyle/>
                    <a:p>
                      <a:r>
                        <a:rPr lang="en-US" sz="2400" dirty="0" smtClean="0"/>
                        <a:t>SUV</a:t>
                      </a:r>
                      <a:endParaRPr lang="en-US" sz="2400" dirty="0"/>
                    </a:p>
                  </a:txBody>
                  <a:tcPr anchor="ctr"/>
                </a:tc>
                <a:tc>
                  <a:txBody>
                    <a:bodyPr/>
                    <a:lstStyle/>
                    <a:p>
                      <a:r>
                        <a:rPr lang="en-US" sz="2400" dirty="0" smtClean="0"/>
                        <a:t>Imported</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txBody>
                  <a:tcPr anchor="ctr"/>
                </a:tc>
                <a:extLst>
                  <a:ext uri="{0D108BD9-81ED-4DB2-BD59-A6C34878D82A}">
                    <a16:rowId xmlns:a16="http://schemas.microsoft.com/office/drawing/2014/main" val="1960246245"/>
                  </a:ext>
                </a:extLst>
              </a:tr>
              <a:tr h="359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Red</a:t>
                      </a:r>
                    </a:p>
                  </a:txBody>
                  <a:tcPr anchor="ctr"/>
                </a:tc>
                <a:tc>
                  <a:txBody>
                    <a:bodyPr/>
                    <a:lstStyle/>
                    <a:p>
                      <a:r>
                        <a:rPr lang="en-US" sz="2400" dirty="0" smtClean="0"/>
                        <a:t>Sports</a:t>
                      </a:r>
                      <a:endParaRPr lang="en-US" sz="2400" dirty="0"/>
                    </a:p>
                  </a:txBody>
                  <a:tcPr anchor="ctr"/>
                </a:tc>
                <a:tc>
                  <a:txBody>
                    <a:bodyPr/>
                    <a:lstStyle/>
                    <a:p>
                      <a:r>
                        <a:rPr lang="en-US" sz="2400" dirty="0" smtClean="0"/>
                        <a:t>Imported</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txBody>
                  <a:tcPr anchor="ctr"/>
                </a:tc>
                <a:extLst>
                  <a:ext uri="{0D108BD9-81ED-4DB2-BD59-A6C34878D82A}">
                    <a16:rowId xmlns:a16="http://schemas.microsoft.com/office/drawing/2014/main" val="721748576"/>
                  </a:ext>
                </a:extLst>
              </a:tr>
            </a:tbl>
          </a:graphicData>
        </a:graphic>
      </p:graphicFrame>
    </p:spTree>
    <p:extLst>
      <p:ext uri="{BB962C8B-B14F-4D97-AF65-F5344CB8AC3E}">
        <p14:creationId xmlns:p14="http://schemas.microsoft.com/office/powerpoint/2010/main" val="269062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Two Step Process</a:t>
            </a:r>
          </a:p>
        </p:txBody>
      </p:sp>
      <p:sp>
        <p:nvSpPr>
          <p:cNvPr id="3" name="Content Placeholder 2"/>
          <p:cNvSpPr>
            <a:spLocks noGrp="1"/>
          </p:cNvSpPr>
          <p:nvPr>
            <p:ph idx="1"/>
          </p:nvPr>
        </p:nvSpPr>
        <p:spPr/>
        <p:txBody>
          <a:bodyPr/>
          <a:lstStyle/>
          <a:p>
            <a:r>
              <a:rPr lang="en-US" b="1" dirty="0" smtClean="0"/>
              <a:t>1) Model Construction</a:t>
            </a:r>
            <a:endParaRPr lang="en-US" b="1" dirty="0"/>
          </a:p>
        </p:txBody>
      </p:sp>
      <p:sp>
        <p:nvSpPr>
          <p:cNvPr id="4" name="Flowchart: Magnetic Disk 3"/>
          <p:cNvSpPr/>
          <p:nvPr/>
        </p:nvSpPr>
        <p:spPr>
          <a:xfrm>
            <a:off x="1820811" y="1680046"/>
            <a:ext cx="1295400" cy="91440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a:t>
            </a:r>
          </a:p>
          <a:p>
            <a:pPr algn="ctr"/>
            <a:r>
              <a:rPr lang="en-US" dirty="0" smtClean="0">
                <a:solidFill>
                  <a:schemeClr val="tx1"/>
                </a:solidFill>
              </a:rPr>
              <a:t>Data</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57264709"/>
              </p:ext>
            </p:extLst>
          </p:nvPr>
        </p:nvGraphicFramePr>
        <p:xfrm>
          <a:off x="304800" y="3278976"/>
          <a:ext cx="4495800" cy="2595880"/>
        </p:xfrm>
        <a:graphic>
          <a:graphicData uri="http://schemas.openxmlformats.org/drawingml/2006/table">
            <a:tbl>
              <a:tblPr firstRow="1" bandRow="1">
                <a:tableStyleId>{073A0DAA-6AF3-43AB-8588-CEC1D06C72B9}</a:tableStyleId>
              </a:tblPr>
              <a:tblGrid>
                <a:gridCol w="913209">
                  <a:extLst>
                    <a:ext uri="{9D8B030D-6E8A-4147-A177-3AD203B41FA5}">
                      <a16:colId xmlns:a16="http://schemas.microsoft.com/office/drawing/2014/main" val="3358526908"/>
                    </a:ext>
                  </a:extLst>
                </a:gridCol>
                <a:gridCol w="1334691">
                  <a:extLst>
                    <a:ext uri="{9D8B030D-6E8A-4147-A177-3AD203B41FA5}">
                      <a16:colId xmlns:a16="http://schemas.microsoft.com/office/drawing/2014/main" val="1672841759"/>
                    </a:ext>
                  </a:extLst>
                </a:gridCol>
                <a:gridCol w="702469">
                  <a:extLst>
                    <a:ext uri="{9D8B030D-6E8A-4147-A177-3AD203B41FA5}">
                      <a16:colId xmlns:a16="http://schemas.microsoft.com/office/drawing/2014/main" val="108845922"/>
                    </a:ext>
                  </a:extLst>
                </a:gridCol>
                <a:gridCol w="1545431">
                  <a:extLst>
                    <a:ext uri="{9D8B030D-6E8A-4147-A177-3AD203B41FA5}">
                      <a16:colId xmlns:a16="http://schemas.microsoft.com/office/drawing/2014/main" val="1580284692"/>
                    </a:ext>
                  </a:extLst>
                </a:gridCol>
              </a:tblGrid>
              <a:tr h="370840">
                <a:tc>
                  <a:txBody>
                    <a:bodyPr/>
                    <a:lstStyle/>
                    <a:p>
                      <a:r>
                        <a:rPr lang="en-US" dirty="0" smtClean="0"/>
                        <a:t>Name</a:t>
                      </a:r>
                      <a:endParaRPr lang="en-US" dirty="0"/>
                    </a:p>
                  </a:txBody>
                  <a:tcPr/>
                </a:tc>
                <a:tc>
                  <a:txBody>
                    <a:bodyPr/>
                    <a:lstStyle/>
                    <a:p>
                      <a:r>
                        <a:rPr lang="en-US" dirty="0" smtClean="0"/>
                        <a:t>Rank</a:t>
                      </a:r>
                      <a:endParaRPr lang="en-US" dirty="0"/>
                    </a:p>
                  </a:txBody>
                  <a:tcPr/>
                </a:tc>
                <a:tc>
                  <a:txBody>
                    <a:bodyPr/>
                    <a:lstStyle/>
                    <a:p>
                      <a:r>
                        <a:rPr lang="en-US" dirty="0" smtClean="0"/>
                        <a:t>Years</a:t>
                      </a:r>
                      <a:endParaRPr lang="en-US" dirty="0"/>
                    </a:p>
                  </a:txBody>
                  <a:tcPr/>
                </a:tc>
                <a:tc>
                  <a:txBody>
                    <a:bodyPr/>
                    <a:lstStyle/>
                    <a:p>
                      <a:r>
                        <a:rPr lang="en-US" dirty="0" smtClean="0"/>
                        <a:t>Tenured</a:t>
                      </a:r>
                      <a:endParaRPr lang="en-US" dirty="0"/>
                    </a:p>
                  </a:txBody>
                  <a:tcPr/>
                </a:tc>
                <a:extLst>
                  <a:ext uri="{0D108BD9-81ED-4DB2-BD59-A6C34878D82A}">
                    <a16:rowId xmlns:a16="http://schemas.microsoft.com/office/drawing/2014/main" val="469231451"/>
                  </a:ext>
                </a:extLst>
              </a:tr>
              <a:tr h="370840">
                <a:tc>
                  <a:txBody>
                    <a:bodyPr/>
                    <a:lstStyle/>
                    <a:p>
                      <a:r>
                        <a:rPr lang="en-US" dirty="0" smtClean="0"/>
                        <a:t>Mike</a:t>
                      </a:r>
                      <a:endParaRPr lang="en-US" dirty="0"/>
                    </a:p>
                  </a:txBody>
                  <a:tcPr/>
                </a:tc>
                <a:tc>
                  <a:txBody>
                    <a:bodyPr/>
                    <a:lstStyle/>
                    <a:p>
                      <a:r>
                        <a:rPr lang="en-US" dirty="0" smtClean="0"/>
                        <a:t>Asst. Prof.</a:t>
                      </a:r>
                      <a:endParaRPr lang="en-US" dirty="0"/>
                    </a:p>
                  </a:txBody>
                  <a:tcPr/>
                </a:tc>
                <a:tc>
                  <a:txBody>
                    <a:bodyPr/>
                    <a:lstStyle/>
                    <a:p>
                      <a:r>
                        <a:rPr lang="en-US" dirty="0" smtClean="0"/>
                        <a:t>3</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4130734704"/>
                  </a:ext>
                </a:extLst>
              </a:tr>
              <a:tr h="370840">
                <a:tc>
                  <a:txBody>
                    <a:bodyPr/>
                    <a:lstStyle/>
                    <a:p>
                      <a:r>
                        <a:rPr lang="en-US" dirty="0" smtClean="0"/>
                        <a:t>Mary</a:t>
                      </a:r>
                      <a:endParaRPr lang="en-US" dirty="0"/>
                    </a:p>
                  </a:txBody>
                  <a:tcPr/>
                </a:tc>
                <a:tc>
                  <a:txBody>
                    <a:bodyPr/>
                    <a:lstStyle/>
                    <a:p>
                      <a:r>
                        <a:rPr lang="en-US" dirty="0" smtClean="0"/>
                        <a:t>Asst. Prof.</a:t>
                      </a:r>
                      <a:endParaRPr lang="en-US" dirty="0"/>
                    </a:p>
                  </a:txBody>
                  <a:tcPr/>
                </a:tc>
                <a:tc>
                  <a:txBody>
                    <a:bodyPr/>
                    <a:lstStyle/>
                    <a:p>
                      <a:r>
                        <a:rPr lang="en-US" dirty="0" smtClean="0"/>
                        <a:t>7</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2295691116"/>
                  </a:ext>
                </a:extLst>
              </a:tr>
              <a:tr h="370840">
                <a:tc>
                  <a:txBody>
                    <a:bodyPr/>
                    <a:lstStyle/>
                    <a:p>
                      <a:r>
                        <a:rPr lang="en-US" dirty="0" smtClean="0"/>
                        <a:t>Bill</a:t>
                      </a:r>
                      <a:endParaRPr lang="en-US" dirty="0"/>
                    </a:p>
                  </a:txBody>
                  <a:tcPr/>
                </a:tc>
                <a:tc>
                  <a:txBody>
                    <a:bodyPr/>
                    <a:lstStyle/>
                    <a:p>
                      <a:r>
                        <a:rPr lang="en-US" dirty="0" smtClean="0"/>
                        <a:t>Prof.</a:t>
                      </a:r>
                      <a:endParaRPr lang="en-US" dirty="0"/>
                    </a:p>
                  </a:txBody>
                  <a:tcPr/>
                </a:tc>
                <a:tc>
                  <a:txBody>
                    <a:bodyPr/>
                    <a:lstStyle/>
                    <a:p>
                      <a:r>
                        <a:rPr lang="en-US" dirty="0" smtClean="0"/>
                        <a:t>2</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015557101"/>
                  </a:ext>
                </a:extLst>
              </a:tr>
              <a:tr h="370840">
                <a:tc>
                  <a:txBody>
                    <a:bodyPr/>
                    <a:lstStyle/>
                    <a:p>
                      <a:r>
                        <a:rPr lang="en-US" dirty="0" smtClean="0"/>
                        <a:t>Jim</a:t>
                      </a:r>
                      <a:endParaRPr lang="en-US" dirty="0"/>
                    </a:p>
                  </a:txBody>
                  <a:tcPr/>
                </a:tc>
                <a:tc>
                  <a:txBody>
                    <a:bodyPr/>
                    <a:lstStyle/>
                    <a:p>
                      <a:r>
                        <a:rPr lang="en-US" dirty="0" err="1" smtClean="0"/>
                        <a:t>Asso</a:t>
                      </a:r>
                      <a:r>
                        <a:rPr lang="en-US" dirty="0" smtClean="0"/>
                        <a:t>. Prof.</a:t>
                      </a:r>
                      <a:endParaRPr lang="en-US" dirty="0"/>
                    </a:p>
                  </a:txBody>
                  <a:tcPr/>
                </a:tc>
                <a:tc>
                  <a:txBody>
                    <a:bodyPr/>
                    <a:lstStyle/>
                    <a:p>
                      <a:r>
                        <a:rPr lang="en-US" dirty="0" smtClean="0"/>
                        <a:t>7</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830981429"/>
                  </a:ext>
                </a:extLst>
              </a:tr>
              <a:tr h="370840">
                <a:tc>
                  <a:txBody>
                    <a:bodyPr/>
                    <a:lstStyle/>
                    <a:p>
                      <a:r>
                        <a:rPr lang="en-US" dirty="0" smtClean="0"/>
                        <a:t>Dave</a:t>
                      </a:r>
                      <a:endParaRPr lang="en-US" dirty="0"/>
                    </a:p>
                  </a:txBody>
                  <a:tcPr/>
                </a:tc>
                <a:tc>
                  <a:txBody>
                    <a:bodyPr/>
                    <a:lstStyle/>
                    <a:p>
                      <a:r>
                        <a:rPr lang="en-US" dirty="0" smtClean="0"/>
                        <a:t>Asst. Prof.</a:t>
                      </a:r>
                      <a:endParaRPr lang="en-US" dirty="0"/>
                    </a:p>
                  </a:txBody>
                  <a:tcPr/>
                </a:tc>
                <a:tc>
                  <a:txBody>
                    <a:bodyPr/>
                    <a:lstStyle/>
                    <a:p>
                      <a:r>
                        <a:rPr lang="en-US" dirty="0" smtClean="0"/>
                        <a:t>6</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2871763678"/>
                  </a:ext>
                </a:extLst>
              </a:tr>
              <a:tr h="370840">
                <a:tc>
                  <a:txBody>
                    <a:bodyPr/>
                    <a:lstStyle/>
                    <a:p>
                      <a:r>
                        <a:rPr lang="en-US" dirty="0" smtClean="0"/>
                        <a:t>Anne</a:t>
                      </a:r>
                      <a:endParaRPr lang="en-US" dirty="0"/>
                    </a:p>
                  </a:txBody>
                  <a:tcPr/>
                </a:tc>
                <a:tc>
                  <a:txBody>
                    <a:bodyPr/>
                    <a:lstStyle/>
                    <a:p>
                      <a:r>
                        <a:rPr lang="en-US" dirty="0" err="1" smtClean="0"/>
                        <a:t>Asso</a:t>
                      </a:r>
                      <a:r>
                        <a:rPr lang="en-US" dirty="0" smtClean="0"/>
                        <a:t>. Prof.</a:t>
                      </a:r>
                      <a:endParaRPr lang="en-US" dirty="0"/>
                    </a:p>
                  </a:txBody>
                  <a:tcPr/>
                </a:tc>
                <a:tc>
                  <a:txBody>
                    <a:bodyPr/>
                    <a:lstStyle/>
                    <a:p>
                      <a:r>
                        <a:rPr lang="en-US" dirty="0" smtClean="0"/>
                        <a:t>3</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5040879"/>
                  </a:ext>
                </a:extLst>
              </a:tr>
            </a:tbl>
          </a:graphicData>
        </a:graphic>
      </p:graphicFrame>
      <p:sp>
        <p:nvSpPr>
          <p:cNvPr id="6" name="Flowchart: Magnetic Disk 5"/>
          <p:cNvSpPr/>
          <p:nvPr/>
        </p:nvSpPr>
        <p:spPr>
          <a:xfrm>
            <a:off x="6477000" y="3200400"/>
            <a:ext cx="1295400" cy="91440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Classifier</a:t>
            </a:r>
          </a:p>
          <a:p>
            <a:pPr algn="ctr"/>
            <a:r>
              <a:rPr lang="en-US" dirty="0" smtClean="0">
                <a:solidFill>
                  <a:schemeClr val="tx1"/>
                </a:solidFill>
              </a:rPr>
              <a:t>(Model)</a:t>
            </a:r>
            <a:endParaRPr lang="en-US" dirty="0">
              <a:solidFill>
                <a:schemeClr val="tx1"/>
              </a:solidFill>
            </a:endParaRPr>
          </a:p>
        </p:txBody>
      </p:sp>
      <p:sp>
        <p:nvSpPr>
          <p:cNvPr id="7" name="Rectangle 6"/>
          <p:cNvSpPr/>
          <p:nvPr/>
        </p:nvSpPr>
        <p:spPr>
          <a:xfrm>
            <a:off x="5562600" y="4724400"/>
            <a:ext cx="31242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 Rank = ‘professor’</a:t>
            </a:r>
          </a:p>
          <a:p>
            <a:pPr algn="ctr"/>
            <a:r>
              <a:rPr lang="en-US" dirty="0" smtClean="0">
                <a:solidFill>
                  <a:schemeClr val="tx1"/>
                </a:solidFill>
              </a:rPr>
              <a:t>OR year &gt; 6</a:t>
            </a:r>
          </a:p>
          <a:p>
            <a:pPr algn="ctr"/>
            <a:r>
              <a:rPr lang="en-US" dirty="0" smtClean="0">
                <a:solidFill>
                  <a:schemeClr val="tx1"/>
                </a:solidFill>
              </a:rPr>
              <a:t>THEN tenured = ‘yes’</a:t>
            </a:r>
            <a:endParaRPr lang="en-US" dirty="0">
              <a:solidFill>
                <a:schemeClr val="tx1"/>
              </a:solidFill>
            </a:endParaRPr>
          </a:p>
        </p:txBody>
      </p:sp>
      <p:sp>
        <p:nvSpPr>
          <p:cNvPr id="8" name="Rectangle 7"/>
          <p:cNvSpPr/>
          <p:nvPr/>
        </p:nvSpPr>
        <p:spPr>
          <a:xfrm>
            <a:off x="6248400" y="1511710"/>
            <a:ext cx="1752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Classification </a:t>
            </a:r>
          </a:p>
          <a:p>
            <a:pPr algn="ctr"/>
            <a:r>
              <a:rPr lang="en-US" dirty="0" smtClean="0">
                <a:solidFill>
                  <a:schemeClr val="tx1"/>
                </a:solidFill>
              </a:rPr>
              <a:t>Algorithms</a:t>
            </a:r>
            <a:endParaRPr lang="en-US" dirty="0">
              <a:solidFill>
                <a:schemeClr val="tx1"/>
              </a:solidFill>
            </a:endParaRPr>
          </a:p>
        </p:txBody>
      </p:sp>
      <p:cxnSp>
        <p:nvCxnSpPr>
          <p:cNvPr id="10" name="Straight Connector 9"/>
          <p:cNvCxnSpPr/>
          <p:nvPr/>
        </p:nvCxnSpPr>
        <p:spPr>
          <a:xfrm>
            <a:off x="3116211" y="2479511"/>
            <a:ext cx="1636764" cy="799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24618" y="2464209"/>
            <a:ext cx="1476529" cy="814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4191000" y="1828800"/>
            <a:ext cx="762000" cy="30844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037439" y="2594446"/>
            <a:ext cx="266700" cy="45355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7697736" y="4019868"/>
            <a:ext cx="989064" cy="704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562600" y="4030652"/>
            <a:ext cx="914401" cy="693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84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6" grpId="0" animBg="1"/>
      <p:bldP spid="1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a:t>
            </a:r>
            <a:r>
              <a:rPr lang="en-US" dirty="0" smtClean="0"/>
              <a:t>Classification - Classification</a:t>
            </a:r>
            <a:endParaRPr lang="en-US" dirty="0"/>
          </a:p>
        </p:txBody>
      </p:sp>
      <p:sp>
        <p:nvSpPr>
          <p:cNvPr id="3" name="Content Placeholder 2"/>
          <p:cNvSpPr>
            <a:spLocks noGrp="1"/>
          </p:cNvSpPr>
          <p:nvPr>
            <p:ph idx="1"/>
          </p:nvPr>
        </p:nvSpPr>
        <p:spPr/>
        <p:txBody>
          <a:bodyPr/>
          <a:lstStyle/>
          <a:p>
            <a:r>
              <a:rPr lang="en-US" dirty="0" smtClean="0"/>
              <a:t>Unseen Data Y = &lt;Red, Domestic, SUV&gt;</a:t>
            </a:r>
          </a:p>
          <a:p>
            <a:r>
              <a:rPr lang="en-US" dirty="0" smtClean="0"/>
              <a:t>Actual Data Y = &lt;Red, Sports, Domestic&gt;</a:t>
            </a:r>
          </a:p>
          <a:p>
            <a:endParaRPr lang="en-US" dirty="0"/>
          </a:p>
          <a:p>
            <a:r>
              <a:rPr lang="en-US" dirty="0" smtClean="0"/>
              <a:t>0.024,0.072 (Unseen)</a:t>
            </a:r>
          </a:p>
          <a:p>
            <a:r>
              <a:rPr lang="en-US" dirty="0" smtClean="0"/>
              <a:t>0.192, 0.096 (Actual)</a:t>
            </a:r>
            <a:endParaRPr lang="en-US" dirty="0"/>
          </a:p>
        </p:txBody>
      </p:sp>
    </p:spTree>
    <p:extLst>
      <p:ext uri="{BB962C8B-B14F-4D97-AF65-F5344CB8AC3E}">
        <p14:creationId xmlns:p14="http://schemas.microsoft.com/office/powerpoint/2010/main" val="374659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Two Step Process</a:t>
            </a:r>
          </a:p>
        </p:txBody>
      </p:sp>
      <p:sp>
        <p:nvSpPr>
          <p:cNvPr id="3" name="Content Placeholder 2"/>
          <p:cNvSpPr>
            <a:spLocks noGrp="1"/>
          </p:cNvSpPr>
          <p:nvPr>
            <p:ph idx="1"/>
          </p:nvPr>
        </p:nvSpPr>
        <p:spPr/>
        <p:txBody>
          <a:bodyPr/>
          <a:lstStyle/>
          <a:p>
            <a:r>
              <a:rPr lang="en-US" b="1" dirty="0" smtClean="0"/>
              <a:t>2) Model Usage</a:t>
            </a:r>
            <a:endParaRPr lang="en-US" b="1" dirty="0"/>
          </a:p>
        </p:txBody>
      </p:sp>
      <p:sp>
        <p:nvSpPr>
          <p:cNvPr id="4" name="Flowchart: Magnetic Disk 3"/>
          <p:cNvSpPr/>
          <p:nvPr/>
        </p:nvSpPr>
        <p:spPr>
          <a:xfrm>
            <a:off x="1820811" y="1680046"/>
            <a:ext cx="1295400" cy="91440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Testing </a:t>
            </a:r>
          </a:p>
          <a:p>
            <a:pPr algn="ctr"/>
            <a:r>
              <a:rPr lang="en-US" dirty="0" smtClean="0">
                <a:solidFill>
                  <a:schemeClr val="tx1"/>
                </a:solidFill>
              </a:rPr>
              <a:t>Data</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17224422"/>
              </p:ext>
            </p:extLst>
          </p:nvPr>
        </p:nvGraphicFramePr>
        <p:xfrm>
          <a:off x="304800" y="3278976"/>
          <a:ext cx="4495800" cy="1854200"/>
        </p:xfrm>
        <a:graphic>
          <a:graphicData uri="http://schemas.openxmlformats.org/drawingml/2006/table">
            <a:tbl>
              <a:tblPr firstRow="1" bandRow="1">
                <a:tableStyleId>{073A0DAA-6AF3-43AB-8588-CEC1D06C72B9}</a:tableStyleId>
              </a:tblPr>
              <a:tblGrid>
                <a:gridCol w="913209">
                  <a:extLst>
                    <a:ext uri="{9D8B030D-6E8A-4147-A177-3AD203B41FA5}">
                      <a16:colId xmlns:a16="http://schemas.microsoft.com/office/drawing/2014/main" val="3358526908"/>
                    </a:ext>
                  </a:extLst>
                </a:gridCol>
                <a:gridCol w="1334691">
                  <a:extLst>
                    <a:ext uri="{9D8B030D-6E8A-4147-A177-3AD203B41FA5}">
                      <a16:colId xmlns:a16="http://schemas.microsoft.com/office/drawing/2014/main" val="1672841759"/>
                    </a:ext>
                  </a:extLst>
                </a:gridCol>
                <a:gridCol w="702469">
                  <a:extLst>
                    <a:ext uri="{9D8B030D-6E8A-4147-A177-3AD203B41FA5}">
                      <a16:colId xmlns:a16="http://schemas.microsoft.com/office/drawing/2014/main" val="108845922"/>
                    </a:ext>
                  </a:extLst>
                </a:gridCol>
                <a:gridCol w="1545431">
                  <a:extLst>
                    <a:ext uri="{9D8B030D-6E8A-4147-A177-3AD203B41FA5}">
                      <a16:colId xmlns:a16="http://schemas.microsoft.com/office/drawing/2014/main" val="1580284692"/>
                    </a:ext>
                  </a:extLst>
                </a:gridCol>
              </a:tblGrid>
              <a:tr h="370840">
                <a:tc>
                  <a:txBody>
                    <a:bodyPr/>
                    <a:lstStyle/>
                    <a:p>
                      <a:r>
                        <a:rPr lang="en-US" dirty="0" smtClean="0"/>
                        <a:t>Name</a:t>
                      </a:r>
                      <a:endParaRPr lang="en-US" dirty="0"/>
                    </a:p>
                  </a:txBody>
                  <a:tcPr/>
                </a:tc>
                <a:tc>
                  <a:txBody>
                    <a:bodyPr/>
                    <a:lstStyle/>
                    <a:p>
                      <a:r>
                        <a:rPr lang="en-US" dirty="0" smtClean="0"/>
                        <a:t>Rank</a:t>
                      </a:r>
                      <a:endParaRPr lang="en-US" dirty="0"/>
                    </a:p>
                  </a:txBody>
                  <a:tcPr/>
                </a:tc>
                <a:tc>
                  <a:txBody>
                    <a:bodyPr/>
                    <a:lstStyle/>
                    <a:p>
                      <a:r>
                        <a:rPr lang="en-US" dirty="0" smtClean="0"/>
                        <a:t>Years</a:t>
                      </a:r>
                      <a:endParaRPr lang="en-US" dirty="0"/>
                    </a:p>
                  </a:txBody>
                  <a:tcPr/>
                </a:tc>
                <a:tc>
                  <a:txBody>
                    <a:bodyPr/>
                    <a:lstStyle/>
                    <a:p>
                      <a:r>
                        <a:rPr lang="en-US" dirty="0" smtClean="0"/>
                        <a:t>Tenured</a:t>
                      </a:r>
                      <a:endParaRPr lang="en-US" dirty="0"/>
                    </a:p>
                  </a:txBody>
                  <a:tcPr/>
                </a:tc>
                <a:extLst>
                  <a:ext uri="{0D108BD9-81ED-4DB2-BD59-A6C34878D82A}">
                    <a16:rowId xmlns:a16="http://schemas.microsoft.com/office/drawing/2014/main" val="469231451"/>
                  </a:ext>
                </a:extLst>
              </a:tr>
              <a:tr h="370840">
                <a:tc>
                  <a:txBody>
                    <a:bodyPr/>
                    <a:lstStyle/>
                    <a:p>
                      <a:r>
                        <a:rPr lang="en-US" dirty="0" smtClean="0"/>
                        <a:t>Tom</a:t>
                      </a:r>
                      <a:endParaRPr lang="en-US" dirty="0"/>
                    </a:p>
                  </a:txBody>
                  <a:tcPr/>
                </a:tc>
                <a:tc>
                  <a:txBody>
                    <a:bodyPr/>
                    <a:lstStyle/>
                    <a:p>
                      <a:r>
                        <a:rPr lang="en-US" dirty="0" smtClean="0"/>
                        <a:t>Asst. Prof.</a:t>
                      </a:r>
                      <a:endParaRPr lang="en-US" dirty="0"/>
                    </a:p>
                  </a:txBody>
                  <a:tcPr/>
                </a:tc>
                <a:tc>
                  <a:txBody>
                    <a:bodyPr/>
                    <a:lstStyle/>
                    <a:p>
                      <a:r>
                        <a:rPr lang="en-US" dirty="0" smtClean="0"/>
                        <a:t>2</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4130734704"/>
                  </a:ext>
                </a:extLst>
              </a:tr>
              <a:tr h="370840">
                <a:tc>
                  <a:txBody>
                    <a:bodyPr/>
                    <a:lstStyle/>
                    <a:p>
                      <a:r>
                        <a:rPr lang="en-US" dirty="0" err="1" smtClean="0"/>
                        <a:t>Merlisa</a:t>
                      </a:r>
                      <a:endParaRPr lang="en-US" dirty="0"/>
                    </a:p>
                  </a:txBody>
                  <a:tcPr/>
                </a:tc>
                <a:tc>
                  <a:txBody>
                    <a:bodyPr/>
                    <a:lstStyle/>
                    <a:p>
                      <a:r>
                        <a:rPr lang="en-US" dirty="0" err="1" smtClean="0"/>
                        <a:t>Asso</a:t>
                      </a:r>
                      <a:r>
                        <a:rPr lang="en-US" dirty="0" smtClean="0"/>
                        <a:t>. Prof.</a:t>
                      </a:r>
                      <a:endParaRPr lang="en-US" dirty="0"/>
                    </a:p>
                  </a:txBody>
                  <a:tcPr/>
                </a:tc>
                <a:tc>
                  <a:txBody>
                    <a:bodyPr/>
                    <a:lstStyle/>
                    <a:p>
                      <a:r>
                        <a:rPr lang="en-US" dirty="0" smtClean="0"/>
                        <a:t>7</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2295691116"/>
                  </a:ext>
                </a:extLst>
              </a:tr>
              <a:tr h="370840">
                <a:tc>
                  <a:txBody>
                    <a:bodyPr/>
                    <a:lstStyle/>
                    <a:p>
                      <a:r>
                        <a:rPr lang="en-US" dirty="0" smtClean="0"/>
                        <a:t>George</a:t>
                      </a:r>
                      <a:endParaRPr lang="en-US" dirty="0"/>
                    </a:p>
                  </a:txBody>
                  <a:tcPr/>
                </a:tc>
                <a:tc>
                  <a:txBody>
                    <a:bodyPr/>
                    <a:lstStyle/>
                    <a:p>
                      <a:r>
                        <a:rPr lang="en-US" dirty="0" smtClean="0"/>
                        <a:t>Prof.</a:t>
                      </a:r>
                      <a:endParaRPr lang="en-US" dirty="0"/>
                    </a:p>
                  </a:txBody>
                  <a:tcPr/>
                </a:tc>
                <a:tc>
                  <a:txBody>
                    <a:bodyPr/>
                    <a:lstStyle/>
                    <a:p>
                      <a:r>
                        <a:rPr lang="en-US" dirty="0" smtClean="0"/>
                        <a:t>5</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015557101"/>
                  </a:ext>
                </a:extLst>
              </a:tr>
              <a:tr h="370840">
                <a:tc>
                  <a:txBody>
                    <a:bodyPr/>
                    <a:lstStyle/>
                    <a:p>
                      <a:r>
                        <a:rPr lang="en-US" dirty="0" smtClean="0"/>
                        <a:t>Joseph</a:t>
                      </a:r>
                      <a:endParaRPr lang="en-US" dirty="0"/>
                    </a:p>
                  </a:txBody>
                  <a:tcPr/>
                </a:tc>
                <a:tc>
                  <a:txBody>
                    <a:bodyPr/>
                    <a:lstStyle/>
                    <a:p>
                      <a:r>
                        <a:rPr lang="en-US" dirty="0" smtClean="0"/>
                        <a:t>Asst. Prof.</a:t>
                      </a:r>
                      <a:endParaRPr lang="en-US" dirty="0"/>
                    </a:p>
                  </a:txBody>
                  <a:tcPr/>
                </a:tc>
                <a:tc>
                  <a:txBody>
                    <a:bodyPr/>
                    <a:lstStyle/>
                    <a:p>
                      <a:r>
                        <a:rPr lang="en-US" dirty="0" smtClean="0"/>
                        <a:t>7</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830981429"/>
                  </a:ext>
                </a:extLst>
              </a:tr>
            </a:tbl>
          </a:graphicData>
        </a:graphic>
      </p:graphicFrame>
      <p:cxnSp>
        <p:nvCxnSpPr>
          <p:cNvPr id="6" name="Straight Connector 5"/>
          <p:cNvCxnSpPr/>
          <p:nvPr/>
        </p:nvCxnSpPr>
        <p:spPr>
          <a:xfrm>
            <a:off x="3116211" y="2479511"/>
            <a:ext cx="1636764" cy="799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24618" y="2464209"/>
            <a:ext cx="1476529" cy="814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4572000" y="1295461"/>
            <a:ext cx="1295400" cy="91440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Classifier</a:t>
            </a:r>
            <a:endParaRPr lang="en-US" dirty="0">
              <a:solidFill>
                <a:schemeClr val="tx1"/>
              </a:solidFill>
            </a:endParaRPr>
          </a:p>
        </p:txBody>
      </p:sp>
      <p:sp>
        <p:nvSpPr>
          <p:cNvPr id="9" name="Flowchart: Magnetic Disk 8"/>
          <p:cNvSpPr/>
          <p:nvPr/>
        </p:nvSpPr>
        <p:spPr>
          <a:xfrm>
            <a:off x="6553200" y="2594446"/>
            <a:ext cx="1295400" cy="91440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Unseen Data</a:t>
            </a:r>
            <a:endParaRPr lang="en-US" dirty="0">
              <a:solidFill>
                <a:schemeClr val="tx1"/>
              </a:solidFill>
            </a:endParaRPr>
          </a:p>
        </p:txBody>
      </p:sp>
      <p:sp>
        <p:nvSpPr>
          <p:cNvPr id="10" name="Rectangle 9"/>
          <p:cNvSpPr/>
          <p:nvPr/>
        </p:nvSpPr>
        <p:spPr>
          <a:xfrm>
            <a:off x="5638800" y="4118446"/>
            <a:ext cx="3124200" cy="5147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(Jeff, Professor, 4)</a:t>
            </a:r>
            <a:endParaRPr lang="en-US" dirty="0">
              <a:solidFill>
                <a:schemeClr val="tx1"/>
              </a:solidFill>
            </a:endParaRPr>
          </a:p>
        </p:txBody>
      </p:sp>
      <p:cxnSp>
        <p:nvCxnSpPr>
          <p:cNvPr id="11" name="Straight Connector 10"/>
          <p:cNvCxnSpPr/>
          <p:nvPr/>
        </p:nvCxnSpPr>
        <p:spPr>
          <a:xfrm>
            <a:off x="7773936" y="3413914"/>
            <a:ext cx="989064" cy="704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638800" y="3413914"/>
            <a:ext cx="914401" cy="693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wn Arrow 12"/>
          <p:cNvSpPr/>
          <p:nvPr/>
        </p:nvSpPr>
        <p:spPr>
          <a:xfrm>
            <a:off x="7067550" y="4830511"/>
            <a:ext cx="266700" cy="45355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67400" y="4830511"/>
            <a:ext cx="1066800" cy="369332"/>
          </a:xfrm>
          <a:prstGeom prst="rect">
            <a:avLst/>
          </a:prstGeom>
          <a:noFill/>
        </p:spPr>
        <p:txBody>
          <a:bodyPr wrap="square" rtlCol="0">
            <a:spAutoFit/>
          </a:bodyPr>
          <a:lstStyle/>
          <a:p>
            <a:r>
              <a:rPr lang="en-US" dirty="0" smtClean="0"/>
              <a:t>Tenured?</a:t>
            </a:r>
            <a:endParaRPr lang="en-US" dirty="0"/>
          </a:p>
        </p:txBody>
      </p:sp>
      <p:sp>
        <p:nvSpPr>
          <p:cNvPr id="15" name="TextBox 14"/>
          <p:cNvSpPr txBox="1"/>
          <p:nvPr/>
        </p:nvSpPr>
        <p:spPr>
          <a:xfrm>
            <a:off x="6946490" y="5306511"/>
            <a:ext cx="666750" cy="400110"/>
          </a:xfrm>
          <a:prstGeom prst="rect">
            <a:avLst/>
          </a:prstGeom>
          <a:noFill/>
        </p:spPr>
        <p:txBody>
          <a:bodyPr wrap="square" rtlCol="0">
            <a:spAutoFit/>
          </a:bodyPr>
          <a:lstStyle/>
          <a:p>
            <a:r>
              <a:rPr lang="en-US" sz="2000" b="1" dirty="0" smtClean="0"/>
              <a:t>Yes</a:t>
            </a:r>
            <a:endParaRPr lang="en-US" b="1" dirty="0"/>
          </a:p>
        </p:txBody>
      </p:sp>
      <p:sp>
        <p:nvSpPr>
          <p:cNvPr id="16" name="Left-Right Arrow 15"/>
          <p:cNvSpPr/>
          <p:nvPr/>
        </p:nvSpPr>
        <p:spPr>
          <a:xfrm rot="20815439">
            <a:off x="3548335" y="1669580"/>
            <a:ext cx="691883" cy="317807"/>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rot="1173780">
            <a:off x="6205439" y="1902630"/>
            <a:ext cx="691883" cy="317807"/>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75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3" grpId="0" animBg="1"/>
      <p:bldP spid="14" grpId="0"/>
      <p:bldP spid="15"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 Two Step Process</a:t>
            </a:r>
            <a:endParaRPr lang="en-US" dirty="0"/>
          </a:p>
        </p:txBody>
      </p:sp>
      <p:sp>
        <p:nvSpPr>
          <p:cNvPr id="3" name="Content Placeholder 2"/>
          <p:cNvSpPr>
            <a:spLocks noGrp="1"/>
          </p:cNvSpPr>
          <p:nvPr>
            <p:ph idx="1"/>
          </p:nvPr>
        </p:nvSpPr>
        <p:spPr/>
        <p:txBody>
          <a:bodyPr/>
          <a:lstStyle/>
          <a:p>
            <a:r>
              <a:rPr lang="en-US" b="1" dirty="0" smtClean="0"/>
              <a:t>Model Construction</a:t>
            </a:r>
            <a:endParaRPr lang="en-US" b="1" dirty="0"/>
          </a:p>
          <a:p>
            <a:pPr lvl="1">
              <a:buFont typeface="Arial" panose="020B0604020202020204" pitchFamily="34" charset="0"/>
              <a:buChar char="•"/>
            </a:pPr>
            <a:r>
              <a:rPr lang="en-US" dirty="0" smtClean="0"/>
              <a:t>Describing a set of predetermined classes :</a:t>
            </a:r>
          </a:p>
          <a:p>
            <a:pPr lvl="2" algn="just">
              <a:buFont typeface="Courier New" panose="02070309020205020404" pitchFamily="49" charset="0"/>
              <a:buChar char="o"/>
            </a:pPr>
            <a:r>
              <a:rPr lang="en-US" dirty="0" smtClean="0"/>
              <a:t>Each tuple/sample is assumed to belong to a predefined class, as determined by the class label attribute.</a:t>
            </a:r>
          </a:p>
          <a:p>
            <a:pPr lvl="2" algn="just">
              <a:buFont typeface="Courier New" panose="02070309020205020404" pitchFamily="49" charset="0"/>
              <a:buChar char="o"/>
            </a:pPr>
            <a:r>
              <a:rPr lang="en-US" dirty="0" smtClean="0"/>
              <a:t>The set of tuples used for model construction is called as training set.</a:t>
            </a:r>
          </a:p>
          <a:p>
            <a:pPr lvl="2" algn="just">
              <a:buFont typeface="Courier New" panose="02070309020205020404" pitchFamily="49" charset="0"/>
              <a:buChar char="o"/>
            </a:pPr>
            <a:r>
              <a:rPr lang="en-US" dirty="0" smtClean="0"/>
              <a:t>The model is represented as classification rules, decision trees, or mathematical formulae.</a:t>
            </a:r>
          </a:p>
          <a:p>
            <a:r>
              <a:rPr lang="en-US" b="1" dirty="0" smtClean="0"/>
              <a:t>Model Usage</a:t>
            </a:r>
          </a:p>
          <a:p>
            <a:pPr lvl="1">
              <a:buFont typeface="Arial" panose="020B0604020202020204" pitchFamily="34" charset="0"/>
              <a:buChar char="•"/>
            </a:pPr>
            <a:r>
              <a:rPr lang="en-US" dirty="0" smtClean="0"/>
              <a:t>For classifying future or unknown objects</a:t>
            </a:r>
          </a:p>
          <a:p>
            <a:pPr lvl="2" algn="just">
              <a:buFont typeface="Courier New" panose="02070309020205020404" pitchFamily="49" charset="0"/>
              <a:buChar char="o"/>
            </a:pPr>
            <a:r>
              <a:rPr lang="en-US" dirty="0" smtClean="0"/>
              <a:t>Estimate accuracy of the model</a:t>
            </a:r>
            <a:endParaRPr lang="en-US" dirty="0"/>
          </a:p>
          <a:p>
            <a:pPr lvl="2" algn="just">
              <a:buFont typeface="Courier New" panose="02070309020205020404" pitchFamily="49" charset="0"/>
              <a:buChar char="o"/>
            </a:pPr>
            <a:r>
              <a:rPr lang="en-US" dirty="0" smtClean="0"/>
              <a:t>The known label of test sample is compared with the classified result from the model.</a:t>
            </a:r>
          </a:p>
          <a:p>
            <a:pPr lvl="2" algn="just">
              <a:buFont typeface="Courier New" panose="02070309020205020404" pitchFamily="49" charset="0"/>
              <a:buChar char="o"/>
            </a:pPr>
            <a:r>
              <a:rPr lang="en-US" dirty="0" smtClean="0"/>
              <a:t>Accuracy rate is the percentage of test set samples that are correctly classified by the model.</a:t>
            </a:r>
          </a:p>
          <a:p>
            <a:pPr marL="914400" lvl="2" indent="0">
              <a:buNone/>
            </a:pPr>
            <a:endParaRPr lang="en-US" dirty="0" smtClean="0"/>
          </a:p>
        </p:txBody>
      </p:sp>
    </p:spTree>
    <p:extLst>
      <p:ext uri="{BB962C8B-B14F-4D97-AF65-F5344CB8AC3E}">
        <p14:creationId xmlns:p14="http://schemas.microsoft.com/office/powerpoint/2010/main" val="213839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21307</TotalTime>
  <Words>4332</Words>
  <Application>Microsoft Office PowerPoint</Application>
  <PresentationFormat>On-screen Show (4:3)</PresentationFormat>
  <Paragraphs>1056</Paragraphs>
  <Slides>70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Arial</vt:lpstr>
      <vt:lpstr>Calibri</vt:lpstr>
      <vt:lpstr>Cambria</vt:lpstr>
      <vt:lpstr>Cambria Math</vt:lpstr>
      <vt:lpstr>Courier New</vt:lpstr>
      <vt:lpstr>Open Sans</vt:lpstr>
      <vt:lpstr>Open Sans Extrabold</vt:lpstr>
      <vt:lpstr>Open Sans Semibold</vt:lpstr>
      <vt:lpstr>Times New Roman</vt:lpstr>
      <vt:lpstr>Wingdings</vt:lpstr>
      <vt:lpstr>ZapfDingbatsITC</vt:lpstr>
      <vt:lpstr>Office Theme</vt:lpstr>
      <vt:lpstr>Unit – 6   Classification &amp; Prediction</vt:lpstr>
      <vt:lpstr>Outline</vt:lpstr>
      <vt:lpstr>Classification ?</vt:lpstr>
      <vt:lpstr>Classification Problem</vt:lpstr>
      <vt:lpstr>Classification Example </vt:lpstr>
      <vt:lpstr>Classification Example (Cont..)</vt:lpstr>
      <vt:lpstr>Classification : Two Step Process</vt:lpstr>
      <vt:lpstr>Classification : Two Step Process</vt:lpstr>
      <vt:lpstr>Classification : Two Step Process</vt:lpstr>
      <vt:lpstr>Issues Regarding Classification &amp; Prediction</vt:lpstr>
      <vt:lpstr>Issues Regarding Classification &amp; Prediction</vt:lpstr>
      <vt:lpstr>Classification &amp; Prediction Methods</vt:lpstr>
      <vt:lpstr>Decision Tree</vt:lpstr>
      <vt:lpstr>Decision Tree (Cont..)</vt:lpstr>
      <vt:lpstr>Decision Tree (Cont..)</vt:lpstr>
      <vt:lpstr>Decision Tree Representation- Example</vt:lpstr>
      <vt:lpstr>Decision Tree Representation- Example</vt:lpstr>
      <vt:lpstr>Key Requirements</vt:lpstr>
      <vt:lpstr>Important Terms For Decision Tree</vt:lpstr>
      <vt:lpstr>Entropy (E) </vt:lpstr>
      <vt:lpstr>Entropy (E) (Cont..)</vt:lpstr>
      <vt:lpstr>Entropy (E) (Cont..)</vt:lpstr>
      <vt:lpstr>Information Gain </vt:lpstr>
      <vt:lpstr>Gini Index</vt:lpstr>
      <vt:lpstr>Gini Index (Cont..)</vt:lpstr>
      <vt:lpstr>Example Using Entropy</vt:lpstr>
      <vt:lpstr>Example – ID3 </vt:lpstr>
      <vt:lpstr>Solution – ID3</vt:lpstr>
      <vt:lpstr>Solution – ID3</vt:lpstr>
      <vt:lpstr>Solution – ID3 (Age &lt;=30,31..40,&gt;40)</vt:lpstr>
      <vt:lpstr>Solution – ID3 (Age &lt;=30)</vt:lpstr>
      <vt:lpstr>Solution – ID3</vt:lpstr>
      <vt:lpstr>Solution – ID3</vt:lpstr>
      <vt:lpstr>Solution – ID3</vt:lpstr>
      <vt:lpstr>Solution – ID3 (Age &lt;= 30)</vt:lpstr>
      <vt:lpstr>Solution – ID3 (Age &lt;=30)</vt:lpstr>
      <vt:lpstr>Solution – ID3 (Age &lt;= 30, Income)</vt:lpstr>
      <vt:lpstr>Solution – ID3 (Age &lt;= 30, Student)</vt:lpstr>
      <vt:lpstr>Solution – ID3 (Age &lt;= 30, credit_rating)</vt:lpstr>
      <vt:lpstr>Solution – ID3 (Age &lt;=30)</vt:lpstr>
      <vt:lpstr>Solution – ID3 (Age  31..40)</vt:lpstr>
      <vt:lpstr>Solution – ID3 (Age &gt; 40)</vt:lpstr>
      <vt:lpstr>Solution – ID3 (Age &gt; 40)</vt:lpstr>
      <vt:lpstr>Solution – ID3 (Age &gt; 40, Income)</vt:lpstr>
      <vt:lpstr>Solution – ID3 (Age &gt; 40, credit_rating)</vt:lpstr>
      <vt:lpstr>Solution – ID3 (Age &gt; 40)</vt:lpstr>
      <vt:lpstr>Decision Tree – ID3</vt:lpstr>
      <vt:lpstr>Classification Rules From Decision Tree</vt:lpstr>
      <vt:lpstr>Bayesian Classification</vt:lpstr>
      <vt:lpstr>Bayesian Classification</vt:lpstr>
      <vt:lpstr>The Bayes Theorem</vt:lpstr>
      <vt:lpstr>Naïve Bayes classifier - Example </vt:lpstr>
      <vt:lpstr>Naïve Bayes classifier - Example </vt:lpstr>
      <vt:lpstr>Naïve Bayes classifier - Example </vt:lpstr>
      <vt:lpstr>Try yourself!</vt:lpstr>
      <vt:lpstr>Rule Based Classification</vt:lpstr>
      <vt:lpstr>Rule Based Classification (Cont..)</vt:lpstr>
      <vt:lpstr>Neural Network</vt:lpstr>
      <vt:lpstr>Neural Network (Cont..)</vt:lpstr>
      <vt:lpstr>Neural Network (Cont..)</vt:lpstr>
      <vt:lpstr>Regression</vt:lpstr>
      <vt:lpstr>Regression (Cont..)</vt:lpstr>
      <vt:lpstr>Linear Regression</vt:lpstr>
      <vt:lpstr>Linear Regression (Cont..)</vt:lpstr>
      <vt:lpstr>Nonlinear Regression  </vt:lpstr>
      <vt:lpstr>Multiple Linear Regression</vt:lpstr>
      <vt:lpstr>Logistic Regression</vt:lpstr>
      <vt:lpstr>Logistic Regression (Cont..)</vt:lpstr>
      <vt:lpstr>Try yourself (Bayesian Classification)</vt:lpstr>
      <vt:lpstr>Bayesian Classification - Classification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1836</cp:revision>
  <dcterms:created xsi:type="dcterms:W3CDTF">2013-05-17T03:00:03Z</dcterms:created>
  <dcterms:modified xsi:type="dcterms:W3CDTF">2017-09-06T09:04:41Z</dcterms:modified>
</cp:coreProperties>
</file>