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37"/>
  </p:notesMasterIdLst>
  <p:handoutMasterIdLst>
    <p:handoutMasterId r:id="rId38"/>
  </p:handoutMasterIdLst>
  <p:sldIdLst>
    <p:sldId id="482" r:id="rId3"/>
    <p:sldId id="379" r:id="rId4"/>
    <p:sldId id="460" r:id="rId5"/>
    <p:sldId id="575" r:id="rId6"/>
    <p:sldId id="572" r:id="rId7"/>
    <p:sldId id="573" r:id="rId8"/>
    <p:sldId id="576" r:id="rId9"/>
    <p:sldId id="577" r:id="rId10"/>
    <p:sldId id="578" r:id="rId11"/>
    <p:sldId id="579" r:id="rId12"/>
    <p:sldId id="580" r:id="rId13"/>
    <p:sldId id="581" r:id="rId14"/>
    <p:sldId id="587" r:id="rId15"/>
    <p:sldId id="582" r:id="rId16"/>
    <p:sldId id="590" r:id="rId17"/>
    <p:sldId id="588" r:id="rId18"/>
    <p:sldId id="591" r:id="rId19"/>
    <p:sldId id="592" r:id="rId20"/>
    <p:sldId id="593" r:id="rId21"/>
    <p:sldId id="594" r:id="rId22"/>
    <p:sldId id="595" r:id="rId23"/>
    <p:sldId id="596" r:id="rId24"/>
    <p:sldId id="606" r:id="rId25"/>
    <p:sldId id="607" r:id="rId26"/>
    <p:sldId id="608" r:id="rId27"/>
    <p:sldId id="597" r:id="rId28"/>
    <p:sldId id="598" r:id="rId29"/>
    <p:sldId id="599" r:id="rId30"/>
    <p:sldId id="600" r:id="rId31"/>
    <p:sldId id="601" r:id="rId32"/>
    <p:sldId id="604" r:id="rId33"/>
    <p:sldId id="602" r:id="rId34"/>
    <p:sldId id="603" r:id="rId35"/>
    <p:sldId id="605"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YRe3aYbS7EP7TBRLo0qYCA==" hashData="C9sYNrE/ftmVwlr2rh8mwAE2BVwgCkO2WOIXhZXQBHJuIl2iqP4rcPO7L9HADm2feO2MaoEHRB7UrgmViQM6DA=="/>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95E"/>
    <a:srgbClr val="F5FDFD"/>
    <a:srgbClr val="E7F2FF"/>
    <a:srgbClr val="FF6702"/>
    <a:srgbClr val="E40524"/>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255" autoAdjust="0"/>
    <p:restoredTop sz="94343" autoAdjust="0"/>
  </p:normalViewPr>
  <p:slideViewPr>
    <p:cSldViewPr>
      <p:cViewPr varScale="1">
        <p:scale>
          <a:sx n="70" d="100"/>
          <a:sy n="70" d="100"/>
        </p:scale>
        <p:origin x="990" y="48"/>
      </p:cViewPr>
      <p:guideLst>
        <p:guide orient="horz" pos="2160"/>
        <p:guide pos="2880"/>
      </p:guideLst>
    </p:cSldViewPr>
  </p:slideViewPr>
  <p:outlineViewPr>
    <p:cViewPr>
      <p:scale>
        <a:sx n="33" d="100"/>
        <a:sy n="33" d="100"/>
      </p:scale>
      <p:origin x="0" y="-21048"/>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7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3CB0D8E-838E-4283-B286-E896AD2974B5}" type="datetimeFigureOut">
              <a:rPr lang="en-IN" smtClean="0"/>
              <a:t>11-09-2017</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D5A2F12-AA09-4250-9B31-F34D1678D29F}" type="slidenum">
              <a:rPr lang="en-IN" smtClean="0"/>
              <a:t>‹#›</a:t>
            </a:fld>
            <a:endParaRPr lang="en-IN"/>
          </a:p>
        </p:txBody>
      </p:sp>
    </p:spTree>
    <p:extLst>
      <p:ext uri="{BB962C8B-B14F-4D97-AF65-F5344CB8AC3E}">
        <p14:creationId xmlns:p14="http://schemas.microsoft.com/office/powerpoint/2010/main" val="19732197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9/11/2017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7A3D7D-4DD0-4519-9573-665089B6687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95299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 https://www.sas.com/en_us/insights/big-data/hadoop.html</a:t>
            </a:r>
            <a:endParaRPr lang="en-US"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21</a:t>
            </a:fld>
            <a:endParaRPr lang="en-US"/>
          </a:p>
        </p:txBody>
      </p:sp>
    </p:spTree>
    <p:extLst>
      <p:ext uri="{BB962C8B-B14F-4D97-AF65-F5344CB8AC3E}">
        <p14:creationId xmlns:p14="http://schemas.microsoft.com/office/powerpoint/2010/main" val="2293863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284372458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nSpc>
                <a:spcPct val="114000"/>
              </a:lnSpc>
              <a:buClrTx/>
              <a:defRPr sz="1800">
                <a:latin typeface="+mj-lt"/>
                <a:ea typeface="Times New Roman" panose="02020603050405020304" pitchFamily="18" charset="0"/>
                <a:cs typeface="Times New Roman" panose="02020603050405020304" pitchFamily="18" charset="0"/>
              </a:defRPr>
            </a:lvl3pPr>
            <a:lvl4pPr>
              <a:lnSpc>
                <a:spcPct val="114000"/>
              </a:lnSpc>
              <a:buClrTx/>
              <a:defRPr sz="1600">
                <a:latin typeface="+mj-lt"/>
                <a:ea typeface="Times New Roman" panose="02020603050405020304" pitchFamily="18" charset="0"/>
                <a:cs typeface="Times New Roman" panose="02020603050405020304" pitchFamily="18" charset="0"/>
              </a:defRPr>
            </a:lvl4pPr>
            <a:lvl5pPr>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l">
              <a:defRPr/>
            </a:pPr>
            <a:r>
              <a:rPr lang="da-DK" sz="1400" b="1" baseline="0" noProof="1" smtClean="0">
                <a:solidFill>
                  <a:srgbClr val="FFFFFF"/>
                </a:solidFill>
                <a:latin typeface="+mj-lt"/>
                <a:ea typeface="Open Sans" panose="020B0606030504020204" pitchFamily="34" charset="0"/>
                <a:cs typeface="Open Sans" panose="020B0606030504020204" pitchFamily="34" charset="0"/>
              </a:rPr>
              <a:t>Unit – 2 : The Basics and Console Applications in C#              </a:t>
            </a:r>
            <a:fld id="{31EA97D2-C5F8-4360-8283-F6AF9EF22D41}" type="slidenum">
              <a:rPr lang="da-DK" sz="1400" b="1" baseline="0" noProof="1" smtClean="0">
                <a:solidFill>
                  <a:srgbClr val="FFFFFF"/>
                </a:solidFill>
                <a:latin typeface="+mj-lt"/>
                <a:ea typeface="Open Sans" panose="020B0606030504020204" pitchFamily="34" charset="0"/>
                <a:cs typeface="Open Sans" panose="020B0606030504020204" pitchFamily="34" charset="0"/>
              </a:rPr>
              <a:t>‹#›</a:t>
            </a:fld>
            <a:r>
              <a:rPr lang="da-DK" sz="1800" noProof="1" smtClean="0">
                <a:solidFill>
                  <a:srgbClr val="FFFFFF"/>
                </a:solidFill>
                <a:latin typeface="+mj-lt"/>
                <a:ea typeface="Open Sans" panose="020B0606030504020204" pitchFamily="34" charset="0"/>
                <a:cs typeface="Open Sans" panose="020B0606030504020204" pitchFamily="34" charset="0"/>
              </a:rPr>
              <a:t>	                  </a:t>
            </a:r>
            <a:r>
              <a:rPr lang="da-DK" sz="1400" b="1" noProof="1" smtClean="0">
                <a:solidFill>
                  <a:srgbClr val="FFFFFF"/>
                </a:solidFill>
                <a:latin typeface="+mj-lt"/>
                <a:ea typeface="Open Sans" panose="020B0606030504020204" pitchFamily="34" charset="0"/>
                <a:cs typeface="Open Sans" panose="020B0606030504020204" pitchFamily="34" charset="0"/>
              </a:rPr>
              <a:t>Darshan Institute of engineering</a:t>
            </a:r>
            <a:r>
              <a:rPr lang="da-DK" sz="1400" b="1" baseline="0" noProof="1" smtClean="0">
                <a:solidFill>
                  <a:srgbClr val="FFFFFF"/>
                </a:solidFill>
                <a:latin typeface="+mj-lt"/>
                <a:ea typeface="Open Sans" panose="020B0606030504020204" pitchFamily="34" charset="0"/>
                <a:cs typeface="Open Sans" panose="020B0606030504020204" pitchFamily="34" charset="0"/>
              </a:rPr>
              <a:t> &amp; Technology</a:t>
            </a:r>
            <a:endParaRPr lang="da-DK" sz="1400" b="1"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903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11285171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3991872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42488393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22811669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8228531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183504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ZapfDingbatsITC" charset="0"/>
              <a:buChar char="✔"/>
              <a:defRPr sz="2000">
                <a:latin typeface="+mj-lt"/>
                <a:ea typeface="Times New Roman" panose="02020603050405020304" pitchFamily="18" charset="0"/>
                <a:cs typeface="Times New Roman" panose="02020603050405020304" pitchFamily="18" charset="0"/>
              </a:defRPr>
            </a:lvl2pPr>
            <a:lvl3pPr marL="1143000" indent="-228600">
              <a:lnSpc>
                <a:spcPct val="114000"/>
              </a:lnSpc>
              <a:buClrTx/>
              <a:buFont typeface="Wingdings" charset="2"/>
              <a:buChar char="§"/>
              <a:defRPr sz="1800">
                <a:latin typeface="+mj-lt"/>
                <a:ea typeface="Times New Roman" panose="02020603050405020304" pitchFamily="18" charset="0"/>
                <a:cs typeface="Times New Roman" panose="02020603050405020304" pitchFamily="18" charset="0"/>
              </a:defRPr>
            </a:lvl3pPr>
            <a:lvl4pPr marL="1600200" indent="-228600">
              <a:lnSpc>
                <a:spcPct val="114000"/>
              </a:lnSpc>
              <a:buClrTx/>
              <a:buFont typeface="Wingdings" charset="2"/>
              <a:buChar char="§"/>
              <a:defRPr sz="1600">
                <a:latin typeface="+mj-lt"/>
                <a:ea typeface="Times New Roman" panose="02020603050405020304" pitchFamily="18" charset="0"/>
                <a:cs typeface="Times New Roman" panose="02020603050405020304" pitchFamily="18" charset="0"/>
              </a:defRPr>
            </a:lvl4pPr>
            <a:lvl5pPr marL="2057400" indent="-228600">
              <a:lnSpc>
                <a:spcPct val="114000"/>
              </a:lnSpc>
              <a:buClrTx/>
              <a:buFont typeface="Wingdings" charset="2"/>
              <a:buChar char="§"/>
              <a:defRPr sz="1600">
                <a:latin typeface="+mj-lt"/>
                <a:ea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Table 3"/>
          <p:cNvGraphicFramePr>
            <a:graphicFrameLocks noGrp="1"/>
          </p:cNvGraphicFramePr>
          <p:nvPr userDrawn="1">
            <p:extLst>
              <p:ext uri="{D42A27DB-BD31-4B8C-83A1-F6EECF244321}">
                <p14:modId xmlns:p14="http://schemas.microsoft.com/office/powerpoint/2010/main" val="431707852"/>
              </p:ext>
            </p:extLst>
          </p:nvPr>
        </p:nvGraphicFramePr>
        <p:xfrm>
          <a:off x="0" y="6477000"/>
          <a:ext cx="9144000" cy="391954"/>
        </p:xfrm>
        <a:graphic>
          <a:graphicData uri="http://schemas.openxmlformats.org/drawingml/2006/table">
            <a:tbl>
              <a:tblPr firstRow="1" bandRow="1">
                <a:tableStyleId>{2D5ABB26-0587-4C30-8999-92F81FD0307C}</a:tableStyleId>
              </a:tblPr>
              <a:tblGrid>
                <a:gridCol w="4648200">
                  <a:extLst>
                    <a:ext uri="{9D8B030D-6E8A-4147-A177-3AD203B41FA5}">
                      <a16:colId xmlns:a16="http://schemas.microsoft.com/office/drawing/2014/main" xmlns="" val="20000"/>
                    </a:ext>
                  </a:extLst>
                </a:gridCol>
                <a:gridCol w="609600">
                  <a:extLst>
                    <a:ext uri="{9D8B030D-6E8A-4147-A177-3AD203B41FA5}">
                      <a16:colId xmlns:a16="http://schemas.microsoft.com/office/drawing/2014/main" xmlns="" val="20001"/>
                    </a:ext>
                  </a:extLst>
                </a:gridCol>
                <a:gridCol w="3886200">
                  <a:extLst>
                    <a:ext uri="{9D8B030D-6E8A-4147-A177-3AD203B41FA5}">
                      <a16:colId xmlns:a16="http://schemas.microsoft.com/office/drawing/2014/main" xmlns="" val="20002"/>
                    </a:ext>
                  </a:extLst>
                </a:gridCol>
              </a:tblGrid>
              <a:tr h="3919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kern="1200" dirty="0" smtClean="0">
                          <a:solidFill>
                            <a:schemeClr val="bg1"/>
                          </a:solidFill>
                          <a:latin typeface="+mn-lt"/>
                          <a:ea typeface="Open Sans Semibold" panose="020B0706030804020204" pitchFamily="34" charset="0"/>
                          <a:cs typeface="Open Sans Semibold" panose="020B0706030804020204" pitchFamily="34" charset="0"/>
                        </a:rPr>
                        <a:t>Unit: 8 – Advance</a:t>
                      </a:r>
                      <a:r>
                        <a:rPr lang="en-IN" sz="1400" b="1" kern="1200" baseline="0" dirty="0" smtClean="0">
                          <a:solidFill>
                            <a:schemeClr val="bg1"/>
                          </a:solidFill>
                          <a:latin typeface="+mn-lt"/>
                          <a:ea typeface="Open Sans Semibold" panose="020B0706030804020204" pitchFamily="34" charset="0"/>
                          <a:cs typeface="Open Sans Semibold" panose="020B0706030804020204" pitchFamily="34" charset="0"/>
                        </a:rPr>
                        <a:t> Topics</a:t>
                      </a:r>
                      <a:endParaRPr lang="en-US" sz="1400" b="1" kern="1200" dirty="0" smtClean="0">
                        <a:solidFill>
                          <a:schemeClr val="bg1"/>
                        </a:solidFill>
                        <a:latin typeface="+mn-lt"/>
                        <a:ea typeface="Open Sans Semibold" panose="020B0706030804020204" pitchFamily="34" charset="0"/>
                        <a:cs typeface="Open Sans Semibold" panose="020B0706030804020204"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da-DK" sz="1400" b="1" kern="1200" noProof="1" smtClean="0">
                        <a:solidFill>
                          <a:schemeClr val="bg1"/>
                        </a:solidFill>
                        <a:latin typeface="+mn-lt"/>
                        <a:ea typeface="Open Sans" panose="020B0606030504020204" pitchFamily="34" charset="0"/>
                        <a:cs typeface="Open Sans" panose="020B0606030504020204" pitchFamily="34"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da-DK" sz="1400" b="1" kern="1200" noProof="1" smtClean="0">
                          <a:solidFill>
                            <a:schemeClr val="bg1"/>
                          </a:solidFill>
                          <a:latin typeface="+mn-lt"/>
                          <a:ea typeface="Open Sans" panose="020B0606030504020204" pitchFamily="34" charset="0"/>
                          <a:cs typeface="Open Sans" panose="020B0606030504020204" pitchFamily="34" charset="0"/>
                        </a:rPr>
                        <a:t>Darshan Institute of Engineering &amp; Technology</a:t>
                      </a:r>
                    </a:p>
                  </a:txBody>
                  <a:tcPr anchor="ctr"/>
                </a:tc>
                <a:extLst>
                  <a:ext uri="{0D108BD9-81ED-4DB2-BD59-A6C34878D82A}">
                    <a16:rowId xmlns:a16="http://schemas.microsoft.com/office/drawing/2014/main" xmlns="" val="10000"/>
                  </a:ext>
                </a:extLst>
              </a:tr>
            </a:tbl>
          </a:graphicData>
        </a:graphic>
      </p:graphicFrame>
      <p:sp>
        <p:nvSpPr>
          <p:cNvPr id="7" name="TextBox 6"/>
          <p:cNvSpPr txBox="1"/>
          <p:nvPr userDrawn="1"/>
        </p:nvSpPr>
        <p:spPr>
          <a:xfrm>
            <a:off x="4724400" y="6513611"/>
            <a:ext cx="533400" cy="307777"/>
          </a:xfrm>
          <a:prstGeom prst="rect">
            <a:avLst/>
          </a:prstGeom>
          <a:noFill/>
        </p:spPr>
        <p:txBody>
          <a:bodyPr wrap="square" rtlCol="0">
            <a:spAutoFit/>
          </a:bodyPr>
          <a:lstStyle/>
          <a:p>
            <a:fld id="{8879C56B-9442-4A46-A8E3-D0BE8591F40A}" type="slidenum">
              <a:rPr lang="en-US" sz="1400" b="1" smtClean="0">
                <a:solidFill>
                  <a:schemeClr val="bg1"/>
                </a:solidFill>
              </a:rPr>
              <a:t>‹#›</a:t>
            </a:fld>
            <a:endParaRPr lang="en-US" b="1" dirty="0">
              <a:solidFill>
                <a:schemeClr val="bg1"/>
              </a:solidFill>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35241892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11951015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3260103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2600" y="215182"/>
            <a:ext cx="8758800" cy="806400"/>
          </a:xfrm>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192600" y="1143000"/>
            <a:ext cx="4303200" cy="5181600"/>
          </a:xfrm>
        </p:spPr>
        <p:txBody>
          <a:bodyPr/>
          <a:lstStyle>
            <a:lvl1pPr marL="342900" indent="-342900">
              <a:buFont typeface="Wingdings" charset="2"/>
              <a:buChar char="§"/>
              <a:defRPr sz="2800"/>
            </a:lvl1pPr>
            <a:lvl2pPr marL="742950" indent="-285750">
              <a:buFont typeface="ZapfDingbatsITC" charset="0"/>
              <a:buChar cha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143000"/>
            <a:ext cx="4303200" cy="5181600"/>
          </a:xfrm>
        </p:spPr>
        <p:txBody>
          <a:bodyPr/>
          <a:lstStyle>
            <a:lvl1pPr marL="342900" indent="-342900">
              <a:buFont typeface="Wingdings" charset="2"/>
              <a:buChar char="§"/>
              <a:defRPr sz="2800"/>
            </a:lvl1pPr>
            <a:lvl2pPr marL="742950" indent="-285750">
              <a:buFont typeface="ZapfDingbatsITC" charset="0"/>
              <a:buChar cha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endParaRPr lang="da-DK" sz="1800" noProof="1">
              <a:solidFill>
                <a:srgbClr val="FFFFFF"/>
              </a:solidFill>
              <a:latin typeface="+mj-lt"/>
              <a:ea typeface="Open Sans" panose="020B0606030504020204" pitchFamily="34" charset="0"/>
              <a:cs typeface="Open Sans" panose="020B0606030504020204" pitchFamily="34" charset="0"/>
            </a:endParaRPr>
          </a:p>
        </p:txBody>
      </p:sp>
      <p:graphicFrame>
        <p:nvGraphicFramePr>
          <p:cNvPr id="9" name="Table 8"/>
          <p:cNvGraphicFramePr>
            <a:graphicFrameLocks noGrp="1"/>
          </p:cNvGraphicFramePr>
          <p:nvPr userDrawn="1">
            <p:extLst>
              <p:ext uri="{D42A27DB-BD31-4B8C-83A1-F6EECF244321}">
                <p14:modId xmlns:p14="http://schemas.microsoft.com/office/powerpoint/2010/main" val="1121014170"/>
              </p:ext>
            </p:extLst>
          </p:nvPr>
        </p:nvGraphicFramePr>
        <p:xfrm>
          <a:off x="0" y="6477000"/>
          <a:ext cx="9144000" cy="391954"/>
        </p:xfrm>
        <a:graphic>
          <a:graphicData uri="http://schemas.openxmlformats.org/drawingml/2006/table">
            <a:tbl>
              <a:tblPr firstRow="1" bandRow="1">
                <a:tableStyleId>{2D5ABB26-0587-4C30-8999-92F81FD0307C}</a:tableStyleId>
              </a:tblPr>
              <a:tblGrid>
                <a:gridCol w="4572000">
                  <a:extLst>
                    <a:ext uri="{9D8B030D-6E8A-4147-A177-3AD203B41FA5}">
                      <a16:colId xmlns:a16="http://schemas.microsoft.com/office/drawing/2014/main" xmlns="" val="20000"/>
                    </a:ext>
                  </a:extLst>
                </a:gridCol>
                <a:gridCol w="4572000">
                  <a:extLst>
                    <a:ext uri="{9D8B030D-6E8A-4147-A177-3AD203B41FA5}">
                      <a16:colId xmlns:a16="http://schemas.microsoft.com/office/drawing/2014/main" xmlns="" val="20001"/>
                    </a:ext>
                  </a:extLst>
                </a:gridCol>
              </a:tblGrid>
              <a:tr h="3919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kern="1200" dirty="0" smtClean="0">
                          <a:solidFill>
                            <a:schemeClr val="bg1"/>
                          </a:solidFill>
                          <a:latin typeface="+mn-lt"/>
                          <a:ea typeface="Open Sans Semibold" panose="020B0706030804020204" pitchFamily="34" charset="0"/>
                          <a:cs typeface="Open Sans Semibold" panose="020B0706030804020204" pitchFamily="34" charset="0"/>
                        </a:rPr>
                        <a:t>Unit: 5 – </a:t>
                      </a:r>
                      <a:r>
                        <a:rPr lang="en-US" sz="1400" b="1" kern="1200" dirty="0" smtClean="0">
                          <a:solidFill>
                            <a:schemeClr val="bg1"/>
                          </a:solidFill>
                          <a:latin typeface="+mn-lt"/>
                          <a:ea typeface="Open Sans Semibold" panose="020B0706030804020204" pitchFamily="34" charset="0"/>
                          <a:cs typeface="Open Sans Semibold" panose="020B0706030804020204" pitchFamily="34" charset="0"/>
                        </a:rPr>
                        <a:t>Windows Forms and Controls in details</a:t>
                      </a:r>
                      <a:endParaRPr lang="da-DK" sz="1400" b="1" kern="1200" noProof="1" smtClean="0">
                        <a:solidFill>
                          <a:srgbClr val="FFFFFF"/>
                        </a:solidFill>
                        <a:latin typeface="+mn-lt"/>
                        <a:ea typeface="Open Sans" panose="020B0606030504020204" pitchFamily="34" charset="0"/>
                        <a:cs typeface="Open Sans" panose="020B0606030504020204" pitchFamily="34"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da-DK" sz="1400" b="1" kern="1200" noProof="1" smtClean="0">
                          <a:solidFill>
                            <a:schemeClr val="bg1"/>
                          </a:solidFill>
                          <a:latin typeface="+mn-lt"/>
                          <a:ea typeface="Open Sans" panose="020B0606030504020204" pitchFamily="34" charset="0"/>
                          <a:cs typeface="Open Sans" panose="020B0606030504020204" pitchFamily="34" charset="0"/>
                        </a:rPr>
                        <a:t>Darshan Institute of Engineering &amp; Technology</a:t>
                      </a:r>
                    </a:p>
                  </a:txBody>
                  <a:tcPr anchor="ctr"/>
                </a:tc>
                <a:extLst>
                  <a:ext uri="{0D108BD9-81ED-4DB2-BD59-A6C34878D82A}">
                    <a16:rowId xmlns:a16="http://schemas.microsoft.com/office/drawing/2014/main" xmlns="" val="10000"/>
                  </a:ext>
                </a:extLst>
              </a:tr>
            </a:tbl>
          </a:graphicData>
        </a:graphic>
      </p:graphicFrame>
      <p:cxnSp>
        <p:nvCxnSpPr>
          <p:cNvPr id="10" name="Straight Connector 9"/>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userDrawn="1">
            <p:extLst>
              <p:ext uri="{D42A27DB-BD31-4B8C-83A1-F6EECF244321}">
                <p14:modId xmlns:p14="http://schemas.microsoft.com/office/powerpoint/2010/main" val="284888830"/>
              </p:ext>
            </p:extLst>
          </p:nvPr>
        </p:nvGraphicFramePr>
        <p:xfrm>
          <a:off x="0" y="6477000"/>
          <a:ext cx="9144000" cy="391954"/>
        </p:xfrm>
        <a:graphic>
          <a:graphicData uri="http://schemas.openxmlformats.org/drawingml/2006/table">
            <a:tbl>
              <a:tblPr firstRow="1" bandRow="1">
                <a:tableStyleId>{2D5ABB26-0587-4C30-8999-92F81FD0307C}</a:tableStyleId>
              </a:tblPr>
              <a:tblGrid>
                <a:gridCol w="4648200">
                  <a:extLst>
                    <a:ext uri="{9D8B030D-6E8A-4147-A177-3AD203B41FA5}">
                      <a16:colId xmlns:a16="http://schemas.microsoft.com/office/drawing/2014/main" xmlns="" val="20000"/>
                    </a:ext>
                  </a:extLst>
                </a:gridCol>
                <a:gridCol w="609600">
                  <a:extLst>
                    <a:ext uri="{9D8B030D-6E8A-4147-A177-3AD203B41FA5}">
                      <a16:colId xmlns:a16="http://schemas.microsoft.com/office/drawing/2014/main" xmlns="" val="20001"/>
                    </a:ext>
                  </a:extLst>
                </a:gridCol>
                <a:gridCol w="3886200">
                  <a:extLst>
                    <a:ext uri="{9D8B030D-6E8A-4147-A177-3AD203B41FA5}">
                      <a16:colId xmlns:a16="http://schemas.microsoft.com/office/drawing/2014/main" xmlns="" val="20002"/>
                    </a:ext>
                  </a:extLst>
                </a:gridCol>
              </a:tblGrid>
              <a:tr h="3919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kern="1200" dirty="0" smtClean="0">
                          <a:solidFill>
                            <a:schemeClr val="bg1"/>
                          </a:solidFill>
                          <a:latin typeface="+mn-lt"/>
                          <a:ea typeface="Open Sans Semibold" panose="020B0706030804020204" pitchFamily="34" charset="0"/>
                          <a:cs typeface="Open Sans Semibold" panose="020B0706030804020204" pitchFamily="34" charset="0"/>
                        </a:rPr>
                        <a:t>Unit: </a:t>
                      </a:r>
                      <a:endParaRPr lang="da-DK" sz="1400" b="1" kern="1200" noProof="1" smtClean="0">
                        <a:solidFill>
                          <a:srgbClr val="FFFFFF"/>
                        </a:solidFill>
                        <a:latin typeface="+mn-lt"/>
                        <a:ea typeface="Open Sans" panose="020B0606030504020204" pitchFamily="34" charset="0"/>
                        <a:cs typeface="Open Sans" panose="020B0606030504020204"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da-DK" sz="1400" b="1" kern="1200" noProof="1" smtClean="0">
                        <a:solidFill>
                          <a:schemeClr val="bg1"/>
                        </a:solidFill>
                        <a:latin typeface="+mn-lt"/>
                        <a:ea typeface="Open Sans" panose="020B0606030504020204" pitchFamily="34" charset="0"/>
                        <a:cs typeface="Open Sans" panose="020B0606030504020204" pitchFamily="34"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da-DK" sz="1400" b="1" kern="1200" noProof="1" smtClean="0">
                          <a:solidFill>
                            <a:schemeClr val="bg1"/>
                          </a:solidFill>
                          <a:latin typeface="+mn-lt"/>
                          <a:ea typeface="Open Sans" panose="020B0606030504020204" pitchFamily="34" charset="0"/>
                          <a:cs typeface="Open Sans" panose="020B0606030504020204" pitchFamily="34" charset="0"/>
                        </a:rPr>
                        <a:t>Darshan Institute of Engineering &amp; Technology</a:t>
                      </a:r>
                    </a:p>
                  </a:txBody>
                  <a:tcPr anchor="ctr"/>
                </a:tc>
                <a:extLst>
                  <a:ext uri="{0D108BD9-81ED-4DB2-BD59-A6C34878D82A}">
                    <a16:rowId xmlns:a16="http://schemas.microsoft.com/office/drawing/2014/main" xmlns="" val="10000"/>
                  </a:ext>
                </a:extLst>
              </a:tr>
            </a:tbl>
          </a:graphicData>
        </a:graphic>
      </p:graphicFrame>
      <p:sp>
        <p:nvSpPr>
          <p:cNvPr id="12" name="TextBox 11"/>
          <p:cNvSpPr txBox="1"/>
          <p:nvPr userDrawn="1"/>
        </p:nvSpPr>
        <p:spPr>
          <a:xfrm>
            <a:off x="4724400" y="6513611"/>
            <a:ext cx="533400" cy="307777"/>
          </a:xfrm>
          <a:prstGeom prst="rect">
            <a:avLst/>
          </a:prstGeom>
          <a:noFill/>
        </p:spPr>
        <p:txBody>
          <a:bodyPr wrap="square" rtlCol="0">
            <a:spAutoFit/>
          </a:bodyPr>
          <a:lstStyle/>
          <a:p>
            <a:fld id="{8879C56B-9442-4A46-A8E3-D0BE8591F40A}" type="slidenum">
              <a:rPr lang="en-US" sz="1400" b="1" smtClean="0">
                <a:solidFill>
                  <a:schemeClr val="bg1"/>
                </a:solidFill>
              </a:rPr>
              <a:t>‹#›</a:t>
            </a:fld>
            <a:endParaRPr lang="en-US" b="1" dirty="0">
              <a:solidFill>
                <a:schemeClr val="bg1"/>
              </a:solidFill>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extLst>
      <p:ext uri="{BB962C8B-B14F-4D97-AF65-F5344CB8AC3E}">
        <p14:creationId xmlns:p14="http://schemas.microsoft.com/office/powerpoint/2010/main" val="10391513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40386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Subtitle 2"/>
          <p:cNvSpPr>
            <a:spLocks noGrp="1"/>
          </p:cNvSpPr>
          <p:nvPr>
            <p:ph type="subTitle" idx="1"/>
          </p:nvPr>
        </p:nvSpPr>
        <p:spPr>
          <a:xfrm>
            <a:off x="312821" y="4207043"/>
            <a:ext cx="7162800" cy="1676400"/>
          </a:xfrm>
        </p:spPr>
        <p:txBody>
          <a:bodyPr>
            <a:noAutofit/>
          </a:bodyPr>
          <a:lstStyle/>
          <a:p>
            <a:pPr algn="l">
              <a:spcBef>
                <a:spcPts val="0"/>
              </a:spcBef>
            </a:pPr>
            <a:r>
              <a:rPr lang="en-US" sz="36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Prof. Naimish R. Vadodariya</a:t>
            </a:r>
          </a:p>
          <a:p>
            <a:pPr algn="l">
              <a:spcBef>
                <a:spcPts val="0"/>
              </a:spcBef>
            </a:pPr>
            <a:r>
              <a:rPr lang="en-US" sz="2800" dirty="0" smtClean="0">
                <a:solidFill>
                  <a:schemeClr val="tx1">
                    <a:lumMod val="75000"/>
                    <a:lumOff val="25000"/>
                  </a:schemeClr>
                </a:solidFill>
                <a:latin typeface="+mj-lt"/>
                <a:ea typeface="Open Sans" panose="020B0606030504020204" pitchFamily="34" charset="0"/>
                <a:cs typeface="Open Sans" panose="020B0606030504020204" pitchFamily="34" charset="0"/>
              </a:rPr>
              <a:t>naimish.vadodariya@darshan.ac.in</a:t>
            </a:r>
          </a:p>
          <a:p>
            <a:pPr algn="l">
              <a:spcBef>
                <a:spcPts val="0"/>
              </a:spcBef>
            </a:pPr>
            <a:r>
              <a:rPr lang="en-US" sz="2000" dirty="0">
                <a:solidFill>
                  <a:schemeClr val="tx1">
                    <a:lumMod val="75000"/>
                    <a:lumOff val="25000"/>
                  </a:schemeClr>
                </a:solidFill>
                <a:latin typeface="+mj-lt"/>
                <a:ea typeface="Open Sans" panose="020B0606030504020204" pitchFamily="34" charset="0"/>
                <a:cs typeface="Open Sans" panose="020B0606030504020204" pitchFamily="34" charset="0"/>
              </a:rPr>
              <a:t>+91-8866215253</a:t>
            </a:r>
          </a:p>
          <a:p>
            <a:pPr algn="l">
              <a:spcBef>
                <a:spcPts val="0"/>
              </a:spcBef>
            </a:pPr>
            <a:endParaRPr lang="en-US" sz="2800" dirty="0" smtClean="0">
              <a:solidFill>
                <a:schemeClr val="tx1">
                  <a:lumMod val="75000"/>
                  <a:lumOff val="25000"/>
                </a:schemeClr>
              </a:solidFill>
              <a:latin typeface="+mj-lt"/>
              <a:ea typeface="Open Sans" panose="020B0606030504020204" pitchFamily="34" charset="0"/>
              <a:cs typeface="Open Sans" panose="020B0606030504020204" pitchFamily="34" charset="0"/>
            </a:endParaRPr>
          </a:p>
        </p:txBody>
      </p:sp>
      <p:sp>
        <p:nvSpPr>
          <p:cNvPr id="4" name="Rektangel 11"/>
          <p:cNvSpPr/>
          <p:nvPr/>
        </p:nvSpPr>
        <p:spPr>
          <a:xfrm>
            <a:off x="0" y="6477000"/>
            <a:ext cx="9144000" cy="381000"/>
          </a:xfrm>
          <a:prstGeom prst="rect">
            <a:avLst/>
          </a:prstGeom>
          <a:solidFill>
            <a:schemeClr val="tx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marL="0" marR="0" lvl="0" indent="-342900" algn="l" defTabSz="914400" rtl="0" eaLnBrk="1" fontAlgn="auto" latinLnBrk="0" hangingPunct="1">
              <a:lnSpc>
                <a:spcPct val="100000"/>
              </a:lnSpc>
              <a:spcBef>
                <a:spcPts val="0"/>
              </a:spcBef>
              <a:spcAft>
                <a:spcPts val="0"/>
              </a:spcAft>
              <a:buClrTx/>
              <a:buSzTx/>
              <a:buFontTx/>
              <a:buNone/>
              <a:tabLst/>
              <a:defRPr/>
            </a:pPr>
            <a:r>
              <a:rPr kumimoji="0" lang="da-DK" sz="1400" b="1" i="0" u="none" strike="noStrike" kern="1200" cap="none" spc="0" normalizeH="0" baseline="0" noProof="1" smtClean="0">
                <a:ln>
                  <a:noFill/>
                </a:ln>
                <a:solidFill>
                  <a:srgbClr val="FFFFFF"/>
                </a:solidFill>
                <a:effectLst/>
                <a:uLnTx/>
                <a:uFillTx/>
                <a:latin typeface="Calibri"/>
                <a:ea typeface="Open Sans" panose="020B0606030504020204" pitchFamily="34" charset="0"/>
                <a:cs typeface="Open Sans" panose="020B0606030504020204" pitchFamily="34" charset="0"/>
              </a:rPr>
              <a:t>Computer Engineering      </a:t>
            </a:r>
            <a:r>
              <a:rPr kumimoji="0" lang="da-DK" sz="1800" b="0" i="0" u="none" strike="noStrike" kern="1200" cap="none" spc="0" normalizeH="0" baseline="0" noProof="1" smtClean="0">
                <a:ln>
                  <a:noFill/>
                </a:ln>
                <a:solidFill>
                  <a:srgbClr val="FFFFFF"/>
                </a:solidFill>
                <a:effectLst/>
                <a:uLnTx/>
                <a:uFillTx/>
                <a:latin typeface="Calibri"/>
                <a:ea typeface="Open Sans" panose="020B0606030504020204" pitchFamily="34" charset="0"/>
                <a:cs typeface="Open Sans" panose="020B0606030504020204" pitchFamily="34" charset="0"/>
              </a:rPr>
              <a:t>	                                  	                  </a:t>
            </a:r>
            <a:r>
              <a:rPr kumimoji="0" lang="da-DK" sz="1400" b="1" i="0" u="none" strike="noStrike" kern="1200" cap="none" spc="0" normalizeH="0" baseline="0" noProof="1" smtClean="0">
                <a:ln>
                  <a:noFill/>
                </a:ln>
                <a:solidFill>
                  <a:srgbClr val="FFFFFF"/>
                </a:solidFill>
                <a:effectLst/>
                <a:uLnTx/>
                <a:uFillTx/>
                <a:latin typeface="Calibri"/>
                <a:ea typeface="Open Sans" panose="020B0606030504020204" pitchFamily="34" charset="0"/>
                <a:cs typeface="Open Sans" panose="020B0606030504020204" pitchFamily="34" charset="0"/>
              </a:rPr>
              <a:t>Darshan </a:t>
            </a:r>
            <a:r>
              <a:rPr kumimoji="0" lang="da-DK" sz="1400" b="1" i="0" u="none" strike="noStrike" kern="1200" cap="none" spc="0" normalizeH="0" baseline="0" noProof="1">
                <a:ln>
                  <a:noFill/>
                </a:ln>
                <a:solidFill>
                  <a:srgbClr val="FFFFFF"/>
                </a:solidFill>
                <a:effectLst/>
                <a:uLnTx/>
                <a:uFillTx/>
                <a:latin typeface="Calibri"/>
                <a:ea typeface="Open Sans" panose="020B0606030504020204" pitchFamily="34" charset="0"/>
                <a:cs typeface="Open Sans" panose="020B0606030504020204" pitchFamily="34" charset="0"/>
              </a:rPr>
              <a:t>Institute of Engineering &amp; </a:t>
            </a:r>
            <a:r>
              <a:rPr kumimoji="0" lang="da-DK" sz="1400" b="1" i="0" u="none" strike="noStrike" kern="1200" cap="none" spc="0" normalizeH="0" baseline="0" noProof="1" smtClean="0">
                <a:ln>
                  <a:noFill/>
                </a:ln>
                <a:solidFill>
                  <a:srgbClr val="FFFFFF"/>
                </a:solidFill>
                <a:effectLst/>
                <a:uLnTx/>
                <a:uFillTx/>
                <a:latin typeface="Calibri"/>
                <a:ea typeface="Open Sans" panose="020B0606030504020204" pitchFamily="34" charset="0"/>
                <a:cs typeface="Open Sans" panose="020B0606030504020204" pitchFamily="34" charset="0"/>
              </a:rPr>
              <a:t>Technology</a:t>
            </a:r>
            <a:endParaRPr kumimoji="0" lang="da-DK" sz="1400" b="1" i="0" u="none" strike="noStrike" kern="1200" cap="none" spc="0" normalizeH="0" baseline="0" noProof="1">
              <a:ln>
                <a:noFill/>
              </a:ln>
              <a:solidFill>
                <a:srgbClr val="FFFFFF"/>
              </a:solidFill>
              <a:effectLst/>
              <a:uLnTx/>
              <a:uFillTx/>
              <a:latin typeface="Calibri"/>
              <a:ea typeface="Open Sans" panose="020B0606030504020204" pitchFamily="34" charset="0"/>
              <a:cs typeface="Open Sans" panose="020B0606030504020204" pitchFamily="34" charset="0"/>
            </a:endParaRPr>
          </a:p>
        </p:txBody>
      </p:sp>
      <p:sp>
        <p:nvSpPr>
          <p:cNvPr id="2" name="Title 1"/>
          <p:cNvSpPr>
            <a:spLocks noGrp="1"/>
          </p:cNvSpPr>
          <p:nvPr>
            <p:ph type="ctrTitle"/>
          </p:nvPr>
        </p:nvSpPr>
        <p:spPr>
          <a:xfrm>
            <a:off x="304800" y="1295399"/>
            <a:ext cx="8839200" cy="2743201"/>
          </a:xfrm>
        </p:spPr>
        <p:txBody>
          <a:bodyPr anchor="b">
            <a:noAutofit/>
          </a:bodyPr>
          <a:lstStyle/>
          <a:p>
            <a:pPr algn="l"/>
            <a:r>
              <a:rPr lang="en-US" b="1" dirty="0" smtClean="0">
                <a:solidFill>
                  <a:schemeClr val="bg1"/>
                </a:solidFill>
                <a:latin typeface="+mj-lt"/>
                <a:ea typeface="Open Sans Semibold" panose="020B0706030804020204" pitchFamily="34" charset="0"/>
                <a:cs typeface="Open Sans Semibold" panose="020B0706030804020204" pitchFamily="34" charset="0"/>
              </a:rPr>
              <a:t>UNIT - 8</a:t>
            </a:r>
            <a:r>
              <a:rPr lang="en-US" sz="7200" b="1" dirty="0" smtClean="0">
                <a:solidFill>
                  <a:schemeClr val="bg1"/>
                </a:solidFill>
                <a:latin typeface="+mj-lt"/>
                <a:ea typeface="Open Sans Semibold" panose="020B0706030804020204" pitchFamily="34" charset="0"/>
                <a:cs typeface="Open Sans Semibold" panose="020B0706030804020204" pitchFamily="34" charset="0"/>
              </a:rPr>
              <a:t/>
            </a:r>
            <a:br>
              <a:rPr lang="en-US" sz="7200" b="1" dirty="0" smtClean="0">
                <a:solidFill>
                  <a:schemeClr val="bg1"/>
                </a:solidFill>
                <a:latin typeface="+mj-lt"/>
                <a:ea typeface="Open Sans Semibold" panose="020B0706030804020204" pitchFamily="34" charset="0"/>
                <a:cs typeface="Open Sans Semibold" panose="020B0706030804020204" pitchFamily="34" charset="0"/>
              </a:rPr>
            </a:br>
            <a:r>
              <a:rPr lang="en-US" sz="4800" b="1" dirty="0" smtClean="0">
                <a:solidFill>
                  <a:schemeClr val="bg1"/>
                </a:solidFill>
                <a:latin typeface="+mj-lt"/>
                <a:ea typeface="Open Sans Semibold" panose="020B0706030804020204" pitchFamily="34" charset="0"/>
                <a:cs typeface="Open Sans Semibold" panose="020B0706030804020204" pitchFamily="34" charset="0"/>
              </a:rPr>
              <a:t>Advance Topics</a:t>
            </a:r>
            <a:endParaRPr lang="en-US" sz="4800" b="1" dirty="0">
              <a:solidFill>
                <a:schemeClr val="bg1"/>
              </a:solidFill>
              <a:latin typeface="+mj-lt"/>
              <a:ea typeface="Open Sans Semibold" panose="020B0706030804020204" pitchFamily="34" charset="0"/>
              <a:cs typeface="Open Sans Semibold" panose="020B0706030804020204" pitchFamily="34" charset="0"/>
            </a:endParaRPr>
          </a:p>
        </p:txBody>
      </p:sp>
      <p:sp>
        <p:nvSpPr>
          <p:cNvPr id="11" name="Rounded Rectangle 10"/>
          <p:cNvSpPr/>
          <p:nvPr/>
        </p:nvSpPr>
        <p:spPr>
          <a:xfrm>
            <a:off x="123177" y="419100"/>
            <a:ext cx="5118978" cy="3810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2000" dirty="0" smtClean="0">
                <a:solidFill>
                  <a:prstClr val="white"/>
                </a:solidFill>
              </a:rPr>
              <a:t>2170715 - </a:t>
            </a:r>
            <a:r>
              <a:rPr kumimoji="0" lang="en-US" sz="2000" b="0" i="0" u="none" strike="noStrike" kern="1200" cap="none" spc="0" normalizeH="0" baseline="0" noProof="0" dirty="0" smtClean="0">
                <a:ln>
                  <a:noFill/>
                </a:ln>
                <a:solidFill>
                  <a:prstClr val="white"/>
                </a:solidFill>
                <a:effectLst/>
                <a:uLnTx/>
                <a:uFillTx/>
                <a:latin typeface="Calibri"/>
                <a:ea typeface="+mn-ea"/>
                <a:cs typeface="+mn-cs"/>
              </a:rPr>
              <a:t>Data Mining &amp; Business Intelligence</a:t>
            </a:r>
            <a:endParaRPr kumimoji="0" lang="en-US" sz="20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2155" y="5445241"/>
            <a:ext cx="3698588" cy="876404"/>
          </a:xfrm>
          <a:prstGeom prst="rect">
            <a:avLst/>
          </a:prstGeom>
        </p:spPr>
      </p:pic>
    </p:spTree>
    <p:extLst>
      <p:ext uri="{BB962C8B-B14F-4D97-AF65-F5344CB8AC3E}">
        <p14:creationId xmlns:p14="http://schemas.microsoft.com/office/powerpoint/2010/main" val="33491707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Spatial Data Mining Tasks </a:t>
            </a:r>
          </a:p>
        </p:txBody>
      </p:sp>
      <p:sp>
        <p:nvSpPr>
          <p:cNvPr id="3" name="Content Placeholder 2"/>
          <p:cNvSpPr>
            <a:spLocks noGrp="1"/>
          </p:cNvSpPr>
          <p:nvPr>
            <p:ph idx="1"/>
          </p:nvPr>
        </p:nvSpPr>
        <p:spPr/>
        <p:txBody>
          <a:bodyPr/>
          <a:lstStyle/>
          <a:p>
            <a:pPr algn="just"/>
            <a:r>
              <a:rPr lang="en-US" dirty="0" smtClean="0"/>
              <a:t>Geo-Spatial </a:t>
            </a:r>
            <a:r>
              <a:rPr lang="en-US" dirty="0"/>
              <a:t>Warehousing and OLAP </a:t>
            </a:r>
          </a:p>
          <a:p>
            <a:pPr algn="just"/>
            <a:r>
              <a:rPr lang="en-US" dirty="0" smtClean="0"/>
              <a:t>Spatial </a:t>
            </a:r>
            <a:r>
              <a:rPr lang="en-US" dirty="0"/>
              <a:t>data classification/predictive modeling </a:t>
            </a:r>
          </a:p>
          <a:p>
            <a:pPr algn="just"/>
            <a:r>
              <a:rPr lang="en-US" dirty="0" smtClean="0"/>
              <a:t>Spatial </a:t>
            </a:r>
            <a:r>
              <a:rPr lang="en-US" dirty="0"/>
              <a:t>clustering/segmentation </a:t>
            </a:r>
          </a:p>
          <a:p>
            <a:pPr algn="just"/>
            <a:r>
              <a:rPr lang="en-US" dirty="0" smtClean="0"/>
              <a:t>Spatial </a:t>
            </a:r>
            <a:r>
              <a:rPr lang="en-US" dirty="0"/>
              <a:t>association and correlation analysis </a:t>
            </a:r>
          </a:p>
          <a:p>
            <a:pPr algn="just"/>
            <a:r>
              <a:rPr lang="en-US" dirty="0" smtClean="0"/>
              <a:t>Spatial </a:t>
            </a:r>
            <a:r>
              <a:rPr lang="en-US" dirty="0"/>
              <a:t>regression analysis </a:t>
            </a:r>
          </a:p>
          <a:p>
            <a:pPr algn="just"/>
            <a:r>
              <a:rPr lang="en-US" dirty="0" smtClean="0"/>
              <a:t>Time-related </a:t>
            </a:r>
            <a:r>
              <a:rPr lang="en-US" dirty="0"/>
              <a:t>spatial pattern analysis: trends, sequential patterns, partial periodicity analysis </a:t>
            </a:r>
          </a:p>
          <a:p>
            <a:endParaRPr lang="en-US" dirty="0"/>
          </a:p>
        </p:txBody>
      </p:sp>
    </p:spTree>
    <p:extLst>
      <p:ext uri="{BB962C8B-B14F-4D97-AF65-F5344CB8AC3E}">
        <p14:creationId xmlns:p14="http://schemas.microsoft.com/office/powerpoint/2010/main" val="1347514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Web Mining </a:t>
            </a:r>
            <a:br>
              <a:rPr lang="en-US" dirty="0"/>
            </a:br>
            <a:endParaRPr lang="en-US" dirty="0"/>
          </a:p>
        </p:txBody>
      </p:sp>
      <p:sp>
        <p:nvSpPr>
          <p:cNvPr id="3" name="Content Placeholder 2"/>
          <p:cNvSpPr>
            <a:spLocks noGrp="1"/>
          </p:cNvSpPr>
          <p:nvPr>
            <p:ph idx="1"/>
          </p:nvPr>
        </p:nvSpPr>
        <p:spPr/>
        <p:txBody>
          <a:bodyPr>
            <a:normAutofit/>
          </a:bodyPr>
          <a:lstStyle/>
          <a:p>
            <a:pPr algn="just"/>
            <a:r>
              <a:rPr lang="en-US" dirty="0" smtClean="0"/>
              <a:t>Web </a:t>
            </a:r>
            <a:r>
              <a:rPr lang="en-US" dirty="0"/>
              <a:t>mining is the use of data mining techniques to automatically discover and extract information from Web documents and services</a:t>
            </a:r>
            <a:r>
              <a:rPr lang="en-US" dirty="0" smtClean="0"/>
              <a:t>.</a:t>
            </a:r>
          </a:p>
          <a:p>
            <a:pPr algn="just"/>
            <a:r>
              <a:rPr lang="en-US" dirty="0" smtClean="0"/>
              <a:t>There </a:t>
            </a:r>
            <a:r>
              <a:rPr lang="en-US" dirty="0"/>
              <a:t>are three general classes of information that can be discovered by web mining: Web activity, from server logs and Web browser activity tracking</a:t>
            </a:r>
            <a:r>
              <a:rPr lang="en-US" dirty="0" smtClean="0"/>
              <a:t>.</a:t>
            </a:r>
            <a:endParaRPr lang="en-US" dirty="0"/>
          </a:p>
          <a:p>
            <a:pPr algn="just"/>
            <a:r>
              <a:rPr lang="en-US" dirty="0" smtClean="0"/>
              <a:t>Web </a:t>
            </a:r>
            <a:r>
              <a:rPr lang="en-US" dirty="0"/>
              <a:t>mining can be broadly divided into three distinct categories, according to the kinds of data to be mined</a:t>
            </a:r>
            <a:r>
              <a:rPr lang="en-US" dirty="0" smtClean="0"/>
              <a:t>.</a:t>
            </a:r>
            <a:endParaRPr lang="en-US" dirty="0"/>
          </a:p>
          <a:p>
            <a:pPr lvl="1">
              <a:buFont typeface="Arial" panose="020B0604020202020204" pitchFamily="34" charset="0"/>
              <a:buChar char="•"/>
            </a:pPr>
            <a:r>
              <a:rPr lang="en-US" dirty="0" smtClean="0"/>
              <a:t>Web </a:t>
            </a:r>
            <a:r>
              <a:rPr lang="en-US" dirty="0"/>
              <a:t>Content Mining </a:t>
            </a:r>
          </a:p>
          <a:p>
            <a:pPr lvl="1">
              <a:buFont typeface="Arial" panose="020B0604020202020204" pitchFamily="34" charset="0"/>
              <a:buChar char="•"/>
            </a:pPr>
            <a:r>
              <a:rPr lang="en-US" dirty="0" smtClean="0"/>
              <a:t>Web </a:t>
            </a:r>
            <a:r>
              <a:rPr lang="en-US" dirty="0"/>
              <a:t>Structure Mining </a:t>
            </a:r>
            <a:endParaRPr lang="en-US" dirty="0" smtClean="0"/>
          </a:p>
          <a:p>
            <a:pPr lvl="1">
              <a:buFont typeface="Arial" panose="020B0604020202020204" pitchFamily="34" charset="0"/>
              <a:buChar char="•"/>
            </a:pPr>
            <a:r>
              <a:rPr lang="en-US" dirty="0" smtClean="0"/>
              <a:t>Web </a:t>
            </a:r>
            <a:r>
              <a:rPr lang="en-US" dirty="0"/>
              <a:t>Usage Mining </a:t>
            </a:r>
          </a:p>
          <a:p>
            <a:endParaRPr lang="en-US" dirty="0"/>
          </a:p>
        </p:txBody>
      </p:sp>
    </p:spTree>
    <p:extLst>
      <p:ext uri="{BB962C8B-B14F-4D97-AF65-F5344CB8AC3E}">
        <p14:creationId xmlns:p14="http://schemas.microsoft.com/office/powerpoint/2010/main" val="140847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Mining (Cont..)</a:t>
            </a:r>
            <a:endParaRPr lang="en-US" dirty="0"/>
          </a:p>
        </p:txBody>
      </p:sp>
      <p:sp>
        <p:nvSpPr>
          <p:cNvPr id="3" name="Content Placeholder 2"/>
          <p:cNvSpPr>
            <a:spLocks noGrp="1"/>
          </p:cNvSpPr>
          <p:nvPr>
            <p:ph idx="1"/>
          </p:nvPr>
        </p:nvSpPr>
        <p:spPr/>
        <p:txBody>
          <a:bodyPr/>
          <a:lstStyle/>
          <a:p>
            <a:r>
              <a:rPr lang="en-US" dirty="0"/>
              <a:t>Web content – text, image, records, etc.</a:t>
            </a:r>
          </a:p>
          <a:p>
            <a:r>
              <a:rPr lang="en-US" dirty="0"/>
              <a:t>Web structure – hyperlinks, tags, etc.</a:t>
            </a:r>
          </a:p>
          <a:p>
            <a:r>
              <a:rPr lang="en-US" dirty="0"/>
              <a:t>Web usage – http logs, app server logs, etc.</a:t>
            </a:r>
          </a:p>
        </p:txBody>
      </p:sp>
    </p:spTree>
    <p:extLst>
      <p:ext uri="{BB962C8B-B14F-4D97-AF65-F5344CB8AC3E}">
        <p14:creationId xmlns:p14="http://schemas.microsoft.com/office/powerpoint/2010/main" val="2355756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t>
            </a:r>
            <a:r>
              <a:rPr lang="en-US" dirty="0" smtClean="0"/>
              <a:t>Mining </a:t>
            </a:r>
            <a:r>
              <a:rPr lang="en-US" smtClean="0"/>
              <a:t>(Cont..)</a:t>
            </a:r>
            <a:endParaRPr lang="en-US" dirty="0"/>
          </a:p>
        </p:txBody>
      </p:sp>
      <p:sp>
        <p:nvSpPr>
          <p:cNvPr id="4" name="Rectangle 3"/>
          <p:cNvSpPr/>
          <p:nvPr/>
        </p:nvSpPr>
        <p:spPr>
          <a:xfrm>
            <a:off x="3733800" y="1295400"/>
            <a:ext cx="1676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Web Mining</a:t>
            </a:r>
            <a:endParaRPr lang="en-US" dirty="0">
              <a:solidFill>
                <a:schemeClr val="tx1"/>
              </a:solidFill>
            </a:endParaRPr>
          </a:p>
        </p:txBody>
      </p:sp>
      <p:sp>
        <p:nvSpPr>
          <p:cNvPr id="5" name="Rectangle 4"/>
          <p:cNvSpPr/>
          <p:nvPr/>
        </p:nvSpPr>
        <p:spPr>
          <a:xfrm>
            <a:off x="914400" y="2438400"/>
            <a:ext cx="1676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Web Content Mining</a:t>
            </a:r>
            <a:endParaRPr lang="en-US" b="1" dirty="0">
              <a:solidFill>
                <a:schemeClr val="tx1"/>
              </a:solidFill>
            </a:endParaRPr>
          </a:p>
        </p:txBody>
      </p:sp>
      <p:sp>
        <p:nvSpPr>
          <p:cNvPr id="6" name="Rectangle 5"/>
          <p:cNvSpPr/>
          <p:nvPr/>
        </p:nvSpPr>
        <p:spPr>
          <a:xfrm>
            <a:off x="3733800" y="2438400"/>
            <a:ext cx="1676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Web Structure Mining</a:t>
            </a:r>
            <a:endParaRPr lang="en-US" b="1" dirty="0">
              <a:solidFill>
                <a:schemeClr val="tx1"/>
              </a:solidFill>
            </a:endParaRPr>
          </a:p>
        </p:txBody>
      </p:sp>
      <p:sp>
        <p:nvSpPr>
          <p:cNvPr id="7" name="Rectangle 6"/>
          <p:cNvSpPr/>
          <p:nvPr/>
        </p:nvSpPr>
        <p:spPr>
          <a:xfrm>
            <a:off x="6553200" y="2438400"/>
            <a:ext cx="1676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Web Usage Mining</a:t>
            </a:r>
            <a:endParaRPr lang="en-US" b="1" dirty="0">
              <a:solidFill>
                <a:schemeClr val="tx1"/>
              </a:solidFill>
            </a:endParaRPr>
          </a:p>
        </p:txBody>
      </p:sp>
      <p:sp>
        <p:nvSpPr>
          <p:cNvPr id="8" name="Rectangle 7"/>
          <p:cNvSpPr/>
          <p:nvPr/>
        </p:nvSpPr>
        <p:spPr>
          <a:xfrm>
            <a:off x="914400" y="3581400"/>
            <a:ext cx="1676400" cy="2057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Identify information within given web pages</a:t>
            </a:r>
            <a:endParaRPr lang="en-US" dirty="0">
              <a:solidFill>
                <a:schemeClr val="tx1"/>
              </a:solidFill>
            </a:endParaRPr>
          </a:p>
        </p:txBody>
      </p:sp>
      <p:sp>
        <p:nvSpPr>
          <p:cNvPr id="11" name="Rectangle 10"/>
          <p:cNvSpPr/>
          <p:nvPr/>
        </p:nvSpPr>
        <p:spPr>
          <a:xfrm>
            <a:off x="3733800" y="3581400"/>
            <a:ext cx="1676400" cy="2057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Uses inter-connections between web pages to give weight to the pages</a:t>
            </a:r>
            <a:endParaRPr lang="en-US" dirty="0">
              <a:solidFill>
                <a:schemeClr val="tx1"/>
              </a:solidFill>
            </a:endParaRPr>
          </a:p>
        </p:txBody>
      </p:sp>
      <p:sp>
        <p:nvSpPr>
          <p:cNvPr id="12" name="Rectangle 11"/>
          <p:cNvSpPr/>
          <p:nvPr/>
        </p:nvSpPr>
        <p:spPr>
          <a:xfrm>
            <a:off x="6553200" y="3585949"/>
            <a:ext cx="1676400" cy="2057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Understand access patterns and the trends to improve structure</a:t>
            </a:r>
            <a:endParaRPr lang="en-US" dirty="0">
              <a:solidFill>
                <a:schemeClr val="tx1"/>
              </a:solidFill>
            </a:endParaRPr>
          </a:p>
        </p:txBody>
      </p:sp>
      <p:cxnSp>
        <p:nvCxnSpPr>
          <p:cNvPr id="14" name="Straight Arrow Connector 13"/>
          <p:cNvCxnSpPr>
            <a:stCxn id="4" idx="2"/>
            <a:endCxn id="6" idx="0"/>
          </p:cNvCxnSpPr>
          <p:nvPr/>
        </p:nvCxnSpPr>
        <p:spPr>
          <a:xfrm>
            <a:off x="4572000" y="1828800"/>
            <a:ext cx="0" cy="6096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a:off x="4572000" y="2971800"/>
            <a:ext cx="0" cy="6096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4" idx="3"/>
            <a:endCxn id="7" idx="0"/>
          </p:cNvCxnSpPr>
          <p:nvPr/>
        </p:nvCxnSpPr>
        <p:spPr>
          <a:xfrm>
            <a:off x="5410200" y="1562100"/>
            <a:ext cx="1981200" cy="8763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7393675" y="2971800"/>
            <a:ext cx="0" cy="6096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1768522" y="2971800"/>
            <a:ext cx="0" cy="6096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4" idx="1"/>
            <a:endCxn id="5" idx="0"/>
          </p:cNvCxnSpPr>
          <p:nvPr/>
        </p:nvCxnSpPr>
        <p:spPr>
          <a:xfrm flipH="1">
            <a:off x="1752600" y="1562100"/>
            <a:ext cx="1981200" cy="8763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700392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Uses of Web Content Mining</a:t>
            </a:r>
          </a:p>
        </p:txBody>
      </p:sp>
      <p:sp>
        <p:nvSpPr>
          <p:cNvPr id="3" name="Content Placeholder 2"/>
          <p:cNvSpPr>
            <a:spLocks noGrp="1"/>
          </p:cNvSpPr>
          <p:nvPr>
            <p:ph idx="1"/>
          </p:nvPr>
        </p:nvSpPr>
        <p:spPr/>
        <p:txBody>
          <a:bodyPr>
            <a:normAutofit/>
          </a:bodyPr>
          <a:lstStyle/>
          <a:p>
            <a:pPr algn="just"/>
            <a:r>
              <a:rPr lang="en-US" dirty="0" smtClean="0"/>
              <a:t>To </a:t>
            </a:r>
            <a:r>
              <a:rPr lang="en-US" dirty="0"/>
              <a:t>gather, categorize, organize </a:t>
            </a:r>
            <a:r>
              <a:rPr lang="en-US" dirty="0" smtClean="0"/>
              <a:t>data provides best </a:t>
            </a:r>
            <a:r>
              <a:rPr lang="en-US" dirty="0"/>
              <a:t>possible information available on the WWW to the user requesting the information. </a:t>
            </a:r>
          </a:p>
          <a:p>
            <a:pPr algn="just"/>
            <a:r>
              <a:rPr lang="en-US" dirty="0"/>
              <a:t>To determine the relevance of the content to the search </a:t>
            </a:r>
            <a:r>
              <a:rPr lang="en-US" dirty="0" smtClean="0"/>
              <a:t>query.</a:t>
            </a:r>
          </a:p>
          <a:p>
            <a:pPr algn="just"/>
            <a:r>
              <a:rPr lang="en-US" dirty="0" smtClean="0"/>
              <a:t>Improve </a:t>
            </a:r>
            <a:r>
              <a:rPr lang="en-US" dirty="0"/>
              <a:t>the navigation of information on the web provides productive marketing. </a:t>
            </a:r>
            <a:endParaRPr lang="en-US" dirty="0" smtClean="0"/>
          </a:p>
          <a:p>
            <a:pPr algn="just"/>
            <a:r>
              <a:rPr lang="en-US" dirty="0" smtClean="0"/>
              <a:t>Produce </a:t>
            </a:r>
            <a:r>
              <a:rPr lang="en-US" dirty="0"/>
              <a:t>a higher quality of information to the user. </a:t>
            </a:r>
          </a:p>
          <a:p>
            <a:pPr algn="just"/>
            <a:r>
              <a:rPr lang="en-US" dirty="0"/>
              <a:t>Understand </a:t>
            </a:r>
            <a:r>
              <a:rPr lang="en-US" dirty="0" smtClean="0"/>
              <a:t>customer or user </a:t>
            </a:r>
            <a:r>
              <a:rPr lang="en-US" dirty="0"/>
              <a:t>behavior, evaluate effectiveness of a particular web site, and help quantify the success of a marketing campaign</a:t>
            </a:r>
            <a:r>
              <a:rPr lang="en-US" dirty="0" smtClean="0"/>
              <a:t>.</a:t>
            </a:r>
          </a:p>
        </p:txBody>
      </p:sp>
    </p:spTree>
    <p:extLst>
      <p:ext uri="{BB962C8B-B14F-4D97-AF65-F5344CB8AC3E}">
        <p14:creationId xmlns:p14="http://schemas.microsoft.com/office/powerpoint/2010/main" val="3702291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Mining</a:t>
            </a:r>
            <a:endParaRPr lang="en-US" dirty="0"/>
          </a:p>
        </p:txBody>
      </p:sp>
      <p:sp>
        <p:nvSpPr>
          <p:cNvPr id="3" name="Content Placeholder 2"/>
          <p:cNvSpPr>
            <a:spLocks noGrp="1"/>
          </p:cNvSpPr>
          <p:nvPr>
            <p:ph idx="1"/>
          </p:nvPr>
        </p:nvSpPr>
        <p:spPr/>
        <p:txBody>
          <a:bodyPr>
            <a:normAutofit/>
          </a:bodyPr>
          <a:lstStyle/>
          <a:p>
            <a:pPr algn="just"/>
            <a:r>
              <a:rPr lang="en-US" b="1" dirty="0"/>
              <a:t>Text mining</a:t>
            </a:r>
            <a:r>
              <a:rPr lang="en-US" dirty="0"/>
              <a:t>, also referred to as </a:t>
            </a:r>
            <a:r>
              <a:rPr lang="en-US" b="1" dirty="0"/>
              <a:t>text data mining</a:t>
            </a:r>
            <a:r>
              <a:rPr lang="en-US" dirty="0"/>
              <a:t>, roughly equivalent to </a:t>
            </a:r>
            <a:r>
              <a:rPr lang="en-US" b="1" dirty="0"/>
              <a:t>text analytics</a:t>
            </a:r>
            <a:r>
              <a:rPr lang="en-US" dirty="0"/>
              <a:t>, is the process of deriving high-quality </a:t>
            </a:r>
            <a:r>
              <a:rPr lang="en-US" dirty="0">
                <a:solidFill>
                  <a:srgbClr val="FF0000"/>
                </a:solidFill>
              </a:rPr>
              <a:t>information</a:t>
            </a:r>
            <a:r>
              <a:rPr lang="en-US" dirty="0"/>
              <a:t> from </a:t>
            </a:r>
            <a:r>
              <a:rPr lang="en-US" dirty="0">
                <a:solidFill>
                  <a:srgbClr val="FF0000"/>
                </a:solidFill>
              </a:rPr>
              <a:t>text</a:t>
            </a:r>
            <a:r>
              <a:rPr lang="en-US" dirty="0" smtClean="0"/>
              <a:t>.</a:t>
            </a:r>
          </a:p>
          <a:p>
            <a:pPr algn="just"/>
            <a:r>
              <a:rPr lang="en-US" dirty="0" smtClean="0"/>
              <a:t>With </a:t>
            </a:r>
            <a:r>
              <a:rPr lang="en-US" dirty="0"/>
              <a:t>the advancement of technology, more and more data is available in digital form. Among which, most of the data (approx. 85%) is in unstructured textual form. </a:t>
            </a:r>
            <a:endParaRPr lang="en-US" dirty="0" smtClean="0"/>
          </a:p>
          <a:p>
            <a:pPr algn="just"/>
            <a:r>
              <a:rPr lang="en-US" dirty="0"/>
              <a:t>Text, so it has become essential to develop better techniques and algorithms to extract useful and interesting information from this large amount of textual data</a:t>
            </a:r>
            <a:r>
              <a:rPr lang="en-US" dirty="0" smtClean="0"/>
              <a:t>.</a:t>
            </a:r>
            <a:endParaRPr lang="en-US" dirty="0"/>
          </a:p>
          <a:p>
            <a:pPr algn="just"/>
            <a:endParaRPr lang="en-US" b="1" dirty="0" smtClean="0"/>
          </a:p>
        </p:txBody>
      </p:sp>
    </p:spTree>
    <p:extLst>
      <p:ext uri="{BB962C8B-B14F-4D97-AF65-F5344CB8AC3E}">
        <p14:creationId xmlns:p14="http://schemas.microsoft.com/office/powerpoint/2010/main" val="1675214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Mining (Cont..)	</a:t>
            </a:r>
            <a:endParaRPr lang="en-US" dirty="0"/>
          </a:p>
        </p:txBody>
      </p:sp>
      <p:sp>
        <p:nvSpPr>
          <p:cNvPr id="3" name="Content Placeholder 2"/>
          <p:cNvSpPr>
            <a:spLocks noGrp="1"/>
          </p:cNvSpPr>
          <p:nvPr>
            <p:ph idx="1"/>
          </p:nvPr>
        </p:nvSpPr>
        <p:spPr/>
        <p:txBody>
          <a:bodyPr>
            <a:normAutofit/>
          </a:bodyPr>
          <a:lstStyle/>
          <a:p>
            <a:pPr algn="just"/>
            <a:r>
              <a:rPr lang="en-US" dirty="0"/>
              <a:t>Text mining is a </a:t>
            </a:r>
            <a:r>
              <a:rPr lang="en-US" dirty="0" smtClean="0"/>
              <a:t>emerging </a:t>
            </a:r>
            <a:r>
              <a:rPr lang="en-US" dirty="0"/>
              <a:t>new field that tries to extract meaningful information from natural language </a:t>
            </a:r>
            <a:r>
              <a:rPr lang="en-US" dirty="0" smtClean="0"/>
              <a:t>text. </a:t>
            </a:r>
          </a:p>
          <a:p>
            <a:pPr algn="just"/>
            <a:r>
              <a:rPr lang="en-US" dirty="0" smtClean="0"/>
              <a:t>It </a:t>
            </a:r>
            <a:r>
              <a:rPr lang="en-US" dirty="0"/>
              <a:t>may be characterized as the process of analyzing text to extract information that is useful for a specific purpose. </a:t>
            </a:r>
            <a:endParaRPr lang="en-US" dirty="0" smtClean="0"/>
          </a:p>
          <a:p>
            <a:pPr algn="just"/>
            <a:r>
              <a:rPr lang="en-US" dirty="0" smtClean="0"/>
              <a:t>Compared </a:t>
            </a:r>
            <a:r>
              <a:rPr lang="en-US" dirty="0"/>
              <a:t>with the kind of data stored in databases, text is unstructured, ambiguous, and difficult to process. </a:t>
            </a:r>
            <a:endParaRPr lang="en-US" dirty="0" smtClean="0"/>
          </a:p>
          <a:p>
            <a:pPr algn="just"/>
            <a:r>
              <a:rPr lang="en-US" dirty="0" smtClean="0"/>
              <a:t>Nevertheless</a:t>
            </a:r>
            <a:r>
              <a:rPr lang="en-US" dirty="0"/>
              <a:t>, in modern culture, text is the most communal way for the formal exchange of information. </a:t>
            </a:r>
            <a:endParaRPr lang="en-US" dirty="0" smtClean="0"/>
          </a:p>
          <a:p>
            <a:pPr algn="just"/>
            <a:r>
              <a:rPr lang="en-US" dirty="0" smtClean="0"/>
              <a:t>Text </a:t>
            </a:r>
            <a:r>
              <a:rPr lang="en-US" dirty="0"/>
              <a:t>mining usually deals with texts whose function is the communication of actual information or </a:t>
            </a:r>
            <a:r>
              <a:rPr lang="en-US" dirty="0" smtClean="0"/>
              <a:t>opinions</a:t>
            </a:r>
            <a:r>
              <a:rPr lang="en-US" dirty="0"/>
              <a:t>.</a:t>
            </a:r>
            <a:r>
              <a:rPr lang="en-US" dirty="0" smtClean="0"/>
              <a:t> </a:t>
            </a:r>
          </a:p>
        </p:txBody>
      </p:sp>
    </p:spTree>
    <p:extLst>
      <p:ext uri="{BB962C8B-B14F-4D97-AF65-F5344CB8AC3E}">
        <p14:creationId xmlns:p14="http://schemas.microsoft.com/office/powerpoint/2010/main" val="3135416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Areas of Text Mining</a:t>
            </a:r>
            <a:endParaRPr lang="en-US" dirty="0"/>
          </a:p>
        </p:txBody>
      </p:sp>
      <p:sp>
        <p:nvSpPr>
          <p:cNvPr id="3" name="Content Placeholder 2"/>
          <p:cNvSpPr>
            <a:spLocks noGrp="1"/>
          </p:cNvSpPr>
          <p:nvPr>
            <p:ph idx="1"/>
          </p:nvPr>
        </p:nvSpPr>
        <p:spPr/>
        <p:txBody>
          <a:bodyPr/>
          <a:lstStyle/>
          <a:p>
            <a:pPr algn="just"/>
            <a:r>
              <a:rPr lang="en-US" b="1" dirty="0"/>
              <a:t>Information Retrieval (IR</a:t>
            </a:r>
            <a:r>
              <a:rPr lang="en-US" b="1" dirty="0" smtClean="0"/>
              <a:t>)</a:t>
            </a:r>
          </a:p>
          <a:p>
            <a:pPr lvl="1" algn="just">
              <a:buFont typeface="Arial" panose="020B0604020202020204" pitchFamily="34" charset="0"/>
              <a:buChar char="•"/>
            </a:pPr>
            <a:r>
              <a:rPr lang="en-US" dirty="0"/>
              <a:t>Information retrieval is regarded as an extension to document retrieval where the documents that are returned are processed to </a:t>
            </a:r>
            <a:r>
              <a:rPr lang="en-US" dirty="0" smtClean="0"/>
              <a:t>extract </a:t>
            </a:r>
            <a:r>
              <a:rPr lang="en-US" dirty="0"/>
              <a:t>the particular information sought by the user</a:t>
            </a:r>
            <a:r>
              <a:rPr lang="en-US" dirty="0" smtClean="0"/>
              <a:t>.</a:t>
            </a:r>
            <a:endParaRPr lang="en-US" dirty="0"/>
          </a:p>
          <a:p>
            <a:pPr algn="just"/>
            <a:r>
              <a:rPr lang="en-US" b="1" dirty="0"/>
              <a:t>Data Mining (DM</a:t>
            </a:r>
            <a:r>
              <a:rPr lang="en-US" b="1" dirty="0" smtClean="0"/>
              <a:t>)</a:t>
            </a:r>
          </a:p>
          <a:p>
            <a:pPr lvl="1" algn="just">
              <a:buFont typeface="Arial" panose="020B0604020202020204" pitchFamily="34" charset="0"/>
              <a:buChar char="•"/>
            </a:pPr>
            <a:r>
              <a:rPr lang="en-US" dirty="0"/>
              <a:t>Data mining can be loosely described as looking for patterns in data. </a:t>
            </a:r>
            <a:endParaRPr lang="en-US" dirty="0" smtClean="0"/>
          </a:p>
          <a:p>
            <a:pPr lvl="1" algn="just">
              <a:buFont typeface="Arial" panose="020B0604020202020204" pitchFamily="34" charset="0"/>
              <a:buChar char="•"/>
            </a:pPr>
            <a:r>
              <a:rPr lang="en-US" dirty="0" smtClean="0"/>
              <a:t>It </a:t>
            </a:r>
            <a:r>
              <a:rPr lang="en-US" dirty="0"/>
              <a:t>can be more fully characterized as the extraction of hidden, previously unknown, and useful information </a:t>
            </a:r>
            <a:r>
              <a:rPr lang="en-US" dirty="0" smtClean="0"/>
              <a:t>from </a:t>
            </a:r>
            <a:r>
              <a:rPr lang="en-US" dirty="0"/>
              <a:t>data</a:t>
            </a:r>
            <a:r>
              <a:rPr lang="en-US" dirty="0" smtClean="0"/>
              <a:t>.</a:t>
            </a:r>
            <a:endParaRPr lang="en-US" dirty="0"/>
          </a:p>
          <a:p>
            <a:pPr lvl="1" algn="just">
              <a:buFont typeface="Arial" panose="020B0604020202020204" pitchFamily="34" charset="0"/>
              <a:buChar char="•"/>
            </a:pPr>
            <a:r>
              <a:rPr lang="en-US" dirty="0" smtClean="0"/>
              <a:t>Data </a:t>
            </a:r>
            <a:r>
              <a:rPr lang="en-US" dirty="0"/>
              <a:t>mining tools can predict behaviors and future trends, allowing businesses to make positive, knowledge based </a:t>
            </a:r>
            <a:r>
              <a:rPr lang="en-US" dirty="0" smtClean="0"/>
              <a:t>decisions.</a:t>
            </a:r>
          </a:p>
          <a:p>
            <a:pPr lvl="1" algn="just">
              <a:buFont typeface="Arial" panose="020B0604020202020204" pitchFamily="34" charset="0"/>
              <a:buChar char="•"/>
            </a:pPr>
            <a:r>
              <a:rPr lang="en-US" dirty="0" smtClean="0"/>
              <a:t>Data </a:t>
            </a:r>
            <a:r>
              <a:rPr lang="en-US" dirty="0"/>
              <a:t>mining tools can answer business questions that have traditionally been too time consuming to resolve.</a:t>
            </a:r>
          </a:p>
          <a:p>
            <a:pPr lvl="1"/>
            <a:endParaRPr lang="en-US" dirty="0" smtClean="0"/>
          </a:p>
        </p:txBody>
      </p:sp>
    </p:spTree>
    <p:extLst>
      <p:ext uri="{BB962C8B-B14F-4D97-AF65-F5344CB8AC3E}">
        <p14:creationId xmlns:p14="http://schemas.microsoft.com/office/powerpoint/2010/main" val="3821030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Areas of Text </a:t>
            </a:r>
            <a:r>
              <a:rPr lang="en-US" dirty="0" smtClean="0"/>
              <a:t>Mining (Cont..)</a:t>
            </a:r>
            <a:endParaRPr lang="en-US" dirty="0"/>
          </a:p>
        </p:txBody>
      </p:sp>
      <p:sp>
        <p:nvSpPr>
          <p:cNvPr id="3" name="Content Placeholder 2"/>
          <p:cNvSpPr>
            <a:spLocks noGrp="1"/>
          </p:cNvSpPr>
          <p:nvPr>
            <p:ph idx="1"/>
          </p:nvPr>
        </p:nvSpPr>
        <p:spPr/>
        <p:txBody>
          <a:bodyPr/>
          <a:lstStyle/>
          <a:p>
            <a:r>
              <a:rPr lang="en-US" b="1" dirty="0"/>
              <a:t>Natural Language Processing (NLP</a:t>
            </a:r>
            <a:r>
              <a:rPr lang="en-US" b="1" dirty="0" smtClean="0"/>
              <a:t>)</a:t>
            </a:r>
            <a:endParaRPr lang="en-US" dirty="0"/>
          </a:p>
          <a:p>
            <a:pPr lvl="1" algn="just">
              <a:buFont typeface="Arial" panose="020B0604020202020204" pitchFamily="34" charset="0"/>
              <a:buChar char="•"/>
            </a:pPr>
            <a:r>
              <a:rPr lang="en-US" dirty="0"/>
              <a:t>NLP is one of the oldest and most challenging problems in the field of artificial intelligence. It is the study of human language so that computers can understand natural languages as humans </a:t>
            </a:r>
            <a:r>
              <a:rPr lang="en-US" dirty="0" smtClean="0"/>
              <a:t>do.</a:t>
            </a:r>
          </a:p>
          <a:p>
            <a:pPr lvl="1" algn="just">
              <a:buFont typeface="Arial" panose="020B0604020202020204" pitchFamily="34" charset="0"/>
              <a:buChar char="•"/>
            </a:pPr>
            <a:r>
              <a:rPr lang="en-US" dirty="0"/>
              <a:t>NLP research pursues the </a:t>
            </a:r>
            <a:r>
              <a:rPr lang="en-US" dirty="0" smtClean="0"/>
              <a:t>question </a:t>
            </a:r>
            <a:r>
              <a:rPr lang="en-US" dirty="0"/>
              <a:t>of how we understand the meaning of a sentence or a document</a:t>
            </a:r>
            <a:r>
              <a:rPr lang="en-US" dirty="0" smtClean="0"/>
              <a:t>.</a:t>
            </a:r>
          </a:p>
          <a:p>
            <a:pPr lvl="1" algn="just">
              <a:buFont typeface="Arial" panose="020B0604020202020204" pitchFamily="34" charset="0"/>
              <a:buChar char="•"/>
            </a:pPr>
            <a:r>
              <a:rPr lang="en-US" dirty="0" smtClean="0"/>
              <a:t>While </a:t>
            </a:r>
            <a:r>
              <a:rPr lang="en-US" dirty="0"/>
              <a:t>words - nouns, verbs, adverbs and </a:t>
            </a:r>
            <a:r>
              <a:rPr lang="en-US" dirty="0" smtClean="0"/>
              <a:t>adjectives </a:t>
            </a:r>
            <a:r>
              <a:rPr lang="en-US" dirty="0"/>
              <a:t>- are the building blocks of meaning, it is their correlation to each other within the structure of a sentence in a document, and within the context of what we already know about the world, that provides the true meaning of a text.</a:t>
            </a:r>
          </a:p>
        </p:txBody>
      </p:sp>
    </p:spTree>
    <p:extLst>
      <p:ext uri="{BB962C8B-B14F-4D97-AF65-F5344CB8AC3E}">
        <p14:creationId xmlns:p14="http://schemas.microsoft.com/office/powerpoint/2010/main" val="473820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192" y="106363"/>
            <a:ext cx="8929616" cy="6141125"/>
          </a:xfrm>
          <a:prstGeom prst="rect">
            <a:avLst/>
          </a:prstGeom>
        </p:spPr>
      </p:pic>
    </p:spTree>
    <p:extLst>
      <p:ext uri="{BB962C8B-B14F-4D97-AF65-F5344CB8AC3E}">
        <p14:creationId xmlns:p14="http://schemas.microsoft.com/office/powerpoint/2010/main" val="24893891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Clustering</a:t>
            </a:r>
          </a:p>
          <a:p>
            <a:r>
              <a:rPr lang="en-US" dirty="0" smtClean="0"/>
              <a:t>Spatial Mining</a:t>
            </a:r>
          </a:p>
          <a:p>
            <a:r>
              <a:rPr lang="en-US" dirty="0" smtClean="0"/>
              <a:t>Web Mining</a:t>
            </a:r>
          </a:p>
          <a:p>
            <a:r>
              <a:rPr lang="en-US" dirty="0" smtClean="0"/>
              <a:t>Text Mining</a:t>
            </a:r>
          </a:p>
          <a:p>
            <a:r>
              <a:rPr lang="en-US" dirty="0" smtClean="0"/>
              <a:t>Introduction to Big Data</a:t>
            </a:r>
          </a:p>
          <a:p>
            <a:r>
              <a:rPr lang="en-US" dirty="0" smtClean="0"/>
              <a:t>Hadoop Architecture &amp; Storage</a:t>
            </a:r>
          </a:p>
          <a:p>
            <a:r>
              <a:rPr lang="en-US" dirty="0" smtClean="0"/>
              <a:t>Common Hadoop Shell Commands</a:t>
            </a:r>
          </a:p>
          <a:p>
            <a:pPr marL="0" indent="0">
              <a:buNone/>
            </a:pPr>
            <a:r>
              <a:rPr lang="en-US" dirty="0"/>
              <a:t>	</a:t>
            </a:r>
          </a:p>
          <a:p>
            <a:endParaRPr lang="en-US" dirty="0" smtClean="0"/>
          </a:p>
          <a:p>
            <a:endParaRPr lang="en-US" dirty="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2302263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a:t>
            </a:r>
            <a:endParaRPr lang="en-US" dirty="0"/>
          </a:p>
        </p:txBody>
      </p:sp>
      <p:sp>
        <p:nvSpPr>
          <p:cNvPr id="3" name="Content Placeholder 2"/>
          <p:cNvSpPr>
            <a:spLocks noGrp="1"/>
          </p:cNvSpPr>
          <p:nvPr>
            <p:ph idx="1"/>
          </p:nvPr>
        </p:nvSpPr>
        <p:spPr/>
        <p:txBody>
          <a:bodyPr/>
          <a:lstStyle/>
          <a:p>
            <a:pPr algn="just"/>
            <a:r>
              <a:rPr lang="en-US" b="1" dirty="0"/>
              <a:t>Big data</a:t>
            </a:r>
            <a:r>
              <a:rPr lang="en-US" dirty="0"/>
              <a:t> is a term for data sets that are so large or complex that traditional data processing application </a:t>
            </a:r>
            <a:r>
              <a:rPr lang="en-US" dirty="0" smtClean="0"/>
              <a:t>software is </a:t>
            </a:r>
            <a:r>
              <a:rPr lang="en-US" dirty="0"/>
              <a:t>inadequate to deal with them</a:t>
            </a:r>
            <a:r>
              <a:rPr lang="en-US" dirty="0" smtClean="0"/>
              <a:t>.</a:t>
            </a:r>
          </a:p>
          <a:p>
            <a:pPr algn="just"/>
            <a:r>
              <a:rPr lang="en-US" dirty="0"/>
              <a:t>Big data challenges include </a:t>
            </a:r>
            <a:r>
              <a:rPr lang="en-US" b="1" dirty="0"/>
              <a:t>capturing data</a:t>
            </a:r>
            <a:r>
              <a:rPr lang="en-US" dirty="0"/>
              <a:t>, </a:t>
            </a:r>
            <a:r>
              <a:rPr lang="en-US" b="1" dirty="0"/>
              <a:t>data storage</a:t>
            </a:r>
            <a:r>
              <a:rPr lang="en-US" dirty="0"/>
              <a:t>, </a:t>
            </a:r>
            <a:r>
              <a:rPr lang="en-US" b="1" dirty="0"/>
              <a:t>data analysis</a:t>
            </a:r>
            <a:r>
              <a:rPr lang="en-US" dirty="0"/>
              <a:t>, </a:t>
            </a:r>
            <a:r>
              <a:rPr lang="en-US" b="1" dirty="0"/>
              <a:t>search</a:t>
            </a:r>
            <a:r>
              <a:rPr lang="en-US" dirty="0"/>
              <a:t>, </a:t>
            </a:r>
            <a:r>
              <a:rPr lang="en-US" b="1" dirty="0"/>
              <a:t>sharing</a:t>
            </a:r>
            <a:r>
              <a:rPr lang="en-US" dirty="0"/>
              <a:t>, </a:t>
            </a:r>
            <a:r>
              <a:rPr lang="en-US" b="1" dirty="0"/>
              <a:t>transfer</a:t>
            </a:r>
            <a:r>
              <a:rPr lang="en-US" dirty="0"/>
              <a:t>, </a:t>
            </a:r>
            <a:r>
              <a:rPr lang="en-US" b="1" dirty="0" smtClean="0"/>
              <a:t>visualization of data</a:t>
            </a:r>
            <a:r>
              <a:rPr lang="en-US" dirty="0" smtClean="0"/>
              <a:t>,</a:t>
            </a:r>
            <a:r>
              <a:rPr lang="en-US" dirty="0"/>
              <a:t> </a:t>
            </a:r>
            <a:r>
              <a:rPr lang="en-US" b="1" dirty="0"/>
              <a:t>querying</a:t>
            </a:r>
            <a:r>
              <a:rPr lang="en-US" dirty="0"/>
              <a:t>, </a:t>
            </a:r>
            <a:r>
              <a:rPr lang="en-US" b="1" dirty="0"/>
              <a:t>updating</a:t>
            </a:r>
            <a:r>
              <a:rPr lang="en-US" dirty="0"/>
              <a:t> and </a:t>
            </a:r>
            <a:r>
              <a:rPr lang="en-US" b="1" dirty="0"/>
              <a:t>information privacy</a:t>
            </a:r>
            <a:r>
              <a:rPr lang="en-US" dirty="0" smtClean="0"/>
              <a:t>.</a:t>
            </a:r>
          </a:p>
          <a:p>
            <a:pPr algn="just"/>
            <a:r>
              <a:rPr lang="en-US" dirty="0"/>
              <a:t>Big data is an evolving term that describes any voluminous amount of structured, semistructured and unstructured data that has the potential to be mined for information.</a:t>
            </a:r>
          </a:p>
        </p:txBody>
      </p:sp>
    </p:spTree>
    <p:extLst>
      <p:ext uri="{BB962C8B-B14F-4D97-AF65-F5344CB8AC3E}">
        <p14:creationId xmlns:p14="http://schemas.microsoft.com/office/powerpoint/2010/main" val="2382224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73124" y="990600"/>
            <a:ext cx="5397752" cy="5334000"/>
          </a:xfrm>
        </p:spPr>
      </p:pic>
    </p:spTree>
    <p:extLst>
      <p:ext uri="{BB962C8B-B14F-4D97-AF65-F5344CB8AC3E}">
        <p14:creationId xmlns:p14="http://schemas.microsoft.com/office/powerpoint/2010/main" val="2395293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 3V’s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1066800"/>
            <a:ext cx="7010400" cy="5257801"/>
          </a:xfrm>
        </p:spPr>
      </p:pic>
    </p:spTree>
    <p:extLst>
      <p:ext uri="{BB962C8B-B14F-4D97-AF65-F5344CB8AC3E}">
        <p14:creationId xmlns:p14="http://schemas.microsoft.com/office/powerpoint/2010/main" val="867786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 : 3V’s</a:t>
            </a:r>
          </a:p>
        </p:txBody>
      </p:sp>
      <p:sp>
        <p:nvSpPr>
          <p:cNvPr id="3" name="Content Placeholder 2"/>
          <p:cNvSpPr>
            <a:spLocks noGrp="1"/>
          </p:cNvSpPr>
          <p:nvPr>
            <p:ph idx="1"/>
          </p:nvPr>
        </p:nvSpPr>
        <p:spPr/>
        <p:txBody>
          <a:bodyPr/>
          <a:lstStyle/>
          <a:p>
            <a:r>
              <a:rPr lang="en-US" b="1" dirty="0" smtClean="0"/>
              <a:t>Volume </a:t>
            </a:r>
            <a:endParaRPr lang="en-US" dirty="0"/>
          </a:p>
          <a:p>
            <a:pPr lvl="1" algn="just">
              <a:buFont typeface="Arial" panose="020B0604020202020204" pitchFamily="34" charset="0"/>
              <a:buChar char="•"/>
            </a:pPr>
            <a:r>
              <a:rPr lang="en-US" dirty="0" smtClean="0"/>
              <a:t>A </a:t>
            </a:r>
            <a:r>
              <a:rPr lang="en-US" dirty="0"/>
              <a:t>typical PC might have had 10 gigabytes of storage in 2000. </a:t>
            </a:r>
            <a:endParaRPr lang="en-US" dirty="0" smtClean="0"/>
          </a:p>
          <a:p>
            <a:pPr lvl="1" algn="just">
              <a:buFont typeface="Arial" panose="020B0604020202020204" pitchFamily="34" charset="0"/>
              <a:buChar char="•"/>
            </a:pPr>
            <a:r>
              <a:rPr lang="en-US" dirty="0" smtClean="0"/>
              <a:t>Today</a:t>
            </a:r>
            <a:r>
              <a:rPr lang="en-US" dirty="0"/>
              <a:t>, Facebook ingests 500 terabytes of new data every day. </a:t>
            </a:r>
            <a:endParaRPr lang="en-US" dirty="0" smtClean="0"/>
          </a:p>
          <a:p>
            <a:pPr lvl="1" algn="just">
              <a:buFont typeface="Arial" panose="020B0604020202020204" pitchFamily="34" charset="0"/>
              <a:buChar char="•"/>
            </a:pPr>
            <a:r>
              <a:rPr lang="en-US" dirty="0" smtClean="0"/>
              <a:t>Boeing </a:t>
            </a:r>
            <a:r>
              <a:rPr lang="en-US" dirty="0"/>
              <a:t>737 will generate 240 terabytes of flight data during a single flight across the US. </a:t>
            </a:r>
            <a:endParaRPr lang="en-US" dirty="0" smtClean="0"/>
          </a:p>
          <a:p>
            <a:pPr lvl="1" algn="just">
              <a:buFont typeface="Arial" panose="020B0604020202020204" pitchFamily="34" charset="0"/>
              <a:buChar char="•"/>
            </a:pPr>
            <a:r>
              <a:rPr lang="en-US" dirty="0" smtClean="0"/>
              <a:t>The </a:t>
            </a:r>
            <a:r>
              <a:rPr lang="en-US" dirty="0"/>
              <a:t>smart phones, the data they create and consume; sensors embedded into everyday objects will soon result in billions of </a:t>
            </a:r>
            <a:r>
              <a:rPr lang="en-US" dirty="0" smtClean="0"/>
              <a:t>new data, </a:t>
            </a:r>
            <a:r>
              <a:rPr lang="en-US" dirty="0"/>
              <a:t>constantly-updated data feeds containing environmental, location, and other information, including video. </a:t>
            </a:r>
          </a:p>
          <a:p>
            <a:endParaRPr lang="en-US" dirty="0"/>
          </a:p>
        </p:txBody>
      </p:sp>
    </p:spTree>
    <p:extLst>
      <p:ext uri="{BB962C8B-B14F-4D97-AF65-F5344CB8AC3E}">
        <p14:creationId xmlns:p14="http://schemas.microsoft.com/office/powerpoint/2010/main" val="4038598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 : 3V’s</a:t>
            </a:r>
          </a:p>
        </p:txBody>
      </p:sp>
      <p:sp>
        <p:nvSpPr>
          <p:cNvPr id="3" name="Content Placeholder 2"/>
          <p:cNvSpPr>
            <a:spLocks noGrp="1"/>
          </p:cNvSpPr>
          <p:nvPr>
            <p:ph idx="1"/>
          </p:nvPr>
        </p:nvSpPr>
        <p:spPr/>
        <p:txBody>
          <a:bodyPr>
            <a:normAutofit/>
          </a:bodyPr>
          <a:lstStyle/>
          <a:p>
            <a:r>
              <a:rPr lang="en-US" b="1" dirty="0" smtClean="0"/>
              <a:t>Velocity </a:t>
            </a:r>
            <a:endParaRPr lang="en-US" dirty="0"/>
          </a:p>
          <a:p>
            <a:pPr lvl="1" algn="just">
              <a:buFont typeface="Arial" panose="020B0604020202020204" pitchFamily="34" charset="0"/>
              <a:buChar char="•"/>
            </a:pPr>
            <a:r>
              <a:rPr lang="en-US" dirty="0" smtClean="0"/>
              <a:t>Clickstreams </a:t>
            </a:r>
            <a:r>
              <a:rPr lang="en-US" dirty="0"/>
              <a:t>and ad impressions capture user behavior at millions of events per second </a:t>
            </a:r>
            <a:endParaRPr lang="en-US" dirty="0" smtClean="0"/>
          </a:p>
          <a:p>
            <a:pPr lvl="1" algn="just">
              <a:buFont typeface="Arial" panose="020B0604020202020204" pitchFamily="34" charset="0"/>
              <a:buChar char="•"/>
            </a:pPr>
            <a:r>
              <a:rPr lang="en-US" dirty="0" smtClean="0"/>
              <a:t>High-frequency </a:t>
            </a:r>
            <a:r>
              <a:rPr lang="en-US" dirty="0"/>
              <a:t>stock trading algorithms reflect market changes within microseconds </a:t>
            </a:r>
            <a:endParaRPr lang="en-US" dirty="0" smtClean="0"/>
          </a:p>
          <a:p>
            <a:pPr lvl="1" algn="just">
              <a:buFont typeface="Arial" panose="020B0604020202020204" pitchFamily="34" charset="0"/>
              <a:buChar char="•"/>
            </a:pPr>
            <a:r>
              <a:rPr lang="en-US" dirty="0" smtClean="0"/>
              <a:t>Machine </a:t>
            </a:r>
            <a:r>
              <a:rPr lang="en-US" dirty="0"/>
              <a:t>to machine processes exchange data between billions of </a:t>
            </a:r>
            <a:r>
              <a:rPr lang="en-US" dirty="0" smtClean="0"/>
              <a:t>devices</a:t>
            </a:r>
          </a:p>
          <a:p>
            <a:pPr lvl="1" algn="just">
              <a:buFont typeface="Arial" panose="020B0604020202020204" pitchFamily="34" charset="0"/>
              <a:buChar char="•"/>
            </a:pPr>
            <a:r>
              <a:rPr lang="en-US" dirty="0" smtClean="0"/>
              <a:t>Infrastructure </a:t>
            </a:r>
            <a:r>
              <a:rPr lang="en-US" dirty="0"/>
              <a:t>and sensors generate massive log data in real-time </a:t>
            </a:r>
            <a:endParaRPr lang="en-US" dirty="0" smtClean="0"/>
          </a:p>
          <a:p>
            <a:pPr lvl="1" algn="just">
              <a:buFont typeface="Arial" panose="020B0604020202020204" pitchFamily="34" charset="0"/>
              <a:buChar char="•"/>
            </a:pPr>
            <a:r>
              <a:rPr lang="en-US" dirty="0" smtClean="0"/>
              <a:t>On-line </a:t>
            </a:r>
            <a:r>
              <a:rPr lang="en-US" dirty="0"/>
              <a:t>gaming systems support millions of concurrent users, each producing multiple inputs per second. </a:t>
            </a:r>
          </a:p>
          <a:p>
            <a:endParaRPr lang="en-US" dirty="0"/>
          </a:p>
        </p:txBody>
      </p:sp>
    </p:spTree>
    <p:extLst>
      <p:ext uri="{BB962C8B-B14F-4D97-AF65-F5344CB8AC3E}">
        <p14:creationId xmlns:p14="http://schemas.microsoft.com/office/powerpoint/2010/main" val="2690247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 : 3V’s</a:t>
            </a:r>
          </a:p>
        </p:txBody>
      </p:sp>
      <p:sp>
        <p:nvSpPr>
          <p:cNvPr id="3" name="Content Placeholder 2"/>
          <p:cNvSpPr>
            <a:spLocks noGrp="1"/>
          </p:cNvSpPr>
          <p:nvPr>
            <p:ph idx="1"/>
          </p:nvPr>
        </p:nvSpPr>
        <p:spPr/>
        <p:txBody>
          <a:bodyPr/>
          <a:lstStyle/>
          <a:p>
            <a:r>
              <a:rPr lang="en-US" b="1" dirty="0" smtClean="0"/>
              <a:t>Variety </a:t>
            </a:r>
            <a:endParaRPr lang="en-US" dirty="0"/>
          </a:p>
          <a:p>
            <a:pPr lvl="1" algn="just">
              <a:buFont typeface="Arial" panose="020B0604020202020204" pitchFamily="34" charset="0"/>
              <a:buChar char="•"/>
            </a:pPr>
            <a:r>
              <a:rPr lang="en-US" dirty="0" smtClean="0"/>
              <a:t>Big </a:t>
            </a:r>
            <a:r>
              <a:rPr lang="en-US" dirty="0"/>
              <a:t>Data isn't just numbers, dates, and strings. </a:t>
            </a:r>
            <a:r>
              <a:rPr lang="en-US" dirty="0" smtClean="0"/>
              <a:t>It is </a:t>
            </a:r>
            <a:r>
              <a:rPr lang="en-US" dirty="0"/>
              <a:t>also geospatial data, 3D data, audio and video, and unstructured text, including log files and social media. </a:t>
            </a:r>
          </a:p>
          <a:p>
            <a:pPr lvl="1" algn="just">
              <a:buFont typeface="Arial" panose="020B0604020202020204" pitchFamily="34" charset="0"/>
              <a:buChar char="•"/>
            </a:pPr>
            <a:r>
              <a:rPr lang="en-US" dirty="0" smtClean="0"/>
              <a:t>Traditional </a:t>
            </a:r>
            <a:r>
              <a:rPr lang="en-US" dirty="0"/>
              <a:t>database systems were designed to address smaller volumes of structured data, fewer updates or a predictable, consistent data </a:t>
            </a:r>
            <a:r>
              <a:rPr lang="en-US" dirty="0" smtClean="0"/>
              <a:t>structure.</a:t>
            </a:r>
          </a:p>
          <a:p>
            <a:pPr lvl="1" algn="just">
              <a:buFont typeface="Arial" panose="020B0604020202020204" pitchFamily="34" charset="0"/>
              <a:buChar char="•"/>
            </a:pPr>
            <a:r>
              <a:rPr lang="en-US" dirty="0" smtClean="0"/>
              <a:t>Big </a:t>
            </a:r>
            <a:r>
              <a:rPr lang="en-US" dirty="0"/>
              <a:t>Data analysis includes different types of data </a:t>
            </a:r>
          </a:p>
          <a:p>
            <a:endParaRPr lang="en-US" dirty="0"/>
          </a:p>
        </p:txBody>
      </p:sp>
    </p:spTree>
    <p:extLst>
      <p:ext uri="{BB962C8B-B14F-4D97-AF65-F5344CB8AC3E}">
        <p14:creationId xmlns:p14="http://schemas.microsoft.com/office/powerpoint/2010/main" val="617979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a:t>
            </a:r>
            <a:endParaRPr lang="en-US" dirty="0"/>
          </a:p>
        </p:txBody>
      </p:sp>
      <p:sp>
        <p:nvSpPr>
          <p:cNvPr id="3" name="Content Placeholder 2"/>
          <p:cNvSpPr>
            <a:spLocks noGrp="1"/>
          </p:cNvSpPr>
          <p:nvPr>
            <p:ph idx="1"/>
          </p:nvPr>
        </p:nvSpPr>
        <p:spPr/>
        <p:txBody>
          <a:bodyPr>
            <a:normAutofit fontScale="92500"/>
          </a:bodyPr>
          <a:lstStyle/>
          <a:p>
            <a:pPr algn="just"/>
            <a:r>
              <a:rPr lang="en-US" dirty="0"/>
              <a:t>Hadoop is an open-source software framework for storing data and running applications on clusters of commodity hardware. </a:t>
            </a:r>
            <a:endParaRPr lang="en-US" dirty="0" smtClean="0"/>
          </a:p>
          <a:p>
            <a:pPr algn="just"/>
            <a:r>
              <a:rPr lang="en-US" dirty="0" smtClean="0"/>
              <a:t>It </a:t>
            </a:r>
            <a:r>
              <a:rPr lang="en-US" dirty="0"/>
              <a:t>provides massive storage for any kind of data, enormous processing power and the ability to handle virtually limitless concurrent tasks or jobs</a:t>
            </a:r>
            <a:r>
              <a:rPr lang="en-US" dirty="0" smtClean="0"/>
              <a:t>.</a:t>
            </a:r>
          </a:p>
          <a:p>
            <a:pPr algn="just"/>
            <a:r>
              <a:rPr lang="en-US" dirty="0"/>
              <a:t>As the World Wide Web grew in the late 1900s and early 2000s, search engines and indexes were created to help locate relevant information </a:t>
            </a:r>
            <a:r>
              <a:rPr lang="en-US" dirty="0" smtClean="0"/>
              <a:t>in the </a:t>
            </a:r>
            <a:r>
              <a:rPr lang="en-US" dirty="0"/>
              <a:t>text-based content. </a:t>
            </a:r>
            <a:endParaRPr lang="en-US" dirty="0" smtClean="0"/>
          </a:p>
          <a:p>
            <a:pPr algn="just"/>
            <a:r>
              <a:rPr lang="en-US" dirty="0" smtClean="0"/>
              <a:t>In </a:t>
            </a:r>
            <a:r>
              <a:rPr lang="en-US" dirty="0"/>
              <a:t>the early years, search results were returned by humans. But as the web grew from dozens to millions of pages, automation was needed. </a:t>
            </a:r>
            <a:endParaRPr lang="en-US" dirty="0" smtClean="0"/>
          </a:p>
          <a:p>
            <a:pPr algn="just"/>
            <a:r>
              <a:rPr lang="en-US" dirty="0" smtClean="0"/>
              <a:t>Web </a:t>
            </a:r>
            <a:r>
              <a:rPr lang="en-US" dirty="0"/>
              <a:t>crawlers were created, many as university-led research projects, and search engine start-ups took off (Yahoo, AltaVista, etc.).</a:t>
            </a:r>
          </a:p>
        </p:txBody>
      </p:sp>
      <p:pic>
        <p:nvPicPr>
          <p:cNvPr id="2050" name="Picture 2" descr="Hado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173546"/>
            <a:ext cx="2743200" cy="644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397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Hadoop</a:t>
            </a:r>
          </a:p>
        </p:txBody>
      </p:sp>
      <p:sp>
        <p:nvSpPr>
          <p:cNvPr id="5" name="Content Placeholder 4"/>
          <p:cNvSpPr>
            <a:spLocks noGrp="1"/>
          </p:cNvSpPr>
          <p:nvPr>
            <p:ph idx="1"/>
          </p:nvPr>
        </p:nvSpPr>
        <p:spPr/>
        <p:txBody>
          <a:bodyPr>
            <a:normAutofit/>
          </a:bodyPr>
          <a:lstStyle/>
          <a:p>
            <a:pPr algn="just"/>
            <a:r>
              <a:rPr lang="en-US" sz="2200" dirty="0"/>
              <a:t>One such project was an open-source web search engine called </a:t>
            </a:r>
            <a:r>
              <a:rPr lang="en-US" sz="2200" dirty="0" err="1"/>
              <a:t>Nutch</a:t>
            </a:r>
            <a:r>
              <a:rPr lang="en-US" sz="2200" dirty="0"/>
              <a:t> – the brainchild of Doug Cutting and Mike </a:t>
            </a:r>
            <a:r>
              <a:rPr lang="en-US" sz="2200" dirty="0" err="1"/>
              <a:t>Cafarella</a:t>
            </a:r>
            <a:r>
              <a:rPr lang="en-US" sz="2200" dirty="0"/>
              <a:t>. </a:t>
            </a:r>
          </a:p>
          <a:p>
            <a:pPr algn="just"/>
            <a:r>
              <a:rPr lang="en-US" sz="2200" dirty="0"/>
              <a:t>They wanted to return web search results faster by distributing data and calculations across different computers so multiple tasks could be accomplished simultaneously. </a:t>
            </a:r>
          </a:p>
          <a:p>
            <a:pPr algn="just"/>
            <a:r>
              <a:rPr lang="en-US" sz="2200" dirty="0"/>
              <a:t>During this time, another search engine project called Google was in progress. It was based on the same concept – storing and processing data in a distributed, automated way so that relevant web search results could be returned faster.</a:t>
            </a:r>
          </a:p>
        </p:txBody>
      </p:sp>
      <p:pic>
        <p:nvPicPr>
          <p:cNvPr id="6" name="Picture 2" descr="Hado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173546"/>
            <a:ext cx="2743200" cy="644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7949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is Hadoop important</a:t>
            </a:r>
            <a:r>
              <a:rPr lang="en-US" dirty="0" smtClean="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914400"/>
            <a:ext cx="5898356" cy="5637124"/>
          </a:xfrm>
          <a:prstGeom prst="rect">
            <a:avLst/>
          </a:prstGeom>
        </p:spPr>
      </p:pic>
    </p:spTree>
    <p:extLst>
      <p:ext uri="{BB962C8B-B14F-4D97-AF65-F5344CB8AC3E}">
        <p14:creationId xmlns:p14="http://schemas.microsoft.com/office/powerpoint/2010/main" val="1144731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Hadoop important?</a:t>
            </a:r>
          </a:p>
        </p:txBody>
      </p:sp>
      <p:sp>
        <p:nvSpPr>
          <p:cNvPr id="3" name="Content Placeholder 2"/>
          <p:cNvSpPr>
            <a:spLocks noGrp="1"/>
          </p:cNvSpPr>
          <p:nvPr>
            <p:ph idx="1"/>
          </p:nvPr>
        </p:nvSpPr>
        <p:spPr/>
        <p:txBody>
          <a:bodyPr>
            <a:normAutofit/>
          </a:bodyPr>
          <a:lstStyle/>
          <a:p>
            <a:pPr algn="just"/>
            <a:r>
              <a:rPr lang="en-US" b="1" dirty="0"/>
              <a:t>Ability to store and process huge amounts of any kind of data, </a:t>
            </a:r>
            <a:r>
              <a:rPr lang="en-US" b="1" dirty="0" smtClean="0"/>
              <a:t>quickly</a:t>
            </a:r>
            <a:endParaRPr lang="en-US" dirty="0" smtClean="0"/>
          </a:p>
          <a:p>
            <a:pPr lvl="1" algn="just">
              <a:buFont typeface="Arial" panose="020B0604020202020204" pitchFamily="34" charset="0"/>
              <a:buChar char="•"/>
            </a:pPr>
            <a:r>
              <a:rPr lang="en-US" dirty="0" smtClean="0"/>
              <a:t>With </a:t>
            </a:r>
            <a:r>
              <a:rPr lang="en-US" dirty="0"/>
              <a:t>data volumes and varieties constantly increasing, especially from social media and the Internet of Things (</a:t>
            </a:r>
            <a:r>
              <a:rPr lang="en-US" dirty="0" err="1"/>
              <a:t>IoT</a:t>
            </a:r>
            <a:r>
              <a:rPr lang="en-US" dirty="0"/>
              <a:t>), that's a key </a:t>
            </a:r>
            <a:r>
              <a:rPr lang="en-US" dirty="0" smtClean="0"/>
              <a:t>consideration.</a:t>
            </a:r>
            <a:endParaRPr lang="en-US" dirty="0"/>
          </a:p>
          <a:p>
            <a:pPr algn="just"/>
            <a:r>
              <a:rPr lang="en-US" b="1" dirty="0"/>
              <a:t>Computing </a:t>
            </a:r>
            <a:r>
              <a:rPr lang="en-US" b="1" dirty="0" smtClean="0"/>
              <a:t>power</a:t>
            </a:r>
            <a:endParaRPr lang="en-US" dirty="0" smtClean="0"/>
          </a:p>
          <a:p>
            <a:pPr lvl="1" algn="just">
              <a:buFont typeface="Arial" panose="020B0604020202020204" pitchFamily="34" charset="0"/>
              <a:buChar char="•"/>
            </a:pPr>
            <a:r>
              <a:rPr lang="en-US" dirty="0" smtClean="0"/>
              <a:t>Hadoop's </a:t>
            </a:r>
            <a:r>
              <a:rPr lang="en-US" dirty="0"/>
              <a:t>distributed computing model processes big data fast. The more computing nodes you use, the more processing power you have</a:t>
            </a:r>
            <a:r>
              <a:rPr lang="en-US" dirty="0" smtClean="0"/>
              <a:t>.</a:t>
            </a:r>
            <a:endParaRPr lang="en-US" dirty="0"/>
          </a:p>
          <a:p>
            <a:pPr algn="just"/>
            <a:r>
              <a:rPr lang="en-US" b="1" dirty="0"/>
              <a:t>Fault </a:t>
            </a:r>
            <a:r>
              <a:rPr lang="en-US" b="1" dirty="0" smtClean="0"/>
              <a:t>tolerance</a:t>
            </a:r>
            <a:endParaRPr lang="en-US" dirty="0" smtClean="0"/>
          </a:p>
          <a:p>
            <a:pPr lvl="1" algn="just">
              <a:buFont typeface="Arial" panose="020B0604020202020204" pitchFamily="34" charset="0"/>
              <a:buChar char="•"/>
            </a:pPr>
            <a:r>
              <a:rPr lang="en-US" dirty="0" smtClean="0"/>
              <a:t>Data </a:t>
            </a:r>
            <a:r>
              <a:rPr lang="en-US" dirty="0"/>
              <a:t>and application processing are protected against hardware failure. </a:t>
            </a:r>
            <a:endParaRPr lang="en-US" dirty="0" smtClean="0"/>
          </a:p>
          <a:p>
            <a:pPr lvl="1" algn="just">
              <a:buFont typeface="Arial" panose="020B0604020202020204" pitchFamily="34" charset="0"/>
              <a:buChar char="•"/>
            </a:pPr>
            <a:r>
              <a:rPr lang="en-US" dirty="0" smtClean="0"/>
              <a:t>If </a:t>
            </a:r>
            <a:r>
              <a:rPr lang="en-US" dirty="0"/>
              <a:t>a node goes down, jobs are automatically redirected to other nodes to make sure the distributed computing does not fail. </a:t>
            </a:r>
            <a:endParaRPr lang="en-US" dirty="0" smtClean="0"/>
          </a:p>
          <a:p>
            <a:pPr lvl="1" algn="just">
              <a:buFont typeface="Arial" panose="020B0604020202020204" pitchFamily="34" charset="0"/>
              <a:buChar char="•"/>
            </a:pPr>
            <a:r>
              <a:rPr lang="en-US" dirty="0" smtClean="0"/>
              <a:t>Multiple </a:t>
            </a:r>
            <a:r>
              <a:rPr lang="en-US" dirty="0"/>
              <a:t>copies of all data are stored automatically.</a:t>
            </a:r>
          </a:p>
          <a:p>
            <a:endParaRPr lang="en-US" dirty="0"/>
          </a:p>
        </p:txBody>
      </p:sp>
    </p:spTree>
    <p:extLst>
      <p:ext uri="{BB962C8B-B14F-4D97-AF65-F5344CB8AC3E}">
        <p14:creationId xmlns:p14="http://schemas.microsoft.com/office/powerpoint/2010/main" val="333497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a:t>
            </a:r>
            <a:endParaRPr lang="en-US" dirty="0"/>
          </a:p>
        </p:txBody>
      </p:sp>
      <p:sp>
        <p:nvSpPr>
          <p:cNvPr id="5" name="Content Placeholder 4"/>
          <p:cNvSpPr>
            <a:spLocks noGrp="1"/>
          </p:cNvSpPr>
          <p:nvPr>
            <p:ph idx="1"/>
          </p:nvPr>
        </p:nvSpPr>
        <p:spPr/>
        <p:txBody>
          <a:bodyPr>
            <a:normAutofit/>
          </a:bodyPr>
          <a:lstStyle/>
          <a:p>
            <a:pPr algn="just"/>
            <a:r>
              <a:rPr lang="en-US" dirty="0"/>
              <a:t>Cluster is a group of objects that belongs to the same class. </a:t>
            </a:r>
            <a:endParaRPr lang="en-US" dirty="0" smtClean="0"/>
          </a:p>
          <a:p>
            <a:pPr algn="just"/>
            <a:r>
              <a:rPr lang="en-US" dirty="0" smtClean="0"/>
              <a:t>In </a:t>
            </a:r>
            <a:r>
              <a:rPr lang="en-US" dirty="0"/>
              <a:t>other words, similar objects are grouped in one cluster and dissimilar objects are grouped in another cluster.</a:t>
            </a:r>
            <a:endParaRPr lang="en-US" dirty="0" smtClean="0"/>
          </a:p>
          <a:p>
            <a:pPr algn="just"/>
            <a:r>
              <a:rPr lang="en-US" dirty="0" smtClean="0"/>
              <a:t>It is an unsupervised learning problem.</a:t>
            </a:r>
          </a:p>
          <a:p>
            <a:pPr algn="just"/>
            <a:r>
              <a:rPr lang="en-US" dirty="0" smtClean="0"/>
              <a:t>Clustering is a data mining technique used to place elements into related groups without advance knowledge of the group definitions.</a:t>
            </a:r>
          </a:p>
          <a:p>
            <a:pPr algn="just"/>
            <a:r>
              <a:rPr lang="en-US" dirty="0" smtClean="0"/>
              <a:t>It is a process of partitioning data objects into sub classes, which are called as clusters.</a:t>
            </a:r>
            <a:endParaRPr lang="en-US" dirty="0"/>
          </a:p>
          <a:p>
            <a:pPr algn="just"/>
            <a:endParaRPr lang="en-US" dirty="0" smtClean="0"/>
          </a:p>
        </p:txBody>
      </p:sp>
    </p:spTree>
    <p:extLst>
      <p:ext uri="{BB962C8B-B14F-4D97-AF65-F5344CB8AC3E}">
        <p14:creationId xmlns:p14="http://schemas.microsoft.com/office/powerpoint/2010/main" val="1294171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Hadoop important?</a:t>
            </a:r>
          </a:p>
        </p:txBody>
      </p:sp>
      <p:sp>
        <p:nvSpPr>
          <p:cNvPr id="3" name="Content Placeholder 2"/>
          <p:cNvSpPr>
            <a:spLocks noGrp="1"/>
          </p:cNvSpPr>
          <p:nvPr>
            <p:ph idx="1"/>
          </p:nvPr>
        </p:nvSpPr>
        <p:spPr/>
        <p:txBody>
          <a:bodyPr/>
          <a:lstStyle/>
          <a:p>
            <a:pPr algn="just"/>
            <a:r>
              <a:rPr lang="en-US" b="1" dirty="0" smtClean="0"/>
              <a:t>Flexibility</a:t>
            </a:r>
          </a:p>
          <a:p>
            <a:pPr lvl="1" algn="just">
              <a:buFont typeface="Arial" panose="020B0604020202020204" pitchFamily="34" charset="0"/>
              <a:buChar char="•"/>
            </a:pPr>
            <a:r>
              <a:rPr lang="en-US" dirty="0" smtClean="0"/>
              <a:t>Unlike </a:t>
            </a:r>
            <a:r>
              <a:rPr lang="en-US" dirty="0"/>
              <a:t>traditional relational databases, you don’t have to preprocess data before storing it. </a:t>
            </a:r>
            <a:endParaRPr lang="en-US" dirty="0" smtClean="0"/>
          </a:p>
          <a:p>
            <a:pPr lvl="1" algn="just">
              <a:buFont typeface="Arial" panose="020B0604020202020204" pitchFamily="34" charset="0"/>
              <a:buChar char="•"/>
            </a:pPr>
            <a:r>
              <a:rPr lang="en-US" dirty="0" smtClean="0"/>
              <a:t>You </a:t>
            </a:r>
            <a:r>
              <a:rPr lang="en-US" dirty="0"/>
              <a:t>can store as much data as you want and decide how to use it later. That includes unstructured data like text, images and videos.</a:t>
            </a:r>
          </a:p>
          <a:p>
            <a:pPr algn="just"/>
            <a:r>
              <a:rPr lang="en-US" b="1" dirty="0"/>
              <a:t>Low </a:t>
            </a:r>
            <a:r>
              <a:rPr lang="en-US" b="1" dirty="0" smtClean="0"/>
              <a:t>cost</a:t>
            </a:r>
          </a:p>
          <a:p>
            <a:pPr lvl="1" algn="just">
              <a:buFont typeface="Arial" panose="020B0604020202020204" pitchFamily="34" charset="0"/>
              <a:buChar char="•"/>
            </a:pPr>
            <a:r>
              <a:rPr lang="en-US" dirty="0" smtClean="0"/>
              <a:t>The </a:t>
            </a:r>
            <a:r>
              <a:rPr lang="en-US" dirty="0"/>
              <a:t>open-source framework is free and uses commodity hardware to store large quantities of data.</a:t>
            </a:r>
          </a:p>
          <a:p>
            <a:pPr algn="just"/>
            <a:r>
              <a:rPr lang="en-US" b="1" dirty="0" smtClean="0"/>
              <a:t>Scalability</a:t>
            </a:r>
          </a:p>
          <a:p>
            <a:pPr lvl="1" algn="just">
              <a:buFont typeface="Arial" panose="020B0604020202020204" pitchFamily="34" charset="0"/>
              <a:buChar char="•"/>
            </a:pPr>
            <a:r>
              <a:rPr lang="en-US" dirty="0" smtClean="0"/>
              <a:t>You </a:t>
            </a:r>
            <a:r>
              <a:rPr lang="en-US" dirty="0"/>
              <a:t>can easily grow your system to handle more data simply by adding nodes. </a:t>
            </a:r>
            <a:endParaRPr lang="en-US" dirty="0" smtClean="0"/>
          </a:p>
          <a:p>
            <a:pPr lvl="1" algn="just">
              <a:buFont typeface="Arial" panose="020B0604020202020204" pitchFamily="34" charset="0"/>
              <a:buChar char="•"/>
            </a:pPr>
            <a:r>
              <a:rPr lang="en-US" dirty="0" smtClean="0"/>
              <a:t>Little </a:t>
            </a:r>
            <a:r>
              <a:rPr lang="en-US" dirty="0"/>
              <a:t>administration is required.</a:t>
            </a:r>
          </a:p>
          <a:p>
            <a:endParaRPr lang="en-US" dirty="0"/>
          </a:p>
        </p:txBody>
      </p:sp>
    </p:spTree>
    <p:extLst>
      <p:ext uri="{BB962C8B-B14F-4D97-AF65-F5344CB8AC3E}">
        <p14:creationId xmlns:p14="http://schemas.microsoft.com/office/powerpoint/2010/main" val="4200577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a:t>
            </a:r>
            <a:r>
              <a:rPr lang="en-US" dirty="0" smtClean="0"/>
              <a:t>Hadoop </a:t>
            </a:r>
            <a:r>
              <a:rPr lang="en-US" dirty="0"/>
              <a:t>Works </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Hadoop </a:t>
            </a:r>
            <a:r>
              <a:rPr lang="en-US" b="1" dirty="0" smtClean="0"/>
              <a:t>Commands</a:t>
            </a:r>
          </a:p>
          <a:p>
            <a:pPr lvl="1">
              <a:buFont typeface="Arial" panose="020B0604020202020204" pitchFamily="34" charset="0"/>
              <a:buChar char="•"/>
            </a:pPr>
            <a:r>
              <a:rPr lang="en-US" dirty="0" smtClean="0"/>
              <a:t>The </a:t>
            </a:r>
            <a:r>
              <a:rPr lang="en-US" dirty="0"/>
              <a:t>libraries and utilities used by other Hadoop modules.</a:t>
            </a:r>
          </a:p>
          <a:p>
            <a:r>
              <a:rPr lang="en-US" b="1" dirty="0"/>
              <a:t>Hadoop Distributed File System (HDFS) </a:t>
            </a:r>
            <a:endParaRPr lang="en-US" dirty="0" smtClean="0"/>
          </a:p>
          <a:p>
            <a:pPr lvl="1">
              <a:buFont typeface="Arial" panose="020B0604020202020204" pitchFamily="34" charset="0"/>
              <a:buChar char="•"/>
            </a:pPr>
            <a:r>
              <a:rPr lang="en-US" dirty="0"/>
              <a:t>T</a:t>
            </a:r>
            <a:r>
              <a:rPr lang="en-US" dirty="0" smtClean="0"/>
              <a:t>he </a:t>
            </a:r>
            <a:r>
              <a:rPr lang="en-US" dirty="0"/>
              <a:t>Java-based scalable system that stores data across multiple machines without prior organization.</a:t>
            </a:r>
          </a:p>
          <a:p>
            <a:r>
              <a:rPr lang="en-US" b="1" dirty="0"/>
              <a:t>YARN</a:t>
            </a:r>
            <a:r>
              <a:rPr lang="en-US" dirty="0"/>
              <a:t> </a:t>
            </a:r>
            <a:r>
              <a:rPr lang="en-US" dirty="0" smtClean="0"/>
              <a:t>(</a:t>
            </a:r>
            <a:r>
              <a:rPr lang="en-US" dirty="0"/>
              <a:t>Yet Another Resource Negotiator) </a:t>
            </a:r>
            <a:endParaRPr lang="en-US" dirty="0" smtClean="0"/>
          </a:p>
          <a:p>
            <a:pPr lvl="1">
              <a:buFont typeface="Arial" panose="020B0604020202020204" pitchFamily="34" charset="0"/>
              <a:buChar char="•"/>
            </a:pPr>
            <a:r>
              <a:rPr lang="en-US" dirty="0" smtClean="0"/>
              <a:t>It provides </a:t>
            </a:r>
            <a:r>
              <a:rPr lang="en-US" dirty="0"/>
              <a:t>resource management for the processes running on Hadoop.</a:t>
            </a:r>
          </a:p>
          <a:p>
            <a:r>
              <a:rPr lang="en-US" b="1" dirty="0" err="1"/>
              <a:t>MapReduce</a:t>
            </a:r>
            <a:r>
              <a:rPr lang="en-US" dirty="0"/>
              <a:t> </a:t>
            </a:r>
            <a:endParaRPr lang="en-US" dirty="0" smtClean="0"/>
          </a:p>
          <a:p>
            <a:pPr lvl="1">
              <a:buFont typeface="Arial" panose="020B0604020202020204" pitchFamily="34" charset="0"/>
              <a:buChar char="•"/>
            </a:pPr>
            <a:r>
              <a:rPr lang="en-US" dirty="0" smtClean="0"/>
              <a:t>A </a:t>
            </a:r>
            <a:r>
              <a:rPr lang="en-US" dirty="0"/>
              <a:t>parallel processing software framework. </a:t>
            </a:r>
          </a:p>
          <a:p>
            <a:pPr lvl="1">
              <a:buFont typeface="Arial" panose="020B0604020202020204" pitchFamily="34" charset="0"/>
              <a:buChar char="•"/>
            </a:pPr>
            <a:r>
              <a:rPr lang="en-US" dirty="0" smtClean="0"/>
              <a:t>It </a:t>
            </a:r>
            <a:r>
              <a:rPr lang="en-US" dirty="0"/>
              <a:t>is comprised of two steps. </a:t>
            </a:r>
            <a:endParaRPr lang="en-US" dirty="0" smtClean="0"/>
          </a:p>
          <a:p>
            <a:pPr marL="914400" lvl="1" indent="-457200">
              <a:buFont typeface="+mj-lt"/>
              <a:buAutoNum type="arabicPeriod"/>
            </a:pPr>
            <a:r>
              <a:rPr lang="en-US" dirty="0" smtClean="0"/>
              <a:t>Map </a:t>
            </a:r>
            <a:r>
              <a:rPr lang="en-US" dirty="0"/>
              <a:t>step is a master node that takes inputs and partitions them into smaller </a:t>
            </a:r>
            <a:r>
              <a:rPr lang="en-US" dirty="0" smtClean="0"/>
              <a:t>sub problems </a:t>
            </a:r>
            <a:r>
              <a:rPr lang="en-US" dirty="0"/>
              <a:t>and then distributes them to worker nodes. </a:t>
            </a:r>
            <a:endParaRPr lang="en-US" dirty="0" smtClean="0"/>
          </a:p>
          <a:p>
            <a:pPr marL="914400" lvl="1" indent="-457200">
              <a:buFont typeface="+mj-lt"/>
              <a:buAutoNum type="arabicPeriod"/>
            </a:pPr>
            <a:r>
              <a:rPr lang="en-US" dirty="0" smtClean="0"/>
              <a:t>After </a:t>
            </a:r>
            <a:r>
              <a:rPr lang="en-US" dirty="0"/>
              <a:t>the map step has taken place, the master node takes the answers to all of the </a:t>
            </a:r>
            <a:r>
              <a:rPr lang="en-US" dirty="0" smtClean="0"/>
              <a:t>sub problems </a:t>
            </a:r>
            <a:r>
              <a:rPr lang="en-US" dirty="0"/>
              <a:t>and combines them to produce output.</a:t>
            </a:r>
            <a:br>
              <a:rPr lang="en-US" dirty="0"/>
            </a:br>
            <a:endParaRPr lang="en-US" dirty="0"/>
          </a:p>
          <a:p>
            <a:endParaRPr lang="en-US" dirty="0"/>
          </a:p>
        </p:txBody>
      </p:sp>
    </p:spTree>
    <p:extLst>
      <p:ext uri="{BB962C8B-B14F-4D97-AF65-F5344CB8AC3E}">
        <p14:creationId xmlns:p14="http://schemas.microsoft.com/office/powerpoint/2010/main" val="186492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What are the challenges of using Hadoop</a:t>
            </a:r>
            <a:r>
              <a:rPr lang="en-US" sz="3600" dirty="0" smtClean="0"/>
              <a:t>?</a:t>
            </a:r>
            <a:endParaRPr lang="en-US" sz="3600" dirty="0"/>
          </a:p>
        </p:txBody>
      </p:sp>
      <p:sp>
        <p:nvSpPr>
          <p:cNvPr id="3" name="Content Placeholder 2"/>
          <p:cNvSpPr>
            <a:spLocks noGrp="1"/>
          </p:cNvSpPr>
          <p:nvPr>
            <p:ph idx="1"/>
          </p:nvPr>
        </p:nvSpPr>
        <p:spPr/>
        <p:txBody>
          <a:bodyPr/>
          <a:lstStyle/>
          <a:p>
            <a:r>
              <a:rPr lang="en-US" b="1" dirty="0" err="1"/>
              <a:t>MapReduce</a:t>
            </a:r>
            <a:r>
              <a:rPr lang="en-US" b="1" dirty="0"/>
              <a:t> programming is not a good match for all </a:t>
            </a:r>
            <a:r>
              <a:rPr lang="en-US" b="1" dirty="0" smtClean="0"/>
              <a:t>problems</a:t>
            </a:r>
          </a:p>
          <a:p>
            <a:pPr lvl="1" algn="just">
              <a:buFont typeface="Arial" panose="020B0604020202020204" pitchFamily="34" charset="0"/>
              <a:buChar char="•"/>
            </a:pPr>
            <a:r>
              <a:rPr lang="en-US" dirty="0"/>
              <a:t>It’s good for simple information requests and problems that can be divided into independent units, but it's not efficient for iterative and interactive analytic tasks. </a:t>
            </a:r>
            <a:endParaRPr lang="en-US" dirty="0" smtClean="0"/>
          </a:p>
          <a:p>
            <a:pPr lvl="1" algn="just">
              <a:buFont typeface="Arial" panose="020B0604020202020204" pitchFamily="34" charset="0"/>
              <a:buChar char="•"/>
            </a:pPr>
            <a:r>
              <a:rPr lang="en-US" dirty="0" err="1" smtClean="0"/>
              <a:t>MapReduce</a:t>
            </a:r>
            <a:r>
              <a:rPr lang="en-US" dirty="0" smtClean="0"/>
              <a:t> </a:t>
            </a:r>
            <a:r>
              <a:rPr lang="en-US" dirty="0"/>
              <a:t>is file-intensive. Because the nodes don’t intercommunicate except through sorts and shuffles, iterative algorithms require multiple map-shuffle/sort-reduce phases to complete. </a:t>
            </a:r>
            <a:endParaRPr lang="en-US" dirty="0" smtClean="0"/>
          </a:p>
          <a:p>
            <a:pPr lvl="1" algn="just">
              <a:buFont typeface="Arial" panose="020B0604020202020204" pitchFamily="34" charset="0"/>
              <a:buChar char="•"/>
            </a:pPr>
            <a:r>
              <a:rPr lang="en-US" dirty="0" smtClean="0"/>
              <a:t>This </a:t>
            </a:r>
            <a:r>
              <a:rPr lang="en-US" dirty="0"/>
              <a:t>creates multiple files between </a:t>
            </a:r>
            <a:r>
              <a:rPr lang="en-US" dirty="0" err="1"/>
              <a:t>MapReduce</a:t>
            </a:r>
            <a:r>
              <a:rPr lang="en-US" dirty="0"/>
              <a:t> phases and is inefficient for advanced analytic computing.</a:t>
            </a:r>
          </a:p>
        </p:txBody>
      </p:sp>
    </p:spTree>
    <p:extLst>
      <p:ext uri="{BB962C8B-B14F-4D97-AF65-F5344CB8AC3E}">
        <p14:creationId xmlns:p14="http://schemas.microsoft.com/office/powerpoint/2010/main" val="3362341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What are the challenges of using Hadoop?</a:t>
            </a:r>
          </a:p>
        </p:txBody>
      </p:sp>
      <p:sp>
        <p:nvSpPr>
          <p:cNvPr id="3" name="Content Placeholder 2"/>
          <p:cNvSpPr>
            <a:spLocks noGrp="1"/>
          </p:cNvSpPr>
          <p:nvPr>
            <p:ph idx="1"/>
          </p:nvPr>
        </p:nvSpPr>
        <p:spPr/>
        <p:txBody>
          <a:bodyPr>
            <a:normAutofit fontScale="92500" lnSpcReduction="10000"/>
          </a:bodyPr>
          <a:lstStyle/>
          <a:p>
            <a:pPr algn="just"/>
            <a:r>
              <a:rPr lang="en-US" b="1" dirty="0" smtClean="0"/>
              <a:t>There is </a:t>
            </a:r>
            <a:r>
              <a:rPr lang="en-US" b="1" dirty="0"/>
              <a:t>a widely acknowledged talent </a:t>
            </a:r>
            <a:r>
              <a:rPr lang="en-US" b="1" dirty="0" smtClean="0"/>
              <a:t>gap</a:t>
            </a:r>
            <a:r>
              <a:rPr lang="en-US" dirty="0"/>
              <a:t> </a:t>
            </a:r>
            <a:endParaRPr lang="en-US" dirty="0" smtClean="0"/>
          </a:p>
          <a:p>
            <a:pPr lvl="1" algn="just">
              <a:buFont typeface="Arial" panose="020B0604020202020204" pitchFamily="34" charset="0"/>
              <a:buChar char="•"/>
            </a:pPr>
            <a:r>
              <a:rPr lang="en-US" dirty="0" smtClean="0"/>
              <a:t>It </a:t>
            </a:r>
            <a:r>
              <a:rPr lang="en-US" dirty="0"/>
              <a:t>can be difficult to find entry-level programmers who have sufficient Java skills to be productive with </a:t>
            </a:r>
            <a:r>
              <a:rPr lang="en-US" dirty="0" err="1"/>
              <a:t>MapReduce</a:t>
            </a:r>
            <a:r>
              <a:rPr lang="en-US" dirty="0"/>
              <a:t>. </a:t>
            </a:r>
            <a:endParaRPr lang="en-US" dirty="0" smtClean="0"/>
          </a:p>
          <a:p>
            <a:pPr lvl="1" algn="just">
              <a:buFont typeface="Arial" panose="020B0604020202020204" pitchFamily="34" charset="0"/>
              <a:buChar char="•"/>
            </a:pPr>
            <a:r>
              <a:rPr lang="en-US" dirty="0" smtClean="0"/>
              <a:t>That's </a:t>
            </a:r>
            <a:r>
              <a:rPr lang="en-US" dirty="0"/>
              <a:t>one reason distribution providers are racing to put relational (SQL) technology on top of Hadoop. It is much easier to find programmers with SQL skills than </a:t>
            </a:r>
            <a:r>
              <a:rPr lang="en-US" dirty="0" err="1"/>
              <a:t>MapReduce</a:t>
            </a:r>
            <a:r>
              <a:rPr lang="en-US" dirty="0"/>
              <a:t> skills</a:t>
            </a:r>
            <a:r>
              <a:rPr lang="en-US" dirty="0" smtClean="0"/>
              <a:t>.</a:t>
            </a:r>
          </a:p>
          <a:p>
            <a:pPr algn="just"/>
            <a:r>
              <a:rPr lang="en-US" b="1" dirty="0"/>
              <a:t>Data </a:t>
            </a:r>
            <a:r>
              <a:rPr lang="en-US" b="1" dirty="0" smtClean="0"/>
              <a:t>Security</a:t>
            </a:r>
            <a:endParaRPr lang="en-US" b="1" dirty="0"/>
          </a:p>
          <a:p>
            <a:pPr lvl="1" algn="just">
              <a:buFont typeface="Arial" panose="020B0604020202020204" pitchFamily="34" charset="0"/>
              <a:buChar char="•"/>
            </a:pPr>
            <a:r>
              <a:rPr lang="en-US" dirty="0"/>
              <a:t>Another challenge centers around the fragmented data security issues, though new tools and technologies are surfacing. </a:t>
            </a:r>
          </a:p>
          <a:p>
            <a:pPr lvl="1" algn="just">
              <a:buFont typeface="Arial" panose="020B0604020202020204" pitchFamily="34" charset="0"/>
              <a:buChar char="•"/>
            </a:pPr>
            <a:r>
              <a:rPr lang="en-US" dirty="0"/>
              <a:t>The Kerberos authentication protocol is a great step toward making Hadoop environments secure.</a:t>
            </a:r>
          </a:p>
          <a:p>
            <a:pPr algn="just"/>
            <a:r>
              <a:rPr lang="en-US" b="1" dirty="0"/>
              <a:t>Full-fledged data management and governance</a:t>
            </a:r>
            <a:endParaRPr lang="en-US" dirty="0"/>
          </a:p>
          <a:p>
            <a:pPr lvl="1" algn="just">
              <a:buFont typeface="Arial" panose="020B0604020202020204" pitchFamily="34" charset="0"/>
              <a:buChar char="•"/>
            </a:pPr>
            <a:r>
              <a:rPr lang="en-US" dirty="0"/>
              <a:t>Hadoop does not have easy-to-use, full-feature tools for data management, data cleansing, governance and metadata. </a:t>
            </a:r>
          </a:p>
          <a:p>
            <a:pPr lvl="1" algn="just">
              <a:buFont typeface="Arial" panose="020B0604020202020204" pitchFamily="34" charset="0"/>
              <a:buChar char="•"/>
            </a:pPr>
            <a:r>
              <a:rPr lang="en-US" dirty="0"/>
              <a:t>Especially lacking are tools for data quality and standardization.</a:t>
            </a:r>
            <a:endParaRPr lang="en-US" dirty="0" smtClean="0"/>
          </a:p>
          <a:p>
            <a:pPr lvl="1"/>
            <a:endParaRPr lang="en-US" dirty="0"/>
          </a:p>
          <a:p>
            <a:endParaRPr lang="en-US" dirty="0"/>
          </a:p>
        </p:txBody>
      </p:sp>
    </p:spTree>
    <p:extLst>
      <p:ext uri="{BB962C8B-B14F-4D97-AF65-F5344CB8AC3E}">
        <p14:creationId xmlns:p14="http://schemas.microsoft.com/office/powerpoint/2010/main" val="4231167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2362200"/>
            <a:ext cx="5057775" cy="1666875"/>
          </a:xfrm>
          <a:prstGeom prst="rect">
            <a:avLst/>
          </a:prstGeom>
        </p:spPr>
      </p:pic>
    </p:spTree>
    <p:extLst>
      <p:ext uri="{BB962C8B-B14F-4D97-AF65-F5344CB8AC3E}">
        <p14:creationId xmlns:p14="http://schemas.microsoft.com/office/powerpoint/2010/main" val="2853408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Cluster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4500" y="1219200"/>
            <a:ext cx="5715000" cy="4684427"/>
          </a:xfrm>
        </p:spPr>
      </p:pic>
    </p:spTree>
    <p:extLst>
      <p:ext uri="{BB962C8B-B14F-4D97-AF65-F5344CB8AC3E}">
        <p14:creationId xmlns:p14="http://schemas.microsoft.com/office/powerpoint/2010/main" val="4112647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Applications</a:t>
            </a:r>
            <a:endParaRPr lang="en-US" dirty="0"/>
          </a:p>
        </p:txBody>
      </p:sp>
      <p:sp>
        <p:nvSpPr>
          <p:cNvPr id="3" name="Content Placeholder 2"/>
          <p:cNvSpPr>
            <a:spLocks noGrp="1"/>
          </p:cNvSpPr>
          <p:nvPr>
            <p:ph idx="1"/>
          </p:nvPr>
        </p:nvSpPr>
        <p:spPr/>
        <p:txBody>
          <a:bodyPr>
            <a:normAutofit lnSpcReduction="10000"/>
          </a:bodyPr>
          <a:lstStyle/>
          <a:p>
            <a:pPr algn="just"/>
            <a:r>
              <a:rPr lang="en-US" b="1" dirty="0" smtClean="0"/>
              <a:t>Marketing</a:t>
            </a:r>
          </a:p>
          <a:p>
            <a:pPr lvl="1" algn="just">
              <a:buFont typeface="Arial" panose="020B0604020202020204" pitchFamily="34" charset="0"/>
              <a:buChar char="•"/>
            </a:pPr>
            <a:r>
              <a:rPr lang="en-US" dirty="0" smtClean="0"/>
              <a:t>Clustering can be used for targeted marketing </a:t>
            </a:r>
          </a:p>
          <a:p>
            <a:pPr lvl="1" algn="just">
              <a:buFont typeface="Arial" panose="020B0604020202020204" pitchFamily="34" charset="0"/>
              <a:buChar char="•"/>
            </a:pPr>
            <a:r>
              <a:rPr lang="en-US" dirty="0" smtClean="0"/>
              <a:t>E.g. Given a customer database, containing properties and past buying records.</a:t>
            </a:r>
          </a:p>
          <a:p>
            <a:pPr lvl="1" algn="just">
              <a:buFont typeface="Arial" panose="020B0604020202020204" pitchFamily="34" charset="0"/>
              <a:buChar char="•"/>
            </a:pPr>
            <a:r>
              <a:rPr lang="en-US" dirty="0" smtClean="0"/>
              <a:t>Similar groups of customers can be identified and grouped into one cluster.</a:t>
            </a:r>
          </a:p>
          <a:p>
            <a:pPr algn="just">
              <a:buFont typeface="Arial" panose="020B0604020202020204" pitchFamily="34" charset="0"/>
              <a:buChar char="•"/>
            </a:pPr>
            <a:r>
              <a:rPr lang="en-US" b="1" dirty="0" smtClean="0"/>
              <a:t>Libraries</a:t>
            </a:r>
          </a:p>
          <a:p>
            <a:pPr lvl="1" algn="just">
              <a:buFont typeface="Arial" panose="020B0604020202020204" pitchFamily="34" charset="0"/>
              <a:buChar char="•"/>
            </a:pPr>
            <a:r>
              <a:rPr lang="en-US" dirty="0" smtClean="0"/>
              <a:t>Based on different details about books clustering can be used for book ordering.</a:t>
            </a:r>
          </a:p>
          <a:p>
            <a:pPr lvl="1" algn="just">
              <a:buFont typeface="Arial" panose="020B0604020202020204" pitchFamily="34" charset="0"/>
              <a:buChar char="•"/>
            </a:pPr>
            <a:r>
              <a:rPr lang="en-US" dirty="0" smtClean="0"/>
              <a:t>E.g. Book of similar contents</a:t>
            </a:r>
          </a:p>
          <a:p>
            <a:pPr algn="just">
              <a:buFont typeface="Arial" panose="020B0604020202020204" pitchFamily="34" charset="0"/>
              <a:buChar char="•"/>
            </a:pPr>
            <a:r>
              <a:rPr lang="en-US" b="1" dirty="0" smtClean="0"/>
              <a:t>Insurance</a:t>
            </a:r>
          </a:p>
          <a:p>
            <a:pPr lvl="1" algn="just">
              <a:buFont typeface="Arial" panose="020B0604020202020204" pitchFamily="34" charset="0"/>
              <a:buChar char="•"/>
            </a:pPr>
            <a:r>
              <a:rPr lang="en-US" dirty="0" smtClean="0"/>
              <a:t>With the help of clustering different groups of policy holders can be identified.</a:t>
            </a:r>
          </a:p>
          <a:p>
            <a:pPr lvl="1" algn="just">
              <a:buFont typeface="Arial" panose="020B0604020202020204" pitchFamily="34" charset="0"/>
              <a:buChar char="•"/>
            </a:pPr>
            <a:r>
              <a:rPr lang="en-US" dirty="0" smtClean="0"/>
              <a:t>E.g. Policy holders with high average claim cost or identify some frauds.</a:t>
            </a:r>
          </a:p>
        </p:txBody>
      </p:sp>
    </p:spTree>
    <p:extLst>
      <p:ext uri="{BB962C8B-B14F-4D97-AF65-F5344CB8AC3E}">
        <p14:creationId xmlns:p14="http://schemas.microsoft.com/office/powerpoint/2010/main" val="2648471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 </a:t>
            </a:r>
            <a:r>
              <a:rPr lang="en-US" dirty="0" smtClean="0"/>
              <a:t>Applications (Cont..)</a:t>
            </a:r>
            <a:endParaRPr lang="en-US" dirty="0"/>
          </a:p>
        </p:txBody>
      </p:sp>
      <p:sp>
        <p:nvSpPr>
          <p:cNvPr id="3" name="Content Placeholder 2"/>
          <p:cNvSpPr>
            <a:spLocks noGrp="1"/>
          </p:cNvSpPr>
          <p:nvPr>
            <p:ph idx="1"/>
          </p:nvPr>
        </p:nvSpPr>
        <p:spPr/>
        <p:txBody>
          <a:bodyPr/>
          <a:lstStyle/>
          <a:p>
            <a:pPr algn="just"/>
            <a:r>
              <a:rPr lang="en-US" b="1" dirty="0" smtClean="0"/>
              <a:t>City Planning</a:t>
            </a:r>
          </a:p>
          <a:p>
            <a:pPr lvl="1" algn="just">
              <a:buFont typeface="Arial" panose="020B0604020202020204" pitchFamily="34" charset="0"/>
              <a:buChar char="•"/>
            </a:pPr>
            <a:r>
              <a:rPr lang="en-US" dirty="0" smtClean="0"/>
              <a:t>Using details like house type, geographical locations, group of houses can be identified using clustering.</a:t>
            </a:r>
          </a:p>
          <a:p>
            <a:pPr algn="just"/>
            <a:r>
              <a:rPr lang="en-US" b="1" dirty="0" smtClean="0"/>
              <a:t>Earthquake Studies</a:t>
            </a:r>
          </a:p>
          <a:p>
            <a:pPr lvl="1" algn="just">
              <a:buFont typeface="Arial" panose="020B0604020202020204" pitchFamily="34" charset="0"/>
              <a:buChar char="•"/>
            </a:pPr>
            <a:r>
              <a:rPr lang="en-US" dirty="0" smtClean="0"/>
              <a:t>Clustering can also be used to identify dangerous zones based on earthquake epicenters.</a:t>
            </a:r>
          </a:p>
          <a:p>
            <a:pPr algn="just"/>
            <a:r>
              <a:rPr lang="en-US" b="1" dirty="0" smtClean="0"/>
              <a:t>WWW</a:t>
            </a:r>
          </a:p>
          <a:p>
            <a:pPr lvl="1" algn="just">
              <a:buFont typeface="Arial" panose="020B0604020202020204" pitchFamily="34" charset="0"/>
              <a:buChar char="•"/>
            </a:pPr>
            <a:r>
              <a:rPr lang="en-US" dirty="0" smtClean="0"/>
              <a:t>Clustering can be used to find groups of similar access patterns using weblog data.</a:t>
            </a:r>
          </a:p>
          <a:p>
            <a:pPr lvl="1" algn="just">
              <a:buFont typeface="Arial" panose="020B0604020202020204" pitchFamily="34" charset="0"/>
              <a:buChar char="•"/>
            </a:pPr>
            <a:r>
              <a:rPr lang="en-US" dirty="0" smtClean="0"/>
              <a:t>It can also be used for classification of documents.</a:t>
            </a:r>
          </a:p>
        </p:txBody>
      </p:sp>
    </p:spTree>
    <p:extLst>
      <p:ext uri="{BB962C8B-B14F-4D97-AF65-F5344CB8AC3E}">
        <p14:creationId xmlns:p14="http://schemas.microsoft.com/office/powerpoint/2010/main" val="1805978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Requirements of </a:t>
            </a:r>
            <a:r>
              <a:rPr lang="en-US" dirty="0" smtClean="0"/>
              <a:t>Clustering</a:t>
            </a:r>
            <a:endParaRPr lang="en-US" dirty="0"/>
          </a:p>
        </p:txBody>
      </p:sp>
      <p:sp>
        <p:nvSpPr>
          <p:cNvPr id="3" name="Content Placeholder 2"/>
          <p:cNvSpPr>
            <a:spLocks noGrp="1"/>
          </p:cNvSpPr>
          <p:nvPr>
            <p:ph idx="1"/>
          </p:nvPr>
        </p:nvSpPr>
        <p:spPr/>
        <p:txBody>
          <a:bodyPr/>
          <a:lstStyle/>
          <a:p>
            <a:pPr algn="just"/>
            <a:r>
              <a:rPr lang="en-US" b="1" dirty="0"/>
              <a:t>Scalability</a:t>
            </a:r>
            <a:r>
              <a:rPr lang="en-US" dirty="0"/>
              <a:t> − We need highly scalable clustering algorithms to deal with large databases</a:t>
            </a:r>
            <a:r>
              <a:rPr lang="en-US" dirty="0" smtClean="0"/>
              <a:t>.</a:t>
            </a:r>
          </a:p>
          <a:p>
            <a:pPr algn="just"/>
            <a:r>
              <a:rPr lang="en-US" b="1" dirty="0"/>
              <a:t>Ability to deal with different kinds of attributes</a:t>
            </a:r>
            <a:r>
              <a:rPr lang="en-US" dirty="0"/>
              <a:t> − Algorithms should be capable to be applied on any kind of data such as interval-based (numerical) data, categorical, and binary data</a:t>
            </a:r>
            <a:r>
              <a:rPr lang="en-US" dirty="0" smtClean="0"/>
              <a:t>.</a:t>
            </a:r>
          </a:p>
          <a:p>
            <a:pPr algn="just"/>
            <a:r>
              <a:rPr lang="en-US" b="1" dirty="0"/>
              <a:t>Ability to deal with noisy data</a:t>
            </a:r>
            <a:r>
              <a:rPr lang="en-US" dirty="0"/>
              <a:t> − Databases contain noisy, missing or erroneous data. Some algorithms are sensitive to such data and may lead to poor quality clusters</a:t>
            </a:r>
            <a:r>
              <a:rPr lang="en-US" dirty="0" smtClean="0"/>
              <a:t>.</a:t>
            </a:r>
          </a:p>
          <a:p>
            <a:pPr algn="just"/>
            <a:r>
              <a:rPr lang="en-US" b="1" dirty="0"/>
              <a:t>Interpretability</a:t>
            </a:r>
            <a:r>
              <a:rPr lang="en-US" dirty="0"/>
              <a:t> − The clustering results should be interpretable, comprehensible, and usable.</a:t>
            </a:r>
            <a:endParaRPr lang="en-US" dirty="0" smtClean="0"/>
          </a:p>
        </p:txBody>
      </p:sp>
    </p:spTree>
    <p:extLst>
      <p:ext uri="{BB962C8B-B14F-4D97-AF65-F5344CB8AC3E}">
        <p14:creationId xmlns:p14="http://schemas.microsoft.com/office/powerpoint/2010/main" val="2190210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Spatial Mining</a:t>
            </a:r>
            <a:endParaRPr lang="en-US" dirty="0"/>
          </a:p>
        </p:txBody>
      </p:sp>
      <p:sp>
        <p:nvSpPr>
          <p:cNvPr id="3" name="Content Placeholder 2"/>
          <p:cNvSpPr>
            <a:spLocks noGrp="1"/>
          </p:cNvSpPr>
          <p:nvPr>
            <p:ph idx="1"/>
          </p:nvPr>
        </p:nvSpPr>
        <p:spPr/>
        <p:txBody>
          <a:bodyPr>
            <a:normAutofit/>
          </a:bodyPr>
          <a:lstStyle/>
          <a:p>
            <a:pPr algn="just"/>
            <a:r>
              <a:rPr lang="en-US" dirty="0"/>
              <a:t>Spatial data mining is the application of data mining to spatial models. </a:t>
            </a:r>
            <a:endParaRPr lang="en-US" dirty="0" smtClean="0"/>
          </a:p>
          <a:p>
            <a:pPr algn="just"/>
            <a:r>
              <a:rPr lang="en-US" dirty="0" smtClean="0"/>
              <a:t>In </a:t>
            </a:r>
            <a:r>
              <a:rPr lang="en-US" dirty="0"/>
              <a:t>spatial data mining, analysts use geographical or spatial information to produce business intelligence or other results. </a:t>
            </a:r>
            <a:endParaRPr lang="en-US" dirty="0" smtClean="0"/>
          </a:p>
          <a:p>
            <a:pPr algn="just"/>
            <a:r>
              <a:rPr lang="en-US" dirty="0" smtClean="0"/>
              <a:t>This </a:t>
            </a:r>
            <a:r>
              <a:rPr lang="en-US" dirty="0"/>
              <a:t>requires specific techniques and resources to get the </a:t>
            </a:r>
            <a:r>
              <a:rPr lang="en-US" dirty="0" smtClean="0"/>
              <a:t>geographical </a:t>
            </a:r>
            <a:r>
              <a:rPr lang="en-US" dirty="0"/>
              <a:t>data into relevant and useful formats</a:t>
            </a:r>
            <a:r>
              <a:rPr lang="en-US" dirty="0" smtClean="0"/>
              <a:t>.</a:t>
            </a:r>
            <a:endParaRPr lang="en-US" dirty="0"/>
          </a:p>
          <a:p>
            <a:r>
              <a:rPr lang="en-US" dirty="0" smtClean="0"/>
              <a:t>Task is to search </a:t>
            </a:r>
            <a:r>
              <a:rPr lang="en-US" dirty="0"/>
              <a:t>for </a:t>
            </a:r>
            <a:r>
              <a:rPr lang="en-US" b="1" dirty="0"/>
              <a:t>spatial patterns</a:t>
            </a:r>
            <a:r>
              <a:rPr lang="en-US" dirty="0"/>
              <a:t>. </a:t>
            </a:r>
          </a:p>
        </p:txBody>
      </p:sp>
    </p:spTree>
    <p:extLst>
      <p:ext uri="{BB962C8B-B14F-4D97-AF65-F5344CB8AC3E}">
        <p14:creationId xmlns:p14="http://schemas.microsoft.com/office/powerpoint/2010/main" val="768073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Spatial Mining</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a:t>Non-trivial search – as “automated” as possible. </a:t>
            </a:r>
            <a:endParaRPr lang="en-US" dirty="0" smtClean="0"/>
          </a:p>
          <a:p>
            <a:pPr lvl="1">
              <a:buFont typeface="Arial" panose="020B0604020202020204" pitchFamily="34" charset="0"/>
              <a:buChar char="•"/>
            </a:pPr>
            <a:r>
              <a:rPr lang="en-US" dirty="0" smtClean="0"/>
              <a:t>Large </a:t>
            </a:r>
            <a:r>
              <a:rPr lang="en-US" dirty="0"/>
              <a:t>search space of plausible hypothesis </a:t>
            </a:r>
          </a:p>
          <a:p>
            <a:pPr lvl="1">
              <a:buFont typeface="Arial" panose="020B0604020202020204" pitchFamily="34" charset="0"/>
              <a:buChar char="•"/>
            </a:pPr>
            <a:r>
              <a:rPr lang="en-US" dirty="0" smtClean="0"/>
              <a:t>Ex</a:t>
            </a:r>
            <a:r>
              <a:rPr lang="en-US" dirty="0"/>
              <a:t>. Asiatic cholera: causes water, food, air and insects. </a:t>
            </a:r>
          </a:p>
          <a:p>
            <a:r>
              <a:rPr lang="en-US" dirty="0" smtClean="0"/>
              <a:t>Interesting</a:t>
            </a:r>
            <a:r>
              <a:rPr lang="en-US" dirty="0"/>
              <a:t>, useful, and unexpected spatial patterns. </a:t>
            </a:r>
            <a:endParaRPr lang="en-US" dirty="0" smtClean="0"/>
          </a:p>
          <a:p>
            <a:r>
              <a:rPr lang="en-US" dirty="0" smtClean="0"/>
              <a:t>Useful </a:t>
            </a:r>
            <a:r>
              <a:rPr lang="en-US" dirty="0"/>
              <a:t>in certain application domain </a:t>
            </a:r>
            <a:endParaRPr lang="en-US" dirty="0" smtClean="0"/>
          </a:p>
          <a:p>
            <a:pPr lvl="1">
              <a:buFont typeface="Arial" panose="020B0604020202020204" pitchFamily="34" charset="0"/>
              <a:buChar char="•"/>
            </a:pPr>
            <a:r>
              <a:rPr lang="en-US" dirty="0" smtClean="0"/>
              <a:t>Ex</a:t>
            </a:r>
            <a:r>
              <a:rPr lang="en-US" dirty="0"/>
              <a:t>. Shutting off identified water pump =&gt; saved human lives. </a:t>
            </a:r>
          </a:p>
        </p:txBody>
      </p:sp>
    </p:spTree>
    <p:extLst>
      <p:ext uri="{BB962C8B-B14F-4D97-AF65-F5344CB8AC3E}">
        <p14:creationId xmlns:p14="http://schemas.microsoft.com/office/powerpoint/2010/main" val="3902678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10902</TotalTime>
  <Words>1896</Words>
  <Application>Microsoft Office PowerPoint</Application>
  <PresentationFormat>On-screen Show (4:3)</PresentationFormat>
  <Paragraphs>201</Paragraphs>
  <Slides>34</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34</vt:i4>
      </vt:variant>
    </vt:vector>
  </HeadingPairs>
  <TitlesOfParts>
    <vt:vector size="44" baseType="lpstr">
      <vt:lpstr>Arial</vt:lpstr>
      <vt:lpstr>Calibri</vt:lpstr>
      <vt:lpstr>Open Sans</vt:lpstr>
      <vt:lpstr>Open Sans Extrabold</vt:lpstr>
      <vt:lpstr>Open Sans Semibold</vt:lpstr>
      <vt:lpstr>Times New Roman</vt:lpstr>
      <vt:lpstr>Wingdings</vt:lpstr>
      <vt:lpstr>ZapfDingbatsITC</vt:lpstr>
      <vt:lpstr>Office Theme</vt:lpstr>
      <vt:lpstr>1_Office Theme</vt:lpstr>
      <vt:lpstr>UNIT - 8 Advance Topics</vt:lpstr>
      <vt:lpstr>Outline</vt:lpstr>
      <vt:lpstr>Clustering</vt:lpstr>
      <vt:lpstr>Example - Cluster</vt:lpstr>
      <vt:lpstr>Cluster Applications</vt:lpstr>
      <vt:lpstr>Clustering Applications (Cont..)</vt:lpstr>
      <vt:lpstr>Requirements of Clustering</vt:lpstr>
      <vt:lpstr>Spatial Mining</vt:lpstr>
      <vt:lpstr>Spatial Mining</vt:lpstr>
      <vt:lpstr>Spatial Data Mining Tasks </vt:lpstr>
      <vt:lpstr> Web Mining  </vt:lpstr>
      <vt:lpstr>Web Mining (Cont..)</vt:lpstr>
      <vt:lpstr>Web Mining (Cont..)</vt:lpstr>
      <vt:lpstr>Uses of Web Content Mining</vt:lpstr>
      <vt:lpstr>Text Mining</vt:lpstr>
      <vt:lpstr>Text Mining (Cont..) </vt:lpstr>
      <vt:lpstr>Areas of Text Mining</vt:lpstr>
      <vt:lpstr>Areas of Text Mining (Cont..)</vt:lpstr>
      <vt:lpstr>Big Data</vt:lpstr>
      <vt:lpstr>Big Data</vt:lpstr>
      <vt:lpstr>Big Data</vt:lpstr>
      <vt:lpstr>Big Data : 3V’s</vt:lpstr>
      <vt:lpstr>Big Data : 3V’s</vt:lpstr>
      <vt:lpstr>Big Data : 3V’s</vt:lpstr>
      <vt:lpstr>Big Data : 3V’s</vt:lpstr>
      <vt:lpstr>Hadoop</vt:lpstr>
      <vt:lpstr>Hadoop</vt:lpstr>
      <vt:lpstr>Why is Hadoop important?</vt:lpstr>
      <vt:lpstr>Why is Hadoop important?</vt:lpstr>
      <vt:lpstr>Why is Hadoop important?</vt:lpstr>
      <vt:lpstr>How Hadoop Works ?</vt:lpstr>
      <vt:lpstr>What are the challenges of using Hadoop?</vt:lpstr>
      <vt:lpstr>What are the challenges of using Hadoop?</vt:lpstr>
      <vt:lpstr>PowerPoint Presentation</vt:lpstr>
    </vt:vector>
  </TitlesOfParts>
  <Company>Darshan Institute of Engg. &amp; Tech.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W5 of Computer Engineering (Why, What, When, Where, How)</dc:title>
  <dc:creator>Darshan Institute of Engg. &amp; Tech.</dc:creator>
  <cp:lastModifiedBy>Administrator</cp:lastModifiedBy>
  <cp:revision>2227</cp:revision>
  <dcterms:created xsi:type="dcterms:W3CDTF">2013-05-17T03:00:03Z</dcterms:created>
  <dcterms:modified xsi:type="dcterms:W3CDTF">2017-09-11T09:53:02Z</dcterms:modified>
</cp:coreProperties>
</file>