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6" r:id="rId2"/>
    <p:sldId id="333" r:id="rId3"/>
    <p:sldId id="337" r:id="rId4"/>
    <p:sldId id="338" r:id="rId5"/>
    <p:sldId id="339" r:id="rId6"/>
    <p:sldId id="344" r:id="rId7"/>
    <p:sldId id="345" r:id="rId8"/>
    <p:sldId id="343" r:id="rId9"/>
    <p:sldId id="341" r:id="rId10"/>
    <p:sldId id="346" r:id="rId11"/>
    <p:sldId id="347" r:id="rId12"/>
    <p:sldId id="340" r:id="rId13"/>
    <p:sldId id="348" r:id="rId14"/>
    <p:sldId id="350" r:id="rId15"/>
    <p:sldId id="3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nyo59JCpzHOU+rBbG6Ivw==" hashData="6Mf2hSJvGO5mX/jkV4SEdnqzgG1uVFOQfcEW3+y1pT868rjQ3khCzJk/HoOLzxcmWg6mm2Z6L0Y3W4esA5q+e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CFC"/>
    <a:srgbClr val="DFF3F7"/>
    <a:srgbClr val="E40524"/>
    <a:srgbClr val="34495E"/>
    <a:srgbClr val="F5FDFD"/>
    <a:srgbClr val="E7F2FF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 autoAdjust="0"/>
    <p:restoredTop sz="95063"/>
  </p:normalViewPr>
  <p:slideViewPr>
    <p:cSldViewPr>
      <p:cViewPr varScale="1">
        <p:scale>
          <a:sx n="65" d="100"/>
          <a:sy n="65" d="100"/>
        </p:scale>
        <p:origin x="10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2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4259688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Examples</a:t>
                      </a:r>
                      <a:endParaRPr lang="en-IN" sz="1400" b="1" kern="1200" baseline="0" dirty="0" smtClean="0">
                        <a:solidFill>
                          <a:schemeClr val="bg1"/>
                        </a:solidFill>
                        <a:latin typeface="+mn-lt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8599667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1 – Mobile Computing and Wireless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7" y="1295399"/>
            <a:ext cx="9020823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Data Mining &amp; Business Intelligence 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–Examples</a:t>
            </a:r>
            <a:endParaRPr lang="en-US" sz="48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177" y="419100"/>
            <a:ext cx="5118978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prstClr val="white"/>
                </a:solidFill>
              </a:rPr>
              <a:t>2170715 -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 &amp; Business Intelligence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85801"/>
              </p:ext>
            </p:extLst>
          </p:nvPr>
        </p:nvGraphicFramePr>
        <p:xfrm>
          <a:off x="609600" y="1143000"/>
          <a:ext cx="6096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B^C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2/2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B^E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 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2/3 = 0.66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C^E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2/2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C^E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</a:t>
                      </a:r>
                      <a:r>
                        <a:rPr lang="en-US" sz="2400" baseline="0" dirty="0" smtClean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B^E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</a:t>
                      </a:r>
                      <a:r>
                        <a:rPr lang="en-US" sz="2400" baseline="0" dirty="0" smtClean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B^C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2/3 = 0.66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FP-Tree Construction (Cont..)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11717"/>
              </p:ext>
            </p:extLst>
          </p:nvPr>
        </p:nvGraphicFramePr>
        <p:xfrm>
          <a:off x="219997" y="1066800"/>
          <a:ext cx="1761204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20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</a:t>
                      </a:r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A,B,C,E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2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00323"/>
              </p:ext>
            </p:extLst>
          </p:nvPr>
        </p:nvGraphicFramePr>
        <p:xfrm>
          <a:off x="190500" y="4191000"/>
          <a:ext cx="1761204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20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A:3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B:3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C:3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E:3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7107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486400" y="1198306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023908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47103" y="297180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3200" y="209550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3022805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6650" y="3022805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95011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1200" y="489032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00" y="305476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2000" y="399497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E:1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7" idx="7"/>
            <a:endCxn id="6" idx="2"/>
          </p:cNvCxnSpPr>
          <p:nvPr/>
        </p:nvCxnSpPr>
        <p:spPr>
          <a:xfrm flipV="1">
            <a:off x="4742889" y="1484056"/>
            <a:ext cx="743511" cy="62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22931" y="2557094"/>
            <a:ext cx="424604" cy="45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9" idx="0"/>
          </p:cNvCxnSpPr>
          <p:nvPr/>
        </p:nvCxnSpPr>
        <p:spPr>
          <a:xfrm>
            <a:off x="6400800" y="1484056"/>
            <a:ext cx="609600" cy="61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1" idx="0"/>
          </p:cNvCxnSpPr>
          <p:nvPr/>
        </p:nvCxnSpPr>
        <p:spPr>
          <a:xfrm>
            <a:off x="7315200" y="2595408"/>
            <a:ext cx="518650" cy="42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0"/>
          </p:cNvCxnSpPr>
          <p:nvPr/>
        </p:nvCxnSpPr>
        <p:spPr>
          <a:xfrm>
            <a:off x="4595994" y="2584807"/>
            <a:ext cx="433206" cy="469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188498" y="2557094"/>
            <a:ext cx="424604" cy="45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 flipV="1">
            <a:off x="6248400" y="3594305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48400" y="4521610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9200" y="3626260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1286097" y="2686109"/>
            <a:ext cx="2981163" cy="237144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6"/>
          </p:cNvCxnSpPr>
          <p:nvPr/>
        </p:nvCxnSpPr>
        <p:spPr>
          <a:xfrm>
            <a:off x="4876800" y="2309658"/>
            <a:ext cx="914400" cy="9478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9" idx="2"/>
          </p:cNvCxnSpPr>
          <p:nvPr/>
        </p:nvCxnSpPr>
        <p:spPr>
          <a:xfrm flipV="1">
            <a:off x="1454160" y="2381250"/>
            <a:ext cx="5099040" cy="2451898"/>
          </a:xfrm>
          <a:prstGeom prst="curvedConnector3">
            <a:avLst>
              <a:gd name="adj1" fmla="val 52314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14" idx="3"/>
          </p:cNvCxnSpPr>
          <p:nvPr/>
        </p:nvCxnSpPr>
        <p:spPr>
          <a:xfrm flipV="1">
            <a:off x="1540298" y="3542566"/>
            <a:ext cx="3165613" cy="218544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12" idx="1"/>
          </p:cNvCxnSpPr>
          <p:nvPr/>
        </p:nvCxnSpPr>
        <p:spPr>
          <a:xfrm>
            <a:off x="5376961" y="3521024"/>
            <a:ext cx="548150" cy="51278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2" idx="6"/>
            <a:endCxn id="11" idx="4"/>
          </p:cNvCxnSpPr>
          <p:nvPr/>
        </p:nvCxnSpPr>
        <p:spPr>
          <a:xfrm flipV="1">
            <a:off x="6705600" y="3594305"/>
            <a:ext cx="1128250" cy="6415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8" idx="4"/>
          </p:cNvCxnSpPr>
          <p:nvPr/>
        </p:nvCxnSpPr>
        <p:spPr>
          <a:xfrm rot="5400000" flipH="1" flipV="1">
            <a:off x="1345481" y="3788777"/>
            <a:ext cx="2604298" cy="2113345"/>
          </a:xfrm>
          <a:prstGeom prst="curvedConnector3">
            <a:avLst>
              <a:gd name="adj1" fmla="val -402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8" idx="5"/>
            <a:endCxn id="15" idx="2"/>
          </p:cNvCxnSpPr>
          <p:nvPr/>
        </p:nvCxnSpPr>
        <p:spPr>
          <a:xfrm rot="16200000" flipH="1">
            <a:off x="3889239" y="3597959"/>
            <a:ext cx="821114" cy="54440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13" idx="2"/>
          </p:cNvCxnSpPr>
          <p:nvPr/>
        </p:nvCxnSpPr>
        <p:spPr>
          <a:xfrm>
            <a:off x="5072162" y="4588594"/>
            <a:ext cx="719038" cy="587476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Mean, Median, Mode, Range, Standard Deviation &amp; Min – Max Normalization</a:t>
            </a:r>
          </a:p>
          <a:p>
            <a:pPr marL="400050" lvl="1" indent="0">
              <a:buNone/>
            </a:pPr>
            <a:r>
              <a:rPr lang="en-US" sz="2800" b="1" dirty="0" smtClean="0"/>
              <a:t>9</a:t>
            </a:r>
            <a:r>
              <a:rPr lang="en-US" sz="2800" b="1" dirty="0"/>
              <a:t>, 3, 3, 44, </a:t>
            </a:r>
            <a:r>
              <a:rPr lang="en-US" sz="2800" b="1" dirty="0" smtClean="0"/>
              <a:t>17, </a:t>
            </a:r>
            <a:r>
              <a:rPr lang="en-US" sz="2800" b="1" dirty="0"/>
              <a:t>17, 44, 15, 15, 15, 27, 40, </a:t>
            </a:r>
            <a:r>
              <a:rPr lang="en-US" sz="2800" b="1" dirty="0" smtClean="0"/>
              <a:t>8</a:t>
            </a:r>
          </a:p>
          <a:p>
            <a:pPr marL="400050" lvl="1" indent="0">
              <a:buNone/>
            </a:pPr>
            <a:r>
              <a:rPr lang="en-US" sz="2800" b="1" dirty="0" smtClean="0"/>
              <a:t>Sorted : </a:t>
            </a:r>
            <a:r>
              <a:rPr lang="en-US" sz="2800" dirty="0" smtClean="0"/>
              <a:t>3,3,8,9,15,15,15,17,17,27,40,44,44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Mean = </a:t>
            </a:r>
            <a:r>
              <a:rPr lang="en-US" sz="2800" b="1" dirty="0" smtClean="0"/>
              <a:t>19.77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Median = </a:t>
            </a:r>
            <a:r>
              <a:rPr lang="en-US" sz="2800" b="1" dirty="0" smtClean="0"/>
              <a:t>15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Mode = </a:t>
            </a:r>
            <a:r>
              <a:rPr lang="en-US" sz="2800" b="1" dirty="0" smtClean="0"/>
              <a:t>3,15,17,44 (Multi Model)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Range = </a:t>
            </a:r>
            <a:r>
              <a:rPr lang="en-US" sz="2800" b="1" dirty="0" smtClean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8831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 (Standard Deviation)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87425"/>
              </p:ext>
            </p:extLst>
          </p:nvPr>
        </p:nvGraphicFramePr>
        <p:xfrm>
          <a:off x="228599" y="914400"/>
          <a:ext cx="5257801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283">
                  <a:extLst>
                    <a:ext uri="{9D8B030D-6E8A-4147-A177-3AD203B41FA5}">
                      <a16:colId xmlns:a16="http://schemas.microsoft.com/office/drawing/2014/main" val="3934662259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3109777362"/>
                    </a:ext>
                  </a:extLst>
                </a:gridCol>
                <a:gridCol w="2431733">
                  <a:extLst>
                    <a:ext uri="{9D8B030D-6E8A-4147-A177-3AD203B41FA5}">
                      <a16:colId xmlns:a16="http://schemas.microsoft.com/office/drawing/2014/main" val="4210675810"/>
                    </a:ext>
                  </a:extLst>
                </a:gridCol>
              </a:tblGrid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– 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X – Mean 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87263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281.23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72820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-16.77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281.23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38188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138.53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8187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115.99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369410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5082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77551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3606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6764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08350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36926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409.25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0333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587.09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2633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587.09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40926"/>
                  </a:ext>
                </a:extLst>
              </a:tr>
              <a:tr h="35855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2536.27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0313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34050" y="4267200"/>
            <a:ext cx="2971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Standard Deviation </a:t>
            </a:r>
            <a:r>
              <a:rPr lang="en-US" sz="2400" b="1" u="sng" dirty="0" smtClean="0">
                <a:solidFill>
                  <a:srgbClr val="FF0000"/>
                </a:solidFill>
              </a:rPr>
              <a:t>14.53 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6340" y="2723535"/>
            <a:ext cx="2971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Sample Variance</a:t>
            </a:r>
          </a:p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211.35 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Min-Max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: Minimum Value = 3</a:t>
            </a:r>
          </a:p>
          <a:p>
            <a:r>
              <a:rPr lang="en-US" dirty="0" smtClean="0"/>
              <a:t>Max : Maximum Value = 44</a:t>
            </a:r>
          </a:p>
          <a:p>
            <a:r>
              <a:rPr lang="en-US" dirty="0" smtClean="0"/>
              <a:t>V = Respective value of attributes. For Example V1= 3, V2=8, V3=9 &amp; So on.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ewMax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NewMin</a:t>
            </a:r>
            <a:r>
              <a:rPr lang="en-US" dirty="0" smtClean="0"/>
              <a:t> = 0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41148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Formula</a:t>
                </a:r>
                <a:r>
                  <a:rPr lang="en-US" dirty="0" smtClean="0"/>
                  <a:t> : V</a:t>
                </a:r>
                <a:r>
                  <a:rPr lang="en-US" dirty="0"/>
                  <a:t>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𝑛𝑒𝑤𝑚𝑎𝑥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𝑛𝑒𝑤𝑚𝑖𝑛𝐴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𝑛𝑒𝑤𝑚𝑖𝑛𝐴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114800"/>
                <a:ext cx="6705600" cy="495328"/>
              </a:xfrm>
              <a:prstGeom prst="rect">
                <a:avLst/>
              </a:prstGeom>
              <a:blipFill>
                <a:blip r:embed="rId2"/>
                <a:stretch>
                  <a:fillRect l="-635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9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Min-Max Normalization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36044"/>
              </p:ext>
            </p:extLst>
          </p:nvPr>
        </p:nvGraphicFramePr>
        <p:xfrm>
          <a:off x="457200" y="1219200"/>
          <a:ext cx="3505200" cy="42519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5777">
                  <a:extLst>
                    <a:ext uri="{9D8B030D-6E8A-4147-A177-3AD203B41FA5}">
                      <a16:colId xmlns:a16="http://schemas.microsoft.com/office/drawing/2014/main" val="3934662259"/>
                    </a:ext>
                  </a:extLst>
                </a:gridCol>
                <a:gridCol w="2119423">
                  <a:extLst>
                    <a:ext uri="{9D8B030D-6E8A-4147-A177-3AD203B41FA5}">
                      <a16:colId xmlns:a16="http://schemas.microsoft.com/office/drawing/2014/main" val="3109777362"/>
                    </a:ext>
                  </a:extLst>
                </a:gridCol>
              </a:tblGrid>
              <a:tr h="3865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Normalized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87263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72820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0.12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8187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0.14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369410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0.29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5082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0.34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6764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0.58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36926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0.90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03339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4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Examples -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44446"/>
              </p:ext>
            </p:extLst>
          </p:nvPr>
        </p:nvGraphicFramePr>
        <p:xfrm>
          <a:off x="457200" y="1219200"/>
          <a:ext cx="41910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A,B,C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B,E,F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8877"/>
              </p:ext>
            </p:extLst>
          </p:nvPr>
        </p:nvGraphicFramePr>
        <p:xfrm>
          <a:off x="484239" y="377190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09200"/>
              </p:ext>
            </p:extLst>
          </p:nvPr>
        </p:nvGraphicFramePr>
        <p:xfrm>
          <a:off x="484239" y="4953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2/3 = 0.66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2/2 =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min-support = 60% and Confidence = 80%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04832"/>
              </p:ext>
            </p:extLst>
          </p:nvPr>
        </p:nvGraphicFramePr>
        <p:xfrm>
          <a:off x="609600" y="153416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1,3,4,6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2,3,5,7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1,2,3,5,8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2,5,9,10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1,4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2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49225"/>
              </p:ext>
            </p:extLst>
          </p:nvPr>
        </p:nvGraphicFramePr>
        <p:xfrm>
          <a:off x="609600" y="432054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7018"/>
              </p:ext>
            </p:extLst>
          </p:nvPr>
        </p:nvGraphicFramePr>
        <p:xfrm>
          <a:off x="609600" y="5271115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3/3 =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3/3 =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min-support = 60% and Confidence = 80%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97383"/>
              </p:ext>
            </p:extLst>
          </p:nvPr>
        </p:nvGraphicFramePr>
        <p:xfrm>
          <a:off x="609600" y="1534160"/>
          <a:ext cx="41910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K,A,D,B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D,A,C,E,B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C,A,B,E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B,A,D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8946"/>
              </p:ext>
            </p:extLst>
          </p:nvPr>
        </p:nvGraphicFramePr>
        <p:xfrm>
          <a:off x="609600" y="386334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A,B,D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90809"/>
              </p:ext>
            </p:extLst>
          </p:nvPr>
        </p:nvGraphicFramePr>
        <p:xfrm>
          <a:off x="609600" y="1143000"/>
          <a:ext cx="6096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A^B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3/4 = 0.75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A^D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 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3/3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B^D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3/3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B^D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3/4</a:t>
                      </a:r>
                      <a:r>
                        <a:rPr lang="en-US" sz="2400" baseline="0" dirty="0" smtClean="0"/>
                        <a:t> = 0.75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A^D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3/4</a:t>
                      </a:r>
                      <a:r>
                        <a:rPr lang="en-US" sz="2400" baseline="0" dirty="0" smtClean="0"/>
                        <a:t> = 0.75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A^B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3/3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2758"/>
              </p:ext>
            </p:extLst>
          </p:nvPr>
        </p:nvGraphicFramePr>
        <p:xfrm>
          <a:off x="457200" y="1943100"/>
          <a:ext cx="56388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Cheese,</a:t>
                      </a:r>
                      <a:r>
                        <a:rPr lang="en-US" sz="2400" baseline="0" dirty="0" smtClean="0"/>
                        <a:t> Milk, Cookies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Butter, Milk, Bread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Cheese, Butter, Milk, Bread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Butter, Bread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104900"/>
            <a:ext cx="8763000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b="1" dirty="0" smtClean="0">
                <a:solidFill>
                  <a:schemeClr val="tx1"/>
                </a:solidFill>
              </a:rPr>
              <a:t>A database has 4 transactions. Let </a:t>
            </a:r>
            <a:r>
              <a:rPr lang="en-US" sz="2150" b="1" dirty="0" err="1" smtClean="0">
                <a:solidFill>
                  <a:schemeClr val="tx1"/>
                </a:solidFill>
              </a:rPr>
              <a:t>Min_sup</a:t>
            </a:r>
            <a:r>
              <a:rPr lang="en-US" sz="2150" b="1" dirty="0" smtClean="0">
                <a:solidFill>
                  <a:schemeClr val="tx1"/>
                </a:solidFill>
              </a:rPr>
              <a:t> = 50% and </a:t>
            </a:r>
            <a:r>
              <a:rPr lang="en-US" sz="2150" b="1" dirty="0" err="1">
                <a:solidFill>
                  <a:schemeClr val="tx1"/>
                </a:solidFill>
              </a:rPr>
              <a:t>M</a:t>
            </a:r>
            <a:r>
              <a:rPr lang="en-US" sz="2150" b="1" dirty="0" err="1" smtClean="0">
                <a:solidFill>
                  <a:schemeClr val="tx1"/>
                </a:solidFill>
              </a:rPr>
              <a:t>in_conf</a:t>
            </a:r>
            <a:r>
              <a:rPr lang="en-US" sz="2150" b="1" dirty="0" smtClean="0">
                <a:solidFill>
                  <a:schemeClr val="tx1"/>
                </a:solidFill>
              </a:rPr>
              <a:t> = 75%</a:t>
            </a:r>
            <a:endParaRPr lang="en-US" sz="215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6870"/>
              </p:ext>
            </p:extLst>
          </p:nvPr>
        </p:nvGraphicFramePr>
        <p:xfrm>
          <a:off x="457200" y="4340614"/>
          <a:ext cx="42672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Butter,Milk,Bread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13166"/>
              </p:ext>
            </p:extLst>
          </p:nvPr>
        </p:nvGraphicFramePr>
        <p:xfrm>
          <a:off x="212623" y="1066800"/>
          <a:ext cx="8740876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1377">
                  <a:extLst>
                    <a:ext uri="{9D8B030D-6E8A-4147-A177-3AD203B41FA5}">
                      <a16:colId xmlns:a16="http://schemas.microsoft.com/office/drawing/2014/main" val="998899752"/>
                    </a:ext>
                  </a:extLst>
                </a:gridCol>
                <a:gridCol w="3125469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148271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5146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Conf.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Rule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Butter^Milk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Bread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2/2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Rule 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Milk^Bread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 Butter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2/2 = 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</a:t>
                      </a:r>
                      <a:r>
                        <a:rPr lang="en-US" sz="2400" baseline="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Butter^Bread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 Milk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ButterMilk^Bread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</a:t>
                      </a:r>
                      <a:r>
                        <a:rPr lang="en-US" sz="2400" baseline="0" dirty="0" smtClean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MilkButter^Bread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</a:t>
                      </a:r>
                      <a:r>
                        <a:rPr lang="en-US" sz="2400" baseline="0" dirty="0" smtClean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 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BreadButter^Milk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2/3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8456"/>
              </p:ext>
            </p:extLst>
          </p:nvPr>
        </p:nvGraphicFramePr>
        <p:xfrm>
          <a:off x="228600" y="190500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{M,O,N,K,E,Y}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{D,O,N,K,E,Y}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{M,A,K,E}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{M,U,C,K,Y}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{C,O,O,K,I,E}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3175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104900"/>
            <a:ext cx="8763000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b="1" dirty="0" smtClean="0">
                <a:solidFill>
                  <a:schemeClr val="tx1"/>
                </a:solidFill>
              </a:rPr>
              <a:t>A database has 5 transactions. Let </a:t>
            </a:r>
            <a:r>
              <a:rPr lang="en-US" sz="2150" b="1" dirty="0" err="1" smtClean="0">
                <a:solidFill>
                  <a:schemeClr val="tx1"/>
                </a:solidFill>
              </a:rPr>
              <a:t>Min_sup</a:t>
            </a:r>
            <a:r>
              <a:rPr lang="en-US" sz="2150" b="1" dirty="0" smtClean="0">
                <a:solidFill>
                  <a:schemeClr val="tx1"/>
                </a:solidFill>
              </a:rPr>
              <a:t> = 60% and </a:t>
            </a:r>
            <a:r>
              <a:rPr lang="en-US" sz="2150" b="1" dirty="0" err="1">
                <a:solidFill>
                  <a:schemeClr val="tx1"/>
                </a:solidFill>
              </a:rPr>
              <a:t>M</a:t>
            </a:r>
            <a:r>
              <a:rPr lang="en-US" sz="2150" b="1" dirty="0" err="1" smtClean="0">
                <a:solidFill>
                  <a:schemeClr val="tx1"/>
                </a:solidFill>
              </a:rPr>
              <a:t>in_conf</a:t>
            </a:r>
            <a:r>
              <a:rPr lang="en-US" sz="2150" b="1" dirty="0" smtClean="0">
                <a:solidFill>
                  <a:schemeClr val="tx1"/>
                </a:solidFill>
              </a:rPr>
              <a:t> =80%</a:t>
            </a:r>
            <a:endParaRPr lang="en-US" sz="215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65472"/>
              </p:ext>
            </p:extLst>
          </p:nvPr>
        </p:nvGraphicFramePr>
        <p:xfrm>
          <a:off x="228600" y="4724072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268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918732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O,K,E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85618"/>
              </p:ext>
            </p:extLst>
          </p:nvPr>
        </p:nvGraphicFramePr>
        <p:xfrm>
          <a:off x="4794455" y="1917290"/>
          <a:ext cx="4191001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45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414821"/>
                    </a:ext>
                  </a:extLst>
                </a:gridCol>
                <a:gridCol w="243225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K^O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3/3 = 1 (100%)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E^O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K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3/3 = 1 (100%)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&amp; FP-Growth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Support = 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372"/>
              </p:ext>
            </p:extLst>
          </p:nvPr>
        </p:nvGraphicFramePr>
        <p:xfrm>
          <a:off x="381000" y="152400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A,B,C,E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B,C,E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A,C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317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2224"/>
              </p:ext>
            </p:extLst>
          </p:nvPr>
        </p:nvGraphicFramePr>
        <p:xfrm>
          <a:off x="381000" y="4405179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268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918732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B,C,E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18137</TotalTime>
  <Words>721</Words>
  <Application>Microsoft Office PowerPoint</Application>
  <PresentationFormat>On-screen Show (4:3)</PresentationFormat>
  <Paragraphs>339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Open Sans</vt:lpstr>
      <vt:lpstr>Open Sans Extrabold</vt:lpstr>
      <vt:lpstr>Open Sans Semibold</vt:lpstr>
      <vt:lpstr>Times New Roman</vt:lpstr>
      <vt:lpstr>Wingdings</vt:lpstr>
      <vt:lpstr>ZapfDingbatsITC</vt:lpstr>
      <vt:lpstr>Office Theme</vt:lpstr>
      <vt:lpstr>Data Mining &amp; Business Intelligence –Examples</vt:lpstr>
      <vt:lpstr>Apriori Examples - Try It!</vt:lpstr>
      <vt:lpstr>Try it!</vt:lpstr>
      <vt:lpstr>Try it! </vt:lpstr>
      <vt:lpstr>Cont..</vt:lpstr>
      <vt:lpstr>Try it!</vt:lpstr>
      <vt:lpstr>Cont..</vt:lpstr>
      <vt:lpstr>Apriori Example</vt:lpstr>
      <vt:lpstr>Apriori &amp; FP-Growth Example </vt:lpstr>
      <vt:lpstr>Cont..</vt:lpstr>
      <vt:lpstr>FP-Tree Construction (Cont..)</vt:lpstr>
      <vt:lpstr>Try it!</vt:lpstr>
      <vt:lpstr>Cont.. (Standard Deviation)</vt:lpstr>
      <vt:lpstr>Min-Max Normalization</vt:lpstr>
      <vt:lpstr>Min-Max Normalization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1485</cp:revision>
  <dcterms:created xsi:type="dcterms:W3CDTF">2013-05-17T03:00:03Z</dcterms:created>
  <dcterms:modified xsi:type="dcterms:W3CDTF">2017-07-22T06:36:54Z</dcterms:modified>
</cp:coreProperties>
</file>