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5"/>
  </p:notesMasterIdLst>
  <p:sldIdLst>
    <p:sldId id="256" r:id="rId3"/>
    <p:sldId id="380" r:id="rId4"/>
    <p:sldId id="472" r:id="rId5"/>
    <p:sldId id="469" r:id="rId6"/>
    <p:sldId id="473" r:id="rId7"/>
    <p:sldId id="474" r:id="rId8"/>
    <p:sldId id="494" r:id="rId9"/>
    <p:sldId id="489" r:id="rId10"/>
    <p:sldId id="487" r:id="rId11"/>
    <p:sldId id="485" r:id="rId12"/>
    <p:sldId id="480" r:id="rId13"/>
    <p:sldId id="502" r:id="rId14"/>
    <p:sldId id="483" r:id="rId15"/>
    <p:sldId id="476" r:id="rId16"/>
    <p:sldId id="387" r:id="rId17"/>
    <p:sldId id="491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492" r:id="rId26"/>
    <p:sldId id="395" r:id="rId27"/>
    <p:sldId id="397" r:id="rId28"/>
    <p:sldId id="400" r:id="rId29"/>
    <p:sldId id="493" r:id="rId30"/>
    <p:sldId id="401" r:id="rId31"/>
    <p:sldId id="496" r:id="rId32"/>
    <p:sldId id="402" r:id="rId33"/>
    <p:sldId id="497" r:id="rId34"/>
    <p:sldId id="503" r:id="rId35"/>
    <p:sldId id="405" r:id="rId36"/>
    <p:sldId id="432" r:id="rId37"/>
    <p:sldId id="498" r:id="rId38"/>
    <p:sldId id="406" r:id="rId39"/>
    <p:sldId id="407" r:id="rId40"/>
    <p:sldId id="499" r:id="rId41"/>
    <p:sldId id="398" r:id="rId42"/>
    <p:sldId id="399" r:id="rId43"/>
    <p:sldId id="409" r:id="rId44"/>
    <p:sldId id="410" r:id="rId45"/>
    <p:sldId id="456" r:id="rId46"/>
    <p:sldId id="412" r:id="rId47"/>
    <p:sldId id="488" r:id="rId48"/>
    <p:sldId id="495" r:id="rId49"/>
    <p:sldId id="414" r:id="rId50"/>
    <p:sldId id="478" r:id="rId51"/>
    <p:sldId id="415" r:id="rId52"/>
    <p:sldId id="416" r:id="rId53"/>
    <p:sldId id="458" r:id="rId54"/>
    <p:sldId id="459" r:id="rId55"/>
    <p:sldId id="460" r:id="rId56"/>
    <p:sldId id="461" r:id="rId57"/>
    <p:sldId id="417" r:id="rId58"/>
    <p:sldId id="418" r:id="rId59"/>
    <p:sldId id="419" r:id="rId60"/>
    <p:sldId id="504" r:id="rId61"/>
    <p:sldId id="514" r:id="rId62"/>
    <p:sldId id="506" r:id="rId63"/>
    <p:sldId id="421" r:id="rId64"/>
    <p:sldId id="443" r:id="rId65"/>
    <p:sldId id="422" r:id="rId66"/>
    <p:sldId id="423" r:id="rId67"/>
    <p:sldId id="424" r:id="rId68"/>
    <p:sldId id="444" r:id="rId69"/>
    <p:sldId id="425" r:id="rId70"/>
    <p:sldId id="426" r:id="rId71"/>
    <p:sldId id="427" r:id="rId72"/>
    <p:sldId id="507" r:id="rId73"/>
    <p:sldId id="428" r:id="rId74"/>
    <p:sldId id="513" r:id="rId75"/>
    <p:sldId id="445" r:id="rId76"/>
    <p:sldId id="429" r:id="rId77"/>
    <p:sldId id="430" r:id="rId78"/>
    <p:sldId id="431" r:id="rId79"/>
    <p:sldId id="437" r:id="rId80"/>
    <p:sldId id="433" r:id="rId81"/>
    <p:sldId id="434" r:id="rId82"/>
    <p:sldId id="435" r:id="rId83"/>
    <p:sldId id="436" r:id="rId84"/>
    <p:sldId id="438" r:id="rId85"/>
    <p:sldId id="441" r:id="rId86"/>
    <p:sldId id="515" r:id="rId87"/>
    <p:sldId id="455" r:id="rId88"/>
    <p:sldId id="442" r:id="rId89"/>
    <p:sldId id="447" r:id="rId90"/>
    <p:sldId id="448" r:id="rId91"/>
    <p:sldId id="508" r:id="rId92"/>
    <p:sldId id="509" r:id="rId93"/>
    <p:sldId id="451" r:id="rId94"/>
    <p:sldId id="450" r:id="rId95"/>
    <p:sldId id="510" r:id="rId96"/>
    <p:sldId id="452" r:id="rId97"/>
    <p:sldId id="453" r:id="rId98"/>
    <p:sldId id="511" r:id="rId99"/>
    <p:sldId id="454" r:id="rId100"/>
    <p:sldId id="512" r:id="rId101"/>
    <p:sldId id="464" r:id="rId102"/>
    <p:sldId id="468" r:id="rId103"/>
    <p:sldId id="462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7na10FMoHkqZ/q/uWNs9bQ==" hashData="r7RabxHp6CcLozF50kuMpp2fRd+al7u+waLocCIUUpx2HR4nHLbbBd4n1LCOHO5zJfSQC7vMxPTuZvaJ/51FS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kha" initials="R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2B7"/>
    <a:srgbClr val="E40524"/>
    <a:srgbClr val="008000"/>
    <a:srgbClr val="BC1645"/>
    <a:srgbClr val="66FF66"/>
    <a:srgbClr val="C0C0C0"/>
    <a:srgbClr val="CCCCCC"/>
    <a:srgbClr val="4D4C4D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86381" autoAdjust="0"/>
  </p:normalViewPr>
  <p:slideViewPr>
    <p:cSldViewPr>
      <p:cViewPr varScale="1">
        <p:scale>
          <a:sx n="74" d="100"/>
          <a:sy n="74" d="100"/>
        </p:scale>
        <p:origin x="13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4"/>
    </p:cViewPr>
  </p:sorterViewPr>
  <p:notesViewPr>
    <p:cSldViewPr>
      <p:cViewPr varScale="1">
        <p:scale>
          <a:sx n="53" d="100"/>
          <a:sy n="53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0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3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88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41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49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Exam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64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processing or communication service that is provided by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7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Peer Entity Authentication: Used in association with a logical connection to provide confidence in the identity of the entities connected.</a:t>
            </a:r>
          </a:p>
          <a:p>
            <a:pPr lvl="1"/>
            <a:r>
              <a:rPr lang="en-US" sz="2400" dirty="0" smtClean="0"/>
              <a:t>Data-Origin Authentication: In a connectionless transfer, provides assurance that the source of received data is as claimed.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4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Hash</a:t>
            </a:r>
            <a:r>
              <a:rPr lang="en-IN" baseline="0" dirty="0" smtClean="0"/>
              <a:t> functions, Digital signatures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"writing" or a "field of study"</a:t>
            </a:r>
            <a:endParaRPr lang="en-IN" dirty="0" smtClean="0"/>
          </a:p>
          <a:p>
            <a:r>
              <a:rPr lang="en-IN" dirty="0" smtClean="0"/>
              <a:t>Calligraphy</a:t>
            </a:r>
          </a:p>
          <a:p>
            <a:r>
              <a:rPr lang="en-IN" dirty="0" smtClean="0"/>
              <a:t>Geography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cinematography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autobiography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Unit-1: Symmetric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Cipher Model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7/24/2018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7/24/2018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0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R. K. Karangiya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rekha.karangiya@darshan.ac.in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Information &amp; Network Security (2170709)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692696"/>
            <a:ext cx="5814196" cy="2592500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UNIT-1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Symmetric Cipher 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Model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3893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 smtClean="0">
                <a:solidFill>
                  <a:schemeClr val="tx2"/>
                </a:solidFill>
              </a:rPr>
              <a:t>Availability :</a:t>
            </a:r>
          </a:p>
          <a:p>
            <a:pPr lvl="1"/>
            <a:r>
              <a:rPr lang="en-US" sz="2400" dirty="0" smtClean="0"/>
              <a:t>Assure that systems work promptly and service is not denied to authorized users.</a:t>
            </a:r>
          </a:p>
          <a:p>
            <a:pPr lvl="1">
              <a:buNone/>
            </a:pP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71" y="2971658"/>
            <a:ext cx="1773936" cy="133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330403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6771" y="45318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User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47793" y="3640405"/>
            <a:ext cx="278028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2840" y="3196757"/>
            <a:ext cx="211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www.amazon.com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359191" y="4995548"/>
            <a:ext cx="149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Server down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471" y="4996015"/>
            <a:ext cx="199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Browser working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83" y="5530538"/>
            <a:ext cx="1008112" cy="69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64" y="5527771"/>
            <a:ext cx="981345" cy="75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7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Cryptographic Algorithms</a:t>
            </a:r>
            <a:endParaRPr lang="en-IN" dirty="0"/>
          </a:p>
        </p:txBody>
      </p:sp>
      <p:sp>
        <p:nvSpPr>
          <p:cNvPr id="11" name="Freeform 10"/>
          <p:cNvSpPr/>
          <p:nvPr/>
        </p:nvSpPr>
        <p:spPr>
          <a:xfrm>
            <a:off x="4669024" y="3068458"/>
            <a:ext cx="3431617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8523"/>
                </a:lnTo>
                <a:lnTo>
                  <a:pt x="3431617" y="198523"/>
                </a:lnTo>
                <a:lnTo>
                  <a:pt x="3431617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4669024" y="3068458"/>
            <a:ext cx="1143872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8523"/>
                </a:lnTo>
                <a:lnTo>
                  <a:pt x="1143872" y="198523"/>
                </a:lnTo>
                <a:lnTo>
                  <a:pt x="1143872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3525151" y="3068458"/>
            <a:ext cx="1143872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43872" y="0"/>
                </a:moveTo>
                <a:lnTo>
                  <a:pt x="1143872" y="198523"/>
                </a:lnTo>
                <a:lnTo>
                  <a:pt x="0" y="198523"/>
                </a:lnTo>
                <a:lnTo>
                  <a:pt x="0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1237406" y="3068458"/>
            <a:ext cx="3431617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31617" y="0"/>
                </a:moveTo>
                <a:lnTo>
                  <a:pt x="3431617" y="198523"/>
                </a:lnTo>
                <a:lnTo>
                  <a:pt x="0" y="198523"/>
                </a:lnTo>
                <a:lnTo>
                  <a:pt x="0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723674" y="2123109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Cryptographic algorithms and protocols </a:t>
            </a:r>
            <a:endParaRPr lang="en-US" sz="2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292056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Symmetric encryption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2579802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Asymmetric encryption</a:t>
            </a:r>
            <a:endParaRPr lang="en-US" sz="21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867547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Data integrity algorithms</a:t>
            </a:r>
            <a:endParaRPr lang="en-US" sz="2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7155292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smtClean="0"/>
              <a:t>Authentication protocols</a:t>
            </a:r>
            <a:endParaRPr lang="en-US" sz="2100" kern="12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Cryptographic algorithms and protocols can be grouped into four main areas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" y="4605621"/>
            <a:ext cx="8753934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Symmetric encryption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blocks or streams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 any size, including messages, files, encryption keys, and passwords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500" y="4605621"/>
            <a:ext cx="8753934" cy="133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Asymmetric encryption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conceal small blocks of data, such as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encryption keys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hash function values, which are used in digital signatures.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79" y="4594262"/>
            <a:ext cx="8753934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integrity algorithms u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sed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protect blocks of data, such as messages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from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alteration.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1" y="4594262"/>
            <a:ext cx="8753934" cy="182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Protocols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schemes based on the use of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cryptographic algorithms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designed to authenticate the identity of entities.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6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0" grpId="1"/>
      <p:bldP spid="21" grpId="0"/>
      <p:bldP spid="21" grpId="1"/>
      <p:bldP spid="22" grpId="0"/>
      <p:bldP spid="22" grpId="1"/>
      <p:bldP spid="2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Threat and Attack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Threat:</a:t>
            </a:r>
            <a:r>
              <a:rPr lang="en-IN" dirty="0" smtClean="0"/>
              <a:t> A </a:t>
            </a:r>
            <a:r>
              <a:rPr lang="en-IN" dirty="0"/>
              <a:t>potential for violation of security, which exists when there is a circumstance, capability, action, or </a:t>
            </a:r>
            <a:r>
              <a:rPr lang="en-IN" dirty="0" smtClean="0"/>
              <a:t> event </a:t>
            </a:r>
            <a:r>
              <a:rPr lang="en-IN" dirty="0"/>
              <a:t>that could </a:t>
            </a:r>
            <a:r>
              <a:rPr lang="en-IN" dirty="0" smtClean="0"/>
              <a:t>crack </a:t>
            </a:r>
            <a:r>
              <a:rPr lang="en-IN" dirty="0"/>
              <a:t>security and cause harm. That is, a threat is a possible danger that </a:t>
            </a:r>
            <a:r>
              <a:rPr lang="en-IN" dirty="0" smtClean="0"/>
              <a:t>might exploit </a:t>
            </a:r>
            <a:r>
              <a:rPr lang="en-IN" dirty="0"/>
              <a:t>a vulnerability.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Attack:</a:t>
            </a:r>
            <a:r>
              <a:rPr lang="en-IN" dirty="0" smtClean="0"/>
              <a:t> An violation </a:t>
            </a:r>
            <a:r>
              <a:rPr lang="en-IN" dirty="0"/>
              <a:t>on system security that derives from an intelligent threat; that is, an intelligent act </a:t>
            </a:r>
            <a:r>
              <a:rPr lang="en-IN" dirty="0" smtClean="0"/>
              <a:t>that is </a:t>
            </a:r>
            <a:r>
              <a:rPr lang="en-IN" dirty="0"/>
              <a:t>a </a:t>
            </a:r>
            <a:r>
              <a:rPr lang="en-IN" dirty="0" smtClean="0"/>
              <a:t>calculated </a:t>
            </a:r>
            <a:r>
              <a:rPr lang="en-IN" dirty="0"/>
              <a:t>attempt </a:t>
            </a:r>
            <a:r>
              <a:rPr lang="en-IN" dirty="0" smtClean="0"/>
              <a:t>to avoid </a:t>
            </a:r>
            <a:r>
              <a:rPr lang="en-IN" dirty="0"/>
              <a:t>security </a:t>
            </a:r>
            <a:r>
              <a:rPr lang="en-IN" dirty="0" smtClean="0"/>
              <a:t>services and </a:t>
            </a:r>
            <a:r>
              <a:rPr lang="en-IN" dirty="0"/>
              <a:t>violate the security policy of a system.</a:t>
            </a:r>
          </a:p>
        </p:txBody>
      </p:sp>
    </p:spTree>
    <p:extLst>
      <p:ext uri="{BB962C8B-B14F-4D97-AF65-F5344CB8AC3E}">
        <p14:creationId xmlns:p14="http://schemas.microsoft.com/office/powerpoint/2010/main" val="108831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5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IN" b="1" dirty="0" smtClean="0">
                <a:solidFill>
                  <a:schemeClr val="tx2"/>
                </a:solidFill>
              </a:rPr>
              <a:t>Authenticity</a:t>
            </a:r>
            <a:r>
              <a:rPr lang="en-IN" b="1" dirty="0">
                <a:solidFill>
                  <a:schemeClr val="tx2"/>
                </a:solidFill>
              </a:rPr>
              <a:t>:</a:t>
            </a:r>
            <a:r>
              <a:rPr lang="en-IN" dirty="0"/>
              <a:t> </a:t>
            </a:r>
          </a:p>
          <a:p>
            <a:pPr lvl="1" indent="-342900"/>
            <a:r>
              <a:rPr lang="en-IN" sz="2400" dirty="0"/>
              <a:t>The property of being genuine and being able to be verified and trusted; confidence in the validity of a transmission, a message, or message originator. </a:t>
            </a:r>
          </a:p>
          <a:p>
            <a:pPr lvl="1" indent="-342900"/>
            <a:r>
              <a:rPr lang="en-IN" sz="2400" dirty="0"/>
              <a:t>This means verifying that each input arriving at the system came from a trusted source</a:t>
            </a:r>
            <a:r>
              <a:rPr lang="en-IN" sz="2400" dirty="0" smtClean="0"/>
              <a:t>.</a:t>
            </a:r>
          </a:p>
          <a:p>
            <a:pPr lvl="1" indent="-342900"/>
            <a:endParaRPr lang="en-IN" sz="2400" dirty="0" smtClean="0"/>
          </a:p>
          <a:p>
            <a:pPr lvl="1" indent="-34290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1771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62214"/>
            <a:ext cx="11620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68" y="4095551"/>
            <a:ext cx="15335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2050" idx="3"/>
          </p:cNvCxnSpPr>
          <p:nvPr/>
        </p:nvCxnSpPr>
        <p:spPr>
          <a:xfrm>
            <a:off x="2815258" y="4728964"/>
            <a:ext cx="132469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51" idx="3"/>
          </p:cNvCxnSpPr>
          <p:nvPr/>
        </p:nvCxnSpPr>
        <p:spPr>
          <a:xfrm flipV="1">
            <a:off x="5302002" y="4757538"/>
            <a:ext cx="1430238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11524" y="5516620"/>
            <a:ext cx="117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Password</a:t>
            </a:r>
            <a:endParaRPr lang="en-IN" sz="2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0014" y="5589240"/>
            <a:ext cx="137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Verification</a:t>
            </a:r>
            <a:endParaRPr lang="en-IN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2395" y="5595097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Access</a:t>
            </a:r>
            <a:endParaRPr lang="en-IN" sz="20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5429" y="55892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+</a:t>
            </a:r>
            <a:endParaRPr lang="en-I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10533" y="55892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+mj-lt"/>
              </a:rPr>
              <a:t>=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5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38936"/>
          </a:xfrm>
        </p:spPr>
        <p:txBody>
          <a:bodyPr>
            <a:noAutofit/>
          </a:bodyPr>
          <a:lstStyle/>
          <a:p>
            <a:pPr marL="400050" lvl="2" indent="0">
              <a:buNone/>
            </a:pPr>
            <a:endParaRPr lang="en-US" sz="2200" dirty="0" smtClean="0"/>
          </a:p>
          <a:p>
            <a:pPr marL="457200" indent="-457200">
              <a:buNone/>
            </a:pPr>
            <a:endParaRPr lang="en-US" sz="24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59792" y="1985417"/>
            <a:ext cx="1047912" cy="1195263"/>
            <a:chOff x="768593" y="3465004"/>
            <a:chExt cx="1047912" cy="11952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93" y="3465004"/>
              <a:ext cx="857250" cy="8572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1306" y="4260157"/>
              <a:ext cx="1035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User A</a:t>
              </a:r>
              <a:endParaRPr lang="en-IN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98688" y="3758854"/>
            <a:ext cx="1056383" cy="1195263"/>
            <a:chOff x="768593" y="3465004"/>
            <a:chExt cx="1056383" cy="11952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93" y="3465004"/>
              <a:ext cx="857250" cy="8572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9777" y="4260157"/>
              <a:ext cx="1035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User C</a:t>
              </a:r>
              <a:endParaRPr lang="en-IN" sz="1600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107232" y="2194754"/>
            <a:ext cx="1440160" cy="59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 am User A</a:t>
            </a:r>
            <a:endParaRPr lang="en-IN" dirty="0"/>
          </a:p>
        </p:txBody>
      </p:sp>
      <p:cxnSp>
        <p:nvCxnSpPr>
          <p:cNvPr id="18" name="Straight Connector 17"/>
          <p:cNvCxnSpPr>
            <a:stCxn id="9" idx="0"/>
            <a:endCxn id="14" idx="2"/>
          </p:cNvCxnSpPr>
          <p:nvPr/>
        </p:nvCxnSpPr>
        <p:spPr>
          <a:xfrm flipH="1" flipV="1">
            <a:off x="3827312" y="2792114"/>
            <a:ext cx="1" cy="966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>
            <a:off x="4547392" y="2493434"/>
            <a:ext cx="2873524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44300" y="1844649"/>
            <a:ext cx="213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Transfer Rs. 1,00,000</a:t>
            </a:r>
          </a:p>
          <a:p>
            <a:pPr algn="ctr"/>
            <a:r>
              <a:rPr lang="en-IN" dirty="0" smtClean="0"/>
              <a:t>From A to C.</a:t>
            </a:r>
            <a:endParaRPr lang="en-IN" dirty="0"/>
          </a:p>
        </p:txBody>
      </p:sp>
      <p:grpSp>
        <p:nvGrpSpPr>
          <p:cNvPr id="33" name="Group 32"/>
          <p:cNvGrpSpPr/>
          <p:nvPr/>
        </p:nvGrpSpPr>
        <p:grpSpPr>
          <a:xfrm>
            <a:off x="7245265" y="1731499"/>
            <a:ext cx="1405217" cy="1714125"/>
            <a:chOff x="6336196" y="3717032"/>
            <a:chExt cx="1625397" cy="220058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196" y="3717032"/>
              <a:ext cx="1625397" cy="162539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539369" y="5403960"/>
              <a:ext cx="1219048" cy="513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Bank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9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IN" b="1" dirty="0" smtClean="0">
                <a:solidFill>
                  <a:schemeClr val="tx2"/>
                </a:solidFill>
              </a:rPr>
              <a:t>Accountability:</a:t>
            </a:r>
            <a:r>
              <a:rPr lang="en-IN" dirty="0" smtClean="0"/>
              <a:t> </a:t>
            </a:r>
          </a:p>
          <a:p>
            <a:pPr lvl="1"/>
            <a:r>
              <a:rPr lang="en-IN" sz="2400" dirty="0" smtClean="0"/>
              <a:t>The security goal that generates the requirement for actions of an entity to be traced uniquely to that entity. </a:t>
            </a:r>
          </a:p>
          <a:p>
            <a:pPr lvl="1"/>
            <a:r>
              <a:rPr lang="en-IN" sz="2400" dirty="0" smtClean="0"/>
              <a:t>This supports nonrepudiation(</a:t>
            </a:r>
            <a:r>
              <a:rPr lang="en-IN" sz="2400" dirty="0"/>
              <a:t>assurance that someone cannot deny </a:t>
            </a:r>
            <a:r>
              <a:rPr lang="en-IN" sz="2400" dirty="0" smtClean="0"/>
              <a:t>something).</a:t>
            </a:r>
          </a:p>
          <a:p>
            <a:pPr marL="457200" lvl="1" indent="0">
              <a:buNone/>
            </a:pPr>
            <a:endParaRPr lang="en-IN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948264" y="3433216"/>
            <a:ext cx="2016224" cy="2681115"/>
            <a:chOff x="6336196" y="3717032"/>
            <a:chExt cx="1625397" cy="1935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196" y="3717032"/>
              <a:ext cx="1625397" cy="16253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26294" y="5363841"/>
              <a:ext cx="845050" cy="28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Bank</a:t>
              </a:r>
              <a:endParaRPr lang="en-IN" sz="1600" dirty="0"/>
            </a:p>
          </p:txBody>
        </p:sp>
      </p:grpSp>
      <p:sp>
        <p:nvSpPr>
          <p:cNvPr id="7" name="Line Callout 1 6"/>
          <p:cNvSpPr/>
          <p:nvPr/>
        </p:nvSpPr>
        <p:spPr>
          <a:xfrm>
            <a:off x="2195736" y="4061008"/>
            <a:ext cx="2772000" cy="999512"/>
          </a:xfrm>
          <a:prstGeom prst="borderCallout1">
            <a:avLst>
              <a:gd name="adj1" fmla="val 51487"/>
              <a:gd name="adj2" fmla="val 100132"/>
              <a:gd name="adj3" fmla="val 49796"/>
              <a:gd name="adj4" fmla="val 175667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Transfer Rs. 1,00,000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t</a:t>
            </a:r>
            <a:r>
              <a:rPr lang="en-IN" sz="2400" dirty="0" smtClean="0">
                <a:solidFill>
                  <a:schemeClr val="tx1"/>
                </a:solidFill>
              </a:rPr>
              <a:t>o Bank</a:t>
            </a:r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8095" y="4034535"/>
            <a:ext cx="1049609" cy="1195263"/>
            <a:chOff x="768593" y="3465004"/>
            <a:chExt cx="1049609" cy="11952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93" y="3465004"/>
              <a:ext cx="857250" cy="8572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3003" y="4260157"/>
              <a:ext cx="1035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User A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5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Security </a:t>
            </a:r>
            <a:r>
              <a:rPr lang="en-US" dirty="0" smtClean="0"/>
              <a:t>Breaches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08720"/>
            <a:ext cx="8763000" cy="5616624"/>
          </a:xfrm>
        </p:spPr>
        <p:txBody>
          <a:bodyPr>
            <a:noAutofit/>
          </a:bodyPr>
          <a:lstStyle/>
          <a:p>
            <a:pPr marL="400050" algn="l"/>
            <a:r>
              <a:rPr lang="en-US" b="1" dirty="0" smtClean="0">
                <a:solidFill>
                  <a:schemeClr val="tx2"/>
                </a:solidFill>
              </a:rPr>
              <a:t>Effectiveness </a:t>
            </a:r>
            <a:r>
              <a:rPr lang="en-US" b="1" dirty="0">
                <a:solidFill>
                  <a:schemeClr val="tx2"/>
                </a:solidFill>
              </a:rPr>
              <a:t>of primary operations are </a:t>
            </a:r>
            <a:r>
              <a:rPr lang="en-US" b="1" dirty="0" smtClean="0">
                <a:solidFill>
                  <a:schemeClr val="tx2"/>
                </a:solidFill>
              </a:rPr>
              <a:t>reduced</a:t>
            </a:r>
          </a:p>
          <a:p>
            <a:pPr lvl="1" algn="l"/>
            <a:r>
              <a:rPr lang="en-US" sz="2400" dirty="0" smtClean="0"/>
              <a:t>Example: Hackers compromised exam </a:t>
            </a:r>
            <a:r>
              <a:rPr lang="en-US" sz="2400" dirty="0" smtClean="0">
                <a:solidFill>
                  <a:srgbClr val="FF0000"/>
                </a:solidFill>
              </a:rPr>
              <a:t>question paper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b="1" dirty="0" smtClean="0">
                <a:solidFill>
                  <a:schemeClr val="tx2"/>
                </a:solidFill>
              </a:rPr>
              <a:t>Financial loss</a:t>
            </a:r>
          </a:p>
          <a:p>
            <a:pPr lvl="1"/>
            <a:r>
              <a:rPr lang="en-US" sz="2400" dirty="0" smtClean="0"/>
              <a:t>Example: </a:t>
            </a:r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dirty="0">
                <a:solidFill>
                  <a:srgbClr val="FF0000"/>
                </a:solidFill>
              </a:rPr>
              <a:t>cost of repairing </a:t>
            </a:r>
            <a:r>
              <a:rPr lang="en-IN" sz="2400" dirty="0" smtClean="0"/>
              <a:t>a </a:t>
            </a:r>
            <a:r>
              <a:rPr lang="en-IN" sz="2400" dirty="0"/>
              <a:t>company database once it’s been </a:t>
            </a:r>
            <a:r>
              <a:rPr lang="en-IN" sz="2400" dirty="0" smtClean="0"/>
              <a:t>compromised.</a:t>
            </a:r>
            <a:endParaRPr lang="en-US" sz="2400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Damage </a:t>
            </a:r>
            <a:r>
              <a:rPr lang="en-US" b="1" dirty="0">
                <a:solidFill>
                  <a:schemeClr val="tx2"/>
                </a:solidFill>
              </a:rPr>
              <a:t>to </a:t>
            </a:r>
            <a:r>
              <a:rPr lang="en-US" b="1" dirty="0" smtClean="0">
                <a:solidFill>
                  <a:schemeClr val="tx2"/>
                </a:solidFill>
              </a:rPr>
              <a:t>assets</a:t>
            </a:r>
          </a:p>
          <a:p>
            <a:pPr lvl="1"/>
            <a:r>
              <a:rPr lang="en-US" sz="2400" dirty="0" smtClean="0"/>
              <a:t>Example: </a:t>
            </a:r>
            <a:r>
              <a:rPr lang="en-IN" sz="2400" dirty="0" smtClean="0"/>
              <a:t>Hackers compromised Amazon </a:t>
            </a:r>
            <a:r>
              <a:rPr lang="en-IN" sz="2400" dirty="0"/>
              <a:t>Web Services account and demanded a </a:t>
            </a:r>
            <a:r>
              <a:rPr lang="en-IN" sz="2400" dirty="0" smtClean="0"/>
              <a:t>ransom.</a:t>
            </a:r>
            <a:r>
              <a:rPr lang="en-IN" sz="2400" dirty="0"/>
              <a:t> When the company declined, the hacker started </a:t>
            </a:r>
            <a:r>
              <a:rPr lang="en-IN" sz="2400" dirty="0">
                <a:solidFill>
                  <a:srgbClr val="FF0000"/>
                </a:solidFill>
              </a:rPr>
              <a:t>destroying their </a:t>
            </a:r>
            <a:r>
              <a:rPr lang="en-IN" sz="2400" dirty="0" smtClean="0">
                <a:solidFill>
                  <a:srgbClr val="FF0000"/>
                </a:solidFill>
              </a:rPr>
              <a:t>resources.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Harm </a:t>
            </a:r>
            <a:r>
              <a:rPr lang="en-US" b="1" dirty="0">
                <a:solidFill>
                  <a:schemeClr val="tx2"/>
                </a:solidFill>
              </a:rPr>
              <a:t>to </a:t>
            </a:r>
            <a:r>
              <a:rPr lang="en-US" b="1" dirty="0" smtClean="0">
                <a:solidFill>
                  <a:schemeClr val="tx2"/>
                </a:solidFill>
              </a:rPr>
              <a:t>individuals</a:t>
            </a:r>
          </a:p>
          <a:p>
            <a:pPr lvl="1"/>
            <a:r>
              <a:rPr lang="en-US" sz="2400" dirty="0" smtClean="0"/>
              <a:t>Example: Hackers compromised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atience database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change it.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953500" cy="808037"/>
          </a:xfrm>
        </p:spPr>
        <p:txBody>
          <a:bodyPr>
            <a:normAutofit/>
          </a:bodyPr>
          <a:lstStyle/>
          <a:p>
            <a:r>
              <a:rPr lang="en-IN" sz="4000" dirty="0" smtClean="0"/>
              <a:t>OSI</a:t>
            </a:r>
            <a:r>
              <a:rPr lang="en-IN" dirty="0" smtClean="0"/>
              <a:t> </a:t>
            </a:r>
            <a:r>
              <a:rPr lang="en-IN" sz="4000" dirty="0" smtClean="0"/>
              <a:t>Security Architecture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Systematic approach to </a:t>
            </a:r>
            <a:r>
              <a:rPr lang="en-US" dirty="0" smtClean="0">
                <a:solidFill>
                  <a:srgbClr val="FF0000"/>
                </a:solidFill>
              </a:rPr>
              <a:t>define </a:t>
            </a:r>
            <a:r>
              <a:rPr lang="en-US" dirty="0">
                <a:solidFill>
                  <a:srgbClr val="FF0000"/>
                </a:solidFill>
              </a:rPr>
              <a:t>requirements</a:t>
            </a:r>
            <a:r>
              <a:rPr lang="en-US" dirty="0"/>
              <a:t> for </a:t>
            </a:r>
            <a:r>
              <a:rPr lang="en-US" dirty="0" smtClean="0"/>
              <a:t>security and </a:t>
            </a:r>
            <a:r>
              <a:rPr lang="en-US" dirty="0">
                <a:solidFill>
                  <a:srgbClr val="FF0000"/>
                </a:solidFill>
              </a:rPr>
              <a:t>approaches to satisfying</a:t>
            </a:r>
            <a:r>
              <a:rPr lang="en-US" dirty="0"/>
              <a:t> those requirements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OSI (Open Systems Interconnection) security </a:t>
            </a:r>
            <a:r>
              <a:rPr lang="en-IN" dirty="0" smtClean="0"/>
              <a:t>architecture focuses </a:t>
            </a:r>
            <a:r>
              <a:rPr lang="en-IN" dirty="0"/>
              <a:t>on </a:t>
            </a:r>
            <a:r>
              <a:rPr lang="en-IN" dirty="0" smtClean="0">
                <a:solidFill>
                  <a:srgbClr val="FF0000"/>
                </a:solidFill>
              </a:rPr>
              <a:t>Security Attacks, Mechanisms</a:t>
            </a:r>
            <a:r>
              <a:rPr lang="en-IN" dirty="0">
                <a:solidFill>
                  <a:srgbClr val="FF0000"/>
                </a:solidFill>
              </a:rPr>
              <a:t>, and </a:t>
            </a:r>
            <a:r>
              <a:rPr lang="en-IN" dirty="0" smtClean="0">
                <a:solidFill>
                  <a:srgbClr val="FF0000"/>
                </a:solidFill>
              </a:rPr>
              <a:t>Services</a:t>
            </a:r>
            <a:r>
              <a:rPr lang="en-IN" dirty="0">
                <a:solidFill>
                  <a:srgbClr val="FF0000"/>
                </a:solidFill>
              </a:rPr>
              <a:t>. </a:t>
            </a:r>
            <a:endParaRPr lang="en-IN" dirty="0" smtClean="0">
              <a:solidFill>
                <a:srgbClr val="FF0000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Attack: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Any action that compromises the security of </a:t>
            </a:r>
            <a:r>
              <a:rPr lang="en-IN" dirty="0" smtClean="0"/>
              <a:t>information owned </a:t>
            </a:r>
            <a:r>
              <a:rPr lang="en-IN" dirty="0"/>
              <a:t>by an organization</a:t>
            </a:r>
            <a:r>
              <a:rPr lang="en-IN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</a:t>
            </a:r>
            <a:r>
              <a:rPr lang="en-IN" b="1" dirty="0" smtClean="0">
                <a:solidFill>
                  <a:schemeClr val="tx2"/>
                </a:solidFill>
              </a:rPr>
              <a:t>Mechanism</a:t>
            </a:r>
            <a:r>
              <a:rPr lang="en-IN" b="1" dirty="0">
                <a:solidFill>
                  <a:schemeClr val="tx2"/>
                </a:solidFill>
              </a:rPr>
              <a:t>: </a:t>
            </a:r>
            <a:r>
              <a:rPr lang="en-IN" dirty="0"/>
              <a:t>A process </a:t>
            </a:r>
            <a:r>
              <a:rPr lang="en-IN" dirty="0" smtClean="0"/>
              <a:t>that is </a:t>
            </a:r>
            <a:r>
              <a:rPr lang="en-IN" dirty="0"/>
              <a:t>designed to detect, prevent, or recover from a security attack</a:t>
            </a:r>
            <a:r>
              <a:rPr lang="en-IN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</a:t>
            </a:r>
            <a:r>
              <a:rPr lang="en-IN" b="1" dirty="0" smtClean="0">
                <a:solidFill>
                  <a:schemeClr val="tx2"/>
                </a:solidFill>
              </a:rPr>
              <a:t>Service</a:t>
            </a:r>
            <a:r>
              <a:rPr lang="en-IN" b="1" dirty="0">
                <a:solidFill>
                  <a:schemeClr val="tx2"/>
                </a:solidFill>
              </a:rPr>
              <a:t>: </a:t>
            </a:r>
            <a:r>
              <a:rPr lang="en-IN" dirty="0"/>
              <a:t>A </a:t>
            </a:r>
            <a:r>
              <a:rPr lang="en-IN" dirty="0" smtClean="0"/>
              <a:t>communication </a:t>
            </a:r>
            <a:r>
              <a:rPr lang="en-IN" dirty="0"/>
              <a:t>service that enhances </a:t>
            </a:r>
            <a:r>
              <a:rPr lang="en-IN" dirty="0" smtClean="0"/>
              <a:t>the security </a:t>
            </a:r>
            <a:r>
              <a:rPr lang="en-IN" dirty="0"/>
              <a:t>of the data processing systems and the information transfers of </a:t>
            </a:r>
            <a:r>
              <a:rPr lang="en-IN" dirty="0" smtClean="0"/>
              <a:t>an organization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424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05136"/>
            <a:ext cx="9144000" cy="4047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 smtClean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800" b="1" dirty="0" smtClean="0">
                <a:solidFill>
                  <a:schemeClr val="tx2"/>
                </a:solidFill>
              </a:rPr>
              <a:t>Security Attacks</a:t>
            </a:r>
            <a:endParaRPr lang="en-IN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87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passive attack</a:t>
            </a:r>
            <a:r>
              <a:rPr lang="en-IN" dirty="0"/>
              <a:t> attempts to learn </a:t>
            </a:r>
            <a:r>
              <a:rPr lang="en-IN" dirty="0" smtClean="0"/>
              <a:t>or make </a:t>
            </a:r>
            <a:r>
              <a:rPr lang="en-IN" dirty="0"/>
              <a:t>use of information from the system but does not affect system resources. </a:t>
            </a:r>
            <a:endParaRPr lang="en-IN" dirty="0" smtClean="0"/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 smtClean="0"/>
              <a:t>Release </a:t>
            </a:r>
            <a:r>
              <a:rPr lang="en-IN" sz="2400" dirty="0"/>
              <a:t>of message </a:t>
            </a:r>
            <a:r>
              <a:rPr lang="en-IN" sz="2400" dirty="0" smtClean="0"/>
              <a:t>contents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 smtClean="0"/>
              <a:t>Traffic analysis</a:t>
            </a:r>
          </a:p>
          <a:p>
            <a:r>
              <a:rPr lang="en-US" dirty="0">
                <a:solidFill>
                  <a:srgbClr val="FF0000"/>
                </a:solidFill>
              </a:rPr>
              <a:t>Relatively hard to detect, but easier to </a:t>
            </a:r>
            <a:r>
              <a:rPr lang="en-US" dirty="0" smtClean="0">
                <a:solidFill>
                  <a:srgbClr val="FF0000"/>
                </a:solidFill>
              </a:rPr>
              <a:t>prevent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/>
              <a:t>An </a:t>
            </a:r>
            <a:r>
              <a:rPr lang="en-IN" b="1" dirty="0">
                <a:solidFill>
                  <a:schemeClr val="tx2"/>
                </a:solidFill>
              </a:rPr>
              <a:t>active attack </a:t>
            </a:r>
            <a:r>
              <a:rPr lang="en-IN" dirty="0"/>
              <a:t>attempts to alter system resources or affect their </a:t>
            </a:r>
            <a:r>
              <a:rPr lang="en-IN" dirty="0" smtClean="0"/>
              <a:t>operation.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Masquerade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Replay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Modification of messages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Denial of service</a:t>
            </a:r>
            <a:r>
              <a:rPr lang="en-IN" sz="2400" dirty="0" smtClean="0"/>
              <a:t>.</a:t>
            </a:r>
            <a:endParaRPr lang="en-IN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Relatively </a:t>
            </a:r>
            <a:r>
              <a:rPr lang="en-US" sz="2400" dirty="0">
                <a:solidFill>
                  <a:srgbClr val="FF0000"/>
                </a:solidFill>
              </a:rPr>
              <a:t>hard to prevent, but easier to detect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62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953500" cy="808037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600" dirty="0" smtClean="0"/>
              <a:t>Release </a:t>
            </a:r>
            <a:r>
              <a:rPr lang="en-IN" sz="3600" dirty="0"/>
              <a:t>of message </a:t>
            </a:r>
            <a:r>
              <a:rPr lang="en-IN" sz="3600" dirty="0" smtClean="0"/>
              <a:t>contents (Passive Attack)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149082"/>
            <a:ext cx="8763000" cy="230010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 </a:t>
            </a:r>
            <a:r>
              <a:rPr lang="en-IN" dirty="0" smtClean="0"/>
              <a:t>telephone conversation</a:t>
            </a:r>
            <a:r>
              <a:rPr lang="en-IN" dirty="0"/>
              <a:t>, an electronic mail message, and </a:t>
            </a:r>
            <a:r>
              <a:rPr lang="en-IN" dirty="0" smtClean="0"/>
              <a:t>a transferred </a:t>
            </a:r>
            <a:r>
              <a:rPr lang="en-IN" dirty="0"/>
              <a:t>file may contain </a:t>
            </a:r>
            <a:r>
              <a:rPr lang="en-IN" dirty="0" smtClean="0"/>
              <a:t>sensitive or </a:t>
            </a:r>
            <a:r>
              <a:rPr lang="en-IN" dirty="0"/>
              <a:t>confidential </a:t>
            </a:r>
            <a:r>
              <a:rPr lang="en-IN" dirty="0" smtClean="0"/>
              <a:t>information.</a:t>
            </a:r>
          </a:p>
          <a:p>
            <a:pPr algn="just"/>
            <a:r>
              <a:rPr lang="en-IN" dirty="0" smtClean="0"/>
              <a:t>We </a:t>
            </a:r>
            <a:r>
              <a:rPr lang="en-IN" dirty="0"/>
              <a:t>would like to </a:t>
            </a:r>
            <a:r>
              <a:rPr lang="en-IN" dirty="0">
                <a:solidFill>
                  <a:srgbClr val="FF0000"/>
                </a:solidFill>
              </a:rPr>
              <a:t>prevent an opponent from learning</a:t>
            </a:r>
            <a:r>
              <a:rPr lang="en-IN" dirty="0"/>
              <a:t> </a:t>
            </a:r>
            <a:r>
              <a:rPr lang="en-IN" dirty="0" smtClean="0"/>
              <a:t>the contents </a:t>
            </a:r>
            <a:r>
              <a:rPr lang="en-IN" dirty="0"/>
              <a:t>of these transmissions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Attack on Confidentiality.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4299"/>
            <a:ext cx="6477372" cy="316478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97704" y="2134642"/>
            <a:ext cx="140415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9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IN" dirty="0" smtClean="0"/>
              <a:t>Traffic Analysis (Passive Attack)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10" y="4365104"/>
            <a:ext cx="8763000" cy="216024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 </a:t>
            </a:r>
            <a:r>
              <a:rPr lang="en-IN" dirty="0"/>
              <a:t>such attacks, an </a:t>
            </a:r>
            <a:r>
              <a:rPr lang="en-IN" dirty="0" smtClean="0"/>
              <a:t>attacker analyses the traffic and observes the frequency and length of exchanged messages. He uses all this information to predict the nature of communication. </a:t>
            </a:r>
          </a:p>
          <a:p>
            <a:r>
              <a:rPr lang="en-IN" dirty="0"/>
              <a:t>S</a:t>
            </a:r>
            <a:r>
              <a:rPr lang="en-IN" dirty="0" smtClean="0"/>
              <a:t>tudying </a:t>
            </a:r>
            <a:r>
              <a:rPr lang="en-IN" dirty="0"/>
              <a:t>the flow of "traffic" to find patterns of </a:t>
            </a:r>
            <a:r>
              <a:rPr lang="en-IN" dirty="0" smtClean="0"/>
              <a:t>behaviour.</a:t>
            </a:r>
          </a:p>
          <a:p>
            <a:endParaRPr lang="en-IN" dirty="0" smtClean="0"/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54899"/>
            <a:ext cx="6660740" cy="32403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75175" y="2099826"/>
            <a:ext cx="1544572" cy="95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2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Security Objectives</a:t>
            </a:r>
          </a:p>
          <a:p>
            <a:r>
              <a:rPr lang="en-IN" dirty="0" smtClean="0"/>
              <a:t>OSI Security Architecture</a:t>
            </a:r>
          </a:p>
          <a:p>
            <a:r>
              <a:rPr lang="en-IN" dirty="0" smtClean="0"/>
              <a:t>Security Attacks</a:t>
            </a:r>
          </a:p>
          <a:p>
            <a:r>
              <a:rPr lang="en-IN" dirty="0" smtClean="0"/>
              <a:t>Security Services</a:t>
            </a:r>
          </a:p>
          <a:p>
            <a:r>
              <a:rPr lang="en-IN" dirty="0" smtClean="0"/>
              <a:t>Security Mechanism</a:t>
            </a:r>
          </a:p>
          <a:p>
            <a:r>
              <a:rPr lang="en-IN" dirty="0"/>
              <a:t>Symmetric Cipher Model</a:t>
            </a:r>
            <a:endParaRPr lang="en-IN" dirty="0" smtClean="0"/>
          </a:p>
          <a:p>
            <a:r>
              <a:rPr lang="en-IN" dirty="0" smtClean="0"/>
              <a:t>Cryptography</a:t>
            </a:r>
          </a:p>
          <a:p>
            <a:r>
              <a:rPr lang="en-IN" dirty="0"/>
              <a:t>Cryptanalysis </a:t>
            </a:r>
            <a:r>
              <a:rPr lang="en-IN" dirty="0" smtClean="0"/>
              <a:t>and Attacks</a:t>
            </a:r>
          </a:p>
          <a:p>
            <a:r>
              <a:rPr lang="en-IN" dirty="0"/>
              <a:t>Substitution and Transposition </a:t>
            </a:r>
            <a:r>
              <a:rPr lang="en-IN" dirty="0" smtClean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IN" dirty="0" smtClean="0"/>
              <a:t>Masquerade Attack (Active Attack)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04" y="4365104"/>
            <a:ext cx="8763000" cy="2088232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IN" sz="6000" dirty="0"/>
              <a:t>A </a:t>
            </a:r>
            <a:r>
              <a:rPr lang="en-IN" sz="6000" b="1" dirty="0">
                <a:solidFill>
                  <a:schemeClr val="tx2"/>
                </a:solidFill>
              </a:rPr>
              <a:t>masquerade</a:t>
            </a:r>
            <a:r>
              <a:rPr lang="en-IN" sz="6000" dirty="0"/>
              <a:t> takes place when one entity pretends to be a different </a:t>
            </a:r>
            <a:r>
              <a:rPr lang="en-IN" sz="6000" dirty="0" smtClean="0"/>
              <a:t>entity. </a:t>
            </a:r>
          </a:p>
          <a:p>
            <a:r>
              <a:rPr lang="en-IN" sz="6000" dirty="0"/>
              <a:t>A masquerade attack is an attack that uses a </a:t>
            </a:r>
            <a:r>
              <a:rPr lang="en-IN" sz="6000" dirty="0">
                <a:solidFill>
                  <a:srgbClr val="FF0000"/>
                </a:solidFill>
              </a:rPr>
              <a:t>fake </a:t>
            </a:r>
            <a:r>
              <a:rPr lang="en-IN" sz="6000" dirty="0" smtClean="0">
                <a:solidFill>
                  <a:srgbClr val="FF0000"/>
                </a:solidFill>
              </a:rPr>
              <a:t>identity</a:t>
            </a:r>
            <a:r>
              <a:rPr lang="en-IN" sz="6000" dirty="0">
                <a:solidFill>
                  <a:srgbClr val="FF0000"/>
                </a:solidFill>
              </a:rPr>
              <a:t> </a:t>
            </a:r>
            <a:r>
              <a:rPr lang="en-IN" sz="6000" dirty="0" smtClean="0"/>
              <a:t>to </a:t>
            </a:r>
            <a:r>
              <a:rPr lang="en-IN" sz="6000" dirty="0"/>
              <a:t>gain </a:t>
            </a:r>
            <a:r>
              <a:rPr lang="en-IN" sz="6000" dirty="0">
                <a:solidFill>
                  <a:srgbClr val="FF0000"/>
                </a:solidFill>
              </a:rPr>
              <a:t>unauthorized access to </a:t>
            </a:r>
            <a:r>
              <a:rPr lang="en-IN" sz="6000" dirty="0" smtClean="0">
                <a:solidFill>
                  <a:srgbClr val="FF0000"/>
                </a:solidFill>
              </a:rPr>
              <a:t>personal information.</a:t>
            </a:r>
          </a:p>
          <a:p>
            <a:r>
              <a:rPr lang="en-IN" sz="6000" dirty="0" smtClean="0">
                <a:solidFill>
                  <a:srgbClr val="FF0000"/>
                </a:solidFill>
              </a:rPr>
              <a:t>Attack on Authentication.</a:t>
            </a:r>
          </a:p>
          <a:p>
            <a:pPr algn="just"/>
            <a:endParaRPr lang="en-IN" sz="3400" dirty="0" smtClean="0"/>
          </a:p>
          <a:p>
            <a:pPr algn="just"/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6768752" cy="32403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83968" y="2099290"/>
            <a:ext cx="151216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3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IN" dirty="0" smtClean="0"/>
              <a:t>Replay Attack (Active Attack)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587342"/>
            <a:ext cx="8763000" cy="1793985"/>
          </a:xfrm>
        </p:spPr>
        <p:txBody>
          <a:bodyPr>
            <a:noAutofit/>
          </a:bodyPr>
          <a:lstStyle/>
          <a:p>
            <a:pPr algn="just"/>
            <a:r>
              <a:rPr lang="en-IN" b="1" dirty="0">
                <a:solidFill>
                  <a:schemeClr val="tx2"/>
                </a:solidFill>
              </a:rPr>
              <a:t>Replay </a:t>
            </a:r>
            <a:r>
              <a:rPr lang="en-IN" b="1" dirty="0" smtClean="0">
                <a:solidFill>
                  <a:schemeClr val="tx2"/>
                </a:solidFill>
              </a:rPr>
              <a:t>attack</a:t>
            </a:r>
            <a:r>
              <a:rPr lang="en-IN" dirty="0" smtClean="0"/>
              <a:t> involves </a:t>
            </a:r>
            <a:r>
              <a:rPr lang="en-IN" dirty="0"/>
              <a:t>the passive capture of a data unit and its </a:t>
            </a:r>
            <a:r>
              <a:rPr lang="en-IN" dirty="0">
                <a:solidFill>
                  <a:srgbClr val="FF0000"/>
                </a:solidFill>
              </a:rPr>
              <a:t>subsequent </a:t>
            </a:r>
            <a:r>
              <a:rPr lang="en-IN" dirty="0" smtClean="0">
                <a:solidFill>
                  <a:srgbClr val="FF0000"/>
                </a:solidFill>
              </a:rPr>
              <a:t>retransmission</a:t>
            </a:r>
            <a:r>
              <a:rPr lang="en-IN" dirty="0" smtClean="0"/>
              <a:t> to </a:t>
            </a:r>
            <a:r>
              <a:rPr lang="en-IN" dirty="0"/>
              <a:t>produce an unauthorized </a:t>
            </a:r>
            <a:r>
              <a:rPr lang="en-IN" dirty="0" smtClean="0"/>
              <a:t>effect.</a:t>
            </a:r>
          </a:p>
          <a:p>
            <a:r>
              <a:rPr lang="en-IN" dirty="0"/>
              <a:t>R</a:t>
            </a:r>
            <a:r>
              <a:rPr lang="en-IN" dirty="0" smtClean="0"/>
              <a:t>eplay </a:t>
            </a:r>
            <a:r>
              <a:rPr lang="en-IN" dirty="0"/>
              <a:t>attack is to replay the message sent to a network by an attacker, which was earlier sent by an authorized user.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0728"/>
            <a:ext cx="7200800" cy="3600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11960" y="2276872"/>
            <a:ext cx="1800199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5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Modification </a:t>
            </a:r>
            <a:r>
              <a:rPr lang="en-IN" sz="3200" dirty="0"/>
              <a:t>of messages</a:t>
            </a:r>
            <a:r>
              <a:rPr lang="en-IN" sz="3200" dirty="0" smtClean="0"/>
              <a:t> Attack (Active Attack)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2" y="4509120"/>
            <a:ext cx="8763000" cy="186233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Modification of messages</a:t>
            </a:r>
            <a:r>
              <a:rPr lang="en-IN" dirty="0"/>
              <a:t> simply means that some portion of a </a:t>
            </a:r>
            <a:r>
              <a:rPr lang="en-IN" dirty="0" smtClean="0"/>
              <a:t>legitimate </a:t>
            </a:r>
            <a:r>
              <a:rPr lang="en-IN" dirty="0" smtClean="0">
                <a:solidFill>
                  <a:srgbClr val="FF0000"/>
                </a:solidFill>
              </a:rPr>
              <a:t>message </a:t>
            </a:r>
            <a:r>
              <a:rPr lang="en-IN" dirty="0">
                <a:solidFill>
                  <a:srgbClr val="FF0000"/>
                </a:solidFill>
              </a:rPr>
              <a:t>is altered</a:t>
            </a:r>
            <a:r>
              <a:rPr lang="en-IN" dirty="0"/>
              <a:t>, or that </a:t>
            </a:r>
            <a:r>
              <a:rPr lang="en-IN" dirty="0">
                <a:solidFill>
                  <a:srgbClr val="FF0000"/>
                </a:solidFill>
              </a:rPr>
              <a:t>messages are delayed </a:t>
            </a:r>
            <a:r>
              <a:rPr lang="en-IN" dirty="0"/>
              <a:t>or </a:t>
            </a:r>
            <a:r>
              <a:rPr lang="en-IN" dirty="0">
                <a:solidFill>
                  <a:srgbClr val="FF0000"/>
                </a:solidFill>
              </a:rPr>
              <a:t>reordered</a:t>
            </a:r>
            <a:r>
              <a:rPr lang="en-IN" dirty="0"/>
              <a:t>, to produce an </a:t>
            </a:r>
            <a:r>
              <a:rPr lang="en-IN" dirty="0" smtClean="0"/>
              <a:t>unauthorized effect.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Attack on Integrity.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06" y="1196752"/>
            <a:ext cx="7092788" cy="326335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88024" y="2307486"/>
            <a:ext cx="1800199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3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34988" indent="-534988">
              <a:buFont typeface="+mj-lt"/>
              <a:buAutoNum type="arabicPeriod" startAt="4"/>
            </a:pPr>
            <a:r>
              <a:rPr lang="en-IN" sz="3600" dirty="0" smtClean="0"/>
              <a:t>Denial of Service Attack (Active Attack)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293096"/>
            <a:ext cx="8763000" cy="208823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The denial of service</a:t>
            </a:r>
            <a:r>
              <a:rPr lang="en-IN" dirty="0"/>
              <a:t> </a:t>
            </a:r>
            <a:r>
              <a:rPr lang="en-IN" dirty="0" smtClean="0"/>
              <a:t>attack prevents the </a:t>
            </a:r>
            <a:r>
              <a:rPr lang="en-IN" dirty="0"/>
              <a:t>normal use or management </a:t>
            </a:r>
            <a:r>
              <a:rPr lang="en-IN" dirty="0" smtClean="0"/>
              <a:t>of communications facilities.</a:t>
            </a:r>
          </a:p>
          <a:p>
            <a:r>
              <a:rPr lang="en-IN" dirty="0"/>
              <a:t>S</a:t>
            </a:r>
            <a:r>
              <a:rPr lang="en-IN" dirty="0" smtClean="0"/>
              <a:t>ending </a:t>
            </a:r>
            <a:r>
              <a:rPr lang="en-IN" dirty="0"/>
              <a:t>large number of </a:t>
            </a:r>
            <a:r>
              <a:rPr lang="en-IN" dirty="0" smtClean="0"/>
              <a:t>packets to block the server.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Attack on Availability.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29738"/>
            <a:ext cx="6408712" cy="326335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7704" y="2276872"/>
            <a:ext cx="183048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6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4834"/>
            <a:ext cx="9144000" cy="2988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IN" sz="4800" b="1" dirty="0" smtClean="0">
                <a:solidFill>
                  <a:schemeClr val="tx2"/>
                </a:solidFill>
              </a:rPr>
              <a:t>Security Services</a:t>
            </a:r>
          </a:p>
        </p:txBody>
      </p:sp>
    </p:spTree>
    <p:extLst>
      <p:ext uri="{BB962C8B-B14F-4D97-AF65-F5344CB8AC3E}">
        <p14:creationId xmlns:p14="http://schemas.microsoft.com/office/powerpoint/2010/main" val="3414173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Services (X.800)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43028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dirty="0"/>
              <a:t>X.800 </a:t>
            </a:r>
            <a:r>
              <a:rPr lang="en-IN" dirty="0" smtClean="0"/>
              <a:t>standard defines </a:t>
            </a:r>
            <a:r>
              <a:rPr lang="en-IN" dirty="0"/>
              <a:t>a security service as a service that is provided by a protocol layer </a:t>
            </a:r>
            <a:r>
              <a:rPr lang="en-IN" dirty="0" smtClean="0"/>
              <a:t>of communicating </a:t>
            </a:r>
            <a:r>
              <a:rPr lang="en-IN" dirty="0"/>
              <a:t>open systems and that </a:t>
            </a:r>
            <a:r>
              <a:rPr lang="en-IN" dirty="0">
                <a:solidFill>
                  <a:srgbClr val="FF0000"/>
                </a:solidFill>
              </a:rPr>
              <a:t>ensures </a:t>
            </a:r>
            <a:r>
              <a:rPr lang="en-IN" dirty="0" smtClean="0">
                <a:solidFill>
                  <a:srgbClr val="FF0000"/>
                </a:solidFill>
              </a:rPr>
              <a:t>security </a:t>
            </a:r>
            <a:r>
              <a:rPr lang="en-IN" dirty="0">
                <a:solidFill>
                  <a:srgbClr val="FF0000"/>
                </a:solidFill>
              </a:rPr>
              <a:t>of the systems </a:t>
            </a:r>
            <a:r>
              <a:rPr lang="en-IN" dirty="0" smtClean="0">
                <a:solidFill>
                  <a:srgbClr val="FF0000"/>
                </a:solidFill>
              </a:rPr>
              <a:t>or of </a:t>
            </a:r>
            <a:r>
              <a:rPr lang="en-IN" dirty="0">
                <a:solidFill>
                  <a:srgbClr val="FF0000"/>
                </a:solidFill>
              </a:rPr>
              <a:t>data transfers. </a:t>
            </a:r>
          </a:p>
        </p:txBody>
      </p:sp>
    </p:spTree>
    <p:extLst>
      <p:ext uri="{BB962C8B-B14F-4D97-AF65-F5344CB8AC3E}">
        <p14:creationId xmlns:p14="http://schemas.microsoft.com/office/powerpoint/2010/main" val="61379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318324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7318324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409762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3484514" y="151187"/>
                </a:lnTo>
                <a:lnTo>
                  <a:pt x="3484514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576067" y="1744338"/>
            <a:ext cx="215982" cy="47516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51610"/>
                </a:lnTo>
                <a:lnTo>
                  <a:pt x="215982" y="47516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576067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5576067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576067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5576067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409762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1742257" y="151187"/>
                </a:lnTo>
                <a:lnTo>
                  <a:pt x="1742257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833809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833809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833809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833809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364042" y="722021"/>
            <a:ext cx="91440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2667505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42257" y="0"/>
                </a:moveTo>
                <a:lnTo>
                  <a:pt x="1742257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349295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349295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925248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84514" y="0"/>
                </a:moveTo>
                <a:lnTo>
                  <a:pt x="3484514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3689821" y="208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Security Services</a:t>
            </a:r>
            <a:endParaRPr lang="en-US" sz="16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290945" y="1024396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25" name="Freeform 24"/>
          <p:cNvSpPr/>
          <p:nvPr/>
        </p:nvSpPr>
        <p:spPr>
          <a:xfrm>
            <a:off x="565278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Peer Entity Authentication</a:t>
            </a:r>
            <a:endParaRPr lang="en-US" sz="16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565278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Origin Authentication</a:t>
            </a:r>
            <a:endParaRPr lang="en-US" sz="16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947564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Access Control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3689821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Confidentiality</a:t>
            </a:r>
            <a:endParaRPr lang="en-US" sz="16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4049792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Confidentiality</a:t>
            </a:r>
            <a:endParaRPr lang="en-US" sz="16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4049792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less Confidentiality</a:t>
            </a:r>
            <a:endParaRPr lang="en-US" sz="16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4049792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Repeat Confidentiality</a:t>
            </a:r>
            <a:endParaRPr lang="en-US" sz="1600" kern="1200" dirty="0"/>
          </a:p>
        </p:txBody>
      </p:sp>
      <p:sp>
        <p:nvSpPr>
          <p:cNvPr id="32" name="Freeform 31"/>
          <p:cNvSpPr/>
          <p:nvPr/>
        </p:nvSpPr>
        <p:spPr>
          <a:xfrm>
            <a:off x="4049792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Traffic Flow Confidentiality</a:t>
            </a:r>
            <a:endParaRPr lang="en-US" sz="1600" kern="1200" dirty="0"/>
          </a:p>
        </p:txBody>
      </p:sp>
      <p:sp>
        <p:nvSpPr>
          <p:cNvPr id="33" name="Freeform 32"/>
          <p:cNvSpPr/>
          <p:nvPr/>
        </p:nvSpPr>
        <p:spPr>
          <a:xfrm>
            <a:off x="5432078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Integrity</a:t>
            </a:r>
            <a:endParaRPr lang="en-US" sz="1600" kern="1200" dirty="0"/>
          </a:p>
        </p:txBody>
      </p:sp>
      <p:sp>
        <p:nvSpPr>
          <p:cNvPr id="34" name="Freeform 33"/>
          <p:cNvSpPr/>
          <p:nvPr/>
        </p:nvSpPr>
        <p:spPr>
          <a:xfrm>
            <a:off x="5792049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Integrity with recovery</a:t>
            </a:r>
            <a:endParaRPr lang="en-US" sz="1600" kern="1200" dirty="0"/>
          </a:p>
        </p:txBody>
      </p:sp>
      <p:sp>
        <p:nvSpPr>
          <p:cNvPr id="35" name="Freeform 34"/>
          <p:cNvSpPr/>
          <p:nvPr/>
        </p:nvSpPr>
        <p:spPr>
          <a:xfrm>
            <a:off x="5792049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Integrity with out recovery</a:t>
            </a:r>
            <a:endParaRPr lang="en-US" sz="1600" kern="1200" dirty="0"/>
          </a:p>
        </p:txBody>
      </p:sp>
      <p:sp>
        <p:nvSpPr>
          <p:cNvPr id="36" name="Freeform 35"/>
          <p:cNvSpPr/>
          <p:nvPr/>
        </p:nvSpPr>
        <p:spPr>
          <a:xfrm>
            <a:off x="5792049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Field Connection Integrity</a:t>
            </a:r>
            <a:endParaRPr lang="en-US" sz="1600" kern="1200" dirty="0"/>
          </a:p>
        </p:txBody>
      </p:sp>
      <p:sp>
        <p:nvSpPr>
          <p:cNvPr id="37" name="Freeform 36"/>
          <p:cNvSpPr/>
          <p:nvPr/>
        </p:nvSpPr>
        <p:spPr>
          <a:xfrm>
            <a:off x="5792049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less Integrity</a:t>
            </a:r>
            <a:endParaRPr lang="en-US" sz="1600" kern="1200" dirty="0"/>
          </a:p>
        </p:txBody>
      </p:sp>
      <p:sp>
        <p:nvSpPr>
          <p:cNvPr id="38" name="Freeform 37"/>
          <p:cNvSpPr/>
          <p:nvPr/>
        </p:nvSpPr>
        <p:spPr>
          <a:xfrm>
            <a:off x="5792049" y="6135978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Field Connection less Integrity</a:t>
            </a:r>
            <a:endParaRPr lang="en-US" sz="1600" kern="1200" dirty="0"/>
          </a:p>
        </p:txBody>
      </p:sp>
      <p:sp>
        <p:nvSpPr>
          <p:cNvPr id="39" name="Freeform 38"/>
          <p:cNvSpPr/>
          <p:nvPr/>
        </p:nvSpPr>
        <p:spPr>
          <a:xfrm>
            <a:off x="7174336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</a:t>
            </a:r>
            <a:endParaRPr lang="en-US" sz="1600" kern="1200" dirty="0"/>
          </a:p>
        </p:txBody>
      </p:sp>
      <p:sp>
        <p:nvSpPr>
          <p:cNvPr id="40" name="Freeform 39"/>
          <p:cNvSpPr/>
          <p:nvPr/>
        </p:nvSpPr>
        <p:spPr>
          <a:xfrm>
            <a:off x="7534306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 Origin</a:t>
            </a:r>
            <a:endParaRPr lang="en-US" sz="1600" kern="1200" dirty="0"/>
          </a:p>
        </p:txBody>
      </p:sp>
      <p:sp>
        <p:nvSpPr>
          <p:cNvPr id="41" name="Freeform 40"/>
          <p:cNvSpPr/>
          <p:nvPr/>
        </p:nvSpPr>
        <p:spPr>
          <a:xfrm>
            <a:off x="7534306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 Destination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32574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b="1" dirty="0" smtClean="0">
                <a:solidFill>
                  <a:schemeClr val="tx2"/>
                </a:solidFill>
              </a:rPr>
              <a:t>Authentication</a:t>
            </a:r>
            <a:r>
              <a:rPr lang="en-US" dirty="0" smtClean="0"/>
              <a:t> is the </a:t>
            </a:r>
            <a:r>
              <a:rPr lang="en-US" dirty="0"/>
              <a:t>assurance that the communicating entity is </a:t>
            </a:r>
            <a:r>
              <a:rPr lang="en-US" dirty="0" smtClean="0"/>
              <a:t>the one that </a:t>
            </a:r>
            <a:r>
              <a:rPr lang="en-US" dirty="0"/>
              <a:t>it claims to be</a:t>
            </a:r>
            <a:r>
              <a:rPr lang="en-US" dirty="0" smtClean="0"/>
              <a:t>.</a:t>
            </a:r>
          </a:p>
        </p:txBody>
      </p:sp>
      <p:pic>
        <p:nvPicPr>
          <p:cNvPr id="13" name="Picture 5" descr="Fingerprinton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90" y="1583165"/>
            <a:ext cx="1052513" cy="13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584686" y="1885666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Who you </a:t>
            </a:r>
            <a:r>
              <a:rPr lang="en-US" alt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are ? 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(biometrics)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584686" y="3353831"/>
            <a:ext cx="2362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Physical </a:t>
            </a:r>
            <a:r>
              <a:rPr lang="en-US" altLang="en-US" sz="2400" dirty="0" smtClean="0"/>
              <a:t>authentication</a:t>
            </a:r>
          </a:p>
          <a:p>
            <a:r>
              <a:rPr lang="en-US" altLang="en-US" sz="2400" dirty="0" smtClean="0"/>
              <a:t>where you are ?</a:t>
            </a:r>
            <a:endParaRPr lang="en-US" altLang="en-US" sz="2400" dirty="0"/>
          </a:p>
        </p:txBody>
      </p:sp>
      <p:pic>
        <p:nvPicPr>
          <p:cNvPr id="16" name="Picture 10" descr="MCj025046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90" y="3143250"/>
            <a:ext cx="1328694" cy="13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584686" y="4797804"/>
            <a:ext cx="33925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What you know </a:t>
            </a:r>
            <a:r>
              <a:rPr lang="en-US" altLang="en-US" sz="2400" dirty="0" smtClean="0"/>
              <a:t>?</a:t>
            </a:r>
            <a:endParaRPr lang="en-US" altLang="en-US" sz="2400" dirty="0"/>
          </a:p>
          <a:p>
            <a:r>
              <a:rPr lang="en-US" altLang="en-US" sz="2400" b="1" dirty="0">
                <a:solidFill>
                  <a:srgbClr val="FF0000"/>
                </a:solidFill>
              </a:rPr>
              <a:t>Password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One-time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Password(OTP)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118" y="1969081"/>
            <a:ext cx="49023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Peer Entity Authentication:</a:t>
            </a:r>
            <a:r>
              <a:rPr lang="en-US" sz="2400" dirty="0"/>
              <a:t> Used in association with a </a:t>
            </a:r>
            <a:r>
              <a:rPr lang="en-US" sz="2400" dirty="0">
                <a:solidFill>
                  <a:srgbClr val="FF0000"/>
                </a:solidFill>
              </a:rPr>
              <a:t>logical </a:t>
            </a:r>
            <a:r>
              <a:rPr lang="en-US" sz="2400" dirty="0" smtClean="0">
                <a:solidFill>
                  <a:srgbClr val="FF0000"/>
                </a:solidFill>
              </a:rPr>
              <a:t>connection (TCP) </a:t>
            </a:r>
            <a:r>
              <a:rPr lang="en-US" sz="2400" dirty="0"/>
              <a:t>to provide confidence in the identity of the entities connected</a:t>
            </a:r>
            <a:r>
              <a:rPr lang="en-US" sz="2400" dirty="0" smtClean="0"/>
              <a:t>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endParaRPr lang="en-US" sz="2400" b="1" smtClean="0">
              <a:solidFill>
                <a:schemeClr val="tx2"/>
              </a:solidFill>
            </a:endParaRP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b="1" smtClean="0">
                <a:solidFill>
                  <a:schemeClr val="tx2"/>
                </a:solidFill>
              </a:rPr>
              <a:t>Data-Origin </a:t>
            </a:r>
            <a:r>
              <a:rPr lang="en-US" sz="2400" b="1" dirty="0">
                <a:solidFill>
                  <a:schemeClr val="tx2"/>
                </a:solidFill>
              </a:rPr>
              <a:t>Authentication:</a:t>
            </a:r>
            <a:r>
              <a:rPr lang="en-US" sz="2400" dirty="0"/>
              <a:t> In a </a:t>
            </a:r>
            <a:r>
              <a:rPr lang="en-US" sz="2400" dirty="0" smtClean="0">
                <a:solidFill>
                  <a:srgbClr val="FF0000"/>
                </a:solidFill>
              </a:rPr>
              <a:t>connectionless (UDP)</a:t>
            </a:r>
            <a:r>
              <a:rPr lang="en-US" sz="2400" dirty="0" smtClean="0"/>
              <a:t> transfer</a:t>
            </a:r>
            <a:r>
              <a:rPr lang="en-US" sz="2400" dirty="0"/>
              <a:t>, provides assurance that the source of received data is as claimed</a:t>
            </a:r>
            <a:r>
              <a:rPr lang="en-US" sz="2400" dirty="0" smtClean="0"/>
              <a:t>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436096" y="1643064"/>
            <a:ext cx="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318324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7318324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409762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3484514" y="151187"/>
                </a:lnTo>
                <a:lnTo>
                  <a:pt x="3484514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576067" y="1744338"/>
            <a:ext cx="215982" cy="47516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51610"/>
                </a:lnTo>
                <a:lnTo>
                  <a:pt x="215982" y="47516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576067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5576067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576067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5576067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409762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1742257" y="151187"/>
                </a:lnTo>
                <a:lnTo>
                  <a:pt x="1742257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833809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833809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833809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833809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364042" y="722021"/>
            <a:ext cx="91440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2667505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42257" y="0"/>
                </a:moveTo>
                <a:lnTo>
                  <a:pt x="1742257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349295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349295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925248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84514" y="0"/>
                </a:moveTo>
                <a:lnTo>
                  <a:pt x="3484514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3689821" y="208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Security Services</a:t>
            </a:r>
            <a:endParaRPr lang="en-US" sz="16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290945" y="1024396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Authentication</a:t>
            </a:r>
          </a:p>
        </p:txBody>
      </p:sp>
      <p:sp>
        <p:nvSpPr>
          <p:cNvPr id="25" name="Freeform 24"/>
          <p:cNvSpPr/>
          <p:nvPr/>
        </p:nvSpPr>
        <p:spPr>
          <a:xfrm>
            <a:off x="565278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Peer Entity Authentication</a:t>
            </a:r>
            <a:endParaRPr lang="en-US" sz="16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565278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Origin Authentication</a:t>
            </a:r>
            <a:endParaRPr lang="en-US" sz="16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947564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Access Control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3689821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Confidentiality</a:t>
            </a:r>
            <a:endParaRPr lang="en-US" sz="16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4049792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Confidentiality</a:t>
            </a:r>
            <a:endParaRPr lang="en-US" sz="16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4049792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less Confidentiality</a:t>
            </a:r>
            <a:endParaRPr lang="en-US" sz="16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4049792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Repeat Confidentiality</a:t>
            </a:r>
            <a:endParaRPr lang="en-US" sz="1600" kern="1200" dirty="0"/>
          </a:p>
        </p:txBody>
      </p:sp>
      <p:sp>
        <p:nvSpPr>
          <p:cNvPr id="32" name="Freeform 31"/>
          <p:cNvSpPr/>
          <p:nvPr/>
        </p:nvSpPr>
        <p:spPr>
          <a:xfrm>
            <a:off x="4049792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Traffic Flow Confidentiality</a:t>
            </a:r>
            <a:endParaRPr lang="en-US" sz="1600" kern="1200" dirty="0"/>
          </a:p>
        </p:txBody>
      </p:sp>
      <p:sp>
        <p:nvSpPr>
          <p:cNvPr id="33" name="Freeform 32"/>
          <p:cNvSpPr/>
          <p:nvPr/>
        </p:nvSpPr>
        <p:spPr>
          <a:xfrm>
            <a:off x="5432078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Integrity</a:t>
            </a:r>
            <a:endParaRPr lang="en-US" sz="1600" kern="1200" dirty="0"/>
          </a:p>
        </p:txBody>
      </p:sp>
      <p:sp>
        <p:nvSpPr>
          <p:cNvPr id="34" name="Freeform 33"/>
          <p:cNvSpPr/>
          <p:nvPr/>
        </p:nvSpPr>
        <p:spPr>
          <a:xfrm>
            <a:off x="5792049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Integrity with recovery</a:t>
            </a:r>
            <a:endParaRPr lang="en-US" sz="1600" kern="1200" dirty="0"/>
          </a:p>
        </p:txBody>
      </p:sp>
      <p:sp>
        <p:nvSpPr>
          <p:cNvPr id="35" name="Freeform 34"/>
          <p:cNvSpPr/>
          <p:nvPr/>
        </p:nvSpPr>
        <p:spPr>
          <a:xfrm>
            <a:off x="5792049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Integrity with out recovery</a:t>
            </a:r>
            <a:endParaRPr lang="en-US" sz="1600" kern="1200" dirty="0"/>
          </a:p>
        </p:txBody>
      </p:sp>
      <p:sp>
        <p:nvSpPr>
          <p:cNvPr id="36" name="Freeform 35"/>
          <p:cNvSpPr/>
          <p:nvPr/>
        </p:nvSpPr>
        <p:spPr>
          <a:xfrm>
            <a:off x="5792049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Field Connection Integrity</a:t>
            </a:r>
            <a:endParaRPr lang="en-US" sz="1600" kern="1200" dirty="0"/>
          </a:p>
        </p:txBody>
      </p:sp>
      <p:sp>
        <p:nvSpPr>
          <p:cNvPr id="37" name="Freeform 36"/>
          <p:cNvSpPr/>
          <p:nvPr/>
        </p:nvSpPr>
        <p:spPr>
          <a:xfrm>
            <a:off x="5792049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less Integrity</a:t>
            </a:r>
            <a:endParaRPr lang="en-US" sz="1600" kern="1200" dirty="0"/>
          </a:p>
        </p:txBody>
      </p:sp>
      <p:sp>
        <p:nvSpPr>
          <p:cNvPr id="38" name="Freeform 37"/>
          <p:cNvSpPr/>
          <p:nvPr/>
        </p:nvSpPr>
        <p:spPr>
          <a:xfrm>
            <a:off x="5792049" y="6135978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Field Connection less Integrity</a:t>
            </a:r>
            <a:endParaRPr lang="en-US" sz="1600" kern="1200" dirty="0"/>
          </a:p>
        </p:txBody>
      </p:sp>
      <p:sp>
        <p:nvSpPr>
          <p:cNvPr id="39" name="Freeform 38"/>
          <p:cNvSpPr/>
          <p:nvPr/>
        </p:nvSpPr>
        <p:spPr>
          <a:xfrm>
            <a:off x="7174336" y="1024397"/>
            <a:ext cx="179985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</a:t>
            </a:r>
            <a:endParaRPr lang="en-US" sz="1600" kern="1200" dirty="0"/>
          </a:p>
        </p:txBody>
      </p:sp>
      <p:sp>
        <p:nvSpPr>
          <p:cNvPr id="40" name="Freeform 39"/>
          <p:cNvSpPr/>
          <p:nvPr/>
        </p:nvSpPr>
        <p:spPr>
          <a:xfrm>
            <a:off x="7534306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 Origin</a:t>
            </a:r>
            <a:endParaRPr lang="en-US" sz="1600" kern="1200" dirty="0"/>
          </a:p>
        </p:txBody>
      </p:sp>
      <p:sp>
        <p:nvSpPr>
          <p:cNvPr id="41" name="Freeform 40"/>
          <p:cNvSpPr/>
          <p:nvPr/>
        </p:nvSpPr>
        <p:spPr>
          <a:xfrm>
            <a:off x="7534306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 Destination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31802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5533331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Access control</a:t>
            </a:r>
            <a:r>
              <a:rPr lang="en-US" dirty="0" smtClean="0"/>
              <a:t> is the prevention of unauthorized use of a resource </a:t>
            </a:r>
          </a:p>
          <a:p>
            <a:r>
              <a:rPr lang="en-US" dirty="0" smtClean="0"/>
              <a:t>This service controls who can have access to a resource, under what conditions access can occur, and what those accessing the resource are allowed to do.</a:t>
            </a:r>
          </a:p>
          <a:p>
            <a:pPr marL="1371600" lvl="3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10967"/>
            <a:ext cx="1368151" cy="98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83" y="4499511"/>
            <a:ext cx="1368151" cy="98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40" y="2845950"/>
            <a:ext cx="1368151" cy="98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39" y="4457671"/>
            <a:ext cx="1368151" cy="98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116931" y="2874687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5242" y="2817996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65242" y="3385292"/>
            <a:ext cx="980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965242" y="5001768"/>
            <a:ext cx="980223" cy="7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96851" y="348960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68859" y="5015898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75" y="3661394"/>
            <a:ext cx="1153666" cy="9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Elbow Connector 26"/>
          <p:cNvCxnSpPr/>
          <p:nvPr/>
        </p:nvCxnSpPr>
        <p:spPr>
          <a:xfrm rot="10800000" flipV="1">
            <a:off x="4891431" y="3193642"/>
            <a:ext cx="2050768" cy="802619"/>
          </a:xfrm>
          <a:prstGeom prst="bentConnector3">
            <a:avLst>
              <a:gd name="adj1" fmla="val 33363"/>
            </a:avLst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5132741" y="4258157"/>
            <a:ext cx="1906668" cy="574999"/>
          </a:xfrm>
          <a:prstGeom prst="bentConnector3">
            <a:avLst>
              <a:gd name="adj1" fmla="val 39979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2112072" y="5747857"/>
            <a:ext cx="200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Human resources</a:t>
            </a:r>
          </a:p>
          <a:p>
            <a:pPr algn="ctr"/>
            <a:r>
              <a:rPr lang="en-IN" sz="2000" dirty="0" smtClean="0"/>
              <a:t>network</a:t>
            </a:r>
            <a:endParaRPr lang="en-IN" sz="2000" dirty="0"/>
          </a:p>
        </p:txBody>
      </p:sp>
      <p:sp>
        <p:nvSpPr>
          <p:cNvPr id="1053" name="TextBox 1052"/>
          <p:cNvSpPr txBox="1"/>
          <p:nvPr/>
        </p:nvSpPr>
        <p:spPr>
          <a:xfrm>
            <a:off x="5197927" y="5736528"/>
            <a:ext cx="159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/>
              <a:t>D</a:t>
            </a:r>
            <a:r>
              <a:rPr lang="en-IN" sz="2000" dirty="0" smtClean="0"/>
              <a:t>evelopment</a:t>
            </a:r>
          </a:p>
          <a:p>
            <a:pPr algn="ctr"/>
            <a:r>
              <a:rPr lang="en-IN" sz="2000" dirty="0" smtClean="0"/>
              <a:t>network</a:t>
            </a:r>
            <a:endParaRPr lang="en-IN" sz="2000" dirty="0"/>
          </a:p>
        </p:txBody>
      </p:sp>
      <p:cxnSp>
        <p:nvCxnSpPr>
          <p:cNvPr id="1056" name="Straight Connector 1055"/>
          <p:cNvCxnSpPr/>
          <p:nvPr/>
        </p:nvCxnSpPr>
        <p:spPr>
          <a:xfrm>
            <a:off x="3116931" y="4152630"/>
            <a:ext cx="8640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>
            <a:off x="5130749" y="4154032"/>
            <a:ext cx="862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1065"/>
          <p:cNvSpPr txBox="1"/>
          <p:nvPr/>
        </p:nvSpPr>
        <p:spPr>
          <a:xfrm>
            <a:off x="6999334" y="3831244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User A</a:t>
            </a:r>
            <a:endParaRPr lang="en-IN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7024780" y="544296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User B</a:t>
            </a:r>
            <a:endParaRPr lang="en-IN" sz="20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116930" y="3996261"/>
            <a:ext cx="913072" cy="1745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266144"/>
            <a:ext cx="1008112" cy="69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002" y="3787428"/>
            <a:ext cx="1084116" cy="75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3010967"/>
            <a:ext cx="648072" cy="77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4587273"/>
            <a:ext cx="648073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" grpId="0"/>
      <p:bldP spid="1053" grpId="0"/>
      <p:bldP spid="1066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sl t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t="6095" r="4860" b="2476"/>
          <a:stretch/>
        </p:blipFill>
        <p:spPr bwMode="auto">
          <a:xfrm>
            <a:off x="287524" y="980727"/>
            <a:ext cx="8604448" cy="54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Introduction to Information &amp; N/W Security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5679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318324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7318324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409762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3484514" y="151187"/>
                </a:lnTo>
                <a:lnTo>
                  <a:pt x="3484514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576067" y="1744338"/>
            <a:ext cx="215982" cy="47516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51610"/>
                </a:lnTo>
                <a:lnTo>
                  <a:pt x="215982" y="47516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576067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5576067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576067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5576067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409762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1742257" y="151187"/>
                </a:lnTo>
                <a:lnTo>
                  <a:pt x="1742257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833809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833809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833809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833809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364042" y="722021"/>
            <a:ext cx="91440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2667505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42257" y="0"/>
                </a:moveTo>
                <a:lnTo>
                  <a:pt x="1742257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349295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349295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925248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84514" y="0"/>
                </a:moveTo>
                <a:lnTo>
                  <a:pt x="3484514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3689821" y="208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Security Services</a:t>
            </a:r>
            <a:endParaRPr lang="en-US" sz="16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290945" y="1024396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Authentication</a:t>
            </a:r>
          </a:p>
        </p:txBody>
      </p:sp>
      <p:sp>
        <p:nvSpPr>
          <p:cNvPr id="25" name="Freeform 24"/>
          <p:cNvSpPr/>
          <p:nvPr/>
        </p:nvSpPr>
        <p:spPr>
          <a:xfrm>
            <a:off x="565278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Peer Entity Authentication</a:t>
            </a:r>
            <a:endParaRPr lang="en-US" sz="16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565278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Origin Authentication</a:t>
            </a:r>
            <a:endParaRPr lang="en-US" sz="16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947564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Access Control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3689821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Confidentiality</a:t>
            </a:r>
            <a:endParaRPr lang="en-US" sz="16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4049792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Confidentiality</a:t>
            </a:r>
            <a:endParaRPr lang="en-US" sz="16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4049792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less Confidentiality</a:t>
            </a:r>
            <a:endParaRPr lang="en-US" sz="16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4049792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Repeat Confidentiality</a:t>
            </a:r>
            <a:endParaRPr lang="en-US" sz="1600" kern="1200" dirty="0"/>
          </a:p>
        </p:txBody>
      </p:sp>
      <p:sp>
        <p:nvSpPr>
          <p:cNvPr id="32" name="Freeform 31"/>
          <p:cNvSpPr/>
          <p:nvPr/>
        </p:nvSpPr>
        <p:spPr>
          <a:xfrm>
            <a:off x="4049792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Traffic Flow Confidentiality</a:t>
            </a:r>
            <a:endParaRPr lang="en-US" sz="1600" kern="1200" dirty="0"/>
          </a:p>
        </p:txBody>
      </p:sp>
      <p:sp>
        <p:nvSpPr>
          <p:cNvPr id="33" name="Freeform 32"/>
          <p:cNvSpPr/>
          <p:nvPr/>
        </p:nvSpPr>
        <p:spPr>
          <a:xfrm>
            <a:off x="5432078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Integrity</a:t>
            </a:r>
            <a:endParaRPr lang="en-US" sz="1600" kern="1200" dirty="0"/>
          </a:p>
        </p:txBody>
      </p:sp>
      <p:sp>
        <p:nvSpPr>
          <p:cNvPr id="34" name="Freeform 33"/>
          <p:cNvSpPr/>
          <p:nvPr/>
        </p:nvSpPr>
        <p:spPr>
          <a:xfrm>
            <a:off x="5792049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Integrity with recovery</a:t>
            </a:r>
            <a:endParaRPr lang="en-US" sz="1600" kern="1200" dirty="0"/>
          </a:p>
        </p:txBody>
      </p:sp>
      <p:sp>
        <p:nvSpPr>
          <p:cNvPr id="35" name="Freeform 34"/>
          <p:cNvSpPr/>
          <p:nvPr/>
        </p:nvSpPr>
        <p:spPr>
          <a:xfrm>
            <a:off x="5792049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Integrity with out recovery</a:t>
            </a:r>
            <a:endParaRPr lang="en-US" sz="1600" kern="1200" dirty="0"/>
          </a:p>
        </p:txBody>
      </p:sp>
      <p:sp>
        <p:nvSpPr>
          <p:cNvPr id="36" name="Freeform 35"/>
          <p:cNvSpPr/>
          <p:nvPr/>
        </p:nvSpPr>
        <p:spPr>
          <a:xfrm>
            <a:off x="5792049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Field Connection Integrity</a:t>
            </a:r>
            <a:endParaRPr lang="en-US" sz="1600" kern="1200" dirty="0"/>
          </a:p>
        </p:txBody>
      </p:sp>
      <p:sp>
        <p:nvSpPr>
          <p:cNvPr id="37" name="Freeform 36"/>
          <p:cNvSpPr/>
          <p:nvPr/>
        </p:nvSpPr>
        <p:spPr>
          <a:xfrm>
            <a:off x="5792049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less Integrity</a:t>
            </a:r>
            <a:endParaRPr lang="en-US" sz="1600" kern="1200" dirty="0"/>
          </a:p>
        </p:txBody>
      </p:sp>
      <p:sp>
        <p:nvSpPr>
          <p:cNvPr id="38" name="Freeform 37"/>
          <p:cNvSpPr/>
          <p:nvPr/>
        </p:nvSpPr>
        <p:spPr>
          <a:xfrm>
            <a:off x="5792049" y="6135978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Field Connection less Integrity</a:t>
            </a:r>
            <a:endParaRPr lang="en-US" sz="1600" kern="1200" dirty="0"/>
          </a:p>
        </p:txBody>
      </p:sp>
      <p:sp>
        <p:nvSpPr>
          <p:cNvPr id="39" name="Freeform 38"/>
          <p:cNvSpPr/>
          <p:nvPr/>
        </p:nvSpPr>
        <p:spPr>
          <a:xfrm>
            <a:off x="7174336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</a:t>
            </a:r>
            <a:endParaRPr lang="en-US" sz="1600" kern="1200" dirty="0"/>
          </a:p>
        </p:txBody>
      </p:sp>
      <p:sp>
        <p:nvSpPr>
          <p:cNvPr id="40" name="Freeform 39"/>
          <p:cNvSpPr/>
          <p:nvPr/>
        </p:nvSpPr>
        <p:spPr>
          <a:xfrm>
            <a:off x="7534306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 Origin</a:t>
            </a:r>
            <a:endParaRPr lang="en-US" sz="1600" kern="1200" dirty="0"/>
          </a:p>
        </p:txBody>
      </p:sp>
      <p:sp>
        <p:nvSpPr>
          <p:cNvPr id="41" name="Freeform 40"/>
          <p:cNvSpPr/>
          <p:nvPr/>
        </p:nvSpPr>
        <p:spPr>
          <a:xfrm>
            <a:off x="7534306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 Destination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21251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9824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confidentiality</a:t>
            </a:r>
            <a:r>
              <a:rPr lang="en-US" dirty="0"/>
              <a:t> is </a:t>
            </a:r>
            <a:r>
              <a:rPr lang="en-US" dirty="0" smtClean="0"/>
              <a:t>the </a:t>
            </a:r>
            <a:r>
              <a:rPr lang="en-US" dirty="0"/>
              <a:t>protection of data from </a:t>
            </a:r>
            <a:r>
              <a:rPr lang="en-US" dirty="0" smtClean="0"/>
              <a:t>unauthorized disclosure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548919" cy="2628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528" y="1780653"/>
            <a:ext cx="48965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Connection </a:t>
            </a:r>
            <a:r>
              <a:rPr lang="en-IN" sz="2200" b="1" dirty="0" smtClean="0">
                <a:solidFill>
                  <a:schemeClr val="tx2"/>
                </a:solidFill>
              </a:rPr>
              <a:t>Confidentiality:</a:t>
            </a:r>
            <a:r>
              <a:rPr lang="en-IN" sz="2200" dirty="0" smtClean="0"/>
              <a:t> The </a:t>
            </a:r>
            <a:r>
              <a:rPr lang="en-IN" sz="2200" dirty="0"/>
              <a:t>protection of all user data on a connection.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Connectionless Confidentiality: </a:t>
            </a:r>
            <a:r>
              <a:rPr lang="en-IN" sz="2200" dirty="0" smtClean="0"/>
              <a:t>The </a:t>
            </a:r>
            <a:r>
              <a:rPr lang="en-IN" sz="2200" dirty="0"/>
              <a:t>protection of all user data in a single data </a:t>
            </a:r>
            <a:r>
              <a:rPr lang="en-IN" sz="2200" dirty="0" smtClean="0"/>
              <a:t>block.</a:t>
            </a:r>
            <a:endParaRPr lang="en-IN" sz="2200" dirty="0"/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Selective-Field Confidentiality: </a:t>
            </a:r>
            <a:r>
              <a:rPr lang="en-IN" sz="2200" dirty="0" smtClean="0"/>
              <a:t>The </a:t>
            </a:r>
            <a:r>
              <a:rPr lang="en-IN" sz="2200" dirty="0"/>
              <a:t>confidentiality of selected fields within the </a:t>
            </a:r>
            <a:r>
              <a:rPr lang="en-IN" sz="2200" dirty="0" smtClean="0"/>
              <a:t>user data </a:t>
            </a:r>
            <a:r>
              <a:rPr lang="en-IN" sz="2200" dirty="0"/>
              <a:t>on a connection or in a single data block.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Traffic-Flow Confidentiality: </a:t>
            </a:r>
            <a:r>
              <a:rPr lang="en-IN" sz="2200" dirty="0" smtClean="0"/>
              <a:t>The </a:t>
            </a:r>
            <a:r>
              <a:rPr lang="en-IN" sz="2200" dirty="0"/>
              <a:t>protection of the information that might </a:t>
            </a:r>
            <a:r>
              <a:rPr lang="en-IN" sz="2200" dirty="0" smtClean="0"/>
              <a:t>be derived </a:t>
            </a:r>
            <a:r>
              <a:rPr lang="en-IN" sz="2200" dirty="0"/>
              <a:t>from observation of traffic flows.</a:t>
            </a:r>
          </a:p>
        </p:txBody>
      </p:sp>
    </p:spTree>
    <p:extLst>
      <p:ext uri="{BB962C8B-B14F-4D97-AF65-F5344CB8AC3E}">
        <p14:creationId xmlns:p14="http://schemas.microsoft.com/office/powerpoint/2010/main" val="420450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318324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7318324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409762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3484514" y="151187"/>
                </a:lnTo>
                <a:lnTo>
                  <a:pt x="3484514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576067" y="1744338"/>
            <a:ext cx="215982" cy="47516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51610"/>
                </a:lnTo>
                <a:lnTo>
                  <a:pt x="215982" y="47516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576067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5576067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576067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5576067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409762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1742257" y="151187"/>
                </a:lnTo>
                <a:lnTo>
                  <a:pt x="1742257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833809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833809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833809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833809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364042" y="722021"/>
            <a:ext cx="91440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2667505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42257" y="0"/>
                </a:moveTo>
                <a:lnTo>
                  <a:pt x="1742257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349295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349295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925248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84514" y="0"/>
                </a:moveTo>
                <a:lnTo>
                  <a:pt x="3484514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3689821" y="208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Security Services</a:t>
            </a:r>
            <a:endParaRPr lang="en-US" sz="16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290945" y="1024396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Authentication</a:t>
            </a:r>
          </a:p>
        </p:txBody>
      </p:sp>
      <p:sp>
        <p:nvSpPr>
          <p:cNvPr id="25" name="Freeform 24"/>
          <p:cNvSpPr/>
          <p:nvPr/>
        </p:nvSpPr>
        <p:spPr>
          <a:xfrm>
            <a:off x="565278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Peer Entity Authentication</a:t>
            </a:r>
            <a:endParaRPr lang="en-US" sz="16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565278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Origin Authentication</a:t>
            </a:r>
            <a:endParaRPr lang="en-US" sz="16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947564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Access Control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3689821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Confidentiality</a:t>
            </a:r>
            <a:endParaRPr lang="en-US" sz="16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4049792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Confidentiality</a:t>
            </a:r>
            <a:endParaRPr lang="en-US" sz="16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4049792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less Confidentiality</a:t>
            </a:r>
            <a:endParaRPr lang="en-US" sz="16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4049792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Repeat Confidentiality</a:t>
            </a:r>
            <a:endParaRPr lang="en-US" sz="1600" kern="1200" dirty="0"/>
          </a:p>
        </p:txBody>
      </p:sp>
      <p:sp>
        <p:nvSpPr>
          <p:cNvPr id="32" name="Freeform 31"/>
          <p:cNvSpPr/>
          <p:nvPr/>
        </p:nvSpPr>
        <p:spPr>
          <a:xfrm>
            <a:off x="4049792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Traffic Flow Confidentiality</a:t>
            </a:r>
            <a:endParaRPr lang="en-US" sz="1600" kern="1200" dirty="0"/>
          </a:p>
        </p:txBody>
      </p:sp>
      <p:sp>
        <p:nvSpPr>
          <p:cNvPr id="33" name="Freeform 32"/>
          <p:cNvSpPr/>
          <p:nvPr/>
        </p:nvSpPr>
        <p:spPr>
          <a:xfrm>
            <a:off x="5432078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Integrity</a:t>
            </a:r>
            <a:endParaRPr lang="en-US" sz="1600" kern="1200" dirty="0"/>
          </a:p>
        </p:txBody>
      </p:sp>
      <p:sp>
        <p:nvSpPr>
          <p:cNvPr id="34" name="Freeform 33"/>
          <p:cNvSpPr/>
          <p:nvPr/>
        </p:nvSpPr>
        <p:spPr>
          <a:xfrm>
            <a:off x="5792049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Integrity with recovery</a:t>
            </a:r>
            <a:endParaRPr lang="en-US" sz="1600" kern="1200" dirty="0"/>
          </a:p>
        </p:txBody>
      </p:sp>
      <p:sp>
        <p:nvSpPr>
          <p:cNvPr id="35" name="Freeform 34"/>
          <p:cNvSpPr/>
          <p:nvPr/>
        </p:nvSpPr>
        <p:spPr>
          <a:xfrm>
            <a:off x="5792049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Integrity with out recovery</a:t>
            </a:r>
            <a:endParaRPr lang="en-US" sz="1600" kern="1200" dirty="0"/>
          </a:p>
        </p:txBody>
      </p:sp>
      <p:sp>
        <p:nvSpPr>
          <p:cNvPr id="36" name="Freeform 35"/>
          <p:cNvSpPr/>
          <p:nvPr/>
        </p:nvSpPr>
        <p:spPr>
          <a:xfrm>
            <a:off x="5792049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Field Connection Integrity</a:t>
            </a:r>
            <a:endParaRPr lang="en-US" sz="1600" kern="1200" dirty="0"/>
          </a:p>
        </p:txBody>
      </p:sp>
      <p:sp>
        <p:nvSpPr>
          <p:cNvPr id="37" name="Freeform 36"/>
          <p:cNvSpPr/>
          <p:nvPr/>
        </p:nvSpPr>
        <p:spPr>
          <a:xfrm>
            <a:off x="5792049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less Integrity</a:t>
            </a:r>
            <a:endParaRPr lang="en-US" sz="1600" kern="1200" dirty="0"/>
          </a:p>
        </p:txBody>
      </p:sp>
      <p:sp>
        <p:nvSpPr>
          <p:cNvPr id="38" name="Freeform 37"/>
          <p:cNvSpPr/>
          <p:nvPr/>
        </p:nvSpPr>
        <p:spPr>
          <a:xfrm>
            <a:off x="5792049" y="6135978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Field Connection less Integrity</a:t>
            </a:r>
            <a:endParaRPr lang="en-US" sz="1600" kern="1200" dirty="0"/>
          </a:p>
        </p:txBody>
      </p:sp>
      <p:sp>
        <p:nvSpPr>
          <p:cNvPr id="39" name="Freeform 38"/>
          <p:cNvSpPr/>
          <p:nvPr/>
        </p:nvSpPr>
        <p:spPr>
          <a:xfrm>
            <a:off x="7174336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</a:t>
            </a:r>
            <a:endParaRPr lang="en-US" sz="1600" kern="1200" dirty="0"/>
          </a:p>
        </p:txBody>
      </p:sp>
      <p:sp>
        <p:nvSpPr>
          <p:cNvPr id="40" name="Freeform 39"/>
          <p:cNvSpPr/>
          <p:nvPr/>
        </p:nvSpPr>
        <p:spPr>
          <a:xfrm>
            <a:off x="7534306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 Origin</a:t>
            </a:r>
            <a:endParaRPr lang="en-US" sz="1600" kern="1200" dirty="0"/>
          </a:p>
        </p:txBody>
      </p:sp>
      <p:sp>
        <p:nvSpPr>
          <p:cNvPr id="41" name="Freeform 40"/>
          <p:cNvSpPr/>
          <p:nvPr/>
        </p:nvSpPr>
        <p:spPr>
          <a:xfrm>
            <a:off x="7534306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 Destination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21251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38936"/>
          </a:xfrm>
        </p:spPr>
        <p:txBody>
          <a:bodyPr>
            <a:noAutofit/>
          </a:bodyPr>
          <a:lstStyle/>
          <a:p>
            <a:pPr marL="514350" indent="-457200"/>
            <a:r>
              <a:rPr lang="en-IN" dirty="0"/>
              <a:t>Data integrity is the assurance that data received are exactly as sent by an authorized entity (i.e., contain no modification, insertion, deletion, or replay).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78" y="2851746"/>
            <a:ext cx="9239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70" y="2837458"/>
            <a:ext cx="9239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711980" y="3323506"/>
            <a:ext cx="2283956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1075267" y="3858043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Alice</a:t>
            </a:r>
            <a:endParaRPr lang="en-IN" sz="2000" dirty="0"/>
          </a:p>
        </p:txBody>
      </p:sp>
      <p:sp>
        <p:nvSpPr>
          <p:cNvPr id="1030" name="TextBox 1029"/>
          <p:cNvSpPr txBox="1"/>
          <p:nvPr/>
        </p:nvSpPr>
        <p:spPr>
          <a:xfrm>
            <a:off x="7596335" y="383758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Bob</a:t>
            </a:r>
            <a:endParaRPr lang="en-IN" sz="2000" dirty="0"/>
          </a:p>
        </p:txBody>
      </p:sp>
      <p:pic>
        <p:nvPicPr>
          <p:cNvPr id="22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9" y="2458170"/>
            <a:ext cx="787152" cy="787152"/>
          </a:xfrm>
          <a:prstGeom prst="rect">
            <a:avLst/>
          </a:prstGeom>
        </p:spPr>
      </p:pic>
      <p:sp>
        <p:nvSpPr>
          <p:cNvPr id="24" name="Flowchart: Direct Access Storage 23"/>
          <p:cNvSpPr/>
          <p:nvPr/>
        </p:nvSpPr>
        <p:spPr>
          <a:xfrm rot="10800000">
            <a:off x="3995936" y="3112581"/>
            <a:ext cx="1368152" cy="421850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64088" y="3323506"/>
            <a:ext cx="221909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26" y="2443882"/>
            <a:ext cx="787152" cy="787152"/>
          </a:xfrm>
          <a:prstGeom prst="rect">
            <a:avLst/>
          </a:prstGeom>
        </p:spPr>
      </p:pic>
      <p:cxnSp>
        <p:nvCxnSpPr>
          <p:cNvPr id="1036" name="Elbow Connector 1035"/>
          <p:cNvCxnSpPr>
            <a:endCxn id="1066" idx="1"/>
          </p:cNvCxnSpPr>
          <p:nvPr/>
        </p:nvCxnSpPr>
        <p:spPr>
          <a:xfrm rot="16200000" flipH="1">
            <a:off x="2078749" y="3321628"/>
            <a:ext cx="1782146" cy="1548172"/>
          </a:xfrm>
          <a:prstGeom prst="bent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Elbow Connector 1050"/>
          <p:cNvCxnSpPr/>
          <p:nvPr/>
        </p:nvCxnSpPr>
        <p:spPr>
          <a:xfrm rot="5400000">
            <a:off x="5376670" y="3388255"/>
            <a:ext cx="1837981" cy="1359087"/>
          </a:xfrm>
          <a:prstGeom prst="bentConnector3">
            <a:avLst>
              <a:gd name="adj1" fmla="val 9975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ounded Rectangle 1065"/>
          <p:cNvSpPr/>
          <p:nvPr/>
        </p:nvSpPr>
        <p:spPr>
          <a:xfrm>
            <a:off x="3743908" y="4673601"/>
            <a:ext cx="1872208" cy="62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Both are same</a:t>
            </a:r>
            <a:endParaRPr lang="en-IN" dirty="0"/>
          </a:p>
        </p:txBody>
      </p:sp>
      <p:sp>
        <p:nvSpPr>
          <p:cNvPr id="1068" name="TextBox 1067"/>
          <p:cNvSpPr txBox="1"/>
          <p:nvPr/>
        </p:nvSpPr>
        <p:spPr>
          <a:xfrm>
            <a:off x="4203759" y="266708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Channel</a:t>
            </a:r>
            <a:endParaRPr lang="en-IN" sz="2000" dirty="0"/>
          </a:p>
        </p:txBody>
      </p:sp>
      <p:pic>
        <p:nvPicPr>
          <p:cNvPr id="8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74" y="4095714"/>
            <a:ext cx="787152" cy="787152"/>
          </a:xfrm>
          <a:prstGeom prst="rect">
            <a:avLst/>
          </a:prstGeom>
        </p:spPr>
      </p:pic>
      <p:pic>
        <p:nvPicPr>
          <p:cNvPr id="8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95714"/>
            <a:ext cx="787152" cy="787152"/>
          </a:xfrm>
          <a:prstGeom prst="rect">
            <a:avLst/>
          </a:prstGeom>
        </p:spPr>
      </p:pic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5" y="5517232"/>
            <a:ext cx="1008112" cy="69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8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1030" grpId="0"/>
      <p:bldP spid="24" grpId="0" animBg="1"/>
      <p:bldP spid="1066" grpId="0" animBg="1"/>
      <p:bldP spid="10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Integrity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8935252" cy="5334000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Connection </a:t>
            </a:r>
            <a:r>
              <a:rPr lang="en-IN" b="1" dirty="0">
                <a:solidFill>
                  <a:schemeClr val="tx2"/>
                </a:solidFill>
              </a:rPr>
              <a:t>Integrity with </a:t>
            </a:r>
            <a:r>
              <a:rPr lang="en-IN" b="1" dirty="0" smtClean="0">
                <a:solidFill>
                  <a:schemeClr val="tx2"/>
                </a:solidFill>
              </a:rPr>
              <a:t>Recovery:</a:t>
            </a:r>
            <a:r>
              <a:rPr lang="en-IN" dirty="0" smtClean="0"/>
              <a:t> Provides integrity </a:t>
            </a:r>
            <a:r>
              <a:rPr lang="en-IN" dirty="0"/>
              <a:t>of all user data on </a:t>
            </a:r>
            <a:r>
              <a:rPr lang="en-IN" dirty="0" smtClean="0"/>
              <a:t>a connection </a:t>
            </a:r>
            <a:r>
              <a:rPr lang="en-IN" dirty="0"/>
              <a:t>and detects any modification, insertion</a:t>
            </a:r>
            <a:r>
              <a:rPr lang="en-IN" dirty="0" smtClean="0"/>
              <a:t>, deletion</a:t>
            </a:r>
            <a:r>
              <a:rPr lang="en-IN" dirty="0"/>
              <a:t>, or replay of any </a:t>
            </a:r>
            <a:r>
              <a:rPr lang="en-IN" dirty="0" smtClean="0"/>
              <a:t>data </a:t>
            </a:r>
            <a:r>
              <a:rPr lang="en-IN" dirty="0"/>
              <a:t>with recovery attempted.</a:t>
            </a:r>
          </a:p>
          <a:p>
            <a:r>
              <a:rPr lang="en-IN" b="1" dirty="0">
                <a:solidFill>
                  <a:schemeClr val="tx2"/>
                </a:solidFill>
              </a:rPr>
              <a:t>Connection Integrity without </a:t>
            </a:r>
            <a:r>
              <a:rPr lang="en-IN" b="1" dirty="0" smtClean="0">
                <a:solidFill>
                  <a:schemeClr val="tx2"/>
                </a:solidFill>
              </a:rPr>
              <a:t>Recovery:</a:t>
            </a:r>
            <a:r>
              <a:rPr lang="en-IN" dirty="0" smtClean="0"/>
              <a:t> As </a:t>
            </a:r>
            <a:r>
              <a:rPr lang="en-IN" dirty="0"/>
              <a:t>above, but provides only detection without recovery.</a:t>
            </a:r>
          </a:p>
          <a:p>
            <a:r>
              <a:rPr lang="en-IN" b="1" dirty="0">
                <a:solidFill>
                  <a:schemeClr val="tx2"/>
                </a:solidFill>
              </a:rPr>
              <a:t>Selective-Field Connection </a:t>
            </a:r>
            <a:r>
              <a:rPr lang="en-IN" b="1" dirty="0" smtClean="0">
                <a:solidFill>
                  <a:schemeClr val="tx2"/>
                </a:solidFill>
              </a:rPr>
              <a:t>Integrity:</a:t>
            </a:r>
            <a:r>
              <a:rPr lang="en-IN" dirty="0" smtClean="0"/>
              <a:t> Provides integrity </a:t>
            </a:r>
            <a:r>
              <a:rPr lang="en-IN" dirty="0"/>
              <a:t>of selected fields within </a:t>
            </a:r>
            <a:r>
              <a:rPr lang="en-IN" dirty="0" smtClean="0"/>
              <a:t>the user </a:t>
            </a:r>
            <a:r>
              <a:rPr lang="en-IN" dirty="0"/>
              <a:t>data </a:t>
            </a:r>
            <a:r>
              <a:rPr lang="en-IN" dirty="0" smtClean="0"/>
              <a:t>and </a:t>
            </a:r>
            <a:r>
              <a:rPr lang="en-IN" dirty="0"/>
              <a:t>takes the form of determination of </a:t>
            </a:r>
            <a:r>
              <a:rPr lang="en-IN" dirty="0" smtClean="0"/>
              <a:t>whether the selected </a:t>
            </a:r>
            <a:r>
              <a:rPr lang="en-IN" dirty="0"/>
              <a:t>fields have been modified</a:t>
            </a:r>
            <a:r>
              <a:rPr lang="en-IN" dirty="0" smtClean="0"/>
              <a:t>, inserted, deleted</a:t>
            </a:r>
            <a:r>
              <a:rPr lang="en-IN" dirty="0"/>
              <a:t>, or replayed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19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Integrity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8935252" cy="5334000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Connectionless Integrity:</a:t>
            </a:r>
            <a:r>
              <a:rPr lang="en-IN" dirty="0" smtClean="0"/>
              <a:t> Provides integrity of a single connectionless data block and may take the form of detection of data modification. Additionally, a limited form of replay detection may be provided.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Selective-Field Connectionless Integrity:</a:t>
            </a:r>
            <a:r>
              <a:rPr lang="en-IN" dirty="0" smtClean="0"/>
              <a:t> Provides integrity of selected fields within a single connectionless data block; takes the form of determination of whether the selected fields have been modified.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7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318324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7318324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409762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3484514" y="151187"/>
                </a:lnTo>
                <a:lnTo>
                  <a:pt x="3484514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576067" y="1744338"/>
            <a:ext cx="215982" cy="47516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51610"/>
                </a:lnTo>
                <a:lnTo>
                  <a:pt x="215982" y="47516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576067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5576067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576067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5576067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409762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1742257" y="151187"/>
                </a:lnTo>
                <a:lnTo>
                  <a:pt x="1742257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833809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833809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833809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833809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364042" y="722021"/>
            <a:ext cx="91440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2667505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42257" y="0"/>
                </a:moveTo>
                <a:lnTo>
                  <a:pt x="1742257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349295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349295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925248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84514" y="0"/>
                </a:moveTo>
                <a:lnTo>
                  <a:pt x="3484514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3689821" y="208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Security Services</a:t>
            </a:r>
            <a:endParaRPr lang="en-US" sz="16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290945" y="1024396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Authentication</a:t>
            </a:r>
          </a:p>
        </p:txBody>
      </p:sp>
      <p:sp>
        <p:nvSpPr>
          <p:cNvPr id="25" name="Freeform 24"/>
          <p:cNvSpPr/>
          <p:nvPr/>
        </p:nvSpPr>
        <p:spPr>
          <a:xfrm>
            <a:off x="565278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Peer Entity Authentication</a:t>
            </a:r>
            <a:endParaRPr lang="en-US" sz="16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565278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Origin Authentication</a:t>
            </a:r>
            <a:endParaRPr lang="en-US" sz="16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947564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Access Control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3689821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Confidentiality</a:t>
            </a:r>
            <a:endParaRPr lang="en-US" sz="16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4049792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Confidentiality</a:t>
            </a:r>
            <a:endParaRPr lang="en-US" sz="16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4049792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less Confidentiality</a:t>
            </a:r>
            <a:endParaRPr lang="en-US" sz="16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4049792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Repeat Confidentiality</a:t>
            </a:r>
            <a:endParaRPr lang="en-US" sz="1600" kern="1200" dirty="0"/>
          </a:p>
        </p:txBody>
      </p:sp>
      <p:sp>
        <p:nvSpPr>
          <p:cNvPr id="32" name="Freeform 31"/>
          <p:cNvSpPr/>
          <p:nvPr/>
        </p:nvSpPr>
        <p:spPr>
          <a:xfrm>
            <a:off x="4049792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Traffic Flow Confidentiality</a:t>
            </a:r>
            <a:endParaRPr lang="en-US" sz="1600" kern="1200" dirty="0"/>
          </a:p>
        </p:txBody>
      </p:sp>
      <p:sp>
        <p:nvSpPr>
          <p:cNvPr id="33" name="Freeform 32"/>
          <p:cNvSpPr/>
          <p:nvPr/>
        </p:nvSpPr>
        <p:spPr>
          <a:xfrm>
            <a:off x="5432078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Integrity</a:t>
            </a:r>
            <a:endParaRPr lang="en-US" sz="1600" kern="1200" dirty="0"/>
          </a:p>
        </p:txBody>
      </p:sp>
      <p:sp>
        <p:nvSpPr>
          <p:cNvPr id="34" name="Freeform 33"/>
          <p:cNvSpPr/>
          <p:nvPr/>
        </p:nvSpPr>
        <p:spPr>
          <a:xfrm>
            <a:off x="5792049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Integrity with recovery</a:t>
            </a:r>
            <a:endParaRPr lang="en-US" sz="1600" kern="1200" dirty="0"/>
          </a:p>
        </p:txBody>
      </p:sp>
      <p:sp>
        <p:nvSpPr>
          <p:cNvPr id="35" name="Freeform 34"/>
          <p:cNvSpPr/>
          <p:nvPr/>
        </p:nvSpPr>
        <p:spPr>
          <a:xfrm>
            <a:off x="5792049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Integrity with out recovery</a:t>
            </a:r>
            <a:endParaRPr lang="en-US" sz="1600" kern="1200" dirty="0"/>
          </a:p>
        </p:txBody>
      </p:sp>
      <p:sp>
        <p:nvSpPr>
          <p:cNvPr id="36" name="Freeform 35"/>
          <p:cNvSpPr/>
          <p:nvPr/>
        </p:nvSpPr>
        <p:spPr>
          <a:xfrm>
            <a:off x="5792049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Field Connection Integrity</a:t>
            </a:r>
            <a:endParaRPr lang="en-US" sz="1600" kern="1200" dirty="0"/>
          </a:p>
        </p:txBody>
      </p:sp>
      <p:sp>
        <p:nvSpPr>
          <p:cNvPr id="37" name="Freeform 36"/>
          <p:cNvSpPr/>
          <p:nvPr/>
        </p:nvSpPr>
        <p:spPr>
          <a:xfrm>
            <a:off x="5792049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Connection less Integrity</a:t>
            </a:r>
            <a:endParaRPr lang="en-US" sz="1600" kern="1200" dirty="0"/>
          </a:p>
        </p:txBody>
      </p:sp>
      <p:sp>
        <p:nvSpPr>
          <p:cNvPr id="38" name="Freeform 37"/>
          <p:cNvSpPr/>
          <p:nvPr/>
        </p:nvSpPr>
        <p:spPr>
          <a:xfrm>
            <a:off x="5792049" y="6135978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Selective Field Connection less Integrity</a:t>
            </a:r>
            <a:endParaRPr lang="en-US" sz="1600" kern="1200" dirty="0"/>
          </a:p>
        </p:txBody>
      </p:sp>
      <p:sp>
        <p:nvSpPr>
          <p:cNvPr id="39" name="Freeform 38"/>
          <p:cNvSpPr/>
          <p:nvPr/>
        </p:nvSpPr>
        <p:spPr>
          <a:xfrm>
            <a:off x="7174336" y="1024397"/>
            <a:ext cx="1646136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</a:t>
            </a:r>
            <a:endParaRPr lang="en-US" sz="1600" kern="1200" dirty="0"/>
          </a:p>
        </p:txBody>
      </p:sp>
      <p:sp>
        <p:nvSpPr>
          <p:cNvPr id="40" name="Freeform 39"/>
          <p:cNvSpPr/>
          <p:nvPr/>
        </p:nvSpPr>
        <p:spPr>
          <a:xfrm>
            <a:off x="7534306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 Origin</a:t>
            </a:r>
            <a:endParaRPr lang="en-US" sz="1600" kern="1200" dirty="0"/>
          </a:p>
        </p:txBody>
      </p:sp>
      <p:sp>
        <p:nvSpPr>
          <p:cNvPr id="41" name="Freeform 40"/>
          <p:cNvSpPr/>
          <p:nvPr/>
        </p:nvSpPr>
        <p:spPr>
          <a:xfrm>
            <a:off x="7534306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Non Repudiation Destination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21251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Repudiation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Nonrepudiation</a:t>
            </a:r>
            <a:r>
              <a:rPr lang="en-IN" dirty="0"/>
              <a:t> is the assurance that someone cannot deny something. </a:t>
            </a:r>
            <a:endParaRPr lang="en-IN" dirty="0" smtClean="0"/>
          </a:p>
          <a:p>
            <a:r>
              <a:rPr lang="en-IN" dirty="0" smtClean="0"/>
              <a:t>Typically</a:t>
            </a:r>
            <a:r>
              <a:rPr lang="en-IN" dirty="0"/>
              <a:t>, nonrepudiation refers to the ability to ensure that </a:t>
            </a:r>
            <a:r>
              <a:rPr lang="en-IN" dirty="0" smtClean="0"/>
              <a:t>a </a:t>
            </a:r>
            <a:r>
              <a:rPr lang="en-IN" dirty="0"/>
              <a:t>communication cannot deny the authenticity of their signature on a document or the sending of a message that they originated</a:t>
            </a:r>
            <a:r>
              <a:rPr lang="en-IN" dirty="0" smtClean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68244" y="3433216"/>
            <a:ext cx="2016224" cy="2681115"/>
            <a:chOff x="6336196" y="3717032"/>
            <a:chExt cx="1625397" cy="19356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196" y="3717032"/>
              <a:ext cx="1625397" cy="16253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913369" y="5363841"/>
              <a:ext cx="845050" cy="28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Bank</a:t>
              </a:r>
              <a:endParaRPr lang="en-IN" sz="2400" dirty="0"/>
            </a:p>
          </p:txBody>
        </p:sp>
      </p:grpSp>
      <p:sp>
        <p:nvSpPr>
          <p:cNvPr id="11" name="Line Callout 1 10"/>
          <p:cNvSpPr/>
          <p:nvPr/>
        </p:nvSpPr>
        <p:spPr>
          <a:xfrm>
            <a:off x="1593789" y="3581616"/>
            <a:ext cx="2942207" cy="999512"/>
          </a:xfrm>
          <a:prstGeom prst="borderCallout1">
            <a:avLst>
              <a:gd name="adj1" fmla="val 51487"/>
              <a:gd name="adj2" fmla="val 100132"/>
              <a:gd name="adj3" fmla="val 49796"/>
              <a:gd name="adj4" fmla="val 181883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Transfer Rs. 1,00,000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t</a:t>
            </a:r>
            <a:r>
              <a:rPr lang="en-IN" sz="2000" dirty="0" smtClean="0">
                <a:solidFill>
                  <a:schemeClr val="tx1"/>
                </a:solidFill>
              </a:rPr>
              <a:t>o Bank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1629793" y="4941168"/>
            <a:ext cx="2942207" cy="1244814"/>
          </a:xfrm>
          <a:prstGeom prst="borderCallout1">
            <a:avLst>
              <a:gd name="adj1" fmla="val 51487"/>
              <a:gd name="adj2" fmla="val 100132"/>
              <a:gd name="adj3" fmla="val 51614"/>
              <a:gd name="adj4" fmla="val 177686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 have never requested to transfer </a:t>
            </a:r>
            <a:r>
              <a:rPr lang="en-IN" sz="2000" dirty="0">
                <a:solidFill>
                  <a:schemeClr val="tx1"/>
                </a:solidFill>
              </a:rPr>
              <a:t>Rs. 1,00,000 </a:t>
            </a:r>
            <a:endParaRPr lang="en-IN" sz="2000" dirty="0" smtClean="0">
              <a:solidFill>
                <a:schemeClr val="tx1"/>
              </a:solidFill>
            </a:endParaRP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to Bank</a:t>
            </a:r>
            <a:endParaRPr lang="en-IN" sz="20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3528" y="4054815"/>
            <a:ext cx="1035199" cy="1256818"/>
            <a:chOff x="751626" y="3465004"/>
            <a:chExt cx="1035199" cy="12568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93" y="3465004"/>
              <a:ext cx="857250" cy="8572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51626" y="4260157"/>
              <a:ext cx="1035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User</a:t>
              </a:r>
              <a:r>
                <a:rPr lang="en-IN" sz="2400" dirty="0" smtClean="0"/>
                <a:t> A</a:t>
              </a:r>
              <a:endParaRPr lang="en-IN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76344" y="4541058"/>
            <a:ext cx="169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After few days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Repudiation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Nonrepudiation-Origin:</a:t>
            </a:r>
            <a:r>
              <a:rPr lang="en-IN" dirty="0" smtClean="0"/>
              <a:t> Proof </a:t>
            </a:r>
            <a:r>
              <a:rPr lang="en-IN" dirty="0"/>
              <a:t>that the message was sent by the specified party.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Nonrepudiation-Destination:</a:t>
            </a:r>
            <a:r>
              <a:rPr lang="en-IN" dirty="0"/>
              <a:t> </a:t>
            </a:r>
            <a:r>
              <a:rPr lang="en-IN" dirty="0" smtClean="0"/>
              <a:t>Proof </a:t>
            </a:r>
            <a:r>
              <a:rPr lang="en-IN" dirty="0"/>
              <a:t>that the message was received by the </a:t>
            </a:r>
            <a:r>
              <a:rPr lang="en-IN" dirty="0" smtClean="0"/>
              <a:t>specified party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143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2929880"/>
            <a:ext cx="8763000" cy="998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dirty="0" smtClean="0">
                <a:solidFill>
                  <a:schemeClr val="tx2"/>
                </a:solidFill>
              </a:rPr>
              <a:t>Security Mechanisms</a:t>
            </a:r>
          </a:p>
        </p:txBody>
      </p:sp>
    </p:spTree>
    <p:extLst>
      <p:ext uri="{BB962C8B-B14F-4D97-AF65-F5344CB8AC3E}">
        <p14:creationId xmlns:p14="http://schemas.microsoft.com/office/powerpoint/2010/main" val="517097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&amp; </a:t>
            </a:r>
            <a:r>
              <a:rPr lang="en-IN" dirty="0" smtClean="0"/>
              <a:t>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Information ?</a:t>
            </a:r>
          </a:p>
          <a:p>
            <a:pPr lvl="1"/>
            <a:r>
              <a:rPr lang="en-IN" sz="2400" dirty="0"/>
              <a:t>The </a:t>
            </a:r>
            <a:r>
              <a:rPr lang="en-IN" sz="2400" dirty="0" smtClean="0"/>
              <a:t>processed form of </a:t>
            </a:r>
            <a:r>
              <a:rPr lang="en-IN" sz="2400" dirty="0"/>
              <a:t>data </a:t>
            </a:r>
            <a:r>
              <a:rPr lang="en-IN" sz="2400" dirty="0" smtClean="0"/>
              <a:t>or </a:t>
            </a:r>
            <a:r>
              <a:rPr lang="en-IN" sz="2400" dirty="0" smtClean="0">
                <a:solidFill>
                  <a:srgbClr val="FF0000"/>
                </a:solidFill>
              </a:rPr>
              <a:t>meaningful data</a:t>
            </a:r>
            <a:r>
              <a:rPr lang="en-IN" sz="2400" dirty="0"/>
              <a:t> </a:t>
            </a:r>
            <a:r>
              <a:rPr lang="en-IN" sz="2400" dirty="0" smtClean="0"/>
              <a:t>is </a:t>
            </a:r>
            <a:r>
              <a:rPr lang="en-IN" sz="2400" dirty="0"/>
              <a:t>called </a:t>
            </a:r>
            <a:r>
              <a:rPr lang="en-IN" sz="2400" dirty="0" smtClean="0"/>
              <a:t>information. Basically, information </a:t>
            </a:r>
            <a:r>
              <a:rPr lang="en-IN" sz="2400" dirty="0"/>
              <a:t>is the message that is being </a:t>
            </a:r>
            <a:r>
              <a:rPr lang="en-IN" sz="2400" dirty="0" smtClean="0"/>
              <a:t>conveyed.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What is Security </a:t>
            </a:r>
            <a:r>
              <a:rPr lang="en-US" b="1" dirty="0">
                <a:solidFill>
                  <a:schemeClr val="tx2"/>
                </a:solidFill>
              </a:rPr>
              <a:t>?</a:t>
            </a:r>
            <a:endParaRPr lang="en-US" b="1" dirty="0" smtClean="0">
              <a:solidFill>
                <a:schemeClr val="tx2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</a:rPr>
              <a:t>Computer Security : </a:t>
            </a:r>
            <a:r>
              <a:rPr lang="en-US" sz="2400" dirty="0" smtClean="0"/>
              <a:t>Generic </a:t>
            </a:r>
            <a:r>
              <a:rPr lang="en-US" sz="2400" dirty="0"/>
              <a:t>name for the </a:t>
            </a:r>
            <a:r>
              <a:rPr lang="en-US" sz="2400" dirty="0">
                <a:solidFill>
                  <a:srgbClr val="FF0000"/>
                </a:solidFill>
              </a:rPr>
              <a:t>collection </a:t>
            </a:r>
            <a:r>
              <a:rPr lang="en-US" sz="2400" dirty="0" smtClean="0">
                <a:solidFill>
                  <a:srgbClr val="FF0000"/>
                </a:solidFill>
              </a:rPr>
              <a:t>of tools designed </a:t>
            </a:r>
            <a:r>
              <a:rPr lang="en-US" sz="2400" dirty="0">
                <a:solidFill>
                  <a:srgbClr val="FF0000"/>
                </a:solidFill>
              </a:rPr>
              <a:t>to protect </a:t>
            </a:r>
            <a:r>
              <a:rPr lang="en-US" sz="2400" dirty="0" smtClean="0">
                <a:solidFill>
                  <a:srgbClr val="FF0000"/>
                </a:solidFill>
              </a:rPr>
              <a:t>data.</a:t>
            </a:r>
            <a:endParaRPr lang="en-US" sz="2400" b="1" dirty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</a:rPr>
              <a:t>Network and Internet Security : </a:t>
            </a:r>
            <a:r>
              <a:rPr lang="en-US" sz="2400" dirty="0" smtClean="0"/>
              <a:t>Measures to </a:t>
            </a:r>
            <a:r>
              <a:rPr lang="en-US" sz="2400" dirty="0" smtClean="0">
                <a:solidFill>
                  <a:srgbClr val="FF0000"/>
                </a:solidFill>
              </a:rPr>
              <a:t>protect data </a:t>
            </a:r>
            <a:r>
              <a:rPr lang="en-US" sz="2400" dirty="0" smtClean="0"/>
              <a:t>during their transmission </a:t>
            </a:r>
            <a:r>
              <a:rPr lang="en-US" sz="2400" dirty="0" smtClean="0">
                <a:solidFill>
                  <a:srgbClr val="FF0000"/>
                </a:solidFill>
              </a:rPr>
              <a:t>over a collection of interconnected networks.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1109774" y="2902383"/>
            <a:ext cx="1157969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Data</a:t>
            </a:r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774072" y="2889956"/>
            <a:ext cx="1518008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Process</a:t>
            </a:r>
            <a:endParaRPr lang="en-IN" sz="20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6884602" y="2878246"/>
            <a:ext cx="1575830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Information</a:t>
            </a:r>
            <a:endParaRPr lang="en-IN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67743" y="3087049"/>
            <a:ext cx="1506329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99107" y="3053434"/>
            <a:ext cx="1576403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Mechanisms (X.800)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 designed to prevent, detect or recover from attacks</a:t>
            </a:r>
          </a:p>
          <a:p>
            <a:r>
              <a:rPr lang="en-US" dirty="0"/>
              <a:t>No single mechanism can provide all services</a:t>
            </a:r>
          </a:p>
          <a:p>
            <a:r>
              <a:rPr lang="en-US" dirty="0"/>
              <a:t>Common in most mechanisms: cryptographic </a:t>
            </a:r>
            <a:r>
              <a:rPr lang="en-US" dirty="0" smtClean="0"/>
              <a:t>techniques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Specific security mechanisms:</a:t>
            </a:r>
            <a:r>
              <a:rPr lang="en-US" dirty="0" smtClean="0"/>
              <a:t> Integrated </a:t>
            </a:r>
            <a:r>
              <a:rPr lang="en-US" dirty="0"/>
              <a:t>into the appropriate </a:t>
            </a:r>
            <a:r>
              <a:rPr lang="en-US" dirty="0" smtClean="0"/>
              <a:t>protocol layer </a:t>
            </a:r>
            <a:r>
              <a:rPr lang="en-US" dirty="0"/>
              <a:t>in order to provide some of the OSI </a:t>
            </a:r>
            <a:r>
              <a:rPr lang="en-US" dirty="0" smtClean="0"/>
              <a:t>security services.</a:t>
            </a:r>
          </a:p>
          <a:p>
            <a:r>
              <a:rPr lang="en-US" b="1" dirty="0">
                <a:solidFill>
                  <a:schemeClr val="tx2"/>
                </a:solidFill>
              </a:rPr>
              <a:t>Pervasive security mechanisms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Not integrated to </a:t>
            </a:r>
            <a:r>
              <a:rPr lang="en-US" dirty="0"/>
              <a:t>any </a:t>
            </a:r>
            <a:r>
              <a:rPr lang="en-US" dirty="0" smtClean="0"/>
              <a:t>particular OSI </a:t>
            </a:r>
            <a:r>
              <a:rPr lang="en-US" dirty="0"/>
              <a:t>security service or protocol layer</a:t>
            </a:r>
          </a:p>
        </p:txBody>
      </p:sp>
    </p:spTree>
    <p:extLst>
      <p:ext uri="{BB962C8B-B14F-4D97-AF65-F5344CB8AC3E}">
        <p14:creationId xmlns:p14="http://schemas.microsoft.com/office/powerpoint/2010/main" val="270661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Mechanism (Specific 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Encipherment:</a:t>
            </a:r>
            <a:r>
              <a:rPr lang="en-US" dirty="0" smtClean="0"/>
              <a:t> Hiding or covering data using </a:t>
            </a:r>
            <a:r>
              <a:rPr lang="en-US" dirty="0"/>
              <a:t>mathematical </a:t>
            </a:r>
            <a:r>
              <a:rPr lang="en-US" dirty="0" smtClean="0"/>
              <a:t>algorithms. </a:t>
            </a:r>
          </a:p>
          <a:p>
            <a:r>
              <a:rPr lang="en-US" b="1" dirty="0">
                <a:solidFill>
                  <a:schemeClr val="tx2"/>
                </a:solidFill>
              </a:rPr>
              <a:t>Digital Signature: </a:t>
            </a:r>
            <a:r>
              <a:rPr lang="en-US" dirty="0" smtClean="0"/>
              <a:t>The sender can electronically sign the data and the receiver can electronically verify the signature.</a:t>
            </a:r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Access Control: </a:t>
            </a:r>
            <a:r>
              <a:rPr lang="en-US" dirty="0" smtClean="0"/>
              <a:t>A </a:t>
            </a:r>
            <a:r>
              <a:rPr lang="en-US" dirty="0"/>
              <a:t>variety of mechanisms that enforce access rights </a:t>
            </a:r>
            <a:r>
              <a:rPr lang="en-US" dirty="0" smtClean="0"/>
              <a:t>to resources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tx2"/>
                </a:solidFill>
              </a:rPr>
              <a:t>Data Integrity: </a:t>
            </a:r>
            <a:r>
              <a:rPr lang="en-US" dirty="0" smtClean="0"/>
              <a:t>A </a:t>
            </a:r>
            <a:r>
              <a:rPr lang="en-US" dirty="0"/>
              <a:t>variety of mechanisms used to assure the </a:t>
            </a:r>
            <a:r>
              <a:rPr lang="en-US" dirty="0" smtClean="0"/>
              <a:t>integrity of </a:t>
            </a:r>
            <a:r>
              <a:rPr lang="en-US" dirty="0"/>
              <a:t>a data unit or stream of data units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617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Mechanism (Specific 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Authentication Exchange:</a:t>
            </a:r>
            <a:r>
              <a:rPr lang="en-IN" b="1" dirty="0"/>
              <a:t> </a:t>
            </a:r>
            <a:r>
              <a:rPr lang="en-IN" dirty="0"/>
              <a:t>Two entities exchange some messages to prove their identity to each other</a:t>
            </a:r>
            <a:r>
              <a:rPr lang="en-IN" dirty="0" smtClean="0"/>
              <a:t>.</a:t>
            </a:r>
            <a:endParaRPr lang="en-IN" b="1" dirty="0" smtClean="0">
              <a:solidFill>
                <a:schemeClr val="tx2"/>
              </a:solidFill>
            </a:endParaRPr>
          </a:p>
          <a:p>
            <a:r>
              <a:rPr lang="en-IN" b="1" dirty="0" smtClean="0">
                <a:solidFill>
                  <a:schemeClr val="tx2"/>
                </a:solidFill>
              </a:rPr>
              <a:t>Traffic Padding:</a:t>
            </a:r>
            <a:r>
              <a:rPr lang="en-IN" b="1" dirty="0" smtClean="0"/>
              <a:t> </a:t>
            </a:r>
            <a:r>
              <a:rPr lang="en-IN" dirty="0" smtClean="0"/>
              <a:t>The </a:t>
            </a:r>
            <a:r>
              <a:rPr lang="en-IN" dirty="0"/>
              <a:t>insertion of bits into gaps in a data stream </a:t>
            </a:r>
            <a:r>
              <a:rPr lang="en-IN" dirty="0" smtClean="0"/>
              <a:t>to frustrate </a:t>
            </a:r>
            <a:r>
              <a:rPr lang="en-IN" dirty="0"/>
              <a:t>traffic analysis attempts.</a:t>
            </a:r>
          </a:p>
          <a:p>
            <a:r>
              <a:rPr lang="en-IN" b="1" dirty="0">
                <a:solidFill>
                  <a:schemeClr val="tx2"/>
                </a:solidFill>
              </a:rPr>
              <a:t>Routing Control: </a:t>
            </a:r>
            <a:r>
              <a:rPr lang="en-IN" dirty="0" smtClean="0"/>
              <a:t>Selecting and continuously changing routes between sender and receiver to prevent opponent(attacker) from eavesdropping.</a:t>
            </a:r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Notarization: </a:t>
            </a:r>
            <a:r>
              <a:rPr lang="en-IN" dirty="0" smtClean="0"/>
              <a:t>The </a:t>
            </a:r>
            <a:r>
              <a:rPr lang="en-IN" dirty="0"/>
              <a:t>use of a trusted third party to assure </a:t>
            </a:r>
            <a:r>
              <a:rPr lang="en-IN" dirty="0" smtClean="0"/>
              <a:t>and control the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8386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for Network Security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03234" y="2924944"/>
            <a:ext cx="637084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 smtClean="0"/>
              <a:t>Message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627" y="2420855"/>
            <a:ext cx="91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Sender</a:t>
            </a:r>
            <a:endParaRPr lang="en-IN" sz="2000" dirty="0"/>
          </a:p>
        </p:txBody>
      </p:sp>
      <p:sp>
        <p:nvSpPr>
          <p:cNvPr id="12" name="Rectangle 11"/>
          <p:cNvSpPr/>
          <p:nvPr/>
        </p:nvSpPr>
        <p:spPr>
          <a:xfrm>
            <a:off x="2823511" y="2924944"/>
            <a:ext cx="720080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 smtClean="0"/>
              <a:t>Secure</a:t>
            </a:r>
          </a:p>
          <a:p>
            <a:pPr algn="ctr"/>
            <a:r>
              <a:rPr lang="en-IN" sz="2400" dirty="0" smtClean="0"/>
              <a:t>Message</a:t>
            </a:r>
            <a:endParaRPr lang="en-IN" sz="2400" dirty="0"/>
          </a:p>
        </p:txBody>
      </p:sp>
      <p:sp>
        <p:nvSpPr>
          <p:cNvPr id="13" name="Oval 12"/>
          <p:cNvSpPr/>
          <p:nvPr/>
        </p:nvSpPr>
        <p:spPr>
          <a:xfrm>
            <a:off x="1652594" y="337109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/>
          <p:cNvCxnSpPr>
            <a:stCxn id="10" idx="3"/>
            <a:endCxn id="13" idx="2"/>
          </p:cNvCxnSpPr>
          <p:nvPr/>
        </p:nvCxnSpPr>
        <p:spPr>
          <a:xfrm flipV="1">
            <a:off x="940318" y="3623120"/>
            <a:ext cx="712276" cy="39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  <a:endCxn id="12" idx="1"/>
          </p:cNvCxnSpPr>
          <p:nvPr/>
        </p:nvCxnSpPr>
        <p:spPr>
          <a:xfrm>
            <a:off x="2192654" y="3623120"/>
            <a:ext cx="630857" cy="390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4"/>
          </p:cNvCxnSpPr>
          <p:nvPr/>
        </p:nvCxnSpPr>
        <p:spPr>
          <a:xfrm flipH="1">
            <a:off x="1920263" y="3875148"/>
            <a:ext cx="2361" cy="777988"/>
          </a:xfrm>
          <a:prstGeom prst="line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8972" y="4590506"/>
            <a:ext cx="14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Secret</a:t>
            </a:r>
          </a:p>
          <a:p>
            <a:pPr algn="ctr"/>
            <a:r>
              <a:rPr lang="en-IN" sz="2000" dirty="0" smtClean="0"/>
              <a:t>Information</a:t>
            </a:r>
            <a:endParaRPr lang="en-IN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699" y="2734549"/>
            <a:ext cx="212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Security -related Transformation</a:t>
            </a:r>
            <a:endParaRPr lang="en-IN" sz="2000" dirty="0"/>
          </a:p>
        </p:txBody>
      </p:sp>
      <p:sp>
        <p:nvSpPr>
          <p:cNvPr id="25" name="Rectangle 24"/>
          <p:cNvSpPr/>
          <p:nvPr/>
        </p:nvSpPr>
        <p:spPr>
          <a:xfrm>
            <a:off x="5725570" y="2921042"/>
            <a:ext cx="701423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 smtClean="0"/>
              <a:t>Secure</a:t>
            </a:r>
          </a:p>
          <a:p>
            <a:pPr algn="ctr"/>
            <a:r>
              <a:rPr lang="en-IN" sz="2400" dirty="0" smtClean="0"/>
              <a:t>Message</a:t>
            </a:r>
            <a:endParaRPr lang="en-IN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937620" y="2381222"/>
            <a:ext cx="117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Recipient</a:t>
            </a:r>
            <a:endParaRPr lang="en-IN" sz="2000" dirty="0"/>
          </a:p>
        </p:txBody>
      </p:sp>
      <p:sp>
        <p:nvSpPr>
          <p:cNvPr id="27" name="Rectangle 26"/>
          <p:cNvSpPr/>
          <p:nvPr/>
        </p:nvSpPr>
        <p:spPr>
          <a:xfrm>
            <a:off x="8310186" y="2921042"/>
            <a:ext cx="637200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 smtClean="0"/>
              <a:t>Message</a:t>
            </a:r>
            <a:endParaRPr lang="en-IN" sz="2400" dirty="0"/>
          </a:p>
        </p:txBody>
      </p:sp>
      <p:sp>
        <p:nvSpPr>
          <p:cNvPr id="28" name="Oval 27"/>
          <p:cNvSpPr/>
          <p:nvPr/>
        </p:nvSpPr>
        <p:spPr>
          <a:xfrm>
            <a:off x="7139269" y="3367190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Connector 28"/>
          <p:cNvCxnSpPr>
            <a:stCxn id="25" idx="3"/>
            <a:endCxn id="28" idx="2"/>
          </p:cNvCxnSpPr>
          <p:nvPr/>
        </p:nvCxnSpPr>
        <p:spPr>
          <a:xfrm flipV="1">
            <a:off x="6426993" y="3619218"/>
            <a:ext cx="712276" cy="39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6"/>
            <a:endCxn id="27" idx="1"/>
          </p:cNvCxnSpPr>
          <p:nvPr/>
        </p:nvCxnSpPr>
        <p:spPr>
          <a:xfrm>
            <a:off x="7679329" y="3619218"/>
            <a:ext cx="630857" cy="390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4"/>
          </p:cNvCxnSpPr>
          <p:nvPr/>
        </p:nvCxnSpPr>
        <p:spPr>
          <a:xfrm flipH="1">
            <a:off x="7406938" y="3871246"/>
            <a:ext cx="2361" cy="777988"/>
          </a:xfrm>
          <a:prstGeom prst="line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05647" y="4586604"/>
            <a:ext cx="14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Secret</a:t>
            </a:r>
          </a:p>
          <a:p>
            <a:pPr algn="ctr"/>
            <a:r>
              <a:rPr lang="en-IN" sz="2000" dirty="0" smtClean="0"/>
              <a:t>Information</a:t>
            </a:r>
            <a:endParaRPr lang="en-IN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17374" y="2730647"/>
            <a:ext cx="212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Security -related Transformation</a:t>
            </a:r>
            <a:endParaRPr lang="en-IN" sz="2000" dirty="0"/>
          </a:p>
        </p:txBody>
      </p:sp>
      <p:sp>
        <p:nvSpPr>
          <p:cNvPr id="35" name="Flowchart: Direct Access Storage 34"/>
          <p:cNvSpPr/>
          <p:nvPr/>
        </p:nvSpPr>
        <p:spPr>
          <a:xfrm rot="10800000">
            <a:off x="3904204" y="3408293"/>
            <a:ext cx="1368152" cy="4218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Arrow Connector 36"/>
          <p:cNvCxnSpPr>
            <a:stCxn id="12" idx="3"/>
            <a:endCxn id="35" idx="4"/>
          </p:cNvCxnSpPr>
          <p:nvPr/>
        </p:nvCxnSpPr>
        <p:spPr>
          <a:xfrm flipV="1">
            <a:off x="3543591" y="3619218"/>
            <a:ext cx="360613" cy="7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25" idx="1"/>
          </p:cNvCxnSpPr>
          <p:nvPr/>
        </p:nvCxnSpPr>
        <p:spPr>
          <a:xfrm>
            <a:off x="5272356" y="3619218"/>
            <a:ext cx="453214" cy="3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6083" y="914400"/>
            <a:ext cx="276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Trusted third party</a:t>
            </a:r>
          </a:p>
          <a:p>
            <a:pPr algn="ctr"/>
            <a:r>
              <a:rPr lang="en-IN" sz="2000" dirty="0"/>
              <a:t>(e.g., arbiter, distributer</a:t>
            </a:r>
          </a:p>
          <a:p>
            <a:pPr algn="ctr"/>
            <a:r>
              <a:rPr lang="en-IN" sz="2000" dirty="0"/>
              <a:t>of secret information)</a:t>
            </a:r>
          </a:p>
        </p:txBody>
      </p:sp>
      <p:cxnSp>
        <p:nvCxnSpPr>
          <p:cNvPr id="42" name="Straight Arrow Connector 41"/>
          <p:cNvCxnSpPr>
            <a:endCxn id="40" idx="1"/>
          </p:cNvCxnSpPr>
          <p:nvPr/>
        </p:nvCxnSpPr>
        <p:spPr>
          <a:xfrm flipV="1">
            <a:off x="755576" y="1422232"/>
            <a:ext cx="2450507" cy="92767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6" idx="0"/>
          </p:cNvCxnSpPr>
          <p:nvPr/>
        </p:nvCxnSpPr>
        <p:spPr>
          <a:xfrm>
            <a:off x="5970474" y="1422232"/>
            <a:ext cx="2555208" cy="9589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35" idx="2"/>
          </p:cNvCxnSpPr>
          <p:nvPr/>
        </p:nvCxnSpPr>
        <p:spPr>
          <a:xfrm>
            <a:off x="4588279" y="1930063"/>
            <a:ext cx="1" cy="1478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57967" y="4898949"/>
            <a:ext cx="127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Opponent</a:t>
            </a:r>
          </a:p>
          <a:p>
            <a:pPr algn="ctr"/>
            <a:r>
              <a:rPr lang="en-IN" sz="2000" dirty="0" smtClean="0"/>
              <a:t>(Attacker)</a:t>
            </a:r>
            <a:endParaRPr lang="en-IN" sz="20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88280" y="3911562"/>
            <a:ext cx="8772" cy="106880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17781" y="2686434"/>
            <a:ext cx="107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Info.</a:t>
            </a:r>
          </a:p>
          <a:p>
            <a:pPr algn="ctr"/>
            <a:r>
              <a:rPr lang="en-IN" sz="2000" dirty="0" smtClean="0"/>
              <a:t>Channel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227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32" grpId="0"/>
      <p:bldP spid="33" grpId="0"/>
      <p:bldP spid="35" grpId="0" animBg="1"/>
      <p:bldP spid="40" grpId="0"/>
      <p:bldP spid="47" grpId="0"/>
      <p:bldP spid="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 and Decryption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2642833"/>
            <a:ext cx="9471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Sender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7956376" y="2636113"/>
            <a:ext cx="1080120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Receiver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2265296" y="2644747"/>
            <a:ext cx="1338968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Encryption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618776" y="2636113"/>
            <a:ext cx="1332148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Decryption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278067" y="2602339"/>
            <a:ext cx="75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f7#er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1137616" y="3020875"/>
            <a:ext cx="1127680" cy="1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2947" y="2620765"/>
            <a:ext cx="73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Hello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3604264" y="3014155"/>
            <a:ext cx="2014512" cy="8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5" idx="1"/>
          </p:cNvCxnSpPr>
          <p:nvPr/>
        </p:nvCxnSpPr>
        <p:spPr>
          <a:xfrm>
            <a:off x="6950924" y="3014155"/>
            <a:ext cx="1005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826" y="2600106"/>
            <a:ext cx="73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3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5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Symmetric Cipher Model (Conventional Encryption)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5" y="2417218"/>
            <a:ext cx="787152" cy="78715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1907704" y="2189373"/>
            <a:ext cx="1332149" cy="1296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01" y="2419195"/>
            <a:ext cx="787152" cy="787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6146610" y="2160998"/>
            <a:ext cx="1332149" cy="12961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42" y="1655916"/>
            <a:ext cx="476316" cy="4763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41331" y="3538167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Plaintext</a:t>
            </a:r>
          </a:p>
          <a:p>
            <a:pPr algn="ctr"/>
            <a:r>
              <a:rPr lang="en-IN" sz="2000" dirty="0" smtClean="0"/>
              <a:t>input</a:t>
            </a:r>
            <a:endParaRPr lang="en-IN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011835" y="3474023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Plaintext</a:t>
            </a:r>
          </a:p>
          <a:p>
            <a:pPr algn="ctr"/>
            <a:r>
              <a:rPr lang="en-IN" sz="2000" dirty="0" smtClean="0"/>
              <a:t>output</a:t>
            </a:r>
            <a:endParaRPr lang="en-IN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28002" y="3474023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Encryption Algorithm</a:t>
            </a:r>
          </a:p>
          <a:p>
            <a:pPr algn="ctr"/>
            <a:r>
              <a:rPr lang="en-IN" sz="2000" dirty="0" smtClean="0"/>
              <a:t>(e.g. AES)</a:t>
            </a:r>
            <a:endParaRPr lang="en-I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6908" y="3429588"/>
            <a:ext cx="2691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Decryption Algorithm</a:t>
            </a:r>
          </a:p>
          <a:p>
            <a:pPr algn="ctr"/>
            <a:r>
              <a:rPr lang="en-IN" sz="2000" dirty="0" smtClean="0"/>
              <a:t>(reverse of encryption algorithm)</a:t>
            </a:r>
            <a:endParaRPr lang="en-IN" sz="2000" dirty="0"/>
          </a:p>
        </p:txBody>
      </p:sp>
      <p:cxnSp>
        <p:nvCxnSpPr>
          <p:cNvPr id="21" name="Straight Arrow Connector 20"/>
          <p:cNvCxnSpPr>
            <a:stCxn id="4" idx="3"/>
          </p:cNvCxnSpPr>
          <p:nvPr/>
        </p:nvCxnSpPr>
        <p:spPr>
          <a:xfrm>
            <a:off x="952767" y="2810794"/>
            <a:ext cx="954937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1"/>
          </p:cNvCxnSpPr>
          <p:nvPr/>
        </p:nvCxnSpPr>
        <p:spPr>
          <a:xfrm flipV="1">
            <a:off x="3239853" y="2809070"/>
            <a:ext cx="2906757" cy="28375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0" idx="1"/>
          </p:cNvCxnSpPr>
          <p:nvPr/>
        </p:nvCxnSpPr>
        <p:spPr>
          <a:xfrm>
            <a:off x="7478759" y="2809070"/>
            <a:ext cx="736242" cy="3701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82589" y="901091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Secret key shared by sender and recipient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3380" y="318433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9" y="1623148"/>
            <a:ext cx="476316" cy="47631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56076" y="868323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Secret key shared by sender and recipient</a:t>
            </a:r>
            <a:endParaRPr lang="en-IN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561311" y="166125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7621" y="2094129"/>
            <a:ext cx="153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Transmitted</a:t>
            </a:r>
          </a:p>
          <a:p>
            <a:pPr algn="ctr"/>
            <a:r>
              <a:rPr lang="en-IN" sz="2000" dirty="0" smtClean="0"/>
              <a:t>cipher text</a:t>
            </a:r>
          </a:p>
          <a:p>
            <a:pPr algn="ctr"/>
            <a:endParaRPr lang="en-IN" sz="1100" dirty="0" smtClean="0"/>
          </a:p>
          <a:p>
            <a:pPr algn="ctr"/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E(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3731" y="4426558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An original message is known as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plaintext</a:t>
            </a:r>
            <a:r>
              <a:rPr lang="en-IN" sz="2400" dirty="0">
                <a:solidFill>
                  <a:schemeClr val="tx1"/>
                </a:solidFill>
              </a:rPr>
              <a:t>,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while the coded message is called the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err="1">
                <a:solidFill>
                  <a:schemeClr val="tx2"/>
                </a:solidFill>
              </a:rPr>
              <a:t>ciphertext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process of </a:t>
            </a:r>
            <a:r>
              <a:rPr lang="en-IN" sz="2400" dirty="0" smtClean="0">
                <a:solidFill>
                  <a:schemeClr val="tx1"/>
                </a:solidFill>
              </a:rPr>
              <a:t>converting from plaintext to </a:t>
            </a:r>
            <a:r>
              <a:rPr lang="en-IN" sz="2400" dirty="0" err="1" smtClean="0">
                <a:solidFill>
                  <a:schemeClr val="tx1"/>
                </a:solidFill>
              </a:rPr>
              <a:t>ciphertext</a:t>
            </a:r>
            <a:r>
              <a:rPr lang="en-IN" sz="2400" dirty="0" smtClean="0">
                <a:solidFill>
                  <a:schemeClr val="tx1"/>
                </a:solidFill>
              </a:rPr>
              <a:t> is known as </a:t>
            </a:r>
            <a:r>
              <a:rPr lang="en-IN" sz="2400" b="1" dirty="0">
                <a:solidFill>
                  <a:schemeClr val="tx2"/>
                </a:solidFill>
              </a:rPr>
              <a:t>enciphering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chemeClr val="tx2"/>
                </a:solidFill>
              </a:rPr>
              <a:t>encryption</a:t>
            </a:r>
            <a:r>
              <a:rPr lang="en-IN" sz="2400" dirty="0" smtClean="0">
                <a:solidFill>
                  <a:schemeClr val="tx1"/>
                </a:solidFill>
              </a:rPr>
              <a:t>; restoring the plaintext from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dirty="0" err="1">
                <a:solidFill>
                  <a:schemeClr val="tx1"/>
                </a:solidFill>
              </a:rPr>
              <a:t>ciphertext</a:t>
            </a:r>
            <a:r>
              <a:rPr lang="en-IN" sz="2400" dirty="0">
                <a:solidFill>
                  <a:schemeClr val="tx1"/>
                </a:solidFill>
              </a:rPr>
              <a:t> is </a:t>
            </a:r>
            <a:r>
              <a:rPr lang="en-IN" sz="2400" b="1" dirty="0">
                <a:solidFill>
                  <a:schemeClr val="tx2"/>
                </a:solidFill>
              </a:rPr>
              <a:t>deciphering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chemeClr val="tx2"/>
                </a:solidFill>
              </a:rPr>
              <a:t>decryption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787" y="4417782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Plaintext</a:t>
            </a:r>
            <a:r>
              <a:rPr lang="en-IN" sz="2400" dirty="0" smtClean="0">
                <a:solidFill>
                  <a:schemeClr val="tx1"/>
                </a:solidFill>
              </a:rPr>
              <a:t> is </a:t>
            </a:r>
            <a:r>
              <a:rPr lang="en-IN" sz="2400" dirty="0">
                <a:solidFill>
                  <a:schemeClr val="tx1"/>
                </a:solidFill>
              </a:rPr>
              <a:t>the original intelligible message or data that is fed into the </a:t>
            </a:r>
            <a:r>
              <a:rPr lang="en-IN" sz="2400" dirty="0" smtClean="0">
                <a:solidFill>
                  <a:schemeClr val="tx1"/>
                </a:solidFill>
              </a:rPr>
              <a:t>algorithm </a:t>
            </a:r>
            <a:r>
              <a:rPr lang="en-IN" sz="2400" dirty="0">
                <a:solidFill>
                  <a:schemeClr val="tx1"/>
                </a:solidFill>
              </a:rPr>
              <a:t>as input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Encryption </a:t>
            </a:r>
            <a:r>
              <a:rPr lang="en-IN" sz="2400" b="1" dirty="0" smtClean="0">
                <a:solidFill>
                  <a:schemeClr val="tx2"/>
                </a:solidFill>
              </a:rPr>
              <a:t>algorithm </a:t>
            </a:r>
            <a:r>
              <a:rPr lang="en-IN" sz="2400" dirty="0" smtClean="0">
                <a:solidFill>
                  <a:schemeClr val="tx1"/>
                </a:solidFill>
              </a:rPr>
              <a:t>performs </a:t>
            </a:r>
            <a:r>
              <a:rPr lang="en-IN" sz="2400" dirty="0">
                <a:solidFill>
                  <a:schemeClr val="tx1"/>
                </a:solidFill>
              </a:rPr>
              <a:t>various </a:t>
            </a:r>
            <a:r>
              <a:rPr lang="en-IN" sz="2400" dirty="0" smtClean="0">
                <a:solidFill>
                  <a:schemeClr val="tx1"/>
                </a:solidFill>
              </a:rPr>
              <a:t>substitutions and </a:t>
            </a:r>
            <a:r>
              <a:rPr lang="en-IN" sz="2400" dirty="0">
                <a:solidFill>
                  <a:schemeClr val="tx1"/>
                </a:solidFill>
              </a:rPr>
              <a:t>transformations on the plaintext.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787" y="4423758"/>
            <a:ext cx="8836538" cy="19575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tx2"/>
                </a:solidFill>
              </a:rPr>
              <a:t>secret key</a:t>
            </a:r>
            <a:r>
              <a:rPr lang="en-IN" sz="2400" dirty="0">
                <a:solidFill>
                  <a:schemeClr val="tx1"/>
                </a:solidFill>
              </a:rPr>
              <a:t> is also input to the encryption algorithm.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key is </a:t>
            </a:r>
            <a:r>
              <a:rPr lang="en-IN" sz="2400" dirty="0">
                <a:solidFill>
                  <a:schemeClr val="tx1"/>
                </a:solidFill>
              </a:rPr>
              <a:t>a value independent of the plaintext and of the algorithm.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algorithm will </a:t>
            </a:r>
            <a:r>
              <a:rPr lang="en-IN" sz="2400" dirty="0">
                <a:solidFill>
                  <a:schemeClr val="tx1"/>
                </a:solidFill>
              </a:rPr>
              <a:t>produce a different output depending on the specific key being used at </a:t>
            </a:r>
            <a:r>
              <a:rPr lang="en-IN" sz="2400" dirty="0" smtClean="0">
                <a:solidFill>
                  <a:schemeClr val="tx1"/>
                </a:solidFill>
              </a:rPr>
              <a:t>the time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944" y="1655916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97589" y="3158219"/>
            <a:ext cx="20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sp>
        <p:nvSpPr>
          <p:cNvPr id="35" name="Rectangle 34"/>
          <p:cNvSpPr/>
          <p:nvPr/>
        </p:nvSpPr>
        <p:spPr>
          <a:xfrm>
            <a:off x="157933" y="4424831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2"/>
                </a:solidFill>
              </a:rPr>
              <a:t>Ciphertext</a:t>
            </a:r>
            <a:r>
              <a:rPr lang="en-IN" sz="2400" dirty="0" smtClean="0">
                <a:solidFill>
                  <a:schemeClr val="tx1"/>
                </a:solidFill>
              </a:rPr>
              <a:t> is the scrambled message produced as output.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It depends on the plaintext and the secret key.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 err="1" smtClean="0">
                <a:solidFill>
                  <a:schemeClr val="tx1"/>
                </a:solidFill>
              </a:rPr>
              <a:t>ciphertext</a:t>
            </a:r>
            <a:r>
              <a:rPr lang="en-IN" sz="2400" dirty="0" smtClean="0">
                <a:solidFill>
                  <a:schemeClr val="tx1"/>
                </a:solidFill>
              </a:rPr>
              <a:t> is an apparently random stream of data and, as it stands, is unintelligible.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622" y="4424051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Decryption </a:t>
            </a:r>
            <a:r>
              <a:rPr lang="en-IN" sz="2400" b="1" dirty="0" smtClean="0">
                <a:solidFill>
                  <a:schemeClr val="tx2"/>
                </a:solidFill>
              </a:rPr>
              <a:t>algorithm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essentially the encryption algorithm run </a:t>
            </a:r>
            <a:r>
              <a:rPr lang="en-IN" sz="2400" dirty="0" smtClean="0">
                <a:solidFill>
                  <a:schemeClr val="tx1"/>
                </a:solidFill>
              </a:rPr>
              <a:t>in reverse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It </a:t>
            </a:r>
            <a:r>
              <a:rPr lang="en-IN" sz="2400" dirty="0">
                <a:solidFill>
                  <a:schemeClr val="tx1"/>
                </a:solidFill>
              </a:rPr>
              <a:t>takes the </a:t>
            </a:r>
            <a:r>
              <a:rPr lang="en-IN" sz="2400" dirty="0" err="1">
                <a:solidFill>
                  <a:schemeClr val="tx1"/>
                </a:solidFill>
              </a:rPr>
              <a:t>ciphertext</a:t>
            </a:r>
            <a:r>
              <a:rPr lang="en-IN" sz="2400" dirty="0">
                <a:solidFill>
                  <a:schemeClr val="tx1"/>
                </a:solidFill>
              </a:rPr>
              <a:t> and the secret key and produces the </a:t>
            </a:r>
            <a:r>
              <a:rPr lang="en-IN" sz="2400" dirty="0" smtClean="0">
                <a:solidFill>
                  <a:schemeClr val="tx1"/>
                </a:solidFill>
              </a:rPr>
              <a:t>original plaintext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82" y="2135773"/>
            <a:ext cx="51442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1" y="2132232"/>
            <a:ext cx="51442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2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7" grpId="0"/>
      <p:bldP spid="28" grpId="0"/>
      <p:bldP spid="30" grpId="0"/>
      <p:bldP spid="31" grpId="0"/>
      <p:bldP spid="32" grpId="0"/>
      <p:bldP spid="33" grpId="0" animBg="1"/>
      <p:bldP spid="33" grpId="1" animBg="1"/>
      <p:bldP spid="22" grpId="0" animBg="1"/>
      <p:bldP spid="22" grpId="1" animBg="1"/>
      <p:bldP spid="23" grpId="0" animBg="1"/>
      <p:bldP spid="23" grpId="1" animBg="1"/>
      <p:bldP spid="25" grpId="0"/>
      <p:bldP spid="34" grpId="0"/>
      <p:bldP spid="35" grpId="0" animBg="1"/>
      <p:bldP spid="35" grpId="1" animBg="1"/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Plaintext: </a:t>
            </a:r>
            <a:r>
              <a:rPr lang="en-US" dirty="0" smtClean="0"/>
              <a:t>original </a:t>
            </a:r>
            <a:r>
              <a:rPr lang="en-US" dirty="0"/>
              <a:t>message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Ciphertext:</a:t>
            </a:r>
            <a:r>
              <a:rPr lang="en-US" dirty="0" smtClean="0"/>
              <a:t> </a:t>
            </a:r>
            <a:r>
              <a:rPr lang="en-US" dirty="0"/>
              <a:t>encrypted or coded message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Encryption: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convert from plaintext to </a:t>
            </a:r>
            <a:r>
              <a:rPr lang="en-US" dirty="0" smtClean="0"/>
              <a:t>ciphertext</a:t>
            </a:r>
            <a:r>
              <a:rPr lang="en-US" dirty="0"/>
              <a:t> </a:t>
            </a:r>
            <a:r>
              <a:rPr lang="en-US" dirty="0" smtClean="0"/>
              <a:t>(enciphering</a:t>
            </a:r>
            <a:r>
              <a:rPr lang="en-US" dirty="0"/>
              <a:t>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Decryption: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restore the plaintext from </a:t>
            </a:r>
            <a:r>
              <a:rPr lang="en-US" dirty="0" smtClean="0"/>
              <a:t>ciphertext</a:t>
            </a:r>
            <a:r>
              <a:rPr lang="en-US" dirty="0"/>
              <a:t> </a:t>
            </a:r>
            <a:r>
              <a:rPr lang="en-US" dirty="0" smtClean="0"/>
              <a:t>(deciphering</a:t>
            </a:r>
            <a:r>
              <a:rPr lang="en-US" dirty="0"/>
              <a:t>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Key:</a:t>
            </a:r>
            <a:r>
              <a:rPr lang="en-US" dirty="0" smtClean="0"/>
              <a:t> </a:t>
            </a:r>
            <a:r>
              <a:rPr lang="en-US" dirty="0"/>
              <a:t>information used in cipher known only </a:t>
            </a:r>
            <a:r>
              <a:rPr lang="en-US" dirty="0" smtClean="0"/>
              <a:t>to sender/receiver</a:t>
            </a:r>
            <a:endParaRPr lang="en-US" dirty="0"/>
          </a:p>
          <a:p>
            <a:r>
              <a:rPr lang="pt-BR" b="1" dirty="0" smtClean="0">
                <a:solidFill>
                  <a:schemeClr val="tx2"/>
                </a:solidFill>
              </a:rPr>
              <a:t>Cipher:</a:t>
            </a:r>
            <a:r>
              <a:rPr lang="pt-BR" dirty="0" smtClean="0"/>
              <a:t> a </a:t>
            </a:r>
            <a:r>
              <a:rPr lang="pt-BR" dirty="0"/>
              <a:t>particular algorithm (cryptographic system)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Cryptography:</a:t>
            </a:r>
            <a:r>
              <a:rPr lang="en-US" dirty="0" smtClean="0"/>
              <a:t> </a:t>
            </a:r>
            <a:r>
              <a:rPr lang="en-US" dirty="0"/>
              <a:t>study of algorithms used for encryption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Cryptanalysis:</a:t>
            </a:r>
            <a:r>
              <a:rPr lang="en-US" dirty="0" smtClean="0"/>
              <a:t> </a:t>
            </a:r>
            <a:r>
              <a:rPr lang="en-US" dirty="0"/>
              <a:t>study of </a:t>
            </a:r>
            <a:r>
              <a:rPr lang="en-US" dirty="0" smtClean="0"/>
              <a:t>techniques used </a:t>
            </a:r>
            <a:r>
              <a:rPr lang="en-US" dirty="0"/>
              <a:t>for decryption </a:t>
            </a:r>
            <a:r>
              <a:rPr lang="en-US" dirty="0" smtClean="0"/>
              <a:t>without knowledge </a:t>
            </a:r>
            <a:r>
              <a:rPr lang="en-US" dirty="0"/>
              <a:t>of plaintext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Cryptology:</a:t>
            </a:r>
            <a:r>
              <a:rPr lang="en-US" dirty="0" smtClean="0"/>
              <a:t> </a:t>
            </a:r>
            <a:r>
              <a:rPr lang="en-US" dirty="0"/>
              <a:t>areas of cryptography and cryptanalysis</a:t>
            </a:r>
          </a:p>
        </p:txBody>
      </p:sp>
    </p:spTree>
    <p:extLst>
      <p:ext uri="{BB962C8B-B14F-4D97-AF65-F5344CB8AC3E}">
        <p14:creationId xmlns:p14="http://schemas.microsoft.com/office/powerpoint/2010/main" val="74090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Cryptography and Cryptanalysis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chemeClr val="tx2"/>
                </a:solidFill>
              </a:rPr>
              <a:t>Cryptography(Secret Writing) </a:t>
            </a:r>
            <a:r>
              <a:rPr lang="en-IN" dirty="0" smtClean="0"/>
              <a:t>is the process of protecting information by transforming it into a secure (unreadable) format.</a:t>
            </a:r>
          </a:p>
          <a:p>
            <a:pPr marL="457200" lvl="1" indent="0" algn="just">
              <a:buClr>
                <a:schemeClr val="tx1"/>
              </a:buClr>
              <a:buNone/>
            </a:pPr>
            <a:endParaRPr lang="en-IN" sz="2400" dirty="0"/>
          </a:p>
          <a:p>
            <a:pPr marL="457200" lvl="1" indent="0" algn="just">
              <a:buClr>
                <a:schemeClr val="tx1"/>
              </a:buClr>
              <a:buNone/>
            </a:pPr>
            <a:endParaRPr lang="en-IN" sz="2400" dirty="0" smtClean="0"/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chemeClr val="tx2"/>
                </a:solidFill>
              </a:rPr>
              <a:t>Cryptanalysis </a:t>
            </a:r>
            <a:r>
              <a:rPr lang="en-IN" dirty="0" smtClean="0"/>
              <a:t>is the decryption and analysis of encrypted text. Cryptanalysis uses mathematical formulas to search algorithm vulnerabilities and break into cryptography.  </a:t>
            </a:r>
            <a:endParaRPr lang="en-IN" dirty="0"/>
          </a:p>
          <a:p>
            <a:pPr marL="0" indent="0" algn="just">
              <a:buNone/>
            </a:pPr>
            <a:endParaRPr lang="en-IN" sz="2800" dirty="0" smtClean="0"/>
          </a:p>
        </p:txBody>
      </p:sp>
      <p:sp>
        <p:nvSpPr>
          <p:cNvPr id="7" name="TextBox 6"/>
          <p:cNvSpPr txBox="1"/>
          <p:nvPr/>
        </p:nvSpPr>
        <p:spPr>
          <a:xfrm flipH="1">
            <a:off x="7056429" y="4492711"/>
            <a:ext cx="10081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Hello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888077" y="4501106"/>
            <a:ext cx="169203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Cryptanalysis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1151773" y="4492711"/>
            <a:ext cx="10081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$!</a:t>
            </a:r>
            <a:r>
              <a:rPr lang="en-IN" sz="2000" dirty="0" err="1" smtClean="0"/>
              <a:t>dzx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151773" y="2143900"/>
            <a:ext cx="10081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Hello</a:t>
            </a:r>
            <a:endParaRPr lang="en-IN" sz="20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3888076" y="2143900"/>
            <a:ext cx="16920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Cryptography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7075148" y="2124945"/>
            <a:ext cx="10081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$!</a:t>
            </a:r>
            <a:r>
              <a:rPr lang="en-IN" sz="2000" dirty="0" err="1" smtClean="0"/>
              <a:t>dzx</a:t>
            </a:r>
            <a:endParaRPr lang="en-IN" dirty="0"/>
          </a:p>
        </p:txBody>
      </p:sp>
      <p:cxnSp>
        <p:nvCxnSpPr>
          <p:cNvPr id="19" name="Straight Connector 18"/>
          <p:cNvCxnSpPr>
            <a:stCxn id="14" idx="1"/>
          </p:cNvCxnSpPr>
          <p:nvPr/>
        </p:nvCxnSpPr>
        <p:spPr>
          <a:xfrm flipV="1">
            <a:off x="2159885" y="2309612"/>
            <a:ext cx="1728192" cy="34343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80111" y="4684756"/>
            <a:ext cx="1476318" cy="9476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159885" y="4675278"/>
            <a:ext cx="1728192" cy="18955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</p:cNvCxnSpPr>
          <p:nvPr/>
        </p:nvCxnSpPr>
        <p:spPr>
          <a:xfrm flipV="1">
            <a:off x="5580111" y="2300134"/>
            <a:ext cx="1496153" cy="43821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6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1" y="37900"/>
            <a:ext cx="7236804" cy="4189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/>
              <p:cNvSpPr/>
              <p:nvPr/>
            </p:nvSpPr>
            <p:spPr>
              <a:xfrm>
                <a:off x="143508" y="4273308"/>
                <a:ext cx="8870782" cy="2556284"/>
              </a:xfrm>
              <a:prstGeom prst="wedgeRoundRectCallout">
                <a:avLst>
                  <a:gd name="adj1" fmla="val -2888"/>
                  <a:gd name="adj2" fmla="val -124928"/>
                  <a:gd name="adj3" fmla="val 1666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 smtClean="0">
                    <a:solidFill>
                      <a:schemeClr val="tx1"/>
                    </a:solidFill>
                  </a:rPr>
                  <a:t>An opponent, observing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dirty="0" smtClean="0">
                    <a:solidFill>
                      <a:schemeClr val="tx1"/>
                    </a:solidFill>
                  </a:rPr>
                  <a:t> but not having access to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 smtClean="0">
                    <a:solidFill>
                      <a:schemeClr val="tx1"/>
                    </a:solidFill>
                  </a:rPr>
                  <a:t> or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 smtClean="0">
                    <a:solidFill>
                      <a:schemeClr val="tx1"/>
                    </a:solidFill>
                  </a:rPr>
                  <a:t>, may attempt to </a:t>
                </a:r>
                <a:r>
                  <a:rPr lang="en-IN" sz="2400" dirty="0">
                    <a:solidFill>
                      <a:schemeClr val="tx1"/>
                    </a:solidFill>
                  </a:rPr>
                  <a:t>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both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and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If the opponent is interested in only this particular message, then </a:t>
                </a:r>
                <a:r>
                  <a:rPr lang="en-IN" sz="2400" dirty="0" smtClean="0">
                    <a:solidFill>
                      <a:schemeClr val="tx1"/>
                    </a:solidFill>
                  </a:rPr>
                  <a:t>he will focus to </a:t>
                </a:r>
                <a:r>
                  <a:rPr lang="en-IN" sz="2400" dirty="0">
                    <a:solidFill>
                      <a:schemeClr val="tx1"/>
                    </a:solidFill>
                  </a:rPr>
                  <a:t>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 by generating a plaintext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</a:rPr>
                  <a:t>. </a:t>
                </a:r>
                <a:endParaRPr lang="en-IN" sz="2400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Often, however, the opponent is interested in being able to read future messages as well, in which case an attempt is made to 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by generating an </a:t>
                </a:r>
                <a:r>
                  <a:rPr lang="en-IN" sz="2400" dirty="0" smtClean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ounded 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3308"/>
                <a:ext cx="8870782" cy="2556284"/>
              </a:xfrm>
              <a:prstGeom prst="wedgeRoundRectCallout">
                <a:avLst>
                  <a:gd name="adj1" fmla="val -2888"/>
                  <a:gd name="adj2" fmla="val -124928"/>
                  <a:gd name="adj3" fmla="val 16667"/>
                </a:avLst>
              </a:prstGeom>
              <a:blipFill>
                <a:blip r:embed="rId3"/>
                <a:stretch>
                  <a:fillRect b="-4206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339534" y="42389"/>
            <a:ext cx="57606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39567" y="430960"/>
            <a:ext cx="57606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0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and </a:t>
            </a:r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Requirements </a:t>
            </a:r>
            <a:r>
              <a:rPr lang="en-US" b="1" dirty="0">
                <a:solidFill>
                  <a:schemeClr val="tx2"/>
                </a:solidFill>
              </a:rPr>
              <a:t>for secure use of symmetric encryption: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Strong </a:t>
            </a:r>
            <a:r>
              <a:rPr lang="en-US" dirty="0"/>
              <a:t>encryption algorithm: Given the algorithm </a:t>
            </a:r>
            <a:r>
              <a:rPr lang="en-US" dirty="0" smtClean="0"/>
              <a:t>and cipher text, </a:t>
            </a:r>
            <a:r>
              <a:rPr lang="en-US" dirty="0"/>
              <a:t>an attacker cannot obtain key or </a:t>
            </a:r>
            <a:r>
              <a:rPr lang="en-US" dirty="0" smtClean="0"/>
              <a:t>plaintext.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Shared </a:t>
            </a:r>
            <a:r>
              <a:rPr lang="en-US" dirty="0"/>
              <a:t>secret keys: sender and receiver both </a:t>
            </a:r>
            <a:r>
              <a:rPr lang="en-US" dirty="0" smtClean="0"/>
              <a:t>have shared </a:t>
            </a:r>
            <a:r>
              <a:rPr lang="en-US" dirty="0"/>
              <a:t>a secret key; no-one else knows the </a:t>
            </a:r>
            <a:r>
              <a:rPr lang="en-US" dirty="0" smtClean="0"/>
              <a:t>key(keep it secret).</a:t>
            </a:r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Assumptions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Cipher </a:t>
            </a:r>
            <a:r>
              <a:rPr lang="en-US" dirty="0"/>
              <a:t>is known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Secure </a:t>
            </a:r>
            <a:r>
              <a:rPr lang="en-US" dirty="0"/>
              <a:t>channel to distribute keys</a:t>
            </a:r>
          </a:p>
        </p:txBody>
      </p:sp>
    </p:spTree>
    <p:extLst>
      <p:ext uri="{BB962C8B-B14F-4D97-AF65-F5344CB8AC3E}">
        <p14:creationId xmlns:p14="http://schemas.microsoft.com/office/powerpoint/2010/main" val="2903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Security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b="1" dirty="0"/>
              <a:t>Goal/Objectives of </a:t>
            </a:r>
            <a:r>
              <a:rPr lang="en-US" b="1" dirty="0" smtClean="0"/>
              <a:t>Security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Confidentiality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Integrity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Availability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Authenticity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Accountability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0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Cryptanalysis and Brute-Force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 of attacker: recover key (not just message)</a:t>
            </a:r>
          </a:p>
          <a:p>
            <a:r>
              <a:rPr lang="en-US" dirty="0" smtClean="0"/>
              <a:t>Approaches </a:t>
            </a:r>
            <a:r>
              <a:rPr lang="en-US" dirty="0"/>
              <a:t>of attacker:</a:t>
            </a:r>
            <a:endParaRPr lang="en-IN" b="1" dirty="0" smtClean="0">
              <a:solidFill>
                <a:schemeClr val="tx2"/>
              </a:solidFill>
            </a:endParaRPr>
          </a:p>
          <a:p>
            <a:r>
              <a:rPr lang="en-IN" b="1" dirty="0" smtClean="0">
                <a:solidFill>
                  <a:schemeClr val="tx2"/>
                </a:solidFill>
              </a:rPr>
              <a:t>Cryptanalysis</a:t>
            </a:r>
            <a:r>
              <a:rPr lang="en-IN" b="1" dirty="0">
                <a:solidFill>
                  <a:schemeClr val="tx2"/>
                </a:solidFill>
              </a:rPr>
              <a:t>:</a:t>
            </a:r>
            <a:r>
              <a:rPr lang="en-IN" dirty="0"/>
              <a:t> </a:t>
            </a:r>
            <a:r>
              <a:rPr lang="en-IN" dirty="0" smtClean="0"/>
              <a:t>This </a:t>
            </a:r>
            <a:r>
              <a:rPr lang="en-IN" dirty="0"/>
              <a:t>type of attack exploits </a:t>
            </a:r>
            <a:r>
              <a:rPr lang="en-IN" dirty="0" smtClean="0"/>
              <a:t>the characteristics </a:t>
            </a:r>
            <a:r>
              <a:rPr lang="en-IN" dirty="0"/>
              <a:t>of the algorithm to attempt to </a:t>
            </a:r>
            <a:r>
              <a:rPr lang="en-IN" dirty="0" smtClean="0"/>
              <a:t>derive </a:t>
            </a:r>
            <a:r>
              <a:rPr lang="en-IN" dirty="0"/>
              <a:t>a specific plaintext or </a:t>
            </a:r>
            <a:r>
              <a:rPr lang="en-IN" dirty="0" smtClean="0"/>
              <a:t>to </a:t>
            </a:r>
            <a:r>
              <a:rPr lang="en-IN" dirty="0"/>
              <a:t>derive</a:t>
            </a:r>
            <a:r>
              <a:rPr lang="en-IN" dirty="0" smtClean="0"/>
              <a:t> </a:t>
            </a:r>
            <a:r>
              <a:rPr lang="en-IN" dirty="0"/>
              <a:t>the key being used.</a:t>
            </a:r>
          </a:p>
          <a:p>
            <a:r>
              <a:rPr lang="en-IN" b="1" dirty="0">
                <a:solidFill>
                  <a:schemeClr val="tx2"/>
                </a:solidFill>
              </a:rPr>
              <a:t>Brute-force attack: </a:t>
            </a:r>
            <a:r>
              <a:rPr lang="en-IN" dirty="0"/>
              <a:t>The attacker tries every possible key on a piece of </a:t>
            </a:r>
            <a:r>
              <a:rPr lang="en-IN" dirty="0" err="1" smtClean="0"/>
              <a:t>ciphertext</a:t>
            </a:r>
            <a:r>
              <a:rPr lang="en-IN" dirty="0" smtClean="0"/>
              <a:t> until </a:t>
            </a:r>
            <a:r>
              <a:rPr lang="en-IN" dirty="0"/>
              <a:t>an intelligible translation into plaintext is obtained. 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average, </a:t>
            </a:r>
            <a:r>
              <a:rPr lang="en-IN" dirty="0" smtClean="0"/>
              <a:t>half of all </a:t>
            </a:r>
            <a:r>
              <a:rPr lang="en-IN" dirty="0"/>
              <a:t>possible keys must be tried to achieve success.</a:t>
            </a:r>
          </a:p>
        </p:txBody>
      </p:sp>
    </p:spTree>
    <p:extLst>
      <p:ext uri="{BB962C8B-B14F-4D97-AF65-F5344CB8AC3E}">
        <p14:creationId xmlns:p14="http://schemas.microsoft.com/office/powerpoint/2010/main" val="10163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Attacks on Encrypted Messages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Type of Attack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Known to cryptanalyst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53108"/>
              </p:ext>
            </p:extLst>
          </p:nvPr>
        </p:nvGraphicFramePr>
        <p:xfrm>
          <a:off x="90292" y="1393418"/>
          <a:ext cx="8982208" cy="411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 smtClean="0"/>
                        <a:t>Ciphertext Only </a:t>
                      </a:r>
                      <a:endParaRPr lang="en-IN" sz="2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dirty="0" smtClean="0"/>
                        <a:t>Encryption</a:t>
                      </a:r>
                      <a:r>
                        <a:rPr lang="en-IN" sz="2100" b="0" baseline="0" dirty="0" smtClean="0"/>
                        <a:t> </a:t>
                      </a:r>
                      <a:r>
                        <a:rPr lang="en-IN" sz="2100" b="0" dirty="0" smtClean="0"/>
                        <a:t>algorithm,</a:t>
                      </a:r>
                      <a:r>
                        <a:rPr lang="en-IN" sz="2100" b="0" baseline="0" dirty="0" smtClean="0"/>
                        <a:t> </a:t>
                      </a:r>
                      <a:r>
                        <a:rPr lang="en-IN" sz="2100" b="0" dirty="0" smtClean="0"/>
                        <a:t>Ciphertext</a:t>
                      </a:r>
                      <a:endParaRPr lang="en-IN" sz="2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" y="2121975"/>
            <a:ext cx="8892988" cy="258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7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Attacks on Encrypted Messages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Type of Attack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Known to cryptanalyst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02572"/>
              </p:ext>
            </p:extLst>
          </p:nvPr>
        </p:nvGraphicFramePr>
        <p:xfrm>
          <a:off x="99888" y="1386260"/>
          <a:ext cx="8982208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2941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9267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 smtClean="0"/>
                        <a:t>Known Plaintext</a:t>
                      </a:r>
                      <a:endParaRPr lang="en-IN" sz="2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</a:t>
                      </a:r>
                      <a:r>
                        <a:rPr lang="en-IN" sz="2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Ciphertext, One or more plaintext-cipher text pairs formed with the  secret key</a:t>
                      </a:r>
                      <a:endParaRPr lang="en-IN" sz="2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7" y="2538478"/>
            <a:ext cx="8902786" cy="27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1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Attacks on Encrypted Messages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Type of Attack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Known to cryptanalyst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10385"/>
              </p:ext>
            </p:extLst>
          </p:nvPr>
        </p:nvGraphicFramePr>
        <p:xfrm>
          <a:off x="94612" y="1398498"/>
          <a:ext cx="8982208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 smtClean="0"/>
                        <a:t>Chosen Plaintext</a:t>
                      </a:r>
                      <a:endParaRPr lang="en-IN" sz="2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</a:t>
                      </a:r>
                      <a:r>
                        <a:rPr lang="en-IN" sz="2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Ciphertext, Plaintext message chosen by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3" y="2672916"/>
            <a:ext cx="8946994" cy="306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5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Attacks on Encrypted Messages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Type of Attack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Known to cryptanalyst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78239"/>
              </p:ext>
            </p:extLst>
          </p:nvPr>
        </p:nvGraphicFramePr>
        <p:xfrm>
          <a:off x="91440" y="1393312"/>
          <a:ext cx="8982208" cy="1051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 smtClean="0"/>
                        <a:t>Chosen Ciphertext</a:t>
                      </a:r>
                      <a:endParaRPr lang="en-IN" sz="2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 Ciphertext, Ciphertext chosen by cryptanalyst, with its corresponding decrypted plaintext generated with the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" y="2763184"/>
            <a:ext cx="9029427" cy="333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5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Attacks on Encrypted Messages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Type of Attack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Known to cryptanalyst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47455"/>
              </p:ext>
            </p:extLst>
          </p:nvPr>
        </p:nvGraphicFramePr>
        <p:xfrm>
          <a:off x="86528" y="1393640"/>
          <a:ext cx="8982208" cy="18112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8136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4072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1811265">
                <a:tc>
                  <a:txBody>
                    <a:bodyPr/>
                    <a:lstStyle/>
                    <a:p>
                      <a:r>
                        <a:rPr lang="en-IN" sz="2100" b="0" dirty="0" smtClean="0"/>
                        <a:t>Chosen text</a:t>
                      </a:r>
                      <a:endParaRPr lang="en-IN" sz="2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 Ciphertext, Plaintext chosen by cryptanalyst, with its corresponding </a:t>
                      </a:r>
                      <a:r>
                        <a:rPr lang="en-IN" sz="21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r>
                        <a:rPr lang="en-IN" sz="2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generated with the secret key , Ciphertext chosen by cryptanalyst, with its corresponding decrypted plaintext generated with the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6233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A substitution technique is one in which </a:t>
            </a:r>
            <a:r>
              <a:rPr lang="en-IN" dirty="0">
                <a:solidFill>
                  <a:srgbClr val="FF0000"/>
                </a:solidFill>
              </a:rPr>
              <a:t>the letters of plaintext are replaced </a:t>
            </a:r>
            <a:r>
              <a:rPr lang="en-IN" dirty="0" smtClean="0">
                <a:solidFill>
                  <a:srgbClr val="FF0000"/>
                </a:solidFill>
              </a:rPr>
              <a:t>by other </a:t>
            </a:r>
            <a:r>
              <a:rPr lang="en-IN" dirty="0">
                <a:solidFill>
                  <a:srgbClr val="FF0000"/>
                </a:solidFill>
              </a:rPr>
              <a:t>letters</a:t>
            </a:r>
            <a:r>
              <a:rPr lang="en-IN" dirty="0"/>
              <a:t> or by numbers or </a:t>
            </a:r>
            <a:r>
              <a:rPr lang="en-IN" dirty="0" smtClean="0"/>
              <a:t>symbols.</a:t>
            </a:r>
          </a:p>
          <a:p>
            <a:r>
              <a:rPr lang="en-US" dirty="0"/>
              <a:t>If plaintext viewed as sequence of bits, replace </a:t>
            </a:r>
            <a:r>
              <a:rPr lang="en-US" dirty="0" smtClean="0"/>
              <a:t>plaintext bit </a:t>
            </a:r>
            <a:r>
              <a:rPr lang="en-US" dirty="0"/>
              <a:t>patterns with ciphertext bit </a:t>
            </a:r>
            <a:r>
              <a:rPr lang="en-US" dirty="0" smtClean="0"/>
              <a:t>patterns.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887" y="292494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err="1"/>
              <a:t>Monoalphabetic</a:t>
            </a:r>
            <a:r>
              <a:rPr lang="en-IN" sz="2400" dirty="0"/>
              <a:t>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err="1"/>
              <a:t>Playfair</a:t>
            </a:r>
            <a:r>
              <a:rPr lang="en-IN" sz="2400" dirty="0"/>
              <a:t>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25455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IN" dirty="0" smtClean="0"/>
              <a:t>Caesar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Caesar </a:t>
            </a:r>
            <a:r>
              <a:rPr lang="en-IN" b="1" dirty="0" smtClean="0">
                <a:solidFill>
                  <a:schemeClr val="tx2"/>
                </a:solidFill>
              </a:rPr>
              <a:t>Cipher</a:t>
            </a:r>
            <a:r>
              <a:rPr lang="en-IN" dirty="0" smtClean="0"/>
              <a:t> </a:t>
            </a:r>
            <a:r>
              <a:rPr lang="en-IN" dirty="0"/>
              <a:t>involves replacing each letter of the alphabet with </a:t>
            </a:r>
            <a:r>
              <a:rPr lang="en-IN" dirty="0" smtClean="0"/>
              <a:t>the letter </a:t>
            </a:r>
            <a:r>
              <a:rPr lang="en-IN" dirty="0"/>
              <a:t>standing </a:t>
            </a:r>
            <a:r>
              <a:rPr lang="en-IN" dirty="0">
                <a:solidFill>
                  <a:srgbClr val="FF0000"/>
                </a:solidFill>
              </a:rPr>
              <a:t>three places further </a:t>
            </a:r>
            <a:r>
              <a:rPr lang="en-IN" dirty="0"/>
              <a:t>down the alphabet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For encryption algorithm is: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For decryption algorithm 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5640" y="2564904"/>
            <a:ext cx="52565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smtClean="0"/>
              <a:t>C </a:t>
            </a:r>
            <a:r>
              <a:rPr lang="da-DK" sz="3200" dirty="0"/>
              <a:t>= E(3, </a:t>
            </a:r>
            <a:r>
              <a:rPr lang="da-DK" sz="3200" dirty="0" smtClean="0"/>
              <a:t>P) </a:t>
            </a:r>
            <a:r>
              <a:rPr lang="da-DK" sz="3200" dirty="0"/>
              <a:t>= </a:t>
            </a:r>
            <a:r>
              <a:rPr lang="da-DK" sz="3200" dirty="0" smtClean="0"/>
              <a:t>(P </a:t>
            </a:r>
            <a:r>
              <a:rPr lang="da-DK" sz="3200" dirty="0"/>
              <a:t>+ 3) mod 26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5640" y="4077072"/>
            <a:ext cx="5256584" cy="62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latin typeface="+mj-lt"/>
                <a:cs typeface="Courier New" panose="02070309020205020404" pitchFamily="49" charset="0"/>
              </a:rPr>
              <a:t>P</a:t>
            </a:r>
            <a:r>
              <a:rPr lang="da-DK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a-DK" sz="3200" dirty="0">
                <a:latin typeface="+mj-lt"/>
                <a:cs typeface="Courier New" panose="02070309020205020404" pitchFamily="49" charset="0"/>
              </a:rPr>
              <a:t>= </a:t>
            </a:r>
            <a:r>
              <a:rPr lang="da-DK" sz="3200" dirty="0" smtClean="0">
                <a:latin typeface="+mj-lt"/>
                <a:cs typeface="Courier New" panose="02070309020205020404" pitchFamily="49" charset="0"/>
              </a:rPr>
              <a:t>D(3, C</a:t>
            </a:r>
            <a:r>
              <a:rPr lang="da-DK" sz="3200" dirty="0">
                <a:latin typeface="+mj-lt"/>
                <a:cs typeface="Courier New" panose="02070309020205020404" pitchFamily="49" charset="0"/>
              </a:rPr>
              <a:t>) = (C - </a:t>
            </a:r>
            <a:r>
              <a:rPr lang="da-DK" sz="3200" dirty="0" smtClean="0">
                <a:latin typeface="+mj-lt"/>
                <a:cs typeface="Courier New" panose="02070309020205020404" pitchFamily="49" charset="0"/>
              </a:rPr>
              <a:t>3) </a:t>
            </a:r>
            <a:r>
              <a:rPr lang="da-DK" sz="3200" dirty="0">
                <a:latin typeface="+mj-lt"/>
                <a:cs typeface="Courier New" panose="02070309020205020404" pitchFamily="49" charset="0"/>
              </a:rPr>
              <a:t>mod 26</a:t>
            </a:r>
            <a:endParaRPr lang="en-IN" sz="3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Caesar Cipher (Cont…)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244284"/>
              </p:ext>
            </p:extLst>
          </p:nvPr>
        </p:nvGraphicFramePr>
        <p:xfrm>
          <a:off x="607399" y="1484784"/>
          <a:ext cx="826993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49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36149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i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j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k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12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61954"/>
              </p:ext>
            </p:extLst>
          </p:nvPr>
        </p:nvGraphicFramePr>
        <p:xfrm>
          <a:off x="600567" y="2348880"/>
          <a:ext cx="8283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00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q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u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v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z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25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94326" y="3412952"/>
            <a:ext cx="468269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a-DK" sz="3200" dirty="0">
                <a:latin typeface="+mj-lt"/>
              </a:rPr>
              <a:t>C = E(3, </a:t>
            </a:r>
            <a:r>
              <a:rPr lang="da-DK" sz="3200" dirty="0" smtClean="0">
                <a:latin typeface="+mj-lt"/>
              </a:rPr>
              <a:t>P) </a:t>
            </a:r>
            <a:r>
              <a:rPr lang="da-DK" sz="3200" dirty="0">
                <a:latin typeface="+mj-lt"/>
              </a:rPr>
              <a:t>= </a:t>
            </a:r>
            <a:r>
              <a:rPr lang="da-DK" sz="3200" dirty="0" smtClean="0">
                <a:latin typeface="+mj-lt"/>
              </a:rPr>
              <a:t>(P </a:t>
            </a:r>
            <a:r>
              <a:rPr lang="da-DK" sz="3200" dirty="0">
                <a:latin typeface="+mj-lt"/>
              </a:rPr>
              <a:t>+ 3) mod 26</a:t>
            </a:r>
            <a:endParaRPr lang="en-IN" sz="32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546" y="4077072"/>
            <a:ext cx="8433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</a:t>
            </a:r>
            <a:r>
              <a:rPr lang="pt-BR" sz="2000" dirty="0" smtClean="0">
                <a:latin typeface="Consolas" panose="020B0609020204030204" pitchFamily="49" charset="0"/>
              </a:rPr>
              <a:t>lain:  a b c d e f g h i j k l m n o p q r s t u v w x y z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C</a:t>
            </a:r>
            <a:r>
              <a:rPr lang="pt-BR" sz="2000" dirty="0" smtClean="0">
                <a:latin typeface="Consolas" panose="020B0609020204030204" pitchFamily="49" charset="0"/>
              </a:rPr>
              <a:t>ipher: d e f g h i j k l m n o p q r s t u v w x y z a b c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546" y="4941168"/>
            <a:ext cx="8433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Example:</a:t>
            </a:r>
          </a:p>
          <a:p>
            <a:r>
              <a:rPr lang="en-IN" sz="2400" dirty="0" smtClean="0"/>
              <a:t>Plaintext:      </a:t>
            </a:r>
            <a:r>
              <a:rPr lang="en-IN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QUICK BROWN </a:t>
            </a:r>
            <a:r>
              <a:rPr lang="en-IN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FOX</a:t>
            </a:r>
          </a:p>
          <a:p>
            <a:r>
              <a:rPr lang="en-IN" sz="2400" dirty="0" smtClean="0"/>
              <a:t>Ciphertext:   </a:t>
            </a:r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WKH TXLFN EURZQ IRA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" y="98103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Let us assign a numerical equivalent to each letter</a:t>
            </a:r>
          </a:p>
        </p:txBody>
      </p:sp>
    </p:spTree>
    <p:extLst>
      <p:ext uri="{BB962C8B-B14F-4D97-AF65-F5344CB8AC3E}">
        <p14:creationId xmlns:p14="http://schemas.microsoft.com/office/powerpoint/2010/main" val="369303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Caesar Cipher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113000"/>
              </a:lnSpc>
            </a:pPr>
            <a:r>
              <a:rPr lang="en-IN" dirty="0" smtClean="0"/>
              <a:t>Generalised Caesar Cipher</a:t>
            </a:r>
          </a:p>
          <a:p>
            <a:pPr marL="742050" lvl="2" indent="-342000">
              <a:lnSpc>
                <a:spcPct val="113000"/>
              </a:lnSpc>
            </a:pPr>
            <a:r>
              <a:rPr lang="en-IN" sz="2400" dirty="0" smtClean="0"/>
              <a:t>Allow shift by k positions.</a:t>
            </a:r>
          </a:p>
          <a:p>
            <a:pPr marL="742050" lvl="2" indent="-342000">
              <a:lnSpc>
                <a:spcPct val="113000"/>
              </a:lnSpc>
            </a:pPr>
            <a:r>
              <a:rPr lang="en-IN" sz="2400" dirty="0" smtClean="0"/>
              <a:t>Encryption :</a:t>
            </a:r>
          </a:p>
          <a:p>
            <a:pPr marL="342000" indent="-342000">
              <a:lnSpc>
                <a:spcPct val="113000"/>
              </a:lnSpc>
            </a:pPr>
            <a:endParaRPr lang="en-IN" dirty="0" smtClean="0"/>
          </a:p>
          <a:p>
            <a:pPr marL="742050" lvl="2" indent="-342000">
              <a:lnSpc>
                <a:spcPct val="113000"/>
              </a:lnSpc>
            </a:pPr>
            <a:r>
              <a:rPr lang="en-IN" sz="2400" dirty="0" smtClean="0"/>
              <a:t>Decryption :</a:t>
            </a:r>
            <a:endParaRPr lang="en-IN" b="1" dirty="0" smtClean="0"/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Modulo </a:t>
            </a:r>
            <a:r>
              <a:rPr lang="en-IN" dirty="0">
                <a:solidFill>
                  <a:srgbClr val="FF0000"/>
                </a:solidFill>
              </a:rPr>
              <a:t>for negative number is = N- (B%N) </a:t>
            </a:r>
          </a:p>
          <a:p>
            <a:r>
              <a:rPr lang="en-IN" dirty="0"/>
              <a:t>Example : </a:t>
            </a:r>
          </a:p>
          <a:p>
            <a:pPr marL="0" indent="0">
              <a:buNone/>
            </a:pPr>
            <a:r>
              <a:rPr lang="en-IN" dirty="0"/>
              <a:t>	-11 mod 26 = 15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26-</a:t>
            </a:r>
            <a:r>
              <a:rPr lang="en-IN" dirty="0"/>
              <a:t>(</a:t>
            </a:r>
            <a:r>
              <a:rPr lang="en-IN"/>
              <a:t>11%26</a:t>
            </a:r>
            <a:r>
              <a:rPr lang="en-IN" smtClean="0"/>
              <a:t>) = </a:t>
            </a:r>
            <a:r>
              <a:rPr lang="en-IN" dirty="0" smtClean="0"/>
              <a:t>15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9792" y="2060848"/>
            <a:ext cx="40324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/>
              <a:t>C </a:t>
            </a:r>
            <a:r>
              <a:rPr lang="da-DK" sz="2400" dirty="0"/>
              <a:t>= </a:t>
            </a:r>
            <a:r>
              <a:rPr lang="da-DK" sz="2400" dirty="0" smtClean="0"/>
              <a:t>E(K, </a:t>
            </a:r>
            <a:r>
              <a:rPr lang="da-DK" sz="2400" dirty="0"/>
              <a:t>P</a:t>
            </a:r>
            <a:r>
              <a:rPr lang="da-DK" sz="2400" dirty="0" smtClean="0"/>
              <a:t>) </a:t>
            </a:r>
            <a:r>
              <a:rPr lang="da-DK" sz="2400" dirty="0"/>
              <a:t>= </a:t>
            </a:r>
            <a:r>
              <a:rPr lang="da-DK" sz="2400" dirty="0" smtClean="0"/>
              <a:t>(P </a:t>
            </a:r>
            <a:r>
              <a:rPr lang="da-DK" sz="2400" dirty="0"/>
              <a:t>+ </a:t>
            </a:r>
            <a:r>
              <a:rPr lang="da-DK" sz="2400" dirty="0" smtClean="0"/>
              <a:t>K) </a:t>
            </a:r>
            <a:r>
              <a:rPr lang="da-DK" sz="2400" dirty="0"/>
              <a:t>mod 26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9792" y="2996952"/>
            <a:ext cx="40324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latin typeface="+mj-lt"/>
                <a:cs typeface="Courier New" panose="02070309020205020404" pitchFamily="49" charset="0"/>
              </a:rPr>
              <a:t>P</a:t>
            </a:r>
            <a:r>
              <a:rPr lang="da-DK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+mj-lt"/>
                <a:cs typeface="Courier New" panose="02070309020205020404" pitchFamily="49" charset="0"/>
              </a:rPr>
              <a:t>= </a:t>
            </a:r>
            <a:r>
              <a:rPr lang="da-DK" sz="2400" dirty="0" smtClean="0">
                <a:latin typeface="+mj-lt"/>
                <a:cs typeface="Courier New" panose="02070309020205020404" pitchFamily="49" charset="0"/>
              </a:rPr>
              <a:t>D(K, C</a:t>
            </a:r>
            <a:r>
              <a:rPr lang="da-DK" sz="2400" dirty="0">
                <a:latin typeface="+mj-lt"/>
                <a:cs typeface="Courier New" panose="02070309020205020404" pitchFamily="49" charset="0"/>
              </a:rPr>
              <a:t>) = </a:t>
            </a:r>
            <a:r>
              <a:rPr lang="da-DK" sz="2400" dirty="0" smtClean="0">
                <a:latin typeface="+mj-lt"/>
                <a:cs typeface="Courier New" panose="02070309020205020404" pitchFamily="49" charset="0"/>
              </a:rPr>
              <a:t>(C </a:t>
            </a:r>
            <a:r>
              <a:rPr lang="da-DK" sz="2400" dirty="0">
                <a:latin typeface="+mj-lt"/>
                <a:cs typeface="Courier New" panose="02070309020205020404" pitchFamily="49" charset="0"/>
              </a:rPr>
              <a:t>- K</a:t>
            </a:r>
            <a:r>
              <a:rPr lang="da-DK" sz="2400" dirty="0" smtClean="0">
                <a:latin typeface="+mj-lt"/>
                <a:cs typeface="Courier New" panose="02070309020205020404" pitchFamily="49" charset="0"/>
              </a:rPr>
              <a:t>) </a:t>
            </a:r>
            <a:r>
              <a:rPr lang="da-DK" sz="2400" dirty="0">
                <a:latin typeface="+mj-lt"/>
                <a:cs typeface="Courier New" panose="02070309020205020404" pitchFamily="49" charset="0"/>
              </a:rPr>
              <a:t>mod 26</a:t>
            </a:r>
            <a:endParaRPr lang="en-IN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14400"/>
            <a:ext cx="8893652" cy="551499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Confidentiality:</a:t>
            </a:r>
          </a:p>
          <a:p>
            <a:pPr lvl="1"/>
            <a:r>
              <a:rPr lang="en-US" sz="2400" b="1" dirty="0" smtClean="0">
                <a:solidFill>
                  <a:schemeClr val="tx2"/>
                </a:solidFill>
              </a:rPr>
              <a:t>Data confidentiality</a:t>
            </a:r>
            <a:r>
              <a:rPr lang="en-US" sz="2400" b="1" dirty="0">
                <a:solidFill>
                  <a:schemeClr val="tx2"/>
                </a:solidFill>
              </a:rPr>
              <a:t>: </a:t>
            </a:r>
            <a:r>
              <a:rPr lang="en-US" sz="2400" dirty="0" smtClean="0"/>
              <a:t>Assure confidential information not made </a:t>
            </a:r>
            <a:r>
              <a:rPr lang="en-US" sz="2400" dirty="0"/>
              <a:t>available </a:t>
            </a:r>
            <a:r>
              <a:rPr lang="en-US" sz="2400" dirty="0" smtClean="0"/>
              <a:t>to unauthorized individuals.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Example :</a:t>
            </a:r>
            <a:r>
              <a:rPr lang="en-US" sz="2400" dirty="0" smtClean="0"/>
              <a:t> Individual files are locked and secured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1066471" y="2943615"/>
            <a:ext cx="923925" cy="1374328"/>
            <a:chOff x="1066471" y="3446975"/>
            <a:chExt cx="923925" cy="137432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471" y="3446975"/>
              <a:ext cx="923925" cy="100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04235" y="442119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/>
                <a:t>Alice</a:t>
              </a:r>
              <a:endParaRPr lang="en-IN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0704" y="2778576"/>
            <a:ext cx="923925" cy="1371660"/>
            <a:chOff x="7153861" y="3475550"/>
            <a:chExt cx="923925" cy="137166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861" y="3475550"/>
              <a:ext cx="923925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351094" y="4447100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/>
                <a:t>Bob</a:t>
              </a:r>
              <a:endParaRPr lang="en-IN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40948" y="2896228"/>
            <a:ext cx="5498196" cy="1105578"/>
            <a:chOff x="1840948" y="3475550"/>
            <a:chExt cx="5498196" cy="1105578"/>
          </a:xfrm>
        </p:grpSpPr>
        <p:pic>
          <p:nvPicPr>
            <p:cNvPr id="16" name="Picture 2" descr="I:\INS\images (21).jpe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26491" y="3475550"/>
              <a:ext cx="1368152" cy="1105578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840948" y="3947037"/>
              <a:ext cx="2226996" cy="14289"/>
            </a:xfrm>
            <a:prstGeom prst="line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32040" y="3947037"/>
              <a:ext cx="2407104" cy="14289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08" y="5169152"/>
            <a:ext cx="1076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2591" y="3796620"/>
            <a:ext cx="3049409" cy="2771276"/>
            <a:chOff x="1794333" y="3238148"/>
            <a:chExt cx="3049409" cy="2771276"/>
          </a:xfrm>
        </p:grpSpPr>
        <p:sp>
          <p:nvSpPr>
            <p:cNvPr id="32" name="Rounded Rectangle 31"/>
            <p:cNvSpPr/>
            <p:nvPr/>
          </p:nvSpPr>
          <p:spPr>
            <a:xfrm>
              <a:off x="1794333" y="3849906"/>
              <a:ext cx="3049409" cy="525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Packet sniffing, illegal copying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4331927" y="3238148"/>
              <a:ext cx="240074" cy="61175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816778" y="4375100"/>
              <a:ext cx="216024" cy="471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75760" y="5609314"/>
              <a:ext cx="1052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/>
                <a:t>Attacker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127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Caesar Cipher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444500">
              <a:buFont typeface="+mj-lt"/>
              <a:buAutoNum type="arabicPeriod"/>
            </a:pPr>
            <a:endParaRPr lang="en-IN" dirty="0" smtClean="0"/>
          </a:p>
          <a:p>
            <a:pPr marL="444500" indent="-444500">
              <a:buFont typeface="+mj-lt"/>
              <a:buAutoNum type="arabicPeriod"/>
            </a:pPr>
            <a:endParaRPr lang="en-IN" dirty="0"/>
          </a:p>
          <a:p>
            <a:pPr marL="444500" indent="-4445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IN" dirty="0" smtClean="0"/>
              <a:t>Cipher</a:t>
            </a:r>
            <a:r>
              <a:rPr lang="en-IN" dirty="0"/>
              <a:t>: </a:t>
            </a:r>
            <a:r>
              <a:rPr lang="en-IN" dirty="0" err="1">
                <a:latin typeface="Consolas" pitchFamily="49" charset="0"/>
              </a:rPr>
              <a:t>kyzj</a:t>
            </a:r>
            <a:r>
              <a:rPr lang="en-IN" dirty="0">
                <a:latin typeface="Consolas" pitchFamily="49" charset="0"/>
              </a:rPr>
              <a:t> </a:t>
            </a:r>
            <a:r>
              <a:rPr lang="en-IN" dirty="0" err="1">
                <a:latin typeface="Consolas" pitchFamily="49" charset="0"/>
              </a:rPr>
              <a:t>dvjjrxv</a:t>
            </a:r>
            <a:r>
              <a:rPr lang="en-IN" dirty="0">
                <a:latin typeface="Consolas" pitchFamily="49" charset="0"/>
              </a:rPr>
              <a:t> </a:t>
            </a:r>
            <a:r>
              <a:rPr lang="en-IN" dirty="0" err="1">
                <a:latin typeface="Consolas" pitchFamily="49" charset="0"/>
              </a:rPr>
              <a:t>zj</a:t>
            </a:r>
            <a:r>
              <a:rPr lang="en-IN" dirty="0">
                <a:latin typeface="Consolas" pitchFamily="49" charset="0"/>
              </a:rPr>
              <a:t> </a:t>
            </a:r>
            <a:r>
              <a:rPr lang="en-IN" dirty="0" err="1" smtClean="0">
                <a:latin typeface="Consolas" pitchFamily="49" charset="0"/>
              </a:rPr>
              <a:t>vetipgkvu</a:t>
            </a:r>
            <a:r>
              <a:rPr lang="en-IN" dirty="0">
                <a:latin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</a:rPr>
              <a:t> </a:t>
            </a:r>
          </a:p>
          <a:p>
            <a:pPr marL="444500" indent="-444500">
              <a:buNone/>
            </a:pPr>
            <a:r>
              <a:rPr lang="en-IN" dirty="0" smtClean="0">
                <a:latin typeface="Consolas" pitchFamily="49" charset="0"/>
              </a:rPr>
              <a:t>	</a:t>
            </a:r>
            <a:r>
              <a:rPr lang="en-IN" dirty="0" smtClean="0"/>
              <a:t>Key: </a:t>
            </a:r>
            <a:r>
              <a:rPr lang="en-IN" dirty="0" smtClean="0">
                <a:latin typeface="Consolas" pitchFamily="49" charset="0"/>
              </a:rPr>
              <a:t>17</a:t>
            </a:r>
          </a:p>
          <a:p>
            <a:pPr marL="444500" indent="-444500">
              <a:buNone/>
            </a:pPr>
            <a:r>
              <a:rPr lang="en-IN" dirty="0">
                <a:latin typeface="Consolas" pitchFamily="49" charset="0"/>
              </a:rPr>
              <a:t>	</a:t>
            </a:r>
            <a:r>
              <a:rPr lang="en-IN" dirty="0" smtClean="0"/>
              <a:t>Plain:</a:t>
            </a:r>
            <a:endParaRPr lang="en-IN" dirty="0">
              <a:latin typeface="Consolas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IN" dirty="0" smtClean="0"/>
              <a:t>Plain</a:t>
            </a:r>
            <a:r>
              <a:rPr lang="en-IN" dirty="0"/>
              <a:t>: </a:t>
            </a:r>
            <a:r>
              <a:rPr lang="en-IN" dirty="0">
                <a:latin typeface="Consolas" pitchFamily="49" charset="0"/>
              </a:rPr>
              <a:t>information </a:t>
            </a:r>
            <a:r>
              <a:rPr lang="en-IN" dirty="0" smtClean="0">
                <a:latin typeface="Consolas" pitchFamily="49" charset="0"/>
              </a:rPr>
              <a:t>security</a:t>
            </a:r>
          </a:p>
          <a:p>
            <a:pPr marL="444500" indent="-444500">
              <a:buNone/>
            </a:pPr>
            <a:r>
              <a:rPr lang="en-IN" dirty="0" smtClean="0"/>
              <a:t>	Key: </a:t>
            </a:r>
            <a:r>
              <a:rPr lang="en-IN" dirty="0" smtClean="0">
                <a:latin typeface="Consolas" pitchFamily="49" charset="0"/>
              </a:rPr>
              <a:t>l</a:t>
            </a:r>
          </a:p>
          <a:p>
            <a:pPr marL="444500" indent="-444500">
              <a:buNone/>
            </a:pPr>
            <a:r>
              <a:rPr lang="en-IN" dirty="0"/>
              <a:t>	</a:t>
            </a:r>
            <a:r>
              <a:rPr lang="en-IN" dirty="0" smtClean="0"/>
              <a:t>Cipher: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2286000" lvl="5" indent="0">
              <a:buNone/>
            </a:pPr>
            <a:endParaRPr lang="en-IN" dirty="0"/>
          </a:p>
          <a:p>
            <a:endParaRPr lang="en-IN" dirty="0"/>
          </a:p>
          <a:p>
            <a:pPr marL="444500" indent="-444500">
              <a:buNone/>
            </a:pPr>
            <a:endParaRPr lang="en-IN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484487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this message is encrypted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494116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latin typeface="Consolas" pitchFamily="49" charset="0"/>
              </a:rPr>
              <a:t>tyqzcxletzy</a:t>
            </a:r>
            <a:r>
              <a:rPr lang="en-IN" sz="2400" dirty="0" smtClean="0">
                <a:latin typeface="Consolas" pitchFamily="49" charset="0"/>
              </a:rPr>
              <a:t> </a:t>
            </a:r>
            <a:r>
              <a:rPr lang="en-IN" sz="2400" dirty="0" err="1">
                <a:latin typeface="Consolas" pitchFamily="49" charset="0"/>
              </a:rPr>
              <a:t>dpnfctej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6388" y="980728"/>
            <a:ext cx="4478806" cy="149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3000"/>
              </a:lnSpc>
              <a:spcBef>
                <a:spcPts val="576"/>
              </a:spcBef>
              <a:buFont typeface="+mj-lt"/>
              <a:buAutoNum type="arabicPeriod"/>
            </a:pPr>
            <a:r>
              <a:rPr lang="en-IN" sz="2400" dirty="0" smtClean="0">
                <a:latin typeface="+mj-lt"/>
              </a:rPr>
              <a:t>Plaintext: </a:t>
            </a:r>
            <a:r>
              <a:rPr lang="en-IN" sz="2400" dirty="0" err="1" smtClean="0">
                <a:latin typeface="Consolas" pitchFamily="49" charset="0"/>
              </a:rPr>
              <a:t>networksecurity</a:t>
            </a:r>
            <a:endParaRPr lang="en-IN" sz="2400" dirty="0" smtClean="0">
              <a:latin typeface="Consolas" pitchFamily="49" charset="0"/>
            </a:endParaRPr>
          </a:p>
          <a:p>
            <a:pPr marL="444500" indent="-444500" algn="just">
              <a:lnSpc>
                <a:spcPct val="113000"/>
              </a:lnSpc>
              <a:spcBef>
                <a:spcPts val="576"/>
              </a:spcBef>
            </a:pPr>
            <a:r>
              <a:rPr lang="en-IN" sz="2400" dirty="0" smtClean="0">
                <a:latin typeface="+mj-lt"/>
              </a:rPr>
              <a:t>	Key</a:t>
            </a:r>
            <a:r>
              <a:rPr lang="en-IN" sz="2400" dirty="0">
                <a:latin typeface="+mj-lt"/>
              </a:rPr>
              <a:t>: </a:t>
            </a:r>
            <a:r>
              <a:rPr lang="en-IN" sz="2400" dirty="0" smtClean="0">
                <a:latin typeface="Consolas" pitchFamily="49" charset="0"/>
              </a:rPr>
              <a:t>7</a:t>
            </a:r>
          </a:p>
          <a:p>
            <a:pPr marL="444500" indent="-444500" algn="just">
              <a:lnSpc>
                <a:spcPct val="113000"/>
              </a:lnSpc>
              <a:spcBef>
                <a:spcPts val="576"/>
              </a:spcBef>
            </a:pPr>
            <a:r>
              <a:rPr lang="en-IN" sz="2400" dirty="0" smtClean="0">
                <a:latin typeface="+mj-lt"/>
              </a:rPr>
              <a:t>	Cipher</a:t>
            </a:r>
            <a:r>
              <a:rPr lang="en-IN" sz="2400" dirty="0">
                <a:latin typeface="+mj-lt"/>
              </a:rPr>
              <a:t>: </a:t>
            </a:r>
            <a:endParaRPr lang="en-IN" sz="24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984052"/>
            <a:ext cx="4176464" cy="142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3000"/>
              </a:lnSpc>
              <a:buFont typeface="+mj-lt"/>
              <a:buAutoNum type="arabicPeriod" startAt="2"/>
            </a:pPr>
            <a:r>
              <a:rPr lang="en-IN" sz="2400" dirty="0">
                <a:latin typeface="+mj-lt"/>
              </a:rPr>
              <a:t>Cipher</a:t>
            </a:r>
            <a:r>
              <a:rPr lang="en-IN" sz="2400" dirty="0"/>
              <a:t>: </a:t>
            </a:r>
            <a:r>
              <a:rPr lang="en-IN" sz="2400" dirty="0" err="1" smtClean="0">
                <a:latin typeface="Consolas" pitchFamily="49" charset="0"/>
              </a:rPr>
              <a:t>exxegoexsrgi</a:t>
            </a:r>
            <a:r>
              <a:rPr lang="en-IN" sz="2400" dirty="0"/>
              <a:t>	</a:t>
            </a:r>
          </a:p>
          <a:p>
            <a:pPr marL="457200" indent="-457200" algn="just">
              <a:lnSpc>
                <a:spcPct val="113000"/>
              </a:lnSpc>
              <a:spcBef>
                <a:spcPts val="576"/>
              </a:spcBef>
            </a:pPr>
            <a:r>
              <a:rPr lang="en-IN" sz="2400" dirty="0" smtClean="0">
                <a:latin typeface="+mj-lt"/>
              </a:rPr>
              <a:t>	Key</a:t>
            </a:r>
            <a:r>
              <a:rPr lang="en-IN" sz="2400" dirty="0"/>
              <a:t>: </a:t>
            </a:r>
            <a:r>
              <a:rPr lang="en-IN" sz="2400" dirty="0">
                <a:latin typeface="Consolas" pitchFamily="49" charset="0"/>
              </a:rPr>
              <a:t>4</a:t>
            </a:r>
            <a:r>
              <a:rPr lang="en-IN" sz="2400" dirty="0"/>
              <a:t>			</a:t>
            </a:r>
          </a:p>
          <a:p>
            <a:pPr marL="444500" indent="-444500">
              <a:lnSpc>
                <a:spcPct val="113000"/>
              </a:lnSpc>
            </a:pPr>
            <a:r>
              <a:rPr lang="en-IN" sz="2400" dirty="0">
                <a:latin typeface="+mj-lt"/>
              </a:rPr>
              <a:t>	</a:t>
            </a:r>
            <a:r>
              <a:rPr lang="en-IN" sz="2400" dirty="0" smtClean="0">
                <a:latin typeface="+mj-lt"/>
              </a:rPr>
              <a:t>Plaintext</a:t>
            </a:r>
            <a:r>
              <a:rPr lang="en-IN" sz="2400" dirty="0" smtClean="0"/>
              <a:t> 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6786" y="188721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attackatonce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195922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latin typeface="Consolas" pitchFamily="49" charset="0"/>
              </a:rPr>
              <a:t>uladvyrzljbypaf</a:t>
            </a:r>
            <a:endParaRPr lang="en-IN" sz="2400" dirty="0">
              <a:latin typeface="Consolas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66" y="1988840"/>
            <a:ext cx="304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56" y="1920255"/>
            <a:ext cx="304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10" y="3501008"/>
            <a:ext cx="304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04" y="4941168"/>
            <a:ext cx="304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4313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0" grpId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Brute force attack on Caesar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encryption and decryption algorithms are known.</a:t>
            </a:r>
          </a:p>
          <a:p>
            <a:r>
              <a:rPr lang="en-IN" dirty="0" smtClean="0"/>
              <a:t>There </a:t>
            </a:r>
            <a:r>
              <a:rPr lang="en-IN" dirty="0"/>
              <a:t>are only 25 keys to </a:t>
            </a:r>
            <a:r>
              <a:rPr lang="en-IN" dirty="0" smtClean="0"/>
              <a:t>try, e.g. k=1, k=2, …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language of the plaintext is known and easily recognizable.</a:t>
            </a:r>
          </a:p>
        </p:txBody>
      </p:sp>
    </p:spTree>
    <p:extLst>
      <p:ext uri="{BB962C8B-B14F-4D97-AF65-F5344CB8AC3E}">
        <p14:creationId xmlns:p14="http://schemas.microsoft.com/office/powerpoint/2010/main" val="256001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Brute force attack on Caesar Cipher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319622"/>
              </p:ext>
            </p:extLst>
          </p:nvPr>
        </p:nvGraphicFramePr>
        <p:xfrm>
          <a:off x="190500" y="1483339"/>
          <a:ext cx="4201480" cy="49592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8910">
                  <a:extLst>
                    <a:ext uri="{9D8B030D-6E8A-4147-A177-3AD203B41FA5}">
                      <a16:colId xmlns:a16="http://schemas.microsoft.com/office/drawing/2014/main" xmlns="" val="1429738763"/>
                    </a:ext>
                  </a:extLst>
                </a:gridCol>
                <a:gridCol w="3592570">
                  <a:extLst>
                    <a:ext uri="{9D8B030D-6E8A-4147-A177-3AD203B41FA5}">
                      <a16:colId xmlns:a16="http://schemas.microsoft.com/office/drawing/2014/main" xmlns="" val="247058307"/>
                    </a:ext>
                  </a:extLst>
                </a:gridCol>
              </a:tblGrid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Key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Transformed text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xmlns="" val="159691312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YMJ VZNHP GWTBS KTC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893661300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XLI UYMGO FVSAR JSB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907295288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WKH TXLFN EURZQ IRA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600733661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VJG SWKEM DTQYP HQZ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99747330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UIF RVJDL CSPXOGPY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344367978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6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THE QUICK BROWN FOX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89492246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7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SGD PTHBJ AQNVM ENW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62430380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8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RFC OSGAI ZPMUL DMV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929126857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9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QEB NRFZH YOLTK CLU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633523649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10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PDA MQEYG XNKSJ BKT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877037559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OCZ LPDXF WMJRI AJS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03881762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NBY KOCWE VLIQH ZIR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77866195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MAX JNBVD UKHPG YHQ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084275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01692"/>
              </p:ext>
            </p:extLst>
          </p:nvPr>
        </p:nvGraphicFramePr>
        <p:xfrm>
          <a:off x="4708189" y="1481801"/>
          <a:ext cx="4201200" cy="4960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8869">
                  <a:extLst>
                    <a:ext uri="{9D8B030D-6E8A-4147-A177-3AD203B41FA5}">
                      <a16:colId xmlns:a16="http://schemas.microsoft.com/office/drawing/2014/main" xmlns="" val="210308470"/>
                    </a:ext>
                  </a:extLst>
                </a:gridCol>
                <a:gridCol w="3592331">
                  <a:extLst>
                    <a:ext uri="{9D8B030D-6E8A-4147-A177-3AD203B41FA5}">
                      <a16:colId xmlns:a16="http://schemas.microsoft.com/office/drawing/2014/main" xmlns="" val="1122671425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Key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Transformed text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32850260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LZW IMAUC TJGOF XGP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9515580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KYV HLZTB SIFNE WFO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969279550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16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JXU GKYSA RHEMD VEN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002041136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17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IWT FJXRZ QGDLC UDM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176715318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18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HVS EIWQY PFCKB TCL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7229568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19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GUR DHVPX OEBJA SBK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57669658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20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FTQ CGUOW NDAIZ RAJ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97650358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ESP BFTNV MCZHY QZI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13267358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DRO AESMU LBYGX PYH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79407647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CQN ZDRLT KAXFW OXG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92770039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BPM YCQKS JZWEV NWF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89633215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 smtClean="0">
                          <a:effectLst/>
                        </a:rPr>
                        <a:t>AOL XBPJR IYVDU MVE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4424726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90500" y="1016732"/>
            <a:ext cx="6397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Ciphertext: </a:t>
            </a:r>
            <a:r>
              <a:rPr lang="en-IN" sz="2400" dirty="0" smtClean="0">
                <a:latin typeface="Consolas" panose="020B0609020204030204" pitchFamily="49" charset="0"/>
              </a:rPr>
              <a:t>ZNK </a:t>
            </a:r>
            <a:r>
              <a:rPr lang="en-IN" sz="2400" dirty="0">
                <a:latin typeface="Consolas" panose="020B0609020204030204" pitchFamily="49" charset="0"/>
              </a:rPr>
              <a:t>WAOIQ HXUCT LUD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04" y="3573016"/>
            <a:ext cx="43564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9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Caesar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Monoalphabetic </a:t>
            </a:r>
            <a:r>
              <a:rPr lang="en-IN" sz="2400" b="1" dirty="0" smtClean="0">
                <a:solidFill>
                  <a:schemeClr val="tx2"/>
                </a:solidFill>
              </a:rPr>
              <a:t>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Playfair </a:t>
            </a:r>
            <a:r>
              <a:rPr lang="en-IN" sz="2400" dirty="0" smtClean="0"/>
              <a:t>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Hill </a:t>
            </a:r>
            <a:r>
              <a:rPr lang="en-IN" sz="2400" dirty="0" smtClean="0"/>
              <a:t>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Polyalphabetic </a:t>
            </a:r>
            <a:r>
              <a:rPr lang="en-IN" sz="2400" dirty="0" smtClean="0"/>
              <a:t>Ciphers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One-Time </a:t>
            </a:r>
            <a:r>
              <a:rPr lang="en-IN" sz="2400" dirty="0" smtClean="0"/>
              <a:t>Pad</a:t>
            </a:r>
          </a:p>
        </p:txBody>
      </p:sp>
    </p:spTree>
    <p:extLst>
      <p:ext uri="{BB962C8B-B14F-4D97-AF65-F5344CB8AC3E}">
        <p14:creationId xmlns:p14="http://schemas.microsoft.com/office/powerpoint/2010/main" val="27418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2. </a:t>
            </a:r>
            <a:r>
              <a:rPr lang="en-IN" sz="3600" dirty="0" err="1" smtClean="0"/>
              <a:t>Monoalphabetic</a:t>
            </a:r>
            <a:r>
              <a:rPr lang="en-IN" sz="3600" dirty="0" smtClean="0"/>
              <a:t> Cipher (Simple substitution)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08720"/>
            <a:ext cx="8763000" cy="5616624"/>
          </a:xfrm>
        </p:spPr>
        <p:txBody>
          <a:bodyPr>
            <a:noAutofit/>
          </a:bodyPr>
          <a:lstStyle/>
          <a:p>
            <a:r>
              <a:rPr lang="en-IN" dirty="0"/>
              <a:t>It is an improvement to the Caesar Cipher. </a:t>
            </a:r>
            <a:endParaRPr lang="en-IN" dirty="0" smtClean="0"/>
          </a:p>
          <a:p>
            <a:r>
              <a:rPr lang="en-IN" dirty="0" smtClean="0"/>
              <a:t>Instead </a:t>
            </a:r>
            <a:r>
              <a:rPr lang="en-IN" dirty="0"/>
              <a:t>of shifting the alphabets by some number, this scheme uses some permutation of the letters in alphabet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Use </a:t>
            </a:r>
            <a:r>
              <a:rPr lang="en-IN" dirty="0"/>
              <a:t>a single alphabet for both plaintext and </a:t>
            </a:r>
            <a:r>
              <a:rPr lang="en-IN" dirty="0" smtClean="0"/>
              <a:t>cipher text.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Example: </a:t>
            </a:r>
          </a:p>
          <a:p>
            <a:r>
              <a:rPr lang="en-IN" dirty="0" smtClean="0"/>
              <a:t>Cipher: </a:t>
            </a:r>
            <a:r>
              <a:rPr lang="en-IN" dirty="0" err="1" smtClean="0">
                <a:latin typeface="Consolas" pitchFamily="49" charset="0"/>
              </a:rPr>
              <a:t>kxlvzofemrj</a:t>
            </a:r>
            <a:endParaRPr lang="en-IN" dirty="0">
              <a:latin typeface="Consolas" pitchFamily="49" charset="0"/>
            </a:endParaRPr>
          </a:p>
          <a:p>
            <a:r>
              <a:rPr lang="en-IN" dirty="0" smtClean="0"/>
              <a:t>Plaintext: </a:t>
            </a:r>
          </a:p>
          <a:p>
            <a:r>
              <a:rPr lang="en-IN" dirty="0" smtClean="0"/>
              <a:t>Try Brute force attack :</a:t>
            </a:r>
          </a:p>
          <a:p>
            <a:pPr lvl="1"/>
            <a:r>
              <a:rPr lang="en-IN" sz="2400" dirty="0" smtClean="0"/>
              <a:t>With </a:t>
            </a:r>
            <a:r>
              <a:rPr lang="en-IN" sz="2400" dirty="0"/>
              <a:t>26 letters in alphabet, the possible permutations are </a:t>
            </a:r>
            <a:r>
              <a:rPr lang="en-IN" sz="2400" dirty="0" smtClean="0"/>
              <a:t>26! Keys (&gt;4x10</a:t>
            </a:r>
            <a:r>
              <a:rPr lang="en-IN" sz="2400" baseline="30000" dirty="0" smtClean="0"/>
              <a:t>26</a:t>
            </a:r>
            <a:r>
              <a:rPr lang="en-IN" sz="2400" dirty="0"/>
              <a:t>)</a:t>
            </a:r>
            <a:endParaRPr lang="en-IN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9552" y="2721114"/>
            <a:ext cx="8604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</a:t>
            </a:r>
            <a:r>
              <a:rPr lang="pt-BR" sz="2000" dirty="0" smtClean="0">
                <a:latin typeface="Consolas" panose="020B0609020204030204" pitchFamily="49" charset="0"/>
              </a:rPr>
              <a:t>lain:  a b c d e f g h i j k l m n o p q r s t u v w x y z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C</a:t>
            </a:r>
            <a:r>
              <a:rPr lang="pt-BR" sz="2000" dirty="0" smtClean="0">
                <a:latin typeface="Consolas" panose="020B0609020204030204" pitchFamily="49" charset="0"/>
              </a:rPr>
              <a:t>ipher</a:t>
            </a:r>
            <a:r>
              <a:rPr lang="pt-BR" sz="2000" dirty="0">
                <a:latin typeface="Consolas" panose="020B0609020204030204" pitchFamily="49" charset="0"/>
              </a:rPr>
              <a:t>: </a:t>
            </a:r>
            <a:r>
              <a:rPr lang="pt-BR" sz="2000" dirty="0" smtClean="0">
                <a:latin typeface="Consolas" panose="020B0609020204030204" pitchFamily="49" charset="0"/>
              </a:rPr>
              <a:t>y n l k x b s h m i w d p j r o q v f e a u g t z c</a:t>
            </a:r>
            <a:endParaRPr lang="en-IN" sz="2000" dirty="0">
              <a:latin typeface="Consolas" panose="020B060902020403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93096"/>
            <a:ext cx="304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426055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latin typeface="Consolas" pitchFamily="49" charset="0"/>
              </a:rPr>
              <a:t>decrypstion</a:t>
            </a:r>
            <a:endParaRPr lang="en-IN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1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 on Monoalphabetic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relative frequencies of the letters in </a:t>
            </a:r>
            <a:r>
              <a:rPr lang="en-IN" dirty="0" smtClean="0"/>
              <a:t>the </a:t>
            </a:r>
            <a:r>
              <a:rPr lang="en-IN" dirty="0" err="1" smtClean="0"/>
              <a:t>ciphertext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smtClean="0"/>
              <a:t>in %) </a:t>
            </a:r>
            <a:r>
              <a:rPr lang="en-IN" dirty="0"/>
              <a:t>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00245"/>
            <a:ext cx="8010890" cy="1893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6555" y="3501008"/>
            <a:ext cx="83127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Ciphertext:</a:t>
            </a:r>
          </a:p>
          <a:p>
            <a:r>
              <a:rPr lang="en-IN" sz="2000" dirty="0" smtClean="0">
                <a:latin typeface="Consolas" panose="020B0609020204030204" pitchFamily="49" charset="0"/>
              </a:rPr>
              <a:t>uzqsovuohxmopvgpozpevsg</a:t>
            </a:r>
            <a:r>
              <a:rPr lang="en-IN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 smtClean="0">
                <a:latin typeface="Consolas" panose="020B0609020204030204" pitchFamily="49" charset="0"/>
              </a:rPr>
              <a:t>szopfpesxudbmetsxaizvuephzhmdzshzowsfpappdtsvpqu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 smtClean="0">
                <a:latin typeface="Consolas" panose="020B0609020204030204" pitchFamily="49" charset="0"/>
              </a:rPr>
              <a:t>ymxuzuhsxepyepopdzszufpomb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 smtClean="0">
                <a:latin typeface="Consolas" panose="020B0609020204030204" pitchFamily="49" charset="0"/>
              </a:rPr>
              <a:t>pfupzhmdjudtmohmq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" y="4811668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lang="en-IN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most common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digram is ZW, which appears three times.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equate 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 with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t, W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P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notice that the sequence ZWP appears in the </a:t>
            </a:r>
            <a:r>
              <a:rPr lang="en-IN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and we can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translate that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sequence as “the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3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Attack on Monoalphabetic Cipher </a:t>
            </a:r>
            <a:r>
              <a:rPr lang="en-IN" sz="4000" dirty="0" smtClean="0"/>
              <a:t>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cryptanalyst knows the </a:t>
            </a:r>
            <a:r>
              <a:rPr lang="en-IN" dirty="0" smtClean="0">
                <a:solidFill>
                  <a:srgbClr val="FF0000"/>
                </a:solidFill>
              </a:rPr>
              <a:t>nature of </a:t>
            </a:r>
            <a:r>
              <a:rPr lang="en-IN" dirty="0">
                <a:solidFill>
                  <a:srgbClr val="FF0000"/>
                </a:solidFill>
              </a:rPr>
              <a:t>the </a:t>
            </a:r>
            <a:r>
              <a:rPr lang="en-IN" dirty="0" smtClean="0">
                <a:solidFill>
                  <a:srgbClr val="FF0000"/>
                </a:solidFill>
              </a:rPr>
              <a:t>plaintext</a:t>
            </a:r>
            <a:r>
              <a:rPr lang="en-IN" dirty="0" smtClean="0"/>
              <a:t>, </a:t>
            </a:r>
            <a:r>
              <a:rPr lang="en-IN" dirty="0"/>
              <a:t>then the analyst can exploit </a:t>
            </a:r>
            <a:r>
              <a:rPr lang="en-IN" dirty="0" smtClean="0"/>
              <a:t>the regularities </a:t>
            </a:r>
            <a:r>
              <a:rPr lang="en-IN" dirty="0"/>
              <a:t>of the language.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relative frequency of the letters can be determined </a:t>
            </a:r>
            <a:r>
              <a:rPr lang="en-IN" dirty="0" smtClean="0"/>
              <a:t>and compared </a:t>
            </a:r>
            <a:r>
              <a:rPr lang="en-IN" dirty="0"/>
              <a:t>to a standard frequency distribution for </a:t>
            </a:r>
            <a:r>
              <a:rPr lang="en-IN" dirty="0" smtClean="0"/>
              <a:t>English.</a:t>
            </a:r>
          </a:p>
          <a:p>
            <a:r>
              <a:rPr lang="en-IN" dirty="0" smtClean="0"/>
              <a:t>If </a:t>
            </a:r>
            <a:r>
              <a:rPr lang="en-IN" dirty="0"/>
              <a:t>the message were long enough, this </a:t>
            </a:r>
            <a:r>
              <a:rPr lang="en-IN" dirty="0" smtClean="0"/>
              <a:t>technique alone </a:t>
            </a:r>
            <a:r>
              <a:rPr lang="en-IN" dirty="0"/>
              <a:t>might be sufficient, but because this is a relatively short message, we </a:t>
            </a:r>
            <a:r>
              <a:rPr lang="en-IN" dirty="0" smtClean="0"/>
              <a:t>cannot expect </a:t>
            </a:r>
            <a:r>
              <a:rPr lang="en-IN" dirty="0"/>
              <a:t>an exact match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7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Caesar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Playfair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Hill </a:t>
            </a:r>
            <a:r>
              <a:rPr lang="en-IN" sz="2400" dirty="0" smtClean="0"/>
              <a:t>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Polyalphabetic </a:t>
            </a:r>
            <a:r>
              <a:rPr lang="en-IN" sz="2400" dirty="0" smtClean="0"/>
              <a:t>Ciphers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One-Time </a:t>
            </a:r>
            <a:r>
              <a:rPr lang="en-IN" sz="2400" dirty="0" smtClean="0"/>
              <a:t>Pad</a:t>
            </a:r>
          </a:p>
        </p:txBody>
      </p:sp>
    </p:spTree>
    <p:extLst>
      <p:ext uri="{BB962C8B-B14F-4D97-AF65-F5344CB8AC3E}">
        <p14:creationId xmlns:p14="http://schemas.microsoft.com/office/powerpoint/2010/main" val="119651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IN" dirty="0" smtClean="0"/>
              <a:t>Playfair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Playfair algorithm is based on </a:t>
            </a:r>
            <a:r>
              <a:rPr lang="en-IN" dirty="0" smtClean="0"/>
              <a:t>a </a:t>
            </a:r>
            <a:r>
              <a:rPr lang="en-IN" dirty="0"/>
              <a:t>5 × 5 </a:t>
            </a:r>
            <a:r>
              <a:rPr lang="en-IN" dirty="0" smtClean="0"/>
              <a:t>matrix (</a:t>
            </a:r>
            <a:r>
              <a:rPr lang="en-IN" b="1" dirty="0" smtClean="0">
                <a:solidFill>
                  <a:schemeClr val="tx2"/>
                </a:solidFill>
              </a:rPr>
              <a:t>key</a:t>
            </a:r>
            <a:r>
              <a:rPr lang="en-IN" dirty="0" smtClean="0"/>
              <a:t>) </a:t>
            </a:r>
            <a:r>
              <a:rPr lang="en-IN" dirty="0"/>
              <a:t>of </a:t>
            </a:r>
            <a:r>
              <a:rPr lang="en-IN" dirty="0" smtClean="0"/>
              <a:t>letters.</a:t>
            </a:r>
            <a:endParaRPr lang="en-IN" dirty="0"/>
          </a:p>
          <a:p>
            <a:r>
              <a:rPr lang="en-IN" dirty="0"/>
              <a:t>The matrix is constructed by filling </a:t>
            </a:r>
            <a:r>
              <a:rPr lang="en-IN" dirty="0" smtClean="0"/>
              <a:t>in the </a:t>
            </a:r>
            <a:r>
              <a:rPr lang="en-IN" dirty="0"/>
              <a:t>letters of the </a:t>
            </a:r>
            <a:r>
              <a:rPr lang="en-IN" b="1" dirty="0">
                <a:solidFill>
                  <a:schemeClr val="tx2"/>
                </a:solidFill>
              </a:rPr>
              <a:t>keyword</a:t>
            </a:r>
            <a:r>
              <a:rPr lang="en-IN" dirty="0"/>
              <a:t> (minus duplicates) from left to right and from top to bottom</a:t>
            </a:r>
            <a:r>
              <a:rPr lang="en-IN" dirty="0" smtClean="0"/>
              <a:t>, and </a:t>
            </a:r>
            <a:r>
              <a:rPr lang="en-IN" dirty="0"/>
              <a:t>then filling in the remainder of the matrix with the remaining letters </a:t>
            </a:r>
            <a:r>
              <a:rPr lang="en-IN" dirty="0" smtClean="0"/>
              <a:t>in alphabetic </a:t>
            </a:r>
            <a:r>
              <a:rPr lang="en-IN" dirty="0"/>
              <a:t>order. </a:t>
            </a:r>
            <a:r>
              <a:rPr lang="en-IN" b="1" dirty="0" smtClean="0">
                <a:solidFill>
                  <a:schemeClr val="tx2"/>
                </a:solidFill>
              </a:rPr>
              <a:t>The </a:t>
            </a:r>
            <a:r>
              <a:rPr lang="en-IN" b="1" dirty="0">
                <a:solidFill>
                  <a:schemeClr val="tx2"/>
                </a:solidFill>
              </a:rPr>
              <a:t>letters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IN" b="1" dirty="0">
                <a:solidFill>
                  <a:schemeClr val="tx2"/>
                </a:solidFill>
              </a:rPr>
              <a:t> and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IN" b="1" dirty="0">
                <a:solidFill>
                  <a:schemeClr val="tx2"/>
                </a:solidFill>
              </a:rPr>
              <a:t> count as one letter</a:t>
            </a:r>
            <a:r>
              <a:rPr lang="en-IN" dirty="0"/>
              <a:t>. 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556" y="3762276"/>
            <a:ext cx="334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Example:</a:t>
            </a:r>
          </a:p>
          <a:p>
            <a:r>
              <a:rPr lang="en-IN" sz="2400" dirty="0" smtClean="0"/>
              <a:t>Keyword= </a:t>
            </a:r>
            <a:r>
              <a:rPr lang="en-US" sz="2400" dirty="0" smtClean="0">
                <a:latin typeface="Consolas" panose="020B0609020204030204" pitchFamily="49" charset="0"/>
              </a:rPr>
              <a:t>OCCURRENCE</a:t>
            </a:r>
          </a:p>
          <a:p>
            <a:r>
              <a:rPr lang="en-US" sz="2400" dirty="0"/>
              <a:t>Plaintext</a:t>
            </a:r>
            <a:r>
              <a:rPr lang="en-US" sz="2400" dirty="0" smtClean="0"/>
              <a:t>= </a:t>
            </a:r>
            <a:r>
              <a:rPr lang="en-US" sz="2400" dirty="0" smtClean="0">
                <a:latin typeface="Consolas" panose="020B0609020204030204" pitchFamily="49" charset="0"/>
              </a:rPr>
              <a:t>TALL TREES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45397"/>
              </p:ext>
            </p:extLst>
          </p:nvPr>
        </p:nvGraphicFramePr>
        <p:xfrm>
          <a:off x="4849530" y="3360350"/>
          <a:ext cx="3416195" cy="260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239">
                  <a:extLst>
                    <a:ext uri="{9D8B030D-6E8A-4147-A177-3AD203B41FA5}">
                      <a16:colId xmlns:a16="http://schemas.microsoft.com/office/drawing/2014/main" xmlns="" val="50795221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748866154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4019551550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52412988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601938015"/>
                    </a:ext>
                  </a:extLst>
                </a:gridCol>
              </a:tblGrid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U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R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E</a:t>
                      </a:r>
                      <a:endParaRPr lang="en-IN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632893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F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70709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H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I/J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K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846312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Q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5654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V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Y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Z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151979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93546" y="3460744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677622" y="3460744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374842" y="3472174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055108" y="3474849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743861" y="3478126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999370" y="39724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683446" y="39724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380666" y="398385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060932" y="3986525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749685" y="398980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993546" y="4506182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677622" y="4506182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374842" y="451761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055108" y="4520287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743861" y="4523564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993546" y="5025588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677622" y="5025588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6374842" y="5037018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7055108" y="5039693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7743861" y="504297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993546" y="55516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5677622" y="55516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374842" y="556305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7055108" y="5565725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7743861" y="556900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71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Playfair Cipher - Encrypt Plaintext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Operate on pair of letters </a:t>
            </a:r>
            <a:r>
              <a:rPr lang="en-IN" dirty="0" smtClean="0"/>
              <a:t>(</a:t>
            </a:r>
            <a:r>
              <a:rPr lang="en-IN" dirty="0" err="1" smtClean="0"/>
              <a:t>digram</a:t>
            </a:r>
            <a:r>
              <a:rPr lang="en-IN" dirty="0" smtClean="0"/>
              <a:t>) </a:t>
            </a:r>
            <a:r>
              <a:rPr lang="en-IN" dirty="0"/>
              <a:t>at a </a:t>
            </a:r>
            <a:r>
              <a:rPr lang="en-IN" dirty="0" smtClean="0"/>
              <a:t>time.</a:t>
            </a:r>
            <a:endParaRPr lang="en-IN" dirty="0"/>
          </a:p>
          <a:p>
            <a:r>
              <a:rPr lang="en-IN" b="1" dirty="0"/>
              <a:t>Special:</a:t>
            </a:r>
            <a:r>
              <a:rPr lang="en-IN" dirty="0"/>
              <a:t> if </a:t>
            </a:r>
            <a:r>
              <a:rPr lang="en-IN" dirty="0" err="1"/>
              <a:t>digram</a:t>
            </a:r>
            <a:r>
              <a:rPr lang="en-IN" dirty="0"/>
              <a:t> with same </a:t>
            </a:r>
            <a:r>
              <a:rPr lang="en-IN" dirty="0" smtClean="0"/>
              <a:t>letters appears, </a:t>
            </a:r>
            <a:r>
              <a:rPr lang="en-IN" dirty="0"/>
              <a:t>separate by special letter (e.g. x)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there is an odd number of letters, </a:t>
            </a:r>
            <a:r>
              <a:rPr lang="en-IN" dirty="0" smtClean="0"/>
              <a:t>then add uncommon letter to complete digram, a X/Z may be </a:t>
            </a:r>
            <a:r>
              <a:rPr lang="en-IN" dirty="0"/>
              <a:t>added to the last letter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sz="2400" dirty="0" smtClean="0"/>
              <a:t>	Plaintext= </a:t>
            </a:r>
            <a:r>
              <a:rPr lang="en-IN" sz="2400" dirty="0" smtClean="0">
                <a:latin typeface="Consolas" pitchFamily="49" charset="0"/>
              </a:rPr>
              <a:t>NETWORK</a:t>
            </a:r>
          </a:p>
          <a:p>
            <a:pPr marL="457200" lvl="1" indent="0">
              <a:buNone/>
            </a:pPr>
            <a:r>
              <a:rPr lang="en-IN" sz="2400" dirty="0" smtClean="0"/>
              <a:t>	Plaintext= </a:t>
            </a:r>
            <a:r>
              <a:rPr lang="en-IN" sz="2400" dirty="0" smtClean="0">
                <a:latin typeface="Consolas" pitchFamily="49" charset="0"/>
              </a:rPr>
              <a:t>NE TW OR KX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405473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Plaintext= </a:t>
            </a:r>
            <a:r>
              <a:rPr lang="en-US" sz="2400" dirty="0" smtClean="0">
                <a:latin typeface="Consolas" panose="020B0609020204030204" pitchFamily="49" charset="0"/>
              </a:rPr>
              <a:t>TALL TREES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86713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Plaintext= </a:t>
            </a:r>
            <a:r>
              <a:rPr lang="en-US" sz="2400" dirty="0" smtClean="0">
                <a:latin typeface="Consolas" panose="020B0609020204030204" pitchFamily="49" charset="0"/>
              </a:rPr>
              <a:t>TA LX LT RE ES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14400"/>
            <a:ext cx="8893652" cy="5514996"/>
          </a:xfrm>
        </p:spPr>
        <p:txBody>
          <a:bodyPr>
            <a:noAutofit/>
          </a:bodyPr>
          <a:lstStyle/>
          <a:p>
            <a:pPr lvl="1"/>
            <a:r>
              <a:rPr lang="en-US" sz="2400" b="1" dirty="0" smtClean="0">
                <a:solidFill>
                  <a:schemeClr val="tx2"/>
                </a:solidFill>
              </a:rPr>
              <a:t>Privacy</a:t>
            </a:r>
            <a:r>
              <a:rPr lang="en-US" sz="2400" b="1" dirty="0">
                <a:solidFill>
                  <a:schemeClr val="tx2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smtClean="0"/>
              <a:t>Assure </a:t>
            </a:r>
            <a:r>
              <a:rPr lang="en-US" sz="2400" dirty="0"/>
              <a:t>individuals can </a:t>
            </a:r>
            <a:r>
              <a:rPr lang="en-US" sz="2400" dirty="0" smtClean="0"/>
              <a:t>control what information related </a:t>
            </a:r>
            <a:r>
              <a:rPr lang="en-US" sz="2400" dirty="0"/>
              <a:t>to </a:t>
            </a:r>
            <a:r>
              <a:rPr lang="en-US" sz="2400" dirty="0" smtClean="0"/>
              <a:t>them is </a:t>
            </a:r>
            <a:r>
              <a:rPr lang="en-US" sz="2400" dirty="0"/>
              <a:t>collected, stored, </a:t>
            </a:r>
            <a:r>
              <a:rPr lang="en-US" sz="2400" dirty="0" smtClean="0"/>
              <a:t>distributed.</a:t>
            </a:r>
          </a:p>
          <a:p>
            <a:pPr lvl="1"/>
            <a:r>
              <a:rPr lang="en-US" sz="2400" dirty="0" smtClean="0"/>
              <a:t>Privacy is the right of an individual to protect personal or sensitive information.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996952"/>
            <a:ext cx="58864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65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Playfair </a:t>
            </a:r>
            <a:r>
              <a:rPr lang="en-IN" dirty="0"/>
              <a:t>C</a:t>
            </a:r>
            <a:r>
              <a:rPr lang="en-IN" dirty="0" smtClean="0"/>
              <a:t>ipher - Encrypt Plaintext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Map each pair in key matrix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07411"/>
              </p:ext>
            </p:extLst>
          </p:nvPr>
        </p:nvGraphicFramePr>
        <p:xfrm>
          <a:off x="5291126" y="1400844"/>
          <a:ext cx="3416195" cy="260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239">
                  <a:extLst>
                    <a:ext uri="{9D8B030D-6E8A-4147-A177-3AD203B41FA5}">
                      <a16:colId xmlns:a16="http://schemas.microsoft.com/office/drawing/2014/main" xmlns="" val="50795221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748866154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4019551550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52412988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601938015"/>
                    </a:ext>
                  </a:extLst>
                </a:gridCol>
              </a:tblGrid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U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R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E</a:t>
                      </a:r>
                      <a:endParaRPr lang="en-IN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632893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F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70709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H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I/J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K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846312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Q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5654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V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Y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Z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151979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5258" y="4084614"/>
            <a:ext cx="8743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appear on the same </a:t>
            </a:r>
            <a:r>
              <a:rPr lang="en-IN" sz="2400" dirty="0" smtClean="0"/>
              <a:t>row, replace them </a:t>
            </a:r>
            <a:r>
              <a:rPr lang="en-IN" sz="2400" dirty="0"/>
              <a:t>with the letters to their immediate right respectively, </a:t>
            </a:r>
            <a:r>
              <a:rPr lang="en-IN" sz="2400" dirty="0" smtClean="0"/>
              <a:t>wrapping </a:t>
            </a:r>
            <a:r>
              <a:rPr lang="en-IN" sz="2400" dirty="0"/>
              <a:t>around to the left side of the row if necessary. </a:t>
            </a:r>
            <a:endParaRPr lang="en-IN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For </a:t>
            </a:r>
            <a:r>
              <a:rPr lang="en-IN" sz="2400" dirty="0"/>
              <a:t>example, using the table above, the letter pair </a:t>
            </a:r>
            <a:r>
              <a:rPr lang="en-IN" sz="2400" b="1" dirty="0" smtClean="0">
                <a:solidFill>
                  <a:schemeClr val="tx2"/>
                </a:solidFill>
              </a:rPr>
              <a:t>RE</a:t>
            </a:r>
            <a:r>
              <a:rPr lang="en-IN" sz="2400" dirty="0" smtClean="0"/>
              <a:t> </a:t>
            </a:r>
            <a:r>
              <a:rPr lang="en-IN" sz="2400" dirty="0"/>
              <a:t>would be encoded as </a:t>
            </a:r>
            <a:r>
              <a:rPr lang="en-IN" sz="2400" b="1" dirty="0" smtClean="0">
                <a:solidFill>
                  <a:schemeClr val="tx2"/>
                </a:solidFill>
              </a:rPr>
              <a:t>EO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7564" y="1628800"/>
            <a:ext cx="40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Plaintext:    </a:t>
            </a:r>
            <a:r>
              <a:rPr lang="en-US" sz="2400" dirty="0" smtClean="0">
                <a:latin typeface="Consolas" panose="020B0609020204030204" pitchFamily="49" charset="0"/>
              </a:rPr>
              <a:t>TA LX LT RE 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308" y="1400844"/>
            <a:ext cx="1363013" cy="515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87227" y="4084614"/>
            <a:ext cx="8743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appear on the same </a:t>
            </a:r>
            <a:r>
              <a:rPr lang="en-IN" sz="2400" dirty="0" smtClean="0"/>
              <a:t>column, </a:t>
            </a:r>
            <a:r>
              <a:rPr lang="en-IN" sz="2400" dirty="0"/>
              <a:t>replace them with the letters immediately below, wrapping around to the top if necessary. </a:t>
            </a:r>
            <a:endParaRPr lang="en-IN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For </a:t>
            </a:r>
            <a:r>
              <a:rPr lang="en-IN" sz="2400" dirty="0"/>
              <a:t>example, using the table above, the letter pair </a:t>
            </a:r>
            <a:r>
              <a:rPr lang="en-IN" sz="2400" b="1" dirty="0" smtClean="0">
                <a:solidFill>
                  <a:schemeClr val="tx2"/>
                </a:solidFill>
              </a:rPr>
              <a:t>LT</a:t>
            </a:r>
            <a:r>
              <a:rPr lang="en-IN" sz="2400" dirty="0" smtClean="0"/>
              <a:t> </a:t>
            </a:r>
            <a:r>
              <a:rPr lang="en-IN" sz="2400" dirty="0"/>
              <a:t>would be encoded as </a:t>
            </a:r>
            <a:r>
              <a:rPr lang="en-IN" sz="2400" b="1" dirty="0" smtClean="0">
                <a:solidFill>
                  <a:schemeClr val="tx2"/>
                </a:solidFill>
              </a:rPr>
              <a:t>TZ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183289" y="4077526"/>
            <a:ext cx="87431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are on different rows and columns, replace them with the letters on </a:t>
            </a:r>
            <a:r>
              <a:rPr lang="en-IN" sz="2400" dirty="0" smtClean="0"/>
              <a:t>other corner of the </a:t>
            </a:r>
            <a:r>
              <a:rPr lang="en-IN" sz="2400" dirty="0"/>
              <a:t>same </a:t>
            </a:r>
            <a:r>
              <a:rPr lang="en-IN" sz="2400" dirty="0" smtClean="0"/>
              <a:t>row.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The </a:t>
            </a:r>
            <a:r>
              <a:rPr lang="en-IN" sz="2400" dirty="0"/>
              <a:t>order is important - the first letter of the pair should be replaced first. </a:t>
            </a:r>
            <a:endParaRPr lang="en-IN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For </a:t>
            </a:r>
            <a:r>
              <a:rPr lang="en-IN" sz="2400" dirty="0"/>
              <a:t>example, using the table above, the letter pair </a:t>
            </a:r>
            <a:r>
              <a:rPr lang="en-IN" sz="2400" b="1" dirty="0" smtClean="0">
                <a:solidFill>
                  <a:schemeClr val="tx2"/>
                </a:solidFill>
              </a:rPr>
              <a:t>TA</a:t>
            </a:r>
            <a:r>
              <a:rPr lang="en-IN" sz="2400" dirty="0" smtClean="0"/>
              <a:t> </a:t>
            </a:r>
            <a:r>
              <a:rPr lang="en-IN" sz="2400" dirty="0"/>
              <a:t>would be encoded as </a:t>
            </a:r>
            <a:r>
              <a:rPr lang="en-IN" sz="2400" b="1" dirty="0" smtClean="0">
                <a:solidFill>
                  <a:schemeClr val="tx2"/>
                </a:solidFill>
              </a:rPr>
              <a:t>PF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8025814" y="2446634"/>
            <a:ext cx="681507" cy="1018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976963" y="1945069"/>
            <a:ext cx="2730358" cy="1519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16216" y="3176972"/>
            <a:ext cx="1656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6216" y="2168860"/>
            <a:ext cx="1656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564" y="2090465"/>
            <a:ext cx="40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Ciphertext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nsolas" panose="020B0609020204030204" pitchFamily="49" charset="0"/>
              </a:rPr>
              <a:t>PF IZ TZ EO RT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9" grpId="0" animBg="1"/>
      <p:bldP spid="9" grpId="1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Playfair Cipher - Is it Breakable?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IN" dirty="0" smtClean="0"/>
              <a:t>Better </a:t>
            </a:r>
            <a:r>
              <a:rPr lang="en-IN" dirty="0"/>
              <a:t>than monoalphabetic: relative frequency of </a:t>
            </a:r>
            <a:r>
              <a:rPr lang="en-IN" dirty="0" err="1"/>
              <a:t>digrams</a:t>
            </a:r>
            <a:r>
              <a:rPr lang="en-IN" dirty="0"/>
              <a:t> much less than of individual </a:t>
            </a:r>
            <a:r>
              <a:rPr lang="en-IN" dirty="0" smtClean="0"/>
              <a:t>letters.</a:t>
            </a:r>
          </a:p>
          <a:p>
            <a:pPr marL="400050"/>
            <a:r>
              <a:rPr lang="en-IN" dirty="0" smtClean="0"/>
              <a:t>But </a:t>
            </a:r>
            <a:r>
              <a:rPr lang="en-IN" dirty="0"/>
              <a:t>relatively easy (</a:t>
            </a:r>
            <a:r>
              <a:rPr lang="en-IN" dirty="0" err="1"/>
              <a:t>digrams</a:t>
            </a:r>
            <a:r>
              <a:rPr lang="en-IN" dirty="0"/>
              <a:t>, trigrams, expected words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7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Playfair Cipher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Key</a:t>
            </a:r>
            <a:r>
              <a:rPr lang="en-IN" dirty="0"/>
              <a:t>=  </a:t>
            </a:r>
            <a:r>
              <a:rPr lang="en-IN" dirty="0" smtClean="0"/>
              <a:t>“</a:t>
            </a:r>
            <a:r>
              <a:rPr lang="en-IN" dirty="0" smtClean="0">
                <a:latin typeface="Consolas" pitchFamily="49" charset="0"/>
              </a:rPr>
              <a:t>engineering</a:t>
            </a:r>
            <a:r>
              <a:rPr lang="en-IN" dirty="0" smtClean="0"/>
              <a:t> </a:t>
            </a:r>
            <a:r>
              <a:rPr lang="en-IN" dirty="0"/>
              <a:t>”    </a:t>
            </a:r>
            <a:r>
              <a:rPr lang="en-IN" dirty="0" smtClean="0"/>
              <a:t>Plaintext</a:t>
            </a:r>
            <a:r>
              <a:rPr lang="en-IN" dirty="0"/>
              <a:t>= </a:t>
            </a:r>
            <a:r>
              <a:rPr lang="en-IN" dirty="0" smtClean="0"/>
              <a:t>“</a:t>
            </a:r>
            <a:r>
              <a:rPr lang="en-IN" dirty="0" smtClean="0">
                <a:latin typeface="Consolas" pitchFamily="49" charset="0"/>
              </a:rPr>
              <a:t>test </a:t>
            </a:r>
            <a:r>
              <a:rPr lang="en-IN" dirty="0">
                <a:latin typeface="Consolas" pitchFamily="49" charset="0"/>
              </a:rPr>
              <a:t>this process</a:t>
            </a:r>
            <a:r>
              <a:rPr lang="en-IN" dirty="0"/>
              <a:t> </a:t>
            </a:r>
            <a:r>
              <a:rPr lang="en-IN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Key</a:t>
            </a:r>
            <a:r>
              <a:rPr lang="en-IN" dirty="0"/>
              <a:t>=  </a:t>
            </a:r>
            <a:r>
              <a:rPr lang="en-IN" dirty="0" smtClean="0"/>
              <a:t>“</a:t>
            </a:r>
            <a:r>
              <a:rPr lang="en-IN" dirty="0" smtClean="0">
                <a:latin typeface="Consolas" pitchFamily="49" charset="0"/>
              </a:rPr>
              <a:t>keyword</a:t>
            </a:r>
            <a:r>
              <a:rPr lang="en-IN" dirty="0" smtClean="0"/>
              <a:t> </a:t>
            </a:r>
            <a:r>
              <a:rPr lang="en-IN" dirty="0"/>
              <a:t>”          </a:t>
            </a:r>
            <a:r>
              <a:rPr lang="en-IN" dirty="0" smtClean="0"/>
              <a:t>    Plaintext</a:t>
            </a:r>
            <a:r>
              <a:rPr lang="en-IN" dirty="0"/>
              <a:t>= </a:t>
            </a:r>
            <a:r>
              <a:rPr lang="en-IN" dirty="0" smtClean="0"/>
              <a:t>“</a:t>
            </a:r>
            <a:r>
              <a:rPr lang="en-IN" dirty="0" smtClean="0">
                <a:latin typeface="Consolas" pitchFamily="49" charset="0"/>
              </a:rPr>
              <a:t>come </a:t>
            </a:r>
            <a:r>
              <a:rPr lang="en-IN" dirty="0">
                <a:latin typeface="Consolas" pitchFamily="49" charset="0"/>
              </a:rPr>
              <a:t>to the </a:t>
            </a:r>
            <a:r>
              <a:rPr lang="en-IN" dirty="0" smtClean="0">
                <a:latin typeface="Consolas" pitchFamily="49" charset="0"/>
              </a:rPr>
              <a:t>window</a:t>
            </a:r>
            <a:r>
              <a:rPr lang="en-IN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Key=  </a:t>
            </a:r>
            <a:r>
              <a:rPr lang="en-US" dirty="0" smtClean="0"/>
              <a:t>“</a:t>
            </a:r>
            <a:r>
              <a:rPr lang="en-US" dirty="0" err="1" smtClean="0">
                <a:latin typeface="Consolas" pitchFamily="49" charset="0"/>
              </a:rPr>
              <a:t>moonmission</a:t>
            </a:r>
            <a:r>
              <a:rPr lang="en-US" dirty="0" smtClean="0"/>
              <a:t> </a:t>
            </a:r>
            <a:r>
              <a:rPr lang="en-US" dirty="0"/>
              <a:t>”    </a:t>
            </a:r>
            <a:r>
              <a:rPr lang="en-US" dirty="0" smtClean="0"/>
              <a:t>Plaintext=</a:t>
            </a:r>
            <a:r>
              <a:rPr lang="en-IN" dirty="0"/>
              <a:t> </a:t>
            </a:r>
            <a:r>
              <a:rPr lang="en-IN" dirty="0" smtClean="0"/>
              <a:t>“</a:t>
            </a:r>
            <a:r>
              <a:rPr lang="en-US" dirty="0" smtClean="0">
                <a:latin typeface="Consolas" pitchFamily="49" charset="0"/>
              </a:rPr>
              <a:t>greet</a:t>
            </a:r>
            <a:r>
              <a:rPr lang="en-US" dirty="0" smtClean="0"/>
              <a:t> </a:t>
            </a:r>
            <a:r>
              <a:rPr lang="en-US" dirty="0"/>
              <a:t>”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98462"/>
              </p:ext>
            </p:extLst>
          </p:nvPr>
        </p:nvGraphicFramePr>
        <p:xfrm>
          <a:off x="190380" y="2636912"/>
          <a:ext cx="4467075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5376">
                  <a:extLst>
                    <a:ext uri="{9D8B030D-6E8A-4147-A177-3AD203B41FA5}">
                      <a16:colId xmlns:a16="http://schemas.microsoft.com/office/drawing/2014/main" xmlns="" val="2135884588"/>
                    </a:ext>
                  </a:extLst>
                </a:gridCol>
                <a:gridCol w="2281699">
                  <a:extLst>
                    <a:ext uri="{9D8B030D-6E8A-4147-A177-3AD203B41FA5}">
                      <a16:colId xmlns:a16="http://schemas.microsoft.com/office/drawing/2014/main" xmlns="" val="1517112154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E N G I R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 B C D F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H K L M O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P Q S T U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V W X Y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Encrypted Message:</a:t>
                      </a:r>
                      <a:endParaRPr lang="en-IN" sz="2000" dirty="0" smtClean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nsolas" pitchFamily="49" charset="0"/>
                        </a:rPr>
                        <a:t>pi </a:t>
                      </a:r>
                      <a:r>
                        <a:rPr lang="en-US" sz="2000" dirty="0" err="1" smtClean="0">
                          <a:effectLst/>
                          <a:latin typeface="Consolas" pitchFamily="49" charset="0"/>
                        </a:rPr>
                        <a:t>tu</a:t>
                      </a:r>
                      <a:r>
                        <a:rPr lang="en-US" sz="2000" dirty="0" smtClean="0">
                          <a:effectLst/>
                          <a:latin typeface="Consolas" pitchFamily="49" charset="0"/>
                        </a:rPr>
                        <a:t> pm </a:t>
                      </a:r>
                      <a:r>
                        <a:rPr lang="en-US" sz="2000" dirty="0" err="1" smtClean="0">
                          <a:effectLst/>
                          <a:latin typeface="Consolas" pitchFamily="49" charset="0"/>
                        </a:rPr>
                        <a:t>gt</a:t>
                      </a:r>
                      <a:r>
                        <a:rPr lang="en-US" sz="2000" dirty="0" smtClean="0"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Consolas" pitchFamily="49" charset="0"/>
                        </a:rPr>
                        <a:t>ue</a:t>
                      </a:r>
                      <a:r>
                        <a:rPr lang="en-US" sz="2000" dirty="0" smtClean="0">
                          <a:effectLst/>
                          <a:latin typeface="Consolas" pitchFamily="49" charset="0"/>
                        </a:rPr>
                        <a:t> lf </a:t>
                      </a:r>
                      <a:r>
                        <a:rPr lang="en-US" sz="2000" dirty="0" err="1" smtClean="0">
                          <a:effectLst/>
                          <a:latin typeface="Consolas" pitchFamily="49" charset="0"/>
                        </a:rPr>
                        <a:t>gp</a:t>
                      </a:r>
                      <a:r>
                        <a:rPr lang="en-US" sz="2000" dirty="0" smtClean="0"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Consolas" pitchFamily="49" charset="0"/>
                        </a:rPr>
                        <a:t>xg</a:t>
                      </a:r>
                      <a:endParaRPr lang="en-IN" sz="2000" dirty="0">
                        <a:effectLst/>
                        <a:latin typeface="Consolas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8883538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29999"/>
              </p:ext>
            </p:extLst>
          </p:nvPr>
        </p:nvGraphicFramePr>
        <p:xfrm>
          <a:off x="4752020" y="2636912"/>
          <a:ext cx="4140460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3740272838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xmlns="" val="255872024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K E Y W O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R D A B C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F G H I L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M N P Q S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 U V X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Consolas" pitchFamily="49" charset="0"/>
                        </a:rPr>
                        <a:t>Lc</a:t>
                      </a:r>
                      <a:r>
                        <a:rPr lang="en-US" sz="2000" baseline="0" dirty="0" smtClean="0"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Consolas" pitchFamily="49" charset="0"/>
                        </a:rPr>
                        <a:t>nk</a:t>
                      </a:r>
                      <a:r>
                        <a:rPr lang="en-US" sz="2000" dirty="0" smtClean="0"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itchFamily="49" charset="0"/>
                        </a:rPr>
                        <a:t>zk</a:t>
                      </a:r>
                      <a:r>
                        <a:rPr lang="en-US" sz="2000" dirty="0"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itchFamily="49" charset="0"/>
                        </a:rPr>
                        <a:t>vf</a:t>
                      </a:r>
                      <a:r>
                        <a:rPr lang="en-US" sz="2000" dirty="0"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itchFamily="49" charset="0"/>
                        </a:rPr>
                        <a:t>yo</a:t>
                      </a:r>
                      <a:r>
                        <a:rPr lang="en-US" sz="2000" dirty="0"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itchFamily="49" charset="0"/>
                        </a:rPr>
                        <a:t>gq</a:t>
                      </a:r>
                      <a:r>
                        <a:rPr lang="en-US" sz="2000" dirty="0"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itchFamily="49" charset="0"/>
                        </a:rPr>
                        <a:t>ce</a:t>
                      </a:r>
                      <a:r>
                        <a:rPr lang="en-US" sz="2000" dirty="0"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itchFamily="49" charset="0"/>
                        </a:rPr>
                        <a:t>bw</a:t>
                      </a:r>
                      <a:endParaRPr lang="en-IN" sz="2000" dirty="0">
                        <a:effectLst/>
                        <a:latin typeface="Consolas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68131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81716"/>
              </p:ext>
            </p:extLst>
          </p:nvPr>
        </p:nvGraphicFramePr>
        <p:xfrm>
          <a:off x="190380" y="4237112"/>
          <a:ext cx="4467075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5376">
                  <a:extLst>
                    <a:ext uri="{9D8B030D-6E8A-4147-A177-3AD203B41FA5}">
                      <a16:colId xmlns:a16="http://schemas.microsoft.com/office/drawing/2014/main" xmlns="" val="2008571366"/>
                    </a:ext>
                  </a:extLst>
                </a:gridCol>
                <a:gridCol w="2281699">
                  <a:extLst>
                    <a:ext uri="{9D8B030D-6E8A-4147-A177-3AD203B41FA5}">
                      <a16:colId xmlns:a16="http://schemas.microsoft.com/office/drawing/2014/main" xmlns="" val="251278518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M O N I S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 B C D E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F G H K L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P Q R T U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V W X Y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itchFamily="49" charset="0"/>
                        </a:rPr>
                        <a:t>hq</a:t>
                      </a:r>
                      <a:r>
                        <a:rPr lang="en-US" sz="2000" dirty="0"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itchFamily="49" charset="0"/>
                        </a:rPr>
                        <a:t>cz</a:t>
                      </a:r>
                      <a:r>
                        <a:rPr lang="en-US" sz="2000" dirty="0">
                          <a:effectLst/>
                          <a:latin typeface="Consolas" pitchFamily="49" charset="0"/>
                        </a:rPr>
                        <a:t> du</a:t>
                      </a:r>
                      <a:endParaRPr lang="en-IN" sz="2000" dirty="0">
                        <a:effectLst/>
                        <a:latin typeface="Consolas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2669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Playfair</a:t>
            </a:r>
            <a:r>
              <a:rPr lang="en-IN" dirty="0"/>
              <a:t> Cipher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845996" cy="5334000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buFont typeface="+mj-lt"/>
              <a:buAutoNum type="arabicPeriod" startAt="4"/>
            </a:pPr>
            <a:r>
              <a:rPr lang="en-IN" sz="2800" dirty="0" smtClean="0"/>
              <a:t>Key: </a:t>
            </a:r>
            <a:r>
              <a:rPr lang="en-IN" sz="2800" dirty="0" smtClean="0">
                <a:latin typeface="Consolas" pitchFamily="49" charset="0"/>
              </a:rPr>
              <a:t>EXAMPLE</a:t>
            </a:r>
          </a:p>
          <a:p>
            <a:pPr marL="533400" indent="-533400">
              <a:buNone/>
            </a:pPr>
            <a:r>
              <a:rPr lang="en-IN" sz="2800" dirty="0"/>
              <a:t>	</a:t>
            </a:r>
            <a:r>
              <a:rPr lang="en-IN" sz="2800" dirty="0" smtClean="0"/>
              <a:t>Ciphertext:</a:t>
            </a:r>
            <a:r>
              <a:rPr lang="en-IN" sz="2800" dirty="0"/>
              <a:t> </a:t>
            </a:r>
            <a:r>
              <a:rPr lang="en-IN" sz="2800" dirty="0" smtClean="0">
                <a:latin typeface="Consolas" pitchFamily="49" charset="0"/>
              </a:rPr>
              <a:t>UA </a:t>
            </a:r>
            <a:r>
              <a:rPr lang="en-IN" sz="2800" dirty="0">
                <a:latin typeface="Consolas" pitchFamily="49" charset="0"/>
              </a:rPr>
              <a:t>ARBED EXAPO PR QNX AXANR </a:t>
            </a:r>
          </a:p>
          <a:p>
            <a:pPr marL="533400" indent="-533400">
              <a:buFont typeface="+mj-lt"/>
              <a:buAutoNum type="arabicPeriod"/>
            </a:pPr>
            <a:endParaRPr lang="en-IN" dirty="0" smtClean="0">
              <a:latin typeface="Consolas" pitchFamily="49" charset="0"/>
            </a:endParaRPr>
          </a:p>
          <a:p>
            <a:pPr marL="533400" indent="-533400">
              <a:buNone/>
            </a:pPr>
            <a:endParaRPr lang="en-IN" dirty="0" smtClean="0"/>
          </a:p>
          <a:p>
            <a:pPr marL="533400" indent="-533400">
              <a:buNone/>
            </a:pPr>
            <a:endParaRPr lang="en-IN" dirty="0" smtClean="0">
              <a:latin typeface="Consolas" pitchFamily="49" charset="0"/>
            </a:endParaRPr>
          </a:p>
          <a:p>
            <a:pPr marL="533400" indent="-533400">
              <a:buNone/>
            </a:pPr>
            <a:endParaRPr lang="en-IN" dirty="0">
              <a:latin typeface="Consolas" pitchFamily="49" charset="0"/>
            </a:endParaRPr>
          </a:p>
          <a:p>
            <a:pPr marL="533400" indent="-533400">
              <a:buNone/>
            </a:pPr>
            <a:endParaRPr lang="en-IN" dirty="0" smtClean="0">
              <a:latin typeface="Consolas" pitchFamily="49" charset="0"/>
            </a:endParaRPr>
          </a:p>
          <a:p>
            <a:pPr marL="533400" indent="-533400">
              <a:buNone/>
            </a:pPr>
            <a:endParaRPr lang="en-IN" dirty="0" smtClean="0">
              <a:latin typeface="Consolas" pitchFamily="49" charset="0"/>
            </a:endParaRPr>
          </a:p>
          <a:p>
            <a:pPr marL="533400" indent="-533400">
              <a:buNone/>
            </a:pPr>
            <a:endParaRPr lang="en-IN" dirty="0" smtClean="0">
              <a:latin typeface="Consolas" pitchFamily="49" charset="0"/>
            </a:endParaRPr>
          </a:p>
          <a:p>
            <a:pPr marL="533400" indent="-533400">
              <a:buNone/>
            </a:pPr>
            <a:r>
              <a:rPr lang="en-IN" dirty="0" smtClean="0"/>
              <a:t>	</a:t>
            </a:r>
            <a:r>
              <a:rPr lang="en-IN" sz="2800" dirty="0" smtClean="0"/>
              <a:t>Pair: </a:t>
            </a:r>
            <a:r>
              <a:rPr lang="en-IN" sz="2800" dirty="0" smtClean="0">
                <a:latin typeface="Consolas" pitchFamily="49" charset="0"/>
              </a:rPr>
              <a:t>UA AR BE DE XA PO PR QN XA </a:t>
            </a:r>
            <a:r>
              <a:rPr lang="en-IN" sz="2800" dirty="0" err="1" smtClean="0">
                <a:latin typeface="Consolas" pitchFamily="49" charset="0"/>
              </a:rPr>
              <a:t>XA</a:t>
            </a:r>
            <a:r>
              <a:rPr lang="en-IN" sz="2800" dirty="0" smtClean="0">
                <a:latin typeface="Consolas" pitchFamily="49" charset="0"/>
              </a:rPr>
              <a:t> NR</a:t>
            </a:r>
          </a:p>
          <a:p>
            <a:pPr marL="533400" indent="-533400">
              <a:buNone/>
            </a:pPr>
            <a:r>
              <a:rPr lang="en-IN" sz="2800" dirty="0" smtClean="0"/>
              <a:t>	Plaintext: </a:t>
            </a:r>
            <a:r>
              <a:rPr lang="en-IN" sz="2800" dirty="0" smtClean="0">
                <a:latin typeface="Consolas" pitchFamily="49" charset="0"/>
              </a:rPr>
              <a:t>we </a:t>
            </a:r>
            <a:r>
              <a:rPr lang="en-IN" sz="2800" dirty="0" err="1" smtClean="0">
                <a:latin typeface="Consolas" pitchFamily="49" charset="0"/>
              </a:rPr>
              <a:t>wi</a:t>
            </a:r>
            <a:r>
              <a:rPr lang="en-IN" sz="2800" dirty="0" smtClean="0">
                <a:latin typeface="Consolas" pitchFamily="49" charset="0"/>
              </a:rPr>
              <a:t> lx lm ex et </a:t>
            </a:r>
            <a:r>
              <a:rPr lang="en-IN" sz="2800" dirty="0">
                <a:latin typeface="Consolas" pitchFamily="49" charset="0"/>
              </a:rPr>
              <a:t>at </a:t>
            </a:r>
            <a:r>
              <a:rPr lang="en-IN" sz="2800" dirty="0" err="1" smtClean="0">
                <a:latin typeface="Consolas" pitchFamily="49" charset="0"/>
              </a:rPr>
              <a:t>th</a:t>
            </a:r>
            <a:r>
              <a:rPr lang="en-IN" sz="2800" dirty="0">
                <a:latin typeface="Consolas" pitchFamily="49" charset="0"/>
              </a:rPr>
              <a:t> </a:t>
            </a:r>
            <a:r>
              <a:rPr lang="en-IN" sz="2800" dirty="0" smtClean="0">
                <a:latin typeface="Consolas" pitchFamily="49" charset="0"/>
              </a:rPr>
              <a:t>ex </a:t>
            </a:r>
            <a:r>
              <a:rPr lang="en-IN" sz="2800" dirty="0" err="1" smtClean="0">
                <a:latin typeface="Consolas" pitchFamily="49" charset="0"/>
              </a:rPr>
              <a:t>ex</a:t>
            </a:r>
            <a:r>
              <a:rPr lang="en-IN" sz="2800" dirty="0" smtClean="0">
                <a:latin typeface="Consolas" pitchFamily="49" charset="0"/>
              </a:rPr>
              <a:t> it</a:t>
            </a:r>
          </a:p>
          <a:p>
            <a:pPr marL="533400" indent="-533400">
              <a:buNone/>
            </a:pPr>
            <a:r>
              <a:rPr lang="en-IN" sz="2800" dirty="0" smtClean="0"/>
              <a:t>	Plaintext: </a:t>
            </a:r>
            <a:r>
              <a:rPr lang="en-IN" sz="2800" dirty="0" smtClean="0">
                <a:latin typeface="Consolas" pitchFamily="49" charset="0"/>
              </a:rPr>
              <a:t>we </a:t>
            </a:r>
            <a:r>
              <a:rPr lang="en-IN" sz="2800" dirty="0" err="1">
                <a:latin typeface="Consolas" pitchFamily="49" charset="0"/>
              </a:rPr>
              <a:t>wilxl</a:t>
            </a:r>
            <a:r>
              <a:rPr lang="en-IN" sz="2800" dirty="0">
                <a:latin typeface="Consolas" pitchFamily="49" charset="0"/>
              </a:rPr>
              <a:t> </a:t>
            </a:r>
            <a:r>
              <a:rPr lang="en-IN" sz="2800" dirty="0" err="1">
                <a:latin typeface="Consolas" pitchFamily="49" charset="0"/>
              </a:rPr>
              <a:t>mexet</a:t>
            </a:r>
            <a:r>
              <a:rPr lang="en-IN" sz="2800" dirty="0">
                <a:latin typeface="Consolas" pitchFamily="49" charset="0"/>
              </a:rPr>
              <a:t> at </a:t>
            </a:r>
            <a:r>
              <a:rPr lang="en-IN" sz="2800" dirty="0" err="1">
                <a:latin typeface="Consolas" pitchFamily="49" charset="0"/>
              </a:rPr>
              <a:t>thex</a:t>
            </a:r>
            <a:r>
              <a:rPr lang="en-IN" sz="2800" dirty="0">
                <a:latin typeface="Consolas" pitchFamily="49" charset="0"/>
              </a:rPr>
              <a:t> </a:t>
            </a:r>
            <a:r>
              <a:rPr lang="en-IN" sz="2800" dirty="0" smtClean="0">
                <a:latin typeface="Consolas" pitchFamily="49" charset="0"/>
              </a:rPr>
              <a:t>exit</a:t>
            </a:r>
          </a:p>
          <a:p>
            <a:pPr marL="533400" indent="-533400">
              <a:buNone/>
            </a:pPr>
            <a:r>
              <a:rPr lang="en-IN" sz="2800" dirty="0" smtClean="0">
                <a:latin typeface="Consolas" pitchFamily="49" charset="0"/>
              </a:rPr>
              <a:t>	</a:t>
            </a:r>
            <a:r>
              <a:rPr lang="en-IN" sz="2800" dirty="0" smtClean="0"/>
              <a:t>Plaintext: </a:t>
            </a:r>
            <a:r>
              <a:rPr lang="en-IN" sz="2800" dirty="0" smtClean="0">
                <a:latin typeface="Consolas" pitchFamily="49" charset="0"/>
              </a:rPr>
              <a:t>we will meet at the exit</a:t>
            </a:r>
          </a:p>
          <a:p>
            <a:pPr marL="0" indent="0">
              <a:buNone/>
            </a:pPr>
            <a:endParaRPr lang="en-IN" dirty="0" smtClean="0">
              <a:latin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0696"/>
              </p:ext>
            </p:extLst>
          </p:nvPr>
        </p:nvGraphicFramePr>
        <p:xfrm>
          <a:off x="827583" y="1988840"/>
          <a:ext cx="3312369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14"/>
                <a:gridCol w="696447"/>
                <a:gridCol w="815352"/>
                <a:gridCol w="577542"/>
                <a:gridCol w="611514"/>
              </a:tblGrid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E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X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A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M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P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L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B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C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D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F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G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H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I/J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K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N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O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Q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R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S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T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U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V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W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Y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onsolas" pitchFamily="49" charset="0"/>
                        </a:rPr>
                        <a:t>Z</a:t>
                      </a:r>
                      <a:endParaRPr lang="en-IN" sz="20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501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Caesar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Hill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Polyalphabetic </a:t>
            </a:r>
            <a:r>
              <a:rPr lang="en-IN" sz="2400" dirty="0" smtClean="0"/>
              <a:t>Ciphers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One-Time </a:t>
            </a:r>
            <a:r>
              <a:rPr lang="en-IN" sz="2400" dirty="0" smtClean="0"/>
              <a:t>Pad</a:t>
            </a:r>
          </a:p>
        </p:txBody>
      </p:sp>
    </p:spTree>
    <p:extLst>
      <p:ext uri="{BB962C8B-B14F-4D97-AF65-F5344CB8AC3E}">
        <p14:creationId xmlns:p14="http://schemas.microsoft.com/office/powerpoint/2010/main" val="39463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IN" dirty="0" smtClean="0"/>
              <a:t>Hill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Hill cipher is based on linear algebra</a:t>
            </a:r>
          </a:p>
          <a:p>
            <a:r>
              <a:rPr lang="en-IN" dirty="0"/>
              <a:t>Each letter is represented by numbers from 0 to 25 and calculations are done </a:t>
            </a:r>
            <a:r>
              <a:rPr lang="en-IN" dirty="0" smtClean="0"/>
              <a:t>using modulo 26.</a:t>
            </a:r>
            <a:endParaRPr lang="en-IN" dirty="0"/>
          </a:p>
          <a:p>
            <a:r>
              <a:rPr lang="en-IN" dirty="0" smtClean="0"/>
              <a:t>Encryption </a:t>
            </a:r>
            <a:r>
              <a:rPr lang="en-IN" dirty="0"/>
              <a:t>and decryption can be given by the following </a:t>
            </a:r>
            <a:r>
              <a:rPr lang="en-IN" dirty="0" smtClean="0"/>
              <a:t>formula:</a:t>
            </a:r>
          </a:p>
          <a:p>
            <a:pPr marL="400050" lvl="1" indent="0" algn="l">
              <a:buNone/>
            </a:pPr>
            <a:r>
              <a:rPr lang="en-IN" sz="2400" dirty="0" smtClean="0"/>
              <a:t>Encryption:  </a:t>
            </a:r>
          </a:p>
          <a:p>
            <a:pPr marL="400050" lvl="1" indent="0" algn="l">
              <a:buNone/>
            </a:pPr>
            <a:endParaRPr lang="en-IN" sz="2400" dirty="0" smtClean="0"/>
          </a:p>
          <a:p>
            <a:pPr marL="400050" lvl="1" indent="0" algn="l">
              <a:buNone/>
            </a:pPr>
            <a:r>
              <a:rPr lang="en-IN" sz="2400" dirty="0"/>
              <a:t>Decryption:</a:t>
            </a:r>
            <a:endParaRPr lang="en-IN" sz="2400" dirty="0" smtClean="0"/>
          </a:p>
          <a:p>
            <a:pPr marL="400050" lvl="1" indent="0" algn="l">
              <a:buNone/>
            </a:pPr>
            <a:endParaRPr lang="en-IN" b="0" i="1" dirty="0" smtClean="0">
              <a:latin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5736" y="2888940"/>
            <a:ext cx="208823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2400" dirty="0" smtClean="0">
                <a:latin typeface="+mj-lt"/>
                <a:cs typeface="Courier New" panose="02070309020205020404" pitchFamily="49" charset="0"/>
              </a:rPr>
              <a:t>C=PK </a:t>
            </a:r>
            <a:r>
              <a:rPr lang="en-IN" sz="2400" dirty="0">
                <a:latin typeface="+mj-lt"/>
                <a:cs typeface="Courier New" panose="02070309020205020404" pitchFamily="49" charset="0"/>
              </a:rPr>
              <a:t>mod </a:t>
            </a:r>
            <a:r>
              <a:rPr lang="en-IN" sz="2400" dirty="0" smtClean="0">
                <a:latin typeface="+mj-lt"/>
                <a:cs typeface="Courier New" panose="02070309020205020404" pitchFamily="49" charset="0"/>
              </a:rPr>
              <a:t>26</a:t>
            </a:r>
            <a:endParaRPr lang="en-IN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95736" y="3897052"/>
            <a:ext cx="208823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24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2400" baseline="4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24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5576" y="4922566"/>
                <a:ext cx="7452574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00050" lvl="1"/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26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922566"/>
                <a:ext cx="7452574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Hill Cipher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encrypt a message using the Hill Cipher we must first turn our keyword </a:t>
            </a:r>
            <a:r>
              <a:rPr lang="en-IN" dirty="0" smtClean="0"/>
              <a:t>and plaintext into </a:t>
            </a:r>
            <a:r>
              <a:rPr lang="en-IN" dirty="0"/>
              <a:t>a </a:t>
            </a:r>
            <a:r>
              <a:rPr lang="en-IN" dirty="0" smtClean="0"/>
              <a:t>matrix </a:t>
            </a:r>
            <a:r>
              <a:rPr lang="en-IN" dirty="0"/>
              <a:t>(a 2 x 2 matrix </a:t>
            </a:r>
            <a:r>
              <a:rPr lang="en-IN" dirty="0" smtClean="0"/>
              <a:t>or a </a:t>
            </a:r>
            <a:r>
              <a:rPr lang="en-IN" dirty="0"/>
              <a:t>3 x 3 </a:t>
            </a:r>
            <a:r>
              <a:rPr lang="en-IN" dirty="0" smtClean="0"/>
              <a:t>matrix, </a:t>
            </a:r>
            <a:r>
              <a:rPr lang="en-IN" dirty="0" err="1"/>
              <a:t>etc</a:t>
            </a:r>
            <a:r>
              <a:rPr lang="en-IN" dirty="0"/>
              <a:t>). 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2301827"/>
            <a:ext cx="5713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 Example: Key </a:t>
            </a:r>
            <a:r>
              <a:rPr lang="en-IN" sz="2400" b="1" dirty="0"/>
              <a:t>= </a:t>
            </a:r>
            <a:r>
              <a:rPr lang="en-IN" sz="2400" b="1" dirty="0" smtClean="0"/>
              <a:t>“HILL”, Plaintext </a:t>
            </a:r>
            <a:r>
              <a:rPr lang="en-IN" sz="2400" b="1" dirty="0"/>
              <a:t>= </a:t>
            </a:r>
            <a:r>
              <a:rPr lang="en-IN" sz="2400" b="1" dirty="0" smtClean="0"/>
              <a:t>“EXAM”</a:t>
            </a:r>
            <a:endParaRPr lang="en-IN" sz="2400" b="1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999510"/>
              </p:ext>
            </p:extLst>
          </p:nvPr>
        </p:nvGraphicFramePr>
        <p:xfrm>
          <a:off x="611560" y="2852936"/>
          <a:ext cx="835292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58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50958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541426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e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f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h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/>
                        <a:t>i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j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k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</a:t>
                      </a:r>
                      <a:endParaRPr lang="en-IN" sz="2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8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11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12</a:t>
                      </a:r>
                      <a:endParaRPr lang="en-IN" sz="2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199653"/>
              </p:ext>
            </p:extLst>
          </p:nvPr>
        </p:nvGraphicFramePr>
        <p:xfrm>
          <a:off x="646221" y="3645109"/>
          <a:ext cx="8283600" cy="7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00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74625" algn="l"/>
                        </a:tabLst>
                      </a:pPr>
                      <a:r>
                        <a:rPr lang="en-IN" sz="2400" dirty="0" smtClean="0"/>
                        <a:t>n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q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r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u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v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y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z</a:t>
                      </a:r>
                      <a:endParaRPr lang="en-IN" sz="2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13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14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15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16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17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18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19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20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21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22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23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24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25</a:t>
                      </a:r>
                      <a:endParaRPr lang="en-IN" sz="2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4750038"/>
                <a:ext cx="412048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50038"/>
                <a:ext cx="4120487" cy="613438"/>
              </a:xfrm>
              <a:prstGeom prst="rect">
                <a:avLst/>
              </a:prstGeom>
              <a:blipFill rotWithShape="1">
                <a:blip r:embed="rId3"/>
                <a:stretch>
                  <a:fillRect b="-10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1560" y="5571092"/>
                <a:ext cx="393383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Plaintext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71092"/>
                <a:ext cx="3933834" cy="653128"/>
              </a:xfrm>
              <a:prstGeom prst="rect">
                <a:avLst/>
              </a:prstGeom>
              <a:blipFill rotWithShape="1">
                <a:blip r:embed="rId4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</a:t>
            </a:r>
            <a:r>
              <a:rPr lang="en-IN" dirty="0" smtClean="0"/>
              <a:t>Cipher Encryption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87824" y="1781881"/>
            <a:ext cx="273630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C=PK 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mod 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26</a:t>
            </a:r>
            <a:endParaRPr lang="en-IN" sz="3200" dirty="0">
              <a:latin typeface="+mj-lt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264" y="2437695"/>
                <a:ext cx="2055884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2437695"/>
                <a:ext cx="2055884" cy="653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9264" y="3271905"/>
                <a:ext cx="265457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+ 8 x 23 = 212</a:t>
                </a: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271905"/>
                <a:ext cx="2654573" cy="369332"/>
              </a:xfrm>
              <a:prstGeom prst="rect">
                <a:avLst/>
              </a:prstGeom>
              <a:blipFill>
                <a:blip r:embed="rId3"/>
                <a:stretch>
                  <a:fillRect l="-3409" t="-21875" r="-5909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9264" y="3842032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+ 11 x 23 = 297</a:t>
                </a: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842032"/>
                <a:ext cx="2994409" cy="369332"/>
              </a:xfrm>
              <a:prstGeom prst="rect">
                <a:avLst/>
              </a:prstGeom>
              <a:blipFill>
                <a:blip r:embed="rId4"/>
                <a:stretch>
                  <a:fillRect l="-3024" t="-20000" r="-4839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8224" y="995464"/>
                <a:ext cx="421833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4" y="995464"/>
                <a:ext cx="4218334" cy="653128"/>
              </a:xfrm>
              <a:prstGeom prst="rect">
                <a:avLst/>
              </a:prstGeom>
              <a:blipFill>
                <a:blip r:embed="rId5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9360" y="973611"/>
                <a:ext cx="4038029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Plaintext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N" sz="2400" dirty="0"/>
                        <m:t>=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60" y="973611"/>
                <a:ext cx="4038029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296" y="4378074"/>
                <a:ext cx="3268395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6" y="4378074"/>
                <a:ext cx="3268395" cy="653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264" y="5222283"/>
                <a:ext cx="3817199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297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</a:t>
                </a:r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5222283"/>
                <a:ext cx="3817199" cy="653128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44895" y="2437695"/>
                <a:ext cx="2055884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5" y="2437695"/>
                <a:ext cx="2055884" cy="6531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2120" y="3265731"/>
                <a:ext cx="248465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0 + 8 x 12 = 96</a:t>
                </a: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265731"/>
                <a:ext cx="2484655" cy="369332"/>
              </a:xfrm>
              <a:prstGeom prst="rect">
                <a:avLst/>
              </a:prstGeom>
              <a:blipFill>
                <a:blip r:embed="rId10"/>
                <a:stretch>
                  <a:fillRect l="-3893" t="-21875" r="-6326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32120" y="3847635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0 + 11 x 12 = 132</a:t>
                </a: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847635"/>
                <a:ext cx="2994409" cy="369332"/>
              </a:xfrm>
              <a:prstGeom prst="rect">
                <a:avLst/>
              </a:prstGeom>
              <a:blipFill>
                <a:blip r:embed="rId11"/>
                <a:stretch>
                  <a:fillRect l="-3232" t="-20000" r="-4848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32120" y="4379438"/>
                <a:ext cx="3268395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4379438"/>
                <a:ext cx="3268395" cy="6531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32120" y="5226137"/>
                <a:ext cx="3810787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</a:t>
                </a:r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5226137"/>
                <a:ext cx="3810787" cy="653128"/>
              </a:xfrm>
              <a:prstGeom prst="rect">
                <a:avLst/>
              </a:prstGeom>
              <a:blipFill>
                <a:blip r:embed="rId13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661636" y="6025883"/>
            <a:ext cx="38207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/>
                </a:solidFill>
              </a:rPr>
              <a:t>Ciphertext = </a:t>
            </a:r>
            <a:r>
              <a:rPr lang="en-IN" sz="3200" dirty="0" smtClean="0">
                <a:solidFill>
                  <a:schemeClr val="lt1"/>
                </a:solidFill>
              </a:rPr>
              <a:t>“ELSC”</a:t>
            </a:r>
            <a:endParaRPr lang="en-IN" sz="3200" dirty="0">
              <a:solidFill>
                <a:schemeClr val="l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08004" y="2467416"/>
            <a:ext cx="0" cy="3420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Hill Cipher Decryption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Step</a:t>
            </a:r>
            <a:r>
              <a:rPr lang="en-IN" dirty="0"/>
              <a:t> </a:t>
            </a:r>
            <a:r>
              <a:rPr lang="en-IN" dirty="0" smtClean="0"/>
              <a:t>1:</a:t>
            </a:r>
            <a:r>
              <a:rPr lang="en-IN" dirty="0"/>
              <a:t> </a:t>
            </a:r>
            <a:r>
              <a:rPr lang="en-IN" dirty="0" smtClean="0"/>
              <a:t>Find Inverse of key matrix</a:t>
            </a:r>
          </a:p>
          <a:p>
            <a:pPr marL="985838" indent="-985838">
              <a:buNone/>
            </a:pPr>
            <a:r>
              <a:rPr lang="en-IN" dirty="0" smtClean="0"/>
              <a:t>Step</a:t>
            </a:r>
            <a:r>
              <a:rPr lang="en-IN" dirty="0"/>
              <a:t> </a:t>
            </a:r>
            <a:r>
              <a:rPr lang="en-IN" dirty="0" smtClean="0"/>
              <a:t>2:</a:t>
            </a:r>
            <a:r>
              <a:rPr lang="en-IN" dirty="0"/>
              <a:t> </a:t>
            </a:r>
            <a:r>
              <a:rPr lang="en-IN" dirty="0" smtClean="0"/>
              <a:t>Multiply </a:t>
            </a:r>
            <a:r>
              <a:rPr lang="en-IN" dirty="0"/>
              <a:t>the Multiplicative Inverse of the Determinant by the </a:t>
            </a:r>
            <a:r>
              <a:rPr lang="en-IN" dirty="0" smtClean="0"/>
              <a:t>Adjoin Matrix</a:t>
            </a:r>
          </a:p>
          <a:p>
            <a:pPr marL="985838" indent="-985838">
              <a:buNone/>
            </a:pPr>
            <a:r>
              <a:rPr lang="en-IN" dirty="0" smtClean="0"/>
              <a:t>Step</a:t>
            </a:r>
            <a:r>
              <a:rPr lang="en-IN" dirty="0"/>
              <a:t> </a:t>
            </a:r>
            <a:r>
              <a:rPr lang="en-IN" dirty="0" smtClean="0"/>
              <a:t>3: Multiply inverse key matrix with </a:t>
            </a:r>
            <a:r>
              <a:rPr lang="en-IN" dirty="0" err="1" smtClean="0"/>
              <a:t>ciphertext</a:t>
            </a:r>
            <a:r>
              <a:rPr lang="en-IN" dirty="0" smtClean="0"/>
              <a:t> matrix to obtain plaintext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1196752"/>
            <a:ext cx="31683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4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</p:spTree>
    <p:extLst>
      <p:ext uri="{BB962C8B-B14F-4D97-AF65-F5344CB8AC3E}">
        <p14:creationId xmlns:p14="http://schemas.microsoft.com/office/powerpoint/2010/main" val="15614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Step</a:t>
            </a:r>
            <a:r>
              <a:rPr lang="en-IN" dirty="0"/>
              <a:t> </a:t>
            </a:r>
            <a:r>
              <a:rPr lang="en-IN" dirty="0" smtClean="0"/>
              <a:t>1:</a:t>
            </a:r>
            <a:r>
              <a:rPr lang="en-IN" dirty="0"/>
              <a:t> </a:t>
            </a:r>
            <a:r>
              <a:rPr lang="en-IN" dirty="0" smtClean="0"/>
              <a:t>Inverse </a:t>
            </a:r>
            <a:r>
              <a:rPr lang="en-IN" dirty="0"/>
              <a:t>of key </a:t>
            </a:r>
            <a:r>
              <a:rPr lang="en-IN" dirty="0" smtClean="0"/>
              <a:t>matrix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074655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2 X 2 inverse of matrix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576" y="1829868"/>
                <a:ext cx="4165115" cy="79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cb</m:t>
                          </m:r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29868"/>
                <a:ext cx="4165115" cy="792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6" y="2874183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3 X 3 inverse of matrix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76" y="3558060"/>
                <a:ext cx="4784258" cy="759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determinant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adjoin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558060"/>
                <a:ext cx="4784258" cy="759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2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 smtClean="0">
                <a:solidFill>
                  <a:schemeClr val="tx2"/>
                </a:solidFill>
              </a:rPr>
              <a:t>Integrity :</a:t>
            </a:r>
          </a:p>
          <a:p>
            <a:pPr lvl="1"/>
            <a:r>
              <a:rPr lang="en-US" sz="2400" b="1" dirty="0" smtClean="0">
                <a:solidFill>
                  <a:schemeClr val="tx2"/>
                </a:solidFill>
              </a:rPr>
              <a:t>Data integrity: </a:t>
            </a:r>
            <a:r>
              <a:rPr lang="en-US" sz="2400" dirty="0" smtClean="0"/>
              <a:t>Assure information and programs are changed only in a authorized manner. 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73" y="2475425"/>
            <a:ext cx="9239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1" y="2488586"/>
            <a:ext cx="9239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19" y="4748548"/>
            <a:ext cx="1076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721590" y="2698744"/>
            <a:ext cx="2226541" cy="432048"/>
            <a:chOff x="2225423" y="2806102"/>
            <a:chExt cx="2226541" cy="43204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225423" y="2988284"/>
              <a:ext cx="1236316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43852" y="2806102"/>
              <a:ext cx="100811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dirty="0" smtClean="0">
                  <a:solidFill>
                    <a:srgbClr val="C00000"/>
                  </a:solidFill>
                </a:rPr>
                <a:t>Message</a:t>
              </a:r>
              <a:endParaRPr lang="en-IN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79919" y="3752194"/>
            <a:ext cx="2448272" cy="52519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Modifies the message,  or Inserts a new one.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4779" y="4492147"/>
            <a:ext cx="2743112" cy="1021556"/>
          </a:xfrm>
          <a:prstGeom prst="wedgeRoundRectCallout">
            <a:avLst>
              <a:gd name="adj1" fmla="val 9284"/>
              <a:gd name="adj2" fmla="val -152327"/>
              <a:gd name="adj3" fmla="val 16667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+mj-lt"/>
              </a:rPr>
              <a:t>How can Bob be sure that message really comes from Alice?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504055" y="3118209"/>
            <a:ext cx="2" cy="6117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3504060" y="4277388"/>
            <a:ext cx="0" cy="471160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1055376" y="3488711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Alice</a:t>
            </a:r>
            <a:endParaRPr lang="en-IN" dirty="0"/>
          </a:p>
        </p:txBody>
      </p:sp>
      <p:sp>
        <p:nvSpPr>
          <p:cNvPr id="1030" name="TextBox 1029"/>
          <p:cNvSpPr txBox="1"/>
          <p:nvPr/>
        </p:nvSpPr>
        <p:spPr>
          <a:xfrm>
            <a:off x="7319656" y="3337521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Bob</a:t>
            </a:r>
            <a:endParaRPr lang="en-IN" dirty="0"/>
          </a:p>
        </p:txBody>
      </p:sp>
      <p:sp>
        <p:nvSpPr>
          <p:cNvPr id="1033" name="TextBox 1032"/>
          <p:cNvSpPr txBox="1"/>
          <p:nvPr/>
        </p:nvSpPr>
        <p:spPr>
          <a:xfrm>
            <a:off x="2997985" y="5865873"/>
            <a:ext cx="1052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Attacker</a:t>
            </a:r>
            <a:endParaRPr lang="en-IN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3948131" y="3706853"/>
            <a:ext cx="2424069" cy="1689803"/>
            <a:chOff x="3948131" y="3706853"/>
            <a:chExt cx="2424069" cy="1689803"/>
          </a:xfrm>
        </p:grpSpPr>
        <p:sp>
          <p:nvSpPr>
            <p:cNvPr id="28" name="Rectangle 27"/>
            <p:cNvSpPr/>
            <p:nvPr/>
          </p:nvSpPr>
          <p:spPr>
            <a:xfrm>
              <a:off x="5364088" y="3706853"/>
              <a:ext cx="100811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dirty="0" smtClean="0">
                  <a:solidFill>
                    <a:srgbClr val="C00000"/>
                  </a:solidFill>
                </a:rPr>
                <a:t>Message</a:t>
              </a:r>
              <a:endParaRPr lang="en-IN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948131" y="4138901"/>
              <a:ext cx="1920013" cy="12577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V="1">
            <a:off x="6379863" y="3196550"/>
            <a:ext cx="803440" cy="500849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3" grpId="0" animBg="1"/>
      <p:bldP spid="29" grpId="0" animBg="1"/>
      <p:bldP spid="1029" grpId="0"/>
      <p:bldP spid="1030" grpId="0"/>
      <p:bldP spid="10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</a:t>
            </a:r>
            <a:r>
              <a:rPr lang="en-IN" dirty="0"/>
              <a:t> </a:t>
            </a:r>
            <a:r>
              <a:rPr lang="en-IN" dirty="0" smtClean="0"/>
              <a:t>1: Inverse of key matrix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568" y="1024277"/>
                <a:ext cx="7676973" cy="725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nverse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77</m:t>
                          </m:r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88</m:t>
                          </m:r>
                        </m:den>
                      </m:f>
                      <m:r>
                        <a:rPr lang="en-IN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4277"/>
                <a:ext cx="7676973" cy="7253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3622" y="1953529"/>
                <a:ext cx="3888432" cy="79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den>
                      </m:f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2" y="1953529"/>
                <a:ext cx="3888432" cy="7940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44135" y="2706108"/>
            <a:ext cx="4709365" cy="1736646"/>
          </a:xfrm>
          <a:prstGeom prst="wedgeRoundRectCallout">
            <a:avLst>
              <a:gd name="adj1" fmla="val -107517"/>
              <a:gd name="adj2" fmla="val -50869"/>
              <a:gd name="adj3" fmla="val 16667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-11 mod 26 = 15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Because, modulo for negative number is = N- (B%N)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= 26 – (11%26)    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7544" y="3048690"/>
                <a:ext cx="360040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48690"/>
                <a:ext cx="3600400" cy="7861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5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Step 2: Modular </a:t>
            </a:r>
            <a:r>
              <a:rPr lang="en-IN" sz="4000" dirty="0"/>
              <a:t>(Multiplicative)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inverse of a number A is 1/A since A * 1/A = 1 </a:t>
            </a:r>
          </a:p>
          <a:p>
            <a:pPr marL="0" indent="0">
              <a:buNone/>
            </a:pPr>
            <a:r>
              <a:rPr lang="en-IN" dirty="0" smtClean="0"/>
              <a:t>     e.g</a:t>
            </a:r>
            <a:r>
              <a:rPr lang="en-IN" dirty="0"/>
              <a:t>. the inverse of 5 is </a:t>
            </a:r>
            <a:r>
              <a:rPr lang="en-IN" dirty="0" smtClean="0"/>
              <a:t>1/5</a:t>
            </a:r>
          </a:p>
          <a:p>
            <a:pPr fontAlgn="base"/>
            <a:r>
              <a:rPr lang="en-IN" dirty="0"/>
              <a:t>In modular arithmetic we do not have a division operation. </a:t>
            </a:r>
            <a:endParaRPr lang="en-IN" dirty="0" smtClean="0"/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modular inverse of A (mod C) is </a:t>
            </a:r>
            <a:r>
              <a:rPr lang="en-IN" dirty="0" smtClean="0"/>
              <a:t>A</a:t>
            </a:r>
            <a:r>
              <a:rPr lang="en-IN" baseline="40000" dirty="0" smtClean="0"/>
              <a:t>-1</a:t>
            </a:r>
            <a:endParaRPr lang="en-IN" baseline="40000" dirty="0"/>
          </a:p>
          <a:p>
            <a:pPr fontAlgn="base"/>
            <a:r>
              <a:rPr lang="en-IN" b="1" dirty="0">
                <a:solidFill>
                  <a:schemeClr val="tx2"/>
                </a:solidFill>
              </a:rPr>
              <a:t>(A * </a:t>
            </a:r>
            <a:r>
              <a:rPr lang="en-IN" b="1" dirty="0" smtClean="0">
                <a:solidFill>
                  <a:schemeClr val="tx2"/>
                </a:solidFill>
              </a:rPr>
              <a:t>A</a:t>
            </a:r>
            <a:r>
              <a:rPr lang="en-IN" b="1" baseline="40000" dirty="0" smtClean="0">
                <a:solidFill>
                  <a:schemeClr val="tx2"/>
                </a:solidFill>
              </a:rPr>
              <a:t>-1</a:t>
            </a:r>
            <a:r>
              <a:rPr lang="en-IN" b="1" dirty="0">
                <a:solidFill>
                  <a:schemeClr val="tx2"/>
                </a:solidFill>
              </a:rPr>
              <a:t>) ≡ 1 (mod C</a:t>
            </a:r>
            <a:r>
              <a:rPr lang="en-IN" b="1" dirty="0" smtClean="0">
                <a:solidFill>
                  <a:schemeClr val="tx2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IN" b="1" dirty="0" smtClean="0"/>
              <a:t>Example:</a:t>
            </a:r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modular inverse of A mod C is the B value that makes </a:t>
            </a: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      A </a:t>
            </a:r>
            <a:r>
              <a:rPr lang="en-IN" dirty="0"/>
              <a:t>* </a:t>
            </a:r>
            <a:r>
              <a:rPr lang="en-IN" dirty="0" smtClean="0"/>
              <a:t>A</a:t>
            </a:r>
            <a:r>
              <a:rPr lang="en-IN" baseline="30000" dirty="0" smtClean="0"/>
              <a:t>-1</a:t>
            </a:r>
            <a:r>
              <a:rPr lang="en-IN" dirty="0" smtClean="0"/>
              <a:t> </a:t>
            </a:r>
            <a:r>
              <a:rPr lang="en-IN" dirty="0"/>
              <a:t>mod C = </a:t>
            </a:r>
            <a:r>
              <a:rPr lang="en-IN" dirty="0" smtClean="0"/>
              <a:t>1</a:t>
            </a:r>
          </a:p>
          <a:p>
            <a:pPr marL="400050" lvl="1" indent="0" fontAlgn="base">
              <a:buNone/>
            </a:pPr>
            <a:r>
              <a:rPr lang="en-IN" sz="2400" dirty="0" smtClean="0"/>
              <a:t>A </a:t>
            </a:r>
            <a:r>
              <a:rPr lang="en-IN" sz="2400" dirty="0"/>
              <a:t>= 3, </a:t>
            </a:r>
            <a:r>
              <a:rPr lang="en-IN" sz="2400" dirty="0" smtClean="0"/>
              <a:t>C </a:t>
            </a:r>
            <a:r>
              <a:rPr lang="en-IN" sz="2400" dirty="0"/>
              <a:t>= </a:t>
            </a:r>
            <a:r>
              <a:rPr lang="en-IN" sz="2400" dirty="0" smtClean="0"/>
              <a:t>11</a:t>
            </a:r>
          </a:p>
          <a:p>
            <a:pPr marL="400050" lvl="1" indent="0" fontAlgn="base">
              <a:buNone/>
            </a:pPr>
            <a:r>
              <a:rPr lang="en-IN" sz="2400" dirty="0"/>
              <a:t>Since </a:t>
            </a:r>
            <a:r>
              <a:rPr lang="en-IN" sz="2400" dirty="0" smtClean="0"/>
              <a:t>(3*4) </a:t>
            </a:r>
            <a:r>
              <a:rPr lang="en-IN" sz="2400" dirty="0"/>
              <a:t>mod 11 = 1, </a:t>
            </a:r>
            <a:r>
              <a:rPr lang="en-IN" sz="2400" b="1" dirty="0">
                <a:solidFill>
                  <a:schemeClr val="tx2"/>
                </a:solidFill>
              </a:rPr>
              <a:t>4</a:t>
            </a:r>
            <a:r>
              <a:rPr lang="en-IN" sz="2400" dirty="0"/>
              <a:t> is modulo inverse of </a:t>
            </a:r>
            <a:r>
              <a:rPr lang="en-IN" sz="2400" b="1" dirty="0" smtClean="0">
                <a:solidFill>
                  <a:schemeClr val="tx2"/>
                </a:solidFill>
              </a:rPr>
              <a:t>3</a:t>
            </a:r>
          </a:p>
          <a:p>
            <a:pPr marL="400050" lvl="1" indent="0" fontAlgn="base">
              <a:buNone/>
            </a:pPr>
            <a:r>
              <a:rPr lang="en-IN" sz="2400" dirty="0" smtClean="0"/>
              <a:t>A </a:t>
            </a:r>
            <a:r>
              <a:rPr lang="en-IN" sz="2400" dirty="0"/>
              <a:t>= 10, </a:t>
            </a:r>
            <a:r>
              <a:rPr lang="en-IN" sz="2400" dirty="0" smtClean="0"/>
              <a:t>C </a:t>
            </a:r>
            <a:r>
              <a:rPr lang="en-IN" sz="2400" dirty="0"/>
              <a:t>= </a:t>
            </a:r>
            <a:r>
              <a:rPr lang="en-IN" sz="2400" dirty="0" smtClean="0"/>
              <a:t>17 , </a:t>
            </a:r>
            <a:r>
              <a:rPr lang="en-IN" sz="2400" dirty="0"/>
              <a:t>A</a:t>
            </a:r>
            <a:r>
              <a:rPr lang="en-IN" sz="2400" baseline="30000" dirty="0"/>
              <a:t>-1 </a:t>
            </a:r>
            <a:r>
              <a:rPr lang="en-IN" sz="2400" dirty="0" smtClean="0"/>
              <a:t>= ?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5517232"/>
            <a:ext cx="50405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12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 2: Modular </a:t>
            </a:r>
            <a:r>
              <a:rPr lang="en-IN" dirty="0"/>
              <a:t>(Multiplicative) inverse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344746"/>
              </p:ext>
            </p:extLst>
          </p:nvPr>
        </p:nvGraphicFramePr>
        <p:xfrm>
          <a:off x="416817" y="1181053"/>
          <a:ext cx="8403658" cy="253783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98999">
                  <a:extLst>
                    <a:ext uri="{9D8B030D-6E8A-4147-A177-3AD203B41FA5}">
                      <a16:colId xmlns:a16="http://schemas.microsoft.com/office/drawing/2014/main" xmlns="" val="4193388123"/>
                    </a:ext>
                  </a:extLst>
                </a:gridCol>
                <a:gridCol w="677943">
                  <a:extLst>
                    <a:ext uri="{9D8B030D-6E8A-4147-A177-3AD203B41FA5}">
                      <a16:colId xmlns:a16="http://schemas.microsoft.com/office/drawing/2014/main" xmlns="" val="1325460949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534787949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2696715580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2792788221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176532985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932669044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2716043550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3168712518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2433787875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887107956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2404890469"/>
                    </a:ext>
                  </a:extLst>
                </a:gridCol>
                <a:gridCol w="475156">
                  <a:extLst>
                    <a:ext uri="{9D8B030D-6E8A-4147-A177-3AD203B41FA5}">
                      <a16:colId xmlns:a16="http://schemas.microsoft.com/office/drawing/2014/main" xmlns="" val="2086476248"/>
                    </a:ext>
                  </a:extLst>
                </a:gridCol>
              </a:tblGrid>
              <a:tr h="367241">
                <a:tc gridSpan="1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Determinants</a:t>
                      </a:r>
                      <a:r>
                        <a:rPr lang="en-US" sz="2400" i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’ </a:t>
                      </a:r>
                      <a:r>
                        <a:rPr lang="en-US" sz="2400" i="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multiplicative inverse </a:t>
                      </a:r>
                      <a:r>
                        <a:rPr lang="en-US" sz="2400" i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Modulo 26</a:t>
                      </a:r>
                      <a:endParaRPr lang="en-IN" sz="12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0297034"/>
                  </a:ext>
                </a:extLst>
              </a:tr>
              <a:tr h="891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2400" i="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Determinant</a:t>
                      </a: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17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21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25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3879538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Inverse </a:t>
                      </a: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Modulo </a:t>
                      </a:r>
                      <a:r>
                        <a:rPr lang="en-US" sz="2400" i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baseline="300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1261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251520" y="3933056"/>
                <a:ext cx="8763000" cy="8416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33056"/>
                <a:ext cx="8763000" cy="841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9731" y="4783153"/>
                <a:ext cx="4709365" cy="681747"/>
              </a:xfrm>
              <a:prstGeom prst="wedgeRoundRectCallout">
                <a:avLst>
                  <a:gd name="adj1" fmla="val -63710"/>
                  <a:gd name="adj2" fmla="val -45022"/>
                  <a:gd name="adj3" fmla="val 16667"/>
                </a:avLst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sz="2400" dirty="0" smtClean="0"/>
                  <a:t>Multiplicative inverse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IN" sz="2400" dirty="0" smtClean="0"/>
                  <a:t> is 7 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31" y="4783153"/>
                <a:ext cx="4709365" cy="681747"/>
              </a:xfrm>
              <a:prstGeom prst="wedgeRoundRectCallout">
                <a:avLst>
                  <a:gd name="adj1" fmla="val -63710"/>
                  <a:gd name="adj2" fmla="val -45022"/>
                  <a:gd name="adj3" fmla="val 16667"/>
                </a:avLst>
              </a:prstGeom>
              <a:blipFill rotWithShape="1">
                <a:blip r:embed="rId3"/>
                <a:stretch>
                  <a:fillRect b="-1724"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2: Multiply with adjoin of matrix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183764" y="998167"/>
                <a:ext cx="8763000" cy="8416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7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4" y="998167"/>
                <a:ext cx="8763000" cy="841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183764" y="1988840"/>
                <a:ext cx="8763000" cy="83689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thus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4" y="1988840"/>
                <a:ext cx="8763000" cy="836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59832" y="2402972"/>
            <a:ext cx="4709365" cy="2145268"/>
          </a:xfrm>
          <a:prstGeom prst="wedgeRoundRectCallout">
            <a:avLst>
              <a:gd name="adj1" fmla="val -52383"/>
              <a:gd name="adj2" fmla="val -98894"/>
              <a:gd name="adj3" fmla="val 16667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X%Y	= X-(X/Y)*Y</a:t>
            </a:r>
          </a:p>
          <a:p>
            <a:r>
              <a:rPr lang="en-IN" sz="2400" dirty="0" smtClean="0"/>
              <a:t>77%26	= 77-(77/26)*26</a:t>
            </a:r>
          </a:p>
          <a:p>
            <a:r>
              <a:rPr lang="en-IN" sz="2400" dirty="0" smtClean="0"/>
              <a:t>	= 77-(2)*26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= 77-52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= 25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43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</a:t>
            </a:r>
            <a:r>
              <a:rPr lang="en-IN" dirty="0" smtClean="0"/>
              <a:t>Cipher Encryption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87824" y="1781881"/>
            <a:ext cx="273630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30000" dirty="0" smtClean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mod 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26</a:t>
            </a:r>
            <a:endParaRPr lang="en-IN" sz="3200" dirty="0">
              <a:latin typeface="+mj-lt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264" y="2398554"/>
                <a:ext cx="2055884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2398554"/>
                <a:ext cx="2055884" cy="718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9264" y="3271905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+ 22 x 11 = 342</a:t>
                </a: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271905"/>
                <a:ext cx="2994409" cy="369332"/>
              </a:xfrm>
              <a:prstGeom prst="rect">
                <a:avLst/>
              </a:prstGeom>
              <a:blipFill>
                <a:blip r:embed="rId3"/>
                <a:stretch>
                  <a:fillRect l="-3226" t="-21875" r="-4839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9264" y="3842032"/>
                <a:ext cx="282449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+ 23 x 11 = 257</a:t>
                </a: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842032"/>
                <a:ext cx="2824491" cy="369332"/>
              </a:xfrm>
              <a:prstGeom prst="rect">
                <a:avLst/>
              </a:prstGeom>
              <a:blipFill>
                <a:blip r:embed="rId4"/>
                <a:stretch>
                  <a:fillRect l="-3205" t="-20000" r="-5342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8224" y="995464"/>
                <a:ext cx="3979872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Inverse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4" y="995464"/>
                <a:ext cx="3979872" cy="653128"/>
              </a:xfrm>
              <a:prstGeom prst="rect">
                <a:avLst/>
              </a:prstGeom>
              <a:blipFill>
                <a:blip r:embed="rId5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0" y="973004"/>
                <a:ext cx="4171078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Ciphertext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N" sz="2400" dirty="0"/>
                        <m:t>=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73004"/>
                <a:ext cx="4171078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296" y="4345418"/>
                <a:ext cx="3268395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342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257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6" y="4345418"/>
                <a:ext cx="3268395" cy="718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264" y="5189627"/>
                <a:ext cx="3732240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342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257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</a:t>
                </a:r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5189627"/>
                <a:ext cx="3732240" cy="718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44895" y="2405039"/>
                <a:ext cx="2055884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5" y="2405039"/>
                <a:ext cx="2055884" cy="718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2120" y="3265731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18 + 22 x 2 = 494</a:t>
                </a: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265731"/>
                <a:ext cx="2994409" cy="369332"/>
              </a:xfrm>
              <a:prstGeom prst="rect">
                <a:avLst/>
              </a:prstGeom>
              <a:blipFill>
                <a:blip r:embed="rId10"/>
                <a:stretch>
                  <a:fillRect l="-3434" t="-21875" r="-4848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32120" y="3847635"/>
                <a:ext cx="265457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18 + 23 x 2 = 64</a:t>
                </a: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847635"/>
                <a:ext cx="2654573" cy="369332"/>
              </a:xfrm>
              <a:prstGeom prst="rect">
                <a:avLst/>
              </a:prstGeom>
              <a:blipFill>
                <a:blip r:embed="rId11"/>
                <a:stretch>
                  <a:fillRect l="-3645" t="-20000" r="-5695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32120" y="4346782"/>
                <a:ext cx="3268395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494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4346782"/>
                <a:ext cx="3268395" cy="718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32120" y="5193481"/>
                <a:ext cx="3876510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494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</a:t>
                </a:r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5193481"/>
                <a:ext cx="3876510" cy="718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661636" y="6025883"/>
            <a:ext cx="38207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lt1"/>
                </a:solidFill>
              </a:rPr>
              <a:t>Plaintext </a:t>
            </a:r>
            <a:r>
              <a:rPr lang="en-IN" sz="3200" dirty="0">
                <a:solidFill>
                  <a:schemeClr val="lt1"/>
                </a:solidFill>
              </a:rPr>
              <a:t>= </a:t>
            </a:r>
            <a:r>
              <a:rPr lang="en-IN" sz="3200" dirty="0" smtClean="0">
                <a:solidFill>
                  <a:schemeClr val="lt1"/>
                </a:solidFill>
              </a:rPr>
              <a:t>“EXAM”</a:t>
            </a:r>
            <a:endParaRPr lang="en-IN" sz="3200" dirty="0">
              <a:solidFill>
                <a:schemeClr val="l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08004" y="2467416"/>
            <a:ext cx="0" cy="3420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</a:t>
            </a:r>
            <a:r>
              <a:rPr lang="en-IN" dirty="0" smtClean="0"/>
              <a:t>Cipher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Key: </a:t>
            </a:r>
            <a:r>
              <a:rPr lang="en-IN" dirty="0" smtClean="0">
                <a:latin typeface="Consolas" pitchFamily="49" charset="0"/>
              </a:rPr>
              <a:t>Hill</a:t>
            </a:r>
            <a:r>
              <a:rPr lang="en-IN" dirty="0" smtClean="0"/>
              <a:t>		Plaintext: </a:t>
            </a:r>
            <a:r>
              <a:rPr lang="en-IN" dirty="0" smtClean="0">
                <a:latin typeface="Consolas" pitchFamily="49" charset="0"/>
              </a:rPr>
              <a:t>short example</a:t>
            </a:r>
          </a:p>
          <a:p>
            <a:pPr marL="0" indent="0">
              <a:buNone/>
            </a:pPr>
            <a:r>
              <a:rPr lang="en-IN" dirty="0" smtClean="0">
                <a:latin typeface="Consolas" pitchFamily="49" charset="0"/>
              </a:rPr>
              <a:t>			</a:t>
            </a:r>
            <a:r>
              <a:rPr lang="en-IN" dirty="0" err="1" smtClean="0"/>
              <a:t>Ciphertext</a:t>
            </a:r>
            <a:r>
              <a:rPr lang="en-IN" dirty="0" smtClean="0"/>
              <a:t>: </a:t>
            </a:r>
            <a:r>
              <a:rPr lang="en-IN" dirty="0" smtClean="0">
                <a:latin typeface="Consolas" pitchFamily="49" charset="0"/>
              </a:rPr>
              <a:t>APADJ </a:t>
            </a:r>
            <a:r>
              <a:rPr lang="en-IN" dirty="0">
                <a:latin typeface="Consolas" pitchFamily="49" charset="0"/>
              </a:rPr>
              <a:t>TFTWLFJ</a:t>
            </a:r>
            <a:endParaRPr lang="en-IN" dirty="0" smtClean="0">
              <a:latin typeface="Consolas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dirty="0" smtClean="0"/>
              <a:t>Key: </a:t>
            </a:r>
            <a:r>
              <a:rPr lang="en-IN" dirty="0" smtClean="0">
                <a:latin typeface="Consolas" pitchFamily="49" charset="0"/>
              </a:rPr>
              <a:t>ACBA</a:t>
            </a:r>
            <a:r>
              <a:rPr lang="en-IN" dirty="0"/>
              <a:t>	</a:t>
            </a:r>
            <a:r>
              <a:rPr lang="en-IN" dirty="0" smtClean="0"/>
              <a:t>	Plaintext: </a:t>
            </a:r>
            <a:r>
              <a:rPr lang="en-US" dirty="0" smtClean="0">
                <a:latin typeface="Consolas" pitchFamily="49" charset="0"/>
              </a:rPr>
              <a:t>DR </a:t>
            </a:r>
            <a:r>
              <a:rPr lang="en-US" dirty="0">
                <a:latin typeface="Consolas" pitchFamily="49" charset="0"/>
              </a:rPr>
              <a:t>GREER </a:t>
            </a:r>
            <a:r>
              <a:rPr lang="en-US" dirty="0" smtClean="0">
                <a:latin typeface="Consolas" pitchFamily="49" charset="0"/>
              </a:rPr>
              <a:t>ROCKS </a:t>
            </a:r>
            <a:r>
              <a:rPr lang="en-US" dirty="0" smtClean="0"/>
              <a:t>(A=1, B=2, …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Ciphertext</a:t>
            </a:r>
            <a:r>
              <a:rPr lang="en-US" dirty="0" smtClean="0"/>
              <a:t>: </a:t>
            </a:r>
            <a:r>
              <a:rPr lang="en-US" dirty="0" smtClean="0">
                <a:latin typeface="Consolas" pitchFamily="49" charset="0"/>
              </a:rPr>
              <a:t>FZIFTOTBXGPO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Key:</a:t>
            </a:r>
            <a:r>
              <a:rPr lang="en-US" dirty="0" err="1" smtClean="0">
                <a:latin typeface="Consolas" pitchFamily="49" charset="0"/>
              </a:rPr>
              <a:t>DACB</a:t>
            </a: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/>
              <a:t>Ciphertext</a:t>
            </a:r>
            <a:r>
              <a:rPr lang="en-US" dirty="0" smtClean="0"/>
              <a:t>: </a:t>
            </a:r>
            <a:r>
              <a:rPr lang="en-US" dirty="0" smtClean="0">
                <a:latin typeface="Consolas" pitchFamily="49" charset="0"/>
              </a:rPr>
              <a:t>SAKNOXAOJ </a:t>
            </a:r>
            <a:r>
              <a:rPr lang="en-US" dirty="0" smtClean="0"/>
              <a:t>(A=1,B=2,…)</a:t>
            </a:r>
          </a:p>
          <a:p>
            <a:pPr marL="2628900" lvl="6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Plaintext:</a:t>
            </a:r>
            <a:r>
              <a:rPr lang="en-US" dirty="0" smtClean="0"/>
              <a:t> </a:t>
            </a:r>
            <a:r>
              <a:rPr lang="en-US" sz="2400" dirty="0">
                <a:latin typeface="Consolas" pitchFamily="49" charset="0"/>
              </a:rPr>
              <a:t>WELOVEMATH</a:t>
            </a:r>
            <a:endParaRPr lang="en-IN" sz="2400" dirty="0">
              <a:latin typeface="Consolas" pitchFamily="49" charset="0"/>
            </a:endParaRPr>
          </a:p>
          <a:p>
            <a:pPr marL="2628900" lvl="6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>
              <a:latin typeface="Consolas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858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Caesar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Polyalphabetic Ciphers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One-Time </a:t>
            </a:r>
            <a:r>
              <a:rPr lang="en-IN" sz="2400" dirty="0" smtClean="0"/>
              <a:t>Pad</a:t>
            </a:r>
          </a:p>
        </p:txBody>
      </p:sp>
    </p:spTree>
    <p:extLst>
      <p:ext uri="{BB962C8B-B14F-4D97-AF65-F5344CB8AC3E}">
        <p14:creationId xmlns:p14="http://schemas.microsoft.com/office/powerpoint/2010/main" val="10795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IN" dirty="0" smtClean="0"/>
              <a:t>Polyalphabetic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Monoalphabetic cipher encoded </a:t>
            </a:r>
            <a:r>
              <a:rPr lang="en-IN" dirty="0"/>
              <a:t>using only one fixed alphabet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Polyalphabetic cipher </a:t>
            </a:r>
            <a:r>
              <a:rPr lang="en-IN" dirty="0" smtClean="0"/>
              <a:t>is </a:t>
            </a:r>
            <a:r>
              <a:rPr lang="en-IN" dirty="0"/>
              <a:t>a substitution cipher in which the cipher alphabet for the plain alphabet may be different at different places during the encryption process</a:t>
            </a:r>
            <a:r>
              <a:rPr lang="en-IN" dirty="0" smtClean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tx2"/>
                </a:solidFill>
              </a:rPr>
              <a:t>Vigenere cipher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tx2"/>
                </a:solidFill>
              </a:rPr>
              <a:t>Vernam cipher</a:t>
            </a:r>
            <a:endParaRPr lang="en-IN" sz="2400" dirty="0"/>
          </a:p>
          <a:p>
            <a:endParaRPr lang="en-IN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Image result for vigenere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56" y="161255"/>
            <a:ext cx="6696744" cy="6696745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0" y="0"/>
            <a:ext cx="2220959" cy="7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Plaintext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735596" y="1690855"/>
            <a:ext cx="2220959" cy="7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 smtClean="0"/>
              <a:t>Key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7358" y="3320988"/>
            <a:ext cx="1980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PT   = 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IN" sz="2400" dirty="0" smtClean="0"/>
              <a:t>KEY = 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GMGMG</a:t>
            </a:r>
          </a:p>
          <a:p>
            <a:r>
              <a:rPr lang="en-IN" sz="2400" dirty="0" smtClean="0">
                <a:latin typeface="+mj-lt"/>
              </a:rPr>
              <a:t>CT   = 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NQRXU</a:t>
            </a:r>
            <a:r>
              <a:rPr lang="en-IN" sz="2400" b="1" dirty="0" smtClean="0">
                <a:latin typeface="Consolas" panose="020B0609020204030204" pitchFamily="49" charset="0"/>
              </a:rPr>
              <a:t> </a:t>
            </a:r>
            <a:endParaRPr lang="en-IN" sz="2400" b="1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7984" y="161255"/>
            <a:ext cx="252028" cy="6696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447256" y="1916832"/>
            <a:ext cx="6661248" cy="252028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707904" y="161255"/>
            <a:ext cx="252028" cy="6696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447649" y="3383613"/>
            <a:ext cx="6661248" cy="252028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3" animBg="1"/>
      <p:bldP spid="10" grpId="0" animBg="1"/>
      <p:bldP spid="10" grpId="1" animBg="1"/>
      <p:bldP spid="11" grpId="0" animBg="1"/>
      <p:bldP spid="11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Vigenere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21990"/>
            <a:ext cx="8763000" cy="563134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IN" sz="2400" dirty="0" smtClean="0"/>
              <a:t>Keyword    : 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DECEPTIVE</a:t>
            </a:r>
          </a:p>
          <a:p>
            <a:pPr marL="0" lvl="1" indent="0">
              <a:buNone/>
            </a:pPr>
            <a:r>
              <a:rPr lang="en-IN" sz="2400" dirty="0" smtClean="0"/>
              <a:t>Key         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DECEPTIVEDECEPTIVEDECEPTIVE</a:t>
            </a:r>
          </a:p>
          <a:p>
            <a:pPr marL="0" lvl="1" indent="0">
              <a:buNone/>
            </a:pPr>
            <a:r>
              <a:rPr lang="en-IN" sz="2400" dirty="0"/>
              <a:t>Plaintext  </a:t>
            </a:r>
            <a:r>
              <a:rPr lang="en-IN" sz="2400" dirty="0" smtClean="0"/>
              <a:t>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WEAREDISCOVEREDSAVEYOURSELF</a:t>
            </a:r>
          </a:p>
          <a:p>
            <a:pPr marL="0" lvl="1" indent="0">
              <a:buNone/>
            </a:pPr>
            <a:r>
              <a:rPr lang="en-IN" sz="2400" dirty="0"/>
              <a:t>Ciphertext : 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ZICVTWQNGRZGVTWAVZHCQYGLMGJ</a:t>
            </a:r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 smtClean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 smtClean="0"/>
          </a:p>
          <a:p>
            <a:pPr marL="0" lvl="1" indent="0">
              <a:buNone/>
            </a:pPr>
            <a:endParaRPr lang="en-IN" sz="2400" dirty="0" smtClean="0"/>
          </a:p>
          <a:p>
            <a:pPr marL="0" lvl="1" indent="0">
              <a:buNone/>
            </a:pP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79509" y="2803746"/>
                <a:ext cx="5640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509" y="2803746"/>
                <a:ext cx="5640070" cy="369332"/>
              </a:xfrm>
              <a:prstGeom prst="rect">
                <a:avLst/>
              </a:prstGeom>
              <a:blipFill>
                <a:blip r:embed="rId2"/>
                <a:stretch>
                  <a:fillRect l="-973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09831" y="3237140"/>
                <a:ext cx="5709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31" y="3237140"/>
                <a:ext cx="5709127" cy="369332"/>
              </a:xfrm>
              <a:prstGeom prst="rect">
                <a:avLst/>
              </a:prstGeom>
              <a:blipFill>
                <a:blip r:embed="rId3"/>
                <a:stretch>
                  <a:fillRect l="-1389" r="-32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303748" y="2358267"/>
            <a:ext cx="594066" cy="40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947424" y="2348150"/>
            <a:ext cx="594066" cy="40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ular Callout 21"/>
          <p:cNvSpPr/>
          <p:nvPr/>
        </p:nvSpPr>
        <p:spPr>
          <a:xfrm>
            <a:off x="190500" y="4042824"/>
            <a:ext cx="8701980" cy="992499"/>
          </a:xfrm>
          <a:prstGeom prst="wedgeRoundRectCallout">
            <a:avLst>
              <a:gd name="adj1" fmla="val -25344"/>
              <a:gd name="adj2" fmla="val -172932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100" dirty="0">
                <a:solidFill>
                  <a:schemeClr val="tx1"/>
                </a:solidFill>
              </a:rPr>
              <a:t>An analyst looking at only the </a:t>
            </a:r>
            <a:r>
              <a:rPr lang="en-IN" sz="2100" dirty="0" err="1">
                <a:solidFill>
                  <a:schemeClr val="tx1"/>
                </a:solidFill>
              </a:rPr>
              <a:t>ciphertext</a:t>
            </a:r>
            <a:r>
              <a:rPr lang="en-IN" sz="2100" dirty="0">
                <a:solidFill>
                  <a:schemeClr val="tx1"/>
                </a:solidFill>
              </a:rPr>
              <a:t> would detect the repeated </a:t>
            </a:r>
            <a:r>
              <a:rPr lang="en-IN" sz="2100" dirty="0" smtClean="0">
                <a:solidFill>
                  <a:schemeClr val="tx1"/>
                </a:solidFill>
              </a:rPr>
              <a:t>sequences VTW </a:t>
            </a:r>
            <a:r>
              <a:rPr lang="en-IN" sz="2100" dirty="0">
                <a:solidFill>
                  <a:schemeClr val="tx1"/>
                </a:solidFill>
              </a:rPr>
              <a:t>at a displacement of 9 and make the assumption that the keyword is </a:t>
            </a:r>
            <a:r>
              <a:rPr lang="en-IN" sz="2100" dirty="0" smtClean="0">
                <a:solidFill>
                  <a:schemeClr val="tx1"/>
                </a:solidFill>
              </a:rPr>
              <a:t>either three </a:t>
            </a:r>
            <a:r>
              <a:rPr lang="en-IN" sz="2100" dirty="0">
                <a:solidFill>
                  <a:schemeClr val="tx1"/>
                </a:solidFill>
              </a:rPr>
              <a:t>or nine letters in </a:t>
            </a:r>
            <a:r>
              <a:rPr lang="en-IN" sz="2100" dirty="0" smtClean="0">
                <a:solidFill>
                  <a:schemeClr val="tx1"/>
                </a:solidFill>
              </a:rPr>
              <a:t>length.</a:t>
            </a: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0888" y="5253007"/>
            <a:ext cx="8787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IN" sz="2400" dirty="0"/>
              <a:t>Keyword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</a:t>
            </a:r>
          </a:p>
          <a:p>
            <a:pPr marL="0" lvl="1" indent="0">
              <a:buNone/>
            </a:pPr>
            <a:r>
              <a:rPr lang="en-IN" sz="2400" dirty="0"/>
              <a:t>Key             </a:t>
            </a:r>
            <a:r>
              <a:rPr lang="en-IN" sz="2400" dirty="0" smtClean="0"/>
              <a:t>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DECEPTIVEWEAREDISCOVEREDSAV</a:t>
            </a:r>
          </a:p>
          <a:p>
            <a:pPr marL="0" lvl="1" indent="0">
              <a:buNone/>
            </a:pPr>
            <a:r>
              <a:rPr lang="en-IN" sz="2400" dirty="0"/>
              <a:t>Plaintext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WEAREDISCOVEREDSAVEYOURSELF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96838" y="5676366"/>
            <a:ext cx="3384376" cy="3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360727" y="1413631"/>
            <a:ext cx="3280898" cy="32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ular Callout 25"/>
          <p:cNvSpPr/>
          <p:nvPr/>
        </p:nvSpPr>
        <p:spPr>
          <a:xfrm>
            <a:off x="7164288" y="5105798"/>
            <a:ext cx="1854670" cy="1351619"/>
          </a:xfrm>
          <a:prstGeom prst="wedgeRoundRectCallout">
            <a:avLst>
              <a:gd name="adj1" fmla="val -72233"/>
              <a:gd name="adj2" fmla="val 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This system is referred as </a:t>
            </a:r>
            <a:r>
              <a:rPr lang="en-IN" sz="2000" dirty="0"/>
              <a:t>an </a:t>
            </a:r>
            <a:r>
              <a:rPr lang="en-IN" sz="2000" dirty="0" smtClean="0"/>
              <a:t>auto key system </a:t>
            </a:r>
            <a:endParaRPr lang="en-IN" sz="2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948264" y="996531"/>
            <a:ext cx="2050493" cy="1351619"/>
          </a:xfrm>
          <a:prstGeom prst="wedgeRoundRectCallout">
            <a:avLst>
              <a:gd name="adj1" fmla="val -72233"/>
              <a:gd name="adj2" fmla="val 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 Key must be as long as plaintext else </a:t>
            </a:r>
            <a:r>
              <a:rPr lang="en-IN" sz="2000" dirty="0" smtClean="0"/>
              <a:t>repeat </a:t>
            </a:r>
            <a:r>
              <a:rPr lang="en-IN" sz="2000" dirty="0"/>
              <a:t>a keyword </a:t>
            </a:r>
          </a:p>
        </p:txBody>
      </p:sp>
    </p:spTree>
    <p:extLst>
      <p:ext uri="{BB962C8B-B14F-4D97-AF65-F5344CB8AC3E}">
        <p14:creationId xmlns:p14="http://schemas.microsoft.com/office/powerpoint/2010/main" val="17077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5" grpId="1" animBg="1"/>
      <p:bldP spid="2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38936"/>
          </a:xfrm>
        </p:spPr>
        <p:txBody>
          <a:bodyPr>
            <a:noAutofit/>
          </a:bodyPr>
          <a:lstStyle/>
          <a:p>
            <a:pPr marL="742950" lvl="2" indent="-342900"/>
            <a:r>
              <a:rPr lang="en-US" sz="2200" b="1" dirty="0" smtClean="0">
                <a:solidFill>
                  <a:schemeClr val="tx2"/>
                </a:solidFill>
              </a:rPr>
              <a:t>System integrity: </a:t>
            </a:r>
            <a:r>
              <a:rPr lang="en-US" sz="2200" dirty="0" smtClean="0"/>
              <a:t>Assure system performs intended function.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643050"/>
            <a:ext cx="702828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27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Vigenere Cipher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</a:t>
            </a:r>
            <a:r>
              <a:rPr lang="en-IN" dirty="0" err="1"/>
              <a:t>ciphertext</a:t>
            </a:r>
            <a:r>
              <a:rPr lang="en-IN" dirty="0"/>
              <a:t> letters for each plaintext </a:t>
            </a:r>
            <a:r>
              <a:rPr lang="en-IN" dirty="0" smtClean="0"/>
              <a:t>letter.</a:t>
            </a:r>
          </a:p>
          <a:p>
            <a:r>
              <a:rPr lang="en-IN" dirty="0">
                <a:solidFill>
                  <a:srgbClr val="FF0000"/>
                </a:solidFill>
              </a:rPr>
              <a:t>Weakness is repeating, structured </a:t>
            </a:r>
            <a:r>
              <a:rPr lang="en-IN" dirty="0" smtClean="0">
                <a:solidFill>
                  <a:srgbClr val="FF0000"/>
                </a:solidFill>
              </a:rPr>
              <a:t>keyword.</a:t>
            </a:r>
            <a:endParaRPr lang="en-IN" dirty="0" smtClean="0"/>
          </a:p>
          <a:p>
            <a:r>
              <a:rPr lang="en-IN" b="1" dirty="0" smtClean="0"/>
              <a:t>Example: </a:t>
            </a:r>
          </a:p>
          <a:p>
            <a:r>
              <a:rPr lang="en-IN" dirty="0" smtClean="0"/>
              <a:t>Plaintext</a:t>
            </a:r>
            <a:r>
              <a:rPr lang="en-IN" dirty="0" smtClean="0">
                <a:latin typeface="Consolas" pitchFamily="49" charset="0"/>
              </a:rPr>
              <a:t>: internet technologies</a:t>
            </a:r>
          </a:p>
          <a:p>
            <a:r>
              <a:rPr lang="en-IN" dirty="0" smtClean="0"/>
              <a:t>Key: </a:t>
            </a:r>
            <a:r>
              <a:rPr lang="en-IN" dirty="0" smtClean="0">
                <a:latin typeface="Consolas" pitchFamily="49" charset="0"/>
              </a:rPr>
              <a:t>cryptography</a:t>
            </a:r>
          </a:p>
          <a:p>
            <a:r>
              <a:rPr lang="en-IN" dirty="0" smtClean="0"/>
              <a:t>Cipher using standard algorithm: </a:t>
            </a:r>
          </a:p>
          <a:p>
            <a:r>
              <a:rPr lang="en-IN" dirty="0" smtClean="0"/>
              <a:t>Cipher using auto key system:</a:t>
            </a:r>
          </a:p>
          <a:p>
            <a:pPr marL="0" indent="0">
              <a:buNone/>
            </a:pPr>
            <a:r>
              <a:rPr lang="en-IN" dirty="0" smtClean="0">
                <a:latin typeface="Consolas" pitchFamily="49" charset="0"/>
              </a:rPr>
              <a:t>	</a:t>
            </a:r>
            <a:endParaRPr lang="en-IN" dirty="0">
              <a:latin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4431"/>
            <a:ext cx="304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1149" y="3487910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kertkbkk</a:t>
            </a:r>
            <a:r>
              <a:rPr lang="en-IN" sz="2400" dirty="0">
                <a:latin typeface="Consolas" pitchFamily="49" charset="0"/>
              </a:rPr>
              <a:t> </a:t>
            </a:r>
            <a:r>
              <a:rPr lang="en-IN" sz="2400" dirty="0" err="1">
                <a:latin typeface="Consolas" pitchFamily="49" charset="0"/>
              </a:rPr>
              <a:t>ttjfpfjdzm</a:t>
            </a:r>
            <a:endParaRPr lang="en-IN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05064"/>
            <a:ext cx="304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83968" y="398854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kertkbkk</a:t>
            </a:r>
            <a:r>
              <a:rPr lang="en-IN" sz="2400" dirty="0">
                <a:latin typeface="Consolas" pitchFamily="49" charset="0"/>
              </a:rPr>
              <a:t> </a:t>
            </a:r>
            <a:r>
              <a:rPr lang="en-IN" sz="2400" dirty="0" err="1" smtClean="0">
                <a:latin typeface="Consolas" pitchFamily="49" charset="0"/>
              </a:rPr>
              <a:t>ttjfvbesxl</a:t>
            </a:r>
            <a:endParaRPr lang="en-IN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61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Vernam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ciphertext</a:t>
            </a:r>
            <a:r>
              <a:rPr lang="en-IN" dirty="0"/>
              <a:t> is generated by applying the logical XOR operation to the individual bits of plaintext and the key stream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0908"/>
            <a:ext cx="8229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Caesar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30498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n-IN" dirty="0" smtClean="0"/>
              <a:t>One time pad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/>
          <a:lstStyle/>
          <a:p>
            <a:r>
              <a:rPr lang="en-IN" dirty="0"/>
              <a:t>Similar to </a:t>
            </a:r>
            <a:r>
              <a:rPr lang="en-IN" dirty="0" smtClean="0"/>
              <a:t>Vigenere</a:t>
            </a:r>
            <a:r>
              <a:rPr lang="en-IN" dirty="0"/>
              <a:t>, but use random key as long as </a:t>
            </a:r>
            <a:r>
              <a:rPr lang="en-IN" dirty="0" smtClean="0"/>
              <a:t>plaintext.</a:t>
            </a:r>
          </a:p>
          <a:p>
            <a:r>
              <a:rPr lang="en-IN" dirty="0"/>
              <a:t>Only known scheme that is unbreakable (unconditional security) </a:t>
            </a:r>
          </a:p>
          <a:p>
            <a:pPr lvl="1"/>
            <a:r>
              <a:rPr lang="en-IN" sz="2400" dirty="0"/>
              <a:t>Ciphertext has no statistical relationship with plaintext.</a:t>
            </a:r>
          </a:p>
          <a:p>
            <a:pPr lvl="1"/>
            <a:r>
              <a:rPr lang="en-IN" sz="2400" dirty="0"/>
              <a:t>Given two potential plaintext messages, attacker cannot identify the correct message</a:t>
            </a:r>
            <a:r>
              <a:rPr lang="en-IN" sz="2400" dirty="0" smtClean="0"/>
              <a:t>.</a:t>
            </a:r>
          </a:p>
          <a:p>
            <a:r>
              <a:rPr lang="en-IN" dirty="0"/>
              <a:t>Two practical limitations: </a:t>
            </a: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smtClean="0"/>
              <a:t>Diﬃcult </a:t>
            </a:r>
            <a:r>
              <a:rPr lang="en-IN" sz="2400" dirty="0"/>
              <a:t>to provide large number of random keys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smtClean="0"/>
              <a:t>Distributing </a:t>
            </a:r>
            <a:r>
              <a:rPr lang="en-IN" sz="2400" dirty="0"/>
              <a:t>unique long random keys is diﬃcult 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983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time </a:t>
            </a:r>
            <a:r>
              <a:rPr lang="en-IN" dirty="0" smtClean="0"/>
              <a:t>pad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Attacker knows the </a:t>
            </a:r>
            <a:r>
              <a:rPr lang="en-IN" dirty="0" err="1"/>
              <a:t>ciphertext</a:t>
            </a:r>
            <a:r>
              <a:rPr lang="en-IN" dirty="0"/>
              <a:t>:</a:t>
            </a:r>
          </a:p>
          <a:p>
            <a:r>
              <a:rPr lang="en-IN" dirty="0"/>
              <a:t>ANKYODKYUREPFJBYOJDSPLREYIUNOFDOIUERFPLUYTS</a:t>
            </a:r>
          </a:p>
          <a:p>
            <a:r>
              <a:rPr lang="en-IN" dirty="0"/>
              <a:t>Attacker tries all possible keys. </a:t>
            </a:r>
            <a:endParaRPr lang="en-IN" dirty="0" smtClean="0"/>
          </a:p>
          <a:p>
            <a:r>
              <a:rPr lang="en-IN" dirty="0" smtClean="0"/>
              <a:t>Two </a:t>
            </a:r>
            <a:r>
              <a:rPr lang="en-IN" dirty="0"/>
              <a:t>examples:</a:t>
            </a:r>
          </a:p>
          <a:p>
            <a:r>
              <a:rPr lang="en-IN" b="1" dirty="0" smtClean="0"/>
              <a:t>key1: </a:t>
            </a:r>
            <a:r>
              <a:rPr lang="en-IN" dirty="0" smtClean="0">
                <a:solidFill>
                  <a:schemeClr val="tx2"/>
                </a:solidFill>
              </a:rPr>
              <a:t>pxlmvmsydofuyrvzwctnlebnecvgdupahfzzlmnyih </a:t>
            </a:r>
          </a:p>
          <a:p>
            <a:r>
              <a:rPr lang="en-IN" b="1" dirty="0"/>
              <a:t>P</a:t>
            </a:r>
            <a:r>
              <a:rPr lang="en-IN" b="1" dirty="0" smtClean="0"/>
              <a:t>laintext1: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E40524"/>
                </a:solidFill>
              </a:rPr>
              <a:t>mr </a:t>
            </a:r>
            <a:r>
              <a:rPr lang="en-IN" dirty="0">
                <a:solidFill>
                  <a:srgbClr val="E40524"/>
                </a:solidFill>
              </a:rPr>
              <a:t>mustard with the candlestick in the hall</a:t>
            </a:r>
          </a:p>
          <a:p>
            <a:r>
              <a:rPr lang="en-IN" b="1" dirty="0" smtClean="0"/>
              <a:t>key2: </a:t>
            </a:r>
            <a:r>
              <a:rPr lang="en-IN" dirty="0" smtClean="0">
                <a:solidFill>
                  <a:schemeClr val="tx2"/>
                </a:solidFill>
              </a:rPr>
              <a:t>mfugpmiydgaxgoufhklllmhsqdqogtewbqfgyovuhw</a:t>
            </a:r>
            <a:r>
              <a:rPr lang="en-IN" dirty="0">
                <a:solidFill>
                  <a:schemeClr val="tx2"/>
                </a:solidFill>
              </a:rPr>
              <a:t>t</a:t>
            </a:r>
            <a:endParaRPr lang="en-IN" dirty="0" smtClean="0">
              <a:solidFill>
                <a:schemeClr val="tx2"/>
              </a:solidFill>
            </a:endParaRPr>
          </a:p>
          <a:p>
            <a:r>
              <a:rPr lang="en-IN" b="1" dirty="0"/>
              <a:t>P</a:t>
            </a:r>
            <a:r>
              <a:rPr lang="en-IN" b="1" dirty="0" smtClean="0"/>
              <a:t>laintext2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rgbClr val="E40524"/>
                </a:solidFill>
              </a:rPr>
              <a:t>miss scarlet with the knife in the library</a:t>
            </a:r>
          </a:p>
          <a:p>
            <a:r>
              <a:rPr lang="en-IN" dirty="0"/>
              <a:t>There are many other legible plaintexts obtained with other keys. No way for attacker to know the correct plaintext</a:t>
            </a:r>
          </a:p>
        </p:txBody>
      </p:sp>
    </p:spTree>
    <p:extLst>
      <p:ext uri="{BB962C8B-B14F-4D97-AF65-F5344CB8AC3E}">
        <p14:creationId xmlns:p14="http://schemas.microsoft.com/office/powerpoint/2010/main" val="4024824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" y="440668"/>
            <a:ext cx="8758986" cy="58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Transposition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transposition cipher does not substitute one symbol for another, instead it changes the location of the symbols. </a:t>
            </a:r>
          </a:p>
          <a:p>
            <a:r>
              <a:rPr lang="en-IN" dirty="0"/>
              <a:t>The simplest such cipher is the </a:t>
            </a:r>
            <a:r>
              <a:rPr lang="en-IN" b="1" dirty="0">
                <a:solidFill>
                  <a:schemeClr val="tx2"/>
                </a:solidFill>
              </a:rPr>
              <a:t>rail fence technique</a:t>
            </a:r>
            <a:r>
              <a:rPr lang="en-IN" dirty="0"/>
              <a:t>, in which the plaintext </a:t>
            </a:r>
            <a:r>
              <a:rPr lang="en-IN" dirty="0" smtClean="0"/>
              <a:t>is written </a:t>
            </a:r>
            <a:r>
              <a:rPr lang="en-IN" dirty="0"/>
              <a:t>down as a sequence of diagonals and then read off as a sequence of rows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For example, to send the message </a:t>
            </a:r>
            <a:r>
              <a:rPr lang="en-IN" b="1" dirty="0" smtClean="0">
                <a:solidFill>
                  <a:schemeClr val="tx2"/>
                </a:solidFill>
              </a:rPr>
              <a:t>“Meet me at the park”</a:t>
            </a:r>
            <a:r>
              <a:rPr lang="en-IN" dirty="0" smtClean="0"/>
              <a:t> to Bob, Alice writes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92184" y="4425301"/>
            <a:ext cx="76921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 eaLnBrk="1" hangingPunct="1">
              <a:buFont typeface="Wingdings" panose="05000000000000000000" pitchFamily="2" charset="2"/>
              <a:buChar char="§"/>
            </a:pPr>
            <a:endParaRPr lang="en-US" altLang="en-US" sz="2400" i="0" baseline="0" dirty="0" smtClean="0"/>
          </a:p>
          <a:p>
            <a:pPr marL="342900" indent="-342900" algn="just" eaLnBrk="1" hangingPunct="1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342900" indent="-342900" algn="just" eaLnBrk="1" hangingPunct="1">
              <a:buFont typeface="Wingdings" panose="05000000000000000000" pitchFamily="2" charset="2"/>
              <a:buChar char="§"/>
            </a:pPr>
            <a:endParaRPr lang="en-US" altLang="en-US" sz="2400" i="0" baseline="0" dirty="0" smtClean="0"/>
          </a:p>
          <a:p>
            <a:pPr marL="342900" indent="-342900" algn="just" eaLnBrk="1" hangingPunct="1">
              <a:buFont typeface="Wingdings" panose="05000000000000000000" pitchFamily="2" charset="2"/>
              <a:buChar char="§"/>
            </a:pPr>
            <a:endParaRPr lang="en-US" altLang="en-US" sz="2400" i="0" baseline="0" dirty="0" smtClean="0"/>
          </a:p>
          <a:p>
            <a:pPr marL="342900" indent="-342900"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 i="0" baseline="0" dirty="0" smtClean="0"/>
              <a:t>She </a:t>
            </a:r>
            <a:r>
              <a:rPr lang="en-US" altLang="en-US" sz="2400" i="0" baseline="0" dirty="0"/>
              <a:t>then creates the </a:t>
            </a:r>
            <a:r>
              <a:rPr lang="en-US" altLang="en-US" sz="2400" i="0" baseline="0" dirty="0" err="1" smtClean="0"/>
              <a:t>ciphertext</a:t>
            </a:r>
            <a:r>
              <a:rPr lang="en-US" altLang="en-US" sz="2400" i="0" baseline="0" dirty="0" smtClean="0"/>
              <a:t>: </a:t>
            </a:r>
            <a:endParaRPr lang="en-US" altLang="en-US" sz="2400" i="0" baseline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13319"/>
              </p:ext>
            </p:extLst>
          </p:nvPr>
        </p:nvGraphicFramePr>
        <p:xfrm>
          <a:off x="611560" y="4149080"/>
          <a:ext cx="82089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414485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3688" y="41294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45260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330" y="45141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7606" y="415809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477714" y="4529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038276" y="41448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45027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41625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45182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84368" y="45027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08304" y="41294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453189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8424" y="414887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8184" y="41488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2184" y="4360642"/>
            <a:ext cx="419376" cy="4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2184" y="4671441"/>
            <a:ext cx="419376" cy="4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4625413" y="5949280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MEMATEAK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710807" y="594928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ETETHPR</a:t>
            </a:r>
            <a:endParaRPr lang="en-IN" dirty="0"/>
          </a:p>
        </p:txBody>
      </p:sp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08241"/>
            <a:ext cx="8222640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4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1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048" grpId="0"/>
      <p:bldP spid="3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Rail Fence </a:t>
            </a:r>
            <a:r>
              <a:rPr lang="en-IN" dirty="0" smtClean="0"/>
              <a:t>Transposition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Easy to </a:t>
            </a:r>
            <a:r>
              <a:rPr lang="en-IN" dirty="0" smtClean="0"/>
              <a:t>break</a:t>
            </a:r>
            <a:r>
              <a:rPr lang="en-IN" dirty="0"/>
              <a:t>: letter frequency analysis to determine </a:t>
            </a:r>
            <a:r>
              <a:rPr lang="en-IN" dirty="0" smtClean="0"/>
              <a:t>depth.</a:t>
            </a:r>
          </a:p>
          <a:p>
            <a:r>
              <a:rPr lang="en-IN" b="1" dirty="0"/>
              <a:t>Example:</a:t>
            </a:r>
          </a:p>
          <a:p>
            <a:r>
              <a:rPr lang="en-IN" dirty="0"/>
              <a:t>P</a:t>
            </a:r>
            <a:r>
              <a:rPr lang="en-IN" dirty="0" smtClean="0"/>
              <a:t>laintext</a:t>
            </a:r>
            <a:r>
              <a:rPr lang="en-IN" dirty="0"/>
              <a:t>: </a:t>
            </a:r>
            <a:r>
              <a:rPr lang="en-IN" dirty="0" smtClean="0">
                <a:latin typeface="Consolas" pitchFamily="49" charset="0"/>
              </a:rPr>
              <a:t>internettechnology</a:t>
            </a:r>
          </a:p>
          <a:p>
            <a:r>
              <a:rPr lang="en-IN" dirty="0"/>
              <a:t>D</a:t>
            </a:r>
            <a:r>
              <a:rPr lang="en-IN" dirty="0" smtClean="0"/>
              <a:t>epth: </a:t>
            </a:r>
            <a:r>
              <a:rPr lang="en-IN" dirty="0" smtClean="0">
                <a:latin typeface="Consolas" pitchFamily="49" charset="0"/>
              </a:rPr>
              <a:t>3</a:t>
            </a:r>
          </a:p>
          <a:p>
            <a:r>
              <a:rPr lang="en-IN" dirty="0" smtClean="0"/>
              <a:t>Cipher: 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83588"/>
              </p:ext>
            </p:extLst>
          </p:nvPr>
        </p:nvGraphicFramePr>
        <p:xfrm>
          <a:off x="611560" y="3684632"/>
          <a:ext cx="77048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19"/>
                <a:gridCol w="405519"/>
                <a:gridCol w="405519"/>
                <a:gridCol w="405519"/>
                <a:gridCol w="394148"/>
                <a:gridCol w="416890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48000"/>
            <a:ext cx="2952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3850" y="296733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Consolas" pitchFamily="49" charset="0"/>
              </a:rPr>
              <a:t>IRTNGNENTEHOOYTECL</a:t>
            </a:r>
            <a:endParaRPr lang="en-IN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91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Rows/Columns Transposition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Plaintext letters written in </a:t>
            </a:r>
            <a:r>
              <a:rPr lang="en-IN" dirty="0" smtClean="0"/>
              <a:t>rows.</a:t>
            </a:r>
          </a:p>
          <a:p>
            <a:r>
              <a:rPr lang="en-IN" dirty="0"/>
              <a:t>Ciphertext obtained by reading column-by-column, but </a:t>
            </a:r>
            <a:r>
              <a:rPr lang="en-IN" dirty="0" smtClean="0"/>
              <a:t>re-arranged.</a:t>
            </a:r>
          </a:p>
          <a:p>
            <a:r>
              <a:rPr lang="en-IN" dirty="0" smtClean="0"/>
              <a:t>Key </a:t>
            </a:r>
            <a:r>
              <a:rPr lang="en-IN" dirty="0"/>
              <a:t>determines order of columns to </a:t>
            </a:r>
            <a:r>
              <a:rPr lang="en-IN" dirty="0" smtClean="0"/>
              <a:t>read.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Easy to </a:t>
            </a:r>
            <a:r>
              <a:rPr lang="en-IN" dirty="0"/>
              <a:t>break using letter frequency (try diﬀerent column orders)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496" y="2922734"/>
            <a:ext cx="8784976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9488" lvl="1" indent="-627063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400" dirty="0" smtClean="0">
                <a:solidFill>
                  <a:srgbClr val="000000"/>
                </a:solidFill>
                <a:latin typeface="+mj-lt"/>
                <a:cs typeface="Calibri" pitchFamily="34" charset="0"/>
              </a:rPr>
              <a:t>  Key:</a:t>
            </a:r>
            <a:r>
              <a:rPr lang="en-AU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4 </a:t>
            </a:r>
            <a:r>
              <a:rPr lang="en-AU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3 1 2 5 6 7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rgbClr val="000000"/>
                </a:solidFill>
                <a:latin typeface="+mj-lt"/>
              </a:rPr>
              <a:t>Plaintext</a:t>
            </a:r>
            <a:r>
              <a:rPr lang="en-AU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   A T </a:t>
            </a:r>
            <a:r>
              <a:rPr lang="en-AU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AU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 C K P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O S T P O N E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D U N T I L T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W O A M X Y Z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400" dirty="0" err="1" smtClean="0">
                <a:solidFill>
                  <a:srgbClr val="000000"/>
                </a:solidFill>
                <a:latin typeface="+mj-lt"/>
              </a:rPr>
              <a:t>Ciphertext</a:t>
            </a:r>
            <a:r>
              <a:rPr lang="en-AU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AU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9554" y="3210766"/>
            <a:ext cx="334334" cy="1513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635896" y="3214813"/>
            <a:ext cx="334334" cy="1509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43808" y="3210766"/>
            <a:ext cx="385746" cy="1513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55776" y="3214813"/>
            <a:ext cx="334334" cy="1509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355976" y="3210766"/>
            <a:ext cx="334334" cy="1509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995936" y="3214813"/>
            <a:ext cx="334334" cy="1509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716016" y="3210765"/>
            <a:ext cx="334334" cy="1509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34303" y="4715852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TTNA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4715852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APTM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4715852"/>
            <a:ext cx="70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TSUO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902332" y="471585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AODW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4715852"/>
            <a:ext cx="63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COIX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76056" y="4715852"/>
            <a:ext cx="64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KNLY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580112" y="471585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PETZ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4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7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Rows/Columns Transposition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Transposition ciphers can be made stronger by using multiple stages of transposition</a:t>
            </a:r>
          </a:p>
          <a:p>
            <a:r>
              <a:rPr lang="en-IN" dirty="0" smtClean="0"/>
              <a:t>Plaintext</a:t>
            </a:r>
            <a:r>
              <a:rPr lang="en-IN" dirty="0"/>
              <a:t>: </a:t>
            </a:r>
            <a:r>
              <a:rPr lang="en-IN" dirty="0" err="1">
                <a:latin typeface="Consolas" pitchFamily="49" charset="0"/>
              </a:rPr>
              <a:t>securityandcryptography</a:t>
            </a:r>
            <a:r>
              <a:rPr lang="en-IN" dirty="0">
                <a:latin typeface="Consolas" pitchFamily="49" charset="0"/>
              </a:rPr>
              <a:t> </a:t>
            </a:r>
            <a:endParaRPr lang="en-IN" dirty="0" smtClean="0">
              <a:latin typeface="Consolas" pitchFamily="49" charset="0"/>
            </a:endParaRPr>
          </a:p>
          <a:p>
            <a:r>
              <a:rPr lang="en-IN" dirty="0"/>
              <a:t>K</a:t>
            </a:r>
            <a:r>
              <a:rPr lang="en-IN" dirty="0" smtClean="0"/>
              <a:t>ey</a:t>
            </a:r>
            <a:r>
              <a:rPr lang="en-IN" dirty="0"/>
              <a:t>: </a:t>
            </a:r>
            <a:r>
              <a:rPr lang="en-IN" dirty="0" smtClean="0">
                <a:latin typeface="Consolas" pitchFamily="49" charset="0"/>
              </a:rPr>
              <a:t>315624</a:t>
            </a:r>
          </a:p>
          <a:p>
            <a:r>
              <a:rPr lang="en-IN" dirty="0" smtClean="0"/>
              <a:t>Ciphertext: </a:t>
            </a:r>
          </a:p>
          <a:p>
            <a:r>
              <a:rPr lang="en-IN" dirty="0" smtClean="0"/>
              <a:t>Transpose </a:t>
            </a:r>
            <a:r>
              <a:rPr lang="en-IN" dirty="0"/>
              <a:t>again using same key</a:t>
            </a:r>
            <a:r>
              <a:rPr lang="en-IN" dirty="0" smtClean="0"/>
              <a:t>:</a:t>
            </a:r>
          </a:p>
          <a:p>
            <a:r>
              <a:rPr lang="en-IN" dirty="0" smtClean="0"/>
              <a:t>Ciphertext:</a:t>
            </a:r>
            <a:endParaRPr lang="en-IN" dirty="0"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895327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Consolas" pitchFamily="49" charset="0"/>
              </a:rPr>
              <a:t>EYYARDOYSTRRICGCAPPUNTH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3886696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Consolas" pitchFamily="49" charset="0"/>
              </a:rPr>
              <a:t>YYCURRAHEOIPDRPYSGNATCT</a:t>
            </a:r>
            <a:endParaRPr lang="en-IN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29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15060</TotalTime>
  <Words>5480</Words>
  <Application>Microsoft Office PowerPoint</Application>
  <PresentationFormat>On-screen Show (4:3)</PresentationFormat>
  <Paragraphs>1179</Paragraphs>
  <Slides>102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14" baseType="lpstr">
      <vt:lpstr>Arial</vt:lpstr>
      <vt:lpstr>Calibri</vt:lpstr>
      <vt:lpstr>Cambria Math</vt:lpstr>
      <vt:lpstr>Consolas</vt:lpstr>
      <vt:lpstr>Courier New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UNIT-1 Symmetric Cipher  Model</vt:lpstr>
      <vt:lpstr>Outline</vt:lpstr>
      <vt:lpstr>Introduction to Information &amp; N/W Security</vt:lpstr>
      <vt:lpstr>Information &amp; Network Security</vt:lpstr>
      <vt:lpstr>Key Security Objectives</vt:lpstr>
      <vt:lpstr>Confidentiality</vt:lpstr>
      <vt:lpstr>Confidentiality</vt:lpstr>
      <vt:lpstr>Integrity</vt:lpstr>
      <vt:lpstr>Integrity</vt:lpstr>
      <vt:lpstr>Availability</vt:lpstr>
      <vt:lpstr>Authenticity</vt:lpstr>
      <vt:lpstr>Authenticity</vt:lpstr>
      <vt:lpstr>Accountability</vt:lpstr>
      <vt:lpstr>Impact of Security Breaches</vt:lpstr>
      <vt:lpstr>OSI Security Architecture</vt:lpstr>
      <vt:lpstr>PowerPoint Presentation</vt:lpstr>
      <vt:lpstr>Security Attacks</vt:lpstr>
      <vt:lpstr>Release of message contents (Passive Attack)</vt:lpstr>
      <vt:lpstr>Traffic Analysis (Passive Attack)</vt:lpstr>
      <vt:lpstr>Masquerade Attack (Active Attack)</vt:lpstr>
      <vt:lpstr>Replay Attack (Active Attack)</vt:lpstr>
      <vt:lpstr>Modification of messages Attack (Active Attack)</vt:lpstr>
      <vt:lpstr>Denial of Service Attack (Active Attack)</vt:lpstr>
      <vt:lpstr>PowerPoint Presentation</vt:lpstr>
      <vt:lpstr>Security Services (X.800)</vt:lpstr>
      <vt:lpstr>PowerPoint Presentation</vt:lpstr>
      <vt:lpstr>Authentication</vt:lpstr>
      <vt:lpstr>PowerPoint Presentation</vt:lpstr>
      <vt:lpstr>Access Control</vt:lpstr>
      <vt:lpstr>PowerPoint Presentation</vt:lpstr>
      <vt:lpstr>Data Confidentiality</vt:lpstr>
      <vt:lpstr>PowerPoint Presentation</vt:lpstr>
      <vt:lpstr>Data Integrity</vt:lpstr>
      <vt:lpstr>Data Integrity (Cont…)</vt:lpstr>
      <vt:lpstr>Data Integrity (Cont…)</vt:lpstr>
      <vt:lpstr>PowerPoint Presentation</vt:lpstr>
      <vt:lpstr>Non Repudiation</vt:lpstr>
      <vt:lpstr>Non Repudiation (Cont…)</vt:lpstr>
      <vt:lpstr>PowerPoint Presentation</vt:lpstr>
      <vt:lpstr>Security Mechanisms (X.800)</vt:lpstr>
      <vt:lpstr>Security Mechanism (Specific security)</vt:lpstr>
      <vt:lpstr>Security Mechanism (Specific security)</vt:lpstr>
      <vt:lpstr>Model for Network Security</vt:lpstr>
      <vt:lpstr>Encryption and Decryption</vt:lpstr>
      <vt:lpstr>Symmetric Cipher Model (Conventional Encryption)</vt:lpstr>
      <vt:lpstr>Terminology</vt:lpstr>
      <vt:lpstr>Cryptography and Cryptanalysis</vt:lpstr>
      <vt:lpstr>PowerPoint Presentation</vt:lpstr>
      <vt:lpstr>Requirements and Assumptions</vt:lpstr>
      <vt:lpstr>Cryptanalysis and Brute-Force Attack</vt:lpstr>
      <vt:lpstr>Attacks on Encrypted Messages</vt:lpstr>
      <vt:lpstr>Attacks on Encrypted Messages</vt:lpstr>
      <vt:lpstr>Attacks on Encrypted Messages</vt:lpstr>
      <vt:lpstr>Attacks on Encrypted Messages</vt:lpstr>
      <vt:lpstr>Attacks on Encrypted Messages</vt:lpstr>
      <vt:lpstr>Substitution Techniques</vt:lpstr>
      <vt:lpstr>Caesar Cipher</vt:lpstr>
      <vt:lpstr>Caesar Cipher (Cont…)</vt:lpstr>
      <vt:lpstr>Caesar Cipher (Cont…)</vt:lpstr>
      <vt:lpstr>Caesar Cipher Examples</vt:lpstr>
      <vt:lpstr>Brute force attack on Caesar Cipher</vt:lpstr>
      <vt:lpstr>Brute force attack on Caesar Cipher</vt:lpstr>
      <vt:lpstr>Substitution Techniques</vt:lpstr>
      <vt:lpstr>2. Monoalphabetic Cipher (Simple substitution)</vt:lpstr>
      <vt:lpstr>Attack on Monoalphabetic Cipher</vt:lpstr>
      <vt:lpstr>Attack on Monoalphabetic Cipher (Cont…)</vt:lpstr>
      <vt:lpstr>Substitution Techniques</vt:lpstr>
      <vt:lpstr>Playfair Cipher</vt:lpstr>
      <vt:lpstr>Playfair Cipher - Encrypt Plaintext</vt:lpstr>
      <vt:lpstr>Playfair Cipher - Encrypt Plaintext</vt:lpstr>
      <vt:lpstr>Playfair Cipher - Is it Breakable? </vt:lpstr>
      <vt:lpstr>Playfair Cipher Examples</vt:lpstr>
      <vt:lpstr>Playfair Cipher Examples</vt:lpstr>
      <vt:lpstr>Substitution Techniques</vt:lpstr>
      <vt:lpstr>Hill Cipher</vt:lpstr>
      <vt:lpstr>Hill Cipher Encryption</vt:lpstr>
      <vt:lpstr>Hill Cipher Encryption (Cont…)</vt:lpstr>
      <vt:lpstr>Hill Cipher Decryption</vt:lpstr>
      <vt:lpstr>Step 1: Inverse of key matrix</vt:lpstr>
      <vt:lpstr>Step 1: Inverse of key matrix</vt:lpstr>
      <vt:lpstr>Step 2: Modular (Multiplicative) inverse</vt:lpstr>
      <vt:lpstr>Step 2: Modular (Multiplicative) inverse</vt:lpstr>
      <vt:lpstr>Step 2: Multiply with adjoin of matrix </vt:lpstr>
      <vt:lpstr>Hill Cipher Encryption (Cont…)</vt:lpstr>
      <vt:lpstr>Hill Cipher Examples</vt:lpstr>
      <vt:lpstr>Substitution Techniques</vt:lpstr>
      <vt:lpstr>Polyalphabetic Cipher</vt:lpstr>
      <vt:lpstr>PowerPoint Presentation</vt:lpstr>
      <vt:lpstr>Vigenere Cipher</vt:lpstr>
      <vt:lpstr>Vigenere Cipher</vt:lpstr>
      <vt:lpstr>Vernam Cipher</vt:lpstr>
      <vt:lpstr>Substitution Techniques</vt:lpstr>
      <vt:lpstr>One time pad</vt:lpstr>
      <vt:lpstr>One time pad</vt:lpstr>
      <vt:lpstr>PowerPoint Presentation</vt:lpstr>
      <vt:lpstr>Transposition Techniques</vt:lpstr>
      <vt:lpstr>Rail Fence Transposition</vt:lpstr>
      <vt:lpstr>Rows/Columns Transposition</vt:lpstr>
      <vt:lpstr>Rows/Columns Transposition</vt:lpstr>
      <vt:lpstr>Cryptographic Algorithms</vt:lpstr>
      <vt:lpstr>Threat and Attack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om</cp:lastModifiedBy>
  <cp:revision>2640</cp:revision>
  <dcterms:created xsi:type="dcterms:W3CDTF">2013-05-17T03:00:03Z</dcterms:created>
  <dcterms:modified xsi:type="dcterms:W3CDTF">2018-07-24T05:37:24Z</dcterms:modified>
</cp:coreProperties>
</file>