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380" r:id="rId4"/>
    <p:sldId id="400" r:id="rId5"/>
    <p:sldId id="402" r:id="rId6"/>
    <p:sldId id="401" r:id="rId7"/>
    <p:sldId id="409" r:id="rId8"/>
    <p:sldId id="403" r:id="rId9"/>
    <p:sldId id="404" r:id="rId10"/>
    <p:sldId id="405" r:id="rId11"/>
    <p:sldId id="406" r:id="rId12"/>
    <p:sldId id="407" r:id="rId13"/>
    <p:sldId id="408" r:id="rId14"/>
    <p:sldId id="410" r:id="rId15"/>
    <p:sldId id="412" r:id="rId16"/>
    <p:sldId id="411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39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H0Tw4yvgJp0ogZuPmEog==" hashData="z8RAB/o+wvkNlp3BG1KsHZXi40ft2aKt3neggihT3rvbv23iGSThU0N9S5Hhvf1LmE+ClFXR5Hn3uCSP1MEbgg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1296" y="19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Unit-10 </a:t>
            </a:r>
            <a:r>
              <a:rPr lang="en-IN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Security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UNIT-10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Web </a:t>
            </a:r>
            <a:r>
              <a:rPr lang="en-IN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Cipher Spec Protocol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97" y="953029"/>
            <a:ext cx="6711207" cy="54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2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Alert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Alert Protocol</a:t>
            </a:r>
            <a:r>
              <a:rPr lang="en-IN" dirty="0"/>
              <a:t> is used to convey SSL-related alerts to the peer entity. As </a:t>
            </a:r>
            <a:r>
              <a:rPr lang="en-IN" dirty="0" smtClean="0"/>
              <a:t>with other </a:t>
            </a:r>
            <a:r>
              <a:rPr lang="en-IN" dirty="0"/>
              <a:t>applications that use SSL, alert messages are compressed and encrypted, </a:t>
            </a:r>
            <a:r>
              <a:rPr lang="en-IN" dirty="0" smtClean="0"/>
              <a:t>as specified </a:t>
            </a:r>
            <a:r>
              <a:rPr lang="en-IN" dirty="0"/>
              <a:t>by the current state.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" y="2301875"/>
            <a:ext cx="7989888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4" y="1106742"/>
            <a:ext cx="8616352" cy="46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 – Phase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0" y="996045"/>
            <a:ext cx="8778920" cy="52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 – Phase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Phase I, the client and server know the following: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chemeClr val="tx2"/>
                </a:solidFill>
              </a:rPr>
              <a:t>version</a:t>
            </a:r>
            <a:r>
              <a:rPr lang="en-IN" dirty="0"/>
              <a:t> of SSL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chemeClr val="tx2"/>
                </a:solidFill>
              </a:rPr>
              <a:t>algorithms</a:t>
            </a:r>
            <a:r>
              <a:rPr lang="en-IN" dirty="0"/>
              <a:t> for key exchange, </a:t>
            </a:r>
            <a:r>
              <a:rPr lang="en-IN" dirty="0" smtClean="0"/>
              <a:t>message authentication</a:t>
            </a:r>
            <a:r>
              <a:rPr lang="en-IN" dirty="0"/>
              <a:t>, and </a:t>
            </a:r>
            <a:r>
              <a:rPr lang="en-IN" dirty="0" smtClean="0"/>
              <a:t> encryption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chemeClr val="tx2"/>
                </a:solidFill>
              </a:rPr>
              <a:t>compression method</a:t>
            </a:r>
          </a:p>
          <a:p>
            <a:r>
              <a:rPr lang="en-IN" dirty="0" smtClean="0"/>
              <a:t>The </a:t>
            </a:r>
            <a:r>
              <a:rPr lang="en-IN" dirty="0"/>
              <a:t>two </a:t>
            </a:r>
            <a:r>
              <a:rPr lang="en-IN" b="1" dirty="0">
                <a:solidFill>
                  <a:schemeClr val="tx2"/>
                </a:solidFill>
              </a:rPr>
              <a:t>random numbers </a:t>
            </a:r>
            <a:r>
              <a:rPr lang="en-IN" dirty="0"/>
              <a:t>for </a:t>
            </a:r>
            <a:r>
              <a:rPr lang="en-IN" dirty="0" smtClean="0"/>
              <a:t>key generation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 – Phase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3" y="990600"/>
            <a:ext cx="8669274" cy="533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1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 – Phase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After Phase </a:t>
            </a:r>
            <a:r>
              <a:rPr lang="en-IN" dirty="0" smtClean="0"/>
              <a:t>II</a:t>
            </a:r>
            <a:endParaRPr lang="en-IN" dirty="0"/>
          </a:p>
          <a:p>
            <a:pPr algn="l"/>
            <a:r>
              <a:rPr lang="en-IN" dirty="0" smtClean="0"/>
              <a:t>The </a:t>
            </a:r>
            <a:r>
              <a:rPr lang="en-IN" dirty="0"/>
              <a:t>server is authenticated to the client.</a:t>
            </a:r>
          </a:p>
          <a:p>
            <a:pPr algn="l"/>
            <a:r>
              <a:rPr lang="en-IN" dirty="0" smtClean="0"/>
              <a:t>The </a:t>
            </a:r>
            <a:r>
              <a:rPr lang="en-IN" dirty="0"/>
              <a:t>client knows the public key of </a:t>
            </a:r>
            <a:r>
              <a:rPr lang="en-IN" dirty="0" smtClean="0"/>
              <a:t>the server </a:t>
            </a:r>
            <a:r>
              <a:rPr lang="en-IN" dirty="0"/>
              <a:t>if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 – Phase III</a:t>
            </a:r>
            <a:endParaRPr lang="en-IN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4745"/>
            <a:ext cx="873780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Handshake Protocol – Phase IV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1" y="1088740"/>
            <a:ext cx="8854709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0580" cy="6820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55568" y="116632"/>
            <a:ext cx="3888432" cy="14761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SSL Handshake Protocol Phases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Web Security threats and approaches</a:t>
            </a:r>
            <a:endParaRPr lang="en-IN" dirty="0" smtClean="0"/>
          </a:p>
          <a:p>
            <a:r>
              <a:rPr lang="en-IN" dirty="0"/>
              <a:t>SSL </a:t>
            </a:r>
            <a:r>
              <a:rPr lang="en-IN" dirty="0" smtClean="0"/>
              <a:t>architecture</a:t>
            </a:r>
          </a:p>
          <a:p>
            <a:r>
              <a:rPr lang="en-IN" dirty="0" smtClean="0"/>
              <a:t>SSL Protocol</a:t>
            </a:r>
          </a:p>
          <a:p>
            <a:r>
              <a:rPr lang="en-IN" dirty="0"/>
              <a:t>Transport layer </a:t>
            </a:r>
            <a:r>
              <a:rPr lang="en-IN" dirty="0" smtClean="0"/>
              <a:t>security</a:t>
            </a:r>
          </a:p>
          <a:p>
            <a:r>
              <a:rPr lang="en-IN" dirty="0" smtClean="0"/>
              <a:t>HTTPS</a:t>
            </a:r>
          </a:p>
          <a:p>
            <a:r>
              <a:rPr lang="en-IN" dirty="0"/>
              <a:t>SSH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HTTPS (HTTP over SSL)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HTTPS</a:t>
            </a:r>
            <a:r>
              <a:rPr lang="en-IN" dirty="0"/>
              <a:t> (HTTP over SSL) refers to the combination of HTTP and SSL to </a:t>
            </a:r>
            <a:r>
              <a:rPr lang="en-IN" dirty="0" smtClean="0"/>
              <a:t>implement secure </a:t>
            </a:r>
            <a:r>
              <a:rPr lang="en-IN" dirty="0"/>
              <a:t>communication between a Web browser and a Web server.</a:t>
            </a:r>
          </a:p>
          <a:p>
            <a:r>
              <a:rPr lang="en-IN" dirty="0"/>
              <a:t>When HTTPS is used, the following elements of the communication </a:t>
            </a:r>
            <a:r>
              <a:rPr lang="en-IN" dirty="0" smtClean="0"/>
              <a:t>are encrypted</a:t>
            </a:r>
            <a:r>
              <a:rPr lang="en-IN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tx2"/>
                </a:solidFill>
              </a:rPr>
              <a:t>URL</a:t>
            </a:r>
            <a:r>
              <a:rPr lang="en-IN" sz="2400" dirty="0" smtClean="0"/>
              <a:t> </a:t>
            </a:r>
            <a:r>
              <a:rPr lang="en-IN" sz="2400" dirty="0"/>
              <a:t>of the requested 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Contents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tx2"/>
                </a:solidFill>
              </a:rPr>
              <a:t>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Contents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chemeClr val="tx2"/>
                </a:solidFill>
              </a:rPr>
              <a:t>browser forms </a:t>
            </a:r>
            <a:r>
              <a:rPr lang="en-IN" sz="2400" dirty="0"/>
              <a:t>(filled in by browser user)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Cookies</a:t>
            </a:r>
            <a:r>
              <a:rPr lang="en-IN" sz="2400" dirty="0" smtClean="0"/>
              <a:t> </a:t>
            </a:r>
            <a:r>
              <a:rPr lang="en-IN" sz="2400" dirty="0"/>
              <a:t>sent from browser to server and from server to browser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Contents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chemeClr val="tx2"/>
                </a:solidFill>
              </a:rPr>
              <a:t>HTTP header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SSH (Secure Shell)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Secure Shell (SSH)</a:t>
            </a:r>
            <a:r>
              <a:rPr lang="en-IN" dirty="0"/>
              <a:t> is a protocol for secure </a:t>
            </a:r>
            <a:r>
              <a:rPr lang="en-IN" dirty="0" smtClean="0"/>
              <a:t>network communications designed to </a:t>
            </a:r>
            <a:r>
              <a:rPr lang="en-IN" dirty="0"/>
              <a:t>be relatively simple and inexpensive to implement.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initial version, </a:t>
            </a:r>
            <a:r>
              <a:rPr lang="en-IN" dirty="0" smtClean="0"/>
              <a:t>SSH1 was </a:t>
            </a:r>
            <a:r>
              <a:rPr lang="en-IN" dirty="0"/>
              <a:t>focused on providing a </a:t>
            </a:r>
            <a:r>
              <a:rPr lang="en-IN" b="1" dirty="0">
                <a:solidFill>
                  <a:schemeClr val="tx2"/>
                </a:solidFill>
              </a:rPr>
              <a:t>secure remote logon facility</a:t>
            </a:r>
            <a:r>
              <a:rPr lang="en-IN" dirty="0"/>
              <a:t> to replace TELNET </a:t>
            </a:r>
            <a:r>
              <a:rPr lang="en-IN" dirty="0" smtClean="0"/>
              <a:t>and other </a:t>
            </a:r>
            <a:r>
              <a:rPr lang="en-IN" dirty="0"/>
              <a:t>remote logon schemes that provided no security.</a:t>
            </a:r>
          </a:p>
        </p:txBody>
      </p:sp>
    </p:spTree>
    <p:extLst>
      <p:ext uri="{BB962C8B-B14F-4D97-AF65-F5344CB8AC3E}">
        <p14:creationId xmlns:p14="http://schemas.microsoft.com/office/powerpoint/2010/main" val="17587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SSH (Secure Shell)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27" y="990601"/>
            <a:ext cx="5429546" cy="54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Secure Socket Layer (SSL)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Secure Socket Layer (SSL) </a:t>
            </a:r>
            <a:r>
              <a:rPr lang="en-IN" dirty="0"/>
              <a:t>provides security services between TCP </a:t>
            </a:r>
            <a:r>
              <a:rPr lang="en-IN" dirty="0" smtClean="0"/>
              <a:t>and applications </a:t>
            </a:r>
            <a:r>
              <a:rPr lang="en-IN" dirty="0"/>
              <a:t>that use TCP. The Internet standard version is called </a:t>
            </a:r>
            <a:r>
              <a:rPr lang="en-IN" b="1" dirty="0">
                <a:solidFill>
                  <a:schemeClr val="tx2"/>
                </a:solidFill>
              </a:rPr>
              <a:t>Transport Layer Service (TLS)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tx2"/>
                </a:solidFill>
              </a:rPr>
              <a:t>SSL/TLS</a:t>
            </a:r>
            <a:r>
              <a:rPr lang="en-IN" dirty="0"/>
              <a:t> provides </a:t>
            </a:r>
            <a:r>
              <a:rPr lang="en-IN" b="1" dirty="0">
                <a:solidFill>
                  <a:schemeClr val="tx2"/>
                </a:solidFill>
              </a:rPr>
              <a:t>confidentiality</a:t>
            </a:r>
            <a:r>
              <a:rPr lang="en-IN" dirty="0"/>
              <a:t> using symmetric encryption and </a:t>
            </a:r>
            <a:r>
              <a:rPr lang="en-IN" b="1" dirty="0">
                <a:solidFill>
                  <a:schemeClr val="tx2"/>
                </a:solidFill>
              </a:rPr>
              <a:t>message integrity </a:t>
            </a:r>
            <a:r>
              <a:rPr lang="en-IN" dirty="0"/>
              <a:t>using a message authentication code.</a:t>
            </a:r>
          </a:p>
          <a:p>
            <a:r>
              <a:rPr lang="en-IN" b="1" dirty="0">
                <a:solidFill>
                  <a:schemeClr val="tx2"/>
                </a:solidFill>
              </a:rPr>
              <a:t>SSL/TLS</a:t>
            </a:r>
            <a:r>
              <a:rPr lang="en-IN" dirty="0"/>
              <a:t> includes protocol mechanisms to enable two TCP users to </a:t>
            </a:r>
            <a:r>
              <a:rPr lang="en-IN" dirty="0" smtClean="0"/>
              <a:t>determine the </a:t>
            </a:r>
            <a:r>
              <a:rPr lang="en-IN" dirty="0"/>
              <a:t>security mechanisms and services they will use.</a:t>
            </a:r>
            <a:endParaRPr lang="en-IN" b="1" dirty="0" smtClean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SSL</a:t>
            </a:r>
            <a:r>
              <a:rPr lang="en-IN" dirty="0" smtClean="0"/>
              <a:t> </a:t>
            </a:r>
            <a:r>
              <a:rPr lang="en-IN" dirty="0"/>
              <a:t>is designed to make use of TCP to provide a reliable end-to-end secure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Relative Location of Security Facilities in the TCP/IP Protocol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0" y="1300029"/>
            <a:ext cx="8437663" cy="1610482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29" y="3573016"/>
            <a:ext cx="4007942" cy="321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0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Secure Socket Layer (SSL)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19212"/>
            <a:ext cx="6524625" cy="42195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95836" y="2600908"/>
            <a:ext cx="2844316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Four SSL Protocols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928813"/>
            <a:ext cx="8675687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6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SSL Record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021460" cy="5334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provides two services for SSL connections</a:t>
            </a:r>
          </a:p>
          <a:p>
            <a:r>
              <a:rPr lang="en-IN" b="1" dirty="0"/>
              <a:t>Confidentiality:</a:t>
            </a:r>
            <a:r>
              <a:rPr lang="en-IN" dirty="0"/>
              <a:t> The Handshake Protocol defines a shared secret key that is </a:t>
            </a:r>
            <a:r>
              <a:rPr lang="en-IN" dirty="0" smtClean="0"/>
              <a:t> used </a:t>
            </a:r>
            <a:r>
              <a:rPr lang="en-IN" dirty="0"/>
              <a:t>for conventional encryption of SSL payloads</a:t>
            </a:r>
            <a:r>
              <a:rPr lang="en-IN" dirty="0" smtClean="0"/>
              <a:t>.</a:t>
            </a:r>
          </a:p>
          <a:p>
            <a:r>
              <a:rPr lang="en-IN" b="1" dirty="0"/>
              <a:t>Message Integrity: </a:t>
            </a:r>
            <a:r>
              <a:rPr lang="en-IN" dirty="0"/>
              <a:t>The Handshake Protocol also defines a shared secret key </a:t>
            </a:r>
            <a:r>
              <a:rPr lang="en-IN" dirty="0" smtClean="0"/>
              <a:t> that </a:t>
            </a:r>
            <a:r>
              <a:rPr lang="en-IN" dirty="0"/>
              <a:t>is used to form a message authentication code (MAC).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103"/>
          <a:stretch/>
        </p:blipFill>
        <p:spPr>
          <a:xfrm>
            <a:off x="4211960" y="1340768"/>
            <a:ext cx="4860540" cy="42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SSL Record Protocol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chemeClr val="tx2"/>
                </a:solidFill>
              </a:rPr>
              <a:t>Record </a:t>
            </a:r>
            <a:r>
              <a:rPr lang="en-IN" b="1" dirty="0">
                <a:solidFill>
                  <a:schemeClr val="tx2"/>
                </a:solidFill>
              </a:rPr>
              <a:t>Protocol</a:t>
            </a:r>
            <a:r>
              <a:rPr lang="en-IN" dirty="0"/>
              <a:t> takes an application message to be transmitted, fragments the </a:t>
            </a:r>
            <a:r>
              <a:rPr lang="en-IN" dirty="0" smtClean="0"/>
              <a:t>data into </a:t>
            </a:r>
            <a:r>
              <a:rPr lang="en-IN" dirty="0"/>
              <a:t>manageable blocks, optionally compresses the data, applies a MAC, encrypts</a:t>
            </a:r>
            <a:r>
              <a:rPr lang="en-IN" dirty="0" smtClean="0"/>
              <a:t>, adds </a:t>
            </a:r>
            <a:r>
              <a:rPr lang="en-IN" dirty="0"/>
              <a:t>a header, and transmits the resulting unit in a TCP </a:t>
            </a:r>
            <a:r>
              <a:rPr lang="en-IN" dirty="0" smtClean="0"/>
              <a:t>segment.</a:t>
            </a:r>
          </a:p>
          <a:p>
            <a:r>
              <a:rPr lang="en-IN" dirty="0" smtClean="0"/>
              <a:t>Received data are </a:t>
            </a:r>
            <a:r>
              <a:rPr lang="en-IN" dirty="0"/>
              <a:t>decrypted, verified, decompressed, and reassembled before being delivered </a:t>
            </a:r>
            <a:r>
              <a:rPr lang="en-IN" dirty="0" smtClean="0"/>
              <a:t>to higher-level </a:t>
            </a:r>
            <a:r>
              <a:rPr lang="en-IN" dirty="0"/>
              <a:t>users.</a:t>
            </a:r>
          </a:p>
        </p:txBody>
      </p:sp>
    </p:spTree>
    <p:extLst>
      <p:ext uri="{BB962C8B-B14F-4D97-AF65-F5344CB8AC3E}">
        <p14:creationId xmlns:p14="http://schemas.microsoft.com/office/powerpoint/2010/main" val="16966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Cipher Spec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Change Cipher Spec Protocol </a:t>
            </a:r>
            <a:r>
              <a:rPr lang="en-IN" dirty="0"/>
              <a:t>is one of the three SSL-specific protocols </a:t>
            </a:r>
            <a:r>
              <a:rPr lang="en-IN" dirty="0" smtClean="0"/>
              <a:t>that use </a:t>
            </a:r>
            <a:r>
              <a:rPr lang="en-IN" dirty="0"/>
              <a:t>the SSL Record Protocol, and it is the </a:t>
            </a:r>
            <a:r>
              <a:rPr lang="en-IN" dirty="0" smtClean="0"/>
              <a:t>simplest.</a:t>
            </a:r>
          </a:p>
          <a:p>
            <a:r>
              <a:rPr lang="en-IN" dirty="0" smtClean="0"/>
              <a:t>This </a:t>
            </a:r>
            <a:r>
              <a:rPr lang="en-IN" dirty="0"/>
              <a:t>protocol consists of a </a:t>
            </a:r>
            <a:r>
              <a:rPr lang="en-IN" b="1" dirty="0">
                <a:solidFill>
                  <a:schemeClr val="tx2"/>
                </a:solidFill>
              </a:rPr>
              <a:t>single message</a:t>
            </a:r>
            <a:r>
              <a:rPr lang="en-IN" dirty="0"/>
              <a:t> which consists of a single byte with the </a:t>
            </a:r>
            <a:r>
              <a:rPr lang="en-IN" b="1" dirty="0">
                <a:solidFill>
                  <a:schemeClr val="tx2"/>
                </a:solidFill>
              </a:rPr>
              <a:t>value 1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sole purpose </a:t>
            </a:r>
            <a:r>
              <a:rPr lang="en-IN" dirty="0"/>
              <a:t>of this message is to cause the pending state to be copied into the </a:t>
            </a:r>
            <a:r>
              <a:rPr lang="en-IN" dirty="0" smtClean="0"/>
              <a:t>current state</a:t>
            </a:r>
            <a:r>
              <a:rPr lang="en-IN" dirty="0"/>
              <a:t>, which updates the cipher suite to be used on this connection.</a:t>
            </a:r>
          </a:p>
        </p:txBody>
      </p:sp>
    </p:spTree>
    <p:extLst>
      <p:ext uri="{BB962C8B-B14F-4D97-AF65-F5344CB8AC3E}">
        <p14:creationId xmlns:p14="http://schemas.microsoft.com/office/powerpoint/2010/main" val="41308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14634</TotalTime>
  <Words>634</Words>
  <Application>Microsoft Office PowerPoint</Application>
  <PresentationFormat>On-screen Show (4:3)</PresentationFormat>
  <Paragraphs>66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UNIT-10 Web Security</vt:lpstr>
      <vt:lpstr>Outline</vt:lpstr>
      <vt:lpstr>Secure Socket Layer (SSL)</vt:lpstr>
      <vt:lpstr>Relative Location of Security Facilities in the TCP/IP Protocol Stack</vt:lpstr>
      <vt:lpstr>Secure Socket Layer (SSL) Architecture</vt:lpstr>
      <vt:lpstr>Four SSL Protocols</vt:lpstr>
      <vt:lpstr>SSL Record Protocol</vt:lpstr>
      <vt:lpstr>SSL Record Protocol – Cont…</vt:lpstr>
      <vt:lpstr>Change Cipher Spec Protocol</vt:lpstr>
      <vt:lpstr>Change Cipher Spec Protocol – Cont…</vt:lpstr>
      <vt:lpstr>Alert Protocol</vt:lpstr>
      <vt:lpstr>Handshake Protocol</vt:lpstr>
      <vt:lpstr>Handshake Protocol – Phase I</vt:lpstr>
      <vt:lpstr>Handshake Protocol – Phase I</vt:lpstr>
      <vt:lpstr>Handshake Protocol – Phase II</vt:lpstr>
      <vt:lpstr>Handshake Protocol – Phase II</vt:lpstr>
      <vt:lpstr>Handshake Protocol – Phase III</vt:lpstr>
      <vt:lpstr>Handshake Protocol – Phase IV</vt:lpstr>
      <vt:lpstr>PowerPoint Presentation</vt:lpstr>
      <vt:lpstr>HTTPS (HTTP over SSL)</vt:lpstr>
      <vt:lpstr>SSH (Secure Shell)</vt:lpstr>
      <vt:lpstr>SSH (Secure Shell) – 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3015</cp:revision>
  <dcterms:created xsi:type="dcterms:W3CDTF">2013-05-17T03:00:03Z</dcterms:created>
  <dcterms:modified xsi:type="dcterms:W3CDTF">2017-09-12T03:09:52Z</dcterms:modified>
</cp:coreProperties>
</file>