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61"/>
  </p:notesMasterIdLst>
  <p:sldIdLst>
    <p:sldId id="256" r:id="rId3"/>
    <p:sldId id="380" r:id="rId4"/>
    <p:sldId id="456" r:id="rId5"/>
    <p:sldId id="455" r:id="rId6"/>
    <p:sldId id="382" r:id="rId7"/>
    <p:sldId id="457" r:id="rId8"/>
    <p:sldId id="458" r:id="rId9"/>
    <p:sldId id="387" r:id="rId10"/>
    <p:sldId id="459" r:id="rId11"/>
    <p:sldId id="385" r:id="rId12"/>
    <p:sldId id="389" r:id="rId13"/>
    <p:sldId id="388" r:id="rId14"/>
    <p:sldId id="390" r:id="rId15"/>
    <p:sldId id="391" r:id="rId16"/>
    <p:sldId id="424" r:id="rId17"/>
    <p:sldId id="439" r:id="rId18"/>
    <p:sldId id="440" r:id="rId19"/>
    <p:sldId id="441" r:id="rId20"/>
    <p:sldId id="392" r:id="rId21"/>
    <p:sldId id="463" r:id="rId22"/>
    <p:sldId id="425" r:id="rId23"/>
    <p:sldId id="426" r:id="rId24"/>
    <p:sldId id="430" r:id="rId25"/>
    <p:sldId id="442" r:id="rId26"/>
    <p:sldId id="443" r:id="rId27"/>
    <p:sldId id="444" r:id="rId28"/>
    <p:sldId id="434" r:id="rId29"/>
    <p:sldId id="435" r:id="rId30"/>
    <p:sldId id="445" r:id="rId31"/>
    <p:sldId id="446" r:id="rId32"/>
    <p:sldId id="438" r:id="rId33"/>
    <p:sldId id="462" r:id="rId34"/>
    <p:sldId id="398" r:id="rId35"/>
    <p:sldId id="471" r:id="rId36"/>
    <p:sldId id="404" r:id="rId37"/>
    <p:sldId id="464" r:id="rId38"/>
    <p:sldId id="467" r:id="rId39"/>
    <p:sldId id="466" r:id="rId40"/>
    <p:sldId id="405" r:id="rId41"/>
    <p:sldId id="410" r:id="rId42"/>
    <p:sldId id="411" r:id="rId43"/>
    <p:sldId id="412" r:id="rId44"/>
    <p:sldId id="409" r:id="rId45"/>
    <p:sldId id="473" r:id="rId46"/>
    <p:sldId id="474" r:id="rId47"/>
    <p:sldId id="413" r:id="rId48"/>
    <p:sldId id="472" r:id="rId49"/>
    <p:sldId id="475" r:id="rId50"/>
    <p:sldId id="417" r:id="rId51"/>
    <p:sldId id="418" r:id="rId52"/>
    <p:sldId id="476" r:id="rId53"/>
    <p:sldId id="416" r:id="rId54"/>
    <p:sldId id="419" r:id="rId55"/>
    <p:sldId id="479" r:id="rId56"/>
    <p:sldId id="478" r:id="rId57"/>
    <p:sldId id="477" r:id="rId58"/>
    <p:sldId id="423" r:id="rId59"/>
    <p:sldId id="399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1ws3Bu7B58J48TglEbYRZw==" hashData="0Eor1i4Bv+u8Bh+JKRilhCIRYfH6ZPyqv9aM8bserCliM5ucyim5Uu3prVMtLJnjSbgA1t71goSoTB0g4a4gs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FF99"/>
    <a:srgbClr val="FFFF66"/>
    <a:srgbClr val="D3D2D2"/>
    <a:srgbClr val="C0C0C0"/>
    <a:srgbClr val="008000"/>
    <a:srgbClr val="4D4C4D"/>
    <a:srgbClr val="66FF66"/>
    <a:srgbClr val="E40524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44" autoAdjust="0"/>
    <p:restoredTop sz="93615" autoAdjust="0"/>
  </p:normalViewPr>
  <p:slideViewPr>
    <p:cSldViewPr>
      <p:cViewPr varScale="1">
        <p:scale>
          <a:sx n="70" d="100"/>
          <a:sy n="70" d="100"/>
        </p:scale>
        <p:origin x="89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8/9/2018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7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X.800 and RFC 2828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International Telecommunication Union (ITU)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92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confusion step is the S-box substitution, while the diffusion step is where the output of the S-boxes is rearranged according to the P-box permutation rules.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686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97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94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F9BC18-5F67-48C8-AE19-74C8DD218351}" type="datetime1">
              <a:rPr lang="en-US" altLang="en-US">
                <a:solidFill>
                  <a:srgbClr val="000000"/>
                </a:solidFill>
              </a:rPr>
              <a:pPr/>
              <a:t>8/9/2018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42CAB-82AF-48CC-9F29-41124BD4446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99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3BC1A9-3026-4393-A80E-70E36827A4AD}" type="datetime1">
              <a:rPr lang="en-US" altLang="en-US">
                <a:solidFill>
                  <a:srgbClr val="000000"/>
                </a:solidFill>
              </a:rPr>
              <a:pPr/>
              <a:t>8/9/2018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2ED1F-C8F3-43E9-AED7-01176710CDF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63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2276D-4A96-46EF-8F4E-3E4A2C9240C2}" type="datetime1">
              <a:rPr lang="en-US" altLang="en-US">
                <a:solidFill>
                  <a:srgbClr val="000000"/>
                </a:solidFill>
              </a:rPr>
              <a:pPr/>
              <a:t>8/9/2018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E09EA-C0CE-4BED-A47A-07C359C9080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308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8817AE-1559-4AEF-BDB3-5BD030A59C90}" type="datetime1">
              <a:rPr lang="en-US" altLang="en-US">
                <a:solidFill>
                  <a:srgbClr val="000000"/>
                </a:solidFill>
              </a:rPr>
              <a:pPr/>
              <a:t>8/9/2018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8AA6-F314-4771-A41D-9756F3A4364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343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9B86E4-7AE4-4E85-B048-146AB3044B18}" type="datetime1">
              <a:rPr lang="en-US" altLang="en-US">
                <a:solidFill>
                  <a:srgbClr val="000000"/>
                </a:solidFill>
              </a:rPr>
              <a:pPr/>
              <a:t>8/9/2018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2A09A-456B-44E8-9ED5-46638CA9FA85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03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5C2BFF-42B3-4937-97A6-34550EFA0AC8}" type="datetime1">
              <a:rPr lang="en-US" altLang="en-US">
                <a:solidFill>
                  <a:srgbClr val="000000"/>
                </a:solidFill>
              </a:rPr>
              <a:pPr/>
              <a:t>8/9/2018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DDFA1-3E15-497A-AF8D-C26CAC16521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67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D0F898-BE90-4F85-B1AC-FCBAACABB1BA}" type="datetime1">
              <a:rPr lang="en-US" altLang="en-US">
                <a:solidFill>
                  <a:srgbClr val="000000"/>
                </a:solidFill>
              </a:rPr>
              <a:pPr/>
              <a:t>8/9/2018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FEFCD8-9014-49B2-92DF-8F1FF273850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63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BB57F4-4871-4F37-A6AB-98EE80D5FFB9}" type="datetime1">
              <a:rPr lang="en-US" altLang="en-US">
                <a:solidFill>
                  <a:srgbClr val="000000"/>
                </a:solidFill>
              </a:rPr>
              <a:pPr/>
              <a:t>8/9/2018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32BB8-7F9C-4026-BEDA-6D71BD117CA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10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>
                <a:schemeClr val="tx1">
                  <a:lumMod val="95000"/>
                  <a:lumOff val="5000"/>
                </a:schemeClr>
              </a:buClr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Unit-2: Stream and Block</a:t>
            </a:r>
            <a:r>
              <a:rPr lang="da-DK" sz="1600" baseline="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ciphers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        Darshan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         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B9B514-8B20-4D90-9E0B-3B5555402639}" type="datetime1">
              <a:rPr lang="en-US" altLang="en-US">
                <a:solidFill>
                  <a:srgbClr val="000000"/>
                </a:solidFill>
              </a:rPr>
              <a:pPr/>
              <a:t>8/9/2018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2F591-EF32-4442-8DCE-923FCAC4D1A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32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145F6A-67EF-4769-A964-C31A00AB2601}" type="datetime1">
              <a:rPr lang="en-US" altLang="en-US">
                <a:solidFill>
                  <a:srgbClr val="000000"/>
                </a:solidFill>
              </a:rPr>
              <a:pPr/>
              <a:t>8/9/2018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D75CBD-765C-459E-85B5-505902757CC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20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C31762-40F3-409E-A80A-6F1776BEEA3B}" type="datetime1">
              <a:rPr lang="en-US" altLang="en-US">
                <a:solidFill>
                  <a:srgbClr val="000000"/>
                </a:solidFill>
              </a:rPr>
              <a:pPr/>
              <a:t>8/9/2018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E0CCF3-82BA-4617-9267-681E7274A6B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7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747963"/>
            <a:ext cx="7772400" cy="1362075"/>
          </a:xfrm>
        </p:spPr>
        <p:txBody>
          <a:bodyPr anchor="t"/>
          <a:lstStyle>
            <a:lvl1pPr algn="l">
              <a:defRPr sz="4000" b="1" cap="none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ktangel 11"/>
          <p:cNvSpPr/>
          <p:nvPr userDrawn="1"/>
        </p:nvSpPr>
        <p:spPr>
          <a:xfrm>
            <a:off x="0" y="6434613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Unit-2                                                      </a:t>
            </a:r>
            <a:r>
              <a:rPr lang="da-DK" sz="1600" baseline="0" noProof="1" smtClean="0">
                <a:solidFill>
                  <a:srgbClr val="F8F8F8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           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 </a:t>
            </a:r>
            <a:r>
              <a:rPr lang="da-DK" sz="16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            </a:t>
            </a:r>
            <a:fld id="{6E8469F3-9EE8-43CF-BEDC-475B89412D1D}" type="slidenum">
              <a:rPr lang="da-DK" sz="16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>
                <a:defRPr/>
              </a:pPr>
              <a:t>‹#›</a:t>
            </a:fld>
            <a:endParaRPr lang="da-DK" sz="16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FDA55D-4A49-4130-AC9C-7CCB25CEAAA8}" type="datetime1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8/9/2018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FFAF6E-EE6E-41BB-AB95-2D225EDB63A8}" type="slidenum">
              <a:rPr lang="en-US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pic>
        <p:nvPicPr>
          <p:cNvPr id="150535" name="Picture 7" descr="1347-395_08_TTslid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58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png"/><Relationship Id="rId7" Type="http://schemas.openxmlformats.org/officeDocument/2006/relationships/image" Target="../media/image12.png"/><Relationship Id="rId12" Type="http://schemas.openxmlformats.org/officeDocument/2006/relationships/image" Target="../media/image7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30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4495800"/>
          </a:xfrm>
          <a:prstGeom prst="rect">
            <a:avLst/>
          </a:prstGeom>
          <a:solidFill>
            <a:srgbClr val="FF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346" y="4800600"/>
            <a:ext cx="5476766" cy="167640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Prof. R. K. Karangiya</a:t>
            </a:r>
          </a:p>
          <a:p>
            <a:pPr algn="l"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rekha.karangiya@darshan.ac.in</a:t>
            </a:r>
          </a:p>
          <a:p>
            <a:pPr algn="l">
              <a:spcBef>
                <a:spcPts val="0"/>
              </a:spcBef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ktangel 11"/>
          <p:cNvSpPr/>
          <p:nvPr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Information &amp; Network Security (2170709)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	 Darshan </a:t>
            </a:r>
            <a:r>
              <a:rPr lang="da-DK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Institute of Engineering &amp; </a:t>
            </a:r>
            <a:r>
              <a:rPr lang="da-DK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da-DK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888" y="700132"/>
            <a:ext cx="5995393" cy="984960"/>
          </a:xfrm>
        </p:spPr>
        <p:txBody>
          <a:bodyPr anchor="t">
            <a:noAutofit/>
          </a:bodyPr>
          <a:lstStyle/>
          <a:p>
            <a:pPr algn="l"/>
            <a: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UNIT-2</a:t>
            </a:r>
            <a:b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6000" b="1" dirty="0" smtClean="0">
                <a:solidFill>
                  <a:schemeClr val="bg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  <a:t>Stream and Block Ciphers</a:t>
            </a:r>
            <a:endParaRPr lang="en-US" sz="6000" b="1" dirty="0">
              <a:solidFill>
                <a:schemeClr val="bg1"/>
              </a:solidFill>
              <a:latin typeface="+mj-lt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58" y="5085184"/>
            <a:ext cx="3329979" cy="7687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96" y="1192612"/>
            <a:ext cx="2609850" cy="2409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 smtClean="0"/>
              <a:t>Feistel </a:t>
            </a:r>
            <a:r>
              <a:rPr lang="en-IN" dirty="0"/>
              <a:t>C</a:t>
            </a:r>
            <a:r>
              <a:rPr lang="en-IN" dirty="0" smtClean="0"/>
              <a:t>ipher Structure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DES structure is a Feistel network </a:t>
                </a:r>
              </a:p>
              <a:p>
                <a:r>
                  <a:rPr lang="en-IN" dirty="0" smtClean="0"/>
                  <a:t>Bitwise </a:t>
                </a:r>
                <a:r>
                  <a:rPr lang="en-IN" dirty="0"/>
                  <a:t>initial permutation, then 16 rounds </a:t>
                </a:r>
                <a:endParaRPr lang="en-IN" dirty="0" smtClean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IN" sz="2400" dirty="0" smtClean="0"/>
                  <a:t>Plaintext </a:t>
                </a:r>
                <a:r>
                  <a:rPr lang="en-IN" sz="2400" dirty="0"/>
                  <a:t>is split into 32-bit halves L</a:t>
                </a:r>
                <a:r>
                  <a:rPr lang="en-IN" sz="2400" baseline="-25000" dirty="0"/>
                  <a:t>i</a:t>
                </a:r>
                <a:r>
                  <a:rPr lang="en-IN" sz="2400" dirty="0"/>
                  <a:t> and </a:t>
                </a:r>
                <a:r>
                  <a:rPr lang="en-IN" sz="2400" dirty="0" err="1"/>
                  <a:t>R</a:t>
                </a:r>
                <a:r>
                  <a:rPr lang="en-IN" sz="2400" baseline="-25000" dirty="0" err="1"/>
                  <a:t>i</a:t>
                </a:r>
                <a:r>
                  <a:rPr lang="en-IN" sz="2400" dirty="0"/>
                  <a:t> </a:t>
                </a:r>
                <a:endParaRPr lang="en-IN" sz="2400" dirty="0" smtClean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IN" sz="2400" dirty="0" err="1" smtClean="0"/>
                  <a:t>R</a:t>
                </a:r>
                <a:r>
                  <a:rPr lang="en-IN" sz="2400" baseline="-25000" dirty="0" err="1" smtClean="0"/>
                  <a:t>i</a:t>
                </a:r>
                <a:r>
                  <a:rPr lang="en-IN" sz="2400" dirty="0" smtClean="0"/>
                  <a:t> </a:t>
                </a:r>
                <a:r>
                  <a:rPr lang="en-IN" sz="2400" dirty="0"/>
                  <a:t>is fed into the function </a:t>
                </a:r>
                <a:r>
                  <a:rPr lang="en-IN" sz="2400" dirty="0" smtClean="0"/>
                  <a:t>F, </a:t>
                </a:r>
                <a:r>
                  <a:rPr lang="en-IN" sz="2400" dirty="0"/>
                  <a:t>the output of which is then </a:t>
                </a:r>
                <a:r>
                  <a:rPr lang="en-IN" sz="2400" dirty="0" err="1"/>
                  <a:t>XORed</a:t>
                </a:r>
                <a:r>
                  <a:rPr lang="en-IN" sz="2400" dirty="0"/>
                  <a:t> with L</a:t>
                </a:r>
                <a:r>
                  <a:rPr lang="en-IN" sz="2400" baseline="-25000" dirty="0"/>
                  <a:t>i</a:t>
                </a:r>
                <a:r>
                  <a:rPr lang="en-IN" sz="2400" dirty="0"/>
                  <a:t> </a:t>
                </a:r>
                <a:endParaRPr lang="en-IN" sz="2400" dirty="0" smtClean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IN" sz="2400" dirty="0" smtClean="0"/>
                  <a:t>Left </a:t>
                </a:r>
                <a:r>
                  <a:rPr lang="en-IN" sz="2400" dirty="0"/>
                  <a:t>and right half are </a:t>
                </a:r>
                <a:r>
                  <a:rPr lang="en-IN" sz="2400" dirty="0" smtClean="0"/>
                  <a:t>swapped.</a:t>
                </a:r>
                <a:r>
                  <a:rPr lang="en-IN" dirty="0" smtClean="0"/>
                  <a:t> </a:t>
                </a:r>
                <a:endParaRPr lang="en-IN" dirty="0"/>
              </a:p>
              <a:p>
                <a:r>
                  <a:rPr lang="en-IN" dirty="0" smtClean="0"/>
                  <a:t>L </a:t>
                </a:r>
                <a:r>
                  <a:rPr lang="en-IN" dirty="0"/>
                  <a:t>and R swapped again at the end of the </a:t>
                </a:r>
                <a:r>
                  <a:rPr lang="en-IN" dirty="0" smtClean="0"/>
                  <a:t>cipher, after </a:t>
                </a:r>
                <a:r>
                  <a:rPr lang="en-IN" dirty="0"/>
                  <a:t>round 16  followed by a final permutation</a:t>
                </a:r>
                <a:endParaRPr lang="en-IN" dirty="0" smtClean="0"/>
              </a:p>
              <a:p>
                <a:r>
                  <a:rPr lang="en-IN" dirty="0" smtClean="0"/>
                  <a:t>Rounds </a:t>
                </a:r>
                <a:r>
                  <a:rPr lang="en-IN" dirty="0"/>
                  <a:t>can be expressed as</a:t>
                </a:r>
                <a:r>
                  <a:rPr lang="en-IN" dirty="0" smtClean="0"/>
                  <a:t>:</a:t>
                </a:r>
              </a:p>
              <a:p>
                <a:pPr marL="1371600" lvl="3" indent="0">
                  <a:buNone/>
                </a:pPr>
                <a:r>
                  <a:rPr lang="en-IN" sz="2400" b="1" dirty="0" smtClean="0">
                    <a:solidFill>
                      <a:srgbClr val="FF0000"/>
                    </a:solidFill>
                  </a:rPr>
                  <a:t>L</a:t>
                </a:r>
                <a:r>
                  <a:rPr lang="en-IN" sz="2400" b="1" baseline="-25000" dirty="0" smtClean="0">
                    <a:solidFill>
                      <a:srgbClr val="FF0000"/>
                    </a:solidFill>
                  </a:rPr>
                  <a:t>i</a:t>
                </a:r>
                <a:r>
                  <a:rPr lang="en-IN" sz="2400" b="1" dirty="0" smtClean="0">
                    <a:solidFill>
                      <a:srgbClr val="FF0000"/>
                    </a:solidFill>
                  </a:rPr>
                  <a:t> = </a:t>
                </a:r>
                <a:r>
                  <a:rPr lang="en-IN" sz="2400" b="1" dirty="0" err="1" smtClean="0">
                    <a:solidFill>
                      <a:srgbClr val="FF0000"/>
                    </a:solidFill>
                  </a:rPr>
                  <a:t>R</a:t>
                </a:r>
                <a:r>
                  <a:rPr lang="en-IN" sz="2400" b="1" baseline="-25000" dirty="0" err="1" smtClean="0">
                    <a:solidFill>
                      <a:srgbClr val="FF0000"/>
                    </a:solidFill>
                  </a:rPr>
                  <a:t>i</a:t>
                </a:r>
                <a:r>
                  <a:rPr lang="en-IN" sz="2400" b="1" baseline="-25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N" sz="2400" b="1" dirty="0" smtClean="0">
                    <a:solidFill>
                      <a:srgbClr val="FF0000"/>
                    </a:solidFill>
                  </a:rPr>
                  <a:t>– 1</a:t>
                </a:r>
              </a:p>
              <a:p>
                <a:pPr marL="1371600" lvl="3" indent="0">
                  <a:buNone/>
                </a:pPr>
                <a:r>
                  <a:rPr lang="en-IN" sz="2400" b="1" dirty="0" err="1" smtClean="0">
                    <a:solidFill>
                      <a:srgbClr val="FF0000"/>
                    </a:solidFill>
                  </a:rPr>
                  <a:t>R</a:t>
                </a:r>
                <a:r>
                  <a:rPr lang="en-IN" sz="2400" b="1" baseline="-25000" dirty="0" err="1" smtClean="0">
                    <a:solidFill>
                      <a:srgbClr val="FF0000"/>
                    </a:solidFill>
                  </a:rPr>
                  <a:t>i</a:t>
                </a:r>
                <a:r>
                  <a:rPr lang="en-IN" sz="2400" b="1" baseline="-25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IN" sz="2400" b="1" dirty="0" smtClean="0">
                    <a:solidFill>
                      <a:srgbClr val="FF0000"/>
                    </a:solidFill>
                  </a:rPr>
                  <a:t>= L</a:t>
                </a:r>
                <a:r>
                  <a:rPr lang="en-IN" sz="2400" b="1" baseline="-25000" dirty="0" smtClean="0">
                    <a:solidFill>
                      <a:srgbClr val="FF0000"/>
                    </a:solidFill>
                  </a:rPr>
                  <a:t>i </a:t>
                </a:r>
                <a:r>
                  <a:rPr lang="en-IN" sz="2400" b="1" dirty="0" smtClean="0">
                    <a:solidFill>
                      <a:srgbClr val="FF0000"/>
                    </a:solidFill>
                  </a:rPr>
                  <a:t>-1 </a:t>
                </a:r>
                <a14:m>
                  <m:oMath xmlns:m="http://schemas.openxmlformats.org/officeDocument/2006/math">
                    <m:r>
                      <a:rPr lang="en-I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I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IN" sz="2400" b="1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IN" sz="2400" b="1" dirty="0">
                    <a:solidFill>
                      <a:srgbClr val="FF0000"/>
                    </a:solidFill>
                  </a:rPr>
                  <a:t>R</a:t>
                </a:r>
                <a:r>
                  <a:rPr lang="en-IN" sz="2400" b="1" baseline="-25000" dirty="0">
                    <a:solidFill>
                      <a:srgbClr val="FF0000"/>
                    </a:solidFill>
                  </a:rPr>
                  <a:t>i </a:t>
                </a:r>
                <a:r>
                  <a:rPr lang="en-IN" sz="2400" b="1" dirty="0">
                    <a:solidFill>
                      <a:srgbClr val="FF0000"/>
                    </a:solidFill>
                  </a:rPr>
                  <a:t>– </a:t>
                </a:r>
                <a:r>
                  <a:rPr lang="en-IN" sz="2400" b="1" dirty="0" smtClean="0">
                    <a:solidFill>
                      <a:srgbClr val="FF0000"/>
                    </a:solidFill>
                  </a:rPr>
                  <a:t>1, K</a:t>
                </a:r>
                <a:r>
                  <a:rPr lang="en-IN" sz="2400" b="1" baseline="-25000" dirty="0">
                    <a:solidFill>
                      <a:srgbClr val="FF0000"/>
                    </a:solidFill>
                  </a:rPr>
                  <a:t>i</a:t>
                </a:r>
                <a:r>
                  <a:rPr lang="en-IN" sz="2400" b="1" dirty="0" smtClean="0">
                    <a:solidFill>
                      <a:srgbClr val="FF0000"/>
                    </a:solidFill>
                  </a:rPr>
                  <a:t>)</a:t>
                </a:r>
                <a:endParaRPr lang="en-IN" sz="2400" b="1" dirty="0">
                  <a:solidFill>
                    <a:srgbClr val="FF0000"/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4" t="-457" r="-1043" b="-6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62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Feistel Network Factors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44724"/>
            <a:ext cx="8763000" cy="5334000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Block </a:t>
            </a:r>
            <a:r>
              <a:rPr lang="en-IN" b="1" dirty="0" smtClean="0">
                <a:solidFill>
                  <a:schemeClr val="tx2"/>
                </a:solidFill>
              </a:rPr>
              <a:t>size:</a:t>
            </a:r>
            <a:r>
              <a:rPr lang="en-IN" dirty="0"/>
              <a:t> </a:t>
            </a:r>
            <a:r>
              <a:rPr lang="en-IN" dirty="0" smtClean="0"/>
              <a:t>Common block </a:t>
            </a:r>
            <a:r>
              <a:rPr lang="en-IN" dirty="0"/>
              <a:t>size </a:t>
            </a:r>
            <a:r>
              <a:rPr lang="en-IN" dirty="0" smtClean="0"/>
              <a:t>of </a:t>
            </a:r>
            <a:r>
              <a:rPr lang="en-IN" dirty="0" smtClean="0">
                <a:solidFill>
                  <a:srgbClr val="FF0000"/>
                </a:solidFill>
              </a:rPr>
              <a:t>64-bit</a:t>
            </a:r>
            <a:r>
              <a:rPr lang="en-IN" dirty="0" smtClean="0"/>
              <a:t>. </a:t>
            </a:r>
            <a:r>
              <a:rPr lang="en-IN" dirty="0"/>
              <a:t>However, the new </a:t>
            </a:r>
            <a:r>
              <a:rPr lang="en-IN" dirty="0" smtClean="0"/>
              <a:t>algorithms uses </a:t>
            </a:r>
            <a:r>
              <a:rPr lang="en-IN" dirty="0"/>
              <a:t>a </a:t>
            </a:r>
            <a:r>
              <a:rPr lang="en-IN" dirty="0" smtClean="0"/>
              <a:t>128-bit, 256-bit </a:t>
            </a:r>
            <a:r>
              <a:rPr lang="en-IN" dirty="0"/>
              <a:t>block size.</a:t>
            </a:r>
          </a:p>
          <a:p>
            <a:r>
              <a:rPr lang="en-IN" b="1" dirty="0">
                <a:solidFill>
                  <a:schemeClr val="tx2"/>
                </a:solidFill>
              </a:rPr>
              <a:t>Key size: </a:t>
            </a:r>
            <a:r>
              <a:rPr lang="en-IN" dirty="0" smtClean="0"/>
              <a:t>Key </a:t>
            </a:r>
            <a:r>
              <a:rPr lang="en-IN" dirty="0"/>
              <a:t>sizes of </a:t>
            </a:r>
            <a:r>
              <a:rPr lang="en-IN" dirty="0">
                <a:solidFill>
                  <a:srgbClr val="FF0000"/>
                </a:solidFill>
              </a:rPr>
              <a:t>64 bits </a:t>
            </a:r>
            <a:r>
              <a:rPr lang="en-IN" dirty="0"/>
              <a:t>or less are </a:t>
            </a:r>
            <a:r>
              <a:rPr lang="en-IN" dirty="0" smtClean="0"/>
              <a:t>now widely </a:t>
            </a:r>
            <a:r>
              <a:rPr lang="en-IN" dirty="0"/>
              <a:t>considered to be insufficient, </a:t>
            </a:r>
            <a:r>
              <a:rPr lang="en-IN" dirty="0" smtClean="0"/>
              <a:t>and 128 bits has become a common size.</a:t>
            </a:r>
            <a:endParaRPr lang="en-IN" dirty="0"/>
          </a:p>
          <a:p>
            <a:r>
              <a:rPr lang="en-IN" b="1" dirty="0" smtClean="0">
                <a:solidFill>
                  <a:schemeClr val="tx2"/>
                </a:solidFill>
              </a:rPr>
              <a:t>Number </a:t>
            </a:r>
            <a:r>
              <a:rPr lang="en-IN" b="1" dirty="0">
                <a:solidFill>
                  <a:schemeClr val="tx2"/>
                </a:solidFill>
              </a:rPr>
              <a:t>of rounds:</a:t>
            </a:r>
            <a:r>
              <a:rPr lang="en-IN" dirty="0"/>
              <a:t> </a:t>
            </a:r>
            <a:r>
              <a:rPr lang="en-IN" dirty="0" smtClean="0"/>
              <a:t>A typical size is </a:t>
            </a:r>
            <a:r>
              <a:rPr lang="en-IN" dirty="0" smtClean="0">
                <a:solidFill>
                  <a:srgbClr val="FF0000"/>
                </a:solidFill>
              </a:rPr>
              <a:t>16 </a:t>
            </a:r>
            <a:r>
              <a:rPr lang="en-IN" dirty="0">
                <a:solidFill>
                  <a:srgbClr val="FF0000"/>
                </a:solidFill>
              </a:rPr>
              <a:t>rounds</a:t>
            </a:r>
            <a:r>
              <a:rPr lang="en-IN" dirty="0"/>
              <a:t>.</a:t>
            </a:r>
          </a:p>
          <a:p>
            <a:r>
              <a:rPr lang="en-IN" b="1" dirty="0" smtClean="0">
                <a:solidFill>
                  <a:schemeClr val="tx2"/>
                </a:solidFill>
              </a:rPr>
              <a:t>Round </a:t>
            </a:r>
            <a:r>
              <a:rPr lang="en-IN" b="1" dirty="0">
                <a:solidFill>
                  <a:schemeClr val="tx2"/>
                </a:solidFill>
              </a:rPr>
              <a:t>function F: </a:t>
            </a:r>
            <a:r>
              <a:rPr lang="en-IN" dirty="0"/>
              <a:t>This phase consisting of sixteen rounds of the same function, which involves both </a:t>
            </a:r>
            <a:r>
              <a:rPr lang="en-IN" dirty="0">
                <a:solidFill>
                  <a:srgbClr val="FF0000"/>
                </a:solidFill>
              </a:rPr>
              <a:t>permutation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substitution </a:t>
            </a:r>
            <a:r>
              <a:rPr lang="en-IN" dirty="0" smtClean="0"/>
              <a:t>functions. Again</a:t>
            </a:r>
            <a:r>
              <a:rPr lang="en-IN" dirty="0"/>
              <a:t>, greater complexity generally means greater </a:t>
            </a:r>
            <a:r>
              <a:rPr lang="en-IN" dirty="0" smtClean="0"/>
              <a:t>resistance to </a:t>
            </a:r>
            <a:r>
              <a:rPr lang="en-IN" dirty="0"/>
              <a:t>cryptanalysis</a:t>
            </a:r>
            <a:r>
              <a:rPr lang="en-IN" dirty="0" smtClean="0"/>
              <a:t>.</a:t>
            </a:r>
          </a:p>
          <a:p>
            <a:r>
              <a:rPr lang="en-IN" b="1" dirty="0">
                <a:solidFill>
                  <a:schemeClr val="tx2"/>
                </a:solidFill>
              </a:rPr>
              <a:t>Subkey generation algorithm: </a:t>
            </a:r>
            <a:r>
              <a:rPr lang="en-IN" dirty="0"/>
              <a:t>For each of the sixteen rounds, a </a:t>
            </a:r>
            <a:r>
              <a:rPr lang="en-IN" dirty="0">
                <a:solidFill>
                  <a:srgbClr val="FF0000"/>
                </a:solidFill>
              </a:rPr>
              <a:t>different </a:t>
            </a:r>
            <a:r>
              <a:rPr lang="en-IN" dirty="0" err="1">
                <a:solidFill>
                  <a:srgbClr val="FF0000"/>
                </a:solidFill>
              </a:rPr>
              <a:t>subkey</a:t>
            </a:r>
            <a:r>
              <a:rPr lang="en-IN" dirty="0">
                <a:solidFill>
                  <a:srgbClr val="FF0000"/>
                </a:solidFill>
              </a:rPr>
              <a:t> (</a:t>
            </a:r>
            <a:r>
              <a:rPr lang="en-I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lang="en-IN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) derived from main key </a:t>
            </a:r>
            <a:r>
              <a:rPr lang="en-IN" dirty="0"/>
              <a:t>by the combination of a </a:t>
            </a:r>
            <a:r>
              <a:rPr lang="en-IN" dirty="0">
                <a:solidFill>
                  <a:srgbClr val="FF0000"/>
                </a:solidFill>
              </a:rPr>
              <a:t>left circular shift</a:t>
            </a:r>
            <a:r>
              <a:rPr lang="en-IN" dirty="0"/>
              <a:t> and a </a:t>
            </a:r>
            <a:r>
              <a:rPr lang="en-IN" dirty="0" smtClean="0">
                <a:solidFill>
                  <a:srgbClr val="FF0000"/>
                </a:solidFill>
              </a:rPr>
              <a:t>permutation</a:t>
            </a:r>
            <a:r>
              <a:rPr lang="en-IN" dirty="0" smtClean="0"/>
              <a:t>. Greater </a:t>
            </a:r>
            <a:r>
              <a:rPr lang="en-IN" dirty="0"/>
              <a:t>complexity in this algorithm should lead to greater difficulty of cryptanalysis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144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698"/>
          <a:stretch/>
        </p:blipFill>
        <p:spPr>
          <a:xfrm>
            <a:off x="63460" y="0"/>
            <a:ext cx="4888131" cy="673997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391980" y="60609"/>
            <a:ext cx="4896544" cy="99903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700" b="1" u="sng" dirty="0" smtClean="0"/>
              <a:t>Feistel Encryption &amp; Decryption</a:t>
            </a:r>
            <a:endParaRPr lang="en-IN" sz="2700" b="1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4876750" y="599709"/>
            <a:ext cx="4231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dirty="0" smtClean="0"/>
              <a:t>Prove that o/p of first round of Decryption is equal to 32-bit swap of </a:t>
            </a:r>
            <a:r>
              <a:rPr lang="en-IN" sz="2400" dirty="0" err="1" smtClean="0"/>
              <a:t>i</a:t>
            </a:r>
            <a:r>
              <a:rPr lang="en-IN" sz="2400" dirty="0" smtClean="0"/>
              <a:t>/p of 16</a:t>
            </a:r>
            <a:r>
              <a:rPr lang="en-IN" sz="2400" baseline="30000" dirty="0" smtClean="0"/>
              <a:t>th</a:t>
            </a:r>
            <a:r>
              <a:rPr lang="en-IN" sz="2400" dirty="0" smtClean="0"/>
              <a:t> round of Encryption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dirty="0" smtClean="0"/>
              <a:t>LD</a:t>
            </a:r>
            <a:r>
              <a:rPr lang="en-IN" sz="2400" baseline="-25000" dirty="0" smtClean="0"/>
              <a:t>1</a:t>
            </a:r>
            <a:r>
              <a:rPr lang="en-IN" sz="2400" dirty="0" smtClean="0"/>
              <a:t>=RE</a:t>
            </a:r>
            <a:r>
              <a:rPr lang="en-IN" sz="2400" baseline="-25000" dirty="0" smtClean="0"/>
              <a:t>15</a:t>
            </a:r>
            <a:r>
              <a:rPr lang="en-IN" sz="2400" dirty="0" smtClean="0"/>
              <a:t> &amp; RD</a:t>
            </a:r>
            <a:r>
              <a:rPr lang="en-IN" sz="2400" baseline="-25000" dirty="0" smtClean="0"/>
              <a:t>1</a:t>
            </a:r>
            <a:r>
              <a:rPr lang="en-IN" sz="2400" dirty="0" smtClean="0"/>
              <a:t>=LE</a:t>
            </a:r>
            <a:r>
              <a:rPr lang="en-IN" sz="2400" baseline="-25000" dirty="0" smtClean="0"/>
              <a:t>15</a:t>
            </a:r>
            <a:endParaRPr lang="en-IN" sz="2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292080" y="2947145"/>
                <a:ext cx="1473224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𝐿𝐸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2947145"/>
                <a:ext cx="14732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293968" y="3401886"/>
                <a:ext cx="3027934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⊕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968" y="3401886"/>
                <a:ext cx="3027934" cy="369332"/>
              </a:xfrm>
              <a:prstGeom prst="rect">
                <a:avLst/>
              </a:prstGeom>
              <a:blipFill>
                <a:blip r:embed="rId6"/>
                <a:stretch>
                  <a:fillRect r="-200" b="-92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870604" y="2485480"/>
            <a:ext cx="2916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dirty="0" smtClean="0"/>
              <a:t>On Encryption Side:</a:t>
            </a: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290011" y="4266199"/>
                <a:ext cx="2849754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𝐿𝐷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𝑅𝐷</m:t>
                          </m:r>
                        </m:e>
                        <m:sub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𝐿𝐸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011" y="4266199"/>
                <a:ext cx="28497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290011" y="4700234"/>
                <a:ext cx="302600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𝑅𝐷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 ⊕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011" y="4700234"/>
                <a:ext cx="3026002" cy="369332"/>
              </a:xfrm>
              <a:prstGeom prst="rect">
                <a:avLst/>
              </a:prstGeom>
              <a:blipFill>
                <a:blip r:embed="rId9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877888" y="3810330"/>
            <a:ext cx="3091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dirty="0" smtClean="0"/>
              <a:t>On Decryption Side:</a:t>
            </a: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290011" y="5136653"/>
                <a:ext cx="302600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 ⊕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𝑅𝐸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011" y="5136653"/>
                <a:ext cx="3026002" cy="369332"/>
              </a:xfrm>
              <a:prstGeom prst="rect">
                <a:avLst/>
              </a:prstGeom>
              <a:blipFill>
                <a:blip r:embed="rId10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847979" y="5572307"/>
                <a:ext cx="4248472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𝐿𝐸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 ⊕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𝑅𝐸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en-IN" dirty="0"/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𝑅𝐸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979" y="5572307"/>
                <a:ext cx="4248472" cy="369332"/>
              </a:xfrm>
              <a:prstGeom prst="rect">
                <a:avLst/>
              </a:prstGeom>
              <a:blipFill>
                <a:blip r:embed="rId11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290011" y="6005454"/>
                <a:ext cx="3320192" cy="6463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IN" b="0" dirty="0" smtClean="0">
                    <a:latin typeface="Cambria Math" panose="02040503050406030204" pitchFamily="18" charset="0"/>
                  </a:rPr>
                  <a:t>XOR Associativity Property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∵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011" y="6005454"/>
                <a:ext cx="3320192" cy="646331"/>
              </a:xfrm>
              <a:prstGeom prst="rect">
                <a:avLst/>
              </a:prstGeom>
              <a:blipFill>
                <a:blip r:embed="rId12"/>
                <a:stretch>
                  <a:fillRect l="-1277" t="-3636" b="-63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253738" y="6085353"/>
                <a:ext cx="2804357" cy="64633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𝑇h𝑢𝑠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𝐿𝐷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&amp;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𝑅𝐷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38" y="6085353"/>
                <a:ext cx="2804357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647564" y="5756973"/>
            <a:ext cx="468052" cy="444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1367644" y="4779316"/>
            <a:ext cx="468052" cy="444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647564" y="4779316"/>
            <a:ext cx="468052" cy="444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1367644" y="5719471"/>
            <a:ext cx="468052" cy="444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3003557" y="4792062"/>
            <a:ext cx="749801" cy="444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3688542" y="4792062"/>
            <a:ext cx="468052" cy="444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2954020" y="5783287"/>
            <a:ext cx="468052" cy="444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3730498" y="5783287"/>
            <a:ext cx="775104" cy="444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96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5" grpId="1" animBg="1"/>
      <p:bldP spid="16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9" grpId="0" animBg="1"/>
      <p:bldP spid="29" grpId="1" animBg="1"/>
      <p:bldP spid="30" grpId="0" animBg="1"/>
      <p:bldP spid="30" grpId="1" animBg="1"/>
      <p:bldP spid="44" grpId="0" animBg="1"/>
      <p:bldP spid="4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Encryption Standard (DES)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Type: Block Cipher</a:t>
            </a:r>
          </a:p>
          <a:p>
            <a:r>
              <a:rPr lang="en-IN" dirty="0" smtClean="0"/>
              <a:t>Block Size : 64-bit</a:t>
            </a:r>
          </a:p>
          <a:p>
            <a:r>
              <a:rPr lang="en-IN" dirty="0" smtClean="0"/>
              <a:t>Key Size: 64-bit, with only 56-bit effective</a:t>
            </a:r>
          </a:p>
          <a:p>
            <a:r>
              <a:rPr lang="en-IN" dirty="0" smtClean="0"/>
              <a:t>Number of Rounds: 16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55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23528" y="723308"/>
            <a:ext cx="2304256" cy="540060"/>
          </a:xfrm>
          <a:prstGeom prst="round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Initial Permutation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3528" y="1689643"/>
            <a:ext cx="2304256" cy="540060"/>
          </a:xfrm>
          <a:prstGeom prst="round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Round 1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3528" y="2619642"/>
            <a:ext cx="2304256" cy="540060"/>
          </a:xfrm>
          <a:prstGeom prst="round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Round </a:t>
            </a:r>
            <a:r>
              <a:rPr lang="en-IN" sz="2000" dirty="0" smtClean="0">
                <a:solidFill>
                  <a:schemeClr val="tx1"/>
                </a:solidFill>
              </a:rPr>
              <a:t>2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3528" y="3849268"/>
            <a:ext cx="2304256" cy="540060"/>
          </a:xfrm>
          <a:prstGeom prst="round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Round </a:t>
            </a:r>
            <a:r>
              <a:rPr lang="en-IN" sz="2000" dirty="0" smtClean="0">
                <a:solidFill>
                  <a:schemeClr val="tx1"/>
                </a:solidFill>
              </a:rPr>
              <a:t>16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3528" y="4718711"/>
            <a:ext cx="2304256" cy="540060"/>
          </a:xfrm>
          <a:prstGeom prst="round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32-bit swap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3528" y="5631300"/>
            <a:ext cx="2304256" cy="612068"/>
          </a:xfrm>
          <a:prstGeom prst="round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Inverse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Initial Permutation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51920" y="2619642"/>
            <a:ext cx="2304256" cy="540060"/>
          </a:xfrm>
          <a:prstGeom prst="round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Permuted choice 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696236" y="711196"/>
            <a:ext cx="2304256" cy="540060"/>
          </a:xfrm>
          <a:prstGeom prst="round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Permuted choice </a:t>
            </a:r>
            <a:r>
              <a:rPr lang="en-IN" sz="2000" dirty="0" smtClean="0">
                <a:solidFill>
                  <a:schemeClr val="tx1"/>
                </a:solidFill>
              </a:rPr>
              <a:t>1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02332" y="2619642"/>
            <a:ext cx="2304256" cy="540060"/>
          </a:xfrm>
          <a:prstGeom prst="round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Left circular shift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857316" y="1689643"/>
            <a:ext cx="2304256" cy="540060"/>
          </a:xfrm>
          <a:prstGeom prst="round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Permuted choice 2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01632" y="1689643"/>
            <a:ext cx="2304256" cy="540060"/>
          </a:xfrm>
          <a:prstGeom prst="round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Left circular shift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851920" y="3849268"/>
            <a:ext cx="2304256" cy="540060"/>
          </a:xfrm>
          <a:prstGeom prst="round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Permuted choice 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699284" y="3846728"/>
            <a:ext cx="2304256" cy="540060"/>
          </a:xfrm>
          <a:prstGeom prst="round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Left circular shift</a:t>
            </a:r>
          </a:p>
        </p:txBody>
      </p:sp>
      <p:grpSp>
        <p:nvGrpSpPr>
          <p:cNvPr id="164" name="Group 163"/>
          <p:cNvGrpSpPr/>
          <p:nvPr/>
        </p:nvGrpSpPr>
        <p:grpSpPr>
          <a:xfrm>
            <a:off x="334164" y="-25546"/>
            <a:ext cx="2293620" cy="729578"/>
            <a:chOff x="334164" y="-25546"/>
            <a:chExt cx="2293620" cy="729578"/>
          </a:xfrm>
        </p:grpSpPr>
        <p:grpSp>
          <p:nvGrpSpPr>
            <p:cNvPr id="23" name="Group 22"/>
            <p:cNvGrpSpPr/>
            <p:nvPr/>
          </p:nvGrpSpPr>
          <p:grpSpPr>
            <a:xfrm>
              <a:off x="334164" y="321251"/>
              <a:ext cx="2293620" cy="382781"/>
              <a:chOff x="0" y="0"/>
              <a:chExt cx="2293620" cy="511017"/>
            </a:xfrm>
          </p:grpSpPr>
          <p:sp>
            <p:nvSpPr>
              <p:cNvPr id="24" name="Left Brace 23"/>
              <p:cNvSpPr/>
              <p:nvPr/>
            </p:nvSpPr>
            <p:spPr>
              <a:xfrm rot="5400000">
                <a:off x="1024890" y="-1024890"/>
                <a:ext cx="243840" cy="2293620"/>
              </a:xfrm>
              <a:prstGeom prst="leftBrac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112871" y="244317"/>
                <a:ext cx="0" cy="2667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455771" y="244317"/>
                <a:ext cx="0" cy="2667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2170271" y="239554"/>
                <a:ext cx="0" cy="2667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603409" y="391954"/>
                <a:ext cx="45085" cy="450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32009" y="39195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065371" y="391954"/>
                <a:ext cx="45085" cy="450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284446" y="39195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517809" y="391954"/>
                <a:ext cx="45085" cy="450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741646" y="38719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975009" y="38719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4764" y="-25546"/>
              <a:ext cx="21242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smtClean="0"/>
                <a:t>64-bit plaintext</a:t>
              </a:r>
              <a:endParaRPr lang="en-IN" sz="2400" dirty="0"/>
            </a:p>
          </p:txBody>
        </p:sp>
      </p:grpSp>
      <p:grpSp>
        <p:nvGrpSpPr>
          <p:cNvPr id="165" name="Group 164"/>
          <p:cNvGrpSpPr/>
          <p:nvPr/>
        </p:nvGrpSpPr>
        <p:grpSpPr>
          <a:xfrm>
            <a:off x="6716388" y="-69573"/>
            <a:ext cx="2293620" cy="749387"/>
            <a:chOff x="6716388" y="-69573"/>
            <a:chExt cx="2293620" cy="749387"/>
          </a:xfrm>
        </p:grpSpPr>
        <p:grpSp>
          <p:nvGrpSpPr>
            <p:cNvPr id="35" name="Group 34"/>
            <p:cNvGrpSpPr/>
            <p:nvPr/>
          </p:nvGrpSpPr>
          <p:grpSpPr>
            <a:xfrm>
              <a:off x="6716388" y="297033"/>
              <a:ext cx="2293620" cy="382781"/>
              <a:chOff x="0" y="0"/>
              <a:chExt cx="2293620" cy="511017"/>
            </a:xfrm>
          </p:grpSpPr>
          <p:sp>
            <p:nvSpPr>
              <p:cNvPr id="36" name="Left Brace 35"/>
              <p:cNvSpPr/>
              <p:nvPr/>
            </p:nvSpPr>
            <p:spPr>
              <a:xfrm rot="5400000">
                <a:off x="1024890" y="-1024890"/>
                <a:ext cx="243840" cy="2293620"/>
              </a:xfrm>
              <a:prstGeom prst="leftBrac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>
                <a:off x="112871" y="244317"/>
                <a:ext cx="0" cy="2667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455771" y="244317"/>
                <a:ext cx="0" cy="2667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2170271" y="239554"/>
                <a:ext cx="0" cy="2667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603409" y="391954"/>
                <a:ext cx="45085" cy="450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832009" y="39195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065371" y="391954"/>
                <a:ext cx="45085" cy="450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284446" y="39195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517809" y="391954"/>
                <a:ext cx="45085" cy="450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741646" y="38719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975009" y="38719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7172159" y="-69573"/>
              <a:ext cx="14041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smtClean="0"/>
                <a:t>64-bit key</a:t>
              </a:r>
              <a:endParaRPr lang="en-IN" sz="2400" dirty="0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359477" y="6231257"/>
            <a:ext cx="2367535" cy="690899"/>
            <a:chOff x="359477" y="6231257"/>
            <a:chExt cx="2367535" cy="690899"/>
          </a:xfrm>
        </p:grpSpPr>
        <p:grpSp>
          <p:nvGrpSpPr>
            <p:cNvPr id="59" name="Group 58"/>
            <p:cNvGrpSpPr/>
            <p:nvPr/>
          </p:nvGrpSpPr>
          <p:grpSpPr>
            <a:xfrm>
              <a:off x="359477" y="6231257"/>
              <a:ext cx="2293620" cy="360040"/>
              <a:chOff x="0" y="0"/>
              <a:chExt cx="2293620" cy="440055"/>
            </a:xfrm>
          </p:grpSpPr>
          <p:sp>
            <p:nvSpPr>
              <p:cNvPr id="60" name="Left Brace 59"/>
              <p:cNvSpPr/>
              <p:nvPr/>
            </p:nvSpPr>
            <p:spPr>
              <a:xfrm rot="16200000" flipV="1">
                <a:off x="1024890" y="-828675"/>
                <a:ext cx="243840" cy="2293620"/>
              </a:xfrm>
              <a:prstGeom prst="leftBrac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105727" y="4763"/>
                <a:ext cx="0" cy="2667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448627" y="4763"/>
                <a:ext cx="0" cy="2667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>
                <a:off x="2163127" y="0"/>
                <a:ext cx="0" cy="2667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Oval 63"/>
              <p:cNvSpPr/>
              <p:nvPr/>
            </p:nvSpPr>
            <p:spPr>
              <a:xfrm>
                <a:off x="596265" y="152400"/>
                <a:ext cx="45085" cy="450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824865" y="15240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1058227" y="152400"/>
                <a:ext cx="45085" cy="450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1277302" y="15240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1510665" y="152400"/>
                <a:ext cx="45085" cy="4508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734502" y="1476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967865" y="1476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386752" y="6460491"/>
              <a:ext cx="23402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smtClean="0"/>
                <a:t>64-bit </a:t>
              </a:r>
              <a:r>
                <a:rPr lang="en-IN" sz="2400" dirty="0" err="1" smtClean="0"/>
                <a:t>ciphertext</a:t>
              </a:r>
              <a:endParaRPr lang="en-IN" sz="2400" dirty="0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1378809" y="1263368"/>
            <a:ext cx="590572" cy="426275"/>
            <a:chOff x="1378809" y="1263368"/>
            <a:chExt cx="590572" cy="426275"/>
          </a:xfrm>
        </p:grpSpPr>
        <p:cxnSp>
          <p:nvCxnSpPr>
            <p:cNvPr id="77" name="Straight Connector 76"/>
            <p:cNvCxnSpPr/>
            <p:nvPr/>
          </p:nvCxnSpPr>
          <p:spPr>
            <a:xfrm flipV="1">
              <a:off x="1378809" y="1387151"/>
              <a:ext cx="198187" cy="1249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530948" y="1281658"/>
              <a:ext cx="43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64</a:t>
              </a:r>
              <a:endParaRPr lang="en-IN" dirty="0"/>
            </a:p>
          </p:txBody>
        </p:sp>
        <p:cxnSp>
          <p:nvCxnSpPr>
            <p:cNvPr id="84" name="Straight Arrow Connector 83"/>
            <p:cNvCxnSpPr>
              <a:stCxn id="3" idx="2"/>
              <a:endCxn id="5" idx="0"/>
            </p:cNvCxnSpPr>
            <p:nvPr/>
          </p:nvCxnSpPr>
          <p:spPr>
            <a:xfrm>
              <a:off x="1475656" y="1263368"/>
              <a:ext cx="0" cy="4262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7758556" y="1253573"/>
            <a:ext cx="590572" cy="426275"/>
            <a:chOff x="7758556" y="1253573"/>
            <a:chExt cx="590572" cy="426275"/>
          </a:xfrm>
        </p:grpSpPr>
        <p:cxnSp>
          <p:nvCxnSpPr>
            <p:cNvPr id="85" name="Straight Connector 84"/>
            <p:cNvCxnSpPr/>
            <p:nvPr/>
          </p:nvCxnSpPr>
          <p:spPr>
            <a:xfrm flipV="1">
              <a:off x="7758556" y="1377356"/>
              <a:ext cx="198187" cy="1249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7910695" y="1271863"/>
              <a:ext cx="43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56</a:t>
              </a:r>
              <a:endParaRPr lang="en-IN" dirty="0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7855403" y="1253573"/>
              <a:ext cx="0" cy="4262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1378809" y="2227368"/>
            <a:ext cx="590572" cy="392274"/>
            <a:chOff x="1378809" y="2227368"/>
            <a:chExt cx="590572" cy="392274"/>
          </a:xfrm>
        </p:grpSpPr>
        <p:cxnSp>
          <p:nvCxnSpPr>
            <p:cNvPr id="88" name="Straight Connector 87"/>
            <p:cNvCxnSpPr/>
            <p:nvPr/>
          </p:nvCxnSpPr>
          <p:spPr>
            <a:xfrm flipV="1">
              <a:off x="1378809" y="2351151"/>
              <a:ext cx="198187" cy="1249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1530948" y="2245658"/>
              <a:ext cx="43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64</a:t>
              </a:r>
              <a:endParaRPr lang="en-IN" dirty="0"/>
            </a:p>
          </p:txBody>
        </p:sp>
        <p:cxnSp>
          <p:nvCxnSpPr>
            <p:cNvPr id="90" name="Straight Arrow Connector 89"/>
            <p:cNvCxnSpPr>
              <a:endCxn id="6" idx="0"/>
            </p:cNvCxnSpPr>
            <p:nvPr/>
          </p:nvCxnSpPr>
          <p:spPr>
            <a:xfrm>
              <a:off x="1475656" y="2227368"/>
              <a:ext cx="0" cy="39227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2" name="Group 161"/>
          <p:cNvGrpSpPr/>
          <p:nvPr/>
        </p:nvGrpSpPr>
        <p:grpSpPr>
          <a:xfrm>
            <a:off x="1374816" y="5258771"/>
            <a:ext cx="562656" cy="372529"/>
            <a:chOff x="1374816" y="5258771"/>
            <a:chExt cx="562656" cy="372529"/>
          </a:xfrm>
        </p:grpSpPr>
        <p:cxnSp>
          <p:nvCxnSpPr>
            <p:cNvPr id="92" name="Straight Connector 91"/>
            <p:cNvCxnSpPr/>
            <p:nvPr/>
          </p:nvCxnSpPr>
          <p:spPr>
            <a:xfrm flipV="1">
              <a:off x="1374816" y="5372622"/>
              <a:ext cx="198187" cy="1249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1499039" y="5261968"/>
              <a:ext cx="43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64</a:t>
              </a:r>
              <a:endParaRPr lang="en-IN" dirty="0"/>
            </a:p>
          </p:txBody>
        </p:sp>
        <p:cxnSp>
          <p:nvCxnSpPr>
            <p:cNvPr id="94" name="Straight Arrow Connector 93"/>
            <p:cNvCxnSpPr>
              <a:stCxn id="8" idx="2"/>
              <a:endCxn id="9" idx="0"/>
            </p:cNvCxnSpPr>
            <p:nvPr/>
          </p:nvCxnSpPr>
          <p:spPr>
            <a:xfrm>
              <a:off x="1475656" y="5258771"/>
              <a:ext cx="0" cy="3725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7758556" y="2229703"/>
            <a:ext cx="590572" cy="395037"/>
            <a:chOff x="7758556" y="2229703"/>
            <a:chExt cx="590572" cy="395037"/>
          </a:xfrm>
        </p:grpSpPr>
        <p:cxnSp>
          <p:nvCxnSpPr>
            <p:cNvPr id="100" name="Straight Connector 99"/>
            <p:cNvCxnSpPr/>
            <p:nvPr/>
          </p:nvCxnSpPr>
          <p:spPr>
            <a:xfrm flipV="1">
              <a:off x="7758556" y="2360901"/>
              <a:ext cx="198187" cy="1249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7910695" y="2255408"/>
              <a:ext cx="43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56</a:t>
              </a:r>
              <a:endParaRPr lang="en-IN" dirty="0"/>
            </a:p>
          </p:txBody>
        </p:sp>
        <p:cxnSp>
          <p:nvCxnSpPr>
            <p:cNvPr id="102" name="Straight Arrow Connector 101"/>
            <p:cNvCxnSpPr>
              <a:stCxn id="17" idx="2"/>
              <a:endCxn id="15" idx="0"/>
            </p:cNvCxnSpPr>
            <p:nvPr/>
          </p:nvCxnSpPr>
          <p:spPr>
            <a:xfrm>
              <a:off x="7853760" y="2229703"/>
              <a:ext cx="700" cy="3899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7" name="Straight Arrow Connector 106"/>
          <p:cNvCxnSpPr>
            <a:stCxn id="6" idx="2"/>
            <a:endCxn id="7" idx="0"/>
          </p:cNvCxnSpPr>
          <p:nvPr/>
        </p:nvCxnSpPr>
        <p:spPr>
          <a:xfrm>
            <a:off x="1475656" y="3159702"/>
            <a:ext cx="0" cy="68956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5" idx="2"/>
            <a:endCxn id="19" idx="0"/>
          </p:cNvCxnSpPr>
          <p:nvPr/>
        </p:nvCxnSpPr>
        <p:spPr>
          <a:xfrm flipH="1">
            <a:off x="7851412" y="3159702"/>
            <a:ext cx="3048" cy="687026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8" idx="0"/>
          </p:cNvCxnSpPr>
          <p:nvPr/>
        </p:nvCxnSpPr>
        <p:spPr>
          <a:xfrm>
            <a:off x="1475405" y="4389328"/>
            <a:ext cx="251" cy="3293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>
            <a:off x="6161572" y="1625350"/>
            <a:ext cx="540060" cy="407699"/>
            <a:chOff x="6161572" y="1625350"/>
            <a:chExt cx="540060" cy="407699"/>
          </a:xfrm>
        </p:grpSpPr>
        <p:cxnSp>
          <p:nvCxnSpPr>
            <p:cNvPr id="117" name="Straight Connector 116"/>
            <p:cNvCxnSpPr/>
            <p:nvPr/>
          </p:nvCxnSpPr>
          <p:spPr>
            <a:xfrm flipV="1">
              <a:off x="6364573" y="1903678"/>
              <a:ext cx="153404" cy="12937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6257136" y="1625350"/>
              <a:ext cx="43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56</a:t>
              </a:r>
              <a:endParaRPr lang="en-IN" dirty="0"/>
            </a:p>
          </p:txBody>
        </p:sp>
        <p:cxnSp>
          <p:nvCxnSpPr>
            <p:cNvPr id="119" name="Straight Arrow Connector 118"/>
            <p:cNvCxnSpPr>
              <a:stCxn id="17" idx="1"/>
              <a:endCxn id="16" idx="3"/>
            </p:cNvCxnSpPr>
            <p:nvPr/>
          </p:nvCxnSpPr>
          <p:spPr>
            <a:xfrm flipH="1">
              <a:off x="6161572" y="1959673"/>
              <a:ext cx="5400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9" name="Group 168"/>
          <p:cNvGrpSpPr/>
          <p:nvPr/>
        </p:nvGrpSpPr>
        <p:grpSpPr>
          <a:xfrm>
            <a:off x="6153285" y="2550964"/>
            <a:ext cx="540060" cy="407699"/>
            <a:chOff x="6153285" y="2550964"/>
            <a:chExt cx="540060" cy="407699"/>
          </a:xfrm>
        </p:grpSpPr>
        <p:cxnSp>
          <p:nvCxnSpPr>
            <p:cNvPr id="122" name="Straight Connector 121"/>
            <p:cNvCxnSpPr/>
            <p:nvPr/>
          </p:nvCxnSpPr>
          <p:spPr>
            <a:xfrm flipV="1">
              <a:off x="6341046" y="2829292"/>
              <a:ext cx="153404" cy="12937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6233609" y="2550964"/>
              <a:ext cx="43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56</a:t>
              </a:r>
              <a:endParaRPr lang="en-IN" dirty="0"/>
            </a:p>
          </p:txBody>
        </p:sp>
        <p:cxnSp>
          <p:nvCxnSpPr>
            <p:cNvPr id="124" name="Straight Arrow Connector 123"/>
            <p:cNvCxnSpPr/>
            <p:nvPr/>
          </p:nvCxnSpPr>
          <p:spPr>
            <a:xfrm flipH="1">
              <a:off x="6153285" y="2885287"/>
              <a:ext cx="5400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0" name="Group 169"/>
          <p:cNvGrpSpPr/>
          <p:nvPr/>
        </p:nvGrpSpPr>
        <p:grpSpPr>
          <a:xfrm>
            <a:off x="6156176" y="3775893"/>
            <a:ext cx="543108" cy="407699"/>
            <a:chOff x="6156176" y="3775893"/>
            <a:chExt cx="543108" cy="407699"/>
          </a:xfrm>
        </p:grpSpPr>
        <p:cxnSp>
          <p:nvCxnSpPr>
            <p:cNvPr id="128" name="Straight Connector 127"/>
            <p:cNvCxnSpPr/>
            <p:nvPr/>
          </p:nvCxnSpPr>
          <p:spPr>
            <a:xfrm flipV="1">
              <a:off x="6362349" y="4054221"/>
              <a:ext cx="153404" cy="12937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6254912" y="3775893"/>
              <a:ext cx="43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56</a:t>
              </a:r>
              <a:endParaRPr lang="en-IN" dirty="0"/>
            </a:p>
          </p:txBody>
        </p:sp>
        <p:cxnSp>
          <p:nvCxnSpPr>
            <p:cNvPr id="130" name="Straight Arrow Connector 129"/>
            <p:cNvCxnSpPr>
              <a:stCxn id="19" idx="1"/>
              <a:endCxn id="18" idx="3"/>
            </p:cNvCxnSpPr>
            <p:nvPr/>
          </p:nvCxnSpPr>
          <p:spPr>
            <a:xfrm flipH="1">
              <a:off x="6156176" y="4116758"/>
              <a:ext cx="543108" cy="25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2627784" y="1595770"/>
            <a:ext cx="1231480" cy="439632"/>
            <a:chOff x="2627784" y="1595770"/>
            <a:chExt cx="1231480" cy="439632"/>
          </a:xfrm>
        </p:grpSpPr>
        <p:cxnSp>
          <p:nvCxnSpPr>
            <p:cNvPr id="133" name="Straight Connector 132"/>
            <p:cNvCxnSpPr/>
            <p:nvPr/>
          </p:nvCxnSpPr>
          <p:spPr>
            <a:xfrm flipV="1">
              <a:off x="3528268" y="1906030"/>
              <a:ext cx="153404" cy="12937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3420831" y="1595770"/>
              <a:ext cx="43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48</a:t>
              </a:r>
              <a:endParaRPr lang="en-IN" dirty="0"/>
            </a:p>
          </p:txBody>
        </p:sp>
        <p:cxnSp>
          <p:nvCxnSpPr>
            <p:cNvPr id="135" name="Straight Arrow Connector 134"/>
            <p:cNvCxnSpPr>
              <a:stCxn id="16" idx="1"/>
              <a:endCxn id="5" idx="3"/>
            </p:cNvCxnSpPr>
            <p:nvPr/>
          </p:nvCxnSpPr>
          <p:spPr>
            <a:xfrm flipH="1">
              <a:off x="2627784" y="1959673"/>
              <a:ext cx="12295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8" name="TextBox 137"/>
          <p:cNvSpPr txBox="1"/>
          <p:nvPr/>
        </p:nvSpPr>
        <p:spPr>
          <a:xfrm>
            <a:off x="2637423" y="1589874"/>
            <a:ext cx="43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</a:t>
            </a:r>
            <a:r>
              <a:rPr lang="en-IN" baseline="-25000" dirty="0" smtClean="0"/>
              <a:t>1</a:t>
            </a:r>
            <a:endParaRPr lang="en-IN" baseline="-25000" dirty="0"/>
          </a:p>
        </p:txBody>
      </p:sp>
      <p:grpSp>
        <p:nvGrpSpPr>
          <p:cNvPr id="172" name="Group 171"/>
          <p:cNvGrpSpPr/>
          <p:nvPr/>
        </p:nvGrpSpPr>
        <p:grpSpPr>
          <a:xfrm>
            <a:off x="2621740" y="2533649"/>
            <a:ext cx="1231480" cy="439632"/>
            <a:chOff x="2621740" y="2533649"/>
            <a:chExt cx="1231480" cy="439632"/>
          </a:xfrm>
        </p:grpSpPr>
        <p:cxnSp>
          <p:nvCxnSpPr>
            <p:cNvPr id="141" name="Straight Connector 140"/>
            <p:cNvCxnSpPr/>
            <p:nvPr/>
          </p:nvCxnSpPr>
          <p:spPr>
            <a:xfrm flipV="1">
              <a:off x="3522224" y="2843909"/>
              <a:ext cx="153404" cy="12937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3414787" y="2533649"/>
              <a:ext cx="43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48</a:t>
              </a:r>
              <a:endParaRPr lang="en-IN" dirty="0"/>
            </a:p>
          </p:txBody>
        </p:sp>
        <p:cxnSp>
          <p:nvCxnSpPr>
            <p:cNvPr id="143" name="Straight Arrow Connector 142"/>
            <p:cNvCxnSpPr/>
            <p:nvPr/>
          </p:nvCxnSpPr>
          <p:spPr>
            <a:xfrm flipH="1">
              <a:off x="2621740" y="2897552"/>
              <a:ext cx="12295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4" name="TextBox 143"/>
          <p:cNvSpPr txBox="1"/>
          <p:nvPr/>
        </p:nvSpPr>
        <p:spPr>
          <a:xfrm>
            <a:off x="2631379" y="2527753"/>
            <a:ext cx="43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</a:t>
            </a:r>
            <a:r>
              <a:rPr lang="en-IN" baseline="-25000" dirty="0" smtClean="0"/>
              <a:t>2</a:t>
            </a:r>
            <a:endParaRPr lang="en-IN" baseline="-250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2630243" y="3781789"/>
            <a:ext cx="1231480" cy="439632"/>
            <a:chOff x="2630243" y="3781789"/>
            <a:chExt cx="1231480" cy="439632"/>
          </a:xfrm>
        </p:grpSpPr>
        <p:cxnSp>
          <p:nvCxnSpPr>
            <p:cNvPr id="145" name="Straight Connector 144"/>
            <p:cNvCxnSpPr/>
            <p:nvPr/>
          </p:nvCxnSpPr>
          <p:spPr>
            <a:xfrm flipV="1">
              <a:off x="3530727" y="4092049"/>
              <a:ext cx="153404" cy="12937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423290" y="3781789"/>
              <a:ext cx="438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48</a:t>
              </a:r>
              <a:endParaRPr lang="en-IN" dirty="0"/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 flipH="1">
              <a:off x="2630243" y="4145692"/>
              <a:ext cx="12295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8" name="TextBox 147"/>
          <p:cNvSpPr txBox="1"/>
          <p:nvPr/>
        </p:nvSpPr>
        <p:spPr>
          <a:xfrm>
            <a:off x="2639882" y="3775893"/>
            <a:ext cx="49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</a:t>
            </a:r>
            <a:r>
              <a:rPr lang="en-IN" baseline="-25000" dirty="0" smtClean="0"/>
              <a:t>16</a:t>
            </a:r>
            <a:endParaRPr lang="en-IN" baseline="-25000" dirty="0"/>
          </a:p>
        </p:txBody>
      </p:sp>
      <p:sp>
        <p:nvSpPr>
          <p:cNvPr id="157" name="Title 1"/>
          <p:cNvSpPr txBox="1">
            <a:spLocks/>
          </p:cNvSpPr>
          <p:nvPr/>
        </p:nvSpPr>
        <p:spPr>
          <a:xfrm>
            <a:off x="5508104" y="5431713"/>
            <a:ext cx="3899300" cy="99903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/>
              <a:t>DES Encryption Algorithm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44660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38" grpId="0"/>
      <p:bldP spid="144" grpId="0"/>
      <p:bldP spid="1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7564" y="3051116"/>
            <a:ext cx="1656184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DES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4930496" y="1198295"/>
            <a:ext cx="2196244" cy="656641"/>
          </a:xfrm>
          <a:prstGeom prst="round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Initial Permutation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28" name="Content Placeholder 25"/>
          <p:cNvSpPr txBox="1">
            <a:spLocks/>
          </p:cNvSpPr>
          <p:nvPr/>
        </p:nvSpPr>
        <p:spPr>
          <a:xfrm>
            <a:off x="4971464" y="4149080"/>
            <a:ext cx="2196244" cy="850961"/>
          </a:xfrm>
          <a:prstGeom prst="roundRect">
            <a:avLst/>
          </a:prstGeom>
          <a:solidFill>
            <a:srgbClr val="D3D2D2"/>
          </a:solidFill>
          <a:ln w="127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»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IN" sz="2000" dirty="0">
                <a:solidFill>
                  <a:schemeClr val="tx1"/>
                </a:solidFill>
              </a:rPr>
              <a:t>Encryption </a:t>
            </a:r>
            <a:endParaRPr lang="en-IN" sz="2000" dirty="0" smtClean="0">
              <a:solidFill>
                <a:schemeClr val="tx1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Round 16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1027" name="Straight Connector 1026"/>
          <p:cNvCxnSpPr/>
          <p:nvPr/>
        </p:nvCxnSpPr>
        <p:spPr>
          <a:xfrm flipV="1">
            <a:off x="2411760" y="1232756"/>
            <a:ext cx="2505698" cy="17281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9" name="Straight Connector 1028"/>
          <p:cNvCxnSpPr/>
          <p:nvPr/>
        </p:nvCxnSpPr>
        <p:spPr>
          <a:xfrm>
            <a:off x="2411760" y="3965516"/>
            <a:ext cx="2505698" cy="176774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2" name="Group 1051"/>
          <p:cNvGrpSpPr/>
          <p:nvPr/>
        </p:nvGrpSpPr>
        <p:grpSpPr>
          <a:xfrm>
            <a:off x="791580" y="1989437"/>
            <a:ext cx="874498" cy="1061679"/>
            <a:chOff x="791580" y="1989437"/>
            <a:chExt cx="874498" cy="1061679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1500808" y="2331036"/>
              <a:ext cx="0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331640" y="2547060"/>
              <a:ext cx="324036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348362" y="1989437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>
                  <a:latin typeface="+mj-lt"/>
                </a:rPr>
                <a:t>X</a:t>
              </a:r>
              <a:endParaRPr lang="en-IN" sz="2000" dirty="0">
                <a:latin typeface="+mj-lt"/>
              </a:endParaRPr>
            </a:p>
          </p:txBody>
        </p:sp>
        <p:sp>
          <p:nvSpPr>
            <p:cNvPr id="1036" name="TextBox 1035"/>
            <p:cNvSpPr txBox="1"/>
            <p:nvPr/>
          </p:nvSpPr>
          <p:spPr>
            <a:xfrm>
              <a:off x="791580" y="245110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>
                  <a:latin typeface="+mj-lt"/>
                </a:rPr>
                <a:t>64</a:t>
              </a:r>
              <a:endParaRPr lang="en-IN" sz="2000" dirty="0">
                <a:latin typeface="+mj-lt"/>
              </a:endParaRPr>
            </a:p>
          </p:txBody>
        </p:sp>
      </p:grpSp>
      <p:grpSp>
        <p:nvGrpSpPr>
          <p:cNvPr id="1053" name="Group 1052"/>
          <p:cNvGrpSpPr/>
          <p:nvPr/>
        </p:nvGrpSpPr>
        <p:grpSpPr>
          <a:xfrm>
            <a:off x="789336" y="3965516"/>
            <a:ext cx="876696" cy="1069886"/>
            <a:chOff x="789336" y="3965516"/>
            <a:chExt cx="876696" cy="1069886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1500808" y="3965516"/>
              <a:ext cx="0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313638" y="4181540"/>
              <a:ext cx="324036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356332" y="4635292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>
                  <a:latin typeface="+mj-lt"/>
                </a:rPr>
                <a:t>Y</a:t>
              </a:r>
              <a:endParaRPr lang="en-IN" sz="2000" dirty="0">
                <a:latin typeface="+mj-lt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89336" y="4169039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>
                  <a:latin typeface="+mj-lt"/>
                </a:rPr>
                <a:t>64</a:t>
              </a:r>
              <a:endParaRPr lang="en-IN" sz="2000" dirty="0">
                <a:latin typeface="+mj-lt"/>
              </a:endParaRPr>
            </a:p>
          </p:txBody>
        </p:sp>
      </p:grpSp>
      <p:grpSp>
        <p:nvGrpSpPr>
          <p:cNvPr id="1051" name="Group 1050"/>
          <p:cNvGrpSpPr/>
          <p:nvPr/>
        </p:nvGrpSpPr>
        <p:grpSpPr>
          <a:xfrm>
            <a:off x="2303748" y="3308261"/>
            <a:ext cx="1236440" cy="400110"/>
            <a:chOff x="2303748" y="3308261"/>
            <a:chExt cx="1236440" cy="400110"/>
          </a:xfrm>
        </p:grpSpPr>
        <p:grpSp>
          <p:nvGrpSpPr>
            <p:cNvPr id="1035" name="Group 1034"/>
            <p:cNvGrpSpPr/>
            <p:nvPr/>
          </p:nvGrpSpPr>
          <p:grpSpPr>
            <a:xfrm>
              <a:off x="2303748" y="3401859"/>
              <a:ext cx="730932" cy="279169"/>
              <a:chOff x="2303748" y="3401859"/>
              <a:chExt cx="730932" cy="279169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flipH="1">
                <a:off x="2303748" y="3508316"/>
                <a:ext cx="73093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2710644" y="3401859"/>
                <a:ext cx="162018" cy="27916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/>
            <p:cNvSpPr txBox="1"/>
            <p:nvPr/>
          </p:nvSpPr>
          <p:spPr>
            <a:xfrm>
              <a:off x="3095836" y="3308261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/>
                <a:t>56</a:t>
              </a:r>
              <a:endParaRPr lang="en-IN" sz="2000" dirty="0"/>
            </a:p>
          </p:txBody>
        </p:sp>
      </p:grpSp>
      <p:cxnSp>
        <p:nvCxnSpPr>
          <p:cNvPr id="1040" name="Straight Arrow Connector 1039"/>
          <p:cNvCxnSpPr/>
          <p:nvPr/>
        </p:nvCxnSpPr>
        <p:spPr>
          <a:xfrm>
            <a:off x="5999122" y="908720"/>
            <a:ext cx="13038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ontent Placeholder 25"/>
          <p:cNvSpPr txBox="1">
            <a:spLocks/>
          </p:cNvSpPr>
          <p:nvPr/>
        </p:nvSpPr>
        <p:spPr>
          <a:xfrm>
            <a:off x="4917458" y="2132856"/>
            <a:ext cx="2196244" cy="776707"/>
          </a:xfrm>
          <a:prstGeom prst="roundRect">
            <a:avLst/>
          </a:prstGeom>
          <a:solidFill>
            <a:srgbClr val="D3D2D2"/>
          </a:solidFill>
          <a:ln w="12700" cap="flat" cmpd="sng" algn="ctr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–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»"/>
              <a:defRPr sz="1600" kern="1200">
                <a:solidFill>
                  <a:schemeClr val="l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Encryption </a:t>
            </a:r>
          </a:p>
          <a:p>
            <a:pPr marL="0" indent="0" algn="ct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Round 1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043" name="TextBox 1042"/>
          <p:cNvSpPr txBox="1"/>
          <p:nvPr/>
        </p:nvSpPr>
        <p:spPr>
          <a:xfrm>
            <a:off x="293925" y="135864"/>
            <a:ext cx="6044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 smtClean="0"/>
              <a:t>Data Encryption Standard</a:t>
            </a:r>
            <a:endParaRPr lang="en-IN" sz="4400" dirty="0"/>
          </a:p>
        </p:txBody>
      </p:sp>
      <p:grpSp>
        <p:nvGrpSpPr>
          <p:cNvPr id="1048" name="Group 1047"/>
          <p:cNvGrpSpPr/>
          <p:nvPr/>
        </p:nvGrpSpPr>
        <p:grpSpPr>
          <a:xfrm>
            <a:off x="4971464" y="4977172"/>
            <a:ext cx="2196244" cy="900100"/>
            <a:chOff x="4971464" y="4977172"/>
            <a:chExt cx="2196244" cy="900100"/>
          </a:xfrm>
        </p:grpSpPr>
        <p:sp>
          <p:nvSpPr>
            <p:cNvPr id="23" name="Rounded Rectangle 22"/>
            <p:cNvSpPr/>
            <p:nvPr/>
          </p:nvSpPr>
          <p:spPr>
            <a:xfrm>
              <a:off x="4971464" y="5265204"/>
              <a:ext cx="2196244" cy="612068"/>
            </a:xfrm>
            <a:prstGeom prst="roundRect">
              <a:avLst/>
            </a:prstGeom>
            <a:solidFill>
              <a:srgbClr val="D3D2D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smtClean="0">
                  <a:solidFill>
                    <a:schemeClr val="tx1"/>
                  </a:solidFill>
                </a:rPr>
                <a:t>Final permutation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6012160" y="4977172"/>
              <a:ext cx="13038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6012160" y="5866155"/>
            <a:ext cx="13038" cy="479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0" name="Group 1049"/>
          <p:cNvGrpSpPr/>
          <p:nvPr/>
        </p:nvGrpSpPr>
        <p:grpSpPr>
          <a:xfrm>
            <a:off x="7167708" y="4369094"/>
            <a:ext cx="1027480" cy="400110"/>
            <a:chOff x="7167708" y="4369094"/>
            <a:chExt cx="1027480" cy="400110"/>
          </a:xfrm>
        </p:grpSpPr>
        <p:cxnSp>
          <p:nvCxnSpPr>
            <p:cNvPr id="66" name="Straight Arrow Connector 65"/>
            <p:cNvCxnSpPr/>
            <p:nvPr/>
          </p:nvCxnSpPr>
          <p:spPr>
            <a:xfrm flipH="1">
              <a:off x="7167708" y="4574560"/>
              <a:ext cx="4190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7704348" y="4369094"/>
              <a:ext cx="4908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/>
                <a:t>K</a:t>
              </a:r>
              <a:r>
                <a:rPr lang="en-IN" sz="2000" baseline="-25000" dirty="0" smtClean="0"/>
                <a:t>16</a:t>
              </a:r>
              <a:endParaRPr lang="en-IN" sz="2000" baseline="-25000" dirty="0"/>
            </a:p>
          </p:txBody>
        </p:sp>
      </p:grpSp>
      <p:grpSp>
        <p:nvGrpSpPr>
          <p:cNvPr id="1049" name="Group 1048"/>
          <p:cNvGrpSpPr/>
          <p:nvPr/>
        </p:nvGrpSpPr>
        <p:grpSpPr>
          <a:xfrm>
            <a:off x="7092280" y="2321154"/>
            <a:ext cx="898716" cy="400110"/>
            <a:chOff x="7092280" y="2321154"/>
            <a:chExt cx="898716" cy="400110"/>
          </a:xfrm>
        </p:grpSpPr>
        <p:cxnSp>
          <p:nvCxnSpPr>
            <p:cNvPr id="64" name="Straight Arrow Connector 63"/>
            <p:cNvCxnSpPr/>
            <p:nvPr/>
          </p:nvCxnSpPr>
          <p:spPr>
            <a:xfrm flipH="1">
              <a:off x="7092280" y="2521209"/>
              <a:ext cx="4190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7586718" y="2321154"/>
              <a:ext cx="404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dirty="0" smtClean="0"/>
                <a:t>K</a:t>
              </a:r>
              <a:r>
                <a:rPr lang="en-IN" sz="2000" baseline="-25000" dirty="0" smtClean="0"/>
                <a:t>1</a:t>
              </a:r>
              <a:endParaRPr lang="en-IN" sz="2000" baseline="-25000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6120172" y="832646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X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156176" y="5945214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73144" y="334080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K</a:t>
            </a:r>
            <a:r>
              <a:rPr lang="en-IN" baseline="-25000" dirty="0" smtClean="0"/>
              <a:t>i</a:t>
            </a:r>
            <a:endParaRPr lang="en-IN" baseline="-250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012160" y="1854936"/>
            <a:ext cx="0" cy="27792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999122" y="2960948"/>
            <a:ext cx="0" cy="1188132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46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 uiExpand="1" build="p" animBg="1"/>
      <p:bldP spid="28" grpId="0" animBg="1"/>
      <p:bldP spid="27" grpId="0" animBg="1"/>
      <p:bldP spid="76" grpId="0"/>
      <p:bldP spid="77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 Single Round</a:t>
            </a:r>
            <a:endParaRPr lang="en-IN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40" y="1124744"/>
            <a:ext cx="4851319" cy="513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93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160080" y="-52514"/>
            <a:ext cx="1260116" cy="707182"/>
            <a:chOff x="293311" y="165492"/>
            <a:chExt cx="1260116" cy="7071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23528" y="512674"/>
                  <a:ext cx="1188132" cy="360000"/>
                </a:xfrm>
                <a:prstGeom prst="rect">
                  <a:avLst/>
                </a:prstGeom>
                <a:solidFill>
                  <a:srgbClr val="D3D2D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IN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28" y="512674"/>
                  <a:ext cx="1188132" cy="3600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 33"/>
            <p:cNvGrpSpPr/>
            <p:nvPr/>
          </p:nvGrpSpPr>
          <p:grpSpPr>
            <a:xfrm>
              <a:off x="293311" y="165492"/>
              <a:ext cx="1260116" cy="432048"/>
              <a:chOff x="293311" y="165492"/>
              <a:chExt cx="1260116" cy="43204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509335" y="165492"/>
                <a:ext cx="828092" cy="432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32-bits</a:t>
                </a:r>
                <a:endParaRPr lang="en-IN" dirty="0"/>
              </a:p>
            </p:txBody>
          </p:sp>
          <p:cxnSp>
            <p:nvCxnSpPr>
              <p:cNvPr id="23" name="Straight Arrow Connector 22"/>
              <p:cNvCxnSpPr>
                <a:stCxn id="21" idx="3"/>
              </p:cNvCxnSpPr>
              <p:nvPr/>
            </p:nvCxnSpPr>
            <p:spPr>
              <a:xfrm>
                <a:off x="1337427" y="381516"/>
                <a:ext cx="216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2" name="Straight Arrow Connector 31"/>
              <p:cNvCxnSpPr>
                <a:stCxn id="21" idx="1"/>
              </p:cNvCxnSpPr>
              <p:nvPr/>
            </p:nvCxnSpPr>
            <p:spPr>
              <a:xfrm flipH="1">
                <a:off x="293311" y="381516"/>
                <a:ext cx="2160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69" name="Group 68"/>
          <p:cNvGrpSpPr/>
          <p:nvPr/>
        </p:nvGrpSpPr>
        <p:grpSpPr>
          <a:xfrm>
            <a:off x="2927578" y="-52514"/>
            <a:ext cx="1260116" cy="701789"/>
            <a:chOff x="3599904" y="165492"/>
            <a:chExt cx="1260116" cy="7017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635896" y="507281"/>
                  <a:ext cx="1188132" cy="360000"/>
                </a:xfrm>
                <a:prstGeom prst="rect">
                  <a:avLst/>
                </a:prstGeom>
                <a:solidFill>
                  <a:srgbClr val="D3D2D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IN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507281"/>
                  <a:ext cx="1188132" cy="36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3599904" y="165492"/>
              <a:ext cx="1260116" cy="432048"/>
              <a:chOff x="293311" y="165492"/>
              <a:chExt cx="1260116" cy="432048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509335" y="165492"/>
                <a:ext cx="828092" cy="432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32-bits</a:t>
                </a:r>
                <a:endParaRPr lang="en-IN" dirty="0"/>
              </a:p>
            </p:txBody>
          </p:sp>
          <p:cxnSp>
            <p:nvCxnSpPr>
              <p:cNvPr id="37" name="Straight Arrow Connector 36"/>
              <p:cNvCxnSpPr>
                <a:stCxn id="36" idx="3"/>
              </p:cNvCxnSpPr>
              <p:nvPr/>
            </p:nvCxnSpPr>
            <p:spPr>
              <a:xfrm>
                <a:off x="1337427" y="381516"/>
                <a:ext cx="216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8" name="Straight Arrow Connector 37"/>
              <p:cNvCxnSpPr>
                <a:stCxn id="36" idx="1"/>
              </p:cNvCxnSpPr>
              <p:nvPr/>
            </p:nvCxnSpPr>
            <p:spPr>
              <a:xfrm flipH="1">
                <a:off x="293311" y="381516"/>
                <a:ext cx="2160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70" name="Group 69"/>
          <p:cNvGrpSpPr/>
          <p:nvPr/>
        </p:nvGrpSpPr>
        <p:grpSpPr>
          <a:xfrm>
            <a:off x="6048504" y="-52514"/>
            <a:ext cx="1260116" cy="701789"/>
            <a:chOff x="6012172" y="165492"/>
            <a:chExt cx="1260116" cy="7017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048164" y="507281"/>
                  <a:ext cx="1188132" cy="360000"/>
                </a:xfrm>
                <a:prstGeom prst="rect">
                  <a:avLst/>
                </a:prstGeom>
                <a:solidFill>
                  <a:srgbClr val="D3D2D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IN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164" y="507281"/>
                  <a:ext cx="1188132" cy="360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oup 38"/>
            <p:cNvGrpSpPr/>
            <p:nvPr/>
          </p:nvGrpSpPr>
          <p:grpSpPr>
            <a:xfrm>
              <a:off x="6012172" y="165492"/>
              <a:ext cx="1260116" cy="432048"/>
              <a:chOff x="293311" y="165492"/>
              <a:chExt cx="1260116" cy="432048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509335" y="165492"/>
                <a:ext cx="828092" cy="432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2</a:t>
                </a:r>
                <a:r>
                  <a:rPr lang="en-IN" dirty="0" smtClean="0"/>
                  <a:t>8-bits</a:t>
                </a:r>
                <a:endParaRPr lang="en-IN" dirty="0"/>
              </a:p>
            </p:txBody>
          </p:sp>
          <p:cxnSp>
            <p:nvCxnSpPr>
              <p:cNvPr id="41" name="Straight Arrow Connector 40"/>
              <p:cNvCxnSpPr>
                <a:stCxn id="40" idx="3"/>
              </p:cNvCxnSpPr>
              <p:nvPr/>
            </p:nvCxnSpPr>
            <p:spPr>
              <a:xfrm>
                <a:off x="1337427" y="381516"/>
                <a:ext cx="216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2" name="Straight Arrow Connector 41"/>
              <p:cNvCxnSpPr>
                <a:stCxn id="40" idx="1"/>
              </p:cNvCxnSpPr>
              <p:nvPr/>
            </p:nvCxnSpPr>
            <p:spPr>
              <a:xfrm flipH="1">
                <a:off x="293311" y="381516"/>
                <a:ext cx="2160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71" name="Group 70"/>
          <p:cNvGrpSpPr/>
          <p:nvPr/>
        </p:nvGrpSpPr>
        <p:grpSpPr>
          <a:xfrm>
            <a:off x="7596676" y="-52514"/>
            <a:ext cx="1260116" cy="701789"/>
            <a:chOff x="7560344" y="165492"/>
            <a:chExt cx="1260116" cy="7017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596336" y="507281"/>
                  <a:ext cx="1188132" cy="360000"/>
                </a:xfrm>
                <a:prstGeom prst="rect">
                  <a:avLst/>
                </a:prstGeom>
                <a:solidFill>
                  <a:srgbClr val="D3D2D2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IN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6336" y="507281"/>
                  <a:ext cx="1188132" cy="3600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/>
            <p:cNvGrpSpPr/>
            <p:nvPr/>
          </p:nvGrpSpPr>
          <p:grpSpPr>
            <a:xfrm>
              <a:off x="7560344" y="165492"/>
              <a:ext cx="1260116" cy="432048"/>
              <a:chOff x="293311" y="165492"/>
              <a:chExt cx="1260116" cy="432048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509335" y="165492"/>
                <a:ext cx="828092" cy="4320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smtClean="0"/>
                  <a:t>28-bits</a:t>
                </a:r>
                <a:endParaRPr lang="en-IN" dirty="0"/>
              </a:p>
            </p:txBody>
          </p:sp>
          <p:cxnSp>
            <p:nvCxnSpPr>
              <p:cNvPr id="45" name="Straight Arrow Connector 44"/>
              <p:cNvCxnSpPr>
                <a:stCxn id="44" idx="3"/>
              </p:cNvCxnSpPr>
              <p:nvPr/>
            </p:nvCxnSpPr>
            <p:spPr>
              <a:xfrm>
                <a:off x="1337427" y="381516"/>
                <a:ext cx="216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6" name="Straight Arrow Connector 45"/>
              <p:cNvCxnSpPr>
                <a:stCxn id="44" idx="1"/>
              </p:cNvCxnSpPr>
              <p:nvPr/>
            </p:nvCxnSpPr>
            <p:spPr>
              <a:xfrm flipH="1">
                <a:off x="293311" y="381516"/>
                <a:ext cx="2160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1690932" y="968151"/>
            <a:ext cx="3733408" cy="713748"/>
            <a:chOff x="3707904" y="1418805"/>
            <a:chExt cx="3852440" cy="713748"/>
          </a:xfrm>
          <a:solidFill>
            <a:srgbClr val="D3D2D2"/>
          </a:solidFill>
        </p:grpSpPr>
        <p:sp>
          <p:nvSpPr>
            <p:cNvPr id="47" name="Flowchart: Manual Operation 46"/>
            <p:cNvSpPr/>
            <p:nvPr/>
          </p:nvSpPr>
          <p:spPr>
            <a:xfrm flipV="1">
              <a:off x="3707904" y="1418805"/>
              <a:ext cx="3852440" cy="678046"/>
            </a:xfrm>
            <a:prstGeom prst="flowChartManualOperation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25454" y="1424667"/>
              <a:ext cx="28668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/>
                <a:t>Expansion/ permutation</a:t>
              </a:r>
            </a:p>
            <a:p>
              <a:pPr algn="ctr"/>
              <a:r>
                <a:rPr lang="en-IN" sz="2000" dirty="0" smtClean="0"/>
                <a:t>(E table)</a:t>
              </a:r>
              <a:endParaRPr lang="en-IN" sz="20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258994" y="2071013"/>
            <a:ext cx="648084" cy="576064"/>
            <a:chOff x="3995936" y="2348880"/>
            <a:chExt cx="648084" cy="576064"/>
          </a:xfrm>
          <a:solidFill>
            <a:srgbClr val="D3D2D2"/>
          </a:solidFill>
        </p:grpSpPr>
        <p:sp>
          <p:nvSpPr>
            <p:cNvPr id="55" name="Oval 54"/>
            <p:cNvSpPr/>
            <p:nvPr/>
          </p:nvSpPr>
          <p:spPr>
            <a:xfrm>
              <a:off x="3995936" y="2348880"/>
              <a:ext cx="648084" cy="57606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995936" y="2436857"/>
              <a:ext cx="6480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/>
                <a:t>XOR</a:t>
              </a:r>
              <a:endParaRPr lang="en-IN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690932" y="3112285"/>
            <a:ext cx="3733409" cy="707886"/>
            <a:chOff x="2303740" y="3267812"/>
            <a:chExt cx="3852440" cy="707886"/>
          </a:xfrm>
          <a:solidFill>
            <a:srgbClr val="D3D2D2"/>
          </a:solidFill>
        </p:grpSpPr>
        <p:sp>
          <p:nvSpPr>
            <p:cNvPr id="58" name="Flowchart: Manual Operation 57"/>
            <p:cNvSpPr/>
            <p:nvPr/>
          </p:nvSpPr>
          <p:spPr>
            <a:xfrm rot="10800000" flipV="1">
              <a:off x="2303740" y="3267812"/>
              <a:ext cx="3852440" cy="678046"/>
            </a:xfrm>
            <a:prstGeom prst="flowChartManualOperation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802407" y="3267812"/>
              <a:ext cx="28668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/>
                <a:t>Substitution/choice</a:t>
              </a:r>
            </a:p>
            <a:p>
              <a:pPr algn="ctr"/>
              <a:r>
                <a:rPr lang="en-IN" sz="2000" dirty="0" smtClean="0"/>
                <a:t>(S-box)</a:t>
              </a:r>
              <a:endParaRPr lang="en-IN" sz="2000" dirty="0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2459514" y="4301695"/>
            <a:ext cx="2196244" cy="720080"/>
          </a:xfrm>
          <a:prstGeom prst="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Permutation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(P)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3260410" y="5470082"/>
            <a:ext cx="648084" cy="576064"/>
            <a:chOff x="3995936" y="2348880"/>
            <a:chExt cx="648084" cy="576064"/>
          </a:xfrm>
          <a:solidFill>
            <a:srgbClr val="D3D2D2"/>
          </a:solidFill>
        </p:grpSpPr>
        <p:sp>
          <p:nvSpPr>
            <p:cNvPr id="66" name="Oval 65"/>
            <p:cNvSpPr/>
            <p:nvPr/>
          </p:nvSpPr>
          <p:spPr>
            <a:xfrm>
              <a:off x="3995936" y="2348880"/>
              <a:ext cx="648084" cy="57606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995936" y="2436857"/>
              <a:ext cx="6480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/>
                <a:t>XOR</a:t>
              </a:r>
              <a:endParaRPr lang="en-IN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60080" y="6333175"/>
                <a:ext cx="1188132" cy="360000"/>
              </a:xfrm>
              <a:prstGeom prst="rect">
                <a:avLst/>
              </a:prstGeom>
              <a:solidFill>
                <a:srgbClr val="D3D2D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80" y="6333175"/>
                <a:ext cx="1188132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001053" y="6329014"/>
                <a:ext cx="1188132" cy="360000"/>
              </a:xfrm>
              <a:prstGeom prst="rect">
                <a:avLst/>
              </a:prstGeom>
              <a:solidFill>
                <a:srgbClr val="D3D2D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053" y="6329014"/>
                <a:ext cx="1188132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118265" y="6319490"/>
                <a:ext cx="1188132" cy="360000"/>
              </a:xfrm>
              <a:prstGeom prst="rect">
                <a:avLst/>
              </a:prstGeom>
              <a:solidFill>
                <a:srgbClr val="D3D2D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265" y="6319490"/>
                <a:ext cx="1188132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7668660" y="6338676"/>
                <a:ext cx="1188132" cy="360000"/>
              </a:xfrm>
              <a:prstGeom prst="rect">
                <a:avLst/>
              </a:prstGeom>
              <a:solidFill>
                <a:srgbClr val="D3D2D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660" y="6338676"/>
                <a:ext cx="1188132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/>
          <p:cNvSpPr/>
          <p:nvPr/>
        </p:nvSpPr>
        <p:spPr>
          <a:xfrm>
            <a:off x="6084496" y="937930"/>
            <a:ext cx="1188132" cy="720080"/>
          </a:xfrm>
          <a:prstGeom prst="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Left Shift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(S)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632668" y="952615"/>
            <a:ext cx="1188132" cy="720080"/>
          </a:xfrm>
          <a:prstGeom prst="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Left Shift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(S)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5735245" y="1955293"/>
            <a:ext cx="3182105" cy="1101524"/>
            <a:chOff x="2303740" y="3267812"/>
            <a:chExt cx="3852440" cy="678046"/>
          </a:xfrm>
          <a:solidFill>
            <a:srgbClr val="D3D2D2"/>
          </a:solidFill>
        </p:grpSpPr>
        <p:sp>
          <p:nvSpPr>
            <p:cNvPr id="101" name="Flowchart: Manual Operation 100"/>
            <p:cNvSpPr/>
            <p:nvPr/>
          </p:nvSpPr>
          <p:spPr>
            <a:xfrm rot="10800000" flipV="1">
              <a:off x="2303740" y="3267812"/>
              <a:ext cx="3852440" cy="678046"/>
            </a:xfrm>
            <a:prstGeom prst="flowChartManualOperation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802407" y="3267813"/>
              <a:ext cx="2866825" cy="625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/>
                <a:t>Permutation/ compression</a:t>
              </a:r>
            </a:p>
            <a:p>
              <a:pPr algn="ctr"/>
              <a:r>
                <a:rPr lang="en-IN" sz="2000" dirty="0" smtClean="0"/>
                <a:t>(Permuted choice 2)</a:t>
              </a:r>
              <a:endParaRPr lang="en-IN" sz="2000" dirty="0"/>
            </a:p>
          </p:txBody>
        </p:sp>
      </p:grpSp>
      <p:cxnSp>
        <p:nvCxnSpPr>
          <p:cNvPr id="111" name="Straight Arrow Connector 110"/>
          <p:cNvCxnSpPr/>
          <p:nvPr/>
        </p:nvCxnSpPr>
        <p:spPr>
          <a:xfrm flipH="1">
            <a:off x="6708203" y="644333"/>
            <a:ext cx="261" cy="2952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8226473" y="658655"/>
            <a:ext cx="261" cy="2952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3557624" y="649465"/>
            <a:ext cx="12" cy="313929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3596476" y="6051309"/>
            <a:ext cx="10" cy="285390"/>
          </a:xfrm>
          <a:prstGeom prst="line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5625296" y="1658010"/>
            <a:ext cx="1348451" cy="4655980"/>
            <a:chOff x="5625296" y="1658010"/>
            <a:chExt cx="1348451" cy="4655980"/>
          </a:xfrm>
        </p:grpSpPr>
        <p:sp>
          <p:nvSpPr>
            <p:cNvPr id="125" name="Freeform 124"/>
            <p:cNvSpPr/>
            <p:nvPr/>
          </p:nvSpPr>
          <p:spPr>
            <a:xfrm>
              <a:off x="5625296" y="1799863"/>
              <a:ext cx="1348451" cy="4514127"/>
            </a:xfrm>
            <a:custGeom>
              <a:avLst/>
              <a:gdLst>
                <a:gd name="connsiteX0" fmla="*/ 1348451 w 1348451"/>
                <a:gd name="connsiteY0" fmla="*/ 162046 h 4514127"/>
                <a:gd name="connsiteX1" fmla="*/ 1348451 w 1348451"/>
                <a:gd name="connsiteY1" fmla="*/ 0 h 4514127"/>
                <a:gd name="connsiteX2" fmla="*/ 0 w 1348451"/>
                <a:gd name="connsiteY2" fmla="*/ 0 h 4514127"/>
                <a:gd name="connsiteX3" fmla="*/ 0 w 1348451"/>
                <a:gd name="connsiteY3" fmla="*/ 4195823 h 4514127"/>
                <a:gd name="connsiteX4" fmla="*/ 1059084 w 1348451"/>
                <a:gd name="connsiteY4" fmla="*/ 4195823 h 4514127"/>
                <a:gd name="connsiteX5" fmla="*/ 1059084 w 1348451"/>
                <a:gd name="connsiteY5" fmla="*/ 4514127 h 451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8451" h="4514127">
                  <a:moveTo>
                    <a:pt x="1348451" y="162046"/>
                  </a:moveTo>
                  <a:lnTo>
                    <a:pt x="1348451" y="0"/>
                  </a:lnTo>
                  <a:lnTo>
                    <a:pt x="0" y="0"/>
                  </a:lnTo>
                  <a:lnTo>
                    <a:pt x="0" y="4195823"/>
                  </a:lnTo>
                  <a:lnTo>
                    <a:pt x="1059084" y="4195823"/>
                  </a:lnTo>
                  <a:lnTo>
                    <a:pt x="1059084" y="451412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29" name="Straight Connector 128"/>
            <p:cNvCxnSpPr>
              <a:stCxn id="98" idx="2"/>
            </p:cNvCxnSpPr>
            <p:nvPr/>
          </p:nvCxnSpPr>
          <p:spPr>
            <a:xfrm>
              <a:off x="6678562" y="1658010"/>
              <a:ext cx="0" cy="1365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7829550" y="1678900"/>
            <a:ext cx="1188720" cy="4645700"/>
            <a:chOff x="7829550" y="1678900"/>
            <a:chExt cx="1188720" cy="4645700"/>
          </a:xfrm>
        </p:grpSpPr>
        <p:sp>
          <p:nvSpPr>
            <p:cNvPr id="127" name="Freeform 126"/>
            <p:cNvSpPr/>
            <p:nvPr/>
          </p:nvSpPr>
          <p:spPr>
            <a:xfrm>
              <a:off x="7829550" y="1794510"/>
              <a:ext cx="1188720" cy="4530090"/>
            </a:xfrm>
            <a:custGeom>
              <a:avLst/>
              <a:gdLst>
                <a:gd name="connsiteX0" fmla="*/ 0 w 1188720"/>
                <a:gd name="connsiteY0" fmla="*/ 148590 h 4530090"/>
                <a:gd name="connsiteX1" fmla="*/ 0 w 1188720"/>
                <a:gd name="connsiteY1" fmla="*/ 0 h 4530090"/>
                <a:gd name="connsiteX2" fmla="*/ 1188720 w 1188720"/>
                <a:gd name="connsiteY2" fmla="*/ 0 h 4530090"/>
                <a:gd name="connsiteX3" fmla="*/ 1188720 w 1188720"/>
                <a:gd name="connsiteY3" fmla="*/ 4179570 h 4530090"/>
                <a:gd name="connsiteX4" fmla="*/ 411480 w 1188720"/>
                <a:gd name="connsiteY4" fmla="*/ 4179570 h 4530090"/>
                <a:gd name="connsiteX5" fmla="*/ 411480 w 1188720"/>
                <a:gd name="connsiteY5" fmla="*/ 4530090 h 453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8720" h="4530090">
                  <a:moveTo>
                    <a:pt x="0" y="148590"/>
                  </a:moveTo>
                  <a:lnTo>
                    <a:pt x="0" y="0"/>
                  </a:lnTo>
                  <a:lnTo>
                    <a:pt x="1188720" y="0"/>
                  </a:lnTo>
                  <a:lnTo>
                    <a:pt x="1188720" y="4179570"/>
                  </a:lnTo>
                  <a:lnTo>
                    <a:pt x="411480" y="4179570"/>
                  </a:lnTo>
                  <a:lnTo>
                    <a:pt x="411480" y="453009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30" name="Straight Connector 129"/>
            <p:cNvCxnSpPr/>
            <p:nvPr/>
          </p:nvCxnSpPr>
          <p:spPr>
            <a:xfrm>
              <a:off x="8233086" y="1678900"/>
              <a:ext cx="0" cy="1240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/>
          <p:cNvGrpSpPr/>
          <p:nvPr/>
        </p:nvGrpSpPr>
        <p:grpSpPr>
          <a:xfrm>
            <a:off x="3907054" y="2240868"/>
            <a:ext cx="2048338" cy="489481"/>
            <a:chOff x="3907054" y="2240868"/>
            <a:chExt cx="2048338" cy="489481"/>
          </a:xfrm>
        </p:grpSpPr>
        <p:cxnSp>
          <p:nvCxnSpPr>
            <p:cNvPr id="132" name="Straight Arrow Connector 131"/>
            <p:cNvCxnSpPr>
              <a:stCxn id="56" idx="3"/>
            </p:cNvCxnSpPr>
            <p:nvPr/>
          </p:nvCxnSpPr>
          <p:spPr>
            <a:xfrm>
              <a:off x="3907054" y="2359045"/>
              <a:ext cx="20483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4532166" y="2240868"/>
              <a:ext cx="492535" cy="489481"/>
              <a:chOff x="4532166" y="2240868"/>
              <a:chExt cx="492535" cy="489481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 flipH="1">
                <a:off x="4608004" y="2240868"/>
                <a:ext cx="144016" cy="2651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4532166" y="2330239"/>
                <a:ext cx="4925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dirty="0" smtClean="0"/>
                  <a:t>48</a:t>
                </a:r>
                <a:endParaRPr lang="en-IN" sz="2000" dirty="0"/>
              </a:p>
            </p:txBody>
          </p:sp>
        </p:grpSp>
      </p:grpSp>
      <p:sp>
        <p:nvSpPr>
          <p:cNvPr id="139" name="TextBox 138"/>
          <p:cNvSpPr txBox="1"/>
          <p:nvPr/>
        </p:nvSpPr>
        <p:spPr>
          <a:xfrm>
            <a:off x="5066293" y="1928158"/>
            <a:ext cx="4614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i="1" dirty="0" smtClean="0"/>
              <a:t>K</a:t>
            </a:r>
            <a:r>
              <a:rPr lang="en-IN" sz="2200" i="1" baseline="-25000" dirty="0" smtClean="0"/>
              <a:t>i</a:t>
            </a:r>
            <a:endParaRPr lang="en-IN" sz="2200" i="1" baseline="-25000" dirty="0"/>
          </a:p>
        </p:txBody>
      </p:sp>
      <p:grpSp>
        <p:nvGrpSpPr>
          <p:cNvPr id="161" name="Group 160"/>
          <p:cNvGrpSpPr/>
          <p:nvPr/>
        </p:nvGrpSpPr>
        <p:grpSpPr>
          <a:xfrm>
            <a:off x="3473336" y="1639989"/>
            <a:ext cx="613035" cy="431024"/>
            <a:chOff x="3473336" y="1639989"/>
            <a:chExt cx="613035" cy="431024"/>
          </a:xfrm>
        </p:grpSpPr>
        <p:cxnSp>
          <p:nvCxnSpPr>
            <p:cNvPr id="141" name="Straight Arrow Connector 140"/>
            <p:cNvCxnSpPr>
              <a:endCxn id="55" idx="0"/>
            </p:cNvCxnSpPr>
            <p:nvPr/>
          </p:nvCxnSpPr>
          <p:spPr>
            <a:xfrm>
              <a:off x="3581614" y="1639989"/>
              <a:ext cx="1422" cy="431024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H="1">
              <a:off x="3473336" y="1743882"/>
              <a:ext cx="216556" cy="19065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3593836" y="1657290"/>
              <a:ext cx="4925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/>
                <a:t>48</a:t>
              </a:r>
              <a:endParaRPr lang="en-IN" sz="2000" dirty="0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3473336" y="2647077"/>
            <a:ext cx="613035" cy="457732"/>
            <a:chOff x="3473336" y="2647077"/>
            <a:chExt cx="613035" cy="457732"/>
          </a:xfrm>
        </p:grpSpPr>
        <p:cxnSp>
          <p:nvCxnSpPr>
            <p:cNvPr id="144" name="Straight Arrow Connector 143"/>
            <p:cNvCxnSpPr>
              <a:stCxn id="55" idx="4"/>
            </p:cNvCxnSpPr>
            <p:nvPr/>
          </p:nvCxnSpPr>
          <p:spPr>
            <a:xfrm flipH="1">
              <a:off x="3581614" y="2647077"/>
              <a:ext cx="1422" cy="457732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0" name="Group 169"/>
            <p:cNvGrpSpPr/>
            <p:nvPr/>
          </p:nvGrpSpPr>
          <p:grpSpPr>
            <a:xfrm>
              <a:off x="3473336" y="2660690"/>
              <a:ext cx="613035" cy="400110"/>
              <a:chOff x="829849" y="2520280"/>
              <a:chExt cx="613035" cy="400110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 flipH="1">
                <a:off x="829849" y="2606872"/>
                <a:ext cx="216556" cy="19065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5" name="TextBox 164"/>
              <p:cNvSpPr txBox="1"/>
              <p:nvPr/>
            </p:nvSpPr>
            <p:spPr>
              <a:xfrm>
                <a:off x="950349" y="2520280"/>
                <a:ext cx="4925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dirty="0" smtClean="0"/>
                  <a:t>48</a:t>
                </a:r>
                <a:endParaRPr lang="en-IN" sz="2000" dirty="0"/>
              </a:p>
            </p:txBody>
          </p:sp>
        </p:grpSp>
      </p:grpSp>
      <p:grpSp>
        <p:nvGrpSpPr>
          <p:cNvPr id="191" name="Group 190"/>
          <p:cNvGrpSpPr/>
          <p:nvPr/>
        </p:nvGrpSpPr>
        <p:grpSpPr>
          <a:xfrm>
            <a:off x="3478347" y="3789934"/>
            <a:ext cx="613035" cy="503505"/>
            <a:chOff x="3478347" y="3789934"/>
            <a:chExt cx="613035" cy="503505"/>
          </a:xfrm>
        </p:grpSpPr>
        <p:cxnSp>
          <p:nvCxnSpPr>
            <p:cNvPr id="151" name="Straight Arrow Connector 150"/>
            <p:cNvCxnSpPr/>
            <p:nvPr/>
          </p:nvCxnSpPr>
          <p:spPr>
            <a:xfrm flipH="1">
              <a:off x="3593207" y="3789934"/>
              <a:ext cx="1422" cy="503505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3478347" y="3841817"/>
              <a:ext cx="613035" cy="400110"/>
              <a:chOff x="829849" y="2520280"/>
              <a:chExt cx="613035" cy="400110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 flipH="1">
                <a:off x="829849" y="2606872"/>
                <a:ext cx="216556" cy="19065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extBox 172"/>
              <p:cNvSpPr txBox="1"/>
              <p:nvPr/>
            </p:nvSpPr>
            <p:spPr>
              <a:xfrm>
                <a:off x="950349" y="2520280"/>
                <a:ext cx="4925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dirty="0" smtClean="0"/>
                  <a:t>32</a:t>
                </a:r>
                <a:endParaRPr lang="en-IN" sz="2000" dirty="0"/>
              </a:p>
            </p:txBody>
          </p:sp>
        </p:grpSp>
      </p:grpSp>
      <p:grpSp>
        <p:nvGrpSpPr>
          <p:cNvPr id="192" name="Group 191"/>
          <p:cNvGrpSpPr/>
          <p:nvPr/>
        </p:nvGrpSpPr>
        <p:grpSpPr>
          <a:xfrm>
            <a:off x="3487378" y="4984741"/>
            <a:ext cx="613035" cy="485063"/>
            <a:chOff x="3487378" y="4984741"/>
            <a:chExt cx="613035" cy="485063"/>
          </a:xfrm>
        </p:grpSpPr>
        <p:cxnSp>
          <p:nvCxnSpPr>
            <p:cNvPr id="155" name="Straight Connector 154"/>
            <p:cNvCxnSpPr/>
            <p:nvPr/>
          </p:nvCxnSpPr>
          <p:spPr>
            <a:xfrm flipH="1">
              <a:off x="3591152" y="5010181"/>
              <a:ext cx="12" cy="459623"/>
            </a:xfrm>
            <a:prstGeom prst="line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4" name="Group 173"/>
            <p:cNvGrpSpPr/>
            <p:nvPr/>
          </p:nvGrpSpPr>
          <p:grpSpPr>
            <a:xfrm>
              <a:off x="3487378" y="4984741"/>
              <a:ext cx="613035" cy="400110"/>
              <a:chOff x="829849" y="2520280"/>
              <a:chExt cx="613035" cy="400110"/>
            </a:xfrm>
          </p:grpSpPr>
          <p:cxnSp>
            <p:nvCxnSpPr>
              <p:cNvPr id="175" name="Straight Connector 174"/>
              <p:cNvCxnSpPr/>
              <p:nvPr/>
            </p:nvCxnSpPr>
            <p:spPr>
              <a:xfrm flipH="1">
                <a:off x="829849" y="2606872"/>
                <a:ext cx="216556" cy="19065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6" name="TextBox 175"/>
              <p:cNvSpPr txBox="1"/>
              <p:nvPr/>
            </p:nvSpPr>
            <p:spPr>
              <a:xfrm>
                <a:off x="950349" y="2520280"/>
                <a:ext cx="4925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dirty="0" smtClean="0"/>
                  <a:t>32</a:t>
                </a:r>
                <a:endParaRPr lang="en-IN" sz="2000" dirty="0"/>
              </a:p>
            </p:txBody>
          </p:sp>
        </p:grpSp>
      </p:grpSp>
      <p:sp>
        <p:nvSpPr>
          <p:cNvPr id="177" name="Rectangle 176"/>
          <p:cNvSpPr/>
          <p:nvPr/>
        </p:nvSpPr>
        <p:spPr>
          <a:xfrm>
            <a:off x="1619672" y="827841"/>
            <a:ext cx="3871145" cy="447653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4" name="Freeform 183"/>
          <p:cNvSpPr/>
          <p:nvPr/>
        </p:nvSpPr>
        <p:spPr>
          <a:xfrm>
            <a:off x="746760" y="655320"/>
            <a:ext cx="2514600" cy="5105400"/>
          </a:xfrm>
          <a:custGeom>
            <a:avLst/>
            <a:gdLst>
              <a:gd name="connsiteX0" fmla="*/ 0 w 2514600"/>
              <a:gd name="connsiteY0" fmla="*/ 0 h 5105400"/>
              <a:gd name="connsiteX1" fmla="*/ 0 w 2514600"/>
              <a:gd name="connsiteY1" fmla="*/ 5105400 h 5105400"/>
              <a:gd name="connsiteX2" fmla="*/ 2514600 w 2514600"/>
              <a:gd name="connsiteY2" fmla="*/ 509524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5105400">
                <a:moveTo>
                  <a:pt x="0" y="0"/>
                </a:moveTo>
                <a:lnTo>
                  <a:pt x="0" y="5105400"/>
                </a:lnTo>
                <a:lnTo>
                  <a:pt x="2514600" y="509524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8" name="Freeform 187"/>
          <p:cNvSpPr/>
          <p:nvPr/>
        </p:nvSpPr>
        <p:spPr>
          <a:xfrm>
            <a:off x="746567" y="740780"/>
            <a:ext cx="2812648" cy="5561635"/>
          </a:xfrm>
          <a:custGeom>
            <a:avLst/>
            <a:gdLst>
              <a:gd name="connsiteX0" fmla="*/ 2812648 w 2812648"/>
              <a:gd name="connsiteY0" fmla="*/ 0 h 5561635"/>
              <a:gd name="connsiteX1" fmla="*/ 694481 w 2812648"/>
              <a:gd name="connsiteY1" fmla="*/ 0 h 5561635"/>
              <a:gd name="connsiteX2" fmla="*/ 0 w 2812648"/>
              <a:gd name="connsiteY2" fmla="*/ 5561635 h 556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648" h="5561635">
                <a:moveTo>
                  <a:pt x="2812648" y="0"/>
                </a:moveTo>
                <a:lnTo>
                  <a:pt x="694481" y="0"/>
                </a:lnTo>
                <a:lnTo>
                  <a:pt x="0" y="5561635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642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73" grpId="0" animBg="1"/>
      <p:bldP spid="79" grpId="0" animBg="1"/>
      <p:bldP spid="85" grpId="0" animBg="1"/>
      <p:bldP spid="91" grpId="0" animBg="1"/>
      <p:bldP spid="98" grpId="0" animBg="1"/>
      <p:bldP spid="99" grpId="0" animBg="1"/>
      <p:bldP spid="139" grpId="0"/>
      <p:bldP spid="177" grpId="0" animBg="1"/>
      <p:bldP spid="184" grpId="0" animBg="1"/>
      <p:bldP spid="18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 Single Round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 smtClean="0"/>
              <a:t>Key Transformation</a:t>
            </a:r>
          </a:p>
          <a:p>
            <a:pPr lvl="1" indent="-342900"/>
            <a:r>
              <a:rPr lang="en-IN" sz="2400" dirty="0" smtClean="0"/>
              <a:t>Permutation of selection of sub-key from original key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Expansion Permutation (E-table)</a:t>
            </a:r>
          </a:p>
          <a:p>
            <a:pPr lvl="1" indent="-342900"/>
            <a:r>
              <a:rPr lang="en-IN" sz="2400" dirty="0" smtClean="0"/>
              <a:t>Right half is expanded from 32-bits to 48-bits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S-box Substitution</a:t>
            </a:r>
          </a:p>
          <a:p>
            <a:pPr lvl="1" indent="-342900"/>
            <a:r>
              <a:rPr lang="en-IN" sz="2400" dirty="0" smtClean="0"/>
              <a:t>Accepts 48-bits from XOR operation and produce 32-bits using 8 substitution boxes (each S-boxes has a 6-bit </a:t>
            </a:r>
            <a:r>
              <a:rPr lang="en-IN" sz="2400" dirty="0" err="1" smtClean="0"/>
              <a:t>i</a:t>
            </a:r>
            <a:r>
              <a:rPr lang="en-IN" sz="2400" dirty="0" smtClean="0"/>
              <a:t>/p and 4-bit o/p).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P-Box Permutation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XOR and Swap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434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 Encryption Algorithm (</a:t>
            </a:r>
            <a:r>
              <a:rPr lang="en-IN" dirty="0" err="1" smtClean="0"/>
              <a:t>Cont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First, the 64-bit plaintext passes through </a:t>
            </a:r>
            <a:r>
              <a:rPr lang="en-IN" dirty="0" smtClean="0"/>
              <a:t>an </a:t>
            </a:r>
            <a:r>
              <a:rPr lang="en-IN" b="1" dirty="0" smtClean="0">
                <a:solidFill>
                  <a:schemeClr val="tx2"/>
                </a:solidFill>
              </a:rPr>
              <a:t>initial </a:t>
            </a:r>
            <a:r>
              <a:rPr lang="en-IN" b="1" dirty="0">
                <a:solidFill>
                  <a:schemeClr val="tx2"/>
                </a:solidFill>
              </a:rPr>
              <a:t>permutation</a:t>
            </a:r>
            <a:r>
              <a:rPr lang="en-IN" dirty="0"/>
              <a:t> (IP) that rearranges the bits to produce the permuted input.</a:t>
            </a:r>
          </a:p>
          <a:p>
            <a:r>
              <a:rPr lang="en-IN" dirty="0"/>
              <a:t>This is followed by a phase consisting of sixteen rounds of the same function</a:t>
            </a:r>
            <a:r>
              <a:rPr lang="en-IN" dirty="0" smtClean="0"/>
              <a:t>, which </a:t>
            </a:r>
            <a:r>
              <a:rPr lang="en-IN" dirty="0"/>
              <a:t>involves both </a:t>
            </a:r>
            <a:r>
              <a:rPr lang="en-IN" b="1" dirty="0">
                <a:solidFill>
                  <a:schemeClr val="tx2"/>
                </a:solidFill>
              </a:rPr>
              <a:t>permutation</a:t>
            </a:r>
            <a:r>
              <a:rPr lang="en-IN" dirty="0"/>
              <a:t> and </a:t>
            </a:r>
            <a:r>
              <a:rPr lang="en-IN" b="1" dirty="0">
                <a:solidFill>
                  <a:schemeClr val="tx2"/>
                </a:solidFill>
              </a:rPr>
              <a:t>substitution</a:t>
            </a:r>
            <a:r>
              <a:rPr lang="en-IN" dirty="0"/>
              <a:t> functions. </a:t>
            </a:r>
            <a:endParaRPr lang="en-IN" dirty="0" smtClean="0"/>
          </a:p>
          <a:p>
            <a:r>
              <a:rPr lang="en-IN" dirty="0"/>
              <a:t>Finally, the </a:t>
            </a:r>
            <a:r>
              <a:rPr lang="en-IN" dirty="0" err="1"/>
              <a:t>preoutput</a:t>
            </a:r>
            <a:r>
              <a:rPr lang="en-IN" dirty="0"/>
              <a:t> is passed through a permutation that is </a:t>
            </a:r>
            <a:r>
              <a:rPr lang="en-IN" dirty="0" smtClean="0"/>
              <a:t>the </a:t>
            </a:r>
            <a:r>
              <a:rPr lang="en-IN" b="1" dirty="0" smtClean="0">
                <a:solidFill>
                  <a:schemeClr val="tx2"/>
                </a:solidFill>
              </a:rPr>
              <a:t>inverse </a:t>
            </a:r>
            <a:r>
              <a:rPr lang="en-IN" b="1" dirty="0">
                <a:solidFill>
                  <a:schemeClr val="tx2"/>
                </a:solidFill>
              </a:rPr>
              <a:t>of the initial permutation</a:t>
            </a:r>
            <a:r>
              <a:rPr lang="en-IN" dirty="0"/>
              <a:t> function, to produce the 64-bit </a:t>
            </a:r>
            <a:r>
              <a:rPr lang="en-IN" dirty="0" err="1"/>
              <a:t>ciphertext</a:t>
            </a:r>
            <a:r>
              <a:rPr lang="en-IN" dirty="0" smtClean="0"/>
              <a:t>.</a:t>
            </a:r>
          </a:p>
          <a:p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56-bit </a:t>
            </a:r>
            <a:r>
              <a:rPr lang="en-IN" dirty="0" smtClean="0"/>
              <a:t>key is </a:t>
            </a:r>
            <a:r>
              <a:rPr lang="en-IN" dirty="0"/>
              <a:t>passed through a </a:t>
            </a:r>
            <a:r>
              <a:rPr lang="en-IN" b="1" dirty="0">
                <a:solidFill>
                  <a:schemeClr val="tx2"/>
                </a:solidFill>
              </a:rPr>
              <a:t>permutation function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For each of </a:t>
            </a:r>
            <a:r>
              <a:rPr lang="en-IN" dirty="0"/>
              <a:t>the sixteen rounds, a </a:t>
            </a:r>
            <a:r>
              <a:rPr lang="en-IN" dirty="0" err="1"/>
              <a:t>subkey</a:t>
            </a:r>
            <a:r>
              <a:rPr lang="en-IN" dirty="0"/>
              <a:t> </a:t>
            </a:r>
            <a:r>
              <a:rPr lang="en-IN" dirty="0" smtClean="0"/>
              <a:t>(</a:t>
            </a:r>
            <a:r>
              <a:rPr lang="en-IN" i="1" dirty="0" smtClean="0">
                <a:latin typeface="Times New Roman" panose="02020603050405020304" pitchFamily="18" charset="0"/>
              </a:rPr>
              <a:t>K</a:t>
            </a:r>
            <a:r>
              <a:rPr lang="en-IN" i="1" baseline="-25000" dirty="0" smtClean="0">
                <a:latin typeface="Times New Roman" panose="02020603050405020304" pitchFamily="18" charset="0"/>
              </a:rPr>
              <a:t>i</a:t>
            </a:r>
            <a:r>
              <a:rPr lang="en-IN" dirty="0" smtClean="0"/>
              <a:t>) </a:t>
            </a:r>
            <a:r>
              <a:rPr lang="en-IN" dirty="0"/>
              <a:t>is produced by the combination of a </a:t>
            </a:r>
            <a:r>
              <a:rPr lang="en-IN" b="1" dirty="0">
                <a:solidFill>
                  <a:schemeClr val="tx2"/>
                </a:solidFill>
              </a:rPr>
              <a:t>left circular shift</a:t>
            </a:r>
            <a:r>
              <a:rPr lang="en-IN" dirty="0"/>
              <a:t> and a </a:t>
            </a:r>
            <a:r>
              <a:rPr lang="en-IN" b="1" dirty="0">
                <a:solidFill>
                  <a:schemeClr val="tx2"/>
                </a:solidFill>
              </a:rPr>
              <a:t>permutation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9354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54724"/>
          </a:xfrm>
        </p:spPr>
        <p:txBody>
          <a:bodyPr>
            <a:normAutofit/>
          </a:bodyPr>
          <a:lstStyle/>
          <a:p>
            <a:r>
              <a:rPr lang="en-IN" dirty="0"/>
              <a:t>Stream ciphers and </a:t>
            </a:r>
            <a:r>
              <a:rPr lang="en-IN" dirty="0" smtClean="0"/>
              <a:t>Block ciphers</a:t>
            </a:r>
          </a:p>
          <a:p>
            <a:r>
              <a:rPr lang="en-IN" dirty="0"/>
              <a:t>Block </a:t>
            </a:r>
            <a:r>
              <a:rPr lang="en-IN" dirty="0" smtClean="0"/>
              <a:t>cipher structure</a:t>
            </a:r>
          </a:p>
          <a:p>
            <a:r>
              <a:rPr lang="en-IN" dirty="0" smtClean="0"/>
              <a:t>Data Encryption </a:t>
            </a:r>
            <a:r>
              <a:rPr lang="en-IN" dirty="0"/>
              <a:t>S</a:t>
            </a:r>
            <a:r>
              <a:rPr lang="en-IN" dirty="0" smtClean="0"/>
              <a:t>tandard </a:t>
            </a:r>
            <a:r>
              <a:rPr lang="en-IN" dirty="0"/>
              <a:t>(DES</a:t>
            </a:r>
            <a:r>
              <a:rPr lang="en-IN" dirty="0" smtClean="0"/>
              <a:t>)</a:t>
            </a:r>
          </a:p>
          <a:p>
            <a:r>
              <a:rPr lang="en-IN" dirty="0" smtClean="0"/>
              <a:t>Design principles </a:t>
            </a:r>
            <a:r>
              <a:rPr lang="en-IN" dirty="0"/>
              <a:t>of block </a:t>
            </a:r>
            <a:r>
              <a:rPr lang="en-IN" dirty="0" smtClean="0"/>
              <a:t>cipher</a:t>
            </a:r>
          </a:p>
          <a:p>
            <a:r>
              <a:rPr lang="en-IN" dirty="0"/>
              <a:t>AES with </a:t>
            </a:r>
            <a:r>
              <a:rPr lang="en-IN" dirty="0" smtClean="0"/>
              <a:t>structure</a:t>
            </a:r>
          </a:p>
          <a:p>
            <a:r>
              <a:rPr lang="en-IN" dirty="0" smtClean="0"/>
              <a:t>AES transformation functions</a:t>
            </a:r>
          </a:p>
          <a:p>
            <a:r>
              <a:rPr lang="en-IN" dirty="0" smtClean="0"/>
              <a:t>Key </a:t>
            </a:r>
            <a:r>
              <a:rPr lang="en-IN" dirty="0"/>
              <a:t>expansion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26470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 Encryption </a:t>
            </a:r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b="1" dirty="0">
                <a:solidFill>
                  <a:schemeClr val="tx2"/>
                </a:solidFill>
              </a:rPr>
              <a:t>I</a:t>
            </a:r>
            <a:r>
              <a:rPr lang="en-IN" b="1" dirty="0" smtClean="0">
                <a:solidFill>
                  <a:schemeClr val="tx2"/>
                </a:solidFill>
              </a:rPr>
              <a:t>nitial permutation: </a:t>
            </a:r>
            <a:r>
              <a:rPr lang="en-IN" dirty="0" smtClean="0"/>
              <a:t>First</a:t>
            </a:r>
            <a:r>
              <a:rPr lang="en-IN" dirty="0"/>
              <a:t>, the 64-bit plaintext passes through an initial permutation (IP) that </a:t>
            </a:r>
            <a:r>
              <a:rPr lang="en-IN" dirty="0">
                <a:solidFill>
                  <a:srgbClr val="FF0000"/>
                </a:solidFill>
              </a:rPr>
              <a:t>rearranges the bits</a:t>
            </a:r>
            <a:r>
              <a:rPr lang="en-IN" dirty="0">
                <a:solidFill>
                  <a:schemeClr val="tx2"/>
                </a:solidFill>
              </a:rPr>
              <a:t> </a:t>
            </a:r>
            <a:r>
              <a:rPr lang="en-IN" dirty="0"/>
              <a:t>to produce the permuted input</a:t>
            </a:r>
            <a:r>
              <a:rPr lang="en-IN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 smtClean="0">
                <a:solidFill>
                  <a:schemeClr val="tx2"/>
                </a:solidFill>
              </a:rPr>
              <a:t>The F function: </a:t>
            </a:r>
            <a:r>
              <a:rPr lang="en-IN" dirty="0" smtClean="0"/>
              <a:t>This phase </a:t>
            </a:r>
            <a:r>
              <a:rPr lang="en-IN" dirty="0"/>
              <a:t>consisting of sixteen rounds of the same function, which involves both </a:t>
            </a:r>
            <a:r>
              <a:rPr lang="en-IN" dirty="0">
                <a:solidFill>
                  <a:srgbClr val="FF0000"/>
                </a:solidFill>
              </a:rPr>
              <a:t>permutation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substitution </a:t>
            </a:r>
            <a:r>
              <a:rPr lang="en-IN" dirty="0"/>
              <a:t>functions. </a:t>
            </a:r>
            <a:endParaRPr lang="en-IN" dirty="0" smtClean="0"/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solidFill>
                  <a:schemeClr val="tx2"/>
                </a:solidFill>
              </a:rPr>
              <a:t>Swap:</a:t>
            </a:r>
            <a:r>
              <a:rPr lang="en-IN" dirty="0"/>
              <a:t> L and R swapped again at the end of the cipher, i.e., after round 16  followed by a final </a:t>
            </a:r>
            <a:r>
              <a:rPr lang="en-IN" dirty="0" smtClean="0"/>
              <a:t>permutation.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 smtClean="0">
                <a:solidFill>
                  <a:schemeClr val="tx2"/>
                </a:solidFill>
              </a:rPr>
              <a:t>Inverse (Final) permutation: </a:t>
            </a:r>
            <a:r>
              <a:rPr lang="en-US" dirty="0" smtClean="0"/>
              <a:t>It </a:t>
            </a:r>
            <a:r>
              <a:rPr lang="en-US" dirty="0"/>
              <a:t>is the inverse of the initial permutation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2"/>
                </a:solidFill>
              </a:rPr>
              <a:t>Subkey generation:</a:t>
            </a:r>
            <a:r>
              <a:rPr lang="en-IN" b="1" dirty="0">
                <a:solidFill>
                  <a:schemeClr val="tx2"/>
                </a:solidFill>
              </a:rPr>
              <a:t> </a:t>
            </a:r>
            <a:r>
              <a:rPr lang="en-IN" dirty="0" smtClean="0"/>
              <a:t>For </a:t>
            </a:r>
            <a:r>
              <a:rPr lang="en-IN" dirty="0"/>
              <a:t>each of the sixteen rounds, </a:t>
            </a:r>
            <a:r>
              <a:rPr lang="en-IN" dirty="0" smtClean="0"/>
              <a:t>a </a:t>
            </a:r>
            <a:r>
              <a:rPr lang="en-IN" dirty="0" smtClean="0">
                <a:solidFill>
                  <a:srgbClr val="FF0000"/>
                </a:solidFill>
              </a:rPr>
              <a:t>different </a:t>
            </a:r>
            <a:r>
              <a:rPr lang="en-IN" dirty="0" err="1">
                <a:solidFill>
                  <a:srgbClr val="FF0000"/>
                </a:solidFill>
              </a:rPr>
              <a:t>subkey</a:t>
            </a:r>
            <a:r>
              <a:rPr lang="en-IN" dirty="0">
                <a:solidFill>
                  <a:srgbClr val="FF0000"/>
                </a:solidFill>
              </a:rPr>
              <a:t> (</a:t>
            </a:r>
            <a:r>
              <a:rPr lang="en-I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lang="en-IN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) </a:t>
            </a:r>
            <a:r>
              <a:rPr lang="en-IN" dirty="0" smtClean="0">
                <a:solidFill>
                  <a:srgbClr val="FF0000"/>
                </a:solidFill>
              </a:rPr>
              <a:t>derived from main key </a:t>
            </a:r>
            <a:r>
              <a:rPr lang="en-IN" dirty="0"/>
              <a:t>by the combination of a </a:t>
            </a:r>
            <a:r>
              <a:rPr lang="en-IN" dirty="0">
                <a:solidFill>
                  <a:srgbClr val="FF0000"/>
                </a:solidFill>
              </a:rPr>
              <a:t>left circular shift</a:t>
            </a:r>
            <a:r>
              <a:rPr lang="en-IN" dirty="0"/>
              <a:t> and a </a:t>
            </a:r>
            <a:r>
              <a:rPr lang="en-IN" dirty="0">
                <a:solidFill>
                  <a:srgbClr val="FF0000"/>
                </a:solidFill>
              </a:rPr>
              <a:t>permutation</a:t>
            </a:r>
            <a:r>
              <a:rPr lang="en-IN" dirty="0"/>
              <a:t>. </a:t>
            </a:r>
          </a:p>
          <a:p>
            <a:pPr marL="457200" indent="-457200">
              <a:buFont typeface="+mj-lt"/>
              <a:buAutoNum type="arabicPeriod"/>
            </a:pPr>
            <a:endParaRPr lang="en-IN" b="1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738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and I</a:t>
            </a:r>
            <a:r>
              <a:rPr lang="en-US" dirty="0" smtClean="0"/>
              <a:t>nverse Permutation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938" y="976660"/>
            <a:ext cx="34519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The initial </a:t>
            </a:r>
            <a:r>
              <a:rPr lang="en-US" sz="2400" dirty="0">
                <a:latin typeface="+mj-lt"/>
              </a:rPr>
              <a:t>permutation of the DES algorithm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changes the order of the plaintext </a:t>
            </a:r>
            <a:r>
              <a:rPr lang="en-US" sz="2400" dirty="0">
                <a:latin typeface="+mj-lt"/>
              </a:rPr>
              <a:t>prior to the first round of encryption</a:t>
            </a:r>
            <a:r>
              <a:rPr lang="en-US" sz="2400" dirty="0" smtClean="0">
                <a:latin typeface="+mj-lt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70" y="3235620"/>
            <a:ext cx="34467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 smtClean="0">
                <a:latin typeface="+mj-lt"/>
              </a:rPr>
              <a:t>The final permutation </a:t>
            </a:r>
            <a:r>
              <a:rPr lang="en-US" sz="2400" dirty="0">
                <a:latin typeface="+mj-lt"/>
              </a:rPr>
              <a:t>occurs after the sixteen rounds of DES are </a:t>
            </a:r>
            <a:r>
              <a:rPr lang="en-US" sz="2400" dirty="0" smtClean="0">
                <a:latin typeface="+mj-lt"/>
              </a:rPr>
              <a:t>completed</a:t>
            </a:r>
            <a:r>
              <a:rPr lang="en-US" sz="2400" dirty="0">
                <a:latin typeface="+mj-lt"/>
              </a:rPr>
              <a:t>.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It is the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inverse of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the initial permutation.</a:t>
            </a:r>
          </a:p>
          <a:p>
            <a:pPr algn="just"/>
            <a:endParaRPr lang="en-US" sz="24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42442" y="3032955"/>
            <a:ext cx="5466062" cy="62450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16 Rounds</a:t>
            </a:r>
            <a:endParaRPr lang="en-IN" sz="2400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42442" y="899427"/>
            <a:ext cx="5466062" cy="2116109"/>
            <a:chOff x="1547664" y="1331476"/>
            <a:chExt cx="6012668" cy="2116108"/>
          </a:xfrm>
        </p:grpSpPr>
        <p:grpSp>
          <p:nvGrpSpPr>
            <p:cNvPr id="33" name="Group 32"/>
            <p:cNvGrpSpPr/>
            <p:nvPr/>
          </p:nvGrpSpPr>
          <p:grpSpPr>
            <a:xfrm>
              <a:off x="1547664" y="1851720"/>
              <a:ext cx="6012668" cy="1076672"/>
              <a:chOff x="1547664" y="1272208"/>
              <a:chExt cx="6012668" cy="1076672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547664" y="1362472"/>
                <a:ext cx="6012668" cy="9144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79712" y="1290464"/>
                <a:ext cx="162018" cy="14401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555776" y="1290464"/>
                <a:ext cx="162018" cy="14401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354198" y="1295850"/>
                <a:ext cx="162018" cy="14401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894258" y="1304764"/>
                <a:ext cx="162018" cy="14401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979404" y="2204864"/>
                <a:ext cx="162018" cy="14401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592935" y="2202993"/>
                <a:ext cx="162018" cy="14401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354198" y="2204864"/>
                <a:ext cx="162018" cy="14401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894258" y="2204864"/>
                <a:ext cx="162018" cy="14401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959932" y="2202993"/>
                <a:ext cx="162018" cy="14401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184068" y="2202993"/>
                <a:ext cx="162018" cy="14401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5184068" y="1295850"/>
                <a:ext cx="162018" cy="14401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959932" y="1272208"/>
                <a:ext cx="162018" cy="14401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cxnSp>
          <p:nvCxnSpPr>
            <p:cNvPr id="34" name="Straight Connector 33"/>
            <p:cNvCxnSpPr/>
            <p:nvPr/>
          </p:nvCxnSpPr>
          <p:spPr>
            <a:xfrm>
              <a:off x="2060413" y="1646548"/>
              <a:ext cx="0" cy="2377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649046" y="1646548"/>
              <a:ext cx="0" cy="2377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040941" y="1632248"/>
              <a:ext cx="0" cy="2377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265077" y="1632248"/>
              <a:ext cx="0" cy="2377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987528" y="2928392"/>
              <a:ext cx="0" cy="2377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435207" y="1637634"/>
              <a:ext cx="0" cy="2377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447468" y="2926521"/>
              <a:ext cx="0" cy="2377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65077" y="2928392"/>
              <a:ext cx="0" cy="2377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040941" y="2918520"/>
              <a:ext cx="0" cy="2377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686205" y="2918520"/>
              <a:ext cx="0" cy="2377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060413" y="2918520"/>
              <a:ext cx="0" cy="2377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976659" y="1646548"/>
              <a:ext cx="0" cy="2377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907704" y="13314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</a:t>
              </a:r>
              <a:endParaRPr lang="en-IN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815916" y="13407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25</a:t>
              </a:r>
              <a:endParaRPr lang="en-IN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98203" y="13314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768244" y="13407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64</a:t>
              </a:r>
              <a:endParaRPr lang="en-IN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28184" y="13407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58</a:t>
              </a:r>
              <a:endParaRPr lang="en-IN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40052" y="13407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40</a:t>
              </a:r>
              <a:endParaRPr lang="en-IN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921048" y="30689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1</a:t>
              </a:r>
              <a:endParaRPr lang="en-IN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29260" y="30782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25</a:t>
              </a:r>
              <a:endParaRPr lang="en-IN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542122" y="30689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81588" y="30782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64</a:t>
              </a:r>
              <a:endParaRPr lang="en-IN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241528" y="30782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58</a:t>
              </a:r>
              <a:endParaRPr lang="en-IN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53396" y="30782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40</a:t>
              </a:r>
              <a:endParaRPr lang="en-IN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203848" y="2782505"/>
              <a:ext cx="162018" cy="14401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134014" y="30689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8</a:t>
              </a: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3284857" y="2926521"/>
              <a:ext cx="0" cy="2377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Freeform 8"/>
          <p:cNvSpPr/>
          <p:nvPr/>
        </p:nvSpPr>
        <p:spPr>
          <a:xfrm>
            <a:off x="4100675" y="1601032"/>
            <a:ext cx="2909455" cy="719847"/>
          </a:xfrm>
          <a:custGeom>
            <a:avLst/>
            <a:gdLst>
              <a:gd name="connsiteX0" fmla="*/ 0 w 3200400"/>
              <a:gd name="connsiteY0" fmla="*/ 0 h 719847"/>
              <a:gd name="connsiteX1" fmla="*/ 0 w 3200400"/>
              <a:gd name="connsiteY1" fmla="*/ 204281 h 719847"/>
              <a:gd name="connsiteX2" fmla="*/ 3190672 w 3200400"/>
              <a:gd name="connsiteY2" fmla="*/ 564204 h 719847"/>
              <a:gd name="connsiteX3" fmla="*/ 3200400 w 3200400"/>
              <a:gd name="connsiteY3" fmla="*/ 719847 h 719847"/>
              <a:gd name="connsiteX4" fmla="*/ 3200400 w 3200400"/>
              <a:gd name="connsiteY4" fmla="*/ 719847 h 719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719847">
                <a:moveTo>
                  <a:pt x="0" y="0"/>
                </a:moveTo>
                <a:lnTo>
                  <a:pt x="0" y="204281"/>
                </a:lnTo>
                <a:lnTo>
                  <a:pt x="3190672" y="564204"/>
                </a:lnTo>
                <a:lnTo>
                  <a:pt x="3200400" y="719847"/>
                </a:lnTo>
                <a:lnTo>
                  <a:pt x="3200400" y="719847"/>
                </a:lnTo>
              </a:path>
            </a:pathLst>
          </a:custGeom>
          <a:ln w="1905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Freeform 9"/>
          <p:cNvSpPr/>
          <p:nvPr/>
        </p:nvSpPr>
        <p:spPr>
          <a:xfrm>
            <a:off x="4623173" y="1571849"/>
            <a:ext cx="601346" cy="749029"/>
          </a:xfrm>
          <a:custGeom>
            <a:avLst/>
            <a:gdLst>
              <a:gd name="connsiteX0" fmla="*/ 0 w 661481"/>
              <a:gd name="connsiteY0" fmla="*/ 0 h 758757"/>
              <a:gd name="connsiteX1" fmla="*/ 9728 w 661481"/>
              <a:gd name="connsiteY1" fmla="*/ 272374 h 758757"/>
              <a:gd name="connsiteX2" fmla="*/ 661481 w 661481"/>
              <a:gd name="connsiteY2" fmla="*/ 642025 h 758757"/>
              <a:gd name="connsiteX3" fmla="*/ 661481 w 661481"/>
              <a:gd name="connsiteY3" fmla="*/ 758757 h 758757"/>
              <a:gd name="connsiteX4" fmla="*/ 661481 w 661481"/>
              <a:gd name="connsiteY4" fmla="*/ 758757 h 758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481" h="758757">
                <a:moveTo>
                  <a:pt x="0" y="0"/>
                </a:moveTo>
                <a:lnTo>
                  <a:pt x="9728" y="272374"/>
                </a:lnTo>
                <a:lnTo>
                  <a:pt x="661481" y="642025"/>
                </a:lnTo>
                <a:lnTo>
                  <a:pt x="661481" y="758757"/>
                </a:lnTo>
                <a:lnTo>
                  <a:pt x="661481" y="758757"/>
                </a:lnTo>
              </a:path>
            </a:pathLst>
          </a:cu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Freeform 10"/>
          <p:cNvSpPr/>
          <p:nvPr/>
        </p:nvSpPr>
        <p:spPr>
          <a:xfrm>
            <a:off x="5905456" y="1610760"/>
            <a:ext cx="2679528" cy="700391"/>
          </a:xfrm>
          <a:custGeom>
            <a:avLst/>
            <a:gdLst>
              <a:gd name="connsiteX0" fmla="*/ 2947481 w 2947481"/>
              <a:gd name="connsiteY0" fmla="*/ 0 h 700391"/>
              <a:gd name="connsiteX1" fmla="*/ 2947481 w 2947481"/>
              <a:gd name="connsiteY1" fmla="*/ 165370 h 700391"/>
              <a:gd name="connsiteX2" fmla="*/ 0 w 2947481"/>
              <a:gd name="connsiteY2" fmla="*/ 583659 h 700391"/>
              <a:gd name="connsiteX3" fmla="*/ 9727 w 2947481"/>
              <a:gd name="connsiteY3" fmla="*/ 700391 h 700391"/>
              <a:gd name="connsiteX4" fmla="*/ 9727 w 2947481"/>
              <a:gd name="connsiteY4" fmla="*/ 700391 h 70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7481" h="700391">
                <a:moveTo>
                  <a:pt x="2947481" y="0"/>
                </a:moveTo>
                <a:lnTo>
                  <a:pt x="2947481" y="165370"/>
                </a:lnTo>
                <a:lnTo>
                  <a:pt x="0" y="583659"/>
                </a:lnTo>
                <a:lnTo>
                  <a:pt x="9727" y="700391"/>
                </a:lnTo>
                <a:lnTo>
                  <a:pt x="9727" y="700391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Freeform 11"/>
          <p:cNvSpPr/>
          <p:nvPr/>
        </p:nvSpPr>
        <p:spPr>
          <a:xfrm>
            <a:off x="4119103" y="1591304"/>
            <a:ext cx="3961811" cy="749030"/>
          </a:xfrm>
          <a:custGeom>
            <a:avLst/>
            <a:gdLst>
              <a:gd name="connsiteX0" fmla="*/ 4357992 w 4357992"/>
              <a:gd name="connsiteY0" fmla="*/ 0 h 749030"/>
              <a:gd name="connsiteX1" fmla="*/ 4357992 w 4357992"/>
              <a:gd name="connsiteY1" fmla="*/ 204281 h 749030"/>
              <a:gd name="connsiteX2" fmla="*/ 0 w 4357992"/>
              <a:gd name="connsiteY2" fmla="*/ 564204 h 749030"/>
              <a:gd name="connsiteX3" fmla="*/ 9728 w 4357992"/>
              <a:gd name="connsiteY3" fmla="*/ 749030 h 749030"/>
              <a:gd name="connsiteX4" fmla="*/ 9728 w 4357992"/>
              <a:gd name="connsiteY4" fmla="*/ 749030 h 749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992" h="749030">
                <a:moveTo>
                  <a:pt x="4357992" y="0"/>
                </a:moveTo>
                <a:lnTo>
                  <a:pt x="4357992" y="204281"/>
                </a:lnTo>
                <a:lnTo>
                  <a:pt x="0" y="564204"/>
                </a:lnTo>
                <a:lnTo>
                  <a:pt x="9728" y="749030"/>
                </a:lnTo>
                <a:lnTo>
                  <a:pt x="9728" y="749030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3" name="Group 2"/>
          <p:cNvGrpSpPr/>
          <p:nvPr/>
        </p:nvGrpSpPr>
        <p:grpSpPr>
          <a:xfrm>
            <a:off x="5030793" y="1297148"/>
            <a:ext cx="2739051" cy="1362792"/>
            <a:chOff x="5030793" y="1297148"/>
            <a:chExt cx="2739051" cy="1362792"/>
          </a:xfrm>
        </p:grpSpPr>
        <p:grpSp>
          <p:nvGrpSpPr>
            <p:cNvPr id="13" name="Group 12"/>
            <p:cNvGrpSpPr/>
            <p:nvPr/>
          </p:nvGrpSpPr>
          <p:grpSpPr>
            <a:xfrm rot="16200000">
              <a:off x="5167514" y="1160427"/>
              <a:ext cx="54604" cy="328046"/>
              <a:chOff x="4080644" y="2645440"/>
              <a:chExt cx="46161" cy="282592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4080644" y="264544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081086" y="276609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080644" y="288231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16200000">
              <a:off x="6512195" y="1169340"/>
              <a:ext cx="54604" cy="328046"/>
              <a:chOff x="4080644" y="2645440"/>
              <a:chExt cx="46161" cy="282592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080644" y="264544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081086" y="276609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080644" y="288231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16200000">
              <a:off x="7575949" y="1160950"/>
              <a:ext cx="54604" cy="328046"/>
              <a:chOff x="4080644" y="2645440"/>
              <a:chExt cx="46161" cy="282592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4080644" y="264544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081086" y="276609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080644" y="288231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 rot="16200000">
              <a:off x="6485053" y="2454879"/>
              <a:ext cx="54604" cy="328046"/>
              <a:chOff x="4080644" y="2645440"/>
              <a:chExt cx="46161" cy="282592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4080644" y="264544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081086" y="276609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080644" y="288231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16200000">
              <a:off x="7578519" y="2468615"/>
              <a:ext cx="54604" cy="328046"/>
              <a:chOff x="4080644" y="2645440"/>
              <a:chExt cx="46161" cy="282592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080644" y="264544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081086" y="276609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080644" y="288231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3642442" y="3689155"/>
            <a:ext cx="5466062" cy="2116109"/>
            <a:chOff x="1547664" y="1331476"/>
            <a:chExt cx="6012668" cy="2116108"/>
          </a:xfrm>
        </p:grpSpPr>
        <p:grpSp>
          <p:nvGrpSpPr>
            <p:cNvPr id="75" name="Group 74"/>
            <p:cNvGrpSpPr/>
            <p:nvPr/>
          </p:nvGrpSpPr>
          <p:grpSpPr>
            <a:xfrm>
              <a:off x="1547664" y="1331476"/>
              <a:ext cx="6012668" cy="2116108"/>
              <a:chOff x="1547664" y="1331476"/>
              <a:chExt cx="6012668" cy="2116108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1547664" y="1851720"/>
                <a:ext cx="6012668" cy="1076672"/>
                <a:chOff x="1547664" y="1272208"/>
                <a:chExt cx="6012668" cy="1076672"/>
              </a:xfrm>
            </p:grpSpPr>
            <p:sp>
              <p:nvSpPr>
                <p:cNvPr id="124" name="Rectangle 123"/>
                <p:cNvSpPr/>
                <p:nvPr/>
              </p:nvSpPr>
              <p:spPr>
                <a:xfrm>
                  <a:off x="1547664" y="1362472"/>
                  <a:ext cx="6012668" cy="9144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1979712" y="1290464"/>
                  <a:ext cx="162018" cy="14401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2555776" y="1290464"/>
                  <a:ext cx="162018" cy="14401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6354198" y="1295850"/>
                  <a:ext cx="162018" cy="14401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6894258" y="1304764"/>
                  <a:ext cx="162018" cy="14401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1979404" y="2204864"/>
                  <a:ext cx="162018" cy="14401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592935" y="2202993"/>
                  <a:ext cx="162018" cy="14401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6354198" y="2204864"/>
                  <a:ext cx="162018" cy="14401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6894258" y="2204864"/>
                  <a:ext cx="162018" cy="14401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3959932" y="2202993"/>
                  <a:ext cx="162018" cy="14401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5184068" y="2202993"/>
                  <a:ext cx="162018" cy="14401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5184068" y="1295850"/>
                  <a:ext cx="162018" cy="14401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3959932" y="1272208"/>
                  <a:ext cx="162018" cy="144016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cxnSp>
            <p:nvCxnSpPr>
              <p:cNvPr id="97" name="Straight Connector 96"/>
              <p:cNvCxnSpPr/>
              <p:nvPr/>
            </p:nvCxnSpPr>
            <p:spPr>
              <a:xfrm>
                <a:off x="2060413" y="1646548"/>
                <a:ext cx="0" cy="2377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2649046" y="1646548"/>
                <a:ext cx="0" cy="2377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4040941" y="1632248"/>
                <a:ext cx="0" cy="2377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5265077" y="1632248"/>
                <a:ext cx="0" cy="2377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6987528" y="2928392"/>
                <a:ext cx="0" cy="2377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435207" y="1637634"/>
                <a:ext cx="0" cy="2377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6447468" y="2926521"/>
                <a:ext cx="0" cy="2377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5265077" y="2928392"/>
                <a:ext cx="0" cy="2377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4040941" y="2918520"/>
                <a:ext cx="0" cy="2377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2686205" y="2918520"/>
                <a:ext cx="0" cy="2377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2060413" y="2918520"/>
                <a:ext cx="0" cy="2377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6976659" y="1646548"/>
                <a:ext cx="0" cy="2377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/>
            </p:nvSpPr>
            <p:spPr>
              <a:xfrm>
                <a:off x="1907704" y="133147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1</a:t>
                </a:r>
                <a:endParaRPr lang="en-IN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3815916" y="13407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25</a:t>
                </a:r>
                <a:endParaRPr lang="en-IN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2498203" y="133147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2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6768244" y="13407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64</a:t>
                </a:r>
                <a:endParaRPr lang="en-IN" dirty="0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6228184" y="13407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58</a:t>
                </a:r>
                <a:endParaRPr lang="en-IN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5040052" y="13407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40</a:t>
                </a:r>
                <a:endParaRPr lang="en-IN" dirty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1921048" y="306896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1</a:t>
                </a:r>
                <a:endParaRPr lang="en-IN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3829260" y="307825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25</a:t>
                </a:r>
                <a:endParaRPr lang="en-IN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2542122" y="306896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2</a:t>
                </a: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6781588" y="307825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64</a:t>
                </a:r>
                <a:endParaRPr lang="en-IN" dirty="0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6241528" y="307825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58</a:t>
                </a:r>
                <a:endParaRPr lang="en-IN" dirty="0"/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053396" y="307825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/>
                  <a:t>40</a:t>
                </a:r>
                <a:endParaRPr lang="en-IN" dirty="0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3203848" y="2782505"/>
                <a:ext cx="162018" cy="14401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3134014" y="306896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8</a:t>
                </a:r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3284857" y="2926521"/>
                <a:ext cx="0" cy="2377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 rot="16200000">
              <a:off x="3227973" y="1576073"/>
              <a:ext cx="54604" cy="360851"/>
              <a:chOff x="4080644" y="2645440"/>
              <a:chExt cx="46161" cy="282592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4080644" y="264544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4081086" y="276609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4080644" y="288231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 rot="16200000">
              <a:off x="4707122" y="1584986"/>
              <a:ext cx="54604" cy="360851"/>
              <a:chOff x="4080644" y="2645440"/>
              <a:chExt cx="46161" cy="282592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4080644" y="264544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4081086" y="276609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4080644" y="288231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 rot="16200000">
              <a:off x="5877252" y="1576596"/>
              <a:ext cx="54604" cy="360851"/>
              <a:chOff x="4080644" y="2645440"/>
              <a:chExt cx="46161" cy="282592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4080644" y="264544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4081086" y="276609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4080644" y="288231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 rot="16200000">
              <a:off x="4677266" y="2870525"/>
              <a:ext cx="54604" cy="360851"/>
              <a:chOff x="4080644" y="2645440"/>
              <a:chExt cx="46161" cy="282592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4080644" y="264544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4081086" y="276609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4080644" y="288231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 rot="16200000">
              <a:off x="5880079" y="2884261"/>
              <a:ext cx="54604" cy="360851"/>
              <a:chOff x="4080644" y="2645440"/>
              <a:chExt cx="46161" cy="282592"/>
            </a:xfrm>
          </p:grpSpPr>
          <p:sp>
            <p:nvSpPr>
              <p:cNvPr id="81" name="Oval 80"/>
              <p:cNvSpPr/>
              <p:nvPr/>
            </p:nvSpPr>
            <p:spPr>
              <a:xfrm>
                <a:off x="4080644" y="264544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4081086" y="276609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4080644" y="288231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sp>
        <p:nvSpPr>
          <p:cNvPr id="137" name="Freeform 136"/>
          <p:cNvSpPr/>
          <p:nvPr/>
        </p:nvSpPr>
        <p:spPr>
          <a:xfrm>
            <a:off x="4103948" y="4359870"/>
            <a:ext cx="3966960" cy="729205"/>
          </a:xfrm>
          <a:custGeom>
            <a:avLst/>
            <a:gdLst>
              <a:gd name="connsiteX0" fmla="*/ 0 w 4363656"/>
              <a:gd name="connsiteY0" fmla="*/ 0 h 729205"/>
              <a:gd name="connsiteX1" fmla="*/ 11575 w 4363656"/>
              <a:gd name="connsiteY1" fmla="*/ 185195 h 729205"/>
              <a:gd name="connsiteX2" fmla="*/ 4352081 w 4363656"/>
              <a:gd name="connsiteY2" fmla="*/ 544010 h 729205"/>
              <a:gd name="connsiteX3" fmla="*/ 4363656 w 4363656"/>
              <a:gd name="connsiteY3" fmla="*/ 729205 h 729205"/>
              <a:gd name="connsiteX4" fmla="*/ 4363656 w 4363656"/>
              <a:gd name="connsiteY4" fmla="*/ 729205 h 72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3656" h="729205">
                <a:moveTo>
                  <a:pt x="0" y="0"/>
                </a:moveTo>
                <a:lnTo>
                  <a:pt x="11575" y="185195"/>
                </a:lnTo>
                <a:lnTo>
                  <a:pt x="4352081" y="544010"/>
                </a:lnTo>
                <a:lnTo>
                  <a:pt x="4363656" y="729205"/>
                </a:lnTo>
                <a:lnTo>
                  <a:pt x="4363656" y="729205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8" name="Freeform 137"/>
          <p:cNvSpPr/>
          <p:nvPr/>
        </p:nvSpPr>
        <p:spPr>
          <a:xfrm>
            <a:off x="5904148" y="4348295"/>
            <a:ext cx="2693745" cy="763929"/>
          </a:xfrm>
          <a:custGeom>
            <a:avLst/>
            <a:gdLst>
              <a:gd name="connsiteX0" fmla="*/ 0 w 2963119"/>
              <a:gd name="connsiteY0" fmla="*/ 0 h 763929"/>
              <a:gd name="connsiteX1" fmla="*/ 11575 w 2963119"/>
              <a:gd name="connsiteY1" fmla="*/ 219919 h 763929"/>
              <a:gd name="connsiteX2" fmla="*/ 2951544 w 2963119"/>
              <a:gd name="connsiteY2" fmla="*/ 590309 h 763929"/>
              <a:gd name="connsiteX3" fmla="*/ 2963119 w 2963119"/>
              <a:gd name="connsiteY3" fmla="*/ 763929 h 763929"/>
              <a:gd name="connsiteX4" fmla="*/ 2963119 w 2963119"/>
              <a:gd name="connsiteY4" fmla="*/ 740780 h 763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3119" h="763929">
                <a:moveTo>
                  <a:pt x="0" y="0"/>
                </a:moveTo>
                <a:lnTo>
                  <a:pt x="11575" y="219919"/>
                </a:lnTo>
                <a:lnTo>
                  <a:pt x="2951544" y="590309"/>
                </a:lnTo>
                <a:lnTo>
                  <a:pt x="2963119" y="763929"/>
                </a:lnTo>
                <a:lnTo>
                  <a:pt x="2963119" y="740780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9" name="Freeform 138"/>
          <p:cNvSpPr/>
          <p:nvPr/>
        </p:nvSpPr>
        <p:spPr>
          <a:xfrm>
            <a:off x="4103948" y="4359870"/>
            <a:ext cx="2925238" cy="752355"/>
          </a:xfrm>
          <a:custGeom>
            <a:avLst/>
            <a:gdLst>
              <a:gd name="connsiteX0" fmla="*/ 3206187 w 3217762"/>
              <a:gd name="connsiteY0" fmla="*/ 0 h 752354"/>
              <a:gd name="connsiteX1" fmla="*/ 3217762 w 3217762"/>
              <a:gd name="connsiteY1" fmla="*/ 196770 h 752354"/>
              <a:gd name="connsiteX2" fmla="*/ 0 w 3217762"/>
              <a:gd name="connsiteY2" fmla="*/ 613458 h 752354"/>
              <a:gd name="connsiteX3" fmla="*/ 0 w 3217762"/>
              <a:gd name="connsiteY3" fmla="*/ 752354 h 752354"/>
              <a:gd name="connsiteX4" fmla="*/ 0 w 3217762"/>
              <a:gd name="connsiteY4" fmla="*/ 752354 h 752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7762" h="752354">
                <a:moveTo>
                  <a:pt x="3206187" y="0"/>
                </a:moveTo>
                <a:lnTo>
                  <a:pt x="3217762" y="196770"/>
                </a:lnTo>
                <a:lnTo>
                  <a:pt x="0" y="613458"/>
                </a:lnTo>
                <a:lnTo>
                  <a:pt x="0" y="752354"/>
                </a:lnTo>
                <a:lnTo>
                  <a:pt x="0" y="752354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649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9" grpId="0" animBg="1"/>
      <p:bldP spid="10" grpId="0" animBg="1"/>
      <p:bldP spid="11" grpId="0" animBg="1"/>
      <p:bldP spid="12" grpId="0" animBg="1"/>
      <p:bldP spid="137" grpId="0" animBg="1"/>
      <p:bldP spid="138" grpId="0" animBg="1"/>
      <p:bldP spid="1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and Final Permutation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247965"/>
              </p:ext>
            </p:extLst>
          </p:nvPr>
        </p:nvGraphicFramePr>
        <p:xfrm>
          <a:off x="359528" y="1412776"/>
          <a:ext cx="3924440" cy="34428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555"/>
                <a:gridCol w="490555"/>
                <a:gridCol w="490555"/>
                <a:gridCol w="490555"/>
                <a:gridCol w="490555"/>
                <a:gridCol w="490555"/>
                <a:gridCol w="490555"/>
                <a:gridCol w="490555"/>
              </a:tblGrid>
              <a:tr h="382543">
                <a:tc gridSpan="8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IP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8254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58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26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18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 anchor="ctr"/>
                </a:tc>
              </a:tr>
              <a:tr h="38254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36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 anchor="ctr"/>
                </a:tc>
              </a:tr>
              <a:tr h="38254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46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38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 anchor="ctr"/>
                </a:tc>
              </a:tr>
              <a:tr h="38254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56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48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 anchor="ctr"/>
                </a:tc>
              </a:tr>
              <a:tr h="38254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57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49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17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anchor="ctr"/>
                </a:tc>
              </a:tr>
              <a:tr h="38254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59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27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anchor="ctr"/>
                </a:tc>
              </a:tr>
              <a:tr h="38254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37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29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 anchor="ctr"/>
                </a:tc>
              </a:tr>
              <a:tr h="38254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47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39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899460"/>
              </p:ext>
            </p:extLst>
          </p:nvPr>
        </p:nvGraphicFramePr>
        <p:xfrm>
          <a:off x="4655836" y="1412776"/>
          <a:ext cx="4200640" cy="3420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080"/>
                <a:gridCol w="525080"/>
                <a:gridCol w="525080"/>
                <a:gridCol w="525080"/>
                <a:gridCol w="525080"/>
                <a:gridCol w="525080"/>
                <a:gridCol w="525080"/>
                <a:gridCol w="525080"/>
              </a:tblGrid>
              <a:tr h="380042">
                <a:tc gridSpan="8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IP</a:t>
                      </a:r>
                      <a:r>
                        <a:rPr lang="en-IN" baseline="30000" dirty="0" smtClean="0"/>
                        <a:t>-1</a:t>
                      </a:r>
                      <a:endParaRPr lang="en-IN" baseline="30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8004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48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56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32</a:t>
                      </a:r>
                      <a:endParaRPr lang="en-IN" dirty="0"/>
                    </a:p>
                  </a:txBody>
                  <a:tcPr anchor="ctr"/>
                </a:tc>
              </a:tr>
              <a:tr h="38004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39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47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31</a:t>
                      </a:r>
                      <a:endParaRPr lang="en-IN" dirty="0"/>
                    </a:p>
                  </a:txBody>
                  <a:tcPr anchor="ctr"/>
                </a:tc>
              </a:tr>
              <a:tr h="38004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38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46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 anchor="ctr"/>
                </a:tc>
              </a:tr>
              <a:tr h="38004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37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29</a:t>
                      </a:r>
                      <a:endParaRPr lang="en-IN" dirty="0"/>
                    </a:p>
                  </a:txBody>
                  <a:tcPr anchor="ctr"/>
                </a:tc>
              </a:tr>
              <a:tr h="38004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36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28</a:t>
                      </a:r>
                      <a:endParaRPr lang="en-IN" dirty="0"/>
                    </a:p>
                  </a:txBody>
                  <a:tcPr anchor="ctr"/>
                </a:tc>
              </a:tr>
              <a:tr h="38004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19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59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27</a:t>
                      </a:r>
                      <a:endParaRPr lang="en-IN" dirty="0"/>
                    </a:p>
                  </a:txBody>
                  <a:tcPr anchor="ctr"/>
                </a:tc>
              </a:tr>
              <a:tr h="38004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18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58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26</a:t>
                      </a:r>
                      <a:endParaRPr lang="en-IN" dirty="0"/>
                    </a:p>
                  </a:txBody>
                  <a:tcPr anchor="ctr"/>
                </a:tc>
              </a:tr>
              <a:tr h="38004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49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17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57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25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93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3884010" y="3496234"/>
            <a:ext cx="4967854" cy="49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671900" y="3995659"/>
            <a:ext cx="424219" cy="3567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S1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77381" y="4032417"/>
            <a:ext cx="424219" cy="3567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S2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83189" y="4032416"/>
            <a:ext cx="424219" cy="3567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S3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13881" y="4021215"/>
            <a:ext cx="424219" cy="3567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S4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550351" y="4018298"/>
            <a:ext cx="424219" cy="3567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S5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30712" y="4021215"/>
            <a:ext cx="424219" cy="3567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S6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74450" y="4032415"/>
            <a:ext cx="424219" cy="3567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S7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638009" y="4023995"/>
            <a:ext cx="424219" cy="3567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S8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899046" y="4856416"/>
            <a:ext cx="4967854" cy="49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3785751" y="3496234"/>
            <a:ext cx="392879" cy="503602"/>
            <a:chOff x="3783077" y="4153711"/>
            <a:chExt cx="392879" cy="503602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3892311" y="4153711"/>
              <a:ext cx="8123" cy="503602"/>
            </a:xfrm>
            <a:prstGeom prst="straightConnector1">
              <a:avLst/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3783077" y="4299015"/>
              <a:ext cx="212110" cy="84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876569" y="4242574"/>
              <a:ext cx="299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6</a:t>
              </a:r>
              <a:endParaRPr lang="en-US" sz="1600" dirty="0">
                <a:latin typeface="+mj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806374" y="4356153"/>
            <a:ext cx="362646" cy="503602"/>
            <a:chOff x="3803700" y="5013630"/>
            <a:chExt cx="362646" cy="503602"/>
          </a:xfrm>
        </p:grpSpPr>
        <p:grpSp>
          <p:nvGrpSpPr>
            <p:cNvPr id="25" name="Group 24"/>
            <p:cNvGrpSpPr/>
            <p:nvPr/>
          </p:nvGrpSpPr>
          <p:grpSpPr>
            <a:xfrm>
              <a:off x="3803700" y="5013630"/>
              <a:ext cx="212110" cy="503602"/>
              <a:chOff x="3803700" y="4990192"/>
              <a:chExt cx="212110" cy="503602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>
                <a:off x="3901632" y="4990192"/>
                <a:ext cx="8123" cy="503602"/>
              </a:xfrm>
              <a:prstGeom prst="straightConnector1">
                <a:avLst/>
              </a:prstGeom>
              <a:ln w="19050"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3803700" y="5167051"/>
                <a:ext cx="212110" cy="848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3866959" y="5117225"/>
              <a:ext cx="299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4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490851" y="3514933"/>
            <a:ext cx="371855" cy="503602"/>
            <a:chOff x="4488177" y="4172410"/>
            <a:chExt cx="371855" cy="503602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4586817" y="4172410"/>
              <a:ext cx="8123" cy="503602"/>
            </a:xfrm>
            <a:prstGeom prst="straightConnector1">
              <a:avLst/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4488177" y="4293096"/>
              <a:ext cx="212110" cy="84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560645" y="4257092"/>
              <a:ext cx="299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6</a:t>
              </a:r>
              <a:endParaRPr lang="en-US" sz="1600" dirty="0">
                <a:latin typeface="+mj-lt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755052" y="3506886"/>
            <a:ext cx="360337" cy="524777"/>
            <a:chOff x="8752378" y="4164363"/>
            <a:chExt cx="360337" cy="524777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8849190" y="4164363"/>
              <a:ext cx="0" cy="524777"/>
            </a:xfrm>
            <a:prstGeom prst="straightConnector1">
              <a:avLst/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8752378" y="4293096"/>
              <a:ext cx="212110" cy="84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8813328" y="4258785"/>
              <a:ext cx="299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6</a:t>
              </a:r>
              <a:endParaRPr lang="en-US" sz="1600" dirty="0">
                <a:latin typeface="+mj-lt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184637" y="3514933"/>
            <a:ext cx="366682" cy="503602"/>
            <a:chOff x="5181963" y="4172410"/>
            <a:chExt cx="366682" cy="503602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5292625" y="4172410"/>
              <a:ext cx="8123" cy="503602"/>
            </a:xfrm>
            <a:prstGeom prst="straightConnector1">
              <a:avLst/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181963" y="4293096"/>
              <a:ext cx="212110" cy="84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249258" y="4257092"/>
              <a:ext cx="299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6</a:t>
              </a:r>
              <a:endParaRPr lang="en-US" sz="1600" dirty="0">
                <a:latin typeface="+mj-lt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946740" y="3508826"/>
            <a:ext cx="367481" cy="503602"/>
            <a:chOff x="5944066" y="4166303"/>
            <a:chExt cx="367481" cy="503602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6035801" y="4166303"/>
              <a:ext cx="8123" cy="503602"/>
            </a:xfrm>
            <a:prstGeom prst="straightConnector1">
              <a:avLst/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5944066" y="4293096"/>
              <a:ext cx="212110" cy="84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012160" y="4257092"/>
              <a:ext cx="299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6</a:t>
              </a:r>
              <a:endParaRPr lang="en-US" sz="1600" dirty="0">
                <a:latin typeface="+mj-lt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638227" y="3508826"/>
            <a:ext cx="384689" cy="503602"/>
            <a:chOff x="6635553" y="4166303"/>
            <a:chExt cx="384689" cy="503602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6737547" y="4166303"/>
              <a:ext cx="8123" cy="503602"/>
            </a:xfrm>
            <a:prstGeom prst="straightConnector1">
              <a:avLst/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6635553" y="4293096"/>
              <a:ext cx="212110" cy="84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6720855" y="4257092"/>
              <a:ext cx="299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6</a:t>
              </a:r>
              <a:endParaRPr lang="en-US" sz="1600" dirty="0">
                <a:latin typeface="+mj-lt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345207" y="3496234"/>
            <a:ext cx="359033" cy="503602"/>
            <a:chOff x="7342533" y="4153711"/>
            <a:chExt cx="359033" cy="503602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7439293" y="4153711"/>
              <a:ext cx="8123" cy="503602"/>
            </a:xfrm>
            <a:prstGeom prst="straightConnector1">
              <a:avLst/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7342533" y="4293096"/>
              <a:ext cx="212110" cy="84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02179" y="4257092"/>
              <a:ext cx="299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6</a:t>
              </a:r>
              <a:endParaRPr lang="en-US" sz="1600" dirty="0">
                <a:latin typeface="+mj-lt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083150" y="3507640"/>
            <a:ext cx="379956" cy="524777"/>
            <a:chOff x="8080476" y="4165117"/>
            <a:chExt cx="379956" cy="524777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8183886" y="4165117"/>
              <a:ext cx="0" cy="524777"/>
            </a:xfrm>
            <a:prstGeom prst="straightConnector1">
              <a:avLst/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8080476" y="4293096"/>
              <a:ext cx="212110" cy="84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8161045" y="4257092"/>
              <a:ext cx="299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6</a:t>
              </a:r>
              <a:endParaRPr lang="en-US" sz="1600" dirty="0">
                <a:latin typeface="+mj-l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487497" y="4393394"/>
            <a:ext cx="351673" cy="503602"/>
            <a:chOff x="4484823" y="5050871"/>
            <a:chExt cx="351673" cy="503602"/>
          </a:xfrm>
        </p:grpSpPr>
        <p:grpSp>
          <p:nvGrpSpPr>
            <p:cNvPr id="58" name="Group 57"/>
            <p:cNvGrpSpPr/>
            <p:nvPr/>
          </p:nvGrpSpPr>
          <p:grpSpPr>
            <a:xfrm>
              <a:off x="4484823" y="5050871"/>
              <a:ext cx="212110" cy="503602"/>
              <a:chOff x="3803700" y="4990192"/>
              <a:chExt cx="212110" cy="503602"/>
            </a:xfrm>
          </p:grpSpPr>
          <p:cxnSp>
            <p:nvCxnSpPr>
              <p:cNvPr id="60" name="Straight Arrow Connector 59"/>
              <p:cNvCxnSpPr/>
              <p:nvPr/>
            </p:nvCxnSpPr>
            <p:spPr>
              <a:xfrm>
                <a:off x="3901632" y="4990192"/>
                <a:ext cx="8123" cy="503602"/>
              </a:xfrm>
              <a:prstGeom prst="straightConnector1">
                <a:avLst/>
              </a:prstGeom>
              <a:ln w="19050"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3803700" y="5132517"/>
                <a:ext cx="212110" cy="848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4537109" y="5117225"/>
              <a:ext cx="299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4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193305" y="4401562"/>
            <a:ext cx="351310" cy="503602"/>
            <a:chOff x="5190631" y="5059039"/>
            <a:chExt cx="351310" cy="503602"/>
          </a:xfrm>
        </p:grpSpPr>
        <p:grpSp>
          <p:nvGrpSpPr>
            <p:cNvPr id="63" name="Group 62"/>
            <p:cNvGrpSpPr/>
            <p:nvPr/>
          </p:nvGrpSpPr>
          <p:grpSpPr>
            <a:xfrm>
              <a:off x="5190631" y="5059039"/>
              <a:ext cx="212110" cy="503602"/>
              <a:chOff x="3803700" y="4990192"/>
              <a:chExt cx="212110" cy="503602"/>
            </a:xfrm>
          </p:grpSpPr>
          <p:cxnSp>
            <p:nvCxnSpPr>
              <p:cNvPr id="65" name="Straight Arrow Connector 64"/>
              <p:cNvCxnSpPr/>
              <p:nvPr/>
            </p:nvCxnSpPr>
            <p:spPr>
              <a:xfrm>
                <a:off x="3901632" y="4990192"/>
                <a:ext cx="8123" cy="503602"/>
              </a:xfrm>
              <a:prstGeom prst="straightConnector1">
                <a:avLst/>
              </a:prstGeom>
              <a:ln w="19050"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1">
                <a:off x="3803700" y="5124349"/>
                <a:ext cx="212110" cy="848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/>
            <p:cNvSpPr txBox="1"/>
            <p:nvPr/>
          </p:nvSpPr>
          <p:spPr>
            <a:xfrm>
              <a:off x="5242554" y="5133986"/>
              <a:ext cx="299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4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958509" y="4370296"/>
            <a:ext cx="345067" cy="503602"/>
            <a:chOff x="5955835" y="5027773"/>
            <a:chExt cx="345067" cy="503602"/>
          </a:xfrm>
        </p:grpSpPr>
        <p:grpSp>
          <p:nvGrpSpPr>
            <p:cNvPr id="68" name="Group 67"/>
            <p:cNvGrpSpPr/>
            <p:nvPr/>
          </p:nvGrpSpPr>
          <p:grpSpPr>
            <a:xfrm>
              <a:off x="5955835" y="5027773"/>
              <a:ext cx="212110" cy="503602"/>
              <a:chOff x="3803700" y="4990192"/>
              <a:chExt cx="212110" cy="503602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>
                <a:off x="3901632" y="4990192"/>
                <a:ext cx="8123" cy="503602"/>
              </a:xfrm>
              <a:prstGeom prst="straightConnector1">
                <a:avLst/>
              </a:prstGeom>
              <a:ln w="19050"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3803700" y="5155615"/>
                <a:ext cx="212110" cy="848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6001515" y="5120759"/>
              <a:ext cx="299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4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671461" y="4359319"/>
            <a:ext cx="349499" cy="503602"/>
            <a:chOff x="6668787" y="5016796"/>
            <a:chExt cx="349499" cy="503602"/>
          </a:xfrm>
        </p:grpSpPr>
        <p:grpSp>
          <p:nvGrpSpPr>
            <p:cNvPr id="73" name="Group 72"/>
            <p:cNvGrpSpPr/>
            <p:nvPr/>
          </p:nvGrpSpPr>
          <p:grpSpPr>
            <a:xfrm>
              <a:off x="6668787" y="5016796"/>
              <a:ext cx="212110" cy="503602"/>
              <a:chOff x="3803700" y="4990192"/>
              <a:chExt cx="212110" cy="503602"/>
            </a:xfrm>
          </p:grpSpPr>
          <p:cxnSp>
            <p:nvCxnSpPr>
              <p:cNvPr id="75" name="Straight Arrow Connector 74"/>
              <p:cNvCxnSpPr/>
              <p:nvPr/>
            </p:nvCxnSpPr>
            <p:spPr>
              <a:xfrm>
                <a:off x="3901632" y="4990192"/>
                <a:ext cx="8123" cy="503602"/>
              </a:xfrm>
              <a:prstGeom prst="straightConnector1">
                <a:avLst/>
              </a:prstGeom>
              <a:ln w="19050"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3803700" y="5167051"/>
                <a:ext cx="212110" cy="848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/>
            <p:cNvSpPr txBox="1"/>
            <p:nvPr/>
          </p:nvSpPr>
          <p:spPr>
            <a:xfrm>
              <a:off x="6718899" y="5110784"/>
              <a:ext cx="299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4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8090476" y="4391703"/>
            <a:ext cx="349990" cy="503602"/>
            <a:chOff x="8087802" y="5049180"/>
            <a:chExt cx="349990" cy="503602"/>
          </a:xfrm>
        </p:grpSpPr>
        <p:grpSp>
          <p:nvGrpSpPr>
            <p:cNvPr id="78" name="Group 77"/>
            <p:cNvGrpSpPr/>
            <p:nvPr/>
          </p:nvGrpSpPr>
          <p:grpSpPr>
            <a:xfrm>
              <a:off x="8087802" y="5049180"/>
              <a:ext cx="212110" cy="503602"/>
              <a:chOff x="3803700" y="4990192"/>
              <a:chExt cx="212110" cy="503602"/>
            </a:xfrm>
          </p:grpSpPr>
          <p:cxnSp>
            <p:nvCxnSpPr>
              <p:cNvPr id="80" name="Straight Arrow Connector 79"/>
              <p:cNvCxnSpPr/>
              <p:nvPr/>
            </p:nvCxnSpPr>
            <p:spPr>
              <a:xfrm>
                <a:off x="3901632" y="4990192"/>
                <a:ext cx="8123" cy="503602"/>
              </a:xfrm>
              <a:prstGeom prst="straightConnector1">
                <a:avLst/>
              </a:prstGeom>
              <a:ln w="19050"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3803700" y="5134208"/>
                <a:ext cx="212110" cy="848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/>
            <p:cNvSpPr txBox="1"/>
            <p:nvPr/>
          </p:nvSpPr>
          <p:spPr>
            <a:xfrm>
              <a:off x="8138405" y="5117505"/>
              <a:ext cx="299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4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345207" y="4391703"/>
            <a:ext cx="349736" cy="503602"/>
            <a:chOff x="7342533" y="5049180"/>
            <a:chExt cx="349736" cy="503602"/>
          </a:xfrm>
        </p:grpSpPr>
        <p:grpSp>
          <p:nvGrpSpPr>
            <p:cNvPr id="83" name="Group 82"/>
            <p:cNvGrpSpPr/>
            <p:nvPr/>
          </p:nvGrpSpPr>
          <p:grpSpPr>
            <a:xfrm>
              <a:off x="7342533" y="5049180"/>
              <a:ext cx="212110" cy="503602"/>
              <a:chOff x="3803700" y="4990192"/>
              <a:chExt cx="212110" cy="503602"/>
            </a:xfrm>
          </p:grpSpPr>
          <p:cxnSp>
            <p:nvCxnSpPr>
              <p:cNvPr id="85" name="Straight Arrow Connector 84"/>
              <p:cNvCxnSpPr/>
              <p:nvPr/>
            </p:nvCxnSpPr>
            <p:spPr>
              <a:xfrm>
                <a:off x="3901632" y="4990192"/>
                <a:ext cx="8123" cy="503602"/>
              </a:xfrm>
              <a:prstGeom prst="straightConnector1">
                <a:avLst/>
              </a:prstGeom>
              <a:ln w="19050"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3803700" y="5134208"/>
                <a:ext cx="212110" cy="848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/>
            <p:cNvSpPr txBox="1"/>
            <p:nvPr/>
          </p:nvSpPr>
          <p:spPr>
            <a:xfrm>
              <a:off x="7392882" y="5122785"/>
              <a:ext cx="299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4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8756099" y="4367365"/>
            <a:ext cx="348218" cy="503602"/>
            <a:chOff x="8753425" y="5024842"/>
            <a:chExt cx="348218" cy="503602"/>
          </a:xfrm>
        </p:grpSpPr>
        <p:grpSp>
          <p:nvGrpSpPr>
            <p:cNvPr id="88" name="Group 87"/>
            <p:cNvGrpSpPr/>
            <p:nvPr/>
          </p:nvGrpSpPr>
          <p:grpSpPr>
            <a:xfrm>
              <a:off x="8753425" y="5024842"/>
              <a:ext cx="212110" cy="503602"/>
              <a:chOff x="3803700" y="4990192"/>
              <a:chExt cx="212110" cy="503602"/>
            </a:xfrm>
          </p:grpSpPr>
          <p:cxnSp>
            <p:nvCxnSpPr>
              <p:cNvPr id="90" name="Straight Arrow Connector 89"/>
              <p:cNvCxnSpPr/>
              <p:nvPr/>
            </p:nvCxnSpPr>
            <p:spPr>
              <a:xfrm>
                <a:off x="3901632" y="4990192"/>
                <a:ext cx="8123" cy="503602"/>
              </a:xfrm>
              <a:prstGeom prst="straightConnector1">
                <a:avLst/>
              </a:prstGeom>
              <a:ln w="19050"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3803700" y="5167051"/>
                <a:ext cx="212110" cy="848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/>
            <p:cNvSpPr txBox="1"/>
            <p:nvPr/>
          </p:nvSpPr>
          <p:spPr>
            <a:xfrm>
              <a:off x="8802256" y="5125048"/>
              <a:ext cx="299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4</a:t>
              </a:r>
            </a:p>
          </p:txBody>
        </p:sp>
      </p:grpSp>
      <p:cxnSp>
        <p:nvCxnSpPr>
          <p:cNvPr id="106" name="Straight Arrow Connector 105"/>
          <p:cNvCxnSpPr/>
          <p:nvPr/>
        </p:nvCxnSpPr>
        <p:spPr>
          <a:xfrm>
            <a:off x="6353701" y="1842201"/>
            <a:ext cx="7294" cy="712713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6357348" y="2907973"/>
            <a:ext cx="4012" cy="598913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172599" y="246957"/>
            <a:ext cx="347082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u="sng" dirty="0">
                <a:latin typeface="+mj-lt"/>
              </a:rPr>
              <a:t>The F</a:t>
            </a:r>
            <a:r>
              <a:rPr lang="en-US" sz="4400" u="sng" dirty="0" smtClean="0">
                <a:latin typeface="+mj-lt"/>
              </a:rPr>
              <a:t> </a:t>
            </a:r>
            <a:r>
              <a:rPr lang="en-US" sz="4400" u="sng" dirty="0">
                <a:latin typeface="+mj-lt"/>
              </a:rPr>
              <a:t>function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165951" y="81251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</a:rPr>
              <a:t>Main </a:t>
            </a:r>
            <a:r>
              <a:rPr lang="en-US" sz="2400" dirty="0">
                <a:latin typeface="+mj-lt"/>
              </a:rPr>
              <a:t>operation of </a:t>
            </a:r>
            <a:r>
              <a:rPr lang="en-US" sz="2400" dirty="0" smtClean="0">
                <a:latin typeface="+mj-lt"/>
              </a:rPr>
              <a:t>DES</a:t>
            </a:r>
            <a:endParaRPr lang="en-US" sz="2400" dirty="0">
              <a:latin typeface="+mj-lt"/>
            </a:endParaRPr>
          </a:p>
          <a:p>
            <a:endParaRPr lang="en-US" sz="2400" i="1" dirty="0" smtClean="0">
              <a:latin typeface="+mj-lt"/>
            </a:endParaRPr>
          </a:p>
          <a:p>
            <a:endParaRPr lang="en-US" sz="2400" i="1" dirty="0">
              <a:latin typeface="+mj-lt"/>
            </a:endParaRPr>
          </a:p>
          <a:p>
            <a:endParaRPr lang="en-US" sz="2400" i="1" dirty="0" smtClean="0">
              <a:latin typeface="+mj-lt"/>
            </a:endParaRPr>
          </a:p>
          <a:p>
            <a:endParaRPr lang="en-US" sz="2400" i="1" dirty="0">
              <a:latin typeface="+mj-lt"/>
            </a:endParaRPr>
          </a:p>
        </p:txBody>
      </p:sp>
      <p:cxnSp>
        <p:nvCxnSpPr>
          <p:cNvPr id="134" name="Straight Arrow Connector 133"/>
          <p:cNvCxnSpPr>
            <a:endCxn id="132" idx="3"/>
          </p:cNvCxnSpPr>
          <p:nvPr/>
        </p:nvCxnSpPr>
        <p:spPr>
          <a:xfrm flipV="1">
            <a:off x="2267744" y="1966680"/>
            <a:ext cx="2470207" cy="118728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143" idx="1"/>
          </p:cNvCxnSpPr>
          <p:nvPr/>
        </p:nvCxnSpPr>
        <p:spPr>
          <a:xfrm flipV="1">
            <a:off x="3167844" y="2691241"/>
            <a:ext cx="2883474" cy="89385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33" idx="3"/>
            <a:endCxn id="168" idx="1"/>
          </p:cNvCxnSpPr>
          <p:nvPr/>
        </p:nvCxnSpPr>
        <p:spPr>
          <a:xfrm>
            <a:off x="2389818" y="4315440"/>
            <a:ext cx="2902262" cy="138951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2980309" y="3989481"/>
            <a:ext cx="620079" cy="1035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5040" y="1553726"/>
            <a:ext cx="37233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</a:rPr>
              <a:t>f-function inputs:</a:t>
            </a:r>
          </a:p>
          <a:p>
            <a:pPr marL="0" lvl="1"/>
            <a:r>
              <a:rPr lang="en-US" dirty="0"/>
              <a:t>	</a:t>
            </a:r>
            <a:r>
              <a:rPr lang="en-US" sz="2400" i="1" dirty="0"/>
              <a:t>Ri-1 </a:t>
            </a:r>
            <a:r>
              <a:rPr lang="en-US" sz="2400" dirty="0"/>
              <a:t>and round key </a:t>
            </a:r>
            <a:r>
              <a:rPr lang="en-US" sz="2400" i="1" dirty="0" err="1"/>
              <a:t>ki</a:t>
            </a:r>
            <a:endParaRPr lang="en-US" sz="2400" i="1" dirty="0"/>
          </a:p>
          <a:p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91431" y="2607040"/>
            <a:ext cx="21355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+mj-lt"/>
              </a:rPr>
              <a:t>4 Steps</a:t>
            </a:r>
            <a:r>
              <a:rPr lang="en-US" sz="2400" dirty="0">
                <a:latin typeface="+mj-lt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+mj-lt"/>
              </a:rPr>
              <a:t>Expansion E</a:t>
            </a:r>
          </a:p>
          <a:p>
            <a:endParaRPr lang="en-US" sz="2400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79606" y="3358276"/>
            <a:ext cx="3100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latin typeface="+mj-lt"/>
              </a:rPr>
              <a:t>XOR with round key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77832" y="3733168"/>
            <a:ext cx="2895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>
                <a:latin typeface="+mj-lt"/>
              </a:rPr>
              <a:t>S-box substitution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82162" y="4084607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latin typeface="+mj-lt"/>
              </a:rPr>
              <a:t>Permutation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4511000" y="1300347"/>
            <a:ext cx="3733408" cy="713748"/>
            <a:chOff x="3707904" y="1418805"/>
            <a:chExt cx="3852440" cy="713748"/>
          </a:xfrm>
          <a:solidFill>
            <a:srgbClr val="D3D2D2"/>
          </a:solidFill>
        </p:grpSpPr>
        <p:sp>
          <p:nvSpPr>
            <p:cNvPr id="137" name="Flowchart: Manual Operation 136"/>
            <p:cNvSpPr/>
            <p:nvPr/>
          </p:nvSpPr>
          <p:spPr>
            <a:xfrm flipV="1">
              <a:off x="3707904" y="1418805"/>
              <a:ext cx="3852440" cy="678046"/>
            </a:xfrm>
            <a:prstGeom prst="flowChartManualOperation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179520" y="1424667"/>
              <a:ext cx="28668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/>
                <a:t>Expansion/permutation</a:t>
              </a:r>
            </a:p>
            <a:p>
              <a:pPr algn="ctr"/>
              <a:r>
                <a:rPr lang="en-IN" sz="2000" dirty="0" smtClean="0"/>
                <a:t>(E table)</a:t>
              </a:r>
              <a:endParaRPr lang="en-IN" sz="2000" dirty="0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051318" y="2403209"/>
            <a:ext cx="648084" cy="576064"/>
            <a:chOff x="3995936" y="2348880"/>
            <a:chExt cx="648084" cy="576064"/>
          </a:xfrm>
          <a:solidFill>
            <a:srgbClr val="D3D2D2"/>
          </a:solidFill>
        </p:grpSpPr>
        <p:sp>
          <p:nvSpPr>
            <p:cNvPr id="142" name="Oval 141"/>
            <p:cNvSpPr/>
            <p:nvPr/>
          </p:nvSpPr>
          <p:spPr>
            <a:xfrm>
              <a:off x="3995936" y="2348880"/>
              <a:ext cx="648084" cy="57606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995936" y="2436857"/>
              <a:ext cx="6480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/>
                <a:t>XOR</a:t>
              </a:r>
              <a:endParaRPr lang="en-IN" dirty="0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6265660" y="1989486"/>
            <a:ext cx="613035" cy="400110"/>
            <a:chOff x="3473336" y="1657290"/>
            <a:chExt cx="613035" cy="400110"/>
          </a:xfrm>
        </p:grpSpPr>
        <p:cxnSp>
          <p:nvCxnSpPr>
            <p:cNvPr id="152" name="Straight Connector 151"/>
            <p:cNvCxnSpPr/>
            <p:nvPr/>
          </p:nvCxnSpPr>
          <p:spPr>
            <a:xfrm flipH="1">
              <a:off x="3473336" y="1743882"/>
              <a:ext cx="216556" cy="19065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TextBox 152"/>
            <p:cNvSpPr txBox="1"/>
            <p:nvPr/>
          </p:nvSpPr>
          <p:spPr>
            <a:xfrm>
              <a:off x="3593836" y="1657290"/>
              <a:ext cx="4925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/>
                <a:t>48</a:t>
              </a:r>
              <a:endParaRPr lang="en-IN" sz="2000" dirty="0"/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6265660" y="2992886"/>
            <a:ext cx="613035" cy="400110"/>
            <a:chOff x="829849" y="2520280"/>
            <a:chExt cx="613035" cy="400110"/>
          </a:xfrm>
        </p:grpSpPr>
        <p:cxnSp>
          <p:nvCxnSpPr>
            <p:cNvPr id="159" name="Straight Connector 158"/>
            <p:cNvCxnSpPr/>
            <p:nvPr/>
          </p:nvCxnSpPr>
          <p:spPr>
            <a:xfrm flipH="1">
              <a:off x="829849" y="2606872"/>
              <a:ext cx="216556" cy="19065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950349" y="2520280"/>
              <a:ext cx="4925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/>
                <a:t>48</a:t>
              </a:r>
              <a:endParaRPr lang="en-IN" sz="2000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6700126" y="2579479"/>
            <a:ext cx="2048338" cy="489481"/>
            <a:chOff x="3907054" y="2240868"/>
            <a:chExt cx="2048338" cy="489481"/>
          </a:xfrm>
        </p:grpSpPr>
        <p:cxnSp>
          <p:nvCxnSpPr>
            <p:cNvPr id="163" name="Straight Arrow Connector 162"/>
            <p:cNvCxnSpPr/>
            <p:nvPr/>
          </p:nvCxnSpPr>
          <p:spPr>
            <a:xfrm>
              <a:off x="3907054" y="2359045"/>
              <a:ext cx="20483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Group 163"/>
            <p:cNvGrpSpPr/>
            <p:nvPr/>
          </p:nvGrpSpPr>
          <p:grpSpPr>
            <a:xfrm>
              <a:off x="4532166" y="2240868"/>
              <a:ext cx="492535" cy="489481"/>
              <a:chOff x="4532166" y="2240868"/>
              <a:chExt cx="492535" cy="489481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 flipH="1">
                <a:off x="4608004" y="2240868"/>
                <a:ext cx="144016" cy="2651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6" name="TextBox 165"/>
              <p:cNvSpPr txBox="1"/>
              <p:nvPr/>
            </p:nvSpPr>
            <p:spPr>
              <a:xfrm>
                <a:off x="4532166" y="2330239"/>
                <a:ext cx="4925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dirty="0" smtClean="0"/>
                  <a:t>48</a:t>
                </a:r>
                <a:endParaRPr lang="en-IN" sz="2000" dirty="0"/>
              </a:p>
            </p:txBody>
          </p:sp>
        </p:grpSp>
      </p:grpSp>
      <p:sp>
        <p:nvSpPr>
          <p:cNvPr id="167" name="TextBox 166"/>
          <p:cNvSpPr txBox="1"/>
          <p:nvPr/>
        </p:nvSpPr>
        <p:spPr>
          <a:xfrm>
            <a:off x="7779481" y="2260354"/>
            <a:ext cx="4614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i="1" dirty="0" smtClean="0"/>
              <a:t>K</a:t>
            </a:r>
            <a:r>
              <a:rPr lang="en-IN" sz="2200" i="1" baseline="-25000" dirty="0" smtClean="0"/>
              <a:t>i</a:t>
            </a:r>
            <a:endParaRPr lang="en-IN" sz="2200" i="1" baseline="-25000" dirty="0"/>
          </a:p>
        </p:txBody>
      </p:sp>
      <p:sp>
        <p:nvSpPr>
          <p:cNvPr id="168" name="Rectangle 167"/>
          <p:cNvSpPr/>
          <p:nvPr/>
        </p:nvSpPr>
        <p:spPr>
          <a:xfrm>
            <a:off x="5292080" y="5344917"/>
            <a:ext cx="2196244" cy="720080"/>
          </a:xfrm>
          <a:prstGeom prst="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Permutation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(P)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6310913" y="4833156"/>
            <a:ext cx="613035" cy="503505"/>
            <a:chOff x="3478347" y="3789934"/>
            <a:chExt cx="613035" cy="503505"/>
          </a:xfrm>
        </p:grpSpPr>
        <p:cxnSp>
          <p:nvCxnSpPr>
            <p:cNvPr id="170" name="Straight Arrow Connector 169"/>
            <p:cNvCxnSpPr/>
            <p:nvPr/>
          </p:nvCxnSpPr>
          <p:spPr>
            <a:xfrm flipH="1">
              <a:off x="3593207" y="3789934"/>
              <a:ext cx="1422" cy="503505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1" name="Group 170"/>
            <p:cNvGrpSpPr/>
            <p:nvPr/>
          </p:nvGrpSpPr>
          <p:grpSpPr>
            <a:xfrm>
              <a:off x="3478347" y="3841817"/>
              <a:ext cx="613035" cy="400110"/>
              <a:chOff x="829849" y="2520280"/>
              <a:chExt cx="613035" cy="400110"/>
            </a:xfrm>
          </p:grpSpPr>
          <p:cxnSp>
            <p:nvCxnSpPr>
              <p:cNvPr id="172" name="Straight Connector 171"/>
              <p:cNvCxnSpPr/>
              <p:nvPr/>
            </p:nvCxnSpPr>
            <p:spPr>
              <a:xfrm flipH="1">
                <a:off x="829849" y="2606872"/>
                <a:ext cx="216556" cy="19065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extBox 172"/>
              <p:cNvSpPr txBox="1"/>
              <p:nvPr/>
            </p:nvSpPr>
            <p:spPr>
              <a:xfrm>
                <a:off x="950349" y="2520280"/>
                <a:ext cx="4925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dirty="0" smtClean="0"/>
                  <a:t>32</a:t>
                </a:r>
                <a:endParaRPr lang="en-IN" sz="2000" dirty="0"/>
              </a:p>
            </p:txBody>
          </p:sp>
        </p:grpSp>
      </p:grpSp>
      <p:grpSp>
        <p:nvGrpSpPr>
          <p:cNvPr id="174" name="Group 173"/>
          <p:cNvGrpSpPr/>
          <p:nvPr/>
        </p:nvGrpSpPr>
        <p:grpSpPr>
          <a:xfrm>
            <a:off x="6319944" y="6027963"/>
            <a:ext cx="613035" cy="485063"/>
            <a:chOff x="3487378" y="4984741"/>
            <a:chExt cx="613035" cy="485063"/>
          </a:xfrm>
        </p:grpSpPr>
        <p:cxnSp>
          <p:nvCxnSpPr>
            <p:cNvPr id="175" name="Straight Connector 174"/>
            <p:cNvCxnSpPr/>
            <p:nvPr/>
          </p:nvCxnSpPr>
          <p:spPr>
            <a:xfrm flipH="1">
              <a:off x="3591152" y="5010181"/>
              <a:ext cx="12" cy="459623"/>
            </a:xfrm>
            <a:prstGeom prst="line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6" name="Group 175"/>
            <p:cNvGrpSpPr/>
            <p:nvPr/>
          </p:nvGrpSpPr>
          <p:grpSpPr>
            <a:xfrm>
              <a:off x="3487378" y="4984741"/>
              <a:ext cx="613035" cy="400110"/>
              <a:chOff x="829849" y="2520280"/>
              <a:chExt cx="613035" cy="400110"/>
            </a:xfrm>
          </p:grpSpPr>
          <p:cxnSp>
            <p:nvCxnSpPr>
              <p:cNvPr id="177" name="Straight Connector 176"/>
              <p:cNvCxnSpPr/>
              <p:nvPr/>
            </p:nvCxnSpPr>
            <p:spPr>
              <a:xfrm flipH="1">
                <a:off x="829849" y="2606872"/>
                <a:ext cx="216556" cy="19065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8" name="TextBox 177"/>
              <p:cNvSpPr txBox="1"/>
              <p:nvPr/>
            </p:nvSpPr>
            <p:spPr>
              <a:xfrm>
                <a:off x="950349" y="2520280"/>
                <a:ext cx="4925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dirty="0" smtClean="0"/>
                  <a:t>32</a:t>
                </a:r>
                <a:endParaRPr lang="en-IN" sz="2000" dirty="0"/>
              </a:p>
            </p:txBody>
          </p:sp>
        </p:grpSp>
      </p:grpSp>
      <p:grpSp>
        <p:nvGrpSpPr>
          <p:cNvPr id="179" name="Group 178"/>
          <p:cNvGrpSpPr/>
          <p:nvPr/>
        </p:nvGrpSpPr>
        <p:grpSpPr>
          <a:xfrm>
            <a:off x="6084168" y="404664"/>
            <a:ext cx="768388" cy="903712"/>
            <a:chOff x="5993184" y="895452"/>
            <a:chExt cx="768388" cy="903712"/>
          </a:xfrm>
        </p:grpSpPr>
        <p:cxnSp>
          <p:nvCxnSpPr>
            <p:cNvPr id="180" name="Straight Arrow Connector 179"/>
            <p:cNvCxnSpPr>
              <a:stCxn id="181" idx="2"/>
            </p:cNvCxnSpPr>
            <p:nvPr/>
          </p:nvCxnSpPr>
          <p:spPr>
            <a:xfrm>
              <a:off x="6244215" y="1295562"/>
              <a:ext cx="8123" cy="503602"/>
            </a:xfrm>
            <a:prstGeom prst="straightConnector1">
              <a:avLst/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5993184" y="895452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R</a:t>
              </a:r>
              <a:r>
                <a:rPr lang="en-US" sz="2000" baseline="-25000" dirty="0" smtClean="0">
                  <a:latin typeface="+mj-lt"/>
                </a:rPr>
                <a:t>i-1</a:t>
              </a:r>
              <a:endParaRPr lang="en-US" sz="2000" dirty="0">
                <a:latin typeface="+mj-lt"/>
              </a:endParaRPr>
            </a:p>
          </p:txBody>
        </p:sp>
        <p:cxnSp>
          <p:nvCxnSpPr>
            <p:cNvPr id="182" name="Straight Connector 181"/>
            <p:cNvCxnSpPr/>
            <p:nvPr/>
          </p:nvCxnSpPr>
          <p:spPr>
            <a:xfrm flipV="1">
              <a:off x="6048164" y="1423598"/>
              <a:ext cx="343012" cy="831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6317220" y="1265141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32</a:t>
              </a:r>
              <a:endParaRPr lang="en-US" sz="20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30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31" grpId="0"/>
      <p:bldP spid="132" grpId="0"/>
      <p:bldP spid="2" grpId="0"/>
      <p:bldP spid="96" grpId="0"/>
      <p:bldP spid="97" grpId="0"/>
      <p:bldP spid="130" grpId="0"/>
      <p:bldP spid="133" grpId="0"/>
      <p:bldP spid="167" grpId="0"/>
      <p:bldP spid="16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The Expansion Function 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99" y="990600"/>
            <a:ext cx="4669533" cy="3842556"/>
          </a:xfrm>
        </p:spPr>
        <p:txBody>
          <a:bodyPr>
            <a:noAutofit/>
          </a:bodyPr>
          <a:lstStyle/>
          <a:p>
            <a:pPr marL="285750" indent="-285750"/>
            <a:r>
              <a:rPr lang="en-IN" dirty="0"/>
              <a:t>Main purpose: </a:t>
            </a:r>
            <a:r>
              <a:rPr lang="en-IN" dirty="0">
                <a:solidFill>
                  <a:srgbClr val="FF0000"/>
                </a:solidFill>
              </a:rPr>
              <a:t>Increases diffusion</a:t>
            </a:r>
          </a:p>
          <a:p>
            <a:pPr marL="285750" indent="-285750"/>
            <a:r>
              <a:rPr lang="en-IN" dirty="0"/>
              <a:t>Since R</a:t>
            </a:r>
            <a:r>
              <a:rPr lang="en-IN" baseline="-25000" dirty="0"/>
              <a:t>i-1</a:t>
            </a:r>
            <a:r>
              <a:rPr lang="en-IN" dirty="0"/>
              <a:t> is a 32-bit input and K</a:t>
            </a:r>
            <a:r>
              <a:rPr lang="en-IN" baseline="-25000" dirty="0"/>
              <a:t>i</a:t>
            </a:r>
            <a:r>
              <a:rPr lang="en-IN" dirty="0"/>
              <a:t> is a 48-bit key, we ﬁrst need to expand R</a:t>
            </a:r>
            <a:r>
              <a:rPr lang="en-IN" baseline="-25000" dirty="0"/>
              <a:t>i-1</a:t>
            </a:r>
            <a:r>
              <a:rPr lang="en-IN" dirty="0"/>
              <a:t> to 48 bits. </a:t>
            </a:r>
          </a:p>
          <a:p>
            <a:pPr marL="285750" indent="-285750"/>
            <a:r>
              <a:rPr lang="en-IN" dirty="0"/>
              <a:t>Input: </a:t>
            </a:r>
            <a:r>
              <a:rPr lang="en-IN" dirty="0">
                <a:sym typeface="Wingdings" pitchFamily="2" charset="2"/>
              </a:rPr>
              <a:t>(</a:t>
            </a:r>
            <a:r>
              <a:rPr lang="en-IN" dirty="0"/>
              <a:t>8 blocks, each of them consisting 4 bits</a:t>
            </a:r>
            <a:r>
              <a:rPr lang="en-IN" dirty="0">
                <a:sym typeface="Wingdings" pitchFamily="2" charset="2"/>
              </a:rPr>
              <a:t>) - 32 bits</a:t>
            </a:r>
          </a:p>
          <a:p>
            <a:pPr marL="285750" indent="-285750"/>
            <a:r>
              <a:rPr lang="en-IN" dirty="0"/>
              <a:t>Output: (8 blocks, each of them consisting 6 bits) – 48 bits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345366"/>
              </p:ext>
            </p:extLst>
          </p:nvPr>
        </p:nvGraphicFramePr>
        <p:xfrm>
          <a:off x="5040052" y="3212976"/>
          <a:ext cx="3946380" cy="307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7730"/>
                <a:gridCol w="657730"/>
                <a:gridCol w="657730"/>
                <a:gridCol w="657730"/>
                <a:gridCol w="657730"/>
                <a:gridCol w="657730"/>
              </a:tblGrid>
              <a:tr h="252028">
                <a:tc gridSpan="6"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Expansion Table E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98013">
                <a:tc>
                  <a:txBody>
                    <a:bodyPr/>
                    <a:lstStyle/>
                    <a:p>
                      <a:pPr algn="ctr"/>
                      <a:r>
                        <a:rPr lang="en-IN" sz="1600" smtClean="0">
                          <a:solidFill>
                            <a:srgbClr val="FF0000"/>
                          </a:solidFill>
                          <a:latin typeface="+mj-lt"/>
                        </a:rPr>
                        <a:t>32</a:t>
                      </a:r>
                      <a:endParaRPr lang="en-IN" sz="16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1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2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3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4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5</a:t>
                      </a:r>
                      <a:endParaRPr lang="en-IN" sz="16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276592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4</a:t>
                      </a:r>
                      <a:endParaRPr lang="en-IN" sz="16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5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6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7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8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9</a:t>
                      </a:r>
                      <a:endParaRPr lang="en-IN" sz="16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26534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8</a:t>
                      </a:r>
                      <a:endParaRPr lang="en-IN" sz="16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9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10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11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12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13</a:t>
                      </a:r>
                      <a:endParaRPr lang="en-IN" sz="16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29801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12</a:t>
                      </a:r>
                      <a:endParaRPr lang="en-IN" sz="16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13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14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15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16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17</a:t>
                      </a:r>
                      <a:endParaRPr lang="en-IN" sz="16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29801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16</a:t>
                      </a:r>
                      <a:endParaRPr lang="en-IN" sz="16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17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18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19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20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21</a:t>
                      </a:r>
                      <a:endParaRPr lang="en-IN" sz="16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29801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20</a:t>
                      </a:r>
                      <a:endParaRPr lang="en-IN" sz="16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21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22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23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24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25</a:t>
                      </a:r>
                      <a:endParaRPr lang="en-IN" sz="16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29238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24</a:t>
                      </a:r>
                      <a:endParaRPr lang="en-IN" sz="16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25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26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27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28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29</a:t>
                      </a:r>
                      <a:endParaRPr lang="en-IN" sz="16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</a:tr>
              <a:tr h="13712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28</a:t>
                      </a:r>
                      <a:endParaRPr lang="en-IN" sz="16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29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30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31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32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  <a:endParaRPr lang="en-IN" sz="16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6893761" y="2320243"/>
            <a:ext cx="7294" cy="712713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5051060" y="1778389"/>
            <a:ext cx="3733408" cy="713748"/>
            <a:chOff x="3707904" y="1418805"/>
            <a:chExt cx="3852440" cy="713748"/>
          </a:xfrm>
          <a:solidFill>
            <a:srgbClr val="D3D2D2"/>
          </a:solidFill>
        </p:grpSpPr>
        <p:sp>
          <p:nvSpPr>
            <p:cNvPr id="20" name="Flowchart: Manual Operation 19"/>
            <p:cNvSpPr/>
            <p:nvPr/>
          </p:nvSpPr>
          <p:spPr>
            <a:xfrm flipV="1">
              <a:off x="3707904" y="1418805"/>
              <a:ext cx="3852440" cy="678046"/>
            </a:xfrm>
            <a:prstGeom prst="flowChartManualOperation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79520" y="1424667"/>
              <a:ext cx="28668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/>
                <a:t>Expansion/permutation</a:t>
              </a:r>
            </a:p>
            <a:p>
              <a:pPr algn="ctr"/>
              <a:r>
                <a:rPr lang="en-IN" sz="2000" dirty="0" smtClean="0"/>
                <a:t>(E table)</a:t>
              </a:r>
              <a:endParaRPr lang="en-IN" sz="20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805720" y="2467528"/>
            <a:ext cx="613035" cy="400110"/>
            <a:chOff x="3473336" y="1657290"/>
            <a:chExt cx="613035" cy="400110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3473336" y="1743882"/>
              <a:ext cx="216556" cy="19065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593836" y="1657290"/>
              <a:ext cx="4925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/>
                <a:t>48</a:t>
              </a:r>
              <a:endParaRPr lang="en-IN" sz="20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624228" y="882706"/>
            <a:ext cx="768388" cy="903712"/>
            <a:chOff x="5993184" y="895452"/>
            <a:chExt cx="768388" cy="903712"/>
          </a:xfrm>
        </p:grpSpPr>
        <p:cxnSp>
          <p:nvCxnSpPr>
            <p:cNvPr id="26" name="Straight Arrow Connector 25"/>
            <p:cNvCxnSpPr>
              <a:stCxn id="27" idx="2"/>
            </p:cNvCxnSpPr>
            <p:nvPr/>
          </p:nvCxnSpPr>
          <p:spPr>
            <a:xfrm>
              <a:off x="6244215" y="1295562"/>
              <a:ext cx="8123" cy="503602"/>
            </a:xfrm>
            <a:prstGeom prst="straightConnector1">
              <a:avLst/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93184" y="895452"/>
              <a:ext cx="5020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R</a:t>
              </a:r>
              <a:r>
                <a:rPr lang="en-US" sz="2000" baseline="-25000" dirty="0" smtClean="0">
                  <a:latin typeface="+mj-lt"/>
                </a:rPr>
                <a:t>i-1</a:t>
              </a:r>
              <a:endParaRPr lang="en-US" sz="2000" dirty="0">
                <a:latin typeface="+mj-lt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6048164" y="1423598"/>
              <a:ext cx="343012" cy="831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317220" y="1265141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32</a:t>
              </a:r>
              <a:endParaRPr lang="en-US" sz="20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34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en-IN" dirty="0"/>
              <a:t>Add round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4237484" cy="5334000"/>
          </a:xfrm>
        </p:spPr>
        <p:txBody>
          <a:bodyPr/>
          <a:lstStyle/>
          <a:p>
            <a:r>
              <a:rPr lang="en-IN" dirty="0"/>
              <a:t>XOR Round Key</a:t>
            </a:r>
          </a:p>
          <a:p>
            <a:r>
              <a:rPr lang="en-IN" dirty="0"/>
              <a:t>After the expansion permutation, DES uses the </a:t>
            </a:r>
            <a:r>
              <a:rPr lang="en-IN" dirty="0">
                <a:solidFill>
                  <a:srgbClr val="FF0000"/>
                </a:solidFill>
              </a:rPr>
              <a:t>XOR</a:t>
            </a:r>
            <a:r>
              <a:rPr lang="en-IN" dirty="0"/>
              <a:t> operation on the expanded right section and the round key. </a:t>
            </a:r>
          </a:p>
          <a:p>
            <a:r>
              <a:rPr lang="en-IN" dirty="0"/>
              <a:t>Note that both the right section and the key are 48-bits in length now.</a:t>
            </a:r>
          </a:p>
          <a:p>
            <a:endParaRPr lang="en-IN" dirty="0"/>
          </a:p>
          <a:p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6519370" y="3123289"/>
            <a:ext cx="648084" cy="576064"/>
            <a:chOff x="3995936" y="2348880"/>
            <a:chExt cx="648084" cy="576064"/>
          </a:xfrm>
          <a:solidFill>
            <a:srgbClr val="D3D2D2"/>
          </a:solidFill>
        </p:grpSpPr>
        <p:sp>
          <p:nvSpPr>
            <p:cNvPr id="34" name="Oval 33"/>
            <p:cNvSpPr/>
            <p:nvPr/>
          </p:nvSpPr>
          <p:spPr>
            <a:xfrm>
              <a:off x="3995936" y="2348880"/>
              <a:ext cx="648084" cy="576064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95936" y="2436857"/>
              <a:ext cx="6480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/>
                <a:t>XOR</a:t>
              </a:r>
              <a:endParaRPr lang="en-IN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696236" y="3753036"/>
            <a:ext cx="528539" cy="400110"/>
            <a:chOff x="792373" y="2560350"/>
            <a:chExt cx="528539" cy="400110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792373" y="2606872"/>
              <a:ext cx="216556" cy="19065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828377" y="2560350"/>
              <a:ext cx="4925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smtClean="0"/>
                <a:t>48</a:t>
              </a:r>
              <a:endParaRPr lang="en-IN" sz="20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168178" y="3299559"/>
            <a:ext cx="1540838" cy="489481"/>
            <a:chOff x="3907053" y="2240868"/>
            <a:chExt cx="1597389" cy="48948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3907053" y="2359045"/>
              <a:ext cx="15973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4532166" y="2240868"/>
              <a:ext cx="492535" cy="489481"/>
              <a:chOff x="4532166" y="2240868"/>
              <a:chExt cx="492535" cy="489481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H="1">
                <a:off x="4608004" y="2240868"/>
                <a:ext cx="144016" cy="26518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4532166" y="2330239"/>
                <a:ext cx="4925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dirty="0" smtClean="0"/>
                  <a:t>48</a:t>
                </a:r>
                <a:endParaRPr lang="en-IN" sz="2000" dirty="0"/>
              </a:p>
            </p:txBody>
          </p:sp>
        </p:grpSp>
      </p:grpSp>
      <p:sp>
        <p:nvSpPr>
          <p:cNvPr id="47" name="TextBox 46"/>
          <p:cNvSpPr txBox="1"/>
          <p:nvPr/>
        </p:nvSpPr>
        <p:spPr>
          <a:xfrm>
            <a:off x="8247533" y="2980434"/>
            <a:ext cx="4614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i="1" dirty="0" smtClean="0"/>
              <a:t>K</a:t>
            </a:r>
            <a:r>
              <a:rPr lang="en-IN" sz="2200" i="1" baseline="-25000" dirty="0" smtClean="0"/>
              <a:t>i</a:t>
            </a:r>
            <a:endParaRPr lang="en-IN" sz="2200" i="1" baseline="-25000" dirty="0"/>
          </a:p>
        </p:txBody>
      </p:sp>
      <p:sp>
        <p:nvSpPr>
          <p:cNvPr id="55" name="Freeform 54"/>
          <p:cNvSpPr/>
          <p:nvPr/>
        </p:nvSpPr>
        <p:spPr>
          <a:xfrm>
            <a:off x="2627086" y="1248229"/>
            <a:ext cx="3846285" cy="2177142"/>
          </a:xfrm>
          <a:custGeom>
            <a:avLst/>
            <a:gdLst>
              <a:gd name="connsiteX0" fmla="*/ 0 w 3846285"/>
              <a:gd name="connsiteY0" fmla="*/ 0 h 2177142"/>
              <a:gd name="connsiteX1" fmla="*/ 1930400 w 3846285"/>
              <a:gd name="connsiteY1" fmla="*/ 0 h 2177142"/>
              <a:gd name="connsiteX2" fmla="*/ 2510971 w 3846285"/>
              <a:gd name="connsiteY2" fmla="*/ 2177142 h 2177142"/>
              <a:gd name="connsiteX3" fmla="*/ 3846285 w 3846285"/>
              <a:gd name="connsiteY3" fmla="*/ 2162628 h 2177142"/>
              <a:gd name="connsiteX4" fmla="*/ 3846285 w 3846285"/>
              <a:gd name="connsiteY4" fmla="*/ 2162628 h 2177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6285" h="2177142">
                <a:moveTo>
                  <a:pt x="0" y="0"/>
                </a:moveTo>
                <a:lnTo>
                  <a:pt x="1930400" y="0"/>
                </a:lnTo>
                <a:lnTo>
                  <a:pt x="2510971" y="2177142"/>
                </a:lnTo>
                <a:lnTo>
                  <a:pt x="3846285" y="2162628"/>
                </a:lnTo>
                <a:lnTo>
                  <a:pt x="3846285" y="2162628"/>
                </a:ln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/>
          <p:cNvGrpSpPr/>
          <p:nvPr/>
        </p:nvGrpSpPr>
        <p:grpSpPr>
          <a:xfrm>
            <a:off x="4979052" y="1124744"/>
            <a:ext cx="3733408" cy="2016224"/>
            <a:chOff x="4979052" y="1124744"/>
            <a:chExt cx="3733408" cy="2016224"/>
          </a:xfrm>
        </p:grpSpPr>
        <p:grpSp>
          <p:nvGrpSpPr>
            <p:cNvPr id="29" name="Group 28"/>
            <p:cNvGrpSpPr/>
            <p:nvPr/>
          </p:nvGrpSpPr>
          <p:grpSpPr>
            <a:xfrm>
              <a:off x="4979052" y="2020427"/>
              <a:ext cx="3733408" cy="713748"/>
              <a:chOff x="3707904" y="1418805"/>
              <a:chExt cx="3852440" cy="713748"/>
            </a:xfrm>
            <a:solidFill>
              <a:srgbClr val="D3D2D2"/>
            </a:solidFill>
          </p:grpSpPr>
          <p:sp>
            <p:nvSpPr>
              <p:cNvPr id="30" name="Flowchart: Manual Operation 29"/>
              <p:cNvSpPr/>
              <p:nvPr/>
            </p:nvSpPr>
            <p:spPr>
              <a:xfrm flipV="1">
                <a:off x="3707904" y="1418805"/>
                <a:ext cx="3852440" cy="678046"/>
              </a:xfrm>
              <a:prstGeom prst="flowChartManualOperation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179520" y="1424667"/>
                <a:ext cx="286682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dirty="0" smtClean="0"/>
                  <a:t>Expansion/permutation</a:t>
                </a:r>
              </a:p>
              <a:p>
                <a:pPr algn="ctr"/>
                <a:r>
                  <a:rPr lang="en-IN" sz="2000" dirty="0" smtClean="0"/>
                  <a:t>(E table)</a:t>
                </a:r>
                <a:endParaRPr lang="en-IN" sz="2000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6552220" y="1124744"/>
              <a:ext cx="768388" cy="903712"/>
              <a:chOff x="5993184" y="895452"/>
              <a:chExt cx="768388" cy="903712"/>
            </a:xfrm>
          </p:grpSpPr>
          <p:cxnSp>
            <p:nvCxnSpPr>
              <p:cNvPr id="49" name="Straight Arrow Connector 48"/>
              <p:cNvCxnSpPr>
                <a:stCxn id="50" idx="2"/>
              </p:cNvCxnSpPr>
              <p:nvPr/>
            </p:nvCxnSpPr>
            <p:spPr>
              <a:xfrm>
                <a:off x="6244215" y="1295562"/>
                <a:ext cx="8123" cy="503602"/>
              </a:xfrm>
              <a:prstGeom prst="straightConnector1">
                <a:avLst/>
              </a:prstGeom>
              <a:ln w="19050"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5993184" y="895452"/>
                <a:ext cx="5020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+mj-lt"/>
                  </a:rPr>
                  <a:t>R</a:t>
                </a:r>
                <a:r>
                  <a:rPr lang="en-US" sz="2000" baseline="-25000" dirty="0" smtClean="0">
                    <a:latin typeface="+mj-lt"/>
                  </a:rPr>
                  <a:t>i-1</a:t>
                </a:r>
                <a:endParaRPr lang="en-US" sz="2000" dirty="0">
                  <a:latin typeface="+mj-lt"/>
                </a:endParaRP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 flipV="1">
                <a:off x="6048164" y="1423598"/>
                <a:ext cx="343012" cy="8319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6317220" y="1265141"/>
                <a:ext cx="444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+mj-lt"/>
                  </a:rPr>
                  <a:t>32</a:t>
                </a:r>
                <a:endParaRPr lang="en-US" sz="2000" dirty="0">
                  <a:latin typeface="+mj-lt"/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6695704" y="2672916"/>
              <a:ext cx="576596" cy="400110"/>
              <a:chOff x="3653791" y="1729298"/>
              <a:chExt cx="576596" cy="40011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 flipH="1">
                <a:off x="3653791" y="1790672"/>
                <a:ext cx="216556" cy="19065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3737852" y="1729298"/>
                <a:ext cx="4925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dirty="0" smtClean="0"/>
                  <a:t>48</a:t>
                </a:r>
                <a:endParaRPr lang="en-IN" sz="2000" dirty="0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>
              <a:off x="6804248" y="2687444"/>
              <a:ext cx="6807" cy="453524"/>
            </a:xfrm>
            <a:prstGeom prst="straightConnector1">
              <a:avLst/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6804248" y="3694183"/>
            <a:ext cx="4012" cy="598913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968016" y="4977172"/>
            <a:ext cx="492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1175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7" grpId="0"/>
      <p:bldP spid="55" grpId="0" animBg="1"/>
      <p:bldP spid="6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en-IN" dirty="0"/>
              <a:t>The DES S-Boxes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78" y="968096"/>
            <a:ext cx="3885002" cy="5334000"/>
          </a:xfrm>
        </p:spPr>
        <p:txBody>
          <a:bodyPr/>
          <a:lstStyle/>
          <a:p>
            <a:r>
              <a:rPr lang="en-IN" dirty="0"/>
              <a:t>S-Box substitution. </a:t>
            </a:r>
          </a:p>
          <a:p>
            <a:r>
              <a:rPr lang="en-IN" dirty="0"/>
              <a:t>Eight substitution tables. </a:t>
            </a:r>
          </a:p>
          <a:p>
            <a:r>
              <a:rPr lang="en-IN" dirty="0"/>
              <a:t>6 bits of </a:t>
            </a:r>
            <a:r>
              <a:rPr lang="en-IN" dirty="0" smtClean="0"/>
              <a:t>input</a:t>
            </a:r>
          </a:p>
          <a:p>
            <a:r>
              <a:rPr lang="en-IN" dirty="0" smtClean="0"/>
              <a:t>4 </a:t>
            </a:r>
            <a:r>
              <a:rPr lang="en-IN" dirty="0"/>
              <a:t>bits of output</a:t>
            </a:r>
            <a:r>
              <a:rPr lang="en-IN" dirty="0" smtClean="0"/>
              <a:t>.</a:t>
            </a:r>
          </a:p>
          <a:p>
            <a:r>
              <a:rPr lang="en-IN" dirty="0" smtClean="0"/>
              <a:t>Convert 48 bits to 32 bits</a:t>
            </a:r>
            <a:endParaRPr lang="en-IN" dirty="0"/>
          </a:p>
          <a:p>
            <a:r>
              <a:rPr lang="en-IN" dirty="0"/>
              <a:t>Non-linear and resistant to differential  cryptanalysis. </a:t>
            </a:r>
          </a:p>
          <a:p>
            <a:r>
              <a:rPr lang="en-IN" dirty="0"/>
              <a:t>Crucial element </a:t>
            </a:r>
            <a:r>
              <a:rPr lang="en-IN" dirty="0" smtClean="0"/>
              <a:t>for DES security</a:t>
            </a:r>
            <a:r>
              <a:rPr lang="en-IN" dirty="0"/>
              <a:t>!</a:t>
            </a:r>
          </a:p>
          <a:p>
            <a:r>
              <a:rPr lang="en-IN" dirty="0"/>
              <a:t>Introduces </a:t>
            </a:r>
            <a:r>
              <a:rPr lang="en-IN" dirty="0">
                <a:solidFill>
                  <a:srgbClr val="FF0000"/>
                </a:solidFill>
              </a:rPr>
              <a:t>confusion.</a:t>
            </a:r>
            <a:r>
              <a:rPr lang="en-IN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879812" y="1257300"/>
            <a:ext cx="1957792" cy="2743541"/>
          </a:xfrm>
          <a:custGeom>
            <a:avLst/>
            <a:gdLst>
              <a:gd name="connsiteX0" fmla="*/ 0 w 2501900"/>
              <a:gd name="connsiteY0" fmla="*/ 0 h 3098800"/>
              <a:gd name="connsiteX1" fmla="*/ 1244600 w 2501900"/>
              <a:gd name="connsiteY1" fmla="*/ 0 h 3098800"/>
              <a:gd name="connsiteX2" fmla="*/ 2501900 w 2501900"/>
              <a:gd name="connsiteY2" fmla="*/ 30988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1900" h="3098800">
                <a:moveTo>
                  <a:pt x="0" y="0"/>
                </a:moveTo>
                <a:lnTo>
                  <a:pt x="1244600" y="0"/>
                </a:lnTo>
                <a:lnTo>
                  <a:pt x="2501900" y="3098800"/>
                </a:ln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6" name="Straight Connector 115"/>
          <p:cNvCxnSpPr/>
          <p:nvPr/>
        </p:nvCxnSpPr>
        <p:spPr>
          <a:xfrm>
            <a:off x="3920014" y="4001461"/>
            <a:ext cx="4967854" cy="37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3707904" y="4500266"/>
            <a:ext cx="424219" cy="3567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S1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413385" y="4537024"/>
            <a:ext cx="424219" cy="3567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S2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119193" y="4537023"/>
            <a:ext cx="424219" cy="3567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S3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849885" y="4525822"/>
            <a:ext cx="424219" cy="3567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S4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586355" y="4522905"/>
            <a:ext cx="424219" cy="3567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S5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266716" y="4525822"/>
            <a:ext cx="424219" cy="3567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S6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8010454" y="4537022"/>
            <a:ext cx="424219" cy="3567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S7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8674013" y="4528602"/>
            <a:ext cx="424219" cy="3567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S8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6" name="Straight Connector 125"/>
          <p:cNvCxnSpPr/>
          <p:nvPr/>
        </p:nvCxnSpPr>
        <p:spPr>
          <a:xfrm>
            <a:off x="3935050" y="5361023"/>
            <a:ext cx="4967854" cy="49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3821755" y="4000841"/>
            <a:ext cx="392879" cy="503602"/>
            <a:chOff x="3783077" y="4153711"/>
            <a:chExt cx="392879" cy="503602"/>
          </a:xfrm>
        </p:grpSpPr>
        <p:cxnSp>
          <p:nvCxnSpPr>
            <p:cNvPr id="128" name="Straight Arrow Connector 127"/>
            <p:cNvCxnSpPr/>
            <p:nvPr/>
          </p:nvCxnSpPr>
          <p:spPr>
            <a:xfrm>
              <a:off x="3892311" y="4153711"/>
              <a:ext cx="8123" cy="503602"/>
            </a:xfrm>
            <a:prstGeom prst="straightConnector1">
              <a:avLst/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3783077" y="4299015"/>
              <a:ext cx="212110" cy="84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3876569" y="4242574"/>
              <a:ext cx="299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6</a:t>
              </a:r>
              <a:endParaRPr lang="en-US" sz="1600" dirty="0">
                <a:latin typeface="+mj-lt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3842378" y="4860760"/>
            <a:ext cx="362646" cy="503602"/>
            <a:chOff x="3803700" y="5013630"/>
            <a:chExt cx="362646" cy="503602"/>
          </a:xfrm>
        </p:grpSpPr>
        <p:grpSp>
          <p:nvGrpSpPr>
            <p:cNvPr id="132" name="Group 131"/>
            <p:cNvGrpSpPr/>
            <p:nvPr/>
          </p:nvGrpSpPr>
          <p:grpSpPr>
            <a:xfrm>
              <a:off x="3803700" y="5013630"/>
              <a:ext cx="212110" cy="503602"/>
              <a:chOff x="3803700" y="4990192"/>
              <a:chExt cx="212110" cy="503602"/>
            </a:xfrm>
          </p:grpSpPr>
          <p:cxnSp>
            <p:nvCxnSpPr>
              <p:cNvPr id="134" name="Straight Arrow Connector 133"/>
              <p:cNvCxnSpPr/>
              <p:nvPr/>
            </p:nvCxnSpPr>
            <p:spPr>
              <a:xfrm>
                <a:off x="3901632" y="4990192"/>
                <a:ext cx="8123" cy="503602"/>
              </a:xfrm>
              <a:prstGeom prst="straightConnector1">
                <a:avLst/>
              </a:prstGeom>
              <a:ln w="19050"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V="1">
                <a:off x="3803700" y="5167051"/>
                <a:ext cx="212110" cy="848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TextBox 132"/>
            <p:cNvSpPr txBox="1"/>
            <p:nvPr/>
          </p:nvSpPr>
          <p:spPr>
            <a:xfrm>
              <a:off x="3866959" y="5117225"/>
              <a:ext cx="299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4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4526855" y="4019540"/>
            <a:ext cx="371855" cy="503602"/>
            <a:chOff x="4488177" y="4172410"/>
            <a:chExt cx="371855" cy="503602"/>
          </a:xfrm>
        </p:grpSpPr>
        <p:cxnSp>
          <p:nvCxnSpPr>
            <p:cNvPr id="137" name="Straight Arrow Connector 136"/>
            <p:cNvCxnSpPr/>
            <p:nvPr/>
          </p:nvCxnSpPr>
          <p:spPr>
            <a:xfrm>
              <a:off x="4586817" y="4172410"/>
              <a:ext cx="8123" cy="503602"/>
            </a:xfrm>
            <a:prstGeom prst="straightConnector1">
              <a:avLst/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4488177" y="4293096"/>
              <a:ext cx="212110" cy="84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4560645" y="4257092"/>
              <a:ext cx="299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6</a:t>
              </a:r>
              <a:endParaRPr lang="en-US" sz="1600" dirty="0">
                <a:latin typeface="+mj-lt"/>
              </a:endParaRP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8791056" y="4011493"/>
            <a:ext cx="360337" cy="524777"/>
            <a:chOff x="8752378" y="4164363"/>
            <a:chExt cx="360337" cy="524777"/>
          </a:xfrm>
        </p:grpSpPr>
        <p:cxnSp>
          <p:nvCxnSpPr>
            <p:cNvPr id="141" name="Straight Arrow Connector 140"/>
            <p:cNvCxnSpPr/>
            <p:nvPr/>
          </p:nvCxnSpPr>
          <p:spPr>
            <a:xfrm>
              <a:off x="8849190" y="4164363"/>
              <a:ext cx="0" cy="524777"/>
            </a:xfrm>
            <a:prstGeom prst="straightConnector1">
              <a:avLst/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V="1">
              <a:off x="8752378" y="4293096"/>
              <a:ext cx="212110" cy="84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/>
            <p:cNvSpPr txBox="1"/>
            <p:nvPr/>
          </p:nvSpPr>
          <p:spPr>
            <a:xfrm>
              <a:off x="8813328" y="4258785"/>
              <a:ext cx="299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6</a:t>
              </a:r>
              <a:endParaRPr lang="en-US" sz="1600" dirty="0">
                <a:latin typeface="+mj-lt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5220641" y="4019540"/>
            <a:ext cx="366682" cy="503602"/>
            <a:chOff x="5181963" y="4172410"/>
            <a:chExt cx="366682" cy="503602"/>
          </a:xfrm>
        </p:grpSpPr>
        <p:cxnSp>
          <p:nvCxnSpPr>
            <p:cNvPr id="145" name="Straight Arrow Connector 144"/>
            <p:cNvCxnSpPr/>
            <p:nvPr/>
          </p:nvCxnSpPr>
          <p:spPr>
            <a:xfrm>
              <a:off x="5292625" y="4172410"/>
              <a:ext cx="8123" cy="503602"/>
            </a:xfrm>
            <a:prstGeom prst="straightConnector1">
              <a:avLst/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5181963" y="4293096"/>
              <a:ext cx="212110" cy="84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5249258" y="4257092"/>
              <a:ext cx="299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6</a:t>
              </a:r>
              <a:endParaRPr lang="en-US" sz="1600" dirty="0">
                <a:latin typeface="+mj-lt"/>
              </a:endParaRP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5982744" y="4013433"/>
            <a:ext cx="367481" cy="503602"/>
            <a:chOff x="5944066" y="4166303"/>
            <a:chExt cx="367481" cy="503602"/>
          </a:xfrm>
        </p:grpSpPr>
        <p:cxnSp>
          <p:nvCxnSpPr>
            <p:cNvPr id="149" name="Straight Arrow Connector 148"/>
            <p:cNvCxnSpPr/>
            <p:nvPr/>
          </p:nvCxnSpPr>
          <p:spPr>
            <a:xfrm>
              <a:off x="6035801" y="4166303"/>
              <a:ext cx="8123" cy="503602"/>
            </a:xfrm>
            <a:prstGeom prst="straightConnector1">
              <a:avLst/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5944066" y="4293096"/>
              <a:ext cx="212110" cy="84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6012160" y="4257092"/>
              <a:ext cx="299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6</a:t>
              </a:r>
              <a:endParaRPr lang="en-US" sz="1600" dirty="0">
                <a:latin typeface="+mj-lt"/>
              </a:endParaRPr>
            </a:p>
          </p:txBody>
        </p:sp>
      </p:grpSp>
      <p:grpSp>
        <p:nvGrpSpPr>
          <p:cNvPr id="152" name="Group 151"/>
          <p:cNvGrpSpPr/>
          <p:nvPr/>
        </p:nvGrpSpPr>
        <p:grpSpPr>
          <a:xfrm>
            <a:off x="6674231" y="4013433"/>
            <a:ext cx="384689" cy="503602"/>
            <a:chOff x="6635553" y="4166303"/>
            <a:chExt cx="384689" cy="503602"/>
          </a:xfrm>
        </p:grpSpPr>
        <p:cxnSp>
          <p:nvCxnSpPr>
            <p:cNvPr id="153" name="Straight Arrow Connector 152"/>
            <p:cNvCxnSpPr/>
            <p:nvPr/>
          </p:nvCxnSpPr>
          <p:spPr>
            <a:xfrm>
              <a:off x="6737547" y="4166303"/>
              <a:ext cx="8123" cy="503602"/>
            </a:xfrm>
            <a:prstGeom prst="straightConnector1">
              <a:avLst/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flipV="1">
              <a:off x="6635553" y="4293096"/>
              <a:ext cx="212110" cy="84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6720855" y="4257092"/>
              <a:ext cx="299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6</a:t>
              </a:r>
              <a:endParaRPr lang="en-US" sz="1600" dirty="0">
                <a:latin typeface="+mj-lt"/>
              </a:endParaRP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7381211" y="4000841"/>
            <a:ext cx="359033" cy="503602"/>
            <a:chOff x="7342533" y="4153711"/>
            <a:chExt cx="359033" cy="503602"/>
          </a:xfrm>
        </p:grpSpPr>
        <p:cxnSp>
          <p:nvCxnSpPr>
            <p:cNvPr id="157" name="Straight Arrow Connector 156"/>
            <p:cNvCxnSpPr/>
            <p:nvPr/>
          </p:nvCxnSpPr>
          <p:spPr>
            <a:xfrm>
              <a:off x="7439293" y="4153711"/>
              <a:ext cx="8123" cy="503602"/>
            </a:xfrm>
            <a:prstGeom prst="straightConnector1">
              <a:avLst/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flipV="1">
              <a:off x="7342533" y="4293096"/>
              <a:ext cx="212110" cy="84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7402179" y="4257092"/>
              <a:ext cx="299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6</a:t>
              </a:r>
              <a:endParaRPr lang="en-US" sz="1600" dirty="0">
                <a:latin typeface="+mj-lt"/>
              </a:endParaRPr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8119154" y="4012247"/>
            <a:ext cx="379956" cy="524777"/>
            <a:chOff x="8080476" y="4165117"/>
            <a:chExt cx="379956" cy="524777"/>
          </a:xfrm>
        </p:grpSpPr>
        <p:cxnSp>
          <p:nvCxnSpPr>
            <p:cNvPr id="161" name="Straight Arrow Connector 160"/>
            <p:cNvCxnSpPr/>
            <p:nvPr/>
          </p:nvCxnSpPr>
          <p:spPr>
            <a:xfrm>
              <a:off x="8183886" y="4165117"/>
              <a:ext cx="0" cy="524777"/>
            </a:xfrm>
            <a:prstGeom prst="straightConnector1">
              <a:avLst/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 flipV="1">
              <a:off x="8080476" y="4293096"/>
              <a:ext cx="212110" cy="84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8161045" y="4257092"/>
              <a:ext cx="299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6</a:t>
              </a:r>
              <a:endParaRPr lang="en-US" sz="1600" dirty="0">
                <a:latin typeface="+mj-lt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4523501" y="4898001"/>
            <a:ext cx="351673" cy="503602"/>
            <a:chOff x="4484823" y="5050871"/>
            <a:chExt cx="351673" cy="503602"/>
          </a:xfrm>
        </p:grpSpPr>
        <p:grpSp>
          <p:nvGrpSpPr>
            <p:cNvPr id="165" name="Group 164"/>
            <p:cNvGrpSpPr/>
            <p:nvPr/>
          </p:nvGrpSpPr>
          <p:grpSpPr>
            <a:xfrm>
              <a:off x="4484823" y="5050871"/>
              <a:ext cx="212110" cy="503602"/>
              <a:chOff x="3803700" y="4990192"/>
              <a:chExt cx="212110" cy="503602"/>
            </a:xfrm>
          </p:grpSpPr>
          <p:cxnSp>
            <p:nvCxnSpPr>
              <p:cNvPr id="167" name="Straight Arrow Connector 166"/>
              <p:cNvCxnSpPr/>
              <p:nvPr/>
            </p:nvCxnSpPr>
            <p:spPr>
              <a:xfrm>
                <a:off x="3901632" y="4990192"/>
                <a:ext cx="8123" cy="503602"/>
              </a:xfrm>
              <a:prstGeom prst="straightConnector1">
                <a:avLst/>
              </a:prstGeom>
              <a:ln w="19050"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 flipV="1">
                <a:off x="3803700" y="5132517"/>
                <a:ext cx="212110" cy="848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4537109" y="5117225"/>
              <a:ext cx="299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4</a:t>
              </a: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5229309" y="4906169"/>
            <a:ext cx="351310" cy="503602"/>
            <a:chOff x="5190631" y="5059039"/>
            <a:chExt cx="351310" cy="503602"/>
          </a:xfrm>
        </p:grpSpPr>
        <p:grpSp>
          <p:nvGrpSpPr>
            <p:cNvPr id="170" name="Group 169"/>
            <p:cNvGrpSpPr/>
            <p:nvPr/>
          </p:nvGrpSpPr>
          <p:grpSpPr>
            <a:xfrm>
              <a:off x="5190631" y="5059039"/>
              <a:ext cx="212110" cy="503602"/>
              <a:chOff x="3803700" y="4990192"/>
              <a:chExt cx="212110" cy="503602"/>
            </a:xfrm>
          </p:grpSpPr>
          <p:cxnSp>
            <p:nvCxnSpPr>
              <p:cNvPr id="172" name="Straight Arrow Connector 171"/>
              <p:cNvCxnSpPr/>
              <p:nvPr/>
            </p:nvCxnSpPr>
            <p:spPr>
              <a:xfrm>
                <a:off x="3901632" y="4990192"/>
                <a:ext cx="8123" cy="503602"/>
              </a:xfrm>
              <a:prstGeom prst="straightConnector1">
                <a:avLst/>
              </a:prstGeom>
              <a:ln w="19050"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flipV="1">
                <a:off x="3803700" y="5124349"/>
                <a:ext cx="212110" cy="848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TextBox 170"/>
            <p:cNvSpPr txBox="1"/>
            <p:nvPr/>
          </p:nvSpPr>
          <p:spPr>
            <a:xfrm>
              <a:off x="5242554" y="5133986"/>
              <a:ext cx="299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4</a:t>
              </a:r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5994513" y="4874903"/>
            <a:ext cx="345067" cy="503602"/>
            <a:chOff x="5955835" y="5027773"/>
            <a:chExt cx="345067" cy="503602"/>
          </a:xfrm>
        </p:grpSpPr>
        <p:grpSp>
          <p:nvGrpSpPr>
            <p:cNvPr id="175" name="Group 174"/>
            <p:cNvGrpSpPr/>
            <p:nvPr/>
          </p:nvGrpSpPr>
          <p:grpSpPr>
            <a:xfrm>
              <a:off x="5955835" y="5027773"/>
              <a:ext cx="212110" cy="503602"/>
              <a:chOff x="3803700" y="4990192"/>
              <a:chExt cx="212110" cy="503602"/>
            </a:xfrm>
          </p:grpSpPr>
          <p:cxnSp>
            <p:nvCxnSpPr>
              <p:cNvPr id="177" name="Straight Arrow Connector 176"/>
              <p:cNvCxnSpPr/>
              <p:nvPr/>
            </p:nvCxnSpPr>
            <p:spPr>
              <a:xfrm>
                <a:off x="3901632" y="4990192"/>
                <a:ext cx="8123" cy="503602"/>
              </a:xfrm>
              <a:prstGeom prst="straightConnector1">
                <a:avLst/>
              </a:prstGeom>
              <a:ln w="19050"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flipV="1">
                <a:off x="3803700" y="5155615"/>
                <a:ext cx="212110" cy="848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6" name="TextBox 175"/>
            <p:cNvSpPr txBox="1"/>
            <p:nvPr/>
          </p:nvSpPr>
          <p:spPr>
            <a:xfrm>
              <a:off x="6001515" y="5120759"/>
              <a:ext cx="299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4</a:t>
              </a: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6707465" y="4863926"/>
            <a:ext cx="349499" cy="503602"/>
            <a:chOff x="6668787" y="5016796"/>
            <a:chExt cx="349499" cy="503602"/>
          </a:xfrm>
        </p:grpSpPr>
        <p:grpSp>
          <p:nvGrpSpPr>
            <p:cNvPr id="180" name="Group 179"/>
            <p:cNvGrpSpPr/>
            <p:nvPr/>
          </p:nvGrpSpPr>
          <p:grpSpPr>
            <a:xfrm>
              <a:off x="6668787" y="5016796"/>
              <a:ext cx="212110" cy="503602"/>
              <a:chOff x="3803700" y="4990192"/>
              <a:chExt cx="212110" cy="503602"/>
            </a:xfrm>
          </p:grpSpPr>
          <p:cxnSp>
            <p:nvCxnSpPr>
              <p:cNvPr id="182" name="Straight Arrow Connector 181"/>
              <p:cNvCxnSpPr/>
              <p:nvPr/>
            </p:nvCxnSpPr>
            <p:spPr>
              <a:xfrm>
                <a:off x="3901632" y="4990192"/>
                <a:ext cx="8123" cy="503602"/>
              </a:xfrm>
              <a:prstGeom prst="straightConnector1">
                <a:avLst/>
              </a:prstGeom>
              <a:ln w="19050"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 flipV="1">
                <a:off x="3803700" y="5167051"/>
                <a:ext cx="212110" cy="848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TextBox 180"/>
            <p:cNvSpPr txBox="1"/>
            <p:nvPr/>
          </p:nvSpPr>
          <p:spPr>
            <a:xfrm>
              <a:off x="6718899" y="5110784"/>
              <a:ext cx="299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4</a:t>
              </a: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8126480" y="4896310"/>
            <a:ext cx="349990" cy="503602"/>
            <a:chOff x="8087802" y="5049180"/>
            <a:chExt cx="349990" cy="503602"/>
          </a:xfrm>
        </p:grpSpPr>
        <p:grpSp>
          <p:nvGrpSpPr>
            <p:cNvPr id="185" name="Group 184"/>
            <p:cNvGrpSpPr/>
            <p:nvPr/>
          </p:nvGrpSpPr>
          <p:grpSpPr>
            <a:xfrm>
              <a:off x="8087802" y="5049180"/>
              <a:ext cx="212110" cy="503602"/>
              <a:chOff x="3803700" y="4990192"/>
              <a:chExt cx="212110" cy="503602"/>
            </a:xfrm>
          </p:grpSpPr>
          <p:cxnSp>
            <p:nvCxnSpPr>
              <p:cNvPr id="187" name="Straight Arrow Connector 186"/>
              <p:cNvCxnSpPr/>
              <p:nvPr/>
            </p:nvCxnSpPr>
            <p:spPr>
              <a:xfrm>
                <a:off x="3901632" y="4990192"/>
                <a:ext cx="8123" cy="503602"/>
              </a:xfrm>
              <a:prstGeom prst="straightConnector1">
                <a:avLst/>
              </a:prstGeom>
              <a:ln w="19050"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flipV="1">
                <a:off x="3803700" y="5134208"/>
                <a:ext cx="212110" cy="848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6" name="TextBox 185"/>
            <p:cNvSpPr txBox="1"/>
            <p:nvPr/>
          </p:nvSpPr>
          <p:spPr>
            <a:xfrm>
              <a:off x="8138405" y="5117505"/>
              <a:ext cx="299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4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7381211" y="4896310"/>
            <a:ext cx="349736" cy="503602"/>
            <a:chOff x="7342533" y="5049180"/>
            <a:chExt cx="349736" cy="503602"/>
          </a:xfrm>
        </p:grpSpPr>
        <p:grpSp>
          <p:nvGrpSpPr>
            <p:cNvPr id="190" name="Group 189"/>
            <p:cNvGrpSpPr/>
            <p:nvPr/>
          </p:nvGrpSpPr>
          <p:grpSpPr>
            <a:xfrm>
              <a:off x="7342533" y="5049180"/>
              <a:ext cx="212110" cy="503602"/>
              <a:chOff x="3803700" y="4990192"/>
              <a:chExt cx="212110" cy="503602"/>
            </a:xfrm>
          </p:grpSpPr>
          <p:cxnSp>
            <p:nvCxnSpPr>
              <p:cNvPr id="192" name="Straight Arrow Connector 191"/>
              <p:cNvCxnSpPr/>
              <p:nvPr/>
            </p:nvCxnSpPr>
            <p:spPr>
              <a:xfrm>
                <a:off x="3901632" y="4990192"/>
                <a:ext cx="8123" cy="503602"/>
              </a:xfrm>
              <a:prstGeom prst="straightConnector1">
                <a:avLst/>
              </a:prstGeom>
              <a:ln w="19050"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 flipV="1">
                <a:off x="3803700" y="5134208"/>
                <a:ext cx="212110" cy="848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/>
            <p:cNvSpPr txBox="1"/>
            <p:nvPr/>
          </p:nvSpPr>
          <p:spPr>
            <a:xfrm>
              <a:off x="7392882" y="5122785"/>
              <a:ext cx="299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4</a:t>
              </a: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8792103" y="4871972"/>
            <a:ext cx="348218" cy="503602"/>
            <a:chOff x="8753425" y="5024842"/>
            <a:chExt cx="348218" cy="503602"/>
          </a:xfrm>
        </p:grpSpPr>
        <p:grpSp>
          <p:nvGrpSpPr>
            <p:cNvPr id="195" name="Group 194"/>
            <p:cNvGrpSpPr/>
            <p:nvPr/>
          </p:nvGrpSpPr>
          <p:grpSpPr>
            <a:xfrm>
              <a:off x="8753425" y="5024842"/>
              <a:ext cx="212110" cy="503602"/>
              <a:chOff x="3803700" y="4990192"/>
              <a:chExt cx="212110" cy="503602"/>
            </a:xfrm>
          </p:grpSpPr>
          <p:cxnSp>
            <p:nvCxnSpPr>
              <p:cNvPr id="197" name="Straight Arrow Connector 196"/>
              <p:cNvCxnSpPr/>
              <p:nvPr/>
            </p:nvCxnSpPr>
            <p:spPr>
              <a:xfrm>
                <a:off x="3901632" y="4990192"/>
                <a:ext cx="8123" cy="503602"/>
              </a:xfrm>
              <a:prstGeom prst="straightConnector1">
                <a:avLst/>
              </a:prstGeom>
              <a:ln w="19050"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flipV="1">
                <a:off x="3803700" y="5167051"/>
                <a:ext cx="212110" cy="848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TextBox 195"/>
            <p:cNvSpPr txBox="1"/>
            <p:nvPr/>
          </p:nvSpPr>
          <p:spPr>
            <a:xfrm>
              <a:off x="8802256" y="5125048"/>
              <a:ext cx="299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4</a:t>
              </a:r>
            </a:p>
          </p:txBody>
        </p:sp>
      </p:grpSp>
      <p:grpSp>
        <p:nvGrpSpPr>
          <p:cNvPr id="219" name="Group 218"/>
          <p:cNvGrpSpPr/>
          <p:nvPr/>
        </p:nvGrpSpPr>
        <p:grpSpPr>
          <a:xfrm>
            <a:off x="6264188" y="5373216"/>
            <a:ext cx="613035" cy="503505"/>
            <a:chOff x="3478347" y="3789934"/>
            <a:chExt cx="613035" cy="503505"/>
          </a:xfrm>
        </p:grpSpPr>
        <p:cxnSp>
          <p:nvCxnSpPr>
            <p:cNvPr id="220" name="Straight Arrow Connector 219"/>
            <p:cNvCxnSpPr/>
            <p:nvPr/>
          </p:nvCxnSpPr>
          <p:spPr>
            <a:xfrm flipH="1">
              <a:off x="3593207" y="3789934"/>
              <a:ext cx="1422" cy="503505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1" name="Group 220"/>
            <p:cNvGrpSpPr/>
            <p:nvPr/>
          </p:nvGrpSpPr>
          <p:grpSpPr>
            <a:xfrm>
              <a:off x="3478347" y="3841817"/>
              <a:ext cx="613035" cy="400110"/>
              <a:chOff x="829849" y="2520280"/>
              <a:chExt cx="613035" cy="400110"/>
            </a:xfrm>
          </p:grpSpPr>
          <p:cxnSp>
            <p:nvCxnSpPr>
              <p:cNvPr id="222" name="Straight Connector 221"/>
              <p:cNvCxnSpPr/>
              <p:nvPr/>
            </p:nvCxnSpPr>
            <p:spPr>
              <a:xfrm flipH="1">
                <a:off x="829849" y="2606872"/>
                <a:ext cx="216556" cy="19065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3" name="TextBox 222"/>
              <p:cNvSpPr txBox="1"/>
              <p:nvPr/>
            </p:nvSpPr>
            <p:spPr>
              <a:xfrm>
                <a:off x="950349" y="2520280"/>
                <a:ext cx="4925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dirty="0" smtClean="0"/>
                  <a:t>32</a:t>
                </a:r>
                <a:endParaRPr lang="en-IN" sz="2000" dirty="0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4547004" y="909271"/>
            <a:ext cx="4237464" cy="3102222"/>
            <a:chOff x="4547004" y="909271"/>
            <a:chExt cx="4237464" cy="3102222"/>
          </a:xfrm>
        </p:grpSpPr>
        <p:cxnSp>
          <p:nvCxnSpPr>
            <p:cNvPr id="200" name="Straight Arrow Connector 199"/>
            <p:cNvCxnSpPr/>
            <p:nvPr/>
          </p:nvCxnSpPr>
          <p:spPr>
            <a:xfrm>
              <a:off x="6393352" y="3412580"/>
              <a:ext cx="4012" cy="598913"/>
            </a:xfrm>
            <a:prstGeom prst="straightConnector1">
              <a:avLst/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4547004" y="909271"/>
              <a:ext cx="4237464" cy="2988332"/>
              <a:chOff x="4547004" y="909271"/>
              <a:chExt cx="4237464" cy="2988332"/>
            </a:xfrm>
          </p:grpSpPr>
          <p:cxnSp>
            <p:nvCxnSpPr>
              <p:cNvPr id="199" name="Straight Arrow Connector 198"/>
              <p:cNvCxnSpPr/>
              <p:nvPr/>
            </p:nvCxnSpPr>
            <p:spPr>
              <a:xfrm>
                <a:off x="6389705" y="2346808"/>
                <a:ext cx="7294" cy="712713"/>
              </a:xfrm>
              <a:prstGeom prst="straightConnector1">
                <a:avLst/>
              </a:prstGeom>
              <a:ln w="19050"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>
              <a:xfrm>
                <a:off x="4547004" y="1804954"/>
                <a:ext cx="3733408" cy="713748"/>
                <a:chOff x="3707904" y="1418805"/>
                <a:chExt cx="3852440" cy="713748"/>
              </a:xfrm>
              <a:solidFill>
                <a:srgbClr val="D3D2D2"/>
              </a:solidFill>
            </p:grpSpPr>
            <p:sp>
              <p:nvSpPr>
                <p:cNvPr id="202" name="Flowchart: Manual Operation 201"/>
                <p:cNvSpPr/>
                <p:nvPr/>
              </p:nvSpPr>
              <p:spPr>
                <a:xfrm flipV="1">
                  <a:off x="3707904" y="1418805"/>
                  <a:ext cx="3852440" cy="678046"/>
                </a:xfrm>
                <a:prstGeom prst="flowChartManualOperation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4179520" y="1424667"/>
                  <a:ext cx="286682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000" dirty="0" smtClean="0"/>
                    <a:t>Expansion/permutation</a:t>
                  </a:r>
                </a:p>
                <a:p>
                  <a:pPr algn="ctr"/>
                  <a:r>
                    <a:rPr lang="en-IN" sz="2000" dirty="0" smtClean="0"/>
                    <a:t>(E table)</a:t>
                  </a:r>
                  <a:endParaRPr lang="en-IN" sz="2000" dirty="0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6087322" y="2494093"/>
                <a:ext cx="2697146" cy="1403510"/>
                <a:chOff x="6087322" y="2494093"/>
                <a:chExt cx="2697146" cy="1403510"/>
              </a:xfrm>
            </p:grpSpPr>
            <p:grpSp>
              <p:nvGrpSpPr>
                <p:cNvPr id="204" name="Group 203"/>
                <p:cNvGrpSpPr/>
                <p:nvPr/>
              </p:nvGrpSpPr>
              <p:grpSpPr>
                <a:xfrm>
                  <a:off x="6087322" y="2907816"/>
                  <a:ext cx="648084" cy="576064"/>
                  <a:chOff x="3995936" y="2348880"/>
                  <a:chExt cx="648084" cy="576064"/>
                </a:xfrm>
                <a:solidFill>
                  <a:srgbClr val="D3D2D2"/>
                </a:solidFill>
              </p:grpSpPr>
              <p:sp>
                <p:nvSpPr>
                  <p:cNvPr id="205" name="Oval 204"/>
                  <p:cNvSpPr/>
                  <p:nvPr/>
                </p:nvSpPr>
                <p:spPr>
                  <a:xfrm>
                    <a:off x="3995936" y="2348880"/>
                    <a:ext cx="648084" cy="576064"/>
                  </a:xfrm>
                  <a:prstGeom prst="ellipse">
                    <a:avLst/>
                  </a:prstGeom>
                  <a:grp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06" name="TextBox 205"/>
                  <p:cNvSpPr txBox="1"/>
                  <p:nvPr/>
                </p:nvSpPr>
                <p:spPr>
                  <a:xfrm>
                    <a:off x="3995936" y="2436857"/>
                    <a:ext cx="64806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2000" dirty="0" smtClean="0"/>
                      <a:t>XOR</a:t>
                    </a:r>
                    <a:endParaRPr lang="en-IN" dirty="0"/>
                  </a:p>
                </p:txBody>
              </p:sp>
            </p:grpSp>
            <p:grpSp>
              <p:nvGrpSpPr>
                <p:cNvPr id="207" name="Group 206"/>
                <p:cNvGrpSpPr/>
                <p:nvPr/>
              </p:nvGrpSpPr>
              <p:grpSpPr>
                <a:xfrm>
                  <a:off x="6301664" y="2494093"/>
                  <a:ext cx="613035" cy="400110"/>
                  <a:chOff x="3473336" y="1657290"/>
                  <a:chExt cx="613035" cy="400110"/>
                </a:xfrm>
              </p:grpSpPr>
              <p:cxnSp>
                <p:nvCxnSpPr>
                  <p:cNvPr id="208" name="Straight Connector 207"/>
                  <p:cNvCxnSpPr/>
                  <p:nvPr/>
                </p:nvCxnSpPr>
                <p:spPr>
                  <a:xfrm flipH="1">
                    <a:off x="3473336" y="1743882"/>
                    <a:ext cx="216556" cy="190654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9" name="TextBox 208"/>
                  <p:cNvSpPr txBox="1"/>
                  <p:nvPr/>
                </p:nvSpPr>
                <p:spPr>
                  <a:xfrm>
                    <a:off x="3593836" y="1657290"/>
                    <a:ext cx="49253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2000" dirty="0" smtClean="0"/>
                      <a:t>48</a:t>
                    </a:r>
                    <a:endParaRPr lang="en-IN" sz="2000" dirty="0"/>
                  </a:p>
                </p:txBody>
              </p: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6301664" y="3497493"/>
                  <a:ext cx="613035" cy="400110"/>
                  <a:chOff x="829849" y="2520280"/>
                  <a:chExt cx="613035" cy="400110"/>
                </a:xfrm>
              </p:grpSpPr>
              <p:cxnSp>
                <p:nvCxnSpPr>
                  <p:cNvPr id="211" name="Straight Connector 210"/>
                  <p:cNvCxnSpPr/>
                  <p:nvPr/>
                </p:nvCxnSpPr>
                <p:spPr>
                  <a:xfrm flipH="1">
                    <a:off x="829849" y="2606872"/>
                    <a:ext cx="216556" cy="190654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950349" y="2520280"/>
                    <a:ext cx="49253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2000" dirty="0" smtClean="0"/>
                      <a:t>48</a:t>
                    </a:r>
                    <a:endParaRPr lang="en-IN" sz="2000" dirty="0"/>
                  </a:p>
                </p:txBody>
              </p:sp>
            </p:grpSp>
            <p:grpSp>
              <p:nvGrpSpPr>
                <p:cNvPr id="213" name="Group 212"/>
                <p:cNvGrpSpPr/>
                <p:nvPr/>
              </p:nvGrpSpPr>
              <p:grpSpPr>
                <a:xfrm>
                  <a:off x="6736130" y="3084086"/>
                  <a:ext cx="2048338" cy="489481"/>
                  <a:chOff x="3907054" y="2240868"/>
                  <a:chExt cx="2048338" cy="489481"/>
                </a:xfrm>
              </p:grpSpPr>
              <p:cxnSp>
                <p:nvCxnSpPr>
                  <p:cNvPr id="214" name="Straight Arrow Connector 213"/>
                  <p:cNvCxnSpPr/>
                  <p:nvPr/>
                </p:nvCxnSpPr>
                <p:spPr>
                  <a:xfrm>
                    <a:off x="3907054" y="2359045"/>
                    <a:ext cx="2048338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5" name="Group 214"/>
                  <p:cNvGrpSpPr/>
                  <p:nvPr/>
                </p:nvGrpSpPr>
                <p:grpSpPr>
                  <a:xfrm>
                    <a:off x="4532166" y="2240868"/>
                    <a:ext cx="492535" cy="489481"/>
                    <a:chOff x="4532166" y="2240868"/>
                    <a:chExt cx="492535" cy="489481"/>
                  </a:xfrm>
                </p:grpSpPr>
                <p:cxnSp>
                  <p:nvCxnSpPr>
                    <p:cNvPr id="216" name="Straight Connector 215"/>
                    <p:cNvCxnSpPr/>
                    <p:nvPr/>
                  </p:nvCxnSpPr>
                  <p:spPr>
                    <a:xfrm flipH="1">
                      <a:off x="4608004" y="2240868"/>
                      <a:ext cx="144016" cy="265188"/>
                    </a:xfrm>
                    <a:prstGeom prst="line">
                      <a:avLst/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7" name="TextBox 216"/>
                    <p:cNvSpPr txBox="1"/>
                    <p:nvPr/>
                  </p:nvSpPr>
                  <p:spPr>
                    <a:xfrm>
                      <a:off x="4532166" y="2330239"/>
                      <a:ext cx="49253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sz="2000" dirty="0" smtClean="0"/>
                        <a:t>48</a:t>
                      </a:r>
                      <a:endParaRPr lang="en-IN" sz="2000" dirty="0"/>
                    </a:p>
                  </p:txBody>
                </p:sp>
              </p:grpSp>
            </p:grpSp>
            <p:sp>
              <p:nvSpPr>
                <p:cNvPr id="218" name="TextBox 217"/>
                <p:cNvSpPr txBox="1"/>
                <p:nvPr/>
              </p:nvSpPr>
              <p:spPr>
                <a:xfrm>
                  <a:off x="7815485" y="2764961"/>
                  <a:ext cx="461482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200" i="1" dirty="0" smtClean="0"/>
                    <a:t>K</a:t>
                  </a:r>
                  <a:r>
                    <a:rPr lang="en-IN" sz="2200" i="1" baseline="-25000" dirty="0" smtClean="0"/>
                    <a:t>i</a:t>
                  </a:r>
                  <a:endParaRPr lang="en-IN" sz="2200" i="1" baseline="-25000" dirty="0"/>
                </a:p>
              </p:txBody>
            </p:sp>
          </p:grpSp>
          <p:grpSp>
            <p:nvGrpSpPr>
              <p:cNvPr id="224" name="Group 223"/>
              <p:cNvGrpSpPr/>
              <p:nvPr/>
            </p:nvGrpSpPr>
            <p:grpSpPr>
              <a:xfrm>
                <a:off x="6120172" y="909271"/>
                <a:ext cx="768388" cy="903712"/>
                <a:chOff x="5993184" y="895452"/>
                <a:chExt cx="768388" cy="903712"/>
              </a:xfrm>
            </p:grpSpPr>
            <p:cxnSp>
              <p:nvCxnSpPr>
                <p:cNvPr id="225" name="Straight Arrow Connector 224"/>
                <p:cNvCxnSpPr>
                  <a:stCxn id="226" idx="2"/>
                </p:cNvCxnSpPr>
                <p:nvPr/>
              </p:nvCxnSpPr>
              <p:spPr>
                <a:xfrm>
                  <a:off x="6244215" y="1295562"/>
                  <a:ext cx="8123" cy="503602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6" name="TextBox 225"/>
                <p:cNvSpPr txBox="1"/>
                <p:nvPr/>
              </p:nvSpPr>
              <p:spPr>
                <a:xfrm>
                  <a:off x="5993184" y="895452"/>
                  <a:ext cx="50206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+mj-lt"/>
                    </a:rPr>
                    <a:t>R</a:t>
                  </a:r>
                  <a:r>
                    <a:rPr lang="en-US" sz="2000" baseline="-25000" dirty="0" smtClean="0">
                      <a:latin typeface="+mj-lt"/>
                    </a:rPr>
                    <a:t>i-1</a:t>
                  </a:r>
                  <a:endParaRPr lang="en-US" sz="2000" dirty="0">
                    <a:latin typeface="+mj-lt"/>
                  </a:endParaRPr>
                </a:p>
              </p:txBody>
            </p:sp>
            <p:cxnSp>
              <p:nvCxnSpPr>
                <p:cNvPr id="227" name="Straight Connector 226"/>
                <p:cNvCxnSpPr/>
                <p:nvPr/>
              </p:nvCxnSpPr>
              <p:spPr>
                <a:xfrm flipV="1">
                  <a:off x="6048164" y="1423598"/>
                  <a:ext cx="343012" cy="83196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TextBox 227"/>
                <p:cNvSpPr txBox="1"/>
                <p:nvPr/>
              </p:nvSpPr>
              <p:spPr>
                <a:xfrm>
                  <a:off x="6317220" y="1265141"/>
                  <a:ext cx="44435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+mj-lt"/>
                    </a:rPr>
                    <a:t>32</a:t>
                  </a:r>
                  <a:endParaRPr lang="en-US" sz="2000" dirty="0">
                    <a:latin typeface="+mj-lt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6456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7" grpId="0" animBg="1"/>
      <p:bldP spid="118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Role of S-box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1034244"/>
          </a:xfrm>
        </p:spPr>
        <p:txBody>
          <a:bodyPr/>
          <a:lstStyle/>
          <a:p>
            <a:r>
              <a:rPr lang="en-IN" dirty="0"/>
              <a:t>The outer two bits of each group select </a:t>
            </a:r>
            <a:r>
              <a:rPr lang="en-IN" dirty="0" smtClean="0"/>
              <a:t>one row of </a:t>
            </a:r>
            <a:r>
              <a:rPr lang="en-IN" dirty="0"/>
              <a:t>an </a:t>
            </a:r>
            <a:r>
              <a:rPr lang="en-IN" dirty="0" smtClean="0"/>
              <a:t>S-box.</a:t>
            </a:r>
          </a:p>
          <a:p>
            <a:r>
              <a:rPr lang="en-IN" dirty="0" smtClean="0"/>
              <a:t>Inner four bits selects one column of an S-box.</a:t>
            </a:r>
          </a:p>
          <a:p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0500" y="4237169"/>
            <a:ext cx="8763000" cy="1849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Example: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endParaRPr lang="en-IN" dirty="0"/>
          </a:p>
        </p:txBody>
      </p:sp>
      <p:grpSp>
        <p:nvGrpSpPr>
          <p:cNvPr id="39" name="Group 38"/>
          <p:cNvGrpSpPr/>
          <p:nvPr/>
        </p:nvGrpSpPr>
        <p:grpSpPr>
          <a:xfrm>
            <a:off x="280194" y="2024844"/>
            <a:ext cx="8583613" cy="2261865"/>
            <a:chOff x="280194" y="2024844"/>
            <a:chExt cx="8583613" cy="2261865"/>
          </a:xfrm>
        </p:grpSpPr>
        <p:pic>
          <p:nvPicPr>
            <p:cNvPr id="4" name="Picture 14"/>
            <p:cNvPicPr>
              <a:picLocks noChangeAspect="1" noChangeArrowheads="1"/>
            </p:cNvPicPr>
            <p:nvPr/>
          </p:nvPicPr>
          <p:blipFill>
            <a:blip r:embed="rId3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194" y="2024844"/>
              <a:ext cx="8583613" cy="2025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121950" y="3825044"/>
              <a:ext cx="11341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 smtClean="0"/>
                <a:t>S-box 1</a:t>
              </a:r>
              <a:endParaRPr lang="en-IN" b="1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24232"/>
              </p:ext>
            </p:extLst>
          </p:nvPr>
        </p:nvGraphicFramePr>
        <p:xfrm>
          <a:off x="1439652" y="4814213"/>
          <a:ext cx="284431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053">
                  <a:extLst>
                    <a:ext uri="{9D8B030D-6E8A-4147-A177-3AD203B41FA5}">
                      <a16:colId xmlns:a16="http://schemas.microsoft.com/office/drawing/2014/main" xmlns="" val="1278366139"/>
                    </a:ext>
                  </a:extLst>
                </a:gridCol>
                <a:gridCol w="474053">
                  <a:extLst>
                    <a:ext uri="{9D8B030D-6E8A-4147-A177-3AD203B41FA5}">
                      <a16:colId xmlns:a16="http://schemas.microsoft.com/office/drawing/2014/main" xmlns="" val="1179035949"/>
                    </a:ext>
                  </a:extLst>
                </a:gridCol>
                <a:gridCol w="474053">
                  <a:extLst>
                    <a:ext uri="{9D8B030D-6E8A-4147-A177-3AD203B41FA5}">
                      <a16:colId xmlns:a16="http://schemas.microsoft.com/office/drawing/2014/main" xmlns="" val="1254545012"/>
                    </a:ext>
                  </a:extLst>
                </a:gridCol>
                <a:gridCol w="474053">
                  <a:extLst>
                    <a:ext uri="{9D8B030D-6E8A-4147-A177-3AD203B41FA5}">
                      <a16:colId xmlns:a16="http://schemas.microsoft.com/office/drawing/2014/main" xmlns="" val="4123038179"/>
                    </a:ext>
                  </a:extLst>
                </a:gridCol>
                <a:gridCol w="474053">
                  <a:extLst>
                    <a:ext uri="{9D8B030D-6E8A-4147-A177-3AD203B41FA5}">
                      <a16:colId xmlns:a16="http://schemas.microsoft.com/office/drawing/2014/main" xmlns="" val="2834148122"/>
                    </a:ext>
                  </a:extLst>
                </a:gridCol>
                <a:gridCol w="474053">
                  <a:extLst>
                    <a:ext uri="{9D8B030D-6E8A-4147-A177-3AD203B41FA5}">
                      <a16:colId xmlns:a16="http://schemas.microsoft.com/office/drawing/2014/main" xmlns="" val="1328080603"/>
                    </a:ext>
                  </a:extLst>
                </a:gridCol>
              </a:tblGrid>
              <a:tr h="404743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9592809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59632" y="5737061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Row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203848" y="5748064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Column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583668" y="5271413"/>
            <a:ext cx="108012" cy="5770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691680" y="5271413"/>
            <a:ext cx="2340260" cy="5770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55236" y="2744924"/>
            <a:ext cx="324036" cy="3240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195736" y="5271413"/>
            <a:ext cx="1512168" cy="5770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663788" y="5301208"/>
            <a:ext cx="1044116" cy="5472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203848" y="5271413"/>
            <a:ext cx="504056" cy="5770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635896" y="5271413"/>
            <a:ext cx="72008" cy="5770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886860" y="2096852"/>
            <a:ext cx="324036" cy="3240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29"/>
          <p:cNvCxnSpPr>
            <a:stCxn id="19" idx="6"/>
          </p:cNvCxnSpPr>
          <p:nvPr/>
        </p:nvCxnSpPr>
        <p:spPr>
          <a:xfrm>
            <a:off x="879272" y="2906942"/>
            <a:ext cx="6007588" cy="180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7048878" y="2420888"/>
            <a:ext cx="7398" cy="3240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886860" y="2762926"/>
            <a:ext cx="324036" cy="3240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453479" y="4807436"/>
            <a:ext cx="851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Input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5317098" y="4807435"/>
            <a:ext cx="1091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Output</a:t>
            </a:r>
            <a:endParaRPr lang="en-IN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410455"/>
              </p:ext>
            </p:extLst>
          </p:nvPr>
        </p:nvGraphicFramePr>
        <p:xfrm>
          <a:off x="6416619" y="4801127"/>
          <a:ext cx="189621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053">
                  <a:extLst>
                    <a:ext uri="{9D8B030D-6E8A-4147-A177-3AD203B41FA5}">
                      <a16:colId xmlns:a16="http://schemas.microsoft.com/office/drawing/2014/main" xmlns="" val="1179035949"/>
                    </a:ext>
                  </a:extLst>
                </a:gridCol>
                <a:gridCol w="474053">
                  <a:extLst>
                    <a:ext uri="{9D8B030D-6E8A-4147-A177-3AD203B41FA5}">
                      <a16:colId xmlns:a16="http://schemas.microsoft.com/office/drawing/2014/main" xmlns="" val="1254545012"/>
                    </a:ext>
                  </a:extLst>
                </a:gridCol>
                <a:gridCol w="474053">
                  <a:extLst>
                    <a:ext uri="{9D8B030D-6E8A-4147-A177-3AD203B41FA5}">
                      <a16:colId xmlns:a16="http://schemas.microsoft.com/office/drawing/2014/main" xmlns="" val="4123038179"/>
                    </a:ext>
                  </a:extLst>
                </a:gridCol>
                <a:gridCol w="474053">
                  <a:extLst>
                    <a:ext uri="{9D8B030D-6E8A-4147-A177-3AD203B41FA5}">
                      <a16:colId xmlns:a16="http://schemas.microsoft.com/office/drawing/2014/main" xmlns="" val="2834148122"/>
                    </a:ext>
                  </a:extLst>
                </a:gridCol>
              </a:tblGrid>
              <a:tr h="404743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/>
                        <a:t>1</a:t>
                      </a:r>
                      <a:endParaRPr lang="en-IN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/>
                        <a:t>0</a:t>
                      </a:r>
                      <a:endParaRPr lang="en-IN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/>
                        <a:t>0</a:t>
                      </a:r>
                      <a:endParaRPr lang="en-IN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 smtClean="0"/>
                        <a:t>1</a:t>
                      </a:r>
                      <a:endParaRPr lang="en-IN" sz="2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95928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67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9" grpId="0" animBg="1"/>
      <p:bldP spid="28" grpId="0" animBg="1"/>
      <p:bldP spid="34" grpId="0" animBg="1"/>
      <p:bldP spid="36" grpId="0"/>
      <p:bldP spid="3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120"/>
          <p:cNvSpPr/>
          <p:nvPr/>
        </p:nvSpPr>
        <p:spPr>
          <a:xfrm>
            <a:off x="2501515" y="1327300"/>
            <a:ext cx="3141557" cy="3986539"/>
          </a:xfrm>
          <a:custGeom>
            <a:avLst/>
            <a:gdLst>
              <a:gd name="connsiteX0" fmla="*/ 0 w 2501900"/>
              <a:gd name="connsiteY0" fmla="*/ 0 h 3098800"/>
              <a:gd name="connsiteX1" fmla="*/ 1244600 w 2501900"/>
              <a:gd name="connsiteY1" fmla="*/ 0 h 3098800"/>
              <a:gd name="connsiteX2" fmla="*/ 2501900 w 2501900"/>
              <a:gd name="connsiteY2" fmla="*/ 30988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1900" h="3098800">
                <a:moveTo>
                  <a:pt x="0" y="0"/>
                </a:moveTo>
                <a:lnTo>
                  <a:pt x="1244600" y="0"/>
                </a:lnTo>
                <a:lnTo>
                  <a:pt x="2501900" y="3098800"/>
                </a:lnTo>
              </a:path>
            </a:pathLst>
          </a:custGeom>
          <a:ln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n-IN" dirty="0"/>
              <a:t>The Permutation </a:t>
            </a:r>
            <a:r>
              <a:rPr lang="en-IN" dirty="0" smtClean="0"/>
              <a:t>P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15516" y="1088740"/>
            <a:ext cx="4572000" cy="14982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38400" indent="-338400" algn="just">
              <a:lnSpc>
                <a:spcPct val="113000"/>
              </a:lnSpc>
              <a:spcBef>
                <a:spcPts val="576"/>
              </a:spcBef>
              <a:buFont typeface="Wingdings" pitchFamily="2" charset="2"/>
              <a:buChar char="§"/>
            </a:pPr>
            <a:r>
              <a:rPr lang="fr-FR" sz="2400" b="1" dirty="0" smtClean="0">
                <a:latin typeface="+mj-lt"/>
              </a:rPr>
              <a:t>Permutation </a:t>
            </a:r>
            <a:r>
              <a:rPr lang="fr-FR" sz="2400" b="1" dirty="0">
                <a:latin typeface="+mj-lt"/>
              </a:rPr>
              <a:t>P </a:t>
            </a:r>
          </a:p>
          <a:p>
            <a:pPr marL="338400" indent="-338400" algn="just">
              <a:lnSpc>
                <a:spcPct val="113000"/>
              </a:lnSpc>
              <a:spcBef>
                <a:spcPts val="576"/>
              </a:spcBef>
              <a:buFont typeface="Wingdings" pitchFamily="2" charset="2"/>
              <a:buChar char="§"/>
            </a:pPr>
            <a:r>
              <a:rPr lang="fr-FR" sz="2400" dirty="0" err="1" smtClean="0">
                <a:latin typeface="+mj-lt"/>
              </a:rPr>
              <a:t>Bitwise</a:t>
            </a:r>
            <a:r>
              <a:rPr lang="fr-FR" sz="2400" dirty="0" smtClean="0">
                <a:latin typeface="+mj-lt"/>
              </a:rPr>
              <a:t> permutation.</a:t>
            </a:r>
          </a:p>
          <a:p>
            <a:pPr marL="338400" indent="-338400" algn="just">
              <a:lnSpc>
                <a:spcPct val="113000"/>
              </a:lnSpc>
              <a:spcBef>
                <a:spcPts val="576"/>
              </a:spcBef>
              <a:buFont typeface="Wingdings" pitchFamily="2" charset="2"/>
              <a:buChar char="§"/>
            </a:pPr>
            <a:r>
              <a:rPr lang="fr-FR" sz="2400" dirty="0" err="1" smtClean="0">
                <a:latin typeface="+mj-lt"/>
              </a:rPr>
              <a:t>Introduces</a:t>
            </a:r>
            <a:r>
              <a:rPr lang="fr-FR" sz="2400" dirty="0" smtClean="0">
                <a:latin typeface="+mj-lt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+mj-lt"/>
              </a:rPr>
              <a:t>diffusion. </a:t>
            </a:r>
            <a:endParaRPr lang="en-IN" sz="2400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826885"/>
              </p:ext>
            </p:extLst>
          </p:nvPr>
        </p:nvGraphicFramePr>
        <p:xfrm>
          <a:off x="215516" y="2818343"/>
          <a:ext cx="3552056" cy="187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007"/>
                <a:gridCol w="444007"/>
                <a:gridCol w="444007"/>
                <a:gridCol w="444007"/>
                <a:gridCol w="444007"/>
                <a:gridCol w="444007"/>
                <a:gridCol w="444007"/>
                <a:gridCol w="444007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+mj-lt"/>
                        </a:rPr>
                        <a:t>Permutation</a:t>
                      </a:r>
                      <a:r>
                        <a:rPr lang="en-IN" sz="2000" b="1" baseline="0" dirty="0" smtClean="0">
                          <a:latin typeface="+mj-lt"/>
                        </a:rPr>
                        <a:t> Table P</a:t>
                      </a:r>
                      <a:endParaRPr lang="en-IN" sz="2000" b="1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16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7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20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21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29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12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28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17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01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15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23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26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05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18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31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10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02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08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24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14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32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27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03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09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19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13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30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06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22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11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04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25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1" name="Rectangle 330"/>
          <p:cNvSpPr/>
          <p:nvPr/>
        </p:nvSpPr>
        <p:spPr>
          <a:xfrm>
            <a:off x="5436096" y="5301208"/>
            <a:ext cx="2196244" cy="720080"/>
          </a:xfrm>
          <a:prstGeom prst="rect">
            <a:avLst/>
          </a:prstGeom>
          <a:solidFill>
            <a:srgbClr val="D3D2D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Permutation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(P)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337" name="Group 336"/>
          <p:cNvGrpSpPr/>
          <p:nvPr/>
        </p:nvGrpSpPr>
        <p:grpSpPr>
          <a:xfrm>
            <a:off x="6408204" y="5985284"/>
            <a:ext cx="613035" cy="485063"/>
            <a:chOff x="3487378" y="4984741"/>
            <a:chExt cx="613035" cy="485063"/>
          </a:xfrm>
        </p:grpSpPr>
        <p:cxnSp>
          <p:nvCxnSpPr>
            <p:cNvPr id="338" name="Straight Connector 337"/>
            <p:cNvCxnSpPr/>
            <p:nvPr/>
          </p:nvCxnSpPr>
          <p:spPr>
            <a:xfrm flipH="1">
              <a:off x="3591152" y="5010181"/>
              <a:ext cx="12" cy="459623"/>
            </a:xfrm>
            <a:prstGeom prst="line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39" name="Group 338"/>
            <p:cNvGrpSpPr/>
            <p:nvPr/>
          </p:nvGrpSpPr>
          <p:grpSpPr>
            <a:xfrm>
              <a:off x="3487378" y="4984741"/>
              <a:ext cx="613035" cy="400110"/>
              <a:chOff x="829849" y="2520280"/>
              <a:chExt cx="613035" cy="400110"/>
            </a:xfrm>
          </p:grpSpPr>
          <p:cxnSp>
            <p:nvCxnSpPr>
              <p:cNvPr id="340" name="Straight Connector 339"/>
              <p:cNvCxnSpPr/>
              <p:nvPr/>
            </p:nvCxnSpPr>
            <p:spPr>
              <a:xfrm flipH="1">
                <a:off x="829849" y="2606872"/>
                <a:ext cx="216556" cy="19065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1" name="TextBox 340"/>
              <p:cNvSpPr txBox="1"/>
              <p:nvPr/>
            </p:nvSpPr>
            <p:spPr>
              <a:xfrm>
                <a:off x="950349" y="2520280"/>
                <a:ext cx="4925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dirty="0" smtClean="0"/>
                  <a:t>32</a:t>
                </a:r>
                <a:endParaRPr lang="en-IN" sz="2000" dirty="0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815916" y="800709"/>
            <a:ext cx="5329638" cy="4536503"/>
            <a:chOff x="3671900" y="885034"/>
            <a:chExt cx="5443489" cy="4971452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884010" y="3976604"/>
              <a:ext cx="4967854" cy="49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3671900" y="4476029"/>
              <a:ext cx="424219" cy="3567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+mj-lt"/>
                </a:rPr>
                <a:t>S1</a:t>
              </a: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377381" y="4512787"/>
              <a:ext cx="424219" cy="3567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+mj-lt"/>
                </a:rPr>
                <a:t>S2</a:t>
              </a: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5083189" y="4512786"/>
              <a:ext cx="424219" cy="3567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+mj-lt"/>
                </a:rPr>
                <a:t>S3</a:t>
              </a: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5813881" y="4501585"/>
              <a:ext cx="424219" cy="3567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+mj-lt"/>
                </a:rPr>
                <a:t>S4</a:t>
              </a: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550351" y="4498668"/>
              <a:ext cx="424219" cy="3567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+mj-lt"/>
                </a:rPr>
                <a:t>S5</a:t>
              </a: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7230712" y="4501585"/>
              <a:ext cx="424219" cy="3567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+mj-lt"/>
                </a:rPr>
                <a:t>S6</a:t>
              </a: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7974450" y="4512785"/>
              <a:ext cx="424219" cy="3567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+mj-lt"/>
                </a:rPr>
                <a:t>S7</a:t>
              </a: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8638009" y="4504365"/>
              <a:ext cx="424219" cy="3567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+mj-lt"/>
                </a:rPr>
                <a:t>S8</a:t>
              </a: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38" name="Straight Connector 237"/>
            <p:cNvCxnSpPr/>
            <p:nvPr/>
          </p:nvCxnSpPr>
          <p:spPr>
            <a:xfrm>
              <a:off x="3899046" y="5336786"/>
              <a:ext cx="4967854" cy="49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9" name="Group 238"/>
            <p:cNvGrpSpPr/>
            <p:nvPr/>
          </p:nvGrpSpPr>
          <p:grpSpPr>
            <a:xfrm>
              <a:off x="3785751" y="3976604"/>
              <a:ext cx="392879" cy="503602"/>
              <a:chOff x="3783077" y="4153711"/>
              <a:chExt cx="392879" cy="503602"/>
            </a:xfrm>
          </p:grpSpPr>
          <p:cxnSp>
            <p:nvCxnSpPr>
              <p:cNvPr id="240" name="Straight Arrow Connector 239"/>
              <p:cNvCxnSpPr/>
              <p:nvPr/>
            </p:nvCxnSpPr>
            <p:spPr>
              <a:xfrm>
                <a:off x="3892311" y="4153711"/>
                <a:ext cx="8123" cy="503602"/>
              </a:xfrm>
              <a:prstGeom prst="straightConnector1">
                <a:avLst/>
              </a:prstGeom>
              <a:ln w="19050"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 flipV="1">
                <a:off x="3783077" y="4299015"/>
                <a:ext cx="212110" cy="848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TextBox 241"/>
              <p:cNvSpPr txBox="1"/>
              <p:nvPr/>
            </p:nvSpPr>
            <p:spPr>
              <a:xfrm>
                <a:off x="3876569" y="4242574"/>
                <a:ext cx="2993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+mj-lt"/>
                  </a:rPr>
                  <a:t>6</a:t>
                </a:r>
                <a:endParaRPr lang="en-US" sz="1600" dirty="0">
                  <a:latin typeface="+mj-lt"/>
                </a:endParaRPr>
              </a:p>
            </p:txBody>
          </p:sp>
        </p:grpSp>
        <p:grpSp>
          <p:nvGrpSpPr>
            <p:cNvPr id="243" name="Group 242"/>
            <p:cNvGrpSpPr/>
            <p:nvPr/>
          </p:nvGrpSpPr>
          <p:grpSpPr>
            <a:xfrm>
              <a:off x="3806374" y="4836523"/>
              <a:ext cx="362646" cy="503602"/>
              <a:chOff x="3803700" y="5013630"/>
              <a:chExt cx="362646" cy="503602"/>
            </a:xfrm>
          </p:grpSpPr>
          <p:grpSp>
            <p:nvGrpSpPr>
              <p:cNvPr id="244" name="Group 243"/>
              <p:cNvGrpSpPr/>
              <p:nvPr/>
            </p:nvGrpSpPr>
            <p:grpSpPr>
              <a:xfrm>
                <a:off x="3803700" y="5013630"/>
                <a:ext cx="212110" cy="503602"/>
                <a:chOff x="3803700" y="4990192"/>
                <a:chExt cx="212110" cy="503602"/>
              </a:xfrm>
            </p:grpSpPr>
            <p:cxnSp>
              <p:nvCxnSpPr>
                <p:cNvPr id="246" name="Straight Arrow Connector 245"/>
                <p:cNvCxnSpPr/>
                <p:nvPr/>
              </p:nvCxnSpPr>
              <p:spPr>
                <a:xfrm>
                  <a:off x="3901632" y="4990192"/>
                  <a:ext cx="8123" cy="503602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 flipV="1">
                  <a:off x="3803700" y="5167051"/>
                  <a:ext cx="212110" cy="848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5" name="TextBox 244"/>
              <p:cNvSpPr txBox="1"/>
              <p:nvPr/>
            </p:nvSpPr>
            <p:spPr>
              <a:xfrm>
                <a:off x="3866959" y="5117225"/>
                <a:ext cx="2993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4</a:t>
                </a:r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>
              <a:off x="4490851" y="3995303"/>
              <a:ext cx="371855" cy="503602"/>
              <a:chOff x="4488177" y="4172410"/>
              <a:chExt cx="371855" cy="503602"/>
            </a:xfrm>
          </p:grpSpPr>
          <p:cxnSp>
            <p:nvCxnSpPr>
              <p:cNvPr id="249" name="Straight Arrow Connector 248"/>
              <p:cNvCxnSpPr/>
              <p:nvPr/>
            </p:nvCxnSpPr>
            <p:spPr>
              <a:xfrm>
                <a:off x="4586817" y="4172410"/>
                <a:ext cx="8123" cy="503602"/>
              </a:xfrm>
              <a:prstGeom prst="straightConnector1">
                <a:avLst/>
              </a:prstGeom>
              <a:ln w="19050"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flipV="1">
                <a:off x="4488177" y="4293096"/>
                <a:ext cx="212110" cy="848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TextBox 250"/>
              <p:cNvSpPr txBox="1"/>
              <p:nvPr/>
            </p:nvSpPr>
            <p:spPr>
              <a:xfrm>
                <a:off x="4560645" y="4257092"/>
                <a:ext cx="2993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+mj-lt"/>
                  </a:rPr>
                  <a:t>6</a:t>
                </a:r>
                <a:endParaRPr lang="en-US" sz="1600" dirty="0">
                  <a:latin typeface="+mj-lt"/>
                </a:endParaRP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8755052" y="3987256"/>
              <a:ext cx="360337" cy="524777"/>
              <a:chOff x="8752378" y="4164363"/>
              <a:chExt cx="360337" cy="524777"/>
            </a:xfrm>
          </p:grpSpPr>
          <p:cxnSp>
            <p:nvCxnSpPr>
              <p:cNvPr id="253" name="Straight Arrow Connector 252"/>
              <p:cNvCxnSpPr/>
              <p:nvPr/>
            </p:nvCxnSpPr>
            <p:spPr>
              <a:xfrm>
                <a:off x="8849190" y="4164363"/>
                <a:ext cx="0" cy="524777"/>
              </a:xfrm>
              <a:prstGeom prst="straightConnector1">
                <a:avLst/>
              </a:prstGeom>
              <a:ln w="19050"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 flipV="1">
                <a:off x="8752378" y="4293096"/>
                <a:ext cx="212110" cy="848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5" name="TextBox 254"/>
              <p:cNvSpPr txBox="1"/>
              <p:nvPr/>
            </p:nvSpPr>
            <p:spPr>
              <a:xfrm>
                <a:off x="8813328" y="4258785"/>
                <a:ext cx="2993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+mj-lt"/>
                  </a:rPr>
                  <a:t>6</a:t>
                </a:r>
                <a:endParaRPr lang="en-US" sz="1600" dirty="0">
                  <a:latin typeface="+mj-lt"/>
                </a:endParaRPr>
              </a:p>
            </p:txBody>
          </p:sp>
        </p:grpSp>
        <p:grpSp>
          <p:nvGrpSpPr>
            <p:cNvPr id="256" name="Group 255"/>
            <p:cNvGrpSpPr/>
            <p:nvPr/>
          </p:nvGrpSpPr>
          <p:grpSpPr>
            <a:xfrm>
              <a:off x="5184637" y="3995303"/>
              <a:ext cx="366682" cy="503602"/>
              <a:chOff x="5181963" y="4172410"/>
              <a:chExt cx="366682" cy="503602"/>
            </a:xfrm>
          </p:grpSpPr>
          <p:cxnSp>
            <p:nvCxnSpPr>
              <p:cNvPr id="257" name="Straight Arrow Connector 256"/>
              <p:cNvCxnSpPr/>
              <p:nvPr/>
            </p:nvCxnSpPr>
            <p:spPr>
              <a:xfrm>
                <a:off x="5292625" y="4172410"/>
                <a:ext cx="8123" cy="503602"/>
              </a:xfrm>
              <a:prstGeom prst="straightConnector1">
                <a:avLst/>
              </a:prstGeom>
              <a:ln w="19050"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flipV="1">
                <a:off x="5181963" y="4293096"/>
                <a:ext cx="212110" cy="848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TextBox 258"/>
              <p:cNvSpPr txBox="1"/>
              <p:nvPr/>
            </p:nvSpPr>
            <p:spPr>
              <a:xfrm>
                <a:off x="5249258" y="4257092"/>
                <a:ext cx="2993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+mj-lt"/>
                  </a:rPr>
                  <a:t>6</a:t>
                </a:r>
                <a:endParaRPr lang="en-US" sz="1600" dirty="0">
                  <a:latin typeface="+mj-lt"/>
                </a:endParaRPr>
              </a:p>
            </p:txBody>
          </p:sp>
        </p:grpSp>
        <p:grpSp>
          <p:nvGrpSpPr>
            <p:cNvPr id="260" name="Group 259"/>
            <p:cNvGrpSpPr/>
            <p:nvPr/>
          </p:nvGrpSpPr>
          <p:grpSpPr>
            <a:xfrm>
              <a:off x="5946740" y="3989196"/>
              <a:ext cx="367481" cy="503602"/>
              <a:chOff x="5944066" y="4166303"/>
              <a:chExt cx="367481" cy="503602"/>
            </a:xfrm>
          </p:grpSpPr>
          <p:cxnSp>
            <p:nvCxnSpPr>
              <p:cNvPr id="261" name="Straight Arrow Connector 260"/>
              <p:cNvCxnSpPr/>
              <p:nvPr/>
            </p:nvCxnSpPr>
            <p:spPr>
              <a:xfrm>
                <a:off x="6035801" y="4166303"/>
                <a:ext cx="8123" cy="503602"/>
              </a:xfrm>
              <a:prstGeom prst="straightConnector1">
                <a:avLst/>
              </a:prstGeom>
              <a:ln w="19050"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flipV="1">
                <a:off x="5944066" y="4293096"/>
                <a:ext cx="212110" cy="848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3" name="TextBox 262"/>
              <p:cNvSpPr txBox="1"/>
              <p:nvPr/>
            </p:nvSpPr>
            <p:spPr>
              <a:xfrm>
                <a:off x="6012160" y="4257092"/>
                <a:ext cx="2993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+mj-lt"/>
                  </a:rPr>
                  <a:t>6</a:t>
                </a:r>
                <a:endParaRPr lang="en-US" sz="1600" dirty="0">
                  <a:latin typeface="+mj-lt"/>
                </a:endParaRPr>
              </a:p>
            </p:txBody>
          </p:sp>
        </p:grpSp>
        <p:grpSp>
          <p:nvGrpSpPr>
            <p:cNvPr id="264" name="Group 263"/>
            <p:cNvGrpSpPr/>
            <p:nvPr/>
          </p:nvGrpSpPr>
          <p:grpSpPr>
            <a:xfrm>
              <a:off x="6638227" y="3989196"/>
              <a:ext cx="384689" cy="503602"/>
              <a:chOff x="6635553" y="4166303"/>
              <a:chExt cx="384689" cy="503602"/>
            </a:xfrm>
          </p:grpSpPr>
          <p:cxnSp>
            <p:nvCxnSpPr>
              <p:cNvPr id="265" name="Straight Arrow Connector 264"/>
              <p:cNvCxnSpPr/>
              <p:nvPr/>
            </p:nvCxnSpPr>
            <p:spPr>
              <a:xfrm>
                <a:off x="6737547" y="4166303"/>
                <a:ext cx="8123" cy="503602"/>
              </a:xfrm>
              <a:prstGeom prst="straightConnector1">
                <a:avLst/>
              </a:prstGeom>
              <a:ln w="19050"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 flipV="1">
                <a:off x="6635553" y="4293096"/>
                <a:ext cx="212110" cy="848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7" name="TextBox 266"/>
              <p:cNvSpPr txBox="1"/>
              <p:nvPr/>
            </p:nvSpPr>
            <p:spPr>
              <a:xfrm>
                <a:off x="6720855" y="4257092"/>
                <a:ext cx="2993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+mj-lt"/>
                  </a:rPr>
                  <a:t>6</a:t>
                </a:r>
                <a:endParaRPr lang="en-US" sz="1600" dirty="0">
                  <a:latin typeface="+mj-lt"/>
                </a:endParaRPr>
              </a:p>
            </p:txBody>
          </p:sp>
        </p:grpSp>
        <p:grpSp>
          <p:nvGrpSpPr>
            <p:cNvPr id="268" name="Group 267"/>
            <p:cNvGrpSpPr/>
            <p:nvPr/>
          </p:nvGrpSpPr>
          <p:grpSpPr>
            <a:xfrm>
              <a:off x="7345207" y="3976604"/>
              <a:ext cx="359033" cy="503602"/>
              <a:chOff x="7342533" y="4153711"/>
              <a:chExt cx="359033" cy="503602"/>
            </a:xfrm>
          </p:grpSpPr>
          <p:cxnSp>
            <p:nvCxnSpPr>
              <p:cNvPr id="269" name="Straight Arrow Connector 268"/>
              <p:cNvCxnSpPr/>
              <p:nvPr/>
            </p:nvCxnSpPr>
            <p:spPr>
              <a:xfrm>
                <a:off x="7439293" y="4153711"/>
                <a:ext cx="8123" cy="503602"/>
              </a:xfrm>
              <a:prstGeom prst="straightConnector1">
                <a:avLst/>
              </a:prstGeom>
              <a:ln w="19050"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flipV="1">
                <a:off x="7342533" y="4293096"/>
                <a:ext cx="212110" cy="848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TextBox 270"/>
              <p:cNvSpPr txBox="1"/>
              <p:nvPr/>
            </p:nvSpPr>
            <p:spPr>
              <a:xfrm>
                <a:off x="7402179" y="4257092"/>
                <a:ext cx="2993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+mj-lt"/>
                  </a:rPr>
                  <a:t>6</a:t>
                </a:r>
                <a:endParaRPr lang="en-US" sz="1600" dirty="0">
                  <a:latin typeface="+mj-lt"/>
                </a:endParaRPr>
              </a:p>
            </p:txBody>
          </p:sp>
        </p:grpSp>
        <p:grpSp>
          <p:nvGrpSpPr>
            <p:cNvPr id="272" name="Group 271"/>
            <p:cNvGrpSpPr/>
            <p:nvPr/>
          </p:nvGrpSpPr>
          <p:grpSpPr>
            <a:xfrm>
              <a:off x="8083150" y="3988010"/>
              <a:ext cx="379956" cy="524777"/>
              <a:chOff x="8080476" y="4165117"/>
              <a:chExt cx="379956" cy="524777"/>
            </a:xfrm>
          </p:grpSpPr>
          <p:cxnSp>
            <p:nvCxnSpPr>
              <p:cNvPr id="273" name="Straight Arrow Connector 272"/>
              <p:cNvCxnSpPr/>
              <p:nvPr/>
            </p:nvCxnSpPr>
            <p:spPr>
              <a:xfrm>
                <a:off x="8183886" y="4165117"/>
                <a:ext cx="0" cy="524777"/>
              </a:xfrm>
              <a:prstGeom prst="straightConnector1">
                <a:avLst/>
              </a:prstGeom>
              <a:ln w="19050"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flipV="1">
                <a:off x="8080476" y="4293096"/>
                <a:ext cx="212110" cy="848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TextBox 274"/>
              <p:cNvSpPr txBox="1"/>
              <p:nvPr/>
            </p:nvSpPr>
            <p:spPr>
              <a:xfrm>
                <a:off x="8161045" y="4257092"/>
                <a:ext cx="2993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+mj-lt"/>
                  </a:rPr>
                  <a:t>6</a:t>
                </a:r>
                <a:endParaRPr lang="en-US" sz="1600" dirty="0">
                  <a:latin typeface="+mj-lt"/>
                </a:endParaRPr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>
              <a:off x="4487497" y="4873764"/>
              <a:ext cx="351673" cy="503602"/>
              <a:chOff x="4484823" y="5050871"/>
              <a:chExt cx="351673" cy="503602"/>
            </a:xfrm>
          </p:grpSpPr>
          <p:grpSp>
            <p:nvGrpSpPr>
              <p:cNvPr id="277" name="Group 276"/>
              <p:cNvGrpSpPr/>
              <p:nvPr/>
            </p:nvGrpSpPr>
            <p:grpSpPr>
              <a:xfrm>
                <a:off x="4484823" y="5050871"/>
                <a:ext cx="212110" cy="503602"/>
                <a:chOff x="3803700" y="4990192"/>
                <a:chExt cx="212110" cy="503602"/>
              </a:xfrm>
            </p:grpSpPr>
            <p:cxnSp>
              <p:nvCxnSpPr>
                <p:cNvPr id="279" name="Straight Arrow Connector 278"/>
                <p:cNvCxnSpPr/>
                <p:nvPr/>
              </p:nvCxnSpPr>
              <p:spPr>
                <a:xfrm>
                  <a:off x="3901632" y="4990192"/>
                  <a:ext cx="8123" cy="503602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 flipV="1">
                  <a:off x="3803700" y="5132517"/>
                  <a:ext cx="212110" cy="848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8" name="TextBox 277"/>
              <p:cNvSpPr txBox="1"/>
              <p:nvPr/>
            </p:nvSpPr>
            <p:spPr>
              <a:xfrm>
                <a:off x="4537109" y="5117225"/>
                <a:ext cx="2993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4</a:t>
                </a:r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5193305" y="4881932"/>
              <a:ext cx="351310" cy="503602"/>
              <a:chOff x="5190631" y="5059039"/>
              <a:chExt cx="351310" cy="503602"/>
            </a:xfrm>
          </p:grpSpPr>
          <p:grpSp>
            <p:nvGrpSpPr>
              <p:cNvPr id="282" name="Group 281"/>
              <p:cNvGrpSpPr/>
              <p:nvPr/>
            </p:nvGrpSpPr>
            <p:grpSpPr>
              <a:xfrm>
                <a:off x="5190631" y="5059039"/>
                <a:ext cx="212110" cy="503602"/>
                <a:chOff x="3803700" y="4990192"/>
                <a:chExt cx="212110" cy="503602"/>
              </a:xfrm>
            </p:grpSpPr>
            <p:cxnSp>
              <p:nvCxnSpPr>
                <p:cNvPr id="284" name="Straight Arrow Connector 283"/>
                <p:cNvCxnSpPr/>
                <p:nvPr/>
              </p:nvCxnSpPr>
              <p:spPr>
                <a:xfrm>
                  <a:off x="3901632" y="4990192"/>
                  <a:ext cx="8123" cy="503602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/>
              </p:nvCxnSpPr>
              <p:spPr>
                <a:xfrm flipV="1">
                  <a:off x="3803700" y="5124349"/>
                  <a:ext cx="212110" cy="848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3" name="TextBox 282"/>
              <p:cNvSpPr txBox="1"/>
              <p:nvPr/>
            </p:nvSpPr>
            <p:spPr>
              <a:xfrm>
                <a:off x="5242554" y="5133986"/>
                <a:ext cx="2993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4</a:t>
                </a:r>
              </a:p>
            </p:txBody>
          </p:sp>
        </p:grpSp>
        <p:grpSp>
          <p:nvGrpSpPr>
            <p:cNvPr id="286" name="Group 285"/>
            <p:cNvGrpSpPr/>
            <p:nvPr/>
          </p:nvGrpSpPr>
          <p:grpSpPr>
            <a:xfrm>
              <a:off x="5958509" y="4850666"/>
              <a:ext cx="345067" cy="503602"/>
              <a:chOff x="5955835" y="5027773"/>
              <a:chExt cx="345067" cy="503602"/>
            </a:xfrm>
          </p:grpSpPr>
          <p:grpSp>
            <p:nvGrpSpPr>
              <p:cNvPr id="287" name="Group 286"/>
              <p:cNvGrpSpPr/>
              <p:nvPr/>
            </p:nvGrpSpPr>
            <p:grpSpPr>
              <a:xfrm>
                <a:off x="5955835" y="5027773"/>
                <a:ext cx="212110" cy="503602"/>
                <a:chOff x="3803700" y="4990192"/>
                <a:chExt cx="212110" cy="503602"/>
              </a:xfrm>
            </p:grpSpPr>
            <p:cxnSp>
              <p:nvCxnSpPr>
                <p:cNvPr id="289" name="Straight Arrow Connector 288"/>
                <p:cNvCxnSpPr/>
                <p:nvPr/>
              </p:nvCxnSpPr>
              <p:spPr>
                <a:xfrm>
                  <a:off x="3901632" y="4990192"/>
                  <a:ext cx="8123" cy="503602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 flipV="1">
                  <a:off x="3803700" y="5155615"/>
                  <a:ext cx="212110" cy="848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8" name="TextBox 287"/>
              <p:cNvSpPr txBox="1"/>
              <p:nvPr/>
            </p:nvSpPr>
            <p:spPr>
              <a:xfrm>
                <a:off x="6001515" y="5120759"/>
                <a:ext cx="2993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4</a:t>
                </a:r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6671461" y="4839689"/>
              <a:ext cx="349499" cy="503602"/>
              <a:chOff x="6668787" y="5016796"/>
              <a:chExt cx="349499" cy="503602"/>
            </a:xfrm>
          </p:grpSpPr>
          <p:grpSp>
            <p:nvGrpSpPr>
              <p:cNvPr id="292" name="Group 291"/>
              <p:cNvGrpSpPr/>
              <p:nvPr/>
            </p:nvGrpSpPr>
            <p:grpSpPr>
              <a:xfrm>
                <a:off x="6668787" y="5016796"/>
                <a:ext cx="212110" cy="503602"/>
                <a:chOff x="3803700" y="4990192"/>
                <a:chExt cx="212110" cy="503602"/>
              </a:xfrm>
            </p:grpSpPr>
            <p:cxnSp>
              <p:nvCxnSpPr>
                <p:cNvPr id="294" name="Straight Arrow Connector 293"/>
                <p:cNvCxnSpPr/>
                <p:nvPr/>
              </p:nvCxnSpPr>
              <p:spPr>
                <a:xfrm>
                  <a:off x="3901632" y="4990192"/>
                  <a:ext cx="8123" cy="503602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/>
              </p:nvCxnSpPr>
              <p:spPr>
                <a:xfrm flipV="1">
                  <a:off x="3803700" y="5167051"/>
                  <a:ext cx="212110" cy="848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3" name="TextBox 292"/>
              <p:cNvSpPr txBox="1"/>
              <p:nvPr/>
            </p:nvSpPr>
            <p:spPr>
              <a:xfrm>
                <a:off x="6718899" y="5110784"/>
                <a:ext cx="2993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4</a:t>
                </a:r>
              </a:p>
            </p:txBody>
          </p:sp>
        </p:grpSp>
        <p:grpSp>
          <p:nvGrpSpPr>
            <p:cNvPr id="296" name="Group 295"/>
            <p:cNvGrpSpPr/>
            <p:nvPr/>
          </p:nvGrpSpPr>
          <p:grpSpPr>
            <a:xfrm>
              <a:off x="8090476" y="4872073"/>
              <a:ext cx="349990" cy="503602"/>
              <a:chOff x="8087802" y="5049180"/>
              <a:chExt cx="349990" cy="503602"/>
            </a:xfrm>
          </p:grpSpPr>
          <p:grpSp>
            <p:nvGrpSpPr>
              <p:cNvPr id="297" name="Group 296"/>
              <p:cNvGrpSpPr/>
              <p:nvPr/>
            </p:nvGrpSpPr>
            <p:grpSpPr>
              <a:xfrm>
                <a:off x="8087802" y="5049180"/>
                <a:ext cx="212110" cy="503602"/>
                <a:chOff x="3803700" y="4990192"/>
                <a:chExt cx="212110" cy="503602"/>
              </a:xfrm>
            </p:grpSpPr>
            <p:cxnSp>
              <p:nvCxnSpPr>
                <p:cNvPr id="299" name="Straight Arrow Connector 298"/>
                <p:cNvCxnSpPr/>
                <p:nvPr/>
              </p:nvCxnSpPr>
              <p:spPr>
                <a:xfrm>
                  <a:off x="3901632" y="4990192"/>
                  <a:ext cx="8123" cy="503602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/>
              </p:nvCxnSpPr>
              <p:spPr>
                <a:xfrm flipV="1">
                  <a:off x="3803700" y="5134208"/>
                  <a:ext cx="212110" cy="848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8" name="TextBox 297"/>
              <p:cNvSpPr txBox="1"/>
              <p:nvPr/>
            </p:nvSpPr>
            <p:spPr>
              <a:xfrm>
                <a:off x="8138405" y="5117505"/>
                <a:ext cx="2993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4</a:t>
                </a:r>
              </a:p>
            </p:txBody>
          </p:sp>
        </p:grpSp>
        <p:grpSp>
          <p:nvGrpSpPr>
            <p:cNvPr id="301" name="Group 300"/>
            <p:cNvGrpSpPr/>
            <p:nvPr/>
          </p:nvGrpSpPr>
          <p:grpSpPr>
            <a:xfrm>
              <a:off x="7345207" y="4872073"/>
              <a:ext cx="349736" cy="503602"/>
              <a:chOff x="7342533" y="5049180"/>
              <a:chExt cx="349736" cy="503602"/>
            </a:xfrm>
          </p:grpSpPr>
          <p:grpSp>
            <p:nvGrpSpPr>
              <p:cNvPr id="302" name="Group 301"/>
              <p:cNvGrpSpPr/>
              <p:nvPr/>
            </p:nvGrpSpPr>
            <p:grpSpPr>
              <a:xfrm>
                <a:off x="7342533" y="5049180"/>
                <a:ext cx="212110" cy="503602"/>
                <a:chOff x="3803700" y="4990192"/>
                <a:chExt cx="212110" cy="503602"/>
              </a:xfrm>
            </p:grpSpPr>
            <p:cxnSp>
              <p:nvCxnSpPr>
                <p:cNvPr id="304" name="Straight Arrow Connector 303"/>
                <p:cNvCxnSpPr/>
                <p:nvPr/>
              </p:nvCxnSpPr>
              <p:spPr>
                <a:xfrm>
                  <a:off x="3901632" y="4990192"/>
                  <a:ext cx="8123" cy="503602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/>
              </p:nvCxnSpPr>
              <p:spPr>
                <a:xfrm flipV="1">
                  <a:off x="3803700" y="5134208"/>
                  <a:ext cx="212110" cy="848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3" name="TextBox 302"/>
              <p:cNvSpPr txBox="1"/>
              <p:nvPr/>
            </p:nvSpPr>
            <p:spPr>
              <a:xfrm>
                <a:off x="7392882" y="5122785"/>
                <a:ext cx="2993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4</a:t>
                </a:r>
              </a:p>
            </p:txBody>
          </p:sp>
        </p:grpSp>
        <p:grpSp>
          <p:nvGrpSpPr>
            <p:cNvPr id="306" name="Group 305"/>
            <p:cNvGrpSpPr/>
            <p:nvPr/>
          </p:nvGrpSpPr>
          <p:grpSpPr>
            <a:xfrm>
              <a:off x="8756099" y="4847735"/>
              <a:ext cx="348218" cy="503602"/>
              <a:chOff x="8753425" y="5024842"/>
              <a:chExt cx="348218" cy="503602"/>
            </a:xfrm>
          </p:grpSpPr>
          <p:grpSp>
            <p:nvGrpSpPr>
              <p:cNvPr id="307" name="Group 306"/>
              <p:cNvGrpSpPr/>
              <p:nvPr/>
            </p:nvGrpSpPr>
            <p:grpSpPr>
              <a:xfrm>
                <a:off x="8753425" y="5024842"/>
                <a:ext cx="212110" cy="503602"/>
                <a:chOff x="3803700" y="4990192"/>
                <a:chExt cx="212110" cy="503602"/>
              </a:xfrm>
            </p:grpSpPr>
            <p:cxnSp>
              <p:nvCxnSpPr>
                <p:cNvPr id="309" name="Straight Arrow Connector 308"/>
                <p:cNvCxnSpPr/>
                <p:nvPr/>
              </p:nvCxnSpPr>
              <p:spPr>
                <a:xfrm>
                  <a:off x="3901632" y="4990192"/>
                  <a:ext cx="8123" cy="503602"/>
                </a:xfrm>
                <a:prstGeom prst="straightConnector1">
                  <a:avLst/>
                </a:prstGeom>
                <a:ln w="19050">
                  <a:headEnd type="none" w="med" len="med"/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/>
              </p:nvCxnSpPr>
              <p:spPr>
                <a:xfrm flipV="1">
                  <a:off x="3803700" y="5167051"/>
                  <a:ext cx="212110" cy="848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8" name="TextBox 307"/>
              <p:cNvSpPr txBox="1"/>
              <p:nvPr/>
            </p:nvSpPr>
            <p:spPr>
              <a:xfrm>
                <a:off x="8802256" y="5125048"/>
                <a:ext cx="2993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4</a:t>
                </a:r>
              </a:p>
            </p:txBody>
          </p:sp>
        </p:grpSp>
        <p:cxnSp>
          <p:nvCxnSpPr>
            <p:cNvPr id="311" name="Straight Arrow Connector 310"/>
            <p:cNvCxnSpPr/>
            <p:nvPr/>
          </p:nvCxnSpPr>
          <p:spPr>
            <a:xfrm>
              <a:off x="6353701" y="2322571"/>
              <a:ext cx="7294" cy="712713"/>
            </a:xfrm>
            <a:prstGeom prst="straightConnector1">
              <a:avLst/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Straight Arrow Connector 311"/>
            <p:cNvCxnSpPr/>
            <p:nvPr/>
          </p:nvCxnSpPr>
          <p:spPr>
            <a:xfrm>
              <a:off x="6357348" y="3388343"/>
              <a:ext cx="4012" cy="598913"/>
            </a:xfrm>
            <a:prstGeom prst="straightConnector1">
              <a:avLst/>
            </a:prstGeom>
            <a:ln w="19050">
              <a:headEnd type="none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3" name="Group 312"/>
            <p:cNvGrpSpPr/>
            <p:nvPr/>
          </p:nvGrpSpPr>
          <p:grpSpPr>
            <a:xfrm>
              <a:off x="4511000" y="1780717"/>
              <a:ext cx="3733408" cy="713748"/>
              <a:chOff x="3707904" y="1418805"/>
              <a:chExt cx="3852440" cy="713748"/>
            </a:xfrm>
            <a:solidFill>
              <a:srgbClr val="D3D2D2"/>
            </a:solidFill>
          </p:grpSpPr>
          <p:sp>
            <p:nvSpPr>
              <p:cNvPr id="314" name="Flowchart: Manual Operation 313"/>
              <p:cNvSpPr/>
              <p:nvPr/>
            </p:nvSpPr>
            <p:spPr>
              <a:xfrm flipV="1">
                <a:off x="3707904" y="1418805"/>
                <a:ext cx="3852440" cy="678046"/>
              </a:xfrm>
              <a:prstGeom prst="flowChartManualOperation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15" name="TextBox 314"/>
              <p:cNvSpPr txBox="1"/>
              <p:nvPr/>
            </p:nvSpPr>
            <p:spPr>
              <a:xfrm>
                <a:off x="4179520" y="1424667"/>
                <a:ext cx="286682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dirty="0" smtClean="0"/>
                  <a:t>Expansion/permutation</a:t>
                </a:r>
              </a:p>
              <a:p>
                <a:pPr algn="ctr"/>
                <a:r>
                  <a:rPr lang="en-IN" sz="2000" dirty="0" smtClean="0"/>
                  <a:t>(E table)</a:t>
                </a:r>
                <a:endParaRPr lang="en-IN" sz="2000" dirty="0"/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>
              <a:off x="6051318" y="2883579"/>
              <a:ext cx="648084" cy="576064"/>
              <a:chOff x="3995936" y="2348880"/>
              <a:chExt cx="648084" cy="576064"/>
            </a:xfrm>
            <a:solidFill>
              <a:srgbClr val="D3D2D2"/>
            </a:solidFill>
          </p:grpSpPr>
          <p:sp>
            <p:nvSpPr>
              <p:cNvPr id="317" name="Oval 316"/>
              <p:cNvSpPr/>
              <p:nvPr/>
            </p:nvSpPr>
            <p:spPr>
              <a:xfrm>
                <a:off x="3995936" y="2348880"/>
                <a:ext cx="648084" cy="576064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18" name="TextBox 317"/>
              <p:cNvSpPr txBox="1"/>
              <p:nvPr/>
            </p:nvSpPr>
            <p:spPr>
              <a:xfrm>
                <a:off x="3995936" y="2436857"/>
                <a:ext cx="6480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dirty="0" smtClean="0"/>
                  <a:t>XOR</a:t>
                </a:r>
                <a:endParaRPr lang="en-IN" dirty="0"/>
              </a:p>
            </p:txBody>
          </p:sp>
        </p:grpSp>
        <p:grpSp>
          <p:nvGrpSpPr>
            <p:cNvPr id="319" name="Group 318"/>
            <p:cNvGrpSpPr/>
            <p:nvPr/>
          </p:nvGrpSpPr>
          <p:grpSpPr>
            <a:xfrm>
              <a:off x="6246018" y="2497177"/>
              <a:ext cx="514823" cy="400110"/>
              <a:chOff x="3453694" y="1684611"/>
              <a:chExt cx="514823" cy="400110"/>
            </a:xfrm>
          </p:grpSpPr>
          <p:cxnSp>
            <p:nvCxnSpPr>
              <p:cNvPr id="320" name="Straight Connector 319"/>
              <p:cNvCxnSpPr/>
              <p:nvPr/>
            </p:nvCxnSpPr>
            <p:spPr>
              <a:xfrm flipH="1">
                <a:off x="3453694" y="1743882"/>
                <a:ext cx="216556" cy="19065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1" name="TextBox 320"/>
              <p:cNvSpPr txBox="1"/>
              <p:nvPr/>
            </p:nvSpPr>
            <p:spPr>
              <a:xfrm>
                <a:off x="3475982" y="1684611"/>
                <a:ext cx="4925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dirty="0" smtClean="0"/>
                  <a:t>48</a:t>
                </a:r>
                <a:endParaRPr lang="en-IN" sz="2000" dirty="0"/>
              </a:p>
            </p:txBody>
          </p:sp>
        </p:grpSp>
        <p:grpSp>
          <p:nvGrpSpPr>
            <p:cNvPr id="322" name="Group 321"/>
            <p:cNvGrpSpPr/>
            <p:nvPr/>
          </p:nvGrpSpPr>
          <p:grpSpPr>
            <a:xfrm>
              <a:off x="6265660" y="3473256"/>
              <a:ext cx="613035" cy="400110"/>
              <a:chOff x="829849" y="2520280"/>
              <a:chExt cx="613035" cy="400110"/>
            </a:xfrm>
          </p:grpSpPr>
          <p:cxnSp>
            <p:nvCxnSpPr>
              <p:cNvPr id="323" name="Straight Connector 322"/>
              <p:cNvCxnSpPr/>
              <p:nvPr/>
            </p:nvCxnSpPr>
            <p:spPr>
              <a:xfrm flipH="1">
                <a:off x="829849" y="2606872"/>
                <a:ext cx="216556" cy="19065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4" name="TextBox 323"/>
              <p:cNvSpPr txBox="1"/>
              <p:nvPr/>
            </p:nvSpPr>
            <p:spPr>
              <a:xfrm>
                <a:off x="950349" y="2520280"/>
                <a:ext cx="4925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dirty="0" smtClean="0"/>
                  <a:t>48</a:t>
                </a:r>
                <a:endParaRPr lang="en-IN" sz="2000" dirty="0"/>
              </a:p>
            </p:txBody>
          </p:sp>
        </p:grpSp>
        <p:grpSp>
          <p:nvGrpSpPr>
            <p:cNvPr id="325" name="Group 324"/>
            <p:cNvGrpSpPr/>
            <p:nvPr/>
          </p:nvGrpSpPr>
          <p:grpSpPr>
            <a:xfrm>
              <a:off x="6700126" y="3059849"/>
              <a:ext cx="2048338" cy="434827"/>
              <a:chOff x="3907054" y="2240868"/>
              <a:chExt cx="2048338" cy="434827"/>
            </a:xfrm>
          </p:grpSpPr>
          <p:cxnSp>
            <p:nvCxnSpPr>
              <p:cNvPr id="326" name="Straight Arrow Connector 325"/>
              <p:cNvCxnSpPr/>
              <p:nvPr/>
            </p:nvCxnSpPr>
            <p:spPr>
              <a:xfrm>
                <a:off x="3907054" y="2359045"/>
                <a:ext cx="204833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7" name="Group 326"/>
              <p:cNvGrpSpPr/>
              <p:nvPr/>
            </p:nvGrpSpPr>
            <p:grpSpPr>
              <a:xfrm>
                <a:off x="4556140" y="2240868"/>
                <a:ext cx="492535" cy="434827"/>
                <a:chOff x="4556140" y="2240868"/>
                <a:chExt cx="492535" cy="434827"/>
              </a:xfrm>
            </p:grpSpPr>
            <p:cxnSp>
              <p:nvCxnSpPr>
                <p:cNvPr id="328" name="Straight Connector 327"/>
                <p:cNvCxnSpPr/>
                <p:nvPr/>
              </p:nvCxnSpPr>
              <p:spPr>
                <a:xfrm flipH="1">
                  <a:off x="4608004" y="2240868"/>
                  <a:ext cx="144016" cy="26518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9" name="TextBox 328"/>
                <p:cNvSpPr txBox="1"/>
                <p:nvPr/>
              </p:nvSpPr>
              <p:spPr>
                <a:xfrm>
                  <a:off x="4556140" y="2275587"/>
                  <a:ext cx="492535" cy="400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000" dirty="0" smtClean="0"/>
                    <a:t>48</a:t>
                  </a:r>
                  <a:endParaRPr lang="en-IN" sz="2000" dirty="0"/>
                </a:p>
              </p:txBody>
            </p:sp>
          </p:grpSp>
        </p:grpSp>
        <p:sp>
          <p:nvSpPr>
            <p:cNvPr id="330" name="TextBox 329"/>
            <p:cNvSpPr txBox="1"/>
            <p:nvPr/>
          </p:nvSpPr>
          <p:spPr>
            <a:xfrm>
              <a:off x="7779481" y="2740724"/>
              <a:ext cx="4614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i="1" dirty="0" smtClean="0"/>
                <a:t>K</a:t>
              </a:r>
              <a:r>
                <a:rPr lang="en-IN" sz="2200" i="1" baseline="-25000" dirty="0" smtClean="0"/>
                <a:t>i</a:t>
              </a:r>
              <a:endParaRPr lang="en-IN" sz="2200" i="1" baseline="-25000" dirty="0"/>
            </a:p>
          </p:txBody>
        </p:sp>
        <p:grpSp>
          <p:nvGrpSpPr>
            <p:cNvPr id="332" name="Group 331"/>
            <p:cNvGrpSpPr/>
            <p:nvPr/>
          </p:nvGrpSpPr>
          <p:grpSpPr>
            <a:xfrm>
              <a:off x="6310913" y="5352981"/>
              <a:ext cx="613035" cy="503505"/>
              <a:chOff x="3478347" y="3829389"/>
              <a:chExt cx="613035" cy="503505"/>
            </a:xfrm>
          </p:grpSpPr>
          <p:cxnSp>
            <p:nvCxnSpPr>
              <p:cNvPr id="333" name="Straight Arrow Connector 332"/>
              <p:cNvCxnSpPr/>
              <p:nvPr/>
            </p:nvCxnSpPr>
            <p:spPr>
              <a:xfrm flipH="1">
                <a:off x="3593207" y="3829389"/>
                <a:ext cx="1422" cy="503505"/>
              </a:xfrm>
              <a:prstGeom prst="straightConnector1">
                <a:avLst/>
              </a:prstGeom>
              <a:ln w="1905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34" name="Group 333"/>
              <p:cNvGrpSpPr/>
              <p:nvPr/>
            </p:nvGrpSpPr>
            <p:grpSpPr>
              <a:xfrm>
                <a:off x="3478347" y="3841817"/>
                <a:ext cx="613035" cy="400110"/>
                <a:chOff x="829849" y="2520280"/>
                <a:chExt cx="613035" cy="400110"/>
              </a:xfrm>
            </p:grpSpPr>
            <p:cxnSp>
              <p:nvCxnSpPr>
                <p:cNvPr id="335" name="Straight Connector 334"/>
                <p:cNvCxnSpPr/>
                <p:nvPr/>
              </p:nvCxnSpPr>
              <p:spPr>
                <a:xfrm flipH="1">
                  <a:off x="829849" y="2606872"/>
                  <a:ext cx="216556" cy="19065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6" name="TextBox 335"/>
                <p:cNvSpPr txBox="1"/>
                <p:nvPr/>
              </p:nvSpPr>
              <p:spPr>
                <a:xfrm>
                  <a:off x="950349" y="2520280"/>
                  <a:ext cx="49253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000" dirty="0" smtClean="0"/>
                    <a:t>32</a:t>
                  </a:r>
                  <a:endParaRPr lang="en-IN" sz="2000" dirty="0"/>
                </a:p>
              </p:txBody>
            </p:sp>
          </p:grpSp>
        </p:grpSp>
        <p:grpSp>
          <p:nvGrpSpPr>
            <p:cNvPr id="342" name="Group 341"/>
            <p:cNvGrpSpPr/>
            <p:nvPr/>
          </p:nvGrpSpPr>
          <p:grpSpPr>
            <a:xfrm>
              <a:off x="6084168" y="885034"/>
              <a:ext cx="679748" cy="903712"/>
              <a:chOff x="5993184" y="895452"/>
              <a:chExt cx="679748" cy="903712"/>
            </a:xfrm>
          </p:grpSpPr>
          <p:cxnSp>
            <p:nvCxnSpPr>
              <p:cNvPr id="343" name="Straight Arrow Connector 342"/>
              <p:cNvCxnSpPr>
                <a:stCxn id="344" idx="2"/>
              </p:cNvCxnSpPr>
              <p:nvPr/>
            </p:nvCxnSpPr>
            <p:spPr>
              <a:xfrm>
                <a:off x="6244215" y="1295562"/>
                <a:ext cx="8123" cy="503602"/>
              </a:xfrm>
              <a:prstGeom prst="straightConnector1">
                <a:avLst/>
              </a:prstGeom>
              <a:ln w="19050">
                <a:headEnd type="none" w="med" len="med"/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4" name="TextBox 343"/>
              <p:cNvSpPr txBox="1"/>
              <p:nvPr/>
            </p:nvSpPr>
            <p:spPr>
              <a:xfrm>
                <a:off x="5993184" y="895452"/>
                <a:ext cx="5020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+mj-lt"/>
                  </a:rPr>
                  <a:t>R</a:t>
                </a:r>
                <a:r>
                  <a:rPr lang="en-US" sz="2000" baseline="-25000" dirty="0" smtClean="0">
                    <a:latin typeface="+mj-lt"/>
                  </a:rPr>
                  <a:t>i-1</a:t>
                </a:r>
                <a:endParaRPr lang="en-US" sz="2000" dirty="0">
                  <a:latin typeface="+mj-lt"/>
                </a:endParaRPr>
              </a:p>
            </p:txBody>
          </p:sp>
          <p:sp>
            <p:nvSpPr>
              <p:cNvPr id="346" name="TextBox 345"/>
              <p:cNvSpPr txBox="1"/>
              <p:nvPr/>
            </p:nvSpPr>
            <p:spPr>
              <a:xfrm>
                <a:off x="6228580" y="1290011"/>
                <a:ext cx="4443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+mj-lt"/>
                  </a:rPr>
                  <a:t>32</a:t>
                </a:r>
                <a:endParaRPr lang="en-US" sz="2000" dirty="0">
                  <a:latin typeface="+mj-lt"/>
                </a:endParaRPr>
              </a:p>
            </p:txBody>
          </p:sp>
        </p:grpSp>
      </p:grpSp>
      <p:cxnSp>
        <p:nvCxnSpPr>
          <p:cNvPr id="125" name="Straight Connector 124"/>
          <p:cNvCxnSpPr/>
          <p:nvPr/>
        </p:nvCxnSpPr>
        <p:spPr>
          <a:xfrm flipH="1">
            <a:off x="6340193" y="1232756"/>
            <a:ext cx="212027" cy="1739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48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5" grpId="0"/>
      <p:bldP spid="3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schedule of 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4741540" cy="4850668"/>
          </a:xfrm>
        </p:spPr>
        <p:txBody>
          <a:bodyPr/>
          <a:lstStyle/>
          <a:p>
            <a:r>
              <a:rPr lang="en-IN" dirty="0"/>
              <a:t>Derives 16 round keys (or </a:t>
            </a:r>
            <a:r>
              <a:rPr lang="en-IN" dirty="0" err="1"/>
              <a:t>subkeys</a:t>
            </a:r>
            <a:r>
              <a:rPr lang="en-IN" dirty="0"/>
              <a:t>) </a:t>
            </a:r>
            <a:r>
              <a:rPr lang="en-IN" dirty="0" err="1"/>
              <a:t>k</a:t>
            </a:r>
            <a:r>
              <a:rPr lang="en-IN" baseline="-25000" dirty="0" err="1"/>
              <a:t>i</a:t>
            </a:r>
            <a:r>
              <a:rPr lang="en-IN" dirty="0"/>
              <a:t> of 48 bits each from the original 56 bit key.</a:t>
            </a:r>
          </a:p>
          <a:p>
            <a:r>
              <a:rPr lang="en-IN" dirty="0"/>
              <a:t>The input key size of the DES is 64 bit: 56 bit key and 8 bit parity</a:t>
            </a:r>
          </a:p>
          <a:p>
            <a:r>
              <a:rPr lang="en-IN" dirty="0">
                <a:solidFill>
                  <a:srgbClr val="FF0000"/>
                </a:solidFill>
              </a:rPr>
              <a:t>Parity bits are removed </a:t>
            </a:r>
            <a:r>
              <a:rPr lang="en-IN" dirty="0"/>
              <a:t>in a first permuted choice PC-1: (note that the bits </a:t>
            </a:r>
            <a:r>
              <a:rPr lang="en-IN" dirty="0">
                <a:solidFill>
                  <a:srgbClr val="FF0000"/>
                </a:solidFill>
              </a:rPr>
              <a:t>8, 16, 24, 32, 40, 48, 56 and 64</a:t>
            </a:r>
            <a:r>
              <a:rPr lang="en-IN" dirty="0">
                <a:solidFill>
                  <a:schemeClr val="tx2"/>
                </a:solidFill>
              </a:rPr>
              <a:t> </a:t>
            </a:r>
            <a:r>
              <a:rPr lang="en-IN" dirty="0"/>
              <a:t>are not used at </a:t>
            </a:r>
            <a:r>
              <a:rPr lang="en-IN" dirty="0" smtClean="0"/>
              <a:t>all)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883263"/>
              </p:ext>
            </p:extLst>
          </p:nvPr>
        </p:nvGraphicFramePr>
        <p:xfrm>
          <a:off x="4988040" y="2996952"/>
          <a:ext cx="3960443" cy="2992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302"/>
                <a:gridCol w="509302"/>
                <a:gridCol w="509302"/>
                <a:gridCol w="509302"/>
                <a:gridCol w="509302"/>
                <a:gridCol w="509302"/>
                <a:gridCol w="509302"/>
                <a:gridCol w="395329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+mj-lt"/>
                        </a:rPr>
                        <a:t>Permuted choice (PC-1)</a:t>
                      </a:r>
                      <a:endParaRPr lang="en-IN" sz="2000" b="1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57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49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41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33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25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17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09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01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58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50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42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34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26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18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10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02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59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51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43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35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27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19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11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03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60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52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44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36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63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55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47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39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31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23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15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07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62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54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46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38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30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22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14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06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61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53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45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37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29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21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13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05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28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20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12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04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747446" y="1088740"/>
            <a:ext cx="2340746" cy="4477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K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46917" y="1949236"/>
            <a:ext cx="2352390" cy="4356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PC-1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798217" y="2384884"/>
            <a:ext cx="455145" cy="392084"/>
            <a:chOff x="6372200" y="1412776"/>
            <a:chExt cx="413768" cy="324036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6464068" y="1412776"/>
              <a:ext cx="5292" cy="3240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6372200" y="1484784"/>
              <a:ext cx="188604" cy="844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143629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 smtClean="0"/>
                <a:t>56</a:t>
              </a:r>
              <a:endParaRPr lang="en-IN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98217" y="1556792"/>
            <a:ext cx="455145" cy="392084"/>
            <a:chOff x="6372200" y="1412776"/>
            <a:chExt cx="413768" cy="32403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6464068" y="1412776"/>
              <a:ext cx="5292" cy="3240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372200" y="1484784"/>
              <a:ext cx="188604" cy="844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444208" y="1436294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200" dirty="0" smtClean="0"/>
                <a:t>64</a:t>
              </a:r>
              <a:endParaRPr lang="en-I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9102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Stream </a:t>
            </a:r>
            <a:r>
              <a:rPr lang="en-IN" dirty="0" smtClean="0"/>
              <a:t>Cipher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stream cipher is one that encrypts a digital data stream </a:t>
            </a:r>
            <a:r>
              <a:rPr lang="en-IN" dirty="0">
                <a:solidFill>
                  <a:srgbClr val="FF0000"/>
                </a:solidFill>
              </a:rPr>
              <a:t>one bit or one byte at a time. </a:t>
            </a:r>
          </a:p>
          <a:p>
            <a:r>
              <a:rPr lang="en-IN" b="1" dirty="0"/>
              <a:t>Examples:</a:t>
            </a:r>
          </a:p>
          <a:p>
            <a:pPr lvl="1"/>
            <a:r>
              <a:rPr lang="en-IN" sz="2400" dirty="0" smtClean="0"/>
              <a:t>Autokeyed </a:t>
            </a:r>
            <a:r>
              <a:rPr lang="en-IN" sz="2400" dirty="0" err="1"/>
              <a:t>Vigenère</a:t>
            </a:r>
            <a:r>
              <a:rPr lang="en-IN" sz="2400" dirty="0"/>
              <a:t> cipher </a:t>
            </a:r>
          </a:p>
          <a:p>
            <a:pPr lvl="1"/>
            <a:r>
              <a:rPr lang="en-IN" sz="2400" dirty="0" smtClean="0"/>
              <a:t>A5/1</a:t>
            </a:r>
          </a:p>
          <a:p>
            <a:pPr lvl="1"/>
            <a:r>
              <a:rPr lang="en-IN" sz="2400" dirty="0" smtClean="0"/>
              <a:t>RC4 </a:t>
            </a:r>
          </a:p>
          <a:p>
            <a:pPr lvl="1"/>
            <a:r>
              <a:rPr lang="en-IN" sz="2400" dirty="0" err="1" smtClean="0"/>
              <a:t>Vernam</a:t>
            </a:r>
            <a:r>
              <a:rPr lang="en-IN" sz="2400" dirty="0" smtClean="0"/>
              <a:t> </a:t>
            </a:r>
            <a:r>
              <a:rPr lang="en-IN" sz="2400" dirty="0"/>
              <a:t>cipher.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54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schedule of 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5497624" cy="3194484"/>
          </a:xfrm>
        </p:spPr>
        <p:txBody>
          <a:bodyPr>
            <a:noAutofit/>
          </a:bodyPr>
          <a:lstStyle/>
          <a:p>
            <a:r>
              <a:rPr lang="en-IN" dirty="0"/>
              <a:t>Split key into 28-bit halves C</a:t>
            </a:r>
            <a:r>
              <a:rPr lang="en-IN" baseline="-25000" dirty="0"/>
              <a:t>0</a:t>
            </a:r>
            <a:r>
              <a:rPr lang="en-IN" dirty="0"/>
              <a:t>  and D</a:t>
            </a:r>
            <a:r>
              <a:rPr lang="en-IN" baseline="-25000" dirty="0"/>
              <a:t>0</a:t>
            </a:r>
            <a:r>
              <a:rPr lang="en-IN" dirty="0"/>
              <a:t>. </a:t>
            </a:r>
          </a:p>
          <a:p>
            <a:r>
              <a:rPr lang="en-IN" dirty="0"/>
              <a:t>In rounds </a:t>
            </a:r>
            <a:r>
              <a:rPr lang="en-IN" dirty="0" err="1"/>
              <a:t>i</a:t>
            </a:r>
            <a:r>
              <a:rPr lang="en-IN" dirty="0"/>
              <a:t> = 1, 2, 9 ,16, the two halves are each  rotated left by one bit. </a:t>
            </a:r>
          </a:p>
          <a:p>
            <a:r>
              <a:rPr lang="en-IN" dirty="0"/>
              <a:t>In all other rounds where the two halves are each  rotated left by two bits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These shifted values are input to the next round. 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59267" y="1042775"/>
            <a:ext cx="2127951" cy="370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K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552220" y="2348880"/>
            <a:ext cx="2138536" cy="432048"/>
            <a:chOff x="5400092" y="2384884"/>
            <a:chExt cx="2138536" cy="432048"/>
          </a:xfrm>
        </p:grpSpPr>
        <p:sp>
          <p:nvSpPr>
            <p:cNvPr id="9" name="Rectangle 8"/>
            <p:cNvSpPr/>
            <p:nvPr/>
          </p:nvSpPr>
          <p:spPr>
            <a:xfrm>
              <a:off x="5400092" y="2456892"/>
              <a:ext cx="2138536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/>
              <a:r>
                <a:rPr lang="en-IN" dirty="0">
                  <a:solidFill>
                    <a:schemeClr val="tx1"/>
                  </a:solidFill>
                </a:rPr>
                <a:t>D</a:t>
              </a:r>
              <a:r>
                <a:rPr lang="en-IN" baseline="-25000" dirty="0" smtClean="0">
                  <a:solidFill>
                    <a:schemeClr val="tx1"/>
                  </a:solidFill>
                </a:rPr>
                <a:t>0</a:t>
              </a:r>
              <a:endParaRPr lang="en-IN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/>
            <p:cNvCxnSpPr>
              <a:stCxn id="9" idx="0"/>
              <a:endCxn id="9" idx="2"/>
            </p:cNvCxnSpPr>
            <p:nvPr/>
          </p:nvCxnSpPr>
          <p:spPr>
            <a:xfrm>
              <a:off x="6469360" y="245689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762047" y="2384884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C</a:t>
              </a:r>
              <a:r>
                <a:rPr lang="en-IN" baseline="-25000" dirty="0" smtClean="0"/>
                <a:t>0</a:t>
              </a:r>
              <a:endParaRPr lang="en-IN" baseline="-25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573924" y="3104964"/>
            <a:ext cx="2138536" cy="648072"/>
            <a:chOff x="5565812" y="3645024"/>
            <a:chExt cx="2138536" cy="648072"/>
          </a:xfrm>
        </p:grpSpPr>
        <p:sp>
          <p:nvSpPr>
            <p:cNvPr id="13" name="Rectangle 12"/>
            <p:cNvSpPr/>
            <p:nvPr/>
          </p:nvSpPr>
          <p:spPr>
            <a:xfrm>
              <a:off x="5565812" y="3645024"/>
              <a:ext cx="2138536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4" name="Straight Connector 13"/>
            <p:cNvCxnSpPr>
              <a:endCxn id="13" idx="2"/>
            </p:cNvCxnSpPr>
            <p:nvPr/>
          </p:nvCxnSpPr>
          <p:spPr>
            <a:xfrm>
              <a:off x="6634902" y="3645024"/>
              <a:ext cx="178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590525" y="3820398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LS</a:t>
              </a:r>
              <a:r>
                <a:rPr lang="en-IN" baseline="-25000" dirty="0" smtClean="0"/>
                <a:t>1</a:t>
              </a:r>
              <a:r>
                <a:rPr lang="en-IN" dirty="0" smtClean="0"/>
                <a:t> </a:t>
              </a:r>
              <a:endParaRPr lang="en-IN" dirty="0"/>
            </a:p>
          </p:txBody>
        </p:sp>
        <p:sp>
          <p:nvSpPr>
            <p:cNvPr id="16" name="Arc 15"/>
            <p:cNvSpPr/>
            <p:nvPr/>
          </p:nvSpPr>
          <p:spPr>
            <a:xfrm>
              <a:off x="6110219" y="3753036"/>
              <a:ext cx="366188" cy="454696"/>
            </a:xfrm>
            <a:prstGeom prst="arc">
              <a:avLst>
                <a:gd name="adj1" fmla="val 5924768"/>
                <a:gd name="adj2" fmla="val 179811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10454" y="3820398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LS</a:t>
              </a:r>
              <a:r>
                <a:rPr lang="en-IN" baseline="-25000" dirty="0" smtClean="0"/>
                <a:t>1</a:t>
              </a:r>
              <a:r>
                <a:rPr lang="en-IN" dirty="0" smtClean="0"/>
                <a:t> </a:t>
              </a:r>
              <a:endParaRPr lang="en-IN" dirty="0"/>
            </a:p>
          </p:txBody>
        </p:sp>
        <p:sp>
          <p:nvSpPr>
            <p:cNvPr id="18" name="Arc 17"/>
            <p:cNvSpPr/>
            <p:nvPr/>
          </p:nvSpPr>
          <p:spPr>
            <a:xfrm>
              <a:off x="7230148" y="3753036"/>
              <a:ext cx="366188" cy="454696"/>
            </a:xfrm>
            <a:prstGeom prst="arc">
              <a:avLst>
                <a:gd name="adj1" fmla="val 5924768"/>
                <a:gd name="adj2" fmla="val 179811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88224" y="4077072"/>
            <a:ext cx="2138536" cy="369332"/>
            <a:chOff x="5552492" y="4545124"/>
            <a:chExt cx="2138536" cy="369332"/>
          </a:xfrm>
        </p:grpSpPr>
        <p:sp>
          <p:nvSpPr>
            <p:cNvPr id="20" name="Rectangle 19"/>
            <p:cNvSpPr/>
            <p:nvPr/>
          </p:nvSpPr>
          <p:spPr>
            <a:xfrm>
              <a:off x="5552492" y="4545124"/>
              <a:ext cx="2138536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/>
              <a:r>
                <a:rPr lang="en-IN" dirty="0" smtClean="0">
                  <a:solidFill>
                    <a:schemeClr val="tx1"/>
                  </a:solidFill>
                </a:rPr>
                <a:t>D</a:t>
              </a:r>
              <a:r>
                <a:rPr lang="en-IN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50372" y="4545124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C</a:t>
              </a:r>
              <a:r>
                <a:rPr lang="en-IN" baseline="-25000" dirty="0"/>
                <a:t>1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6635080" y="4545124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6559267" y="1736812"/>
            <a:ext cx="213853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PC-1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8100392" y="2780928"/>
            <a:ext cx="490712" cy="392850"/>
            <a:chOff x="6372200" y="1412776"/>
            <a:chExt cx="490712" cy="392850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6464068" y="1412776"/>
              <a:ext cx="5292" cy="3240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6372200" y="1484784"/>
              <a:ext cx="188604" cy="844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444208" y="143629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28</a:t>
              </a:r>
              <a:endParaRPr lang="en-IN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038552" y="2780928"/>
            <a:ext cx="490712" cy="392850"/>
            <a:chOff x="6372200" y="1412776"/>
            <a:chExt cx="490712" cy="392850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6464068" y="1412776"/>
              <a:ext cx="5292" cy="3240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6372200" y="1484784"/>
              <a:ext cx="188604" cy="844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444208" y="143629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28</a:t>
              </a:r>
              <a:endParaRPr lang="en-IN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8118672" y="3753036"/>
            <a:ext cx="490712" cy="392850"/>
            <a:chOff x="6372200" y="1412776"/>
            <a:chExt cx="490712" cy="392850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6464068" y="1412776"/>
              <a:ext cx="5292" cy="3240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6372200" y="1484784"/>
              <a:ext cx="188604" cy="844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444208" y="143629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28</a:t>
              </a:r>
              <a:endParaRPr lang="en-IN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038552" y="3753036"/>
            <a:ext cx="490712" cy="392850"/>
            <a:chOff x="6372200" y="1412776"/>
            <a:chExt cx="490712" cy="392850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6464068" y="1412776"/>
              <a:ext cx="5292" cy="3240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6372200" y="1484784"/>
              <a:ext cx="188604" cy="844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444208" y="143629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28</a:t>
              </a:r>
              <a:endParaRPr lang="en-IN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524328" y="2096852"/>
            <a:ext cx="490712" cy="392850"/>
            <a:chOff x="6372200" y="1412776"/>
            <a:chExt cx="490712" cy="39285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6464068" y="1412776"/>
              <a:ext cx="5292" cy="3240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6372200" y="1484784"/>
              <a:ext cx="188604" cy="844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6444208" y="143629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56</a:t>
              </a:r>
              <a:endParaRPr lang="en-IN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168617" y="4202326"/>
            <a:ext cx="470202" cy="399127"/>
            <a:chOff x="5016489" y="4202326"/>
            <a:chExt cx="470202" cy="399127"/>
          </a:xfrm>
        </p:grpSpPr>
        <p:grpSp>
          <p:nvGrpSpPr>
            <p:cNvPr id="45" name="Group 44"/>
            <p:cNvGrpSpPr/>
            <p:nvPr/>
          </p:nvGrpSpPr>
          <p:grpSpPr>
            <a:xfrm rot="5400000">
              <a:off x="5133602" y="4085213"/>
              <a:ext cx="235976" cy="470202"/>
              <a:chOff x="6356901" y="1419704"/>
              <a:chExt cx="395118" cy="363108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6448588" y="1458776"/>
                <a:ext cx="5293" cy="3240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6356901" y="1553588"/>
                <a:ext cx="212262" cy="720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6442706" y="1419704"/>
                <a:ext cx="309313" cy="285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IN" dirty="0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5058332" y="42321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56</a:t>
              </a:r>
              <a:endParaRPr lang="en-IN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524328" y="1407858"/>
            <a:ext cx="490712" cy="392850"/>
            <a:chOff x="6372200" y="1412776"/>
            <a:chExt cx="490712" cy="392850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6464068" y="1412776"/>
              <a:ext cx="5292" cy="3240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6372200" y="1484784"/>
              <a:ext cx="188604" cy="844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444208" y="143629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64</a:t>
              </a:r>
              <a:endParaRPr lang="en-IN" dirty="0"/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022233"/>
              </p:ext>
            </p:extLst>
          </p:nvPr>
        </p:nvGraphicFramePr>
        <p:xfrm>
          <a:off x="287524" y="4595532"/>
          <a:ext cx="66334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536"/>
                <a:gridCol w="365806"/>
                <a:gridCol w="365806"/>
                <a:gridCol w="365806"/>
                <a:gridCol w="365806"/>
                <a:gridCol w="365806"/>
                <a:gridCol w="365806"/>
                <a:gridCol w="365806"/>
                <a:gridCol w="365806"/>
                <a:gridCol w="365806"/>
                <a:gridCol w="365806"/>
                <a:gridCol w="365806"/>
                <a:gridCol w="365806"/>
                <a:gridCol w="365806"/>
                <a:gridCol w="365806"/>
                <a:gridCol w="365806"/>
                <a:gridCol w="36580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+mj-lt"/>
                        </a:rPr>
                        <a:t>Round</a:t>
                      </a:r>
                      <a:endParaRPr lang="en-IN" sz="14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+mj-lt"/>
                        </a:rPr>
                        <a:t>1</a:t>
                      </a:r>
                      <a:endParaRPr lang="en-IN" sz="14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+mj-lt"/>
                        </a:rPr>
                        <a:t>2</a:t>
                      </a:r>
                      <a:endParaRPr lang="en-IN" sz="14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+mj-lt"/>
                        </a:rPr>
                        <a:t>3</a:t>
                      </a:r>
                      <a:endParaRPr lang="en-IN" sz="14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+mj-lt"/>
                        </a:rPr>
                        <a:t>4</a:t>
                      </a:r>
                      <a:endParaRPr lang="en-IN" sz="14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+mj-lt"/>
                        </a:rPr>
                        <a:t>5</a:t>
                      </a:r>
                      <a:endParaRPr lang="en-IN" sz="14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+mj-lt"/>
                        </a:rPr>
                        <a:t>6</a:t>
                      </a:r>
                      <a:endParaRPr lang="en-IN" sz="14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+mj-lt"/>
                        </a:rPr>
                        <a:t>7</a:t>
                      </a:r>
                      <a:endParaRPr lang="en-IN" sz="14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+mj-lt"/>
                        </a:rPr>
                        <a:t>8</a:t>
                      </a:r>
                      <a:endParaRPr lang="en-IN" sz="14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+mj-lt"/>
                        </a:rPr>
                        <a:t>9</a:t>
                      </a:r>
                      <a:endParaRPr lang="en-IN" sz="14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smtClean="0">
                          <a:latin typeface="+mj-lt"/>
                        </a:rPr>
                        <a:t>10</a:t>
                      </a:r>
                      <a:endParaRPr lang="en-IN" sz="14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11</a:t>
                      </a:r>
                      <a:endParaRPr lang="en-IN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12</a:t>
                      </a:r>
                      <a:endParaRPr lang="en-IN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13</a:t>
                      </a:r>
                      <a:endParaRPr lang="en-IN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14</a:t>
                      </a:r>
                      <a:endParaRPr lang="en-IN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15</a:t>
                      </a:r>
                      <a:endParaRPr lang="en-IN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16</a:t>
                      </a:r>
                      <a:endParaRPr lang="en-IN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key</a:t>
                      </a:r>
                      <a:endParaRPr lang="en-IN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1</a:t>
                      </a:r>
                      <a:endParaRPr lang="en-IN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1</a:t>
                      </a:r>
                      <a:endParaRPr lang="en-IN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2</a:t>
                      </a:r>
                      <a:endParaRPr lang="en-IN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2</a:t>
                      </a:r>
                      <a:endParaRPr lang="en-IN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2</a:t>
                      </a:r>
                      <a:endParaRPr lang="en-IN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2</a:t>
                      </a:r>
                      <a:endParaRPr lang="en-IN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2</a:t>
                      </a:r>
                      <a:endParaRPr lang="en-IN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2</a:t>
                      </a:r>
                      <a:endParaRPr lang="en-IN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1</a:t>
                      </a:r>
                      <a:endParaRPr lang="en-IN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2</a:t>
                      </a:r>
                      <a:endParaRPr lang="en-IN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2</a:t>
                      </a:r>
                      <a:endParaRPr lang="en-IN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2</a:t>
                      </a:r>
                      <a:endParaRPr lang="en-IN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2</a:t>
                      </a:r>
                      <a:endParaRPr lang="en-IN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2</a:t>
                      </a:r>
                      <a:endParaRPr lang="en-IN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2</a:t>
                      </a:r>
                      <a:endParaRPr lang="en-IN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+mj-lt"/>
                        </a:rPr>
                        <a:t>1</a:t>
                      </a:r>
                      <a:endParaRPr lang="en-IN" sz="14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70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schedule of 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4597523" cy="5334000"/>
          </a:xfrm>
        </p:spPr>
        <p:txBody>
          <a:bodyPr/>
          <a:lstStyle/>
          <a:p>
            <a:r>
              <a:rPr lang="en-IN" dirty="0"/>
              <a:t>In each round i permuted choice PC-2 selects a permuted subset of 48 bits of </a:t>
            </a:r>
            <a:r>
              <a:rPr lang="en-IN" dirty="0" err="1"/>
              <a:t>C</a:t>
            </a:r>
            <a:r>
              <a:rPr lang="en-IN" baseline="-25000" dirty="0" err="1"/>
              <a:t>i</a:t>
            </a:r>
            <a:r>
              <a:rPr lang="en-IN" dirty="0"/>
              <a:t> and Di as  round key </a:t>
            </a:r>
            <a:r>
              <a:rPr lang="en-IN" dirty="0" err="1" smtClean="0"/>
              <a:t>k</a:t>
            </a:r>
            <a:r>
              <a:rPr lang="en-IN" baseline="-25000" dirty="0" err="1" smtClean="0"/>
              <a:t>i</a:t>
            </a:r>
            <a:r>
              <a:rPr lang="en-IN" dirty="0"/>
              <a:t>.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545078"/>
              </p:ext>
            </p:extLst>
          </p:nvPr>
        </p:nvGraphicFramePr>
        <p:xfrm>
          <a:off x="647564" y="2852936"/>
          <a:ext cx="3648104" cy="262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013"/>
                <a:gridCol w="456013"/>
                <a:gridCol w="456013"/>
                <a:gridCol w="456013"/>
                <a:gridCol w="456013"/>
                <a:gridCol w="456013"/>
                <a:gridCol w="456013"/>
                <a:gridCol w="456013"/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IN" sz="2000" b="1" dirty="0" smtClean="0">
                          <a:latin typeface="+mj-lt"/>
                        </a:rPr>
                        <a:t>Permuted choice (PC-2)</a:t>
                      </a:r>
                      <a:endParaRPr lang="en-IN" sz="2000" b="1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14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17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11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24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01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05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03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28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15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06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21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10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23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19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12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04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26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08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16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07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27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20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13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02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41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52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31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37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47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55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30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40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51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45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33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48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44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49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39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56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34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53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46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42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50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36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29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j-lt"/>
                        </a:rPr>
                        <a:t>32</a:t>
                      </a:r>
                      <a:endParaRPr lang="en-IN" sz="16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788024" y="2852936"/>
            <a:ext cx="4248472" cy="1821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559267" y="1042775"/>
            <a:ext cx="2127951" cy="370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K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52220" y="2420888"/>
            <a:ext cx="2138536" cy="360040"/>
            <a:chOff x="5400092" y="2456892"/>
            <a:chExt cx="2138536" cy="360040"/>
          </a:xfrm>
        </p:grpSpPr>
        <p:sp>
          <p:nvSpPr>
            <p:cNvPr id="10" name="Rectangle 9"/>
            <p:cNvSpPr/>
            <p:nvPr/>
          </p:nvSpPr>
          <p:spPr>
            <a:xfrm>
              <a:off x="5400092" y="2456892"/>
              <a:ext cx="2138536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/>
              <a:r>
                <a:rPr lang="en-IN" dirty="0" smtClean="0">
                  <a:solidFill>
                    <a:schemeClr val="tx1"/>
                  </a:solidFill>
                </a:rPr>
                <a:t>D</a:t>
              </a:r>
              <a:r>
                <a:rPr lang="en-IN" baseline="-25000" dirty="0" smtClean="0">
                  <a:solidFill>
                    <a:schemeClr val="tx1"/>
                  </a:solidFill>
                </a:rPr>
                <a:t>0</a:t>
              </a:r>
              <a:endParaRPr lang="en-IN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>
              <a:stCxn id="10" idx="0"/>
              <a:endCxn id="10" idx="2"/>
            </p:cNvCxnSpPr>
            <p:nvPr/>
          </p:nvCxnSpPr>
          <p:spPr>
            <a:xfrm>
              <a:off x="6469360" y="245689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573924" y="3104964"/>
            <a:ext cx="2138536" cy="648072"/>
            <a:chOff x="5565812" y="3645024"/>
            <a:chExt cx="2138536" cy="648072"/>
          </a:xfrm>
        </p:grpSpPr>
        <p:sp>
          <p:nvSpPr>
            <p:cNvPr id="14" name="Rectangle 13"/>
            <p:cNvSpPr/>
            <p:nvPr/>
          </p:nvSpPr>
          <p:spPr>
            <a:xfrm>
              <a:off x="5565812" y="3645024"/>
              <a:ext cx="2138536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5" name="Straight Connector 14"/>
            <p:cNvCxnSpPr>
              <a:endCxn id="14" idx="2"/>
            </p:cNvCxnSpPr>
            <p:nvPr/>
          </p:nvCxnSpPr>
          <p:spPr>
            <a:xfrm>
              <a:off x="6634902" y="3645024"/>
              <a:ext cx="178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90525" y="3820398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LS</a:t>
              </a:r>
              <a:r>
                <a:rPr lang="en-IN" baseline="-25000" dirty="0" smtClean="0"/>
                <a:t>1</a:t>
              </a:r>
              <a:r>
                <a:rPr lang="en-IN" dirty="0" smtClean="0"/>
                <a:t> </a:t>
              </a:r>
              <a:endParaRPr lang="en-IN" dirty="0"/>
            </a:p>
          </p:txBody>
        </p:sp>
        <p:sp>
          <p:nvSpPr>
            <p:cNvPr id="17" name="Arc 16"/>
            <p:cNvSpPr/>
            <p:nvPr/>
          </p:nvSpPr>
          <p:spPr>
            <a:xfrm>
              <a:off x="6110219" y="3753036"/>
              <a:ext cx="366188" cy="454696"/>
            </a:xfrm>
            <a:prstGeom prst="arc">
              <a:avLst>
                <a:gd name="adj1" fmla="val 5924768"/>
                <a:gd name="adj2" fmla="val 179811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10454" y="3820398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LS</a:t>
              </a:r>
              <a:r>
                <a:rPr lang="en-IN" baseline="-25000" dirty="0" smtClean="0"/>
                <a:t>1</a:t>
              </a:r>
              <a:r>
                <a:rPr lang="en-IN" dirty="0" smtClean="0"/>
                <a:t> </a:t>
              </a:r>
              <a:endParaRPr lang="en-IN" dirty="0"/>
            </a:p>
          </p:txBody>
        </p:sp>
        <p:sp>
          <p:nvSpPr>
            <p:cNvPr id="19" name="Arc 18"/>
            <p:cNvSpPr/>
            <p:nvPr/>
          </p:nvSpPr>
          <p:spPr>
            <a:xfrm>
              <a:off x="7230148" y="3753036"/>
              <a:ext cx="366188" cy="454696"/>
            </a:xfrm>
            <a:prstGeom prst="arc">
              <a:avLst>
                <a:gd name="adj1" fmla="val 5924768"/>
                <a:gd name="adj2" fmla="val 179811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88224" y="4077072"/>
            <a:ext cx="2138536" cy="369332"/>
            <a:chOff x="5552492" y="4545124"/>
            <a:chExt cx="2138536" cy="369332"/>
          </a:xfrm>
        </p:grpSpPr>
        <p:sp>
          <p:nvSpPr>
            <p:cNvPr id="21" name="Rectangle 20"/>
            <p:cNvSpPr/>
            <p:nvPr/>
          </p:nvSpPr>
          <p:spPr>
            <a:xfrm>
              <a:off x="5552492" y="4545124"/>
              <a:ext cx="2138536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/>
              <a:r>
                <a:rPr lang="en-IN" dirty="0" smtClean="0">
                  <a:solidFill>
                    <a:schemeClr val="tx1"/>
                  </a:solidFill>
                </a:rPr>
                <a:t>D</a:t>
              </a:r>
              <a:r>
                <a:rPr lang="en-IN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850372" y="4545124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C</a:t>
              </a:r>
              <a:r>
                <a:rPr lang="en-IN" baseline="-25000" dirty="0"/>
                <a:t>1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635080" y="4545124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6559267" y="1736812"/>
            <a:ext cx="213853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PC-1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8100392" y="2780928"/>
            <a:ext cx="490712" cy="392850"/>
            <a:chOff x="6372200" y="1412776"/>
            <a:chExt cx="490712" cy="39285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6464068" y="1412776"/>
              <a:ext cx="5292" cy="3240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6372200" y="1484784"/>
              <a:ext cx="188604" cy="844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444208" y="143629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28</a:t>
              </a:r>
              <a:endParaRPr lang="en-IN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038552" y="2780928"/>
            <a:ext cx="490712" cy="392850"/>
            <a:chOff x="6372200" y="1412776"/>
            <a:chExt cx="490712" cy="39285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6464068" y="1412776"/>
              <a:ext cx="5292" cy="3240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6372200" y="1484784"/>
              <a:ext cx="188604" cy="844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444208" y="143629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28</a:t>
              </a:r>
              <a:endParaRPr lang="en-IN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18672" y="3753036"/>
            <a:ext cx="490712" cy="392850"/>
            <a:chOff x="6372200" y="1412776"/>
            <a:chExt cx="490712" cy="392850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6464068" y="1412776"/>
              <a:ext cx="5292" cy="3240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6372200" y="1484784"/>
              <a:ext cx="188604" cy="844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444208" y="143629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28</a:t>
              </a:r>
              <a:endParaRPr lang="en-IN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038552" y="3753036"/>
            <a:ext cx="490712" cy="392850"/>
            <a:chOff x="6372200" y="1412776"/>
            <a:chExt cx="490712" cy="392850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6464068" y="1412776"/>
              <a:ext cx="5292" cy="3240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6372200" y="1484784"/>
              <a:ext cx="188604" cy="844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444208" y="143629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28</a:t>
              </a:r>
              <a:endParaRPr lang="en-IN" dirty="0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5076056" y="4077072"/>
            <a:ext cx="1080121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PC-2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524328" y="2096852"/>
            <a:ext cx="490712" cy="392850"/>
            <a:chOff x="6372200" y="1412776"/>
            <a:chExt cx="490712" cy="392850"/>
          </a:xfrm>
        </p:grpSpPr>
        <p:cxnSp>
          <p:nvCxnSpPr>
            <p:cNvPr id="58" name="Straight Arrow Connector 57"/>
            <p:cNvCxnSpPr/>
            <p:nvPr/>
          </p:nvCxnSpPr>
          <p:spPr>
            <a:xfrm>
              <a:off x="6464068" y="1412776"/>
              <a:ext cx="5292" cy="3240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6372200" y="1484784"/>
              <a:ext cx="188604" cy="844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444208" y="143629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56</a:t>
              </a:r>
              <a:endParaRPr lang="en-IN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168617" y="4202326"/>
            <a:ext cx="470202" cy="399127"/>
            <a:chOff x="5016489" y="4202326"/>
            <a:chExt cx="470202" cy="399127"/>
          </a:xfrm>
        </p:grpSpPr>
        <p:grpSp>
          <p:nvGrpSpPr>
            <p:cNvPr id="62" name="Group 61"/>
            <p:cNvGrpSpPr/>
            <p:nvPr/>
          </p:nvGrpSpPr>
          <p:grpSpPr>
            <a:xfrm rot="5400000">
              <a:off x="5133602" y="4085213"/>
              <a:ext cx="235976" cy="470202"/>
              <a:chOff x="6356901" y="1419704"/>
              <a:chExt cx="395118" cy="363108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>
                <a:off x="6448588" y="1458776"/>
                <a:ext cx="5293" cy="3240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V="1">
                <a:off x="6356901" y="1553588"/>
                <a:ext cx="212262" cy="720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6442706" y="1419704"/>
                <a:ext cx="309313" cy="285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IN" dirty="0"/>
              </a:p>
            </p:txBody>
          </p:sp>
        </p:grpSp>
        <p:sp>
          <p:nvSpPr>
            <p:cNvPr id="63" name="TextBox 62"/>
            <p:cNvSpPr txBox="1"/>
            <p:nvPr/>
          </p:nvSpPr>
          <p:spPr>
            <a:xfrm>
              <a:off x="5058332" y="42321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56</a:t>
              </a:r>
              <a:endParaRPr lang="en-IN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539168" y="4202326"/>
            <a:ext cx="558659" cy="399127"/>
            <a:chOff x="5016491" y="4202326"/>
            <a:chExt cx="426526" cy="399127"/>
          </a:xfrm>
        </p:grpSpPr>
        <p:grpSp>
          <p:nvGrpSpPr>
            <p:cNvPr id="68" name="Group 67"/>
            <p:cNvGrpSpPr/>
            <p:nvPr/>
          </p:nvGrpSpPr>
          <p:grpSpPr>
            <a:xfrm rot="5400000">
              <a:off x="5111766" y="4107051"/>
              <a:ext cx="235976" cy="426526"/>
              <a:chOff x="6356901" y="1453432"/>
              <a:chExt cx="395118" cy="329380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>
                <a:off x="6448588" y="1458776"/>
                <a:ext cx="5293" cy="3240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6356901" y="1553588"/>
                <a:ext cx="212262" cy="720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6442706" y="1453432"/>
                <a:ext cx="309313" cy="217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IN" dirty="0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5058332" y="4232121"/>
              <a:ext cx="319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48</a:t>
              </a:r>
              <a:endParaRPr lang="en-IN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4216080" y="408105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K</a:t>
            </a:r>
            <a:r>
              <a:rPr lang="en-IN" baseline="-25000" dirty="0" smtClean="0"/>
              <a:t>1</a:t>
            </a:r>
            <a:endParaRPr lang="en-IN" baseline="-25000" dirty="0"/>
          </a:p>
        </p:txBody>
      </p:sp>
      <p:sp>
        <p:nvSpPr>
          <p:cNvPr id="74" name="TextBox 73"/>
          <p:cNvSpPr txBox="1"/>
          <p:nvPr/>
        </p:nvSpPr>
        <p:spPr>
          <a:xfrm>
            <a:off x="4868646" y="2956210"/>
            <a:ext cx="129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Transform 1</a:t>
            </a:r>
            <a:endParaRPr lang="en-IN" dirty="0"/>
          </a:p>
        </p:txBody>
      </p:sp>
      <p:grpSp>
        <p:nvGrpSpPr>
          <p:cNvPr id="75" name="Group 74"/>
          <p:cNvGrpSpPr/>
          <p:nvPr/>
        </p:nvGrpSpPr>
        <p:grpSpPr>
          <a:xfrm>
            <a:off x="7524328" y="1407858"/>
            <a:ext cx="490712" cy="392850"/>
            <a:chOff x="6372200" y="1412776"/>
            <a:chExt cx="490712" cy="392850"/>
          </a:xfrm>
        </p:grpSpPr>
        <p:cxnSp>
          <p:nvCxnSpPr>
            <p:cNvPr id="76" name="Straight Arrow Connector 75"/>
            <p:cNvCxnSpPr/>
            <p:nvPr/>
          </p:nvCxnSpPr>
          <p:spPr>
            <a:xfrm>
              <a:off x="6464068" y="1412776"/>
              <a:ext cx="5292" cy="3240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6372200" y="1484784"/>
              <a:ext cx="188604" cy="844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444208" y="143629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64</a:t>
              </a:r>
              <a:endParaRPr lang="en-IN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925009" y="241624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</a:t>
            </a:r>
            <a:r>
              <a:rPr lang="en-IN" baseline="-25000" dirty="0" smtClean="0"/>
              <a:t>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591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24" grpId="0" animBg="1"/>
      <p:bldP spid="56" grpId="0" animBg="1"/>
      <p:bldP spid="73" grpId="0"/>
      <p:bldP spid="7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59832" y="2178821"/>
            <a:ext cx="4248472" cy="1821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831075" y="368660"/>
            <a:ext cx="2127951" cy="370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K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824028" y="1746773"/>
            <a:ext cx="2138536" cy="380857"/>
            <a:chOff x="5400092" y="2456892"/>
            <a:chExt cx="2138536" cy="380857"/>
          </a:xfrm>
        </p:grpSpPr>
        <p:sp>
          <p:nvSpPr>
            <p:cNvPr id="6" name="Rectangle 5"/>
            <p:cNvSpPr/>
            <p:nvPr/>
          </p:nvSpPr>
          <p:spPr>
            <a:xfrm>
              <a:off x="5400092" y="2456892"/>
              <a:ext cx="2138536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/>
              <a:r>
                <a:rPr lang="en-IN" dirty="0">
                  <a:solidFill>
                    <a:schemeClr val="tx1"/>
                  </a:solidFill>
                </a:rPr>
                <a:t>D</a:t>
              </a:r>
              <a:r>
                <a:rPr lang="en-IN" baseline="-25000" dirty="0" smtClean="0">
                  <a:solidFill>
                    <a:schemeClr val="tx1"/>
                  </a:solidFill>
                </a:rPr>
                <a:t>0</a:t>
              </a:r>
              <a:endParaRPr lang="en-IN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/>
            <p:cNvCxnSpPr>
              <a:stCxn id="6" idx="0"/>
              <a:endCxn id="6" idx="2"/>
            </p:cNvCxnSpPr>
            <p:nvPr/>
          </p:nvCxnSpPr>
          <p:spPr>
            <a:xfrm>
              <a:off x="6469360" y="2456892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762047" y="2468417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C</a:t>
              </a:r>
              <a:r>
                <a:rPr lang="en-IN" baseline="-25000" dirty="0" smtClean="0"/>
                <a:t>0</a:t>
              </a:r>
              <a:endParaRPr lang="en-IN" baseline="-25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45732" y="2430849"/>
            <a:ext cx="2138536" cy="648072"/>
            <a:chOff x="5565812" y="3645024"/>
            <a:chExt cx="2138536" cy="648072"/>
          </a:xfrm>
        </p:grpSpPr>
        <p:sp>
          <p:nvSpPr>
            <p:cNvPr id="10" name="Rectangle 9"/>
            <p:cNvSpPr/>
            <p:nvPr/>
          </p:nvSpPr>
          <p:spPr>
            <a:xfrm>
              <a:off x="5565812" y="3645024"/>
              <a:ext cx="2138536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1" name="Straight Connector 10"/>
            <p:cNvCxnSpPr>
              <a:endCxn id="10" idx="2"/>
            </p:cNvCxnSpPr>
            <p:nvPr/>
          </p:nvCxnSpPr>
          <p:spPr>
            <a:xfrm>
              <a:off x="6634902" y="3645024"/>
              <a:ext cx="178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590525" y="3820398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LS</a:t>
              </a:r>
              <a:r>
                <a:rPr lang="en-IN" baseline="-25000" dirty="0" smtClean="0"/>
                <a:t>1</a:t>
              </a:r>
              <a:r>
                <a:rPr lang="en-IN" dirty="0" smtClean="0"/>
                <a:t> </a:t>
              </a:r>
              <a:endParaRPr lang="en-IN" dirty="0"/>
            </a:p>
          </p:txBody>
        </p:sp>
        <p:sp>
          <p:nvSpPr>
            <p:cNvPr id="13" name="Arc 12"/>
            <p:cNvSpPr/>
            <p:nvPr/>
          </p:nvSpPr>
          <p:spPr>
            <a:xfrm>
              <a:off x="6110219" y="3753036"/>
              <a:ext cx="366188" cy="454696"/>
            </a:xfrm>
            <a:prstGeom prst="arc">
              <a:avLst>
                <a:gd name="adj1" fmla="val 5924768"/>
                <a:gd name="adj2" fmla="val 179811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10454" y="3820398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LS</a:t>
              </a:r>
              <a:r>
                <a:rPr lang="en-IN" baseline="-25000" dirty="0" smtClean="0"/>
                <a:t>1</a:t>
              </a:r>
              <a:r>
                <a:rPr lang="en-IN" dirty="0" smtClean="0"/>
                <a:t> </a:t>
              </a:r>
              <a:endParaRPr lang="en-IN" dirty="0"/>
            </a:p>
          </p:txBody>
        </p:sp>
        <p:sp>
          <p:nvSpPr>
            <p:cNvPr id="15" name="Arc 14"/>
            <p:cNvSpPr/>
            <p:nvPr/>
          </p:nvSpPr>
          <p:spPr>
            <a:xfrm>
              <a:off x="7230148" y="3753036"/>
              <a:ext cx="366188" cy="454696"/>
            </a:xfrm>
            <a:prstGeom prst="arc">
              <a:avLst>
                <a:gd name="adj1" fmla="val 5924768"/>
                <a:gd name="adj2" fmla="val 179811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60032" y="3402957"/>
            <a:ext cx="2138536" cy="369332"/>
            <a:chOff x="5552492" y="4545124"/>
            <a:chExt cx="2138536" cy="369332"/>
          </a:xfrm>
        </p:grpSpPr>
        <p:sp>
          <p:nvSpPr>
            <p:cNvPr id="17" name="Rectangle 16"/>
            <p:cNvSpPr/>
            <p:nvPr/>
          </p:nvSpPr>
          <p:spPr>
            <a:xfrm>
              <a:off x="5552492" y="4545124"/>
              <a:ext cx="2138536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/>
              <a:r>
                <a:rPr lang="en-IN" dirty="0" smtClean="0">
                  <a:solidFill>
                    <a:schemeClr val="tx1"/>
                  </a:solidFill>
                </a:rPr>
                <a:t>D</a:t>
              </a:r>
              <a:r>
                <a:rPr lang="en-IN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50372" y="4545124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C</a:t>
              </a:r>
              <a:r>
                <a:rPr lang="en-IN" baseline="-25000" dirty="0"/>
                <a:t>1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6635080" y="4545124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4831075" y="1062697"/>
            <a:ext cx="213853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PC-1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372200" y="2106813"/>
            <a:ext cx="490712" cy="392850"/>
            <a:chOff x="6372200" y="1412776"/>
            <a:chExt cx="490712" cy="39285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6464068" y="1412776"/>
              <a:ext cx="5292" cy="3240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6372200" y="1484784"/>
              <a:ext cx="188604" cy="844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444208" y="143629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28</a:t>
              </a:r>
              <a:endParaRPr lang="en-IN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310360" y="2106813"/>
            <a:ext cx="490712" cy="392850"/>
            <a:chOff x="6372200" y="1412776"/>
            <a:chExt cx="490712" cy="39285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6464068" y="1412776"/>
              <a:ext cx="5292" cy="3240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6372200" y="1484784"/>
              <a:ext cx="188604" cy="844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444208" y="143629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28</a:t>
              </a:r>
              <a:endParaRPr lang="en-IN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90480" y="3078921"/>
            <a:ext cx="490712" cy="392850"/>
            <a:chOff x="6372200" y="1412776"/>
            <a:chExt cx="490712" cy="39285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6464068" y="1412776"/>
              <a:ext cx="5292" cy="3240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6372200" y="1484784"/>
              <a:ext cx="188604" cy="844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444208" y="143629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28</a:t>
              </a:r>
              <a:endParaRPr lang="en-IN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310360" y="3078921"/>
            <a:ext cx="490712" cy="392850"/>
            <a:chOff x="6372200" y="1412776"/>
            <a:chExt cx="490712" cy="392850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6464068" y="1412776"/>
              <a:ext cx="5292" cy="3240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6372200" y="1484784"/>
              <a:ext cx="188604" cy="844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444208" y="143629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28</a:t>
              </a:r>
              <a:endParaRPr lang="en-IN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874668" y="4087033"/>
            <a:ext cx="2138536" cy="648072"/>
            <a:chOff x="5565812" y="3645024"/>
            <a:chExt cx="2138536" cy="648072"/>
          </a:xfrm>
        </p:grpSpPr>
        <p:sp>
          <p:nvSpPr>
            <p:cNvPr id="38" name="Rectangle 37"/>
            <p:cNvSpPr/>
            <p:nvPr/>
          </p:nvSpPr>
          <p:spPr>
            <a:xfrm>
              <a:off x="5565812" y="3645024"/>
              <a:ext cx="2138536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39" name="Straight Connector 38"/>
            <p:cNvCxnSpPr>
              <a:endCxn id="38" idx="2"/>
            </p:cNvCxnSpPr>
            <p:nvPr/>
          </p:nvCxnSpPr>
          <p:spPr>
            <a:xfrm>
              <a:off x="6634902" y="3645024"/>
              <a:ext cx="178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590525" y="3820398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LS</a:t>
              </a:r>
              <a:r>
                <a:rPr lang="en-IN" baseline="-25000" dirty="0"/>
                <a:t>2</a:t>
              </a:r>
              <a:r>
                <a:rPr lang="en-IN" dirty="0" smtClean="0"/>
                <a:t> </a:t>
              </a:r>
              <a:endParaRPr lang="en-IN" dirty="0"/>
            </a:p>
          </p:txBody>
        </p:sp>
        <p:sp>
          <p:nvSpPr>
            <p:cNvPr id="41" name="Arc 40"/>
            <p:cNvSpPr/>
            <p:nvPr/>
          </p:nvSpPr>
          <p:spPr>
            <a:xfrm>
              <a:off x="6110219" y="3753036"/>
              <a:ext cx="366188" cy="454696"/>
            </a:xfrm>
            <a:prstGeom prst="arc">
              <a:avLst>
                <a:gd name="adj1" fmla="val 5924768"/>
                <a:gd name="adj2" fmla="val 179811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710454" y="3820398"/>
              <a:ext cx="519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LS</a:t>
              </a:r>
              <a:r>
                <a:rPr lang="en-IN" baseline="-25000" dirty="0"/>
                <a:t>2</a:t>
              </a:r>
              <a:r>
                <a:rPr lang="en-IN" dirty="0" smtClean="0"/>
                <a:t> </a:t>
              </a:r>
              <a:endParaRPr lang="en-IN" dirty="0"/>
            </a:p>
          </p:txBody>
        </p:sp>
        <p:sp>
          <p:nvSpPr>
            <p:cNvPr id="43" name="Arc 42"/>
            <p:cNvSpPr/>
            <p:nvPr/>
          </p:nvSpPr>
          <p:spPr>
            <a:xfrm>
              <a:off x="7230148" y="3753036"/>
              <a:ext cx="366188" cy="454696"/>
            </a:xfrm>
            <a:prstGeom prst="arc">
              <a:avLst>
                <a:gd name="adj1" fmla="val 5924768"/>
                <a:gd name="adj2" fmla="val 179811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426484" y="3753036"/>
            <a:ext cx="490712" cy="369332"/>
            <a:chOff x="6372200" y="1402815"/>
            <a:chExt cx="490712" cy="369332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6464068" y="1412776"/>
              <a:ext cx="5292" cy="3240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6372200" y="1484784"/>
              <a:ext cx="188604" cy="844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444208" y="14028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28</a:t>
              </a:r>
              <a:endParaRPr lang="en-IN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10360" y="3753036"/>
            <a:ext cx="490712" cy="369332"/>
            <a:chOff x="6372200" y="1402815"/>
            <a:chExt cx="490712" cy="369332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6464068" y="1412776"/>
              <a:ext cx="5292" cy="3240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6372200" y="1484784"/>
              <a:ext cx="188604" cy="844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444208" y="140281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28</a:t>
              </a:r>
              <a:endParaRPr lang="en-IN" dirty="0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3347864" y="3402957"/>
            <a:ext cx="1080121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PC-2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5796136" y="1422737"/>
            <a:ext cx="490712" cy="392850"/>
            <a:chOff x="6372200" y="1412776"/>
            <a:chExt cx="490712" cy="392850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6464068" y="1412776"/>
              <a:ext cx="5292" cy="3240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6372200" y="1484784"/>
              <a:ext cx="188604" cy="844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444208" y="143629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56</a:t>
              </a:r>
              <a:endParaRPr lang="en-IN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440427" y="3528217"/>
            <a:ext cx="470203" cy="399121"/>
            <a:chOff x="5016491" y="4202332"/>
            <a:chExt cx="470203" cy="399121"/>
          </a:xfrm>
        </p:grpSpPr>
        <p:grpSp>
          <p:nvGrpSpPr>
            <p:cNvPr id="58" name="Group 57"/>
            <p:cNvGrpSpPr/>
            <p:nvPr/>
          </p:nvGrpSpPr>
          <p:grpSpPr>
            <a:xfrm rot="5400000">
              <a:off x="5133604" y="4085219"/>
              <a:ext cx="235977" cy="470203"/>
              <a:chOff x="6356901" y="1419703"/>
              <a:chExt cx="395119" cy="363109"/>
            </a:xfrm>
          </p:grpSpPr>
          <p:cxnSp>
            <p:nvCxnSpPr>
              <p:cNvPr id="60" name="Straight Arrow Connector 59"/>
              <p:cNvCxnSpPr/>
              <p:nvPr/>
            </p:nvCxnSpPr>
            <p:spPr>
              <a:xfrm>
                <a:off x="6448588" y="1458776"/>
                <a:ext cx="5293" cy="3240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6356901" y="1553588"/>
                <a:ext cx="212262" cy="720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6442707" y="1419703"/>
                <a:ext cx="309313" cy="285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IN" dirty="0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5058332" y="42321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56</a:t>
              </a:r>
              <a:endParaRPr lang="en-IN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810965" y="3528222"/>
            <a:ext cx="558657" cy="399116"/>
            <a:chOff x="5016489" y="4202337"/>
            <a:chExt cx="426525" cy="399116"/>
          </a:xfrm>
        </p:grpSpPr>
        <p:grpSp>
          <p:nvGrpSpPr>
            <p:cNvPr id="64" name="Group 63"/>
            <p:cNvGrpSpPr/>
            <p:nvPr/>
          </p:nvGrpSpPr>
          <p:grpSpPr>
            <a:xfrm rot="5400000">
              <a:off x="5111764" y="4107062"/>
              <a:ext cx="235976" cy="426525"/>
              <a:chOff x="6356901" y="1453433"/>
              <a:chExt cx="395117" cy="329379"/>
            </a:xfrm>
          </p:grpSpPr>
          <p:cxnSp>
            <p:nvCxnSpPr>
              <p:cNvPr id="66" name="Straight Arrow Connector 65"/>
              <p:cNvCxnSpPr/>
              <p:nvPr/>
            </p:nvCxnSpPr>
            <p:spPr>
              <a:xfrm>
                <a:off x="6448588" y="1458776"/>
                <a:ext cx="5293" cy="3240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V="1">
                <a:off x="6356901" y="1553588"/>
                <a:ext cx="212262" cy="720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6442705" y="1453433"/>
                <a:ext cx="309313" cy="217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IN" dirty="0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5058332" y="4232121"/>
              <a:ext cx="319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48</a:t>
              </a:r>
              <a:endParaRPr lang="en-IN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411760" y="630932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K</a:t>
            </a:r>
            <a:r>
              <a:rPr lang="en-IN" baseline="-25000" dirty="0" smtClean="0"/>
              <a:t>16</a:t>
            </a:r>
            <a:endParaRPr lang="en-IN" baseline="-25000" dirty="0"/>
          </a:p>
        </p:txBody>
      </p:sp>
      <p:sp>
        <p:nvSpPr>
          <p:cNvPr id="70" name="TextBox 69"/>
          <p:cNvSpPr txBox="1"/>
          <p:nvPr/>
        </p:nvSpPr>
        <p:spPr>
          <a:xfrm>
            <a:off x="3140454" y="2282095"/>
            <a:ext cx="1299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Transform 1</a:t>
            </a:r>
            <a:endParaRPr lang="en-IN" dirty="0"/>
          </a:p>
        </p:txBody>
      </p:sp>
      <p:grpSp>
        <p:nvGrpSpPr>
          <p:cNvPr id="71" name="Group 70"/>
          <p:cNvGrpSpPr/>
          <p:nvPr/>
        </p:nvGrpSpPr>
        <p:grpSpPr>
          <a:xfrm>
            <a:off x="5796136" y="733743"/>
            <a:ext cx="490712" cy="392850"/>
            <a:chOff x="6372200" y="1412776"/>
            <a:chExt cx="490712" cy="392850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6464068" y="1412776"/>
              <a:ext cx="5292" cy="3240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6372200" y="1484784"/>
              <a:ext cx="188604" cy="844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444208" y="143629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64</a:t>
              </a:r>
              <a:endParaRPr lang="en-IN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881736" y="6345324"/>
            <a:ext cx="2138536" cy="369332"/>
            <a:chOff x="5552492" y="4545124"/>
            <a:chExt cx="2138536" cy="369332"/>
          </a:xfrm>
        </p:grpSpPr>
        <p:sp>
          <p:nvSpPr>
            <p:cNvPr id="76" name="Rectangle 75"/>
            <p:cNvSpPr/>
            <p:nvPr/>
          </p:nvSpPr>
          <p:spPr>
            <a:xfrm>
              <a:off x="5552492" y="4545124"/>
              <a:ext cx="2138536" cy="360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3"/>
              <a:r>
                <a:rPr lang="en-IN" dirty="0" smtClean="0">
                  <a:solidFill>
                    <a:schemeClr val="tx1"/>
                  </a:solidFill>
                </a:rPr>
                <a:t>D</a:t>
              </a:r>
              <a:r>
                <a:rPr lang="en-IN" baseline="-25000" dirty="0" smtClean="0">
                  <a:solidFill>
                    <a:schemeClr val="tx1"/>
                  </a:solidFill>
                </a:rPr>
                <a:t>16</a:t>
              </a:r>
              <a:endParaRPr lang="en-IN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850372" y="4545124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C</a:t>
              </a:r>
              <a:r>
                <a:rPr lang="en-IN" baseline="-25000" dirty="0" smtClean="0"/>
                <a:t>16</a:t>
              </a:r>
              <a:endParaRPr lang="en-IN" baseline="-25000" dirty="0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6635080" y="4545124"/>
              <a:ext cx="0" cy="3600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6480212" y="6021288"/>
            <a:ext cx="490712" cy="392850"/>
            <a:chOff x="6372200" y="1412776"/>
            <a:chExt cx="490712" cy="392850"/>
          </a:xfrm>
        </p:grpSpPr>
        <p:cxnSp>
          <p:nvCxnSpPr>
            <p:cNvPr id="87" name="Straight Arrow Connector 86"/>
            <p:cNvCxnSpPr/>
            <p:nvPr/>
          </p:nvCxnSpPr>
          <p:spPr>
            <a:xfrm>
              <a:off x="6464068" y="1412776"/>
              <a:ext cx="5292" cy="3240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6372200" y="1484784"/>
              <a:ext cx="188604" cy="844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6444208" y="143629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28</a:t>
              </a:r>
              <a:endParaRPr lang="en-IN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310360" y="6021288"/>
            <a:ext cx="490712" cy="392850"/>
            <a:chOff x="6372200" y="1412776"/>
            <a:chExt cx="490712" cy="392850"/>
          </a:xfrm>
        </p:grpSpPr>
        <p:cxnSp>
          <p:nvCxnSpPr>
            <p:cNvPr id="91" name="Straight Arrow Connector 90"/>
            <p:cNvCxnSpPr/>
            <p:nvPr/>
          </p:nvCxnSpPr>
          <p:spPr>
            <a:xfrm>
              <a:off x="6464068" y="1412776"/>
              <a:ext cx="5292" cy="3240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6372200" y="1484784"/>
              <a:ext cx="188604" cy="844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6444208" y="143629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28</a:t>
              </a:r>
              <a:endParaRPr lang="en-IN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3369568" y="6345324"/>
            <a:ext cx="1080121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PC-2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4462131" y="6470584"/>
            <a:ext cx="470203" cy="399121"/>
            <a:chOff x="5016491" y="4202332"/>
            <a:chExt cx="470203" cy="399121"/>
          </a:xfrm>
        </p:grpSpPr>
        <p:grpSp>
          <p:nvGrpSpPr>
            <p:cNvPr id="96" name="Group 95"/>
            <p:cNvGrpSpPr/>
            <p:nvPr/>
          </p:nvGrpSpPr>
          <p:grpSpPr>
            <a:xfrm rot="5400000">
              <a:off x="5133604" y="4085219"/>
              <a:ext cx="235977" cy="470203"/>
              <a:chOff x="6356901" y="1419703"/>
              <a:chExt cx="395119" cy="363109"/>
            </a:xfrm>
          </p:grpSpPr>
          <p:cxnSp>
            <p:nvCxnSpPr>
              <p:cNvPr id="98" name="Straight Arrow Connector 97"/>
              <p:cNvCxnSpPr/>
              <p:nvPr/>
            </p:nvCxnSpPr>
            <p:spPr>
              <a:xfrm>
                <a:off x="6448588" y="1458776"/>
                <a:ext cx="5293" cy="3240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6356901" y="1553588"/>
                <a:ext cx="212262" cy="720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6442707" y="1419703"/>
                <a:ext cx="309313" cy="285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IN" dirty="0"/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5058332" y="423212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56</a:t>
              </a:r>
              <a:endParaRPr lang="en-IN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832669" y="6470589"/>
            <a:ext cx="558657" cy="399116"/>
            <a:chOff x="5016489" y="4202337"/>
            <a:chExt cx="426525" cy="399116"/>
          </a:xfrm>
        </p:grpSpPr>
        <p:grpSp>
          <p:nvGrpSpPr>
            <p:cNvPr id="102" name="Group 101"/>
            <p:cNvGrpSpPr/>
            <p:nvPr/>
          </p:nvGrpSpPr>
          <p:grpSpPr>
            <a:xfrm rot="5400000">
              <a:off x="5111764" y="4107062"/>
              <a:ext cx="235976" cy="426525"/>
              <a:chOff x="6356901" y="1453433"/>
              <a:chExt cx="395117" cy="329379"/>
            </a:xfrm>
          </p:grpSpPr>
          <p:cxnSp>
            <p:nvCxnSpPr>
              <p:cNvPr id="104" name="Straight Arrow Connector 103"/>
              <p:cNvCxnSpPr/>
              <p:nvPr/>
            </p:nvCxnSpPr>
            <p:spPr>
              <a:xfrm>
                <a:off x="6448588" y="1458776"/>
                <a:ext cx="5293" cy="3240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V="1">
                <a:off x="6356901" y="1553588"/>
                <a:ext cx="212262" cy="7200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" name="TextBox 105"/>
              <p:cNvSpPr txBox="1"/>
              <p:nvPr/>
            </p:nvSpPr>
            <p:spPr>
              <a:xfrm>
                <a:off x="6442705" y="1453433"/>
                <a:ext cx="309313" cy="217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IN" dirty="0"/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5058332" y="4232121"/>
              <a:ext cx="3196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48</a:t>
              </a:r>
              <a:endParaRPr lang="en-IN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881736" y="5373216"/>
            <a:ext cx="2138536" cy="648072"/>
            <a:chOff x="5565812" y="3645024"/>
            <a:chExt cx="2138536" cy="648072"/>
          </a:xfrm>
        </p:grpSpPr>
        <p:sp>
          <p:nvSpPr>
            <p:cNvPr id="108" name="Rectangle 107"/>
            <p:cNvSpPr/>
            <p:nvPr/>
          </p:nvSpPr>
          <p:spPr>
            <a:xfrm>
              <a:off x="5565812" y="3645024"/>
              <a:ext cx="2138536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09" name="Straight Connector 108"/>
            <p:cNvCxnSpPr>
              <a:endCxn id="108" idx="2"/>
            </p:cNvCxnSpPr>
            <p:nvPr/>
          </p:nvCxnSpPr>
          <p:spPr>
            <a:xfrm>
              <a:off x="6634902" y="3645024"/>
              <a:ext cx="178" cy="6480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5590525" y="3820398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LS</a:t>
              </a:r>
              <a:r>
                <a:rPr lang="en-IN" baseline="-25000" dirty="0" smtClean="0"/>
                <a:t>1</a:t>
              </a:r>
              <a:r>
                <a:rPr lang="en-IN" baseline="-25000" dirty="0"/>
                <a:t>6</a:t>
              </a:r>
            </a:p>
          </p:txBody>
        </p:sp>
        <p:sp>
          <p:nvSpPr>
            <p:cNvPr id="111" name="Arc 110"/>
            <p:cNvSpPr/>
            <p:nvPr/>
          </p:nvSpPr>
          <p:spPr>
            <a:xfrm>
              <a:off x="6110219" y="3753036"/>
              <a:ext cx="366188" cy="454696"/>
            </a:xfrm>
            <a:prstGeom prst="arc">
              <a:avLst>
                <a:gd name="adj1" fmla="val 5924768"/>
                <a:gd name="adj2" fmla="val 179811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6710454" y="3820398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smtClean="0"/>
                <a:t>LS</a:t>
              </a:r>
              <a:r>
                <a:rPr lang="en-IN" baseline="-25000" dirty="0" smtClean="0"/>
                <a:t>16</a:t>
              </a:r>
              <a:r>
                <a:rPr lang="en-IN" dirty="0" smtClean="0"/>
                <a:t> </a:t>
              </a:r>
              <a:endParaRPr lang="en-IN" dirty="0"/>
            </a:p>
          </p:txBody>
        </p:sp>
        <p:sp>
          <p:nvSpPr>
            <p:cNvPr id="113" name="Arc 112"/>
            <p:cNvSpPr/>
            <p:nvPr/>
          </p:nvSpPr>
          <p:spPr>
            <a:xfrm>
              <a:off x="7230148" y="3753036"/>
              <a:ext cx="366188" cy="454696"/>
            </a:xfrm>
            <a:prstGeom prst="arc">
              <a:avLst>
                <a:gd name="adj1" fmla="val 5924768"/>
                <a:gd name="adj2" fmla="val 179811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2483768" y="338370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K</a:t>
            </a:r>
            <a:r>
              <a:rPr lang="en-IN" baseline="-25000" dirty="0" smtClean="0"/>
              <a:t>1</a:t>
            </a:r>
            <a:endParaRPr lang="en-IN" baseline="-25000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5425939" y="4910604"/>
            <a:ext cx="46161" cy="282592"/>
            <a:chOff x="4080644" y="2645440"/>
            <a:chExt cx="46161" cy="282592"/>
          </a:xfrm>
        </p:grpSpPr>
        <p:sp>
          <p:nvSpPr>
            <p:cNvPr id="116" name="Oval 115"/>
            <p:cNvSpPr/>
            <p:nvPr/>
          </p:nvSpPr>
          <p:spPr>
            <a:xfrm>
              <a:off x="4080644" y="264544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Oval 116"/>
            <p:cNvSpPr/>
            <p:nvPr/>
          </p:nvSpPr>
          <p:spPr>
            <a:xfrm>
              <a:off x="4081086" y="276609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Oval 117"/>
            <p:cNvSpPr/>
            <p:nvPr/>
          </p:nvSpPr>
          <p:spPr>
            <a:xfrm>
              <a:off x="4080644" y="2882313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444208" y="4905164"/>
            <a:ext cx="46161" cy="282592"/>
            <a:chOff x="4080644" y="2645440"/>
            <a:chExt cx="46161" cy="282592"/>
          </a:xfrm>
        </p:grpSpPr>
        <p:sp>
          <p:nvSpPr>
            <p:cNvPr id="120" name="Oval 119"/>
            <p:cNvSpPr/>
            <p:nvPr/>
          </p:nvSpPr>
          <p:spPr>
            <a:xfrm>
              <a:off x="4080644" y="264544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1" name="Oval 120"/>
            <p:cNvSpPr/>
            <p:nvPr/>
          </p:nvSpPr>
          <p:spPr>
            <a:xfrm>
              <a:off x="4081086" y="276609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2" name="Oval 121"/>
            <p:cNvSpPr/>
            <p:nvPr/>
          </p:nvSpPr>
          <p:spPr>
            <a:xfrm>
              <a:off x="4080644" y="2882313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3" name="Rectangle 122"/>
          <p:cNvSpPr/>
          <p:nvPr/>
        </p:nvSpPr>
        <p:spPr>
          <a:xfrm>
            <a:off x="15320" y="118373"/>
            <a:ext cx="439575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dirty="0" smtClean="0"/>
              <a:t>Subkey generation</a:t>
            </a:r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13788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0" grpId="0" animBg="1"/>
      <p:bldP spid="52" grpId="0" animBg="1"/>
      <p:bldP spid="69" grpId="0"/>
      <p:bldP spid="70" grpId="0"/>
      <p:bldP spid="94" grpId="0" animBg="1"/>
      <p:bldP spid="114" grpId="0"/>
      <p:bldP spid="1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Avalanche Effect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835430"/>
            <a:ext cx="8763000" cy="5724636"/>
          </a:xfrm>
        </p:spPr>
        <p:txBody>
          <a:bodyPr>
            <a:normAutofit/>
          </a:bodyPr>
          <a:lstStyle/>
          <a:p>
            <a:r>
              <a:rPr lang="en-IN" dirty="0" smtClean="0"/>
              <a:t>Desirable property of any encryption algorithm is that a change in one bit of the plaintext or of the key should produce a change in many bits of cipher text.</a:t>
            </a:r>
          </a:p>
          <a:p>
            <a:r>
              <a:rPr lang="en-IN" dirty="0" smtClean="0"/>
              <a:t>DES performs strong </a:t>
            </a:r>
            <a:r>
              <a:rPr lang="en-IN" dirty="0" smtClean="0">
                <a:solidFill>
                  <a:srgbClr val="FF0000"/>
                </a:solidFill>
              </a:rPr>
              <a:t>avalanche effect.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Although </a:t>
            </a:r>
            <a:r>
              <a:rPr lang="en-IN" dirty="0"/>
              <a:t>the two plaintext blocks differ only in the rightmost bit, the </a:t>
            </a:r>
            <a:r>
              <a:rPr lang="en-IN" dirty="0" err="1"/>
              <a:t>ciphertext</a:t>
            </a:r>
            <a:r>
              <a:rPr lang="en-IN" dirty="0"/>
              <a:t> blocks differ in 29 bits.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means that changing approximately 1.5 </a:t>
            </a:r>
            <a:r>
              <a:rPr lang="en-IN" dirty="0" smtClean="0"/>
              <a:t>% </a:t>
            </a:r>
            <a:r>
              <a:rPr lang="en-IN" dirty="0"/>
              <a:t>of the plaintext creates </a:t>
            </a:r>
            <a:r>
              <a:rPr lang="en-IN" dirty="0" smtClean="0"/>
              <a:t>a change </a:t>
            </a:r>
            <a:r>
              <a:rPr lang="en-IN" dirty="0"/>
              <a:t>of approximately 45 </a:t>
            </a:r>
            <a:r>
              <a:rPr lang="en-IN" dirty="0" smtClean="0"/>
              <a:t>% </a:t>
            </a:r>
            <a:r>
              <a:rPr lang="en-IN" dirty="0"/>
              <a:t>in the </a:t>
            </a:r>
            <a:r>
              <a:rPr lang="en-IN" dirty="0" err="1"/>
              <a:t>ciphertext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4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94" y="2793168"/>
            <a:ext cx="7542213" cy="160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731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Strength of 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tx2"/>
                </a:solidFill>
              </a:rPr>
              <a:t>The use of 56-bit keys: </a:t>
            </a:r>
            <a:r>
              <a:rPr lang="en-IN" dirty="0" smtClean="0"/>
              <a:t>56-bit </a:t>
            </a:r>
            <a:r>
              <a:rPr lang="en-IN" dirty="0"/>
              <a:t>key is used in encryption, there are </a:t>
            </a:r>
            <a:r>
              <a:rPr lang="en-IN" dirty="0">
                <a:solidFill>
                  <a:schemeClr val="tx2"/>
                </a:solidFill>
              </a:rPr>
              <a:t>2</a:t>
            </a:r>
            <a:r>
              <a:rPr lang="en-IN" baseline="30000" dirty="0">
                <a:solidFill>
                  <a:schemeClr val="tx2"/>
                </a:solidFill>
              </a:rPr>
              <a:t>56</a:t>
            </a:r>
            <a:r>
              <a:rPr lang="en-IN" dirty="0">
                <a:solidFill>
                  <a:schemeClr val="tx2"/>
                </a:solidFill>
              </a:rPr>
              <a:t> possible keys. </a:t>
            </a:r>
            <a:r>
              <a:rPr lang="en-IN" dirty="0"/>
              <a:t>A brute force attack on such number of keys is impractical</a:t>
            </a:r>
            <a:r>
              <a:rPr lang="en-IN" dirty="0" smtClean="0"/>
              <a:t>.</a:t>
            </a:r>
          </a:p>
          <a:p>
            <a:r>
              <a:rPr lang="en-IN" b="1" dirty="0" smtClean="0">
                <a:solidFill>
                  <a:schemeClr val="tx2"/>
                </a:solidFill>
              </a:rPr>
              <a:t>The nature of algorithm: </a:t>
            </a:r>
            <a:r>
              <a:rPr lang="en-IN" dirty="0" smtClean="0"/>
              <a:t>Cryptanalyst can perform cryptanalysis by exploiting the  characteristic of DES algorithm but no one has succeeded in finding out the weakness.</a:t>
            </a:r>
            <a:endParaRPr lang="en-IN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52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AES (Advanced Encryption Standard)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The </a:t>
            </a:r>
            <a:r>
              <a:rPr lang="en-IN" sz="2200" dirty="0" err="1"/>
              <a:t>Rijndael</a:t>
            </a:r>
            <a:r>
              <a:rPr lang="en-IN" sz="2200" dirty="0"/>
              <a:t> proposal for AES defined a cipher in which the block length and the key length can be independently specified to be 128, </a:t>
            </a:r>
            <a:r>
              <a:rPr lang="en-IN" sz="2200" dirty="0" smtClean="0"/>
              <a:t>192</a:t>
            </a:r>
            <a:r>
              <a:rPr lang="en-IN" sz="2200" dirty="0"/>
              <a:t>, or 256 bits</a:t>
            </a:r>
            <a:r>
              <a:rPr lang="en-IN" sz="2200" dirty="0" smtClean="0"/>
              <a:t>.</a:t>
            </a:r>
          </a:p>
          <a:p>
            <a:endParaRPr lang="en-IN" sz="2200" dirty="0"/>
          </a:p>
          <a:p>
            <a:endParaRPr lang="en-IN" sz="2200" dirty="0" smtClean="0"/>
          </a:p>
          <a:p>
            <a:endParaRPr lang="en-IN" sz="2200" dirty="0"/>
          </a:p>
          <a:p>
            <a:endParaRPr lang="en-IN" sz="2200" dirty="0" smtClean="0"/>
          </a:p>
          <a:p>
            <a:endParaRPr lang="en-IN" sz="2200" dirty="0" smtClean="0"/>
          </a:p>
          <a:p>
            <a:r>
              <a:rPr lang="en-IN" sz="2200" dirty="0" smtClean="0"/>
              <a:t>AES designed to have characteristics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200" dirty="0" smtClean="0"/>
              <a:t>Resistance </a:t>
            </a:r>
            <a:r>
              <a:rPr lang="en-IN" sz="2200" dirty="0"/>
              <a:t>against all known attacks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200" dirty="0"/>
              <a:t>Speed and code compactness on a wide range of platforms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200" dirty="0"/>
              <a:t>Design simplicity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005951"/>
              </p:ext>
            </p:extLst>
          </p:nvPr>
        </p:nvGraphicFramePr>
        <p:xfrm>
          <a:off x="287524" y="2253883"/>
          <a:ext cx="8763000" cy="47471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xmlns="" val="1307275056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xmlns="" val="45192557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xmlns="" val="1479046195"/>
                    </a:ext>
                  </a:extLst>
                </a:gridCol>
                <a:gridCol w="1490192">
                  <a:extLst>
                    <a:ext uri="{9D8B030D-6E8A-4147-A177-3AD203B41FA5}">
                      <a16:colId xmlns:a16="http://schemas.microsoft.com/office/drawing/2014/main" xmlns="" val="3232777931"/>
                    </a:ext>
                  </a:extLst>
                </a:gridCol>
              </a:tblGrid>
              <a:tr h="474712"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Key size (words/ bytes/ bits)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4/16/128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6/24/192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8/32/256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415939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446589"/>
              </p:ext>
            </p:extLst>
          </p:nvPr>
        </p:nvGraphicFramePr>
        <p:xfrm>
          <a:off x="287524" y="2803845"/>
          <a:ext cx="8763000" cy="47471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xmlns="" val="1307275056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xmlns="" val="45192557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xmlns="" val="1479046195"/>
                    </a:ext>
                  </a:extLst>
                </a:gridCol>
                <a:gridCol w="1490192">
                  <a:extLst>
                    <a:ext uri="{9D8B030D-6E8A-4147-A177-3AD203B41FA5}">
                      <a16:colId xmlns:a16="http://schemas.microsoft.com/office/drawing/2014/main" xmlns="" val="3232777931"/>
                    </a:ext>
                  </a:extLst>
                </a:gridCol>
              </a:tblGrid>
              <a:tr h="474712"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Block size (words/ bytes/ bits)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4/16/128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4/16/128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4/16/128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415939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221865"/>
              </p:ext>
            </p:extLst>
          </p:nvPr>
        </p:nvGraphicFramePr>
        <p:xfrm>
          <a:off x="299781" y="3348272"/>
          <a:ext cx="8763000" cy="47471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08223">
                  <a:extLst>
                    <a:ext uri="{9D8B030D-6E8A-4147-A177-3AD203B41FA5}">
                      <a16:colId xmlns:a16="http://schemas.microsoft.com/office/drawing/2014/main" xmlns="" val="1307275056"/>
                    </a:ext>
                  </a:extLst>
                </a:gridCol>
                <a:gridCol w="1484926">
                  <a:extLst>
                    <a:ext uri="{9D8B030D-6E8A-4147-A177-3AD203B41FA5}">
                      <a16:colId xmlns:a16="http://schemas.microsoft.com/office/drawing/2014/main" xmlns="" val="45192557"/>
                    </a:ext>
                  </a:extLst>
                </a:gridCol>
                <a:gridCol w="1484925">
                  <a:extLst>
                    <a:ext uri="{9D8B030D-6E8A-4147-A177-3AD203B41FA5}">
                      <a16:colId xmlns:a16="http://schemas.microsoft.com/office/drawing/2014/main" xmlns="" val="30999045"/>
                    </a:ext>
                  </a:extLst>
                </a:gridCol>
                <a:gridCol w="1484926">
                  <a:extLst>
                    <a:ext uri="{9D8B030D-6E8A-4147-A177-3AD203B41FA5}">
                      <a16:colId xmlns:a16="http://schemas.microsoft.com/office/drawing/2014/main" xmlns="" val="3254710364"/>
                    </a:ext>
                  </a:extLst>
                </a:gridCol>
              </a:tblGrid>
              <a:tr h="474712"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Round key size (words/ bytes/ bits)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4/16/128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 smtClean="0"/>
                        <a:t>4/16/128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dirty="0" smtClean="0"/>
                        <a:t>4/16/128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415939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960425"/>
              </p:ext>
            </p:extLst>
          </p:nvPr>
        </p:nvGraphicFramePr>
        <p:xfrm>
          <a:off x="287524" y="3892699"/>
          <a:ext cx="8763000" cy="42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xmlns="" val="1307275056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xmlns="" val="45192557"/>
                    </a:ext>
                  </a:extLst>
                </a:gridCol>
                <a:gridCol w="1476164">
                  <a:extLst>
                    <a:ext uri="{9D8B030D-6E8A-4147-A177-3AD203B41FA5}">
                      <a16:colId xmlns:a16="http://schemas.microsoft.com/office/drawing/2014/main" xmlns="" val="1479046195"/>
                    </a:ext>
                  </a:extLst>
                </a:gridCol>
                <a:gridCol w="1490192">
                  <a:extLst>
                    <a:ext uri="{9D8B030D-6E8A-4147-A177-3AD203B41FA5}">
                      <a16:colId xmlns:a16="http://schemas.microsoft.com/office/drawing/2014/main" xmlns="" val="3232777931"/>
                    </a:ext>
                  </a:extLst>
                </a:gridCol>
              </a:tblGrid>
              <a:tr h="340769">
                <a:tc>
                  <a:txBody>
                    <a:bodyPr/>
                    <a:lstStyle/>
                    <a:p>
                      <a:r>
                        <a:rPr lang="en-IN" sz="2200" dirty="0" smtClean="0"/>
                        <a:t>Number of Rounds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10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12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 smtClean="0"/>
                        <a:t>14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94159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84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AES (Advanced Encryption Standard)</a:t>
            </a:r>
          </a:p>
        </p:txBody>
      </p:sp>
      <p:sp>
        <p:nvSpPr>
          <p:cNvPr id="4" name="Rectangle 3"/>
          <p:cNvSpPr/>
          <p:nvPr/>
        </p:nvSpPr>
        <p:spPr>
          <a:xfrm>
            <a:off x="3070705" y="2874088"/>
            <a:ext cx="2808312" cy="113097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AES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92763" y="1783668"/>
            <a:ext cx="1764196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Plaintext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92763" y="4653136"/>
            <a:ext cx="1764196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Ciphertext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538757" y="1105979"/>
            <a:ext cx="1764196" cy="461665"/>
            <a:chOff x="1979712" y="1239143"/>
            <a:chExt cx="1764196" cy="461665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1979712" y="1700808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47629" y="1239143"/>
              <a:ext cx="12442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 smtClean="0">
                  <a:latin typeface="+mj-lt"/>
                </a:rPr>
                <a:t>128 bits </a:t>
              </a:r>
              <a:endParaRPr lang="en-IN" sz="2400" dirty="0"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92763" y="5265204"/>
            <a:ext cx="1764196" cy="489247"/>
            <a:chOff x="1979712" y="1700808"/>
            <a:chExt cx="1764196" cy="489247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1979712" y="1700808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249742" y="1728390"/>
              <a:ext cx="12442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 smtClean="0">
                  <a:latin typeface="+mj-lt"/>
                </a:rPr>
                <a:t>128 bits </a:t>
              </a:r>
              <a:endParaRPr lang="en-IN" sz="2400" dirty="0">
                <a:latin typeface="+mj-lt"/>
              </a:endParaRPr>
            </a:p>
          </p:txBody>
        </p:sp>
      </p:grpSp>
      <p:sp>
        <p:nvSpPr>
          <p:cNvPr id="19" name="Down Arrow 18"/>
          <p:cNvSpPr/>
          <p:nvPr/>
        </p:nvSpPr>
        <p:spPr>
          <a:xfrm>
            <a:off x="4330845" y="2384884"/>
            <a:ext cx="288032" cy="48920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4327172" y="4005064"/>
            <a:ext cx="288032" cy="48920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 rot="5400000">
            <a:off x="5988604" y="3182260"/>
            <a:ext cx="295458" cy="51463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91085" y="3219363"/>
            <a:ext cx="2437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Key (128-256 bits)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1750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AES (Advanced Encryption Standard)</a:t>
            </a:r>
          </a:p>
        </p:txBody>
      </p:sp>
      <p:sp>
        <p:nvSpPr>
          <p:cNvPr id="4" name="Rectangle 3"/>
          <p:cNvSpPr/>
          <p:nvPr/>
        </p:nvSpPr>
        <p:spPr>
          <a:xfrm>
            <a:off x="791580" y="1664804"/>
            <a:ext cx="5580620" cy="40684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160556" y="4887347"/>
            <a:ext cx="2448272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Round-N</a:t>
            </a:r>
          </a:p>
          <a:p>
            <a:pPr algn="ctr"/>
            <a:r>
              <a:rPr lang="en-IN" dirty="0" smtClean="0">
                <a:solidFill>
                  <a:schemeClr val="tx1"/>
                </a:solidFill>
              </a:rPr>
              <a:t>(slightly different)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51620" y="3392996"/>
            <a:ext cx="2448272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Round-2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60556" y="2575531"/>
            <a:ext cx="2448272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Round-1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60556" y="1772624"/>
            <a:ext cx="2448272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AddRoundKey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3734718" y="3329985"/>
            <a:ext cx="3762795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Key expansion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>
          <a:xfrm>
            <a:off x="3608828" y="2096660"/>
            <a:ext cx="168325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08825" y="2899567"/>
            <a:ext cx="168325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608826" y="3665110"/>
            <a:ext cx="168325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08827" y="5211383"/>
            <a:ext cx="168325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8" idx="2"/>
            <a:endCxn id="8" idx="0"/>
          </p:cNvCxnSpPr>
          <p:nvPr/>
        </p:nvCxnSpPr>
        <p:spPr>
          <a:xfrm>
            <a:off x="2384692" y="1289546"/>
            <a:ext cx="0" cy="4830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2"/>
            <a:endCxn id="7" idx="0"/>
          </p:cNvCxnSpPr>
          <p:nvPr/>
        </p:nvCxnSpPr>
        <p:spPr>
          <a:xfrm>
            <a:off x="2384692" y="2420696"/>
            <a:ext cx="0" cy="1548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375756" y="3238161"/>
            <a:ext cx="0" cy="1548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375756" y="4041068"/>
            <a:ext cx="0" cy="84627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366820" y="5535419"/>
            <a:ext cx="8936" cy="68388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57675" y="920214"/>
            <a:ext cx="1854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128 bits Plaintext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1403648" y="6120008"/>
            <a:ext cx="196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128 bits </a:t>
            </a:r>
            <a:r>
              <a:rPr lang="en-IN" dirty="0" err="1" smtClean="0"/>
              <a:t>Ciphertext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4258731" y="209666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K</a:t>
            </a:r>
            <a:r>
              <a:rPr lang="en-IN" baseline="-25000" dirty="0" smtClean="0"/>
              <a:t>0</a:t>
            </a:r>
            <a:endParaRPr lang="en-IN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4258731" y="294624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K</a:t>
            </a:r>
            <a:r>
              <a:rPr lang="en-IN" baseline="-25000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58731" y="368102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K</a:t>
            </a:r>
            <a:r>
              <a:rPr lang="en-IN" baseline="-25000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19457" y="521138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K</a:t>
            </a:r>
            <a:r>
              <a:rPr lang="en-IN" baseline="-25000" dirty="0" smtClean="0"/>
              <a:t>10</a:t>
            </a:r>
            <a:endParaRPr lang="en-IN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7024890" y="1698367"/>
            <a:ext cx="2191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/>
              <a:t>Cipher key</a:t>
            </a:r>
          </a:p>
          <a:p>
            <a:pPr algn="ctr"/>
            <a:r>
              <a:rPr lang="en-IN" dirty="0" smtClean="0"/>
              <a:t>(128, 192 or 256 bits)</a:t>
            </a:r>
            <a:endParaRPr lang="en-IN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372200" y="2047898"/>
            <a:ext cx="68407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446421" y="4041068"/>
            <a:ext cx="4032" cy="109757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20868" y="1203139"/>
            <a:ext cx="65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  <a:latin typeface="+mj-lt"/>
              </a:rPr>
              <a:t>AES</a:t>
            </a:r>
            <a:endParaRPr lang="en-IN" sz="2400" baseline="-250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507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8" grpId="0"/>
      <p:bldP spid="30" grpId="0"/>
      <p:bldP spid="31" grpId="0"/>
      <p:bldP spid="32" grpId="0"/>
      <p:bldP spid="33" grpId="0"/>
      <p:bldP spid="34" grpId="0"/>
      <p:bldP spid="35" grpId="0"/>
      <p:bldP spid="4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35596" y="1486338"/>
            <a:ext cx="2916324" cy="22682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15616" y="874270"/>
            <a:ext cx="2016224" cy="32403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AddRoundKey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15616" y="1594350"/>
            <a:ext cx="2016224" cy="3240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SubBytes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15616" y="2170414"/>
            <a:ext cx="2016224" cy="32403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ShiftRows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15616" y="2746478"/>
            <a:ext cx="2016224" cy="32403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MixColumns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15616" y="3322542"/>
            <a:ext cx="2016224" cy="32403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AddRoundKey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5596" y="4294650"/>
            <a:ext cx="2916324" cy="16921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15616" y="4402662"/>
            <a:ext cx="2016224" cy="32403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SubBytes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12566" y="4988952"/>
            <a:ext cx="2016224" cy="32403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tx1"/>
                </a:solidFill>
              </a:rPr>
              <a:t>ShiftRows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100808" y="5554790"/>
            <a:ext cx="2016224" cy="32403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AddRoundKey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49642" y="242684"/>
            <a:ext cx="154817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n>
                  <a:solidFill>
                    <a:sysClr val="windowText" lastClr="000000"/>
                  </a:solidFill>
                </a:ln>
              </a:rPr>
              <a:t>Plaintext</a:t>
            </a:r>
            <a:endParaRPr lang="en-IN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49642" y="6264024"/>
            <a:ext cx="154817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err="1" smtClean="0">
                <a:ln>
                  <a:solidFill>
                    <a:sysClr val="windowText" lastClr="000000"/>
                  </a:solidFill>
                </a:ln>
              </a:rPr>
              <a:t>Ciphertext</a:t>
            </a:r>
            <a:endParaRPr lang="en-IN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123728" y="1200880"/>
            <a:ext cx="0" cy="2622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120678" y="1918386"/>
            <a:ext cx="0" cy="2622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23728" y="2486019"/>
            <a:ext cx="0" cy="2622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108920" y="3060288"/>
            <a:ext cx="0" cy="2622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23728" y="4726698"/>
            <a:ext cx="0" cy="2622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23728" y="5986838"/>
            <a:ext cx="0" cy="2622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123728" y="5292536"/>
            <a:ext cx="0" cy="2622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16200000">
            <a:off x="2906057" y="2435798"/>
            <a:ext cx="130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Round 1</a:t>
            </a:r>
            <a:endParaRPr lang="en-IN" b="1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2805942" y="4918742"/>
            <a:ext cx="140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Round 10</a:t>
            </a:r>
            <a:endParaRPr lang="en-IN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678707" y="3275692"/>
            <a:ext cx="154817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n>
                  <a:solidFill>
                    <a:sysClr val="windowText" lastClr="000000"/>
                  </a:solidFill>
                </a:ln>
              </a:rPr>
              <a:t>Round key 1</a:t>
            </a:r>
            <a:endParaRPr lang="en-IN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47" name="Straight Arrow Connector 46"/>
          <p:cNvCxnSpPr>
            <a:endCxn id="44" idx="0"/>
          </p:cNvCxnSpPr>
          <p:nvPr/>
        </p:nvCxnSpPr>
        <p:spPr>
          <a:xfrm>
            <a:off x="5452793" y="1016732"/>
            <a:ext cx="0" cy="22589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184068" y="71336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Key</a:t>
            </a:r>
            <a:endParaRPr lang="en-IN" dirty="0"/>
          </a:p>
        </p:txBody>
      </p:sp>
      <p:sp>
        <p:nvSpPr>
          <p:cNvPr id="53" name="TextBox 52"/>
          <p:cNvSpPr txBox="1"/>
          <p:nvPr/>
        </p:nvSpPr>
        <p:spPr>
          <a:xfrm>
            <a:off x="4680012" y="827420"/>
            <a:ext cx="154817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n>
                  <a:solidFill>
                    <a:sysClr val="windowText" lastClr="000000"/>
                  </a:solidFill>
                </a:ln>
              </a:rPr>
              <a:t>Round key 0</a:t>
            </a:r>
            <a:endParaRPr lang="en-IN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55" name="Straight Connector 54"/>
          <p:cNvCxnSpPr>
            <a:endCxn id="53" idx="1"/>
          </p:cNvCxnSpPr>
          <p:nvPr/>
        </p:nvCxnSpPr>
        <p:spPr>
          <a:xfrm flipV="1">
            <a:off x="3131840" y="1012086"/>
            <a:ext cx="1548172" cy="24202"/>
          </a:xfrm>
          <a:prstGeom prst="line">
            <a:avLst/>
          </a:prstGeom>
          <a:ln w="1905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44" idx="1"/>
          </p:cNvCxnSpPr>
          <p:nvPr/>
        </p:nvCxnSpPr>
        <p:spPr>
          <a:xfrm flipV="1">
            <a:off x="3139777" y="3460358"/>
            <a:ext cx="1538930" cy="24202"/>
          </a:xfrm>
          <a:prstGeom prst="line">
            <a:avLst/>
          </a:prstGeom>
          <a:ln w="1905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662913" y="5543944"/>
            <a:ext cx="1548172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Round key 10</a:t>
            </a:r>
            <a:endParaRPr lang="en-IN" dirty="0"/>
          </a:p>
        </p:txBody>
      </p:sp>
      <p:cxnSp>
        <p:nvCxnSpPr>
          <p:cNvPr id="59" name="Straight Arrow Connector 58"/>
          <p:cNvCxnSpPr>
            <a:stCxn id="44" idx="2"/>
            <a:endCxn id="58" idx="0"/>
          </p:cNvCxnSpPr>
          <p:nvPr/>
        </p:nvCxnSpPr>
        <p:spPr>
          <a:xfrm flipH="1">
            <a:off x="5436999" y="3645024"/>
            <a:ext cx="15794" cy="18989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58" idx="1"/>
          </p:cNvCxnSpPr>
          <p:nvPr/>
        </p:nvCxnSpPr>
        <p:spPr>
          <a:xfrm>
            <a:off x="3116046" y="5726586"/>
            <a:ext cx="1546867" cy="2024"/>
          </a:xfrm>
          <a:prstGeom prst="line">
            <a:avLst/>
          </a:prstGeom>
          <a:ln w="19050"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099171" y="612016"/>
            <a:ext cx="0" cy="2622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5430829" y="440668"/>
            <a:ext cx="6170" cy="3867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2120678" y="3731880"/>
            <a:ext cx="3050" cy="56277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02928" y="1407548"/>
            <a:ext cx="3297564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/>
              <a:t>Notes:</a:t>
            </a:r>
          </a:p>
          <a:p>
            <a:pPr marL="342900" indent="-342900" algn="just">
              <a:buAutoNum type="arabicPeriod"/>
            </a:pPr>
            <a:r>
              <a:rPr lang="en-IN" dirty="0" smtClean="0"/>
              <a:t>One AddRoundKey is applied before the First round.</a:t>
            </a:r>
          </a:p>
          <a:p>
            <a:pPr marL="342900" indent="-342900" algn="just">
              <a:buAutoNum type="arabicPeriod"/>
            </a:pPr>
            <a:r>
              <a:rPr lang="en-IN" dirty="0" smtClean="0"/>
              <a:t>The third transformation is missing in the last round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64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3" grpId="0" animBg="1"/>
      <p:bldP spid="40" grpId="0"/>
      <p:bldP spid="41" grpId="0"/>
      <p:bldP spid="44" grpId="0" animBg="1"/>
      <p:bldP spid="52" grpId="0"/>
      <p:bldP spid="53" grpId="0" animBg="1"/>
      <p:bldP spid="58" grpId="0" animBg="1"/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8" y="67484"/>
            <a:ext cx="4482707" cy="673274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932040" y="120941"/>
            <a:ext cx="3899300" cy="71577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 smtClean="0"/>
              <a:t>AES Structure</a:t>
            </a:r>
            <a:endParaRPr lang="en-IN" sz="4000" dirty="0"/>
          </a:p>
        </p:txBody>
      </p:sp>
      <p:sp>
        <p:nvSpPr>
          <p:cNvPr id="2" name="Rounded Rectangle 1"/>
          <p:cNvSpPr/>
          <p:nvPr/>
        </p:nvSpPr>
        <p:spPr>
          <a:xfrm>
            <a:off x="4680012" y="908720"/>
            <a:ext cx="4392488" cy="3096344"/>
          </a:xfrm>
          <a:prstGeom prst="roundRect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400" dirty="0" smtClean="0">
                <a:solidFill>
                  <a:schemeClr val="tx1"/>
                </a:solidFill>
              </a:rPr>
              <a:t>Initialization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 smtClean="0">
                <a:solidFill>
                  <a:schemeClr val="tx1"/>
                </a:solidFill>
              </a:rPr>
              <a:t>Expand </a:t>
            </a:r>
            <a:r>
              <a:rPr lang="en-IN" sz="2400" dirty="0">
                <a:solidFill>
                  <a:schemeClr val="tx1"/>
                </a:solidFill>
              </a:rPr>
              <a:t>16-byte key to get the actual </a:t>
            </a:r>
            <a:r>
              <a:rPr lang="en-IN" sz="2400" b="1" dirty="0">
                <a:solidFill>
                  <a:schemeClr val="accent1"/>
                </a:solidFill>
              </a:rPr>
              <a:t>key block</a:t>
            </a:r>
            <a:r>
              <a:rPr lang="en-IN" sz="2400" dirty="0">
                <a:solidFill>
                  <a:schemeClr val="tx1"/>
                </a:solidFill>
              </a:rPr>
              <a:t> to be used.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Initialize 16-byte plaintext block called as </a:t>
            </a:r>
            <a:r>
              <a:rPr lang="en-IN" sz="2400" b="1" dirty="0">
                <a:solidFill>
                  <a:schemeClr val="accent1"/>
                </a:solidFill>
              </a:rPr>
              <a:t>state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XOR the </a:t>
            </a:r>
            <a:r>
              <a:rPr lang="en-IN" sz="2400" b="1" dirty="0">
                <a:solidFill>
                  <a:schemeClr val="accent1"/>
                </a:solidFill>
              </a:rPr>
              <a:t>state</a:t>
            </a:r>
            <a:r>
              <a:rPr lang="en-IN" sz="2400" dirty="0">
                <a:solidFill>
                  <a:schemeClr val="tx1"/>
                </a:solidFill>
              </a:rPr>
              <a:t> with the </a:t>
            </a:r>
            <a:r>
              <a:rPr lang="en-IN" sz="2400" b="1" dirty="0">
                <a:solidFill>
                  <a:schemeClr val="accent1"/>
                </a:solidFill>
              </a:rPr>
              <a:t>key</a:t>
            </a: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b="1" dirty="0">
                <a:solidFill>
                  <a:schemeClr val="accent1"/>
                </a:solidFill>
              </a:rPr>
              <a:t>block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80012" y="4153938"/>
            <a:ext cx="4392488" cy="2221740"/>
          </a:xfrm>
          <a:prstGeom prst="roundRect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400" dirty="0">
                <a:solidFill>
                  <a:schemeClr val="tx1"/>
                </a:solidFill>
              </a:rPr>
              <a:t>For each round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Apply S-box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Rotate rows of state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Mix columns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Add Round key: XOR the state with key block.</a:t>
            </a:r>
          </a:p>
        </p:txBody>
      </p:sp>
    </p:spTree>
    <p:extLst>
      <p:ext uri="{BB962C8B-B14F-4D97-AF65-F5344CB8AC3E}">
        <p14:creationId xmlns:p14="http://schemas.microsoft.com/office/powerpoint/2010/main" val="46226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5696" y="1736812"/>
            <a:ext cx="1986206" cy="309634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 smtClean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 smtClean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 smtClean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sz="2000" dirty="0" smtClean="0">
              <a:solidFill>
                <a:schemeClr val="tx1"/>
              </a:solidFill>
            </a:endParaRP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ENCRYPTION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01980" y="2096852"/>
            <a:ext cx="1490464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Bit-stream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Generation 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algorithm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39381" y="3032956"/>
            <a:ext cx="0" cy="79208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32" idx="3"/>
          </p:cNvCxnSpPr>
          <p:nvPr/>
        </p:nvCxnSpPr>
        <p:spPr>
          <a:xfrm>
            <a:off x="1533066" y="3953380"/>
            <a:ext cx="1180203" cy="1568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73225" y="3969060"/>
            <a:ext cx="1368153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567327" y="3722548"/>
                <a:ext cx="5597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327" y="3722548"/>
                <a:ext cx="559769" cy="461665"/>
              </a:xfrm>
              <a:prstGeom prst="rect">
                <a:avLst/>
              </a:prstGeom>
              <a:blipFill rotWithShape="1">
                <a:blip r:embed="rId2"/>
                <a:stretch>
                  <a:fillRect r="-1087" b="-10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5544108" y="1736812"/>
            <a:ext cx="1908212" cy="309634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 smtClean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 smtClean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 smtClean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sz="2000" dirty="0">
              <a:solidFill>
                <a:schemeClr val="tx1"/>
              </a:solidFill>
            </a:endParaRP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DECRYPTION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81836" y="2096852"/>
            <a:ext cx="1490464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Bit-stream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Generation </a:t>
            </a:r>
          </a:p>
          <a:p>
            <a:pPr algn="ctr"/>
            <a:r>
              <a:rPr lang="en-IN" sz="2000" dirty="0" smtClean="0">
                <a:solidFill>
                  <a:schemeClr val="tx1"/>
                </a:solidFill>
              </a:rPr>
              <a:t>algorithm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444208" y="3032956"/>
            <a:ext cx="0" cy="79208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263907" y="3969060"/>
            <a:ext cx="106436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588224" y="3953380"/>
            <a:ext cx="1368152" cy="1568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6182325" y="3722548"/>
                <a:ext cx="5597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i="1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325" y="3722548"/>
                <a:ext cx="559769" cy="461665"/>
              </a:xfrm>
              <a:prstGeom prst="rect">
                <a:avLst/>
              </a:prstGeom>
              <a:blipFill rotWithShape="1">
                <a:blip r:embed="rId3"/>
                <a:stretch>
                  <a:fillRect r="-1087" b="-10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>
            <a:off x="1533066" y="2569030"/>
            <a:ext cx="568914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5" idx="1"/>
          </p:cNvCxnSpPr>
          <p:nvPr/>
        </p:nvCxnSpPr>
        <p:spPr>
          <a:xfrm>
            <a:off x="5263907" y="2554052"/>
            <a:ext cx="517929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2" name="TextBox 1031"/>
          <p:cNvSpPr txBox="1"/>
          <p:nvPr/>
        </p:nvSpPr>
        <p:spPr>
          <a:xfrm>
            <a:off x="104726" y="3599437"/>
            <a:ext cx="1428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Plaintext(p</a:t>
            </a:r>
            <a:r>
              <a:rPr lang="en-IN" sz="2000" baseline="-25000" dirty="0" smtClean="0"/>
              <a:t>i</a:t>
            </a:r>
            <a:r>
              <a:rPr lang="en-IN" sz="2000" dirty="0" smtClean="0"/>
              <a:t>)</a:t>
            </a:r>
          </a:p>
          <a:p>
            <a:pPr algn="ctr"/>
            <a:r>
              <a:rPr lang="en-IN" sz="2000" dirty="0" smtClean="0">
                <a:solidFill>
                  <a:srgbClr val="FF0000"/>
                </a:solidFill>
              </a:rPr>
              <a:t>100101</a:t>
            </a: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12045" y="2215086"/>
            <a:ext cx="963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 smtClean="0"/>
              <a:t>Key(</a:t>
            </a:r>
            <a:r>
              <a:rPr lang="en-IN" sz="2000" dirty="0" err="1" smtClean="0"/>
              <a:t>k</a:t>
            </a:r>
            <a:r>
              <a:rPr lang="en-IN" sz="2000" baseline="-25000" dirty="0" err="1" smtClean="0"/>
              <a:t>i</a:t>
            </a:r>
            <a:r>
              <a:rPr lang="en-IN" sz="2000" dirty="0" smtClean="0"/>
              <a:t>)</a:t>
            </a:r>
          </a:p>
          <a:p>
            <a:pPr algn="ctr"/>
            <a:r>
              <a:rPr lang="en-IN" sz="2000" dirty="0" smtClean="0">
                <a:solidFill>
                  <a:srgbClr val="FF0000"/>
                </a:solidFill>
              </a:rPr>
              <a:t>010101</a:t>
            </a: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21903" y="3599437"/>
            <a:ext cx="1578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 smtClean="0"/>
              <a:t>Ciphertext(c</a:t>
            </a:r>
            <a:r>
              <a:rPr lang="en-IN" sz="2000" baseline="-25000" dirty="0" smtClean="0"/>
              <a:t>i</a:t>
            </a:r>
            <a:r>
              <a:rPr lang="en-IN" sz="2000" dirty="0" smtClean="0"/>
              <a:t>)</a:t>
            </a:r>
            <a:endParaRPr lang="en-IN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IN" sz="2000" dirty="0" smtClean="0">
                <a:solidFill>
                  <a:srgbClr val="FF0000"/>
                </a:solidFill>
              </a:rPr>
              <a:t>110000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192169" y="2200109"/>
            <a:ext cx="963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 smtClean="0"/>
              <a:t>Key(</a:t>
            </a:r>
            <a:r>
              <a:rPr lang="en-IN" sz="2000" dirty="0" err="1" smtClean="0"/>
              <a:t>k</a:t>
            </a:r>
            <a:r>
              <a:rPr lang="en-IN" sz="2000" baseline="-25000" dirty="0" err="1" smtClean="0"/>
              <a:t>i</a:t>
            </a:r>
            <a:r>
              <a:rPr lang="en-IN" sz="2000" dirty="0" smtClean="0"/>
              <a:t>)</a:t>
            </a:r>
          </a:p>
          <a:p>
            <a:pPr algn="ctr"/>
            <a:r>
              <a:rPr lang="en-IN" sz="2000" dirty="0" smtClean="0">
                <a:solidFill>
                  <a:srgbClr val="FF0000"/>
                </a:solidFill>
              </a:rPr>
              <a:t>010101</a:t>
            </a: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30664" y="3599437"/>
            <a:ext cx="1428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Plaintext(p</a:t>
            </a:r>
            <a:r>
              <a:rPr lang="en-IN" sz="2000" baseline="-25000" dirty="0" smtClean="0"/>
              <a:t>i</a:t>
            </a:r>
            <a:r>
              <a:rPr lang="en-IN" sz="2000" dirty="0" smtClean="0"/>
              <a:t>)</a:t>
            </a:r>
          </a:p>
          <a:p>
            <a:pPr algn="ctr"/>
            <a:r>
              <a:rPr lang="en-IN" sz="2000" dirty="0" smtClean="0">
                <a:solidFill>
                  <a:srgbClr val="FF0000"/>
                </a:solidFill>
              </a:rPr>
              <a:t>100101</a:t>
            </a: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1038" name="TextBox 1037"/>
          <p:cNvSpPr txBox="1"/>
          <p:nvPr/>
        </p:nvSpPr>
        <p:spPr>
          <a:xfrm>
            <a:off x="2839381" y="310750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K</a:t>
            </a:r>
            <a:r>
              <a:rPr lang="en-IN" sz="2000" baseline="-25000" dirty="0" smtClean="0"/>
              <a:t>i</a:t>
            </a:r>
            <a:endParaRPr lang="en-IN" sz="2000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6428086" y="312089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smtClean="0"/>
              <a:t>K</a:t>
            </a:r>
            <a:r>
              <a:rPr lang="en-IN" sz="2000" baseline="-25000" dirty="0" smtClean="0"/>
              <a:t>i</a:t>
            </a:r>
            <a:endParaRPr lang="en-IN" sz="2000" baseline="-25000" dirty="0"/>
          </a:p>
        </p:txBody>
      </p:sp>
      <p:sp>
        <p:nvSpPr>
          <p:cNvPr id="1039" name="Rectangle 1038"/>
          <p:cNvSpPr/>
          <p:nvPr/>
        </p:nvSpPr>
        <p:spPr>
          <a:xfrm>
            <a:off x="216272" y="103275"/>
            <a:ext cx="84543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dirty="0"/>
              <a:t>Stream Cipher</a:t>
            </a:r>
          </a:p>
        </p:txBody>
      </p:sp>
    </p:spTree>
    <p:extLst>
      <p:ext uri="{BB962C8B-B14F-4D97-AF65-F5344CB8AC3E}">
        <p14:creationId xmlns:p14="http://schemas.microsoft.com/office/powerpoint/2010/main" val="2496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4" grpId="0"/>
      <p:bldP spid="24" grpId="0" animBg="1"/>
      <p:bldP spid="25" grpId="0" animBg="1"/>
      <p:bldP spid="29" grpId="0"/>
      <p:bldP spid="1032" grpId="0"/>
      <p:bldP spid="43" grpId="0"/>
      <p:bldP spid="44" grpId="0"/>
      <p:bldP spid="48" grpId="0"/>
      <p:bldP spid="49" grpId="0"/>
      <p:bldP spid="1038" grpId="0"/>
      <p:bldP spid="5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Units in AES</a:t>
            </a:r>
            <a:endParaRPr lang="en-IN" dirty="0"/>
          </a:p>
        </p:txBody>
      </p:sp>
      <p:pic>
        <p:nvPicPr>
          <p:cNvPr id="4" name="Picture 1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82" y="990600"/>
            <a:ext cx="8718836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44008" y="980440"/>
            <a:ext cx="4309492" cy="2330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90500" y="3392996"/>
            <a:ext cx="8740918" cy="1044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90500" y="4473116"/>
            <a:ext cx="8763000" cy="1908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 to State &amp; State to Block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1520032"/>
            <a:ext cx="7651750" cy="381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402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Plain Text to State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3" y="2296319"/>
            <a:ext cx="8308975" cy="2265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401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AES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934825"/>
          </a:xfrm>
        </p:spPr>
        <p:txBody>
          <a:bodyPr/>
          <a:lstStyle/>
          <a:p>
            <a:r>
              <a:rPr lang="en-IN" dirty="0"/>
              <a:t>The first N-1 rounds consist of four distinct transformation functions.</a:t>
            </a:r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16" name="Group 15"/>
          <p:cNvGrpSpPr/>
          <p:nvPr/>
        </p:nvGrpSpPr>
        <p:grpSpPr>
          <a:xfrm>
            <a:off x="288440" y="2026954"/>
            <a:ext cx="8567119" cy="1015281"/>
            <a:chOff x="288440" y="2026954"/>
            <a:chExt cx="8567119" cy="1015281"/>
          </a:xfrm>
        </p:grpSpPr>
        <p:sp>
          <p:nvSpPr>
            <p:cNvPr id="8" name="Freeform 7"/>
            <p:cNvSpPr/>
            <p:nvPr/>
          </p:nvSpPr>
          <p:spPr>
            <a:xfrm>
              <a:off x="2314367" y="2128484"/>
              <a:ext cx="6541192" cy="812224"/>
            </a:xfrm>
            <a:custGeom>
              <a:avLst/>
              <a:gdLst>
                <a:gd name="connsiteX0" fmla="*/ 135373 w 812224"/>
                <a:gd name="connsiteY0" fmla="*/ 0 h 6541192"/>
                <a:gd name="connsiteX1" fmla="*/ 676851 w 812224"/>
                <a:gd name="connsiteY1" fmla="*/ 0 h 6541192"/>
                <a:gd name="connsiteX2" fmla="*/ 812224 w 812224"/>
                <a:gd name="connsiteY2" fmla="*/ 135373 h 6541192"/>
                <a:gd name="connsiteX3" fmla="*/ 812224 w 812224"/>
                <a:gd name="connsiteY3" fmla="*/ 6541192 h 6541192"/>
                <a:gd name="connsiteX4" fmla="*/ 812224 w 812224"/>
                <a:gd name="connsiteY4" fmla="*/ 6541192 h 6541192"/>
                <a:gd name="connsiteX5" fmla="*/ 0 w 812224"/>
                <a:gd name="connsiteY5" fmla="*/ 6541192 h 6541192"/>
                <a:gd name="connsiteX6" fmla="*/ 0 w 812224"/>
                <a:gd name="connsiteY6" fmla="*/ 6541192 h 6541192"/>
                <a:gd name="connsiteX7" fmla="*/ 0 w 812224"/>
                <a:gd name="connsiteY7" fmla="*/ 135373 h 6541192"/>
                <a:gd name="connsiteX8" fmla="*/ 135373 w 812224"/>
                <a:gd name="connsiteY8" fmla="*/ 0 h 65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224" h="6541192">
                  <a:moveTo>
                    <a:pt x="812224" y="1090220"/>
                  </a:moveTo>
                  <a:lnTo>
                    <a:pt x="812224" y="5450972"/>
                  </a:lnTo>
                  <a:cubicBezTo>
                    <a:pt x="812224" y="6053078"/>
                    <a:pt x="804698" y="6541188"/>
                    <a:pt x="795415" y="6541188"/>
                  </a:cubicBezTo>
                  <a:lnTo>
                    <a:pt x="0" y="6541188"/>
                  </a:lnTo>
                  <a:lnTo>
                    <a:pt x="0" y="654118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95415" y="4"/>
                  </a:lnTo>
                  <a:cubicBezTo>
                    <a:pt x="804698" y="4"/>
                    <a:pt x="812224" y="488114"/>
                    <a:pt x="812224" y="1090220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63475" rIns="287300" bIns="163475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IN" sz="2400" kern="1200" dirty="0" smtClean="0"/>
                <a:t>The 16 input bytes are substituted using an </a:t>
              </a:r>
              <a:r>
                <a:rPr lang="en-IN" sz="2400" b="1" kern="1200" dirty="0" smtClean="0">
                  <a:solidFill>
                    <a:schemeClr val="tx2"/>
                  </a:solidFill>
                </a:rPr>
                <a:t>S-box</a:t>
              </a:r>
              <a:endParaRPr lang="en-US" sz="2400" b="1" kern="1200" dirty="0">
                <a:solidFill>
                  <a:schemeClr val="tx2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288440" y="2026954"/>
              <a:ext cx="2025927" cy="1015281"/>
            </a:xfrm>
            <a:custGeom>
              <a:avLst/>
              <a:gdLst>
                <a:gd name="connsiteX0" fmla="*/ 0 w 2025927"/>
                <a:gd name="connsiteY0" fmla="*/ 169217 h 1015281"/>
                <a:gd name="connsiteX1" fmla="*/ 169217 w 2025927"/>
                <a:gd name="connsiteY1" fmla="*/ 0 h 1015281"/>
                <a:gd name="connsiteX2" fmla="*/ 1856710 w 2025927"/>
                <a:gd name="connsiteY2" fmla="*/ 0 h 1015281"/>
                <a:gd name="connsiteX3" fmla="*/ 2025927 w 2025927"/>
                <a:gd name="connsiteY3" fmla="*/ 169217 h 1015281"/>
                <a:gd name="connsiteX4" fmla="*/ 2025927 w 2025927"/>
                <a:gd name="connsiteY4" fmla="*/ 846064 h 1015281"/>
                <a:gd name="connsiteX5" fmla="*/ 1856710 w 2025927"/>
                <a:gd name="connsiteY5" fmla="*/ 1015281 h 1015281"/>
                <a:gd name="connsiteX6" fmla="*/ 169217 w 2025927"/>
                <a:gd name="connsiteY6" fmla="*/ 1015281 h 1015281"/>
                <a:gd name="connsiteX7" fmla="*/ 0 w 2025927"/>
                <a:gd name="connsiteY7" fmla="*/ 846064 h 1015281"/>
                <a:gd name="connsiteX8" fmla="*/ 0 w 2025927"/>
                <a:gd name="connsiteY8" fmla="*/ 169217 h 101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5927" h="1015281">
                  <a:moveTo>
                    <a:pt x="0" y="169217"/>
                  </a:moveTo>
                  <a:cubicBezTo>
                    <a:pt x="0" y="75761"/>
                    <a:pt x="75761" y="0"/>
                    <a:pt x="169217" y="0"/>
                  </a:cubicBezTo>
                  <a:lnTo>
                    <a:pt x="1856710" y="0"/>
                  </a:lnTo>
                  <a:cubicBezTo>
                    <a:pt x="1950166" y="0"/>
                    <a:pt x="2025927" y="75761"/>
                    <a:pt x="2025927" y="169217"/>
                  </a:cubicBezTo>
                  <a:lnTo>
                    <a:pt x="2025927" y="846064"/>
                  </a:lnTo>
                  <a:cubicBezTo>
                    <a:pt x="2025927" y="939520"/>
                    <a:pt x="1950166" y="1015281"/>
                    <a:pt x="1856710" y="1015281"/>
                  </a:cubicBezTo>
                  <a:lnTo>
                    <a:pt x="169217" y="1015281"/>
                  </a:lnTo>
                  <a:cubicBezTo>
                    <a:pt x="75761" y="1015281"/>
                    <a:pt x="0" y="939520"/>
                    <a:pt x="0" y="846064"/>
                  </a:cubicBezTo>
                  <a:lnTo>
                    <a:pt x="0" y="16921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002" tIns="95282" rIns="141002" bIns="9528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err="1" smtClean="0"/>
                <a:t>SubBytes</a:t>
              </a:r>
              <a:endParaRPr lang="en-US" sz="24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8440" y="3092999"/>
            <a:ext cx="8567119" cy="1015281"/>
            <a:chOff x="288440" y="3092999"/>
            <a:chExt cx="8567119" cy="1015281"/>
          </a:xfrm>
        </p:grpSpPr>
        <p:sp>
          <p:nvSpPr>
            <p:cNvPr id="10" name="Freeform 9"/>
            <p:cNvSpPr/>
            <p:nvPr/>
          </p:nvSpPr>
          <p:spPr>
            <a:xfrm>
              <a:off x="2314367" y="3194529"/>
              <a:ext cx="6541192" cy="812224"/>
            </a:xfrm>
            <a:custGeom>
              <a:avLst/>
              <a:gdLst>
                <a:gd name="connsiteX0" fmla="*/ 135373 w 812224"/>
                <a:gd name="connsiteY0" fmla="*/ 0 h 6541192"/>
                <a:gd name="connsiteX1" fmla="*/ 676851 w 812224"/>
                <a:gd name="connsiteY1" fmla="*/ 0 h 6541192"/>
                <a:gd name="connsiteX2" fmla="*/ 812224 w 812224"/>
                <a:gd name="connsiteY2" fmla="*/ 135373 h 6541192"/>
                <a:gd name="connsiteX3" fmla="*/ 812224 w 812224"/>
                <a:gd name="connsiteY3" fmla="*/ 6541192 h 6541192"/>
                <a:gd name="connsiteX4" fmla="*/ 812224 w 812224"/>
                <a:gd name="connsiteY4" fmla="*/ 6541192 h 6541192"/>
                <a:gd name="connsiteX5" fmla="*/ 0 w 812224"/>
                <a:gd name="connsiteY5" fmla="*/ 6541192 h 6541192"/>
                <a:gd name="connsiteX6" fmla="*/ 0 w 812224"/>
                <a:gd name="connsiteY6" fmla="*/ 6541192 h 6541192"/>
                <a:gd name="connsiteX7" fmla="*/ 0 w 812224"/>
                <a:gd name="connsiteY7" fmla="*/ 135373 h 6541192"/>
                <a:gd name="connsiteX8" fmla="*/ 135373 w 812224"/>
                <a:gd name="connsiteY8" fmla="*/ 0 h 65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224" h="6541192">
                  <a:moveTo>
                    <a:pt x="812224" y="1090220"/>
                  </a:moveTo>
                  <a:lnTo>
                    <a:pt x="812224" y="5450972"/>
                  </a:lnTo>
                  <a:cubicBezTo>
                    <a:pt x="812224" y="6053078"/>
                    <a:pt x="804698" y="6541188"/>
                    <a:pt x="795415" y="6541188"/>
                  </a:cubicBezTo>
                  <a:lnTo>
                    <a:pt x="0" y="6541188"/>
                  </a:lnTo>
                  <a:lnTo>
                    <a:pt x="0" y="654118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95415" y="4"/>
                  </a:lnTo>
                  <a:cubicBezTo>
                    <a:pt x="804698" y="4"/>
                    <a:pt x="812224" y="488114"/>
                    <a:pt x="812224" y="1090220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63475" rIns="287300" bIns="163475" numCol="1" spcCol="1270" anchor="ctr" anchorCtr="0">
              <a:noAutofit/>
            </a:bodyPr>
            <a:lstStyle/>
            <a:p>
              <a:pPr marL="228600" lvl="1" indent="-22860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IN" sz="2400" kern="1200" dirty="0" smtClean="0"/>
                <a:t>Each of the four rows of the matrix is shifted to the left</a:t>
              </a:r>
              <a:endParaRPr lang="en-US" sz="24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88440" y="3092999"/>
              <a:ext cx="2025927" cy="1015281"/>
            </a:xfrm>
            <a:custGeom>
              <a:avLst/>
              <a:gdLst>
                <a:gd name="connsiteX0" fmla="*/ 0 w 2025927"/>
                <a:gd name="connsiteY0" fmla="*/ 169217 h 1015281"/>
                <a:gd name="connsiteX1" fmla="*/ 169217 w 2025927"/>
                <a:gd name="connsiteY1" fmla="*/ 0 h 1015281"/>
                <a:gd name="connsiteX2" fmla="*/ 1856710 w 2025927"/>
                <a:gd name="connsiteY2" fmla="*/ 0 h 1015281"/>
                <a:gd name="connsiteX3" fmla="*/ 2025927 w 2025927"/>
                <a:gd name="connsiteY3" fmla="*/ 169217 h 1015281"/>
                <a:gd name="connsiteX4" fmla="*/ 2025927 w 2025927"/>
                <a:gd name="connsiteY4" fmla="*/ 846064 h 1015281"/>
                <a:gd name="connsiteX5" fmla="*/ 1856710 w 2025927"/>
                <a:gd name="connsiteY5" fmla="*/ 1015281 h 1015281"/>
                <a:gd name="connsiteX6" fmla="*/ 169217 w 2025927"/>
                <a:gd name="connsiteY6" fmla="*/ 1015281 h 1015281"/>
                <a:gd name="connsiteX7" fmla="*/ 0 w 2025927"/>
                <a:gd name="connsiteY7" fmla="*/ 846064 h 1015281"/>
                <a:gd name="connsiteX8" fmla="*/ 0 w 2025927"/>
                <a:gd name="connsiteY8" fmla="*/ 169217 h 101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5927" h="1015281">
                  <a:moveTo>
                    <a:pt x="0" y="169217"/>
                  </a:moveTo>
                  <a:cubicBezTo>
                    <a:pt x="0" y="75761"/>
                    <a:pt x="75761" y="0"/>
                    <a:pt x="169217" y="0"/>
                  </a:cubicBezTo>
                  <a:lnTo>
                    <a:pt x="1856710" y="0"/>
                  </a:lnTo>
                  <a:cubicBezTo>
                    <a:pt x="1950166" y="0"/>
                    <a:pt x="2025927" y="75761"/>
                    <a:pt x="2025927" y="169217"/>
                  </a:cubicBezTo>
                  <a:lnTo>
                    <a:pt x="2025927" y="846064"/>
                  </a:lnTo>
                  <a:cubicBezTo>
                    <a:pt x="2025927" y="939520"/>
                    <a:pt x="1950166" y="1015281"/>
                    <a:pt x="1856710" y="1015281"/>
                  </a:cubicBezTo>
                  <a:lnTo>
                    <a:pt x="169217" y="1015281"/>
                  </a:lnTo>
                  <a:cubicBezTo>
                    <a:pt x="75761" y="1015281"/>
                    <a:pt x="0" y="939520"/>
                    <a:pt x="0" y="846064"/>
                  </a:cubicBezTo>
                  <a:lnTo>
                    <a:pt x="0" y="16921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002" tIns="95282" rIns="141002" bIns="9528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err="1" smtClean="0"/>
                <a:t>ShiftRows</a:t>
              </a:r>
              <a:endParaRPr lang="en-US" sz="2400" kern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88440" y="4159045"/>
            <a:ext cx="8567119" cy="1015281"/>
            <a:chOff x="288440" y="4159045"/>
            <a:chExt cx="8567119" cy="1015281"/>
          </a:xfrm>
        </p:grpSpPr>
        <p:sp>
          <p:nvSpPr>
            <p:cNvPr id="12" name="Freeform 11"/>
            <p:cNvSpPr/>
            <p:nvPr/>
          </p:nvSpPr>
          <p:spPr>
            <a:xfrm>
              <a:off x="2314367" y="4260574"/>
              <a:ext cx="6541192" cy="812224"/>
            </a:xfrm>
            <a:custGeom>
              <a:avLst/>
              <a:gdLst>
                <a:gd name="connsiteX0" fmla="*/ 135373 w 812224"/>
                <a:gd name="connsiteY0" fmla="*/ 0 h 6541192"/>
                <a:gd name="connsiteX1" fmla="*/ 676851 w 812224"/>
                <a:gd name="connsiteY1" fmla="*/ 0 h 6541192"/>
                <a:gd name="connsiteX2" fmla="*/ 812224 w 812224"/>
                <a:gd name="connsiteY2" fmla="*/ 135373 h 6541192"/>
                <a:gd name="connsiteX3" fmla="*/ 812224 w 812224"/>
                <a:gd name="connsiteY3" fmla="*/ 6541192 h 6541192"/>
                <a:gd name="connsiteX4" fmla="*/ 812224 w 812224"/>
                <a:gd name="connsiteY4" fmla="*/ 6541192 h 6541192"/>
                <a:gd name="connsiteX5" fmla="*/ 0 w 812224"/>
                <a:gd name="connsiteY5" fmla="*/ 6541192 h 6541192"/>
                <a:gd name="connsiteX6" fmla="*/ 0 w 812224"/>
                <a:gd name="connsiteY6" fmla="*/ 6541192 h 6541192"/>
                <a:gd name="connsiteX7" fmla="*/ 0 w 812224"/>
                <a:gd name="connsiteY7" fmla="*/ 135373 h 6541192"/>
                <a:gd name="connsiteX8" fmla="*/ 135373 w 812224"/>
                <a:gd name="connsiteY8" fmla="*/ 0 h 65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224" h="6541192">
                  <a:moveTo>
                    <a:pt x="812224" y="1090220"/>
                  </a:moveTo>
                  <a:lnTo>
                    <a:pt x="812224" y="5450972"/>
                  </a:lnTo>
                  <a:cubicBezTo>
                    <a:pt x="812224" y="6053078"/>
                    <a:pt x="804698" y="6541188"/>
                    <a:pt x="795415" y="6541188"/>
                  </a:cubicBezTo>
                  <a:lnTo>
                    <a:pt x="0" y="6541188"/>
                  </a:lnTo>
                  <a:lnTo>
                    <a:pt x="0" y="654118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95415" y="4"/>
                  </a:lnTo>
                  <a:cubicBezTo>
                    <a:pt x="804698" y="4"/>
                    <a:pt x="812224" y="488114"/>
                    <a:pt x="812224" y="1090220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63475" rIns="287300" bIns="163475" numCol="1" spcCol="1270" anchor="ctr" anchorCtr="0">
              <a:noAutofit/>
            </a:bodyPr>
            <a:lstStyle/>
            <a:p>
              <a:pPr marL="228600" lvl="1" indent="-228600" algn="just" defTabSz="10668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IN" sz="2400" kern="1200" dirty="0" smtClean="0"/>
                <a:t>Each column of four bytes is now transformed using a special mathematical function.</a:t>
              </a:r>
              <a:endParaRPr lang="en-US" sz="24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88440" y="4159045"/>
              <a:ext cx="2025927" cy="1015281"/>
            </a:xfrm>
            <a:custGeom>
              <a:avLst/>
              <a:gdLst>
                <a:gd name="connsiteX0" fmla="*/ 0 w 2025927"/>
                <a:gd name="connsiteY0" fmla="*/ 169217 h 1015281"/>
                <a:gd name="connsiteX1" fmla="*/ 169217 w 2025927"/>
                <a:gd name="connsiteY1" fmla="*/ 0 h 1015281"/>
                <a:gd name="connsiteX2" fmla="*/ 1856710 w 2025927"/>
                <a:gd name="connsiteY2" fmla="*/ 0 h 1015281"/>
                <a:gd name="connsiteX3" fmla="*/ 2025927 w 2025927"/>
                <a:gd name="connsiteY3" fmla="*/ 169217 h 1015281"/>
                <a:gd name="connsiteX4" fmla="*/ 2025927 w 2025927"/>
                <a:gd name="connsiteY4" fmla="*/ 846064 h 1015281"/>
                <a:gd name="connsiteX5" fmla="*/ 1856710 w 2025927"/>
                <a:gd name="connsiteY5" fmla="*/ 1015281 h 1015281"/>
                <a:gd name="connsiteX6" fmla="*/ 169217 w 2025927"/>
                <a:gd name="connsiteY6" fmla="*/ 1015281 h 1015281"/>
                <a:gd name="connsiteX7" fmla="*/ 0 w 2025927"/>
                <a:gd name="connsiteY7" fmla="*/ 846064 h 1015281"/>
                <a:gd name="connsiteX8" fmla="*/ 0 w 2025927"/>
                <a:gd name="connsiteY8" fmla="*/ 169217 h 101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5927" h="1015281">
                  <a:moveTo>
                    <a:pt x="0" y="169217"/>
                  </a:moveTo>
                  <a:cubicBezTo>
                    <a:pt x="0" y="75761"/>
                    <a:pt x="75761" y="0"/>
                    <a:pt x="169217" y="0"/>
                  </a:cubicBezTo>
                  <a:lnTo>
                    <a:pt x="1856710" y="0"/>
                  </a:lnTo>
                  <a:cubicBezTo>
                    <a:pt x="1950166" y="0"/>
                    <a:pt x="2025927" y="75761"/>
                    <a:pt x="2025927" y="169217"/>
                  </a:cubicBezTo>
                  <a:lnTo>
                    <a:pt x="2025927" y="846064"/>
                  </a:lnTo>
                  <a:cubicBezTo>
                    <a:pt x="2025927" y="939520"/>
                    <a:pt x="1950166" y="1015281"/>
                    <a:pt x="1856710" y="1015281"/>
                  </a:cubicBezTo>
                  <a:lnTo>
                    <a:pt x="169217" y="1015281"/>
                  </a:lnTo>
                  <a:cubicBezTo>
                    <a:pt x="75761" y="1015281"/>
                    <a:pt x="0" y="939520"/>
                    <a:pt x="0" y="846064"/>
                  </a:cubicBezTo>
                  <a:lnTo>
                    <a:pt x="0" y="16921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002" tIns="95282" rIns="141002" bIns="9528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err="1" smtClean="0"/>
                <a:t>MixColumns</a:t>
              </a:r>
              <a:endParaRPr lang="en-US" sz="24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8440" y="5222858"/>
            <a:ext cx="8547664" cy="1018706"/>
            <a:chOff x="288440" y="5222858"/>
            <a:chExt cx="8547664" cy="1018706"/>
          </a:xfrm>
        </p:grpSpPr>
        <p:sp>
          <p:nvSpPr>
            <p:cNvPr id="14" name="Freeform 13"/>
            <p:cNvSpPr/>
            <p:nvPr/>
          </p:nvSpPr>
          <p:spPr>
            <a:xfrm>
              <a:off x="2294912" y="5222858"/>
              <a:ext cx="6541192" cy="1018706"/>
            </a:xfrm>
            <a:custGeom>
              <a:avLst/>
              <a:gdLst>
                <a:gd name="connsiteX0" fmla="*/ 135373 w 812224"/>
                <a:gd name="connsiteY0" fmla="*/ 0 h 6541192"/>
                <a:gd name="connsiteX1" fmla="*/ 676851 w 812224"/>
                <a:gd name="connsiteY1" fmla="*/ 0 h 6541192"/>
                <a:gd name="connsiteX2" fmla="*/ 812224 w 812224"/>
                <a:gd name="connsiteY2" fmla="*/ 135373 h 6541192"/>
                <a:gd name="connsiteX3" fmla="*/ 812224 w 812224"/>
                <a:gd name="connsiteY3" fmla="*/ 6541192 h 6541192"/>
                <a:gd name="connsiteX4" fmla="*/ 812224 w 812224"/>
                <a:gd name="connsiteY4" fmla="*/ 6541192 h 6541192"/>
                <a:gd name="connsiteX5" fmla="*/ 0 w 812224"/>
                <a:gd name="connsiteY5" fmla="*/ 6541192 h 6541192"/>
                <a:gd name="connsiteX6" fmla="*/ 0 w 812224"/>
                <a:gd name="connsiteY6" fmla="*/ 6541192 h 6541192"/>
                <a:gd name="connsiteX7" fmla="*/ 0 w 812224"/>
                <a:gd name="connsiteY7" fmla="*/ 135373 h 6541192"/>
                <a:gd name="connsiteX8" fmla="*/ 135373 w 812224"/>
                <a:gd name="connsiteY8" fmla="*/ 0 h 654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224" h="6541192">
                  <a:moveTo>
                    <a:pt x="812224" y="1090220"/>
                  </a:moveTo>
                  <a:lnTo>
                    <a:pt x="812224" y="5450972"/>
                  </a:lnTo>
                  <a:cubicBezTo>
                    <a:pt x="812224" y="6053078"/>
                    <a:pt x="804698" y="6541188"/>
                    <a:pt x="795415" y="6541188"/>
                  </a:cubicBezTo>
                  <a:lnTo>
                    <a:pt x="0" y="6541188"/>
                  </a:lnTo>
                  <a:lnTo>
                    <a:pt x="0" y="654118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95415" y="4"/>
                  </a:lnTo>
                  <a:cubicBezTo>
                    <a:pt x="804698" y="4"/>
                    <a:pt x="812224" y="488114"/>
                    <a:pt x="812224" y="1090220"/>
                  </a:cubicBez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63475" rIns="287300" bIns="163475" numCol="1" spcCol="1270" anchor="ctr" anchorCtr="0">
              <a:noAutofit/>
            </a:bodyPr>
            <a:lstStyle/>
            <a:p>
              <a:pPr marL="228600" lvl="1" indent="-228600" algn="just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IN" sz="2200" kern="1200" dirty="0" smtClean="0"/>
                <a:t>The 16 bytes of the matrix are now considered as 128 bits and are </a:t>
              </a:r>
              <a:r>
                <a:rPr lang="en-IN" sz="2200" kern="1200" dirty="0" err="1" smtClean="0"/>
                <a:t>XORed</a:t>
              </a:r>
              <a:r>
                <a:rPr lang="en-IN" sz="2200" kern="1200" dirty="0" smtClean="0"/>
                <a:t> to the 128 bits of the round key.</a:t>
              </a:r>
              <a:endParaRPr lang="en-US" sz="22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8440" y="5225090"/>
              <a:ext cx="2025927" cy="1015281"/>
            </a:xfrm>
            <a:custGeom>
              <a:avLst/>
              <a:gdLst>
                <a:gd name="connsiteX0" fmla="*/ 0 w 2025927"/>
                <a:gd name="connsiteY0" fmla="*/ 169217 h 1015281"/>
                <a:gd name="connsiteX1" fmla="*/ 169217 w 2025927"/>
                <a:gd name="connsiteY1" fmla="*/ 0 h 1015281"/>
                <a:gd name="connsiteX2" fmla="*/ 1856710 w 2025927"/>
                <a:gd name="connsiteY2" fmla="*/ 0 h 1015281"/>
                <a:gd name="connsiteX3" fmla="*/ 2025927 w 2025927"/>
                <a:gd name="connsiteY3" fmla="*/ 169217 h 1015281"/>
                <a:gd name="connsiteX4" fmla="*/ 2025927 w 2025927"/>
                <a:gd name="connsiteY4" fmla="*/ 846064 h 1015281"/>
                <a:gd name="connsiteX5" fmla="*/ 1856710 w 2025927"/>
                <a:gd name="connsiteY5" fmla="*/ 1015281 h 1015281"/>
                <a:gd name="connsiteX6" fmla="*/ 169217 w 2025927"/>
                <a:gd name="connsiteY6" fmla="*/ 1015281 h 1015281"/>
                <a:gd name="connsiteX7" fmla="*/ 0 w 2025927"/>
                <a:gd name="connsiteY7" fmla="*/ 846064 h 1015281"/>
                <a:gd name="connsiteX8" fmla="*/ 0 w 2025927"/>
                <a:gd name="connsiteY8" fmla="*/ 169217 h 101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5927" h="1015281">
                  <a:moveTo>
                    <a:pt x="0" y="169217"/>
                  </a:moveTo>
                  <a:cubicBezTo>
                    <a:pt x="0" y="75761"/>
                    <a:pt x="75761" y="0"/>
                    <a:pt x="169217" y="0"/>
                  </a:cubicBezTo>
                  <a:lnTo>
                    <a:pt x="1856710" y="0"/>
                  </a:lnTo>
                  <a:cubicBezTo>
                    <a:pt x="1950166" y="0"/>
                    <a:pt x="2025927" y="75761"/>
                    <a:pt x="2025927" y="169217"/>
                  </a:cubicBezTo>
                  <a:lnTo>
                    <a:pt x="2025927" y="846064"/>
                  </a:lnTo>
                  <a:cubicBezTo>
                    <a:pt x="2025927" y="939520"/>
                    <a:pt x="1950166" y="1015281"/>
                    <a:pt x="1856710" y="1015281"/>
                  </a:cubicBezTo>
                  <a:lnTo>
                    <a:pt x="169217" y="1015281"/>
                  </a:lnTo>
                  <a:cubicBezTo>
                    <a:pt x="75761" y="1015281"/>
                    <a:pt x="0" y="939520"/>
                    <a:pt x="0" y="846064"/>
                  </a:cubicBezTo>
                  <a:lnTo>
                    <a:pt x="0" y="16921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41002" tIns="95282" rIns="141002" bIns="95282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err="1" smtClean="0"/>
                <a:t>AddRoundKey</a:t>
              </a:r>
              <a:endParaRPr lang="en-US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337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AES structure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450844"/>
              </p:ext>
            </p:extLst>
          </p:nvPr>
        </p:nvGraphicFramePr>
        <p:xfrm>
          <a:off x="431540" y="1564196"/>
          <a:ext cx="291632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81"/>
                <a:gridCol w="729081"/>
                <a:gridCol w="729081"/>
                <a:gridCol w="729081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32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88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31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e0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43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5a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31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37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f6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30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98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07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a8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8d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a2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34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774004"/>
              </p:ext>
            </p:extLst>
          </p:nvPr>
        </p:nvGraphicFramePr>
        <p:xfrm>
          <a:off x="5544108" y="1556792"/>
          <a:ext cx="291632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81"/>
                <a:gridCol w="729081"/>
                <a:gridCol w="729081"/>
                <a:gridCol w="729081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2b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28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err="1" smtClean="0"/>
                        <a:t>ab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09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7e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err="1" smtClean="0"/>
                        <a:t>ae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f7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err="1" smtClean="0"/>
                        <a:t>cf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15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d2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15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4f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16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a6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88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3c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528" y="1049636"/>
            <a:ext cx="1642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State: 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449829" y="1034704"/>
            <a:ext cx="1642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Cipher key: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4080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Initial transformation(</a:t>
            </a:r>
            <a:r>
              <a:rPr lang="en-IN" dirty="0" err="1" smtClean="0"/>
              <a:t>AddRoundKey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err="1" smtClean="0">
                <a:solidFill>
                  <a:schemeClr val="tx2"/>
                </a:solidFill>
              </a:rPr>
              <a:t>AddRoundKey</a:t>
            </a:r>
            <a:r>
              <a:rPr lang="en-IN" b="1" dirty="0" smtClean="0">
                <a:solidFill>
                  <a:schemeClr val="tx2"/>
                </a:solidFill>
              </a:rPr>
              <a:t>: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020740"/>
              </p:ext>
            </p:extLst>
          </p:nvPr>
        </p:nvGraphicFramePr>
        <p:xfrm>
          <a:off x="377534" y="1852228"/>
          <a:ext cx="239426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567"/>
                <a:gridCol w="598567"/>
                <a:gridCol w="598567"/>
                <a:gridCol w="59856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32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88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31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e0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43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5a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31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37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f6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30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98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07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a8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8d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a2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34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608569"/>
              </p:ext>
            </p:extLst>
          </p:nvPr>
        </p:nvGraphicFramePr>
        <p:xfrm>
          <a:off x="3455876" y="1838798"/>
          <a:ext cx="230425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576064"/>
                <a:gridCol w="576064"/>
                <a:gridCol w="57606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2b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28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err="1" smtClean="0"/>
                        <a:t>ab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09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7e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err="1" smtClean="0"/>
                        <a:t>ae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f7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err="1" smtClean="0"/>
                        <a:t>cf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15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d2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15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4f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16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a6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88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3c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35796" y="2430033"/>
                <a:ext cx="74892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796" y="2430033"/>
                <a:ext cx="748923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553345" y="1023119"/>
                <a:ext cx="54006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345" y="1023119"/>
                <a:ext cx="54006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409" r="-2273" b="-92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052289"/>
              </p:ext>
            </p:extLst>
          </p:nvPr>
        </p:nvGraphicFramePr>
        <p:xfrm>
          <a:off x="6552220" y="1838798"/>
          <a:ext cx="223224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062"/>
                <a:gridCol w="558062"/>
                <a:gridCol w="558062"/>
                <a:gridCol w="55806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19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a0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9a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e9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3d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f4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c6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f8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e3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e2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8d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48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be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2b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2a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08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904148" y="2320280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/>
              <a:t>=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9189" y="1023119"/>
            <a:ext cx="1525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input state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8421" y="1023119"/>
            <a:ext cx="1493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Cipher </a:t>
            </a:r>
            <a:r>
              <a:rPr lang="en-IN" sz="2400" dirty="0" smtClean="0"/>
              <a:t>key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9244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2" grpId="0"/>
      <p:bldP spid="14" grpId="0"/>
      <p:bldP spid="4" grpId="0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SubByte</a:t>
            </a:r>
            <a:r>
              <a:rPr lang="en-IN" dirty="0" smtClean="0"/>
              <a:t> Transformation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forward substitute byte </a:t>
            </a:r>
            <a:r>
              <a:rPr lang="en-IN" dirty="0" smtClean="0"/>
              <a:t>transformation</a:t>
            </a:r>
            <a:r>
              <a:rPr lang="en-IN" dirty="0"/>
              <a:t>, called </a:t>
            </a:r>
            <a:r>
              <a:rPr lang="en-IN" b="1" dirty="0" err="1">
                <a:solidFill>
                  <a:schemeClr val="accent1"/>
                </a:solidFill>
              </a:rPr>
              <a:t>SubBytes</a:t>
            </a:r>
            <a:r>
              <a:rPr lang="en-IN" dirty="0"/>
              <a:t>, is a simple table lookup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28" y="1916833"/>
            <a:ext cx="7117144" cy="414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2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332395"/>
            <a:ext cx="7810500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59900" y="5637893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latin typeface="+mj-lt"/>
              </a:rPr>
              <a:t>Input: </a:t>
            </a:r>
            <a:r>
              <a:rPr lang="en-IN" sz="2400" b="1" dirty="0" smtClean="0">
                <a:solidFill>
                  <a:schemeClr val="tx2"/>
                </a:solidFill>
                <a:latin typeface="+mj-lt"/>
              </a:rPr>
              <a:t>19</a:t>
            </a:r>
            <a:endParaRPr lang="en-IN" sz="2400" b="1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832008" y="6031764"/>
            <a:ext cx="0" cy="328250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57105" y="6360014"/>
            <a:ext cx="746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/>
                </a:solidFill>
              </a:rPr>
              <a:t>Row</a:t>
            </a:r>
            <a:endParaRPr lang="en-IN" sz="2400" b="1" dirty="0">
              <a:solidFill>
                <a:schemeClr val="tx2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05207" y="6017074"/>
            <a:ext cx="378661" cy="328250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15315" y="6380737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tx2"/>
                </a:solidFill>
              </a:rPr>
              <a:t>Column</a:t>
            </a:r>
            <a:endParaRPr lang="en-IN" sz="2400" b="1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4802964" y="-2784752"/>
            <a:ext cx="294155" cy="77408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10" name="Rectangle 9"/>
          <p:cNvSpPr/>
          <p:nvPr/>
        </p:nvSpPr>
        <p:spPr>
          <a:xfrm>
            <a:off x="5688124" y="332394"/>
            <a:ext cx="468052" cy="49688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11" name="TextBox 10"/>
          <p:cNvSpPr txBox="1"/>
          <p:nvPr/>
        </p:nvSpPr>
        <p:spPr>
          <a:xfrm>
            <a:off x="5915203" y="5671724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latin typeface="+mj-lt"/>
              </a:rPr>
              <a:t>Output: </a:t>
            </a:r>
            <a:r>
              <a:rPr lang="en-IN" sz="2400" b="1" dirty="0" smtClean="0">
                <a:solidFill>
                  <a:schemeClr val="tx2"/>
                </a:solidFill>
                <a:latin typeface="+mj-lt"/>
              </a:rPr>
              <a:t>D4</a:t>
            </a:r>
            <a:endParaRPr lang="en-IN" sz="2400" b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787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 animBg="1"/>
      <p:bldP spid="10" grpId="0" animBg="1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SubByte</a:t>
            </a:r>
            <a:r>
              <a:rPr lang="en-IN" dirty="0" smtClean="0"/>
              <a:t> output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262896"/>
              </p:ext>
            </p:extLst>
          </p:nvPr>
        </p:nvGraphicFramePr>
        <p:xfrm>
          <a:off x="5292080" y="1736812"/>
          <a:ext cx="291632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81"/>
                <a:gridCol w="729081"/>
                <a:gridCol w="729081"/>
                <a:gridCol w="729081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d4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e0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b8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le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27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bf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b4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41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11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98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5d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52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ae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f1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e5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30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259176"/>
              </p:ext>
            </p:extLst>
          </p:nvPr>
        </p:nvGraphicFramePr>
        <p:xfrm>
          <a:off x="395536" y="1700808"/>
          <a:ext cx="288032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/>
                <a:gridCol w="720080"/>
                <a:gridCol w="720080"/>
                <a:gridCol w="72008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19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a0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9a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e9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3d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f4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c6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f8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e3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e2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8d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48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be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2b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2a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08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1152436"/>
            <a:ext cx="2367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Input for </a:t>
            </a:r>
            <a:r>
              <a:rPr lang="en-IN" sz="2400" dirty="0" err="1" smtClean="0"/>
              <a:t>SubByte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256076" y="1160748"/>
            <a:ext cx="2496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Output of </a:t>
            </a:r>
            <a:r>
              <a:rPr lang="en-IN" sz="2400" dirty="0" err="1" smtClean="0"/>
              <a:t>SubByte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133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 rot="16200000">
            <a:off x="1513988" y="3935379"/>
            <a:ext cx="463406" cy="219624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 rot="16200000">
            <a:off x="1131297" y="3845369"/>
            <a:ext cx="472696" cy="144015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 rot="16200000">
            <a:off x="779005" y="3740461"/>
            <a:ext cx="457200" cy="72007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712685"/>
              </p:ext>
            </p:extLst>
          </p:nvPr>
        </p:nvGraphicFramePr>
        <p:xfrm>
          <a:off x="647564" y="3429000"/>
          <a:ext cx="291632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81"/>
                <a:gridCol w="729081"/>
                <a:gridCol w="729081"/>
                <a:gridCol w="729081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d4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e0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b8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le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27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bf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b4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41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98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5d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52</a:t>
                      </a:r>
                      <a:endParaRPr lang="en-IN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f1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e5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30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ShiftRows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first row of State is not altered. </a:t>
            </a:r>
            <a:endParaRPr lang="en-IN" dirty="0" smtClean="0"/>
          </a:p>
          <a:p>
            <a:r>
              <a:rPr lang="en-IN" dirty="0"/>
              <a:t>For</a:t>
            </a:r>
            <a:r>
              <a:rPr lang="en-IN" b="1" dirty="0" smtClean="0"/>
              <a:t> </a:t>
            </a:r>
            <a:r>
              <a:rPr lang="en-IN" dirty="0" smtClean="0"/>
              <a:t>the </a:t>
            </a:r>
            <a:r>
              <a:rPr lang="en-IN" dirty="0"/>
              <a:t>second row, a 1-byte circular left shift is performed.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the third row, a </a:t>
            </a:r>
            <a:r>
              <a:rPr lang="en-IN" dirty="0" smtClean="0"/>
              <a:t>2-byte circular </a:t>
            </a:r>
            <a:r>
              <a:rPr lang="en-IN" dirty="0"/>
              <a:t>left shift is performed.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the fourth row, a 3-byte circular left </a:t>
            </a:r>
            <a:r>
              <a:rPr lang="en-IN" dirty="0" smtClean="0"/>
              <a:t>shift </a:t>
            </a:r>
            <a:r>
              <a:rPr lang="en-IN" dirty="0"/>
              <a:t>is performed</a:t>
            </a:r>
            <a:r>
              <a:rPr lang="en-IN" dirty="0" smtClean="0"/>
              <a:t>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63888" y="3681028"/>
            <a:ext cx="36004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59932" y="3496362"/>
            <a:ext cx="128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No rotation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63888" y="4138228"/>
            <a:ext cx="36004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63888" y="4585774"/>
            <a:ext cx="36004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63888" y="5049180"/>
            <a:ext cx="36004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59932" y="3953562"/>
            <a:ext cx="146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Rotate 1 byte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65219" y="4401108"/>
            <a:ext cx="155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Rotate 2 bytes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4301" y="4864514"/>
            <a:ext cx="155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Rotate 3 bytes</a:t>
            </a: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943449"/>
              </p:ext>
            </p:extLst>
          </p:nvPr>
        </p:nvGraphicFramePr>
        <p:xfrm>
          <a:off x="5832140" y="3429000"/>
          <a:ext cx="291632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81"/>
                <a:gridCol w="729081"/>
                <a:gridCol w="729081"/>
                <a:gridCol w="729081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d4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e0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b8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le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bf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b4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41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27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5d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52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11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98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30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ae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f1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e5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47565" y="5373999"/>
            <a:ext cx="291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Input for </a:t>
            </a:r>
            <a:r>
              <a:rPr lang="en-IN" sz="2400" dirty="0" err="1" smtClean="0"/>
              <a:t>ShiftRows</a:t>
            </a:r>
            <a:endParaRPr lang="en-IN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832140" y="5373999"/>
            <a:ext cx="291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Output of </a:t>
            </a:r>
            <a:r>
              <a:rPr lang="en-IN" sz="2400" dirty="0" err="1" smtClean="0"/>
              <a:t>ShiftRows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7562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1" grpId="2" animBg="1"/>
      <p:bldP spid="21" grpId="3" animBg="1"/>
      <p:bldP spid="20" grpId="0" animBg="1"/>
      <p:bldP spid="20" grpId="1" animBg="1"/>
      <p:bldP spid="20" grpId="2" animBg="1"/>
      <p:bldP spid="19" grpId="0" animBg="1"/>
      <p:bldP spid="19" grpId="1" animBg="1"/>
      <p:bldP spid="10" grpId="0"/>
      <p:bldP spid="14" grpId="0"/>
      <p:bldP spid="15" grpId="0"/>
      <p:bldP spid="16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 Cipher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 block cipher is one in which a </a:t>
            </a:r>
            <a:r>
              <a:rPr lang="en-IN" dirty="0">
                <a:solidFill>
                  <a:srgbClr val="FF0000"/>
                </a:solidFill>
              </a:rPr>
              <a:t>block of plaintext </a:t>
            </a:r>
            <a:r>
              <a:rPr lang="en-IN" dirty="0"/>
              <a:t>is treated as a whole and used to produce a </a:t>
            </a:r>
            <a:r>
              <a:rPr lang="en-IN" dirty="0" err="1">
                <a:solidFill>
                  <a:srgbClr val="FF0000"/>
                </a:solidFill>
              </a:rPr>
              <a:t>ciphertext</a:t>
            </a:r>
            <a:r>
              <a:rPr lang="en-IN" dirty="0">
                <a:solidFill>
                  <a:srgbClr val="FF0000"/>
                </a:solidFill>
              </a:rPr>
              <a:t> block </a:t>
            </a:r>
            <a:r>
              <a:rPr lang="en-IN" dirty="0"/>
              <a:t>of equal length.</a:t>
            </a:r>
          </a:p>
          <a:p>
            <a:r>
              <a:rPr lang="en-IN" dirty="0"/>
              <a:t>Typically, a block size of </a:t>
            </a:r>
            <a:r>
              <a:rPr lang="en-IN" dirty="0">
                <a:solidFill>
                  <a:srgbClr val="FF0000"/>
                </a:solidFill>
              </a:rPr>
              <a:t>64 or 128 </a:t>
            </a:r>
            <a:r>
              <a:rPr lang="en-IN" dirty="0"/>
              <a:t>bits is used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Examples</a:t>
            </a:r>
            <a:r>
              <a:rPr lang="en-IN" dirty="0" smtClean="0"/>
              <a:t>: </a:t>
            </a:r>
          </a:p>
          <a:p>
            <a:pPr lvl="1"/>
            <a:r>
              <a:rPr lang="en-IN" sz="2400" dirty="0" err="1" smtClean="0"/>
              <a:t>Feistel</a:t>
            </a:r>
            <a:r>
              <a:rPr lang="en-IN" sz="2400" dirty="0" smtClean="0"/>
              <a:t> cipher</a:t>
            </a:r>
          </a:p>
          <a:p>
            <a:pPr lvl="1"/>
            <a:r>
              <a:rPr lang="en-IN" sz="2400" dirty="0" smtClean="0"/>
              <a:t>DES</a:t>
            </a:r>
          </a:p>
          <a:p>
            <a:pPr lvl="1"/>
            <a:r>
              <a:rPr lang="en-IN" sz="2400" dirty="0" smtClean="0"/>
              <a:t>Triple DES</a:t>
            </a:r>
          </a:p>
          <a:p>
            <a:pPr lvl="1"/>
            <a:r>
              <a:rPr lang="en-IN" sz="2400" dirty="0" smtClean="0"/>
              <a:t>AES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590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MixColumns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byte of a </a:t>
            </a:r>
            <a:r>
              <a:rPr lang="en-IN" dirty="0" smtClean="0"/>
              <a:t>column is </a:t>
            </a:r>
            <a:r>
              <a:rPr lang="en-IN" dirty="0"/>
              <a:t>mapped into a new value that is a function of all four bytes in that column</a:t>
            </a:r>
            <a:r>
              <a:rPr lang="en-IN" dirty="0" smtClean="0"/>
              <a:t>.</a:t>
            </a:r>
          </a:p>
          <a:p>
            <a:r>
              <a:rPr lang="en-IN" dirty="0"/>
              <a:t>Constant matrices used by </a:t>
            </a:r>
            <a:r>
              <a:rPr lang="en-IN" dirty="0" err="1" smtClean="0"/>
              <a:t>MixColumns</a:t>
            </a:r>
            <a:r>
              <a:rPr lang="en-IN" dirty="0" smtClean="0"/>
              <a:t>.</a:t>
            </a:r>
            <a:endParaRPr lang="en-IN" dirty="0"/>
          </a:p>
          <a:p>
            <a:endParaRPr lang="en-IN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956" y="2438481"/>
            <a:ext cx="6991436" cy="387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478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MixColumns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585742"/>
              </p:ext>
            </p:extLst>
          </p:nvPr>
        </p:nvGraphicFramePr>
        <p:xfrm>
          <a:off x="287524" y="1232756"/>
          <a:ext cx="244827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/>
                <a:gridCol w="612068"/>
                <a:gridCol w="612068"/>
                <a:gridCol w="61206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d4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e0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b8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le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bf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b4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41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27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5d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52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11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98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30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ae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f1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e5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261353"/>
              </p:ext>
            </p:extLst>
          </p:nvPr>
        </p:nvGraphicFramePr>
        <p:xfrm>
          <a:off x="3396960" y="1216132"/>
          <a:ext cx="252028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70"/>
                <a:gridCol w="630070"/>
                <a:gridCol w="630070"/>
                <a:gridCol w="630070"/>
              </a:tblGrid>
              <a:tr h="441049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02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03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01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01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049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01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02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03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01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049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01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01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02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03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049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03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01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01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02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Left Bracket 6"/>
          <p:cNvSpPr/>
          <p:nvPr/>
        </p:nvSpPr>
        <p:spPr>
          <a:xfrm>
            <a:off x="3347864" y="1196752"/>
            <a:ext cx="216024" cy="183620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Bracket 7"/>
          <p:cNvSpPr/>
          <p:nvPr/>
        </p:nvSpPr>
        <p:spPr>
          <a:xfrm>
            <a:off x="5616116" y="1196752"/>
            <a:ext cx="216024" cy="1836204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2987840" y="1952836"/>
            <a:ext cx="144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04148" y="1592796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/>
              <a:t>=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190335"/>
              </p:ext>
            </p:extLst>
          </p:nvPr>
        </p:nvGraphicFramePr>
        <p:xfrm>
          <a:off x="6480212" y="1209328"/>
          <a:ext cx="244827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/>
                <a:gridCol w="612068"/>
                <a:gridCol w="612068"/>
                <a:gridCol w="61206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04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e0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48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28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66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err="1" smtClean="0"/>
                        <a:t>cb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f8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06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81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19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d3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26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e5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9a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7a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4c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154383"/>
              </p:ext>
            </p:extLst>
          </p:nvPr>
        </p:nvGraphicFramePr>
        <p:xfrm>
          <a:off x="5352412" y="3868452"/>
          <a:ext cx="61206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/>
              </a:tblGrid>
              <a:tr h="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d4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bf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5d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30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110007"/>
              </p:ext>
            </p:extLst>
          </p:nvPr>
        </p:nvGraphicFramePr>
        <p:xfrm>
          <a:off x="2206352" y="3898880"/>
          <a:ext cx="252028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070"/>
                <a:gridCol w="630070"/>
                <a:gridCol w="630070"/>
                <a:gridCol w="630070"/>
              </a:tblGrid>
              <a:tr h="441049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02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03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01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01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049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01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02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03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01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049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01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01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02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03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049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03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01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01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02</a:t>
                      </a:r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Left Bracket 16"/>
          <p:cNvSpPr/>
          <p:nvPr/>
        </p:nvSpPr>
        <p:spPr>
          <a:xfrm>
            <a:off x="2157256" y="3879500"/>
            <a:ext cx="216024" cy="183620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Bracket 17"/>
          <p:cNvSpPr/>
          <p:nvPr/>
        </p:nvSpPr>
        <p:spPr>
          <a:xfrm>
            <a:off x="4425508" y="3879500"/>
            <a:ext cx="216024" cy="1836204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6133388" y="4362199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/>
              <a:t>=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012671"/>
              </p:ext>
            </p:extLst>
          </p:nvPr>
        </p:nvGraphicFramePr>
        <p:xfrm>
          <a:off x="6732240" y="3868452"/>
          <a:ext cx="61206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206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04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66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81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e5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Oval 21"/>
          <p:cNvSpPr/>
          <p:nvPr/>
        </p:nvSpPr>
        <p:spPr>
          <a:xfrm>
            <a:off x="4932040" y="4761168"/>
            <a:ext cx="144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64258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/>
      <p:bldP spid="17" grpId="0" animBg="1"/>
      <p:bldP spid="18" grpId="0" animBg="1"/>
      <p:bldP spid="20" grpId="0"/>
      <p:bldP spid="2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AddRoundKey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forward add round key transformation</a:t>
            </a:r>
            <a:r>
              <a:rPr lang="en-IN" dirty="0" smtClean="0"/>
              <a:t>, the </a:t>
            </a:r>
            <a:r>
              <a:rPr lang="en-IN" dirty="0"/>
              <a:t>128 bits of </a:t>
            </a:r>
            <a:r>
              <a:rPr lang="en-IN" dirty="0" smtClean="0"/>
              <a:t>State are </a:t>
            </a:r>
            <a:r>
              <a:rPr lang="en-IN" dirty="0"/>
              <a:t>bitwise </a:t>
            </a:r>
            <a:r>
              <a:rPr lang="en-IN" dirty="0" err="1"/>
              <a:t>XORed</a:t>
            </a:r>
            <a:r>
              <a:rPr lang="en-IN" dirty="0"/>
              <a:t> with the </a:t>
            </a:r>
            <a:r>
              <a:rPr lang="en-IN" dirty="0" smtClean="0"/>
              <a:t>128 bits of </a:t>
            </a:r>
            <a:r>
              <a:rPr lang="en-IN" dirty="0"/>
              <a:t>the round key.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775477"/>
              </p:ext>
            </p:extLst>
          </p:nvPr>
        </p:nvGraphicFramePr>
        <p:xfrm>
          <a:off x="647564" y="1988840"/>
          <a:ext cx="219624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061"/>
                <a:gridCol w="549061"/>
                <a:gridCol w="549061"/>
                <a:gridCol w="549061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04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e0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48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28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66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err="1" smtClean="0"/>
                        <a:t>cb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f8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06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81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19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d3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26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e5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9a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7a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4c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31735"/>
              </p:ext>
            </p:extLst>
          </p:nvPr>
        </p:nvGraphicFramePr>
        <p:xfrm>
          <a:off x="3671900" y="1988840"/>
          <a:ext cx="223224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062"/>
                <a:gridCol w="558062"/>
                <a:gridCol w="558062"/>
                <a:gridCol w="55806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a0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88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23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2a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err="1" smtClean="0"/>
                        <a:t>fa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54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a3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6c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err="1" smtClean="0"/>
                        <a:t>fe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2c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39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76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17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b1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39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05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406687"/>
              </p:ext>
            </p:extLst>
          </p:nvPr>
        </p:nvGraphicFramePr>
        <p:xfrm>
          <a:off x="6695728" y="1988840"/>
          <a:ext cx="212474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186"/>
                <a:gridCol w="531186"/>
                <a:gridCol w="531186"/>
                <a:gridCol w="53118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A4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68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6b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02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9c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9f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5b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6a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7f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35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err="1" smtClean="0"/>
                        <a:t>Ea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50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F2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2b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43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49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879812" y="2602649"/>
                <a:ext cx="74892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812" y="2602649"/>
                <a:ext cx="748923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061380" y="2453987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/>
              <a:t>=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785198"/>
              </p:ext>
            </p:extLst>
          </p:nvPr>
        </p:nvGraphicFramePr>
        <p:xfrm>
          <a:off x="3239852" y="4365104"/>
          <a:ext cx="549061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061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04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66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81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e5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083756"/>
              </p:ext>
            </p:extLst>
          </p:nvPr>
        </p:nvGraphicFramePr>
        <p:xfrm>
          <a:off x="4553998" y="4365104"/>
          <a:ext cx="55806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06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a0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err="1" smtClean="0"/>
                        <a:t>fa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err="1" smtClean="0"/>
                        <a:t>fe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17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779912" y="4977172"/>
                <a:ext cx="74892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4977172"/>
                <a:ext cx="748923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233288" y="4866255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/>
              <a:t>=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233193"/>
              </p:ext>
            </p:extLst>
          </p:nvPr>
        </p:nvGraphicFramePr>
        <p:xfrm>
          <a:off x="5832140" y="4372508"/>
          <a:ext cx="53118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18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A4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9c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7f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F2</a:t>
                      </a:r>
                      <a:endParaRPr lang="en-IN" sz="2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43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/>
      <p:bldP spid="15" grpId="0"/>
      <p:bldP spid="1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AES Overall Structure</a:t>
            </a:r>
            <a:endParaRPr lang="en-IN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94" y="1018510"/>
            <a:ext cx="7542212" cy="531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59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AES key expansion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974992"/>
              </p:ext>
            </p:extLst>
          </p:nvPr>
        </p:nvGraphicFramePr>
        <p:xfrm>
          <a:off x="395536" y="1679612"/>
          <a:ext cx="6048672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3905"/>
                <a:gridCol w="801149"/>
                <a:gridCol w="801149"/>
                <a:gridCol w="841206"/>
                <a:gridCol w="88126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400" dirty="0" smtClean="0"/>
                        <a:t>Round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Words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400" dirty="0" smtClean="0"/>
                        <a:t>Pre-round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W</a:t>
                      </a:r>
                      <a:r>
                        <a:rPr lang="en-IN" sz="2400" baseline="-25000" dirty="0" smtClean="0"/>
                        <a:t>0</a:t>
                      </a:r>
                      <a:endParaRPr lang="en-IN" sz="24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W</a:t>
                      </a:r>
                      <a:r>
                        <a:rPr lang="en-IN" sz="2400" baseline="-25000" dirty="0" smtClean="0"/>
                        <a:t>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W</a:t>
                      </a:r>
                      <a:r>
                        <a:rPr lang="en-IN" sz="2400" baseline="-25000" dirty="0" smtClean="0"/>
                        <a:t>2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W</a:t>
                      </a:r>
                      <a:r>
                        <a:rPr lang="en-IN" sz="2400" baseline="-25000" dirty="0" smtClean="0"/>
                        <a:t>3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400" dirty="0" smtClean="0"/>
                        <a:t>Round 1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W</a:t>
                      </a:r>
                      <a:r>
                        <a:rPr lang="en-IN" sz="2400" baseline="-25000" dirty="0" smtClean="0"/>
                        <a:t>4</a:t>
                      </a:r>
                      <a:endParaRPr lang="en-IN" sz="24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W</a:t>
                      </a:r>
                      <a:r>
                        <a:rPr lang="en-IN" sz="2400" baseline="-25000" dirty="0" smtClean="0"/>
                        <a:t>5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W</a:t>
                      </a:r>
                      <a:r>
                        <a:rPr lang="en-IN" sz="2400" baseline="-25000" dirty="0" smtClean="0"/>
                        <a:t>6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W</a:t>
                      </a:r>
                      <a:r>
                        <a:rPr lang="en-IN" sz="2400" baseline="-25000" dirty="0" smtClean="0"/>
                        <a:t>7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400" dirty="0" smtClean="0"/>
                        <a:t>Round</a:t>
                      </a:r>
                      <a:r>
                        <a:rPr lang="en-IN" sz="2400" baseline="0" dirty="0" smtClean="0"/>
                        <a:t> 2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W</a:t>
                      </a:r>
                      <a:r>
                        <a:rPr lang="en-IN" sz="2400" baseline="-25000" dirty="0" smtClean="0"/>
                        <a:t>8</a:t>
                      </a:r>
                      <a:endParaRPr lang="en-IN" sz="24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W</a:t>
                      </a:r>
                      <a:r>
                        <a:rPr lang="en-IN" sz="2400" baseline="-25000" dirty="0" smtClean="0"/>
                        <a:t>9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W</a:t>
                      </a:r>
                      <a:r>
                        <a:rPr lang="en-IN" sz="2400" baseline="-25000" dirty="0" smtClean="0"/>
                        <a:t>10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W</a:t>
                      </a:r>
                      <a:r>
                        <a:rPr lang="en-IN" sz="2400" baseline="-25000" dirty="0" smtClean="0"/>
                        <a:t>11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.</a:t>
                      </a:r>
                      <a:r>
                        <a:rPr lang="en-IN" sz="2400" baseline="0" dirty="0" smtClean="0"/>
                        <a:t> . .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.</a:t>
                      </a:r>
                      <a:r>
                        <a:rPr lang="en-IN" sz="2400" baseline="0" dirty="0" smtClean="0"/>
                        <a:t> . . 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400" dirty="0" smtClean="0"/>
                        <a:t>Round N</a:t>
                      </a:r>
                      <a:endParaRPr lang="en-IN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W</a:t>
                      </a:r>
                      <a:r>
                        <a:rPr lang="en-IN" sz="2400" baseline="-25000" dirty="0" smtClean="0"/>
                        <a:t>40</a:t>
                      </a:r>
                      <a:endParaRPr lang="en-IN" sz="24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W</a:t>
                      </a:r>
                      <a:r>
                        <a:rPr lang="en-IN" sz="2400" baseline="-25000" dirty="0" smtClean="0"/>
                        <a:t>41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W</a:t>
                      </a:r>
                      <a:r>
                        <a:rPr lang="en-IN" sz="2400" baseline="-25000" dirty="0" smtClean="0"/>
                        <a:t>42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smtClean="0"/>
                        <a:t>W</a:t>
                      </a:r>
                      <a:r>
                        <a:rPr lang="en-IN" sz="2400" baseline="-25000" dirty="0" smtClean="0"/>
                        <a:t>43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1131131"/>
            <a:ext cx="2969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 Words for each round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6365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AES </a:t>
            </a:r>
            <a:r>
              <a:rPr lang="en-IN" dirty="0"/>
              <a:t>k</a:t>
            </a:r>
            <a:r>
              <a:rPr lang="en-IN" dirty="0" smtClean="0"/>
              <a:t>ey expansion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956364"/>
              </p:ext>
            </p:extLst>
          </p:nvPr>
        </p:nvGraphicFramePr>
        <p:xfrm>
          <a:off x="186583" y="1087956"/>
          <a:ext cx="294134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335"/>
                <a:gridCol w="735335"/>
                <a:gridCol w="735335"/>
                <a:gridCol w="735335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K</a:t>
                      </a:r>
                      <a:r>
                        <a:rPr lang="en-IN" sz="2000" baseline="-25000" dirty="0" smtClean="0"/>
                        <a:t>0</a:t>
                      </a:r>
                      <a:endParaRPr lang="en-IN" sz="2000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K</a:t>
                      </a:r>
                      <a:r>
                        <a:rPr lang="en-IN" sz="2000" baseline="-25000" dirty="0" smtClean="0"/>
                        <a:t>4</a:t>
                      </a:r>
                      <a:endParaRPr lang="en-IN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K</a:t>
                      </a:r>
                      <a:r>
                        <a:rPr lang="en-IN" sz="2000" baseline="-25000" dirty="0" smtClean="0"/>
                        <a:t>8</a:t>
                      </a:r>
                      <a:endParaRPr lang="en-IN" sz="2000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K</a:t>
                      </a:r>
                      <a:r>
                        <a:rPr lang="en-IN" sz="2000" baseline="-25000" dirty="0" smtClean="0"/>
                        <a:t>12</a:t>
                      </a:r>
                      <a:endParaRPr lang="en-IN" sz="20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K</a:t>
                      </a:r>
                      <a:r>
                        <a:rPr lang="en-IN" sz="2000" baseline="-25000" dirty="0" smtClean="0"/>
                        <a:t>1</a:t>
                      </a:r>
                      <a:endParaRPr lang="en-IN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K</a:t>
                      </a:r>
                      <a:r>
                        <a:rPr lang="en-IN" sz="2000" baseline="-25000" dirty="0" smtClean="0"/>
                        <a:t>5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K</a:t>
                      </a:r>
                      <a:r>
                        <a:rPr lang="en-IN" sz="2000" baseline="-25000" dirty="0" smtClean="0"/>
                        <a:t>9</a:t>
                      </a:r>
                      <a:endParaRPr lang="en-IN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K</a:t>
                      </a:r>
                      <a:r>
                        <a:rPr lang="en-IN" sz="2000" baseline="-25000" dirty="0" smtClean="0"/>
                        <a:t>13</a:t>
                      </a:r>
                      <a:endParaRPr lang="en-IN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K</a:t>
                      </a:r>
                      <a:r>
                        <a:rPr lang="en-IN" sz="2000" baseline="-25000" dirty="0" smtClean="0"/>
                        <a:t>2</a:t>
                      </a:r>
                      <a:endParaRPr lang="en-IN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K</a:t>
                      </a:r>
                      <a:r>
                        <a:rPr lang="en-IN" sz="2000" baseline="-25000" dirty="0" smtClean="0"/>
                        <a:t>6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K</a:t>
                      </a:r>
                      <a:r>
                        <a:rPr lang="en-IN" sz="2000" baseline="-25000" dirty="0" smtClean="0"/>
                        <a:t>10</a:t>
                      </a:r>
                      <a:endParaRPr lang="en-IN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K</a:t>
                      </a:r>
                      <a:r>
                        <a:rPr lang="en-IN" sz="2000" baseline="-25000" dirty="0" smtClean="0"/>
                        <a:t>14</a:t>
                      </a:r>
                      <a:endParaRPr lang="en-IN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K</a:t>
                      </a:r>
                      <a:r>
                        <a:rPr lang="en-IN" sz="2000" baseline="-25000" dirty="0" smtClean="0"/>
                        <a:t>3</a:t>
                      </a:r>
                      <a:endParaRPr lang="en-IN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K</a:t>
                      </a:r>
                      <a:r>
                        <a:rPr lang="en-IN" sz="2000" baseline="-25000" dirty="0" smtClean="0"/>
                        <a:t>7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K</a:t>
                      </a:r>
                      <a:r>
                        <a:rPr lang="en-IN" sz="2000" baseline="-25000" dirty="0" smtClean="0"/>
                        <a:t>11</a:t>
                      </a:r>
                      <a:endParaRPr lang="en-IN" sz="2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smtClean="0"/>
                        <a:t>K</a:t>
                      </a:r>
                      <a:r>
                        <a:rPr lang="en-IN" sz="2000" baseline="-25000" dirty="0" smtClean="0"/>
                        <a:t>15</a:t>
                      </a:r>
                      <a:endParaRPr lang="en-IN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1930782"/>
              </p:ext>
            </p:extLst>
          </p:nvPr>
        </p:nvGraphicFramePr>
        <p:xfrm>
          <a:off x="179512" y="2996952"/>
          <a:ext cx="29523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082"/>
                <a:gridCol w="738082"/>
                <a:gridCol w="738082"/>
                <a:gridCol w="73808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W</a:t>
                      </a:r>
                      <a:r>
                        <a:rPr lang="en-IN" baseline="-25000" dirty="0" smtClean="0"/>
                        <a:t>0</a:t>
                      </a:r>
                      <a:endParaRPr lang="en-IN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</a:t>
                      </a:r>
                      <a:r>
                        <a:rPr lang="en-IN" baseline="-25000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</a:t>
                      </a:r>
                      <a:r>
                        <a:rPr lang="en-IN" baseline="-25000" dirty="0" smtClean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</a:t>
                      </a:r>
                      <a:r>
                        <a:rPr lang="en-IN" baseline="-25000" dirty="0" smtClean="0"/>
                        <a:t>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9903410"/>
              </p:ext>
            </p:extLst>
          </p:nvPr>
        </p:nvGraphicFramePr>
        <p:xfrm>
          <a:off x="179512" y="4149080"/>
          <a:ext cx="29523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082"/>
                <a:gridCol w="738082"/>
                <a:gridCol w="738082"/>
                <a:gridCol w="73808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W</a:t>
                      </a:r>
                      <a:r>
                        <a:rPr lang="en-IN" baseline="-25000" dirty="0" smtClean="0"/>
                        <a:t>4</a:t>
                      </a:r>
                      <a:endParaRPr lang="en-IN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</a:t>
                      </a:r>
                      <a:r>
                        <a:rPr lang="en-IN" baseline="-25000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</a:t>
                      </a:r>
                      <a:r>
                        <a:rPr lang="en-IN" baseline="-25000" dirty="0" smtClean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</a:t>
                      </a:r>
                      <a:r>
                        <a:rPr lang="en-IN" baseline="-25000" dirty="0" smtClean="0"/>
                        <a:t>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251520" y="3356992"/>
            <a:ext cx="615746" cy="801583"/>
            <a:chOff x="6631389" y="5087377"/>
            <a:chExt cx="559769" cy="969915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6910384" y="5087377"/>
              <a:ext cx="0" cy="3960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631389" y="5336569"/>
                  <a:ext cx="55976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1389" y="5336569"/>
                  <a:ext cx="559769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3174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>
              <a:off x="6910384" y="5697252"/>
              <a:ext cx="0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411760" y="3352914"/>
            <a:ext cx="615746" cy="801583"/>
            <a:chOff x="6631389" y="5087377"/>
            <a:chExt cx="559769" cy="969915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6910384" y="5087377"/>
              <a:ext cx="0" cy="3960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6631389" y="5336569"/>
                  <a:ext cx="55976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1389" y="5336569"/>
                  <a:ext cx="559769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3387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/>
            <p:cNvCxnSpPr/>
            <p:nvPr/>
          </p:nvCxnSpPr>
          <p:spPr>
            <a:xfrm>
              <a:off x="6910384" y="5697252"/>
              <a:ext cx="0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971600" y="3356992"/>
            <a:ext cx="615746" cy="801583"/>
            <a:chOff x="6631389" y="5087377"/>
            <a:chExt cx="559769" cy="969915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6910384" y="5087377"/>
              <a:ext cx="0" cy="3960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6631389" y="5336569"/>
                  <a:ext cx="55976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1389" y="5336569"/>
                  <a:ext cx="559769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3174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>
              <a:off x="6910384" y="5697252"/>
              <a:ext cx="0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691680" y="3374383"/>
            <a:ext cx="615746" cy="801583"/>
            <a:chOff x="6631389" y="5087377"/>
            <a:chExt cx="559769" cy="969915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6910384" y="5087377"/>
              <a:ext cx="0" cy="3960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6631389" y="5336569"/>
                  <a:ext cx="55976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1389" y="5336569"/>
                  <a:ext cx="559769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3174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/>
            <p:nvPr/>
          </p:nvCxnSpPr>
          <p:spPr>
            <a:xfrm>
              <a:off x="6910384" y="5697252"/>
              <a:ext cx="0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/>
          <p:cNvSpPr/>
          <p:nvPr/>
        </p:nvSpPr>
        <p:spPr>
          <a:xfrm>
            <a:off x="3451284" y="2995054"/>
            <a:ext cx="344277" cy="34145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g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>
            <a:endCxn id="43" idx="2"/>
          </p:cNvCxnSpPr>
          <p:nvPr/>
        </p:nvCxnSpPr>
        <p:spPr>
          <a:xfrm>
            <a:off x="3131840" y="3165781"/>
            <a:ext cx="31944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 46"/>
          <p:cNvSpPr/>
          <p:nvPr/>
        </p:nvSpPr>
        <p:spPr>
          <a:xfrm>
            <a:off x="682572" y="3338508"/>
            <a:ext cx="2938272" cy="414528"/>
          </a:xfrm>
          <a:custGeom>
            <a:avLst/>
            <a:gdLst>
              <a:gd name="connsiteX0" fmla="*/ 2938272 w 2938272"/>
              <a:gd name="connsiteY0" fmla="*/ 0 h 414528"/>
              <a:gd name="connsiteX1" fmla="*/ 2938272 w 2938272"/>
              <a:gd name="connsiteY1" fmla="*/ 219456 h 414528"/>
              <a:gd name="connsiteX2" fmla="*/ 231648 w 2938272"/>
              <a:gd name="connsiteY2" fmla="*/ 207264 h 414528"/>
              <a:gd name="connsiteX3" fmla="*/ 0 w 2938272"/>
              <a:gd name="connsiteY3" fmla="*/ 414528 h 414528"/>
              <a:gd name="connsiteX4" fmla="*/ 0 w 2938272"/>
              <a:gd name="connsiteY4" fmla="*/ 414528 h 41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8272" h="414528">
                <a:moveTo>
                  <a:pt x="2938272" y="0"/>
                </a:moveTo>
                <a:lnTo>
                  <a:pt x="2938272" y="219456"/>
                </a:lnTo>
                <a:lnTo>
                  <a:pt x="231648" y="207264"/>
                </a:lnTo>
                <a:lnTo>
                  <a:pt x="0" y="414528"/>
                </a:lnTo>
                <a:lnTo>
                  <a:pt x="0" y="414528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5576" y="3878412"/>
            <a:ext cx="383400" cy="2580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1499980" y="3875475"/>
            <a:ext cx="383400" cy="2580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220060" y="3878412"/>
            <a:ext cx="383400" cy="2580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110456"/>
              </p:ext>
            </p:extLst>
          </p:nvPr>
        </p:nvGraphicFramePr>
        <p:xfrm>
          <a:off x="179512" y="5990048"/>
          <a:ext cx="29523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082"/>
                <a:gridCol w="738082"/>
                <a:gridCol w="738082"/>
                <a:gridCol w="73808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W</a:t>
                      </a:r>
                      <a:r>
                        <a:rPr lang="en-IN" baseline="-25000" dirty="0" smtClean="0"/>
                        <a:t>40</a:t>
                      </a:r>
                      <a:endParaRPr lang="en-IN" baseline="-25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</a:t>
                      </a:r>
                      <a:r>
                        <a:rPr lang="en-IN" baseline="-25000" dirty="0" smtClean="0"/>
                        <a:t>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</a:t>
                      </a:r>
                      <a:r>
                        <a:rPr lang="en-IN" baseline="-25000" dirty="0" smtClean="0"/>
                        <a:t>42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</a:t>
                      </a:r>
                      <a:r>
                        <a:rPr lang="en-IN" baseline="-25000" dirty="0" smtClean="0"/>
                        <a:t>43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251520" y="5197960"/>
            <a:ext cx="615746" cy="801583"/>
            <a:chOff x="6631389" y="5087377"/>
            <a:chExt cx="559769" cy="969915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6910384" y="5087377"/>
              <a:ext cx="0" cy="3960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6631389" y="5336569"/>
                  <a:ext cx="55976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1389" y="5336569"/>
                  <a:ext cx="559769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3174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/>
            <p:cNvCxnSpPr/>
            <p:nvPr/>
          </p:nvCxnSpPr>
          <p:spPr>
            <a:xfrm>
              <a:off x="6910384" y="5697252"/>
              <a:ext cx="0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2411760" y="5193882"/>
            <a:ext cx="615746" cy="801583"/>
            <a:chOff x="6631389" y="5087377"/>
            <a:chExt cx="559769" cy="969915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6910384" y="5087377"/>
              <a:ext cx="0" cy="3960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6631389" y="5336569"/>
                  <a:ext cx="55976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1389" y="5336569"/>
                  <a:ext cx="55976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3387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/>
            <p:cNvCxnSpPr/>
            <p:nvPr/>
          </p:nvCxnSpPr>
          <p:spPr>
            <a:xfrm>
              <a:off x="6910384" y="5697252"/>
              <a:ext cx="0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971600" y="5197960"/>
            <a:ext cx="615746" cy="801583"/>
            <a:chOff x="6631389" y="5087377"/>
            <a:chExt cx="559769" cy="969915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6910384" y="5087377"/>
              <a:ext cx="0" cy="3960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6631389" y="5336569"/>
                  <a:ext cx="55976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1389" y="5336569"/>
                  <a:ext cx="559769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3174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/>
            <p:cNvCxnSpPr/>
            <p:nvPr/>
          </p:nvCxnSpPr>
          <p:spPr>
            <a:xfrm>
              <a:off x="6910384" y="5697252"/>
              <a:ext cx="0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691680" y="5215351"/>
            <a:ext cx="615746" cy="801583"/>
            <a:chOff x="6631389" y="5087377"/>
            <a:chExt cx="559769" cy="969915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6910384" y="5087377"/>
              <a:ext cx="0" cy="3960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6631389" y="5336569"/>
                  <a:ext cx="55976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IN" sz="24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1389" y="5336569"/>
                  <a:ext cx="559769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3174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/>
            <p:cNvCxnSpPr/>
            <p:nvPr/>
          </p:nvCxnSpPr>
          <p:spPr>
            <a:xfrm>
              <a:off x="6910384" y="5697252"/>
              <a:ext cx="0" cy="3600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Freeform 71"/>
          <p:cNvSpPr/>
          <p:nvPr/>
        </p:nvSpPr>
        <p:spPr>
          <a:xfrm>
            <a:off x="682572" y="5157192"/>
            <a:ext cx="2938272" cy="414528"/>
          </a:xfrm>
          <a:custGeom>
            <a:avLst/>
            <a:gdLst>
              <a:gd name="connsiteX0" fmla="*/ 2938272 w 2938272"/>
              <a:gd name="connsiteY0" fmla="*/ 0 h 414528"/>
              <a:gd name="connsiteX1" fmla="*/ 2938272 w 2938272"/>
              <a:gd name="connsiteY1" fmla="*/ 219456 h 414528"/>
              <a:gd name="connsiteX2" fmla="*/ 231648 w 2938272"/>
              <a:gd name="connsiteY2" fmla="*/ 207264 h 414528"/>
              <a:gd name="connsiteX3" fmla="*/ 0 w 2938272"/>
              <a:gd name="connsiteY3" fmla="*/ 414528 h 414528"/>
              <a:gd name="connsiteX4" fmla="*/ 0 w 2938272"/>
              <a:gd name="connsiteY4" fmla="*/ 414528 h 41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8272" h="414528">
                <a:moveTo>
                  <a:pt x="2938272" y="0"/>
                </a:moveTo>
                <a:lnTo>
                  <a:pt x="2938272" y="219456"/>
                </a:lnTo>
                <a:lnTo>
                  <a:pt x="231648" y="207264"/>
                </a:lnTo>
                <a:lnTo>
                  <a:pt x="0" y="414528"/>
                </a:lnTo>
                <a:lnTo>
                  <a:pt x="0" y="414528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755576" y="5719380"/>
            <a:ext cx="383400" cy="2580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1499980" y="5716443"/>
            <a:ext cx="383400" cy="2580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2220060" y="5719380"/>
            <a:ext cx="383400" cy="2580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75556" y="2683265"/>
            <a:ext cx="0" cy="32730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735796" y="2680421"/>
            <a:ext cx="0" cy="32730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015716" y="2680420"/>
            <a:ext cx="0" cy="32730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278495" y="2683264"/>
            <a:ext cx="0" cy="32730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 Placeholder 2"/>
          <p:cNvSpPr txBox="1">
            <a:spLocks/>
          </p:cNvSpPr>
          <p:nvPr/>
        </p:nvSpPr>
        <p:spPr>
          <a:xfrm>
            <a:off x="3779912" y="1069958"/>
            <a:ext cx="5112568" cy="4472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chemeClr val="tx1">
                  <a:lumMod val="95000"/>
                  <a:lumOff val="5000"/>
                </a:schemeClr>
              </a:buClr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The AES key expansion algorithm takes as input a four-word (16-byte) key and produces a linear array of </a:t>
            </a:r>
            <a:r>
              <a:rPr lang="en-IN" b="1" dirty="0" smtClean="0">
                <a:solidFill>
                  <a:srgbClr val="FF0000"/>
                </a:solidFill>
              </a:rPr>
              <a:t>44 words </a:t>
            </a:r>
            <a:r>
              <a:rPr lang="en-IN" dirty="0" smtClean="0"/>
              <a:t>(176 bytes). </a:t>
            </a:r>
          </a:p>
          <a:p>
            <a:r>
              <a:rPr lang="en-IN" dirty="0" smtClean="0"/>
              <a:t>Each added word </a:t>
            </a:r>
            <a:r>
              <a:rPr lang="en-IN" b="1" dirty="0" smtClean="0">
                <a:solidFill>
                  <a:srgbClr val="FF0000"/>
                </a:solidFill>
              </a:rPr>
              <a:t>w[i]</a:t>
            </a:r>
            <a:r>
              <a:rPr lang="en-IN" dirty="0" smtClean="0"/>
              <a:t> depends on the immediately preceding word, w[i - 1]. </a:t>
            </a:r>
          </a:p>
          <a:p>
            <a:r>
              <a:rPr lang="en-IN" dirty="0" smtClean="0"/>
              <a:t>In three out of four cases, a simple XOR is used. </a:t>
            </a:r>
            <a:endParaRPr lang="en-IN" dirty="0"/>
          </a:p>
        </p:txBody>
      </p:sp>
      <p:grpSp>
        <p:nvGrpSpPr>
          <p:cNvPr id="81" name="Group 80"/>
          <p:cNvGrpSpPr/>
          <p:nvPr/>
        </p:nvGrpSpPr>
        <p:grpSpPr>
          <a:xfrm>
            <a:off x="1683500" y="4797152"/>
            <a:ext cx="46161" cy="282592"/>
            <a:chOff x="4080644" y="2645440"/>
            <a:chExt cx="46161" cy="282592"/>
          </a:xfrm>
        </p:grpSpPr>
        <p:sp>
          <p:nvSpPr>
            <p:cNvPr id="82" name="Oval 81"/>
            <p:cNvSpPr/>
            <p:nvPr/>
          </p:nvSpPr>
          <p:spPr>
            <a:xfrm>
              <a:off x="4080644" y="264544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Oval 82"/>
            <p:cNvSpPr/>
            <p:nvPr/>
          </p:nvSpPr>
          <p:spPr>
            <a:xfrm>
              <a:off x="4081086" y="276609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4" name="Oval 83"/>
            <p:cNvSpPr/>
            <p:nvPr/>
          </p:nvSpPr>
          <p:spPr>
            <a:xfrm>
              <a:off x="4080644" y="2882313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33027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7" grpId="0" animBg="1"/>
      <p:bldP spid="7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5220072" y="1269571"/>
            <a:ext cx="3636404" cy="49513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 function of key expansion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097086"/>
              </p:ext>
            </p:extLst>
          </p:nvPr>
        </p:nvGraphicFramePr>
        <p:xfrm>
          <a:off x="5517270" y="1699615"/>
          <a:ext cx="29523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082"/>
                <a:gridCol w="738082"/>
                <a:gridCol w="738082"/>
                <a:gridCol w="73808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V0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3465600"/>
              </p:ext>
            </p:extLst>
          </p:nvPr>
        </p:nvGraphicFramePr>
        <p:xfrm>
          <a:off x="5517270" y="3160607"/>
          <a:ext cx="295232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082"/>
                <a:gridCol w="738082"/>
                <a:gridCol w="738082"/>
                <a:gridCol w="738082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V1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V0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Freeform 10"/>
          <p:cNvSpPr/>
          <p:nvPr/>
        </p:nvSpPr>
        <p:spPr>
          <a:xfrm>
            <a:off x="5919065" y="2060847"/>
            <a:ext cx="2169459" cy="1106135"/>
          </a:xfrm>
          <a:custGeom>
            <a:avLst/>
            <a:gdLst>
              <a:gd name="connsiteX0" fmla="*/ 0 w 2169459"/>
              <a:gd name="connsiteY0" fmla="*/ 0 h 1120588"/>
              <a:gd name="connsiteX1" fmla="*/ 8965 w 2169459"/>
              <a:gd name="connsiteY1" fmla="*/ 322729 h 1120588"/>
              <a:gd name="connsiteX2" fmla="*/ 2169459 w 2169459"/>
              <a:gd name="connsiteY2" fmla="*/ 887505 h 1120588"/>
              <a:gd name="connsiteX3" fmla="*/ 2169459 w 2169459"/>
              <a:gd name="connsiteY3" fmla="*/ 1120588 h 112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9459" h="1120588">
                <a:moveTo>
                  <a:pt x="0" y="0"/>
                </a:moveTo>
                <a:lnTo>
                  <a:pt x="8965" y="322729"/>
                </a:lnTo>
                <a:lnTo>
                  <a:pt x="2169459" y="887505"/>
                </a:lnTo>
                <a:lnTo>
                  <a:pt x="2169459" y="1120588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 11"/>
          <p:cNvSpPr/>
          <p:nvPr/>
        </p:nvSpPr>
        <p:spPr>
          <a:xfrm>
            <a:off x="7371347" y="2060849"/>
            <a:ext cx="717177" cy="1106134"/>
          </a:xfrm>
          <a:custGeom>
            <a:avLst/>
            <a:gdLst>
              <a:gd name="connsiteX0" fmla="*/ 717177 w 717177"/>
              <a:gd name="connsiteY0" fmla="*/ 0 h 1129553"/>
              <a:gd name="connsiteX1" fmla="*/ 717177 w 717177"/>
              <a:gd name="connsiteY1" fmla="*/ 304800 h 1129553"/>
              <a:gd name="connsiteX2" fmla="*/ 0 w 717177"/>
              <a:gd name="connsiteY2" fmla="*/ 878541 h 1129553"/>
              <a:gd name="connsiteX3" fmla="*/ 0 w 717177"/>
              <a:gd name="connsiteY3" fmla="*/ 1129553 h 1129553"/>
              <a:gd name="connsiteX4" fmla="*/ 0 w 717177"/>
              <a:gd name="connsiteY4" fmla="*/ 1129553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177" h="1129553">
                <a:moveTo>
                  <a:pt x="717177" y="0"/>
                </a:moveTo>
                <a:lnTo>
                  <a:pt x="717177" y="304800"/>
                </a:lnTo>
                <a:lnTo>
                  <a:pt x="0" y="878541"/>
                </a:lnTo>
                <a:lnTo>
                  <a:pt x="0" y="1129553"/>
                </a:lnTo>
                <a:lnTo>
                  <a:pt x="0" y="1129553"/>
                </a:ln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reeform 12"/>
          <p:cNvSpPr/>
          <p:nvPr/>
        </p:nvSpPr>
        <p:spPr>
          <a:xfrm>
            <a:off x="6654170" y="2060850"/>
            <a:ext cx="717177" cy="1106134"/>
          </a:xfrm>
          <a:custGeom>
            <a:avLst/>
            <a:gdLst>
              <a:gd name="connsiteX0" fmla="*/ 717177 w 717177"/>
              <a:gd name="connsiteY0" fmla="*/ 0 h 1129553"/>
              <a:gd name="connsiteX1" fmla="*/ 717177 w 717177"/>
              <a:gd name="connsiteY1" fmla="*/ 304800 h 1129553"/>
              <a:gd name="connsiteX2" fmla="*/ 0 w 717177"/>
              <a:gd name="connsiteY2" fmla="*/ 878541 h 1129553"/>
              <a:gd name="connsiteX3" fmla="*/ 0 w 717177"/>
              <a:gd name="connsiteY3" fmla="*/ 1129553 h 1129553"/>
              <a:gd name="connsiteX4" fmla="*/ 0 w 717177"/>
              <a:gd name="connsiteY4" fmla="*/ 1129553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177" h="1129553">
                <a:moveTo>
                  <a:pt x="717177" y="0"/>
                </a:moveTo>
                <a:lnTo>
                  <a:pt x="717177" y="304800"/>
                </a:lnTo>
                <a:lnTo>
                  <a:pt x="0" y="878541"/>
                </a:lnTo>
                <a:lnTo>
                  <a:pt x="0" y="1129553"/>
                </a:lnTo>
                <a:lnTo>
                  <a:pt x="0" y="1129553"/>
                </a:ln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reeform 13"/>
          <p:cNvSpPr/>
          <p:nvPr/>
        </p:nvSpPr>
        <p:spPr>
          <a:xfrm>
            <a:off x="5936993" y="2060848"/>
            <a:ext cx="717177" cy="1106135"/>
          </a:xfrm>
          <a:custGeom>
            <a:avLst/>
            <a:gdLst>
              <a:gd name="connsiteX0" fmla="*/ 717177 w 717177"/>
              <a:gd name="connsiteY0" fmla="*/ 0 h 1129553"/>
              <a:gd name="connsiteX1" fmla="*/ 717177 w 717177"/>
              <a:gd name="connsiteY1" fmla="*/ 304800 h 1129553"/>
              <a:gd name="connsiteX2" fmla="*/ 0 w 717177"/>
              <a:gd name="connsiteY2" fmla="*/ 878541 h 1129553"/>
              <a:gd name="connsiteX3" fmla="*/ 0 w 717177"/>
              <a:gd name="connsiteY3" fmla="*/ 1129553 h 1129553"/>
              <a:gd name="connsiteX4" fmla="*/ 0 w 717177"/>
              <a:gd name="connsiteY4" fmla="*/ 1129553 h 112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177" h="1129553">
                <a:moveTo>
                  <a:pt x="717177" y="0"/>
                </a:moveTo>
                <a:lnTo>
                  <a:pt x="717177" y="304800"/>
                </a:lnTo>
                <a:lnTo>
                  <a:pt x="0" y="878541"/>
                </a:lnTo>
                <a:lnTo>
                  <a:pt x="0" y="1129553"/>
                </a:lnTo>
                <a:lnTo>
                  <a:pt x="0" y="1129553"/>
                </a:ln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5724128" y="4091308"/>
            <a:ext cx="457200" cy="4156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425570" y="4091308"/>
            <a:ext cx="457200" cy="4156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7142747" y="4091308"/>
            <a:ext cx="457200" cy="4156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859924" y="4091308"/>
            <a:ext cx="457200" cy="41563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endCxn id="15" idx="0"/>
          </p:cNvCxnSpPr>
          <p:nvPr/>
        </p:nvCxnSpPr>
        <p:spPr>
          <a:xfrm>
            <a:off x="5940152" y="3520647"/>
            <a:ext cx="12576" cy="5706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8" idx="0"/>
          </p:cNvCxnSpPr>
          <p:nvPr/>
        </p:nvCxnSpPr>
        <p:spPr>
          <a:xfrm>
            <a:off x="8088524" y="3537415"/>
            <a:ext cx="0" cy="5538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7" idx="0"/>
          </p:cNvCxnSpPr>
          <p:nvPr/>
        </p:nvCxnSpPr>
        <p:spPr>
          <a:xfrm>
            <a:off x="7371347" y="3537415"/>
            <a:ext cx="0" cy="5538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0"/>
          </p:cNvCxnSpPr>
          <p:nvPr/>
        </p:nvCxnSpPr>
        <p:spPr>
          <a:xfrm flipH="1">
            <a:off x="6654170" y="3537415"/>
            <a:ext cx="3158" cy="5538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976156" y="4528759"/>
            <a:ext cx="0" cy="4026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100392" y="4528759"/>
            <a:ext cx="0" cy="4026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380312" y="4509120"/>
            <a:ext cx="0" cy="4026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660232" y="4528759"/>
            <a:ext cx="0" cy="4026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948861" y="4941168"/>
            <a:ext cx="21515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992886" y="4931395"/>
            <a:ext cx="0" cy="5498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6631389" y="5336569"/>
                <a:ext cx="748923" cy="587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389" y="5336569"/>
                <a:ext cx="748923" cy="58757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>
            <a:off x="6272552" y="5661248"/>
            <a:ext cx="544671" cy="42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724128" y="5481228"/>
            <a:ext cx="625043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RC[i]</a:t>
            </a:r>
            <a:endParaRPr lang="en-IN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012758" y="5841268"/>
            <a:ext cx="0" cy="5236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840252" y="5914086"/>
            <a:ext cx="259977" cy="162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961239" y="5885191"/>
            <a:ext cx="418704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32</a:t>
            </a:r>
            <a:endParaRPr lang="en-IN" dirty="0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958851" y="944724"/>
            <a:ext cx="11390" cy="7397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930361" y="1233179"/>
            <a:ext cx="418704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32</a:t>
            </a:r>
            <a:endParaRPr lang="en-IN" dirty="0"/>
          </a:p>
        </p:txBody>
      </p:sp>
      <p:cxnSp>
        <p:nvCxnSpPr>
          <p:cNvPr id="51" name="Straight Connector 50"/>
          <p:cNvCxnSpPr/>
          <p:nvPr/>
        </p:nvCxnSpPr>
        <p:spPr>
          <a:xfrm flipV="1">
            <a:off x="6840252" y="1269570"/>
            <a:ext cx="259977" cy="162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20455"/>
              </p:ext>
            </p:extLst>
          </p:nvPr>
        </p:nvGraphicFramePr>
        <p:xfrm>
          <a:off x="683568" y="4141308"/>
          <a:ext cx="426546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546"/>
                <a:gridCol w="426546"/>
                <a:gridCol w="426546"/>
                <a:gridCol w="426546"/>
                <a:gridCol w="426546"/>
                <a:gridCol w="426546"/>
                <a:gridCol w="426546"/>
                <a:gridCol w="426546"/>
                <a:gridCol w="426546"/>
                <a:gridCol w="42654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01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02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04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08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80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1b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36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</a:t>
                      </a:r>
                      <a:endParaRPr lang="en-IN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566629" y="3681028"/>
            <a:ext cx="1531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Rcon Table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952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7" grpId="0"/>
      <p:bldP spid="40" grpId="0"/>
      <p:bldP spid="48" grpId="0"/>
      <p:bldP spid="50" grpId="0"/>
      <p:bldP spid="5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Expansion Example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78" y="980728"/>
            <a:ext cx="7561244" cy="11953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06" y="2071284"/>
            <a:ext cx="7570189" cy="442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764704"/>
            <a:ext cx="4977963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7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</a:t>
            </a:r>
            <a:r>
              <a:rPr lang="en-IN" dirty="0" smtClean="0"/>
              <a:t>Cipher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511660" y="2755776"/>
            <a:ext cx="2808312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Encryption Algorithm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71200" y="2755776"/>
            <a:ext cx="2376264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Decryption 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Algorithm</a:t>
            </a:r>
          </a:p>
        </p:txBody>
      </p:sp>
      <p:sp>
        <p:nvSpPr>
          <p:cNvPr id="8" name="Rectangle 7"/>
          <p:cNvSpPr/>
          <p:nvPr/>
        </p:nvSpPr>
        <p:spPr>
          <a:xfrm>
            <a:off x="6616744" y="4087924"/>
            <a:ext cx="1685176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Plaintext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33718" y="1916832"/>
            <a:ext cx="1764196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Plaintext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16744" y="1929996"/>
            <a:ext cx="1685176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Ciphertext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33718" y="4051920"/>
            <a:ext cx="1764196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  <a:latin typeface="+mj-lt"/>
              </a:rPr>
              <a:t>Ciphertext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4" name="Elbow Connector 13"/>
          <p:cNvCxnSpPr>
            <a:stCxn id="11" idx="3"/>
            <a:endCxn id="10" idx="1"/>
          </p:cNvCxnSpPr>
          <p:nvPr/>
        </p:nvCxnSpPr>
        <p:spPr>
          <a:xfrm flipV="1">
            <a:off x="3797914" y="2158596"/>
            <a:ext cx="2818830" cy="2121924"/>
          </a:xfrm>
          <a:prstGeom prst="bentConnector3">
            <a:avLst>
              <a:gd name="adj1" fmla="val 40809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5" idx="0"/>
          </p:cNvCxnSpPr>
          <p:nvPr/>
        </p:nvCxnSpPr>
        <p:spPr>
          <a:xfrm>
            <a:off x="2915816" y="2374032"/>
            <a:ext cx="0" cy="381744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915816" y="3670176"/>
            <a:ext cx="0" cy="381744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695136" y="3219558"/>
            <a:ext cx="576064" cy="0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35596" y="3219558"/>
            <a:ext cx="576064" cy="0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459332" y="3670176"/>
            <a:ext cx="0" cy="381744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449068" y="2374032"/>
            <a:ext cx="0" cy="381744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3865" y="2797477"/>
            <a:ext cx="699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 smtClean="0">
                <a:latin typeface="+mj-lt"/>
              </a:rPr>
              <a:t>Key </a:t>
            </a:r>
          </a:p>
          <a:p>
            <a:pPr algn="ctr"/>
            <a:r>
              <a:rPr lang="en-IN" sz="2400" dirty="0" smtClean="0">
                <a:latin typeface="+mj-lt"/>
              </a:rPr>
              <a:t>(K)</a:t>
            </a:r>
            <a:endParaRPr lang="en-IN" sz="2400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32397" y="2797477"/>
            <a:ext cx="699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 smtClean="0">
                <a:latin typeface="+mj-lt"/>
              </a:rPr>
              <a:t>Key </a:t>
            </a:r>
          </a:p>
          <a:p>
            <a:pPr algn="ctr"/>
            <a:r>
              <a:rPr lang="en-IN" sz="2400" dirty="0" smtClean="0">
                <a:latin typeface="+mj-lt"/>
              </a:rPr>
              <a:t>(K)</a:t>
            </a:r>
            <a:endParaRPr lang="en-IN" sz="2400" dirty="0">
              <a:latin typeface="+mj-l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979712" y="1239143"/>
            <a:ext cx="1764196" cy="461665"/>
            <a:chOff x="1979712" y="1239143"/>
            <a:chExt cx="1764196" cy="461665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1979712" y="1700808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408183" y="1239143"/>
              <a:ext cx="9396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 smtClean="0">
                  <a:latin typeface="+mj-lt"/>
                </a:rPr>
                <a:t>b bits </a:t>
              </a:r>
              <a:endParaRPr lang="en-IN" sz="2400" dirty="0">
                <a:latin typeface="+mj-lt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618232" y="4705791"/>
            <a:ext cx="1764196" cy="487405"/>
            <a:chOff x="1979712" y="1700808"/>
            <a:chExt cx="1764196" cy="487405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1979712" y="1700808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386746" y="1726548"/>
              <a:ext cx="9396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 smtClean="0">
                  <a:latin typeface="+mj-lt"/>
                </a:rPr>
                <a:t>b bits </a:t>
              </a:r>
              <a:endParaRPr lang="en-IN" sz="2400" dirty="0">
                <a:latin typeface="+mj-lt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37724" y="1239143"/>
            <a:ext cx="1764196" cy="461665"/>
            <a:chOff x="1979712" y="1249742"/>
            <a:chExt cx="1764196" cy="461665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1979712" y="1700808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2390252" y="1249742"/>
              <a:ext cx="9396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 smtClean="0">
                  <a:latin typeface="+mj-lt"/>
                </a:rPr>
                <a:t>b bits </a:t>
              </a:r>
              <a:endParaRPr lang="en-IN" sz="2400" dirty="0">
                <a:latin typeface="+mj-lt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033718" y="4703949"/>
            <a:ext cx="1764196" cy="489247"/>
            <a:chOff x="1979712" y="1700808"/>
            <a:chExt cx="1764196" cy="489247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1979712" y="1700808"/>
              <a:ext cx="17641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408183" y="1728390"/>
              <a:ext cx="9396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 smtClean="0">
                  <a:latin typeface="+mj-lt"/>
                </a:rPr>
                <a:t>b bits </a:t>
              </a:r>
              <a:endParaRPr lang="en-IN" sz="24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202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4129472" cy="5334000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 smtClean="0">
                <a:solidFill>
                  <a:schemeClr val="tx2"/>
                </a:solidFill>
              </a:rPr>
              <a:t>Confusion</a:t>
            </a:r>
          </a:p>
          <a:p>
            <a:r>
              <a:rPr lang="en-IN" dirty="0" smtClean="0"/>
              <a:t>Confusion </a:t>
            </a:r>
            <a:r>
              <a:rPr lang="en-IN" dirty="0">
                <a:solidFill>
                  <a:srgbClr val="FF0000"/>
                </a:solidFill>
              </a:rPr>
              <a:t>hides the relationship</a:t>
            </a:r>
            <a:r>
              <a:rPr lang="en-IN" dirty="0">
                <a:solidFill>
                  <a:schemeClr val="tx2"/>
                </a:solidFill>
              </a:rPr>
              <a:t> </a:t>
            </a:r>
            <a:r>
              <a:rPr lang="en-IN" dirty="0"/>
              <a:t>between the </a:t>
            </a:r>
            <a:r>
              <a:rPr lang="en-IN" dirty="0" err="1">
                <a:solidFill>
                  <a:srgbClr val="FF0000"/>
                </a:solidFill>
              </a:rPr>
              <a:t>ciphertext</a:t>
            </a:r>
            <a:r>
              <a:rPr lang="en-IN" dirty="0">
                <a:solidFill>
                  <a:srgbClr val="FF0000"/>
                </a:solidFill>
              </a:rPr>
              <a:t> and the key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IN" dirty="0"/>
              <a:t>This is achieved by the use of a </a:t>
            </a:r>
            <a:r>
              <a:rPr lang="en-IN" dirty="0" smtClean="0"/>
              <a:t>complex </a:t>
            </a:r>
            <a:r>
              <a:rPr lang="en-IN" dirty="0" smtClean="0">
                <a:solidFill>
                  <a:srgbClr val="FF0000"/>
                </a:solidFill>
              </a:rPr>
              <a:t>substitution </a:t>
            </a:r>
            <a:r>
              <a:rPr lang="en-IN" dirty="0">
                <a:solidFill>
                  <a:srgbClr val="FF0000"/>
                </a:solidFill>
              </a:rPr>
              <a:t>algorithm.</a:t>
            </a:r>
          </a:p>
          <a:p>
            <a:endParaRPr lang="en-IN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Diffusion and Confusion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481990" y="1521919"/>
            <a:ext cx="4499992" cy="134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3000"/>
              </a:lnSpc>
              <a:spcBef>
                <a:spcPts val="576"/>
              </a:spcBef>
              <a:buFont typeface="Wingdings" pitchFamily="2" charset="2"/>
              <a:buChar char="§"/>
            </a:pPr>
            <a:r>
              <a:rPr lang="en-IN" sz="2400" dirty="0" smtClean="0">
                <a:latin typeface="+mj-lt"/>
              </a:rPr>
              <a:t>Diffusion </a:t>
            </a:r>
            <a:r>
              <a:rPr lang="en-IN" sz="2400" dirty="0">
                <a:solidFill>
                  <a:srgbClr val="FF0000"/>
                </a:solidFill>
                <a:latin typeface="+mj-lt"/>
              </a:rPr>
              <a:t>hides the relationship </a:t>
            </a:r>
            <a:r>
              <a:rPr lang="en-IN" sz="2400" dirty="0">
                <a:latin typeface="+mj-lt"/>
              </a:rPr>
              <a:t>between the </a:t>
            </a:r>
            <a:r>
              <a:rPr lang="en-IN" sz="2400" dirty="0" err="1">
                <a:solidFill>
                  <a:srgbClr val="FF0000"/>
                </a:solidFill>
                <a:latin typeface="+mj-lt"/>
              </a:rPr>
              <a:t>ciphertext</a:t>
            </a:r>
            <a:r>
              <a:rPr lang="en-IN" sz="2400" dirty="0">
                <a:solidFill>
                  <a:srgbClr val="FF0000"/>
                </a:solidFill>
                <a:latin typeface="+mj-lt"/>
              </a:rPr>
              <a:t> and the plaintext</a:t>
            </a:r>
            <a:r>
              <a:rPr lang="en-IN" sz="2400" dirty="0" smtClean="0">
                <a:solidFill>
                  <a:srgbClr val="FF0000"/>
                </a:solidFill>
                <a:latin typeface="+mj-lt"/>
              </a:rPr>
              <a:t>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463988" y="914400"/>
            <a:ext cx="0" cy="3306688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899592" y="4456529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X1=0010 1011</a:t>
            </a:r>
            <a:endParaRPr lang="en-IN" sz="2400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899592" y="507059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X2=0000 1011</a:t>
            </a:r>
            <a:endParaRPr lang="en-IN" sz="2400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6394494" y="4456529"/>
            <a:ext cx="2137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Y1=1011 1001</a:t>
            </a:r>
            <a:endParaRPr lang="en-IN" sz="2400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6408203" y="4924371"/>
            <a:ext cx="2124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Y2=0110 1100</a:t>
            </a:r>
            <a:endParaRPr lang="en-IN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3779912" y="4456529"/>
            <a:ext cx="1800200" cy="92950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Diffusion</a:t>
            </a:r>
            <a:endParaRPr lang="en-IN" sz="2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131840" y="4924371"/>
            <a:ext cx="648072" cy="0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80112" y="4915800"/>
            <a:ext cx="648072" cy="0"/>
          </a:xfrm>
          <a:prstGeom prst="straightConnector1">
            <a:avLst/>
          </a:prstGeom>
          <a:ln w="190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71700" y="5426653"/>
            <a:ext cx="0" cy="409726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974854" y="5293913"/>
            <a:ext cx="0" cy="409726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812360" y="5293913"/>
            <a:ext cx="0" cy="409726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596336" y="5293913"/>
            <a:ext cx="0" cy="409726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272300" y="5293913"/>
            <a:ext cx="0" cy="409726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128284" y="5293913"/>
            <a:ext cx="0" cy="409726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99592" y="5919663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rgbClr val="FF0000"/>
                </a:solidFill>
              </a:rPr>
              <a:t>Single bit flip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19075" y="5836379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>
                <a:solidFill>
                  <a:srgbClr val="FF0000"/>
                </a:solidFill>
              </a:rPr>
              <a:t>Many bit flips</a:t>
            </a:r>
            <a:endParaRPr lang="en-IN" sz="2400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131840" y="6122004"/>
            <a:ext cx="3096344" cy="1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481990" y="2843243"/>
            <a:ext cx="4572000" cy="13444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13000"/>
              </a:lnSpc>
              <a:spcBef>
                <a:spcPts val="576"/>
              </a:spcBef>
              <a:buClr>
                <a:prstClr val="black">
                  <a:lumMod val="95000"/>
                  <a:lumOff val="5000"/>
                </a:prstClr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This is achieved </a:t>
            </a:r>
            <a:r>
              <a:rPr lang="en-IN" sz="2400" dirty="0" smtClean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by changing </a:t>
            </a:r>
            <a:r>
              <a:rPr lang="en-IN" sz="2400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one </a:t>
            </a:r>
            <a:r>
              <a:rPr lang="en-IN" sz="24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plaintext digit </a:t>
            </a:r>
            <a:r>
              <a:rPr lang="en-IN" sz="2400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which affect</a:t>
            </a:r>
            <a:r>
              <a:rPr lang="en-IN" sz="2400" dirty="0" smtClean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the value of </a:t>
            </a:r>
            <a:r>
              <a:rPr lang="en-IN" sz="24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many </a:t>
            </a:r>
            <a:r>
              <a:rPr lang="en-IN" sz="2400" dirty="0" err="1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ciphertext</a:t>
            </a:r>
            <a:r>
              <a:rPr lang="en-IN" sz="24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 digits</a:t>
            </a:r>
            <a:r>
              <a:rPr lang="en-IN" sz="2400" dirty="0">
                <a:solidFill>
                  <a:prstClr val="black"/>
                </a:solidFill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63988" y="1011097"/>
            <a:ext cx="4517994" cy="486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3000"/>
              </a:lnSpc>
              <a:spcBef>
                <a:spcPts val="576"/>
              </a:spcBef>
            </a:pPr>
            <a:r>
              <a:rPr lang="en-IN" sz="2400" b="1" dirty="0">
                <a:solidFill>
                  <a:schemeClr val="tx2"/>
                </a:solidFill>
                <a:latin typeface="+mj-lt"/>
              </a:rPr>
              <a:t>Diffusion</a:t>
            </a:r>
          </a:p>
        </p:txBody>
      </p:sp>
    </p:spTree>
    <p:extLst>
      <p:ext uri="{BB962C8B-B14F-4D97-AF65-F5344CB8AC3E}">
        <p14:creationId xmlns:p14="http://schemas.microsoft.com/office/powerpoint/2010/main" val="323116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9" grpId="0"/>
      <p:bldP spid="10" grpId="0"/>
      <p:bldP spid="11" grpId="0"/>
      <p:bldP spid="12" grpId="0"/>
      <p:bldP spid="13" grpId="0" animBg="1"/>
      <p:bldP spid="22" grpId="0"/>
      <p:bldP spid="23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15673" y="886322"/>
            <a:ext cx="4455361" cy="1610528"/>
            <a:chOff x="15673" y="1000622"/>
            <a:chExt cx="4455361" cy="1610528"/>
          </a:xfrm>
        </p:grpSpPr>
        <p:sp>
          <p:nvSpPr>
            <p:cNvPr id="65" name="Rectangle 64"/>
            <p:cNvSpPr/>
            <p:nvPr/>
          </p:nvSpPr>
          <p:spPr>
            <a:xfrm>
              <a:off x="71500" y="1033665"/>
              <a:ext cx="4399534" cy="15774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5673" y="1000622"/>
              <a:ext cx="10683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/>
                <a:t>Round 1</a:t>
              </a:r>
              <a:endParaRPr lang="en-IN" sz="2000" dirty="0"/>
            </a:p>
          </p:txBody>
        </p:sp>
      </p:grpSp>
      <p:sp>
        <p:nvSpPr>
          <p:cNvPr id="34" name="Freeform 33"/>
          <p:cNvSpPr/>
          <p:nvPr/>
        </p:nvSpPr>
        <p:spPr>
          <a:xfrm>
            <a:off x="2816352" y="972312"/>
            <a:ext cx="1280160" cy="652272"/>
          </a:xfrm>
          <a:custGeom>
            <a:avLst/>
            <a:gdLst>
              <a:gd name="connsiteX0" fmla="*/ 1280160 w 1280160"/>
              <a:gd name="connsiteY0" fmla="*/ 0 h 633984"/>
              <a:gd name="connsiteX1" fmla="*/ 1280160 w 1280160"/>
              <a:gd name="connsiteY1" fmla="*/ 633984 h 633984"/>
              <a:gd name="connsiteX2" fmla="*/ 0 w 1280160"/>
              <a:gd name="connsiteY2" fmla="*/ 630936 h 63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0160" h="633984">
                <a:moveTo>
                  <a:pt x="1280160" y="0"/>
                </a:moveTo>
                <a:lnTo>
                  <a:pt x="1280160" y="633984"/>
                </a:lnTo>
                <a:lnTo>
                  <a:pt x="0" y="630936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624060" y="296332"/>
            <a:ext cx="2052228" cy="3240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50174" y="304676"/>
            <a:ext cx="0" cy="653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92012" y="968202"/>
            <a:ext cx="145816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650174" y="968202"/>
            <a:ext cx="145816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TextBox 15"/>
          <p:cNvSpPr txBox="1"/>
          <p:nvPr/>
        </p:nvSpPr>
        <p:spPr>
          <a:xfrm>
            <a:off x="1619868" y="-48468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Plaintext (2</a:t>
            </a:r>
            <a:r>
              <a:rPr lang="en-IN" sz="2000" i="1" dirty="0" smtClean="0"/>
              <a:t>w</a:t>
            </a:r>
            <a:r>
              <a:rPr lang="en-IN" sz="2000" dirty="0" smtClean="0"/>
              <a:t> bits)</a:t>
            </a:r>
            <a:endParaRPr lang="en-IN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192012" y="958042"/>
            <a:ext cx="0" cy="486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1" name="Group 20"/>
          <p:cNvGrpSpPr/>
          <p:nvPr/>
        </p:nvGrpSpPr>
        <p:grpSpPr>
          <a:xfrm>
            <a:off x="955668" y="1454304"/>
            <a:ext cx="468052" cy="324036"/>
            <a:chOff x="483228" y="1484784"/>
            <a:chExt cx="468052" cy="324036"/>
          </a:xfrm>
        </p:grpSpPr>
        <p:sp>
          <p:nvSpPr>
            <p:cNvPr id="19" name="Rectangle 18"/>
            <p:cNvSpPr/>
            <p:nvPr/>
          </p:nvSpPr>
          <p:spPr>
            <a:xfrm>
              <a:off x="483228" y="1484784"/>
              <a:ext cx="468052" cy="32403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lowchart: Or 19"/>
            <p:cNvSpPr/>
            <p:nvPr/>
          </p:nvSpPr>
          <p:spPr>
            <a:xfrm>
              <a:off x="591240" y="1525424"/>
              <a:ext cx="252028" cy="241868"/>
            </a:xfrm>
            <a:prstGeom prst="flowChartOr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2487837" y="1474624"/>
            <a:ext cx="324036" cy="282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</a:t>
            </a:r>
            <a:endParaRPr lang="en-IN" dirty="0"/>
          </a:p>
        </p:txBody>
      </p:sp>
      <p:cxnSp>
        <p:nvCxnSpPr>
          <p:cNvPr id="36" name="Straight Arrow Connector 35"/>
          <p:cNvCxnSpPr>
            <a:stCxn id="33" idx="1"/>
            <a:endCxn id="19" idx="3"/>
          </p:cNvCxnSpPr>
          <p:nvPr/>
        </p:nvCxnSpPr>
        <p:spPr>
          <a:xfrm flipH="1">
            <a:off x="1423720" y="1615878"/>
            <a:ext cx="1064117" cy="44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Freeform 48"/>
          <p:cNvSpPr/>
          <p:nvPr/>
        </p:nvSpPr>
        <p:spPr>
          <a:xfrm>
            <a:off x="1197864" y="1630680"/>
            <a:ext cx="2898648" cy="728472"/>
          </a:xfrm>
          <a:custGeom>
            <a:avLst/>
            <a:gdLst>
              <a:gd name="connsiteX0" fmla="*/ 2898648 w 2898648"/>
              <a:gd name="connsiteY0" fmla="*/ 0 h 728472"/>
              <a:gd name="connsiteX1" fmla="*/ 2898648 w 2898648"/>
              <a:gd name="connsiteY1" fmla="*/ 323088 h 728472"/>
              <a:gd name="connsiteX2" fmla="*/ 0 w 2898648"/>
              <a:gd name="connsiteY2" fmla="*/ 539496 h 728472"/>
              <a:gd name="connsiteX3" fmla="*/ 0 w 2898648"/>
              <a:gd name="connsiteY3" fmla="*/ 728472 h 728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8648" h="728472">
                <a:moveTo>
                  <a:pt x="2898648" y="0"/>
                </a:moveTo>
                <a:lnTo>
                  <a:pt x="2898648" y="323088"/>
                </a:lnTo>
                <a:lnTo>
                  <a:pt x="0" y="539496"/>
                </a:lnTo>
                <a:lnTo>
                  <a:pt x="0" y="728472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dk1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192530" y="1790700"/>
            <a:ext cx="2914650" cy="575310"/>
          </a:xfrm>
          <a:custGeom>
            <a:avLst/>
            <a:gdLst>
              <a:gd name="connsiteX0" fmla="*/ 0 w 2914650"/>
              <a:gd name="connsiteY0" fmla="*/ 0 h 575310"/>
              <a:gd name="connsiteX1" fmla="*/ 0 w 2914650"/>
              <a:gd name="connsiteY1" fmla="*/ 171450 h 575310"/>
              <a:gd name="connsiteX2" fmla="*/ 2914650 w 2914650"/>
              <a:gd name="connsiteY2" fmla="*/ 377190 h 575310"/>
              <a:gd name="connsiteX3" fmla="*/ 2914650 w 2914650"/>
              <a:gd name="connsiteY3" fmla="*/ 575310 h 575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650" h="575310">
                <a:moveTo>
                  <a:pt x="0" y="0"/>
                </a:moveTo>
                <a:lnTo>
                  <a:pt x="0" y="171450"/>
                </a:lnTo>
                <a:lnTo>
                  <a:pt x="2914650" y="377190"/>
                </a:lnTo>
                <a:lnTo>
                  <a:pt x="2914650" y="57531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3172232" y="632340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 smtClean="0"/>
              <a:t>w</a:t>
            </a:r>
            <a:r>
              <a:rPr lang="en-IN" dirty="0" smtClean="0"/>
              <a:t> bits</a:t>
            </a:r>
            <a:endParaRPr lang="en-IN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1422316" y="632398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 smtClean="0"/>
              <a:t>w</a:t>
            </a:r>
            <a:r>
              <a:rPr lang="en-IN" dirty="0" smtClean="0"/>
              <a:t> bits</a:t>
            </a:r>
            <a:endParaRPr lang="en-IN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4060710" y="550762"/>
            <a:ext cx="410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 smtClean="0"/>
              <a:t>R</a:t>
            </a:r>
            <a:r>
              <a:rPr lang="en-IN" sz="2000" baseline="-25000" dirty="0" smtClean="0"/>
              <a:t>0</a:t>
            </a:r>
            <a:endParaRPr lang="en-IN" sz="2400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846834" y="538555"/>
            <a:ext cx="410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 smtClean="0"/>
              <a:t>L</a:t>
            </a:r>
            <a:r>
              <a:rPr lang="en-IN" sz="2000" baseline="-25000" dirty="0" smtClean="0"/>
              <a:t>0</a:t>
            </a:r>
            <a:endParaRPr lang="en-IN" sz="2400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4471034" y="1033306"/>
            <a:ext cx="469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 smtClean="0"/>
              <a:t>K</a:t>
            </a:r>
            <a:r>
              <a:rPr lang="en-IN" sz="2000" baseline="-25000" dirty="0" smtClean="0"/>
              <a:t>1</a:t>
            </a:r>
            <a:endParaRPr lang="en-IN" sz="2400" baseline="-25000" dirty="0"/>
          </a:p>
        </p:txBody>
      </p:sp>
      <p:sp>
        <p:nvSpPr>
          <p:cNvPr id="59" name="Freeform 58"/>
          <p:cNvSpPr/>
          <p:nvPr/>
        </p:nvSpPr>
        <p:spPr>
          <a:xfrm>
            <a:off x="2651432" y="1238250"/>
            <a:ext cx="1915391" cy="228600"/>
          </a:xfrm>
          <a:custGeom>
            <a:avLst/>
            <a:gdLst>
              <a:gd name="connsiteX0" fmla="*/ 2106930 w 2106930"/>
              <a:gd name="connsiteY0" fmla="*/ 0 h 228600"/>
              <a:gd name="connsiteX1" fmla="*/ 0 w 2106930"/>
              <a:gd name="connsiteY1" fmla="*/ 0 h 228600"/>
              <a:gd name="connsiteX2" fmla="*/ 0 w 2106930"/>
              <a:gd name="connsiteY2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6930" h="228600">
                <a:moveTo>
                  <a:pt x="2106930" y="0"/>
                </a:moveTo>
                <a:lnTo>
                  <a:pt x="0" y="0"/>
                </a:lnTo>
                <a:lnTo>
                  <a:pt x="0" y="228600"/>
                </a:lnTo>
              </a:path>
            </a:pathLst>
          </a:custGeom>
          <a:noFill/>
          <a:ln w="254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4103063" y="2122140"/>
            <a:ext cx="410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 smtClean="0"/>
              <a:t>R</a:t>
            </a:r>
            <a:r>
              <a:rPr lang="en-IN" sz="2000" baseline="-25000" dirty="0" smtClean="0"/>
              <a:t>1</a:t>
            </a:r>
            <a:endParaRPr lang="en-IN" sz="240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846834" y="2122140"/>
            <a:ext cx="410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 smtClean="0"/>
              <a:t>L</a:t>
            </a:r>
            <a:r>
              <a:rPr lang="en-IN" sz="2000" baseline="-25000" dirty="0" smtClean="0"/>
              <a:t>1</a:t>
            </a:r>
            <a:endParaRPr lang="en-IN" sz="2400" baseline="-250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4079982" y="2423484"/>
            <a:ext cx="46161" cy="282592"/>
            <a:chOff x="4080644" y="2645440"/>
            <a:chExt cx="46161" cy="282592"/>
          </a:xfrm>
        </p:grpSpPr>
        <p:sp>
          <p:nvSpPr>
            <p:cNvPr id="69" name="Oval 68"/>
            <p:cNvSpPr/>
            <p:nvPr/>
          </p:nvSpPr>
          <p:spPr>
            <a:xfrm>
              <a:off x="4080644" y="264544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Oval 69"/>
            <p:cNvSpPr/>
            <p:nvPr/>
          </p:nvSpPr>
          <p:spPr>
            <a:xfrm>
              <a:off x="4081086" y="276609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Oval 70"/>
            <p:cNvSpPr/>
            <p:nvPr/>
          </p:nvSpPr>
          <p:spPr>
            <a:xfrm>
              <a:off x="4080644" y="2882313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166613" y="2407268"/>
            <a:ext cx="46161" cy="282592"/>
            <a:chOff x="4080644" y="2645440"/>
            <a:chExt cx="46161" cy="282592"/>
          </a:xfrm>
        </p:grpSpPr>
        <p:sp>
          <p:nvSpPr>
            <p:cNvPr id="74" name="Oval 73"/>
            <p:cNvSpPr/>
            <p:nvPr/>
          </p:nvSpPr>
          <p:spPr>
            <a:xfrm>
              <a:off x="4080644" y="264544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Oval 74"/>
            <p:cNvSpPr/>
            <p:nvPr/>
          </p:nvSpPr>
          <p:spPr>
            <a:xfrm>
              <a:off x="4081086" y="276609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Oval 75"/>
            <p:cNvSpPr/>
            <p:nvPr/>
          </p:nvSpPr>
          <p:spPr>
            <a:xfrm>
              <a:off x="4080644" y="2882313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8604968" y="5483474"/>
            <a:ext cx="634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 smtClean="0"/>
              <a:t>R</a:t>
            </a:r>
            <a:r>
              <a:rPr lang="en-IN" sz="2000" baseline="-25000" dirty="0" smtClean="0"/>
              <a:t>n+1</a:t>
            </a:r>
            <a:endParaRPr lang="en-IN" sz="2400" baseline="-25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5160295" y="5495805"/>
            <a:ext cx="606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 smtClean="0"/>
              <a:t>L</a:t>
            </a:r>
            <a:r>
              <a:rPr lang="en-IN" sz="2000" baseline="-25000" dirty="0" smtClean="0"/>
              <a:t>n+1</a:t>
            </a:r>
            <a:endParaRPr lang="en-IN" sz="2400" baseline="-25000" dirty="0"/>
          </a:p>
        </p:txBody>
      </p:sp>
      <p:grpSp>
        <p:nvGrpSpPr>
          <p:cNvPr id="173" name="Group 172"/>
          <p:cNvGrpSpPr/>
          <p:nvPr/>
        </p:nvGrpSpPr>
        <p:grpSpPr>
          <a:xfrm>
            <a:off x="17025" y="2731099"/>
            <a:ext cx="4925037" cy="1819754"/>
            <a:chOff x="17025" y="2845399"/>
            <a:chExt cx="4925037" cy="1819754"/>
          </a:xfrm>
        </p:grpSpPr>
        <p:grpSp>
          <p:nvGrpSpPr>
            <p:cNvPr id="140" name="Group 139"/>
            <p:cNvGrpSpPr/>
            <p:nvPr/>
          </p:nvGrpSpPr>
          <p:grpSpPr>
            <a:xfrm>
              <a:off x="17025" y="2845399"/>
              <a:ext cx="4455361" cy="1610528"/>
              <a:chOff x="15673" y="1000622"/>
              <a:chExt cx="4455361" cy="1610528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71500" y="1033665"/>
                <a:ext cx="4399534" cy="157748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15673" y="1000622"/>
                <a:ext cx="10683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 smtClean="0"/>
                  <a:t>Round </a:t>
                </a:r>
                <a:r>
                  <a:rPr lang="en-IN" sz="2000" dirty="0" err="1" smtClean="0"/>
                  <a:t>i</a:t>
                </a:r>
                <a:endParaRPr lang="en-IN" sz="2000" dirty="0"/>
              </a:p>
            </p:txBody>
          </p:sp>
        </p:grpSp>
        <p:sp>
          <p:nvSpPr>
            <p:cNvPr id="143" name="Freeform 142"/>
            <p:cNvSpPr/>
            <p:nvPr/>
          </p:nvSpPr>
          <p:spPr>
            <a:xfrm>
              <a:off x="2817704" y="2931389"/>
              <a:ext cx="1280160" cy="652272"/>
            </a:xfrm>
            <a:custGeom>
              <a:avLst/>
              <a:gdLst>
                <a:gd name="connsiteX0" fmla="*/ 1280160 w 1280160"/>
                <a:gd name="connsiteY0" fmla="*/ 0 h 633984"/>
                <a:gd name="connsiteX1" fmla="*/ 1280160 w 1280160"/>
                <a:gd name="connsiteY1" fmla="*/ 633984 h 633984"/>
                <a:gd name="connsiteX2" fmla="*/ 0 w 1280160"/>
                <a:gd name="connsiteY2" fmla="*/ 630936 h 6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0160" h="633984">
                  <a:moveTo>
                    <a:pt x="1280160" y="0"/>
                  </a:moveTo>
                  <a:lnTo>
                    <a:pt x="1280160" y="633984"/>
                  </a:lnTo>
                  <a:lnTo>
                    <a:pt x="0" y="630936"/>
                  </a:ln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Arrow Connector 148"/>
            <p:cNvCxnSpPr/>
            <p:nvPr/>
          </p:nvCxnSpPr>
          <p:spPr>
            <a:xfrm>
              <a:off x="1193364" y="2917119"/>
              <a:ext cx="0" cy="4861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150" name="Group 149"/>
            <p:cNvGrpSpPr/>
            <p:nvPr/>
          </p:nvGrpSpPr>
          <p:grpSpPr>
            <a:xfrm>
              <a:off x="957020" y="3413381"/>
              <a:ext cx="468052" cy="324036"/>
              <a:chOff x="483228" y="1484784"/>
              <a:chExt cx="468052" cy="324036"/>
            </a:xfrm>
          </p:grpSpPr>
          <p:sp>
            <p:nvSpPr>
              <p:cNvPr id="151" name="Rectangle 150"/>
              <p:cNvSpPr/>
              <p:nvPr/>
            </p:nvSpPr>
            <p:spPr>
              <a:xfrm>
                <a:off x="483228" y="1484784"/>
                <a:ext cx="468052" cy="32403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2" name="Flowchart: Or 151"/>
              <p:cNvSpPr/>
              <p:nvPr/>
            </p:nvSpPr>
            <p:spPr>
              <a:xfrm>
                <a:off x="591240" y="1525424"/>
                <a:ext cx="252028" cy="241868"/>
              </a:xfrm>
              <a:prstGeom prst="flowChartOr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53" name="Rectangle 152"/>
            <p:cNvSpPr/>
            <p:nvPr/>
          </p:nvSpPr>
          <p:spPr>
            <a:xfrm>
              <a:off x="2489189" y="3433701"/>
              <a:ext cx="324036" cy="2825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F</a:t>
              </a:r>
              <a:endParaRPr lang="en-IN" dirty="0"/>
            </a:p>
          </p:txBody>
        </p:sp>
        <p:cxnSp>
          <p:nvCxnSpPr>
            <p:cNvPr id="154" name="Straight Arrow Connector 153"/>
            <p:cNvCxnSpPr>
              <a:stCxn id="153" idx="1"/>
              <a:endCxn id="151" idx="3"/>
            </p:cNvCxnSpPr>
            <p:nvPr/>
          </p:nvCxnSpPr>
          <p:spPr>
            <a:xfrm flipH="1">
              <a:off x="1425072" y="3574955"/>
              <a:ext cx="1064117" cy="44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55" name="Freeform 154"/>
            <p:cNvSpPr/>
            <p:nvPr/>
          </p:nvSpPr>
          <p:spPr>
            <a:xfrm>
              <a:off x="1199216" y="3589757"/>
              <a:ext cx="2898648" cy="728472"/>
            </a:xfrm>
            <a:custGeom>
              <a:avLst/>
              <a:gdLst>
                <a:gd name="connsiteX0" fmla="*/ 2898648 w 2898648"/>
                <a:gd name="connsiteY0" fmla="*/ 0 h 728472"/>
                <a:gd name="connsiteX1" fmla="*/ 2898648 w 2898648"/>
                <a:gd name="connsiteY1" fmla="*/ 323088 h 728472"/>
                <a:gd name="connsiteX2" fmla="*/ 0 w 2898648"/>
                <a:gd name="connsiteY2" fmla="*/ 539496 h 728472"/>
                <a:gd name="connsiteX3" fmla="*/ 0 w 2898648"/>
                <a:gd name="connsiteY3" fmla="*/ 728472 h 72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8648" h="728472">
                  <a:moveTo>
                    <a:pt x="2898648" y="0"/>
                  </a:moveTo>
                  <a:lnTo>
                    <a:pt x="2898648" y="323088"/>
                  </a:lnTo>
                  <a:lnTo>
                    <a:pt x="0" y="539496"/>
                  </a:lnTo>
                  <a:lnTo>
                    <a:pt x="0" y="728472"/>
                  </a:ln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dk1"/>
                </a:solidFill>
              </a:endParaRPr>
            </a:p>
          </p:txBody>
        </p:sp>
        <p:sp>
          <p:nvSpPr>
            <p:cNvPr id="156" name="Freeform 155"/>
            <p:cNvSpPr/>
            <p:nvPr/>
          </p:nvSpPr>
          <p:spPr>
            <a:xfrm>
              <a:off x="1193882" y="3749777"/>
              <a:ext cx="2914650" cy="575310"/>
            </a:xfrm>
            <a:custGeom>
              <a:avLst/>
              <a:gdLst>
                <a:gd name="connsiteX0" fmla="*/ 0 w 2914650"/>
                <a:gd name="connsiteY0" fmla="*/ 0 h 575310"/>
                <a:gd name="connsiteX1" fmla="*/ 0 w 2914650"/>
                <a:gd name="connsiteY1" fmla="*/ 171450 h 575310"/>
                <a:gd name="connsiteX2" fmla="*/ 2914650 w 2914650"/>
                <a:gd name="connsiteY2" fmla="*/ 377190 h 575310"/>
                <a:gd name="connsiteX3" fmla="*/ 2914650 w 2914650"/>
                <a:gd name="connsiteY3" fmla="*/ 575310 h 57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4650" h="575310">
                  <a:moveTo>
                    <a:pt x="0" y="0"/>
                  </a:moveTo>
                  <a:lnTo>
                    <a:pt x="0" y="171450"/>
                  </a:lnTo>
                  <a:lnTo>
                    <a:pt x="2914650" y="377190"/>
                  </a:lnTo>
                  <a:lnTo>
                    <a:pt x="2914650" y="575310"/>
                  </a:ln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472386" y="2992383"/>
              <a:ext cx="469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i="1" dirty="0" smtClean="0"/>
                <a:t>K</a:t>
              </a:r>
              <a:r>
                <a:rPr lang="en-IN" sz="2000" baseline="-25000" dirty="0"/>
                <a:t>i</a:t>
              </a:r>
              <a:endParaRPr lang="en-IN" sz="2400" baseline="-25000" dirty="0"/>
            </a:p>
          </p:txBody>
        </p:sp>
        <p:sp>
          <p:nvSpPr>
            <p:cNvPr id="162" name="Freeform 161"/>
            <p:cNvSpPr/>
            <p:nvPr/>
          </p:nvSpPr>
          <p:spPr>
            <a:xfrm>
              <a:off x="2652784" y="3197327"/>
              <a:ext cx="1915391" cy="228600"/>
            </a:xfrm>
            <a:custGeom>
              <a:avLst/>
              <a:gdLst>
                <a:gd name="connsiteX0" fmla="*/ 2106930 w 2106930"/>
                <a:gd name="connsiteY0" fmla="*/ 0 h 228600"/>
                <a:gd name="connsiteX1" fmla="*/ 0 w 2106930"/>
                <a:gd name="connsiteY1" fmla="*/ 0 h 228600"/>
                <a:gd name="connsiteX2" fmla="*/ 0 w 2106930"/>
                <a:gd name="connsiteY2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6930" h="228600">
                  <a:moveTo>
                    <a:pt x="2106930" y="0"/>
                  </a:moveTo>
                  <a:lnTo>
                    <a:pt x="0" y="0"/>
                  </a:lnTo>
                  <a:lnTo>
                    <a:pt x="0" y="228600"/>
                  </a:lnTo>
                </a:path>
              </a:pathLst>
            </a:custGeom>
            <a:noFill/>
            <a:ln w="254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104415" y="4081217"/>
              <a:ext cx="410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i="1" dirty="0" err="1" smtClean="0"/>
                <a:t>R</a:t>
              </a:r>
              <a:r>
                <a:rPr lang="en-IN" sz="2000" baseline="-25000" dirty="0" err="1"/>
                <a:t>i</a:t>
              </a:r>
              <a:endParaRPr lang="en-IN" sz="2400" baseline="-250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848186" y="4081217"/>
              <a:ext cx="410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i="1" dirty="0" smtClean="0"/>
                <a:t>L</a:t>
              </a:r>
              <a:r>
                <a:rPr lang="en-IN" sz="2000" baseline="-25000" dirty="0" smtClean="0"/>
                <a:t>i</a:t>
              </a:r>
              <a:endParaRPr lang="en-IN" sz="2400" baseline="-25000" dirty="0"/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4081334" y="4382561"/>
              <a:ext cx="46161" cy="282592"/>
              <a:chOff x="4080644" y="2645440"/>
              <a:chExt cx="46161" cy="282592"/>
            </a:xfrm>
          </p:grpSpPr>
          <p:sp>
            <p:nvSpPr>
              <p:cNvPr id="166" name="Oval 165"/>
              <p:cNvSpPr/>
              <p:nvPr/>
            </p:nvSpPr>
            <p:spPr>
              <a:xfrm>
                <a:off x="4080644" y="264544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4081086" y="276609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4080644" y="288231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1167965" y="4366345"/>
              <a:ext cx="46161" cy="282592"/>
              <a:chOff x="4080644" y="2645440"/>
              <a:chExt cx="46161" cy="282592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4080644" y="264544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4081086" y="2766091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4080644" y="288231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21455" y="4550853"/>
            <a:ext cx="4925037" cy="1621493"/>
            <a:chOff x="6122757" y="1238919"/>
            <a:chExt cx="4925037" cy="1621493"/>
          </a:xfrm>
        </p:grpSpPr>
        <p:grpSp>
          <p:nvGrpSpPr>
            <p:cNvPr id="80" name="Group 79"/>
            <p:cNvGrpSpPr/>
            <p:nvPr/>
          </p:nvGrpSpPr>
          <p:grpSpPr>
            <a:xfrm>
              <a:off x="6122757" y="1238919"/>
              <a:ext cx="4455361" cy="1610528"/>
              <a:chOff x="15673" y="1000622"/>
              <a:chExt cx="4455361" cy="1610528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71500" y="1033665"/>
                <a:ext cx="4399534" cy="157748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5673" y="1000622"/>
                <a:ext cx="10683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 smtClean="0"/>
                  <a:t>Round n</a:t>
                </a:r>
                <a:endParaRPr lang="en-IN" sz="2000" dirty="0"/>
              </a:p>
            </p:txBody>
          </p:sp>
        </p:grpSp>
        <p:sp>
          <p:nvSpPr>
            <p:cNvPr id="83" name="Freeform 82"/>
            <p:cNvSpPr/>
            <p:nvPr/>
          </p:nvSpPr>
          <p:spPr>
            <a:xfrm>
              <a:off x="8923436" y="1324909"/>
              <a:ext cx="1280160" cy="652272"/>
            </a:xfrm>
            <a:custGeom>
              <a:avLst/>
              <a:gdLst>
                <a:gd name="connsiteX0" fmla="*/ 1280160 w 1280160"/>
                <a:gd name="connsiteY0" fmla="*/ 0 h 633984"/>
                <a:gd name="connsiteX1" fmla="*/ 1280160 w 1280160"/>
                <a:gd name="connsiteY1" fmla="*/ 633984 h 633984"/>
                <a:gd name="connsiteX2" fmla="*/ 0 w 1280160"/>
                <a:gd name="connsiteY2" fmla="*/ 630936 h 6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0160" h="633984">
                  <a:moveTo>
                    <a:pt x="1280160" y="0"/>
                  </a:moveTo>
                  <a:lnTo>
                    <a:pt x="1280160" y="633984"/>
                  </a:lnTo>
                  <a:lnTo>
                    <a:pt x="0" y="630936"/>
                  </a:ln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>
              <a:off x="7299096" y="1310639"/>
              <a:ext cx="0" cy="4861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7062752" y="1806901"/>
              <a:ext cx="468052" cy="324036"/>
              <a:chOff x="483228" y="1484784"/>
              <a:chExt cx="468052" cy="324036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483228" y="1484784"/>
                <a:ext cx="468052" cy="32403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9" name="Flowchart: Or 88"/>
              <p:cNvSpPr/>
              <p:nvPr/>
            </p:nvSpPr>
            <p:spPr>
              <a:xfrm>
                <a:off x="591240" y="1525424"/>
                <a:ext cx="252028" cy="241868"/>
              </a:xfrm>
              <a:prstGeom prst="flowChartOr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8594921" y="1827221"/>
              <a:ext cx="324036" cy="2825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F</a:t>
              </a:r>
              <a:endParaRPr lang="en-IN" dirty="0"/>
            </a:p>
          </p:txBody>
        </p:sp>
        <p:cxnSp>
          <p:nvCxnSpPr>
            <p:cNvPr id="91" name="Straight Arrow Connector 90"/>
            <p:cNvCxnSpPr>
              <a:stCxn id="90" idx="1"/>
              <a:endCxn id="88" idx="3"/>
            </p:cNvCxnSpPr>
            <p:nvPr/>
          </p:nvCxnSpPr>
          <p:spPr>
            <a:xfrm flipH="1">
              <a:off x="7530804" y="1968475"/>
              <a:ext cx="1064117" cy="44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2" name="Freeform 91"/>
            <p:cNvSpPr/>
            <p:nvPr/>
          </p:nvSpPr>
          <p:spPr>
            <a:xfrm>
              <a:off x="7304948" y="1983277"/>
              <a:ext cx="2898648" cy="728472"/>
            </a:xfrm>
            <a:custGeom>
              <a:avLst/>
              <a:gdLst>
                <a:gd name="connsiteX0" fmla="*/ 2898648 w 2898648"/>
                <a:gd name="connsiteY0" fmla="*/ 0 h 728472"/>
                <a:gd name="connsiteX1" fmla="*/ 2898648 w 2898648"/>
                <a:gd name="connsiteY1" fmla="*/ 323088 h 728472"/>
                <a:gd name="connsiteX2" fmla="*/ 0 w 2898648"/>
                <a:gd name="connsiteY2" fmla="*/ 539496 h 728472"/>
                <a:gd name="connsiteX3" fmla="*/ 0 w 2898648"/>
                <a:gd name="connsiteY3" fmla="*/ 728472 h 72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8648" h="728472">
                  <a:moveTo>
                    <a:pt x="2898648" y="0"/>
                  </a:moveTo>
                  <a:lnTo>
                    <a:pt x="2898648" y="323088"/>
                  </a:lnTo>
                  <a:lnTo>
                    <a:pt x="0" y="539496"/>
                  </a:lnTo>
                  <a:lnTo>
                    <a:pt x="0" y="728472"/>
                  </a:ln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dk1"/>
                </a:solidFill>
              </a:endParaRPr>
            </a:p>
          </p:txBody>
        </p:sp>
        <p:sp>
          <p:nvSpPr>
            <p:cNvPr id="93" name="Freeform 92"/>
            <p:cNvSpPr/>
            <p:nvPr/>
          </p:nvSpPr>
          <p:spPr>
            <a:xfrm>
              <a:off x="7299614" y="2143297"/>
              <a:ext cx="2914650" cy="575310"/>
            </a:xfrm>
            <a:custGeom>
              <a:avLst/>
              <a:gdLst>
                <a:gd name="connsiteX0" fmla="*/ 0 w 2914650"/>
                <a:gd name="connsiteY0" fmla="*/ 0 h 575310"/>
                <a:gd name="connsiteX1" fmla="*/ 0 w 2914650"/>
                <a:gd name="connsiteY1" fmla="*/ 171450 h 575310"/>
                <a:gd name="connsiteX2" fmla="*/ 2914650 w 2914650"/>
                <a:gd name="connsiteY2" fmla="*/ 377190 h 575310"/>
                <a:gd name="connsiteX3" fmla="*/ 2914650 w 2914650"/>
                <a:gd name="connsiteY3" fmla="*/ 575310 h 57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4650" h="575310">
                  <a:moveTo>
                    <a:pt x="0" y="0"/>
                  </a:moveTo>
                  <a:lnTo>
                    <a:pt x="0" y="171450"/>
                  </a:lnTo>
                  <a:lnTo>
                    <a:pt x="2914650" y="377190"/>
                  </a:lnTo>
                  <a:lnTo>
                    <a:pt x="2914650" y="575310"/>
                  </a:ln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578118" y="1385903"/>
              <a:ext cx="469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i="1" dirty="0" err="1" smtClean="0"/>
                <a:t>K</a:t>
              </a:r>
              <a:r>
                <a:rPr lang="en-IN" sz="2000" baseline="-25000" dirty="0" err="1" smtClean="0"/>
                <a:t>n</a:t>
              </a:r>
              <a:endParaRPr lang="en-IN" sz="2400" baseline="-25000" dirty="0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8758516" y="1590847"/>
              <a:ext cx="1915391" cy="228600"/>
            </a:xfrm>
            <a:custGeom>
              <a:avLst/>
              <a:gdLst>
                <a:gd name="connsiteX0" fmla="*/ 2106930 w 2106930"/>
                <a:gd name="connsiteY0" fmla="*/ 0 h 228600"/>
                <a:gd name="connsiteX1" fmla="*/ 0 w 2106930"/>
                <a:gd name="connsiteY1" fmla="*/ 0 h 228600"/>
                <a:gd name="connsiteX2" fmla="*/ 0 w 2106930"/>
                <a:gd name="connsiteY2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6930" h="228600">
                  <a:moveTo>
                    <a:pt x="2106930" y="0"/>
                  </a:moveTo>
                  <a:lnTo>
                    <a:pt x="0" y="0"/>
                  </a:lnTo>
                  <a:lnTo>
                    <a:pt x="0" y="228600"/>
                  </a:lnTo>
                </a:path>
              </a:pathLst>
            </a:custGeom>
            <a:noFill/>
            <a:ln w="254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719930" y="2444502"/>
              <a:ext cx="410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i="1" dirty="0" smtClean="0"/>
                <a:t>L</a:t>
              </a:r>
              <a:r>
                <a:rPr lang="en-IN" sz="2000" baseline="-25000" dirty="0" smtClean="0"/>
                <a:t>n</a:t>
              </a:r>
              <a:endParaRPr lang="en-IN" sz="2400" baseline="-25000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0227763" y="2460302"/>
              <a:ext cx="410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i="1" dirty="0" smtClean="0"/>
                <a:t>R</a:t>
              </a:r>
              <a:r>
                <a:rPr lang="en-IN" sz="2000" baseline="-25000" dirty="0" smtClean="0"/>
                <a:t>n</a:t>
              </a:r>
              <a:endParaRPr lang="en-IN" sz="2400" baseline="-25000" dirty="0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5197726" y="4929141"/>
            <a:ext cx="3823016" cy="787938"/>
            <a:chOff x="5197726" y="4929141"/>
            <a:chExt cx="3823016" cy="787938"/>
          </a:xfrm>
        </p:grpSpPr>
        <p:sp>
          <p:nvSpPr>
            <p:cNvPr id="96" name="TextBox 95"/>
            <p:cNvSpPr txBox="1"/>
            <p:nvPr/>
          </p:nvSpPr>
          <p:spPr>
            <a:xfrm>
              <a:off x="8610418" y="4929141"/>
              <a:ext cx="410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i="1" dirty="0" smtClean="0"/>
                <a:t>R</a:t>
              </a:r>
              <a:r>
                <a:rPr lang="en-IN" sz="2000" baseline="-25000" dirty="0" smtClean="0"/>
                <a:t>n</a:t>
              </a:r>
              <a:endParaRPr lang="en-IN" sz="2400" baseline="-25000" dirty="0"/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5705314" y="5141769"/>
              <a:ext cx="2914650" cy="575310"/>
              <a:chOff x="5705314" y="5141769"/>
              <a:chExt cx="2914650" cy="575310"/>
            </a:xfrm>
          </p:grpSpPr>
          <p:sp>
            <p:nvSpPr>
              <p:cNvPr id="114" name="Freeform 113"/>
              <p:cNvSpPr/>
              <p:nvPr/>
            </p:nvSpPr>
            <p:spPr>
              <a:xfrm>
                <a:off x="5705314" y="5141769"/>
                <a:ext cx="2914650" cy="575310"/>
              </a:xfrm>
              <a:custGeom>
                <a:avLst/>
                <a:gdLst>
                  <a:gd name="connsiteX0" fmla="*/ 0 w 2914650"/>
                  <a:gd name="connsiteY0" fmla="*/ 0 h 575310"/>
                  <a:gd name="connsiteX1" fmla="*/ 0 w 2914650"/>
                  <a:gd name="connsiteY1" fmla="*/ 171450 h 575310"/>
                  <a:gd name="connsiteX2" fmla="*/ 2914650 w 2914650"/>
                  <a:gd name="connsiteY2" fmla="*/ 377190 h 575310"/>
                  <a:gd name="connsiteX3" fmla="*/ 2914650 w 2914650"/>
                  <a:gd name="connsiteY3" fmla="*/ 575310 h 57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14650" h="575310">
                    <a:moveTo>
                      <a:pt x="0" y="0"/>
                    </a:moveTo>
                    <a:lnTo>
                      <a:pt x="0" y="171450"/>
                    </a:lnTo>
                    <a:lnTo>
                      <a:pt x="2914650" y="377190"/>
                    </a:lnTo>
                    <a:lnTo>
                      <a:pt x="2914650" y="575310"/>
                    </a:ln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7" name="Freeform 126"/>
              <p:cNvSpPr/>
              <p:nvPr/>
            </p:nvSpPr>
            <p:spPr>
              <a:xfrm>
                <a:off x="5712468" y="5148363"/>
                <a:ext cx="2901696" cy="551688"/>
              </a:xfrm>
              <a:custGeom>
                <a:avLst/>
                <a:gdLst>
                  <a:gd name="connsiteX0" fmla="*/ 2901696 w 2901696"/>
                  <a:gd name="connsiteY0" fmla="*/ 0 h 551688"/>
                  <a:gd name="connsiteX1" fmla="*/ 2901696 w 2901696"/>
                  <a:gd name="connsiteY1" fmla="*/ 161544 h 551688"/>
                  <a:gd name="connsiteX2" fmla="*/ 0 w 2901696"/>
                  <a:gd name="connsiteY2" fmla="*/ 362712 h 551688"/>
                  <a:gd name="connsiteX3" fmla="*/ 0 w 2901696"/>
                  <a:gd name="connsiteY3" fmla="*/ 551688 h 551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01696" h="551688">
                    <a:moveTo>
                      <a:pt x="2901696" y="0"/>
                    </a:moveTo>
                    <a:lnTo>
                      <a:pt x="2901696" y="161544"/>
                    </a:lnTo>
                    <a:lnTo>
                      <a:pt x="0" y="362712"/>
                    </a:lnTo>
                    <a:lnTo>
                      <a:pt x="0" y="551688"/>
                    </a:lnTo>
                  </a:path>
                </a:pathLst>
              </a:custGeom>
              <a:noFill/>
              <a:ln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77" name="TextBox 176"/>
            <p:cNvSpPr txBox="1"/>
            <p:nvPr/>
          </p:nvSpPr>
          <p:spPr>
            <a:xfrm>
              <a:off x="5197726" y="4972528"/>
              <a:ext cx="410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i="1" dirty="0" smtClean="0"/>
                <a:t>L</a:t>
              </a:r>
              <a:r>
                <a:rPr lang="en-IN" sz="2000" baseline="-25000" dirty="0" smtClean="0"/>
                <a:t>n</a:t>
              </a:r>
              <a:endParaRPr lang="en-IN" sz="2400" baseline="-25000" dirty="0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5713484" y="5684547"/>
            <a:ext cx="2910840" cy="1162140"/>
            <a:chOff x="5713484" y="5684547"/>
            <a:chExt cx="2910840" cy="1162140"/>
          </a:xfrm>
        </p:grpSpPr>
        <p:grpSp>
          <p:nvGrpSpPr>
            <p:cNvPr id="175" name="Group 174"/>
            <p:cNvGrpSpPr/>
            <p:nvPr/>
          </p:nvGrpSpPr>
          <p:grpSpPr>
            <a:xfrm>
              <a:off x="5713484" y="5684547"/>
              <a:ext cx="2910840" cy="1162140"/>
              <a:chOff x="8820256" y="4897143"/>
              <a:chExt cx="2910840" cy="1162140"/>
            </a:xfrm>
          </p:grpSpPr>
          <p:sp>
            <p:nvSpPr>
              <p:cNvPr id="130" name="Freeform 129"/>
              <p:cNvSpPr/>
              <p:nvPr/>
            </p:nvSpPr>
            <p:spPr>
              <a:xfrm>
                <a:off x="8820256" y="4897143"/>
                <a:ext cx="2910840" cy="83820"/>
              </a:xfrm>
              <a:custGeom>
                <a:avLst/>
                <a:gdLst>
                  <a:gd name="connsiteX0" fmla="*/ 0 w 2910840"/>
                  <a:gd name="connsiteY0" fmla="*/ 0 h 83820"/>
                  <a:gd name="connsiteX1" fmla="*/ 0 w 2910840"/>
                  <a:gd name="connsiteY1" fmla="*/ 81915 h 83820"/>
                  <a:gd name="connsiteX2" fmla="*/ 2910840 w 2910840"/>
                  <a:gd name="connsiteY2" fmla="*/ 83820 h 83820"/>
                  <a:gd name="connsiteX3" fmla="*/ 2910840 w 2910840"/>
                  <a:gd name="connsiteY3" fmla="*/ 11430 h 83820"/>
                  <a:gd name="connsiteX4" fmla="*/ 2910840 w 2910840"/>
                  <a:gd name="connsiteY4" fmla="*/ 9525 h 8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10840" h="83820">
                    <a:moveTo>
                      <a:pt x="0" y="0"/>
                    </a:moveTo>
                    <a:lnTo>
                      <a:pt x="0" y="81915"/>
                    </a:lnTo>
                    <a:lnTo>
                      <a:pt x="2910840" y="83820"/>
                    </a:lnTo>
                    <a:lnTo>
                      <a:pt x="2910840" y="11430"/>
                    </a:lnTo>
                    <a:lnTo>
                      <a:pt x="2910840" y="9525"/>
                    </a:lnTo>
                  </a:path>
                </a:pathLst>
              </a:cu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31" name="Straight Arrow Connector 130"/>
              <p:cNvCxnSpPr/>
              <p:nvPr/>
            </p:nvCxnSpPr>
            <p:spPr>
              <a:xfrm>
                <a:off x="10286300" y="4988613"/>
                <a:ext cx="0" cy="3352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32" name="Rectangle 131"/>
              <p:cNvSpPr/>
              <p:nvPr/>
            </p:nvSpPr>
            <p:spPr>
              <a:xfrm>
                <a:off x="9237741" y="5340678"/>
                <a:ext cx="2052228" cy="32403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9128183" y="5659173"/>
                <a:ext cx="22713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dirty="0" smtClean="0"/>
                  <a:t>Ciphertext (2</a:t>
                </a:r>
                <a:r>
                  <a:rPr lang="en-IN" sz="2000" i="1" dirty="0" smtClean="0"/>
                  <a:t>w</a:t>
                </a:r>
                <a:r>
                  <a:rPr lang="en-IN" sz="2000" dirty="0" smtClean="0"/>
                  <a:t> bits)</a:t>
                </a:r>
                <a:endParaRPr lang="en-IN" sz="2400" dirty="0"/>
              </a:p>
            </p:txBody>
          </p:sp>
        </p:grpSp>
        <p:cxnSp>
          <p:nvCxnSpPr>
            <p:cNvPr id="136" name="Straight Connector 135"/>
            <p:cNvCxnSpPr/>
            <p:nvPr/>
          </p:nvCxnSpPr>
          <p:spPr>
            <a:xfrm>
              <a:off x="7185315" y="6128082"/>
              <a:ext cx="0" cy="340821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2" name="Title 1"/>
          <p:cNvSpPr txBox="1">
            <a:spLocks/>
          </p:cNvSpPr>
          <p:nvPr/>
        </p:nvSpPr>
        <p:spPr>
          <a:xfrm>
            <a:off x="4728517" y="-30831"/>
            <a:ext cx="4379843" cy="99903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 smtClean="0"/>
              <a:t>Feistel Cipher Structure </a:t>
            </a:r>
            <a:br>
              <a:rPr lang="en-IN" sz="3200" dirty="0" smtClean="0"/>
            </a:br>
            <a:r>
              <a:rPr lang="en-IN" sz="3200" dirty="0" smtClean="0"/>
              <a:t>Or Block Cipher Structure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2485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" grpId="0" animBg="1"/>
      <p:bldP spid="16" grpId="0"/>
      <p:bldP spid="33" grpId="0" animBg="1"/>
      <p:bldP spid="49" grpId="0" animBg="1"/>
      <p:bldP spid="31" grpId="0" animBg="1"/>
      <p:bldP spid="51" grpId="0"/>
      <p:bldP spid="52" grpId="0"/>
      <p:bldP spid="53" grpId="0"/>
      <p:bldP spid="54" grpId="0"/>
      <p:bldP spid="57" grpId="0"/>
      <p:bldP spid="59" grpId="0" animBg="1"/>
      <p:bldP spid="60" grpId="0"/>
      <p:bldP spid="61" grpId="0"/>
      <p:bldP spid="138" grpId="0"/>
      <p:bldP spid="1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15673" y="886322"/>
            <a:ext cx="4455361" cy="1610528"/>
            <a:chOff x="15673" y="1000622"/>
            <a:chExt cx="4455361" cy="1610528"/>
          </a:xfrm>
        </p:grpSpPr>
        <p:sp>
          <p:nvSpPr>
            <p:cNvPr id="65" name="Rectangle 64"/>
            <p:cNvSpPr/>
            <p:nvPr/>
          </p:nvSpPr>
          <p:spPr>
            <a:xfrm>
              <a:off x="71500" y="1033665"/>
              <a:ext cx="4399534" cy="15774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5673" y="1000622"/>
              <a:ext cx="10683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 smtClean="0"/>
                <a:t>Round 1</a:t>
              </a:r>
              <a:endParaRPr lang="en-IN" sz="2000" dirty="0"/>
            </a:p>
          </p:txBody>
        </p:sp>
      </p:grpSp>
      <p:sp>
        <p:nvSpPr>
          <p:cNvPr id="34" name="Freeform 33"/>
          <p:cNvSpPr/>
          <p:nvPr/>
        </p:nvSpPr>
        <p:spPr>
          <a:xfrm>
            <a:off x="2816352" y="972312"/>
            <a:ext cx="1280160" cy="652272"/>
          </a:xfrm>
          <a:custGeom>
            <a:avLst/>
            <a:gdLst>
              <a:gd name="connsiteX0" fmla="*/ 1280160 w 1280160"/>
              <a:gd name="connsiteY0" fmla="*/ 0 h 633984"/>
              <a:gd name="connsiteX1" fmla="*/ 1280160 w 1280160"/>
              <a:gd name="connsiteY1" fmla="*/ 633984 h 633984"/>
              <a:gd name="connsiteX2" fmla="*/ 0 w 1280160"/>
              <a:gd name="connsiteY2" fmla="*/ 630936 h 63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0160" h="633984">
                <a:moveTo>
                  <a:pt x="1280160" y="0"/>
                </a:moveTo>
                <a:lnTo>
                  <a:pt x="1280160" y="633984"/>
                </a:lnTo>
                <a:lnTo>
                  <a:pt x="0" y="630936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624060" y="296332"/>
            <a:ext cx="2052228" cy="32403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50174" y="304676"/>
            <a:ext cx="0" cy="653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192012" y="968202"/>
            <a:ext cx="145816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650174" y="968202"/>
            <a:ext cx="145816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TextBox 15"/>
          <p:cNvSpPr txBox="1"/>
          <p:nvPr/>
        </p:nvSpPr>
        <p:spPr>
          <a:xfrm>
            <a:off x="1619868" y="-48468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/>
              <a:t>Plaintext (2</a:t>
            </a:r>
            <a:r>
              <a:rPr lang="en-IN" sz="2000" i="1" dirty="0" smtClean="0"/>
              <a:t>w</a:t>
            </a:r>
            <a:r>
              <a:rPr lang="en-IN" sz="2000" dirty="0" smtClean="0"/>
              <a:t> bits)</a:t>
            </a:r>
            <a:endParaRPr lang="en-IN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192012" y="958042"/>
            <a:ext cx="0" cy="486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1" name="Group 20"/>
          <p:cNvGrpSpPr/>
          <p:nvPr/>
        </p:nvGrpSpPr>
        <p:grpSpPr>
          <a:xfrm>
            <a:off x="955668" y="1454304"/>
            <a:ext cx="468052" cy="324036"/>
            <a:chOff x="483228" y="1484784"/>
            <a:chExt cx="468052" cy="324036"/>
          </a:xfrm>
        </p:grpSpPr>
        <p:sp>
          <p:nvSpPr>
            <p:cNvPr id="19" name="Rectangle 18"/>
            <p:cNvSpPr/>
            <p:nvPr/>
          </p:nvSpPr>
          <p:spPr>
            <a:xfrm>
              <a:off x="483228" y="1484784"/>
              <a:ext cx="468052" cy="32403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Flowchart: Or 19"/>
            <p:cNvSpPr/>
            <p:nvPr/>
          </p:nvSpPr>
          <p:spPr>
            <a:xfrm>
              <a:off x="591240" y="1525424"/>
              <a:ext cx="252028" cy="241868"/>
            </a:xfrm>
            <a:prstGeom prst="flowChartOr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2487837" y="1474624"/>
            <a:ext cx="324036" cy="282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</a:t>
            </a:r>
            <a:endParaRPr lang="en-IN" dirty="0"/>
          </a:p>
        </p:txBody>
      </p:sp>
      <p:cxnSp>
        <p:nvCxnSpPr>
          <p:cNvPr id="36" name="Straight Arrow Connector 35"/>
          <p:cNvCxnSpPr>
            <a:stCxn id="33" idx="1"/>
            <a:endCxn id="19" idx="3"/>
          </p:cNvCxnSpPr>
          <p:nvPr/>
        </p:nvCxnSpPr>
        <p:spPr>
          <a:xfrm flipH="1">
            <a:off x="1423720" y="1615878"/>
            <a:ext cx="1064117" cy="44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Freeform 48"/>
          <p:cNvSpPr/>
          <p:nvPr/>
        </p:nvSpPr>
        <p:spPr>
          <a:xfrm>
            <a:off x="1197864" y="1630680"/>
            <a:ext cx="2898648" cy="728472"/>
          </a:xfrm>
          <a:custGeom>
            <a:avLst/>
            <a:gdLst>
              <a:gd name="connsiteX0" fmla="*/ 2898648 w 2898648"/>
              <a:gd name="connsiteY0" fmla="*/ 0 h 728472"/>
              <a:gd name="connsiteX1" fmla="*/ 2898648 w 2898648"/>
              <a:gd name="connsiteY1" fmla="*/ 323088 h 728472"/>
              <a:gd name="connsiteX2" fmla="*/ 0 w 2898648"/>
              <a:gd name="connsiteY2" fmla="*/ 539496 h 728472"/>
              <a:gd name="connsiteX3" fmla="*/ 0 w 2898648"/>
              <a:gd name="connsiteY3" fmla="*/ 728472 h 728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8648" h="728472">
                <a:moveTo>
                  <a:pt x="2898648" y="0"/>
                </a:moveTo>
                <a:lnTo>
                  <a:pt x="2898648" y="323088"/>
                </a:lnTo>
                <a:lnTo>
                  <a:pt x="0" y="539496"/>
                </a:lnTo>
                <a:lnTo>
                  <a:pt x="0" y="728472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dk1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192530" y="1790700"/>
            <a:ext cx="2914650" cy="575310"/>
          </a:xfrm>
          <a:custGeom>
            <a:avLst/>
            <a:gdLst>
              <a:gd name="connsiteX0" fmla="*/ 0 w 2914650"/>
              <a:gd name="connsiteY0" fmla="*/ 0 h 575310"/>
              <a:gd name="connsiteX1" fmla="*/ 0 w 2914650"/>
              <a:gd name="connsiteY1" fmla="*/ 171450 h 575310"/>
              <a:gd name="connsiteX2" fmla="*/ 2914650 w 2914650"/>
              <a:gd name="connsiteY2" fmla="*/ 377190 h 575310"/>
              <a:gd name="connsiteX3" fmla="*/ 2914650 w 2914650"/>
              <a:gd name="connsiteY3" fmla="*/ 575310 h 575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650" h="575310">
                <a:moveTo>
                  <a:pt x="0" y="0"/>
                </a:moveTo>
                <a:lnTo>
                  <a:pt x="0" y="171450"/>
                </a:lnTo>
                <a:lnTo>
                  <a:pt x="2914650" y="377190"/>
                </a:lnTo>
                <a:lnTo>
                  <a:pt x="2914650" y="57531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3172232" y="632340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 smtClean="0"/>
              <a:t>w</a:t>
            </a:r>
            <a:r>
              <a:rPr lang="en-IN" dirty="0" smtClean="0"/>
              <a:t> bits</a:t>
            </a:r>
            <a:endParaRPr lang="en-IN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1422316" y="632398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 smtClean="0"/>
              <a:t>w</a:t>
            </a:r>
            <a:r>
              <a:rPr lang="en-IN" dirty="0" smtClean="0"/>
              <a:t> bits</a:t>
            </a:r>
            <a:endParaRPr lang="en-IN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4060710" y="550762"/>
            <a:ext cx="410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 smtClean="0"/>
              <a:t>R</a:t>
            </a:r>
            <a:r>
              <a:rPr lang="en-IN" sz="2000" baseline="-25000" dirty="0" smtClean="0"/>
              <a:t>0</a:t>
            </a:r>
            <a:endParaRPr lang="en-IN" sz="2400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846834" y="538555"/>
            <a:ext cx="410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 smtClean="0"/>
              <a:t>L</a:t>
            </a:r>
            <a:r>
              <a:rPr lang="en-IN" sz="2000" baseline="-25000" dirty="0" smtClean="0"/>
              <a:t>0</a:t>
            </a:r>
            <a:endParaRPr lang="en-IN" sz="2400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4471034" y="1033306"/>
            <a:ext cx="469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 smtClean="0"/>
              <a:t>K</a:t>
            </a:r>
            <a:r>
              <a:rPr lang="en-IN" sz="2000" baseline="-25000" dirty="0" smtClean="0"/>
              <a:t>1</a:t>
            </a:r>
            <a:endParaRPr lang="en-IN" sz="2400" baseline="-25000" dirty="0"/>
          </a:p>
        </p:txBody>
      </p:sp>
      <p:sp>
        <p:nvSpPr>
          <p:cNvPr id="59" name="Freeform 58"/>
          <p:cNvSpPr/>
          <p:nvPr/>
        </p:nvSpPr>
        <p:spPr>
          <a:xfrm>
            <a:off x="2651432" y="1238250"/>
            <a:ext cx="1915391" cy="228600"/>
          </a:xfrm>
          <a:custGeom>
            <a:avLst/>
            <a:gdLst>
              <a:gd name="connsiteX0" fmla="*/ 2106930 w 2106930"/>
              <a:gd name="connsiteY0" fmla="*/ 0 h 228600"/>
              <a:gd name="connsiteX1" fmla="*/ 0 w 2106930"/>
              <a:gd name="connsiteY1" fmla="*/ 0 h 228600"/>
              <a:gd name="connsiteX2" fmla="*/ 0 w 2106930"/>
              <a:gd name="connsiteY2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6930" h="228600">
                <a:moveTo>
                  <a:pt x="2106930" y="0"/>
                </a:moveTo>
                <a:lnTo>
                  <a:pt x="0" y="0"/>
                </a:lnTo>
                <a:lnTo>
                  <a:pt x="0" y="228600"/>
                </a:lnTo>
              </a:path>
            </a:pathLst>
          </a:custGeom>
          <a:noFill/>
          <a:ln w="254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4103063" y="2122140"/>
            <a:ext cx="410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 smtClean="0"/>
              <a:t>R</a:t>
            </a:r>
            <a:r>
              <a:rPr lang="en-IN" sz="2000" baseline="-25000" dirty="0" smtClean="0"/>
              <a:t>1</a:t>
            </a:r>
            <a:endParaRPr lang="en-IN" sz="240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846834" y="2122140"/>
            <a:ext cx="410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 smtClean="0"/>
              <a:t>L</a:t>
            </a:r>
            <a:r>
              <a:rPr lang="en-IN" sz="2000" baseline="-25000" dirty="0" smtClean="0"/>
              <a:t>1</a:t>
            </a:r>
            <a:endParaRPr lang="en-IN" sz="2400" baseline="-250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4079982" y="2423484"/>
            <a:ext cx="46161" cy="282592"/>
            <a:chOff x="4080644" y="2645440"/>
            <a:chExt cx="46161" cy="282592"/>
          </a:xfrm>
        </p:grpSpPr>
        <p:sp>
          <p:nvSpPr>
            <p:cNvPr id="69" name="Oval 68"/>
            <p:cNvSpPr/>
            <p:nvPr/>
          </p:nvSpPr>
          <p:spPr>
            <a:xfrm>
              <a:off x="4080644" y="264544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Oval 69"/>
            <p:cNvSpPr/>
            <p:nvPr/>
          </p:nvSpPr>
          <p:spPr>
            <a:xfrm>
              <a:off x="4081086" y="276609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1" name="Oval 70"/>
            <p:cNvSpPr/>
            <p:nvPr/>
          </p:nvSpPr>
          <p:spPr>
            <a:xfrm>
              <a:off x="4080644" y="2882313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166613" y="2407268"/>
            <a:ext cx="46161" cy="282592"/>
            <a:chOff x="4080644" y="2645440"/>
            <a:chExt cx="46161" cy="282592"/>
          </a:xfrm>
        </p:grpSpPr>
        <p:sp>
          <p:nvSpPr>
            <p:cNvPr id="74" name="Oval 73"/>
            <p:cNvSpPr/>
            <p:nvPr/>
          </p:nvSpPr>
          <p:spPr>
            <a:xfrm>
              <a:off x="4080644" y="264544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Oval 74"/>
            <p:cNvSpPr/>
            <p:nvPr/>
          </p:nvSpPr>
          <p:spPr>
            <a:xfrm>
              <a:off x="4081086" y="276609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Oval 75"/>
            <p:cNvSpPr/>
            <p:nvPr/>
          </p:nvSpPr>
          <p:spPr>
            <a:xfrm>
              <a:off x="4080644" y="2882313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4159524" y="5263057"/>
            <a:ext cx="634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 smtClean="0"/>
              <a:t>R</a:t>
            </a:r>
            <a:r>
              <a:rPr lang="en-IN" sz="2000" baseline="-25000" dirty="0" smtClean="0"/>
              <a:t>n+1</a:t>
            </a:r>
            <a:endParaRPr lang="en-IN" sz="2400" baseline="-25000" dirty="0"/>
          </a:p>
        </p:txBody>
      </p:sp>
      <p:sp>
        <p:nvSpPr>
          <p:cNvPr id="139" name="TextBox 138"/>
          <p:cNvSpPr txBox="1"/>
          <p:nvPr/>
        </p:nvSpPr>
        <p:spPr>
          <a:xfrm>
            <a:off x="572508" y="5338846"/>
            <a:ext cx="606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i="1" dirty="0" smtClean="0"/>
              <a:t>L</a:t>
            </a:r>
            <a:r>
              <a:rPr lang="en-IN" sz="2000" baseline="-25000" dirty="0" smtClean="0"/>
              <a:t>n+1</a:t>
            </a:r>
            <a:endParaRPr lang="en-IN" sz="2400" baseline="-25000" dirty="0"/>
          </a:p>
        </p:txBody>
      </p:sp>
      <p:grpSp>
        <p:nvGrpSpPr>
          <p:cNvPr id="178" name="Group 177"/>
          <p:cNvGrpSpPr/>
          <p:nvPr/>
        </p:nvGrpSpPr>
        <p:grpSpPr>
          <a:xfrm>
            <a:off x="21455" y="3283671"/>
            <a:ext cx="4925037" cy="1621493"/>
            <a:chOff x="6122757" y="1238919"/>
            <a:chExt cx="4925037" cy="1621493"/>
          </a:xfrm>
        </p:grpSpPr>
        <p:grpSp>
          <p:nvGrpSpPr>
            <p:cNvPr id="80" name="Group 79"/>
            <p:cNvGrpSpPr/>
            <p:nvPr/>
          </p:nvGrpSpPr>
          <p:grpSpPr>
            <a:xfrm>
              <a:off x="6122757" y="1238919"/>
              <a:ext cx="4455361" cy="1610528"/>
              <a:chOff x="15673" y="1000622"/>
              <a:chExt cx="4455361" cy="1610528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71500" y="1033665"/>
                <a:ext cx="4399534" cy="157748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5673" y="1000622"/>
                <a:ext cx="10683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 smtClean="0"/>
                  <a:t>Round n</a:t>
                </a:r>
                <a:endParaRPr lang="en-IN" sz="2000" dirty="0"/>
              </a:p>
            </p:txBody>
          </p:sp>
        </p:grpSp>
        <p:sp>
          <p:nvSpPr>
            <p:cNvPr id="83" name="Freeform 82"/>
            <p:cNvSpPr/>
            <p:nvPr/>
          </p:nvSpPr>
          <p:spPr>
            <a:xfrm>
              <a:off x="8923436" y="1324909"/>
              <a:ext cx="1280160" cy="652272"/>
            </a:xfrm>
            <a:custGeom>
              <a:avLst/>
              <a:gdLst>
                <a:gd name="connsiteX0" fmla="*/ 1280160 w 1280160"/>
                <a:gd name="connsiteY0" fmla="*/ 0 h 633984"/>
                <a:gd name="connsiteX1" fmla="*/ 1280160 w 1280160"/>
                <a:gd name="connsiteY1" fmla="*/ 633984 h 633984"/>
                <a:gd name="connsiteX2" fmla="*/ 0 w 1280160"/>
                <a:gd name="connsiteY2" fmla="*/ 630936 h 6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0160" h="633984">
                  <a:moveTo>
                    <a:pt x="1280160" y="0"/>
                  </a:moveTo>
                  <a:lnTo>
                    <a:pt x="1280160" y="633984"/>
                  </a:lnTo>
                  <a:lnTo>
                    <a:pt x="0" y="630936"/>
                  </a:ln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>
              <a:off x="7299096" y="1310639"/>
              <a:ext cx="0" cy="4861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7062752" y="1806901"/>
              <a:ext cx="468052" cy="324036"/>
              <a:chOff x="483228" y="1484784"/>
              <a:chExt cx="468052" cy="324036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483228" y="1484784"/>
                <a:ext cx="468052" cy="32403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9" name="Flowchart: Or 88"/>
              <p:cNvSpPr/>
              <p:nvPr/>
            </p:nvSpPr>
            <p:spPr>
              <a:xfrm>
                <a:off x="591240" y="1525424"/>
                <a:ext cx="252028" cy="241868"/>
              </a:xfrm>
              <a:prstGeom prst="flowChartOr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8594921" y="1827221"/>
              <a:ext cx="324036" cy="28250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F</a:t>
              </a:r>
              <a:endParaRPr lang="en-IN" dirty="0"/>
            </a:p>
          </p:txBody>
        </p:sp>
        <p:cxnSp>
          <p:nvCxnSpPr>
            <p:cNvPr id="91" name="Straight Arrow Connector 90"/>
            <p:cNvCxnSpPr>
              <a:stCxn id="90" idx="1"/>
              <a:endCxn id="88" idx="3"/>
            </p:cNvCxnSpPr>
            <p:nvPr/>
          </p:nvCxnSpPr>
          <p:spPr>
            <a:xfrm flipH="1">
              <a:off x="7530804" y="1968475"/>
              <a:ext cx="1064117" cy="44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2" name="Freeform 91"/>
            <p:cNvSpPr/>
            <p:nvPr/>
          </p:nvSpPr>
          <p:spPr>
            <a:xfrm>
              <a:off x="7304948" y="1983277"/>
              <a:ext cx="2898648" cy="728472"/>
            </a:xfrm>
            <a:custGeom>
              <a:avLst/>
              <a:gdLst>
                <a:gd name="connsiteX0" fmla="*/ 2898648 w 2898648"/>
                <a:gd name="connsiteY0" fmla="*/ 0 h 728472"/>
                <a:gd name="connsiteX1" fmla="*/ 2898648 w 2898648"/>
                <a:gd name="connsiteY1" fmla="*/ 323088 h 728472"/>
                <a:gd name="connsiteX2" fmla="*/ 0 w 2898648"/>
                <a:gd name="connsiteY2" fmla="*/ 539496 h 728472"/>
                <a:gd name="connsiteX3" fmla="*/ 0 w 2898648"/>
                <a:gd name="connsiteY3" fmla="*/ 728472 h 72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8648" h="728472">
                  <a:moveTo>
                    <a:pt x="2898648" y="0"/>
                  </a:moveTo>
                  <a:lnTo>
                    <a:pt x="2898648" y="323088"/>
                  </a:lnTo>
                  <a:lnTo>
                    <a:pt x="0" y="539496"/>
                  </a:lnTo>
                  <a:lnTo>
                    <a:pt x="0" y="728472"/>
                  </a:ln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dk1"/>
                </a:solidFill>
              </a:endParaRPr>
            </a:p>
          </p:txBody>
        </p:sp>
        <p:sp>
          <p:nvSpPr>
            <p:cNvPr id="93" name="Freeform 92"/>
            <p:cNvSpPr/>
            <p:nvPr/>
          </p:nvSpPr>
          <p:spPr>
            <a:xfrm>
              <a:off x="7299614" y="2143297"/>
              <a:ext cx="2914650" cy="575310"/>
            </a:xfrm>
            <a:custGeom>
              <a:avLst/>
              <a:gdLst>
                <a:gd name="connsiteX0" fmla="*/ 0 w 2914650"/>
                <a:gd name="connsiteY0" fmla="*/ 0 h 575310"/>
                <a:gd name="connsiteX1" fmla="*/ 0 w 2914650"/>
                <a:gd name="connsiteY1" fmla="*/ 171450 h 575310"/>
                <a:gd name="connsiteX2" fmla="*/ 2914650 w 2914650"/>
                <a:gd name="connsiteY2" fmla="*/ 377190 h 575310"/>
                <a:gd name="connsiteX3" fmla="*/ 2914650 w 2914650"/>
                <a:gd name="connsiteY3" fmla="*/ 575310 h 57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4650" h="575310">
                  <a:moveTo>
                    <a:pt x="0" y="0"/>
                  </a:moveTo>
                  <a:lnTo>
                    <a:pt x="0" y="171450"/>
                  </a:lnTo>
                  <a:lnTo>
                    <a:pt x="2914650" y="377190"/>
                  </a:lnTo>
                  <a:lnTo>
                    <a:pt x="2914650" y="575310"/>
                  </a:ln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578118" y="1385903"/>
              <a:ext cx="469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i="1" dirty="0" err="1" smtClean="0"/>
                <a:t>K</a:t>
              </a:r>
              <a:r>
                <a:rPr lang="en-IN" sz="2000" baseline="-25000" dirty="0" err="1" smtClean="0"/>
                <a:t>n</a:t>
              </a:r>
              <a:endParaRPr lang="en-IN" sz="2400" baseline="-25000" dirty="0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8758516" y="1590847"/>
              <a:ext cx="1915391" cy="228600"/>
            </a:xfrm>
            <a:custGeom>
              <a:avLst/>
              <a:gdLst>
                <a:gd name="connsiteX0" fmla="*/ 2106930 w 2106930"/>
                <a:gd name="connsiteY0" fmla="*/ 0 h 228600"/>
                <a:gd name="connsiteX1" fmla="*/ 0 w 2106930"/>
                <a:gd name="connsiteY1" fmla="*/ 0 h 228600"/>
                <a:gd name="connsiteX2" fmla="*/ 0 w 2106930"/>
                <a:gd name="connsiteY2" fmla="*/ 22860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6930" h="228600">
                  <a:moveTo>
                    <a:pt x="2106930" y="0"/>
                  </a:moveTo>
                  <a:lnTo>
                    <a:pt x="0" y="0"/>
                  </a:lnTo>
                  <a:lnTo>
                    <a:pt x="0" y="228600"/>
                  </a:lnTo>
                </a:path>
              </a:pathLst>
            </a:custGeom>
            <a:noFill/>
            <a:ln w="254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719930" y="2444502"/>
              <a:ext cx="410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i="1" dirty="0" smtClean="0"/>
                <a:t>L</a:t>
              </a:r>
              <a:r>
                <a:rPr lang="en-IN" sz="2000" baseline="-25000" dirty="0" smtClean="0"/>
                <a:t>n</a:t>
              </a:r>
              <a:endParaRPr lang="en-IN" sz="2400" baseline="-25000" dirty="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0227763" y="2460302"/>
              <a:ext cx="410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i="1" dirty="0" smtClean="0"/>
                <a:t>R</a:t>
              </a:r>
              <a:r>
                <a:rPr lang="en-IN" sz="2000" baseline="-25000" dirty="0" smtClean="0"/>
                <a:t>n</a:t>
              </a:r>
              <a:endParaRPr lang="en-IN" sz="2400" baseline="-25000" dirty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1203646" y="4980619"/>
            <a:ext cx="2914650" cy="575310"/>
            <a:chOff x="5705314" y="5141769"/>
            <a:chExt cx="2914650" cy="575310"/>
          </a:xfrm>
        </p:grpSpPr>
        <p:sp>
          <p:nvSpPr>
            <p:cNvPr id="114" name="Freeform 113"/>
            <p:cNvSpPr/>
            <p:nvPr/>
          </p:nvSpPr>
          <p:spPr>
            <a:xfrm>
              <a:off x="5705314" y="5141769"/>
              <a:ext cx="2914650" cy="575310"/>
            </a:xfrm>
            <a:custGeom>
              <a:avLst/>
              <a:gdLst>
                <a:gd name="connsiteX0" fmla="*/ 0 w 2914650"/>
                <a:gd name="connsiteY0" fmla="*/ 0 h 575310"/>
                <a:gd name="connsiteX1" fmla="*/ 0 w 2914650"/>
                <a:gd name="connsiteY1" fmla="*/ 171450 h 575310"/>
                <a:gd name="connsiteX2" fmla="*/ 2914650 w 2914650"/>
                <a:gd name="connsiteY2" fmla="*/ 377190 h 575310"/>
                <a:gd name="connsiteX3" fmla="*/ 2914650 w 2914650"/>
                <a:gd name="connsiteY3" fmla="*/ 575310 h 57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4650" h="575310">
                  <a:moveTo>
                    <a:pt x="0" y="0"/>
                  </a:moveTo>
                  <a:lnTo>
                    <a:pt x="0" y="171450"/>
                  </a:lnTo>
                  <a:lnTo>
                    <a:pt x="2914650" y="377190"/>
                  </a:lnTo>
                  <a:lnTo>
                    <a:pt x="2914650" y="575310"/>
                  </a:ln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5712468" y="5148363"/>
              <a:ext cx="2901696" cy="551688"/>
            </a:xfrm>
            <a:custGeom>
              <a:avLst/>
              <a:gdLst>
                <a:gd name="connsiteX0" fmla="*/ 2901696 w 2901696"/>
                <a:gd name="connsiteY0" fmla="*/ 0 h 551688"/>
                <a:gd name="connsiteX1" fmla="*/ 2901696 w 2901696"/>
                <a:gd name="connsiteY1" fmla="*/ 161544 h 551688"/>
                <a:gd name="connsiteX2" fmla="*/ 0 w 2901696"/>
                <a:gd name="connsiteY2" fmla="*/ 362712 h 551688"/>
                <a:gd name="connsiteX3" fmla="*/ 0 w 2901696"/>
                <a:gd name="connsiteY3" fmla="*/ 551688 h 551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1696" h="551688">
                  <a:moveTo>
                    <a:pt x="2901696" y="0"/>
                  </a:moveTo>
                  <a:lnTo>
                    <a:pt x="2901696" y="161544"/>
                  </a:lnTo>
                  <a:lnTo>
                    <a:pt x="0" y="362712"/>
                  </a:lnTo>
                  <a:lnTo>
                    <a:pt x="0" y="551688"/>
                  </a:ln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dk1"/>
                </a:solidFill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1211816" y="5507220"/>
            <a:ext cx="2910840" cy="1162140"/>
            <a:chOff x="5713484" y="5684547"/>
            <a:chExt cx="2910840" cy="1162140"/>
          </a:xfrm>
        </p:grpSpPr>
        <p:grpSp>
          <p:nvGrpSpPr>
            <p:cNvPr id="175" name="Group 174"/>
            <p:cNvGrpSpPr/>
            <p:nvPr/>
          </p:nvGrpSpPr>
          <p:grpSpPr>
            <a:xfrm>
              <a:off x="5713484" y="5684547"/>
              <a:ext cx="2910840" cy="1162140"/>
              <a:chOff x="8820256" y="4897143"/>
              <a:chExt cx="2910840" cy="1162140"/>
            </a:xfrm>
          </p:grpSpPr>
          <p:sp>
            <p:nvSpPr>
              <p:cNvPr id="130" name="Freeform 129"/>
              <p:cNvSpPr/>
              <p:nvPr/>
            </p:nvSpPr>
            <p:spPr>
              <a:xfrm>
                <a:off x="8820256" y="4897143"/>
                <a:ext cx="2910840" cy="83820"/>
              </a:xfrm>
              <a:custGeom>
                <a:avLst/>
                <a:gdLst>
                  <a:gd name="connsiteX0" fmla="*/ 0 w 2910840"/>
                  <a:gd name="connsiteY0" fmla="*/ 0 h 83820"/>
                  <a:gd name="connsiteX1" fmla="*/ 0 w 2910840"/>
                  <a:gd name="connsiteY1" fmla="*/ 81915 h 83820"/>
                  <a:gd name="connsiteX2" fmla="*/ 2910840 w 2910840"/>
                  <a:gd name="connsiteY2" fmla="*/ 83820 h 83820"/>
                  <a:gd name="connsiteX3" fmla="*/ 2910840 w 2910840"/>
                  <a:gd name="connsiteY3" fmla="*/ 11430 h 83820"/>
                  <a:gd name="connsiteX4" fmla="*/ 2910840 w 2910840"/>
                  <a:gd name="connsiteY4" fmla="*/ 9525 h 8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10840" h="83820">
                    <a:moveTo>
                      <a:pt x="0" y="0"/>
                    </a:moveTo>
                    <a:lnTo>
                      <a:pt x="0" y="81915"/>
                    </a:lnTo>
                    <a:lnTo>
                      <a:pt x="2910840" y="83820"/>
                    </a:lnTo>
                    <a:lnTo>
                      <a:pt x="2910840" y="11430"/>
                    </a:lnTo>
                    <a:lnTo>
                      <a:pt x="2910840" y="9525"/>
                    </a:lnTo>
                  </a:path>
                </a:pathLst>
              </a:cu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31" name="Straight Arrow Connector 130"/>
              <p:cNvCxnSpPr/>
              <p:nvPr/>
            </p:nvCxnSpPr>
            <p:spPr>
              <a:xfrm>
                <a:off x="10286300" y="4988613"/>
                <a:ext cx="0" cy="3352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132" name="Rectangle 131"/>
              <p:cNvSpPr/>
              <p:nvPr/>
            </p:nvSpPr>
            <p:spPr>
              <a:xfrm>
                <a:off x="9237741" y="5340678"/>
                <a:ext cx="2052228" cy="32403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9128183" y="5659173"/>
                <a:ext cx="22713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dirty="0" smtClean="0"/>
                  <a:t>Ciphertext (2</a:t>
                </a:r>
                <a:r>
                  <a:rPr lang="en-IN" sz="2000" i="1" dirty="0" smtClean="0"/>
                  <a:t>w</a:t>
                </a:r>
                <a:r>
                  <a:rPr lang="en-IN" sz="2000" dirty="0" smtClean="0"/>
                  <a:t> bits)</a:t>
                </a:r>
                <a:endParaRPr lang="en-IN" sz="2400" dirty="0"/>
              </a:p>
            </p:txBody>
          </p:sp>
        </p:grpSp>
        <p:cxnSp>
          <p:nvCxnSpPr>
            <p:cNvPr id="136" name="Straight Connector 135"/>
            <p:cNvCxnSpPr/>
            <p:nvPr/>
          </p:nvCxnSpPr>
          <p:spPr>
            <a:xfrm>
              <a:off x="7185315" y="6128082"/>
              <a:ext cx="0" cy="340821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2" name="Title 1"/>
          <p:cNvSpPr txBox="1">
            <a:spLocks/>
          </p:cNvSpPr>
          <p:nvPr/>
        </p:nvSpPr>
        <p:spPr>
          <a:xfrm>
            <a:off x="4728517" y="-30831"/>
            <a:ext cx="4379843" cy="99903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 smtClean="0"/>
              <a:t>Feistel Cipher Structure </a:t>
            </a:r>
            <a:br>
              <a:rPr lang="en-IN" sz="3200" dirty="0" smtClean="0"/>
            </a:br>
            <a:r>
              <a:rPr lang="en-IN" sz="3200" dirty="0" smtClean="0"/>
              <a:t>Or Block Cipher Structure</a:t>
            </a:r>
            <a:endParaRPr lang="en-IN" sz="3200" dirty="0"/>
          </a:p>
        </p:txBody>
      </p:sp>
      <p:grpSp>
        <p:nvGrpSpPr>
          <p:cNvPr id="98" name="Group 97"/>
          <p:cNvGrpSpPr/>
          <p:nvPr/>
        </p:nvGrpSpPr>
        <p:grpSpPr>
          <a:xfrm>
            <a:off x="4067944" y="2996952"/>
            <a:ext cx="46161" cy="282592"/>
            <a:chOff x="4080644" y="2645440"/>
            <a:chExt cx="46161" cy="282592"/>
          </a:xfrm>
        </p:grpSpPr>
        <p:sp>
          <p:nvSpPr>
            <p:cNvPr id="99" name="Oval 98"/>
            <p:cNvSpPr/>
            <p:nvPr/>
          </p:nvSpPr>
          <p:spPr>
            <a:xfrm>
              <a:off x="4080644" y="264544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1086" y="276609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Oval 100"/>
            <p:cNvSpPr/>
            <p:nvPr/>
          </p:nvSpPr>
          <p:spPr>
            <a:xfrm>
              <a:off x="4080644" y="2882313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1177467" y="2994660"/>
            <a:ext cx="46161" cy="282592"/>
            <a:chOff x="4080644" y="2645440"/>
            <a:chExt cx="46161" cy="282592"/>
          </a:xfrm>
        </p:grpSpPr>
        <p:sp>
          <p:nvSpPr>
            <p:cNvPr id="103" name="Oval 102"/>
            <p:cNvSpPr/>
            <p:nvPr/>
          </p:nvSpPr>
          <p:spPr>
            <a:xfrm>
              <a:off x="4080644" y="2645440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Oval 103"/>
            <p:cNvSpPr/>
            <p:nvPr/>
          </p:nvSpPr>
          <p:spPr>
            <a:xfrm>
              <a:off x="4081086" y="2766091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5" name="Oval 104"/>
            <p:cNvSpPr/>
            <p:nvPr/>
          </p:nvSpPr>
          <p:spPr>
            <a:xfrm>
              <a:off x="4080644" y="2882313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/>
          <p:cNvSpPr/>
          <p:nvPr/>
        </p:nvSpPr>
        <p:spPr>
          <a:xfrm>
            <a:off x="5154314" y="1209987"/>
            <a:ext cx="39540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Plaintext is split into 32-bit halves L</a:t>
            </a:r>
            <a:r>
              <a:rPr lang="en-IN" sz="2400" baseline="-25000" dirty="0"/>
              <a:t>i</a:t>
            </a:r>
            <a:r>
              <a:rPr lang="en-IN" sz="2400" dirty="0"/>
              <a:t> and </a:t>
            </a:r>
            <a:r>
              <a:rPr lang="en-IN" sz="2400" dirty="0" err="1"/>
              <a:t>R</a:t>
            </a:r>
            <a:r>
              <a:rPr lang="en-IN" sz="2400" baseline="-25000" dirty="0" err="1"/>
              <a:t>i</a:t>
            </a:r>
            <a:r>
              <a:rPr lang="en-IN" sz="2400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5154314" y="2024844"/>
            <a:ext cx="39540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en-IN" sz="2400" dirty="0" err="1"/>
              <a:t>R</a:t>
            </a:r>
            <a:r>
              <a:rPr lang="en-IN" sz="2400" baseline="-25000" dirty="0" err="1"/>
              <a:t>i</a:t>
            </a:r>
            <a:r>
              <a:rPr lang="en-IN" sz="2400" dirty="0"/>
              <a:t> is fed into the function </a:t>
            </a:r>
            <a:r>
              <a:rPr lang="en-IN" sz="2400" dirty="0" smtClean="0"/>
              <a:t>F</a:t>
            </a:r>
            <a:r>
              <a:rPr lang="en-IN" sz="2400" dirty="0"/>
              <a:t>.</a:t>
            </a:r>
            <a:endParaRPr lang="en-IN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5154314" y="3537012"/>
            <a:ext cx="39540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 startAt="4"/>
            </a:pPr>
            <a:r>
              <a:rPr lang="en-IN" sz="2400" dirty="0" smtClean="0"/>
              <a:t>Left and right half are swapped.</a:t>
            </a:r>
            <a:r>
              <a:rPr lang="en-IN" dirty="0" smtClean="0"/>
              <a:t>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60132" y="4869160"/>
                <a:ext cx="305616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400" b="1" dirty="0" smtClean="0">
                    <a:solidFill>
                      <a:srgbClr val="FF0000"/>
                    </a:solidFill>
                    <a:latin typeface="+mj-lt"/>
                  </a:rPr>
                  <a:t>R</a:t>
                </a:r>
                <a:r>
                  <a:rPr lang="en-IN" sz="2400" b="1" baseline="-25000" dirty="0" err="1" smtClean="0">
                    <a:solidFill>
                      <a:srgbClr val="FF0000"/>
                    </a:solidFill>
                    <a:latin typeface="+mj-lt"/>
                  </a:rPr>
                  <a:t>i</a:t>
                </a:r>
                <a:r>
                  <a:rPr lang="en-IN" sz="2400" b="1" baseline="-25000" dirty="0" smtClean="0">
                    <a:solidFill>
                      <a:srgbClr val="FF0000"/>
                    </a:solidFill>
                    <a:latin typeface="+mj-lt"/>
                  </a:rPr>
                  <a:t> </a:t>
                </a:r>
                <a:r>
                  <a:rPr lang="en-IN" sz="2400" b="1" dirty="0">
                    <a:solidFill>
                      <a:srgbClr val="FF0000"/>
                    </a:solidFill>
                    <a:latin typeface="+mj-lt"/>
                  </a:rPr>
                  <a:t>= </a:t>
                </a:r>
                <a:r>
                  <a:rPr lang="en-IN" sz="2400" b="1" dirty="0" smtClean="0">
                    <a:solidFill>
                      <a:srgbClr val="FF0000"/>
                    </a:solidFill>
                    <a:latin typeface="+mj-lt"/>
                  </a:rPr>
                  <a:t>L </a:t>
                </a:r>
                <a:r>
                  <a:rPr lang="en-IN" sz="2400" b="1" baseline="-25000" dirty="0" smtClean="0">
                    <a:solidFill>
                      <a:srgbClr val="FF0000"/>
                    </a:solidFill>
                    <a:latin typeface="+mj-lt"/>
                  </a:rPr>
                  <a:t>i </a:t>
                </a:r>
                <a:r>
                  <a:rPr lang="en-IN" sz="2400" b="1" baseline="-25000" dirty="0">
                    <a:solidFill>
                      <a:srgbClr val="FF0000"/>
                    </a:solidFill>
                    <a:latin typeface="+mj-lt"/>
                  </a:rPr>
                  <a:t>-1</a:t>
                </a:r>
                <a:r>
                  <a:rPr lang="en-IN" sz="2400" b="1" dirty="0">
                    <a:solidFill>
                      <a:srgbClr val="FF000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1" i="1">
                        <a:solidFill>
                          <a:srgbClr val="FF0000"/>
                        </a:solidFill>
                        <a:latin typeface="Cambria Math"/>
                      </a:rPr>
                      <m:t>⊕</m:t>
                    </m:r>
                    <m:r>
                      <a:rPr lang="en-IN" sz="2400" b="1" i="1">
                        <a:solidFill>
                          <a:srgbClr val="FF0000"/>
                        </a:solidFill>
                        <a:latin typeface="Cambria Math"/>
                      </a:rPr>
                      <m:t>𝑭</m:t>
                    </m:r>
                  </m:oMath>
                </a14:m>
                <a:r>
                  <a:rPr lang="en-IN" sz="2400" b="1" dirty="0">
                    <a:solidFill>
                      <a:srgbClr val="FF0000"/>
                    </a:solidFill>
                    <a:latin typeface="+mj-lt"/>
                  </a:rPr>
                  <a:t>(</a:t>
                </a:r>
                <a:r>
                  <a:rPr lang="en-IN" sz="2400" b="1" dirty="0" smtClean="0">
                    <a:solidFill>
                      <a:srgbClr val="FF0000"/>
                    </a:solidFill>
                    <a:latin typeface="+mj-lt"/>
                  </a:rPr>
                  <a:t>R </a:t>
                </a:r>
                <a:r>
                  <a:rPr lang="en-IN" sz="2400" b="1" baseline="-25000" dirty="0" smtClean="0">
                    <a:solidFill>
                      <a:srgbClr val="FF0000"/>
                    </a:solidFill>
                    <a:latin typeface="+mj-lt"/>
                  </a:rPr>
                  <a:t>i </a:t>
                </a:r>
                <a:r>
                  <a:rPr lang="en-IN" sz="2400" b="1" baseline="-25000" dirty="0">
                    <a:solidFill>
                      <a:srgbClr val="FF0000"/>
                    </a:solidFill>
                    <a:latin typeface="+mj-lt"/>
                  </a:rPr>
                  <a:t>– 1</a:t>
                </a:r>
                <a:r>
                  <a:rPr lang="en-IN" sz="2400" b="1" dirty="0">
                    <a:solidFill>
                      <a:srgbClr val="FF0000"/>
                    </a:solidFill>
                    <a:latin typeface="+mj-lt"/>
                  </a:rPr>
                  <a:t>, K</a:t>
                </a:r>
                <a:r>
                  <a:rPr lang="en-IN" sz="2400" b="1" baseline="-25000" dirty="0">
                    <a:solidFill>
                      <a:srgbClr val="FF0000"/>
                    </a:solidFill>
                    <a:latin typeface="+mj-lt"/>
                  </a:rPr>
                  <a:t>i</a:t>
                </a:r>
                <a:r>
                  <a:rPr lang="en-IN" sz="2400" b="1" dirty="0">
                    <a:solidFill>
                      <a:srgbClr val="FF0000"/>
                    </a:solidFill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132" y="4869160"/>
                <a:ext cx="3056167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3194" t="-10667" b="-30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760132" y="5444647"/>
            <a:ext cx="1247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  <a:latin typeface="+mj-lt"/>
              </a:rPr>
              <a:t>L</a:t>
            </a:r>
            <a:r>
              <a:rPr lang="en-IN" sz="2400" b="1" baseline="-25000" dirty="0" smtClean="0">
                <a:solidFill>
                  <a:srgbClr val="FF0000"/>
                </a:solidFill>
                <a:latin typeface="+mj-lt"/>
              </a:rPr>
              <a:t>i</a:t>
            </a:r>
            <a:r>
              <a:rPr lang="en-IN" sz="24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IN" sz="2400" b="1" dirty="0">
                <a:solidFill>
                  <a:srgbClr val="FF0000"/>
                </a:solidFill>
                <a:latin typeface="+mj-lt"/>
              </a:rPr>
              <a:t>= </a:t>
            </a:r>
            <a:r>
              <a:rPr lang="en-IN" sz="2400" b="1" dirty="0" smtClean="0">
                <a:solidFill>
                  <a:srgbClr val="FF0000"/>
                </a:solidFill>
                <a:latin typeface="+mj-lt"/>
              </a:rPr>
              <a:t>R </a:t>
            </a:r>
            <a:r>
              <a:rPr lang="en-IN" sz="2400" b="1" baseline="-25000" dirty="0" smtClean="0">
                <a:solidFill>
                  <a:srgbClr val="FF0000"/>
                </a:solidFill>
                <a:latin typeface="+mj-lt"/>
              </a:rPr>
              <a:t>i </a:t>
            </a:r>
            <a:r>
              <a:rPr lang="en-IN" sz="2400" b="1" baseline="-25000" dirty="0">
                <a:solidFill>
                  <a:srgbClr val="FF0000"/>
                </a:solidFill>
                <a:latin typeface="+mj-lt"/>
              </a:rPr>
              <a:t>–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4314" y="2723330"/>
            <a:ext cx="3954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IN" sz="2400" dirty="0" smtClean="0">
                <a:latin typeface="+mj-lt"/>
              </a:rPr>
              <a:t>The </a:t>
            </a:r>
            <a:r>
              <a:rPr lang="en-IN" sz="2400" dirty="0">
                <a:latin typeface="+mj-lt"/>
              </a:rPr>
              <a:t>output of </a:t>
            </a:r>
            <a:r>
              <a:rPr lang="en-IN" sz="2400" dirty="0" smtClean="0">
                <a:latin typeface="+mj-lt"/>
              </a:rPr>
              <a:t>function F is then </a:t>
            </a:r>
            <a:r>
              <a:rPr lang="en-IN" sz="2400" dirty="0" err="1">
                <a:latin typeface="+mj-lt"/>
              </a:rPr>
              <a:t>XORed</a:t>
            </a:r>
            <a:r>
              <a:rPr lang="en-IN" sz="2400" dirty="0">
                <a:latin typeface="+mj-lt"/>
              </a:rPr>
              <a:t> with L</a:t>
            </a:r>
            <a:r>
              <a:rPr lang="en-IN" sz="2400" baseline="-25000" dirty="0">
                <a:latin typeface="+mj-lt"/>
              </a:rPr>
              <a:t>i</a:t>
            </a:r>
            <a:r>
              <a:rPr lang="en-IN" sz="24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49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" grpId="0" animBg="1"/>
      <p:bldP spid="16" grpId="0"/>
      <p:bldP spid="33" grpId="0" animBg="1"/>
      <p:bldP spid="49" grpId="0" animBg="1"/>
      <p:bldP spid="31" grpId="0" animBg="1"/>
      <p:bldP spid="51" grpId="0"/>
      <p:bldP spid="52" grpId="0"/>
      <p:bldP spid="53" grpId="0"/>
      <p:bldP spid="54" grpId="0"/>
      <p:bldP spid="57" grpId="0"/>
      <p:bldP spid="59" grpId="0" animBg="1"/>
      <p:bldP spid="60" grpId="0"/>
      <p:bldP spid="61" grpId="0"/>
      <p:bldP spid="138" grpId="0"/>
      <p:bldP spid="139" grpId="0"/>
      <p:bldP spid="2" grpId="0"/>
      <p:bldP spid="4" grpId="0"/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4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15329</TotalTime>
  <Words>3375</Words>
  <Application>Microsoft Office PowerPoint</Application>
  <PresentationFormat>On-screen Show (4:3)</PresentationFormat>
  <Paragraphs>1498</Paragraphs>
  <Slides>58</Slides>
  <Notes>5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</vt:lpstr>
      <vt:lpstr>Calibri</vt:lpstr>
      <vt:lpstr>Cambria Math</vt:lpstr>
      <vt:lpstr>Open Sans</vt:lpstr>
      <vt:lpstr>Open Sans Extrabold</vt:lpstr>
      <vt:lpstr>Open Sans Semibold</vt:lpstr>
      <vt:lpstr>Times New Roman</vt:lpstr>
      <vt:lpstr>Wingdings</vt:lpstr>
      <vt:lpstr>Office Theme</vt:lpstr>
      <vt:lpstr>Custom Design</vt:lpstr>
      <vt:lpstr>UNIT-2 Stream and Block Ciphers</vt:lpstr>
      <vt:lpstr>Outline</vt:lpstr>
      <vt:lpstr>Stream Cipher</vt:lpstr>
      <vt:lpstr>PowerPoint Presentation</vt:lpstr>
      <vt:lpstr>Block Cipher</vt:lpstr>
      <vt:lpstr>Block Cipher </vt:lpstr>
      <vt:lpstr>Diffusion and Confusion</vt:lpstr>
      <vt:lpstr>PowerPoint Presentation</vt:lpstr>
      <vt:lpstr>PowerPoint Presentation</vt:lpstr>
      <vt:lpstr>Feistel Cipher Structure</vt:lpstr>
      <vt:lpstr>Feistel Network Factors</vt:lpstr>
      <vt:lpstr>PowerPoint Presentation</vt:lpstr>
      <vt:lpstr>Data Encryption Standard (DES)</vt:lpstr>
      <vt:lpstr>PowerPoint Presentation</vt:lpstr>
      <vt:lpstr>PowerPoint Presentation</vt:lpstr>
      <vt:lpstr>DES Single Round</vt:lpstr>
      <vt:lpstr>PowerPoint Presentation</vt:lpstr>
      <vt:lpstr>DES Single Round (Cont…)</vt:lpstr>
      <vt:lpstr>DES Encryption Algorithm (Cont…)</vt:lpstr>
      <vt:lpstr>DES Encryption Algorithm</vt:lpstr>
      <vt:lpstr>Initial and Inverse Permutation</vt:lpstr>
      <vt:lpstr>Initial and Final Permutation</vt:lpstr>
      <vt:lpstr>PowerPoint Presentation</vt:lpstr>
      <vt:lpstr>The Expansion Function E</vt:lpstr>
      <vt:lpstr>Add round key</vt:lpstr>
      <vt:lpstr>The DES S-Boxes </vt:lpstr>
      <vt:lpstr>Role of S-box</vt:lpstr>
      <vt:lpstr>The Permutation P</vt:lpstr>
      <vt:lpstr>Key schedule of DES</vt:lpstr>
      <vt:lpstr>Key schedule of DES</vt:lpstr>
      <vt:lpstr>Key schedule of DES</vt:lpstr>
      <vt:lpstr>PowerPoint Presentation</vt:lpstr>
      <vt:lpstr>Avalanche Effect</vt:lpstr>
      <vt:lpstr>Strength of DES</vt:lpstr>
      <vt:lpstr>AES (Advanced Encryption Standard)</vt:lpstr>
      <vt:lpstr>AES (Advanced Encryption Standard)</vt:lpstr>
      <vt:lpstr>AES (Advanced Encryption Standard)</vt:lpstr>
      <vt:lpstr>PowerPoint Presentation</vt:lpstr>
      <vt:lpstr>PowerPoint Presentation</vt:lpstr>
      <vt:lpstr>Data Units in AES</vt:lpstr>
      <vt:lpstr>Block to State &amp; State to Block</vt:lpstr>
      <vt:lpstr>Plain Text to State</vt:lpstr>
      <vt:lpstr>AES Structure</vt:lpstr>
      <vt:lpstr>AES structure</vt:lpstr>
      <vt:lpstr>Initial transformation(AddRoundKey)</vt:lpstr>
      <vt:lpstr>SubByte Transformation</vt:lpstr>
      <vt:lpstr>PowerPoint Presentation</vt:lpstr>
      <vt:lpstr>SubByte output</vt:lpstr>
      <vt:lpstr>ShiftRows</vt:lpstr>
      <vt:lpstr>MixColumns</vt:lpstr>
      <vt:lpstr>MixColumns</vt:lpstr>
      <vt:lpstr>AddRoundKey</vt:lpstr>
      <vt:lpstr>AES Overall Structure</vt:lpstr>
      <vt:lpstr>AES key expansion</vt:lpstr>
      <vt:lpstr>AES key expansion</vt:lpstr>
      <vt:lpstr>g function of key expansion</vt:lpstr>
      <vt:lpstr>Key Expansion Example</vt:lpstr>
      <vt:lpstr>PowerPoint Presentation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OOPC++ UNIT-1</dc:title>
  <dc:creator>Darshan Institute of Engg. &amp; Tech.</dc:creator>
  <cp:lastModifiedBy>om</cp:lastModifiedBy>
  <cp:revision>2678</cp:revision>
  <dcterms:created xsi:type="dcterms:W3CDTF">2013-05-17T03:00:03Z</dcterms:created>
  <dcterms:modified xsi:type="dcterms:W3CDTF">2018-08-09T14:34:02Z</dcterms:modified>
</cp:coreProperties>
</file>