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380" r:id="rId4"/>
    <p:sldId id="400" r:id="rId5"/>
    <p:sldId id="433" r:id="rId6"/>
    <p:sldId id="403" r:id="rId7"/>
    <p:sldId id="401" r:id="rId8"/>
    <p:sldId id="434" r:id="rId9"/>
    <p:sldId id="435" r:id="rId10"/>
    <p:sldId id="437" r:id="rId11"/>
    <p:sldId id="404" r:id="rId12"/>
    <p:sldId id="408" r:id="rId13"/>
    <p:sldId id="440" r:id="rId14"/>
    <p:sldId id="406" r:id="rId15"/>
    <p:sldId id="451" r:id="rId16"/>
    <p:sldId id="438" r:id="rId17"/>
    <p:sldId id="409" r:id="rId18"/>
    <p:sldId id="410" r:id="rId19"/>
    <p:sldId id="411" r:id="rId20"/>
    <p:sldId id="441" r:id="rId21"/>
    <p:sldId id="412" r:id="rId22"/>
    <p:sldId id="442" r:id="rId23"/>
    <p:sldId id="413" r:id="rId24"/>
    <p:sldId id="443" r:id="rId25"/>
    <p:sldId id="444" r:id="rId26"/>
    <p:sldId id="415" r:id="rId27"/>
    <p:sldId id="418" r:id="rId28"/>
    <p:sldId id="445" r:id="rId29"/>
    <p:sldId id="446" r:id="rId30"/>
    <p:sldId id="419" r:id="rId31"/>
    <p:sldId id="422" r:id="rId32"/>
    <p:sldId id="432" r:id="rId33"/>
    <p:sldId id="424" r:id="rId34"/>
    <p:sldId id="447" r:id="rId35"/>
    <p:sldId id="426" r:id="rId36"/>
    <p:sldId id="428" r:id="rId37"/>
    <p:sldId id="448" r:id="rId38"/>
    <p:sldId id="429" r:id="rId39"/>
    <p:sldId id="430" r:id="rId40"/>
    <p:sldId id="431" r:id="rId41"/>
    <p:sldId id="450" r:id="rId42"/>
    <p:sldId id="449" r:id="rId43"/>
    <p:sldId id="3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xC5QdbICcCmSRCiG+Rqjw==" hashData="ZbqwrhZGJnUkeFunO1d4Ya9pfQfJXB8Th35U2v46Oq3k1CMXWus2hbcRG4/zlbVrDL8+E62lt4NOga+UgNkvg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2D2"/>
    <a:srgbClr val="C0C0C0"/>
    <a:srgbClr val="008000"/>
    <a:srgbClr val="4D4C4D"/>
    <a:srgbClr val="66FF66"/>
    <a:srgbClr val="E40524"/>
    <a:srgbClr val="385D8A"/>
    <a:srgbClr val="34495E"/>
    <a:srgbClr val="FDFDF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3615" autoAdjust="0"/>
  </p:normalViewPr>
  <p:slideViewPr>
    <p:cSldViewPr>
      <p:cViewPr varScale="1">
        <p:scale>
          <a:sx n="70" d="100"/>
          <a:sy n="70" d="100"/>
        </p:scale>
        <p:origin x="12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5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Unit od transmission is</a:t>
            </a:r>
            <a:r>
              <a:rPr lang="en-IN" baseline="0" dirty="0" smtClean="0"/>
              <a:t> 8 bits</a:t>
            </a:r>
            <a:endParaRPr lang="en-IN" dirty="0" smtClean="0"/>
          </a:p>
          <a:p>
            <a:r>
              <a:rPr lang="en-IN" dirty="0" smtClean="0"/>
              <a:t>Common value of s=8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2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Unit od transmission is</a:t>
            </a:r>
            <a:r>
              <a:rPr lang="en-IN" baseline="0" dirty="0" smtClean="0"/>
              <a:t> 8 bits</a:t>
            </a:r>
            <a:endParaRPr lang="en-IN" dirty="0" smtClean="0"/>
          </a:p>
          <a:p>
            <a:r>
              <a:rPr lang="en-IN" dirty="0" smtClean="0"/>
              <a:t>Common value of s=8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1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5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9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8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Unit-3:</a:t>
            </a:r>
            <a:r>
              <a:rPr lang="da-DK" sz="16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Multiple encryption and triple DES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</a:t>
            </a:r>
            <a:r>
              <a:rPr lang="da-DK" sz="16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                            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8/9/2018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14868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>
                <a:solidFill>
                  <a:schemeClr val="tx2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Prof. R. K. Karangiya</a:t>
            </a: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rekha.karangiya@darshan.ac.in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Information &amp; Network Security (2170709)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980728"/>
            <a:ext cx="5995393" cy="3348372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UNIT-3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54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Multiple encryption and triple DES</a:t>
            </a:r>
            <a:endParaRPr lang="en-US" sz="54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Electronic Code </a:t>
            </a:r>
            <a:r>
              <a:rPr lang="en-IN" dirty="0"/>
              <a:t>Book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</a:rPr>
              <a:t>Strength</a:t>
            </a:r>
            <a:r>
              <a:rPr lang="en-IN" b="1" dirty="0">
                <a:solidFill>
                  <a:schemeClr val="tx2"/>
                </a:solidFill>
              </a:rPr>
              <a:t>:</a:t>
            </a:r>
            <a:r>
              <a:rPr lang="en-IN" dirty="0"/>
              <a:t> it’s simple</a:t>
            </a:r>
            <a:r>
              <a:rPr lang="en-IN" dirty="0" smtClean="0"/>
              <a:t>.</a:t>
            </a:r>
          </a:p>
          <a:p>
            <a:r>
              <a:rPr lang="en-IN" b="1" dirty="0" smtClean="0">
                <a:solidFill>
                  <a:schemeClr val="tx2"/>
                </a:solidFill>
              </a:rPr>
              <a:t>Weakness:</a:t>
            </a:r>
          </a:p>
          <a:p>
            <a:pPr lvl="1"/>
            <a:r>
              <a:rPr lang="en-IN" sz="2400" dirty="0" smtClean="0"/>
              <a:t>Problem: with </a:t>
            </a:r>
            <a:r>
              <a:rPr lang="en-IN" sz="2400" dirty="0"/>
              <a:t>long message, repetition in plaintext may cause repetition in </a:t>
            </a:r>
            <a:r>
              <a:rPr lang="en-IN" sz="2400" dirty="0" smtClean="0"/>
              <a:t>ciphertext.</a:t>
            </a:r>
            <a:endParaRPr lang="en-IN" sz="2400" dirty="0"/>
          </a:p>
          <a:p>
            <a:r>
              <a:rPr lang="en-IN" b="1" dirty="0" smtClean="0">
                <a:solidFill>
                  <a:schemeClr val="tx2"/>
                </a:solidFill>
              </a:rPr>
              <a:t>Typical application: </a:t>
            </a:r>
          </a:p>
          <a:p>
            <a:pPr lvl="1"/>
            <a:r>
              <a:rPr lang="en-IN" sz="2400" dirty="0" smtClean="0"/>
              <a:t>Secure </a:t>
            </a:r>
            <a:r>
              <a:rPr lang="en-IN" sz="2400" dirty="0"/>
              <a:t>transmission of short pieces of information (e.g. a temporary encryption key</a:t>
            </a:r>
            <a:r>
              <a:rPr lang="en-IN" sz="2400" dirty="0" smtClean="0"/>
              <a:t>).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9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0500" y="5448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 smtClean="0"/>
              <a:t>2. CBC - Encryption &amp; Decryption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15616" y="815475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827584" y="2231138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1115616" y="3103321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grpSp>
        <p:nvGrpSpPr>
          <p:cNvPr id="7" name="Group 6"/>
          <p:cNvGrpSpPr/>
          <p:nvPr/>
        </p:nvGrpSpPr>
        <p:grpSpPr>
          <a:xfrm>
            <a:off x="83359" y="1865217"/>
            <a:ext cx="744225" cy="585762"/>
            <a:chOff x="85869" y="2021252"/>
            <a:chExt cx="744225" cy="585762"/>
          </a:xfrm>
        </p:grpSpPr>
        <p:sp>
          <p:nvSpPr>
            <p:cNvPr id="8" name="Freeform 7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493658" y="2666738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lowchart: Or 10"/>
          <p:cNvSpPr/>
          <p:nvPr/>
        </p:nvSpPr>
        <p:spPr>
          <a:xfrm>
            <a:off x="1367644" y="1626330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>
            <a:off x="1493658" y="1251075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93658" y="1865217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 13"/>
          <p:cNvGrpSpPr/>
          <p:nvPr/>
        </p:nvGrpSpPr>
        <p:grpSpPr>
          <a:xfrm>
            <a:off x="93148" y="1132970"/>
            <a:ext cx="1274496" cy="608328"/>
            <a:chOff x="93148" y="1269155"/>
            <a:chExt cx="1274496" cy="608328"/>
          </a:xfrm>
        </p:grpSpPr>
        <p:sp>
          <p:nvSpPr>
            <p:cNvPr id="15" name="Freeform 14"/>
            <p:cNvSpPr/>
            <p:nvPr/>
          </p:nvSpPr>
          <p:spPr>
            <a:xfrm>
              <a:off x="263379" y="1692821"/>
              <a:ext cx="1104265" cy="184662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48" y="1269155"/>
              <a:ext cx="616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IV</a:t>
              </a:r>
              <a:endParaRPr lang="en-IN" i="1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745088" y="815475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57056" y="2231138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19" name="Rectangle 18"/>
          <p:cNvSpPr/>
          <p:nvPr/>
        </p:nvSpPr>
        <p:spPr>
          <a:xfrm>
            <a:off x="3745088" y="3103321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/>
              <a:t>2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712831" y="1865217"/>
            <a:ext cx="744225" cy="585762"/>
            <a:chOff x="85869" y="2021252"/>
            <a:chExt cx="744225" cy="585762"/>
          </a:xfrm>
        </p:grpSpPr>
        <p:sp>
          <p:nvSpPr>
            <p:cNvPr id="21" name="Freeform 20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>
            <a:off x="4123130" y="2666738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Flowchart: Or 23"/>
          <p:cNvSpPr/>
          <p:nvPr/>
        </p:nvSpPr>
        <p:spPr>
          <a:xfrm>
            <a:off x="3997116" y="1626330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stCxn id="17" idx="2"/>
          </p:cNvCxnSpPr>
          <p:nvPr/>
        </p:nvCxnSpPr>
        <p:spPr>
          <a:xfrm>
            <a:off x="4123130" y="1251075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23130" y="1865217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reeform 26"/>
          <p:cNvSpPr/>
          <p:nvPr/>
        </p:nvSpPr>
        <p:spPr>
          <a:xfrm>
            <a:off x="1861226" y="1725041"/>
            <a:ext cx="2146570" cy="1582365"/>
          </a:xfrm>
          <a:custGeom>
            <a:avLst/>
            <a:gdLst>
              <a:gd name="connsiteX0" fmla="*/ 0 w 2146570"/>
              <a:gd name="connsiteY0" fmla="*/ 1582365 h 1582365"/>
              <a:gd name="connsiteX1" fmla="*/ 544748 w 2146570"/>
              <a:gd name="connsiteY1" fmla="*/ 1582365 h 1582365"/>
              <a:gd name="connsiteX2" fmla="*/ 544748 w 2146570"/>
              <a:gd name="connsiteY2" fmla="*/ 12970 h 1582365"/>
              <a:gd name="connsiteX3" fmla="*/ 2146570 w 2146570"/>
              <a:gd name="connsiteY3" fmla="*/ 0 h 15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6570" h="1582365">
                <a:moveTo>
                  <a:pt x="0" y="1582365"/>
                </a:moveTo>
                <a:lnTo>
                  <a:pt x="544748" y="1582365"/>
                </a:lnTo>
                <a:lnTo>
                  <a:pt x="544748" y="12970"/>
                </a:lnTo>
                <a:lnTo>
                  <a:pt x="214657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5509091" y="1865217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…</a:t>
            </a:r>
            <a:endParaRPr lang="en-IN" b="1" dirty="0"/>
          </a:p>
        </p:txBody>
      </p:sp>
      <p:sp>
        <p:nvSpPr>
          <p:cNvPr id="29" name="Rectangle 28"/>
          <p:cNvSpPr/>
          <p:nvPr/>
        </p:nvSpPr>
        <p:spPr>
          <a:xfrm>
            <a:off x="7729480" y="830855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i="1" baseline="-25000" dirty="0" smtClean="0"/>
              <a:t>N</a:t>
            </a:r>
            <a:endParaRPr lang="en-IN" sz="24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7441448" y="2246518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31" name="Rectangle 30"/>
          <p:cNvSpPr/>
          <p:nvPr/>
        </p:nvSpPr>
        <p:spPr>
          <a:xfrm>
            <a:off x="7729480" y="316409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i="1" baseline="-25000" dirty="0" smtClean="0"/>
              <a:t>N</a:t>
            </a:r>
            <a:endParaRPr lang="en-IN" sz="2400" baseline="-25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697223" y="1880597"/>
            <a:ext cx="744225" cy="585762"/>
            <a:chOff x="85869" y="2021252"/>
            <a:chExt cx="744225" cy="585762"/>
          </a:xfrm>
        </p:grpSpPr>
        <p:sp>
          <p:nvSpPr>
            <p:cNvPr id="33" name="Freeform 32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35" name="Straight Arrow Connector 34"/>
          <p:cNvCxnSpPr>
            <a:stCxn id="30" idx="2"/>
          </p:cNvCxnSpPr>
          <p:nvPr/>
        </p:nvCxnSpPr>
        <p:spPr>
          <a:xfrm>
            <a:off x="8107522" y="2682118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lowchart: Or 35"/>
          <p:cNvSpPr/>
          <p:nvPr/>
        </p:nvSpPr>
        <p:spPr>
          <a:xfrm>
            <a:off x="7981508" y="1641710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>
            <a:stCxn id="29" idx="2"/>
          </p:cNvCxnSpPr>
          <p:nvPr/>
        </p:nvCxnSpPr>
        <p:spPr>
          <a:xfrm>
            <a:off x="8107522" y="1266455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107522" y="1880597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Freeform 38"/>
          <p:cNvSpPr/>
          <p:nvPr/>
        </p:nvSpPr>
        <p:spPr>
          <a:xfrm>
            <a:off x="4487694" y="2412462"/>
            <a:ext cx="674451" cy="920885"/>
          </a:xfrm>
          <a:custGeom>
            <a:avLst/>
            <a:gdLst>
              <a:gd name="connsiteX0" fmla="*/ 0 w 674451"/>
              <a:gd name="connsiteY0" fmla="*/ 920885 h 920885"/>
              <a:gd name="connsiteX1" fmla="*/ 674451 w 674451"/>
              <a:gd name="connsiteY1" fmla="*/ 920885 h 920885"/>
              <a:gd name="connsiteX2" fmla="*/ 674451 w 674451"/>
              <a:gd name="connsiteY2" fmla="*/ 0 h 92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451" h="920885">
                <a:moveTo>
                  <a:pt x="0" y="920885"/>
                </a:moveTo>
                <a:lnTo>
                  <a:pt x="674451" y="920885"/>
                </a:lnTo>
                <a:lnTo>
                  <a:pt x="674451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reeform 39"/>
          <p:cNvSpPr/>
          <p:nvPr/>
        </p:nvSpPr>
        <p:spPr>
          <a:xfrm>
            <a:off x="6258128" y="1757467"/>
            <a:ext cx="1718553" cy="708892"/>
          </a:xfrm>
          <a:custGeom>
            <a:avLst/>
            <a:gdLst>
              <a:gd name="connsiteX0" fmla="*/ 0 w 1718553"/>
              <a:gd name="connsiteY0" fmla="*/ 648510 h 648510"/>
              <a:gd name="connsiteX1" fmla="*/ 0 w 1718553"/>
              <a:gd name="connsiteY1" fmla="*/ 0 h 648510"/>
              <a:gd name="connsiteX2" fmla="*/ 1718553 w 1718553"/>
              <a:gd name="connsiteY2" fmla="*/ 0 h 64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553" h="648510">
                <a:moveTo>
                  <a:pt x="0" y="648510"/>
                </a:moveTo>
                <a:lnTo>
                  <a:pt x="0" y="0"/>
                </a:lnTo>
                <a:lnTo>
                  <a:pt x="1718553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0" y="3724190"/>
            <a:ext cx="914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15616" y="3869028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815511" y="4666779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Decrypt</a:t>
            </a:r>
            <a:endParaRPr lang="en-IN" sz="2400" dirty="0"/>
          </a:p>
        </p:txBody>
      </p:sp>
      <p:sp>
        <p:nvSpPr>
          <p:cNvPr id="44" name="Rectangle 43"/>
          <p:cNvSpPr/>
          <p:nvPr/>
        </p:nvSpPr>
        <p:spPr>
          <a:xfrm>
            <a:off x="1115616" y="60781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cxnSp>
        <p:nvCxnSpPr>
          <p:cNvPr id="50" name="Straight Arrow Connector 49"/>
          <p:cNvCxnSpPr>
            <a:stCxn id="42" idx="2"/>
          </p:cNvCxnSpPr>
          <p:nvPr/>
        </p:nvCxnSpPr>
        <p:spPr>
          <a:xfrm>
            <a:off x="1493658" y="4304628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Flowchart: Or 81"/>
          <p:cNvSpPr/>
          <p:nvPr/>
        </p:nvSpPr>
        <p:spPr>
          <a:xfrm>
            <a:off x="1367644" y="5469332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493658" y="5094077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93658" y="5708219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5" name="Group 84"/>
          <p:cNvGrpSpPr/>
          <p:nvPr/>
        </p:nvGrpSpPr>
        <p:grpSpPr>
          <a:xfrm>
            <a:off x="65322" y="4297869"/>
            <a:ext cx="744225" cy="585762"/>
            <a:chOff x="85869" y="2021252"/>
            <a:chExt cx="744225" cy="585762"/>
          </a:xfrm>
        </p:grpSpPr>
        <p:sp>
          <p:nvSpPr>
            <p:cNvPr id="86" name="Freeform 85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1585" y="5003108"/>
            <a:ext cx="1274496" cy="608328"/>
            <a:chOff x="93148" y="1269155"/>
            <a:chExt cx="1274496" cy="608328"/>
          </a:xfrm>
        </p:grpSpPr>
        <p:sp>
          <p:nvSpPr>
            <p:cNvPr id="89" name="Freeform 88"/>
            <p:cNvSpPr/>
            <p:nvPr/>
          </p:nvSpPr>
          <p:spPr>
            <a:xfrm>
              <a:off x="263379" y="1692821"/>
              <a:ext cx="1104265" cy="184662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148" y="1269155"/>
              <a:ext cx="616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IV</a:t>
              </a:r>
              <a:endParaRPr lang="en-IN" i="1" dirty="0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3751233" y="3865367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 smtClean="0"/>
              <a:t>2</a:t>
            </a:r>
            <a:endParaRPr lang="en-IN" sz="2400" baseline="-25000" dirty="0"/>
          </a:p>
        </p:txBody>
      </p:sp>
      <p:sp>
        <p:nvSpPr>
          <p:cNvPr id="92" name="Rectangle 91"/>
          <p:cNvSpPr/>
          <p:nvPr/>
        </p:nvSpPr>
        <p:spPr>
          <a:xfrm>
            <a:off x="3451128" y="4663118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Decrypt</a:t>
            </a:r>
            <a:endParaRPr lang="en-IN" sz="2400" dirty="0"/>
          </a:p>
        </p:txBody>
      </p:sp>
      <p:sp>
        <p:nvSpPr>
          <p:cNvPr id="93" name="Rectangle 92"/>
          <p:cNvSpPr/>
          <p:nvPr/>
        </p:nvSpPr>
        <p:spPr>
          <a:xfrm>
            <a:off x="3751233" y="6074492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 smtClean="0"/>
              <a:t>2</a:t>
            </a:r>
            <a:endParaRPr lang="en-IN" sz="2400" baseline="-25000" dirty="0"/>
          </a:p>
        </p:txBody>
      </p:sp>
      <p:cxnSp>
        <p:nvCxnSpPr>
          <p:cNvPr id="94" name="Straight Arrow Connector 93"/>
          <p:cNvCxnSpPr>
            <a:stCxn id="91" idx="2"/>
          </p:cNvCxnSpPr>
          <p:nvPr/>
        </p:nvCxnSpPr>
        <p:spPr>
          <a:xfrm>
            <a:off x="4129275" y="4300967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Flowchart: Or 94"/>
          <p:cNvSpPr/>
          <p:nvPr/>
        </p:nvSpPr>
        <p:spPr>
          <a:xfrm>
            <a:off x="4003261" y="54656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129275" y="5096901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129275" y="5704558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8" name="Group 97"/>
          <p:cNvGrpSpPr/>
          <p:nvPr/>
        </p:nvGrpSpPr>
        <p:grpSpPr>
          <a:xfrm>
            <a:off x="2700939" y="4294208"/>
            <a:ext cx="744225" cy="585762"/>
            <a:chOff x="85869" y="2021252"/>
            <a:chExt cx="744225" cy="585762"/>
          </a:xfrm>
        </p:grpSpPr>
        <p:sp>
          <p:nvSpPr>
            <p:cNvPr id="99" name="Freeform 98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sp>
        <p:nvSpPr>
          <p:cNvPr id="105" name="Freeform 104"/>
          <p:cNvSpPr/>
          <p:nvPr/>
        </p:nvSpPr>
        <p:spPr>
          <a:xfrm>
            <a:off x="1861226" y="4072647"/>
            <a:ext cx="2153055" cy="1504544"/>
          </a:xfrm>
          <a:custGeom>
            <a:avLst/>
            <a:gdLst>
              <a:gd name="connsiteX0" fmla="*/ 0 w 2153055"/>
              <a:gd name="connsiteY0" fmla="*/ 0 h 1504544"/>
              <a:gd name="connsiteX1" fmla="*/ 557719 w 2153055"/>
              <a:gd name="connsiteY1" fmla="*/ 0 h 1504544"/>
              <a:gd name="connsiteX2" fmla="*/ 557719 w 2153055"/>
              <a:gd name="connsiteY2" fmla="*/ 1504544 h 1504544"/>
              <a:gd name="connsiteX3" fmla="*/ 2153055 w 2153055"/>
              <a:gd name="connsiteY3" fmla="*/ 1504544 h 150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055" h="1504544">
                <a:moveTo>
                  <a:pt x="0" y="0"/>
                </a:moveTo>
                <a:lnTo>
                  <a:pt x="557719" y="0"/>
                </a:lnTo>
                <a:lnTo>
                  <a:pt x="557719" y="1504544"/>
                </a:lnTo>
                <a:lnTo>
                  <a:pt x="2153055" y="150454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/>
          <p:cNvSpPr/>
          <p:nvPr/>
        </p:nvSpPr>
        <p:spPr>
          <a:xfrm>
            <a:off x="7739044" y="3844985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i="1" baseline="-25000" dirty="0" smtClean="0"/>
              <a:t>N</a:t>
            </a:r>
            <a:endParaRPr lang="en-IN" sz="2400" baseline="-25000" dirty="0"/>
          </a:p>
        </p:txBody>
      </p:sp>
      <p:sp>
        <p:nvSpPr>
          <p:cNvPr id="107" name="Rectangle 106"/>
          <p:cNvSpPr/>
          <p:nvPr/>
        </p:nvSpPr>
        <p:spPr>
          <a:xfrm>
            <a:off x="7438939" y="4642736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Decrypt</a:t>
            </a:r>
            <a:endParaRPr lang="en-IN" sz="2400" dirty="0"/>
          </a:p>
        </p:txBody>
      </p:sp>
      <p:sp>
        <p:nvSpPr>
          <p:cNvPr id="108" name="Rectangle 107"/>
          <p:cNvSpPr/>
          <p:nvPr/>
        </p:nvSpPr>
        <p:spPr>
          <a:xfrm>
            <a:off x="7739044" y="6054110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i="1" baseline="-25000" dirty="0" smtClean="0"/>
              <a:t>N</a:t>
            </a:r>
            <a:endParaRPr lang="en-IN" sz="2400" baseline="-25000" dirty="0"/>
          </a:p>
        </p:txBody>
      </p:sp>
      <p:cxnSp>
        <p:nvCxnSpPr>
          <p:cNvPr id="109" name="Straight Arrow Connector 108"/>
          <p:cNvCxnSpPr>
            <a:stCxn id="106" idx="2"/>
          </p:cNvCxnSpPr>
          <p:nvPr/>
        </p:nvCxnSpPr>
        <p:spPr>
          <a:xfrm>
            <a:off x="8117086" y="4280585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Flowchart: Or 109"/>
          <p:cNvSpPr/>
          <p:nvPr/>
        </p:nvSpPr>
        <p:spPr>
          <a:xfrm>
            <a:off x="7991072" y="5445289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8117086" y="507003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8117086" y="5684176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3" name="Group 112"/>
          <p:cNvGrpSpPr/>
          <p:nvPr/>
        </p:nvGrpSpPr>
        <p:grpSpPr>
          <a:xfrm>
            <a:off x="6688750" y="4273826"/>
            <a:ext cx="744225" cy="585762"/>
            <a:chOff x="85869" y="2021252"/>
            <a:chExt cx="744225" cy="585762"/>
          </a:xfrm>
        </p:grpSpPr>
        <p:sp>
          <p:nvSpPr>
            <p:cNvPr id="114" name="Freeform 113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506530" y="4299766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…</a:t>
            </a:r>
            <a:endParaRPr lang="en-IN" b="1" dirty="0"/>
          </a:p>
        </p:txBody>
      </p:sp>
      <p:sp>
        <p:nvSpPr>
          <p:cNvPr id="119" name="Freeform 118"/>
          <p:cNvSpPr/>
          <p:nvPr/>
        </p:nvSpPr>
        <p:spPr>
          <a:xfrm>
            <a:off x="4507149" y="4046706"/>
            <a:ext cx="674451" cy="817124"/>
          </a:xfrm>
          <a:custGeom>
            <a:avLst/>
            <a:gdLst>
              <a:gd name="connsiteX0" fmla="*/ 0 w 674451"/>
              <a:gd name="connsiteY0" fmla="*/ 0 h 817124"/>
              <a:gd name="connsiteX1" fmla="*/ 674451 w 674451"/>
              <a:gd name="connsiteY1" fmla="*/ 0 h 817124"/>
              <a:gd name="connsiteX2" fmla="*/ 674451 w 674451"/>
              <a:gd name="connsiteY2" fmla="*/ 817124 h 81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451" h="817124">
                <a:moveTo>
                  <a:pt x="0" y="0"/>
                </a:moveTo>
                <a:lnTo>
                  <a:pt x="674451" y="0"/>
                </a:lnTo>
                <a:lnTo>
                  <a:pt x="674451" y="81712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Freeform 119"/>
          <p:cNvSpPr/>
          <p:nvPr/>
        </p:nvSpPr>
        <p:spPr>
          <a:xfrm>
            <a:off x="6297038" y="4863830"/>
            <a:ext cx="1705583" cy="719847"/>
          </a:xfrm>
          <a:custGeom>
            <a:avLst/>
            <a:gdLst>
              <a:gd name="connsiteX0" fmla="*/ 0 w 1705583"/>
              <a:gd name="connsiteY0" fmla="*/ 0 h 719847"/>
              <a:gd name="connsiteX1" fmla="*/ 0 w 1705583"/>
              <a:gd name="connsiteY1" fmla="*/ 719847 h 719847"/>
              <a:gd name="connsiteX2" fmla="*/ 1705583 w 1705583"/>
              <a:gd name="connsiteY2" fmla="*/ 719847 h 71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5583" h="719847">
                <a:moveTo>
                  <a:pt x="0" y="0"/>
                </a:moveTo>
                <a:lnTo>
                  <a:pt x="0" y="719847"/>
                </a:lnTo>
                <a:lnTo>
                  <a:pt x="1705583" y="71984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6223952" y="1276654"/>
            <a:ext cx="64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C</a:t>
            </a:r>
            <a:r>
              <a:rPr lang="en-IN" sz="2400" i="1" baseline="-25000" dirty="0" smtClean="0"/>
              <a:t>N</a:t>
            </a:r>
            <a:r>
              <a:rPr lang="en-IN" sz="2400" baseline="-25000" dirty="0" smtClean="0"/>
              <a:t>-1</a:t>
            </a:r>
            <a:endParaRPr lang="en-IN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6325380" y="5128601"/>
            <a:ext cx="64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C</a:t>
            </a:r>
            <a:r>
              <a:rPr lang="en-IN" sz="2400" i="1" baseline="-25000" dirty="0" smtClean="0"/>
              <a:t>N</a:t>
            </a:r>
            <a:r>
              <a:rPr lang="en-IN" sz="2400" baseline="-25000" dirty="0" smtClean="0"/>
              <a:t>-1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39442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7" grpId="0" animBg="1"/>
      <p:bldP spid="18" grpId="0" animBg="1"/>
      <p:bldP spid="19" grpId="0" animBg="1"/>
      <p:bldP spid="24" grpId="0" animBg="1"/>
      <p:bldP spid="27" grpId="0" animBg="1"/>
      <p:bldP spid="28" grpId="0"/>
      <p:bldP spid="29" grpId="0" animBg="1"/>
      <p:bldP spid="30" grpId="0" animBg="1"/>
      <p:bldP spid="31" grpId="0" animBg="1"/>
      <p:bldP spid="36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82" grpId="0" animBg="1"/>
      <p:bldP spid="91" grpId="0" animBg="1"/>
      <p:bldP spid="92" grpId="0" animBg="1"/>
      <p:bldP spid="93" grpId="0" animBg="1"/>
      <p:bldP spid="95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6" grpId="0"/>
      <p:bldP spid="119" grpId="0" animBg="1"/>
      <p:bldP spid="120" grpId="0" animBg="1"/>
      <p:bldP spid="2" grpId="0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Cipher </a:t>
            </a:r>
            <a:r>
              <a:rPr lang="en-IN" dirty="0"/>
              <a:t>Block Chaining (CBC</a:t>
            </a:r>
            <a:r>
              <a:rPr lang="en-IN" dirty="0" smtClean="0"/>
              <a:t>) (</a:t>
            </a:r>
            <a:r>
              <a:rPr lang="en-IN" dirty="0" err="1"/>
              <a:t>c</a:t>
            </a:r>
            <a:r>
              <a:rPr lang="en-IN" dirty="0" err="1" smtClean="0"/>
              <a:t>ont</a:t>
            </a:r>
            <a:r>
              <a:rPr lang="en-IN" dirty="0" smtClean="0"/>
              <a:t>…)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752021" y="1088740"/>
                <a:ext cx="4140460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sz="2400" b="0" i="1" smtClean="0">
                          <a:latin typeface="Cambria Math"/>
                        </a:rPr>
                        <m:t>(</m:t>
                      </m:r>
                      <m:r>
                        <a:rPr lang="en-IN" sz="2400" b="0" i="1" smtClean="0">
                          <a:latin typeface="Cambria Math"/>
                        </a:rPr>
                        <m:t>𝐾</m:t>
                      </m:r>
                      <m:r>
                        <a:rPr lang="en-IN" sz="2400" b="0" i="1" smtClean="0">
                          <a:latin typeface="Cambria Math"/>
                        </a:rPr>
                        <m:t>, (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sz="2400" b="0" i="1" smtClean="0">
                          <a:latin typeface="Cambria Math"/>
                        </a:rPr>
                        <m:t>𝐼𝑉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21" y="1088740"/>
                <a:ext cx="414046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46" b="-151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752020" y="1772816"/>
                <a:ext cx="4140461" cy="8607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2400" b="0" i="1" smtClean="0">
                        <a:latin typeface="Cambria Math"/>
                      </a:rPr>
                      <m:t>(</m:t>
                    </m:r>
                    <m:r>
                      <a:rPr lang="en-IN" sz="2400" b="0" i="1" smtClean="0">
                        <a:latin typeface="Cambria Math"/>
                      </a:rPr>
                      <m:t>𝐾</m:t>
                    </m:r>
                    <m:r>
                      <a:rPr lang="en-IN" sz="2400" b="0" i="1" smtClean="0">
                        <a:latin typeface="Cambria Math"/>
                      </a:rPr>
                      <m:t>, 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IN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/>
                      </a:rPr>
                      <m:t>                                      </m:t>
                    </m:r>
                    <m:r>
                      <a:rPr lang="en-IN" sz="2400" i="1">
                        <a:latin typeface="Cambria Math"/>
                      </a:rPr>
                      <m:t>𝑗</m:t>
                    </m:r>
                    <m:r>
                      <a:rPr lang="en-IN" sz="2400" i="1">
                        <a:latin typeface="Cambria Math"/>
                      </a:rPr>
                      <m:t>=2,..,</m:t>
                    </m:r>
                    <m:r>
                      <a:rPr lang="en-IN" sz="2400" b="0" i="1" smtClean="0">
                        <a:latin typeface="Cambria Math"/>
                      </a:rPr>
                      <m:t>𝑁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20" y="1772816"/>
                <a:ext cx="4140461" cy="860748"/>
              </a:xfrm>
              <a:prstGeom prst="rect">
                <a:avLst/>
              </a:prstGeom>
              <a:blipFill rotWithShape="1">
                <a:blip r:embed="rId3"/>
                <a:stretch>
                  <a:fillRect l="-146" b="-6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4788025" y="3717032"/>
                <a:ext cx="4140460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/>
                        </a:rPr>
                        <m:t>𝐷</m:t>
                      </m:r>
                      <m:r>
                        <a:rPr lang="en-IN" sz="2400" b="0" i="1" smtClean="0">
                          <a:latin typeface="Cambria Math"/>
                        </a:rPr>
                        <m:t>(</m:t>
                      </m:r>
                      <m:r>
                        <a:rPr lang="en-IN" sz="2400" b="0" i="1" smtClean="0">
                          <a:latin typeface="Cambria Math"/>
                        </a:rPr>
                        <m:t>𝐾</m:t>
                      </m:r>
                      <m:r>
                        <a:rPr lang="en-IN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/>
                        </a:rPr>
                        <m:t>)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sz="2400" b="0" i="1" smtClean="0">
                          <a:latin typeface="Cambria Math"/>
                        </a:rPr>
                        <m:t>𝐼𝑉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5" y="3717032"/>
                <a:ext cx="414046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788024" y="4401108"/>
                <a:ext cx="4140460" cy="8607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2400" b="0" i="1" smtClean="0">
                        <a:latin typeface="Cambria Math"/>
                      </a:rPr>
                      <m:t>(</m:t>
                    </m:r>
                    <m:r>
                      <a:rPr lang="en-IN" sz="2400" b="0" i="1" smtClean="0">
                        <a:latin typeface="Cambria Math"/>
                      </a:rPr>
                      <m:t>𝐾</m:t>
                    </m:r>
                    <m:r>
                      <a:rPr lang="en-IN" sz="2400" b="0" i="1" smtClean="0">
                        <a:latin typeface="Cambria Math"/>
                      </a:rPr>
                      <m:t>, 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/>
                      </a:rPr>
                      <m:t>)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IN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400" dirty="0" smtClean="0"/>
                  <a:t> 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/>
                      </a:rPr>
                      <m:t>                                      </m:t>
                    </m:r>
                    <m:r>
                      <a:rPr lang="en-IN" sz="2400" i="1">
                        <a:latin typeface="Cambria Math"/>
                      </a:rPr>
                      <m:t>𝑗</m:t>
                    </m:r>
                    <m:r>
                      <a:rPr lang="en-IN" sz="2400" i="1">
                        <a:latin typeface="Cambria Math"/>
                      </a:rPr>
                      <m:t>=2,..,</m:t>
                    </m:r>
                    <m:r>
                      <a:rPr lang="en-IN" sz="2400" i="1">
                        <a:latin typeface="Cambria Math"/>
                      </a:rPr>
                      <m:t>𝑁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01108"/>
                <a:ext cx="4140460" cy="860748"/>
              </a:xfrm>
              <a:prstGeom prst="rect">
                <a:avLst/>
              </a:prstGeom>
              <a:blipFill rotWithShape="1"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>
            <a:off x="0" y="3573016"/>
            <a:ext cx="914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88740"/>
            <a:ext cx="1980221" cy="24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1088741"/>
            <a:ext cx="2628292" cy="248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17032"/>
            <a:ext cx="195808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717032"/>
            <a:ext cx="2628292" cy="252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53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62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Cipher Block Chaining (CBC)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CBC is a technique </a:t>
            </a:r>
            <a:r>
              <a:rPr lang="en-IN" dirty="0"/>
              <a:t>in </a:t>
            </a:r>
            <a:r>
              <a:rPr lang="en-IN" dirty="0" smtClean="0"/>
              <a:t>which the </a:t>
            </a:r>
            <a:r>
              <a:rPr lang="en-IN" dirty="0"/>
              <a:t>same plaintext block, if repeated, produces different ciphertext blocks. </a:t>
            </a:r>
            <a:endParaRPr lang="en-IN" dirty="0" smtClean="0"/>
          </a:p>
          <a:p>
            <a:r>
              <a:rPr lang="en-IN" dirty="0"/>
              <a:t>In this scheme, the input to the encryption algorithm is the </a:t>
            </a:r>
            <a:r>
              <a:rPr lang="en-IN" dirty="0">
                <a:solidFill>
                  <a:srgbClr val="FF0000"/>
                </a:solidFill>
              </a:rPr>
              <a:t>XOR</a:t>
            </a:r>
            <a:r>
              <a:rPr lang="en-IN" dirty="0"/>
              <a:t> of </a:t>
            </a:r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current </a:t>
            </a:r>
            <a:r>
              <a:rPr lang="en-IN" dirty="0">
                <a:solidFill>
                  <a:srgbClr val="FF0000"/>
                </a:solidFill>
              </a:rPr>
              <a:t>plaintext block </a:t>
            </a:r>
            <a:r>
              <a:rPr lang="en-IN" dirty="0"/>
              <a:t>and the </a:t>
            </a:r>
            <a:r>
              <a:rPr lang="en-IN" dirty="0">
                <a:solidFill>
                  <a:srgbClr val="FF0000"/>
                </a:solidFill>
              </a:rPr>
              <a:t>preceding ciphertext </a:t>
            </a:r>
            <a:r>
              <a:rPr lang="en-IN" dirty="0" smtClean="0">
                <a:solidFill>
                  <a:srgbClr val="FF0000"/>
                </a:solidFill>
              </a:rPr>
              <a:t>block</a:t>
            </a:r>
            <a:r>
              <a:rPr lang="en-IN" dirty="0" smtClean="0"/>
              <a:t> and the </a:t>
            </a:r>
            <a:r>
              <a:rPr lang="en-IN" dirty="0"/>
              <a:t>same key is used </a:t>
            </a:r>
            <a:r>
              <a:rPr lang="en-IN" dirty="0" smtClean="0"/>
              <a:t>for each </a:t>
            </a:r>
            <a:r>
              <a:rPr lang="en-IN" dirty="0"/>
              <a:t>block. </a:t>
            </a:r>
            <a:endParaRPr lang="en-IN" dirty="0" smtClean="0"/>
          </a:p>
          <a:p>
            <a:r>
              <a:rPr lang="en-IN" dirty="0"/>
              <a:t>To produce the </a:t>
            </a:r>
            <a:r>
              <a:rPr lang="en-IN" dirty="0">
                <a:solidFill>
                  <a:srgbClr val="FF0000"/>
                </a:solidFill>
              </a:rPr>
              <a:t>first block </a:t>
            </a:r>
            <a:r>
              <a:rPr lang="en-IN" dirty="0"/>
              <a:t>of ciphertext, an </a:t>
            </a:r>
            <a:r>
              <a:rPr lang="en-IN" dirty="0">
                <a:solidFill>
                  <a:srgbClr val="FF0000"/>
                </a:solidFill>
              </a:rPr>
              <a:t>initialization vector (IV)</a:t>
            </a:r>
            <a:r>
              <a:rPr lang="en-IN" dirty="0"/>
              <a:t> is </a:t>
            </a:r>
            <a:r>
              <a:rPr lang="en-IN" dirty="0" smtClean="0">
                <a:solidFill>
                  <a:srgbClr val="FF0000"/>
                </a:solidFill>
              </a:rPr>
              <a:t>XORed </a:t>
            </a:r>
            <a:r>
              <a:rPr lang="en-IN" dirty="0" smtClean="0"/>
              <a:t>with </a:t>
            </a:r>
            <a:r>
              <a:rPr lang="en-IN" dirty="0"/>
              <a:t>the first block of plaintext.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94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Cipher Block Chaining (CBC)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Initialisation Vector (IV) must be known by sender/receiver, but it should be kept secret from attacker.</a:t>
            </a:r>
          </a:p>
          <a:p>
            <a:r>
              <a:rPr lang="en-IN" dirty="0"/>
              <a:t>On decryption, the IV is </a:t>
            </a:r>
            <a:r>
              <a:rPr lang="en-IN" dirty="0" err="1"/>
              <a:t>XORed</a:t>
            </a:r>
            <a:r>
              <a:rPr lang="en-IN" dirty="0"/>
              <a:t> with the output of the decryption algorithm to recover the first block of plaintext.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75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Attack on CBC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the last example (electronic bank </a:t>
            </a:r>
            <a:r>
              <a:rPr lang="en-IN" dirty="0" smtClean="0"/>
              <a:t>transfer).</a:t>
            </a:r>
          </a:p>
          <a:p>
            <a:r>
              <a:rPr lang="en-IN" dirty="0" smtClean="0"/>
              <a:t>If </a:t>
            </a:r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IV is properly chosen</a:t>
            </a:r>
            <a:r>
              <a:rPr lang="en-IN" dirty="0"/>
              <a:t> for every wire transfer, the </a:t>
            </a:r>
            <a:r>
              <a:rPr lang="en-IN" dirty="0">
                <a:solidFill>
                  <a:srgbClr val="FF0000"/>
                </a:solidFill>
              </a:rPr>
              <a:t>attack will  not work </a:t>
            </a:r>
            <a:r>
              <a:rPr lang="en-IN" dirty="0"/>
              <a:t>at </a:t>
            </a:r>
            <a:r>
              <a:rPr lang="en-IN" dirty="0" smtClean="0"/>
              <a:t>all. </a:t>
            </a:r>
          </a:p>
          <a:p>
            <a:r>
              <a:rPr lang="en-IN" dirty="0" smtClean="0"/>
              <a:t>If </a:t>
            </a:r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IV is kept the same </a:t>
            </a:r>
            <a:r>
              <a:rPr lang="en-IN" dirty="0"/>
              <a:t>for several transfers, the </a:t>
            </a:r>
            <a:r>
              <a:rPr lang="en-IN" dirty="0">
                <a:solidFill>
                  <a:srgbClr val="FF0000"/>
                </a:solidFill>
              </a:rPr>
              <a:t>attacker </a:t>
            </a:r>
            <a:r>
              <a:rPr lang="en-IN" dirty="0"/>
              <a:t>would  </a:t>
            </a:r>
            <a:r>
              <a:rPr lang="en-IN" dirty="0">
                <a:solidFill>
                  <a:srgbClr val="FF0000"/>
                </a:solidFill>
              </a:rPr>
              <a:t>recognize the transfers </a:t>
            </a:r>
            <a:r>
              <a:rPr lang="en-IN" dirty="0"/>
              <a:t>from his account at bank A to back </a:t>
            </a:r>
            <a:r>
              <a:rPr lang="en-IN" dirty="0" smtClean="0"/>
              <a:t>B. </a:t>
            </a:r>
          </a:p>
        </p:txBody>
      </p:sp>
    </p:spTree>
    <p:extLst>
      <p:ext uri="{BB962C8B-B14F-4D97-AF65-F5344CB8AC3E}">
        <p14:creationId xmlns:p14="http://schemas.microsoft.com/office/powerpoint/2010/main" val="38545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Cipher </a:t>
            </a:r>
            <a:r>
              <a:rPr lang="en-IN" dirty="0"/>
              <a:t>Block Chaining (CBC)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Strength:</a:t>
            </a:r>
            <a:r>
              <a:rPr lang="en-IN" dirty="0"/>
              <a:t> because of the chaining mechanism of CBC, it is an </a:t>
            </a:r>
            <a:r>
              <a:rPr lang="en-IN" dirty="0" smtClean="0"/>
              <a:t>appropriate mode </a:t>
            </a:r>
            <a:r>
              <a:rPr lang="en-IN" dirty="0"/>
              <a:t>for encrypting messages of length greater than b </a:t>
            </a:r>
            <a:r>
              <a:rPr lang="en-IN" dirty="0" smtClean="0"/>
              <a:t>bits.</a:t>
            </a:r>
          </a:p>
          <a:p>
            <a:r>
              <a:rPr lang="en-IN" b="1" dirty="0" smtClean="0">
                <a:solidFill>
                  <a:schemeClr val="tx2"/>
                </a:solidFill>
              </a:rPr>
              <a:t>Typical </a:t>
            </a:r>
            <a:r>
              <a:rPr lang="en-IN" b="1" dirty="0">
                <a:solidFill>
                  <a:schemeClr val="tx2"/>
                </a:solidFill>
              </a:rPr>
              <a:t>application: </a:t>
            </a:r>
          </a:p>
          <a:p>
            <a:pPr lvl="1"/>
            <a:r>
              <a:rPr lang="en-IN" sz="2400" dirty="0"/>
              <a:t>General-purpose </a:t>
            </a:r>
            <a:r>
              <a:rPr lang="en-IN" sz="2400" dirty="0" smtClean="0"/>
              <a:t>block oriented transmission</a:t>
            </a:r>
            <a:endParaRPr lang="en-IN" sz="2400" dirty="0"/>
          </a:p>
          <a:p>
            <a:pPr lvl="1"/>
            <a:r>
              <a:rPr lang="en-IN" sz="2400" dirty="0" smtClean="0"/>
              <a:t>Authentication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2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536575" algn="l"/>
              </a:tabLst>
            </a:pPr>
            <a:r>
              <a:rPr lang="en-IN" dirty="0" smtClean="0"/>
              <a:t>3. Cipher Feedback Mode (CFB)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AES, DES, or any block cipher, encryption is performed on a block of b bits. </a:t>
            </a:r>
            <a:r>
              <a:rPr lang="en-IN" dirty="0" smtClean="0"/>
              <a:t>In DES</a:t>
            </a:r>
            <a:r>
              <a:rPr lang="en-IN" dirty="0"/>
              <a:t>, b = 64 and </a:t>
            </a:r>
            <a:r>
              <a:rPr lang="en-IN" dirty="0" smtClean="0"/>
              <a:t>in AES</a:t>
            </a:r>
            <a:r>
              <a:rPr lang="en-IN" dirty="0"/>
              <a:t>, b = 128. </a:t>
            </a:r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it is </a:t>
            </a:r>
            <a:r>
              <a:rPr lang="en-IN" dirty="0" smtClean="0"/>
              <a:t>possible to </a:t>
            </a:r>
            <a:r>
              <a:rPr lang="en-IN" dirty="0">
                <a:solidFill>
                  <a:srgbClr val="FF0000"/>
                </a:solidFill>
              </a:rPr>
              <a:t>convert a block cipher into a stream cipher</a:t>
            </a:r>
            <a:r>
              <a:rPr lang="en-IN" dirty="0"/>
              <a:t>, using </a:t>
            </a:r>
            <a:r>
              <a:rPr lang="en-IN" dirty="0" smtClean="0"/>
              <a:t>cipher </a:t>
            </a:r>
            <a:r>
              <a:rPr lang="en-IN" dirty="0"/>
              <a:t>feedback (CFB) mode, </a:t>
            </a:r>
            <a:r>
              <a:rPr lang="en-IN" dirty="0" smtClean="0"/>
              <a:t>output feedback </a:t>
            </a:r>
            <a:r>
              <a:rPr lang="en-IN" dirty="0"/>
              <a:t>(OFB) mode, and counter (CTR) mode.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stream cipher eliminates </a:t>
            </a:r>
            <a:r>
              <a:rPr lang="en-IN" dirty="0" smtClean="0"/>
              <a:t>the need </a:t>
            </a:r>
            <a:r>
              <a:rPr lang="en-IN" dirty="0"/>
              <a:t>to pad a message to be an integral number of blocks.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0191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6472" y="1721962"/>
            <a:ext cx="756084" cy="584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IV</a:t>
            </a:r>
            <a:endParaRPr lang="en-IN" sz="2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088440" y="2597434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05140" y="2229472"/>
            <a:ext cx="744225" cy="585762"/>
            <a:chOff x="85869" y="2021252"/>
            <a:chExt cx="744225" cy="585762"/>
          </a:xfrm>
        </p:grpSpPr>
        <p:sp>
          <p:nvSpPr>
            <p:cNvPr id="7" name="Freeform 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9" name="Straight Arrow Connector 8"/>
          <p:cNvCxnSpPr>
            <a:endCxn id="10" idx="0"/>
          </p:cNvCxnSpPr>
          <p:nvPr/>
        </p:nvCxnSpPr>
        <p:spPr>
          <a:xfrm flipH="1">
            <a:off x="977516" y="4137384"/>
            <a:ext cx="3741" cy="77272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lowchart: Or 9"/>
          <p:cNvSpPr/>
          <p:nvPr/>
        </p:nvSpPr>
        <p:spPr>
          <a:xfrm>
            <a:off x="851502" y="4910104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1754514" y="2306592"/>
            <a:ext cx="0" cy="29084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0" name="Group 89"/>
          <p:cNvGrpSpPr/>
          <p:nvPr/>
        </p:nvGrpSpPr>
        <p:grpSpPr>
          <a:xfrm>
            <a:off x="548380" y="3297003"/>
            <a:ext cx="1995008" cy="828351"/>
            <a:chOff x="548380" y="3673133"/>
            <a:chExt cx="1995008" cy="828351"/>
          </a:xfrm>
        </p:grpSpPr>
        <p:sp>
          <p:nvSpPr>
            <p:cNvPr id="18" name="Rectangle 17"/>
            <p:cNvSpPr/>
            <p:nvPr/>
          </p:nvSpPr>
          <p:spPr>
            <a:xfrm>
              <a:off x="548380" y="3674225"/>
              <a:ext cx="915222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/>
                <a:t>Select</a:t>
              </a:r>
              <a:r>
                <a:rPr lang="en-IN" sz="2200" dirty="0" smtClean="0"/>
                <a:t> </a:t>
              </a:r>
              <a:r>
                <a:rPr lang="en-IN" sz="2200" b="1" i="1" dirty="0" smtClean="0"/>
                <a:t>s</a:t>
              </a:r>
              <a:r>
                <a:rPr lang="en-IN" sz="2200" dirty="0" smtClean="0"/>
                <a:t> bits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27264" y="3673133"/>
              <a:ext cx="1116124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/>
                <a:t>Discard</a:t>
              </a:r>
              <a:r>
                <a:rPr lang="en-IN" sz="2200" dirty="0" smtClean="0"/>
                <a:t> </a:t>
              </a:r>
              <a:r>
                <a:rPr lang="en-IN" sz="2200" b="1" i="1" dirty="0" smtClean="0"/>
                <a:t>b-s</a:t>
              </a:r>
              <a:r>
                <a:rPr lang="en-IN" sz="2200" dirty="0" smtClean="0"/>
                <a:t> bits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746562" y="3046254"/>
            <a:ext cx="0" cy="26440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Group 37"/>
          <p:cNvGrpSpPr/>
          <p:nvPr/>
        </p:nvGrpSpPr>
        <p:grpSpPr>
          <a:xfrm>
            <a:off x="96132" y="4147855"/>
            <a:ext cx="736422" cy="868246"/>
            <a:chOff x="96132" y="2553921"/>
            <a:chExt cx="736422" cy="868246"/>
          </a:xfrm>
        </p:grpSpPr>
        <p:sp>
          <p:nvSpPr>
            <p:cNvPr id="5" name="Rectangle 4"/>
            <p:cNvSpPr/>
            <p:nvPr/>
          </p:nvSpPr>
          <p:spPr>
            <a:xfrm>
              <a:off x="206342" y="2885250"/>
              <a:ext cx="468052" cy="37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i="1" dirty="0" smtClean="0"/>
                <a:t>P</a:t>
              </a:r>
              <a:r>
                <a:rPr lang="en-IN" sz="2000" baseline="-25000" dirty="0" smtClean="0"/>
                <a:t>1</a:t>
              </a:r>
              <a:endParaRPr lang="en-IN" sz="2000" baseline="-250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40368" y="3254468"/>
              <a:ext cx="392186" cy="16769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132" y="2553921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/>
                <a:t>S </a:t>
              </a:r>
              <a:r>
                <a:rPr lang="en-IN" dirty="0" smtClean="0"/>
                <a:t>bits</a:t>
              </a:r>
              <a:endParaRPr lang="en-IN" sz="1400" baseline="-25000" dirty="0"/>
            </a:p>
          </p:txBody>
        </p:sp>
      </p:grpSp>
      <p:cxnSp>
        <p:nvCxnSpPr>
          <p:cNvPr id="35" name="Straight Arrow Connector 34"/>
          <p:cNvCxnSpPr>
            <a:endCxn id="34" idx="0"/>
          </p:cNvCxnSpPr>
          <p:nvPr/>
        </p:nvCxnSpPr>
        <p:spPr>
          <a:xfrm>
            <a:off x="977516" y="5157869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 36"/>
          <p:cNvGrpSpPr/>
          <p:nvPr/>
        </p:nvGrpSpPr>
        <p:grpSpPr>
          <a:xfrm>
            <a:off x="599474" y="5594452"/>
            <a:ext cx="756084" cy="769592"/>
            <a:chOff x="599474" y="4000518"/>
            <a:chExt cx="756084" cy="769592"/>
          </a:xfrm>
        </p:grpSpPr>
        <p:sp>
          <p:nvSpPr>
            <p:cNvPr id="34" name="Rectangle 33"/>
            <p:cNvSpPr/>
            <p:nvPr/>
          </p:nvSpPr>
          <p:spPr>
            <a:xfrm>
              <a:off x="599474" y="4000518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 smtClean="0"/>
                <a:t>C</a:t>
              </a:r>
              <a:r>
                <a:rPr lang="en-IN" sz="2400" baseline="-25000" dirty="0" smtClean="0"/>
                <a:t>1</a:t>
              </a:r>
              <a:endParaRPr lang="en-IN" sz="24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4683" y="4400778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/>
                <a:t>S </a:t>
              </a:r>
              <a:r>
                <a:rPr lang="en-IN" dirty="0" smtClean="0"/>
                <a:t>bits</a:t>
              </a:r>
              <a:endParaRPr lang="en-IN" sz="1400" baseline="-250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906582" y="1721962"/>
            <a:ext cx="1746456" cy="58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Shift register</a:t>
            </a:r>
            <a:r>
              <a:rPr lang="en-IN" sz="2000" dirty="0" smtClean="0"/>
              <a:t> </a:t>
            </a:r>
            <a:r>
              <a:rPr lang="en-IN" sz="2000" b="1" i="1" dirty="0" smtClean="0"/>
              <a:t>b-s</a:t>
            </a:r>
            <a:r>
              <a:rPr lang="en-IN" sz="2000" dirty="0" smtClean="0"/>
              <a:t> bits | </a:t>
            </a:r>
            <a:r>
              <a:rPr lang="en-IN" sz="2000" b="1" i="1" dirty="0" smtClean="0"/>
              <a:t>s</a:t>
            </a:r>
            <a:r>
              <a:rPr lang="en-IN" sz="2000" dirty="0" smtClean="0"/>
              <a:t> bits</a:t>
            </a:r>
            <a:endParaRPr lang="en-IN" sz="20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4121688" y="2586046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338388" y="2218084"/>
            <a:ext cx="744225" cy="585762"/>
            <a:chOff x="85869" y="2021252"/>
            <a:chExt cx="744225" cy="585762"/>
          </a:xfrm>
        </p:grpSpPr>
        <p:sp>
          <p:nvSpPr>
            <p:cNvPr id="43" name="Freeform 42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45" name="Straight Arrow Connector 44"/>
          <p:cNvCxnSpPr>
            <a:endCxn id="46" idx="0"/>
          </p:cNvCxnSpPr>
          <p:nvPr/>
        </p:nvCxnSpPr>
        <p:spPr>
          <a:xfrm flipH="1">
            <a:off x="4010764" y="4125996"/>
            <a:ext cx="3741" cy="77272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lowchart: Or 45"/>
          <p:cNvSpPr/>
          <p:nvPr/>
        </p:nvSpPr>
        <p:spPr>
          <a:xfrm>
            <a:off x="3884750" y="4898716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>
            <a:off x="4787762" y="2295204"/>
            <a:ext cx="0" cy="29084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3581628" y="3285615"/>
            <a:ext cx="1995008" cy="828351"/>
            <a:chOff x="3581628" y="3661745"/>
            <a:chExt cx="1995008" cy="828351"/>
          </a:xfrm>
        </p:grpSpPr>
        <p:sp>
          <p:nvSpPr>
            <p:cNvPr id="48" name="Rectangle 47"/>
            <p:cNvSpPr/>
            <p:nvPr/>
          </p:nvSpPr>
          <p:spPr>
            <a:xfrm>
              <a:off x="3581628" y="3662837"/>
              <a:ext cx="915222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/>
                <a:t>Select</a:t>
              </a:r>
              <a:r>
                <a:rPr lang="en-IN" sz="2200" dirty="0" smtClean="0"/>
                <a:t> </a:t>
              </a:r>
              <a:r>
                <a:rPr lang="en-IN" sz="2200" b="1" i="1" dirty="0" smtClean="0"/>
                <a:t>s</a:t>
              </a:r>
              <a:r>
                <a:rPr lang="en-IN" sz="2200" dirty="0" smtClean="0"/>
                <a:t> bits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60512" y="3661745"/>
              <a:ext cx="1116124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/>
                <a:t>Discard</a:t>
              </a:r>
              <a:r>
                <a:rPr lang="en-IN" sz="2200" dirty="0" smtClean="0"/>
                <a:t> </a:t>
              </a:r>
              <a:r>
                <a:rPr lang="en-IN" sz="2200" b="1" dirty="0" smtClean="0"/>
                <a:t>b-s</a:t>
              </a:r>
              <a:r>
                <a:rPr lang="en-IN" sz="2200" dirty="0" smtClean="0"/>
                <a:t> bits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4779810" y="3034866"/>
            <a:ext cx="0" cy="26440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1" name="Group 50"/>
          <p:cNvGrpSpPr/>
          <p:nvPr/>
        </p:nvGrpSpPr>
        <p:grpSpPr>
          <a:xfrm>
            <a:off x="3129380" y="4136467"/>
            <a:ext cx="736422" cy="868246"/>
            <a:chOff x="96132" y="2553921"/>
            <a:chExt cx="736422" cy="868246"/>
          </a:xfrm>
        </p:grpSpPr>
        <p:sp>
          <p:nvSpPr>
            <p:cNvPr id="52" name="Rectangle 51"/>
            <p:cNvSpPr/>
            <p:nvPr/>
          </p:nvSpPr>
          <p:spPr>
            <a:xfrm>
              <a:off x="206342" y="2885250"/>
              <a:ext cx="468052" cy="37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i="1" dirty="0" smtClean="0"/>
                <a:t>P</a:t>
              </a:r>
              <a:r>
                <a:rPr lang="en-IN" sz="2000" baseline="-25000" dirty="0" smtClean="0"/>
                <a:t>2</a:t>
              </a:r>
              <a:endParaRPr lang="en-IN" sz="2000" baseline="-25000" dirty="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440368" y="3254468"/>
              <a:ext cx="392186" cy="16769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6132" y="2553921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/>
                <a:t>S </a:t>
              </a:r>
              <a:r>
                <a:rPr lang="en-IN" dirty="0" smtClean="0"/>
                <a:t>bits</a:t>
              </a:r>
              <a:endParaRPr lang="en-IN" sz="1400" baseline="-25000" dirty="0"/>
            </a:p>
          </p:txBody>
        </p:sp>
      </p:grpSp>
      <p:cxnSp>
        <p:nvCxnSpPr>
          <p:cNvPr id="55" name="Straight Arrow Connector 54"/>
          <p:cNvCxnSpPr>
            <a:endCxn id="57" idx="0"/>
          </p:cNvCxnSpPr>
          <p:nvPr/>
        </p:nvCxnSpPr>
        <p:spPr>
          <a:xfrm>
            <a:off x="4010764" y="5146481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3632722" y="5583064"/>
            <a:ext cx="756084" cy="769592"/>
            <a:chOff x="599474" y="4000518"/>
            <a:chExt cx="756084" cy="769592"/>
          </a:xfrm>
        </p:grpSpPr>
        <p:sp>
          <p:nvSpPr>
            <p:cNvPr id="57" name="Rectangle 56"/>
            <p:cNvSpPr/>
            <p:nvPr/>
          </p:nvSpPr>
          <p:spPr>
            <a:xfrm>
              <a:off x="599474" y="4000518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 smtClean="0"/>
                <a:t>C</a:t>
              </a:r>
              <a:r>
                <a:rPr lang="en-IN" sz="2400" baseline="-25000" dirty="0" smtClean="0"/>
                <a:t>2</a:t>
              </a:r>
              <a:endParaRPr lang="en-IN" sz="2400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4683" y="4400778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/>
                <a:t>S </a:t>
              </a:r>
              <a:r>
                <a:rPr lang="en-IN" dirty="0" smtClean="0"/>
                <a:t>bits</a:t>
              </a:r>
              <a:endParaRPr lang="en-IN" sz="1400" baseline="-25000" dirty="0"/>
            </a:p>
          </p:txBody>
        </p:sp>
      </p:grpSp>
      <p:sp>
        <p:nvSpPr>
          <p:cNvPr id="60" name="Freeform 59"/>
          <p:cNvSpPr/>
          <p:nvPr/>
        </p:nvSpPr>
        <p:spPr>
          <a:xfrm>
            <a:off x="1356360" y="1263734"/>
            <a:ext cx="3947160" cy="4536440"/>
          </a:xfrm>
          <a:custGeom>
            <a:avLst/>
            <a:gdLst>
              <a:gd name="connsiteX0" fmla="*/ 0 w 3947160"/>
              <a:gd name="connsiteY0" fmla="*/ 4536440 h 4536440"/>
              <a:gd name="connsiteX1" fmla="*/ 1549400 w 3947160"/>
              <a:gd name="connsiteY1" fmla="*/ 4536440 h 4536440"/>
              <a:gd name="connsiteX2" fmla="*/ 1549400 w 3947160"/>
              <a:gd name="connsiteY2" fmla="*/ 0 h 4536440"/>
              <a:gd name="connsiteX3" fmla="*/ 3947160 w 3947160"/>
              <a:gd name="connsiteY3" fmla="*/ 0 h 4536440"/>
              <a:gd name="connsiteX4" fmla="*/ 3947160 w 3947160"/>
              <a:gd name="connsiteY4" fmla="*/ 436880 h 453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7160" h="4536440">
                <a:moveTo>
                  <a:pt x="0" y="4536440"/>
                </a:moveTo>
                <a:lnTo>
                  <a:pt x="1549400" y="4536440"/>
                </a:lnTo>
                <a:lnTo>
                  <a:pt x="1549400" y="0"/>
                </a:lnTo>
                <a:lnTo>
                  <a:pt x="3947160" y="0"/>
                </a:lnTo>
                <a:lnTo>
                  <a:pt x="3947160" y="43688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865802" y="1563938"/>
            <a:ext cx="631048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Box 62"/>
          <p:cNvSpPr txBox="1"/>
          <p:nvPr/>
        </p:nvSpPr>
        <p:spPr>
          <a:xfrm>
            <a:off x="5938046" y="3116455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…</a:t>
            </a:r>
            <a:endParaRPr lang="en-IN" b="1" dirty="0"/>
          </a:p>
        </p:txBody>
      </p:sp>
      <p:sp>
        <p:nvSpPr>
          <p:cNvPr id="64" name="Rectangle 63"/>
          <p:cNvSpPr/>
          <p:nvPr/>
        </p:nvSpPr>
        <p:spPr>
          <a:xfrm>
            <a:off x="7277396" y="1715880"/>
            <a:ext cx="1746456" cy="58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Shift register</a:t>
            </a:r>
            <a:r>
              <a:rPr lang="en-IN" sz="2000" dirty="0" smtClean="0"/>
              <a:t> </a:t>
            </a:r>
            <a:r>
              <a:rPr lang="en-IN" sz="2000" b="1" i="1" dirty="0" smtClean="0"/>
              <a:t>b-s</a:t>
            </a:r>
            <a:r>
              <a:rPr lang="en-IN" sz="2000" dirty="0" smtClean="0"/>
              <a:t> bits | </a:t>
            </a:r>
            <a:r>
              <a:rPr lang="en-IN" sz="2000" b="1" i="1" dirty="0" smtClean="0"/>
              <a:t>s</a:t>
            </a:r>
            <a:r>
              <a:rPr lang="en-IN" sz="2000" dirty="0" smtClean="0"/>
              <a:t> bits</a:t>
            </a:r>
            <a:endParaRPr lang="en-IN" sz="2000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7492502" y="2579964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709202" y="2212002"/>
            <a:ext cx="744225" cy="585762"/>
            <a:chOff x="85869" y="2021252"/>
            <a:chExt cx="744225" cy="585762"/>
          </a:xfrm>
        </p:grpSpPr>
        <p:sp>
          <p:nvSpPr>
            <p:cNvPr id="67" name="Freeform 6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69" name="Straight Arrow Connector 68"/>
          <p:cNvCxnSpPr>
            <a:endCxn id="70" idx="0"/>
          </p:cNvCxnSpPr>
          <p:nvPr/>
        </p:nvCxnSpPr>
        <p:spPr>
          <a:xfrm flipH="1">
            <a:off x="7381578" y="4119914"/>
            <a:ext cx="3741" cy="77272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Flowchart: Or 69"/>
          <p:cNvSpPr/>
          <p:nvPr/>
        </p:nvSpPr>
        <p:spPr>
          <a:xfrm>
            <a:off x="7255564" y="4892634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Arrow Connector 70"/>
          <p:cNvCxnSpPr>
            <a:endCxn id="65" idx="0"/>
          </p:cNvCxnSpPr>
          <p:nvPr/>
        </p:nvCxnSpPr>
        <p:spPr>
          <a:xfrm>
            <a:off x="8158576" y="2289122"/>
            <a:ext cx="0" cy="29084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9" name="Group 88"/>
          <p:cNvGrpSpPr/>
          <p:nvPr/>
        </p:nvGrpSpPr>
        <p:grpSpPr>
          <a:xfrm>
            <a:off x="6952442" y="3279533"/>
            <a:ext cx="1995008" cy="828351"/>
            <a:chOff x="6952442" y="3655663"/>
            <a:chExt cx="1995008" cy="828351"/>
          </a:xfrm>
        </p:grpSpPr>
        <p:sp>
          <p:nvSpPr>
            <p:cNvPr id="72" name="Rectangle 71"/>
            <p:cNvSpPr/>
            <p:nvPr/>
          </p:nvSpPr>
          <p:spPr>
            <a:xfrm>
              <a:off x="6952442" y="3656755"/>
              <a:ext cx="915222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/>
                <a:t>Select</a:t>
              </a:r>
              <a:r>
                <a:rPr lang="en-IN" sz="2200" dirty="0" smtClean="0"/>
                <a:t> </a:t>
              </a:r>
              <a:r>
                <a:rPr lang="en-IN" sz="2200" b="1" i="1" dirty="0" smtClean="0"/>
                <a:t>s</a:t>
              </a:r>
              <a:r>
                <a:rPr lang="en-IN" sz="2200" dirty="0" smtClean="0"/>
                <a:t> bits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831326" y="3655663"/>
              <a:ext cx="1116124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/>
                <a:t>Discard</a:t>
              </a:r>
              <a:r>
                <a:rPr lang="en-IN" sz="2200" dirty="0" smtClean="0"/>
                <a:t> </a:t>
              </a:r>
              <a:r>
                <a:rPr lang="en-IN" sz="2200" b="1" dirty="0" smtClean="0"/>
                <a:t>b-s</a:t>
              </a:r>
              <a:r>
                <a:rPr lang="en-IN" sz="2200" dirty="0" smtClean="0"/>
                <a:t> bits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8150624" y="3028784"/>
            <a:ext cx="0" cy="26440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5" name="Group 74"/>
          <p:cNvGrpSpPr/>
          <p:nvPr/>
        </p:nvGrpSpPr>
        <p:grpSpPr>
          <a:xfrm>
            <a:off x="6500194" y="4130385"/>
            <a:ext cx="736422" cy="868246"/>
            <a:chOff x="96132" y="2553921"/>
            <a:chExt cx="736422" cy="868246"/>
          </a:xfrm>
        </p:grpSpPr>
        <p:sp>
          <p:nvSpPr>
            <p:cNvPr id="76" name="Rectangle 75"/>
            <p:cNvSpPr/>
            <p:nvPr/>
          </p:nvSpPr>
          <p:spPr>
            <a:xfrm>
              <a:off x="206342" y="2885250"/>
              <a:ext cx="468052" cy="3715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i="1" dirty="0" smtClean="0"/>
                <a:t>P</a:t>
              </a:r>
              <a:r>
                <a:rPr lang="en-IN" sz="2000" i="1" baseline="-25000" dirty="0" smtClean="0"/>
                <a:t>N</a:t>
              </a:r>
              <a:endParaRPr lang="en-IN" sz="2000" i="1" baseline="-25000" dirty="0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440368" y="3254468"/>
              <a:ext cx="392186" cy="16769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132" y="2553921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/>
                <a:t>S </a:t>
              </a:r>
              <a:r>
                <a:rPr lang="en-IN" dirty="0" smtClean="0"/>
                <a:t>bits</a:t>
              </a:r>
              <a:endParaRPr lang="en-IN" sz="1400" baseline="-25000" dirty="0"/>
            </a:p>
          </p:txBody>
        </p:sp>
      </p:grpSp>
      <p:cxnSp>
        <p:nvCxnSpPr>
          <p:cNvPr id="79" name="Straight Arrow Connector 78"/>
          <p:cNvCxnSpPr>
            <a:endCxn id="81" idx="0"/>
          </p:cNvCxnSpPr>
          <p:nvPr/>
        </p:nvCxnSpPr>
        <p:spPr>
          <a:xfrm>
            <a:off x="7381578" y="5140399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0" name="Group 79"/>
          <p:cNvGrpSpPr/>
          <p:nvPr/>
        </p:nvGrpSpPr>
        <p:grpSpPr>
          <a:xfrm>
            <a:off x="7003536" y="5576982"/>
            <a:ext cx="756084" cy="769592"/>
            <a:chOff x="599474" y="4000518"/>
            <a:chExt cx="756084" cy="769592"/>
          </a:xfrm>
        </p:grpSpPr>
        <p:sp>
          <p:nvSpPr>
            <p:cNvPr id="81" name="Rectangle 80"/>
            <p:cNvSpPr/>
            <p:nvPr/>
          </p:nvSpPr>
          <p:spPr>
            <a:xfrm>
              <a:off x="599474" y="4000518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 smtClean="0"/>
                <a:t>C</a:t>
              </a:r>
              <a:r>
                <a:rPr lang="en-IN" sz="2400" i="1" baseline="-25000" dirty="0" smtClean="0"/>
                <a:t>N</a:t>
              </a:r>
              <a:endParaRPr lang="en-IN" sz="2400" i="1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44683" y="4400778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/>
                <a:t>S </a:t>
              </a:r>
              <a:r>
                <a:rPr lang="en-IN" dirty="0" smtClean="0"/>
                <a:t>bits</a:t>
              </a:r>
              <a:endParaRPr lang="en-IN" sz="1400" baseline="-250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H="1">
            <a:off x="7236616" y="1557856"/>
            <a:ext cx="631048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Freeform 83"/>
          <p:cNvSpPr/>
          <p:nvPr/>
        </p:nvSpPr>
        <p:spPr>
          <a:xfrm>
            <a:off x="4396902" y="3664088"/>
            <a:ext cx="1446179" cy="2127115"/>
          </a:xfrm>
          <a:custGeom>
            <a:avLst/>
            <a:gdLst>
              <a:gd name="connsiteX0" fmla="*/ 0 w 1446179"/>
              <a:gd name="connsiteY0" fmla="*/ 2127115 h 2127115"/>
              <a:gd name="connsiteX1" fmla="*/ 1446179 w 1446179"/>
              <a:gd name="connsiteY1" fmla="*/ 2127115 h 2127115"/>
              <a:gd name="connsiteX2" fmla="*/ 1446179 w 1446179"/>
              <a:gd name="connsiteY2" fmla="*/ 0 h 21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6179" h="2127115">
                <a:moveTo>
                  <a:pt x="0" y="2127115"/>
                </a:moveTo>
                <a:lnTo>
                  <a:pt x="1446179" y="2127115"/>
                </a:lnTo>
                <a:lnTo>
                  <a:pt x="1446179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Freeform 84"/>
          <p:cNvSpPr/>
          <p:nvPr/>
        </p:nvSpPr>
        <p:spPr>
          <a:xfrm>
            <a:off x="6569413" y="1258114"/>
            <a:ext cx="2172510" cy="2425429"/>
          </a:xfrm>
          <a:custGeom>
            <a:avLst/>
            <a:gdLst>
              <a:gd name="connsiteX0" fmla="*/ 0 w 2172510"/>
              <a:gd name="connsiteY0" fmla="*/ 2425429 h 2425429"/>
              <a:gd name="connsiteX1" fmla="*/ 0 w 2172510"/>
              <a:gd name="connsiteY1" fmla="*/ 0 h 2425429"/>
              <a:gd name="connsiteX2" fmla="*/ 2172510 w 2172510"/>
              <a:gd name="connsiteY2" fmla="*/ 0 h 2425429"/>
              <a:gd name="connsiteX3" fmla="*/ 2172510 w 2172510"/>
              <a:gd name="connsiteY3" fmla="*/ 428017 h 242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510" h="2425429">
                <a:moveTo>
                  <a:pt x="0" y="2425429"/>
                </a:moveTo>
                <a:lnTo>
                  <a:pt x="0" y="0"/>
                </a:lnTo>
                <a:lnTo>
                  <a:pt x="2172510" y="0"/>
                </a:lnTo>
                <a:lnTo>
                  <a:pt x="2172510" y="42801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/>
          <p:cNvSpPr txBox="1"/>
          <p:nvPr/>
        </p:nvSpPr>
        <p:spPr>
          <a:xfrm>
            <a:off x="6522020" y="1189221"/>
            <a:ext cx="64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C</a:t>
            </a:r>
            <a:r>
              <a:rPr lang="en-IN" sz="2400" i="1" baseline="-25000" dirty="0" smtClean="0"/>
              <a:t>N</a:t>
            </a:r>
            <a:r>
              <a:rPr lang="en-IN" sz="2400" baseline="-25000" dirty="0" smtClean="0"/>
              <a:t>-1</a:t>
            </a:r>
            <a:endParaRPr lang="en-IN" baseline="-25000" dirty="0"/>
          </a:p>
        </p:txBody>
      </p:sp>
      <p:sp>
        <p:nvSpPr>
          <p:cNvPr id="91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 smtClean="0"/>
              <a:t>CFB Encryption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94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40" grpId="0" animBg="1"/>
      <p:bldP spid="41" grpId="0" animBg="1"/>
      <p:bldP spid="46" grpId="0" animBg="1"/>
      <p:bldP spid="60" grpId="0" animBg="1"/>
      <p:bldP spid="63" grpId="0"/>
      <p:bldP spid="64" grpId="0" animBg="1"/>
      <p:bldP spid="65" grpId="0" animBg="1"/>
      <p:bldP spid="70" grpId="0" animBg="1"/>
      <p:bldP spid="84" grpId="0" animBg="1"/>
      <p:bldP spid="85" grpId="0" animBg="1"/>
      <p:bldP spid="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CFB Encryption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139952" y="3930324"/>
                <a:ext cx="4860540" cy="16589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/>
                        </a:rPr>
                        <m:t>𝐼𝑉</m:t>
                      </m:r>
                    </m:oMath>
                  </m:oMathPara>
                </a14:m>
                <a:endParaRPr lang="en-IN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𝐿𝑆𝐵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𝑏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𝑗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−1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/>
                        <a:ea typeface="Cambria Math" pitchFamily="18" charset="0"/>
                      </a:rPr>
                      <m:t>)||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𝑗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/>
                      </a:rPr>
                      <m:t>  </m:t>
                    </m:r>
                    <m:r>
                      <a:rPr lang="en-IN" sz="2400" i="1">
                        <a:latin typeface="Cambria Math"/>
                      </a:rPr>
                      <m:t>𝑗</m:t>
                    </m:r>
                    <m:r>
                      <a:rPr lang="en-IN" sz="2400" i="1">
                        <a:latin typeface="Cambria Math"/>
                      </a:rPr>
                      <m:t>=2,..,</m:t>
                    </m:r>
                    <m:r>
                      <a:rPr lang="en-IN" sz="2400" i="1">
                        <a:latin typeface="Cambria Math"/>
                      </a:rPr>
                      <m:t>𝑁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/>
                      </a:rPr>
                      <m:t>𝐸</m:t>
                    </m:r>
                    <m:r>
                      <a:rPr lang="en-IN" sz="2400" b="0" i="1" smtClean="0">
                        <a:latin typeface="Cambria Math"/>
                      </a:rPr>
                      <m:t>(</m:t>
                    </m:r>
                    <m:r>
                      <a:rPr lang="en-IN" sz="2400" b="0" i="1" smtClean="0">
                        <a:latin typeface="Cambria Math"/>
                      </a:rPr>
                      <m:t>𝐾</m:t>
                    </m:r>
                    <m:r>
                      <a:rPr lang="en-IN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400" dirty="0" smtClean="0"/>
                  <a:t>		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𝑗</m:t>
                    </m:r>
                    <m:r>
                      <a:rPr lang="en-IN" sz="2400" i="1">
                        <a:latin typeface="Cambria Math"/>
                      </a:rPr>
                      <m:t>=1,..,</m:t>
                    </m:r>
                    <m:r>
                      <a:rPr lang="en-IN" sz="2400" i="1">
                        <a:latin typeface="Cambria Math"/>
                      </a:rPr>
                      <m:t>𝑁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/>
                          </a:rPr>
                          <m:t>=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itchFamily="18" charset="0"/>
                      </a:rPr>
                      <m:t>⊕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𝑀𝑆𝐵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/>
                        <a:ea typeface="Cambria Math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/>
                        <a:ea typeface="Cambria Math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/>
                      </a:rPr>
                      <m:t>        </m:t>
                    </m:r>
                    <m:r>
                      <a:rPr lang="en-IN" sz="2400" i="1">
                        <a:latin typeface="Cambria Math"/>
                      </a:rPr>
                      <m:t>𝑗</m:t>
                    </m:r>
                    <m:r>
                      <a:rPr lang="en-IN" sz="2400" i="1">
                        <a:latin typeface="Cambria Math"/>
                      </a:rPr>
                      <m:t>=1,..,</m:t>
                    </m:r>
                    <m:r>
                      <a:rPr lang="en-IN" sz="2400" i="1">
                        <a:latin typeface="Cambria Math"/>
                      </a:rPr>
                      <m:t>𝑁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930324"/>
                <a:ext cx="4860540" cy="1658916"/>
              </a:xfrm>
              <a:prstGeom prst="rect">
                <a:avLst/>
              </a:prstGeom>
              <a:blipFill rotWithShape="1">
                <a:blip r:embed="rId2"/>
                <a:stretch>
                  <a:fillRect b="-1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042" y="980728"/>
            <a:ext cx="5357118" cy="500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Outline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Multiple encryption and triple </a:t>
            </a:r>
            <a:r>
              <a:rPr lang="en-IN" dirty="0" smtClean="0"/>
              <a:t>DES </a:t>
            </a:r>
          </a:p>
          <a:p>
            <a:r>
              <a:rPr lang="en-IN" dirty="0" smtClean="0"/>
              <a:t>Electronic </a:t>
            </a:r>
            <a:r>
              <a:rPr lang="en-IN" dirty="0"/>
              <a:t>Code </a:t>
            </a:r>
            <a:r>
              <a:rPr lang="en-IN" dirty="0" smtClean="0"/>
              <a:t>Book Mode</a:t>
            </a:r>
          </a:p>
          <a:p>
            <a:r>
              <a:rPr lang="en-IN" dirty="0" smtClean="0"/>
              <a:t>Cipher Block </a:t>
            </a:r>
            <a:r>
              <a:rPr lang="en-IN" dirty="0"/>
              <a:t>Chaining </a:t>
            </a:r>
            <a:r>
              <a:rPr lang="en-IN" dirty="0" smtClean="0"/>
              <a:t>Mode </a:t>
            </a:r>
          </a:p>
          <a:p>
            <a:r>
              <a:rPr lang="en-IN" dirty="0" smtClean="0"/>
              <a:t>Cipher </a:t>
            </a:r>
            <a:r>
              <a:rPr lang="en-IN" dirty="0"/>
              <a:t>Feedback </a:t>
            </a:r>
            <a:r>
              <a:rPr lang="en-IN" dirty="0" smtClean="0"/>
              <a:t>Mode </a:t>
            </a:r>
          </a:p>
          <a:p>
            <a:r>
              <a:rPr lang="en-IN" dirty="0" smtClean="0"/>
              <a:t>Output Feedback Mode</a:t>
            </a:r>
          </a:p>
          <a:p>
            <a:r>
              <a:rPr lang="en-IN" dirty="0" smtClean="0"/>
              <a:t>Counter Mode 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6472" y="1715471"/>
            <a:ext cx="756084" cy="584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IV</a:t>
            </a:r>
            <a:endParaRPr lang="en-IN" sz="2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088440" y="259094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05140" y="2222981"/>
            <a:ext cx="744225" cy="585762"/>
            <a:chOff x="85869" y="2021252"/>
            <a:chExt cx="744225" cy="585762"/>
          </a:xfrm>
        </p:grpSpPr>
        <p:sp>
          <p:nvSpPr>
            <p:cNvPr id="7" name="Freeform 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9" name="Straight Arrow Connector 8"/>
          <p:cNvCxnSpPr>
            <a:endCxn id="10" idx="0"/>
          </p:cNvCxnSpPr>
          <p:nvPr/>
        </p:nvCxnSpPr>
        <p:spPr>
          <a:xfrm flipH="1">
            <a:off x="977516" y="4130893"/>
            <a:ext cx="3741" cy="77272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lowchart: Or 9"/>
          <p:cNvSpPr/>
          <p:nvPr/>
        </p:nvSpPr>
        <p:spPr>
          <a:xfrm>
            <a:off x="851502" y="4903613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1754514" y="2300101"/>
            <a:ext cx="0" cy="29084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0" name="Group 89"/>
          <p:cNvGrpSpPr/>
          <p:nvPr/>
        </p:nvGrpSpPr>
        <p:grpSpPr>
          <a:xfrm>
            <a:off x="548380" y="3290512"/>
            <a:ext cx="1995008" cy="828351"/>
            <a:chOff x="548380" y="3673133"/>
            <a:chExt cx="1995008" cy="828351"/>
          </a:xfrm>
        </p:grpSpPr>
        <p:sp>
          <p:nvSpPr>
            <p:cNvPr id="18" name="Rectangle 17"/>
            <p:cNvSpPr/>
            <p:nvPr/>
          </p:nvSpPr>
          <p:spPr>
            <a:xfrm>
              <a:off x="548380" y="3674225"/>
              <a:ext cx="915222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/>
                <a:t>Select</a:t>
              </a:r>
              <a:r>
                <a:rPr lang="en-IN" sz="2200" dirty="0" smtClean="0"/>
                <a:t> </a:t>
              </a:r>
              <a:r>
                <a:rPr lang="en-IN" sz="2200" b="1" i="1" dirty="0" smtClean="0"/>
                <a:t>s</a:t>
              </a:r>
              <a:r>
                <a:rPr lang="en-IN" sz="2200" dirty="0" smtClean="0"/>
                <a:t> bits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27264" y="3673133"/>
              <a:ext cx="1116124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/>
                <a:t>Discard</a:t>
              </a:r>
              <a:r>
                <a:rPr lang="en-IN" sz="2200" dirty="0" smtClean="0"/>
                <a:t> </a:t>
              </a:r>
              <a:r>
                <a:rPr lang="en-IN" sz="2200" b="1" i="1" dirty="0" smtClean="0"/>
                <a:t>b-s</a:t>
              </a:r>
              <a:r>
                <a:rPr lang="en-IN" sz="2200" dirty="0" smtClean="0"/>
                <a:t> bits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746562" y="3039763"/>
            <a:ext cx="0" cy="26440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endCxn id="34" idx="0"/>
          </p:cNvCxnSpPr>
          <p:nvPr/>
        </p:nvCxnSpPr>
        <p:spPr>
          <a:xfrm>
            <a:off x="977516" y="5151378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 36"/>
          <p:cNvGrpSpPr/>
          <p:nvPr/>
        </p:nvGrpSpPr>
        <p:grpSpPr>
          <a:xfrm>
            <a:off x="599474" y="5587961"/>
            <a:ext cx="756084" cy="769592"/>
            <a:chOff x="599474" y="4000518"/>
            <a:chExt cx="756084" cy="769592"/>
          </a:xfrm>
        </p:grpSpPr>
        <p:sp>
          <p:nvSpPr>
            <p:cNvPr id="34" name="Rectangle 33"/>
            <p:cNvSpPr/>
            <p:nvPr/>
          </p:nvSpPr>
          <p:spPr>
            <a:xfrm>
              <a:off x="599474" y="4000518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 smtClean="0"/>
                <a:t>P</a:t>
              </a:r>
              <a:r>
                <a:rPr lang="en-IN" sz="2400" baseline="-25000" dirty="0" smtClean="0"/>
                <a:t>1</a:t>
              </a:r>
              <a:endParaRPr lang="en-IN" sz="24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4683" y="4400778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/>
                <a:t>S </a:t>
              </a:r>
              <a:r>
                <a:rPr lang="en-IN" dirty="0" smtClean="0"/>
                <a:t>bits</a:t>
              </a:r>
              <a:endParaRPr lang="en-IN" sz="1400" baseline="-250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906582" y="1715471"/>
            <a:ext cx="1746456" cy="583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Shift register</a:t>
            </a:r>
            <a:r>
              <a:rPr lang="en-IN" sz="2000" dirty="0" smtClean="0"/>
              <a:t> </a:t>
            </a:r>
            <a:r>
              <a:rPr lang="en-IN" sz="2000" b="1" i="1" dirty="0" smtClean="0"/>
              <a:t>b-s</a:t>
            </a:r>
            <a:r>
              <a:rPr lang="en-IN" sz="2000" dirty="0" smtClean="0"/>
              <a:t> bits | </a:t>
            </a:r>
            <a:r>
              <a:rPr lang="en-IN" sz="2000" b="1" i="1" dirty="0" smtClean="0"/>
              <a:t>s</a:t>
            </a:r>
            <a:r>
              <a:rPr lang="en-IN" sz="2000" dirty="0" smtClean="0"/>
              <a:t> bits</a:t>
            </a:r>
            <a:endParaRPr lang="en-IN" sz="20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4121688" y="2579555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338388" y="2211593"/>
            <a:ext cx="744225" cy="585762"/>
            <a:chOff x="85869" y="2021252"/>
            <a:chExt cx="744225" cy="585762"/>
          </a:xfrm>
        </p:grpSpPr>
        <p:sp>
          <p:nvSpPr>
            <p:cNvPr id="43" name="Freeform 42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45" name="Straight Arrow Connector 44"/>
          <p:cNvCxnSpPr>
            <a:endCxn id="46" idx="0"/>
          </p:cNvCxnSpPr>
          <p:nvPr/>
        </p:nvCxnSpPr>
        <p:spPr>
          <a:xfrm flipH="1">
            <a:off x="4010764" y="4119505"/>
            <a:ext cx="3741" cy="77272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lowchart: Or 45"/>
          <p:cNvSpPr/>
          <p:nvPr/>
        </p:nvSpPr>
        <p:spPr>
          <a:xfrm>
            <a:off x="3884750" y="4892225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>
            <a:off x="4787762" y="2288713"/>
            <a:ext cx="0" cy="29084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3581628" y="3279124"/>
            <a:ext cx="1995008" cy="828351"/>
            <a:chOff x="3581628" y="3661745"/>
            <a:chExt cx="1995008" cy="828351"/>
          </a:xfrm>
        </p:grpSpPr>
        <p:sp>
          <p:nvSpPr>
            <p:cNvPr id="48" name="Rectangle 47"/>
            <p:cNvSpPr/>
            <p:nvPr/>
          </p:nvSpPr>
          <p:spPr>
            <a:xfrm>
              <a:off x="3581628" y="3662837"/>
              <a:ext cx="915222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/>
                <a:t>Select</a:t>
              </a:r>
              <a:r>
                <a:rPr lang="en-IN" sz="2200" dirty="0" smtClean="0"/>
                <a:t> </a:t>
              </a:r>
              <a:r>
                <a:rPr lang="en-IN" sz="2200" b="1" i="1" dirty="0" smtClean="0"/>
                <a:t>s</a:t>
              </a:r>
              <a:r>
                <a:rPr lang="en-IN" sz="2200" dirty="0" smtClean="0"/>
                <a:t> bits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60512" y="3661745"/>
              <a:ext cx="1116124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/>
                <a:t>Discard</a:t>
              </a:r>
              <a:r>
                <a:rPr lang="en-IN" sz="2200" dirty="0" smtClean="0"/>
                <a:t> </a:t>
              </a:r>
              <a:r>
                <a:rPr lang="en-IN" sz="2200" b="1" dirty="0" smtClean="0"/>
                <a:t>b-s</a:t>
              </a:r>
              <a:r>
                <a:rPr lang="en-IN" sz="2200" dirty="0" smtClean="0"/>
                <a:t> bits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4779810" y="3028375"/>
            <a:ext cx="0" cy="26440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Arrow Connector 54"/>
          <p:cNvCxnSpPr>
            <a:endCxn id="57" idx="0"/>
          </p:cNvCxnSpPr>
          <p:nvPr/>
        </p:nvCxnSpPr>
        <p:spPr>
          <a:xfrm>
            <a:off x="4010764" y="5139990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6" name="Group 55"/>
          <p:cNvGrpSpPr/>
          <p:nvPr/>
        </p:nvGrpSpPr>
        <p:grpSpPr>
          <a:xfrm>
            <a:off x="3632722" y="5576573"/>
            <a:ext cx="756084" cy="769592"/>
            <a:chOff x="599474" y="4000518"/>
            <a:chExt cx="756084" cy="769592"/>
          </a:xfrm>
        </p:grpSpPr>
        <p:sp>
          <p:nvSpPr>
            <p:cNvPr id="57" name="Rectangle 56"/>
            <p:cNvSpPr/>
            <p:nvPr/>
          </p:nvSpPr>
          <p:spPr>
            <a:xfrm>
              <a:off x="599474" y="4000518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 smtClean="0"/>
                <a:t>P</a:t>
              </a:r>
              <a:r>
                <a:rPr lang="en-IN" sz="2400" baseline="-25000" dirty="0" smtClean="0"/>
                <a:t>2</a:t>
              </a:r>
              <a:endParaRPr lang="en-IN" sz="2400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4683" y="4400778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/>
                <a:t>S </a:t>
              </a:r>
              <a:r>
                <a:rPr lang="en-IN" dirty="0" smtClean="0"/>
                <a:t>bits</a:t>
              </a:r>
              <a:endParaRPr lang="en-IN" sz="1400" baseline="-250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H="1">
            <a:off x="3865802" y="1557447"/>
            <a:ext cx="631048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Box 62"/>
          <p:cNvSpPr txBox="1"/>
          <p:nvPr/>
        </p:nvSpPr>
        <p:spPr>
          <a:xfrm>
            <a:off x="5938046" y="3109964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…</a:t>
            </a:r>
            <a:endParaRPr lang="en-IN" b="1" dirty="0"/>
          </a:p>
        </p:txBody>
      </p:sp>
      <p:sp>
        <p:nvSpPr>
          <p:cNvPr id="64" name="Rectangle 63"/>
          <p:cNvSpPr/>
          <p:nvPr/>
        </p:nvSpPr>
        <p:spPr>
          <a:xfrm>
            <a:off x="7277396" y="1709389"/>
            <a:ext cx="1746456" cy="58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Shift register</a:t>
            </a:r>
            <a:r>
              <a:rPr lang="en-IN" sz="2000" dirty="0" smtClean="0"/>
              <a:t> </a:t>
            </a:r>
            <a:r>
              <a:rPr lang="en-IN" sz="2000" b="1" i="1" dirty="0" smtClean="0"/>
              <a:t>b-s</a:t>
            </a:r>
            <a:r>
              <a:rPr lang="en-IN" sz="2000" dirty="0" smtClean="0"/>
              <a:t> bits | </a:t>
            </a:r>
            <a:r>
              <a:rPr lang="en-IN" sz="2000" b="1" i="1" dirty="0" smtClean="0"/>
              <a:t>s</a:t>
            </a:r>
            <a:r>
              <a:rPr lang="en-IN" sz="2000" dirty="0" smtClean="0"/>
              <a:t> bits</a:t>
            </a:r>
            <a:endParaRPr lang="en-IN" sz="2000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7492502" y="257347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709202" y="2205511"/>
            <a:ext cx="744225" cy="585762"/>
            <a:chOff x="85869" y="2021252"/>
            <a:chExt cx="744225" cy="585762"/>
          </a:xfrm>
        </p:grpSpPr>
        <p:sp>
          <p:nvSpPr>
            <p:cNvPr id="67" name="Freeform 6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69" name="Straight Arrow Connector 68"/>
          <p:cNvCxnSpPr>
            <a:endCxn id="70" idx="0"/>
          </p:cNvCxnSpPr>
          <p:nvPr/>
        </p:nvCxnSpPr>
        <p:spPr>
          <a:xfrm flipH="1">
            <a:off x="7381578" y="4113423"/>
            <a:ext cx="3741" cy="77272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Flowchart: Or 69"/>
          <p:cNvSpPr/>
          <p:nvPr/>
        </p:nvSpPr>
        <p:spPr>
          <a:xfrm>
            <a:off x="7255564" y="4886143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Arrow Connector 70"/>
          <p:cNvCxnSpPr>
            <a:endCxn id="65" idx="0"/>
          </p:cNvCxnSpPr>
          <p:nvPr/>
        </p:nvCxnSpPr>
        <p:spPr>
          <a:xfrm>
            <a:off x="8158576" y="2282631"/>
            <a:ext cx="0" cy="29084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9" name="Group 88"/>
          <p:cNvGrpSpPr/>
          <p:nvPr/>
        </p:nvGrpSpPr>
        <p:grpSpPr>
          <a:xfrm>
            <a:off x="6952442" y="3273042"/>
            <a:ext cx="1995008" cy="828351"/>
            <a:chOff x="6952442" y="3655663"/>
            <a:chExt cx="1995008" cy="828351"/>
          </a:xfrm>
        </p:grpSpPr>
        <p:sp>
          <p:nvSpPr>
            <p:cNvPr id="72" name="Rectangle 71"/>
            <p:cNvSpPr/>
            <p:nvPr/>
          </p:nvSpPr>
          <p:spPr>
            <a:xfrm>
              <a:off x="6952442" y="3656755"/>
              <a:ext cx="915222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/>
                <a:t>Select</a:t>
              </a:r>
              <a:r>
                <a:rPr lang="en-IN" sz="2200" dirty="0" smtClean="0"/>
                <a:t> </a:t>
              </a:r>
              <a:r>
                <a:rPr lang="en-IN" sz="2200" b="1" i="1" dirty="0" smtClean="0"/>
                <a:t>s</a:t>
              </a:r>
              <a:r>
                <a:rPr lang="en-IN" sz="2200" dirty="0" smtClean="0"/>
                <a:t> bits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831326" y="3655663"/>
              <a:ext cx="1116124" cy="827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200" b="1" dirty="0" smtClean="0"/>
                <a:t>Discard</a:t>
              </a:r>
              <a:r>
                <a:rPr lang="en-IN" sz="2200" dirty="0" smtClean="0"/>
                <a:t> </a:t>
              </a:r>
              <a:r>
                <a:rPr lang="en-IN" sz="2200" b="1" dirty="0" smtClean="0"/>
                <a:t>b-s</a:t>
              </a:r>
              <a:r>
                <a:rPr lang="en-IN" sz="2200" dirty="0" smtClean="0"/>
                <a:t> bits</a:t>
              </a: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8150624" y="3022293"/>
            <a:ext cx="0" cy="26440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Arrow Connector 78"/>
          <p:cNvCxnSpPr>
            <a:endCxn id="81" idx="0"/>
          </p:cNvCxnSpPr>
          <p:nvPr/>
        </p:nvCxnSpPr>
        <p:spPr>
          <a:xfrm>
            <a:off x="7381578" y="5133908"/>
            <a:ext cx="0" cy="43658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536" y="5570491"/>
            <a:ext cx="756084" cy="769592"/>
            <a:chOff x="7003536" y="5570491"/>
            <a:chExt cx="756084" cy="769592"/>
          </a:xfrm>
        </p:grpSpPr>
        <p:sp>
          <p:nvSpPr>
            <p:cNvPr id="81" name="Rectangle 80"/>
            <p:cNvSpPr/>
            <p:nvPr/>
          </p:nvSpPr>
          <p:spPr>
            <a:xfrm>
              <a:off x="7003536" y="5570491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 smtClean="0"/>
                <a:t>P</a:t>
              </a:r>
              <a:r>
                <a:rPr lang="en-IN" sz="2400" i="1" baseline="-25000" dirty="0" smtClean="0"/>
                <a:t>N</a:t>
              </a:r>
              <a:endParaRPr lang="en-IN" sz="2400" i="1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48745" y="5970751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/>
                <a:t>S </a:t>
              </a:r>
              <a:r>
                <a:rPr lang="en-IN" dirty="0" smtClean="0"/>
                <a:t>bits</a:t>
              </a:r>
              <a:endParaRPr lang="en-IN" sz="1400" baseline="-250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H="1">
            <a:off x="7236616" y="1551365"/>
            <a:ext cx="631048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Freeform 84"/>
          <p:cNvSpPr/>
          <p:nvPr/>
        </p:nvSpPr>
        <p:spPr>
          <a:xfrm>
            <a:off x="6569413" y="1251623"/>
            <a:ext cx="2172510" cy="2425429"/>
          </a:xfrm>
          <a:custGeom>
            <a:avLst/>
            <a:gdLst>
              <a:gd name="connsiteX0" fmla="*/ 0 w 2172510"/>
              <a:gd name="connsiteY0" fmla="*/ 2425429 h 2425429"/>
              <a:gd name="connsiteX1" fmla="*/ 0 w 2172510"/>
              <a:gd name="connsiteY1" fmla="*/ 0 h 2425429"/>
              <a:gd name="connsiteX2" fmla="*/ 2172510 w 2172510"/>
              <a:gd name="connsiteY2" fmla="*/ 0 h 2425429"/>
              <a:gd name="connsiteX3" fmla="*/ 2172510 w 2172510"/>
              <a:gd name="connsiteY3" fmla="*/ 428017 h 242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510" h="2425429">
                <a:moveTo>
                  <a:pt x="0" y="2425429"/>
                </a:moveTo>
                <a:lnTo>
                  <a:pt x="0" y="0"/>
                </a:lnTo>
                <a:lnTo>
                  <a:pt x="2172510" y="0"/>
                </a:lnTo>
                <a:lnTo>
                  <a:pt x="2172510" y="42801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/>
          <p:cNvSpPr txBox="1"/>
          <p:nvPr/>
        </p:nvSpPr>
        <p:spPr>
          <a:xfrm>
            <a:off x="6522020" y="1182730"/>
            <a:ext cx="64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C</a:t>
            </a:r>
            <a:r>
              <a:rPr lang="en-IN" sz="2400" i="1" baseline="-25000" dirty="0" smtClean="0"/>
              <a:t>N</a:t>
            </a:r>
            <a:r>
              <a:rPr lang="en-IN" sz="2400" baseline="-25000" dirty="0" smtClean="0"/>
              <a:t>-1</a:t>
            </a:r>
            <a:endParaRPr lang="en-IN" baseline="-25000" dirty="0"/>
          </a:p>
        </p:txBody>
      </p:sp>
      <p:sp>
        <p:nvSpPr>
          <p:cNvPr id="91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 smtClean="0"/>
              <a:t>CFB Decryption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87" idx="1"/>
            <a:endCxn id="10" idx="6"/>
          </p:cNvCxnSpPr>
          <p:nvPr/>
        </p:nvCxnSpPr>
        <p:spPr>
          <a:xfrm flipH="1" flipV="1">
            <a:off x="1103530" y="5024547"/>
            <a:ext cx="1538497" cy="38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Freeform 1"/>
          <p:cNvSpPr/>
          <p:nvPr/>
        </p:nvSpPr>
        <p:spPr>
          <a:xfrm>
            <a:off x="3012440" y="1249680"/>
            <a:ext cx="2291080" cy="3550920"/>
          </a:xfrm>
          <a:custGeom>
            <a:avLst/>
            <a:gdLst>
              <a:gd name="connsiteX0" fmla="*/ 0 w 2291080"/>
              <a:gd name="connsiteY0" fmla="*/ 3550920 h 3550920"/>
              <a:gd name="connsiteX1" fmla="*/ 0 w 2291080"/>
              <a:gd name="connsiteY1" fmla="*/ 0 h 3550920"/>
              <a:gd name="connsiteX2" fmla="*/ 2291080 w 2291080"/>
              <a:gd name="connsiteY2" fmla="*/ 5080 h 3550920"/>
              <a:gd name="connsiteX3" fmla="*/ 2291080 w 2291080"/>
              <a:gd name="connsiteY3" fmla="*/ 472440 h 35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080" h="3550920">
                <a:moveTo>
                  <a:pt x="0" y="3550920"/>
                </a:moveTo>
                <a:lnTo>
                  <a:pt x="0" y="0"/>
                </a:lnTo>
                <a:lnTo>
                  <a:pt x="2291080" y="5080"/>
                </a:lnTo>
                <a:lnTo>
                  <a:pt x="2291080" y="47244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3" name="Straight Arrow Connector 92"/>
          <p:cNvCxnSpPr>
            <a:stCxn id="92" idx="1"/>
          </p:cNvCxnSpPr>
          <p:nvPr/>
        </p:nvCxnSpPr>
        <p:spPr>
          <a:xfrm flipH="1" flipV="1">
            <a:off x="4136777" y="5014534"/>
            <a:ext cx="1538497" cy="38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stCxn id="92" idx="0"/>
          </p:cNvCxnSpPr>
          <p:nvPr/>
        </p:nvCxnSpPr>
        <p:spPr>
          <a:xfrm flipH="1" flipV="1">
            <a:off x="6048164" y="3940961"/>
            <a:ext cx="5152" cy="859639"/>
          </a:xfrm>
          <a:prstGeom prst="lin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7508543" y="4992787"/>
            <a:ext cx="376202" cy="38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Group 15"/>
          <p:cNvGrpSpPr/>
          <p:nvPr/>
        </p:nvGrpSpPr>
        <p:grpSpPr>
          <a:xfrm>
            <a:off x="7911962" y="4774987"/>
            <a:ext cx="756084" cy="769372"/>
            <a:chOff x="7911962" y="4774987"/>
            <a:chExt cx="756084" cy="769372"/>
          </a:xfrm>
        </p:grpSpPr>
        <p:sp>
          <p:nvSpPr>
            <p:cNvPr id="94" name="Rectangle 93"/>
            <p:cNvSpPr/>
            <p:nvPr/>
          </p:nvSpPr>
          <p:spPr>
            <a:xfrm>
              <a:off x="7911962" y="4774987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 smtClean="0"/>
                <a:t>C</a:t>
              </a:r>
              <a:r>
                <a:rPr lang="en-IN" sz="2400" i="1" baseline="-25000" dirty="0" smtClean="0"/>
                <a:t>N</a:t>
              </a:r>
              <a:endParaRPr lang="en-IN" sz="2400" i="1" baseline="-25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942027" y="5175027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/>
                <a:t>S </a:t>
              </a:r>
              <a:r>
                <a:rPr lang="en-IN" dirty="0" smtClean="0"/>
                <a:t>bits</a:t>
              </a:r>
              <a:endParaRPr lang="en-IN" sz="1400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75274" y="4800600"/>
            <a:ext cx="756084" cy="768802"/>
            <a:chOff x="5675274" y="4800600"/>
            <a:chExt cx="756084" cy="768802"/>
          </a:xfrm>
        </p:grpSpPr>
        <p:sp>
          <p:nvSpPr>
            <p:cNvPr id="92" name="Rectangle 91"/>
            <p:cNvSpPr/>
            <p:nvPr/>
          </p:nvSpPr>
          <p:spPr>
            <a:xfrm>
              <a:off x="5675274" y="4800600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 smtClean="0"/>
                <a:t>C</a:t>
              </a:r>
              <a:r>
                <a:rPr lang="en-IN" sz="2400" baseline="-25000" dirty="0" smtClean="0"/>
                <a:t>2</a:t>
              </a:r>
              <a:endParaRPr lang="en-IN" sz="2400" baseline="-25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742887" y="5200070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/>
                <a:t>S </a:t>
              </a:r>
              <a:r>
                <a:rPr lang="en-IN" dirty="0" smtClean="0"/>
                <a:t>bits</a:t>
              </a:r>
              <a:endParaRPr lang="en-IN" sz="1400" baseline="-25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42027" y="4810613"/>
            <a:ext cx="756084" cy="783670"/>
            <a:chOff x="2642027" y="4810613"/>
            <a:chExt cx="756084" cy="783670"/>
          </a:xfrm>
        </p:grpSpPr>
        <p:sp>
          <p:nvSpPr>
            <p:cNvPr id="87" name="Rectangle 86"/>
            <p:cNvSpPr/>
            <p:nvPr/>
          </p:nvSpPr>
          <p:spPr>
            <a:xfrm>
              <a:off x="2642027" y="4810613"/>
              <a:ext cx="756084" cy="435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i="1" dirty="0" smtClean="0"/>
                <a:t>C</a:t>
              </a:r>
              <a:r>
                <a:rPr lang="en-IN" sz="2400" baseline="-25000" dirty="0" smtClean="0"/>
                <a:t>1</a:t>
              </a:r>
              <a:endParaRPr lang="en-IN" sz="2400" baseline="-25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696729" y="5224951"/>
              <a:ext cx="688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i="1" dirty="0" smtClean="0"/>
                <a:t>S </a:t>
              </a:r>
              <a:r>
                <a:rPr lang="en-IN" dirty="0" smtClean="0"/>
                <a:t>bits</a:t>
              </a:r>
              <a:endParaRPr lang="en-IN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39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40" grpId="0" animBg="1"/>
      <p:bldP spid="41" grpId="0" animBg="1"/>
      <p:bldP spid="46" grpId="0" animBg="1"/>
      <p:bldP spid="63" grpId="0"/>
      <p:bldP spid="64" grpId="0" animBg="1"/>
      <p:bldP spid="65" grpId="0" animBg="1"/>
      <p:bldP spid="70" grpId="0" animBg="1"/>
      <p:bldP spid="85" grpId="0" animBg="1"/>
      <p:bldP spid="86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CFB Decryption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2" y="1060784"/>
            <a:ext cx="4898618" cy="517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815916" y="4149080"/>
                <a:ext cx="5328084" cy="16589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/>
                        </a:rPr>
                        <m:t>𝐼𝑉</m:t>
                      </m:r>
                    </m:oMath>
                  </m:oMathPara>
                </a14:m>
                <a:endParaRPr lang="en-IN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𝐿𝑆𝐵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𝑏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𝑗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−1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/>
                        <a:ea typeface="Cambria Math" pitchFamily="18" charset="0"/>
                      </a:rPr>
                      <m:t>)||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𝑗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400" dirty="0" smtClean="0"/>
                  <a:t>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𝑗</m:t>
                    </m:r>
                    <m:r>
                      <a:rPr lang="en-IN" sz="2400" i="1">
                        <a:latin typeface="Cambria Math"/>
                      </a:rPr>
                      <m:t>=2,..,</m:t>
                    </m:r>
                    <m:r>
                      <a:rPr lang="en-IN" sz="2400" i="1">
                        <a:latin typeface="Cambria Math"/>
                      </a:rPr>
                      <m:t>𝑁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/>
                      </a:rPr>
                      <m:t>𝐸</m:t>
                    </m:r>
                    <m:r>
                      <a:rPr lang="en-IN" sz="2400" b="0" i="1" smtClean="0">
                        <a:latin typeface="Cambria Math"/>
                      </a:rPr>
                      <m:t>(</m:t>
                    </m:r>
                    <m:r>
                      <a:rPr lang="en-IN" sz="2400" b="0" i="1" smtClean="0">
                        <a:latin typeface="Cambria Math"/>
                      </a:rPr>
                      <m:t>𝐾</m:t>
                    </m:r>
                    <m:r>
                      <a:rPr lang="en-IN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400" dirty="0" smtClean="0"/>
                  <a:t>	</a:t>
                </a:r>
                <a:r>
                  <a:rPr lang="en-IN" sz="2400" dirty="0"/>
                  <a:t> </a:t>
                </a:r>
                <a:r>
                  <a:rPr lang="en-IN" sz="240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/>
                      </a:rPr>
                      <m:t>     </m:t>
                    </m:r>
                    <m:r>
                      <a:rPr lang="en-IN" sz="2400" i="1">
                        <a:latin typeface="Cambria Math"/>
                      </a:rPr>
                      <m:t>𝑗</m:t>
                    </m:r>
                    <m:r>
                      <a:rPr lang="en-IN" sz="2400" i="1">
                        <a:latin typeface="Cambria Math"/>
                      </a:rPr>
                      <m:t>=1,..,</m:t>
                    </m:r>
                    <m:r>
                      <a:rPr lang="en-IN" sz="2400" i="1" smtClean="0">
                        <a:latin typeface="Cambria Math"/>
                      </a:rPr>
                      <m:t>𝑁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itchFamily="18" charset="0"/>
                      </a:rPr>
                      <m:t>⊕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𝑀𝑆𝐵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/>
                        <a:ea typeface="Cambria Math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/>
                        <a:ea typeface="Cambria Math" pitchFamily="18" charset="0"/>
                      </a:rPr>
                      <m:t>)</m:t>
                    </m:r>
                  </m:oMath>
                </a14:m>
                <a:r>
                  <a:rPr lang="en-IN" sz="2400" dirty="0" smtClean="0"/>
                  <a:t>      </a:t>
                </a:r>
                <a:r>
                  <a:rPr lang="en-IN" sz="2400" dirty="0"/>
                  <a:t>	</a:t>
                </a:r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𝑗</m:t>
                    </m:r>
                    <m:r>
                      <a:rPr lang="en-IN" sz="2400" i="1">
                        <a:latin typeface="Cambria Math"/>
                      </a:rPr>
                      <m:t>=1,..,</m:t>
                    </m:r>
                    <m:r>
                      <a:rPr lang="en-IN" sz="2400" i="1">
                        <a:latin typeface="Cambria Math"/>
                      </a:rPr>
                      <m:t>𝑁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16" y="4149080"/>
                <a:ext cx="5328084" cy="1658916"/>
              </a:xfrm>
              <a:prstGeom prst="rect">
                <a:avLst/>
              </a:prstGeom>
              <a:blipFill rotWithShape="1">
                <a:blip r:embed="rId3"/>
                <a:stretch>
                  <a:fillRect l="-114" b="-1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81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Cipher Feedback Mode (CFB</a:t>
            </a:r>
            <a:r>
              <a:rPr lang="en-IN" dirty="0" smtClean="0"/>
              <a:t>)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input to the encryption function is a </a:t>
            </a:r>
            <a:r>
              <a:rPr lang="en-IN" dirty="0">
                <a:solidFill>
                  <a:srgbClr val="FF0000"/>
                </a:solidFill>
              </a:rPr>
              <a:t>b-bit </a:t>
            </a:r>
            <a:r>
              <a:rPr lang="en-IN" dirty="0" smtClean="0">
                <a:solidFill>
                  <a:srgbClr val="FF0000"/>
                </a:solidFill>
              </a:rPr>
              <a:t>shift register</a:t>
            </a:r>
            <a:r>
              <a:rPr lang="en-IN" dirty="0" smtClean="0"/>
              <a:t> </a:t>
            </a:r>
            <a:r>
              <a:rPr lang="en-IN" dirty="0"/>
              <a:t>that is initially set to some initialization vector (IV).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>
                <a:solidFill>
                  <a:srgbClr val="FF0000"/>
                </a:solidFill>
              </a:rPr>
              <a:t>leftmost (</a:t>
            </a:r>
            <a:r>
              <a:rPr lang="en-IN" dirty="0" smtClean="0">
                <a:solidFill>
                  <a:srgbClr val="FF0000"/>
                </a:solidFill>
              </a:rPr>
              <a:t>most significant</a:t>
            </a:r>
            <a:r>
              <a:rPr lang="en-IN" dirty="0">
                <a:solidFill>
                  <a:srgbClr val="FF0000"/>
                </a:solidFill>
              </a:rPr>
              <a:t>) s bits </a:t>
            </a:r>
            <a:r>
              <a:rPr lang="en-IN" dirty="0"/>
              <a:t>of the output of the encryption function are </a:t>
            </a:r>
            <a:r>
              <a:rPr lang="en-IN" dirty="0">
                <a:solidFill>
                  <a:srgbClr val="FF0000"/>
                </a:solidFill>
              </a:rPr>
              <a:t>XORed</a:t>
            </a:r>
            <a:r>
              <a:rPr lang="en-IN" dirty="0"/>
              <a:t> with </a:t>
            </a:r>
            <a:r>
              <a:rPr lang="en-IN" dirty="0" smtClean="0"/>
              <a:t>the first </a:t>
            </a:r>
            <a:r>
              <a:rPr lang="en-IN" dirty="0"/>
              <a:t>segment of plaintext </a:t>
            </a:r>
            <a:r>
              <a:rPr lang="en-IN" dirty="0" smtClean="0">
                <a:solidFill>
                  <a:srgbClr val="FF0000"/>
                </a:solidFill>
              </a:rPr>
              <a:t>P1</a:t>
            </a:r>
            <a:r>
              <a:rPr lang="en-IN" dirty="0" smtClean="0"/>
              <a:t>  </a:t>
            </a:r>
            <a:r>
              <a:rPr lang="en-IN" dirty="0"/>
              <a:t>to produce the first unit of ciphertext </a:t>
            </a:r>
            <a:r>
              <a:rPr lang="en-IN" dirty="0" smtClean="0">
                <a:solidFill>
                  <a:srgbClr val="FF0000"/>
                </a:solidFill>
              </a:rPr>
              <a:t>C1</a:t>
            </a:r>
            <a:r>
              <a:rPr lang="en-IN" dirty="0" smtClean="0"/>
              <a:t> , </a:t>
            </a:r>
            <a:r>
              <a:rPr lang="en-IN" dirty="0"/>
              <a:t>which is </a:t>
            </a:r>
            <a:r>
              <a:rPr lang="en-IN" dirty="0" smtClean="0"/>
              <a:t>then transmitted</a:t>
            </a:r>
            <a:r>
              <a:rPr lang="en-IN" dirty="0"/>
              <a:t>. </a:t>
            </a:r>
          </a:p>
          <a:p>
            <a:r>
              <a:rPr lang="en-IN" dirty="0" smtClean="0"/>
              <a:t>In addition, the contents of the </a:t>
            </a:r>
            <a:r>
              <a:rPr lang="en-IN" dirty="0" smtClean="0">
                <a:solidFill>
                  <a:srgbClr val="FF0000"/>
                </a:solidFill>
              </a:rPr>
              <a:t>shift register are shifted left by s bits</a:t>
            </a:r>
            <a:r>
              <a:rPr lang="en-IN" dirty="0" smtClean="0"/>
              <a:t>, and </a:t>
            </a:r>
            <a:r>
              <a:rPr lang="en-IN" dirty="0" smtClean="0">
                <a:solidFill>
                  <a:srgbClr val="FF0000"/>
                </a:solidFill>
              </a:rPr>
              <a:t>C1 is placed in the rightmost</a:t>
            </a:r>
            <a:r>
              <a:rPr lang="en-IN" dirty="0" smtClean="0"/>
              <a:t> (least significant) s bits of the shift register. </a:t>
            </a:r>
          </a:p>
          <a:p>
            <a:r>
              <a:rPr lang="en-IN" dirty="0" smtClean="0"/>
              <a:t>For decryption, the same scheme is used, except that the received ciphertext unit is </a:t>
            </a:r>
            <a:r>
              <a:rPr lang="en-IN" dirty="0" err="1" smtClean="0"/>
              <a:t>XORed</a:t>
            </a:r>
            <a:r>
              <a:rPr lang="en-IN" dirty="0" smtClean="0"/>
              <a:t> with the output of the encryption function to produce the plaintext unit. </a:t>
            </a:r>
          </a:p>
        </p:txBody>
      </p:sp>
    </p:spTree>
    <p:extLst>
      <p:ext uri="{BB962C8B-B14F-4D97-AF65-F5344CB8AC3E}">
        <p14:creationId xmlns:p14="http://schemas.microsoft.com/office/powerpoint/2010/main" val="353261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67782" y="1247489"/>
            <a:ext cx="1044116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Nonce</a:t>
            </a:r>
            <a:endParaRPr lang="en-IN" sz="2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123766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375794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379541" y="1718412"/>
            <a:ext cx="744225" cy="585762"/>
            <a:chOff x="85869" y="2021252"/>
            <a:chExt cx="744225" cy="585762"/>
          </a:xfrm>
        </p:grpSpPr>
        <p:sp>
          <p:nvSpPr>
            <p:cNvPr id="7" name="Freeform 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789840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lowchart: Or 9"/>
          <p:cNvSpPr/>
          <p:nvPr/>
        </p:nvSpPr>
        <p:spPr>
          <a:xfrm>
            <a:off x="1657341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1789840" y="1683089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86042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Freeform 13"/>
          <p:cNvSpPr/>
          <p:nvPr/>
        </p:nvSpPr>
        <p:spPr>
          <a:xfrm>
            <a:off x="530736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81519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6575" indent="-536575" algn="l">
              <a:buFont typeface="+mj-lt"/>
              <a:buAutoNum type="arabicPeriod" startAt="4"/>
            </a:pPr>
            <a:r>
              <a:rPr lang="en-IN" dirty="0" smtClean="0"/>
              <a:t>OFB Encryption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3963893" y="2084741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26" name="Rectangle 25"/>
          <p:cNvSpPr/>
          <p:nvPr/>
        </p:nvSpPr>
        <p:spPr>
          <a:xfrm>
            <a:off x="4215921" y="411348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 smtClean="0"/>
              <a:t>2</a:t>
            </a:r>
            <a:endParaRPr lang="en-IN" sz="2400" baseline="-25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219668" y="1718820"/>
            <a:ext cx="744225" cy="585762"/>
            <a:chOff x="85869" y="2021252"/>
            <a:chExt cx="744225" cy="585762"/>
          </a:xfrm>
        </p:grpSpPr>
        <p:sp>
          <p:nvSpPr>
            <p:cNvPr id="28" name="Freeform 27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4629967" y="2520341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lowchart: Or 30"/>
          <p:cNvSpPr/>
          <p:nvPr/>
        </p:nvSpPr>
        <p:spPr>
          <a:xfrm>
            <a:off x="4497468" y="3515579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26169" y="3763932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reeform 33"/>
          <p:cNvSpPr/>
          <p:nvPr/>
        </p:nvSpPr>
        <p:spPr>
          <a:xfrm>
            <a:off x="3370863" y="3448061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3021646" y="3012461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 smtClean="0"/>
              <a:t>2</a:t>
            </a:r>
            <a:endParaRPr lang="en-IN" sz="2400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7538304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39" name="Rectangle 38"/>
          <p:cNvSpPr/>
          <p:nvPr/>
        </p:nvSpPr>
        <p:spPr>
          <a:xfrm>
            <a:off x="7790332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i="1" baseline="-25000" dirty="0" smtClean="0"/>
              <a:t>N</a:t>
            </a:r>
            <a:endParaRPr lang="en-IN" sz="2400" i="1" baseline="-25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6794079" y="1718412"/>
            <a:ext cx="744225" cy="585762"/>
            <a:chOff x="85869" y="2021252"/>
            <a:chExt cx="744225" cy="585762"/>
          </a:xfrm>
        </p:grpSpPr>
        <p:sp>
          <p:nvSpPr>
            <p:cNvPr id="41" name="Freeform 40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8204378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Flowchart: Or 43"/>
          <p:cNvSpPr/>
          <p:nvPr/>
        </p:nvSpPr>
        <p:spPr>
          <a:xfrm>
            <a:off x="8071879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200580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Freeform 46"/>
          <p:cNvSpPr/>
          <p:nvPr/>
        </p:nvSpPr>
        <p:spPr>
          <a:xfrm>
            <a:off x="6945274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596057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i="1" baseline="-25000" dirty="0" smtClean="0"/>
              <a:t>N</a:t>
            </a:r>
            <a:endParaRPr lang="en-IN" sz="2400" i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5710857" y="1744596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…</a:t>
            </a:r>
            <a:endParaRPr lang="en-IN" b="1" dirty="0"/>
          </a:p>
        </p:txBody>
      </p:sp>
      <p:sp>
        <p:nvSpPr>
          <p:cNvPr id="50" name="Freeform 49"/>
          <p:cNvSpPr/>
          <p:nvPr/>
        </p:nvSpPr>
        <p:spPr>
          <a:xfrm>
            <a:off x="1783404" y="1595337"/>
            <a:ext cx="2842765" cy="1180648"/>
          </a:xfrm>
          <a:custGeom>
            <a:avLst/>
            <a:gdLst>
              <a:gd name="connsiteX0" fmla="*/ 0 w 2885873"/>
              <a:gd name="connsiteY0" fmla="*/ 1355387 h 1355387"/>
              <a:gd name="connsiteX1" fmla="*/ 1044102 w 2885873"/>
              <a:gd name="connsiteY1" fmla="*/ 1355387 h 1355387"/>
              <a:gd name="connsiteX2" fmla="*/ 1044102 w 2885873"/>
              <a:gd name="connsiteY2" fmla="*/ 0 h 1355387"/>
              <a:gd name="connsiteX3" fmla="*/ 2885873 w 2885873"/>
              <a:gd name="connsiteY3" fmla="*/ 0 h 1355387"/>
              <a:gd name="connsiteX4" fmla="*/ 2885873 w 2885873"/>
              <a:gd name="connsiteY4" fmla="*/ 473413 h 135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5873" h="1355387">
                <a:moveTo>
                  <a:pt x="0" y="1355387"/>
                </a:moveTo>
                <a:lnTo>
                  <a:pt x="1044102" y="1355387"/>
                </a:lnTo>
                <a:lnTo>
                  <a:pt x="1044102" y="0"/>
                </a:lnTo>
                <a:lnTo>
                  <a:pt x="2885873" y="0"/>
                </a:lnTo>
                <a:lnTo>
                  <a:pt x="2885873" y="47341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reeform 50"/>
          <p:cNvSpPr/>
          <p:nvPr/>
        </p:nvSpPr>
        <p:spPr>
          <a:xfrm>
            <a:off x="4623881" y="2477312"/>
            <a:ext cx="1236365" cy="298674"/>
          </a:xfrm>
          <a:custGeom>
            <a:avLst/>
            <a:gdLst>
              <a:gd name="connsiteX0" fmla="*/ 0 w 1024647"/>
              <a:gd name="connsiteY0" fmla="*/ 440987 h 440987"/>
              <a:gd name="connsiteX1" fmla="*/ 1024647 w 1024647"/>
              <a:gd name="connsiteY1" fmla="*/ 440987 h 440987"/>
              <a:gd name="connsiteX2" fmla="*/ 1024647 w 1024647"/>
              <a:gd name="connsiteY2" fmla="*/ 0 h 440987"/>
              <a:gd name="connsiteX3" fmla="*/ 1024647 w 1024647"/>
              <a:gd name="connsiteY3" fmla="*/ 0 h 44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47" h="440987">
                <a:moveTo>
                  <a:pt x="0" y="440987"/>
                </a:moveTo>
                <a:lnTo>
                  <a:pt x="1024647" y="440987"/>
                </a:lnTo>
                <a:lnTo>
                  <a:pt x="1024647" y="0"/>
                </a:lnTo>
                <a:lnTo>
                  <a:pt x="102464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reeform 51"/>
          <p:cNvSpPr/>
          <p:nvPr/>
        </p:nvSpPr>
        <p:spPr>
          <a:xfrm>
            <a:off x="6160851" y="1569396"/>
            <a:ext cx="2042809" cy="486383"/>
          </a:xfrm>
          <a:custGeom>
            <a:avLst/>
            <a:gdLst>
              <a:gd name="connsiteX0" fmla="*/ 0 w 2042809"/>
              <a:gd name="connsiteY0" fmla="*/ 440987 h 486383"/>
              <a:gd name="connsiteX1" fmla="*/ 0 w 2042809"/>
              <a:gd name="connsiteY1" fmla="*/ 0 h 486383"/>
              <a:gd name="connsiteX2" fmla="*/ 2042809 w 2042809"/>
              <a:gd name="connsiteY2" fmla="*/ 0 h 486383"/>
              <a:gd name="connsiteX3" fmla="*/ 2042809 w 2042809"/>
              <a:gd name="connsiteY3" fmla="*/ 486383 h 4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2809" h="486383">
                <a:moveTo>
                  <a:pt x="0" y="440987"/>
                </a:moveTo>
                <a:lnTo>
                  <a:pt x="0" y="0"/>
                </a:lnTo>
                <a:lnTo>
                  <a:pt x="2042809" y="0"/>
                </a:lnTo>
                <a:lnTo>
                  <a:pt x="2042809" y="48638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251520" y="1150876"/>
            <a:ext cx="8748972" cy="17380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213738" y="4649503"/>
                <a:ext cx="4716524" cy="16589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/>
                        </a:rPr>
                        <m:t>𝑁𝑜𝑛𝑐𝑒</m:t>
                      </m:r>
                    </m:oMath>
                  </m:oMathPara>
                </a14:m>
                <a:endParaRPr lang="en-IN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𝑂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𝑗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400" dirty="0" smtClean="0"/>
                  <a:t>    </a:t>
                </a:r>
                <a:r>
                  <a:rPr lang="en-IN" sz="2400" dirty="0"/>
                  <a:t> </a:t>
                </a:r>
                <a:r>
                  <a:rPr lang="en-IN" sz="24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𝑗</m:t>
                    </m:r>
                    <m:r>
                      <a:rPr lang="en-IN" sz="2400" i="1">
                        <a:latin typeface="Cambria Math"/>
                      </a:rPr>
                      <m:t>=2,..,</m:t>
                    </m:r>
                    <m:r>
                      <a:rPr lang="en-IN" sz="2400" i="1">
                        <a:latin typeface="Cambria Math"/>
                      </a:rPr>
                      <m:t>𝑁</m:t>
                    </m:r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/>
                      </a:rPr>
                      <m:t>𝐸</m:t>
                    </m:r>
                    <m:r>
                      <a:rPr lang="en-IN" sz="2400" b="0" i="1" smtClean="0">
                        <a:latin typeface="Cambria Math"/>
                      </a:rPr>
                      <m:t>(</m:t>
                    </m:r>
                    <m:r>
                      <a:rPr lang="en-IN" sz="2400" b="0" i="1" smtClean="0">
                        <a:latin typeface="Cambria Math"/>
                      </a:rPr>
                      <m:t>𝐾</m:t>
                    </m:r>
                    <m:r>
                      <a:rPr lang="en-IN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400" dirty="0" smtClean="0"/>
                  <a:t>	</a:t>
                </a:r>
                <a:r>
                  <a:rPr lang="en-IN" sz="2400" dirty="0"/>
                  <a:t> </a:t>
                </a:r>
                <a:r>
                  <a:rPr lang="en-IN" sz="2400" dirty="0" smtClean="0"/>
                  <a:t>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𝑗</m:t>
                    </m:r>
                    <m:r>
                      <a:rPr lang="en-IN" sz="2400" i="1">
                        <a:latin typeface="Cambria Math"/>
                      </a:rPr>
                      <m:t>=1,..,</m:t>
                    </m:r>
                    <m:r>
                      <a:rPr lang="en-IN" sz="2400" i="1">
                        <a:latin typeface="Cambria Math"/>
                      </a:rPr>
                      <m:t>𝑁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/>
                          </a:rPr>
                          <m:t>=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itchFamily="18" charset="0"/>
                      </a:rPr>
                      <m:t>⊕</m:t>
                    </m:r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IN" sz="240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/>
                      </a:rPr>
                      <m:t>            </m:t>
                    </m:r>
                    <m:r>
                      <a:rPr lang="en-IN" sz="2400" i="1">
                        <a:latin typeface="Cambria Math"/>
                      </a:rPr>
                      <m:t>𝑗</m:t>
                    </m:r>
                    <m:r>
                      <a:rPr lang="en-IN" sz="2400" i="1">
                        <a:latin typeface="Cambria Math"/>
                      </a:rPr>
                      <m:t>=1,..,</m:t>
                    </m:r>
                    <m:r>
                      <a:rPr lang="en-IN" sz="2400" i="1">
                        <a:latin typeface="Cambria Math"/>
                      </a:rPr>
                      <m:t>𝑁</m:t>
                    </m:r>
                    <m:r>
                      <a:rPr lang="en-IN" sz="2400" b="0" i="1" smtClean="0">
                        <a:latin typeface="Cambria Math"/>
                      </a:rPr>
                      <m:t>−1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38" y="4649503"/>
                <a:ext cx="4716524" cy="1658916"/>
              </a:xfrm>
              <a:prstGeom prst="rect">
                <a:avLst/>
              </a:prstGeom>
              <a:blipFill rotWithShape="1">
                <a:blip r:embed="rId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53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14" grpId="0" animBg="1"/>
      <p:bldP spid="22" grpId="0" animBg="1"/>
      <p:bldP spid="25" grpId="0" animBg="1"/>
      <p:bldP spid="26" grpId="0" animBg="1"/>
      <p:bldP spid="31" grpId="0" animBg="1"/>
      <p:bldP spid="34" grpId="0" animBg="1"/>
      <p:bldP spid="35" grpId="0" animBg="1"/>
      <p:bldP spid="38" grpId="0" animBg="1"/>
      <p:bldP spid="39" grpId="0" animBg="1"/>
      <p:bldP spid="44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67782" y="1247489"/>
            <a:ext cx="1044116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Nonce</a:t>
            </a:r>
            <a:endParaRPr lang="en-IN" sz="2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123766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375794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379541" y="1718412"/>
            <a:ext cx="744225" cy="585762"/>
            <a:chOff x="85869" y="2021252"/>
            <a:chExt cx="744225" cy="585762"/>
          </a:xfrm>
        </p:grpSpPr>
        <p:sp>
          <p:nvSpPr>
            <p:cNvPr id="7" name="Freeform 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789840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lowchart: Or 9"/>
          <p:cNvSpPr/>
          <p:nvPr/>
        </p:nvSpPr>
        <p:spPr>
          <a:xfrm>
            <a:off x="1657341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1789840" y="1683089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86042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Freeform 13"/>
          <p:cNvSpPr/>
          <p:nvPr/>
        </p:nvSpPr>
        <p:spPr>
          <a:xfrm>
            <a:off x="530736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81519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 smtClean="0"/>
              <a:t>OFB Decryption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3963893" y="2084741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26" name="Rectangle 25"/>
          <p:cNvSpPr/>
          <p:nvPr/>
        </p:nvSpPr>
        <p:spPr>
          <a:xfrm>
            <a:off x="4215921" y="411348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 smtClean="0"/>
              <a:t>2</a:t>
            </a:r>
            <a:endParaRPr lang="en-IN" sz="2400" baseline="-25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219668" y="1718820"/>
            <a:ext cx="744225" cy="585762"/>
            <a:chOff x="85869" y="2021252"/>
            <a:chExt cx="744225" cy="585762"/>
          </a:xfrm>
        </p:grpSpPr>
        <p:sp>
          <p:nvSpPr>
            <p:cNvPr id="28" name="Freeform 27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4629967" y="2520341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lowchart: Or 30"/>
          <p:cNvSpPr/>
          <p:nvPr/>
        </p:nvSpPr>
        <p:spPr>
          <a:xfrm>
            <a:off x="4497468" y="3515579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26169" y="3763932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reeform 33"/>
          <p:cNvSpPr/>
          <p:nvPr/>
        </p:nvSpPr>
        <p:spPr>
          <a:xfrm>
            <a:off x="3370863" y="3448061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3021646" y="3012461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 smtClean="0"/>
              <a:t>2</a:t>
            </a:r>
            <a:endParaRPr lang="en-IN" sz="2400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7538304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39" name="Rectangle 38"/>
          <p:cNvSpPr/>
          <p:nvPr/>
        </p:nvSpPr>
        <p:spPr>
          <a:xfrm>
            <a:off x="7790332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i="1" baseline="-25000" dirty="0" smtClean="0"/>
              <a:t>N</a:t>
            </a:r>
            <a:endParaRPr lang="en-IN" sz="2400" i="1" baseline="-25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6794079" y="1718412"/>
            <a:ext cx="744225" cy="585762"/>
            <a:chOff x="85869" y="2021252"/>
            <a:chExt cx="744225" cy="585762"/>
          </a:xfrm>
        </p:grpSpPr>
        <p:sp>
          <p:nvSpPr>
            <p:cNvPr id="41" name="Freeform 40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8204378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Flowchart: Or 43"/>
          <p:cNvSpPr/>
          <p:nvPr/>
        </p:nvSpPr>
        <p:spPr>
          <a:xfrm>
            <a:off x="8071879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200580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Freeform 46"/>
          <p:cNvSpPr/>
          <p:nvPr/>
        </p:nvSpPr>
        <p:spPr>
          <a:xfrm>
            <a:off x="6945274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596057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i="1" baseline="-25000" dirty="0" smtClean="0"/>
              <a:t>N</a:t>
            </a:r>
            <a:endParaRPr lang="en-IN" sz="2400" i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5710857" y="1744596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…</a:t>
            </a:r>
            <a:endParaRPr lang="en-IN" b="1" dirty="0"/>
          </a:p>
        </p:txBody>
      </p:sp>
      <p:sp>
        <p:nvSpPr>
          <p:cNvPr id="50" name="Freeform 49"/>
          <p:cNvSpPr/>
          <p:nvPr/>
        </p:nvSpPr>
        <p:spPr>
          <a:xfrm>
            <a:off x="1783404" y="1595337"/>
            <a:ext cx="2842765" cy="1180648"/>
          </a:xfrm>
          <a:custGeom>
            <a:avLst/>
            <a:gdLst>
              <a:gd name="connsiteX0" fmla="*/ 0 w 2885873"/>
              <a:gd name="connsiteY0" fmla="*/ 1355387 h 1355387"/>
              <a:gd name="connsiteX1" fmla="*/ 1044102 w 2885873"/>
              <a:gd name="connsiteY1" fmla="*/ 1355387 h 1355387"/>
              <a:gd name="connsiteX2" fmla="*/ 1044102 w 2885873"/>
              <a:gd name="connsiteY2" fmla="*/ 0 h 1355387"/>
              <a:gd name="connsiteX3" fmla="*/ 2885873 w 2885873"/>
              <a:gd name="connsiteY3" fmla="*/ 0 h 1355387"/>
              <a:gd name="connsiteX4" fmla="*/ 2885873 w 2885873"/>
              <a:gd name="connsiteY4" fmla="*/ 473413 h 135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5873" h="1355387">
                <a:moveTo>
                  <a:pt x="0" y="1355387"/>
                </a:moveTo>
                <a:lnTo>
                  <a:pt x="1044102" y="1355387"/>
                </a:lnTo>
                <a:lnTo>
                  <a:pt x="1044102" y="0"/>
                </a:lnTo>
                <a:lnTo>
                  <a:pt x="2885873" y="0"/>
                </a:lnTo>
                <a:lnTo>
                  <a:pt x="2885873" y="47341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reeform 50"/>
          <p:cNvSpPr/>
          <p:nvPr/>
        </p:nvSpPr>
        <p:spPr>
          <a:xfrm>
            <a:off x="4623881" y="2477312"/>
            <a:ext cx="1236365" cy="298674"/>
          </a:xfrm>
          <a:custGeom>
            <a:avLst/>
            <a:gdLst>
              <a:gd name="connsiteX0" fmla="*/ 0 w 1024647"/>
              <a:gd name="connsiteY0" fmla="*/ 440987 h 440987"/>
              <a:gd name="connsiteX1" fmla="*/ 1024647 w 1024647"/>
              <a:gd name="connsiteY1" fmla="*/ 440987 h 440987"/>
              <a:gd name="connsiteX2" fmla="*/ 1024647 w 1024647"/>
              <a:gd name="connsiteY2" fmla="*/ 0 h 440987"/>
              <a:gd name="connsiteX3" fmla="*/ 1024647 w 1024647"/>
              <a:gd name="connsiteY3" fmla="*/ 0 h 44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647" h="440987">
                <a:moveTo>
                  <a:pt x="0" y="440987"/>
                </a:moveTo>
                <a:lnTo>
                  <a:pt x="1024647" y="440987"/>
                </a:lnTo>
                <a:lnTo>
                  <a:pt x="1024647" y="0"/>
                </a:lnTo>
                <a:lnTo>
                  <a:pt x="1024647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reeform 51"/>
          <p:cNvSpPr/>
          <p:nvPr/>
        </p:nvSpPr>
        <p:spPr>
          <a:xfrm>
            <a:off x="6160851" y="1569396"/>
            <a:ext cx="2042809" cy="486383"/>
          </a:xfrm>
          <a:custGeom>
            <a:avLst/>
            <a:gdLst>
              <a:gd name="connsiteX0" fmla="*/ 0 w 2042809"/>
              <a:gd name="connsiteY0" fmla="*/ 440987 h 486383"/>
              <a:gd name="connsiteX1" fmla="*/ 0 w 2042809"/>
              <a:gd name="connsiteY1" fmla="*/ 0 h 486383"/>
              <a:gd name="connsiteX2" fmla="*/ 2042809 w 2042809"/>
              <a:gd name="connsiteY2" fmla="*/ 0 h 486383"/>
              <a:gd name="connsiteX3" fmla="*/ 2042809 w 2042809"/>
              <a:gd name="connsiteY3" fmla="*/ 486383 h 48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2809" h="486383">
                <a:moveTo>
                  <a:pt x="0" y="440987"/>
                </a:moveTo>
                <a:lnTo>
                  <a:pt x="0" y="0"/>
                </a:lnTo>
                <a:lnTo>
                  <a:pt x="2042809" y="0"/>
                </a:lnTo>
                <a:lnTo>
                  <a:pt x="2042809" y="48638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251520" y="1150876"/>
            <a:ext cx="8748972" cy="17380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050769" y="4649503"/>
                <a:ext cx="5042463" cy="16589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/>
                        </a:rPr>
                        <m:t>𝑁𝑜𝑛𝑐𝑒</m:t>
                      </m:r>
                    </m:oMath>
                  </m:oMathPara>
                </a14:m>
                <a:endParaRPr lang="en-IN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itchFamily="18" charset="0"/>
                          </a:rPr>
                          <m:t>𝑂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𝑗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400" dirty="0" smtClean="0"/>
                  <a:t>    	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𝑗</m:t>
                    </m:r>
                    <m:r>
                      <a:rPr lang="en-IN" sz="2400" i="1">
                        <a:latin typeface="Cambria Math"/>
                      </a:rPr>
                      <m:t>=2,..,</m:t>
                    </m:r>
                    <m:r>
                      <a:rPr lang="en-IN" sz="2400" i="1">
                        <a:latin typeface="Cambria Math"/>
                      </a:rPr>
                      <m:t>𝑁</m:t>
                    </m:r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/>
                      </a:rPr>
                      <m:t>𝐸</m:t>
                    </m:r>
                    <m:r>
                      <a:rPr lang="en-IN" sz="2400" b="0" i="1" smtClean="0">
                        <a:latin typeface="Cambria Math"/>
                      </a:rPr>
                      <m:t>(</m:t>
                    </m:r>
                    <m:r>
                      <a:rPr lang="en-IN" sz="2400" b="0" i="1" smtClean="0">
                        <a:latin typeface="Cambria Math"/>
                      </a:rPr>
                      <m:t>𝐾</m:t>
                    </m:r>
                    <m:r>
                      <a:rPr lang="en-IN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2400" dirty="0" smtClean="0"/>
                  <a:t>	             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𝑗</m:t>
                    </m:r>
                    <m:r>
                      <a:rPr lang="en-IN" sz="2400" i="1">
                        <a:latin typeface="Cambria Math"/>
                      </a:rPr>
                      <m:t>=1,..,</m:t>
                    </m:r>
                    <m:r>
                      <a:rPr lang="en-IN" sz="2400" i="1">
                        <a:latin typeface="Cambria Math"/>
                      </a:rPr>
                      <m:t>𝑁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IN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/>
                          </a:rPr>
                          <m:t>=</m:t>
                        </m:r>
                        <m:r>
                          <a:rPr lang="en-IN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itchFamily="18" charset="0"/>
                      </a:rPr>
                      <m:t>⊕</m:t>
                    </m:r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IN" sz="240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400" dirty="0" smtClean="0"/>
                  <a:t>   </a:t>
                </a: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𝑗</m:t>
                    </m:r>
                    <m:r>
                      <a:rPr lang="en-IN" sz="2400" i="1">
                        <a:latin typeface="Cambria Math"/>
                      </a:rPr>
                      <m:t>=1,..,</m:t>
                    </m:r>
                    <m:r>
                      <a:rPr lang="en-IN" sz="2400" i="1">
                        <a:latin typeface="Cambria Math"/>
                      </a:rPr>
                      <m:t>𝑁</m:t>
                    </m:r>
                    <m:r>
                      <a:rPr lang="en-IN" sz="2400" b="0" i="0" smtClean="0">
                        <a:latin typeface="Cambria Math"/>
                      </a:rPr>
                      <m:t>−1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69" y="4649503"/>
                <a:ext cx="5042463" cy="1658916"/>
              </a:xfrm>
              <a:prstGeom prst="rect">
                <a:avLst/>
              </a:prstGeom>
              <a:blipFill rotWithShape="1">
                <a:blip r:embed="rId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4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14" grpId="0" animBg="1"/>
      <p:bldP spid="22" grpId="0" animBg="1"/>
      <p:bldP spid="25" grpId="0" animBg="1"/>
      <p:bldP spid="26" grpId="0" animBg="1"/>
      <p:bldP spid="31" grpId="0" animBg="1"/>
      <p:bldP spid="34" grpId="0" animBg="1"/>
      <p:bldP spid="35" grpId="0" animBg="1"/>
      <p:bldP spid="38" grpId="0" animBg="1"/>
      <p:bldP spid="39" grpId="0" animBg="1"/>
      <p:bldP spid="44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Feedback Mode(OFB) 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output feedback (OFB) mode is similar in structure to that of CFB.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OFB</a:t>
            </a:r>
            <a:r>
              <a:rPr lang="en-IN" dirty="0" smtClean="0"/>
              <a:t>, the </a:t>
            </a:r>
            <a:r>
              <a:rPr lang="en-IN" dirty="0"/>
              <a:t>output of the encryption function is fed back to become the input for </a:t>
            </a:r>
            <a:r>
              <a:rPr lang="en-IN" dirty="0" smtClean="0"/>
              <a:t>encrypting the </a:t>
            </a:r>
            <a:r>
              <a:rPr lang="en-IN" dirty="0"/>
              <a:t>next block of </a:t>
            </a:r>
            <a:r>
              <a:rPr lang="en-IN" dirty="0" smtClean="0"/>
              <a:t>plaintext.</a:t>
            </a:r>
          </a:p>
          <a:p>
            <a:r>
              <a:rPr lang="en-IN" dirty="0"/>
              <a:t>In CFB, the output of the XOR unit is </a:t>
            </a:r>
            <a:r>
              <a:rPr lang="en-IN" dirty="0" smtClean="0"/>
              <a:t>fed back </a:t>
            </a:r>
            <a:r>
              <a:rPr lang="en-IN" dirty="0"/>
              <a:t>to become input for encrypting the next block.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other difference is that </a:t>
            </a:r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OFB </a:t>
            </a:r>
            <a:r>
              <a:rPr lang="en-IN" dirty="0">
                <a:solidFill>
                  <a:srgbClr val="FF0000"/>
                </a:solidFill>
              </a:rPr>
              <a:t>mode operates on full blocks </a:t>
            </a:r>
            <a:r>
              <a:rPr lang="en-IN" dirty="0"/>
              <a:t>of plaintext and ciphertext, whereas </a:t>
            </a:r>
            <a:r>
              <a:rPr lang="en-IN" dirty="0">
                <a:solidFill>
                  <a:srgbClr val="FF0000"/>
                </a:solidFill>
              </a:rPr>
              <a:t>CFB </a:t>
            </a:r>
            <a:r>
              <a:rPr lang="en-IN" dirty="0" smtClean="0">
                <a:solidFill>
                  <a:srgbClr val="FF0000"/>
                </a:solidFill>
              </a:rPr>
              <a:t>operates on </a:t>
            </a:r>
            <a:r>
              <a:rPr lang="en-IN" dirty="0">
                <a:solidFill>
                  <a:srgbClr val="FF0000"/>
                </a:solidFill>
              </a:rPr>
              <a:t>an </a:t>
            </a:r>
            <a:r>
              <a:rPr lang="en-IN" dirty="0" smtClean="0">
                <a:solidFill>
                  <a:srgbClr val="FF0000"/>
                </a:solidFill>
              </a:rPr>
              <a:t>s-bit </a:t>
            </a:r>
            <a:r>
              <a:rPr lang="en-IN" dirty="0" smtClean="0"/>
              <a:t>subset.</a:t>
            </a:r>
          </a:p>
        </p:txBody>
      </p:sp>
    </p:spTree>
    <p:extLst>
      <p:ext uri="{BB962C8B-B14F-4D97-AF65-F5344CB8AC3E}">
        <p14:creationId xmlns:p14="http://schemas.microsoft.com/office/powerpoint/2010/main" val="218200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OFB Mode (cont..)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Nonce:</a:t>
            </a:r>
            <a:r>
              <a:rPr lang="en-IN" dirty="0"/>
              <a:t> A time-varying value that has at most a negligible chance of repeating, for example, a </a:t>
            </a:r>
            <a:r>
              <a:rPr lang="en-IN" dirty="0">
                <a:solidFill>
                  <a:srgbClr val="FF0000"/>
                </a:solidFill>
              </a:rPr>
              <a:t>random value</a:t>
            </a:r>
            <a:r>
              <a:rPr lang="en-IN" dirty="0"/>
              <a:t> that is generated anew for each use, a timestamp, a sequence number,  or some combination of these</a:t>
            </a:r>
            <a:r>
              <a:rPr lang="en-IN" dirty="0" smtClean="0"/>
              <a:t>.</a:t>
            </a:r>
          </a:p>
          <a:p>
            <a:r>
              <a:rPr lang="en-IN" dirty="0" smtClean="0"/>
              <a:t>Each </a:t>
            </a:r>
            <a:r>
              <a:rPr lang="en-IN" dirty="0"/>
              <a:t>bit in the ciphertext is independent of the previous bit or bits.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avoids error </a:t>
            </a:r>
            <a:r>
              <a:rPr lang="en-IN" dirty="0" smtClean="0"/>
              <a:t>propagation.</a:t>
            </a:r>
            <a:endParaRPr lang="en-IN" dirty="0"/>
          </a:p>
          <a:p>
            <a:r>
              <a:rPr lang="en-IN" dirty="0" smtClean="0"/>
              <a:t>Pre-compute </a:t>
            </a:r>
            <a:r>
              <a:rPr lang="en-IN" dirty="0"/>
              <a:t>of forward cipher is </a:t>
            </a:r>
            <a:r>
              <a:rPr lang="en-IN" dirty="0" smtClean="0"/>
              <a:t>possible.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08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5833" y="1247489"/>
            <a:ext cx="146801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Counter 1</a:t>
            </a:r>
            <a:endParaRPr lang="en-IN" sz="24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123766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375794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379541" y="1718412"/>
            <a:ext cx="744225" cy="585762"/>
            <a:chOff x="85869" y="2021252"/>
            <a:chExt cx="744225" cy="585762"/>
          </a:xfrm>
        </p:grpSpPr>
        <p:sp>
          <p:nvSpPr>
            <p:cNvPr id="7" name="Freeform 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789840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lowchart: Or 9"/>
          <p:cNvSpPr/>
          <p:nvPr/>
        </p:nvSpPr>
        <p:spPr>
          <a:xfrm>
            <a:off x="1657341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1789840" y="1683089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86042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Freeform 13"/>
          <p:cNvSpPr/>
          <p:nvPr/>
        </p:nvSpPr>
        <p:spPr>
          <a:xfrm>
            <a:off x="530736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81519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5</a:t>
            </a:r>
            <a:r>
              <a:rPr lang="en-IN" dirty="0" smtClean="0"/>
              <a:t>. CTR Encryption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3963893" y="2084741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26" name="Rectangle 25"/>
          <p:cNvSpPr/>
          <p:nvPr/>
        </p:nvSpPr>
        <p:spPr>
          <a:xfrm>
            <a:off x="4215921" y="411348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 smtClean="0"/>
              <a:t>2</a:t>
            </a:r>
            <a:endParaRPr lang="en-IN" sz="2400" baseline="-25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219668" y="1718820"/>
            <a:ext cx="744225" cy="585762"/>
            <a:chOff x="85869" y="2021252"/>
            <a:chExt cx="744225" cy="585762"/>
          </a:xfrm>
        </p:grpSpPr>
        <p:sp>
          <p:nvSpPr>
            <p:cNvPr id="28" name="Freeform 27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4629967" y="2520341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lowchart: Or 30"/>
          <p:cNvSpPr/>
          <p:nvPr/>
        </p:nvSpPr>
        <p:spPr>
          <a:xfrm>
            <a:off x="4497468" y="3515579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26169" y="3763932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reeform 33"/>
          <p:cNvSpPr/>
          <p:nvPr/>
        </p:nvSpPr>
        <p:spPr>
          <a:xfrm>
            <a:off x="3370863" y="3448061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3021646" y="3012461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 smtClean="0"/>
              <a:t>2</a:t>
            </a:r>
            <a:endParaRPr lang="en-IN" sz="2400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7538304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39" name="Rectangle 38"/>
          <p:cNvSpPr/>
          <p:nvPr/>
        </p:nvSpPr>
        <p:spPr>
          <a:xfrm>
            <a:off x="7790332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i="1" baseline="-25000" dirty="0" smtClean="0"/>
              <a:t>N</a:t>
            </a:r>
            <a:endParaRPr lang="en-IN" sz="2400" i="1" baseline="-25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6794079" y="1718412"/>
            <a:ext cx="744225" cy="585762"/>
            <a:chOff x="85869" y="2021252"/>
            <a:chExt cx="744225" cy="585762"/>
          </a:xfrm>
        </p:grpSpPr>
        <p:sp>
          <p:nvSpPr>
            <p:cNvPr id="41" name="Freeform 40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8204378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Flowchart: Or 43"/>
          <p:cNvSpPr/>
          <p:nvPr/>
        </p:nvSpPr>
        <p:spPr>
          <a:xfrm>
            <a:off x="8071879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200580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Freeform 46"/>
          <p:cNvSpPr/>
          <p:nvPr/>
        </p:nvSpPr>
        <p:spPr>
          <a:xfrm>
            <a:off x="6945274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596057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i="1" baseline="-25000" dirty="0" smtClean="0"/>
              <a:t>N</a:t>
            </a:r>
            <a:endParaRPr lang="en-IN" sz="2400" i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5710857" y="1744596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…</a:t>
            </a:r>
            <a:endParaRPr lang="en-IN" b="1" dirty="0"/>
          </a:p>
        </p:txBody>
      </p:sp>
      <p:sp>
        <p:nvSpPr>
          <p:cNvPr id="53" name="Rectangle 52"/>
          <p:cNvSpPr/>
          <p:nvPr/>
        </p:nvSpPr>
        <p:spPr>
          <a:xfrm>
            <a:off x="251520" y="1150876"/>
            <a:ext cx="8748972" cy="17380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3889874" y="1247090"/>
            <a:ext cx="146801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Counter 2</a:t>
            </a:r>
            <a:endParaRPr lang="en-IN" sz="2400" baseline="-25000" dirty="0"/>
          </a:p>
        </p:txBody>
      </p:sp>
      <p:cxnSp>
        <p:nvCxnSpPr>
          <p:cNvPr id="55" name="Straight Arrow Connector 54"/>
          <p:cNvCxnSpPr>
            <a:stCxn id="54" idx="2"/>
          </p:cNvCxnSpPr>
          <p:nvPr/>
        </p:nvCxnSpPr>
        <p:spPr>
          <a:xfrm>
            <a:off x="4623881" y="1682690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56"/>
          <p:cNvSpPr/>
          <p:nvPr/>
        </p:nvSpPr>
        <p:spPr>
          <a:xfrm>
            <a:off x="7481485" y="1228819"/>
            <a:ext cx="146801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Counter </a:t>
            </a:r>
            <a:r>
              <a:rPr lang="en-IN" sz="2400" i="1" dirty="0" smtClean="0"/>
              <a:t>N</a:t>
            </a:r>
            <a:endParaRPr lang="en-IN" sz="2400" i="1" baseline="-25000" dirty="0"/>
          </a:p>
        </p:txBody>
      </p:sp>
      <p:cxnSp>
        <p:nvCxnSpPr>
          <p:cNvPr id="58" name="Straight Arrow Connector 57"/>
          <p:cNvCxnSpPr>
            <a:stCxn id="57" idx="2"/>
          </p:cNvCxnSpPr>
          <p:nvPr/>
        </p:nvCxnSpPr>
        <p:spPr>
          <a:xfrm>
            <a:off x="8215492" y="1664419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235530" y="5061819"/>
                <a:ext cx="4672940" cy="5178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/>
                            </a:rPr>
                            <m:t>𝐾</m:t>
                          </m:r>
                          <m:r>
                            <a:rPr lang="en-IN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/>
                        </a:rPr>
                        <m:t>          </m:t>
                      </m:r>
                      <m:r>
                        <a:rPr lang="en-IN" sz="2400" i="1">
                          <a:latin typeface="Cambria Math"/>
                        </a:rPr>
                        <m:t>𝑗</m:t>
                      </m:r>
                      <m:r>
                        <a:rPr lang="en-IN" sz="2400" i="1">
                          <a:latin typeface="Cambria Math"/>
                        </a:rPr>
                        <m:t>=1,..,</m:t>
                      </m:r>
                      <m:r>
                        <a:rPr lang="en-IN" sz="2400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530" y="5061819"/>
                <a:ext cx="4672940" cy="5178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81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14" grpId="0" animBg="1"/>
      <p:bldP spid="22" grpId="0" animBg="1"/>
      <p:bldP spid="25" grpId="0" animBg="1"/>
      <p:bldP spid="26" grpId="0" animBg="1"/>
      <p:bldP spid="31" grpId="0" animBg="1"/>
      <p:bldP spid="34" grpId="0" animBg="1"/>
      <p:bldP spid="35" grpId="0" animBg="1"/>
      <p:bldP spid="38" grpId="0" animBg="1"/>
      <p:bldP spid="39" grpId="0" animBg="1"/>
      <p:bldP spid="44" grpId="0" animBg="1"/>
      <p:bldP spid="47" grpId="0" animBg="1"/>
      <p:bldP spid="48" grpId="0" animBg="1"/>
      <p:bldP spid="49" grpId="0"/>
      <p:bldP spid="53" grpId="0" animBg="1"/>
      <p:bldP spid="54" grpId="0" animBg="1"/>
      <p:bldP spid="57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 smtClean="0"/>
              <a:t>CTR Decryption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1055833" y="1247489"/>
            <a:ext cx="146801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Counter 1</a:t>
            </a:r>
            <a:endParaRPr lang="en-IN" sz="2400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1123766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55" name="Rectangle 54"/>
          <p:cNvSpPr/>
          <p:nvPr/>
        </p:nvSpPr>
        <p:spPr>
          <a:xfrm>
            <a:off x="1375794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379541" y="1718412"/>
            <a:ext cx="744225" cy="585762"/>
            <a:chOff x="85869" y="2021252"/>
            <a:chExt cx="744225" cy="585762"/>
          </a:xfrm>
        </p:grpSpPr>
        <p:sp>
          <p:nvSpPr>
            <p:cNvPr id="57" name="Freeform 5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1789840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Flowchart: Or 59"/>
          <p:cNvSpPr/>
          <p:nvPr/>
        </p:nvSpPr>
        <p:spPr>
          <a:xfrm>
            <a:off x="1657341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Arrow Connector 60"/>
          <p:cNvCxnSpPr>
            <a:stCxn id="45" idx="2"/>
          </p:cNvCxnSpPr>
          <p:nvPr/>
        </p:nvCxnSpPr>
        <p:spPr>
          <a:xfrm>
            <a:off x="1789840" y="1683089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86042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Freeform 62"/>
          <p:cNvSpPr/>
          <p:nvPr/>
        </p:nvSpPr>
        <p:spPr>
          <a:xfrm>
            <a:off x="530736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181519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3963893" y="2084741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66" name="Rectangle 65"/>
          <p:cNvSpPr/>
          <p:nvPr/>
        </p:nvSpPr>
        <p:spPr>
          <a:xfrm>
            <a:off x="4215921" y="411348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 smtClean="0"/>
              <a:t>2</a:t>
            </a:r>
            <a:endParaRPr lang="en-IN" sz="2400" baseline="-250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3219668" y="1718820"/>
            <a:ext cx="744225" cy="585762"/>
            <a:chOff x="85869" y="2021252"/>
            <a:chExt cx="744225" cy="585762"/>
          </a:xfrm>
        </p:grpSpPr>
        <p:sp>
          <p:nvSpPr>
            <p:cNvPr id="68" name="Freeform 67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4629967" y="2520341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Flowchart: Or 70"/>
          <p:cNvSpPr/>
          <p:nvPr/>
        </p:nvSpPr>
        <p:spPr>
          <a:xfrm>
            <a:off x="4497468" y="3515579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26169" y="3763932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Freeform 72"/>
          <p:cNvSpPr/>
          <p:nvPr/>
        </p:nvSpPr>
        <p:spPr>
          <a:xfrm>
            <a:off x="3370863" y="3448061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3021646" y="3012461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 smtClean="0"/>
              <a:t>2</a:t>
            </a:r>
            <a:endParaRPr lang="en-IN" sz="2400" baseline="-25000" dirty="0"/>
          </a:p>
        </p:txBody>
      </p:sp>
      <p:sp>
        <p:nvSpPr>
          <p:cNvPr id="75" name="Rectangle 74"/>
          <p:cNvSpPr/>
          <p:nvPr/>
        </p:nvSpPr>
        <p:spPr>
          <a:xfrm>
            <a:off x="7538304" y="2084333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76" name="Rectangle 75"/>
          <p:cNvSpPr/>
          <p:nvPr/>
        </p:nvSpPr>
        <p:spPr>
          <a:xfrm>
            <a:off x="7790332" y="411307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i="1" baseline="-25000" dirty="0" smtClean="0"/>
              <a:t>N</a:t>
            </a:r>
            <a:endParaRPr lang="en-IN" sz="2400" i="1" baseline="-250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6794079" y="1718412"/>
            <a:ext cx="744225" cy="585762"/>
            <a:chOff x="85869" y="2021252"/>
            <a:chExt cx="744225" cy="585762"/>
          </a:xfrm>
        </p:grpSpPr>
        <p:sp>
          <p:nvSpPr>
            <p:cNvPr id="78" name="Freeform 77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>
            <a:off x="8204378" y="2519933"/>
            <a:ext cx="0" cy="100062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Flowchart: Or 80"/>
          <p:cNvSpPr/>
          <p:nvPr/>
        </p:nvSpPr>
        <p:spPr>
          <a:xfrm>
            <a:off x="8071879" y="3515171"/>
            <a:ext cx="252028" cy="241868"/>
          </a:xfrm>
          <a:prstGeom prst="flowChar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8200580" y="3763524"/>
            <a:ext cx="0" cy="34955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Freeform 82"/>
          <p:cNvSpPr/>
          <p:nvPr/>
        </p:nvSpPr>
        <p:spPr>
          <a:xfrm>
            <a:off x="6945274" y="3447653"/>
            <a:ext cx="1104265" cy="184662"/>
          </a:xfrm>
          <a:custGeom>
            <a:avLst/>
            <a:gdLst>
              <a:gd name="connsiteX0" fmla="*/ 0 w 564205"/>
              <a:gd name="connsiteY0" fmla="*/ 0 h 201039"/>
              <a:gd name="connsiteX1" fmla="*/ 0 w 564205"/>
              <a:gd name="connsiteY1" fmla="*/ 201039 h 201039"/>
              <a:gd name="connsiteX2" fmla="*/ 564205 w 564205"/>
              <a:gd name="connsiteY2" fmla="*/ 201039 h 2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205" h="201039">
                <a:moveTo>
                  <a:pt x="0" y="0"/>
                </a:moveTo>
                <a:lnTo>
                  <a:pt x="0" y="201039"/>
                </a:lnTo>
                <a:lnTo>
                  <a:pt x="564205" y="20103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6596057" y="3012053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i="1" baseline="-25000" dirty="0" smtClean="0"/>
              <a:t>N</a:t>
            </a:r>
            <a:endParaRPr lang="en-IN" sz="2400" i="1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5710857" y="1744596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…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251520" y="1150876"/>
            <a:ext cx="8748972" cy="17380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3889874" y="1247090"/>
            <a:ext cx="146801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Counter 2</a:t>
            </a:r>
            <a:endParaRPr lang="en-IN" sz="2400" baseline="-25000" dirty="0"/>
          </a:p>
        </p:txBody>
      </p:sp>
      <p:cxnSp>
        <p:nvCxnSpPr>
          <p:cNvPr id="88" name="Straight Arrow Connector 87"/>
          <p:cNvCxnSpPr>
            <a:stCxn id="87" idx="2"/>
          </p:cNvCxnSpPr>
          <p:nvPr/>
        </p:nvCxnSpPr>
        <p:spPr>
          <a:xfrm>
            <a:off x="4623881" y="1682690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Rectangle 88"/>
          <p:cNvSpPr/>
          <p:nvPr/>
        </p:nvSpPr>
        <p:spPr>
          <a:xfrm>
            <a:off x="7481485" y="1228819"/>
            <a:ext cx="146801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Counter </a:t>
            </a:r>
            <a:r>
              <a:rPr lang="en-IN" sz="2400" i="1" dirty="0" smtClean="0"/>
              <a:t>N</a:t>
            </a:r>
            <a:endParaRPr lang="en-IN" sz="2400" i="1" baseline="-25000" dirty="0"/>
          </a:p>
        </p:txBody>
      </p:sp>
      <p:cxnSp>
        <p:nvCxnSpPr>
          <p:cNvPr id="90" name="Straight Arrow Connector 89"/>
          <p:cNvCxnSpPr>
            <a:stCxn id="89" idx="2"/>
          </p:cNvCxnSpPr>
          <p:nvPr/>
        </p:nvCxnSpPr>
        <p:spPr>
          <a:xfrm>
            <a:off x="8215492" y="1664419"/>
            <a:ext cx="0" cy="40124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207080" y="5061819"/>
                <a:ext cx="4729840" cy="5178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/>
                            </a:rPr>
                            <m:t>𝐾</m:t>
                          </m:r>
                          <m:r>
                            <a:rPr lang="en-IN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IN" sz="2400" b="0" i="1" smtClean="0">
                          <a:latin typeface="Cambria Math"/>
                        </a:rPr>
                        <m:t>           </m:t>
                      </m:r>
                      <m:r>
                        <a:rPr lang="en-IN" sz="2400" i="1">
                          <a:latin typeface="Cambria Math"/>
                        </a:rPr>
                        <m:t>𝑗</m:t>
                      </m:r>
                      <m:r>
                        <a:rPr lang="en-IN" sz="2400" i="1">
                          <a:latin typeface="Cambria Math"/>
                        </a:rPr>
                        <m:t>=1,..,</m:t>
                      </m:r>
                      <m:r>
                        <a:rPr lang="en-IN" sz="2400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80" y="5061819"/>
                <a:ext cx="4729840" cy="5178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38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  <p:bldP spid="55" grpId="0" animBg="1"/>
      <p:bldP spid="60" grpId="0" animBg="1"/>
      <p:bldP spid="63" grpId="0" animBg="1"/>
      <p:bldP spid="64" grpId="0" animBg="1"/>
      <p:bldP spid="65" grpId="0" animBg="1"/>
      <p:bldP spid="66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81" grpId="0" animBg="1"/>
      <p:bldP spid="83" grpId="0" animBg="1"/>
      <p:bldP spid="84" grpId="0" animBg="1"/>
      <p:bldP spid="85" grpId="0"/>
      <p:bldP spid="86" grpId="0" animBg="1"/>
      <p:bldP spid="87" grpId="0" animBg="1"/>
      <p:bldP spid="89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Counter Mode (CTR)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Counter </a:t>
            </a:r>
            <a:r>
              <a:rPr lang="en-IN" dirty="0"/>
              <a:t>(CTR) mode has increased recently with </a:t>
            </a:r>
            <a:r>
              <a:rPr lang="en-IN" dirty="0" smtClean="0"/>
              <a:t>applications to </a:t>
            </a:r>
            <a:r>
              <a:rPr lang="en-IN" dirty="0"/>
              <a:t>ATM (asynchronous transfer mode) network security and IP sec (IP security</a:t>
            </a:r>
            <a:r>
              <a:rPr lang="en-IN" dirty="0" smtClean="0"/>
              <a:t>).</a:t>
            </a:r>
          </a:p>
          <a:p>
            <a:r>
              <a:rPr lang="en-IN" dirty="0"/>
              <a:t>A counter equal to the plaintext </a:t>
            </a:r>
            <a:r>
              <a:rPr lang="en-IN" dirty="0" smtClean="0"/>
              <a:t>block size </a:t>
            </a:r>
            <a:r>
              <a:rPr lang="en-IN" dirty="0"/>
              <a:t>is used.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counter </a:t>
            </a:r>
            <a:r>
              <a:rPr lang="en-IN" dirty="0" smtClean="0"/>
              <a:t>value must </a:t>
            </a:r>
            <a:r>
              <a:rPr lang="en-IN" dirty="0"/>
              <a:t>be different for each plaintext block that is encrypted. </a:t>
            </a:r>
            <a:endParaRPr lang="en-IN" dirty="0" smtClean="0"/>
          </a:p>
          <a:p>
            <a:r>
              <a:rPr lang="en-IN" dirty="0" smtClean="0"/>
              <a:t>Typically</a:t>
            </a:r>
            <a:r>
              <a:rPr lang="en-IN" dirty="0"/>
              <a:t>, the </a:t>
            </a:r>
            <a:r>
              <a:rPr lang="en-IN" dirty="0" smtClean="0"/>
              <a:t>counter is </a:t>
            </a:r>
            <a:r>
              <a:rPr lang="en-IN" dirty="0"/>
              <a:t>initialized to some value and then incremented by 1 for each subsequent </a:t>
            </a:r>
            <a:r>
              <a:rPr lang="en-IN" dirty="0" smtClean="0"/>
              <a:t>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3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Cipher Modes of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</a:t>
            </a:r>
            <a:r>
              <a:rPr lang="en-IN" dirty="0"/>
              <a:t>apply a block cipher in </a:t>
            </a:r>
            <a:r>
              <a:rPr lang="en-IN" dirty="0" smtClean="0"/>
              <a:t>a </a:t>
            </a:r>
            <a:r>
              <a:rPr lang="en-IN" dirty="0">
                <a:solidFill>
                  <a:srgbClr val="FF0000"/>
                </a:solidFill>
              </a:rPr>
              <a:t>variety of applications</a:t>
            </a:r>
            <a:r>
              <a:rPr lang="en-IN" dirty="0"/>
              <a:t>, </a:t>
            </a:r>
            <a:r>
              <a:rPr lang="en-IN" dirty="0" smtClean="0"/>
              <a:t>five </a:t>
            </a:r>
            <a:r>
              <a:rPr lang="en-IN" dirty="0"/>
              <a:t>"modes of operation" have been </a:t>
            </a:r>
            <a:r>
              <a:rPr lang="en-IN" dirty="0" smtClean="0"/>
              <a:t>defined.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Electronic Code Book (ECB)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Cipher Block Chaining (CBC)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Cipher Feedback (CFB)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Output Feedback (OFB)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Counter (CTR) </a:t>
            </a:r>
            <a:endParaRPr lang="en-IN" dirty="0" smtClean="0"/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five modes </a:t>
            </a:r>
            <a:r>
              <a:rPr lang="en-IN" dirty="0" smtClean="0"/>
              <a:t>are intended </a:t>
            </a:r>
            <a:r>
              <a:rPr lang="en-IN" dirty="0"/>
              <a:t>to cover a wide variety of applications of encryption for which a </a:t>
            </a:r>
            <a:r>
              <a:rPr lang="en-IN" dirty="0" smtClean="0"/>
              <a:t>block cipher </a:t>
            </a:r>
            <a:r>
              <a:rPr lang="en-IN" dirty="0"/>
              <a:t>could be used.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modes are intended for use with any </a:t>
            </a:r>
            <a:r>
              <a:rPr lang="en-IN" dirty="0">
                <a:solidFill>
                  <a:srgbClr val="FF0000"/>
                </a:solidFill>
              </a:rPr>
              <a:t>symmetric </a:t>
            </a:r>
            <a:r>
              <a:rPr lang="en-IN" dirty="0" smtClean="0">
                <a:solidFill>
                  <a:srgbClr val="FF0000"/>
                </a:solidFill>
              </a:rPr>
              <a:t>block cipher</a:t>
            </a:r>
            <a:r>
              <a:rPr lang="en-IN" dirty="0"/>
              <a:t>, including triple DES and AES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4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the CTR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</a:rPr>
              <a:t>Strengths:  </a:t>
            </a:r>
            <a:endParaRPr lang="en-IN" b="1" dirty="0">
              <a:solidFill>
                <a:schemeClr val="tx2"/>
              </a:solidFill>
            </a:endParaRPr>
          </a:p>
          <a:p>
            <a:pPr lvl="1"/>
            <a:r>
              <a:rPr lang="en-IN" sz="2400" dirty="0"/>
              <a:t>Needs only the encryption </a:t>
            </a:r>
            <a:r>
              <a:rPr lang="en-IN" sz="2400" dirty="0" smtClean="0"/>
              <a:t>algorithm.</a:t>
            </a:r>
            <a:endParaRPr lang="en-IN" sz="2400" dirty="0"/>
          </a:p>
          <a:p>
            <a:pPr lvl="1"/>
            <a:r>
              <a:rPr lang="en-IN" sz="2400" dirty="0"/>
              <a:t>Random access to encrypted data </a:t>
            </a:r>
            <a:r>
              <a:rPr lang="en-IN" sz="2400" dirty="0" smtClean="0"/>
              <a:t>blocks.</a:t>
            </a:r>
            <a:endParaRPr lang="en-IN" sz="2400" dirty="0"/>
          </a:p>
          <a:p>
            <a:pPr lvl="1"/>
            <a:r>
              <a:rPr lang="en-IN" sz="2400" dirty="0"/>
              <a:t>blocks can be processed (encrypted or decrypted) in </a:t>
            </a:r>
            <a:r>
              <a:rPr lang="en-IN" sz="2400" dirty="0" smtClean="0"/>
              <a:t>parallel.</a:t>
            </a:r>
            <a:endParaRPr lang="en-IN" sz="2400" dirty="0"/>
          </a:p>
          <a:p>
            <a:pPr lvl="1"/>
            <a:r>
              <a:rPr lang="en-IN" sz="2400" dirty="0" smtClean="0"/>
              <a:t>Simple and fast encryption/decryption.</a:t>
            </a:r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Counter must be </a:t>
            </a:r>
          </a:p>
          <a:p>
            <a:pPr lvl="1"/>
            <a:r>
              <a:rPr lang="en-IN" sz="2400" dirty="0"/>
              <a:t>Must be unknown and </a:t>
            </a:r>
            <a:r>
              <a:rPr lang="en-IN" sz="2400" dirty="0" smtClean="0"/>
              <a:t>unpredictable.</a:t>
            </a:r>
            <a:endParaRPr lang="en-IN" sz="2400" dirty="0"/>
          </a:p>
          <a:p>
            <a:pPr lvl="1"/>
            <a:r>
              <a:rPr lang="en-IN" sz="2400" dirty="0"/>
              <a:t>pseudo-randomness in the key stream is a </a:t>
            </a:r>
            <a:r>
              <a:rPr lang="en-IN" sz="2400" dirty="0" smtClean="0"/>
              <a:t>goal.</a:t>
            </a:r>
            <a:endParaRPr lang="en-IN" sz="2400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66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of all modes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876796"/>
              </p:ext>
            </p:extLst>
          </p:nvPr>
        </p:nvGraphicFramePr>
        <p:xfrm>
          <a:off x="190500" y="977333"/>
          <a:ext cx="8763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184">
                  <a:extLst>
                    <a:ext uri="{9D8B030D-6E8A-4147-A177-3AD203B41FA5}">
                      <a16:colId xmlns:a16="http://schemas.microsoft.com/office/drawing/2014/main" xmlns="" val="395498837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203599485"/>
                    </a:ext>
                  </a:extLst>
                </a:gridCol>
                <a:gridCol w="1969232">
                  <a:extLst>
                    <a:ext uri="{9D8B030D-6E8A-4147-A177-3AD203B41FA5}">
                      <a16:colId xmlns:a16="http://schemas.microsoft.com/office/drawing/2014/main" xmlns="" val="160730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Operation</a:t>
                      </a:r>
                    </a:p>
                    <a:p>
                      <a:pPr algn="ctr"/>
                      <a:r>
                        <a:rPr lang="en-IN" sz="2400" dirty="0" smtClean="0"/>
                        <a:t>Mode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Description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Type</a:t>
                      </a:r>
                      <a:r>
                        <a:rPr lang="en-IN" sz="2400" baseline="0" dirty="0" smtClean="0"/>
                        <a:t> of Result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762789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17722"/>
              </p:ext>
            </p:extLst>
          </p:nvPr>
        </p:nvGraphicFramePr>
        <p:xfrm>
          <a:off x="190500" y="1828912"/>
          <a:ext cx="8763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7184">
                  <a:extLst>
                    <a:ext uri="{9D8B030D-6E8A-4147-A177-3AD203B41FA5}">
                      <a16:colId xmlns:a16="http://schemas.microsoft.com/office/drawing/2014/main" xmlns="" val="2504124504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4099478840"/>
                    </a:ext>
                  </a:extLst>
                </a:gridCol>
                <a:gridCol w="1969232">
                  <a:extLst>
                    <a:ext uri="{9D8B030D-6E8A-4147-A177-3AD203B41FA5}">
                      <a16:colId xmlns:a16="http://schemas.microsoft.com/office/drawing/2014/main" xmlns="" val="2232290614"/>
                    </a:ext>
                  </a:extLst>
                </a:gridCol>
              </a:tblGrid>
              <a:tr h="447960"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ECB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Each n-bit block is encrypted independently with same key.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Block Cipher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20424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15696"/>
              </p:ext>
            </p:extLst>
          </p:nvPr>
        </p:nvGraphicFramePr>
        <p:xfrm>
          <a:off x="191448" y="2710184"/>
          <a:ext cx="8763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7184">
                  <a:extLst>
                    <a:ext uri="{9D8B030D-6E8A-4147-A177-3AD203B41FA5}">
                      <a16:colId xmlns:a16="http://schemas.microsoft.com/office/drawing/2014/main" xmlns="" val="2504124504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4099478840"/>
                    </a:ext>
                  </a:extLst>
                </a:gridCol>
                <a:gridCol w="1969232">
                  <a:extLst>
                    <a:ext uri="{9D8B030D-6E8A-4147-A177-3AD203B41FA5}">
                      <a16:colId xmlns:a16="http://schemas.microsoft.com/office/drawing/2014/main" xmlns="" val="2232290614"/>
                    </a:ext>
                  </a:extLst>
                </a:gridCol>
              </a:tblGrid>
              <a:tr h="447960"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CBC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Same as ECB, but each</a:t>
                      </a:r>
                      <a:r>
                        <a:rPr lang="en-IN" sz="2400" b="0" baseline="0" dirty="0" smtClean="0"/>
                        <a:t> block is XORed with previous cipher text.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Block</a:t>
                      </a:r>
                      <a:r>
                        <a:rPr lang="en-IN" sz="2400" b="0" baseline="0" dirty="0" smtClean="0"/>
                        <a:t> Cipher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204246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188338"/>
              </p:ext>
            </p:extLst>
          </p:nvPr>
        </p:nvGraphicFramePr>
        <p:xfrm>
          <a:off x="190500" y="3596340"/>
          <a:ext cx="8763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7184">
                  <a:extLst>
                    <a:ext uri="{9D8B030D-6E8A-4147-A177-3AD203B41FA5}">
                      <a16:colId xmlns:a16="http://schemas.microsoft.com/office/drawing/2014/main" xmlns="" val="2504124504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4099478840"/>
                    </a:ext>
                  </a:extLst>
                </a:gridCol>
                <a:gridCol w="1969232">
                  <a:extLst>
                    <a:ext uri="{9D8B030D-6E8A-4147-A177-3AD203B41FA5}">
                      <a16:colId xmlns:a16="http://schemas.microsoft.com/office/drawing/2014/main" xmlns="" val="2232290614"/>
                    </a:ext>
                  </a:extLst>
                </a:gridCol>
              </a:tblGrid>
              <a:tr h="447960"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CFB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Each s-bit block</a:t>
                      </a:r>
                      <a:r>
                        <a:rPr lang="en-IN" sz="2400" b="0" baseline="0" dirty="0" smtClean="0"/>
                        <a:t> is XORed with s-bit key which is part of previous cipher text.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Stream Cipher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204246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77168"/>
              </p:ext>
            </p:extLst>
          </p:nvPr>
        </p:nvGraphicFramePr>
        <p:xfrm>
          <a:off x="190500" y="4500548"/>
          <a:ext cx="8763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7184">
                  <a:extLst>
                    <a:ext uri="{9D8B030D-6E8A-4147-A177-3AD203B41FA5}">
                      <a16:colId xmlns:a16="http://schemas.microsoft.com/office/drawing/2014/main" xmlns="" val="2504124504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4099478840"/>
                    </a:ext>
                  </a:extLst>
                </a:gridCol>
                <a:gridCol w="1969232">
                  <a:extLst>
                    <a:ext uri="{9D8B030D-6E8A-4147-A177-3AD203B41FA5}">
                      <a16:colId xmlns:a16="http://schemas.microsoft.com/office/drawing/2014/main" xmlns="" val="2232290614"/>
                    </a:ext>
                  </a:extLst>
                </a:gridCol>
              </a:tblGrid>
              <a:tr h="447960"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OFB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Same as</a:t>
                      </a:r>
                      <a:r>
                        <a:rPr lang="en-IN" sz="2400" b="0" baseline="0" dirty="0" smtClean="0"/>
                        <a:t> CFB, but input to the encryption is preceding encryption output.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Stream Cipher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204246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738764"/>
              </p:ext>
            </p:extLst>
          </p:nvPr>
        </p:nvGraphicFramePr>
        <p:xfrm>
          <a:off x="190500" y="5404756"/>
          <a:ext cx="8763000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37184">
                  <a:extLst>
                    <a:ext uri="{9D8B030D-6E8A-4147-A177-3AD203B41FA5}">
                      <a16:colId xmlns:a16="http://schemas.microsoft.com/office/drawing/2014/main" xmlns="" val="2504124504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xmlns="" val="4099478840"/>
                    </a:ext>
                  </a:extLst>
                </a:gridCol>
                <a:gridCol w="1969232">
                  <a:extLst>
                    <a:ext uri="{9D8B030D-6E8A-4147-A177-3AD203B41FA5}">
                      <a16:colId xmlns:a16="http://schemas.microsoft.com/office/drawing/2014/main" xmlns="" val="2232290614"/>
                    </a:ext>
                  </a:extLst>
                </a:gridCol>
              </a:tblGrid>
              <a:tr h="447960"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CTR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Same as OFB, but a counter is used instead</a:t>
                      </a:r>
                      <a:r>
                        <a:rPr lang="en-IN" sz="2400" b="0" baseline="0" dirty="0" smtClean="0"/>
                        <a:t> of nonce.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 smtClean="0"/>
                        <a:t>Stream Cipher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204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4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Given the potential vulnerability of DES to a brute-force attack, there has </a:t>
            </a:r>
            <a:r>
              <a:rPr lang="en-IN" dirty="0" smtClean="0"/>
              <a:t>been considerable </a:t>
            </a:r>
            <a:r>
              <a:rPr lang="en-IN" dirty="0"/>
              <a:t>interest in finding an alternative.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 smtClean="0">
                <a:solidFill>
                  <a:srgbClr val="FF0000"/>
                </a:solidFill>
              </a:rPr>
              <a:t>DES</a:t>
            </a:r>
            <a:r>
              <a:rPr lang="en-IN" dirty="0" smtClean="0"/>
              <a:t> requires </a:t>
            </a:r>
            <a:r>
              <a:rPr lang="en-IN" dirty="0" smtClean="0">
                <a:solidFill>
                  <a:srgbClr val="FF0000"/>
                </a:solidFill>
              </a:rPr>
              <a:t>2</a:t>
            </a:r>
            <a:r>
              <a:rPr lang="en-IN" baseline="30000" dirty="0" smtClean="0">
                <a:solidFill>
                  <a:srgbClr val="FF0000"/>
                </a:solidFill>
              </a:rPr>
              <a:t>56</a:t>
            </a:r>
            <a:r>
              <a:rPr lang="en-IN" dirty="0" smtClean="0"/>
              <a:t> operations for brute force attack.</a:t>
            </a:r>
            <a:endParaRPr lang="en-IN" baseline="30000" dirty="0" smtClean="0"/>
          </a:p>
          <a:p>
            <a:r>
              <a:rPr lang="en-IN" dirty="0" smtClean="0"/>
              <a:t>One </a:t>
            </a:r>
            <a:r>
              <a:rPr lang="en-IN" dirty="0"/>
              <a:t>approach is to design a </a:t>
            </a:r>
            <a:r>
              <a:rPr lang="en-IN" dirty="0" smtClean="0"/>
              <a:t>completely new algorithm, of which </a:t>
            </a:r>
            <a:r>
              <a:rPr lang="en-IN" dirty="0">
                <a:solidFill>
                  <a:srgbClr val="FF0000"/>
                </a:solidFill>
              </a:rPr>
              <a:t>AES</a:t>
            </a:r>
            <a:r>
              <a:rPr lang="en-IN" dirty="0" smtClean="0"/>
              <a:t> is a prime example.</a:t>
            </a:r>
          </a:p>
          <a:p>
            <a:r>
              <a:rPr lang="en-IN" dirty="0"/>
              <a:t>Another alternative</a:t>
            </a:r>
            <a:r>
              <a:rPr lang="en-IN" dirty="0" smtClean="0"/>
              <a:t>, which </a:t>
            </a:r>
            <a:r>
              <a:rPr lang="en-IN" dirty="0"/>
              <a:t>would preserve the existing investment in software and equipment, is to </a:t>
            </a:r>
            <a:r>
              <a:rPr lang="en-IN" dirty="0" smtClean="0"/>
              <a:t>use </a:t>
            </a:r>
            <a:r>
              <a:rPr lang="en-IN" dirty="0">
                <a:solidFill>
                  <a:srgbClr val="FF0000"/>
                </a:solidFill>
              </a:rPr>
              <a:t>multiple encryption with DES and multiple keys.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93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/>
          <p:cNvCxnSpPr>
            <a:stCxn id="56" idx="1"/>
            <a:endCxn id="40" idx="2"/>
          </p:cNvCxnSpPr>
          <p:nvPr/>
        </p:nvCxnSpPr>
        <p:spPr>
          <a:xfrm flipH="1" flipV="1">
            <a:off x="3927763" y="2604974"/>
            <a:ext cx="1904377" cy="1323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1"/>
            <a:endCxn id="55" idx="0"/>
          </p:cNvCxnSpPr>
          <p:nvPr/>
        </p:nvCxnSpPr>
        <p:spPr>
          <a:xfrm flipH="1">
            <a:off x="3901601" y="3928549"/>
            <a:ext cx="1930540" cy="1476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Double DES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691680" y="1880828"/>
            <a:ext cx="1440160" cy="6480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Encryption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38542" y="1880828"/>
            <a:ext cx="1476164" cy="6480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Encryption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7764" y="1267526"/>
            <a:ext cx="0" cy="61206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58622" y="1267526"/>
            <a:ext cx="0" cy="61206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>
          <a:xfrm>
            <a:off x="3131840" y="2204864"/>
            <a:ext cx="1606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14706" y="2204864"/>
            <a:ext cx="6120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97613" y="2204864"/>
            <a:ext cx="594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7504" y="1988840"/>
            <a:ext cx="109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Plaintext</a:t>
            </a:r>
            <a:endParaRPr lang="en-IN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754766" y="2020778"/>
            <a:ext cx="1273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Ciphertext</a:t>
            </a:r>
            <a:endParaRPr lang="en-IN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051720" y="866426"/>
            <a:ext cx="832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Key K</a:t>
            </a:r>
            <a:r>
              <a:rPr lang="en-IN" sz="2000" baseline="-25000" dirty="0" smtClean="0"/>
              <a:t>1</a:t>
            </a:r>
            <a:endParaRPr lang="en-IN" sz="20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040052" y="866426"/>
            <a:ext cx="832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Key K</a:t>
            </a:r>
            <a:r>
              <a:rPr lang="en-IN" sz="2000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228184" y="2664931"/>
                <a:ext cx="2628292" cy="43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N" sz="2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           </m:t>
                      </m:r>
                      <m:r>
                        <a:rPr lang="en-IN" sz="2000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664931"/>
                <a:ext cx="2628292" cy="431885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29219" y="2672916"/>
                <a:ext cx="11576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000" i="1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en-IN" sz="2000" i="1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IN" sz="2000" i="1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219" y="2672916"/>
                <a:ext cx="1157625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/>
          <p:cNvSpPr/>
          <p:nvPr/>
        </p:nvSpPr>
        <p:spPr>
          <a:xfrm>
            <a:off x="1691680" y="5481228"/>
            <a:ext cx="1440160" cy="6480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Decryption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734019" y="5481228"/>
            <a:ext cx="1476164" cy="6480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Decryption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47764" y="4869160"/>
            <a:ext cx="0" cy="61206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454099" y="4866692"/>
            <a:ext cx="0" cy="61206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  <a:endCxn id="42" idx="1"/>
          </p:cNvCxnSpPr>
          <p:nvPr/>
        </p:nvCxnSpPr>
        <p:spPr>
          <a:xfrm>
            <a:off x="3131840" y="5805264"/>
            <a:ext cx="16021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10183" y="5805264"/>
            <a:ext cx="6120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97613" y="5805264"/>
            <a:ext cx="594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62899" y="5608598"/>
            <a:ext cx="1273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Ciphertext</a:t>
            </a:r>
            <a:endParaRPr lang="en-IN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50243" y="5621178"/>
            <a:ext cx="109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Plaintext</a:t>
            </a:r>
            <a:endParaRPr lang="en-IN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2051720" y="4473116"/>
            <a:ext cx="832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Key K</a:t>
            </a:r>
            <a:r>
              <a:rPr lang="en-IN" sz="2000" baseline="-25000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68833" y="4460536"/>
            <a:ext cx="832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Key K</a:t>
            </a:r>
            <a:r>
              <a:rPr lang="en-IN" sz="2000" baseline="-25000" dirty="0" smtClean="0"/>
              <a:t>1</a:t>
            </a:r>
            <a:endParaRPr lang="en-IN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228184" y="4869160"/>
                <a:ext cx="2628292" cy="4318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,           </m:t>
                      </m:r>
                      <m:r>
                        <a:rPr lang="en-IN" sz="2000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869160"/>
                <a:ext cx="2628292" cy="431885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65223" y="4877145"/>
                <a:ext cx="1177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N" sz="2000" i="1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𝐶</m:t>
                      </m:r>
                      <m:r>
                        <a:rPr lang="en-IN" sz="2000" i="1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223" y="4877145"/>
                <a:ext cx="1177310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ounded Rectangle 55"/>
          <p:cNvSpPr/>
          <p:nvPr/>
        </p:nvSpPr>
        <p:spPr>
          <a:xfrm>
            <a:off x="5832140" y="3609020"/>
            <a:ext cx="3039487" cy="639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694318" y="3728494"/>
                <a:ext cx="1177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N" sz="2000" i="1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en-IN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𝐶</m:t>
                      </m:r>
                      <m:r>
                        <a:rPr lang="en-IN" sz="2000" i="1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318" y="3728494"/>
                <a:ext cx="1177310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368953" y="3727691"/>
                <a:ext cx="11576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𝐸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000" i="1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en-IN" sz="2000" i="1">
                          <a:solidFill>
                            <a:schemeClr val="bg1"/>
                          </a:solidFill>
                          <a:latin typeface="Cambria Math"/>
                        </a:rPr>
                        <m:t>𝑃</m:t>
                      </m:r>
                      <m:r>
                        <a:rPr lang="en-IN" sz="2000" i="1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953" y="3727691"/>
                <a:ext cx="1157625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832141" y="3743883"/>
                <a:ext cx="68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𝑋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41" y="3743883"/>
                <a:ext cx="6808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416425" y="372849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425" y="3728494"/>
                <a:ext cx="41068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3167844" y="5985284"/>
            <a:ext cx="156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Decryption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095836" y="2204864"/>
                <a:ext cx="16638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36" y="2204864"/>
                <a:ext cx="1663853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059832" y="5405154"/>
                <a:ext cx="16835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405154"/>
                <a:ext cx="1683538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3167844" y="2636912"/>
            <a:ext cx="153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Encryption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82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9" grpId="0"/>
      <p:bldP spid="30" grpId="0"/>
      <p:bldP spid="31" grpId="0"/>
      <p:bldP spid="32" grpId="0"/>
      <p:bldP spid="36" grpId="0" animBg="1"/>
      <p:bldP spid="41" grpId="0" animBg="1"/>
      <p:bldP spid="42" grpId="0" animBg="1"/>
      <p:bldP spid="49" grpId="0"/>
      <p:bldP spid="50" grpId="0"/>
      <p:bldP spid="51" grpId="0"/>
      <p:bldP spid="52" grpId="0"/>
      <p:bldP spid="53" grpId="0" animBg="1"/>
      <p:bldP spid="56" grpId="0" animBg="1"/>
      <p:bldP spid="57" grpId="0"/>
      <p:bldP spid="58" grpId="0"/>
      <p:bldP spid="59" grpId="0"/>
      <p:bldP spid="60" grpId="0"/>
      <p:bldP spid="81" grpId="0"/>
      <p:bldP spid="40" grpId="0"/>
      <p:bldP spid="55" grpId="0"/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Double DES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2"/>
          <a:stretch/>
        </p:blipFill>
        <p:spPr>
          <a:xfrm>
            <a:off x="107503" y="1052735"/>
            <a:ext cx="5400000" cy="1849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13"/>
          <a:stretch/>
        </p:blipFill>
        <p:spPr>
          <a:xfrm>
            <a:off x="107503" y="3729867"/>
            <a:ext cx="5400000" cy="18577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2160" y="1810542"/>
            <a:ext cx="2772308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C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=E(</a:t>
            </a:r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 smtClean="0">
                <a:latin typeface="+mj-lt"/>
                <a:cs typeface="Courier New" panose="02070309020205020404" pitchFamily="49" charset="0"/>
              </a:rPr>
              <a:t>2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,E(</a:t>
            </a:r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 smtClean="0">
                <a:latin typeface="+mj-lt"/>
                <a:cs typeface="Courier New" panose="02070309020205020404" pitchFamily="49" charset="0"/>
              </a:rPr>
              <a:t>1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P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))</a:t>
            </a:r>
            <a:endParaRPr lang="en-IN" sz="32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8144" y="4545124"/>
            <a:ext cx="2916324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P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=D(</a:t>
            </a:r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 smtClean="0">
                <a:latin typeface="+mj-lt"/>
                <a:cs typeface="Courier New" panose="02070309020205020404" pitchFamily="49" charset="0"/>
              </a:rPr>
              <a:t>1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,D(</a:t>
            </a:r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 smtClean="0">
                <a:latin typeface="+mj-lt"/>
                <a:cs typeface="Courier New" panose="02070309020205020404" pitchFamily="49" charset="0"/>
              </a:rPr>
              <a:t>2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C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))</a:t>
            </a:r>
            <a:endParaRPr lang="en-IN" sz="32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32040" y="3083564"/>
            <a:ext cx="3852428" cy="77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X 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= E(</a:t>
            </a:r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 smtClean="0">
                <a:latin typeface="+mj-lt"/>
                <a:cs typeface="Courier New" panose="02070309020205020404" pitchFamily="49" charset="0"/>
              </a:rPr>
              <a:t>1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P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) = D(</a:t>
            </a:r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 smtClean="0">
                <a:latin typeface="+mj-lt"/>
                <a:cs typeface="Courier New" panose="02070309020205020404" pitchFamily="49" charset="0"/>
              </a:rPr>
              <a:t>2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C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)</a:t>
            </a:r>
            <a:endParaRPr lang="en-IN" sz="3200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843808" y="2286616"/>
            <a:ext cx="2088232" cy="118578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2843808" y="3472403"/>
            <a:ext cx="2088232" cy="114472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5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Double 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double </a:t>
            </a:r>
            <a:r>
              <a:rPr lang="en-IN" dirty="0"/>
              <a:t>DES, 2 × 56-bit keys, meaning 112-bit key </a:t>
            </a:r>
            <a:r>
              <a:rPr lang="en-IN" dirty="0" smtClean="0"/>
              <a:t>length.</a:t>
            </a:r>
          </a:p>
          <a:p>
            <a:r>
              <a:rPr lang="en-IN" dirty="0" smtClean="0"/>
              <a:t>Requires 2</a:t>
            </a:r>
            <a:r>
              <a:rPr lang="en-IN" baseline="30000" dirty="0" smtClean="0"/>
              <a:t>112</a:t>
            </a:r>
            <a:r>
              <a:rPr lang="en-IN" dirty="0" smtClean="0"/>
              <a:t> </a:t>
            </a:r>
            <a:r>
              <a:rPr lang="en-IN" dirty="0"/>
              <a:t>operations for brute </a:t>
            </a:r>
            <a:r>
              <a:rPr lang="en-IN" dirty="0" smtClean="0"/>
              <a:t>force attack.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Meet-in-the-middle</a:t>
            </a:r>
            <a:r>
              <a:rPr lang="en-IN" dirty="0" smtClean="0"/>
              <a:t> </a:t>
            </a:r>
            <a:r>
              <a:rPr lang="en-IN" dirty="0"/>
              <a:t>attack makes it </a:t>
            </a:r>
            <a:r>
              <a:rPr lang="en-IN" dirty="0" smtClean="0"/>
              <a:t>easier.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6903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 in the 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54596"/>
            <a:ext cx="8845996" cy="5498740"/>
          </a:xfrm>
        </p:spPr>
        <p:txBody>
          <a:bodyPr>
            <a:normAutofit/>
          </a:bodyPr>
          <a:lstStyle/>
          <a:p>
            <a:r>
              <a:rPr lang="en-IN" dirty="0"/>
              <a:t>This attack involves encryption from one end, decryption from the other and matching the results in the middle.</a:t>
            </a:r>
          </a:p>
          <a:p>
            <a:r>
              <a:rPr lang="en-IN" dirty="0"/>
              <a:t>Suppose cryptanalyst knows </a:t>
            </a:r>
            <a:r>
              <a:rPr lang="en-IN" b="1" dirty="0">
                <a:solidFill>
                  <a:srgbClr val="FF0000"/>
                </a:solidFill>
              </a:rPr>
              <a:t>P</a:t>
            </a:r>
            <a:r>
              <a:rPr lang="en-IN" b="1" baseline="-25000" dirty="0">
                <a:solidFill>
                  <a:srgbClr val="FF0000"/>
                </a:solidFill>
              </a:rPr>
              <a:t>i</a:t>
            </a:r>
            <a:r>
              <a:rPr lang="en-IN" dirty="0"/>
              <a:t> and corresponding </a:t>
            </a:r>
            <a:r>
              <a:rPr lang="en-IN" b="1" dirty="0" err="1">
                <a:solidFill>
                  <a:srgbClr val="FF0000"/>
                </a:solidFill>
              </a:rPr>
              <a:t>C</a:t>
            </a:r>
            <a:r>
              <a:rPr lang="en-IN" b="1" baseline="-25000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r>
              <a:rPr lang="en-IN" dirty="0"/>
              <a:t>Now, the aim is to obtain the values of </a:t>
            </a:r>
            <a:r>
              <a:rPr lang="en-IN" b="1" dirty="0">
                <a:solidFill>
                  <a:srgbClr val="FF0000"/>
                </a:solidFill>
              </a:rPr>
              <a:t>K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dirty="0"/>
              <a:t> and </a:t>
            </a:r>
            <a:r>
              <a:rPr lang="en-IN" b="1" dirty="0">
                <a:solidFill>
                  <a:srgbClr val="FF0000"/>
                </a:solidFill>
              </a:rPr>
              <a:t>K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endParaRPr lang="en-IN" dirty="0" smtClean="0"/>
          </a:p>
          <a:p>
            <a:r>
              <a:rPr lang="en-IN" dirty="0"/>
              <a:t>No. of </a:t>
            </a:r>
            <a:r>
              <a:rPr lang="en-IN" dirty="0" smtClean="0"/>
              <a:t>Encryptions </a:t>
            </a:r>
            <a:r>
              <a:rPr lang="en-IN" dirty="0"/>
              <a:t>and </a:t>
            </a:r>
            <a:r>
              <a:rPr lang="en-IN" dirty="0" smtClean="0"/>
              <a:t>Decryptions: </a:t>
            </a:r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baseline="30000" dirty="0">
                <a:solidFill>
                  <a:srgbClr val="FF0000"/>
                </a:solidFill>
              </a:rPr>
              <a:t>56</a:t>
            </a:r>
            <a:r>
              <a:rPr lang="en-IN" dirty="0">
                <a:solidFill>
                  <a:srgbClr val="FF0000"/>
                </a:solidFill>
              </a:rPr>
              <a:t> + 2</a:t>
            </a:r>
            <a:r>
              <a:rPr lang="en-IN" baseline="30000" dirty="0">
                <a:solidFill>
                  <a:srgbClr val="FF0000"/>
                </a:solidFill>
              </a:rPr>
              <a:t>56 </a:t>
            </a:r>
            <a:r>
              <a:rPr lang="en-IN" dirty="0">
                <a:solidFill>
                  <a:srgbClr val="FF0000"/>
                </a:solidFill>
              </a:rPr>
              <a:t> = 2</a:t>
            </a:r>
            <a:r>
              <a:rPr lang="en-IN" baseline="30000" dirty="0">
                <a:solidFill>
                  <a:srgbClr val="FF0000"/>
                </a:solidFill>
              </a:rPr>
              <a:t>57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  <a:p>
            <a:r>
              <a:rPr lang="en-IN" dirty="0" smtClean="0"/>
              <a:t>For </a:t>
            </a:r>
            <a:r>
              <a:rPr lang="en-IN" dirty="0" smtClean="0">
                <a:solidFill>
                  <a:srgbClr val="FF0000"/>
                </a:solidFill>
              </a:rPr>
              <a:t>Double</a:t>
            </a:r>
            <a:r>
              <a:rPr lang="en-IN" dirty="0" smtClean="0"/>
              <a:t> </a:t>
            </a:r>
            <a:r>
              <a:rPr lang="en-IN" dirty="0">
                <a:solidFill>
                  <a:srgbClr val="FF0000"/>
                </a:solidFill>
              </a:rPr>
              <a:t>DES</a:t>
            </a:r>
            <a:r>
              <a:rPr lang="en-IN" dirty="0"/>
              <a:t> requires </a:t>
            </a:r>
            <a:r>
              <a:rPr lang="en-IN" dirty="0" smtClean="0">
                <a:solidFill>
                  <a:srgbClr val="FF0000"/>
                </a:solidFill>
              </a:rPr>
              <a:t>2</a:t>
            </a:r>
            <a:r>
              <a:rPr lang="en-IN" baseline="30000" dirty="0" smtClean="0">
                <a:solidFill>
                  <a:srgbClr val="FF0000"/>
                </a:solidFill>
              </a:rPr>
              <a:t>57</a:t>
            </a:r>
            <a:r>
              <a:rPr lang="en-IN" dirty="0" smtClean="0"/>
              <a:t> </a:t>
            </a:r>
            <a:r>
              <a:rPr lang="en-IN" dirty="0"/>
              <a:t>operations for brute force attack</a:t>
            </a:r>
            <a:r>
              <a:rPr lang="en-IN" dirty="0" smtClean="0"/>
              <a:t>.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565666" y="4141930"/>
            <a:ext cx="1764196" cy="61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Encryption</a:t>
            </a:r>
            <a:endParaRPr lang="en-IN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5824144" y="4141930"/>
            <a:ext cx="1746999" cy="61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Decryption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36512" y="3794084"/>
            <a:ext cx="1494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Known</a:t>
            </a:r>
          </a:p>
          <a:p>
            <a:pPr algn="ctr"/>
            <a:r>
              <a:rPr lang="en-IN" sz="2000" dirty="0" smtClean="0"/>
              <a:t>Plaintext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434318" y="3781890"/>
            <a:ext cx="1764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Known</a:t>
            </a:r>
          </a:p>
          <a:p>
            <a:pPr algn="ctr"/>
            <a:r>
              <a:rPr lang="en-IN" sz="2000" dirty="0" smtClean="0"/>
              <a:t>Ciphertext</a:t>
            </a:r>
            <a:endParaRPr lang="en-IN" sz="2000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215516" y="4447964"/>
            <a:ext cx="13501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429762" y="3457854"/>
            <a:ext cx="0" cy="68407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678234" y="3457854"/>
            <a:ext cx="0" cy="68407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571144" y="4447964"/>
            <a:ext cx="130333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7089" y="2811523"/>
            <a:ext cx="1863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/>
              <a:t>All Possible keys</a:t>
            </a:r>
          </a:p>
          <a:p>
            <a:pPr algn="ctr"/>
            <a:r>
              <a:rPr lang="en-IN" sz="2000" dirty="0" smtClean="0"/>
              <a:t>K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= 2</a:t>
            </a:r>
            <a:r>
              <a:rPr lang="en-IN" sz="2000" baseline="30000" dirty="0" smtClean="0"/>
              <a:t>56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6600" y="2829126"/>
            <a:ext cx="1863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/>
              <a:t>All Possible keys</a:t>
            </a:r>
          </a:p>
          <a:p>
            <a:pPr algn="ctr"/>
            <a:r>
              <a:rPr lang="en-IN" sz="2000" dirty="0" smtClean="0"/>
              <a:t>K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 = 2</a:t>
            </a:r>
            <a:r>
              <a:rPr lang="en-IN" sz="2000" baseline="30000" dirty="0" smtClean="0"/>
              <a:t>56</a:t>
            </a:r>
            <a:endParaRPr lang="en-IN" sz="2000" baseline="30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11860" y="4447964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72477" y="4447964"/>
            <a:ext cx="6516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869922" y="3990764"/>
            <a:ext cx="130255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Middle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9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12" grpId="0"/>
      <p:bldP spid="13" grpId="0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Meet in the Middle Attack Step-1</a:t>
            </a:r>
            <a:endParaRPr lang="en-IN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968860"/>
              </p:ext>
            </p:extLst>
          </p:nvPr>
        </p:nvGraphicFramePr>
        <p:xfrm>
          <a:off x="6364247" y="3666657"/>
          <a:ext cx="1394282" cy="15136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4282">
                  <a:extLst>
                    <a:ext uri="{9D8B030D-6E8A-4147-A177-3AD203B41FA5}">
                      <a16:colId xmlns:a16="http://schemas.microsoft.com/office/drawing/2014/main" xmlns="" val="1425850149"/>
                    </a:ext>
                  </a:extLst>
                </a:gridCol>
              </a:tblGrid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010</a:t>
                      </a:r>
                      <a:endParaRPr lang="en-IN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14934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4394572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209078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8513808"/>
                  </a:ext>
                </a:extLst>
              </a:tr>
            </a:tbl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190500" y="990600"/>
            <a:ext cx="8763000" cy="150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For all possible values (2</a:t>
            </a:r>
            <a:r>
              <a:rPr lang="en-IN" baseline="30000" dirty="0" smtClean="0"/>
              <a:t>56</a:t>
            </a:r>
            <a:r>
              <a:rPr lang="en-IN" dirty="0" smtClean="0"/>
              <a:t>) of key K1, the cryptanalyst would </a:t>
            </a:r>
            <a:r>
              <a:rPr lang="en-IN" dirty="0" smtClean="0">
                <a:solidFill>
                  <a:srgbClr val="FF0000"/>
                </a:solidFill>
              </a:rPr>
              <a:t>encrypt</a:t>
            </a:r>
            <a:r>
              <a:rPr lang="en-IN" dirty="0" smtClean="0"/>
              <a:t> the </a:t>
            </a:r>
            <a:r>
              <a:rPr lang="en-IN" dirty="0" smtClean="0">
                <a:solidFill>
                  <a:srgbClr val="FF0000"/>
                </a:solidFill>
              </a:rPr>
              <a:t>known plaintext </a:t>
            </a:r>
            <a:r>
              <a:rPr lang="en-IN" dirty="0" smtClean="0"/>
              <a:t>by performing </a:t>
            </a:r>
            <a:r>
              <a:rPr lang="en-IN" dirty="0" smtClean="0">
                <a:solidFill>
                  <a:srgbClr val="FF0000"/>
                </a:solidFill>
              </a:rPr>
              <a:t>E(K1,P).</a:t>
            </a:r>
          </a:p>
          <a:p>
            <a:r>
              <a:rPr lang="en-IN" dirty="0" smtClean="0"/>
              <a:t>The cryptanalyst would store output in a table.</a:t>
            </a:r>
          </a:p>
          <a:p>
            <a:endParaRPr lang="en-IN" dirty="0" smtClean="0"/>
          </a:p>
          <a:p>
            <a:endParaRPr lang="en-IN" dirty="0"/>
          </a:p>
        </p:txBody>
      </p:sp>
      <p:grpSp>
        <p:nvGrpSpPr>
          <p:cNvPr id="27" name="Group 26"/>
          <p:cNvGrpSpPr/>
          <p:nvPr/>
        </p:nvGrpSpPr>
        <p:grpSpPr>
          <a:xfrm>
            <a:off x="3275856" y="2890563"/>
            <a:ext cx="3088225" cy="2289710"/>
            <a:chOff x="3126825" y="3129896"/>
            <a:chExt cx="3088225" cy="2289710"/>
          </a:xfrm>
        </p:grpSpPr>
        <p:sp>
          <p:nvSpPr>
            <p:cNvPr id="6" name="Rectangle 5"/>
            <p:cNvSpPr/>
            <p:nvPr/>
          </p:nvSpPr>
          <p:spPr>
            <a:xfrm>
              <a:off x="4015937" y="3923266"/>
              <a:ext cx="1296144" cy="14963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Encrypt</a:t>
              </a:r>
              <a:endParaRPr lang="en-IN" sz="2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126825" y="4102004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126825" y="4438616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41967" y="4815992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137961" y="5182124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310796" y="410271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310796" y="4439323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25938" y="4816699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321932" y="518283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375977" y="3129896"/>
              <a:ext cx="576064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P</a:t>
              </a:r>
              <a:endParaRPr lang="en-IN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664009" y="3523035"/>
              <a:ext cx="0" cy="3973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215294" y="2852936"/>
            <a:ext cx="1692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Table of Cipher Text</a:t>
            </a:r>
            <a:endParaRPr lang="en-IN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44219" y="5337212"/>
            <a:ext cx="4055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Cryptanalyst encryption operation</a:t>
            </a:r>
            <a:endParaRPr lang="en-IN" sz="2200" dirty="0"/>
          </a:p>
        </p:txBody>
      </p:sp>
      <p:graphicFrame>
        <p:nvGraphicFramePr>
          <p:cNvPr id="20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122032"/>
              </p:ext>
            </p:extLst>
          </p:nvPr>
        </p:nvGraphicFramePr>
        <p:xfrm>
          <a:off x="1907704" y="2888940"/>
          <a:ext cx="1548172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xmlns="" val="1425850149"/>
                    </a:ext>
                  </a:extLst>
                </a:gridCol>
              </a:tblGrid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Possible Keys</a:t>
                      </a:r>
                    </a:p>
                    <a:p>
                      <a:pPr algn="ctr"/>
                      <a:r>
                        <a:rPr lang="en-IN" sz="2000" b="0" dirty="0" smtClean="0"/>
                        <a:t>(Key = K1)</a:t>
                      </a:r>
                      <a:endParaRPr lang="en-IN" sz="20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00</a:t>
                      </a:r>
                      <a:endParaRPr lang="en-IN" sz="20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14934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01</a:t>
                      </a:r>
                      <a:endParaRPr lang="en-IN" sz="20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4394572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10</a:t>
                      </a:r>
                      <a:endParaRPr lang="en-IN" sz="20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209078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11</a:t>
                      </a:r>
                      <a:endParaRPr lang="en-IN" sz="20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8513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31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Meet in the Middle Attack Step-2</a:t>
            </a:r>
            <a:endParaRPr lang="en-IN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654136"/>
              </p:ext>
            </p:extLst>
          </p:nvPr>
        </p:nvGraphicFramePr>
        <p:xfrm>
          <a:off x="4955065" y="3666657"/>
          <a:ext cx="1394282" cy="15136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4282">
                  <a:extLst>
                    <a:ext uri="{9D8B030D-6E8A-4147-A177-3AD203B41FA5}">
                      <a16:colId xmlns:a16="http://schemas.microsoft.com/office/drawing/2014/main" xmlns="" val="1425850149"/>
                    </a:ext>
                  </a:extLst>
                </a:gridCol>
              </a:tblGrid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111</a:t>
                      </a:r>
                      <a:endParaRPr lang="en-IN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14934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4394572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001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209078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011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8513808"/>
                  </a:ext>
                </a:extLst>
              </a:tr>
            </a:tbl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190500" y="990600"/>
            <a:ext cx="8763000" cy="1465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Cryptanalyst </a:t>
            </a:r>
            <a:r>
              <a:rPr lang="en-IN" dirty="0" smtClean="0">
                <a:solidFill>
                  <a:srgbClr val="FF0000"/>
                </a:solidFill>
              </a:rPr>
              <a:t>decrypt</a:t>
            </a:r>
            <a:r>
              <a:rPr lang="en-IN" dirty="0" smtClean="0"/>
              <a:t> the </a:t>
            </a:r>
            <a:r>
              <a:rPr lang="en-IN" dirty="0" smtClean="0">
                <a:solidFill>
                  <a:srgbClr val="FF0000"/>
                </a:solidFill>
              </a:rPr>
              <a:t>known </a:t>
            </a:r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IN" dirty="0" smtClean="0">
                <a:solidFill>
                  <a:srgbClr val="FF0000"/>
                </a:solidFill>
              </a:rPr>
              <a:t>iphertext </a:t>
            </a:r>
            <a:r>
              <a:rPr lang="en-IN" dirty="0" smtClean="0"/>
              <a:t>with all possible values of </a:t>
            </a:r>
            <a:r>
              <a:rPr lang="en-IN" dirty="0" smtClean="0">
                <a:solidFill>
                  <a:srgbClr val="FF0000"/>
                </a:solidFill>
              </a:rPr>
              <a:t>K2.</a:t>
            </a:r>
          </a:p>
          <a:p>
            <a:r>
              <a:rPr lang="en-IN" dirty="0" smtClean="0"/>
              <a:t>In each case cryptanalyst will </a:t>
            </a:r>
            <a:r>
              <a:rPr lang="en-IN" dirty="0" smtClean="0">
                <a:solidFill>
                  <a:srgbClr val="FF0000"/>
                </a:solidFill>
              </a:rPr>
              <a:t>compare</a:t>
            </a:r>
            <a:r>
              <a:rPr lang="en-IN" dirty="0" smtClean="0"/>
              <a:t> the </a:t>
            </a:r>
            <a:r>
              <a:rPr lang="en-IN" dirty="0" smtClean="0">
                <a:solidFill>
                  <a:srgbClr val="FF0000"/>
                </a:solidFill>
              </a:rPr>
              <a:t>resulting value </a:t>
            </a:r>
            <a:r>
              <a:rPr lang="en-IN" dirty="0" smtClean="0"/>
              <a:t>with the all values in the </a:t>
            </a:r>
            <a:r>
              <a:rPr lang="en-IN" dirty="0" smtClean="0">
                <a:solidFill>
                  <a:srgbClr val="FF0000"/>
                </a:solidFill>
              </a:rPr>
              <a:t>table of ciphertext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131840" y="3695514"/>
            <a:ext cx="1296144" cy="14963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Decrypt</a:t>
            </a:r>
            <a:endParaRPr lang="en-IN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21291" y="3874252"/>
            <a:ext cx="904254" cy="1080120"/>
            <a:chOff x="3275856" y="3862671"/>
            <a:chExt cx="904254" cy="108012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275856" y="386267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75856" y="4199283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90998" y="4576659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86992" y="494279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3470443" y="2902144"/>
            <a:ext cx="576064" cy="3960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824028" y="2754098"/>
            <a:ext cx="1692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Table of Cipher Text</a:t>
            </a:r>
            <a:endParaRPr lang="en-IN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44219" y="5337212"/>
            <a:ext cx="4055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/>
              <a:t>Cryptanalyst decryption operation</a:t>
            </a:r>
            <a:endParaRPr lang="en-IN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856701" y="3587532"/>
            <a:ext cx="1675740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For each result do a table look up</a:t>
            </a:r>
            <a:endParaRPr lang="en-IN" sz="2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424131" y="3903624"/>
            <a:ext cx="543912" cy="1080120"/>
            <a:chOff x="3275856" y="3862671"/>
            <a:chExt cx="904254" cy="108012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3275856" y="386267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275856" y="4199283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90998" y="4576659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286992" y="494279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36196" y="3887938"/>
            <a:ext cx="543912" cy="1080120"/>
            <a:chOff x="3275856" y="3862671"/>
            <a:chExt cx="904254" cy="108012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275856" y="386267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275856" y="4199283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290998" y="4576659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286992" y="494279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3779912" y="3283702"/>
            <a:ext cx="0" cy="397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713497"/>
              </p:ext>
            </p:extLst>
          </p:nvPr>
        </p:nvGraphicFramePr>
        <p:xfrm>
          <a:off x="683568" y="2871192"/>
          <a:ext cx="1548172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xmlns="" val="1425850149"/>
                    </a:ext>
                  </a:extLst>
                </a:gridCol>
              </a:tblGrid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Possible Keys</a:t>
                      </a:r>
                    </a:p>
                    <a:p>
                      <a:pPr algn="ctr"/>
                      <a:r>
                        <a:rPr lang="en-IN" sz="2000" b="0" dirty="0" smtClean="0"/>
                        <a:t>(Key = K1)</a:t>
                      </a:r>
                      <a:endParaRPr lang="en-IN" sz="20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00</a:t>
                      </a:r>
                      <a:endParaRPr lang="en-IN" sz="20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14934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01</a:t>
                      </a:r>
                      <a:endParaRPr lang="en-IN" sz="20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4394572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10</a:t>
                      </a:r>
                      <a:endParaRPr lang="en-IN" sz="20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209078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11</a:t>
                      </a:r>
                      <a:endParaRPr lang="en-IN" sz="20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8513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21" grpId="0"/>
      <p:bldP spid="30" grpId="0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Triple DES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154"/>
          <a:stretch/>
        </p:blipFill>
        <p:spPr>
          <a:xfrm>
            <a:off x="670297" y="940340"/>
            <a:ext cx="7803405" cy="1902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14" y="3681028"/>
            <a:ext cx="7757147" cy="190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1720" y="2811374"/>
            <a:ext cx="4824536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C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=E(</a:t>
            </a:r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 smtClean="0">
                <a:latin typeface="+mj-lt"/>
                <a:cs typeface="Courier New" panose="02070309020205020404" pitchFamily="49" charset="0"/>
              </a:rPr>
              <a:t>1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,D(</a:t>
            </a:r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 smtClean="0">
                <a:latin typeface="+mj-lt"/>
                <a:cs typeface="Courier New" panose="02070309020205020404" pitchFamily="49" charset="0"/>
              </a:rPr>
              <a:t>2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, E(</a:t>
            </a:r>
            <a:r>
              <a:rPr lang="en-IN" sz="3200" i="1" dirty="0" smtClean="0">
                <a:cs typeface="Courier New" panose="02070309020205020404" pitchFamily="49" charset="0"/>
              </a:rPr>
              <a:t>K</a:t>
            </a:r>
            <a:r>
              <a:rPr lang="en-IN" sz="3200" baseline="-25000" dirty="0" smtClean="0">
                <a:cs typeface="Courier New" panose="02070309020205020404" pitchFamily="49" charset="0"/>
              </a:rPr>
              <a:t>1</a:t>
            </a:r>
            <a:r>
              <a:rPr lang="en-IN" sz="3200" dirty="0" smtClean="0">
                <a:cs typeface="Courier New" panose="02070309020205020404" pitchFamily="49" charset="0"/>
              </a:rPr>
              <a:t>,</a:t>
            </a:r>
            <a:r>
              <a:rPr lang="en-IN" sz="3200" i="1" dirty="0" smtClean="0">
                <a:cs typeface="Courier New" panose="02070309020205020404" pitchFamily="49" charset="0"/>
              </a:rPr>
              <a:t>P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)))</a:t>
            </a:r>
            <a:endParaRPr lang="en-IN" sz="32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1719" y="5661248"/>
            <a:ext cx="4824536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P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=D(</a:t>
            </a:r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 smtClean="0">
                <a:latin typeface="+mj-lt"/>
                <a:cs typeface="Courier New" panose="02070309020205020404" pitchFamily="49" charset="0"/>
              </a:rPr>
              <a:t>1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,E(</a:t>
            </a:r>
            <a:r>
              <a:rPr lang="en-IN" sz="3200" i="1" dirty="0" smtClean="0">
                <a:latin typeface="+mj-lt"/>
                <a:cs typeface="Courier New" panose="02070309020205020404" pitchFamily="49" charset="0"/>
              </a:rPr>
              <a:t>K</a:t>
            </a:r>
            <a:r>
              <a:rPr lang="en-IN" sz="3200" baseline="-25000" dirty="0" smtClean="0">
                <a:latin typeface="+mj-lt"/>
                <a:cs typeface="Courier New" panose="02070309020205020404" pitchFamily="49" charset="0"/>
              </a:rPr>
              <a:t>2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, D(</a:t>
            </a:r>
            <a:r>
              <a:rPr lang="en-IN" sz="3200" i="1" dirty="0" smtClean="0">
                <a:cs typeface="Courier New" panose="02070309020205020404" pitchFamily="49" charset="0"/>
              </a:rPr>
              <a:t>K</a:t>
            </a:r>
            <a:r>
              <a:rPr lang="en-IN" sz="3200" baseline="-25000" dirty="0" smtClean="0">
                <a:cs typeface="Courier New" panose="02070309020205020404" pitchFamily="49" charset="0"/>
              </a:rPr>
              <a:t>1</a:t>
            </a:r>
            <a:r>
              <a:rPr lang="en-IN" sz="3200" dirty="0" smtClean="0">
                <a:cs typeface="Courier New" panose="02070309020205020404" pitchFamily="49" charset="0"/>
              </a:rPr>
              <a:t>,</a:t>
            </a:r>
            <a:r>
              <a:rPr lang="en-IN" sz="3200" i="1" dirty="0" smtClean="0">
                <a:cs typeface="Courier New" panose="02070309020205020404" pitchFamily="49" charset="0"/>
              </a:rPr>
              <a:t>C</a:t>
            </a:r>
            <a:r>
              <a:rPr lang="en-IN" sz="3200" dirty="0" smtClean="0">
                <a:latin typeface="+mj-lt"/>
                <a:cs typeface="Courier New" panose="02070309020205020404" pitchFamily="49" charset="0"/>
              </a:rPr>
              <a:t>)))</a:t>
            </a:r>
            <a:endParaRPr lang="en-IN" sz="3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Cipher Modes of Operations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Block cipher: </a:t>
            </a:r>
            <a:r>
              <a:rPr lang="en-IN" dirty="0"/>
              <a:t>operates on ﬁxed length b-bit input to produce b-bit </a:t>
            </a:r>
            <a:r>
              <a:rPr lang="en-IN" dirty="0" smtClean="0"/>
              <a:t>ciphertext.</a:t>
            </a:r>
          </a:p>
          <a:p>
            <a:r>
              <a:rPr lang="en-IN" dirty="0" smtClean="0"/>
              <a:t>What </a:t>
            </a:r>
            <a:r>
              <a:rPr lang="en-IN" dirty="0"/>
              <a:t>about encrypting plaintext longer than b </a:t>
            </a:r>
            <a:r>
              <a:rPr lang="en-IN" dirty="0" smtClean="0"/>
              <a:t>bits?</a:t>
            </a:r>
          </a:p>
          <a:p>
            <a:r>
              <a:rPr lang="en-IN" dirty="0" smtClean="0"/>
              <a:t>Break </a:t>
            </a:r>
            <a:r>
              <a:rPr lang="en-IN" dirty="0"/>
              <a:t>plaintext into b-bit blocks (padding if necessary) and apply cipher on each </a:t>
            </a:r>
            <a:r>
              <a:rPr lang="en-IN" dirty="0" smtClean="0"/>
              <a:t>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85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 in the Middle Attack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31640" y="1859370"/>
            <a:ext cx="1548172" cy="2289710"/>
            <a:chOff x="3126825" y="3129896"/>
            <a:chExt cx="3088225" cy="2289710"/>
          </a:xfrm>
        </p:grpSpPr>
        <p:sp>
          <p:nvSpPr>
            <p:cNvPr id="5" name="Rectangle 4"/>
            <p:cNvSpPr/>
            <p:nvPr/>
          </p:nvSpPr>
          <p:spPr>
            <a:xfrm>
              <a:off x="4015937" y="3923266"/>
              <a:ext cx="1296144" cy="14963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E</a:t>
              </a:r>
              <a:endParaRPr lang="en-IN" sz="24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126825" y="4102004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126825" y="4438616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41967" y="4815992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137961" y="5182124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310796" y="410271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310796" y="4439323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325938" y="4816699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321932" y="518283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375977" y="3129896"/>
              <a:ext cx="576064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P</a:t>
              </a:r>
              <a:endParaRPr lang="en-IN" dirty="0"/>
            </a:p>
          </p:txBody>
        </p:sp>
        <p:cxnSp>
          <p:nvCxnSpPr>
            <p:cNvPr id="15" name="Straight Arrow Connector 14"/>
            <p:cNvCxnSpPr>
              <a:stCxn id="14" idx="2"/>
              <a:endCxn id="5" idx="0"/>
            </p:cNvCxnSpPr>
            <p:nvPr/>
          </p:nvCxnSpPr>
          <p:spPr>
            <a:xfrm>
              <a:off x="4664009" y="3525940"/>
              <a:ext cx="0" cy="3973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92180" y="1859370"/>
            <a:ext cx="1584176" cy="2289710"/>
            <a:chOff x="3126825" y="3129896"/>
            <a:chExt cx="3088225" cy="2289710"/>
          </a:xfrm>
        </p:grpSpPr>
        <p:sp>
          <p:nvSpPr>
            <p:cNvPr id="46" name="Rectangle 45"/>
            <p:cNvSpPr/>
            <p:nvPr/>
          </p:nvSpPr>
          <p:spPr>
            <a:xfrm>
              <a:off x="4015937" y="3923266"/>
              <a:ext cx="1296144" cy="14963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 smtClean="0"/>
                <a:t>D</a:t>
              </a:r>
              <a:endParaRPr lang="en-IN" sz="24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126825" y="4102004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126825" y="4438616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141967" y="4815992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137961" y="5182124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310795" y="410271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310795" y="4439323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325938" y="4816699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321932" y="5182831"/>
              <a:ext cx="8891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375977" y="3129896"/>
              <a:ext cx="576064" cy="3960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cxnSp>
          <p:nvCxnSpPr>
            <p:cNvPr id="56" name="Straight Arrow Connector 55"/>
            <p:cNvCxnSpPr>
              <a:stCxn id="55" idx="2"/>
              <a:endCxn id="46" idx="0"/>
            </p:cNvCxnSpPr>
            <p:nvPr/>
          </p:nvCxnSpPr>
          <p:spPr>
            <a:xfrm>
              <a:off x="4664009" y="3525940"/>
              <a:ext cx="0" cy="3973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423737"/>
              </p:ext>
            </p:extLst>
          </p:nvPr>
        </p:nvGraphicFramePr>
        <p:xfrm>
          <a:off x="2879812" y="2636912"/>
          <a:ext cx="594066" cy="15136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xmlns="" val="1425850149"/>
                    </a:ext>
                  </a:extLst>
                </a:gridCol>
              </a:tblGrid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010</a:t>
                      </a:r>
                      <a:endParaRPr lang="en-IN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14934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4394572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209078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851380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506095" y="1918573"/>
            <a:ext cx="123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Table of Cipher Text</a:t>
            </a:r>
            <a:endParaRPr lang="en-IN" dirty="0"/>
          </a:p>
        </p:txBody>
      </p:sp>
      <p:graphicFrame>
        <p:nvGraphicFramePr>
          <p:cNvPr id="60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427029"/>
              </p:ext>
            </p:extLst>
          </p:nvPr>
        </p:nvGraphicFramePr>
        <p:xfrm>
          <a:off x="5616116" y="2636912"/>
          <a:ext cx="576064" cy="15136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xmlns="" val="1425850149"/>
                    </a:ext>
                  </a:extLst>
                </a:gridCol>
              </a:tblGrid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111</a:t>
                      </a:r>
                      <a:endParaRPr lang="en-IN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14934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011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4394572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001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209078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8513808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220072" y="1918573"/>
            <a:ext cx="133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Table of Cipher Text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3671900" y="2652740"/>
            <a:ext cx="1728192" cy="15177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Find equal match and store corresponding K1 and K2.</a:t>
            </a:r>
            <a:endParaRPr lang="en-IN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476847" y="3429000"/>
            <a:ext cx="1997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416386" y="3429000"/>
            <a:ext cx="19973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20152" y="30596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IN" dirty="0" smtClean="0"/>
              <a:t>110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5616115" y="3801206"/>
            <a:ext cx="5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IN" dirty="0" smtClean="0"/>
              <a:t>110</a:t>
            </a:r>
            <a:endParaRPr lang="en-IN" dirty="0"/>
          </a:p>
        </p:txBody>
      </p:sp>
      <p:graphicFrame>
        <p:nvGraphicFramePr>
          <p:cNvPr id="41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487435"/>
              </p:ext>
            </p:extLst>
          </p:nvPr>
        </p:nvGraphicFramePr>
        <p:xfrm>
          <a:off x="148334" y="1721064"/>
          <a:ext cx="1183306" cy="24280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3306">
                  <a:extLst>
                    <a:ext uri="{9D8B030D-6E8A-4147-A177-3AD203B41FA5}">
                      <a16:colId xmlns:a16="http://schemas.microsoft.com/office/drawing/2014/main" xmlns="" val="1425850149"/>
                    </a:ext>
                  </a:extLst>
                </a:gridCol>
              </a:tblGrid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/>
                        <a:t>Possible Keys</a:t>
                      </a:r>
                    </a:p>
                    <a:p>
                      <a:pPr algn="ctr"/>
                      <a:r>
                        <a:rPr lang="en-IN" sz="1800" b="0" dirty="0" smtClean="0"/>
                        <a:t>(Key = K1)</a:t>
                      </a:r>
                      <a:endParaRPr lang="en-IN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00</a:t>
                      </a:r>
                      <a:endParaRPr lang="en-IN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14934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endParaRPr lang="en-IN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4394572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10</a:t>
                      </a:r>
                      <a:endParaRPr lang="en-IN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209078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11</a:t>
                      </a:r>
                      <a:endParaRPr lang="en-IN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8513808"/>
                  </a:ext>
                </a:extLst>
              </a:tr>
            </a:tbl>
          </a:graphicData>
        </a:graphic>
      </p:graphicFrame>
      <p:graphicFrame>
        <p:nvGraphicFramePr>
          <p:cNvPr id="42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037513"/>
              </p:ext>
            </p:extLst>
          </p:nvPr>
        </p:nvGraphicFramePr>
        <p:xfrm>
          <a:off x="7788007" y="1721064"/>
          <a:ext cx="1183306" cy="24280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3306">
                  <a:extLst>
                    <a:ext uri="{9D8B030D-6E8A-4147-A177-3AD203B41FA5}">
                      <a16:colId xmlns:a16="http://schemas.microsoft.com/office/drawing/2014/main" xmlns="" val="1425850149"/>
                    </a:ext>
                  </a:extLst>
                </a:gridCol>
              </a:tblGrid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/>
                        <a:t>Possible Keys</a:t>
                      </a:r>
                    </a:p>
                    <a:p>
                      <a:pPr algn="ctr"/>
                      <a:r>
                        <a:rPr lang="en-IN" sz="1800" b="0" dirty="0" smtClean="0"/>
                        <a:t>(Key = K1)</a:t>
                      </a:r>
                      <a:endParaRPr lang="en-IN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00</a:t>
                      </a:r>
                      <a:endParaRPr lang="en-IN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14934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01</a:t>
                      </a:r>
                      <a:endParaRPr lang="en-IN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4394572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10</a:t>
                      </a:r>
                      <a:endParaRPr lang="en-IN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2090783"/>
                  </a:ext>
                </a:extLst>
              </a:tr>
              <a:tr h="378404">
                <a:tc>
                  <a:txBody>
                    <a:bodyPr/>
                    <a:lstStyle/>
                    <a:p>
                      <a:pPr algn="ctr"/>
                      <a:endParaRPr lang="en-IN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85138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9552" y="30315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01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8172400" y="37797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791449" y="4581128"/>
            <a:ext cx="3561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>
                <a:latin typeface="+mj-lt"/>
              </a:rPr>
              <a:t>Values of K1=01 and K2=11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75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241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241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241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2413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2" grpId="0" animBg="1"/>
      <p:bldP spid="17" grpId="0"/>
      <p:bldP spid="17" grpId="1"/>
      <p:bldP spid="39" grpId="0"/>
      <p:bldP spid="39" grpId="1"/>
      <p:bldP spid="18" grpId="0"/>
      <p:bldP spid="18" grpId="1"/>
      <p:bldP spid="44" grpId="0"/>
      <p:bldP spid="44" grpId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Triple 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76326" y="1984774"/>
            <a:ext cx="756083" cy="508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26474" y="1988840"/>
            <a:ext cx="720080" cy="5400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D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54366" y="1358770"/>
            <a:ext cx="0" cy="61206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82658" y="1358770"/>
            <a:ext cx="0" cy="61206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78702" y="2204864"/>
            <a:ext cx="6120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82258" y="2204864"/>
            <a:ext cx="594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0668" y="1988840"/>
            <a:ext cx="109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Plaintext</a:t>
            </a:r>
            <a:endParaRPr lang="en-I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718762" y="2020778"/>
            <a:ext cx="1273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Ciphertext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758322" y="958660"/>
            <a:ext cx="832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Key K</a:t>
            </a:r>
            <a:r>
              <a:rPr lang="en-IN" sz="2000" baseline="-25000" dirty="0" smtClean="0"/>
              <a:t>1</a:t>
            </a:r>
            <a:endParaRPr lang="en-IN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82234" y="958660"/>
            <a:ext cx="832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Key K</a:t>
            </a:r>
            <a:r>
              <a:rPr lang="en-IN" sz="2000" baseline="-25000" dirty="0" smtClean="0"/>
              <a:t>1</a:t>
            </a:r>
            <a:endParaRPr lang="en-IN" sz="2000" baseline="-25000" dirty="0"/>
          </a:p>
        </p:txBody>
      </p:sp>
      <p:sp>
        <p:nvSpPr>
          <p:cNvPr id="21" name="Rounded Rectangle 20"/>
          <p:cNvSpPr/>
          <p:nvPr/>
        </p:nvSpPr>
        <p:spPr>
          <a:xfrm>
            <a:off x="5422618" y="1977900"/>
            <a:ext cx="756083" cy="508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486514" y="1358770"/>
            <a:ext cx="0" cy="61206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86090" y="958660"/>
            <a:ext cx="832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Key K</a:t>
            </a:r>
            <a:r>
              <a:rPr lang="en-IN" sz="2000" baseline="-25000" dirty="0"/>
              <a:t>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846554" y="2240868"/>
            <a:ext cx="594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32409" y="2231961"/>
            <a:ext cx="594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776326" y="4793086"/>
            <a:ext cx="756083" cy="508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126474" y="4797152"/>
            <a:ext cx="720080" cy="5400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154366" y="4149080"/>
            <a:ext cx="0" cy="61206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82658" y="4149080"/>
            <a:ext cx="0" cy="61206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78702" y="5013176"/>
            <a:ext cx="6120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82258" y="5013176"/>
            <a:ext cx="594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4126" y="4797152"/>
            <a:ext cx="1273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Ciphertext</a:t>
            </a:r>
            <a:endParaRPr lang="en-IN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718762" y="4829090"/>
            <a:ext cx="1098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Plaintext</a:t>
            </a:r>
            <a:endParaRPr lang="en-IN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758322" y="3748970"/>
            <a:ext cx="832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Key K</a:t>
            </a:r>
            <a:r>
              <a:rPr lang="en-IN" sz="2000" baseline="-25000" dirty="0" smtClean="0"/>
              <a:t>1</a:t>
            </a:r>
            <a:endParaRPr lang="en-IN" sz="20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5382234" y="3748970"/>
            <a:ext cx="832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Key K</a:t>
            </a:r>
            <a:r>
              <a:rPr lang="en-IN" sz="2000" baseline="-25000" dirty="0" smtClean="0"/>
              <a:t>1</a:t>
            </a:r>
            <a:endParaRPr lang="en-IN" sz="2000" baseline="-25000" dirty="0"/>
          </a:p>
        </p:txBody>
      </p:sp>
      <p:sp>
        <p:nvSpPr>
          <p:cNvPr id="37" name="Rounded Rectangle 36"/>
          <p:cNvSpPr/>
          <p:nvPr/>
        </p:nvSpPr>
        <p:spPr>
          <a:xfrm>
            <a:off x="5422618" y="4786212"/>
            <a:ext cx="756083" cy="5081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86514" y="4185084"/>
            <a:ext cx="0" cy="612068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86090" y="3784974"/>
            <a:ext cx="832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Key K</a:t>
            </a:r>
            <a:r>
              <a:rPr lang="en-IN" sz="2000" baseline="-25000" dirty="0"/>
              <a:t>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46554" y="5049180"/>
            <a:ext cx="594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532409" y="5049180"/>
            <a:ext cx="594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2803255" y="2852936"/>
                <a:ext cx="3537490" cy="5760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𝐶</m:t>
                      </m:r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r>
                        <a:rPr lang="en-IN" sz="2000" b="0" i="1" smtClean="0">
                          <a:latin typeface="Cambria Math"/>
                        </a:rPr>
                        <m:t>𝐸</m:t>
                      </m:r>
                      <m:r>
                        <a:rPr lang="en-IN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, </m:t>
                      </m:r>
                      <m:r>
                        <a:rPr lang="en-IN" sz="20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I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255" y="2852936"/>
                <a:ext cx="3537490" cy="57606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2798706" y="5661248"/>
                <a:ext cx="3537490" cy="5760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𝑃</m:t>
                      </m:r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r>
                        <a:rPr lang="en-IN" sz="2000" b="0" i="1" smtClean="0">
                          <a:latin typeface="Cambria Math"/>
                        </a:rPr>
                        <m:t>𝐷</m:t>
                      </m:r>
                      <m:r>
                        <a:rPr lang="en-IN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, </m:t>
                      </m:r>
                      <m:r>
                        <a:rPr lang="en-IN" sz="2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𝐷</m:t>
                          </m:r>
                          <m:d>
                            <m:d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IN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IN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06" y="5661248"/>
                <a:ext cx="3537490" cy="576064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635896" y="184121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A</a:t>
            </a:r>
            <a:endParaRPr lang="en-IN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4932040" y="1840758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35896" y="464907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58334" y="46531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948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4" grpId="0"/>
      <p:bldP spid="15" grpId="0"/>
      <p:bldP spid="21" grpId="0" animBg="1"/>
      <p:bldP spid="23" grpId="0"/>
      <p:bldP spid="27" grpId="0" animBg="1"/>
      <p:bldP spid="28" grpId="0" animBg="1"/>
      <p:bldP spid="33" grpId="0"/>
      <p:bldP spid="34" grpId="0"/>
      <p:bldP spid="35" grpId="0"/>
      <p:bldP spid="36" grpId="0"/>
      <p:bldP spid="37" grpId="0" animBg="1"/>
      <p:bldP spid="39" grpId="0"/>
      <p:bldP spid="43" grpId="0" animBg="1"/>
      <p:bldP spid="44" grpId="0" animBg="1"/>
      <p:bldP spid="46" grpId="0"/>
      <p:bldP spid="47" grpId="0"/>
      <p:bldP spid="48" grpId="0"/>
      <p:bldP spid="4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1. ECB Encryption &amp; Decryption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15616" y="951660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827584" y="1995776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1115616" y="303422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grpSp>
        <p:nvGrpSpPr>
          <p:cNvPr id="8" name="Group 7"/>
          <p:cNvGrpSpPr/>
          <p:nvPr/>
        </p:nvGrpSpPr>
        <p:grpSpPr>
          <a:xfrm>
            <a:off x="85869" y="1632144"/>
            <a:ext cx="744225" cy="585762"/>
            <a:chOff x="85869" y="2021252"/>
            <a:chExt cx="744225" cy="585762"/>
          </a:xfrm>
        </p:grpSpPr>
        <p:sp>
          <p:nvSpPr>
            <p:cNvPr id="3" name="Freeform 2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493658" y="1387260"/>
            <a:ext cx="0" cy="60851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1493658" y="2431376"/>
            <a:ext cx="0" cy="60285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4391980" y="951660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 smtClean="0"/>
              <a:t>2</a:t>
            </a:r>
            <a:endParaRPr lang="en-IN" sz="2400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4103948" y="1995776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16" name="Rectangle 15"/>
          <p:cNvSpPr/>
          <p:nvPr/>
        </p:nvSpPr>
        <p:spPr>
          <a:xfrm>
            <a:off x="4391980" y="3034226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 smtClean="0"/>
              <a:t>2</a:t>
            </a:r>
            <a:endParaRPr lang="en-IN" sz="2400" baseline="-25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62233" y="1632144"/>
            <a:ext cx="744225" cy="585762"/>
            <a:chOff x="85869" y="2021252"/>
            <a:chExt cx="744225" cy="585762"/>
          </a:xfrm>
        </p:grpSpPr>
        <p:sp>
          <p:nvSpPr>
            <p:cNvPr id="18" name="Freeform 17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20" name="Straight Arrow Connector 19"/>
          <p:cNvCxnSpPr>
            <a:stCxn id="14" idx="2"/>
            <a:endCxn id="15" idx="0"/>
          </p:cNvCxnSpPr>
          <p:nvPr/>
        </p:nvCxnSpPr>
        <p:spPr>
          <a:xfrm>
            <a:off x="4770022" y="1387260"/>
            <a:ext cx="0" cy="60851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15" idx="2"/>
            <a:endCxn id="16" idx="0"/>
          </p:cNvCxnSpPr>
          <p:nvPr/>
        </p:nvCxnSpPr>
        <p:spPr>
          <a:xfrm>
            <a:off x="4770022" y="2431376"/>
            <a:ext cx="0" cy="60285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7848364" y="95205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i="1" baseline="-25000" dirty="0" smtClean="0"/>
              <a:t>N</a:t>
            </a:r>
            <a:endParaRPr lang="en-IN" sz="2400" i="1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7560332" y="1996170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Encrypt</a:t>
            </a:r>
            <a:endParaRPr lang="en-IN" sz="2400" dirty="0"/>
          </a:p>
        </p:txBody>
      </p:sp>
      <p:sp>
        <p:nvSpPr>
          <p:cNvPr id="24" name="Rectangle 23"/>
          <p:cNvSpPr/>
          <p:nvPr/>
        </p:nvSpPr>
        <p:spPr>
          <a:xfrm>
            <a:off x="7848364" y="3034620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i="1" baseline="-25000" dirty="0" smtClean="0"/>
              <a:t>N</a:t>
            </a:r>
            <a:endParaRPr lang="en-IN" sz="2400" i="1" baseline="-25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818617" y="1632538"/>
            <a:ext cx="744225" cy="585762"/>
            <a:chOff x="85869" y="2021252"/>
            <a:chExt cx="744225" cy="585762"/>
          </a:xfrm>
        </p:grpSpPr>
        <p:sp>
          <p:nvSpPr>
            <p:cNvPr id="26" name="Freeform 25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28" name="Straight Arrow Connector 27"/>
          <p:cNvCxnSpPr>
            <a:stCxn id="22" idx="2"/>
            <a:endCxn id="23" idx="0"/>
          </p:cNvCxnSpPr>
          <p:nvPr/>
        </p:nvCxnSpPr>
        <p:spPr>
          <a:xfrm>
            <a:off x="8226406" y="1387654"/>
            <a:ext cx="0" cy="60851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23" idx="2"/>
            <a:endCxn id="24" idx="0"/>
          </p:cNvCxnSpPr>
          <p:nvPr/>
        </p:nvCxnSpPr>
        <p:spPr>
          <a:xfrm>
            <a:off x="8226406" y="2431770"/>
            <a:ext cx="0" cy="60285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ectangle 54"/>
          <p:cNvSpPr/>
          <p:nvPr/>
        </p:nvSpPr>
        <p:spPr>
          <a:xfrm>
            <a:off x="1115616" y="386671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sp>
        <p:nvSpPr>
          <p:cNvPr id="56" name="Rectangle 55"/>
          <p:cNvSpPr/>
          <p:nvPr/>
        </p:nvSpPr>
        <p:spPr>
          <a:xfrm>
            <a:off x="827584" y="4910830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Decrypt</a:t>
            </a:r>
            <a:endParaRPr lang="en-IN" sz="2400" dirty="0"/>
          </a:p>
        </p:txBody>
      </p:sp>
      <p:sp>
        <p:nvSpPr>
          <p:cNvPr id="57" name="Rectangle 56"/>
          <p:cNvSpPr/>
          <p:nvPr/>
        </p:nvSpPr>
        <p:spPr>
          <a:xfrm>
            <a:off x="1115616" y="5949280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 smtClean="0"/>
              <a:t>1</a:t>
            </a:r>
            <a:endParaRPr lang="en-IN" sz="2400" baseline="-250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85869" y="4547198"/>
            <a:ext cx="744225" cy="585762"/>
            <a:chOff x="85869" y="2021252"/>
            <a:chExt cx="744225" cy="585762"/>
          </a:xfrm>
        </p:grpSpPr>
        <p:sp>
          <p:nvSpPr>
            <p:cNvPr id="59" name="Freeform 58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61" name="Straight Arrow Connector 60"/>
          <p:cNvCxnSpPr>
            <a:stCxn id="55" idx="2"/>
            <a:endCxn id="56" idx="0"/>
          </p:cNvCxnSpPr>
          <p:nvPr/>
        </p:nvCxnSpPr>
        <p:spPr>
          <a:xfrm>
            <a:off x="1493658" y="4302314"/>
            <a:ext cx="0" cy="60851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>
            <a:stCxn id="56" idx="2"/>
            <a:endCxn id="57" idx="0"/>
          </p:cNvCxnSpPr>
          <p:nvPr/>
        </p:nvCxnSpPr>
        <p:spPr>
          <a:xfrm>
            <a:off x="1493658" y="5346430"/>
            <a:ext cx="0" cy="60285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Rectangle 62"/>
          <p:cNvSpPr/>
          <p:nvPr/>
        </p:nvSpPr>
        <p:spPr>
          <a:xfrm>
            <a:off x="4391980" y="386671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baseline="-25000" dirty="0" smtClean="0"/>
              <a:t>2</a:t>
            </a:r>
            <a:endParaRPr lang="en-IN" sz="2400" baseline="-25000" dirty="0"/>
          </a:p>
        </p:txBody>
      </p:sp>
      <p:sp>
        <p:nvSpPr>
          <p:cNvPr id="64" name="Rectangle 63"/>
          <p:cNvSpPr/>
          <p:nvPr/>
        </p:nvSpPr>
        <p:spPr>
          <a:xfrm>
            <a:off x="4103948" y="4910830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Decrypt</a:t>
            </a:r>
            <a:endParaRPr lang="en-IN" sz="2400" dirty="0"/>
          </a:p>
        </p:txBody>
      </p:sp>
      <p:sp>
        <p:nvSpPr>
          <p:cNvPr id="65" name="Rectangle 64"/>
          <p:cNvSpPr/>
          <p:nvPr/>
        </p:nvSpPr>
        <p:spPr>
          <a:xfrm>
            <a:off x="4391980" y="5949280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baseline="-25000" dirty="0" smtClean="0"/>
              <a:t>2</a:t>
            </a:r>
            <a:endParaRPr lang="en-IN" sz="2400" baseline="-25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62233" y="4547198"/>
            <a:ext cx="744225" cy="585762"/>
            <a:chOff x="85869" y="2021252"/>
            <a:chExt cx="744225" cy="585762"/>
          </a:xfrm>
        </p:grpSpPr>
        <p:sp>
          <p:nvSpPr>
            <p:cNvPr id="67" name="Freeform 66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69" name="Straight Arrow Connector 68"/>
          <p:cNvCxnSpPr>
            <a:stCxn id="63" idx="2"/>
            <a:endCxn id="64" idx="0"/>
          </p:cNvCxnSpPr>
          <p:nvPr/>
        </p:nvCxnSpPr>
        <p:spPr>
          <a:xfrm>
            <a:off x="4770022" y="4302314"/>
            <a:ext cx="0" cy="60851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69"/>
          <p:cNvCxnSpPr>
            <a:stCxn id="64" idx="2"/>
            <a:endCxn id="65" idx="0"/>
          </p:cNvCxnSpPr>
          <p:nvPr/>
        </p:nvCxnSpPr>
        <p:spPr>
          <a:xfrm>
            <a:off x="4770022" y="5346430"/>
            <a:ext cx="0" cy="60285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ectangle 70"/>
          <p:cNvSpPr/>
          <p:nvPr/>
        </p:nvSpPr>
        <p:spPr>
          <a:xfrm>
            <a:off x="7848364" y="3867108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C</a:t>
            </a:r>
            <a:r>
              <a:rPr lang="en-IN" sz="2400" i="1" baseline="-25000" dirty="0" smtClean="0"/>
              <a:t>N</a:t>
            </a:r>
            <a:endParaRPr lang="en-IN" sz="2400" i="1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7560332" y="4911224"/>
            <a:ext cx="1332148" cy="435600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Decrypt</a:t>
            </a:r>
            <a:endParaRPr lang="en-IN" sz="2400" dirty="0"/>
          </a:p>
        </p:txBody>
      </p:sp>
      <p:sp>
        <p:nvSpPr>
          <p:cNvPr id="73" name="Rectangle 72"/>
          <p:cNvSpPr/>
          <p:nvPr/>
        </p:nvSpPr>
        <p:spPr>
          <a:xfrm>
            <a:off x="7848364" y="5949674"/>
            <a:ext cx="756084" cy="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smtClean="0"/>
              <a:t>P</a:t>
            </a:r>
            <a:r>
              <a:rPr lang="en-IN" sz="2400" i="1" baseline="-25000" dirty="0" smtClean="0"/>
              <a:t>N</a:t>
            </a:r>
            <a:endParaRPr lang="en-IN" sz="2400" i="1" baseline="-250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6818617" y="4547592"/>
            <a:ext cx="744225" cy="585762"/>
            <a:chOff x="85869" y="2021252"/>
            <a:chExt cx="744225" cy="585762"/>
          </a:xfrm>
        </p:grpSpPr>
        <p:sp>
          <p:nvSpPr>
            <p:cNvPr id="75" name="Freeform 74"/>
            <p:cNvSpPr/>
            <p:nvPr/>
          </p:nvSpPr>
          <p:spPr>
            <a:xfrm>
              <a:off x="265889" y="2405975"/>
              <a:ext cx="564205" cy="201039"/>
            </a:xfrm>
            <a:custGeom>
              <a:avLst/>
              <a:gdLst>
                <a:gd name="connsiteX0" fmla="*/ 0 w 564205"/>
                <a:gd name="connsiteY0" fmla="*/ 0 h 201039"/>
                <a:gd name="connsiteX1" fmla="*/ 0 w 564205"/>
                <a:gd name="connsiteY1" fmla="*/ 201039 h 201039"/>
                <a:gd name="connsiteX2" fmla="*/ 564205 w 564205"/>
                <a:gd name="connsiteY2" fmla="*/ 201039 h 20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05" h="201039">
                  <a:moveTo>
                    <a:pt x="0" y="0"/>
                  </a:moveTo>
                  <a:lnTo>
                    <a:pt x="0" y="201039"/>
                  </a:lnTo>
                  <a:lnTo>
                    <a:pt x="564205" y="201039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5869" y="20212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 smtClean="0"/>
                <a:t>K</a:t>
              </a:r>
              <a:endParaRPr lang="en-IN" i="1" dirty="0"/>
            </a:p>
          </p:txBody>
        </p:sp>
      </p:grpSp>
      <p:cxnSp>
        <p:nvCxnSpPr>
          <p:cNvPr id="77" name="Straight Arrow Connector 76"/>
          <p:cNvCxnSpPr>
            <a:stCxn id="71" idx="2"/>
            <a:endCxn id="72" idx="0"/>
          </p:cNvCxnSpPr>
          <p:nvPr/>
        </p:nvCxnSpPr>
        <p:spPr>
          <a:xfrm>
            <a:off x="8226406" y="4302708"/>
            <a:ext cx="0" cy="60851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72" idx="2"/>
            <a:endCxn id="73" idx="0"/>
          </p:cNvCxnSpPr>
          <p:nvPr/>
        </p:nvCxnSpPr>
        <p:spPr>
          <a:xfrm>
            <a:off x="8226406" y="5346824"/>
            <a:ext cx="0" cy="60285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0" y="3672423"/>
            <a:ext cx="914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957312" y="1654585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…</a:t>
            </a:r>
            <a:endParaRPr lang="en-IN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957312" y="4547198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/>
              <a:t>…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39651" y="1377866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64-bit</a:t>
            </a:r>
            <a:endParaRPr lang="en-IN" dirty="0"/>
          </a:p>
        </p:txBody>
      </p:sp>
      <p:sp>
        <p:nvSpPr>
          <p:cNvPr id="82" name="TextBox 81"/>
          <p:cNvSpPr txBox="1"/>
          <p:nvPr/>
        </p:nvSpPr>
        <p:spPr>
          <a:xfrm>
            <a:off x="4724982" y="1379881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64-bit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8219721" y="1373252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64-bit</a:t>
            </a:r>
            <a:endParaRPr lang="en-IN" dirty="0"/>
          </a:p>
        </p:txBody>
      </p:sp>
      <p:sp>
        <p:nvSpPr>
          <p:cNvPr id="85" name="TextBox 84"/>
          <p:cNvSpPr txBox="1"/>
          <p:nvPr/>
        </p:nvSpPr>
        <p:spPr>
          <a:xfrm>
            <a:off x="1493658" y="2670805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64-bit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4778989" y="2672820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64-bit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8219720" y="2672039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64-bit</a:t>
            </a:r>
            <a:endParaRPr lang="en-IN" dirty="0"/>
          </a:p>
        </p:txBody>
      </p:sp>
      <p:sp>
        <p:nvSpPr>
          <p:cNvPr id="88" name="TextBox 87"/>
          <p:cNvSpPr txBox="1"/>
          <p:nvPr/>
        </p:nvSpPr>
        <p:spPr>
          <a:xfrm>
            <a:off x="1439651" y="4279727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64-bit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4724982" y="4281742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64-bit</a:t>
            </a:r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8219721" y="4275113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64-bit</a:t>
            </a:r>
            <a:endParaRPr lang="en-IN" dirty="0"/>
          </a:p>
        </p:txBody>
      </p:sp>
      <p:sp>
        <p:nvSpPr>
          <p:cNvPr id="91" name="TextBox 90"/>
          <p:cNvSpPr txBox="1"/>
          <p:nvPr/>
        </p:nvSpPr>
        <p:spPr>
          <a:xfrm>
            <a:off x="1493658" y="5572666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64-bit</a:t>
            </a:r>
            <a:endParaRPr lang="en-IN" dirty="0"/>
          </a:p>
        </p:txBody>
      </p:sp>
      <p:sp>
        <p:nvSpPr>
          <p:cNvPr id="92" name="TextBox 91"/>
          <p:cNvSpPr txBox="1"/>
          <p:nvPr/>
        </p:nvSpPr>
        <p:spPr>
          <a:xfrm>
            <a:off x="4778989" y="5574681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64-bit</a:t>
            </a:r>
            <a:endParaRPr lang="en-IN" dirty="0"/>
          </a:p>
        </p:txBody>
      </p:sp>
      <p:sp>
        <p:nvSpPr>
          <p:cNvPr id="93" name="TextBox 92"/>
          <p:cNvSpPr txBox="1"/>
          <p:nvPr/>
        </p:nvSpPr>
        <p:spPr>
          <a:xfrm>
            <a:off x="8219720" y="5573900"/>
            <a:ext cx="86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64-bit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53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55" grpId="0" animBg="1"/>
      <p:bldP spid="56" grpId="0" animBg="1"/>
      <p:bldP spid="57" grpId="0" animBg="1"/>
      <p:bldP spid="63" grpId="0" animBg="1"/>
      <p:bldP spid="64" grpId="0" animBg="1"/>
      <p:bldP spid="65" grpId="0" animBg="1"/>
      <p:bldP spid="71" grpId="0" animBg="1"/>
      <p:bldP spid="72" grpId="0" animBg="1"/>
      <p:bldP spid="73" grpId="0" animBg="1"/>
      <p:bldP spid="80" grpId="0"/>
      <p:bldP spid="81" grpId="0"/>
      <p:bldP spid="9" grpId="0"/>
      <p:bldP spid="82" grpId="0"/>
      <p:bldP spid="83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Electronic Code Book (ECB)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ECB Mode Plaintext handled </a:t>
            </a:r>
            <a:r>
              <a:rPr lang="en-IN" dirty="0" smtClean="0">
                <a:solidFill>
                  <a:srgbClr val="FF0000"/>
                </a:solidFill>
              </a:rPr>
              <a:t>one block at </a:t>
            </a:r>
            <a:r>
              <a:rPr lang="en-IN" dirty="0">
                <a:solidFill>
                  <a:srgbClr val="FF0000"/>
                </a:solidFill>
              </a:rPr>
              <a:t>a time</a:t>
            </a:r>
            <a:r>
              <a:rPr lang="en-IN" dirty="0"/>
              <a:t> and each block of plaintext is encrypted using the same </a:t>
            </a:r>
            <a:r>
              <a:rPr lang="en-IN" dirty="0" smtClean="0"/>
              <a:t>key.</a:t>
            </a:r>
          </a:p>
          <a:p>
            <a:r>
              <a:rPr lang="en-IN" dirty="0"/>
              <a:t>The term </a:t>
            </a:r>
            <a:r>
              <a:rPr lang="en-IN" dirty="0">
                <a:solidFill>
                  <a:srgbClr val="FF0000"/>
                </a:solidFill>
              </a:rPr>
              <a:t>codebook</a:t>
            </a:r>
            <a:r>
              <a:rPr lang="en-IN" dirty="0"/>
              <a:t> is </a:t>
            </a:r>
            <a:r>
              <a:rPr lang="en-IN" dirty="0" smtClean="0"/>
              <a:t>used </a:t>
            </a:r>
            <a:r>
              <a:rPr lang="en-IN" dirty="0"/>
              <a:t>because, for a </a:t>
            </a:r>
            <a:r>
              <a:rPr lang="en-IN" dirty="0">
                <a:solidFill>
                  <a:srgbClr val="FF0000"/>
                </a:solidFill>
              </a:rPr>
              <a:t>given key</a:t>
            </a:r>
            <a:r>
              <a:rPr lang="en-IN" dirty="0"/>
              <a:t>, there is a </a:t>
            </a:r>
            <a:r>
              <a:rPr lang="en-IN" dirty="0">
                <a:solidFill>
                  <a:srgbClr val="FF0000"/>
                </a:solidFill>
              </a:rPr>
              <a:t>unique ciphertext </a:t>
            </a:r>
            <a:r>
              <a:rPr lang="en-IN" dirty="0"/>
              <a:t>for every b-bit block of plaintext</a:t>
            </a:r>
            <a:r>
              <a:rPr lang="en-IN" dirty="0" smtClean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75665" y="3049850"/>
                <a:ext cx="4364588" cy="4914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sz="2400" b="0" i="1" smtClean="0">
                        <a:latin typeface="Cambria Math"/>
                      </a:rPr>
                      <m:t>(</m:t>
                    </m:r>
                    <m:r>
                      <a:rPr lang="en-IN" sz="2400" b="0" i="1" smtClean="0">
                        <a:latin typeface="Cambria Math"/>
                      </a:rPr>
                      <m:t>𝐾</m:t>
                    </m:r>
                    <m:r>
                      <a:rPr lang="en-IN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/>
                  <a:t>	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𝑗</m:t>
                    </m:r>
                    <m:r>
                      <a:rPr lang="en-IN" sz="2400" b="0" i="1" smtClean="0">
                        <a:latin typeface="Cambria Math"/>
                      </a:rPr>
                      <m:t>=1,..,</m:t>
                    </m:r>
                    <m:r>
                      <a:rPr lang="en-IN" sz="2400" b="0" i="1" smtClean="0">
                        <a:latin typeface="Cambria Math"/>
                      </a:rPr>
                      <m:t>𝑁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65" y="3049850"/>
                <a:ext cx="4364588" cy="491417"/>
              </a:xfrm>
              <a:prstGeom prst="rect">
                <a:avLst/>
              </a:prstGeom>
              <a:blipFill rotWithShape="1">
                <a:blip r:embed="rId2"/>
                <a:stretch>
                  <a:fillRect b="-8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83768" y="3765675"/>
                <a:ext cx="4372689" cy="4914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/>
                      </a:rPr>
                      <m:t>𝐷</m:t>
                    </m:r>
                    <m:r>
                      <a:rPr lang="en-IN" sz="2400" b="0" i="1" smtClean="0">
                        <a:latin typeface="Cambria Math"/>
                      </a:rPr>
                      <m:t>(</m:t>
                    </m:r>
                    <m:r>
                      <a:rPr lang="en-IN" sz="2400" b="0" i="1" smtClean="0">
                        <a:latin typeface="Cambria Math"/>
                      </a:rPr>
                      <m:t>𝐾</m:t>
                    </m:r>
                    <m:r>
                      <a:rPr lang="en-IN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IN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	</a:t>
                </a:r>
                <a:r>
                  <a:rPr lang="en-IN" sz="2400" dirty="0" smtClean="0"/>
                  <a:t>	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/>
                      </a:rPr>
                      <m:t>𝑗</m:t>
                    </m:r>
                    <m:r>
                      <a:rPr lang="en-IN" sz="2400" i="1">
                        <a:latin typeface="Cambria Math"/>
                      </a:rPr>
                      <m:t>=1,..,</m:t>
                    </m:r>
                    <m:r>
                      <a:rPr lang="en-IN" sz="2400" b="0" i="1" smtClean="0">
                        <a:latin typeface="Cambria Math"/>
                      </a:rPr>
                      <m:t>𝑁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65675"/>
                <a:ext cx="4372689" cy="491417"/>
              </a:xfrm>
              <a:prstGeom prst="rect">
                <a:avLst/>
              </a:prstGeom>
              <a:blipFill rotWithShape="1"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0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Electronic Code Book (ECB</a:t>
            </a:r>
            <a:r>
              <a:rPr lang="en-IN" dirty="0"/>
              <a:t>)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</a:rPr>
              <a:t>ECB Advantages:</a:t>
            </a:r>
          </a:p>
          <a:p>
            <a:pPr lvl="1"/>
            <a:r>
              <a:rPr lang="en-IN" sz="2400" dirty="0"/>
              <a:t>No block synchronization between sender and receiver is </a:t>
            </a:r>
            <a:r>
              <a:rPr lang="en-IN" sz="2400" dirty="0" smtClean="0"/>
              <a:t>required. </a:t>
            </a:r>
          </a:p>
          <a:p>
            <a:pPr lvl="2">
              <a:buFont typeface="Wingdings" pitchFamily="2" charset="2"/>
              <a:buChar char="Ø"/>
            </a:pPr>
            <a:r>
              <a:rPr lang="en-IN" sz="2400" dirty="0" smtClean="0"/>
              <a:t>OK </a:t>
            </a:r>
            <a:r>
              <a:rPr lang="en-IN" sz="2400" dirty="0"/>
              <a:t>if some blocks are lost in </a:t>
            </a:r>
            <a:r>
              <a:rPr lang="en-IN" sz="2400" dirty="0" smtClean="0"/>
              <a:t>transit.</a:t>
            </a:r>
            <a:r>
              <a:rPr lang="en-IN" sz="2200" dirty="0" smtClean="0"/>
              <a:t> </a:t>
            </a:r>
          </a:p>
          <a:p>
            <a:pPr lvl="1"/>
            <a:r>
              <a:rPr lang="en-IN" sz="2400" dirty="0" smtClean="0"/>
              <a:t>Bit </a:t>
            </a:r>
            <a:r>
              <a:rPr lang="en-IN" sz="2400" dirty="0"/>
              <a:t>errors caused by noisy channels only affect the corresponding block but not succeeding </a:t>
            </a:r>
            <a:r>
              <a:rPr lang="en-IN" sz="2400" dirty="0" smtClean="0"/>
              <a:t>blocks. </a:t>
            </a:r>
          </a:p>
          <a:p>
            <a:pPr lvl="1"/>
            <a:r>
              <a:rPr lang="en-IN" sz="2400" dirty="0" smtClean="0"/>
              <a:t>Block </a:t>
            </a:r>
            <a:r>
              <a:rPr lang="en-IN" sz="2400" dirty="0"/>
              <a:t>cipher operating can be </a:t>
            </a:r>
            <a:r>
              <a:rPr lang="en-IN" sz="2400" dirty="0" smtClean="0"/>
              <a:t>parallelized.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922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Electronic Code Book (ECB</a:t>
            </a:r>
            <a:r>
              <a:rPr lang="en-IN" dirty="0"/>
              <a:t>)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ECB </a:t>
            </a:r>
            <a:r>
              <a:rPr lang="en-IN" b="1" dirty="0" smtClean="0">
                <a:solidFill>
                  <a:schemeClr val="tx2"/>
                </a:solidFill>
              </a:rPr>
              <a:t>Disadvantages:</a:t>
            </a:r>
          </a:p>
          <a:p>
            <a:pPr lvl="1"/>
            <a:r>
              <a:rPr lang="en-IN" sz="2400" dirty="0" smtClean="0"/>
              <a:t>Identical </a:t>
            </a:r>
            <a:r>
              <a:rPr lang="en-IN" sz="2400" dirty="0"/>
              <a:t>plaintexts result in identical </a:t>
            </a:r>
            <a:r>
              <a:rPr lang="en-IN" sz="2400" dirty="0" err="1" smtClean="0"/>
              <a:t>ciphertexts</a:t>
            </a:r>
            <a:r>
              <a:rPr lang="en-IN" sz="2400" dirty="0" smtClean="0"/>
              <a:t>. </a:t>
            </a:r>
          </a:p>
          <a:p>
            <a:pPr lvl="1"/>
            <a:r>
              <a:rPr lang="en-IN" sz="2400" dirty="0" smtClean="0"/>
              <a:t>An </a:t>
            </a:r>
            <a:r>
              <a:rPr lang="en-IN" sz="2400" dirty="0"/>
              <a:t>attacker recognizes if the same message has been sent twice s</a:t>
            </a:r>
            <a:r>
              <a:rPr lang="en-IN" sz="2400" dirty="0" smtClean="0"/>
              <a:t>imply </a:t>
            </a:r>
            <a:r>
              <a:rPr lang="en-IN" sz="2400" dirty="0"/>
              <a:t>by looking at the </a:t>
            </a:r>
            <a:r>
              <a:rPr lang="en-IN" sz="2400" dirty="0" smtClean="0"/>
              <a:t>ciphertext</a:t>
            </a:r>
            <a:r>
              <a:rPr lang="en-IN" sz="2400" dirty="0"/>
              <a:t>.</a:t>
            </a:r>
            <a:endParaRPr lang="en-IN" sz="2400" dirty="0" smtClean="0"/>
          </a:p>
          <a:p>
            <a:pPr lvl="1"/>
            <a:r>
              <a:rPr lang="en-IN" sz="2400" dirty="0" smtClean="0"/>
              <a:t>Plaintext blocks are encrypted independently of previous blocks.</a:t>
            </a:r>
          </a:p>
          <a:p>
            <a:pPr lvl="2">
              <a:buFont typeface="Wingdings" pitchFamily="2" charset="2"/>
              <a:buChar char="Ø"/>
            </a:pPr>
            <a:r>
              <a:rPr lang="en-IN" sz="2400" dirty="0" smtClean="0"/>
              <a:t>An </a:t>
            </a:r>
            <a:r>
              <a:rPr lang="en-IN" sz="2400" dirty="0"/>
              <a:t>attacker may reorder ciphertext blocks which results in valid </a:t>
            </a:r>
            <a:r>
              <a:rPr lang="en-IN" sz="2400" dirty="0" smtClean="0"/>
              <a:t>plaintext.</a:t>
            </a:r>
          </a:p>
        </p:txBody>
      </p:sp>
    </p:spTree>
    <p:extLst>
      <p:ext uri="{BB962C8B-B14F-4D97-AF65-F5344CB8AC3E}">
        <p14:creationId xmlns:p14="http://schemas.microsoft.com/office/powerpoint/2010/main" val="329439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Attack on </a:t>
            </a:r>
            <a:r>
              <a:rPr lang="en-IN" dirty="0" smtClean="0"/>
              <a:t>ECB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en-IN" sz="3100" dirty="0"/>
              <a:t>Consider an </a:t>
            </a:r>
            <a:r>
              <a:rPr lang="en-IN" sz="3100" dirty="0">
                <a:solidFill>
                  <a:srgbClr val="FF0000"/>
                </a:solidFill>
              </a:rPr>
              <a:t>electronic bank transfer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285750" indent="-285750"/>
            <a:r>
              <a:rPr lang="en-IN" sz="2600" dirty="0" smtClean="0"/>
              <a:t>The </a:t>
            </a:r>
            <a:r>
              <a:rPr lang="en-IN" sz="2600" dirty="0"/>
              <a:t>attacker sends $1.00 transfers from his account at bank A to his account at bank B </a:t>
            </a:r>
            <a:r>
              <a:rPr lang="en-IN" sz="2600" dirty="0" smtClean="0"/>
              <a:t>repeatedly. </a:t>
            </a:r>
            <a:endParaRPr lang="en-IN" sz="2600" dirty="0"/>
          </a:p>
          <a:p>
            <a:pPr marL="285750" indent="-285750"/>
            <a:r>
              <a:rPr lang="en-IN" sz="2600" dirty="0"/>
              <a:t>He can check for ciphertext blocks that repeat, and he stores blocks 1,3 and 4 of these transfers.</a:t>
            </a:r>
          </a:p>
          <a:p>
            <a:pPr marL="285750" indent="-285750"/>
            <a:r>
              <a:rPr lang="en-IN" sz="2600" dirty="0"/>
              <a:t>He now simply replaces block 4 of other transfers with the block 4 that he stored before.</a:t>
            </a:r>
          </a:p>
          <a:p>
            <a:pPr marL="285750" indent="-285750"/>
            <a:r>
              <a:rPr lang="en-IN" sz="2600" dirty="0"/>
              <a:t>All transfers from some account of bank A to some account of bank B are redirected to go into the attacker’s B account</a:t>
            </a:r>
            <a:r>
              <a:rPr lang="en-IN" sz="2600" dirty="0" smtClean="0"/>
              <a:t>.</a:t>
            </a:r>
            <a:endParaRPr lang="en-IN" sz="2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08396"/>
              </p:ext>
            </p:extLst>
          </p:nvPr>
        </p:nvGraphicFramePr>
        <p:xfrm>
          <a:off x="863588" y="1484784"/>
          <a:ext cx="691277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554"/>
                <a:gridCol w="1382554"/>
                <a:gridCol w="1382554"/>
                <a:gridCol w="1382554"/>
                <a:gridCol w="1382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Sending</a:t>
                      </a:r>
                      <a:r>
                        <a:rPr lang="en-IN" baseline="0" dirty="0" smtClean="0"/>
                        <a:t> </a:t>
                      </a:r>
                    </a:p>
                    <a:p>
                      <a:pPr algn="ctr"/>
                      <a:r>
                        <a:rPr lang="en-IN" baseline="0" dirty="0" smtClean="0"/>
                        <a:t>Bank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Sending</a:t>
                      </a:r>
                      <a:r>
                        <a:rPr lang="en-IN" baseline="0" dirty="0" smtClean="0"/>
                        <a:t> Account 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Receiving</a:t>
                      </a:r>
                      <a:r>
                        <a:rPr lang="en-IN" baseline="0" dirty="0" smtClean="0"/>
                        <a:t> Bank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Receiving Account 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Amount </a:t>
                      </a:r>
                    </a:p>
                    <a:p>
                      <a:pPr algn="ctr"/>
                      <a:r>
                        <a:rPr lang="en-IN" dirty="0" smtClean="0"/>
                        <a:t>$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7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16662</TotalTime>
  <Words>2174</Words>
  <Application>Microsoft Office PowerPoint</Application>
  <PresentationFormat>On-screen Show (4:3)</PresentationFormat>
  <Paragraphs>525</Paragraphs>
  <Slides>42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Open Sans</vt:lpstr>
      <vt:lpstr>Open Sans Extrabold</vt:lpstr>
      <vt:lpstr>Open Sans Semibold</vt:lpstr>
      <vt:lpstr>Times New Roman</vt:lpstr>
      <vt:lpstr>Wingdings</vt:lpstr>
      <vt:lpstr>Office Theme</vt:lpstr>
      <vt:lpstr>Custom Design</vt:lpstr>
      <vt:lpstr>UNIT-3 Multiple encryption and triple DES</vt:lpstr>
      <vt:lpstr>Outline</vt:lpstr>
      <vt:lpstr>Block Cipher Modes of Operations</vt:lpstr>
      <vt:lpstr>Block Cipher Modes of Operations</vt:lpstr>
      <vt:lpstr>1. ECB Encryption &amp; Decryption</vt:lpstr>
      <vt:lpstr>Electronic Code Book (ECB) (cont…)</vt:lpstr>
      <vt:lpstr>Electronic Code Book (ECB) (cont…)</vt:lpstr>
      <vt:lpstr>Electronic Code Book (ECB) (cont…)</vt:lpstr>
      <vt:lpstr>Substitution Attack on ECB  </vt:lpstr>
      <vt:lpstr>Electronic Code Book (cont…)</vt:lpstr>
      <vt:lpstr>PowerPoint Presentation</vt:lpstr>
      <vt:lpstr>Cipher Block Chaining (CBC) (cont…)</vt:lpstr>
      <vt:lpstr>Cipher Block Chaining (CBC) (cont…)</vt:lpstr>
      <vt:lpstr>Cipher Block Chaining (CBC) (cont…)</vt:lpstr>
      <vt:lpstr>Substitution Attack on CBC </vt:lpstr>
      <vt:lpstr>Cipher Block Chaining (CBC) (cont…)</vt:lpstr>
      <vt:lpstr>3. Cipher Feedback Mode (CFB)</vt:lpstr>
      <vt:lpstr>PowerPoint Presentation</vt:lpstr>
      <vt:lpstr>CFB Encryption (cont…)</vt:lpstr>
      <vt:lpstr>PowerPoint Presentation</vt:lpstr>
      <vt:lpstr>CFB Decryption (Cont…)</vt:lpstr>
      <vt:lpstr>Cipher Feedback Mode (CFB) (cont…)</vt:lpstr>
      <vt:lpstr>PowerPoint Presentation</vt:lpstr>
      <vt:lpstr>PowerPoint Presentation</vt:lpstr>
      <vt:lpstr>Output Feedback Mode(OFB) (cont..)</vt:lpstr>
      <vt:lpstr>OFB Mode (cont..)</vt:lpstr>
      <vt:lpstr>PowerPoint Presentation</vt:lpstr>
      <vt:lpstr>PowerPoint Presentation</vt:lpstr>
      <vt:lpstr>Counter Mode (CTR) (cont…)</vt:lpstr>
      <vt:lpstr>Advantages of the CTR Mode</vt:lpstr>
      <vt:lpstr>Summary of all modes</vt:lpstr>
      <vt:lpstr>Multiple Encryption</vt:lpstr>
      <vt:lpstr>Double DES</vt:lpstr>
      <vt:lpstr>Double DES</vt:lpstr>
      <vt:lpstr>Double DES</vt:lpstr>
      <vt:lpstr>Meet in the Middle Attack</vt:lpstr>
      <vt:lpstr>Meet in the Middle Attack Step-1</vt:lpstr>
      <vt:lpstr>Meet in the Middle Attack Step-2</vt:lpstr>
      <vt:lpstr>Triple DES</vt:lpstr>
      <vt:lpstr>Meet in the Middle Attack</vt:lpstr>
      <vt:lpstr>Triple DES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om</cp:lastModifiedBy>
  <cp:revision>2751</cp:revision>
  <dcterms:created xsi:type="dcterms:W3CDTF">2013-05-17T03:00:03Z</dcterms:created>
  <dcterms:modified xsi:type="dcterms:W3CDTF">2018-08-09T14:32:33Z</dcterms:modified>
</cp:coreProperties>
</file>