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1"/>
  </p:notesMasterIdLst>
  <p:sldIdLst>
    <p:sldId id="256" r:id="rId3"/>
    <p:sldId id="380" r:id="rId4"/>
    <p:sldId id="403" r:id="rId5"/>
    <p:sldId id="435" r:id="rId6"/>
    <p:sldId id="402" r:id="rId7"/>
    <p:sldId id="404" r:id="rId8"/>
    <p:sldId id="436" r:id="rId9"/>
    <p:sldId id="405" r:id="rId10"/>
    <p:sldId id="406" r:id="rId11"/>
    <p:sldId id="407" r:id="rId12"/>
    <p:sldId id="408" r:id="rId13"/>
    <p:sldId id="430" r:id="rId14"/>
    <p:sldId id="410" r:id="rId15"/>
    <p:sldId id="409" r:id="rId16"/>
    <p:sldId id="411" r:id="rId17"/>
    <p:sldId id="414" r:id="rId18"/>
    <p:sldId id="412" r:id="rId19"/>
    <p:sldId id="413" r:id="rId20"/>
    <p:sldId id="416" r:id="rId21"/>
    <p:sldId id="434" r:id="rId22"/>
    <p:sldId id="415" r:id="rId23"/>
    <p:sldId id="417" r:id="rId24"/>
    <p:sldId id="418" r:id="rId25"/>
    <p:sldId id="419" r:id="rId26"/>
    <p:sldId id="420" r:id="rId27"/>
    <p:sldId id="422" r:id="rId28"/>
    <p:sldId id="423" r:id="rId29"/>
    <p:sldId id="424" r:id="rId30"/>
    <p:sldId id="431" r:id="rId31"/>
    <p:sldId id="425" r:id="rId32"/>
    <p:sldId id="438" r:id="rId33"/>
    <p:sldId id="426" r:id="rId34"/>
    <p:sldId id="427" r:id="rId35"/>
    <p:sldId id="429" r:id="rId36"/>
    <p:sldId id="433" r:id="rId37"/>
    <p:sldId id="441" r:id="rId38"/>
    <p:sldId id="440" r:id="rId39"/>
    <p:sldId id="39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gwsB6O91XiIdpqhFoc3A/g==" hashData="PNSuonhlAytVk4m6joxlh1PmN78e6tTSq/Kx5iOA+uY97eW/xCr9fZAyyryLhzhJgvWWYrxuLfc8sJtmNNj5c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6FF66"/>
    <a:srgbClr val="D3D2D2"/>
    <a:srgbClr val="C0C0C0"/>
    <a:srgbClr val="4D4C4D"/>
    <a:srgbClr val="E40524"/>
    <a:srgbClr val="385D8A"/>
    <a:srgbClr val="34495E"/>
    <a:srgbClr val="FDFDF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5" autoAdjust="0"/>
    <p:restoredTop sz="93615" autoAdjust="0"/>
  </p:normalViewPr>
  <p:slideViewPr>
    <p:cSldViewPr>
      <p:cViewPr varScale="1">
        <p:scale>
          <a:sx n="70" d="100"/>
          <a:sy n="70" d="100"/>
        </p:scale>
        <p:origin x="12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03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Unit-4:</a:t>
            </a:r>
            <a:r>
              <a:rPr lang="da-DK" sz="16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Asymmetric Ciphers                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Unit-4:</a:t>
            </a:r>
            <a:r>
              <a:rPr lang="da-DK" sz="16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Assymetric Ciphers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8/9/2018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0.png"/><Relationship Id="rId7" Type="http://schemas.openxmlformats.org/officeDocument/2006/relationships/image" Target="../media/image38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0.png"/><Relationship Id="rId7" Type="http://schemas.openxmlformats.org/officeDocument/2006/relationships/image" Target="../media/image41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>
                <a:solidFill>
                  <a:schemeClr val="tx2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Prof. R. K. </a:t>
            </a:r>
            <a:r>
              <a:rPr lang="en-US" sz="4000" dirty="0" err="1">
                <a:solidFill>
                  <a:schemeClr val="tx2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Karangiya</a:t>
            </a:r>
            <a:endParaRPr lang="en-US" sz="4000" dirty="0">
              <a:solidFill>
                <a:schemeClr val="tx2"/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rekha.karangiya@darshan.ac.in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Information &amp; Network Security (2170709)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02" y="1412564"/>
            <a:ext cx="5995393" cy="984960"/>
          </a:xfrm>
        </p:spPr>
        <p:txBody>
          <a:bodyPr anchor="t">
            <a:no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UNIT-4</a:t>
            </a:r>
            <a:b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Asymmetric Ciphers</a:t>
            </a: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6" y="1192612"/>
            <a:ext cx="2609850" cy="2409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RSA Algorithm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RSA is a block cipher in which the </a:t>
            </a:r>
            <a:r>
              <a:rPr lang="en-IN" dirty="0" smtClean="0">
                <a:solidFill>
                  <a:srgbClr val="FF0000"/>
                </a:solidFill>
              </a:rPr>
              <a:t>Plaintext and Ciphertext</a:t>
            </a:r>
            <a:r>
              <a:rPr lang="en-IN" dirty="0" smtClean="0"/>
              <a:t> are represented as </a:t>
            </a:r>
            <a:r>
              <a:rPr lang="en-IN" dirty="0" smtClean="0">
                <a:solidFill>
                  <a:srgbClr val="FF0000"/>
                </a:solidFill>
              </a:rPr>
              <a:t>integers between 0 and n-1</a:t>
            </a:r>
            <a:r>
              <a:rPr lang="en-IN" dirty="0" smtClean="0"/>
              <a:t> for some value of </a:t>
            </a:r>
            <a:r>
              <a:rPr lang="en-IN" dirty="0" smtClean="0">
                <a:solidFill>
                  <a:srgbClr val="FF0000"/>
                </a:solidFill>
              </a:rPr>
              <a:t>n</a:t>
            </a:r>
            <a:r>
              <a:rPr lang="en-IN" dirty="0" smtClean="0"/>
              <a:t>.</a:t>
            </a:r>
          </a:p>
          <a:p>
            <a:r>
              <a:rPr lang="en-IN" dirty="0"/>
              <a:t>Large messages can be broken up into a number of blocks. </a:t>
            </a:r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block would then be represented by an </a:t>
            </a:r>
            <a:r>
              <a:rPr lang="en-IN" dirty="0" smtClean="0"/>
              <a:t>integer.</a:t>
            </a:r>
          </a:p>
          <a:p>
            <a:pPr marL="400050" lvl="1" indent="0">
              <a:buNone/>
            </a:pPr>
            <a:r>
              <a:rPr lang="en-IN" sz="2400" b="1" dirty="0" smtClean="0">
                <a:solidFill>
                  <a:schemeClr val="tx2"/>
                </a:solidFill>
              </a:rPr>
              <a:t>Step-1:</a:t>
            </a:r>
            <a:r>
              <a:rPr lang="en-IN" sz="2400" dirty="0" smtClean="0"/>
              <a:t> Generate Public key and Private key.</a:t>
            </a:r>
          </a:p>
          <a:p>
            <a:pPr marL="400050" lvl="1" indent="0">
              <a:buNone/>
            </a:pPr>
            <a:r>
              <a:rPr lang="en-IN" sz="2400" b="1" dirty="0">
                <a:solidFill>
                  <a:schemeClr val="tx2"/>
                </a:solidFill>
              </a:rPr>
              <a:t>Step-2:</a:t>
            </a:r>
            <a:r>
              <a:rPr lang="en-IN" sz="2400" dirty="0" smtClean="0"/>
              <a:t> Encrypt message using Public key.</a:t>
            </a:r>
          </a:p>
          <a:p>
            <a:pPr marL="400050" lvl="1" indent="0">
              <a:buNone/>
            </a:pPr>
            <a:r>
              <a:rPr lang="en-IN" sz="2400" b="1" dirty="0">
                <a:solidFill>
                  <a:schemeClr val="tx2"/>
                </a:solidFill>
              </a:rPr>
              <a:t>Step-3: </a:t>
            </a:r>
            <a:r>
              <a:rPr lang="en-IN" sz="2400" dirty="0" smtClean="0"/>
              <a:t>Decrypt message using Private key. </a:t>
            </a:r>
            <a:endParaRPr lang="en-IN" sz="2400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70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smtClean="0"/>
              <a:t>Step-1: Generate Public key and Private 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Select two large prime numbers: </a:t>
            </a:r>
            <a:r>
              <a:rPr lang="en-IN" dirty="0" smtClean="0">
                <a:solidFill>
                  <a:srgbClr val="FF0000"/>
                </a:solidFill>
              </a:rPr>
              <a:t>p</a:t>
            </a:r>
            <a:r>
              <a:rPr lang="en-IN" dirty="0" smtClean="0"/>
              <a:t> and </a:t>
            </a:r>
            <a:r>
              <a:rPr lang="en-IN" dirty="0">
                <a:solidFill>
                  <a:srgbClr val="FF0000"/>
                </a:solidFill>
              </a:rPr>
              <a:t>q</a:t>
            </a:r>
          </a:p>
          <a:p>
            <a:r>
              <a:rPr lang="en-IN" dirty="0" smtClean="0"/>
              <a:t>Calculate modulus : </a:t>
            </a:r>
            <a:r>
              <a:rPr lang="en-IN" dirty="0">
                <a:solidFill>
                  <a:srgbClr val="FF0000"/>
                </a:solidFill>
              </a:rPr>
              <a:t>n = p * q</a:t>
            </a:r>
          </a:p>
          <a:p>
            <a:r>
              <a:rPr lang="en-IN" dirty="0" smtClean="0"/>
              <a:t>Calculate </a:t>
            </a:r>
            <a:r>
              <a:rPr lang="en-IN" dirty="0"/>
              <a:t>E</a:t>
            </a:r>
            <a:r>
              <a:rPr lang="en-IN" dirty="0" smtClean="0"/>
              <a:t>uler’s totient function : </a:t>
            </a:r>
            <a:r>
              <a:rPr lang="el-GR" dirty="0">
                <a:solidFill>
                  <a:srgbClr val="FF0000"/>
                </a:solidFill>
              </a:rPr>
              <a:t>φ</a:t>
            </a:r>
            <a:r>
              <a:rPr lang="en-IN" dirty="0">
                <a:solidFill>
                  <a:srgbClr val="FF0000"/>
                </a:solidFill>
              </a:rPr>
              <a:t>(n) = (p-1) * (q-1)</a:t>
            </a:r>
          </a:p>
          <a:p>
            <a:r>
              <a:rPr lang="en-IN" dirty="0" smtClean="0"/>
              <a:t>Select </a:t>
            </a:r>
            <a:r>
              <a:rPr lang="en-IN" dirty="0">
                <a:solidFill>
                  <a:srgbClr val="FF0000"/>
                </a:solidFill>
              </a:rPr>
              <a:t>e</a:t>
            </a:r>
            <a:r>
              <a:rPr lang="en-IN" dirty="0" smtClean="0"/>
              <a:t> such that </a:t>
            </a:r>
            <a:r>
              <a:rPr lang="en-IN" dirty="0">
                <a:solidFill>
                  <a:srgbClr val="FF0000"/>
                </a:solidFill>
              </a:rPr>
              <a:t>e</a:t>
            </a:r>
            <a:r>
              <a:rPr lang="en-IN" dirty="0" smtClean="0"/>
              <a:t> is </a:t>
            </a:r>
            <a:r>
              <a:rPr lang="en-IN" dirty="0">
                <a:solidFill>
                  <a:srgbClr val="FF0000"/>
                </a:solidFill>
              </a:rPr>
              <a:t>relatively prime</a:t>
            </a:r>
            <a:r>
              <a:rPr lang="en-IN" b="1" dirty="0">
                <a:solidFill>
                  <a:schemeClr val="tx2"/>
                </a:solidFill>
              </a:rPr>
              <a:t> </a:t>
            </a:r>
            <a:r>
              <a:rPr lang="en-IN" dirty="0" smtClean="0"/>
              <a:t>to </a:t>
            </a:r>
            <a:r>
              <a:rPr lang="el-GR" dirty="0">
                <a:solidFill>
                  <a:srgbClr val="FF0000"/>
                </a:solidFill>
              </a:rPr>
              <a:t>φ</a:t>
            </a:r>
            <a:r>
              <a:rPr lang="en-IN" dirty="0">
                <a:solidFill>
                  <a:srgbClr val="FF0000"/>
                </a:solidFill>
              </a:rPr>
              <a:t>(n)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FF0000"/>
                </a:solidFill>
              </a:rPr>
              <a:t>1 &lt; </a:t>
            </a:r>
            <a:r>
              <a:rPr lang="en-IN" dirty="0">
                <a:solidFill>
                  <a:srgbClr val="FF0000"/>
                </a:solidFill>
              </a:rPr>
              <a:t>e &lt; </a:t>
            </a:r>
            <a:r>
              <a:rPr lang="el-GR" dirty="0">
                <a:solidFill>
                  <a:srgbClr val="FF0000"/>
                </a:solidFill>
              </a:rPr>
              <a:t>φ</a:t>
            </a:r>
            <a:r>
              <a:rPr lang="en-IN" dirty="0">
                <a:solidFill>
                  <a:srgbClr val="FF0000"/>
                </a:solidFill>
              </a:rPr>
              <a:t>(n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Determine </a:t>
            </a:r>
            <a:r>
              <a:rPr lang="en-IN" dirty="0">
                <a:solidFill>
                  <a:srgbClr val="FF0000"/>
                </a:solidFill>
              </a:rPr>
              <a:t>d</a:t>
            </a:r>
            <a:r>
              <a:rPr lang="en-IN" dirty="0" smtClean="0"/>
              <a:t> </a:t>
            </a:r>
            <a:r>
              <a:rPr lang="en-IN" dirty="0"/>
              <a:t>such that </a:t>
            </a:r>
            <a:r>
              <a:rPr lang="en-IN" dirty="0">
                <a:solidFill>
                  <a:srgbClr val="FF0000"/>
                </a:solidFill>
              </a:rPr>
              <a:t>d * e ≡ 1 (mod </a:t>
            </a:r>
            <a:r>
              <a:rPr lang="el-GR" dirty="0">
                <a:solidFill>
                  <a:srgbClr val="FF0000"/>
                </a:solidFill>
              </a:rPr>
              <a:t>φ</a:t>
            </a:r>
            <a:r>
              <a:rPr lang="en-IN" dirty="0">
                <a:solidFill>
                  <a:srgbClr val="FF0000"/>
                </a:solidFill>
              </a:rPr>
              <a:t>(n))</a:t>
            </a:r>
          </a:p>
          <a:p>
            <a:r>
              <a:rPr lang="en-IN" dirty="0" err="1" smtClean="0"/>
              <a:t>Publickey</a:t>
            </a:r>
            <a:r>
              <a:rPr lang="en-IN" dirty="0" smtClean="0"/>
              <a:t> : </a:t>
            </a:r>
            <a:r>
              <a:rPr lang="en-IN" dirty="0">
                <a:solidFill>
                  <a:srgbClr val="FF0000"/>
                </a:solidFill>
              </a:rPr>
              <a:t>PU = { e, n }</a:t>
            </a:r>
          </a:p>
          <a:p>
            <a:r>
              <a:rPr lang="en-IN" dirty="0" err="1" smtClean="0"/>
              <a:t>Privatekey</a:t>
            </a:r>
            <a:r>
              <a:rPr lang="en-IN" dirty="0" smtClean="0"/>
              <a:t> : </a:t>
            </a:r>
            <a:r>
              <a:rPr lang="en-IN" dirty="0">
                <a:solidFill>
                  <a:srgbClr val="FF0000"/>
                </a:solidFill>
              </a:rPr>
              <a:t>PR = { d, n }</a:t>
            </a:r>
          </a:p>
          <a:p>
            <a:endParaRPr lang="en-IN" dirty="0"/>
          </a:p>
        </p:txBody>
      </p:sp>
      <p:sp>
        <p:nvSpPr>
          <p:cNvPr id="4" name="Rectangular Callout 3"/>
          <p:cNvSpPr/>
          <p:nvPr/>
        </p:nvSpPr>
        <p:spPr>
          <a:xfrm>
            <a:off x="190500" y="3392996"/>
            <a:ext cx="8763000" cy="830997"/>
          </a:xfrm>
          <a:prstGeom prst="wedgeRectCallout">
            <a:avLst>
              <a:gd name="adj1" fmla="val -2851"/>
              <a:gd name="adj2" fmla="val -106136"/>
            </a:avLst>
          </a:prstGeom>
          <a:ln w="19050">
            <a:solidFill>
              <a:schemeClr val="tx2"/>
            </a:solidFill>
            <a:prstDash val="sysDash"/>
          </a:ln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solidFill>
                  <a:schemeClr val="tx1"/>
                </a:solidFill>
              </a:rPr>
              <a:t>Two numbers are relatively prime if they have no common factors other than 1 or </a:t>
            </a:r>
            <a:r>
              <a:rPr lang="en-IN" sz="2400" dirty="0" smtClean="0">
                <a:solidFill>
                  <a:srgbClr val="FF0000"/>
                </a:solidFill>
              </a:rPr>
              <a:t>(</a:t>
            </a:r>
            <a:r>
              <a:rPr lang="en-IN" sz="2400" dirty="0" err="1" smtClean="0">
                <a:solidFill>
                  <a:srgbClr val="FF0000"/>
                </a:solidFill>
              </a:rPr>
              <a:t>gcd</a:t>
            </a:r>
            <a:r>
              <a:rPr lang="en-IN" sz="2400" dirty="0" smtClean="0">
                <a:solidFill>
                  <a:srgbClr val="FF0000"/>
                </a:solidFill>
              </a:rPr>
              <a:t>(</a:t>
            </a:r>
            <a:r>
              <a:rPr lang="el-GR" sz="2400" dirty="0">
                <a:solidFill>
                  <a:srgbClr val="FF0000"/>
                </a:solidFill>
              </a:rPr>
              <a:t>φ</a:t>
            </a:r>
            <a:r>
              <a:rPr lang="en-IN" sz="2400" dirty="0">
                <a:solidFill>
                  <a:srgbClr val="FF0000"/>
                </a:solidFill>
              </a:rPr>
              <a:t>(n) , e)=</a:t>
            </a:r>
            <a:r>
              <a:rPr lang="en-IN" sz="2400" dirty="0" smtClean="0">
                <a:solidFill>
                  <a:srgbClr val="FF0000"/>
                </a:solidFill>
              </a:rPr>
              <a:t>1).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86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Step-2 and 3: Encryption and Decryption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chemeClr val="tx2"/>
                </a:solidFill>
              </a:rPr>
              <a:t>Step-2:</a:t>
            </a:r>
            <a:r>
              <a:rPr lang="en-IN" dirty="0" smtClean="0"/>
              <a:t> Encryption </a:t>
            </a:r>
            <a:r>
              <a:rPr lang="en-IN" dirty="0"/>
              <a:t>using Public Key:</a:t>
            </a:r>
          </a:p>
          <a:p>
            <a:pPr marL="914400" lvl="2" indent="0">
              <a:buNone/>
            </a:pPr>
            <a:r>
              <a:rPr lang="en-IN" sz="2400" dirty="0" smtClean="0"/>
              <a:t> Plaintext:	</a:t>
            </a:r>
            <a:r>
              <a:rPr lang="en-IN" sz="2400" dirty="0" smtClean="0">
                <a:solidFill>
                  <a:srgbClr val="FF0000"/>
                </a:solidFill>
              </a:rPr>
              <a:t>M</a:t>
            </a:r>
          </a:p>
          <a:p>
            <a:pPr marL="984250" lvl="2" indent="-69850">
              <a:buNone/>
            </a:pPr>
            <a:r>
              <a:rPr lang="en-IN" sz="2400" dirty="0" smtClean="0"/>
              <a:t> </a:t>
            </a:r>
            <a:r>
              <a:rPr lang="en-IN" sz="2400" dirty="0" err="1" smtClean="0"/>
              <a:t>Ciphertext</a:t>
            </a:r>
            <a:r>
              <a:rPr lang="en-IN" sz="2400" dirty="0" smtClean="0"/>
              <a:t>:	</a:t>
            </a:r>
            <a:r>
              <a:rPr lang="en-IN" sz="2400" dirty="0">
                <a:solidFill>
                  <a:srgbClr val="FF0000"/>
                </a:solidFill>
              </a:rPr>
              <a:t>C = M</a:t>
            </a:r>
            <a:r>
              <a:rPr lang="en-IN" sz="2400" baseline="30000" dirty="0">
                <a:solidFill>
                  <a:srgbClr val="FF0000"/>
                </a:solidFill>
              </a:rPr>
              <a:t>e</a:t>
            </a:r>
            <a:r>
              <a:rPr lang="en-IN" sz="2400" dirty="0">
                <a:solidFill>
                  <a:srgbClr val="FF0000"/>
                </a:solidFill>
              </a:rPr>
              <a:t> mod </a:t>
            </a:r>
            <a:r>
              <a:rPr lang="en-IN" sz="2400" dirty="0" smtClean="0">
                <a:solidFill>
                  <a:srgbClr val="FF0000"/>
                </a:solidFill>
              </a:rPr>
              <a:t>n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2"/>
                </a:solidFill>
              </a:rPr>
              <a:t>Step-3:</a:t>
            </a:r>
            <a:r>
              <a:rPr lang="en-IN" dirty="0" smtClean="0"/>
              <a:t> Decryption </a:t>
            </a:r>
            <a:r>
              <a:rPr lang="en-IN" dirty="0"/>
              <a:t>using Private Key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dirty="0" err="1" smtClean="0"/>
              <a:t>Ciphertext</a:t>
            </a:r>
            <a:r>
              <a:rPr lang="en-IN" dirty="0" smtClean="0"/>
              <a:t>:	</a:t>
            </a:r>
            <a:r>
              <a:rPr lang="en-IN" dirty="0" smtClean="0">
                <a:solidFill>
                  <a:srgbClr val="FF0000"/>
                </a:solidFill>
              </a:rPr>
              <a:t>C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Plaintext:	</a:t>
            </a:r>
            <a:r>
              <a:rPr lang="en-IN" dirty="0">
                <a:solidFill>
                  <a:srgbClr val="FF0000"/>
                </a:solidFill>
              </a:rPr>
              <a:t>M = C</a:t>
            </a:r>
            <a:r>
              <a:rPr lang="en-IN" baseline="30000" dirty="0">
                <a:solidFill>
                  <a:srgbClr val="FF0000"/>
                </a:solidFill>
              </a:rPr>
              <a:t>d</a:t>
            </a:r>
            <a:r>
              <a:rPr lang="en-IN" dirty="0">
                <a:solidFill>
                  <a:srgbClr val="FF0000"/>
                </a:solidFill>
              </a:rPr>
              <a:t> mod n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73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smtClean="0"/>
              <a:t>Step-1: Generate Public key and Private 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Select two large prime numbers:  </a:t>
            </a:r>
            <a:r>
              <a:rPr lang="en-IN" dirty="0" smtClean="0">
                <a:solidFill>
                  <a:srgbClr val="FF0000"/>
                </a:solidFill>
              </a:rPr>
              <a:t>p = 3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FF0000"/>
                </a:solidFill>
              </a:rPr>
              <a:t>q = 11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/>
              <a:t>Calculate modulus </a:t>
            </a:r>
            <a:r>
              <a:rPr lang="en-IN" dirty="0" smtClean="0">
                <a:solidFill>
                  <a:srgbClr val="FF0000"/>
                </a:solidFill>
              </a:rPr>
              <a:t>: </a:t>
            </a:r>
            <a:r>
              <a:rPr lang="en-IN" dirty="0">
                <a:solidFill>
                  <a:srgbClr val="FF0000"/>
                </a:solidFill>
              </a:rPr>
              <a:t>n = p * </a:t>
            </a:r>
            <a:r>
              <a:rPr lang="en-IN" dirty="0" smtClean="0">
                <a:solidFill>
                  <a:srgbClr val="FF0000"/>
                </a:solidFill>
              </a:rPr>
              <a:t>q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= 3 * 11 = 33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/>
              <a:t>Calculate </a:t>
            </a:r>
            <a:r>
              <a:rPr lang="en-IN" dirty="0"/>
              <a:t>E</a:t>
            </a:r>
            <a:r>
              <a:rPr lang="en-IN" dirty="0" smtClean="0"/>
              <a:t>uler’s totient function : </a:t>
            </a:r>
            <a:r>
              <a:rPr lang="el-GR" dirty="0">
                <a:solidFill>
                  <a:srgbClr val="FF0000"/>
                </a:solidFill>
              </a:rPr>
              <a:t>φ</a:t>
            </a:r>
            <a:r>
              <a:rPr lang="en-IN" dirty="0">
                <a:solidFill>
                  <a:srgbClr val="FF0000"/>
                </a:solidFill>
              </a:rPr>
              <a:t>(n) = (p-1) * (q-1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2"/>
                </a:solidFill>
              </a:rPr>
              <a:t>				 	 </a:t>
            </a:r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en-IN" dirty="0">
                <a:solidFill>
                  <a:srgbClr val="FF0000"/>
                </a:solidFill>
              </a:rPr>
              <a:t>(n) = </a:t>
            </a:r>
            <a:r>
              <a:rPr lang="en-IN" dirty="0" smtClean="0">
                <a:solidFill>
                  <a:srgbClr val="FF0000"/>
                </a:solidFill>
              </a:rPr>
              <a:t>( 3 – 1 )  * ( 11 – 1 ) = 20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/>
              <a:t>Select </a:t>
            </a:r>
            <a:r>
              <a:rPr lang="en-IN" dirty="0">
                <a:solidFill>
                  <a:srgbClr val="FF0000"/>
                </a:solidFill>
              </a:rPr>
              <a:t>e</a:t>
            </a:r>
            <a:r>
              <a:rPr lang="en-IN" dirty="0" smtClean="0"/>
              <a:t> such that </a:t>
            </a:r>
            <a:r>
              <a:rPr lang="en-IN" dirty="0">
                <a:solidFill>
                  <a:srgbClr val="FF0000"/>
                </a:solidFill>
              </a:rPr>
              <a:t>e</a:t>
            </a:r>
            <a:r>
              <a:rPr lang="en-IN" dirty="0" smtClean="0"/>
              <a:t> is </a:t>
            </a:r>
            <a:r>
              <a:rPr lang="en-IN" dirty="0">
                <a:solidFill>
                  <a:srgbClr val="FF0000"/>
                </a:solidFill>
              </a:rPr>
              <a:t>relatively prime </a:t>
            </a:r>
            <a:r>
              <a:rPr lang="en-IN" dirty="0" smtClean="0"/>
              <a:t>to </a:t>
            </a:r>
            <a:r>
              <a:rPr lang="el-GR" dirty="0">
                <a:solidFill>
                  <a:srgbClr val="FF0000"/>
                </a:solidFill>
              </a:rPr>
              <a:t>φ</a:t>
            </a:r>
            <a:r>
              <a:rPr lang="en-IN" dirty="0">
                <a:solidFill>
                  <a:srgbClr val="FF0000"/>
                </a:solidFill>
              </a:rPr>
              <a:t>(n)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FF0000"/>
                </a:solidFill>
              </a:rPr>
              <a:t>1 &lt; </a:t>
            </a:r>
            <a:r>
              <a:rPr lang="en-IN" dirty="0">
                <a:solidFill>
                  <a:srgbClr val="FF0000"/>
                </a:solidFill>
              </a:rPr>
              <a:t>e &lt; </a:t>
            </a:r>
            <a:r>
              <a:rPr lang="el-GR" dirty="0">
                <a:solidFill>
                  <a:srgbClr val="FF0000"/>
                </a:solidFill>
              </a:rPr>
              <a:t>φ</a:t>
            </a:r>
            <a:r>
              <a:rPr lang="en-IN" dirty="0">
                <a:solidFill>
                  <a:srgbClr val="FF0000"/>
                </a:solidFill>
              </a:rPr>
              <a:t>(n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dirty="0"/>
              <a:t>We have several choices for </a:t>
            </a:r>
            <a:r>
              <a:rPr lang="en-IN" dirty="0" smtClean="0">
                <a:solidFill>
                  <a:srgbClr val="FF0000"/>
                </a:solidFill>
              </a:rPr>
              <a:t>e :3, </a:t>
            </a:r>
            <a:r>
              <a:rPr lang="en-IN" dirty="0">
                <a:solidFill>
                  <a:srgbClr val="FF0000"/>
                </a:solidFill>
              </a:rPr>
              <a:t>7, 11, 13, 17, </a:t>
            </a:r>
            <a:r>
              <a:rPr lang="en-IN" dirty="0" smtClean="0">
                <a:solidFill>
                  <a:srgbClr val="FF0000"/>
                </a:solidFill>
              </a:rPr>
              <a:t>19 </a:t>
            </a:r>
            <a:r>
              <a:rPr lang="en-IN" dirty="0" smtClean="0"/>
              <a:t>Let’s take</a:t>
            </a:r>
            <a:r>
              <a:rPr lang="en-IN" dirty="0" smtClean="0">
                <a:solidFill>
                  <a:schemeClr val="tx2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e = 7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/>
              <a:t>Determine </a:t>
            </a:r>
            <a:r>
              <a:rPr lang="en-IN" dirty="0">
                <a:solidFill>
                  <a:srgbClr val="FF0000"/>
                </a:solidFill>
              </a:rPr>
              <a:t>d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/>
              <a:t>such that </a:t>
            </a:r>
            <a:r>
              <a:rPr lang="en-IN" dirty="0">
                <a:solidFill>
                  <a:srgbClr val="FF0000"/>
                </a:solidFill>
              </a:rPr>
              <a:t>d * e ≡ 1 (mod </a:t>
            </a:r>
            <a:r>
              <a:rPr lang="el-GR" dirty="0">
                <a:solidFill>
                  <a:srgbClr val="FF0000"/>
                </a:solidFill>
              </a:rPr>
              <a:t>φ</a:t>
            </a:r>
            <a:r>
              <a:rPr lang="en-IN" dirty="0">
                <a:solidFill>
                  <a:srgbClr val="FF0000"/>
                </a:solidFill>
              </a:rPr>
              <a:t>(n))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? </a:t>
            </a:r>
            <a:r>
              <a:rPr lang="en-IN" dirty="0">
                <a:solidFill>
                  <a:srgbClr val="FF0000"/>
                </a:solidFill>
              </a:rPr>
              <a:t>* </a:t>
            </a:r>
            <a:r>
              <a:rPr lang="en-IN" dirty="0" smtClean="0">
                <a:solidFill>
                  <a:srgbClr val="FF0000"/>
                </a:solidFill>
              </a:rPr>
              <a:t>7 ≡ </a:t>
            </a:r>
            <a:r>
              <a:rPr lang="en-IN" dirty="0">
                <a:solidFill>
                  <a:srgbClr val="FF0000"/>
                </a:solidFill>
              </a:rPr>
              <a:t>1 (mod </a:t>
            </a:r>
            <a:r>
              <a:rPr lang="en-IN" dirty="0" smtClean="0">
                <a:solidFill>
                  <a:srgbClr val="FF0000"/>
                </a:solidFill>
              </a:rPr>
              <a:t>20), 3 * 7 </a:t>
            </a:r>
            <a:r>
              <a:rPr lang="en-IN" dirty="0">
                <a:solidFill>
                  <a:srgbClr val="FF0000"/>
                </a:solidFill>
              </a:rPr>
              <a:t>≡ 1 (mod 20)</a:t>
            </a:r>
          </a:p>
          <a:p>
            <a:r>
              <a:rPr lang="en-IN" dirty="0">
                <a:solidFill>
                  <a:srgbClr val="FF0000"/>
                </a:solidFill>
              </a:rPr>
              <a:t>? * </a:t>
            </a:r>
            <a:r>
              <a:rPr lang="en-IN" dirty="0" smtClean="0">
                <a:solidFill>
                  <a:srgbClr val="FF0000"/>
                </a:solidFill>
              </a:rPr>
              <a:t>7 (mod </a:t>
            </a:r>
            <a:r>
              <a:rPr lang="en-IN" dirty="0">
                <a:solidFill>
                  <a:srgbClr val="FF0000"/>
                </a:solidFill>
              </a:rPr>
              <a:t>20</a:t>
            </a:r>
            <a:r>
              <a:rPr lang="en-IN" dirty="0" smtClean="0">
                <a:solidFill>
                  <a:srgbClr val="FF0000"/>
                </a:solidFill>
              </a:rPr>
              <a:t>) ≡ 1, 3 </a:t>
            </a:r>
            <a:r>
              <a:rPr lang="en-IN" dirty="0">
                <a:solidFill>
                  <a:srgbClr val="FF0000"/>
                </a:solidFill>
              </a:rPr>
              <a:t>* </a:t>
            </a:r>
            <a:r>
              <a:rPr lang="en-IN" dirty="0" smtClean="0">
                <a:solidFill>
                  <a:srgbClr val="FF0000"/>
                </a:solidFill>
              </a:rPr>
              <a:t>7 (</a:t>
            </a:r>
            <a:r>
              <a:rPr lang="en-IN" dirty="0">
                <a:solidFill>
                  <a:srgbClr val="FF0000"/>
                </a:solidFill>
              </a:rPr>
              <a:t>mod 20</a:t>
            </a:r>
            <a:r>
              <a:rPr lang="en-IN" dirty="0" smtClean="0">
                <a:solidFill>
                  <a:srgbClr val="FF0000"/>
                </a:solidFill>
              </a:rPr>
              <a:t>) </a:t>
            </a:r>
            <a:r>
              <a:rPr lang="en-IN" dirty="0">
                <a:solidFill>
                  <a:srgbClr val="FF0000"/>
                </a:solidFill>
              </a:rPr>
              <a:t>≡ 1 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Public key : </a:t>
            </a:r>
            <a:r>
              <a:rPr lang="en-IN" dirty="0">
                <a:solidFill>
                  <a:srgbClr val="FF0000"/>
                </a:solidFill>
              </a:rPr>
              <a:t>PU = { e, n </a:t>
            </a:r>
            <a:r>
              <a:rPr lang="en-IN" dirty="0" smtClean="0">
                <a:solidFill>
                  <a:srgbClr val="FF0000"/>
                </a:solidFill>
              </a:rPr>
              <a:t>} , PU = { 7, 33 }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/>
              <a:t>Private key : </a:t>
            </a:r>
            <a:r>
              <a:rPr lang="en-IN" dirty="0">
                <a:solidFill>
                  <a:srgbClr val="FF0000"/>
                </a:solidFill>
              </a:rPr>
              <a:t>PR = { d, n }, </a:t>
            </a:r>
            <a:r>
              <a:rPr lang="en-IN" dirty="0" smtClean="0">
                <a:solidFill>
                  <a:srgbClr val="FF0000"/>
                </a:solidFill>
              </a:rPr>
              <a:t>PR </a:t>
            </a:r>
            <a:r>
              <a:rPr lang="en-IN" dirty="0">
                <a:solidFill>
                  <a:srgbClr val="FF0000"/>
                </a:solidFill>
              </a:rPr>
              <a:t>= { </a:t>
            </a:r>
            <a:r>
              <a:rPr lang="en-IN" dirty="0" smtClean="0">
                <a:solidFill>
                  <a:srgbClr val="FF0000"/>
                </a:solidFill>
              </a:rPr>
              <a:t>3, 33 </a:t>
            </a:r>
            <a:r>
              <a:rPr lang="en-IN" dirty="0">
                <a:solidFill>
                  <a:srgbClr val="FF0000"/>
                </a:solidFill>
              </a:rPr>
              <a:t>}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4" name="Rectangular Callout 3"/>
          <p:cNvSpPr/>
          <p:nvPr/>
        </p:nvSpPr>
        <p:spPr>
          <a:xfrm>
            <a:off x="5544108" y="4115626"/>
            <a:ext cx="3492388" cy="2308324"/>
          </a:xfrm>
          <a:prstGeom prst="wedgeRectCallout">
            <a:avLst>
              <a:gd name="adj1" fmla="val -59224"/>
              <a:gd name="adj2" fmla="val -47885"/>
            </a:avLst>
          </a:prstGeom>
          <a:ln w="19050">
            <a:solidFill>
              <a:schemeClr val="tx2"/>
            </a:solidFill>
            <a:prstDash val="sysDash"/>
          </a:ln>
        </p:spPr>
        <p:txBody>
          <a:bodyPr wrap="square">
            <a:spAutoFit/>
          </a:bodyPr>
          <a:lstStyle/>
          <a:p>
            <a:pPr marL="182563" indent="-182563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This is equivalent to finding d which satisfies de = 1 + </a:t>
            </a:r>
            <a:r>
              <a:rPr lang="en-IN" sz="2400" dirty="0" smtClean="0">
                <a:solidFill>
                  <a:schemeClr val="tx1"/>
                </a:solidFill>
              </a:rPr>
              <a:t>j.</a:t>
            </a:r>
            <a:r>
              <a:rPr lang="el-GR" sz="2400" dirty="0" smtClean="0"/>
              <a:t>φ(</a:t>
            </a:r>
            <a:r>
              <a:rPr lang="en-IN" sz="2400" dirty="0"/>
              <a:t>n) </a:t>
            </a:r>
            <a:r>
              <a:rPr lang="en-IN" sz="2400" dirty="0">
                <a:solidFill>
                  <a:schemeClr val="tx1"/>
                </a:solidFill>
              </a:rPr>
              <a:t>where </a:t>
            </a:r>
            <a:r>
              <a:rPr lang="en-IN" sz="2400" dirty="0" smtClean="0">
                <a:solidFill>
                  <a:schemeClr val="tx1"/>
                </a:solidFill>
              </a:rPr>
              <a:t>j </a:t>
            </a:r>
            <a:r>
              <a:rPr lang="en-IN" sz="2400" dirty="0">
                <a:solidFill>
                  <a:schemeClr val="tx1"/>
                </a:solidFill>
              </a:rPr>
              <a:t>is any </a:t>
            </a:r>
            <a:r>
              <a:rPr lang="en-IN" sz="2400" dirty="0" smtClean="0">
                <a:solidFill>
                  <a:schemeClr val="tx1"/>
                </a:solidFill>
              </a:rPr>
              <a:t>integer.</a:t>
            </a:r>
          </a:p>
          <a:p>
            <a:pPr marL="182563" indent="-182563" algn="just">
              <a:buFont typeface="Arial" panose="020B0604020202020204" pitchFamily="34" charset="0"/>
              <a:buChar char="•"/>
            </a:pPr>
            <a:r>
              <a:rPr lang="en-IN" sz="2400" dirty="0"/>
              <a:t>We can rewrite this as </a:t>
            </a:r>
            <a:endParaRPr lang="en-IN" sz="2400" dirty="0" smtClean="0"/>
          </a:p>
          <a:p>
            <a:pPr marL="182563" indent="-182563" algn="just"/>
            <a:r>
              <a:rPr lang="en-IN" sz="2400" dirty="0" smtClean="0"/>
              <a:t>   d </a:t>
            </a:r>
            <a:r>
              <a:rPr lang="en-IN" sz="2400" dirty="0"/>
              <a:t>= (1 + </a:t>
            </a:r>
            <a:r>
              <a:rPr lang="en-IN" sz="2400" dirty="0" smtClean="0"/>
              <a:t>j.</a:t>
            </a:r>
            <a:r>
              <a:rPr lang="el-GR" sz="2400" dirty="0"/>
              <a:t> φ(</a:t>
            </a:r>
            <a:r>
              <a:rPr lang="en-IN" sz="2400" dirty="0"/>
              <a:t>n)</a:t>
            </a:r>
            <a:r>
              <a:rPr lang="en-IN" sz="2400" dirty="0" smtClean="0"/>
              <a:t>) </a:t>
            </a:r>
            <a:r>
              <a:rPr lang="en-IN" sz="2400" dirty="0"/>
              <a:t>/ e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6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Step-2 : Encrypt Message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Encryption using Public Key: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260473" y="1376772"/>
            <a:ext cx="2592287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/>
              <a:t>C </a:t>
            </a:r>
            <a:r>
              <a:rPr lang="en-IN" sz="3200" dirty="0"/>
              <a:t>= </a:t>
            </a:r>
            <a:r>
              <a:rPr lang="en-IN" sz="3200" dirty="0" smtClean="0"/>
              <a:t>M</a:t>
            </a:r>
            <a:r>
              <a:rPr lang="en-IN" sz="3200" baseline="30000" dirty="0" smtClean="0"/>
              <a:t>e</a:t>
            </a:r>
            <a:r>
              <a:rPr lang="en-IN" sz="3200" dirty="0" smtClean="0"/>
              <a:t> mod n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91780" y="270892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Ciphertext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347864" y="1952836"/>
            <a:ext cx="1140380" cy="900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6016" y="2708920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Input Message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148064" y="1892695"/>
            <a:ext cx="324036" cy="960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85637" y="275508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Public key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375835" y="1802685"/>
            <a:ext cx="1700920" cy="10502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505228" y="1900718"/>
            <a:ext cx="623055" cy="952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7414" y="4221969"/>
            <a:ext cx="2736304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For message M = 14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7413" y="4708056"/>
            <a:ext cx="7236915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/>
              <a:t>C = 14</a:t>
            </a:r>
            <a:r>
              <a:rPr lang="en-IN" sz="2400" baseline="30000" dirty="0" smtClean="0"/>
              <a:t>7</a:t>
            </a:r>
            <a:r>
              <a:rPr lang="en-IN" sz="2400" dirty="0" smtClean="0"/>
              <a:t> mod 33</a:t>
            </a:r>
          </a:p>
          <a:p>
            <a:r>
              <a:rPr lang="en-IN" sz="2400" dirty="0" smtClean="0"/>
              <a:t>C </a:t>
            </a:r>
            <a:r>
              <a:rPr lang="en-IN" sz="2400" dirty="0"/>
              <a:t>= </a:t>
            </a:r>
            <a:r>
              <a:rPr lang="en-IN" sz="2400" dirty="0" smtClean="0"/>
              <a:t>[(14</a:t>
            </a:r>
            <a:r>
              <a:rPr lang="en-IN" sz="2400" baseline="30000" dirty="0" smtClean="0"/>
              <a:t>1</a:t>
            </a:r>
            <a:r>
              <a:rPr lang="en-IN" sz="2400" dirty="0" smtClean="0"/>
              <a:t> </a:t>
            </a:r>
            <a:r>
              <a:rPr lang="en-IN" sz="2400" dirty="0"/>
              <a:t>mod </a:t>
            </a:r>
            <a:r>
              <a:rPr lang="en-IN" sz="2400" dirty="0" smtClean="0"/>
              <a:t>33) X </a:t>
            </a:r>
            <a:r>
              <a:rPr lang="en-IN" sz="2400" dirty="0"/>
              <a:t>(</a:t>
            </a:r>
            <a:r>
              <a:rPr lang="en-IN" sz="2400" dirty="0" smtClean="0"/>
              <a:t>14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 </a:t>
            </a:r>
            <a:r>
              <a:rPr lang="en-IN" sz="2400" dirty="0"/>
              <a:t>mod </a:t>
            </a:r>
            <a:r>
              <a:rPr lang="en-IN" sz="2400" dirty="0" smtClean="0"/>
              <a:t>33) </a:t>
            </a:r>
            <a:r>
              <a:rPr lang="en-IN" sz="2400" dirty="0"/>
              <a:t>X (</a:t>
            </a:r>
            <a:r>
              <a:rPr lang="en-IN" sz="2400" dirty="0" smtClean="0"/>
              <a:t>14</a:t>
            </a:r>
            <a:r>
              <a:rPr lang="en-IN" sz="2400" baseline="30000" dirty="0" smtClean="0"/>
              <a:t>4</a:t>
            </a:r>
            <a:r>
              <a:rPr lang="en-IN" sz="2400" dirty="0" smtClean="0"/>
              <a:t> </a:t>
            </a:r>
            <a:r>
              <a:rPr lang="en-IN" sz="2400" dirty="0"/>
              <a:t>mod </a:t>
            </a:r>
            <a:r>
              <a:rPr lang="en-IN" sz="2400" dirty="0" smtClean="0"/>
              <a:t>33)] mod 33</a:t>
            </a:r>
          </a:p>
          <a:p>
            <a:r>
              <a:rPr lang="en-IN" sz="2400" dirty="0"/>
              <a:t>C = </a:t>
            </a:r>
            <a:r>
              <a:rPr lang="en-IN" sz="2400" dirty="0" smtClean="0"/>
              <a:t>(14 X 31 X 4) mod 33 = 1736 mod 33</a:t>
            </a:r>
          </a:p>
          <a:p>
            <a:r>
              <a:rPr lang="en-IN" sz="2400" dirty="0"/>
              <a:t>C = </a:t>
            </a:r>
            <a:r>
              <a:rPr lang="en-IN" sz="2400" dirty="0" smtClean="0"/>
              <a:t>20</a:t>
            </a:r>
            <a:endParaRPr lang="en-IN" sz="2400" dirty="0"/>
          </a:p>
        </p:txBody>
      </p:sp>
      <p:sp>
        <p:nvSpPr>
          <p:cNvPr id="20" name="Rectangle 19"/>
          <p:cNvSpPr/>
          <p:nvPr/>
        </p:nvSpPr>
        <p:spPr>
          <a:xfrm>
            <a:off x="287414" y="3719360"/>
            <a:ext cx="3492388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PU = { e, n } , PU = { 7, </a:t>
            </a:r>
            <a:r>
              <a:rPr lang="en-IN" sz="2400" dirty="0" smtClean="0"/>
              <a:t>33 </a:t>
            </a: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066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/>
      <p:bldP spid="13" grpId="0"/>
      <p:bldP spid="15" grpId="0" animBg="1"/>
      <p:bldP spid="18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Step-3 : Decrypt Message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Decryption </a:t>
            </a:r>
            <a:r>
              <a:rPr lang="en-IN" dirty="0"/>
              <a:t>u</a:t>
            </a:r>
            <a:r>
              <a:rPr lang="en-IN" dirty="0" smtClean="0"/>
              <a:t>sing Private Key: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260473" y="1376772"/>
            <a:ext cx="2592287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/>
              <a:t>M </a:t>
            </a:r>
            <a:r>
              <a:rPr lang="en-IN" sz="3200" dirty="0"/>
              <a:t>= </a:t>
            </a:r>
            <a:r>
              <a:rPr lang="en-IN" sz="3200" dirty="0" smtClean="0"/>
              <a:t>C</a:t>
            </a:r>
            <a:r>
              <a:rPr lang="en-IN" sz="3200" baseline="30000" dirty="0" smtClean="0"/>
              <a:t>d</a:t>
            </a:r>
            <a:r>
              <a:rPr lang="en-IN" sz="3200" dirty="0" smtClean="0"/>
              <a:t> mod n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91780" y="2708920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Plaintext</a:t>
            </a:r>
          </a:p>
          <a:p>
            <a:pPr algn="ctr"/>
            <a:r>
              <a:rPr lang="en-IN" sz="2400" dirty="0" smtClean="0"/>
              <a:t>Message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347864" y="1952836"/>
            <a:ext cx="1140380" cy="900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6016" y="2708920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Cipher</a:t>
            </a:r>
          </a:p>
          <a:p>
            <a:pPr algn="ctr"/>
            <a:r>
              <a:rPr lang="en-IN" sz="2400" dirty="0" smtClean="0"/>
              <a:t>Message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148064" y="1892695"/>
            <a:ext cx="324036" cy="960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85636" y="2755086"/>
            <a:ext cx="1930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Private key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375835" y="1802685"/>
            <a:ext cx="1700920" cy="10502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505228" y="1900718"/>
            <a:ext cx="623055" cy="952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7414" y="4221969"/>
            <a:ext cx="2808422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For </a:t>
            </a:r>
            <a:r>
              <a:rPr lang="en-IN" sz="2400" dirty="0" smtClean="0"/>
              <a:t>Ciphertext C </a:t>
            </a:r>
            <a:r>
              <a:rPr lang="en-IN" sz="2400" dirty="0"/>
              <a:t>= </a:t>
            </a:r>
            <a:r>
              <a:rPr lang="en-IN" sz="2400" dirty="0" smtClean="0"/>
              <a:t>20</a:t>
            </a:r>
            <a:endParaRPr lang="en-IN" sz="2400" dirty="0"/>
          </a:p>
        </p:txBody>
      </p:sp>
      <p:sp>
        <p:nvSpPr>
          <p:cNvPr id="18" name="Rectangle 17"/>
          <p:cNvSpPr/>
          <p:nvPr/>
        </p:nvSpPr>
        <p:spPr>
          <a:xfrm>
            <a:off x="287414" y="4708056"/>
            <a:ext cx="629931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/>
              <a:t>M = 20</a:t>
            </a:r>
            <a:r>
              <a:rPr lang="en-IN" sz="2400" baseline="30000" dirty="0" smtClean="0"/>
              <a:t>3</a:t>
            </a:r>
            <a:r>
              <a:rPr lang="en-IN" sz="2400" dirty="0" smtClean="0"/>
              <a:t> mod 33</a:t>
            </a:r>
          </a:p>
          <a:p>
            <a:r>
              <a:rPr lang="en-IN" sz="2400" dirty="0" smtClean="0"/>
              <a:t>M </a:t>
            </a:r>
            <a:r>
              <a:rPr lang="en-IN" sz="2400" dirty="0"/>
              <a:t>= </a:t>
            </a:r>
            <a:r>
              <a:rPr lang="en-IN" sz="2400" dirty="0" smtClean="0"/>
              <a:t>[(20</a:t>
            </a:r>
            <a:r>
              <a:rPr lang="en-IN" sz="2400" baseline="30000" dirty="0" smtClean="0"/>
              <a:t>1</a:t>
            </a:r>
            <a:r>
              <a:rPr lang="en-IN" sz="2400" dirty="0" smtClean="0"/>
              <a:t> </a:t>
            </a:r>
            <a:r>
              <a:rPr lang="en-IN" sz="2400" dirty="0"/>
              <a:t>mod </a:t>
            </a:r>
            <a:r>
              <a:rPr lang="en-IN" sz="2400" dirty="0" smtClean="0"/>
              <a:t>33) X (20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 </a:t>
            </a:r>
            <a:r>
              <a:rPr lang="en-IN" sz="2400" dirty="0"/>
              <a:t>mod </a:t>
            </a:r>
            <a:r>
              <a:rPr lang="en-IN" sz="2400" dirty="0" smtClean="0"/>
              <a:t>33)] mod 33</a:t>
            </a:r>
          </a:p>
          <a:p>
            <a:r>
              <a:rPr lang="en-IN" sz="2400" dirty="0" smtClean="0"/>
              <a:t>M </a:t>
            </a:r>
            <a:r>
              <a:rPr lang="en-IN" sz="2400" dirty="0"/>
              <a:t>= </a:t>
            </a:r>
            <a:r>
              <a:rPr lang="en-IN" sz="2400" dirty="0" smtClean="0"/>
              <a:t>(20 X 4) mod 33 = 80 mod 33</a:t>
            </a:r>
          </a:p>
          <a:p>
            <a:r>
              <a:rPr lang="en-IN" sz="2400" dirty="0" smtClean="0"/>
              <a:t>M </a:t>
            </a:r>
            <a:r>
              <a:rPr lang="en-IN" sz="2400" dirty="0"/>
              <a:t>= </a:t>
            </a:r>
            <a:r>
              <a:rPr lang="en-IN" sz="2400" dirty="0" smtClean="0"/>
              <a:t>14</a:t>
            </a:r>
            <a:endParaRPr lang="en-IN" sz="2400" dirty="0"/>
          </a:p>
        </p:txBody>
      </p:sp>
      <p:sp>
        <p:nvSpPr>
          <p:cNvPr id="20" name="Rectangle 19"/>
          <p:cNvSpPr/>
          <p:nvPr/>
        </p:nvSpPr>
        <p:spPr>
          <a:xfrm>
            <a:off x="287414" y="3719360"/>
            <a:ext cx="3492388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/>
              <a:t>PR </a:t>
            </a:r>
            <a:r>
              <a:rPr lang="en-IN" sz="2400" dirty="0"/>
              <a:t>= { </a:t>
            </a:r>
            <a:r>
              <a:rPr lang="en-IN" sz="2400" dirty="0" smtClean="0"/>
              <a:t>d, </a:t>
            </a:r>
            <a:r>
              <a:rPr lang="en-IN" sz="2400" dirty="0"/>
              <a:t>n } , </a:t>
            </a:r>
            <a:r>
              <a:rPr lang="en-IN" sz="2400" dirty="0" smtClean="0"/>
              <a:t>PR </a:t>
            </a:r>
            <a:r>
              <a:rPr lang="en-IN" sz="2400" dirty="0"/>
              <a:t>= { </a:t>
            </a:r>
            <a:r>
              <a:rPr lang="en-IN" sz="2400" dirty="0" smtClean="0"/>
              <a:t>3, 33 </a:t>
            </a: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30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/>
      <p:bldP spid="13" grpId="0"/>
      <p:bldP spid="15" grpId="0" animBg="1"/>
      <p:bldP spid="18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RSA Algorithm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73113" y="2263728"/>
            <a:ext cx="2216235" cy="955557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14</a:t>
            </a:r>
            <a:r>
              <a:rPr lang="en-IN" sz="2400" baseline="80000" dirty="0"/>
              <a:t>7</a:t>
            </a:r>
            <a:r>
              <a:rPr lang="en-IN" sz="2400" dirty="0"/>
              <a:t> mod </a:t>
            </a:r>
            <a:r>
              <a:rPr lang="en-IN" sz="2400" dirty="0" smtClean="0"/>
              <a:t>33 = 20 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329422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Plaintext</a:t>
            </a:r>
          </a:p>
          <a:p>
            <a:pPr algn="ctr"/>
            <a:r>
              <a:rPr lang="en-IN" sz="2400" dirty="0" smtClean="0"/>
              <a:t>14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905343" y="2303147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Plaintext</a:t>
            </a:r>
          </a:p>
          <a:p>
            <a:pPr algn="ctr"/>
            <a:r>
              <a:rPr lang="en-IN" sz="2400" dirty="0" smtClean="0"/>
              <a:t>14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5442304" y="2243041"/>
            <a:ext cx="2216235" cy="955557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20</a:t>
            </a:r>
            <a:r>
              <a:rPr lang="en-IN" sz="2400" baseline="80000" dirty="0" smtClean="0"/>
              <a:t>3</a:t>
            </a:r>
            <a:r>
              <a:rPr lang="en-IN" sz="2400" dirty="0" smtClean="0"/>
              <a:t> </a:t>
            </a:r>
            <a:r>
              <a:rPr lang="en-IN" sz="2400" dirty="0"/>
              <a:t>mod </a:t>
            </a:r>
            <a:r>
              <a:rPr lang="en-IN" sz="2400" dirty="0" smtClean="0"/>
              <a:t>33 = 14 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906863" y="2329422"/>
            <a:ext cx="1506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Ciphertext</a:t>
            </a:r>
          </a:p>
          <a:p>
            <a:pPr algn="ctr"/>
            <a:r>
              <a:rPr lang="en-IN" sz="2400" dirty="0" smtClean="0"/>
              <a:t>20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43708" y="352386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PU = 7, 33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4337" y="350100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PR = 3, 33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71140" y="1729940"/>
            <a:ext cx="16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Encryption</a:t>
            </a:r>
            <a:endParaRPr lang="en-IN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40331" y="1707080"/>
            <a:ext cx="16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Decryption</a:t>
            </a:r>
            <a:endParaRPr lang="en-IN" sz="2400" b="1" dirty="0"/>
          </a:p>
        </p:txBody>
      </p:sp>
      <p:sp>
        <p:nvSpPr>
          <p:cNvPr id="14" name="Oval 13"/>
          <p:cNvSpPr/>
          <p:nvPr/>
        </p:nvSpPr>
        <p:spPr>
          <a:xfrm>
            <a:off x="2021812" y="242546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5794337" y="24026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2835404" y="2560340"/>
            <a:ext cx="396044" cy="37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6606512" y="2529481"/>
            <a:ext cx="396044" cy="37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/>
          <p:cNvCxnSpPr>
            <a:endCxn id="4" idx="1"/>
          </p:cNvCxnSpPr>
          <p:nvPr/>
        </p:nvCxnSpPr>
        <p:spPr>
          <a:xfrm>
            <a:off x="1115616" y="2741506"/>
            <a:ext cx="55749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9" idx="3"/>
          </p:cNvCxnSpPr>
          <p:nvPr/>
        </p:nvCxnSpPr>
        <p:spPr>
          <a:xfrm>
            <a:off x="3889348" y="2741507"/>
            <a:ext cx="1523814" cy="3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57629" y="2718643"/>
            <a:ext cx="406759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159732" y="2641484"/>
            <a:ext cx="675672" cy="1003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069230" y="2946067"/>
            <a:ext cx="57568" cy="662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966753" y="2606430"/>
            <a:ext cx="675672" cy="1003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876251" y="2911013"/>
            <a:ext cx="57568" cy="662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76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 animBg="1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RSA Example - 1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941492"/>
          </a:xfrm>
        </p:spPr>
        <p:txBody>
          <a:bodyPr/>
          <a:lstStyle/>
          <a:p>
            <a:r>
              <a:rPr lang="en-IN" dirty="0" smtClean="0"/>
              <a:t>Find n, </a:t>
            </a:r>
            <a:r>
              <a:rPr lang="el-GR" dirty="0"/>
              <a:t>φ</a:t>
            </a:r>
            <a:r>
              <a:rPr lang="en-IN" dirty="0"/>
              <a:t>(n</a:t>
            </a:r>
            <a:r>
              <a:rPr lang="en-IN" dirty="0" smtClean="0"/>
              <a:t>), e, d for p=7 and q= 19 then demonstrate encryption and decryption for M = 6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312" y="1932092"/>
            <a:ext cx="3096344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/>
              <a:t>n = p * q = 7 * 19 = 133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90540" y="2482707"/>
            <a:ext cx="3852428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2400" dirty="0"/>
              <a:t>φ</a:t>
            </a:r>
            <a:r>
              <a:rPr lang="en-IN" sz="2400" dirty="0"/>
              <a:t>(n) </a:t>
            </a:r>
            <a:r>
              <a:rPr lang="en-IN" sz="2400" dirty="0" smtClean="0"/>
              <a:t>= ( p – 1 ) * ( q – 1) = 108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4644008" y="1957263"/>
            <a:ext cx="4235058" cy="1633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/>
              <a:t>Finding e relatively prime to 108</a:t>
            </a:r>
          </a:p>
          <a:p>
            <a:r>
              <a:rPr lang="en-IN" sz="2400" dirty="0" smtClean="0"/>
              <a:t>e = 2 =&gt; GCD( 2, 108 ) = 2 (no)</a:t>
            </a:r>
          </a:p>
          <a:p>
            <a:r>
              <a:rPr lang="en-IN" sz="2400" dirty="0"/>
              <a:t>e = </a:t>
            </a:r>
            <a:r>
              <a:rPr lang="en-IN" sz="2400" dirty="0" smtClean="0"/>
              <a:t>3 </a:t>
            </a:r>
            <a:r>
              <a:rPr lang="en-IN" sz="2400" dirty="0"/>
              <a:t>=&gt; </a:t>
            </a:r>
            <a:r>
              <a:rPr lang="en-IN" sz="2400" dirty="0" smtClean="0"/>
              <a:t>GCD( 3, 108 ) </a:t>
            </a:r>
            <a:r>
              <a:rPr lang="en-IN" sz="2400" dirty="0"/>
              <a:t>= </a:t>
            </a:r>
            <a:r>
              <a:rPr lang="en-IN" sz="2400" dirty="0" smtClean="0"/>
              <a:t>3 </a:t>
            </a:r>
            <a:r>
              <a:rPr lang="en-IN" sz="2400" dirty="0"/>
              <a:t>(no</a:t>
            </a:r>
            <a:r>
              <a:rPr lang="en-IN" sz="2400" dirty="0" smtClean="0"/>
              <a:t>)</a:t>
            </a:r>
          </a:p>
          <a:p>
            <a:r>
              <a:rPr lang="en-IN" sz="2400" dirty="0"/>
              <a:t>e = </a:t>
            </a:r>
            <a:r>
              <a:rPr lang="en-IN" sz="2400" dirty="0" smtClean="0"/>
              <a:t>5 </a:t>
            </a:r>
            <a:r>
              <a:rPr lang="en-IN" sz="2400" dirty="0"/>
              <a:t>=&gt; GCD</a:t>
            </a:r>
            <a:r>
              <a:rPr lang="en-IN" sz="2400" dirty="0" smtClean="0"/>
              <a:t>( 5, 108 ) </a:t>
            </a:r>
            <a:r>
              <a:rPr lang="en-IN" sz="2400" dirty="0"/>
              <a:t>= </a:t>
            </a:r>
            <a:r>
              <a:rPr lang="en-IN" sz="2400" dirty="0" smtClean="0"/>
              <a:t>1 (Yes)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520" y="3745533"/>
            <a:ext cx="5639214" cy="2389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Finding d such that (d * e ) mod </a:t>
            </a:r>
            <a:r>
              <a:rPr lang="el-GR" sz="2400" dirty="0"/>
              <a:t>φ</a:t>
            </a:r>
            <a:r>
              <a:rPr lang="en-IN" sz="2400" dirty="0"/>
              <a:t>(n</a:t>
            </a:r>
            <a:r>
              <a:rPr lang="en-IN" sz="2400" dirty="0" smtClean="0"/>
              <a:t>) = 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 can rewrite this as d = (1 + </a:t>
            </a:r>
            <a:r>
              <a:rPr lang="en-IN" sz="2400" dirty="0" smtClean="0"/>
              <a:t>j .</a:t>
            </a:r>
            <a:r>
              <a:rPr lang="el-GR" sz="2400" dirty="0" smtClean="0"/>
              <a:t> </a:t>
            </a:r>
            <a:r>
              <a:rPr lang="el-GR" sz="2400" dirty="0"/>
              <a:t>φ</a:t>
            </a:r>
            <a:r>
              <a:rPr lang="en-IN" sz="2400" dirty="0"/>
              <a:t>(n)</a:t>
            </a:r>
            <a:r>
              <a:rPr lang="en-IN" sz="2400" dirty="0" smtClean="0"/>
              <a:t>) </a:t>
            </a:r>
            <a:r>
              <a:rPr lang="en-IN" sz="2400" dirty="0"/>
              <a:t>/ </a:t>
            </a:r>
            <a:r>
              <a:rPr lang="en-IN" sz="2400" dirty="0" smtClean="0"/>
              <a:t>e</a:t>
            </a:r>
          </a:p>
          <a:p>
            <a:r>
              <a:rPr lang="en-IN" sz="2400" dirty="0" smtClean="0"/>
              <a:t>j = 0  =&gt; d = 1 / 5 = 0.2 </a:t>
            </a:r>
            <a:r>
              <a:rPr lang="en-IN" sz="2400" dirty="0" smtClean="0">
                <a:sym typeface="Wingdings" panose="05000000000000000000" pitchFamily="2" charset="2"/>
              </a:rPr>
              <a:t> </a:t>
            </a:r>
            <a:r>
              <a:rPr lang="en-IN" sz="2400" dirty="0" smtClean="0"/>
              <a:t>integer ? (no)</a:t>
            </a:r>
          </a:p>
          <a:p>
            <a:r>
              <a:rPr lang="en-IN" sz="2400" dirty="0"/>
              <a:t>j = </a:t>
            </a:r>
            <a:r>
              <a:rPr lang="en-IN" sz="2400" dirty="0" smtClean="0"/>
              <a:t>1  </a:t>
            </a:r>
            <a:r>
              <a:rPr lang="en-IN" sz="2400" dirty="0"/>
              <a:t>=&gt; d = </a:t>
            </a:r>
            <a:r>
              <a:rPr lang="en-IN" sz="2400" dirty="0" smtClean="0"/>
              <a:t>109 </a:t>
            </a:r>
            <a:r>
              <a:rPr lang="en-IN" sz="2400" dirty="0"/>
              <a:t>/ 5 = </a:t>
            </a:r>
            <a:r>
              <a:rPr lang="en-IN" sz="2400" dirty="0" smtClean="0"/>
              <a:t>21.8 </a:t>
            </a:r>
            <a:r>
              <a:rPr lang="en-IN" sz="2400" dirty="0" smtClean="0">
                <a:sym typeface="Wingdings" panose="05000000000000000000" pitchFamily="2" charset="2"/>
              </a:rPr>
              <a:t> </a:t>
            </a:r>
            <a:r>
              <a:rPr lang="en-IN" sz="2400" dirty="0" smtClean="0"/>
              <a:t>integer </a:t>
            </a:r>
            <a:r>
              <a:rPr lang="en-IN" sz="2400" dirty="0"/>
              <a:t>? (no</a:t>
            </a:r>
            <a:r>
              <a:rPr lang="en-IN" sz="2400" dirty="0" smtClean="0"/>
              <a:t>)</a:t>
            </a:r>
          </a:p>
          <a:p>
            <a:r>
              <a:rPr lang="en-IN" sz="2400" dirty="0"/>
              <a:t>j = </a:t>
            </a:r>
            <a:r>
              <a:rPr lang="en-IN" sz="2400" dirty="0" smtClean="0"/>
              <a:t>2  </a:t>
            </a:r>
            <a:r>
              <a:rPr lang="en-IN" sz="2400" dirty="0"/>
              <a:t>=&gt; d = </a:t>
            </a:r>
            <a:r>
              <a:rPr lang="en-IN" sz="2400" dirty="0" smtClean="0"/>
              <a:t>217 </a:t>
            </a:r>
            <a:r>
              <a:rPr lang="en-IN" sz="2400" dirty="0"/>
              <a:t>/ 5 = </a:t>
            </a:r>
            <a:r>
              <a:rPr lang="en-IN" sz="2400" dirty="0" smtClean="0"/>
              <a:t>43.4 </a:t>
            </a:r>
            <a:r>
              <a:rPr lang="en-IN" sz="2400" dirty="0" smtClean="0">
                <a:sym typeface="Wingdings" panose="05000000000000000000" pitchFamily="2" charset="2"/>
              </a:rPr>
              <a:t> </a:t>
            </a:r>
            <a:r>
              <a:rPr lang="en-IN" sz="2400" dirty="0" smtClean="0"/>
              <a:t>integer </a:t>
            </a:r>
            <a:r>
              <a:rPr lang="en-IN" sz="2400" dirty="0"/>
              <a:t>? (no</a:t>
            </a:r>
            <a:r>
              <a:rPr lang="en-IN" sz="2400" dirty="0" smtClean="0"/>
              <a:t>)</a:t>
            </a:r>
          </a:p>
          <a:p>
            <a:r>
              <a:rPr lang="en-IN" sz="2400" dirty="0"/>
              <a:t>j = </a:t>
            </a:r>
            <a:r>
              <a:rPr lang="en-IN" sz="2400" dirty="0" smtClean="0"/>
              <a:t>3  </a:t>
            </a:r>
            <a:r>
              <a:rPr lang="en-IN" sz="2400" dirty="0"/>
              <a:t>=&gt; d = </a:t>
            </a:r>
            <a:r>
              <a:rPr lang="en-IN" sz="2400" dirty="0" smtClean="0"/>
              <a:t>325 </a:t>
            </a:r>
            <a:r>
              <a:rPr lang="en-IN" sz="2400" dirty="0"/>
              <a:t>/ 5 = </a:t>
            </a:r>
            <a:r>
              <a:rPr lang="en-IN" sz="2400" dirty="0" smtClean="0"/>
              <a:t>65 integer </a:t>
            </a:r>
            <a:r>
              <a:rPr lang="en-IN" sz="2400" dirty="0"/>
              <a:t>? </a:t>
            </a:r>
            <a:r>
              <a:rPr lang="en-IN" sz="2400" dirty="0" smtClean="0"/>
              <a:t>(yes)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951754" y="3825044"/>
            <a:ext cx="30847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Public key </a:t>
            </a:r>
            <a:r>
              <a:rPr lang="en-IN" sz="2400" dirty="0"/>
              <a:t>: </a:t>
            </a:r>
            <a:endParaRPr lang="en-IN" sz="2400" dirty="0" smtClean="0"/>
          </a:p>
          <a:p>
            <a:r>
              <a:rPr lang="en-IN" sz="2400" b="1" dirty="0" smtClean="0">
                <a:solidFill>
                  <a:schemeClr val="tx2"/>
                </a:solidFill>
              </a:rPr>
              <a:t>PU </a:t>
            </a:r>
            <a:r>
              <a:rPr lang="en-IN" sz="2400" b="1" dirty="0">
                <a:solidFill>
                  <a:schemeClr val="tx2"/>
                </a:solidFill>
              </a:rPr>
              <a:t>= { e, n </a:t>
            </a:r>
            <a:r>
              <a:rPr lang="en-IN" sz="2400" b="1" dirty="0" smtClean="0">
                <a:solidFill>
                  <a:schemeClr val="tx2"/>
                </a:solidFill>
              </a:rPr>
              <a:t>} = {5, 133}</a:t>
            </a:r>
            <a:endParaRPr lang="en-IN" sz="2400" b="1" dirty="0">
              <a:solidFill>
                <a:schemeClr val="tx2"/>
              </a:solidFill>
            </a:endParaRPr>
          </a:p>
          <a:p>
            <a:r>
              <a:rPr lang="en-IN" sz="2400" dirty="0" smtClean="0"/>
              <a:t>Private key </a:t>
            </a:r>
            <a:r>
              <a:rPr lang="en-IN" sz="2400" dirty="0"/>
              <a:t>: </a:t>
            </a:r>
            <a:endParaRPr lang="en-IN" sz="2400" dirty="0" smtClean="0"/>
          </a:p>
          <a:p>
            <a:r>
              <a:rPr lang="en-IN" sz="2400" b="1" dirty="0" smtClean="0">
                <a:solidFill>
                  <a:schemeClr val="tx2"/>
                </a:solidFill>
              </a:rPr>
              <a:t>PR </a:t>
            </a:r>
            <a:r>
              <a:rPr lang="en-IN" sz="2400" b="1" dirty="0">
                <a:solidFill>
                  <a:schemeClr val="tx2"/>
                </a:solidFill>
              </a:rPr>
              <a:t>= { d, n </a:t>
            </a:r>
            <a:r>
              <a:rPr lang="en-IN" sz="2400" b="1" dirty="0" smtClean="0">
                <a:solidFill>
                  <a:schemeClr val="tx2"/>
                </a:solidFill>
              </a:rPr>
              <a:t>} = {65, 133}</a:t>
            </a:r>
            <a:endParaRPr lang="en-IN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6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RSA Example –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43484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Encryption: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3568" y="1521182"/>
            <a:ext cx="1944216" cy="44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/>
              <a:t>C </a:t>
            </a:r>
            <a:r>
              <a:rPr lang="en-IN" sz="2400" dirty="0"/>
              <a:t>= </a:t>
            </a:r>
            <a:r>
              <a:rPr lang="en-IN" sz="2400" dirty="0" smtClean="0"/>
              <a:t>M</a:t>
            </a:r>
            <a:r>
              <a:rPr lang="en-IN" sz="2400" baseline="30000" dirty="0" smtClean="0"/>
              <a:t>e</a:t>
            </a:r>
            <a:r>
              <a:rPr lang="en-IN" sz="2400" dirty="0" smtClean="0"/>
              <a:t> mod n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683568" y="2058572"/>
            <a:ext cx="2520280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For message M = 6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2606132"/>
            <a:ext cx="2520281" cy="108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/>
              <a:t>C = 6</a:t>
            </a:r>
            <a:r>
              <a:rPr lang="en-IN" sz="2400" baseline="30000" dirty="0" smtClean="0"/>
              <a:t>5</a:t>
            </a:r>
            <a:r>
              <a:rPr lang="en-IN" sz="2400" dirty="0" smtClean="0"/>
              <a:t> mod 133</a:t>
            </a:r>
          </a:p>
          <a:p>
            <a:r>
              <a:rPr lang="en-IN" sz="2400" dirty="0" smtClean="0"/>
              <a:t>C </a:t>
            </a:r>
            <a:r>
              <a:rPr lang="en-IN" sz="2400" dirty="0"/>
              <a:t>= </a:t>
            </a:r>
            <a:r>
              <a:rPr lang="en-IN" sz="2400" dirty="0" smtClean="0"/>
              <a:t>7776 mod 33</a:t>
            </a:r>
          </a:p>
          <a:p>
            <a:r>
              <a:rPr lang="en-IN" sz="2400" dirty="0" smtClean="0"/>
              <a:t>C </a:t>
            </a:r>
            <a:r>
              <a:rPr lang="en-IN" sz="2400" dirty="0"/>
              <a:t>= </a:t>
            </a:r>
            <a:r>
              <a:rPr lang="en-IN" sz="2400" dirty="0" smtClean="0"/>
              <a:t>62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2789802" y="1521349"/>
            <a:ext cx="3564396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PU = { e, n } , PU = { </a:t>
            </a:r>
            <a:r>
              <a:rPr lang="en-IN" sz="2400" dirty="0" smtClean="0"/>
              <a:t>5, 133 </a:t>
            </a:r>
            <a:r>
              <a:rPr lang="en-IN" sz="2400" dirty="0"/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420" y="3705555"/>
            <a:ext cx="8763000" cy="4348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Decryption: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04488" y="4236137"/>
            <a:ext cx="1944216" cy="44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/>
              <a:t>M </a:t>
            </a:r>
            <a:r>
              <a:rPr lang="en-IN" sz="2400" dirty="0"/>
              <a:t>= </a:t>
            </a:r>
            <a:r>
              <a:rPr lang="en-IN" sz="2400" dirty="0" smtClean="0"/>
              <a:t>C</a:t>
            </a:r>
            <a:r>
              <a:rPr lang="en-IN" sz="2400" baseline="30000" dirty="0" smtClean="0"/>
              <a:t>d</a:t>
            </a:r>
            <a:r>
              <a:rPr lang="en-IN" sz="2400" dirty="0" smtClean="0"/>
              <a:t> mod n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504901" y="4779753"/>
            <a:ext cx="2520280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For </a:t>
            </a:r>
            <a:r>
              <a:rPr lang="en-IN" sz="2400" dirty="0" smtClean="0"/>
              <a:t>C </a:t>
            </a:r>
            <a:r>
              <a:rPr lang="en-IN" sz="2400" dirty="0"/>
              <a:t>= </a:t>
            </a:r>
            <a:r>
              <a:rPr lang="en-IN" sz="2400" dirty="0" smtClean="0"/>
              <a:t>62</a:t>
            </a:r>
            <a:endParaRPr lang="en-IN" sz="2400" dirty="0"/>
          </a:p>
        </p:txBody>
      </p:sp>
      <p:sp>
        <p:nvSpPr>
          <p:cNvPr id="11" name="Rectangle 10"/>
          <p:cNvSpPr/>
          <p:nvPr/>
        </p:nvSpPr>
        <p:spPr>
          <a:xfrm>
            <a:off x="498808" y="5322559"/>
            <a:ext cx="2520281" cy="108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/>
              <a:t>M = 62</a:t>
            </a:r>
            <a:r>
              <a:rPr lang="en-IN" sz="2400" baseline="30000" dirty="0" smtClean="0"/>
              <a:t>65</a:t>
            </a:r>
            <a:r>
              <a:rPr lang="en-IN" sz="2400" dirty="0" smtClean="0"/>
              <a:t> mod 133</a:t>
            </a:r>
          </a:p>
          <a:p>
            <a:r>
              <a:rPr lang="en-IN" sz="2400" dirty="0" smtClean="0"/>
              <a:t>M </a:t>
            </a:r>
            <a:r>
              <a:rPr lang="en-IN" sz="2400" dirty="0"/>
              <a:t>= </a:t>
            </a:r>
            <a:r>
              <a:rPr lang="en-IN" sz="2400" dirty="0" smtClean="0"/>
              <a:t>2666 mod 33</a:t>
            </a:r>
          </a:p>
          <a:p>
            <a:r>
              <a:rPr lang="en-IN" sz="2400" dirty="0" smtClean="0"/>
              <a:t>M </a:t>
            </a:r>
            <a:r>
              <a:rPr lang="en-IN" sz="2400" dirty="0"/>
              <a:t>= </a:t>
            </a:r>
            <a:r>
              <a:rPr lang="en-IN" sz="2400" dirty="0" smtClean="0"/>
              <a:t>6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2789802" y="4243394"/>
            <a:ext cx="3726414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/>
              <a:t>PR </a:t>
            </a:r>
            <a:r>
              <a:rPr lang="en-IN" sz="2400" dirty="0"/>
              <a:t>= { </a:t>
            </a:r>
            <a:r>
              <a:rPr lang="en-IN" sz="2400" dirty="0" smtClean="0"/>
              <a:t>d, </a:t>
            </a:r>
            <a:r>
              <a:rPr lang="en-IN" sz="2400" dirty="0"/>
              <a:t>n } , PU = { 6</a:t>
            </a:r>
            <a:r>
              <a:rPr lang="en-IN" sz="2400" dirty="0" smtClean="0"/>
              <a:t>5, 133 </a:t>
            </a: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13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RSA Example - 2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 and Q are two prime numbers. P=7, and Q=17.  Take public key E=5. If plain text value is </a:t>
            </a:r>
            <a:r>
              <a:rPr lang="en-IN" dirty="0" smtClean="0"/>
              <a:t>10, </a:t>
            </a:r>
            <a:r>
              <a:rPr lang="en-IN" dirty="0"/>
              <a:t>then what will be cipher text value according to RSA algorithm? </a:t>
            </a:r>
            <a:endParaRPr lang="en-IN" dirty="0" smtClean="0"/>
          </a:p>
          <a:p>
            <a:r>
              <a:rPr lang="en-IN" dirty="0" smtClean="0"/>
              <a:t>n = 119</a:t>
            </a:r>
          </a:p>
          <a:p>
            <a:r>
              <a:rPr lang="el-GR" dirty="0"/>
              <a:t>φ(</a:t>
            </a:r>
            <a:r>
              <a:rPr lang="en-IN" dirty="0"/>
              <a:t>n</a:t>
            </a:r>
            <a:r>
              <a:rPr lang="en-IN" dirty="0" smtClean="0"/>
              <a:t>) = 96</a:t>
            </a:r>
          </a:p>
          <a:p>
            <a:r>
              <a:rPr lang="en-IN" dirty="0" smtClean="0"/>
              <a:t>e = 5</a:t>
            </a:r>
          </a:p>
          <a:p>
            <a:r>
              <a:rPr lang="en-IN" dirty="0" smtClean="0"/>
              <a:t>d = 77</a:t>
            </a:r>
          </a:p>
          <a:p>
            <a:r>
              <a:rPr lang="en-IN" dirty="0" smtClean="0"/>
              <a:t>PU = { 5, 119 }</a:t>
            </a:r>
          </a:p>
          <a:p>
            <a:r>
              <a:rPr lang="en-IN" dirty="0" smtClean="0"/>
              <a:t>PR = {77, 119}</a:t>
            </a:r>
          </a:p>
          <a:p>
            <a:r>
              <a:rPr lang="en-IN" dirty="0" smtClean="0"/>
              <a:t>C = 10</a:t>
            </a:r>
            <a:r>
              <a:rPr lang="en-IN" baseline="30000" dirty="0" smtClean="0"/>
              <a:t>5</a:t>
            </a:r>
            <a:r>
              <a:rPr lang="en-IN" dirty="0" smtClean="0"/>
              <a:t> mod 119 =&gt; C = 40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03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Outline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Public Key Cryptosystems with </a:t>
            </a:r>
            <a:r>
              <a:rPr lang="en-IN" dirty="0" smtClean="0"/>
              <a:t>Applications</a:t>
            </a:r>
          </a:p>
          <a:p>
            <a:r>
              <a:rPr lang="en-IN" dirty="0" smtClean="0"/>
              <a:t>Requirements and Cryptanalysis</a:t>
            </a:r>
          </a:p>
          <a:p>
            <a:r>
              <a:rPr lang="en-IN" dirty="0" smtClean="0"/>
              <a:t>RSA algorithm</a:t>
            </a:r>
          </a:p>
          <a:p>
            <a:r>
              <a:rPr lang="en-IN" dirty="0" smtClean="0"/>
              <a:t>RSA </a:t>
            </a:r>
            <a:r>
              <a:rPr lang="en-IN" dirty="0"/>
              <a:t>computational </a:t>
            </a:r>
            <a:r>
              <a:rPr lang="en-IN" dirty="0" smtClean="0"/>
              <a:t>aspects and security</a:t>
            </a:r>
          </a:p>
          <a:p>
            <a:r>
              <a:rPr lang="en-IN" dirty="0" err="1" smtClean="0"/>
              <a:t>Diffie</a:t>
            </a:r>
            <a:r>
              <a:rPr lang="en-IN" dirty="0" smtClean="0"/>
              <a:t>-Hillman </a:t>
            </a:r>
            <a:r>
              <a:rPr lang="en-IN" dirty="0"/>
              <a:t>Key Exchange </a:t>
            </a:r>
            <a:r>
              <a:rPr lang="en-IN" dirty="0" smtClean="0"/>
              <a:t>algorithm</a:t>
            </a:r>
          </a:p>
          <a:p>
            <a:r>
              <a:rPr lang="en-IN" dirty="0" smtClean="0"/>
              <a:t>Man-in-Middle attack </a:t>
            </a:r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RSA </a:t>
            </a:r>
            <a:r>
              <a:rPr lang="en-IN" dirty="0" smtClean="0"/>
              <a:t>Example - 3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 and Q are two prime numbers. </a:t>
            </a:r>
            <a:r>
              <a:rPr lang="en-IN" dirty="0" smtClean="0"/>
              <a:t>P=17</a:t>
            </a:r>
            <a:r>
              <a:rPr lang="en-IN" dirty="0"/>
              <a:t>, and </a:t>
            </a:r>
            <a:r>
              <a:rPr lang="en-IN" dirty="0" smtClean="0"/>
              <a:t>Q=11. If </a:t>
            </a:r>
            <a:r>
              <a:rPr lang="en-IN" dirty="0"/>
              <a:t>plain text value is </a:t>
            </a:r>
            <a:r>
              <a:rPr lang="en-IN" dirty="0" smtClean="0"/>
              <a:t>88, </a:t>
            </a:r>
            <a:r>
              <a:rPr lang="en-IN" dirty="0"/>
              <a:t>then what will be cipher text value according to RSA algorithm? </a:t>
            </a:r>
            <a:endParaRPr lang="en-IN" dirty="0" smtClean="0"/>
          </a:p>
          <a:p>
            <a:r>
              <a:rPr lang="en-IN" dirty="0"/>
              <a:t>n = </a:t>
            </a:r>
            <a:r>
              <a:rPr lang="en-IN" dirty="0" smtClean="0"/>
              <a:t>187</a:t>
            </a:r>
            <a:endParaRPr lang="en-IN" dirty="0"/>
          </a:p>
          <a:p>
            <a:r>
              <a:rPr lang="el-GR" dirty="0"/>
              <a:t>φ(</a:t>
            </a:r>
            <a:r>
              <a:rPr lang="en-IN" dirty="0"/>
              <a:t>n) = </a:t>
            </a:r>
            <a:r>
              <a:rPr lang="en-IN" dirty="0" smtClean="0"/>
              <a:t>160</a:t>
            </a:r>
            <a:endParaRPr lang="en-IN" dirty="0"/>
          </a:p>
          <a:p>
            <a:r>
              <a:rPr lang="en-IN" dirty="0"/>
              <a:t>e = </a:t>
            </a:r>
            <a:r>
              <a:rPr lang="en-IN" dirty="0" smtClean="0"/>
              <a:t>7</a:t>
            </a:r>
            <a:endParaRPr lang="en-IN" dirty="0"/>
          </a:p>
          <a:p>
            <a:r>
              <a:rPr lang="en-IN" dirty="0"/>
              <a:t>d = </a:t>
            </a:r>
            <a:r>
              <a:rPr lang="en-IN" dirty="0" smtClean="0"/>
              <a:t>23</a:t>
            </a:r>
            <a:endParaRPr lang="en-IN" dirty="0"/>
          </a:p>
          <a:p>
            <a:r>
              <a:rPr lang="en-IN" dirty="0"/>
              <a:t>PU = { </a:t>
            </a:r>
            <a:r>
              <a:rPr lang="en-IN" dirty="0" smtClean="0"/>
              <a:t>7, 187 </a:t>
            </a:r>
            <a:r>
              <a:rPr lang="en-IN" dirty="0"/>
              <a:t>}</a:t>
            </a:r>
          </a:p>
          <a:p>
            <a:r>
              <a:rPr lang="en-IN" dirty="0"/>
              <a:t>PR = </a:t>
            </a:r>
            <a:r>
              <a:rPr lang="en-IN" dirty="0" smtClean="0"/>
              <a:t>{23, 187}</a:t>
            </a:r>
            <a:endParaRPr lang="en-IN" dirty="0"/>
          </a:p>
          <a:p>
            <a:r>
              <a:rPr lang="en-IN" dirty="0"/>
              <a:t>C = </a:t>
            </a:r>
            <a:r>
              <a:rPr lang="en-IN" dirty="0" smtClean="0"/>
              <a:t>88</a:t>
            </a:r>
            <a:r>
              <a:rPr lang="en-IN" baseline="30000" dirty="0"/>
              <a:t>7</a:t>
            </a:r>
            <a:r>
              <a:rPr lang="en-IN" dirty="0" smtClean="0"/>
              <a:t> </a:t>
            </a:r>
            <a:r>
              <a:rPr lang="en-IN" dirty="0"/>
              <a:t>mod </a:t>
            </a:r>
            <a:r>
              <a:rPr lang="en-IN" dirty="0" smtClean="0"/>
              <a:t>187 </a:t>
            </a:r>
            <a:r>
              <a:rPr lang="en-IN" dirty="0"/>
              <a:t>=&gt; C = </a:t>
            </a:r>
            <a:r>
              <a:rPr lang="en-IN" dirty="0" smtClean="0"/>
              <a:t>11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8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Diffie</a:t>
            </a:r>
            <a:r>
              <a:rPr lang="en-IN" dirty="0"/>
              <a:t>-Hellman key </a:t>
            </a:r>
            <a:r>
              <a:rPr lang="en-IN" dirty="0" smtClean="0"/>
              <a:t>Exchange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purpose of the </a:t>
            </a:r>
            <a:r>
              <a:rPr lang="en-IN" dirty="0" err="1" smtClean="0">
                <a:solidFill>
                  <a:srgbClr val="FF0000"/>
                </a:solidFill>
              </a:rPr>
              <a:t>Diffie</a:t>
            </a:r>
            <a:r>
              <a:rPr lang="en-IN" dirty="0" smtClean="0">
                <a:solidFill>
                  <a:srgbClr val="FF0000"/>
                </a:solidFill>
              </a:rPr>
              <a:t>-Hellman</a:t>
            </a:r>
            <a:r>
              <a:rPr lang="en-IN" dirty="0" smtClean="0"/>
              <a:t> algorithm is to enable two users to securely exchange a key that can be used for subsequent encryption of message.</a:t>
            </a:r>
          </a:p>
          <a:p>
            <a:r>
              <a:rPr lang="en-IN" dirty="0" smtClean="0"/>
              <a:t>The effectiveness of an algorithm is depends on the difficulty of computing </a:t>
            </a:r>
            <a:r>
              <a:rPr lang="en-IN" dirty="0" smtClean="0">
                <a:solidFill>
                  <a:srgbClr val="FF0000"/>
                </a:solidFill>
              </a:rPr>
              <a:t>discrete logarithms.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81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Primitive root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2994660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 smtClean="0"/>
                  <a:t> be a prime number.</a:t>
                </a:r>
              </a:p>
              <a:p>
                <a:r>
                  <a:rPr lang="en-IN" dirty="0" smtClean="0"/>
                  <a:t>Then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</a:t>
                </a:r>
                <a:r>
                  <a:rPr lang="en-IN" dirty="0" smtClean="0"/>
                  <a:t>is a primitive root for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IN" b="1" dirty="0" smtClean="0">
                    <a:solidFill>
                      <a:schemeClr val="tx2"/>
                    </a:solidFill>
                  </a:rPr>
                  <a:t> </a:t>
                </a:r>
                <a:r>
                  <a:rPr lang="en-IN" dirty="0" smtClean="0"/>
                  <a:t>if the powers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 smtClean="0"/>
                  <a:t> modulo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 smtClean="0"/>
                  <a:t> generates all integers from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1 to </a:t>
                </a:r>
                <a14:m>
                  <m:oMath xmlns:m="http://schemas.openxmlformats.org/officeDocument/2006/math">
                    <m:r>
                      <a:rPr lang="en-IN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 smtClean="0">
                    <a:solidFill>
                      <a:srgbClr val="FF0000"/>
                    </a:solidFill>
                  </a:rPr>
                  <a:t> – 1 </a:t>
                </a:r>
                <a:r>
                  <a:rPr lang="en-IN" dirty="0" smtClean="0"/>
                  <a:t>in some permutation.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r>
                  <a:rPr lang="en-IN" dirty="0" smtClean="0"/>
                  <a:t>Example: p = 7 then primitive root is 3 because powers of 3 mod 7 generates all the integers from 1 to 6.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2994660"/>
              </a:xfrm>
              <a:blipFill rotWithShape="1">
                <a:blip r:embed="rId2"/>
                <a:stretch>
                  <a:fillRect l="-904" t="-815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3182" y="2420888"/>
                <a:ext cx="5177636" cy="440633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182" y="2420888"/>
                <a:ext cx="5177636" cy="440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1560" y="3947160"/>
                <a:ext cx="3276364" cy="22201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   3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≡3 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en-IN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   9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en-IN" sz="240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 27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en-IN" sz="240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 81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en-IN" sz="240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243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en-IN" sz="240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729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en-IN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947160"/>
                <a:ext cx="3276364" cy="2220160"/>
              </a:xfrm>
              <a:prstGeom prst="rect">
                <a:avLst/>
              </a:prstGeom>
              <a:blipFill>
                <a:blip r:embed="rId4"/>
                <a:stretch>
                  <a:fillRect l="-3160" b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5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Discrete Logarithm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For any integer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IN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dirty="0" smtClean="0"/>
                  <a:t>and a primitive root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IN" dirty="0" smtClean="0"/>
                  <a:t> of prime number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IN" dirty="0" smtClean="0"/>
                  <a:t>, we can find a unique exponent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dirty="0" smtClean="0"/>
                  <a:t> such that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The exponent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dirty="0" smtClean="0"/>
                  <a:t> is referred as the discrete logarithm of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IN" dirty="0" smtClean="0"/>
                  <a:t> for the base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IN" dirty="0" smtClean="0"/>
                  <a:t>, mod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IN" dirty="0" smtClean="0"/>
                  <a:t>. It expressed as below.</a:t>
                </a:r>
              </a:p>
              <a:p>
                <a:endParaRPr lang="en-IN" dirty="0"/>
              </a:p>
              <a:p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36137" y="1898643"/>
                <a:ext cx="6071727" cy="44480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0≤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≤(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137" y="1898643"/>
                <a:ext cx="6071727" cy="444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40687" y="3425549"/>
                <a:ext cx="1862626" cy="464101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IN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687" y="3425549"/>
                <a:ext cx="1862626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80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Diffie</a:t>
            </a:r>
            <a:r>
              <a:rPr lang="en-IN" dirty="0" smtClean="0"/>
              <a:t>-Hellman Key Exchange –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User A and User B agree on two large prime numbers q and </a:t>
                </a:r>
                <a:r>
                  <a:rPr lang="el-GR" dirty="0" smtClean="0"/>
                  <a:t>α</a:t>
                </a:r>
                <a:r>
                  <a:rPr lang="en-IN" dirty="0" smtClean="0"/>
                  <a:t>. User A and User B can use insecure channel to agree on them.</a:t>
                </a:r>
              </a:p>
              <a:p>
                <a:r>
                  <a:rPr lang="en-IN" dirty="0" smtClean="0"/>
                  <a:t>User A selects a random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 smtClean="0"/>
                  <a:t> and calculates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dirty="0" smtClean="0"/>
                  <a:t>.</a:t>
                </a:r>
              </a:p>
              <a:p>
                <a:r>
                  <a:rPr lang="en-IN" dirty="0"/>
                  <a:t>User </a:t>
                </a:r>
                <a:r>
                  <a:rPr lang="en-IN" dirty="0" smtClean="0"/>
                  <a:t>B </a:t>
                </a:r>
                <a:r>
                  <a:rPr lang="en-IN" dirty="0"/>
                  <a:t>selects a random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and calculates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46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Diffie</a:t>
            </a:r>
            <a:r>
              <a:rPr lang="en-IN" dirty="0" smtClean="0"/>
              <a:t>-Hellman Key Exchange –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0500" y="1124744"/>
                <a:ext cx="8763000" cy="1512168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2400" b="1" dirty="0" smtClean="0">
                    <a:solidFill>
                      <a:schemeClr val="dk1"/>
                    </a:solidFill>
                  </a:rPr>
                  <a:t>Global Public Elements</a:t>
                </a:r>
                <a:endParaRPr lang="en-IN" sz="24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IN" sz="2400" b="0" dirty="0" smtClean="0">
                    <a:solidFill>
                      <a:schemeClr val="dk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 smtClean="0">
                    <a:solidFill>
                      <a:schemeClr val="dk1"/>
                    </a:solidFill>
                  </a:rPr>
                  <a:t>                                                prime number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400" dirty="0" smtClean="0">
                    <a:solidFill>
                      <a:schemeClr val="dk1"/>
                    </a:solidFill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sz="2400" dirty="0" smtClean="0">
                    <a:solidFill>
                      <a:schemeClr val="dk1"/>
                    </a:solidFill>
                  </a:rPr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sz="2400" dirty="0" smtClean="0">
                    <a:solidFill>
                      <a:schemeClr val="dk1"/>
                    </a:solidFill>
                  </a:rPr>
                  <a:t> &lt;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 smtClean="0">
                    <a:solidFill>
                      <a:schemeClr val="dk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sz="2400" dirty="0" smtClean="0">
                    <a:solidFill>
                      <a:schemeClr val="dk1"/>
                    </a:solidFill>
                  </a:rPr>
                  <a:t> is primitive root of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 smtClean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124744"/>
                <a:ext cx="8763000" cy="1512168"/>
              </a:xfrm>
              <a:prstGeom prst="rect">
                <a:avLst/>
              </a:prstGeom>
              <a:blipFill>
                <a:blip r:embed="rId2"/>
                <a:stretch>
                  <a:fillRect t="-2381" b="-75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0500" y="2865316"/>
                <a:ext cx="8763000" cy="1620180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2400" b="1" dirty="0" smtClean="0">
                    <a:solidFill>
                      <a:schemeClr val="dk1"/>
                    </a:solidFill>
                  </a:rPr>
                  <a:t>User A Key Generation</a:t>
                </a:r>
                <a:endParaRPr lang="en-IN" sz="24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IN" sz="2400" b="0" dirty="0" smtClean="0">
                    <a:solidFill>
                      <a:schemeClr val="dk1"/>
                    </a:solidFill>
                  </a:rPr>
                  <a:t>            Select private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dk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i="1" dirty="0" smtClean="0">
                  <a:solidFill>
                    <a:schemeClr val="dk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400" dirty="0" smtClean="0">
                    <a:solidFill>
                      <a:schemeClr val="dk1"/>
                    </a:solidFill>
                    <a:ea typeface="Cambria Math" panose="02040503050406030204" pitchFamily="18" charset="0"/>
                  </a:rPr>
                  <a:t>            </a:t>
                </a:r>
                <a:r>
                  <a:rPr lang="en-IN" sz="2400" dirty="0" smtClean="0"/>
                  <a:t>Calculate public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dk1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 smtClean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865316"/>
                <a:ext cx="8763000" cy="1620180"/>
              </a:xfrm>
              <a:prstGeom prst="rect">
                <a:avLst/>
              </a:prstGeom>
              <a:blipFill rotWithShape="1">
                <a:blip r:embed="rId3"/>
                <a:stretch>
                  <a:fillRect t="-2222" b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6288" y="4711216"/>
                <a:ext cx="8763000" cy="1620180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2400" b="1" dirty="0" smtClean="0">
                    <a:solidFill>
                      <a:schemeClr val="dk1"/>
                    </a:solidFill>
                  </a:rPr>
                  <a:t>User B Key Generation</a:t>
                </a:r>
                <a:endParaRPr lang="en-IN" sz="24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IN" sz="2400" b="0" dirty="0" smtClean="0">
                    <a:solidFill>
                      <a:schemeClr val="dk1"/>
                    </a:solidFill>
                  </a:rPr>
                  <a:t>            Select private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dk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i="1" dirty="0" smtClean="0">
                  <a:solidFill>
                    <a:schemeClr val="dk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400" dirty="0" smtClean="0">
                    <a:solidFill>
                      <a:schemeClr val="dk1"/>
                    </a:solidFill>
                    <a:ea typeface="Cambria Math" panose="02040503050406030204" pitchFamily="18" charset="0"/>
                  </a:rPr>
                  <a:t>            </a:t>
                </a:r>
                <a:r>
                  <a:rPr lang="en-IN" sz="2400" dirty="0" smtClean="0"/>
                  <a:t>Calculate public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dk1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baseline="-2500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 smtClean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88" y="4711216"/>
                <a:ext cx="8763000" cy="1620180"/>
              </a:xfrm>
              <a:prstGeom prst="rect">
                <a:avLst/>
              </a:prstGeom>
              <a:blipFill rotWithShape="1">
                <a:blip r:embed="rId4"/>
                <a:stretch>
                  <a:fillRect t="-2222" b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38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Diffie</a:t>
            </a:r>
            <a:r>
              <a:rPr lang="en-IN" dirty="0" smtClean="0"/>
              <a:t>-Hellman Key Exchange –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9696" y="978632"/>
                <a:ext cx="8763000" cy="1514264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2400" b="1" dirty="0" smtClean="0">
                    <a:solidFill>
                      <a:schemeClr val="dk1"/>
                    </a:solidFill>
                  </a:rPr>
                  <a:t>User A Key Generation</a:t>
                </a:r>
                <a:endParaRPr lang="en-IN" sz="24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IN" sz="2400" b="0" dirty="0" smtClean="0">
                    <a:solidFill>
                      <a:schemeClr val="dk1"/>
                    </a:solidFill>
                  </a:rPr>
                  <a:t>            Select private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dk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i="1" dirty="0" smtClean="0">
                  <a:solidFill>
                    <a:schemeClr val="dk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400" dirty="0" smtClean="0">
                    <a:solidFill>
                      <a:schemeClr val="dk1"/>
                    </a:solidFill>
                    <a:ea typeface="Cambria Math" panose="02040503050406030204" pitchFamily="18" charset="0"/>
                  </a:rPr>
                  <a:t>            </a:t>
                </a:r>
                <a:r>
                  <a:rPr lang="en-IN" sz="2400" dirty="0" smtClean="0"/>
                  <a:t>Calculate public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dk1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 smtClean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6" y="978632"/>
                <a:ext cx="8763000" cy="1514264"/>
              </a:xfrm>
              <a:prstGeom prst="rect">
                <a:avLst/>
              </a:prstGeom>
              <a:blipFill rotWithShape="1">
                <a:blip r:embed="rId2"/>
                <a:stretch>
                  <a:fillRect t="-2381" b="-75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9696" y="2563984"/>
                <a:ext cx="8763000" cy="1515600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2400" b="1" dirty="0" smtClean="0">
                    <a:solidFill>
                      <a:schemeClr val="dk1"/>
                    </a:solidFill>
                  </a:rPr>
                  <a:t>User B Key Generation</a:t>
                </a:r>
                <a:endParaRPr lang="en-IN" sz="24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IN" sz="2400" b="0" dirty="0" smtClean="0">
                    <a:solidFill>
                      <a:schemeClr val="dk1"/>
                    </a:solidFill>
                  </a:rPr>
                  <a:t>            Select private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dk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i="1" dirty="0" smtClean="0">
                  <a:solidFill>
                    <a:schemeClr val="dk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400" dirty="0" smtClean="0">
                    <a:solidFill>
                      <a:schemeClr val="dk1"/>
                    </a:solidFill>
                    <a:ea typeface="Cambria Math" panose="02040503050406030204" pitchFamily="18" charset="0"/>
                  </a:rPr>
                  <a:t>            </a:t>
                </a:r>
                <a:r>
                  <a:rPr lang="en-IN" sz="2400" dirty="0" smtClean="0"/>
                  <a:t>Calculate public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dk1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baseline="-2500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 smtClean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6" y="2563984"/>
                <a:ext cx="8763000" cy="1515600"/>
              </a:xfrm>
              <a:prstGeom prst="rect">
                <a:avLst/>
              </a:prstGeom>
              <a:blipFill rotWithShape="1">
                <a:blip r:embed="rId3"/>
                <a:stretch>
                  <a:fillRect t="-2381" b="-75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3644" y="4144516"/>
                <a:ext cx="8763000" cy="1080120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2400" b="1" dirty="0" smtClean="0">
                    <a:solidFill>
                      <a:schemeClr val="dk1"/>
                    </a:solidFill>
                  </a:rPr>
                  <a:t>Calculation of Secret Key by User A</a:t>
                </a:r>
                <a:endParaRPr lang="en-IN" sz="24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IN" sz="2400" b="0" dirty="0" smtClean="0">
                    <a:solidFill>
                      <a:schemeClr val="dk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baseline="-250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 smtClean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4" y="4144516"/>
                <a:ext cx="8763000" cy="1080120"/>
              </a:xfrm>
              <a:prstGeom prst="rect">
                <a:avLst/>
              </a:prstGeom>
              <a:blipFill rotWithShape="1">
                <a:blip r:embed="rId4"/>
                <a:stretch>
                  <a:fillRect t="-33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9696" y="5313060"/>
                <a:ext cx="8763000" cy="1080120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2400" b="1" dirty="0" smtClean="0">
                    <a:solidFill>
                      <a:schemeClr val="dk1"/>
                    </a:solidFill>
                  </a:rPr>
                  <a:t>Calculation of Secret Key by User b</a:t>
                </a:r>
                <a:endParaRPr lang="en-IN" sz="24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IN" sz="2400" b="0" dirty="0" smtClean="0">
                    <a:solidFill>
                      <a:schemeClr val="dk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baseline="-250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 smtClean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6" y="5313060"/>
                <a:ext cx="8763000" cy="1080120"/>
              </a:xfrm>
              <a:prstGeom prst="rect">
                <a:avLst/>
              </a:prstGeom>
              <a:blipFill rotWithShape="1">
                <a:blip r:embed="rId5"/>
                <a:stretch>
                  <a:fillRect t="-33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55676" y="4663916"/>
            <a:ext cx="1872208" cy="468052"/>
          </a:xfrm>
          <a:prstGeom prst="rect">
            <a:avLst/>
          </a:prstGeom>
          <a:solidFill>
            <a:srgbClr val="D3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27684" y="5805264"/>
            <a:ext cx="1872208" cy="468052"/>
          </a:xfrm>
          <a:prstGeom prst="rect">
            <a:avLst/>
          </a:prstGeom>
          <a:solidFill>
            <a:srgbClr val="D3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71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" grpId="0" animBg="1"/>
      <p:bldP spid="3" grpId="1" animBg="1"/>
      <p:bldP spid="9" grpId="0" animBg="1"/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Diffie</a:t>
            </a:r>
            <a:r>
              <a:rPr lang="en-IN" dirty="0" smtClean="0"/>
              <a:t>-Hellman Key Exchange –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3508" y="980728"/>
                <a:ext cx="8809992" cy="23402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IN" sz="2400" b="1" dirty="0" smtClean="0">
                    <a:solidFill>
                      <a:schemeClr val="dk1"/>
                    </a:solidFill>
                  </a:rPr>
                  <a:t>User A Key Generation</a:t>
                </a:r>
                <a:endParaRPr lang="en-IN" sz="2400" b="1" dirty="0" smtClean="0"/>
              </a:p>
              <a:p>
                <a:r>
                  <a:rPr lang="en-IN" sz="2400" b="0" dirty="0" smtClean="0">
                    <a:solidFill>
                      <a:schemeClr val="dk1"/>
                    </a:solidFill>
                  </a:rPr>
                  <a:t>Private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dk1"/>
                    </a:solidFill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i="1" dirty="0" smtClean="0">
                    <a:solidFill>
                      <a:schemeClr val="dk1"/>
                    </a:solidFill>
                  </a:rPr>
                  <a:t> ,                    </a:t>
                </a:r>
                <a:r>
                  <a:rPr lang="en-IN" sz="2400" dirty="0" smtClean="0"/>
                  <a:t>Public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dk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 smtClean="0">
                  <a:solidFill>
                    <a:schemeClr val="dk1"/>
                  </a:solidFill>
                </a:endParaRPr>
              </a:p>
              <a:p>
                <a:r>
                  <a:rPr lang="en-IN" sz="2400" b="1" dirty="0"/>
                  <a:t>User B Key Generation</a:t>
                </a:r>
              </a:p>
              <a:p>
                <a:r>
                  <a:rPr lang="en-IN" sz="2400" dirty="0" smtClean="0"/>
                  <a:t>Private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sz="24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24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i="1" dirty="0" smtClean="0"/>
                  <a:t> ,                    </a:t>
                </a:r>
                <a:r>
                  <a:rPr lang="en-IN" sz="2400" dirty="0" smtClean="0"/>
                  <a:t>Public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sz="240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i="1" baseline="-2500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 smtClean="0"/>
              </a:p>
              <a:p>
                <a:r>
                  <a:rPr lang="en-IN" sz="2400" b="1" dirty="0" smtClean="0"/>
                  <a:t>Secret </a:t>
                </a:r>
                <a:r>
                  <a:rPr lang="en-IN" sz="2400" b="1" dirty="0"/>
                  <a:t>Key by User </a:t>
                </a:r>
                <a:r>
                  <a:rPr lang="en-IN" sz="2400" b="1" dirty="0" smtClean="0"/>
                  <a:t>A 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i="1" baseline="-2500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 smtClean="0"/>
              </a:p>
              <a:p>
                <a:r>
                  <a:rPr lang="en-IN" sz="2400" b="1" dirty="0" smtClean="0"/>
                  <a:t>Secret Key by User B 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i="1" baseline="-2500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/>
              </a:p>
              <a:p>
                <a:endParaRPr lang="en-IN" sz="2400" dirty="0" smtClean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980728"/>
                <a:ext cx="8809992" cy="2340260"/>
              </a:xfrm>
              <a:prstGeom prst="rect">
                <a:avLst/>
              </a:prstGeom>
              <a:blipFill rotWithShape="1">
                <a:blip r:embed="rId2"/>
                <a:stretch>
                  <a:fillRect l="-966" t="-1546" b="-30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11760" y="3495328"/>
                <a:ext cx="3912365" cy="2669976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IN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IN" sz="23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300" b="0" i="1" baseline="-25000" smtClean="0">
                        <a:latin typeface="Cambria Math"/>
                      </a:rPr>
                      <m:t>𝐴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3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23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3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300" i="1" baseline="-2500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3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300" dirty="0" smtClean="0"/>
              </a:p>
              <a:p>
                <a:r>
                  <a:rPr lang="en-IN" sz="2300" b="1" dirty="0"/>
                  <a:t> </a:t>
                </a:r>
                <a14:m>
                  <m:oMath xmlns:m="http://schemas.openxmlformats.org/officeDocument/2006/math">
                    <m:r>
                      <a:rPr lang="en-IN" sz="23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IN" sz="23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sz="2300" i="1" baseline="-2500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  <m:r>
                              <a:rPr lang="en-IN" sz="23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30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IN" sz="23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3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IN" sz="23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300" i="1" baseline="-2500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3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300" dirty="0" smtClean="0">
                    <a:solidFill>
                      <a:schemeClr val="dk1"/>
                    </a:solidFill>
                  </a:rPr>
                  <a:t> </a:t>
                </a:r>
                <a:endParaRPr lang="en-IN" sz="2300" i="1" dirty="0" smtClean="0">
                  <a:latin typeface="Cambria Math" panose="02040503050406030204" pitchFamily="18" charset="0"/>
                </a:endParaRPr>
              </a:p>
              <a:p>
                <a:r>
                  <a:rPr lang="en-IN" sz="2300" dirty="0" smtClean="0"/>
                  <a:t> </a:t>
                </a:r>
                <a14:m>
                  <m:oMath xmlns:m="http://schemas.openxmlformats.org/officeDocument/2006/math">
                    <m:r>
                      <a:rPr lang="en-IN" sz="23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IN" sz="23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sz="2300" i="1" baseline="-2500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3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300" i="1" baseline="-2500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3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300" dirty="0" smtClean="0">
                  <a:solidFill>
                    <a:schemeClr val="dk1"/>
                  </a:solidFill>
                </a:endParaRPr>
              </a:p>
              <a:p>
                <a:r>
                  <a:rPr lang="en-IN" sz="2300" dirty="0" smtClean="0"/>
                  <a:t> </a:t>
                </a:r>
                <a14:m>
                  <m:oMath xmlns:m="http://schemas.openxmlformats.org/officeDocument/2006/math">
                    <m:r>
                      <a:rPr lang="en-IN" sz="23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3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300" i="1" baseline="-250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2300" b="0" i="1" baseline="-25000" smtClean="0">
                            <a:latin typeface="Cambria Math"/>
                          </a:rPr>
                          <m:t> </m:t>
                        </m:r>
                        <m:r>
                          <a:rPr lang="en-IN" sz="23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300" i="1" baseline="-2500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3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300" dirty="0" smtClean="0">
                  <a:solidFill>
                    <a:schemeClr val="dk1"/>
                  </a:solidFill>
                </a:endParaRPr>
              </a:p>
              <a:p>
                <a:r>
                  <a:rPr lang="en-IN" sz="2300" dirty="0"/>
                  <a:t> </a:t>
                </a:r>
                <a14:m>
                  <m:oMath xmlns:m="http://schemas.openxmlformats.org/officeDocument/2006/math">
                    <m:r>
                      <a:rPr lang="en-IN" sz="23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IN" sz="23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sz="2300" i="1" baseline="-2500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3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300" i="1" baseline="-2500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m:rPr>
                        <m:sty m:val="p"/>
                      </m:rPr>
                      <a:rPr lang="en-IN" sz="23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300" dirty="0"/>
              </a:p>
              <a:p>
                <a:r>
                  <a:rPr lang="en-IN" sz="2300" b="1" dirty="0"/>
                  <a:t> </a:t>
                </a:r>
                <a14:m>
                  <m:oMath xmlns:m="http://schemas.openxmlformats.org/officeDocument/2006/math">
                    <m:r>
                      <a:rPr lang="en-IN" sz="23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IN" sz="23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sz="2300" i="1" baseline="-2500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p>
                            <m:r>
                              <a:rPr lang="en-IN" sz="23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30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IN" sz="23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3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IN" sz="23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300" i="1" baseline="-2500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3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300" dirty="0"/>
                  <a:t> </a:t>
                </a:r>
                <a:endParaRPr lang="en-IN" sz="2300" i="1" dirty="0">
                  <a:latin typeface="Cambria Math" panose="02040503050406030204" pitchFamily="18" charset="0"/>
                </a:endParaRPr>
              </a:p>
              <a:p>
                <a:r>
                  <a:rPr lang="en-IN" sz="2300" b="1" dirty="0"/>
                  <a:t> </a:t>
                </a:r>
                <a14:m>
                  <m:oMath xmlns:m="http://schemas.openxmlformats.org/officeDocument/2006/math">
                    <m:r>
                      <a:rPr lang="en-IN" sz="23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300" b="0" i="1" baseline="-25000" smtClean="0">
                        <a:latin typeface="Cambria Math"/>
                      </a:rPr>
                      <m:t>𝐵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3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23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3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300" i="1" baseline="-2500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3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300" dirty="0"/>
              </a:p>
              <a:p>
                <a:endParaRPr lang="en-IN" sz="2400" dirty="0" smtClean="0">
                  <a:solidFill>
                    <a:schemeClr val="dk1"/>
                  </a:solidFill>
                </a:endParaRPr>
              </a:p>
              <a:p>
                <a:endParaRPr lang="en-IN" sz="2400" dirty="0"/>
              </a:p>
              <a:p>
                <a:endParaRPr lang="en-IN" sz="2400" dirty="0" smtClean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495328"/>
                <a:ext cx="3912365" cy="26699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28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H key exchang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8555"/>
            <a:ext cx="4320480" cy="648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5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Diffie</a:t>
            </a:r>
            <a:r>
              <a:rPr lang="en-IN" dirty="0"/>
              <a:t>-Hellman Key Exchange Illustration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9512" y="1326468"/>
                <a:ext cx="3852428" cy="14041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+mj-lt"/>
                  </a:rPr>
                  <a:t>Alice and Bob share a prime number </a:t>
                </a:r>
                <a:r>
                  <a:rPr lang="en-IN" sz="2400" b="1" i="1" dirty="0" smtClean="0">
                    <a:solidFill>
                      <a:srgbClr val="FF0000"/>
                    </a:solidFill>
                    <a:latin typeface="+mj-lt"/>
                  </a:rPr>
                  <a:t>q</a:t>
                </a:r>
                <a:r>
                  <a:rPr lang="en-IN" sz="2400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IN" sz="2000" dirty="0" smtClean="0">
                    <a:solidFill>
                      <a:schemeClr val="tx1"/>
                    </a:solidFill>
                    <a:latin typeface="+mj-lt"/>
                  </a:rPr>
                  <a:t>and an integer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𝜶</m:t>
                    </m:r>
                    <m:r>
                      <a:rPr lang="en-I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IN" sz="2000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IN" sz="2000" dirty="0" smtClean="0">
                    <a:solidFill>
                      <a:schemeClr val="tx1"/>
                    </a:solidFill>
                    <a:latin typeface="+mj-lt"/>
                  </a:rPr>
                  <a:t>such that</a:t>
                </a:r>
                <a:r>
                  <a:rPr lang="en-IN" sz="2000" b="1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IN" sz="2400" b="1" i="1" dirty="0" smtClean="0">
                    <a:solidFill>
                      <a:srgbClr val="FF0000"/>
                    </a:solidFill>
                    <a:latin typeface="+mj-lt"/>
                  </a:rPr>
                  <a:t>a &lt; q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000" dirty="0" smtClean="0">
                    <a:solidFill>
                      <a:schemeClr val="tx1"/>
                    </a:solidFill>
                    <a:latin typeface="+mj-lt"/>
                  </a:rPr>
                  <a:t>and </a:t>
                </a:r>
                <a:r>
                  <a:rPr lang="en-IN" sz="2400" b="1" i="1" dirty="0" smtClean="0">
                    <a:solidFill>
                      <a:srgbClr val="FF0000"/>
                    </a:solidFill>
                    <a:latin typeface="+mj-lt"/>
                  </a:rPr>
                  <a:t>a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000" dirty="0" smtClean="0">
                    <a:solidFill>
                      <a:schemeClr val="tx1"/>
                    </a:solidFill>
                    <a:latin typeface="+mj-lt"/>
                  </a:rPr>
                  <a:t>is a primitive root of </a:t>
                </a:r>
                <a:r>
                  <a:rPr lang="en-IN" sz="2400" b="1" i="1" dirty="0" smtClean="0">
                    <a:solidFill>
                      <a:srgbClr val="FF0000"/>
                    </a:solidFill>
                    <a:latin typeface="+mj-lt"/>
                  </a:rPr>
                  <a:t>q </a:t>
                </a:r>
                <a:endParaRPr lang="en-IN" sz="2400" b="1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26468"/>
                <a:ext cx="3852428" cy="1404156"/>
              </a:xfrm>
              <a:prstGeom prst="rect">
                <a:avLst/>
              </a:prstGeom>
              <a:blipFill rotWithShape="1">
                <a:blip r:embed="rId2"/>
                <a:stretch>
                  <a:fillRect l="-1101" t="-4701" r="-2516" b="-11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79512" y="2838636"/>
            <a:ext cx="3852428" cy="756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Alice generates a private key </a:t>
            </a:r>
            <a:r>
              <a:rPr lang="en-IN" sz="2400" b="1" i="1" dirty="0" smtClean="0">
                <a:solidFill>
                  <a:srgbClr val="FF0000"/>
                </a:solidFill>
              </a:rPr>
              <a:t>X</a:t>
            </a:r>
            <a:r>
              <a:rPr lang="en-IN" sz="2400" b="1" i="1" baseline="-25000" dirty="0" smtClean="0">
                <a:solidFill>
                  <a:srgbClr val="FF0000"/>
                </a:solidFill>
              </a:rPr>
              <a:t>A</a:t>
            </a:r>
            <a:r>
              <a:rPr lang="en-IN" sz="2400" b="1" i="1" baseline="-25000" dirty="0" smtClean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such that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r>
              <a:rPr lang="en-IN" sz="2400" b="1" i="1" dirty="0" smtClean="0">
                <a:solidFill>
                  <a:srgbClr val="FF0000"/>
                </a:solidFill>
              </a:rPr>
              <a:t>X</a:t>
            </a:r>
            <a:r>
              <a:rPr lang="en-IN" sz="2400" b="1" i="1" baseline="-25000" dirty="0" smtClean="0">
                <a:solidFill>
                  <a:srgbClr val="FF0000"/>
                </a:solidFill>
              </a:rPr>
              <a:t>A</a:t>
            </a:r>
            <a:r>
              <a:rPr lang="en-IN" sz="2400" b="1" i="1" dirty="0" smtClean="0">
                <a:solidFill>
                  <a:srgbClr val="FF0000"/>
                </a:solidFill>
              </a:rPr>
              <a:t> &lt; q</a:t>
            </a:r>
            <a:r>
              <a:rPr lang="en-IN" sz="2400" baseline="-25000" dirty="0" smtClean="0">
                <a:solidFill>
                  <a:schemeClr val="tx1"/>
                </a:solidFill>
              </a:rPr>
              <a:t>   </a:t>
            </a:r>
            <a:endParaRPr lang="en-IN" sz="2400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9512" y="3702732"/>
                <a:ext cx="3852428" cy="7920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</a:rPr>
                  <a:t>Alice calculates a public key </a:t>
                </a:r>
              </a:p>
              <a:p>
                <a:pPr algn="ctr"/>
                <a:r>
                  <a:rPr lang="en-IN" sz="2400" b="1" i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IN" sz="2400" b="1" i="1" baseline="-25000" dirty="0" smtClean="0">
                    <a:solidFill>
                      <a:srgbClr val="FF0000"/>
                    </a:solidFill>
                  </a:rPr>
                  <a:t>A </a:t>
                </a:r>
                <a:r>
                  <a:rPr lang="en-IN" sz="2400" b="1" i="1" dirty="0" smtClean="0">
                    <a:solidFill>
                      <a:srgbClr val="FF0000"/>
                    </a:solidFill>
                  </a:rPr>
                  <a:t>= a</a:t>
                </a:r>
                <a:r>
                  <a:rPr lang="en-IN" sz="2400" b="1" i="1" baseline="30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4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IN" sz="2400" b="1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mod</a:t>
                </a:r>
                <a:r>
                  <a:rPr lang="en-IN" sz="2400" b="1" i="1" dirty="0" smtClean="0">
                    <a:solidFill>
                      <a:srgbClr val="FF0000"/>
                    </a:solidFill>
                  </a:rPr>
                  <a:t> q</a:t>
                </a:r>
                <a:r>
                  <a:rPr lang="en-IN" sz="2400" b="1" i="1" baseline="-25000" dirty="0" smtClean="0">
                    <a:solidFill>
                      <a:srgbClr val="FF0000"/>
                    </a:solidFill>
                  </a:rPr>
                  <a:t>  </a:t>
                </a:r>
                <a:endParaRPr lang="en-IN" sz="2400" b="1" i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02732"/>
                <a:ext cx="3852428" cy="792088"/>
              </a:xfrm>
              <a:prstGeom prst="rect">
                <a:avLst/>
              </a:prstGeom>
              <a:blipFill rotWithShape="1">
                <a:blip r:embed="rId3"/>
                <a:stretch>
                  <a:fillRect b="-141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79512" y="4602832"/>
            <a:ext cx="3852428" cy="756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Alice receives Bob’s public key </a:t>
            </a:r>
            <a:r>
              <a:rPr lang="en-IN" sz="2400" b="1" i="1" dirty="0" smtClean="0">
                <a:solidFill>
                  <a:srgbClr val="FF0000"/>
                </a:solidFill>
              </a:rPr>
              <a:t>Y</a:t>
            </a:r>
            <a:r>
              <a:rPr lang="en-IN" sz="2400" b="1" i="1" baseline="-25000" dirty="0" smtClean="0">
                <a:solidFill>
                  <a:srgbClr val="FF0000"/>
                </a:solidFill>
              </a:rPr>
              <a:t>B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in plaintext</a:t>
            </a:r>
            <a:endParaRPr lang="en-IN" sz="2000" b="1" i="1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9512" y="5466928"/>
                <a:ext cx="3852428" cy="914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</a:rPr>
                  <a:t>Alice calculates shared secret key </a:t>
                </a:r>
              </a:p>
              <a:p>
                <a:pPr algn="ctr"/>
                <a:r>
                  <a:rPr lang="en-IN" sz="2400" b="1" i="1" dirty="0" smtClean="0">
                    <a:solidFill>
                      <a:srgbClr val="FF0000"/>
                    </a:solidFill>
                  </a:rPr>
                  <a:t>K = (Y</a:t>
                </a:r>
                <a:r>
                  <a:rPr lang="en-IN" sz="2400" b="1" i="1" baseline="-25000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IN" sz="2400" b="1" i="1" dirty="0" smtClean="0">
                    <a:solidFill>
                      <a:srgbClr val="FF0000"/>
                    </a:solidFill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4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IN" sz="2400" b="1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mod</a:t>
                </a:r>
                <a:r>
                  <a:rPr lang="en-IN" sz="2400" b="1" i="1" dirty="0" smtClean="0">
                    <a:solidFill>
                      <a:srgbClr val="FF0000"/>
                    </a:solidFill>
                  </a:rPr>
                  <a:t> q</a:t>
                </a:r>
                <a:endParaRPr lang="en-IN" sz="2400" b="1" i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466928"/>
                <a:ext cx="3852428" cy="914400"/>
              </a:xfrm>
              <a:prstGeom prst="rect">
                <a:avLst/>
              </a:prstGeom>
              <a:blipFill rotWithShape="1">
                <a:blip r:embed="rId4"/>
                <a:stretch>
                  <a:fillRect b="-51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703211" y="86385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Alice</a:t>
            </a:r>
            <a:endParaRPr lang="en-I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148064" y="1335334"/>
                <a:ext cx="3852428" cy="14041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+mj-lt"/>
                  </a:rPr>
                  <a:t>Alice and Bob share a prime number </a:t>
                </a:r>
                <a:r>
                  <a:rPr lang="en-IN" sz="2400" b="1" i="1" dirty="0" smtClean="0">
                    <a:solidFill>
                      <a:srgbClr val="FF0000"/>
                    </a:solidFill>
                    <a:latin typeface="+mj-lt"/>
                  </a:rPr>
                  <a:t>q</a:t>
                </a:r>
                <a:r>
                  <a:rPr lang="en-IN" sz="2400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IN" sz="2000" dirty="0" smtClean="0">
                    <a:solidFill>
                      <a:schemeClr val="tx1"/>
                    </a:solidFill>
                    <a:latin typeface="+mj-lt"/>
                  </a:rPr>
                  <a:t>and an integer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𝜶</m:t>
                    </m:r>
                    <m:r>
                      <a:rPr lang="en-I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IN" sz="2000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IN" sz="2000" dirty="0" smtClean="0">
                    <a:solidFill>
                      <a:schemeClr val="tx1"/>
                    </a:solidFill>
                    <a:latin typeface="+mj-lt"/>
                  </a:rPr>
                  <a:t>such that</a:t>
                </a:r>
                <a:r>
                  <a:rPr lang="en-IN" sz="2000" b="1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IN" sz="2400" b="1" i="1" dirty="0" smtClean="0">
                    <a:solidFill>
                      <a:srgbClr val="FF0000"/>
                    </a:solidFill>
                    <a:latin typeface="+mj-lt"/>
                  </a:rPr>
                  <a:t>a &lt; q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000" dirty="0" smtClean="0">
                    <a:solidFill>
                      <a:schemeClr val="tx1"/>
                    </a:solidFill>
                    <a:latin typeface="+mj-lt"/>
                  </a:rPr>
                  <a:t>and </a:t>
                </a:r>
                <a:r>
                  <a:rPr lang="en-IN" sz="2400" b="1" i="1" dirty="0" smtClean="0">
                    <a:solidFill>
                      <a:srgbClr val="FF0000"/>
                    </a:solidFill>
                    <a:latin typeface="+mj-lt"/>
                  </a:rPr>
                  <a:t>a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000" dirty="0" smtClean="0">
                    <a:solidFill>
                      <a:schemeClr val="tx1"/>
                    </a:solidFill>
                    <a:latin typeface="+mj-lt"/>
                  </a:rPr>
                  <a:t>is a primitive root of </a:t>
                </a:r>
                <a:r>
                  <a:rPr lang="en-IN" sz="2400" b="1" i="1" dirty="0" smtClean="0">
                    <a:solidFill>
                      <a:srgbClr val="FF0000"/>
                    </a:solidFill>
                    <a:latin typeface="+mj-lt"/>
                  </a:rPr>
                  <a:t>q </a:t>
                </a:r>
                <a:endParaRPr lang="en-IN" sz="2400" b="1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335334"/>
                <a:ext cx="3852428" cy="1404156"/>
              </a:xfrm>
              <a:prstGeom prst="rect">
                <a:avLst/>
              </a:prstGeom>
              <a:blipFill rotWithShape="1">
                <a:blip r:embed="rId5"/>
                <a:stretch>
                  <a:fillRect l="-1101" t="-4274" r="-2516" b="-123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148064" y="2847502"/>
            <a:ext cx="3852428" cy="756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Bob generates a private key </a:t>
            </a:r>
            <a:r>
              <a:rPr lang="en-IN" sz="2400" b="1" i="1" dirty="0" smtClean="0">
                <a:solidFill>
                  <a:srgbClr val="FF0000"/>
                </a:solidFill>
              </a:rPr>
              <a:t>X</a:t>
            </a:r>
            <a:r>
              <a:rPr lang="en-IN" sz="2400" b="1" i="1" baseline="-25000" dirty="0">
                <a:solidFill>
                  <a:srgbClr val="FF0000"/>
                </a:solidFill>
              </a:rPr>
              <a:t>B</a:t>
            </a:r>
            <a:r>
              <a:rPr lang="en-IN" sz="2400" b="1" i="1" baseline="-25000" dirty="0" smtClean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such that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r>
              <a:rPr lang="en-IN" sz="2400" b="1" i="1" dirty="0" smtClean="0">
                <a:solidFill>
                  <a:srgbClr val="FF0000"/>
                </a:solidFill>
              </a:rPr>
              <a:t>X</a:t>
            </a:r>
            <a:r>
              <a:rPr lang="en-IN" sz="2400" b="1" i="1" baseline="-25000" dirty="0">
                <a:solidFill>
                  <a:srgbClr val="FF0000"/>
                </a:solidFill>
              </a:rPr>
              <a:t>B</a:t>
            </a:r>
            <a:r>
              <a:rPr lang="en-IN" sz="2400" b="1" i="1" dirty="0" smtClean="0">
                <a:solidFill>
                  <a:srgbClr val="FF0000"/>
                </a:solidFill>
              </a:rPr>
              <a:t> &lt; q</a:t>
            </a:r>
            <a:r>
              <a:rPr lang="en-IN" sz="2400" baseline="-25000" dirty="0" smtClean="0">
                <a:solidFill>
                  <a:schemeClr val="tx1"/>
                </a:solidFill>
              </a:rPr>
              <a:t>   </a:t>
            </a:r>
            <a:endParaRPr lang="en-IN" sz="2400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169042" y="3711598"/>
                <a:ext cx="3852428" cy="7920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</a:rPr>
                  <a:t>Bob calculates a public key </a:t>
                </a:r>
              </a:p>
              <a:p>
                <a:pPr algn="ctr"/>
                <a:r>
                  <a:rPr lang="en-IN" sz="2400" b="1" i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IN" sz="2400" b="1" i="1" baseline="-25000" dirty="0">
                    <a:solidFill>
                      <a:srgbClr val="FF0000"/>
                    </a:solidFill>
                  </a:rPr>
                  <a:t>B</a:t>
                </a:r>
                <a:r>
                  <a:rPr lang="en-IN" sz="2400" b="1" i="1" baseline="-25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400" b="1" i="1" dirty="0" smtClean="0">
                    <a:solidFill>
                      <a:srgbClr val="FF0000"/>
                    </a:solidFill>
                  </a:rPr>
                  <a:t>= a</a:t>
                </a:r>
                <a:r>
                  <a:rPr lang="en-IN" sz="2400" b="1" i="1" baseline="30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4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IN" sz="2400" b="1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mod</a:t>
                </a:r>
                <a:r>
                  <a:rPr lang="en-IN" sz="2400" b="1" i="1" dirty="0" smtClean="0">
                    <a:solidFill>
                      <a:srgbClr val="FF0000"/>
                    </a:solidFill>
                  </a:rPr>
                  <a:t> q</a:t>
                </a:r>
                <a:r>
                  <a:rPr lang="en-IN" sz="2400" b="1" i="1" baseline="-25000" dirty="0" smtClean="0">
                    <a:solidFill>
                      <a:srgbClr val="FF0000"/>
                    </a:solidFill>
                  </a:rPr>
                  <a:t>  </a:t>
                </a:r>
                <a:endParaRPr lang="en-IN" sz="2400" b="1" i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042" y="3711598"/>
                <a:ext cx="3852428" cy="792088"/>
              </a:xfrm>
              <a:prstGeom prst="rect">
                <a:avLst/>
              </a:prstGeom>
              <a:blipFill rotWithShape="1">
                <a:blip r:embed="rId6"/>
                <a:stretch>
                  <a:fillRect t="-746" b="-134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148064" y="4611698"/>
            <a:ext cx="3852428" cy="756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Bob receives Alice’s public key </a:t>
            </a:r>
            <a:r>
              <a:rPr lang="en-IN" sz="2400" b="1" i="1" dirty="0" smtClean="0">
                <a:solidFill>
                  <a:srgbClr val="FF0000"/>
                </a:solidFill>
              </a:rPr>
              <a:t>Y</a:t>
            </a:r>
            <a:r>
              <a:rPr lang="en-IN" sz="2400" b="1" i="1" baseline="-25000" dirty="0">
                <a:solidFill>
                  <a:srgbClr val="FF0000"/>
                </a:solidFill>
              </a:rPr>
              <a:t>A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in plaintext</a:t>
            </a:r>
            <a:endParaRPr lang="en-IN" sz="2000" b="1" i="1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148064" y="5475794"/>
                <a:ext cx="3852428" cy="914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</a:rPr>
                  <a:t>Bob calculates shared secret key </a:t>
                </a:r>
              </a:p>
              <a:p>
                <a:pPr algn="ctr"/>
                <a:r>
                  <a:rPr lang="en-IN" sz="2400" b="1" i="1" dirty="0" smtClean="0">
                    <a:solidFill>
                      <a:srgbClr val="FF0000"/>
                    </a:solidFill>
                  </a:rPr>
                  <a:t>K = (Y</a:t>
                </a:r>
                <a:r>
                  <a:rPr lang="en-IN" sz="2400" b="1" i="1" baseline="-25000" dirty="0">
                    <a:solidFill>
                      <a:srgbClr val="FF0000"/>
                    </a:solidFill>
                  </a:rPr>
                  <a:t>A</a:t>
                </a:r>
                <a:r>
                  <a:rPr lang="en-IN" sz="2400" b="1" i="1" dirty="0" smtClean="0">
                    <a:solidFill>
                      <a:srgbClr val="FF0000"/>
                    </a:solidFill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4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IN" sz="2400" b="1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mod</a:t>
                </a:r>
                <a:r>
                  <a:rPr lang="en-IN" sz="2400" b="1" i="1" dirty="0" smtClean="0">
                    <a:solidFill>
                      <a:srgbClr val="FF0000"/>
                    </a:solidFill>
                  </a:rPr>
                  <a:t> q</a:t>
                </a:r>
                <a:endParaRPr lang="en-IN" sz="2400" b="1" i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475794"/>
                <a:ext cx="3852428" cy="914400"/>
              </a:xfrm>
              <a:prstGeom prst="rect">
                <a:avLst/>
              </a:prstGeom>
              <a:blipFill rotWithShape="1">
                <a:blip r:embed="rId7"/>
                <a:stretch>
                  <a:fillRect b="-58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671763" y="872716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Bob</a:t>
            </a:r>
            <a:endParaRPr lang="en-IN" sz="2400" b="1" dirty="0"/>
          </a:p>
        </p:txBody>
      </p:sp>
      <p:cxnSp>
        <p:nvCxnSpPr>
          <p:cNvPr id="21" name="Straight Arrow Connector 20"/>
          <p:cNvCxnSpPr>
            <a:stCxn id="8" idx="3"/>
            <a:endCxn id="16" idx="1"/>
          </p:cNvCxnSpPr>
          <p:nvPr/>
        </p:nvCxnSpPr>
        <p:spPr>
          <a:xfrm>
            <a:off x="4031940" y="4098776"/>
            <a:ext cx="1116124" cy="890964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1"/>
            <a:endCxn id="9" idx="3"/>
          </p:cNvCxnSpPr>
          <p:nvPr/>
        </p:nvCxnSpPr>
        <p:spPr>
          <a:xfrm flipH="1">
            <a:off x="4031940" y="4107642"/>
            <a:ext cx="1137102" cy="873232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309538">
            <a:off x="4051542" y="3818039"/>
            <a:ext cx="444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rgbClr val="FF0000"/>
                </a:solidFill>
              </a:rPr>
              <a:t>Y</a:t>
            </a:r>
            <a:r>
              <a:rPr lang="en-IN" sz="2400" b="1" i="1" baseline="-25000" dirty="0">
                <a:solidFill>
                  <a:srgbClr val="FF0000"/>
                </a:solidFill>
              </a:rPr>
              <a:t>A</a:t>
            </a:r>
            <a:endParaRPr lang="en-IN" sz="2400" dirty="0"/>
          </a:p>
        </p:txBody>
      </p:sp>
      <p:sp>
        <p:nvSpPr>
          <p:cNvPr id="25" name="TextBox 24"/>
          <p:cNvSpPr txBox="1"/>
          <p:nvPr/>
        </p:nvSpPr>
        <p:spPr>
          <a:xfrm rot="19428504">
            <a:off x="4667802" y="3848057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 smtClean="0">
                <a:solidFill>
                  <a:srgbClr val="FF0000"/>
                </a:solidFill>
              </a:rPr>
              <a:t>Y</a:t>
            </a:r>
            <a:r>
              <a:rPr lang="en-IN" sz="2400" b="1" i="1" baseline="-25000" dirty="0" smtClean="0">
                <a:solidFill>
                  <a:srgbClr val="FF0000"/>
                </a:solidFill>
              </a:rPr>
              <a:t>B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3080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4" grpId="0" animBg="1"/>
      <p:bldP spid="15" grpId="0" animBg="1"/>
      <p:bldP spid="16" grpId="0" animBg="1"/>
      <p:bldP spid="17" grpId="0" animBg="1"/>
      <p:bldP spid="18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Symmetric Key Encryption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5" y="2965140"/>
            <a:ext cx="787152" cy="7871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2156696" y="2710644"/>
            <a:ext cx="1332149" cy="129614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71" y="2967117"/>
            <a:ext cx="787152" cy="787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5767228" y="2712621"/>
            <a:ext cx="1332149" cy="1296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612" y="2203838"/>
            <a:ext cx="476316" cy="4763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49661" y="4086089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Plaintext</a:t>
            </a:r>
          </a:p>
          <a:p>
            <a:pPr algn="ctr"/>
            <a:r>
              <a:rPr lang="en-IN" sz="2000" b="1" dirty="0" smtClean="0"/>
              <a:t>input</a:t>
            </a:r>
            <a:endParaRPr lang="en-IN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003505" y="4021945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Plaintext</a:t>
            </a:r>
          </a:p>
          <a:p>
            <a:pPr algn="ctr"/>
            <a:r>
              <a:rPr lang="en-IN" sz="2000" b="1" dirty="0" smtClean="0"/>
              <a:t>output</a:t>
            </a:r>
            <a:endParaRPr lang="en-IN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76994" y="4005064"/>
            <a:ext cx="2691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Encryption Algorithm</a:t>
            </a:r>
          </a:p>
          <a:p>
            <a:pPr algn="ctr"/>
            <a:r>
              <a:rPr lang="en-IN" sz="2000" b="1" dirty="0" smtClean="0"/>
              <a:t>(e.g. AES)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87526" y="4005064"/>
            <a:ext cx="2691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Decryption Algorithm</a:t>
            </a:r>
          </a:p>
          <a:p>
            <a:pPr algn="ctr"/>
            <a:r>
              <a:rPr lang="en-IN" sz="2000" b="1" dirty="0" smtClean="0"/>
              <a:t>(reverse of encryption algorithm)</a:t>
            </a:r>
            <a:endParaRPr lang="en-IN" sz="2000" b="1" dirty="0"/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944437" y="3358716"/>
            <a:ext cx="1212259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488845" y="3358716"/>
            <a:ext cx="2278383" cy="1977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1"/>
          </p:cNvCxnSpPr>
          <p:nvPr/>
        </p:nvCxnSpPr>
        <p:spPr>
          <a:xfrm>
            <a:off x="7099377" y="3360693"/>
            <a:ext cx="1107294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4259" y="1449013"/>
            <a:ext cx="2463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Secret key shared by sender and recipient</a:t>
            </a:r>
            <a:endParaRPr lang="en-IN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5050" y="3732253"/>
            <a:ext cx="29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000" b="1" i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99" y="2171070"/>
            <a:ext cx="476316" cy="47631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47746" y="1416245"/>
            <a:ext cx="2463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Secret key shared by sender and recipient</a:t>
            </a:r>
            <a:endParaRPr lang="en-IN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52981" y="2209173"/>
            <a:ext cx="29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/>
              <a:t>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09291" y="2642051"/>
            <a:ext cx="1530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Transmitted</a:t>
            </a:r>
          </a:p>
          <a:p>
            <a:pPr algn="ctr"/>
            <a:r>
              <a:rPr lang="en-IN" sz="2000" b="1" dirty="0" smtClean="0"/>
              <a:t>cipher text</a:t>
            </a:r>
          </a:p>
          <a:p>
            <a:pPr algn="ctr"/>
            <a:endParaRPr lang="en-IN" sz="1100" b="1" dirty="0" smtClean="0"/>
          </a:p>
          <a:p>
            <a:pPr algn="ctr"/>
            <a:r>
              <a:rPr lang="en-I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E(</a:t>
            </a:r>
            <a:r>
              <a:rPr lang="en-I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94" y="2394341"/>
            <a:ext cx="29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/>
              <a:t>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89259" y="3706141"/>
            <a:ext cx="201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000" b="1" i="1" dirty="0"/>
          </a:p>
        </p:txBody>
      </p:sp>
    </p:spTree>
    <p:extLst>
      <p:ext uri="{BB962C8B-B14F-4D97-AF65-F5344CB8AC3E}">
        <p14:creationId xmlns:p14="http://schemas.microsoft.com/office/powerpoint/2010/main" val="402776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6" grpId="0"/>
      <p:bldP spid="17" grpId="0"/>
      <p:bldP spid="19" grpId="0"/>
      <p:bldP spid="20" grpId="0"/>
      <p:bldP spid="21" grpId="0"/>
      <p:bldP spid="22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Diffie-Hellman Key Exchange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Alice and bob agrees on a prime number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𝟐𝟑</m:t>
                    </m:r>
                  </m:oMath>
                </a14:m>
                <a:endParaRPr lang="en-IN" b="1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IN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dirty="0" smtClean="0"/>
                  <a:t>as primitive root of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r>
                  <a:rPr lang="en-IN" dirty="0"/>
                  <a:t>Alice </a:t>
                </a:r>
                <a:r>
                  <a:rPr lang="en-IN" dirty="0" smtClean="0"/>
                  <a:t>selects </a:t>
                </a:r>
                <a:r>
                  <a:rPr lang="en-IN" dirty="0"/>
                  <a:t>a </a:t>
                </a:r>
                <a:r>
                  <a:rPr lang="en-IN" dirty="0" smtClean="0"/>
                  <a:t>private integer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IN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IN" dirty="0" smtClean="0"/>
                  <a:t>Alice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 smtClean="0"/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IN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IN" b="1" dirty="0" smtClean="0">
                  <a:solidFill>
                    <a:srgbClr val="FF0000"/>
                  </a:solidFill>
                </a:endParaRPr>
              </a:p>
              <a:p>
                <a:r>
                  <a:rPr lang="en-IN" dirty="0" smtClean="0"/>
                  <a:t>Bob </a:t>
                </a:r>
                <a:r>
                  <a:rPr lang="en-IN" dirty="0"/>
                  <a:t>selects a private integer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n-IN" b="1" dirty="0" smtClean="0">
                  <a:solidFill>
                    <a:srgbClr val="FF0000"/>
                  </a:solidFill>
                </a:endParaRPr>
              </a:p>
              <a:p>
                <a:r>
                  <a:rPr lang="en-IN" dirty="0" smtClean="0"/>
                  <a:t>Bob </a:t>
                </a:r>
                <a:r>
                  <a:rPr lang="en-IN" dirty="0"/>
                  <a:t>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IN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𝟏𝟗</m:t>
                    </m:r>
                  </m:oMath>
                </a14:m>
                <a:endParaRPr lang="en-IN" b="1" dirty="0" smtClean="0">
                  <a:solidFill>
                    <a:srgbClr val="FF0000"/>
                  </a:solidFill>
                </a:endParaRPr>
              </a:p>
              <a:p>
                <a:r>
                  <a:rPr lang="en-IN" dirty="0"/>
                  <a:t>Alice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dirty="0"/>
                  <a:t> to Bob and Bob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to </a:t>
                </a:r>
                <a:r>
                  <a:rPr lang="en-IN" dirty="0" smtClean="0"/>
                  <a:t>Alice.</a:t>
                </a:r>
              </a:p>
              <a:p>
                <a:r>
                  <a:rPr lang="en-IN" dirty="0" smtClean="0"/>
                  <a:t>Alice computes key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 smtClean="0"/>
                  <a:t> =&gt;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𝟏𝟗</m:t>
                            </m:r>
                          </m:e>
                        </m:d>
                      </m:e>
                      <m:sup>
                        <m: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𝟐𝟑</m:t>
                    </m:r>
                  </m:oMath>
                </a14:m>
                <a:endParaRPr lang="en-IN" b="1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IN" b="1" dirty="0" smtClean="0">
                  <a:solidFill>
                    <a:srgbClr val="FF0000"/>
                  </a:solidFill>
                </a:endParaRPr>
              </a:p>
              <a:p>
                <a:r>
                  <a:rPr lang="en-IN" dirty="0" smtClean="0"/>
                  <a:t>Bob </a:t>
                </a:r>
                <a:r>
                  <a:rPr lang="en-IN" dirty="0"/>
                  <a:t>computes key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𝑋𝐵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=&gt;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e>
                        </m:d>
                      </m:e>
                      <m:sup>
                        <m: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𝟐𝟑</m:t>
                    </m:r>
                  </m:oMath>
                </a14:m>
                <a:endParaRPr lang="en-IN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IN" b="1" dirty="0">
                  <a:solidFill>
                    <a:srgbClr val="FF0000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4" t="-9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3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Diffie-Hellman Key Exchange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Alice and bob agrees on a prime number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/>
                      </a:rPr>
                      <m:t>𝟏𝟗</m:t>
                    </m:r>
                  </m:oMath>
                </a14:m>
                <a:endParaRPr lang="en-IN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dirty="0"/>
                  <a:t>as primitive root of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/>
                  <a:t>Alice selects a private integer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IN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IN" dirty="0"/>
                  <a:t>Alice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IN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/>
                      </a:rPr>
                      <m:t>𝟏𝟗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/>
                      </a:rPr>
                      <m:t>𝟏𝟓</m:t>
                    </m:r>
                  </m:oMath>
                </a14:m>
                <a:endParaRPr lang="en-IN" b="1" dirty="0">
                  <a:solidFill>
                    <a:srgbClr val="FF0000"/>
                  </a:solidFill>
                </a:endParaRPr>
              </a:p>
              <a:p>
                <a:r>
                  <a:rPr lang="en-IN" dirty="0"/>
                  <a:t>Bob selects a private integer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/>
                      </a:rPr>
                      <m:t>𝟖</m:t>
                    </m:r>
                  </m:oMath>
                </a14:m>
                <a:endParaRPr lang="en-IN" b="1" dirty="0">
                  <a:solidFill>
                    <a:srgbClr val="FF0000"/>
                  </a:solidFill>
                </a:endParaRPr>
              </a:p>
              <a:p>
                <a:r>
                  <a:rPr lang="en-IN" dirty="0"/>
                  <a:t>Bob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𝑋𝐵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IN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/>
                      </a:rPr>
                      <m:t>𝟏𝟗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𝟏𝟕</m:t>
                    </m:r>
                  </m:oMath>
                </a14:m>
                <a:endParaRPr lang="en-IN" b="1" dirty="0">
                  <a:solidFill>
                    <a:srgbClr val="FF0000"/>
                  </a:solidFill>
                </a:endParaRPr>
              </a:p>
              <a:p>
                <a:r>
                  <a:rPr lang="en-IN" dirty="0"/>
                  <a:t>Alice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dirty="0"/>
                  <a:t> to Bob and Bob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to Alice.</a:t>
                </a:r>
              </a:p>
              <a:p>
                <a:r>
                  <a:rPr lang="en-IN" dirty="0"/>
                  <a:t>Alice computes key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=&gt;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𝟕</m:t>
                            </m:r>
                          </m:e>
                        </m:d>
                      </m:e>
                      <m:sup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p>
                    </m:sSup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/>
                      </a:rPr>
                      <m:t>𝟏𝟗</m:t>
                    </m:r>
                  </m:oMath>
                </a14:m>
                <a:endParaRPr lang="en-IN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IN" b="1" dirty="0">
                  <a:solidFill>
                    <a:srgbClr val="FF0000"/>
                  </a:solidFill>
                </a:endParaRPr>
              </a:p>
              <a:p>
                <a:r>
                  <a:rPr lang="en-IN" dirty="0"/>
                  <a:t>Bob computes key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𝑋𝐵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=&gt;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𝟏𝟓</m:t>
                            </m:r>
                          </m:e>
                        </m:d>
                      </m:e>
                      <m:sup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𝟖</m:t>
                        </m:r>
                      </m:sup>
                    </m:sSup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/>
                      </a:rPr>
                      <m:t>𝟏𝟗</m:t>
                    </m:r>
                  </m:oMath>
                </a14:m>
                <a:endParaRPr lang="en-IN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IN" b="1" dirty="0">
                  <a:solidFill>
                    <a:srgbClr val="FF0000"/>
                  </a:solidFill>
                </a:endParaRP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4" t="-9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6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Diffie-Hellman Key Exchange Illustration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1031253"/>
            <a:ext cx="8033531" cy="525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9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 in the middle attack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44724"/>
                <a:ext cx="8763000" cy="53798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300" dirty="0" smtClean="0"/>
                  <a:t>Suppose Alice and Bob wish to exchange keys, and Darth is the adversary.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300" dirty="0" smtClean="0"/>
                  <a:t>Darth </a:t>
                </a:r>
                <a:r>
                  <a:rPr lang="en-IN" sz="2300" dirty="0"/>
                  <a:t>prepares for the attack by generating two random private keys 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IN" sz="2300" b="1" baseline="-25000" dirty="0" smtClean="0">
                    <a:solidFill>
                      <a:srgbClr val="FF0000"/>
                    </a:solidFill>
                  </a:rPr>
                  <a:t>D1</a:t>
                </a:r>
                <a:r>
                  <a:rPr lang="en-IN" sz="23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300" dirty="0" smtClean="0"/>
                  <a:t>and 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IN" sz="2300" b="1" baseline="-25000" dirty="0" smtClean="0">
                    <a:solidFill>
                      <a:srgbClr val="FF0000"/>
                    </a:solidFill>
                  </a:rPr>
                  <a:t>D2</a:t>
                </a:r>
                <a:r>
                  <a:rPr lang="en-IN" sz="2300" dirty="0" smtClean="0"/>
                  <a:t> and then computes corresponding public keys 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IN" sz="2300" b="1" baseline="-25000" dirty="0" smtClean="0">
                    <a:solidFill>
                      <a:srgbClr val="FF0000"/>
                    </a:solidFill>
                  </a:rPr>
                  <a:t>D1</a:t>
                </a:r>
                <a:r>
                  <a:rPr lang="en-IN" sz="23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300" dirty="0" smtClean="0"/>
                  <a:t>and 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IN" sz="2300" b="1" baseline="-25000" dirty="0" smtClean="0">
                    <a:solidFill>
                      <a:srgbClr val="FF0000"/>
                    </a:solidFill>
                  </a:rPr>
                  <a:t>D2</a:t>
                </a:r>
                <a:r>
                  <a:rPr lang="en-IN" sz="2300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300" dirty="0" smtClean="0"/>
                  <a:t>Alice transmits 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IN" sz="2300" b="1" baseline="-25000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IN" sz="23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300" dirty="0" smtClean="0"/>
                  <a:t>to Bob.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300" dirty="0" smtClean="0"/>
                  <a:t>Darth intercepts </a:t>
                </a:r>
                <a:r>
                  <a:rPr lang="en-IN" sz="2300" b="1" dirty="0">
                    <a:solidFill>
                      <a:srgbClr val="FF0000"/>
                    </a:solidFill>
                  </a:rPr>
                  <a:t>Y</a:t>
                </a:r>
                <a:r>
                  <a:rPr lang="en-IN" sz="2300" b="1" baseline="-25000" dirty="0">
                    <a:solidFill>
                      <a:srgbClr val="FF0000"/>
                    </a:solidFill>
                  </a:rPr>
                  <a:t>A</a:t>
                </a:r>
                <a:r>
                  <a:rPr lang="en-IN" sz="2300" dirty="0" smtClean="0"/>
                  <a:t> and transmits 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IN" sz="2300" b="1" baseline="-25000" dirty="0" smtClean="0">
                    <a:solidFill>
                      <a:srgbClr val="FF0000"/>
                    </a:solidFill>
                  </a:rPr>
                  <a:t>D1</a:t>
                </a:r>
                <a:r>
                  <a:rPr lang="en-IN" sz="2300" dirty="0" smtClean="0"/>
                  <a:t> to Bob. Darth also calculates 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IN" sz="2300" b="1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=(Y</a:t>
                </a:r>
                <a:r>
                  <a:rPr lang="en-IN" sz="2300" b="1" baseline="-25000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IN" sz="2000" b="1" baseline="30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sz="2300" b="1" dirty="0" smtClean="0">
                    <a:solidFill>
                      <a:srgbClr val="FF0000"/>
                    </a:solidFill>
                  </a:rPr>
                  <a:t> mod q</a:t>
                </a:r>
                <a:r>
                  <a:rPr lang="en-IN" sz="2300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300" dirty="0" smtClean="0"/>
                  <a:t>Bob receives 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IN" sz="2300" b="1" baseline="-25000" dirty="0" smtClean="0">
                    <a:solidFill>
                      <a:srgbClr val="FF0000"/>
                    </a:solidFill>
                  </a:rPr>
                  <a:t>D1</a:t>
                </a:r>
                <a:r>
                  <a:rPr lang="en-IN" sz="2300" dirty="0" smtClean="0"/>
                  <a:t> and calculates 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IN" sz="23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 =  (Y</a:t>
                </a:r>
                <a:r>
                  <a:rPr lang="en-IN" sz="2300" b="1" baseline="-25000" dirty="0" smtClean="0">
                    <a:solidFill>
                      <a:srgbClr val="FF0000"/>
                    </a:solidFill>
                  </a:rPr>
                  <a:t>D1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IN" sz="2000" b="1" baseline="30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IN" sz="2300" b="1" dirty="0" smtClean="0">
                    <a:solidFill>
                      <a:srgbClr val="FF0000"/>
                    </a:solidFill>
                  </a:rPr>
                  <a:t> mod q.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300" dirty="0" smtClean="0"/>
                  <a:t>Bob transmits 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IN" sz="2300" b="1" baseline="-25000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IN" sz="23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300" dirty="0" smtClean="0"/>
                  <a:t>to Alice.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300" dirty="0" smtClean="0"/>
                  <a:t>Darth intercepts 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IN" sz="2300" b="1" baseline="-25000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IN" sz="2300" dirty="0" smtClean="0"/>
                  <a:t> and transmits 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IN" sz="2300" b="1" baseline="-25000" dirty="0" smtClean="0">
                    <a:solidFill>
                      <a:srgbClr val="FF0000"/>
                    </a:solidFill>
                  </a:rPr>
                  <a:t>D2</a:t>
                </a:r>
                <a:r>
                  <a:rPr lang="en-IN" sz="23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300" dirty="0" smtClean="0"/>
                  <a:t>to Alice. Darth calculates 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IN" sz="23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=(Y</a:t>
                </a:r>
                <a:r>
                  <a:rPr lang="en-IN" sz="2300" b="1" baseline="-25000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IN" sz="2000" b="1" baseline="30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sz="2300" b="1" dirty="0" smtClean="0">
                    <a:solidFill>
                      <a:srgbClr val="FF0000"/>
                    </a:solidFill>
                  </a:rPr>
                  <a:t> mod q.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300" dirty="0" smtClean="0"/>
                  <a:t>Alice receives 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IN" sz="2300" b="1" baseline="-25000" dirty="0" smtClean="0">
                    <a:solidFill>
                      <a:srgbClr val="FF0000"/>
                    </a:solidFill>
                  </a:rPr>
                  <a:t>D2</a:t>
                </a:r>
                <a:r>
                  <a:rPr lang="en-IN" sz="2300" dirty="0" smtClean="0"/>
                  <a:t> and calculates 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IN" sz="2300" b="1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 = (Y</a:t>
                </a:r>
                <a:r>
                  <a:rPr lang="en-IN" sz="2300" b="1" baseline="-25000" dirty="0" smtClean="0">
                    <a:solidFill>
                      <a:srgbClr val="FF0000"/>
                    </a:solidFill>
                  </a:rPr>
                  <a:t>D2</a:t>
                </a:r>
                <a:r>
                  <a:rPr lang="en-IN" sz="2300" b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IN" sz="2000" b="1" baseline="30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IN" sz="2300" b="1" dirty="0" smtClean="0">
                    <a:solidFill>
                      <a:srgbClr val="FF0000"/>
                    </a:solidFill>
                  </a:rPr>
                  <a:t> mod q.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44724"/>
                <a:ext cx="8763000" cy="5379876"/>
              </a:xfrm>
              <a:blipFill rotWithShape="1">
                <a:blip r:embed="rId2"/>
                <a:stretch>
                  <a:fillRect l="-974" t="-793" r="-974" b="-1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12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48" y="74963"/>
            <a:ext cx="6676504" cy="68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1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744844"/>
              </p:ext>
            </p:extLst>
          </p:nvPr>
        </p:nvGraphicFramePr>
        <p:xfrm>
          <a:off x="251521" y="20814"/>
          <a:ext cx="8640959" cy="6142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6481"/>
                <a:gridCol w="3180182"/>
                <a:gridCol w="2664296"/>
              </a:tblGrid>
              <a:tr h="45980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Alice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Darth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Bob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8247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5556" y="560874"/>
                <a:ext cx="2196244" cy="1008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IN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</a:rPr>
                  <a:t>Private key: 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IN" sz="2000" b="1" i="1" baseline="-25000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IN" sz="2000" i="1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</a:rPr>
                  <a:t>Public key:</a:t>
                </a:r>
              </a:p>
              <a:p>
                <a:pPr algn="ctr"/>
                <a:r>
                  <a:rPr lang="en-IN" sz="2000" b="1" i="1" dirty="0">
                    <a:solidFill>
                      <a:srgbClr val="FF0000"/>
                    </a:solidFill>
                  </a:rPr>
                  <a:t>Y</a:t>
                </a:r>
                <a:r>
                  <a:rPr lang="en-IN" sz="2000" b="1" i="1" baseline="-25000" dirty="0">
                    <a:solidFill>
                      <a:srgbClr val="FF0000"/>
                    </a:solidFill>
                  </a:rPr>
                  <a:t>A 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= a</a:t>
                </a:r>
                <a:r>
                  <a:rPr lang="en-IN" sz="2000" b="1" i="1" baseline="30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IN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dirty="0">
                    <a:solidFill>
                      <a:srgbClr val="FF0000"/>
                    </a:solidFill>
                  </a:rPr>
                  <a:t>mod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 q</a:t>
                </a:r>
                <a:r>
                  <a:rPr lang="en-IN" sz="2000" b="1" i="1" baseline="-25000" dirty="0">
                    <a:solidFill>
                      <a:srgbClr val="FF0000"/>
                    </a:solidFill>
                  </a:rPr>
                  <a:t>  </a:t>
                </a:r>
              </a:p>
              <a:p>
                <a:pPr algn="ctr"/>
                <a:endParaRPr lang="en-IN" sz="20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560874"/>
                <a:ext cx="2196244" cy="1008112"/>
              </a:xfrm>
              <a:prstGeom prst="rect">
                <a:avLst/>
              </a:prstGeom>
              <a:blipFill rotWithShape="1">
                <a:blip r:embed="rId2"/>
                <a:stretch>
                  <a:fillRect t="-1775" b="-94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11860" y="1878618"/>
                <a:ext cx="2520280" cy="1364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IN" sz="2000" dirty="0">
                  <a:solidFill>
                    <a:schemeClr val="tx1"/>
                  </a:solidFill>
                </a:endParaRPr>
              </a:p>
              <a:p>
                <a:r>
                  <a:rPr lang="en-IN" sz="2000" dirty="0" smtClean="0">
                    <a:solidFill>
                      <a:schemeClr val="tx1"/>
                    </a:solidFill>
                  </a:rPr>
                  <a:t>Private key: 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IN" sz="2000" b="1" i="1" baseline="-25000" dirty="0" smtClean="0">
                    <a:solidFill>
                      <a:srgbClr val="FF0000"/>
                    </a:solidFill>
                  </a:rPr>
                  <a:t>D1,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 X</a:t>
                </a:r>
                <a:r>
                  <a:rPr lang="en-IN" sz="2000" b="1" i="1" baseline="-25000" dirty="0" smtClean="0">
                    <a:solidFill>
                      <a:srgbClr val="FF0000"/>
                    </a:solidFill>
                  </a:rPr>
                  <a:t>D2</a:t>
                </a:r>
                <a:r>
                  <a:rPr lang="en-IN" sz="2000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000" dirty="0" smtClean="0">
                    <a:solidFill>
                      <a:schemeClr val="tx1"/>
                    </a:solidFill>
                  </a:rPr>
                  <a:t>Public key:</a:t>
                </a:r>
              </a:p>
              <a:p>
                <a:pPr algn="ctr"/>
                <a:r>
                  <a:rPr lang="en-IN" sz="2000" b="1" i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IN" sz="2000" b="1" i="1" baseline="-25000" dirty="0" smtClean="0">
                    <a:solidFill>
                      <a:srgbClr val="FF0000"/>
                    </a:solidFill>
                  </a:rPr>
                  <a:t>D1 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= a</a:t>
                </a:r>
                <a:r>
                  <a:rPr lang="en-IN" sz="2000" b="1" i="1" baseline="30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dirty="0">
                    <a:solidFill>
                      <a:srgbClr val="FF0000"/>
                    </a:solidFill>
                  </a:rPr>
                  <a:t>mod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 q</a:t>
                </a:r>
                <a:r>
                  <a:rPr lang="en-IN" sz="2000" b="1" i="1" baseline="-25000" dirty="0">
                    <a:solidFill>
                      <a:srgbClr val="FF0000"/>
                    </a:solidFill>
                  </a:rPr>
                  <a:t>  </a:t>
                </a:r>
                <a:endParaRPr lang="en-IN" sz="2000" b="1" i="1" baseline="-250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IN" sz="2000" b="1" i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IN" sz="2000" b="1" i="1" baseline="-25000" dirty="0" smtClean="0">
                    <a:solidFill>
                      <a:srgbClr val="FF0000"/>
                    </a:solidFill>
                  </a:rPr>
                  <a:t>D2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 = 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a</a:t>
                </a:r>
                <a:r>
                  <a:rPr lang="en-IN" sz="2000" b="1" i="1" baseline="30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dirty="0">
                    <a:solidFill>
                      <a:srgbClr val="FF0000"/>
                    </a:solidFill>
                  </a:rPr>
                  <a:t>mod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 q</a:t>
                </a:r>
                <a:endParaRPr lang="en-IN" sz="2000" b="1" i="1" baseline="-25000" dirty="0">
                  <a:solidFill>
                    <a:srgbClr val="FF0000"/>
                  </a:solidFill>
                </a:endParaRPr>
              </a:p>
              <a:p>
                <a:pPr algn="ctr"/>
                <a:endParaRPr lang="en-IN" sz="20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860" y="1878618"/>
                <a:ext cx="2520280" cy="1364997"/>
              </a:xfrm>
              <a:prstGeom prst="rect">
                <a:avLst/>
              </a:prstGeom>
              <a:blipFill rotWithShape="1">
                <a:blip r:embed="rId3"/>
                <a:stretch>
                  <a:fillRect l="-1914" b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55876" y="3678818"/>
                <a:ext cx="2232248" cy="8280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</a:rPr>
                  <a:t>Secret key</a:t>
                </a:r>
              </a:p>
              <a:p>
                <a:pPr algn="ctr"/>
                <a:r>
                  <a:rPr lang="en-IN" sz="2000" b="1" i="1" dirty="0" smtClean="0">
                    <a:solidFill>
                      <a:srgbClr val="FF0000"/>
                    </a:solidFill>
                  </a:rPr>
                  <a:t>K2=(Y</a:t>
                </a:r>
                <a:r>
                  <a:rPr lang="en-IN" sz="2000" b="1" i="1" baseline="-25000" dirty="0">
                    <a:solidFill>
                      <a:srgbClr val="FF0000"/>
                    </a:solidFill>
                  </a:rPr>
                  <a:t>A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IN" sz="2000" b="1" i="1" baseline="30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dirty="0">
                    <a:solidFill>
                      <a:srgbClr val="FF0000"/>
                    </a:solidFill>
                  </a:rPr>
                  <a:t>mod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 q</a:t>
                </a:r>
                <a:r>
                  <a:rPr lang="en-IN" sz="2000" b="1" i="1" baseline="-250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876" y="3678818"/>
                <a:ext cx="2232248" cy="828092"/>
              </a:xfrm>
              <a:prstGeom prst="rect">
                <a:avLst/>
              </a:prstGeom>
              <a:blipFill rotWithShape="1">
                <a:blip r:embed="rId4"/>
                <a:stretch>
                  <a:fillRect b="-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55876" y="4830946"/>
                <a:ext cx="2232248" cy="8280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</a:rPr>
                  <a:t>Secret key</a:t>
                </a:r>
              </a:p>
              <a:p>
                <a:pPr algn="ctr"/>
                <a:r>
                  <a:rPr lang="en-IN" sz="2000" b="1" i="1" dirty="0" smtClean="0">
                    <a:solidFill>
                      <a:srgbClr val="FF0000"/>
                    </a:solidFill>
                  </a:rPr>
                  <a:t>K1=(Y</a:t>
                </a:r>
                <a:r>
                  <a:rPr lang="en-IN" sz="2000" b="1" i="1" baseline="-25000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IN" sz="2000" b="1" i="1" baseline="30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dirty="0">
                    <a:solidFill>
                      <a:srgbClr val="FF0000"/>
                    </a:solidFill>
                  </a:rPr>
                  <a:t>mod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 q</a:t>
                </a:r>
                <a:r>
                  <a:rPr lang="en-IN" sz="2000" b="1" i="1" baseline="-250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876" y="4830946"/>
                <a:ext cx="2232248" cy="828092"/>
              </a:xfrm>
              <a:prstGeom prst="rect">
                <a:avLst/>
              </a:prstGeom>
              <a:blipFill rotWithShape="1">
                <a:blip r:embed="rId5"/>
                <a:stretch>
                  <a:fillRect b="-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408204" y="3534802"/>
                <a:ext cx="2340260" cy="9001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IN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</a:rPr>
                  <a:t>Private key: 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IN" sz="2000" b="1" i="1" baseline="-25000" dirty="0">
                    <a:solidFill>
                      <a:srgbClr val="FF0000"/>
                    </a:solidFill>
                  </a:rPr>
                  <a:t>B</a:t>
                </a:r>
                <a:r>
                  <a:rPr lang="en-IN" sz="2000" i="1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</a:rPr>
                  <a:t>Public key:</a:t>
                </a:r>
              </a:p>
              <a:p>
                <a:pPr algn="ctr"/>
                <a:r>
                  <a:rPr lang="en-IN" sz="2000" b="1" i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IN" sz="2000" b="1" i="1" baseline="-25000" dirty="0" smtClean="0">
                    <a:solidFill>
                      <a:srgbClr val="FF0000"/>
                    </a:solidFill>
                  </a:rPr>
                  <a:t>B 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= a</a:t>
                </a:r>
                <a:r>
                  <a:rPr lang="en-IN" sz="2000" b="1" i="1" baseline="30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IN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dirty="0">
                    <a:solidFill>
                      <a:srgbClr val="FF0000"/>
                    </a:solidFill>
                  </a:rPr>
                  <a:t>mod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 q</a:t>
                </a:r>
                <a:r>
                  <a:rPr lang="en-IN" sz="2000" b="1" i="1" baseline="-25000" dirty="0">
                    <a:solidFill>
                      <a:srgbClr val="FF0000"/>
                    </a:solidFill>
                  </a:rPr>
                  <a:t>  </a:t>
                </a:r>
              </a:p>
              <a:p>
                <a:pPr algn="ctr"/>
                <a:endParaRPr lang="en-IN" sz="20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04" y="3534802"/>
                <a:ext cx="2340260" cy="900100"/>
              </a:xfrm>
              <a:prstGeom prst="rect">
                <a:avLst/>
              </a:prstGeom>
              <a:blipFill rotWithShape="1">
                <a:blip r:embed="rId6"/>
                <a:stretch>
                  <a:fillRect t="-7895"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401511" y="4830946"/>
                <a:ext cx="2340260" cy="8280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</a:rPr>
                  <a:t>Secret key</a:t>
                </a:r>
              </a:p>
              <a:p>
                <a:pPr algn="ctr"/>
                <a:r>
                  <a:rPr lang="en-IN" sz="2000" b="1" i="1" dirty="0" smtClean="0">
                    <a:solidFill>
                      <a:srgbClr val="FF0000"/>
                    </a:solidFill>
                  </a:rPr>
                  <a:t>K1=(Y</a:t>
                </a:r>
                <a:r>
                  <a:rPr lang="en-IN" sz="2000" b="1" i="1" baseline="-25000" dirty="0" smtClean="0">
                    <a:solidFill>
                      <a:srgbClr val="FF0000"/>
                    </a:solidFill>
                  </a:rPr>
                  <a:t>D1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IN" sz="2000" b="1" i="1" baseline="30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IN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dirty="0" smtClean="0">
                    <a:solidFill>
                      <a:srgbClr val="FF0000"/>
                    </a:solidFill>
                  </a:rPr>
                  <a:t>mod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q</a:t>
                </a:r>
                <a:r>
                  <a:rPr lang="en-IN" sz="2000" b="1" i="1" baseline="-250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11" y="4830946"/>
                <a:ext cx="2340260" cy="828092"/>
              </a:xfrm>
              <a:prstGeom prst="rect">
                <a:avLst/>
              </a:prstGeom>
              <a:blipFill rotWithShape="1">
                <a:blip r:embed="rId7"/>
                <a:stretch>
                  <a:fillRect b="-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75556" y="3739558"/>
                <a:ext cx="2196244" cy="8280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</a:rPr>
                  <a:t>Secret key</a:t>
                </a:r>
              </a:p>
              <a:p>
                <a:pPr algn="ctr"/>
                <a:r>
                  <a:rPr lang="en-IN" sz="2000" b="1" i="1" dirty="0" smtClean="0">
                    <a:solidFill>
                      <a:srgbClr val="FF0000"/>
                    </a:solidFill>
                  </a:rPr>
                  <a:t>K2=(Y</a:t>
                </a:r>
                <a:r>
                  <a:rPr lang="en-IN" sz="2000" b="1" i="1" baseline="-25000" dirty="0" smtClean="0">
                    <a:solidFill>
                      <a:srgbClr val="FF0000"/>
                    </a:solidFill>
                  </a:rPr>
                  <a:t>D2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IN" sz="2000" b="1" i="1" baseline="30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IN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dirty="0">
                    <a:solidFill>
                      <a:srgbClr val="FF0000"/>
                    </a:solidFill>
                  </a:rPr>
                  <a:t>mod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 q</a:t>
                </a:r>
                <a:r>
                  <a:rPr lang="en-IN" sz="2000" b="1" i="1" baseline="-250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3739558"/>
                <a:ext cx="2196244" cy="828092"/>
              </a:xfrm>
              <a:prstGeom prst="rect">
                <a:avLst/>
              </a:prstGeom>
              <a:blipFill rotWithShape="1">
                <a:blip r:embed="rId8"/>
                <a:stretch>
                  <a:fillRect b="-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endCxn id="15" idx="0"/>
          </p:cNvCxnSpPr>
          <p:nvPr/>
        </p:nvCxnSpPr>
        <p:spPr>
          <a:xfrm>
            <a:off x="1673678" y="1554582"/>
            <a:ext cx="0" cy="21849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73678" y="4567650"/>
            <a:ext cx="0" cy="14154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90553" y="560874"/>
            <a:ext cx="0" cy="29739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51238" y="512676"/>
            <a:ext cx="682" cy="1348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92080" y="512676"/>
            <a:ext cx="0" cy="1348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51920" y="3243615"/>
            <a:ext cx="0" cy="4352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92080" y="3243615"/>
            <a:ext cx="0" cy="4352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81419" y="5659038"/>
            <a:ext cx="0" cy="324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12" idx="0"/>
          </p:cNvCxnSpPr>
          <p:nvPr/>
        </p:nvCxnSpPr>
        <p:spPr>
          <a:xfrm flipH="1">
            <a:off x="7571641" y="4434902"/>
            <a:ext cx="6693" cy="3960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51238" y="4506910"/>
            <a:ext cx="0" cy="324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92080" y="4506910"/>
            <a:ext cx="0" cy="324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51238" y="5659038"/>
            <a:ext cx="0" cy="324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92080" y="5659038"/>
            <a:ext cx="0" cy="324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73678" y="1698598"/>
            <a:ext cx="2177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673678" y="3390786"/>
            <a:ext cx="2177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292080" y="3390786"/>
            <a:ext cx="2279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292080" y="4722934"/>
            <a:ext cx="2279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87824" y="1329266"/>
            <a:ext cx="401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rgbClr val="FF0000"/>
                </a:solidFill>
              </a:rPr>
              <a:t>Y</a:t>
            </a:r>
            <a:r>
              <a:rPr lang="en-IN" sz="2000" b="1" i="1" baseline="-25000" dirty="0">
                <a:solidFill>
                  <a:srgbClr val="FF0000"/>
                </a:solidFill>
              </a:rPr>
              <a:t>A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5868144" y="4329100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 smtClean="0">
                <a:solidFill>
                  <a:srgbClr val="FF0000"/>
                </a:solidFill>
              </a:rPr>
              <a:t>Y</a:t>
            </a:r>
            <a:r>
              <a:rPr lang="en-IN" sz="2000" b="1" i="1" baseline="-25000" dirty="0" smtClean="0">
                <a:solidFill>
                  <a:srgbClr val="FF0000"/>
                </a:solidFill>
              </a:rPr>
              <a:t>B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2267744" y="299474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 smtClean="0">
                <a:solidFill>
                  <a:srgbClr val="FF0000"/>
                </a:solidFill>
              </a:rPr>
              <a:t>Y</a:t>
            </a:r>
            <a:r>
              <a:rPr lang="en-IN" sz="2000" b="1" i="1" baseline="-25000" dirty="0" smtClean="0">
                <a:solidFill>
                  <a:srgbClr val="FF0000"/>
                </a:solidFill>
              </a:rPr>
              <a:t>D2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6516216" y="299288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 smtClean="0">
                <a:solidFill>
                  <a:srgbClr val="FF0000"/>
                </a:solidFill>
              </a:rPr>
              <a:t>Y</a:t>
            </a:r>
            <a:r>
              <a:rPr lang="en-IN" sz="2000" b="1" i="1" baseline="-25000" dirty="0" smtClean="0">
                <a:solidFill>
                  <a:srgbClr val="FF0000"/>
                </a:solidFill>
              </a:rPr>
              <a:t>D1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1825476" y="5709446"/>
            <a:ext cx="1846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 smtClean="0"/>
              <a:t>Alice and Darth </a:t>
            </a:r>
          </a:p>
          <a:p>
            <a:pPr algn="ctr"/>
            <a:r>
              <a:rPr lang="en-IN" sz="2000" dirty="0" smtClean="0"/>
              <a:t>share Key K2</a:t>
            </a:r>
            <a:endParaRPr lang="en-IN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5536831" y="5709446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 smtClean="0"/>
              <a:t>Darth and Bob </a:t>
            </a:r>
          </a:p>
          <a:p>
            <a:pPr algn="ctr"/>
            <a:r>
              <a:rPr lang="en-IN" sz="2000" dirty="0" smtClean="0"/>
              <a:t>share Key K1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7589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49" grpId="0"/>
      <p:bldP spid="50" grpId="0"/>
      <p:bldP spid="51" grpId="0"/>
      <p:bldP spid="52" grpId="0"/>
      <p:bldP spid="58" grpId="0"/>
      <p:bldP spid="6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67885"/>
              </p:ext>
            </p:extLst>
          </p:nvPr>
        </p:nvGraphicFramePr>
        <p:xfrm>
          <a:off x="251521" y="20814"/>
          <a:ext cx="8640959" cy="6142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6481"/>
                <a:gridCol w="3180182"/>
                <a:gridCol w="2664296"/>
              </a:tblGrid>
              <a:tr h="45980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Alice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Darth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Bob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8247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5556" y="560874"/>
                <a:ext cx="2196244" cy="1008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IN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</a:rPr>
                  <a:t>Private key: 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IN" sz="2000" b="1" i="1" baseline="-25000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IN" sz="2000" i="1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</a:rPr>
                  <a:t>Public key:</a:t>
                </a:r>
              </a:p>
              <a:p>
                <a:pPr algn="ctr"/>
                <a:r>
                  <a:rPr lang="en-IN" sz="2000" b="1" i="1" dirty="0">
                    <a:solidFill>
                      <a:srgbClr val="FF0000"/>
                    </a:solidFill>
                  </a:rPr>
                  <a:t>Y</a:t>
                </a:r>
                <a:r>
                  <a:rPr lang="en-IN" sz="2000" b="1" i="1" baseline="-25000" dirty="0">
                    <a:solidFill>
                      <a:srgbClr val="FF0000"/>
                    </a:solidFill>
                  </a:rPr>
                  <a:t>A 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= a</a:t>
                </a:r>
                <a:r>
                  <a:rPr lang="en-IN" sz="2000" b="1" i="1" baseline="30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IN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dirty="0">
                    <a:solidFill>
                      <a:srgbClr val="FF0000"/>
                    </a:solidFill>
                  </a:rPr>
                  <a:t>mod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 q</a:t>
                </a:r>
                <a:r>
                  <a:rPr lang="en-IN" sz="2000" b="1" i="1" baseline="-25000" dirty="0">
                    <a:solidFill>
                      <a:srgbClr val="FF0000"/>
                    </a:solidFill>
                  </a:rPr>
                  <a:t>  </a:t>
                </a:r>
              </a:p>
              <a:p>
                <a:pPr algn="ctr"/>
                <a:endParaRPr lang="en-IN" sz="20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560874"/>
                <a:ext cx="2196244" cy="1008112"/>
              </a:xfrm>
              <a:prstGeom prst="rect">
                <a:avLst/>
              </a:prstGeom>
              <a:blipFill rotWithShape="1">
                <a:blip r:embed="rId2"/>
                <a:stretch>
                  <a:fillRect t="-1775" b="-94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11860" y="1878618"/>
                <a:ext cx="2520280" cy="1364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IN" sz="2000" dirty="0">
                  <a:solidFill>
                    <a:schemeClr val="tx1"/>
                  </a:solidFill>
                </a:endParaRPr>
              </a:p>
              <a:p>
                <a:r>
                  <a:rPr lang="en-IN" sz="2000" dirty="0" smtClean="0">
                    <a:solidFill>
                      <a:schemeClr val="tx1"/>
                    </a:solidFill>
                  </a:rPr>
                  <a:t>Private key: 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IN" sz="2000" b="1" i="1" baseline="-25000" dirty="0" smtClean="0">
                    <a:solidFill>
                      <a:srgbClr val="FF0000"/>
                    </a:solidFill>
                  </a:rPr>
                  <a:t>D1,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 X</a:t>
                </a:r>
                <a:r>
                  <a:rPr lang="en-IN" sz="2000" b="1" i="1" baseline="-25000" dirty="0" smtClean="0">
                    <a:solidFill>
                      <a:srgbClr val="FF0000"/>
                    </a:solidFill>
                  </a:rPr>
                  <a:t>D2</a:t>
                </a:r>
                <a:r>
                  <a:rPr lang="en-IN" sz="2000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000" dirty="0" smtClean="0">
                    <a:solidFill>
                      <a:schemeClr val="tx1"/>
                    </a:solidFill>
                  </a:rPr>
                  <a:t>Public key:</a:t>
                </a:r>
              </a:p>
              <a:p>
                <a:pPr algn="ctr"/>
                <a:r>
                  <a:rPr lang="en-IN" sz="2000" b="1" i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IN" sz="2000" b="1" i="1" baseline="-25000" dirty="0" smtClean="0">
                    <a:solidFill>
                      <a:srgbClr val="FF0000"/>
                    </a:solidFill>
                  </a:rPr>
                  <a:t>D1 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= a</a:t>
                </a:r>
                <a:r>
                  <a:rPr lang="en-IN" sz="2000" b="1" i="1" baseline="30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dirty="0">
                    <a:solidFill>
                      <a:srgbClr val="FF0000"/>
                    </a:solidFill>
                  </a:rPr>
                  <a:t>mod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 q</a:t>
                </a:r>
                <a:r>
                  <a:rPr lang="en-IN" sz="2000" b="1" i="1" baseline="-25000" dirty="0">
                    <a:solidFill>
                      <a:srgbClr val="FF0000"/>
                    </a:solidFill>
                  </a:rPr>
                  <a:t>  </a:t>
                </a:r>
                <a:endParaRPr lang="en-IN" sz="2000" b="1" i="1" baseline="-250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IN" sz="2000" b="1" i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IN" sz="2000" b="1" i="1" baseline="-25000" dirty="0" smtClean="0">
                    <a:solidFill>
                      <a:srgbClr val="FF0000"/>
                    </a:solidFill>
                  </a:rPr>
                  <a:t>D2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 = 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a</a:t>
                </a:r>
                <a:r>
                  <a:rPr lang="en-IN" sz="2000" b="1" i="1" baseline="30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dirty="0">
                    <a:solidFill>
                      <a:srgbClr val="FF0000"/>
                    </a:solidFill>
                  </a:rPr>
                  <a:t>mod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 q</a:t>
                </a:r>
                <a:endParaRPr lang="en-IN" sz="2000" b="1" i="1" baseline="-25000" dirty="0">
                  <a:solidFill>
                    <a:srgbClr val="FF0000"/>
                  </a:solidFill>
                </a:endParaRPr>
              </a:p>
              <a:p>
                <a:pPr algn="ctr"/>
                <a:endParaRPr lang="en-IN" sz="20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860" y="1878618"/>
                <a:ext cx="2520280" cy="1364997"/>
              </a:xfrm>
              <a:prstGeom prst="rect">
                <a:avLst/>
              </a:prstGeom>
              <a:blipFill rotWithShape="1">
                <a:blip r:embed="rId3"/>
                <a:stretch>
                  <a:fillRect l="-1914" b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55876" y="3678818"/>
                <a:ext cx="2232248" cy="8280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</a:rPr>
                  <a:t>Secret key</a:t>
                </a:r>
              </a:p>
              <a:p>
                <a:pPr algn="ctr"/>
                <a:r>
                  <a:rPr lang="en-IN" sz="2000" b="1" i="1" dirty="0" smtClean="0">
                    <a:solidFill>
                      <a:srgbClr val="FF0000"/>
                    </a:solidFill>
                  </a:rPr>
                  <a:t>K2=(Y</a:t>
                </a:r>
                <a:r>
                  <a:rPr lang="en-IN" sz="2000" b="1" i="1" baseline="-25000" dirty="0">
                    <a:solidFill>
                      <a:srgbClr val="FF0000"/>
                    </a:solidFill>
                  </a:rPr>
                  <a:t>A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IN" sz="2000" b="1" i="1" baseline="30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dirty="0">
                    <a:solidFill>
                      <a:srgbClr val="FF0000"/>
                    </a:solidFill>
                  </a:rPr>
                  <a:t>mod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 q</a:t>
                </a:r>
                <a:r>
                  <a:rPr lang="en-IN" sz="2000" b="1" i="1" baseline="-250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876" y="3678818"/>
                <a:ext cx="2232248" cy="828092"/>
              </a:xfrm>
              <a:prstGeom prst="rect">
                <a:avLst/>
              </a:prstGeom>
              <a:blipFill rotWithShape="1">
                <a:blip r:embed="rId4"/>
                <a:stretch>
                  <a:fillRect b="-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55876" y="4830946"/>
                <a:ext cx="2232248" cy="8280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</a:rPr>
                  <a:t>Secret key</a:t>
                </a:r>
              </a:p>
              <a:p>
                <a:pPr algn="ctr"/>
                <a:r>
                  <a:rPr lang="en-IN" sz="2000" b="1" i="1" dirty="0" smtClean="0">
                    <a:solidFill>
                      <a:srgbClr val="FF0000"/>
                    </a:solidFill>
                  </a:rPr>
                  <a:t>K1=(Y</a:t>
                </a:r>
                <a:r>
                  <a:rPr lang="en-IN" sz="2000" b="1" i="1" baseline="-25000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IN" sz="2000" b="1" i="1" baseline="30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dirty="0">
                    <a:solidFill>
                      <a:srgbClr val="FF0000"/>
                    </a:solidFill>
                  </a:rPr>
                  <a:t>mod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 q</a:t>
                </a:r>
                <a:r>
                  <a:rPr lang="en-IN" sz="2000" b="1" i="1" baseline="-250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876" y="4830946"/>
                <a:ext cx="2232248" cy="828092"/>
              </a:xfrm>
              <a:prstGeom prst="rect">
                <a:avLst/>
              </a:prstGeom>
              <a:blipFill rotWithShape="1">
                <a:blip r:embed="rId5"/>
                <a:stretch>
                  <a:fillRect b="-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98517" y="559100"/>
                <a:ext cx="2340260" cy="9001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IN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</a:rPr>
                  <a:t>Private key: 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IN" sz="2000" b="1" i="1" baseline="-25000" dirty="0">
                    <a:solidFill>
                      <a:srgbClr val="FF0000"/>
                    </a:solidFill>
                  </a:rPr>
                  <a:t>B</a:t>
                </a:r>
                <a:r>
                  <a:rPr lang="en-IN" sz="2000" i="1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</a:rPr>
                  <a:t>Public key:</a:t>
                </a:r>
              </a:p>
              <a:p>
                <a:pPr algn="ctr"/>
                <a:r>
                  <a:rPr lang="en-IN" sz="2000" b="1" i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IN" sz="2000" b="1" i="1" baseline="-25000" dirty="0" smtClean="0">
                    <a:solidFill>
                      <a:srgbClr val="FF0000"/>
                    </a:solidFill>
                  </a:rPr>
                  <a:t>B 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= a</a:t>
                </a:r>
                <a:r>
                  <a:rPr lang="en-IN" sz="2000" b="1" i="1" baseline="30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IN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dirty="0">
                    <a:solidFill>
                      <a:srgbClr val="FF0000"/>
                    </a:solidFill>
                  </a:rPr>
                  <a:t>mod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 q</a:t>
                </a:r>
                <a:r>
                  <a:rPr lang="en-IN" sz="2000" b="1" i="1" baseline="-25000" dirty="0">
                    <a:solidFill>
                      <a:srgbClr val="FF0000"/>
                    </a:solidFill>
                  </a:rPr>
                  <a:t>  </a:t>
                </a:r>
              </a:p>
              <a:p>
                <a:pPr algn="ctr"/>
                <a:endParaRPr lang="en-IN" sz="20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517" y="559100"/>
                <a:ext cx="2340260" cy="900100"/>
              </a:xfrm>
              <a:prstGeom prst="rect">
                <a:avLst/>
              </a:prstGeom>
              <a:blipFill rotWithShape="1">
                <a:blip r:embed="rId6"/>
                <a:stretch>
                  <a:fillRect t="-7947" b="-16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408204" y="3678818"/>
                <a:ext cx="2340260" cy="8280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</a:rPr>
                  <a:t>Secret key</a:t>
                </a:r>
              </a:p>
              <a:p>
                <a:pPr algn="ctr"/>
                <a:r>
                  <a:rPr lang="en-IN" sz="2000" b="1" i="1" dirty="0" smtClean="0">
                    <a:solidFill>
                      <a:srgbClr val="FF0000"/>
                    </a:solidFill>
                  </a:rPr>
                  <a:t>K1=(Y</a:t>
                </a:r>
                <a:r>
                  <a:rPr lang="en-IN" sz="2000" b="1" i="1" baseline="-25000" dirty="0" smtClean="0">
                    <a:solidFill>
                      <a:srgbClr val="FF0000"/>
                    </a:solidFill>
                  </a:rPr>
                  <a:t>D1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IN" sz="2000" b="1" i="1" baseline="30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IN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dirty="0" smtClean="0">
                    <a:solidFill>
                      <a:srgbClr val="FF0000"/>
                    </a:solidFill>
                  </a:rPr>
                  <a:t>mod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q</a:t>
                </a:r>
                <a:r>
                  <a:rPr lang="en-IN" sz="2000" b="1" i="1" baseline="-250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04" y="3678818"/>
                <a:ext cx="2340260" cy="828092"/>
              </a:xfrm>
              <a:prstGeom prst="rect">
                <a:avLst/>
              </a:prstGeom>
              <a:blipFill rotWithShape="1">
                <a:blip r:embed="rId7"/>
                <a:stretch>
                  <a:fillRect b="-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75556" y="3739558"/>
                <a:ext cx="2196244" cy="8280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</a:rPr>
                  <a:t>Secret key</a:t>
                </a:r>
              </a:p>
              <a:p>
                <a:pPr algn="ctr"/>
                <a:r>
                  <a:rPr lang="en-IN" sz="2000" b="1" i="1" dirty="0" smtClean="0">
                    <a:solidFill>
                      <a:srgbClr val="FF0000"/>
                    </a:solidFill>
                  </a:rPr>
                  <a:t>K2=(Y</a:t>
                </a:r>
                <a:r>
                  <a:rPr lang="en-IN" sz="2000" b="1" i="1" baseline="-25000" dirty="0" smtClean="0">
                    <a:solidFill>
                      <a:srgbClr val="FF0000"/>
                    </a:solidFill>
                  </a:rPr>
                  <a:t>D2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IN" sz="2000" b="1" i="1" baseline="30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IN" sz="2000" b="1" i="1" baseline="30000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IN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dirty="0">
                    <a:solidFill>
                      <a:srgbClr val="FF0000"/>
                    </a:solidFill>
                  </a:rPr>
                  <a:t>mod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 q</a:t>
                </a:r>
                <a:r>
                  <a:rPr lang="en-IN" sz="2000" b="1" i="1" baseline="-250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3739558"/>
                <a:ext cx="2196244" cy="828092"/>
              </a:xfrm>
              <a:prstGeom prst="rect">
                <a:avLst/>
              </a:prstGeom>
              <a:blipFill rotWithShape="1">
                <a:blip r:embed="rId8"/>
                <a:stretch>
                  <a:fillRect b="-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endCxn id="15" idx="0"/>
          </p:cNvCxnSpPr>
          <p:nvPr/>
        </p:nvCxnSpPr>
        <p:spPr>
          <a:xfrm>
            <a:off x="1673678" y="1554582"/>
            <a:ext cx="0" cy="21849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73678" y="4567650"/>
            <a:ext cx="0" cy="14154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51238" y="512676"/>
            <a:ext cx="682" cy="1348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92080" y="512676"/>
            <a:ext cx="0" cy="1348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51920" y="3243615"/>
            <a:ext cx="0" cy="4352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92080" y="3243615"/>
            <a:ext cx="0" cy="4352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65061" y="4530156"/>
            <a:ext cx="0" cy="1491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51238" y="4506910"/>
            <a:ext cx="0" cy="324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92080" y="4506910"/>
            <a:ext cx="0" cy="324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51238" y="5659038"/>
            <a:ext cx="0" cy="324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92080" y="5659038"/>
            <a:ext cx="0" cy="324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73678" y="1698598"/>
            <a:ext cx="2177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673678" y="3390786"/>
            <a:ext cx="2177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292080" y="3390786"/>
            <a:ext cx="2279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292080" y="1677338"/>
            <a:ext cx="2279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87824" y="1329266"/>
            <a:ext cx="401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rgbClr val="FF0000"/>
                </a:solidFill>
              </a:rPr>
              <a:t>Y</a:t>
            </a:r>
            <a:r>
              <a:rPr lang="en-IN" sz="2000" b="1" i="1" baseline="-25000" dirty="0">
                <a:solidFill>
                  <a:srgbClr val="FF0000"/>
                </a:solidFill>
              </a:rPr>
              <a:t>A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5868144" y="1283504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 smtClean="0">
                <a:solidFill>
                  <a:srgbClr val="FF0000"/>
                </a:solidFill>
              </a:rPr>
              <a:t>Y</a:t>
            </a:r>
            <a:r>
              <a:rPr lang="en-IN" sz="2000" b="1" i="1" baseline="-25000" dirty="0" smtClean="0">
                <a:solidFill>
                  <a:srgbClr val="FF0000"/>
                </a:solidFill>
              </a:rPr>
              <a:t>B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2267744" y="299474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 smtClean="0">
                <a:solidFill>
                  <a:srgbClr val="FF0000"/>
                </a:solidFill>
              </a:rPr>
              <a:t>Y</a:t>
            </a:r>
            <a:r>
              <a:rPr lang="en-IN" sz="2000" b="1" i="1" baseline="-25000" dirty="0" smtClean="0">
                <a:solidFill>
                  <a:srgbClr val="FF0000"/>
                </a:solidFill>
              </a:rPr>
              <a:t>D2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6516216" y="299288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 smtClean="0">
                <a:solidFill>
                  <a:srgbClr val="FF0000"/>
                </a:solidFill>
              </a:rPr>
              <a:t>Y</a:t>
            </a:r>
            <a:r>
              <a:rPr lang="en-IN" sz="2000" b="1" i="1" baseline="-25000" dirty="0" smtClean="0">
                <a:solidFill>
                  <a:srgbClr val="FF0000"/>
                </a:solidFill>
              </a:rPr>
              <a:t>D1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1825476" y="5709446"/>
            <a:ext cx="1846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 smtClean="0"/>
              <a:t>Alice and Darth </a:t>
            </a:r>
          </a:p>
          <a:p>
            <a:pPr algn="ctr"/>
            <a:r>
              <a:rPr lang="en-IN" sz="2000" dirty="0" smtClean="0"/>
              <a:t>share Key K2</a:t>
            </a:r>
            <a:endParaRPr lang="en-IN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5629512" y="5709446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 smtClean="0"/>
              <a:t>Darth and Bob </a:t>
            </a:r>
          </a:p>
          <a:p>
            <a:pPr algn="ctr"/>
            <a:r>
              <a:rPr lang="en-IN" sz="2000" dirty="0" smtClean="0"/>
              <a:t>share Key K1</a:t>
            </a:r>
            <a:endParaRPr lang="en-IN" sz="2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565061" y="1448780"/>
            <a:ext cx="0" cy="21952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0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49" grpId="0"/>
      <p:bldP spid="50" grpId="0"/>
      <p:bldP spid="51" grpId="0"/>
      <p:bldP spid="52" grpId="0"/>
      <p:bldP spid="58" grpId="0"/>
      <p:bldP spid="6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630840"/>
              </p:ext>
            </p:extLst>
          </p:nvPr>
        </p:nvGraphicFramePr>
        <p:xfrm>
          <a:off x="0" y="20814"/>
          <a:ext cx="9143999" cy="6396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9280"/>
                <a:gridCol w="3365319"/>
                <a:gridCol w="2819400"/>
              </a:tblGrid>
              <a:tr h="478833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Alice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Darth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Bob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1768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1540" y="836712"/>
                <a:ext cx="2340260" cy="7322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IN" sz="2000" b="1" i="1" dirty="0" smtClean="0">
                    <a:solidFill>
                      <a:schemeClr val="accent1"/>
                    </a:solidFill>
                  </a:rPr>
                  <a:t>X</a:t>
                </a:r>
                <a:r>
                  <a:rPr lang="en-IN" sz="2000" b="1" i="1" baseline="-25000" dirty="0" smtClean="0">
                    <a:solidFill>
                      <a:schemeClr val="accent1"/>
                    </a:solidFill>
                  </a:rPr>
                  <a:t>A</a:t>
                </a:r>
                <a:r>
                  <a:rPr lang="en-IN" sz="2000" b="1" i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IN" sz="2000" b="1" i="1" dirty="0">
                    <a:solidFill>
                      <a:schemeClr val="accent1"/>
                    </a:solidFill>
                  </a:rPr>
                  <a:t>= 10</a:t>
                </a:r>
              </a:p>
              <a:p>
                <a:pPr algn="ctr"/>
                <a:r>
                  <a:rPr lang="en-IN" sz="2000" b="1" i="1" dirty="0">
                    <a:solidFill>
                      <a:schemeClr val="tx1"/>
                    </a:solidFill>
                  </a:rPr>
                  <a:t>Y</a:t>
                </a:r>
                <a:r>
                  <a:rPr lang="en-IN" sz="2000" b="1" i="1" baseline="-25000" dirty="0">
                    <a:solidFill>
                      <a:schemeClr val="tx1"/>
                    </a:solidFill>
                  </a:rPr>
                  <a:t>A </a:t>
                </a:r>
                <a:r>
                  <a:rPr lang="en-IN" sz="2000" b="1" i="1" dirty="0">
                    <a:solidFill>
                      <a:schemeClr val="tx1"/>
                    </a:solidFill>
                  </a:rPr>
                  <a:t>= 3</a:t>
                </a:r>
                <a:r>
                  <a:rPr lang="en-IN" sz="2000" b="1" i="1" baseline="30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1" i="1" baseline="30000">
                        <a:solidFill>
                          <a:schemeClr val="tx1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IN" sz="20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IN" sz="2000" b="1" dirty="0">
                    <a:solidFill>
                      <a:schemeClr val="tx1"/>
                    </a:solidFill>
                  </a:rPr>
                  <a:t>mod</a:t>
                </a:r>
                <a:r>
                  <a:rPr lang="en-IN" sz="2000" b="1" i="1" dirty="0">
                    <a:solidFill>
                      <a:schemeClr val="tx1"/>
                    </a:solidFill>
                  </a:rPr>
                  <a:t> 19 = 16</a:t>
                </a:r>
                <a:endParaRPr lang="en-IN" sz="20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836712"/>
                <a:ext cx="2340260" cy="732274"/>
              </a:xfrm>
              <a:prstGeom prst="rect">
                <a:avLst/>
              </a:prstGeom>
              <a:blipFill rotWithShape="1">
                <a:blip r:embed="rId2"/>
                <a:stretch>
                  <a:fillRect l="-2320" r="-1804" b="-112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11860" y="1878618"/>
                <a:ext cx="2520280" cy="1364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IN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IN" sz="2000" b="1" i="1" dirty="0">
                    <a:solidFill>
                      <a:schemeClr val="accent1"/>
                    </a:solidFill>
                  </a:rPr>
                  <a:t>X</a:t>
                </a:r>
                <a:r>
                  <a:rPr lang="en-IN" sz="2000" b="1" i="1" baseline="-25000" dirty="0">
                    <a:solidFill>
                      <a:schemeClr val="accent1"/>
                    </a:solidFill>
                  </a:rPr>
                  <a:t>D1 </a:t>
                </a:r>
                <a:r>
                  <a:rPr lang="en-IN" sz="2000" b="1" i="1" dirty="0">
                    <a:solidFill>
                      <a:schemeClr val="accent1"/>
                    </a:solidFill>
                  </a:rPr>
                  <a:t>= 2</a:t>
                </a:r>
              </a:p>
              <a:p>
                <a:pPr algn="ctr"/>
                <a:r>
                  <a:rPr lang="en-IN" sz="2000" b="1" i="1" dirty="0">
                    <a:solidFill>
                      <a:schemeClr val="accent1"/>
                    </a:solidFill>
                  </a:rPr>
                  <a:t>X</a:t>
                </a:r>
                <a:r>
                  <a:rPr lang="en-IN" sz="2000" b="1" i="1" baseline="-25000" dirty="0">
                    <a:solidFill>
                      <a:schemeClr val="accent1"/>
                    </a:solidFill>
                  </a:rPr>
                  <a:t>D2</a:t>
                </a:r>
                <a:r>
                  <a:rPr lang="en-IN" sz="2000" b="1" i="1" dirty="0">
                    <a:solidFill>
                      <a:schemeClr val="accent1"/>
                    </a:solidFill>
                  </a:rPr>
                  <a:t> = 7</a:t>
                </a:r>
              </a:p>
              <a:p>
                <a:pPr algn="ctr"/>
                <a:r>
                  <a:rPr lang="en-IN" sz="2000" b="1" i="1" dirty="0">
                    <a:solidFill>
                      <a:schemeClr val="tx1"/>
                    </a:solidFill>
                  </a:rPr>
                  <a:t>Y</a:t>
                </a:r>
                <a:r>
                  <a:rPr lang="en-IN" sz="2000" b="1" i="1" baseline="-25000" dirty="0">
                    <a:solidFill>
                      <a:schemeClr val="tx1"/>
                    </a:solidFill>
                  </a:rPr>
                  <a:t>D1 </a:t>
                </a:r>
                <a:r>
                  <a:rPr lang="en-IN" sz="2000" b="1" i="1" dirty="0">
                    <a:solidFill>
                      <a:schemeClr val="tx1"/>
                    </a:solidFill>
                  </a:rPr>
                  <a:t>= 3</a:t>
                </a:r>
                <a:r>
                  <a:rPr lang="en-IN" sz="2000" b="1" i="1" baseline="30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1" i="1" baseline="30000">
                        <a:solidFill>
                          <a:schemeClr val="tx1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IN" sz="20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IN" sz="2000" b="1" dirty="0">
                    <a:solidFill>
                      <a:schemeClr val="tx1"/>
                    </a:solidFill>
                  </a:rPr>
                  <a:t>mod</a:t>
                </a:r>
                <a:r>
                  <a:rPr lang="en-IN" sz="2000" b="1" i="1" dirty="0">
                    <a:solidFill>
                      <a:schemeClr val="tx1"/>
                    </a:solidFill>
                  </a:rPr>
                  <a:t> 19 = 9</a:t>
                </a:r>
                <a:endParaRPr lang="en-IN" sz="2000" b="1" i="1" baseline="-25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IN" sz="2000" b="1" i="1" dirty="0">
                    <a:solidFill>
                      <a:schemeClr val="tx1"/>
                    </a:solidFill>
                  </a:rPr>
                  <a:t>Y</a:t>
                </a:r>
                <a:r>
                  <a:rPr lang="en-IN" sz="2000" b="1" i="1" baseline="-25000" dirty="0">
                    <a:solidFill>
                      <a:schemeClr val="tx1"/>
                    </a:solidFill>
                  </a:rPr>
                  <a:t>D2</a:t>
                </a:r>
                <a:r>
                  <a:rPr lang="en-IN" sz="2000" b="1" i="1" dirty="0">
                    <a:solidFill>
                      <a:schemeClr val="tx1"/>
                    </a:solidFill>
                  </a:rPr>
                  <a:t> = 3</a:t>
                </a:r>
                <a:r>
                  <a:rPr lang="en-IN" sz="2000" b="1" i="1" baseline="30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1" i="1" baseline="30000">
                        <a:solidFill>
                          <a:schemeClr val="tx1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IN" sz="20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IN" sz="2000" b="1" dirty="0">
                    <a:solidFill>
                      <a:schemeClr val="tx1"/>
                    </a:solidFill>
                  </a:rPr>
                  <a:t>mod</a:t>
                </a:r>
                <a:r>
                  <a:rPr lang="en-IN" sz="2000" b="1" i="1" dirty="0">
                    <a:solidFill>
                      <a:schemeClr val="tx1"/>
                    </a:solidFill>
                  </a:rPr>
                  <a:t> 19 = 2</a:t>
                </a:r>
                <a:endParaRPr lang="en-IN" sz="2000" b="1" i="1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en-IN" sz="20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860" y="1878618"/>
                <a:ext cx="2520280" cy="1364997"/>
              </a:xfrm>
              <a:prstGeom prst="rect">
                <a:avLst/>
              </a:prstGeom>
              <a:blipFill rotWithShape="1">
                <a:blip r:embed="rId3"/>
                <a:stretch>
                  <a:fillRect b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55876" y="3678818"/>
                <a:ext cx="2232248" cy="8280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b="1" i="1" dirty="0" smtClean="0">
                    <a:solidFill>
                      <a:srgbClr val="FF0000"/>
                    </a:solidFill>
                  </a:rPr>
                  <a:t>K2 = (16)</a:t>
                </a:r>
                <a:r>
                  <a:rPr lang="en-IN" sz="2000" b="1" i="1" baseline="30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1" i="1" baseline="30000" smtClean="0">
                        <a:solidFill>
                          <a:srgbClr val="FF000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IN" sz="2000" b="1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dirty="0">
                    <a:solidFill>
                      <a:srgbClr val="FF0000"/>
                    </a:solidFill>
                  </a:rPr>
                  <a:t>mod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19 k2 = 17</a:t>
                </a:r>
                <a:r>
                  <a:rPr lang="en-IN" sz="2000" b="1" i="1" baseline="-25000" dirty="0" smtClean="0">
                    <a:solidFill>
                      <a:srgbClr val="FF0000"/>
                    </a:solidFill>
                  </a:rPr>
                  <a:t>  </a:t>
                </a:r>
                <a:endParaRPr lang="en-IN" sz="2000" b="1" i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876" y="3678818"/>
                <a:ext cx="2232248" cy="828092"/>
              </a:xfrm>
              <a:prstGeom prst="rect">
                <a:avLst/>
              </a:prstGeom>
              <a:blipFill rotWithShape="1">
                <a:blip r:embed="rId4"/>
                <a:stretch>
                  <a:fillRect r="-2162" b="-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55876" y="4830946"/>
                <a:ext cx="2232248" cy="8280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b="1" i="1" dirty="0" smtClean="0">
                    <a:solidFill>
                      <a:srgbClr val="FF0000"/>
                    </a:solidFill>
                    <a:latin typeface="+mj-lt"/>
                  </a:rPr>
                  <a:t>K1 = (10)</a:t>
                </a:r>
                <a:r>
                  <a:rPr lang="en-IN" sz="2000" b="1" i="1" baseline="30000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1" i="1" baseline="30000" smtClean="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IN" sz="2000" b="1" i="1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IN" sz="2000" b="1" dirty="0" smtClean="0">
                    <a:solidFill>
                      <a:srgbClr val="FF0000"/>
                    </a:solidFill>
                    <a:latin typeface="+mj-lt"/>
                  </a:rPr>
                  <a:t>mod</a:t>
                </a:r>
                <a:r>
                  <a:rPr lang="en-IN" sz="2000" b="1" i="1" dirty="0" smtClean="0">
                    <a:solidFill>
                      <a:srgbClr val="FF0000"/>
                    </a:solidFill>
                    <a:latin typeface="+mj-lt"/>
                  </a:rPr>
                  <a:t> 19 k1 = 5</a:t>
                </a:r>
                <a:r>
                  <a:rPr lang="en-IN" sz="2000" b="1" i="1" baseline="-25000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endParaRPr lang="en-IN" sz="2000" b="1" i="1" baseline="-250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876" y="4830946"/>
                <a:ext cx="2232248" cy="828092"/>
              </a:xfrm>
              <a:prstGeom prst="rect">
                <a:avLst/>
              </a:prstGeom>
              <a:blipFill rotWithShape="1">
                <a:blip r:embed="rId5"/>
                <a:stretch>
                  <a:fillRect r="-2162" b="-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52220" y="836711"/>
                <a:ext cx="2340260" cy="66404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IN" sz="2000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IN" sz="2000" b="1" i="1" dirty="0" smtClean="0">
                    <a:solidFill>
                      <a:schemeClr val="accent1"/>
                    </a:solidFill>
                  </a:rPr>
                  <a:t>X</a:t>
                </a:r>
                <a:r>
                  <a:rPr lang="en-IN" sz="2000" b="1" i="1" baseline="-25000" dirty="0" smtClean="0">
                    <a:solidFill>
                      <a:schemeClr val="accent1"/>
                    </a:solidFill>
                  </a:rPr>
                  <a:t>B </a:t>
                </a:r>
                <a:r>
                  <a:rPr lang="en-IN" sz="2000" b="1" i="1" dirty="0" smtClean="0">
                    <a:solidFill>
                      <a:schemeClr val="accent1"/>
                    </a:solidFill>
                  </a:rPr>
                  <a:t>= 11</a:t>
                </a:r>
              </a:p>
              <a:p>
                <a:pPr algn="ctr"/>
                <a:r>
                  <a:rPr lang="en-IN" sz="2000" b="1" i="1" dirty="0" smtClean="0">
                    <a:solidFill>
                      <a:schemeClr val="tx1"/>
                    </a:solidFill>
                  </a:rPr>
                  <a:t>Y</a:t>
                </a:r>
                <a:r>
                  <a:rPr lang="en-IN" sz="2000" b="1" i="1" baseline="-25000" dirty="0" smtClean="0">
                    <a:solidFill>
                      <a:schemeClr val="tx1"/>
                    </a:solidFill>
                  </a:rPr>
                  <a:t>B </a:t>
                </a:r>
                <a:r>
                  <a:rPr lang="en-IN" sz="2000" b="1" i="1" dirty="0">
                    <a:solidFill>
                      <a:schemeClr val="tx1"/>
                    </a:solidFill>
                  </a:rPr>
                  <a:t>= </a:t>
                </a:r>
                <a:r>
                  <a:rPr lang="en-IN" sz="2000" b="1" i="1" dirty="0" smtClean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IN" sz="2000" b="1" i="1" baseline="30000" smtClean="0">
                        <a:solidFill>
                          <a:schemeClr val="tx1"/>
                        </a:solidFill>
                        <a:latin typeface="Cambria Math"/>
                      </a:rPr>
                      <m:t>𝟏𝟏</m:t>
                    </m:r>
                  </m:oMath>
                </a14:m>
                <a:r>
                  <a:rPr lang="en-IN" sz="20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IN" sz="2000" b="1" dirty="0" smtClean="0">
                    <a:solidFill>
                      <a:schemeClr val="tx1"/>
                    </a:solidFill>
                  </a:rPr>
                  <a:t>mod</a:t>
                </a:r>
                <a:r>
                  <a:rPr lang="en-IN" sz="2000" b="1" i="1" dirty="0" smtClean="0">
                    <a:solidFill>
                      <a:schemeClr val="tx1"/>
                    </a:solidFill>
                  </a:rPr>
                  <a:t> 19 = 10</a:t>
                </a:r>
                <a:r>
                  <a:rPr lang="en-IN" sz="2000" b="1" i="1" baseline="-25000" dirty="0" smtClean="0">
                    <a:solidFill>
                      <a:schemeClr val="tx1"/>
                    </a:solidFill>
                  </a:rPr>
                  <a:t>  </a:t>
                </a:r>
                <a:endParaRPr lang="en-IN" sz="2000" b="1" i="1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en-IN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20" y="836711"/>
                <a:ext cx="2340260" cy="664041"/>
              </a:xfrm>
              <a:prstGeom prst="rect">
                <a:avLst/>
              </a:prstGeom>
              <a:blipFill rotWithShape="1">
                <a:blip r:embed="rId6"/>
                <a:stretch>
                  <a:fillRect l="-1804" t="-5310" r="-1289" b="-168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552220" y="3681028"/>
                <a:ext cx="2340260" cy="8280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b="1" i="1" dirty="0" smtClean="0">
                    <a:solidFill>
                      <a:srgbClr val="FF0000"/>
                    </a:solidFill>
                  </a:rPr>
                  <a:t>K1 = (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9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IN" sz="2000" b="1" i="1" baseline="30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1" i="1" baseline="30000" smtClean="0">
                        <a:solidFill>
                          <a:srgbClr val="FF0000"/>
                        </a:solidFill>
                        <a:latin typeface="Cambria Math"/>
                      </a:rPr>
                      <m:t>𝟏𝟏</m:t>
                    </m:r>
                  </m:oMath>
                </a14:m>
                <a:r>
                  <a:rPr lang="en-IN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dirty="0" smtClean="0">
                    <a:solidFill>
                      <a:srgbClr val="FF0000"/>
                    </a:solidFill>
                  </a:rPr>
                  <a:t>mod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 19</a:t>
                </a:r>
                <a:r>
                  <a:rPr lang="en-IN" sz="2000" b="1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IN" sz="2000" b="1" i="1" dirty="0" smtClean="0">
                    <a:solidFill>
                      <a:srgbClr val="FF0000"/>
                    </a:solidFill>
                  </a:rPr>
                  <a:t>k1 = 5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20" y="3681028"/>
                <a:ext cx="2340260" cy="828092"/>
              </a:xfrm>
              <a:prstGeom prst="rect">
                <a:avLst/>
              </a:prstGeom>
              <a:blipFill rotWithShape="1">
                <a:blip r:embed="rId7"/>
                <a:stretch>
                  <a:fillRect b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75556" y="3739558"/>
                <a:ext cx="2196244" cy="8280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b="1" i="1" dirty="0" smtClean="0">
                    <a:solidFill>
                      <a:srgbClr val="FF0000"/>
                    </a:solidFill>
                  </a:rPr>
                  <a:t>K2 = (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2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IN" sz="2000" b="1" i="1" baseline="30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1" i="1" baseline="30000" smtClean="0">
                        <a:solidFill>
                          <a:srgbClr val="FF000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IN" sz="2000" b="1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dirty="0">
                    <a:solidFill>
                      <a:srgbClr val="FF0000"/>
                    </a:solidFill>
                  </a:rPr>
                  <a:t>mod</a:t>
                </a:r>
                <a:r>
                  <a:rPr lang="en-IN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19</a:t>
                </a:r>
              </a:p>
              <a:p>
                <a:pPr algn="ctr"/>
                <a:r>
                  <a:rPr lang="en-IN" sz="2000" b="1" i="1" baseline="-25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000" b="1" i="1" dirty="0" smtClean="0">
                    <a:solidFill>
                      <a:srgbClr val="FF0000"/>
                    </a:solidFill>
                  </a:rPr>
                  <a:t> k2 = 17</a:t>
                </a:r>
                <a:endParaRPr lang="en-IN" sz="2000" b="1" i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3739558"/>
                <a:ext cx="2196244" cy="828092"/>
              </a:xfrm>
              <a:prstGeom prst="rect">
                <a:avLst/>
              </a:prstGeom>
              <a:blipFill rotWithShape="1">
                <a:blip r:embed="rId8"/>
                <a:stretch>
                  <a:fillRect b="-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673678" y="1568060"/>
            <a:ext cx="0" cy="21714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73678" y="4567650"/>
            <a:ext cx="0" cy="14154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51238" y="512676"/>
            <a:ext cx="682" cy="1348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92080" y="512676"/>
            <a:ext cx="0" cy="1348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51920" y="3243615"/>
            <a:ext cx="0" cy="4352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92080" y="3243615"/>
            <a:ext cx="0" cy="4352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746312" y="4523008"/>
            <a:ext cx="0" cy="1498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51238" y="4506910"/>
            <a:ext cx="0" cy="324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92080" y="4506910"/>
            <a:ext cx="0" cy="324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51238" y="5659038"/>
            <a:ext cx="0" cy="324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92080" y="5659038"/>
            <a:ext cx="0" cy="324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73678" y="1698598"/>
            <a:ext cx="2177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673678" y="3390786"/>
            <a:ext cx="2177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292080" y="3390786"/>
            <a:ext cx="2423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5279863" y="1692322"/>
            <a:ext cx="2442487" cy="6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39901" y="1298488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 smtClean="0"/>
              <a:t>Y</a:t>
            </a:r>
            <a:r>
              <a:rPr lang="en-IN" sz="2000" b="1" i="1" baseline="-25000" dirty="0" smtClean="0"/>
              <a:t>B</a:t>
            </a:r>
            <a:r>
              <a:rPr lang="en-IN" sz="2000" b="1" i="1" dirty="0" smtClean="0"/>
              <a:t> = 10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1743723" y="5709446"/>
            <a:ext cx="2010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 smtClean="0"/>
              <a:t>Alice and Darth </a:t>
            </a:r>
          </a:p>
          <a:p>
            <a:pPr algn="ctr"/>
            <a:r>
              <a:rPr lang="en-IN" sz="2000" dirty="0" smtClean="0"/>
              <a:t>share Key </a:t>
            </a:r>
            <a:r>
              <a:rPr lang="en-IN" sz="2000" b="1" dirty="0" smtClean="0">
                <a:solidFill>
                  <a:srgbClr val="FF0000"/>
                </a:solidFill>
              </a:rPr>
              <a:t>K2 = 17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79688" y="5709446"/>
            <a:ext cx="1880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 smtClean="0"/>
              <a:t>Darth and Bob </a:t>
            </a:r>
          </a:p>
          <a:p>
            <a:pPr algn="ctr"/>
            <a:r>
              <a:rPr lang="en-IN" sz="2000" dirty="0" smtClean="0"/>
              <a:t>share Key </a:t>
            </a:r>
            <a:r>
              <a:rPr lang="en-IN" sz="2000" b="1" dirty="0" smtClean="0">
                <a:solidFill>
                  <a:srgbClr val="FF0000"/>
                </a:solidFill>
              </a:rPr>
              <a:t>K1 = 5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3728" y="8620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q</a:t>
            </a:r>
            <a:r>
              <a:rPr lang="en-IN" sz="2000" b="1" i="1" baseline="-25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 = 19 and </a:t>
            </a:r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en-IN" sz="20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28084" y="0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q</a:t>
            </a:r>
            <a:r>
              <a:rPr lang="en-IN" sz="2000" b="1" i="1" baseline="-25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 = 19 and </a:t>
            </a:r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en-IN" sz="20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22914" y="1300698"/>
            <a:ext cx="95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smtClean="0"/>
              <a:t>Y</a:t>
            </a:r>
            <a:r>
              <a:rPr lang="en-IN" sz="2000" b="1" i="1" baseline="-25000" dirty="0" smtClean="0"/>
              <a:t>A</a:t>
            </a:r>
            <a:r>
              <a:rPr lang="en-IN" sz="2000" b="1" i="1" dirty="0" smtClean="0"/>
              <a:t> = 16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6274426" y="2992886"/>
            <a:ext cx="936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smtClean="0"/>
              <a:t>Y</a:t>
            </a:r>
            <a:r>
              <a:rPr lang="en-IN" sz="2000" b="1" i="1" baseline="-25000" dirty="0" smtClean="0"/>
              <a:t>D1</a:t>
            </a:r>
            <a:r>
              <a:rPr lang="en-IN" sz="2000" b="1" i="1" dirty="0"/>
              <a:t> </a:t>
            </a:r>
            <a:r>
              <a:rPr lang="en-IN" sz="2000" b="1" i="1" dirty="0" smtClean="0"/>
              <a:t>= 9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2195736" y="2992886"/>
            <a:ext cx="936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smtClean="0"/>
              <a:t>Y</a:t>
            </a:r>
            <a:r>
              <a:rPr lang="en-IN" sz="2000" b="1" i="1" baseline="-25000" dirty="0" smtClean="0"/>
              <a:t>D2</a:t>
            </a:r>
            <a:r>
              <a:rPr lang="en-IN" sz="2000" b="1" i="1" dirty="0" smtClean="0"/>
              <a:t> = 2</a:t>
            </a:r>
            <a:endParaRPr lang="en-IN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739829" y="1493842"/>
            <a:ext cx="0" cy="21849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87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50" grpId="0"/>
      <p:bldP spid="58" grpId="0"/>
      <p:bldP spid="60" grpId="0"/>
      <p:bldP spid="34" grpId="0"/>
      <p:bldP spid="38" grpId="0"/>
      <p:bldP spid="40" grpId="0"/>
      <p:bldP spid="42" grpId="0"/>
      <p:bldP spid="4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64704"/>
            <a:ext cx="497796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Symmetric Key </a:t>
            </a:r>
            <a:r>
              <a:rPr lang="en-IN" dirty="0" smtClean="0"/>
              <a:t>Encryption example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98040"/>
            <a:ext cx="8640960" cy="26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520" y="3933056"/>
            <a:ext cx="864096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5000"/>
              </a:spcBef>
              <a:buSzPct val="120000"/>
              <a:buFont typeface="Wingdings" pitchFamily="2" charset="2"/>
              <a:buChar char="§"/>
              <a:defRPr/>
            </a:pPr>
            <a:r>
              <a:rPr lang="de-DE" sz="2400" kern="0" dirty="0">
                <a:latin typeface="+mj-lt"/>
              </a:rPr>
              <a:t>Safe with a strong lock, only Alice and Bob have a copy of the </a:t>
            </a:r>
            <a:r>
              <a:rPr lang="de-DE" sz="2400" kern="0" dirty="0" smtClean="0">
                <a:latin typeface="+mj-lt"/>
              </a:rPr>
              <a:t>key</a:t>
            </a:r>
          </a:p>
          <a:p>
            <a:pPr marL="800100" lvl="1" indent="-342900">
              <a:lnSpc>
                <a:spcPct val="125000"/>
              </a:lnSpc>
              <a:spcBef>
                <a:spcPct val="25000"/>
              </a:spcBef>
              <a:buSzPct val="120000"/>
              <a:buFont typeface="Arial" pitchFamily="34" charset="0"/>
              <a:buChar char="•"/>
              <a:defRPr/>
            </a:pPr>
            <a:r>
              <a:rPr lang="de-DE" sz="2400" kern="0" dirty="0">
                <a:latin typeface="+mj-lt"/>
              </a:rPr>
              <a:t>Alice </a:t>
            </a:r>
            <a:r>
              <a:rPr lang="de-DE" sz="2400" kern="0" dirty="0" smtClean="0">
                <a:latin typeface="+mj-lt"/>
              </a:rPr>
              <a:t>encrypts: </a:t>
            </a:r>
            <a:r>
              <a:rPr lang="de-DE" sz="2400" kern="0" dirty="0" smtClean="0">
                <a:latin typeface="+mj-lt"/>
                <a:sym typeface="Wingdings" pitchFamily="2" charset="2"/>
              </a:rPr>
              <a:t>locks </a:t>
            </a:r>
            <a:r>
              <a:rPr lang="de-DE" sz="2400" kern="0" dirty="0">
                <a:latin typeface="+mj-lt"/>
                <a:sym typeface="Wingdings" pitchFamily="2" charset="2"/>
              </a:rPr>
              <a:t>message in the safe with her key</a:t>
            </a:r>
            <a:endParaRPr lang="de-DE" sz="2400" kern="0" dirty="0">
              <a:latin typeface="+mj-lt"/>
            </a:endParaRPr>
          </a:p>
          <a:p>
            <a:pPr marL="800100" lvl="1" indent="-342900">
              <a:lnSpc>
                <a:spcPct val="125000"/>
              </a:lnSpc>
              <a:spcBef>
                <a:spcPct val="25000"/>
              </a:spcBef>
              <a:buSzPct val="120000"/>
              <a:buFont typeface="Arial" pitchFamily="34" charset="0"/>
              <a:buChar char="•"/>
              <a:defRPr/>
            </a:pPr>
            <a:r>
              <a:rPr lang="de-DE" sz="2400" kern="0" dirty="0" smtClean="0">
                <a:latin typeface="+mj-lt"/>
              </a:rPr>
              <a:t>Bob decrypts: </a:t>
            </a:r>
            <a:r>
              <a:rPr lang="de-DE" sz="2400" kern="0" dirty="0" smtClean="0">
                <a:latin typeface="+mj-lt"/>
                <a:sym typeface="Wingdings" pitchFamily="2" charset="2"/>
              </a:rPr>
              <a:t>uses </a:t>
            </a:r>
            <a:r>
              <a:rPr lang="de-DE" sz="2400" kern="0" dirty="0">
                <a:latin typeface="+mj-lt"/>
                <a:sym typeface="Wingdings" pitchFamily="2" charset="2"/>
              </a:rPr>
              <a:t>his copy of the key to open the safe</a:t>
            </a:r>
            <a:endParaRPr lang="de-DE" sz="24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650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5" y="3932765"/>
            <a:ext cx="787152" cy="787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2165026" y="3678269"/>
            <a:ext cx="1332149" cy="129614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01" y="3934742"/>
            <a:ext cx="787152" cy="78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5775558" y="3680246"/>
            <a:ext cx="1332149" cy="1296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5820" y="4772634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Plaintext</a:t>
            </a:r>
          </a:p>
          <a:p>
            <a:pPr algn="ctr"/>
            <a:r>
              <a:rPr lang="en-IN" sz="2000" b="1" dirty="0" smtClean="0"/>
              <a:t>input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87807" y="4794616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Plaintext</a:t>
            </a:r>
          </a:p>
          <a:p>
            <a:pPr algn="ctr"/>
            <a:r>
              <a:rPr lang="en-IN" sz="2000" b="1" dirty="0" smtClean="0"/>
              <a:t>output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85324" y="4972689"/>
            <a:ext cx="2691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Encryption Algorithm</a:t>
            </a:r>
          </a:p>
          <a:p>
            <a:pPr algn="ctr"/>
            <a:r>
              <a:rPr lang="en-IN" sz="2000" b="1" dirty="0" smtClean="0"/>
              <a:t>(e.g. RSA)</a:t>
            </a:r>
            <a:endParaRPr lang="en-IN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95856" y="4967928"/>
            <a:ext cx="2691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Decryption Algorithm</a:t>
            </a:r>
          </a:p>
        </p:txBody>
      </p:sp>
      <p:cxnSp>
        <p:nvCxnSpPr>
          <p:cNvPr id="11" name="Straight Arrow Connector 10"/>
          <p:cNvCxnSpPr>
            <a:stCxn id="3" idx="3"/>
            <a:endCxn id="4" idx="1"/>
          </p:cNvCxnSpPr>
          <p:nvPr/>
        </p:nvCxnSpPr>
        <p:spPr>
          <a:xfrm>
            <a:off x="952767" y="4326341"/>
            <a:ext cx="1212259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3497175" y="4326341"/>
            <a:ext cx="2278383" cy="1977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5" idx="1"/>
          </p:cNvCxnSpPr>
          <p:nvPr/>
        </p:nvCxnSpPr>
        <p:spPr>
          <a:xfrm>
            <a:off x="7107707" y="4328318"/>
            <a:ext cx="1107294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7975" y="3929498"/>
            <a:ext cx="294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i="1" dirty="0">
                <a:latin typeface="+mj-lt"/>
                <a:cs typeface="Times New Roman" panose="02020603050405020304" pitchFamily="18" charset="0"/>
              </a:rPr>
              <a:t>X</a:t>
            </a:r>
            <a:endParaRPr lang="en-IN" sz="2200" b="1" i="1" dirty="0"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48" y="1959073"/>
            <a:ext cx="476316" cy="4763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38581" y="3609676"/>
            <a:ext cx="170906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Transmitted</a:t>
            </a:r>
          </a:p>
          <a:p>
            <a:pPr algn="ctr"/>
            <a:r>
              <a:rPr lang="en-IN" sz="2000" b="1" dirty="0" smtClean="0"/>
              <a:t>cipher text</a:t>
            </a:r>
          </a:p>
          <a:p>
            <a:pPr algn="ctr"/>
            <a:endParaRPr lang="en-IN" sz="1100" b="1" dirty="0" smtClean="0"/>
          </a:p>
          <a:p>
            <a:pPr algn="ctr"/>
            <a:r>
              <a:rPr lang="en-IN" sz="2200" b="1" i="1" dirty="0" smtClean="0">
                <a:latin typeface="+mj-lt"/>
                <a:cs typeface="Times New Roman" panose="02020603050405020304" pitchFamily="18" charset="0"/>
              </a:rPr>
              <a:t>Y </a:t>
            </a:r>
            <a:r>
              <a:rPr lang="en-IN" sz="2200" b="1" dirty="0" smtClean="0">
                <a:latin typeface="+mj-lt"/>
                <a:cs typeface="Times New Roman" panose="02020603050405020304" pitchFamily="18" charset="0"/>
              </a:rPr>
              <a:t>= E(</a:t>
            </a:r>
            <a:r>
              <a:rPr lang="en-IN" sz="2200" b="1" i="1" dirty="0" err="1" smtClean="0">
                <a:latin typeface="+mj-lt"/>
                <a:cs typeface="Times New Roman" panose="02020603050405020304" pitchFamily="18" charset="0"/>
              </a:rPr>
              <a:t>PU</a:t>
            </a:r>
            <a:r>
              <a:rPr lang="en-IN" sz="2200" b="1" i="1" baseline="-25000" dirty="0" err="1" smtClean="0">
                <a:latin typeface="+mj-lt"/>
                <a:cs typeface="Times New Roman" panose="02020603050405020304" pitchFamily="18" charset="0"/>
              </a:rPr>
              <a:t>a</a:t>
            </a:r>
            <a:r>
              <a:rPr lang="en-IN" sz="2200" b="1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IN" sz="2200" b="1" i="1" dirty="0" smtClean="0">
                <a:latin typeface="+mj-lt"/>
                <a:cs typeface="Times New Roman" panose="02020603050405020304" pitchFamily="18" charset="0"/>
              </a:rPr>
              <a:t>X</a:t>
            </a:r>
            <a:r>
              <a:rPr lang="en-IN" sz="2200" b="1" dirty="0" smtClean="0">
                <a:latin typeface="+mj-lt"/>
                <a:cs typeface="Times New Roman" panose="02020603050405020304" pitchFamily="18" charset="0"/>
              </a:rPr>
              <a:t>)</a:t>
            </a:r>
            <a:endParaRPr lang="en-IN" sz="2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9577" y="3917770"/>
            <a:ext cx="201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i="1" dirty="0">
                <a:latin typeface="+mj-lt"/>
                <a:cs typeface="Times New Roman" panose="02020603050405020304" pitchFamily="18" charset="0"/>
              </a:rPr>
              <a:t>X</a:t>
            </a:r>
            <a:endParaRPr lang="en-IN" sz="2200" b="1" i="1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95664" y="820842"/>
            <a:ext cx="1470870" cy="1235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Bob’s Public key ring</a:t>
            </a:r>
            <a:endParaRPr lang="en-IN" sz="2000" b="1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578599" y="1987202"/>
            <a:ext cx="1052051" cy="632673"/>
            <a:chOff x="2578599" y="1987202"/>
            <a:chExt cx="1052051" cy="632673"/>
          </a:xfrm>
        </p:grpSpPr>
        <p:sp>
          <p:nvSpPr>
            <p:cNvPr id="17" name="TextBox 16"/>
            <p:cNvSpPr txBox="1"/>
            <p:nvPr/>
          </p:nvSpPr>
          <p:spPr>
            <a:xfrm>
              <a:off x="2897606" y="2219765"/>
              <a:ext cx="733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/>
                <a:t>Alice</a:t>
              </a:r>
              <a:endParaRPr lang="en-IN" sz="2000" b="1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599" y="1987202"/>
              <a:ext cx="476316" cy="476316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3259016" y="1742716"/>
            <a:ext cx="993988" cy="513973"/>
            <a:chOff x="3259016" y="1742716"/>
            <a:chExt cx="993988" cy="51397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10579">
              <a:off x="3259016" y="1742716"/>
              <a:ext cx="476316" cy="47631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638581" y="1856579"/>
              <a:ext cx="614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/>
                <a:t>Ted</a:t>
              </a:r>
              <a:endParaRPr lang="en-IN" sz="20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84983" y="1808703"/>
            <a:ext cx="805492" cy="794251"/>
            <a:chOff x="1684983" y="1808703"/>
            <a:chExt cx="805492" cy="79425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9070">
              <a:off x="2014159" y="1808703"/>
              <a:ext cx="476316" cy="47631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684983" y="2202844"/>
              <a:ext cx="782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/>
                <a:t>Mike</a:t>
              </a:r>
              <a:endParaRPr lang="en-IN" sz="20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87943" y="1332326"/>
            <a:ext cx="804241" cy="653869"/>
            <a:chOff x="1387943" y="1332326"/>
            <a:chExt cx="804241" cy="653869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18821">
              <a:off x="1715868" y="1332326"/>
              <a:ext cx="476316" cy="47631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387943" y="1586085"/>
              <a:ext cx="569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/>
                <a:t>Joy</a:t>
              </a:r>
              <a:endParaRPr lang="en-IN" sz="2000" b="1" dirty="0"/>
            </a:p>
          </p:txBody>
        </p:sp>
      </p:grpSp>
      <p:cxnSp>
        <p:nvCxnSpPr>
          <p:cNvPr id="27" name="Straight Arrow Connector 26"/>
          <p:cNvCxnSpPr>
            <a:endCxn id="4" idx="0"/>
          </p:cNvCxnSpPr>
          <p:nvPr/>
        </p:nvCxnSpPr>
        <p:spPr>
          <a:xfrm>
            <a:off x="2831099" y="2535589"/>
            <a:ext cx="2" cy="114268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31099" y="2726536"/>
            <a:ext cx="161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Alice’s public key</a:t>
            </a:r>
            <a:endParaRPr lang="en-IN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120684" y="2776983"/>
            <a:ext cx="63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 err="1" smtClean="0"/>
              <a:t>PU</a:t>
            </a:r>
            <a:r>
              <a:rPr lang="en-IN" sz="2000" b="1" i="1" baseline="-25000" dirty="0" err="1" smtClean="0"/>
              <a:t>a</a:t>
            </a:r>
            <a:endParaRPr lang="en-IN" sz="2000" b="1" i="1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85706" y="2535589"/>
            <a:ext cx="2" cy="114268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44832" y="2739883"/>
            <a:ext cx="1771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Alice’s private key</a:t>
            </a:r>
            <a:endParaRPr lang="en-IN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775291" y="2776983"/>
            <a:ext cx="63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 err="1" smtClean="0"/>
              <a:t>PR</a:t>
            </a:r>
            <a:r>
              <a:rPr lang="en-IN" sz="2000" b="1" i="1" baseline="-25000" dirty="0" err="1" smtClean="0"/>
              <a:t>a</a:t>
            </a:r>
            <a:endParaRPr lang="en-IN" sz="2000" b="1" i="1" baseline="-250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90500" y="4849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dirty="0" smtClean="0"/>
              <a:t>Asymmetric Key Encryption with Public Key</a:t>
            </a:r>
            <a:endParaRPr lang="en-IN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1786289" y="6031108"/>
            <a:ext cx="75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Bob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70206" y="6023873"/>
            <a:ext cx="989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Alice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02087" y="711589"/>
            <a:ext cx="4815559" cy="830997"/>
          </a:xfrm>
          <a:prstGeom prst="rect">
            <a:avLst/>
          </a:prstGeom>
          <a:ln w="19050">
            <a:solidFill>
              <a:schemeClr val="tx2"/>
            </a:solidFill>
            <a:prstDash val="sysDash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The </a:t>
            </a:r>
            <a:r>
              <a:rPr lang="en-IN" sz="2400" dirty="0"/>
              <a:t>entire encrypted message serves as a </a:t>
            </a:r>
            <a:r>
              <a:rPr lang="en-IN" sz="2400" dirty="0" smtClean="0">
                <a:solidFill>
                  <a:srgbClr val="FF0000"/>
                </a:solidFill>
              </a:rPr>
              <a:t>confidentiality.</a:t>
            </a:r>
            <a:r>
              <a:rPr lang="en-IN" sz="2400" dirty="0" smtClean="0"/>
              <a:t> </a:t>
            </a:r>
            <a:endParaRPr lang="en-IN" sz="2400" dirty="0"/>
          </a:p>
        </p:txBody>
      </p:sp>
      <p:sp>
        <p:nvSpPr>
          <p:cNvPr id="42" name="Right Brace 41"/>
          <p:cNvSpPr/>
          <p:nvPr/>
        </p:nvSpPr>
        <p:spPr>
          <a:xfrm rot="5400000">
            <a:off x="1888897" y="3757946"/>
            <a:ext cx="549880" cy="3996444"/>
          </a:xfrm>
          <a:prstGeom prst="rightBrace">
            <a:avLst>
              <a:gd name="adj1" fmla="val 10876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e 42"/>
          <p:cNvSpPr/>
          <p:nvPr/>
        </p:nvSpPr>
        <p:spPr>
          <a:xfrm rot="5400000">
            <a:off x="6705451" y="3757946"/>
            <a:ext cx="549880" cy="3996444"/>
          </a:xfrm>
          <a:prstGeom prst="rightBrace">
            <a:avLst>
              <a:gd name="adj1" fmla="val 10876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10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4" grpId="0"/>
      <p:bldP spid="16" grpId="0"/>
      <p:bldP spid="18" grpId="0"/>
      <p:bldP spid="19" grpId="0" animBg="1"/>
      <p:bldP spid="28" grpId="0"/>
      <p:bldP spid="29" grpId="0"/>
      <p:bldP spid="31" grpId="0"/>
      <p:bldP spid="32" grpId="0"/>
      <p:bldP spid="34" grpId="0"/>
      <p:bldP spid="35" grpId="0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5" y="3932765"/>
            <a:ext cx="787152" cy="787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2165026" y="3678269"/>
            <a:ext cx="1332149" cy="129614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01" y="3934742"/>
            <a:ext cx="787152" cy="78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5775558" y="3680246"/>
            <a:ext cx="1332149" cy="1296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5820" y="4772634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Plaintext</a:t>
            </a:r>
          </a:p>
          <a:p>
            <a:pPr algn="ctr"/>
            <a:r>
              <a:rPr lang="en-IN" sz="2000" b="1" dirty="0" smtClean="0"/>
              <a:t>input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87807" y="4794616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Plaintext</a:t>
            </a:r>
          </a:p>
          <a:p>
            <a:pPr algn="ctr"/>
            <a:r>
              <a:rPr lang="en-IN" sz="2000" b="1" dirty="0" smtClean="0"/>
              <a:t>output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85324" y="4972689"/>
            <a:ext cx="2691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Encryption Algorithm</a:t>
            </a:r>
          </a:p>
          <a:p>
            <a:pPr algn="ctr"/>
            <a:r>
              <a:rPr lang="en-IN" sz="2000" b="1" dirty="0" smtClean="0"/>
              <a:t>(e.g. RSA)</a:t>
            </a:r>
            <a:endParaRPr lang="en-IN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95856" y="4967928"/>
            <a:ext cx="2691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Decryption Algorithm</a:t>
            </a:r>
          </a:p>
        </p:txBody>
      </p:sp>
      <p:cxnSp>
        <p:nvCxnSpPr>
          <p:cNvPr id="11" name="Straight Arrow Connector 10"/>
          <p:cNvCxnSpPr>
            <a:stCxn id="3" idx="3"/>
            <a:endCxn id="4" idx="1"/>
          </p:cNvCxnSpPr>
          <p:nvPr/>
        </p:nvCxnSpPr>
        <p:spPr>
          <a:xfrm>
            <a:off x="952767" y="4326341"/>
            <a:ext cx="1212259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3497175" y="4326341"/>
            <a:ext cx="2278383" cy="1977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5" idx="1"/>
          </p:cNvCxnSpPr>
          <p:nvPr/>
        </p:nvCxnSpPr>
        <p:spPr>
          <a:xfrm>
            <a:off x="7107707" y="4328318"/>
            <a:ext cx="1107294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7975" y="3929498"/>
            <a:ext cx="294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i="1" dirty="0">
                <a:latin typeface="+mj-lt"/>
                <a:cs typeface="Times New Roman" panose="02020603050405020304" pitchFamily="18" charset="0"/>
              </a:rPr>
              <a:t>X</a:t>
            </a:r>
            <a:endParaRPr lang="en-IN" sz="2200" b="1" i="1" dirty="0"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62" y="1977064"/>
            <a:ext cx="476316" cy="4763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38581" y="3609676"/>
            <a:ext cx="170906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Transmitted</a:t>
            </a:r>
          </a:p>
          <a:p>
            <a:pPr algn="ctr"/>
            <a:r>
              <a:rPr lang="en-IN" sz="2000" b="1" dirty="0" smtClean="0"/>
              <a:t>cipher text</a:t>
            </a:r>
          </a:p>
          <a:p>
            <a:pPr algn="ctr"/>
            <a:endParaRPr lang="en-IN" sz="1100" b="1" dirty="0" smtClean="0"/>
          </a:p>
          <a:p>
            <a:pPr algn="ctr"/>
            <a:r>
              <a:rPr lang="en-IN" sz="2200" b="1" i="1" dirty="0" smtClean="0">
                <a:latin typeface="+mj-lt"/>
                <a:cs typeface="Times New Roman" panose="02020603050405020304" pitchFamily="18" charset="0"/>
              </a:rPr>
              <a:t>Y </a:t>
            </a:r>
            <a:r>
              <a:rPr lang="en-IN" sz="2200" b="1" dirty="0" smtClean="0">
                <a:latin typeface="+mj-lt"/>
                <a:cs typeface="Times New Roman" panose="02020603050405020304" pitchFamily="18" charset="0"/>
              </a:rPr>
              <a:t>= E(</a:t>
            </a:r>
            <a:r>
              <a:rPr lang="en-IN" sz="2200" b="1" i="1" dirty="0" err="1" smtClean="0">
                <a:latin typeface="+mj-lt"/>
                <a:cs typeface="Times New Roman" panose="02020603050405020304" pitchFamily="18" charset="0"/>
              </a:rPr>
              <a:t>PR</a:t>
            </a:r>
            <a:r>
              <a:rPr lang="en-IN" sz="2200" b="1" i="1" baseline="-25000" dirty="0" err="1" smtClean="0">
                <a:latin typeface="+mj-lt"/>
                <a:cs typeface="Times New Roman" panose="02020603050405020304" pitchFamily="18" charset="0"/>
              </a:rPr>
              <a:t>b</a:t>
            </a:r>
            <a:r>
              <a:rPr lang="en-IN" sz="2200" b="1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IN" sz="2200" b="1" i="1" dirty="0" smtClean="0">
                <a:latin typeface="+mj-lt"/>
                <a:cs typeface="Times New Roman" panose="02020603050405020304" pitchFamily="18" charset="0"/>
              </a:rPr>
              <a:t>X</a:t>
            </a:r>
            <a:r>
              <a:rPr lang="en-IN" sz="2200" b="1" dirty="0" smtClean="0">
                <a:latin typeface="+mj-lt"/>
                <a:cs typeface="Times New Roman" panose="02020603050405020304" pitchFamily="18" charset="0"/>
              </a:rPr>
              <a:t>)</a:t>
            </a:r>
            <a:endParaRPr lang="en-IN" sz="2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9577" y="3917770"/>
            <a:ext cx="201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i="1" dirty="0">
                <a:latin typeface="+mj-lt"/>
                <a:cs typeface="Times New Roman" panose="02020603050405020304" pitchFamily="18" charset="0"/>
              </a:rPr>
              <a:t>X</a:t>
            </a:r>
            <a:endParaRPr lang="en-IN" sz="2200" b="1" i="1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738330" y="834780"/>
            <a:ext cx="1470870" cy="1235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Alice’s Public key ring</a:t>
            </a:r>
            <a:endParaRPr lang="en-IN" sz="2000" b="1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221265" y="2001140"/>
            <a:ext cx="1052051" cy="632673"/>
            <a:chOff x="2578599" y="1987202"/>
            <a:chExt cx="1052051" cy="632673"/>
          </a:xfrm>
        </p:grpSpPr>
        <p:sp>
          <p:nvSpPr>
            <p:cNvPr id="17" name="TextBox 16"/>
            <p:cNvSpPr txBox="1"/>
            <p:nvPr/>
          </p:nvSpPr>
          <p:spPr>
            <a:xfrm>
              <a:off x="2897606" y="2219765"/>
              <a:ext cx="733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/>
                <a:t>Bob</a:t>
              </a:r>
              <a:endParaRPr lang="en-IN" sz="2000" b="1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599" y="1987202"/>
              <a:ext cx="476316" cy="476316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6901682" y="1756654"/>
            <a:ext cx="993988" cy="513973"/>
            <a:chOff x="3259016" y="1742716"/>
            <a:chExt cx="993988" cy="51397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10579">
              <a:off x="3259016" y="1742716"/>
              <a:ext cx="476316" cy="47631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638581" y="1856579"/>
              <a:ext cx="614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/>
                <a:t>Ted</a:t>
              </a:r>
              <a:endParaRPr lang="en-IN" sz="20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327649" y="1822641"/>
            <a:ext cx="805492" cy="794251"/>
            <a:chOff x="1684983" y="1808703"/>
            <a:chExt cx="805492" cy="79425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9070">
              <a:off x="2014159" y="1808703"/>
              <a:ext cx="476316" cy="47631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684983" y="2202844"/>
              <a:ext cx="782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/>
                <a:t>Mike</a:t>
              </a:r>
              <a:endParaRPr lang="en-IN" sz="20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030609" y="1346264"/>
            <a:ext cx="804241" cy="653869"/>
            <a:chOff x="1387943" y="1332326"/>
            <a:chExt cx="804241" cy="653869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18821">
              <a:off x="1715868" y="1332326"/>
              <a:ext cx="476316" cy="47631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387943" y="1586085"/>
              <a:ext cx="569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/>
                <a:t>Joy</a:t>
              </a:r>
              <a:endParaRPr lang="en-IN" sz="2000" b="1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6473765" y="2549527"/>
            <a:ext cx="2" cy="114268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73765" y="2740474"/>
            <a:ext cx="161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Bob’s public key</a:t>
            </a:r>
            <a:endParaRPr lang="en-IN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763350" y="2790921"/>
            <a:ext cx="63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 err="1" smtClean="0"/>
              <a:t>PU</a:t>
            </a:r>
            <a:r>
              <a:rPr lang="en-IN" sz="2000" b="1" i="1" baseline="-25000" dirty="0" err="1" smtClean="0"/>
              <a:t>b</a:t>
            </a:r>
            <a:endParaRPr lang="en-IN" sz="2000" b="1" i="1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881220" y="2553580"/>
            <a:ext cx="2" cy="114268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40346" y="2757874"/>
            <a:ext cx="1771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Bob’s private key</a:t>
            </a:r>
            <a:endParaRPr lang="en-IN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170805" y="2794974"/>
            <a:ext cx="63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 err="1" smtClean="0"/>
              <a:t>PR</a:t>
            </a:r>
            <a:r>
              <a:rPr lang="en-IN" sz="2000" b="1" i="1" baseline="-25000" dirty="0" err="1" smtClean="0"/>
              <a:t>b</a:t>
            </a:r>
            <a:endParaRPr lang="en-IN" sz="2000" b="1" i="1" baseline="-250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90500" y="4849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dirty="0" smtClean="0"/>
              <a:t>Asymmetric Key Encryption with Private Key</a:t>
            </a:r>
            <a:endParaRPr lang="en-IN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1729833" y="6035624"/>
            <a:ext cx="75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Bob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12108" y="6044028"/>
            <a:ext cx="989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Alice</a:t>
            </a:r>
          </a:p>
        </p:txBody>
      </p:sp>
      <p:sp>
        <p:nvSpPr>
          <p:cNvPr id="2" name="Right Brace 1"/>
          <p:cNvSpPr/>
          <p:nvPr/>
        </p:nvSpPr>
        <p:spPr>
          <a:xfrm rot="5400000">
            <a:off x="1833241" y="3793950"/>
            <a:ext cx="549880" cy="3996444"/>
          </a:xfrm>
          <a:prstGeom prst="rightBrace">
            <a:avLst>
              <a:gd name="adj1" fmla="val 10876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77149" y="782625"/>
            <a:ext cx="4815559" cy="830997"/>
          </a:xfrm>
          <a:prstGeom prst="rect">
            <a:avLst/>
          </a:prstGeom>
          <a:ln w="19050">
            <a:solidFill>
              <a:schemeClr val="tx2"/>
            </a:solidFill>
            <a:prstDash val="sysDash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The </a:t>
            </a:r>
            <a:r>
              <a:rPr lang="en-IN" sz="2400" dirty="0"/>
              <a:t>entire encrypted message serves as a </a:t>
            </a:r>
            <a:r>
              <a:rPr lang="en-IN" sz="2400" dirty="0">
                <a:solidFill>
                  <a:srgbClr val="FF0000"/>
                </a:solidFill>
              </a:rPr>
              <a:t>digital signature. </a:t>
            </a:r>
          </a:p>
        </p:txBody>
      </p:sp>
      <p:sp>
        <p:nvSpPr>
          <p:cNvPr id="42" name="Right Brace 41"/>
          <p:cNvSpPr/>
          <p:nvPr/>
        </p:nvSpPr>
        <p:spPr>
          <a:xfrm rot="5400000">
            <a:off x="6656100" y="3757946"/>
            <a:ext cx="549880" cy="3996444"/>
          </a:xfrm>
          <a:prstGeom prst="rightBrace">
            <a:avLst>
              <a:gd name="adj1" fmla="val 10876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72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4" grpId="0"/>
      <p:bldP spid="16" grpId="0"/>
      <p:bldP spid="18" grpId="0"/>
      <p:bldP spid="19" grpId="0" animBg="1"/>
      <p:bldP spid="28" grpId="0"/>
      <p:bldP spid="29" grpId="0"/>
      <p:bldP spid="31" grpId="0"/>
      <p:bldP spid="32" grpId="0"/>
      <p:bldP spid="34" grpId="0"/>
      <p:bldP spid="35" grpId="0"/>
      <p:bldP spid="2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Asymmetric Key </a:t>
            </a:r>
            <a:r>
              <a:rPr lang="en-IN" dirty="0" smtClean="0"/>
              <a:t>Encryption example</a:t>
            </a:r>
            <a:endParaRPr lang="en-IN" dirty="0"/>
          </a:p>
        </p:txBody>
      </p:sp>
      <p:pic>
        <p:nvPicPr>
          <p:cNvPr id="4" name="Picture 2" descr="briefkaste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88740"/>
            <a:ext cx="342038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671900" y="1232756"/>
            <a:ext cx="5148064" cy="400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de-DE" sz="2400" b="1" dirty="0">
                <a:latin typeface="+mj-lt"/>
              </a:rPr>
              <a:t>New Idea: </a:t>
            </a:r>
            <a:endParaRPr lang="de-DE" sz="2400" b="1" dirty="0" smtClean="0">
              <a:latin typeface="+mj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de-DE" sz="2400" dirty="0" smtClean="0">
                <a:latin typeface="+mj-lt"/>
              </a:rPr>
              <a:t>Use the good </a:t>
            </a:r>
            <a:r>
              <a:rPr lang="de-DE" sz="2400" dirty="0">
                <a:latin typeface="+mj-lt"/>
              </a:rPr>
              <a:t>old </a:t>
            </a:r>
            <a:r>
              <a:rPr lang="de-DE" sz="2400" dirty="0" smtClean="0">
                <a:latin typeface="+mj-lt"/>
              </a:rPr>
              <a:t>mailbox </a:t>
            </a:r>
            <a:r>
              <a:rPr lang="de-DE" sz="2400" dirty="0">
                <a:latin typeface="+mj-lt"/>
              </a:rPr>
              <a:t>principle</a:t>
            </a:r>
            <a:r>
              <a:rPr lang="de-DE" sz="2400" dirty="0" smtClean="0">
                <a:latin typeface="+mj-lt"/>
              </a:rPr>
              <a:t>:</a:t>
            </a:r>
            <a:endParaRPr lang="de-DE" sz="2400" dirty="0">
              <a:latin typeface="+mj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de-DE" sz="2400" b="1" dirty="0" smtClean="0">
              <a:latin typeface="+mj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de-DE" sz="2400" b="1" dirty="0" smtClean="0">
                <a:latin typeface="+mj-lt"/>
              </a:rPr>
              <a:t>Everyone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>
                <a:latin typeface="+mj-lt"/>
              </a:rPr>
              <a:t>can drop a letter </a:t>
            </a:r>
            <a:endParaRPr lang="de-DE" sz="2400" dirty="0" smtClean="0">
              <a:latin typeface="+mj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de-DE" sz="2400" b="1" dirty="0" smtClean="0">
              <a:latin typeface="+mj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de-DE" sz="2400" b="1" dirty="0" smtClean="0">
                <a:latin typeface="+mj-lt"/>
              </a:rPr>
              <a:t>But Only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b="1" dirty="0">
                <a:latin typeface="+mj-lt"/>
              </a:rPr>
              <a:t>the owner</a:t>
            </a:r>
            <a:r>
              <a:rPr lang="de-DE" sz="2400" dirty="0">
                <a:latin typeface="+mj-lt"/>
              </a:rPr>
              <a:t> has the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de-DE" sz="2400" dirty="0">
                <a:latin typeface="+mj-lt"/>
              </a:rPr>
              <a:t>correct key to open the box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de-DE" sz="2400" dirty="0">
                <a:latin typeface="+mj-lt"/>
              </a:rPr>
              <a:t/>
            </a:r>
            <a:br>
              <a:rPr lang="de-DE" sz="2400" dirty="0">
                <a:latin typeface="+mj-lt"/>
              </a:rPr>
            </a:br>
            <a:endParaRPr lang="de-DE" sz="2400" dirty="0">
              <a:latin typeface="+mj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de-DE" sz="2400" dirty="0">
              <a:latin typeface="+mj-lt"/>
            </a:endParaRPr>
          </a:p>
        </p:txBody>
      </p:sp>
      <p:pic>
        <p:nvPicPr>
          <p:cNvPr id="8" name="Picture 3" descr="briefkasten-offe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12827"/>
            <a:ext cx="1602431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6577" y="4221088"/>
            <a:ext cx="145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Public Key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457580" y="4835153"/>
            <a:ext cx="1569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Private Key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237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Authentication and Confidentiality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69268" y="1722946"/>
            <a:ext cx="972108" cy="5994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Message</a:t>
            </a:r>
          </a:p>
          <a:p>
            <a:pPr algn="ctr"/>
            <a:r>
              <a:rPr lang="en-IN" sz="1600" dirty="0" smtClean="0"/>
              <a:t>source</a:t>
            </a:r>
            <a:endParaRPr lang="en-IN" sz="1600" dirty="0"/>
          </a:p>
        </p:txBody>
      </p:sp>
      <p:sp>
        <p:nvSpPr>
          <p:cNvPr id="6" name="Cube 5"/>
          <p:cNvSpPr/>
          <p:nvPr/>
        </p:nvSpPr>
        <p:spPr>
          <a:xfrm>
            <a:off x="1439652" y="1657670"/>
            <a:ext cx="1152128" cy="664724"/>
          </a:xfrm>
          <a:prstGeom prst="cube">
            <a:avLst>
              <a:gd name="adj" fmla="val 103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dk1"/>
                </a:solidFill>
              </a:rPr>
              <a:t>Encryption</a:t>
            </a:r>
          </a:p>
          <a:p>
            <a:pPr algn="ctr"/>
            <a:r>
              <a:rPr lang="en-IN" sz="1600" dirty="0" smtClean="0">
                <a:solidFill>
                  <a:schemeClr val="dk1"/>
                </a:solidFill>
              </a:rPr>
              <a:t>Algorithm</a:t>
            </a:r>
            <a:endParaRPr lang="en-IN" sz="1600" dirty="0">
              <a:solidFill>
                <a:schemeClr val="dk1"/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2987824" y="1640647"/>
            <a:ext cx="1152128" cy="664724"/>
          </a:xfrm>
          <a:prstGeom prst="cube">
            <a:avLst>
              <a:gd name="adj" fmla="val 103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dk1"/>
                </a:solidFill>
              </a:rPr>
              <a:t>Encryption</a:t>
            </a:r>
          </a:p>
          <a:p>
            <a:pPr algn="ctr"/>
            <a:r>
              <a:rPr lang="en-IN" sz="1600" dirty="0" smtClean="0">
                <a:solidFill>
                  <a:schemeClr val="dk1"/>
                </a:solidFill>
              </a:rPr>
              <a:t>Algorithm</a:t>
            </a:r>
            <a:endParaRPr lang="en-IN" sz="1600" dirty="0">
              <a:solidFill>
                <a:schemeClr val="dk1"/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5006710" y="1641862"/>
            <a:ext cx="1242000" cy="664724"/>
          </a:xfrm>
          <a:prstGeom prst="cube">
            <a:avLst>
              <a:gd name="adj" fmla="val 103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dk1"/>
                </a:solidFill>
              </a:rPr>
              <a:t>Decryption</a:t>
            </a:r>
          </a:p>
          <a:p>
            <a:pPr algn="ctr"/>
            <a:r>
              <a:rPr lang="en-IN" sz="1600" dirty="0" smtClean="0">
                <a:solidFill>
                  <a:schemeClr val="dk1"/>
                </a:solidFill>
              </a:rPr>
              <a:t>Algorithm</a:t>
            </a:r>
            <a:endParaRPr lang="en-IN" sz="1600" dirty="0">
              <a:solidFill>
                <a:schemeClr val="dk1"/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6554884" y="1657670"/>
            <a:ext cx="1240214" cy="664724"/>
          </a:xfrm>
          <a:prstGeom prst="cube">
            <a:avLst>
              <a:gd name="adj" fmla="val 103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dk1"/>
                </a:solidFill>
              </a:rPr>
              <a:t>Decryption</a:t>
            </a:r>
          </a:p>
          <a:p>
            <a:pPr algn="ctr"/>
            <a:r>
              <a:rPr lang="en-IN" sz="1600" dirty="0" smtClean="0">
                <a:solidFill>
                  <a:schemeClr val="dk1"/>
                </a:solidFill>
              </a:rPr>
              <a:t>Algorithm</a:t>
            </a:r>
            <a:endParaRPr lang="en-IN" sz="1600" dirty="0">
              <a:solidFill>
                <a:schemeClr val="dk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118198" y="1698712"/>
            <a:ext cx="972108" cy="5994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Message</a:t>
            </a:r>
          </a:p>
          <a:p>
            <a:pPr algn="ctr"/>
            <a:r>
              <a:rPr lang="en-IN" sz="1600" dirty="0" err="1" smtClean="0"/>
              <a:t>Dest</a:t>
            </a:r>
            <a:r>
              <a:rPr lang="en-IN" sz="1600" dirty="0" smtClean="0"/>
              <a:t>.</a:t>
            </a:r>
            <a:endParaRPr lang="en-IN" sz="16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041376" y="1701172"/>
            <a:ext cx="398276" cy="338554"/>
            <a:chOff x="1041376" y="2395083"/>
            <a:chExt cx="398276" cy="338554"/>
          </a:xfrm>
        </p:grpSpPr>
        <p:cxnSp>
          <p:nvCxnSpPr>
            <p:cNvPr id="17" name="Straight Arrow Connector 16"/>
            <p:cNvCxnSpPr>
              <a:stCxn id="5" idx="3"/>
              <a:endCxn id="6" idx="2"/>
            </p:cNvCxnSpPr>
            <p:nvPr/>
          </p:nvCxnSpPr>
          <p:spPr>
            <a:xfrm>
              <a:off x="1041376" y="2723066"/>
              <a:ext cx="398276" cy="1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94266" y="2395083"/>
              <a:ext cx="29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1" dirty="0" smtClean="0"/>
                <a:t>X</a:t>
              </a:r>
              <a:endParaRPr lang="en-IN" b="1" i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22935" y="1698712"/>
            <a:ext cx="466005" cy="338554"/>
            <a:chOff x="1041376" y="2395083"/>
            <a:chExt cx="398276" cy="33855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041376" y="2716581"/>
              <a:ext cx="398276" cy="1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128998" y="2395083"/>
              <a:ext cx="29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1" dirty="0" smtClean="0"/>
                <a:t>Y</a:t>
              </a:r>
              <a:endParaRPr lang="en-IN" b="1" i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95518" y="1701172"/>
            <a:ext cx="378484" cy="442446"/>
            <a:chOff x="1041376" y="2395083"/>
            <a:chExt cx="398276" cy="338554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1041376" y="2716581"/>
              <a:ext cx="398276" cy="1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119351" y="2395083"/>
              <a:ext cx="29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1" dirty="0" smtClean="0"/>
                <a:t>Y</a:t>
              </a:r>
              <a:endParaRPr lang="en-IN" b="1" i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740492" y="1698712"/>
            <a:ext cx="362564" cy="338554"/>
            <a:chOff x="1041376" y="2395083"/>
            <a:chExt cx="398276" cy="33855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041376" y="2716581"/>
              <a:ext cx="398276" cy="1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121499" y="2395083"/>
              <a:ext cx="29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1" dirty="0" smtClean="0"/>
                <a:t>X</a:t>
              </a:r>
              <a:endParaRPr lang="en-IN" b="1" i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071107" y="1672880"/>
            <a:ext cx="935603" cy="338554"/>
            <a:chOff x="4071107" y="1575605"/>
            <a:chExt cx="935603" cy="338554"/>
          </a:xfrm>
        </p:grpSpPr>
        <p:cxnSp>
          <p:nvCxnSpPr>
            <p:cNvPr id="32" name="Straight Arrow Connector 31"/>
            <p:cNvCxnSpPr>
              <a:stCxn id="12" idx="4"/>
              <a:endCxn id="13" idx="2"/>
            </p:cNvCxnSpPr>
            <p:nvPr/>
          </p:nvCxnSpPr>
          <p:spPr>
            <a:xfrm>
              <a:off x="4071107" y="1910157"/>
              <a:ext cx="935603" cy="12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443440" y="1575605"/>
              <a:ext cx="29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1" dirty="0" smtClean="0"/>
                <a:t>Z</a:t>
              </a:r>
              <a:endParaRPr lang="en-IN" b="1" i="1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503722" y="3670291"/>
            <a:ext cx="972108" cy="5994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Key pair</a:t>
            </a:r>
          </a:p>
          <a:p>
            <a:pPr algn="ctr"/>
            <a:r>
              <a:rPr lang="en-IN" sz="1600" dirty="0"/>
              <a:t>s</a:t>
            </a:r>
            <a:r>
              <a:rPr lang="en-IN" sz="1600" dirty="0" smtClean="0"/>
              <a:t>ource</a:t>
            </a:r>
            <a:endParaRPr lang="en-IN" sz="1600" dirty="0"/>
          </a:p>
        </p:txBody>
      </p:sp>
      <p:sp>
        <p:nvSpPr>
          <p:cNvPr id="37" name="Rounded Rectangle 36"/>
          <p:cNvSpPr/>
          <p:nvPr/>
        </p:nvSpPr>
        <p:spPr>
          <a:xfrm>
            <a:off x="5096722" y="2806195"/>
            <a:ext cx="972108" cy="5994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Key pair</a:t>
            </a:r>
          </a:p>
          <a:p>
            <a:pPr algn="ctr"/>
            <a:r>
              <a:rPr lang="en-IN" sz="1600" dirty="0"/>
              <a:t>s</a:t>
            </a:r>
            <a:r>
              <a:rPr lang="en-IN" sz="1600" dirty="0" smtClean="0"/>
              <a:t>ource</a:t>
            </a:r>
            <a:endParaRPr lang="en-IN" sz="16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1763688" y="2322394"/>
            <a:ext cx="8483" cy="1347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2224391" y="2328152"/>
            <a:ext cx="4889771" cy="1335932"/>
          </a:xfrm>
          <a:custGeom>
            <a:avLst/>
            <a:gdLst>
              <a:gd name="connsiteX0" fmla="*/ 0 w 4889771"/>
              <a:gd name="connsiteY0" fmla="*/ 1335932 h 1335932"/>
              <a:gd name="connsiteX1" fmla="*/ 0 w 4889771"/>
              <a:gd name="connsiteY1" fmla="*/ 1167319 h 1335932"/>
              <a:gd name="connsiteX2" fmla="*/ 4889771 w 4889771"/>
              <a:gd name="connsiteY2" fmla="*/ 1167319 h 1335932"/>
              <a:gd name="connsiteX3" fmla="*/ 4876800 w 4889771"/>
              <a:gd name="connsiteY3" fmla="*/ 0 h 133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9771" h="1335932">
                <a:moveTo>
                  <a:pt x="0" y="1335932"/>
                </a:moveTo>
                <a:lnTo>
                  <a:pt x="0" y="1167319"/>
                </a:lnTo>
                <a:lnTo>
                  <a:pt x="4889771" y="1167319"/>
                </a:lnTo>
                <a:lnTo>
                  <a:pt x="4876800" y="0"/>
                </a:ln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832140" y="2319291"/>
            <a:ext cx="1" cy="486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3514928" y="2295726"/>
            <a:ext cx="1828800" cy="492868"/>
          </a:xfrm>
          <a:custGeom>
            <a:avLst/>
            <a:gdLst>
              <a:gd name="connsiteX0" fmla="*/ 1828800 w 1828800"/>
              <a:gd name="connsiteY0" fmla="*/ 492868 h 492868"/>
              <a:gd name="connsiteX1" fmla="*/ 1828800 w 1828800"/>
              <a:gd name="connsiteY1" fmla="*/ 265889 h 492868"/>
              <a:gd name="connsiteX2" fmla="*/ 0 w 1828800"/>
              <a:gd name="connsiteY2" fmla="*/ 265889 h 492868"/>
              <a:gd name="connsiteX3" fmla="*/ 0 w 1828800"/>
              <a:gd name="connsiteY3" fmla="*/ 0 h 49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492868">
                <a:moveTo>
                  <a:pt x="1828800" y="492868"/>
                </a:moveTo>
                <a:lnTo>
                  <a:pt x="1828800" y="265889"/>
                </a:lnTo>
                <a:lnTo>
                  <a:pt x="0" y="265889"/>
                </a:lnTo>
                <a:lnTo>
                  <a:pt x="0" y="0"/>
                </a:ln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1170838" y="3057206"/>
            <a:ext cx="5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 smtClean="0"/>
              <a:t>PRa</a:t>
            </a:r>
            <a:endParaRPr lang="en-IN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2177213" y="3057206"/>
            <a:ext cx="5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 smtClean="0"/>
              <a:t>PUa</a:t>
            </a:r>
            <a:endParaRPr lang="en-IN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5831945" y="2443812"/>
            <a:ext cx="5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 smtClean="0"/>
              <a:t>PRb</a:t>
            </a:r>
            <a:endParaRPr lang="en-IN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4534563" y="2542160"/>
            <a:ext cx="5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 smtClean="0"/>
              <a:t>PUb</a:t>
            </a:r>
            <a:endParaRPr lang="en-IN" i="1" dirty="0"/>
          </a:p>
        </p:txBody>
      </p:sp>
      <p:grpSp>
        <p:nvGrpSpPr>
          <p:cNvPr id="64" name="Group 63"/>
          <p:cNvGrpSpPr/>
          <p:nvPr/>
        </p:nvGrpSpPr>
        <p:grpSpPr>
          <a:xfrm>
            <a:off x="143508" y="854147"/>
            <a:ext cx="3996444" cy="692942"/>
            <a:chOff x="143508" y="854147"/>
            <a:chExt cx="3996444" cy="692942"/>
          </a:xfrm>
        </p:grpSpPr>
        <p:sp>
          <p:nvSpPr>
            <p:cNvPr id="58" name="Right Brace 57"/>
            <p:cNvSpPr/>
            <p:nvPr/>
          </p:nvSpPr>
          <p:spPr>
            <a:xfrm rot="16200000">
              <a:off x="1948605" y="-644258"/>
              <a:ext cx="386250" cy="3996444"/>
            </a:xfrm>
            <a:prstGeom prst="rightBrace">
              <a:avLst>
                <a:gd name="adj1" fmla="val 85263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618555" y="854147"/>
              <a:ext cx="1046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Source A</a:t>
              </a:r>
              <a:endParaRPr lang="en-IN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006712" y="821603"/>
            <a:ext cx="3996444" cy="716360"/>
            <a:chOff x="5006712" y="821603"/>
            <a:chExt cx="3996444" cy="716360"/>
          </a:xfrm>
        </p:grpSpPr>
        <p:sp>
          <p:nvSpPr>
            <p:cNvPr id="59" name="Right Brace 58"/>
            <p:cNvSpPr/>
            <p:nvPr/>
          </p:nvSpPr>
          <p:spPr>
            <a:xfrm rot="16200000">
              <a:off x="6811809" y="-653384"/>
              <a:ext cx="386250" cy="3996444"/>
            </a:xfrm>
            <a:prstGeom prst="rightBrace">
              <a:avLst>
                <a:gd name="adj1" fmla="val 85263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81759" y="821603"/>
              <a:ext cx="1046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Source B</a:t>
              </a:r>
              <a:endParaRPr lang="en-IN" b="1" dirty="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2672289" y="4269739"/>
            <a:ext cx="2797635" cy="63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/>
              <a:t>Z = </a:t>
            </a:r>
            <a:r>
              <a:rPr lang="en-IN" sz="2400" dirty="0" smtClean="0"/>
              <a:t>E(</a:t>
            </a:r>
            <a:r>
              <a:rPr lang="en-IN" sz="2400" i="1" dirty="0" err="1" smtClean="0"/>
              <a:t>PU</a:t>
            </a:r>
            <a:r>
              <a:rPr lang="en-IN" sz="2400" i="1" baseline="-25000" dirty="0" err="1" smtClean="0"/>
              <a:t>b</a:t>
            </a:r>
            <a:r>
              <a:rPr lang="en-IN" sz="2400" dirty="0" smtClean="0"/>
              <a:t>, E(</a:t>
            </a:r>
            <a:r>
              <a:rPr lang="en-IN" sz="2400" i="1" dirty="0" err="1" smtClean="0"/>
              <a:t>PR</a:t>
            </a:r>
            <a:r>
              <a:rPr lang="en-IN" sz="2400" i="1" baseline="-25000" dirty="0" err="1" smtClean="0"/>
              <a:t>a</a:t>
            </a:r>
            <a:r>
              <a:rPr lang="en-IN" sz="2400" dirty="0" smtClean="0"/>
              <a:t>, </a:t>
            </a:r>
            <a:r>
              <a:rPr lang="en-IN" sz="2400" i="1" dirty="0"/>
              <a:t>X</a:t>
            </a:r>
            <a:r>
              <a:rPr lang="en-IN" sz="2400" dirty="0" smtClean="0"/>
              <a:t>))</a:t>
            </a:r>
            <a:endParaRPr lang="en-IN" sz="2400" dirty="0"/>
          </a:p>
        </p:txBody>
      </p:sp>
      <p:sp>
        <p:nvSpPr>
          <p:cNvPr id="63" name="Rectangle 62"/>
          <p:cNvSpPr/>
          <p:nvPr/>
        </p:nvSpPr>
        <p:spPr>
          <a:xfrm>
            <a:off x="6195518" y="4269739"/>
            <a:ext cx="2797635" cy="63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 smtClean="0"/>
              <a:t>X </a:t>
            </a:r>
            <a:r>
              <a:rPr lang="en-IN" sz="2400" i="1" dirty="0"/>
              <a:t>= </a:t>
            </a:r>
            <a:r>
              <a:rPr lang="en-IN" sz="2400" dirty="0" smtClean="0"/>
              <a:t>D(</a:t>
            </a:r>
            <a:r>
              <a:rPr lang="en-IN" sz="2400" i="1" dirty="0" err="1" smtClean="0"/>
              <a:t>PU</a:t>
            </a:r>
            <a:r>
              <a:rPr lang="en-IN" sz="2400" i="1" baseline="-25000" dirty="0" err="1" smtClean="0"/>
              <a:t>a</a:t>
            </a:r>
            <a:r>
              <a:rPr lang="en-IN" sz="2400" dirty="0" smtClean="0"/>
              <a:t>, D(</a:t>
            </a:r>
            <a:r>
              <a:rPr lang="en-IN" sz="2400" i="1" dirty="0" smtClean="0"/>
              <a:t>PR</a:t>
            </a:r>
            <a:r>
              <a:rPr lang="en-IN" sz="2400" i="1" baseline="-25000" dirty="0" smtClean="0"/>
              <a:t>B</a:t>
            </a:r>
            <a:r>
              <a:rPr lang="en-IN" sz="2400" dirty="0" smtClean="0"/>
              <a:t>, </a:t>
            </a:r>
            <a:r>
              <a:rPr lang="en-IN" sz="2400" i="1" dirty="0" smtClean="0"/>
              <a:t>Z</a:t>
            </a:r>
            <a:r>
              <a:rPr lang="en-IN" sz="2400" dirty="0" smtClean="0"/>
              <a:t>))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070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 animBg="1"/>
      <p:bldP spid="14" grpId="0" animBg="1"/>
      <p:bldP spid="15" grpId="0" animBg="1"/>
      <p:bldP spid="36" grpId="0" animBg="1"/>
      <p:bldP spid="37" grpId="0" animBg="1"/>
      <p:bldP spid="44" grpId="0" animBg="1"/>
      <p:bldP spid="52" grpId="0" animBg="1"/>
      <p:bldP spid="53" grpId="0"/>
      <p:bldP spid="54" grpId="0"/>
      <p:bldP spid="55" grpId="0"/>
      <p:bldP spid="56" grpId="0"/>
      <p:bldP spid="62" grpId="0" animBg="1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Applications for Public-Key Cryptosystems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Encryption/decryption: </a:t>
            </a:r>
            <a:r>
              <a:rPr lang="en-IN" dirty="0"/>
              <a:t>The sender encrypts a message with the </a:t>
            </a:r>
            <a:r>
              <a:rPr lang="en-IN" dirty="0" smtClean="0"/>
              <a:t>recipient’s public </a:t>
            </a:r>
            <a:r>
              <a:rPr lang="en-IN" dirty="0"/>
              <a:t>key.</a:t>
            </a:r>
          </a:p>
          <a:p>
            <a:r>
              <a:rPr lang="en-IN" b="1" dirty="0">
                <a:solidFill>
                  <a:schemeClr val="tx2"/>
                </a:solidFill>
              </a:rPr>
              <a:t>Digital signature: </a:t>
            </a:r>
            <a:r>
              <a:rPr lang="en-IN" dirty="0"/>
              <a:t>The sender “signs” a message with its private key. </a:t>
            </a:r>
            <a:r>
              <a:rPr lang="en-IN" dirty="0" smtClean="0"/>
              <a:t>Signing is </a:t>
            </a:r>
            <a:r>
              <a:rPr lang="en-IN" dirty="0"/>
              <a:t>achieved by a cryptographic algorithm applied to the message or to a </a:t>
            </a:r>
            <a:r>
              <a:rPr lang="en-IN" dirty="0" smtClean="0"/>
              <a:t>small block </a:t>
            </a:r>
            <a:r>
              <a:rPr lang="en-IN" dirty="0"/>
              <a:t>of data that is a function of the message.</a:t>
            </a:r>
          </a:p>
          <a:p>
            <a:r>
              <a:rPr lang="en-IN" b="1" dirty="0">
                <a:solidFill>
                  <a:schemeClr val="tx2"/>
                </a:solidFill>
              </a:rPr>
              <a:t>Key exchange: </a:t>
            </a:r>
            <a:r>
              <a:rPr lang="en-IN" dirty="0"/>
              <a:t>Two sides cooperate to exchange a session key. Several </a:t>
            </a:r>
            <a:r>
              <a:rPr lang="en-IN" dirty="0" smtClean="0"/>
              <a:t>different approaches </a:t>
            </a:r>
            <a:r>
              <a:rPr lang="en-IN" dirty="0"/>
              <a:t>are possible, involving the private key(s) of one or both parties.</a:t>
            </a:r>
          </a:p>
        </p:txBody>
      </p:sp>
    </p:spTree>
    <p:extLst>
      <p:ext uri="{BB962C8B-B14F-4D97-AF65-F5344CB8AC3E}">
        <p14:creationId xmlns:p14="http://schemas.microsoft.com/office/powerpoint/2010/main" val="25613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15817</TotalTime>
  <Words>2245</Words>
  <Application>Microsoft Office PowerPoint</Application>
  <PresentationFormat>On-screen Show (4:3)</PresentationFormat>
  <Paragraphs>486</Paragraphs>
  <Slides>38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Cambria Math</vt:lpstr>
      <vt:lpstr>Open Sans</vt:lpstr>
      <vt:lpstr>Open Sans Extrabold</vt:lpstr>
      <vt:lpstr>Open Sans Semibold</vt:lpstr>
      <vt:lpstr>Times New Roman</vt:lpstr>
      <vt:lpstr>Wingdings</vt:lpstr>
      <vt:lpstr>Office Theme</vt:lpstr>
      <vt:lpstr>Custom Design</vt:lpstr>
      <vt:lpstr>UNIT-4 Asymmetric Ciphers</vt:lpstr>
      <vt:lpstr>Outline</vt:lpstr>
      <vt:lpstr>Symmetric Key Encryption</vt:lpstr>
      <vt:lpstr>Symmetric Key Encryption example</vt:lpstr>
      <vt:lpstr>PowerPoint Presentation</vt:lpstr>
      <vt:lpstr>PowerPoint Presentation</vt:lpstr>
      <vt:lpstr>Asymmetric Key Encryption example</vt:lpstr>
      <vt:lpstr>Authentication and Confidentiality</vt:lpstr>
      <vt:lpstr>Applications for Public-Key Cryptosystems</vt:lpstr>
      <vt:lpstr>RSA Algorithm</vt:lpstr>
      <vt:lpstr>Step-1: Generate Public key and Private key</vt:lpstr>
      <vt:lpstr>Step-2 and 3: Encryption and Decryption</vt:lpstr>
      <vt:lpstr>Step-1: Generate Public key and Private key</vt:lpstr>
      <vt:lpstr>Step-2 : Encrypt Message</vt:lpstr>
      <vt:lpstr>Step-3 : Decrypt Message</vt:lpstr>
      <vt:lpstr>Example RSA Algorithm</vt:lpstr>
      <vt:lpstr>RSA Example - 1</vt:lpstr>
      <vt:lpstr>RSA Example – cont…</vt:lpstr>
      <vt:lpstr>RSA Example - 2</vt:lpstr>
      <vt:lpstr>RSA Example - 3</vt:lpstr>
      <vt:lpstr>Diffie-Hellman key Exchange</vt:lpstr>
      <vt:lpstr>Primitive root</vt:lpstr>
      <vt:lpstr>Discrete Logarithm</vt:lpstr>
      <vt:lpstr>Diffie-Hellman Key Exchange – Cont…</vt:lpstr>
      <vt:lpstr>Diffie-Hellman Key Exchange – Cont…</vt:lpstr>
      <vt:lpstr>Diffie-Hellman Key Exchange – Cont…</vt:lpstr>
      <vt:lpstr>Diffie-Hellman Key Exchange – Cont…</vt:lpstr>
      <vt:lpstr>PowerPoint Presentation</vt:lpstr>
      <vt:lpstr>Diffie-Hellman Key Exchange Illustration</vt:lpstr>
      <vt:lpstr>Diffie-Hellman Key Exchange Example</vt:lpstr>
      <vt:lpstr>Diffie-Hellman Key Exchange Example</vt:lpstr>
      <vt:lpstr>Diffie-Hellman Key Exchange Illustration</vt:lpstr>
      <vt:lpstr>Man in the middle attack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om</cp:lastModifiedBy>
  <cp:revision>2964</cp:revision>
  <dcterms:created xsi:type="dcterms:W3CDTF">2013-05-17T03:00:03Z</dcterms:created>
  <dcterms:modified xsi:type="dcterms:W3CDTF">2018-08-09T14:33:09Z</dcterms:modified>
</cp:coreProperties>
</file>