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380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8" r:id="rId12"/>
    <p:sldId id="417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7" r:id="rId21"/>
    <p:sldId id="441" r:id="rId22"/>
    <p:sldId id="428" r:id="rId23"/>
    <p:sldId id="429" r:id="rId24"/>
    <p:sldId id="432" r:id="rId25"/>
    <p:sldId id="433" r:id="rId26"/>
    <p:sldId id="434" r:id="rId27"/>
    <p:sldId id="442" r:id="rId28"/>
    <p:sldId id="435" r:id="rId29"/>
    <p:sldId id="436" r:id="rId30"/>
    <p:sldId id="437" r:id="rId31"/>
    <p:sldId id="443" r:id="rId32"/>
    <p:sldId id="439" r:id="rId33"/>
    <p:sldId id="440" r:id="rId34"/>
    <p:sldId id="3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TBD4LUwJ8TdC1nabApIFQ==" hashData="Mp6cpuLaTGLIGH6s7MUTqZzu0Xp2fXV5fFKzSxo0EnzA6WH/W78PeGs5tX4BX/ApBtbpLj6LhHoziah5LGY/d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5" autoAdjust="0"/>
    <p:restoredTop sz="93615" autoAdjust="0"/>
  </p:normalViewPr>
  <p:slideViewPr>
    <p:cSldViewPr>
      <p:cViewPr varScale="1">
        <p:scale>
          <a:sx n="63" d="100"/>
          <a:sy n="63" d="100"/>
        </p:scale>
        <p:origin x="1193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Unit-5  Cryptographic Hash Functions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Unit-5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UNIT-5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Cryptographic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Hash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 (Message Authentication Code)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commonly, message authentication is achieved using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chemeClr val="tx2"/>
                </a:solidFill>
              </a:rPr>
              <a:t>MAC</a:t>
            </a:r>
            <a:r>
              <a:rPr lang="en-IN" dirty="0" smtClean="0"/>
              <a:t> also known as </a:t>
            </a:r>
            <a:r>
              <a:rPr lang="en-IN" b="1" dirty="0">
                <a:solidFill>
                  <a:schemeClr val="tx2"/>
                </a:solidFill>
              </a:rPr>
              <a:t>keyed hash function</a:t>
            </a:r>
            <a:r>
              <a:rPr lang="en-IN" dirty="0" smtClean="0"/>
              <a:t>.</a:t>
            </a:r>
          </a:p>
          <a:p>
            <a:r>
              <a:rPr lang="en-IN" dirty="0"/>
              <a:t>MACs </a:t>
            </a:r>
            <a:r>
              <a:rPr lang="en-IN" dirty="0" smtClean="0"/>
              <a:t>are used </a:t>
            </a:r>
            <a:r>
              <a:rPr lang="en-IN" dirty="0"/>
              <a:t>between two parties that share a secret key to authenticate information </a:t>
            </a:r>
            <a:r>
              <a:rPr lang="en-IN" dirty="0" smtClean="0"/>
              <a:t>exchanged between </a:t>
            </a:r>
            <a:r>
              <a:rPr lang="en-IN" dirty="0"/>
              <a:t>those parties</a:t>
            </a:r>
            <a:r>
              <a:rPr lang="en-IN" dirty="0" smtClean="0"/>
              <a:t>.</a:t>
            </a:r>
          </a:p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 function takes as input a secret key and </a:t>
            </a:r>
            <a:r>
              <a:rPr lang="en-IN" dirty="0" smtClean="0"/>
              <a:t>a data </a:t>
            </a:r>
            <a:r>
              <a:rPr lang="en-IN" dirty="0"/>
              <a:t>block and produces a hash value, referred to as the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combination of hashing and encryption results in an </a:t>
            </a:r>
            <a:r>
              <a:rPr lang="en-IN" dirty="0" smtClean="0"/>
              <a:t>overall function </a:t>
            </a:r>
            <a:r>
              <a:rPr lang="en-IN" dirty="0"/>
              <a:t>that is, in fact, a </a:t>
            </a:r>
            <a:r>
              <a:rPr lang="en-IN" dirty="0" smtClean="0"/>
              <a:t>MAC (Method -2 in previous slide).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1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 </a:t>
            </a:r>
            <a:r>
              <a:rPr lang="en-IN" dirty="0" smtClean="0"/>
              <a:t>is </a:t>
            </a:r>
            <a:r>
              <a:rPr lang="en-IN" dirty="0"/>
              <a:t>a mathematical technique used to validate the authenticity and integrity of a message, software or digital document</a:t>
            </a:r>
            <a:r>
              <a:rPr lang="en-IN" dirty="0" smtClean="0"/>
              <a:t>.</a:t>
            </a:r>
          </a:p>
          <a:p>
            <a:r>
              <a:rPr lang="en-IN" dirty="0"/>
              <a:t>The operation of the digital signature is </a:t>
            </a:r>
            <a:r>
              <a:rPr lang="en-IN" dirty="0" smtClean="0"/>
              <a:t>similar to </a:t>
            </a:r>
            <a:r>
              <a:rPr lang="en-IN" dirty="0"/>
              <a:t>that of the </a:t>
            </a:r>
            <a:r>
              <a:rPr lang="en-IN" b="1" dirty="0" smtClean="0">
                <a:solidFill>
                  <a:schemeClr val="tx2"/>
                </a:solidFill>
              </a:rPr>
              <a:t>MAC</a:t>
            </a:r>
            <a:r>
              <a:rPr lang="en-IN" dirty="0" smtClean="0"/>
              <a:t>.</a:t>
            </a:r>
          </a:p>
          <a:p>
            <a:r>
              <a:rPr lang="en-IN" dirty="0"/>
              <a:t>In the case of the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, the hash value of a </a:t>
            </a:r>
            <a:r>
              <a:rPr lang="en-IN" dirty="0" smtClean="0"/>
              <a:t>message is </a:t>
            </a:r>
            <a:r>
              <a:rPr lang="en-IN" dirty="0"/>
              <a:t>encrypted with a user’s </a:t>
            </a:r>
            <a:r>
              <a:rPr lang="en-IN" b="1" dirty="0">
                <a:solidFill>
                  <a:schemeClr val="tx2"/>
                </a:solidFill>
              </a:rPr>
              <a:t>private key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Anyone </a:t>
            </a:r>
            <a:r>
              <a:rPr lang="en-IN" dirty="0"/>
              <a:t>who knows the user’s </a:t>
            </a:r>
            <a:r>
              <a:rPr lang="en-IN" b="1" dirty="0">
                <a:solidFill>
                  <a:schemeClr val="tx2"/>
                </a:solidFill>
              </a:rPr>
              <a:t>public key </a:t>
            </a:r>
            <a:r>
              <a:rPr lang="en-IN" dirty="0" smtClean="0"/>
              <a:t>can </a:t>
            </a:r>
            <a:r>
              <a:rPr lang="en-IN" dirty="0"/>
              <a:t>verify the integrity of the message that is associated with the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Signature method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521666"/>
            <a:ext cx="8763000" cy="2535626"/>
          </a:xfrm>
        </p:spPr>
        <p:txBody>
          <a:bodyPr>
            <a:noAutofit/>
          </a:bodyPr>
          <a:lstStyle/>
          <a:p>
            <a:r>
              <a:rPr lang="en-IN" dirty="0"/>
              <a:t>The hash code is encrypted, using public-key encryption with the sender’s </a:t>
            </a:r>
            <a:r>
              <a:rPr lang="en-IN" dirty="0" smtClean="0"/>
              <a:t>private key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provides authentication.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also provides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chemeClr val="tx2"/>
                </a:solidFill>
              </a:rPr>
              <a:t>digital signature</a:t>
            </a:r>
            <a:r>
              <a:rPr lang="en-IN" dirty="0"/>
              <a:t>, because only the sender could have produced the </a:t>
            </a:r>
            <a:r>
              <a:rPr lang="en-IN" dirty="0" smtClean="0"/>
              <a:t>encrypted hash code</a:t>
            </a:r>
            <a:r>
              <a:rPr lang="en-IN" dirty="0"/>
              <a:t>. </a:t>
            </a:r>
            <a:endParaRPr lang="en-IN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Source A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Destination B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1172" y="1681650"/>
            <a:ext cx="6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 err="1" smtClean="0"/>
              <a:t>PRa</a:t>
            </a:r>
            <a:endParaRPr lang="en-IN" i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479083" y="2052068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51916" y="2717496"/>
            <a:ext cx="17762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E(</a:t>
            </a:r>
            <a:r>
              <a:rPr lang="en-IN" sz="2400" dirty="0" err="1" smtClean="0">
                <a:solidFill>
                  <a:schemeClr val="bg1"/>
                </a:solidFill>
              </a:rPr>
              <a:t>PRa</a:t>
            </a:r>
            <a:r>
              <a:rPr lang="en-IN" sz="2400" dirty="0" smtClean="0">
                <a:solidFill>
                  <a:schemeClr val="bg1"/>
                </a:solidFill>
              </a:rPr>
              <a:t>, H(</a:t>
            </a:r>
            <a:r>
              <a:rPr lang="en-IN" sz="2400" i="1" dirty="0" smtClean="0">
                <a:solidFill>
                  <a:schemeClr val="bg1"/>
                </a:solidFill>
              </a:rPr>
              <a:t>M</a:t>
            </a:r>
            <a:r>
              <a:rPr lang="en-IN" sz="2400" dirty="0" smtClean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5208000" y="2305408"/>
            <a:ext cx="64948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696236" y="13175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724128" y="1479613"/>
            <a:ext cx="97210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ounded Rectangle 78"/>
          <p:cNvSpPr/>
          <p:nvPr/>
        </p:nvSpPr>
        <p:spPr>
          <a:xfrm>
            <a:off x="6702917" y="24447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40201" y="1707845"/>
            <a:ext cx="75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 smtClean="0"/>
              <a:t>PUa</a:t>
            </a:r>
            <a:endParaRPr lang="en-IN" i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6876290" y="2058433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 10"/>
          <p:cNvSpPr/>
          <p:nvPr/>
        </p:nvSpPr>
        <p:spPr>
          <a:xfrm>
            <a:off x="5723681" y="2282778"/>
            <a:ext cx="978061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7077919" y="2071868"/>
            <a:ext cx="1400537" cy="549798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082790" y="1470660"/>
            <a:ext cx="138684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5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35" grpId="0" animBg="1"/>
      <p:bldP spid="43" grpId="0" animBg="1"/>
      <p:bldP spid="46" grpId="0"/>
      <p:bldP spid="54" grpId="0" animBg="1"/>
      <p:bldP spid="70" grpId="0" animBg="1"/>
      <p:bldP spid="75" grpId="0" animBg="1"/>
      <p:bldP spid="79" grpId="0" animBg="1"/>
      <p:bldP spid="84" grpId="0"/>
      <p:bldP spid="11" grpId="0" animBg="1"/>
      <p:bldP spid="86" grpId="0"/>
      <p:bldP spid="21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Signature method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37878"/>
            <a:ext cx="8763000" cy="2307446"/>
          </a:xfrm>
        </p:spPr>
        <p:txBody>
          <a:bodyPr>
            <a:noAutofit/>
          </a:bodyPr>
          <a:lstStyle/>
          <a:p>
            <a:r>
              <a:rPr lang="en-IN" dirty="0"/>
              <a:t>If confidentiality as well as a digital signature is desired, then the </a:t>
            </a:r>
            <a:r>
              <a:rPr lang="en-IN" dirty="0" smtClean="0"/>
              <a:t>message plus </a:t>
            </a:r>
            <a:r>
              <a:rPr lang="en-IN" dirty="0"/>
              <a:t>the private-key-encrypted hash code can be encrypted using a </a:t>
            </a:r>
            <a:r>
              <a:rPr lang="en-IN" dirty="0" smtClean="0"/>
              <a:t>symmetric  </a:t>
            </a:r>
            <a:r>
              <a:rPr lang="en-IN" dirty="0"/>
              <a:t>secret key.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131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21760" y="1977956"/>
            <a:ext cx="337976" cy="619903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2194" y="1625327"/>
            <a:ext cx="1908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227139" y="1800537"/>
            <a:ext cx="367698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177425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Source A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1282" y="908017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Destination B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855310" y="242373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594097" y="1505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43" idx="1"/>
          </p:cNvCxnSpPr>
          <p:nvPr/>
        </p:nvCxnSpPr>
        <p:spPr>
          <a:xfrm flipV="1">
            <a:off x="1453941" y="2597860"/>
            <a:ext cx="396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715702" y="126390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901044" y="2683162"/>
            <a:ext cx="176014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E(</a:t>
            </a:r>
            <a:r>
              <a:rPr lang="en-IN" sz="2400" i="1" dirty="0" err="1" smtClean="0">
                <a:solidFill>
                  <a:schemeClr val="bg1"/>
                </a:solidFill>
              </a:rPr>
              <a:t>Pra</a:t>
            </a:r>
            <a:r>
              <a:rPr lang="en-IN" sz="2400" i="1" dirty="0" smtClean="0">
                <a:solidFill>
                  <a:schemeClr val="bg1"/>
                </a:solidFill>
              </a:rPr>
              <a:t>,</a:t>
            </a:r>
            <a:r>
              <a:rPr lang="en-IN" sz="2400" dirty="0" smtClean="0">
                <a:solidFill>
                  <a:schemeClr val="bg1"/>
                </a:solidFill>
              </a:rPr>
              <a:t> H(</a:t>
            </a:r>
            <a:r>
              <a:rPr lang="en-IN" sz="2400" i="1" dirty="0" smtClean="0">
                <a:solidFill>
                  <a:schemeClr val="bg1"/>
                </a:solidFill>
              </a:rPr>
              <a:t>M</a:t>
            </a:r>
            <a:r>
              <a:rPr lang="en-IN" sz="2400" dirty="0" smtClean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496253" y="224741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976419" y="126271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81675" y="1647014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Compare</a:t>
            </a:r>
            <a:endParaRPr lang="en-IN" dirty="0"/>
          </a:p>
        </p:txBody>
      </p:sp>
      <p:sp>
        <p:nvSpPr>
          <p:cNvPr id="24" name="Freeform 23"/>
          <p:cNvSpPr/>
          <p:nvPr/>
        </p:nvSpPr>
        <p:spPr>
          <a:xfrm>
            <a:off x="7373112" y="1424730"/>
            <a:ext cx="1137169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91766" y="1424730"/>
            <a:ext cx="648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ounded Rectangle 38"/>
          <p:cNvSpPr/>
          <p:nvPr/>
        </p:nvSpPr>
        <p:spPr>
          <a:xfrm>
            <a:off x="3305273" y="153491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05581" y="1874191"/>
            <a:ext cx="360040" cy="815195"/>
            <a:chOff x="3261384" y="1934454"/>
            <a:chExt cx="360040" cy="815195"/>
          </a:xfrm>
        </p:grpSpPr>
        <p:sp>
          <p:nvSpPr>
            <p:cNvPr id="46" name="TextBox 45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  <p:cxnSp>
          <p:nvCxnSpPr>
            <p:cNvPr id="47" name="Straight Arrow Connector 46"/>
            <p:cNvCxnSpPr>
              <a:stCxn id="46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3032720" y="1692446"/>
            <a:ext cx="288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48"/>
          <p:cNvSpPr/>
          <p:nvPr/>
        </p:nvSpPr>
        <p:spPr>
          <a:xfrm>
            <a:off x="4023301" y="1298127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63301" y="168428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15529" y="1678054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ounded Rectangle 51"/>
          <p:cNvSpPr/>
          <p:nvPr/>
        </p:nvSpPr>
        <p:spPr>
          <a:xfrm>
            <a:off x="4996389" y="152445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96697" y="1863731"/>
            <a:ext cx="360040" cy="815195"/>
            <a:chOff x="3261384" y="1934454"/>
            <a:chExt cx="360040" cy="815195"/>
          </a:xfrm>
        </p:grpSpPr>
        <p:sp>
          <p:nvSpPr>
            <p:cNvPr id="57" name="TextBox 56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  <p:cxnSp>
          <p:nvCxnSpPr>
            <p:cNvPr id="58" name="Straight Arrow Connector 57"/>
            <p:cNvCxnSpPr>
              <a:stCxn id="57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5354417" y="167382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2650724" y="3258607"/>
            <a:ext cx="354145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E (</a:t>
            </a:r>
            <a:r>
              <a:rPr lang="en-IN" sz="2400" b="1" i="1" dirty="0" smtClean="0">
                <a:solidFill>
                  <a:schemeClr val="bg1"/>
                </a:solidFill>
              </a:rPr>
              <a:t>K</a:t>
            </a:r>
            <a:r>
              <a:rPr lang="en-IN" sz="2400" b="1" dirty="0" smtClean="0">
                <a:solidFill>
                  <a:schemeClr val="bg1"/>
                </a:solidFill>
              </a:rPr>
              <a:t>, [ </a:t>
            </a:r>
            <a:r>
              <a:rPr lang="en-IN" sz="2400" b="1" i="1" dirty="0" smtClean="0">
                <a:solidFill>
                  <a:schemeClr val="bg1"/>
                </a:solidFill>
              </a:rPr>
              <a:t>M</a:t>
            </a:r>
            <a:r>
              <a:rPr lang="en-IN" sz="2400" b="1" dirty="0" smtClean="0">
                <a:solidFill>
                  <a:schemeClr val="bg1"/>
                </a:solidFill>
              </a:rPr>
              <a:t> || E(</a:t>
            </a:r>
            <a:r>
              <a:rPr lang="en-IN" sz="2400" b="1" i="1" dirty="0" err="1" smtClean="0">
                <a:solidFill>
                  <a:schemeClr val="bg1"/>
                </a:solidFill>
              </a:rPr>
              <a:t>Pra</a:t>
            </a:r>
            <a:r>
              <a:rPr lang="en-IN" sz="2400" b="1" i="1" dirty="0" smtClean="0">
                <a:solidFill>
                  <a:schemeClr val="bg1"/>
                </a:solidFill>
              </a:rPr>
              <a:t>, H</a:t>
            </a:r>
            <a:r>
              <a:rPr lang="en-IN" sz="2400" b="1" dirty="0" smtClean="0">
                <a:solidFill>
                  <a:schemeClr val="bg1"/>
                </a:solidFill>
              </a:rPr>
              <a:t>(</a:t>
            </a:r>
            <a:r>
              <a:rPr lang="en-IN" sz="2400" b="1" i="1" dirty="0" smtClean="0">
                <a:solidFill>
                  <a:schemeClr val="bg1"/>
                </a:solidFill>
              </a:rPr>
              <a:t>M</a:t>
            </a:r>
            <a:r>
              <a:rPr lang="en-IN" sz="2400" b="1" dirty="0" smtClean="0">
                <a:solidFill>
                  <a:schemeClr val="bg1"/>
                </a:solidFill>
              </a:rPr>
              <a:t>)])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H="1" flipV="1">
            <a:off x="4330604" y="2759879"/>
            <a:ext cx="90848" cy="49872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Rounded Rectangle 60"/>
          <p:cNvSpPr/>
          <p:nvPr/>
        </p:nvSpPr>
        <p:spPr>
          <a:xfrm>
            <a:off x="1081008" y="2415976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84262" y="1637979"/>
            <a:ext cx="6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 err="1" smtClean="0"/>
              <a:t>PRa</a:t>
            </a:r>
            <a:endParaRPr lang="en-IN" i="1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2032173" y="2008397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Rounded Rectangle 66"/>
          <p:cNvSpPr/>
          <p:nvPr/>
        </p:nvSpPr>
        <p:spPr>
          <a:xfrm>
            <a:off x="7012065" y="2415901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26872" y="1647014"/>
            <a:ext cx="74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 smtClean="0"/>
              <a:t>PUa</a:t>
            </a:r>
            <a:endParaRPr lang="en-IN" i="1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7192085" y="1998744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Freeform 78"/>
          <p:cNvSpPr/>
          <p:nvPr/>
        </p:nvSpPr>
        <p:spPr>
          <a:xfrm>
            <a:off x="6296372" y="2236319"/>
            <a:ext cx="680048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reeform 80"/>
          <p:cNvSpPr/>
          <p:nvPr/>
        </p:nvSpPr>
        <p:spPr>
          <a:xfrm>
            <a:off x="7384130" y="2037144"/>
            <a:ext cx="1126151" cy="531842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4" grpId="0" animBg="1"/>
      <p:bldP spid="39" grpId="0" animBg="1"/>
      <p:bldP spid="49" grpId="0" animBg="1"/>
      <p:bldP spid="52" grpId="0" animBg="1"/>
      <p:bldP spid="62" grpId="0" animBg="1"/>
      <p:bldP spid="61" grpId="0" animBg="1"/>
      <p:bldP spid="64" grpId="0"/>
      <p:bldP spid="67" grpId="0" animBg="1"/>
      <p:bldP spid="68" grpId="0"/>
      <p:bldP spid="79" grpId="0" animBg="1"/>
      <p:bldP spid="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err="1"/>
              <a:t>Disclosure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Traffic </a:t>
            </a:r>
            <a:r>
              <a:rPr lang="fr-FR" dirty="0" err="1"/>
              <a:t>analysis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Masquerade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Content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Sequence</a:t>
            </a:r>
            <a:r>
              <a:rPr lang="fr-FR" dirty="0"/>
              <a:t>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Timing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Source </a:t>
            </a:r>
            <a:r>
              <a:rPr lang="fr-FR" dirty="0" err="1"/>
              <a:t>repudiation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Destination </a:t>
            </a:r>
            <a:r>
              <a:rPr lang="fr-FR" dirty="0" err="1"/>
              <a:t>repudiation</a:t>
            </a:r>
            <a:endParaRPr lang="fr-FR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8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 for hash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98740"/>
          </a:xfrm>
        </p:spPr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Can be applied to any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sized message M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Produces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fixed-length output h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It is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easy to compute h=H(M)</a:t>
            </a:r>
            <a:r>
              <a:rPr lang="en-US" dirty="0">
                <a:cs typeface="Arial" pitchFamily="34" charset="0"/>
              </a:rPr>
              <a:t> for any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message M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>
                <a:cs typeface="Arial" pitchFamily="34" charset="0"/>
              </a:rPr>
              <a:t>Given hash value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US" dirty="0">
                <a:cs typeface="Arial" pitchFamily="34" charset="0"/>
              </a:rPr>
              <a:t> is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infeasible</a:t>
            </a:r>
            <a:r>
              <a:rPr lang="en-US" dirty="0">
                <a:cs typeface="Arial" pitchFamily="34" charset="0"/>
              </a:rPr>
              <a:t> to find </a:t>
            </a:r>
            <a:r>
              <a:rPr lang="en-US" i="1" dirty="0" smtClean="0">
                <a:solidFill>
                  <a:srgbClr val="FF0000"/>
                </a:solidFill>
                <a:cs typeface="Arial" pitchFamily="34" charset="0"/>
              </a:rPr>
              <a:t>y </a:t>
            </a:r>
            <a:r>
              <a:rPr lang="en-US" dirty="0" smtClean="0">
                <a:cs typeface="Arial" pitchFamily="34" charset="0"/>
              </a:rPr>
              <a:t>such that</a:t>
            </a:r>
            <a:r>
              <a:rPr lang="en-US" i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cs typeface="Arial" pitchFamily="34" charset="0"/>
              </a:rPr>
              <a:t>H(y) = h</a:t>
            </a:r>
            <a:r>
              <a:rPr lang="en-US" dirty="0">
                <a:cs typeface="Arial" pitchFamily="34" charset="0"/>
              </a:rPr>
              <a:t>)</a:t>
            </a: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One-way property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en-IN" dirty="0">
                <a:cs typeface="Arial" pitchFamily="34" charset="0"/>
              </a:rPr>
              <a:t>For </a:t>
            </a:r>
            <a:r>
              <a:rPr lang="en-IN" dirty="0" smtClean="0">
                <a:cs typeface="Arial" pitchFamily="34" charset="0"/>
              </a:rPr>
              <a:t>given block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cs typeface="Arial" pitchFamily="34" charset="0"/>
              </a:rPr>
              <a:t>, it is computational infeasible to find </a:t>
            </a:r>
            <a:endParaRPr lang="en-IN" dirty="0" smtClean="0">
              <a:cs typeface="Arial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       y</a:t>
            </a:r>
            <a:r>
              <a:rPr lang="en-IN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≠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IN" dirty="0">
                <a:cs typeface="Arial" pitchFamily="34" charset="0"/>
              </a:rPr>
              <a:t>with </a:t>
            </a: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y</a:t>
            </a:r>
            <a:r>
              <a:rPr lang="en-IN" dirty="0" smtClean="0">
                <a:solidFill>
                  <a:srgbClr val="FF0000"/>
                </a:solidFill>
                <a:cs typeface="Arial" pitchFamily="34" charset="0"/>
              </a:rPr>
              <a:t>) 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= </a:t>
            </a: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 smtClean="0">
                <a:solidFill>
                  <a:srgbClr val="FF0000"/>
                </a:solidFill>
                <a:cs typeface="Arial" pitchFamily="34" charset="0"/>
              </a:rPr>
              <a:t>Weak </a:t>
            </a: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collision </a:t>
            </a:r>
            <a:r>
              <a:rPr lang="en-US" sz="2400" i="1" dirty="0" smtClean="0">
                <a:solidFill>
                  <a:srgbClr val="FF0000"/>
                </a:solidFill>
                <a:cs typeface="Arial" pitchFamily="34" charset="0"/>
              </a:rPr>
              <a:t>resistance</a:t>
            </a:r>
            <a:endParaRPr lang="en-US" sz="2400" i="1" dirty="0">
              <a:solidFill>
                <a:srgbClr val="FF0000"/>
              </a:solidFill>
              <a:cs typeface="Arial" pitchFamily="34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 smtClean="0">
                <a:cs typeface="Arial" pitchFamily="34" charset="0"/>
              </a:rPr>
              <a:t>It </a:t>
            </a:r>
            <a:r>
              <a:rPr lang="en-IN" dirty="0">
                <a:cs typeface="Arial" pitchFamily="34" charset="0"/>
              </a:rPr>
              <a:t>is computationally infeasible to find messages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en-IN" dirty="0">
                <a:cs typeface="Arial" pitchFamily="34" charset="0"/>
              </a:rPr>
              <a:t> </a:t>
            </a:r>
            <a:r>
              <a:rPr lang="en-IN" dirty="0" smtClean="0">
                <a:cs typeface="Arial" pitchFamily="34" charset="0"/>
              </a:rPr>
              <a:t> and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en-IN" dirty="0">
                <a:cs typeface="Arial" pitchFamily="34" charset="0"/>
              </a:rPr>
              <a:t> with </a:t>
            </a: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 smtClean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) = </a:t>
            </a: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 smtClean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 smtClean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) </a:t>
            </a:r>
            <a:endParaRPr lang="en-IN" dirty="0" smtClean="0">
              <a:solidFill>
                <a:srgbClr val="FF0000"/>
              </a:solidFill>
              <a:cs typeface="Arial" pitchFamily="34" charset="0"/>
            </a:endParaRP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Strong collision resistance</a:t>
            </a:r>
            <a:endParaRPr lang="en-AU" sz="2400" i="1" dirty="0">
              <a:solidFill>
                <a:srgbClr val="FF0000"/>
              </a:solidFill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9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Hash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The input (message, file, etc</a:t>
                </a:r>
                <a:r>
                  <a:rPr lang="en-IN" dirty="0"/>
                  <a:t>.) is viewed as a sequence of </a:t>
                </a:r>
                <a:r>
                  <a:rPr lang="en-IN" dirty="0" smtClean="0"/>
                  <a:t>n-bit </a:t>
                </a:r>
                <a:r>
                  <a:rPr lang="en-IN" dirty="0"/>
                  <a:t>blocks. </a:t>
                </a:r>
                <a:endParaRPr lang="en-IN" dirty="0" smtClean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input is processed one block at </a:t>
                </a:r>
                <a:r>
                  <a:rPr lang="en-IN" dirty="0" smtClean="0"/>
                  <a:t>a time </a:t>
                </a:r>
                <a:r>
                  <a:rPr lang="en-IN" dirty="0"/>
                  <a:t>in an iterative fashion to produce an </a:t>
                </a:r>
                <a:r>
                  <a:rPr lang="en-IN" dirty="0" smtClean="0"/>
                  <a:t>n-bit </a:t>
                </a:r>
                <a:r>
                  <a:rPr lang="en-IN" dirty="0"/>
                  <a:t>hash function.</a:t>
                </a:r>
              </a:p>
              <a:p>
                <a:r>
                  <a:rPr lang="en-IN" dirty="0"/>
                  <a:t>One of the simplest hash functions is the bit-by-bit exclusive-OR (XOR) </a:t>
                </a:r>
                <a:r>
                  <a:rPr lang="en-IN" dirty="0" smtClean="0"/>
                  <a:t>of every </a:t>
                </a:r>
                <a:r>
                  <a:rPr lang="en-IN" dirty="0"/>
                  <a:t>block. </a:t>
                </a: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⊕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⊕ …⊕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Where</a:t>
                </a:r>
                <a:r>
                  <a:rPr lang="en-IN" dirty="0"/>
                  <a:t>, 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tx1"/>
                    </a:solidFill>
                  </a:rPr>
                  <a:t>	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:r>
                  <a:rPr lang="en-IN" i="1" dirty="0" err="1" smtClean="0"/>
                  <a:t>i</a:t>
                </a:r>
                <a:r>
                  <a:rPr lang="en-IN" baseline="30000" dirty="0" err="1" smtClean="0"/>
                  <a:t>th</a:t>
                </a:r>
                <a:r>
                  <a:rPr lang="en-IN" dirty="0" smtClean="0"/>
                  <a:t> bit of the hash code 1 ≤ </a:t>
                </a:r>
                <a:r>
                  <a:rPr lang="en-IN" i="1" dirty="0" err="1" smtClean="0"/>
                  <a:t>i</a:t>
                </a:r>
                <a:r>
                  <a:rPr lang="en-IN" dirty="0" smtClean="0"/>
                  <a:t> ≤ n</a:t>
                </a:r>
              </a:p>
              <a:p>
                <a:pPr marL="0" indent="0">
                  <a:buNone/>
                </a:pPr>
                <a:r>
                  <a:rPr lang="en-IN" i="1" dirty="0" smtClean="0"/>
                  <a:t>		          m = </a:t>
                </a:r>
                <a:r>
                  <a:rPr lang="en-IN" dirty="0" smtClean="0"/>
                  <a:t>number </a:t>
                </a:r>
                <a:r>
                  <a:rPr lang="en-IN" dirty="0"/>
                  <a:t>of n</a:t>
                </a:r>
                <a:r>
                  <a:rPr lang="en-IN" dirty="0" smtClean="0"/>
                  <a:t>-bit </a:t>
                </a:r>
                <a:r>
                  <a:rPr lang="en-IN" dirty="0"/>
                  <a:t>blocks in the </a:t>
                </a:r>
                <a:r>
                  <a:rPr lang="en-IN" dirty="0" smtClean="0"/>
                  <a:t>input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tx1"/>
                    </a:solidFill>
                  </a:rPr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IN" i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IN" baseline="30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bit in </a:t>
                </a:r>
                <a:r>
                  <a:rPr lang="en-IN" i="1" dirty="0" err="1" smtClean="0">
                    <a:solidFill>
                      <a:schemeClr val="tx1"/>
                    </a:solidFill>
                  </a:rPr>
                  <a:t>j</a:t>
                </a:r>
                <a:r>
                  <a:rPr lang="en-IN" baseline="30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block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800" r="-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 -  Secure Hash Algorithm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97361"/>
              </p:ext>
            </p:extLst>
          </p:nvPr>
        </p:nvGraphicFramePr>
        <p:xfrm>
          <a:off x="205500" y="1021184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SHA - 1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SHA</a:t>
                      </a:r>
                      <a:r>
                        <a:rPr lang="en-IN" sz="2400" baseline="0" dirty="0" smtClean="0"/>
                        <a:t> - 224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SHA - 256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SHA - 384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SHA - 512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271979"/>
              </p:ext>
            </p:extLst>
          </p:nvPr>
        </p:nvGraphicFramePr>
        <p:xfrm>
          <a:off x="190500" y="1527816"/>
          <a:ext cx="8748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Message Digest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160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224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256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384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512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42591"/>
              </p:ext>
            </p:extLst>
          </p:nvPr>
        </p:nvGraphicFramePr>
        <p:xfrm>
          <a:off x="187543" y="2404660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Message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&lt; 2</a:t>
                      </a:r>
                      <a:r>
                        <a:rPr lang="en-IN" sz="2400" baseline="30000" dirty="0" smtClean="0"/>
                        <a:t>64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128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128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916448"/>
              </p:ext>
            </p:extLst>
          </p:nvPr>
        </p:nvGraphicFramePr>
        <p:xfrm>
          <a:off x="186434" y="2927856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512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512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512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1024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1024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588828"/>
              </p:ext>
            </p:extLst>
          </p:nvPr>
        </p:nvGraphicFramePr>
        <p:xfrm>
          <a:off x="185295" y="3456488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Word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32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404743"/>
              </p:ext>
            </p:extLst>
          </p:nvPr>
        </p:nvGraphicFramePr>
        <p:xfrm>
          <a:off x="196657" y="3987043"/>
          <a:ext cx="8748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Number</a:t>
                      </a:r>
                      <a:r>
                        <a:rPr lang="en-IN" sz="2400" baseline="0" dirty="0" smtClean="0"/>
                        <a:t> of 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80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 - 512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102696"/>
          </a:xfrm>
        </p:spPr>
        <p:txBody>
          <a:bodyPr/>
          <a:lstStyle/>
          <a:p>
            <a:r>
              <a:rPr lang="en-IN" dirty="0"/>
              <a:t>The algorithm takes as input a message with a maximum length of less than </a:t>
            </a:r>
            <a:r>
              <a:rPr lang="en-IN" b="1" dirty="0" smtClean="0">
                <a:solidFill>
                  <a:schemeClr val="tx2"/>
                </a:solidFill>
              </a:rPr>
              <a:t>2</a:t>
            </a:r>
            <a:r>
              <a:rPr lang="en-IN" b="1" baseline="30000" dirty="0" smtClean="0">
                <a:solidFill>
                  <a:schemeClr val="tx2"/>
                </a:solidFill>
              </a:rPr>
              <a:t>128</a:t>
            </a:r>
            <a:r>
              <a:rPr lang="en-IN" dirty="0" smtClean="0"/>
              <a:t> bits and </a:t>
            </a:r>
            <a:r>
              <a:rPr lang="en-IN" dirty="0"/>
              <a:t>produces as output a </a:t>
            </a:r>
            <a:r>
              <a:rPr lang="en-IN" b="1" dirty="0">
                <a:solidFill>
                  <a:schemeClr val="tx2"/>
                </a:solidFill>
              </a:rPr>
              <a:t>512-bit</a:t>
            </a:r>
            <a:r>
              <a:rPr lang="en-IN" dirty="0"/>
              <a:t> message digest.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input is processed in </a:t>
            </a:r>
            <a:r>
              <a:rPr lang="en-IN" b="1" dirty="0">
                <a:solidFill>
                  <a:schemeClr val="tx2"/>
                </a:solidFill>
              </a:rPr>
              <a:t>1024-bit</a:t>
            </a:r>
            <a:r>
              <a:rPr lang="en-IN" dirty="0" smtClean="0"/>
              <a:t> blocks.</a:t>
            </a:r>
          </a:p>
        </p:txBody>
      </p:sp>
    </p:spTree>
    <p:extLst>
      <p:ext uri="{BB962C8B-B14F-4D97-AF65-F5344CB8AC3E}">
        <p14:creationId xmlns:p14="http://schemas.microsoft.com/office/powerpoint/2010/main" val="11011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7" y="764704"/>
            <a:ext cx="8176406" cy="59991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 smtClean="0"/>
              <a:t>Message Digest Generation using SHA -512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558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Cryptographic Hash </a:t>
            </a:r>
            <a:r>
              <a:rPr lang="en-IN" dirty="0" smtClean="0"/>
              <a:t>Functions </a:t>
            </a:r>
          </a:p>
          <a:p>
            <a:r>
              <a:rPr lang="en-IN" dirty="0" smtClean="0"/>
              <a:t>Applications</a:t>
            </a:r>
          </a:p>
          <a:p>
            <a:r>
              <a:rPr lang="en-IN" dirty="0" smtClean="0"/>
              <a:t>Simple hash functions</a:t>
            </a:r>
          </a:p>
          <a:p>
            <a:r>
              <a:rPr lang="en-IN" dirty="0" smtClean="0"/>
              <a:t>Requirements </a:t>
            </a:r>
            <a:r>
              <a:rPr lang="en-IN" dirty="0"/>
              <a:t>and </a:t>
            </a:r>
            <a:r>
              <a:rPr lang="en-IN" dirty="0" smtClean="0"/>
              <a:t>security</a:t>
            </a:r>
          </a:p>
          <a:p>
            <a:r>
              <a:rPr lang="en-IN" dirty="0" smtClean="0"/>
              <a:t>Hash </a:t>
            </a:r>
            <a:r>
              <a:rPr lang="en-IN" dirty="0"/>
              <a:t>functions based </a:t>
            </a:r>
            <a:r>
              <a:rPr lang="en-IN" dirty="0" smtClean="0"/>
              <a:t>on Cipher </a:t>
            </a:r>
            <a:r>
              <a:rPr lang="en-IN" dirty="0"/>
              <a:t>Block </a:t>
            </a:r>
            <a:r>
              <a:rPr lang="en-IN" dirty="0" smtClean="0"/>
              <a:t>Chaining</a:t>
            </a:r>
          </a:p>
          <a:p>
            <a:r>
              <a:rPr lang="en-IN" dirty="0" smtClean="0"/>
              <a:t>Secure </a:t>
            </a:r>
            <a:r>
              <a:rPr lang="en-IN" dirty="0"/>
              <a:t>Hash Algorithm (SHA)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1315581"/>
            <a:ext cx="525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(L bit)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51600" y="1315581"/>
            <a:ext cx="116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10000…0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69200" y="1315581"/>
            <a:ext cx="58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sz="1200" dirty="0" smtClean="0"/>
              <a:t>1 </a:t>
            </a:r>
            <a:r>
              <a:rPr lang="en-US" sz="1600" dirty="0" smtClean="0"/>
              <a:t>(1024 bits)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sz="1200" dirty="0" smtClean="0"/>
              <a:t>2</a:t>
            </a:r>
            <a:r>
              <a:rPr lang="en-US" dirty="0" smtClean="0"/>
              <a:t> (1024 bits)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sz="1200" dirty="0" smtClean="0"/>
              <a:t>N</a:t>
            </a:r>
            <a:r>
              <a:rPr lang="en-US" dirty="0" smtClean="0"/>
              <a:t> (1024 bits)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000" y="37539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05000" y="45921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8604" y="5506581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600" dirty="0" smtClean="0"/>
              <a:t>1 </a:t>
            </a:r>
            <a:r>
              <a:rPr lang="en-US" dirty="0" smtClean="0"/>
              <a:t>(512 bits)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" y="5506581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IV=H</a:t>
            </a:r>
            <a:r>
              <a:rPr lang="en-US" sz="1200" dirty="0" smtClean="0"/>
              <a:t>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 rot="5400000">
            <a:off x="1981200" y="35634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 rot="5400000">
            <a:off x="1981200" y="44016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 rot="16200000" flipH="1">
            <a:off x="1945152" y="5275929"/>
            <a:ext cx="457200" cy="4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5" idx="0"/>
            <a:endCxn id="12" idx="1"/>
          </p:cNvCxnSpPr>
          <p:nvPr/>
        </p:nvCxnSpPr>
        <p:spPr>
          <a:xfrm rot="5400000" flipH="1" flipV="1">
            <a:off x="742950" y="4344531"/>
            <a:ext cx="15240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5" idx="0"/>
            <a:endCxn id="13" idx="1"/>
          </p:cNvCxnSpPr>
          <p:nvPr/>
        </p:nvCxnSpPr>
        <p:spPr>
          <a:xfrm rot="5400000" flipH="1" flipV="1">
            <a:off x="1162050" y="4763631"/>
            <a:ext cx="6858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657600" y="3753187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657600" y="4591387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29000" y="5506581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600" dirty="0" smtClean="0"/>
              <a:t>2 </a:t>
            </a:r>
            <a:r>
              <a:rPr lang="en-US" dirty="0" smtClean="0"/>
              <a:t>(512 bits)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0" idx="2"/>
            <a:endCxn id="30" idx="0"/>
          </p:cNvCxnSpPr>
          <p:nvPr/>
        </p:nvCxnSpPr>
        <p:spPr>
          <a:xfrm rot="5400000">
            <a:off x="3734197" y="3563084"/>
            <a:ext cx="380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 rot="5400000">
            <a:off x="3733800" y="4400887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 rot="5400000">
            <a:off x="3695303" y="5277584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4" idx="3"/>
            <a:endCxn id="30" idx="1"/>
          </p:cNvCxnSpPr>
          <p:nvPr/>
        </p:nvCxnSpPr>
        <p:spPr>
          <a:xfrm flipV="1">
            <a:off x="2633004" y="3981787"/>
            <a:ext cx="1024596" cy="1867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4" idx="3"/>
            <a:endCxn id="31" idx="1"/>
          </p:cNvCxnSpPr>
          <p:nvPr/>
        </p:nvCxnSpPr>
        <p:spPr>
          <a:xfrm flipV="1">
            <a:off x="2633004" y="4819987"/>
            <a:ext cx="1024596" cy="10294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36"/>
          <p:cNvCxnSpPr/>
          <p:nvPr/>
        </p:nvCxnSpPr>
        <p:spPr>
          <a:xfrm flipV="1">
            <a:off x="4419600" y="4086917"/>
            <a:ext cx="1066800" cy="1753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7"/>
          <p:cNvCxnSpPr>
            <a:stCxn id="32" idx="3"/>
          </p:cNvCxnSpPr>
          <p:nvPr/>
        </p:nvCxnSpPr>
        <p:spPr>
          <a:xfrm flipV="1">
            <a:off x="4419600" y="4820781"/>
            <a:ext cx="1066800" cy="1028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1"/>
          </p:cNvCxnSpPr>
          <p:nvPr/>
        </p:nvCxnSpPr>
        <p:spPr>
          <a:xfrm rot="10800000" flipV="1">
            <a:off x="1295400" y="16203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30464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 flipV="1">
            <a:off x="47990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 flipV="1">
            <a:off x="63992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81518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010400" y="37539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010400" y="45921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7660" y="5506581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600" dirty="0" smtClean="0"/>
              <a:t>N </a:t>
            </a:r>
            <a:r>
              <a:rPr lang="en-US" dirty="0" smtClean="0"/>
              <a:t>(512 bits)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1" idx="0"/>
          </p:cNvCxnSpPr>
          <p:nvPr/>
        </p:nvCxnSpPr>
        <p:spPr>
          <a:xfrm rot="5400000">
            <a:off x="7086600" y="44016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2"/>
            <a:endCxn id="52" idx="0"/>
          </p:cNvCxnSpPr>
          <p:nvPr/>
        </p:nvCxnSpPr>
        <p:spPr>
          <a:xfrm rot="16200000" flipH="1">
            <a:off x="7051430" y="5275051"/>
            <a:ext cx="457200" cy="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36"/>
          <p:cNvCxnSpPr>
            <a:endCxn id="50" idx="1"/>
          </p:cNvCxnSpPr>
          <p:nvPr/>
        </p:nvCxnSpPr>
        <p:spPr>
          <a:xfrm flipV="1">
            <a:off x="5943600" y="3982581"/>
            <a:ext cx="1066800" cy="1753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37"/>
          <p:cNvCxnSpPr>
            <a:endCxn id="51" idx="1"/>
          </p:cNvCxnSpPr>
          <p:nvPr/>
        </p:nvCxnSpPr>
        <p:spPr>
          <a:xfrm flipV="1">
            <a:off x="5943600" y="4820781"/>
            <a:ext cx="1066800" cy="9151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2"/>
            <a:endCxn id="50" idx="0"/>
          </p:cNvCxnSpPr>
          <p:nvPr/>
        </p:nvCxnSpPr>
        <p:spPr>
          <a:xfrm rot="5400000">
            <a:off x="7086600" y="35634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5486400" y="2153781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51816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53340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54864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56388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7912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9436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Message Digest Generation using SHA -512 </a:t>
            </a:r>
          </a:p>
        </p:txBody>
      </p:sp>
    </p:spTree>
    <p:extLst>
      <p:ext uri="{BB962C8B-B14F-4D97-AF65-F5344CB8AC3E}">
        <p14:creationId xmlns:p14="http://schemas.microsoft.com/office/powerpoint/2010/main" val="3498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 animBg="1"/>
      <p:bldP spid="31" grpId="0" animBg="1"/>
      <p:bldP spid="32" grpId="0" animBg="1"/>
      <p:bldP spid="50" grpId="0" animBg="1"/>
      <p:bldP spid="51" grpId="0" animBg="1"/>
      <p:bldP spid="52" grpId="0" animBg="1"/>
      <p:bldP spid="41" grpId="0" animBg="1"/>
      <p:bldP spid="44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-1 Append Padding Bits</a:t>
            </a:r>
            <a:endParaRPr lang="en-IN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The </a:t>
            </a:r>
            <a:r>
              <a:rPr lang="en-IN" dirty="0"/>
              <a:t>message is padded so that its length is </a:t>
            </a:r>
            <a:r>
              <a:rPr lang="en-IN" dirty="0" smtClean="0"/>
              <a:t>congruent to </a:t>
            </a:r>
            <a:r>
              <a:rPr lang="en-IN" b="1" dirty="0">
                <a:solidFill>
                  <a:schemeClr val="tx2"/>
                </a:solidFill>
              </a:rPr>
              <a:t>896 modulo </a:t>
            </a:r>
            <a:r>
              <a:rPr lang="en-IN" b="1" dirty="0" smtClean="0">
                <a:solidFill>
                  <a:schemeClr val="tx2"/>
                </a:solidFill>
              </a:rPr>
              <a:t>1024</a:t>
            </a:r>
            <a:r>
              <a:rPr lang="en-IN" dirty="0" smtClean="0"/>
              <a:t> [</a:t>
            </a:r>
            <a:r>
              <a:rPr lang="en-IN" dirty="0"/>
              <a:t>length ≡</a:t>
            </a:r>
            <a:r>
              <a:rPr lang="en-IN" dirty="0" smtClean="0"/>
              <a:t> </a:t>
            </a:r>
            <a:r>
              <a:rPr lang="en-IN" dirty="0"/>
              <a:t>896(mod 1024</a:t>
            </a:r>
            <a:r>
              <a:rPr lang="en-IN" dirty="0" smtClean="0"/>
              <a:t>)] . </a:t>
            </a:r>
          </a:p>
          <a:p>
            <a:r>
              <a:rPr lang="en-IN" dirty="0" smtClean="0"/>
              <a:t>Padding </a:t>
            </a:r>
            <a:r>
              <a:rPr lang="en-IN" dirty="0"/>
              <a:t>is always added</a:t>
            </a:r>
            <a:r>
              <a:rPr lang="en-IN" dirty="0" smtClean="0"/>
              <a:t>, even </a:t>
            </a:r>
            <a:r>
              <a:rPr lang="en-IN" dirty="0"/>
              <a:t>if the message is already of the desired length.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the number </a:t>
            </a:r>
            <a:r>
              <a:rPr lang="en-IN" dirty="0" smtClean="0"/>
              <a:t>of padding </a:t>
            </a:r>
            <a:r>
              <a:rPr lang="en-IN" dirty="0"/>
              <a:t>bits is in the range of </a:t>
            </a:r>
            <a:r>
              <a:rPr lang="en-IN" b="1" dirty="0">
                <a:solidFill>
                  <a:schemeClr val="tx2"/>
                </a:solidFill>
              </a:rPr>
              <a:t>1 to 1024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padding consists of a single </a:t>
            </a:r>
            <a:r>
              <a:rPr lang="en-IN" dirty="0" smtClean="0"/>
              <a:t>1 bit </a:t>
            </a:r>
            <a:r>
              <a:rPr lang="en-IN" dirty="0"/>
              <a:t>followed by the necessary number of 0 bits.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007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-2 Append Length</a:t>
            </a:r>
            <a:endParaRPr lang="en-IN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block of 128 bits is appended to the message. </a:t>
            </a:r>
            <a:endParaRPr lang="en-IN" dirty="0" smtClean="0"/>
          </a:p>
          <a:p>
            <a:r>
              <a:rPr lang="en-IN" dirty="0" smtClean="0"/>
              <a:t>This block is </a:t>
            </a:r>
            <a:r>
              <a:rPr lang="en-IN" dirty="0"/>
              <a:t>treated as an unsigned 128-bit integer (most significant byte first) </a:t>
            </a:r>
            <a:r>
              <a:rPr lang="en-IN" dirty="0" smtClean="0"/>
              <a:t>and contains </a:t>
            </a:r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length of the original message</a:t>
            </a:r>
            <a:r>
              <a:rPr lang="en-IN" dirty="0"/>
              <a:t> (before the padding).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42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-3 Initialize hash buffer</a:t>
            </a:r>
            <a:endParaRPr lang="en-IN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outcome of the first two steps </a:t>
            </a:r>
            <a:r>
              <a:rPr lang="en-IN" dirty="0" smtClean="0"/>
              <a:t>produces </a:t>
            </a:r>
            <a:r>
              <a:rPr lang="en-IN" dirty="0"/>
              <a:t>a message that is an </a:t>
            </a:r>
            <a:r>
              <a:rPr lang="en-IN" dirty="0" smtClean="0"/>
              <a:t>integer multiple </a:t>
            </a:r>
            <a:r>
              <a:rPr lang="en-IN" dirty="0"/>
              <a:t>of 1024 bits in </a:t>
            </a:r>
            <a:r>
              <a:rPr lang="en-IN" dirty="0" smtClean="0"/>
              <a:t>length.</a:t>
            </a:r>
          </a:p>
          <a:p>
            <a:r>
              <a:rPr lang="en-IN" dirty="0"/>
              <a:t>the expanded message </a:t>
            </a:r>
            <a:r>
              <a:rPr lang="en-IN" dirty="0" smtClean="0"/>
              <a:t>is represented </a:t>
            </a:r>
            <a:r>
              <a:rPr lang="en-IN" dirty="0"/>
              <a:t>as the sequence of 1024-bit blocks </a:t>
            </a:r>
            <a:r>
              <a:rPr lang="en-IN" b="1" dirty="0" smtClean="0">
                <a:solidFill>
                  <a:schemeClr val="tx2"/>
                </a:solidFill>
              </a:rPr>
              <a:t>M</a:t>
            </a:r>
            <a:r>
              <a:rPr lang="en-IN" b="1" baseline="-25000" dirty="0" smtClean="0">
                <a:solidFill>
                  <a:schemeClr val="tx2"/>
                </a:solidFill>
              </a:rPr>
              <a:t>1</a:t>
            </a:r>
            <a:r>
              <a:rPr lang="en-IN" b="1" dirty="0" smtClean="0">
                <a:solidFill>
                  <a:schemeClr val="tx2"/>
                </a:solidFill>
              </a:rPr>
              <a:t> , M</a:t>
            </a:r>
            <a:r>
              <a:rPr lang="en-IN" b="1" baseline="-25000" dirty="0" smtClean="0">
                <a:solidFill>
                  <a:schemeClr val="tx2"/>
                </a:solidFill>
              </a:rPr>
              <a:t>2</a:t>
            </a:r>
            <a:r>
              <a:rPr lang="en-IN" b="1" dirty="0" smtClean="0">
                <a:solidFill>
                  <a:schemeClr val="tx2"/>
                </a:solidFill>
              </a:rPr>
              <a:t>, … , M</a:t>
            </a:r>
            <a:r>
              <a:rPr lang="en-IN" b="1" baseline="-25000" dirty="0" smtClean="0">
                <a:solidFill>
                  <a:schemeClr val="tx2"/>
                </a:solidFill>
              </a:rPr>
              <a:t>N</a:t>
            </a:r>
            <a:r>
              <a:rPr lang="en-IN" dirty="0" smtClean="0"/>
              <a:t>, so that the total length of expanded message is </a:t>
            </a:r>
            <a:r>
              <a:rPr lang="en-IN" i="1" dirty="0" smtClean="0"/>
              <a:t>N</a:t>
            </a:r>
            <a:r>
              <a:rPr lang="en-IN" dirty="0" smtClean="0"/>
              <a:t> X 1024 bits.</a:t>
            </a:r>
          </a:p>
          <a:p>
            <a:r>
              <a:rPr lang="en-IN" dirty="0"/>
              <a:t>A 512-bit buffer is used to hold intermediate and </a:t>
            </a:r>
            <a:r>
              <a:rPr lang="en-IN" dirty="0" smtClean="0"/>
              <a:t>final results </a:t>
            </a:r>
            <a:r>
              <a:rPr lang="en-IN" dirty="0"/>
              <a:t>of the hash function. The buffer can be represented as </a:t>
            </a:r>
            <a:r>
              <a:rPr lang="en-IN" b="1" dirty="0">
                <a:solidFill>
                  <a:schemeClr val="tx2"/>
                </a:solidFill>
              </a:rPr>
              <a:t>eight </a:t>
            </a:r>
            <a:r>
              <a:rPr lang="en-IN" b="1" dirty="0" smtClean="0">
                <a:solidFill>
                  <a:schemeClr val="tx2"/>
                </a:solidFill>
              </a:rPr>
              <a:t>64-bit registers </a:t>
            </a:r>
            <a:r>
              <a:rPr lang="en-IN" b="1" dirty="0">
                <a:solidFill>
                  <a:schemeClr val="tx2"/>
                </a:solidFill>
              </a:rPr>
              <a:t>(a, b, c, d, e, f, g, h)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98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/>
              <a:t>Step -</a:t>
            </a:r>
            <a:r>
              <a:rPr lang="en-IN" sz="2800" b="1" dirty="0"/>
              <a:t>4 Process message in 1024-bit (128-word) blocks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heart of the </a:t>
            </a:r>
            <a:r>
              <a:rPr lang="en-IN" dirty="0" smtClean="0"/>
              <a:t>algorithm is </a:t>
            </a:r>
            <a:r>
              <a:rPr lang="en-IN" dirty="0"/>
              <a:t>a module that consists of </a:t>
            </a:r>
            <a:r>
              <a:rPr lang="en-IN" b="1" dirty="0">
                <a:solidFill>
                  <a:schemeClr val="tx2"/>
                </a:solidFill>
              </a:rPr>
              <a:t>80 rounds</a:t>
            </a:r>
            <a:r>
              <a:rPr lang="en-IN" dirty="0"/>
              <a:t>; this module is </a:t>
            </a:r>
            <a:r>
              <a:rPr lang="en-IN" dirty="0" smtClean="0"/>
              <a:t>labelled </a:t>
            </a:r>
            <a:r>
              <a:rPr lang="en-I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492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333234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47556" y="296652"/>
            <a:ext cx="3996444" cy="1800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SHA-512 Processing of a Single 1024-Bit Block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209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SHA-512 Processing of a Single 1024-Bit Block</a:t>
            </a:r>
            <a:endParaRPr lang="en-IN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599672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9900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 rot="5400000">
            <a:off x="1104900" y="14853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1196" y="10662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Hi-1</a:t>
            </a:r>
            <a:endParaRPr lang="en-US" b="1" dirty="0"/>
          </a:p>
        </p:txBody>
      </p:sp>
      <p:cxnSp>
        <p:nvCxnSpPr>
          <p:cNvPr id="12" name="Straight Connector 11"/>
          <p:cNvCxnSpPr>
            <a:stCxn id="10" idx="2"/>
            <a:endCxn id="23" idx="0"/>
          </p:cNvCxnSpPr>
          <p:nvPr/>
        </p:nvCxnSpPr>
        <p:spPr>
          <a:xfrm rot="16200000" flipH="1">
            <a:off x="4297414" y="1744185"/>
            <a:ext cx="621268" cy="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38400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971800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504405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4405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4037805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7805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4495801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1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029201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29201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5561806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1806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6095206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206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52932" y="205687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4600" y="205687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64</a:t>
            </a:r>
            <a:endParaRPr lang="en-US" dirty="0"/>
          </a:p>
        </p:txBody>
      </p:sp>
      <p:cxnSp>
        <p:nvCxnSpPr>
          <p:cNvPr id="34" name="Straight Connector 33"/>
          <p:cNvCxnSpPr>
            <a:endCxn id="29" idx="2"/>
          </p:cNvCxnSpPr>
          <p:nvPr/>
        </p:nvCxnSpPr>
        <p:spPr>
          <a:xfrm rot="10800000" flipV="1">
            <a:off x="6209506" y="2209272"/>
            <a:ext cx="267494" cy="2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362200" y="2514072"/>
            <a:ext cx="4267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2438400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2971800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504405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037805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495801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029201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561806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6095206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3"/>
          </p:cNvCxnSpPr>
          <p:nvPr/>
        </p:nvCxnSpPr>
        <p:spPr>
          <a:xfrm rot="10800000" flipV="1">
            <a:off x="6629400" y="2742672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81800" y="23616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2438400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38400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971800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800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3504405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04405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037805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37805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495801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95801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5029201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29201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5561806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61806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</a:t>
            </a:r>
            <a:endParaRPr lang="en-US" b="1" dirty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6095206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95206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324600" y="373327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64</a:t>
            </a:r>
            <a:endParaRPr lang="en-US" dirty="0"/>
          </a:p>
        </p:txBody>
      </p:sp>
      <p:cxnSp>
        <p:nvCxnSpPr>
          <p:cNvPr id="76" name="Straight Connector 75"/>
          <p:cNvCxnSpPr>
            <a:endCxn id="73" idx="2"/>
          </p:cNvCxnSpPr>
          <p:nvPr/>
        </p:nvCxnSpPr>
        <p:spPr>
          <a:xfrm rot="10800000" flipV="1">
            <a:off x="6209506" y="3885672"/>
            <a:ext cx="267494" cy="2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2362200" y="4190472"/>
            <a:ext cx="4267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79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99" idx="0"/>
          </p:cNvCxnSpPr>
          <p:nvPr/>
        </p:nvCxnSpPr>
        <p:spPr>
          <a:xfrm rot="5400000">
            <a:off x="2362597" y="5028275"/>
            <a:ext cx="685800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00" idx="0"/>
          </p:cNvCxnSpPr>
          <p:nvPr/>
        </p:nvCxnSpPr>
        <p:spPr>
          <a:xfrm rot="5400000">
            <a:off x="2895997" y="5028275"/>
            <a:ext cx="685800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01" idx="0"/>
          </p:cNvCxnSpPr>
          <p:nvPr/>
        </p:nvCxnSpPr>
        <p:spPr>
          <a:xfrm rot="5400000">
            <a:off x="3429001" y="5028672"/>
            <a:ext cx="68579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02" idx="0"/>
          </p:cNvCxnSpPr>
          <p:nvPr/>
        </p:nvCxnSpPr>
        <p:spPr>
          <a:xfrm rot="5400000">
            <a:off x="3962400" y="5028673"/>
            <a:ext cx="685800" cy="7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" idx="0"/>
          </p:cNvCxnSpPr>
          <p:nvPr/>
        </p:nvCxnSpPr>
        <p:spPr>
          <a:xfrm rot="16200000" flipH="1">
            <a:off x="4419997" y="5029069"/>
            <a:ext cx="685800" cy="7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04" idx="0"/>
          </p:cNvCxnSpPr>
          <p:nvPr/>
        </p:nvCxnSpPr>
        <p:spPr>
          <a:xfrm rot="16200000" flipH="1">
            <a:off x="4953397" y="5029069"/>
            <a:ext cx="685800" cy="7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05" idx="0"/>
          </p:cNvCxnSpPr>
          <p:nvPr/>
        </p:nvCxnSpPr>
        <p:spPr>
          <a:xfrm rot="16200000" flipH="1">
            <a:off x="5486400" y="5028672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06" idx="0"/>
          </p:cNvCxnSpPr>
          <p:nvPr/>
        </p:nvCxnSpPr>
        <p:spPr>
          <a:xfrm rot="16200000" flipH="1">
            <a:off x="6019800" y="5028672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7" idx="3"/>
          </p:cNvCxnSpPr>
          <p:nvPr/>
        </p:nvCxnSpPr>
        <p:spPr>
          <a:xfrm rot="10800000" flipV="1">
            <a:off x="6629400" y="4419072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81800" y="40380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</a:t>
            </a:r>
            <a:r>
              <a:rPr lang="en-US" sz="1200" b="1" dirty="0" smtClean="0"/>
              <a:t>79</a:t>
            </a:r>
            <a:endParaRPr lang="en-US" b="1" dirty="0"/>
          </a:p>
        </p:txBody>
      </p:sp>
      <p:sp>
        <p:nvSpPr>
          <p:cNvPr id="88" name="Flowchart: Connector 87"/>
          <p:cNvSpPr/>
          <p:nvPr/>
        </p:nvSpPr>
        <p:spPr>
          <a:xfrm>
            <a:off x="4373880" y="33522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4526280" y="35046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4678680" y="36570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hape 91"/>
          <p:cNvCxnSpPr>
            <a:stCxn id="4" idx="2"/>
            <a:endCxn id="35" idx="1"/>
          </p:cNvCxnSpPr>
          <p:nvPr/>
        </p:nvCxnSpPr>
        <p:spPr>
          <a:xfrm rot="16200000" flipH="1">
            <a:off x="1466850" y="1885422"/>
            <a:ext cx="6477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4" idx="2"/>
            <a:endCxn id="77" idx="1"/>
          </p:cNvCxnSpPr>
          <p:nvPr/>
        </p:nvCxnSpPr>
        <p:spPr>
          <a:xfrm rot="16200000" flipH="1">
            <a:off x="628650" y="2723622"/>
            <a:ext cx="23241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71600" y="23616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371600" y="403807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</a:t>
            </a:r>
            <a:r>
              <a:rPr lang="en-US" sz="1200" b="1" dirty="0" smtClean="0"/>
              <a:t>79</a:t>
            </a:r>
            <a:endParaRPr lang="en-US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24384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29718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35052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40386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45720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51054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56388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61722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99" idx="2"/>
          </p:cNvCxnSpPr>
          <p:nvPr/>
        </p:nvCxnSpPr>
        <p:spPr>
          <a:xfrm rot="5400000">
            <a:off x="25527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0" idx="2"/>
          </p:cNvCxnSpPr>
          <p:nvPr/>
        </p:nvCxnSpPr>
        <p:spPr>
          <a:xfrm rot="5400000">
            <a:off x="30861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1" idx="2"/>
          </p:cNvCxnSpPr>
          <p:nvPr/>
        </p:nvCxnSpPr>
        <p:spPr>
          <a:xfrm rot="5400000">
            <a:off x="36195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2"/>
          </p:cNvCxnSpPr>
          <p:nvPr/>
        </p:nvCxnSpPr>
        <p:spPr>
          <a:xfrm rot="5400000">
            <a:off x="41521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3" idx="2"/>
          </p:cNvCxnSpPr>
          <p:nvPr/>
        </p:nvCxnSpPr>
        <p:spPr>
          <a:xfrm rot="5400000">
            <a:off x="46855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4" idx="2"/>
          </p:cNvCxnSpPr>
          <p:nvPr/>
        </p:nvCxnSpPr>
        <p:spPr>
          <a:xfrm rot="5400000">
            <a:off x="52189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5" idx="2"/>
          </p:cNvCxnSpPr>
          <p:nvPr/>
        </p:nvCxnSpPr>
        <p:spPr>
          <a:xfrm rot="5400000">
            <a:off x="57523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6" idx="2"/>
          </p:cNvCxnSpPr>
          <p:nvPr/>
        </p:nvCxnSpPr>
        <p:spPr>
          <a:xfrm rot="5400000">
            <a:off x="62857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67000" y="6095472"/>
            <a:ext cx="373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Down Arrow 134"/>
          <p:cNvSpPr/>
          <p:nvPr/>
        </p:nvSpPr>
        <p:spPr>
          <a:xfrm>
            <a:off x="4419600" y="6095472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724400" y="61071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</a:t>
            </a:r>
            <a:endParaRPr lang="en-US" b="1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572000" y="1752072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6324600" y="3428472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7467600" y="510487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7125891" y="4990175"/>
            <a:ext cx="6850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99" idx="0"/>
          </p:cNvCxnSpPr>
          <p:nvPr/>
        </p:nvCxnSpPr>
        <p:spPr>
          <a:xfrm rot="10800000" flipV="1">
            <a:off x="2667000" y="4647672"/>
            <a:ext cx="480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0"/>
          </p:cNvCxnSpPr>
          <p:nvPr/>
        </p:nvCxnSpPr>
        <p:spPr>
          <a:xfrm rot="10800000" flipV="1">
            <a:off x="3200400" y="4800072"/>
            <a:ext cx="426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0"/>
          </p:cNvCxnSpPr>
          <p:nvPr/>
        </p:nvCxnSpPr>
        <p:spPr>
          <a:xfrm rot="10800000" flipV="1">
            <a:off x="3733800" y="4952472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0"/>
          </p:cNvCxnSpPr>
          <p:nvPr/>
        </p:nvCxnSpPr>
        <p:spPr>
          <a:xfrm rot="10800000" flipV="1">
            <a:off x="4267200" y="5028672"/>
            <a:ext cx="3200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03" idx="0"/>
          </p:cNvCxnSpPr>
          <p:nvPr/>
        </p:nvCxnSpPr>
        <p:spPr>
          <a:xfrm rot="10800000" flipV="1">
            <a:off x="4800600" y="5104872"/>
            <a:ext cx="2667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4" idx="0"/>
          </p:cNvCxnSpPr>
          <p:nvPr/>
        </p:nvCxnSpPr>
        <p:spPr>
          <a:xfrm rot="10800000" flipV="1">
            <a:off x="5334000" y="5181072"/>
            <a:ext cx="2133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5" idx="0"/>
          </p:cNvCxnSpPr>
          <p:nvPr/>
        </p:nvCxnSpPr>
        <p:spPr>
          <a:xfrm rot="10800000" flipV="1">
            <a:off x="5867400" y="5257272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06" idx="0"/>
          </p:cNvCxnSpPr>
          <p:nvPr/>
        </p:nvCxnSpPr>
        <p:spPr>
          <a:xfrm rot="10800000" flipV="1">
            <a:off x="6400800" y="5333472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35" grpId="0" animBg="1"/>
      <p:bldP spid="56" grpId="0"/>
      <p:bldP spid="59" grpId="0"/>
      <p:bldP spid="61" grpId="0"/>
      <p:bldP spid="63" grpId="0"/>
      <p:bldP spid="65" grpId="0"/>
      <p:bldP spid="67" grpId="0"/>
      <p:bldP spid="69" grpId="0"/>
      <p:bldP spid="71" grpId="0"/>
      <p:bldP spid="73" grpId="0"/>
      <p:bldP spid="75" grpId="0"/>
      <p:bldP spid="77" grpId="0" animBg="1"/>
      <p:bldP spid="87" grpId="0"/>
      <p:bldP spid="88" grpId="0" animBg="1"/>
      <p:bldP spid="89" grpId="0" animBg="1"/>
      <p:bldP spid="90" grpId="0" animBg="1"/>
      <p:bldP spid="90" grpId="1" animBg="1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35" grpId="0" animBg="1"/>
      <p:bldP spid="1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SHA-512 Processing of a Single 1024-Bit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round takes as input the 512-bit buffer value, </a:t>
            </a:r>
            <a:r>
              <a:rPr lang="en-IN" dirty="0" err="1"/>
              <a:t>abcdefgh</a:t>
            </a:r>
            <a:r>
              <a:rPr lang="en-IN" dirty="0"/>
              <a:t>, and </a:t>
            </a:r>
            <a:r>
              <a:rPr lang="en-IN" dirty="0" smtClean="0"/>
              <a:t>updates the </a:t>
            </a:r>
            <a:r>
              <a:rPr lang="en-IN" dirty="0"/>
              <a:t>contents of the buffer.</a:t>
            </a:r>
          </a:p>
          <a:p>
            <a:r>
              <a:rPr lang="en-IN" dirty="0" smtClean="0"/>
              <a:t>At input </a:t>
            </a:r>
            <a:r>
              <a:rPr lang="en-IN" dirty="0"/>
              <a:t>to the first round</a:t>
            </a:r>
            <a:r>
              <a:rPr lang="en-IN" dirty="0" smtClean="0"/>
              <a:t>, the buffer has the value of </a:t>
            </a:r>
            <a:r>
              <a:rPr lang="en-IN" dirty="0"/>
              <a:t>the intermediate </a:t>
            </a:r>
            <a:r>
              <a:rPr lang="en-IN" dirty="0" smtClean="0"/>
              <a:t>hash value, </a:t>
            </a:r>
            <a:r>
              <a:rPr lang="en-IN" b="1" i="1" dirty="0" smtClean="0">
                <a:solidFill>
                  <a:schemeClr val="tx2"/>
                </a:solidFill>
              </a:rPr>
              <a:t>H</a:t>
            </a:r>
            <a:r>
              <a:rPr lang="en-IN" b="1" i="1" baseline="-25000" dirty="0" smtClean="0">
                <a:solidFill>
                  <a:schemeClr val="tx2"/>
                </a:solidFill>
              </a:rPr>
              <a:t>i</a:t>
            </a:r>
            <a:r>
              <a:rPr lang="en-IN" b="1" baseline="-25000" dirty="0" smtClean="0">
                <a:solidFill>
                  <a:schemeClr val="tx2"/>
                </a:solidFill>
              </a:rPr>
              <a:t>-1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 </a:t>
            </a:r>
            <a:r>
              <a:rPr lang="en-IN" dirty="0"/>
              <a:t>round </a:t>
            </a:r>
            <a:r>
              <a:rPr lang="en-IN" b="1" i="1" dirty="0">
                <a:solidFill>
                  <a:schemeClr val="tx2"/>
                </a:solidFill>
              </a:rPr>
              <a:t>t</a:t>
            </a:r>
            <a:r>
              <a:rPr lang="en-IN" dirty="0"/>
              <a:t> makes use </a:t>
            </a:r>
            <a:r>
              <a:rPr lang="en-IN" dirty="0" smtClean="0"/>
              <a:t>of a </a:t>
            </a:r>
            <a:r>
              <a:rPr lang="en-IN" b="1" dirty="0">
                <a:solidFill>
                  <a:schemeClr val="tx2"/>
                </a:solidFill>
              </a:rPr>
              <a:t>64-bit value </a:t>
            </a:r>
            <a:r>
              <a:rPr lang="en-IN" b="1" dirty="0" err="1">
                <a:solidFill>
                  <a:schemeClr val="tx2"/>
                </a:solidFill>
              </a:rPr>
              <a:t>Wt</a:t>
            </a:r>
            <a:r>
              <a:rPr lang="en-IN" dirty="0" smtClean="0"/>
              <a:t>, </a:t>
            </a:r>
            <a:r>
              <a:rPr lang="en-IN" dirty="0"/>
              <a:t>derived from the current 1024-bit block being </a:t>
            </a:r>
            <a:r>
              <a:rPr lang="en-IN" dirty="0" smtClean="0"/>
              <a:t>processed.</a:t>
            </a:r>
          </a:p>
          <a:p>
            <a:r>
              <a:rPr lang="en-IN" dirty="0"/>
              <a:t>The output of the eightieth round is added to the input to the </a:t>
            </a:r>
            <a:r>
              <a:rPr lang="en-IN" dirty="0" smtClean="0"/>
              <a:t>first round </a:t>
            </a:r>
            <a:r>
              <a:rPr lang="en-IN" b="1" dirty="0">
                <a:solidFill>
                  <a:schemeClr val="tx2"/>
                </a:solidFill>
              </a:rPr>
              <a:t>(</a:t>
            </a:r>
            <a:r>
              <a:rPr lang="en-IN" b="1" i="1" dirty="0">
                <a:solidFill>
                  <a:schemeClr val="tx2"/>
                </a:solidFill>
              </a:rPr>
              <a:t>H</a:t>
            </a:r>
            <a:r>
              <a:rPr lang="en-IN" b="1" i="1" baseline="-25000" dirty="0">
                <a:solidFill>
                  <a:schemeClr val="tx2"/>
                </a:solidFill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-1) </a:t>
            </a:r>
            <a:r>
              <a:rPr lang="en-IN" dirty="0" smtClean="0"/>
              <a:t>to produce </a:t>
            </a:r>
            <a:r>
              <a:rPr lang="en-IN" b="1" i="1" dirty="0">
                <a:solidFill>
                  <a:schemeClr val="tx2"/>
                </a:solidFill>
              </a:rPr>
              <a:t>H</a:t>
            </a:r>
            <a:r>
              <a:rPr lang="en-IN" b="1" i="1" baseline="-25000" dirty="0">
                <a:solidFill>
                  <a:schemeClr val="tx2"/>
                </a:solidFill>
              </a:rPr>
              <a:t>i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– 5 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all </a:t>
            </a:r>
            <a:r>
              <a:rPr lang="en-IN" b="1" i="1" dirty="0">
                <a:solidFill>
                  <a:schemeClr val="tx2"/>
                </a:solidFill>
              </a:rPr>
              <a:t>N</a:t>
            </a:r>
            <a:r>
              <a:rPr lang="en-IN" b="1" dirty="0">
                <a:solidFill>
                  <a:schemeClr val="tx2"/>
                </a:solidFill>
              </a:rPr>
              <a:t> 1024-bit</a:t>
            </a:r>
            <a:r>
              <a:rPr lang="en-IN" dirty="0"/>
              <a:t> blocks have been processed, the output </a:t>
            </a:r>
            <a:r>
              <a:rPr lang="en-IN" dirty="0" smtClean="0"/>
              <a:t>from the </a:t>
            </a:r>
            <a:r>
              <a:rPr lang="en-IN" b="1" i="1" dirty="0">
                <a:solidFill>
                  <a:schemeClr val="tx2"/>
                </a:solidFill>
              </a:rPr>
              <a:t>N</a:t>
            </a:r>
            <a:r>
              <a:rPr lang="en-IN" b="1" dirty="0">
                <a:solidFill>
                  <a:schemeClr val="tx2"/>
                </a:solidFill>
              </a:rPr>
              <a:t>th</a:t>
            </a:r>
            <a:r>
              <a:rPr lang="en-IN" dirty="0"/>
              <a:t> stage is the </a:t>
            </a:r>
            <a:r>
              <a:rPr lang="en-IN" b="1" dirty="0">
                <a:solidFill>
                  <a:schemeClr val="tx2"/>
                </a:solidFill>
              </a:rPr>
              <a:t>512-bit </a:t>
            </a:r>
            <a:r>
              <a:rPr lang="en-IN" dirty="0"/>
              <a:t>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31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914400"/>
            <a:ext cx="7992888" cy="5879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SHA-512 Round Function</a:t>
            </a:r>
          </a:p>
        </p:txBody>
      </p:sp>
    </p:spTree>
    <p:extLst>
      <p:ext uri="{BB962C8B-B14F-4D97-AF65-F5344CB8AC3E}">
        <p14:creationId xmlns:p14="http://schemas.microsoft.com/office/powerpoint/2010/main" val="15275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561520" cy="5334000"/>
          </a:xfrm>
        </p:spPr>
        <p:txBody>
          <a:bodyPr>
            <a:normAutofit/>
          </a:bodyPr>
          <a:lstStyle/>
          <a:p>
            <a:r>
              <a:rPr lang="en-IN" dirty="0"/>
              <a:t>A hash function </a:t>
            </a:r>
            <a:r>
              <a:rPr lang="en-IN" b="1" dirty="0">
                <a:solidFill>
                  <a:schemeClr val="tx2"/>
                </a:solidFill>
              </a:rPr>
              <a:t>H</a:t>
            </a:r>
            <a:r>
              <a:rPr lang="en-IN" dirty="0"/>
              <a:t> accepts a variable-length block of </a:t>
            </a:r>
            <a:r>
              <a:rPr lang="en-IN" dirty="0" smtClean="0"/>
              <a:t>data </a:t>
            </a:r>
            <a:r>
              <a:rPr lang="en-IN" b="1" dirty="0">
                <a:solidFill>
                  <a:schemeClr val="tx2"/>
                </a:solidFill>
              </a:rPr>
              <a:t>M</a:t>
            </a:r>
            <a:r>
              <a:rPr lang="en-IN" dirty="0" smtClean="0"/>
              <a:t> </a:t>
            </a:r>
            <a:r>
              <a:rPr lang="en-IN" dirty="0"/>
              <a:t>as input and </a:t>
            </a:r>
            <a:r>
              <a:rPr lang="en-IN" dirty="0" smtClean="0"/>
              <a:t>produces a </a:t>
            </a:r>
            <a:r>
              <a:rPr lang="en-IN" dirty="0"/>
              <a:t>fixed-size hash value </a:t>
            </a:r>
            <a:r>
              <a:rPr lang="en-IN" b="1" dirty="0">
                <a:solidFill>
                  <a:schemeClr val="tx2"/>
                </a:solidFill>
              </a:rPr>
              <a:t>h = H(M)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“good” hash function has the property that </a:t>
            </a:r>
            <a:r>
              <a:rPr lang="en-IN" dirty="0" smtClean="0"/>
              <a:t>the results </a:t>
            </a:r>
            <a:r>
              <a:rPr lang="en-IN" dirty="0"/>
              <a:t>of applying </a:t>
            </a:r>
            <a:r>
              <a:rPr lang="en-IN" dirty="0" smtClean="0"/>
              <a:t>a </a:t>
            </a:r>
            <a:r>
              <a:rPr lang="en-IN" dirty="0"/>
              <a:t>change to any bit or bits in </a:t>
            </a:r>
            <a:r>
              <a:rPr lang="en-IN" b="1" dirty="0">
                <a:solidFill>
                  <a:schemeClr val="tx2"/>
                </a:solidFill>
              </a:rPr>
              <a:t>M</a:t>
            </a:r>
            <a:r>
              <a:rPr lang="en-IN" dirty="0"/>
              <a:t> results, with high probability</a:t>
            </a:r>
            <a:r>
              <a:rPr lang="en-IN" dirty="0" smtClean="0"/>
              <a:t>, in </a:t>
            </a:r>
            <a:r>
              <a:rPr lang="en-IN" dirty="0"/>
              <a:t>a change to the </a:t>
            </a:r>
            <a:r>
              <a:rPr lang="en-IN" b="1" dirty="0">
                <a:solidFill>
                  <a:schemeClr val="tx2"/>
                </a:solidFill>
              </a:rPr>
              <a:t>hash code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20" y="1124744"/>
            <a:ext cx="4323727" cy="49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SHA-512 Round Function – </a:t>
            </a:r>
            <a:r>
              <a:rPr lang="en-US" dirty="0" err="1" smtClean="0"/>
              <a:t>Cont</a:t>
            </a:r>
            <a:r>
              <a:rPr lang="en-US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37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1371600"/>
            <a:ext cx="533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371600"/>
            <a:ext cx="533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1371600"/>
            <a:ext cx="5334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1371600"/>
            <a:ext cx="533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13716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0" y="1371600"/>
            <a:ext cx="533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1371600"/>
            <a:ext cx="533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257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5257800"/>
            <a:ext cx="533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257800"/>
            <a:ext cx="533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7200" y="5257800"/>
            <a:ext cx="5334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5257800"/>
            <a:ext cx="533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34000" y="52578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67400" y="5257800"/>
            <a:ext cx="533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5257800"/>
            <a:ext cx="533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12" idx="0"/>
          </p:cNvCxnSpPr>
          <p:nvPr/>
        </p:nvCxnSpPr>
        <p:spPr>
          <a:xfrm rot="16200000" flipH="1">
            <a:off x="9525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3" idx="0"/>
          </p:cNvCxnSpPr>
          <p:nvPr/>
        </p:nvCxnSpPr>
        <p:spPr>
          <a:xfrm rot="16200000" flipH="1">
            <a:off x="14859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4" idx="0"/>
          </p:cNvCxnSpPr>
          <p:nvPr/>
        </p:nvCxnSpPr>
        <p:spPr>
          <a:xfrm rot="16200000" flipH="1">
            <a:off x="20193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6" idx="0"/>
          </p:cNvCxnSpPr>
          <p:nvPr/>
        </p:nvCxnSpPr>
        <p:spPr>
          <a:xfrm rot="16200000" flipH="1">
            <a:off x="30861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7" idx="0"/>
          </p:cNvCxnSpPr>
          <p:nvPr/>
        </p:nvCxnSpPr>
        <p:spPr>
          <a:xfrm rot="16200000" flipH="1">
            <a:off x="36195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8" idx="0"/>
          </p:cNvCxnSpPr>
          <p:nvPr/>
        </p:nvCxnSpPr>
        <p:spPr>
          <a:xfrm rot="16200000" flipH="1">
            <a:off x="41529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066800" y="2362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Ʃ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066800" y="29718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66800" y="35814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4" idx="2"/>
            <a:endCxn id="33" idx="0"/>
          </p:cNvCxnSpPr>
          <p:nvPr/>
        </p:nvCxnSpPr>
        <p:spPr>
          <a:xfrm rot="5400000">
            <a:off x="1562100" y="15240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34" idx="0"/>
          </p:cNvCxnSpPr>
          <p:nvPr/>
        </p:nvCxnSpPr>
        <p:spPr>
          <a:xfrm rot="5400000">
            <a:off x="1143000" y="2857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35" idx="0"/>
          </p:cNvCxnSpPr>
          <p:nvPr/>
        </p:nvCxnSpPr>
        <p:spPr>
          <a:xfrm rot="5400000">
            <a:off x="1143000" y="3467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19" idx="0"/>
          </p:cNvCxnSpPr>
          <p:nvPr/>
        </p:nvCxnSpPr>
        <p:spPr>
          <a:xfrm rot="16200000" flipH="1">
            <a:off x="1181100" y="40386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676400" y="23622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" idx="2"/>
            <a:endCxn id="44" idx="0"/>
          </p:cNvCxnSpPr>
          <p:nvPr/>
        </p:nvCxnSpPr>
        <p:spPr>
          <a:xfrm rot="5400000">
            <a:off x="1943100" y="190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2"/>
            <a:endCxn id="44" idx="0"/>
          </p:cNvCxnSpPr>
          <p:nvPr/>
        </p:nvCxnSpPr>
        <p:spPr>
          <a:xfrm rot="5400000">
            <a:off x="2209800" y="16383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44" idx="0"/>
          </p:cNvCxnSpPr>
          <p:nvPr/>
        </p:nvCxnSpPr>
        <p:spPr>
          <a:xfrm rot="5400000">
            <a:off x="2476500" y="1371600"/>
            <a:ext cx="533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44" idx="2"/>
            <a:endCxn id="34" idx="3"/>
          </p:cNvCxnSpPr>
          <p:nvPr/>
        </p:nvCxnSpPr>
        <p:spPr>
          <a:xfrm rot="5400000">
            <a:off x="1524000" y="2667000"/>
            <a:ext cx="4191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114800" y="3505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7" idx="2"/>
            <a:endCxn id="56" idx="0"/>
          </p:cNvCxnSpPr>
          <p:nvPr/>
        </p:nvCxnSpPr>
        <p:spPr>
          <a:xfrm rot="16200000" flipH="1">
            <a:off x="3314700" y="25146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15" idx="0"/>
          </p:cNvCxnSpPr>
          <p:nvPr/>
        </p:nvCxnSpPr>
        <p:spPr>
          <a:xfrm rot="16200000" flipH="1">
            <a:off x="3733800" y="44577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096000" y="2895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Ʃ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5943600" y="22098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0" idx="2"/>
            <a:endCxn id="62" idx="1"/>
          </p:cNvCxnSpPr>
          <p:nvPr/>
        </p:nvCxnSpPr>
        <p:spPr>
          <a:xfrm rot="16200000" flipH="1">
            <a:off x="5486400" y="1943100"/>
            <a:ext cx="5715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62" idx="1"/>
          </p:cNvCxnSpPr>
          <p:nvPr/>
        </p:nvCxnSpPr>
        <p:spPr>
          <a:xfrm rot="16200000" flipH="1">
            <a:off x="5219700" y="1676400"/>
            <a:ext cx="5715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2"/>
            <a:endCxn id="62" idx="1"/>
          </p:cNvCxnSpPr>
          <p:nvPr/>
        </p:nvCxnSpPr>
        <p:spPr>
          <a:xfrm rot="16200000" flipH="1">
            <a:off x="4953000" y="1409700"/>
            <a:ext cx="5715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2"/>
            <a:endCxn id="61" idx="1"/>
          </p:cNvCxnSpPr>
          <p:nvPr/>
        </p:nvCxnSpPr>
        <p:spPr>
          <a:xfrm rot="16200000" flipH="1">
            <a:off x="4686300" y="1676400"/>
            <a:ext cx="12573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858000" y="22098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73" name="Elbow Connector 72"/>
          <p:cNvCxnSpPr>
            <a:stCxn id="11" idx="2"/>
            <a:endCxn id="71" idx="0"/>
          </p:cNvCxnSpPr>
          <p:nvPr/>
        </p:nvCxnSpPr>
        <p:spPr>
          <a:xfrm rot="16200000" flipH="1">
            <a:off x="6400800" y="1562100"/>
            <a:ext cx="3810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3"/>
            <a:endCxn id="71" idx="1"/>
          </p:cNvCxnSpPr>
          <p:nvPr/>
        </p:nvCxnSpPr>
        <p:spPr>
          <a:xfrm>
            <a:off x="66294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858000" y="2895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1" idx="3"/>
            <a:endCxn id="76" idx="1"/>
          </p:cNvCxnSpPr>
          <p:nvPr/>
        </p:nvCxnSpPr>
        <p:spPr>
          <a:xfrm>
            <a:off x="6477000" y="3086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2"/>
            <a:endCxn id="76" idx="0"/>
          </p:cNvCxnSpPr>
          <p:nvPr/>
        </p:nvCxnSpPr>
        <p:spPr>
          <a:xfrm rot="5400000">
            <a:off x="6896100" y="2743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858000" y="3657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6" idx="2"/>
            <a:endCxn id="81" idx="0"/>
          </p:cNvCxnSpPr>
          <p:nvPr/>
        </p:nvCxnSpPr>
        <p:spPr>
          <a:xfrm rot="5400000">
            <a:off x="6858000" y="3467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696200" y="3671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sz="1200" dirty="0" smtClean="0"/>
              <a:t>t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  <a:endCxn id="81" idx="3"/>
          </p:cNvCxnSpPr>
          <p:nvPr/>
        </p:nvCxnSpPr>
        <p:spPr>
          <a:xfrm rot="10800000">
            <a:off x="7239000" y="3848100"/>
            <a:ext cx="457200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858000" y="4419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696200" y="443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n-US" sz="1200" dirty="0" smtClean="0"/>
              <a:t>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8" idx="1"/>
            <a:endCxn id="87" idx="3"/>
          </p:cNvCxnSpPr>
          <p:nvPr/>
        </p:nvCxnSpPr>
        <p:spPr>
          <a:xfrm rot="10800000">
            <a:off x="7239000" y="4610100"/>
            <a:ext cx="457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1" idx="2"/>
            <a:endCxn id="87" idx="0"/>
          </p:cNvCxnSpPr>
          <p:nvPr/>
        </p:nvCxnSpPr>
        <p:spPr>
          <a:xfrm rot="5400000">
            <a:off x="6858000" y="4229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1"/>
            <a:endCxn id="56" idx="3"/>
          </p:cNvCxnSpPr>
          <p:nvPr/>
        </p:nvCxnSpPr>
        <p:spPr>
          <a:xfrm rot="10800000">
            <a:off x="4495800" y="36957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1"/>
            <a:endCxn id="35" idx="3"/>
          </p:cNvCxnSpPr>
          <p:nvPr/>
        </p:nvCxnSpPr>
        <p:spPr>
          <a:xfrm rot="10800000">
            <a:off x="1447800" y="3771900"/>
            <a:ext cx="5410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3" grpId="0" animBg="1"/>
      <p:bldP spid="34" grpId="0" animBg="1"/>
      <p:bldP spid="35" grpId="0" animBg="1"/>
      <p:bldP spid="44" grpId="0" animBg="1"/>
      <p:bldP spid="56" grpId="0" animBg="1"/>
      <p:bldP spid="61" grpId="0" animBg="1"/>
      <p:bldP spid="62" grpId="0" animBg="1"/>
      <p:bldP spid="71" grpId="0" animBg="1"/>
      <p:bldP spid="76" grpId="0" animBg="1"/>
      <p:bldP spid="81" grpId="0" animBg="1"/>
      <p:bldP spid="84" grpId="0"/>
      <p:bldP spid="87" grpId="0" animBg="1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602726" cy="4856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0383" y="5013176"/>
                <a:ext cx="5806653" cy="8298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Ch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512</m:t>
                              </m:r>
                            </m:sup>
                            <m:e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nary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3" y="5013176"/>
                <a:ext cx="5806653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383" y="5913276"/>
                <a:ext cx="3955121" cy="8298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512</m:t>
                              </m:r>
                            </m:sup>
                            <m:e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3" y="5913276"/>
                <a:ext cx="3955121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76256" y="116632"/>
                <a:ext cx="2032315" cy="17235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8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28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IN" sz="28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6632"/>
                <a:ext cx="2032315" cy="172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63269" y="1910439"/>
                <a:ext cx="2045303" cy="18158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69" y="1910439"/>
                <a:ext cx="2045303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SHA-512 Round Function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Maj(</a:t>
            </a:r>
            <a:r>
              <a:rPr lang="en-IN" dirty="0" err="1" smtClean="0"/>
              <a:t>a,b,c</a:t>
            </a:r>
            <a:r>
              <a:rPr lang="en-IN" dirty="0"/>
              <a:t>) = (a AND b) XOR (a AND c) XOR (b AND c</a:t>
            </a:r>
            <a:r>
              <a:rPr lang="en-IN" dirty="0" smtClean="0"/>
              <a:t>) Majority of arguments are true</a:t>
            </a:r>
            <a:endParaRPr lang="en-IN" dirty="0"/>
          </a:p>
          <a:p>
            <a:r>
              <a:rPr lang="en-IN" dirty="0" smtClean="0"/>
              <a:t>∑(a) = ROTR(a,28) </a:t>
            </a:r>
            <a:r>
              <a:rPr lang="en-IN" b="1" dirty="0" smtClean="0"/>
              <a:t>XOR</a:t>
            </a:r>
            <a:r>
              <a:rPr lang="en-IN" dirty="0" smtClean="0"/>
              <a:t> ROTR(a,34) </a:t>
            </a:r>
            <a:r>
              <a:rPr lang="en-IN" b="1" dirty="0" smtClean="0"/>
              <a:t>XOR</a:t>
            </a:r>
            <a:r>
              <a:rPr lang="en-IN" dirty="0" smtClean="0"/>
              <a:t> ROTR(a,39)</a:t>
            </a:r>
          </a:p>
          <a:p>
            <a:r>
              <a:rPr lang="en-IN" dirty="0" smtClean="0"/>
              <a:t>∑</a:t>
            </a:r>
            <a:r>
              <a:rPr lang="en-IN" dirty="0"/>
              <a:t>(e) = ROTR(e,14) </a:t>
            </a:r>
            <a:r>
              <a:rPr lang="en-IN" b="1" dirty="0"/>
              <a:t>XOR</a:t>
            </a:r>
            <a:r>
              <a:rPr lang="en-IN" dirty="0"/>
              <a:t> ROTR(e,18) </a:t>
            </a:r>
            <a:r>
              <a:rPr lang="en-IN" b="1" dirty="0"/>
              <a:t>XOR</a:t>
            </a:r>
            <a:r>
              <a:rPr lang="en-IN" dirty="0"/>
              <a:t> ROTR(e,41)</a:t>
            </a:r>
          </a:p>
          <a:p>
            <a:r>
              <a:rPr lang="en-IN" dirty="0"/>
              <a:t>+ = addition modulo </a:t>
            </a:r>
            <a:r>
              <a:rPr lang="en-IN" dirty="0" smtClean="0"/>
              <a:t>2</a:t>
            </a:r>
            <a:r>
              <a:rPr lang="en-IN" baseline="30000" dirty="0" smtClean="0"/>
              <a:t>64</a:t>
            </a:r>
            <a:endParaRPr lang="en-IN" baseline="30000" dirty="0"/>
          </a:p>
          <a:p>
            <a:r>
              <a:rPr lang="en-IN" dirty="0" err="1"/>
              <a:t>K</a:t>
            </a:r>
            <a:r>
              <a:rPr lang="en-IN" baseline="-25000" dirty="0" err="1"/>
              <a:t>t</a:t>
            </a:r>
            <a:r>
              <a:rPr lang="en-IN" dirty="0"/>
              <a:t>  = a 64-bit additive constant </a:t>
            </a:r>
          </a:p>
          <a:p>
            <a:r>
              <a:rPr lang="en-IN" dirty="0" err="1"/>
              <a:t>W</a:t>
            </a:r>
            <a:r>
              <a:rPr lang="en-IN" baseline="-25000" dirty="0" err="1"/>
              <a:t>t</a:t>
            </a:r>
            <a:r>
              <a:rPr lang="en-IN" dirty="0"/>
              <a:t> = a 64-bit word derived from the current 512-bit input block.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6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Applications of Cryptographic Hash Functions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Message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Digital Signature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One-way </a:t>
            </a:r>
            <a:r>
              <a:rPr lang="en-IN" dirty="0"/>
              <a:t>password </a:t>
            </a:r>
            <a:r>
              <a:rPr lang="en-IN" dirty="0" smtClean="0"/>
              <a:t>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2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Message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Message authentication</a:t>
            </a:r>
            <a:r>
              <a:rPr lang="en-IN" dirty="0"/>
              <a:t> is a mechanism or service used to verify the integrity of </a:t>
            </a:r>
            <a:r>
              <a:rPr lang="en-IN" dirty="0" smtClean="0"/>
              <a:t>a message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Message </a:t>
            </a:r>
            <a:r>
              <a:rPr lang="en-IN" dirty="0"/>
              <a:t>authentication assures that data received are exactly as </a:t>
            </a:r>
            <a:r>
              <a:rPr lang="en-IN" dirty="0" smtClean="0"/>
              <a:t>sent (</a:t>
            </a:r>
            <a:r>
              <a:rPr lang="en-IN" dirty="0"/>
              <a:t>i.e., contain no modification, insertion, deletion, or replay).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When a hash function is used to provide message </a:t>
            </a:r>
            <a:r>
              <a:rPr lang="en-IN" dirty="0" smtClean="0"/>
              <a:t>authentication, the </a:t>
            </a:r>
            <a:r>
              <a:rPr lang="en-IN" b="1" dirty="0">
                <a:solidFill>
                  <a:schemeClr val="tx2"/>
                </a:solidFill>
              </a:rPr>
              <a:t>hash function value </a:t>
            </a:r>
            <a:r>
              <a:rPr lang="en-IN" dirty="0"/>
              <a:t>is often referred to as a </a:t>
            </a:r>
            <a:r>
              <a:rPr lang="en-IN" b="1" dirty="0">
                <a:solidFill>
                  <a:schemeClr val="tx2"/>
                </a:solidFill>
              </a:rPr>
              <a:t>message </a:t>
            </a:r>
            <a:r>
              <a:rPr lang="en-IN" b="1" dirty="0" smtClean="0">
                <a:solidFill>
                  <a:schemeClr val="tx2"/>
                </a:solidFill>
              </a:rPr>
              <a:t>digest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Message authentication method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817300"/>
            <a:ext cx="8763000" cy="2507300"/>
          </a:xfrm>
        </p:spPr>
        <p:txBody>
          <a:bodyPr>
            <a:noAutofit/>
          </a:bodyPr>
          <a:lstStyle/>
          <a:p>
            <a:r>
              <a:rPr lang="en-IN" smtClean="0"/>
              <a:t>Only </a:t>
            </a:r>
            <a:r>
              <a:rPr lang="en-IN" dirty="0"/>
              <a:t>A and B share the secret key, the message must </a:t>
            </a:r>
            <a:r>
              <a:rPr lang="en-IN" dirty="0" smtClean="0"/>
              <a:t>have come </a:t>
            </a:r>
            <a:r>
              <a:rPr lang="en-IN" dirty="0"/>
              <a:t>from A and has not been altered.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hash code provides the </a:t>
            </a:r>
            <a:r>
              <a:rPr lang="en-IN" dirty="0" smtClean="0"/>
              <a:t>structure required </a:t>
            </a:r>
            <a:r>
              <a:rPr lang="en-IN" dirty="0"/>
              <a:t>to achieve authentication. </a:t>
            </a:r>
            <a:endParaRPr lang="en-IN" dirty="0" smtClean="0"/>
          </a:p>
          <a:p>
            <a:r>
              <a:rPr lang="en-IN" dirty="0" smtClean="0"/>
              <a:t>Because </a:t>
            </a:r>
            <a:r>
              <a:rPr lang="en-IN" dirty="0"/>
              <a:t>encryption </a:t>
            </a:r>
            <a:r>
              <a:rPr lang="en-IN" dirty="0" smtClean="0"/>
              <a:t>is applied </a:t>
            </a:r>
            <a:r>
              <a:rPr lang="en-IN" dirty="0"/>
              <a:t>to the entire message plus hash code, confidentiality is also provided.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75956" y="1310576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261076" y="1595177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06552" y="1595177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22198" y="1544576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5008" y="132703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22066" y="1310676"/>
            <a:ext cx="576348" cy="1152000"/>
            <a:chOff x="6322066" y="1232856"/>
            <a:chExt cx="576348" cy="1152000"/>
          </a:xfrm>
        </p:grpSpPr>
        <p:sp>
          <p:nvSpPr>
            <p:cNvPr id="16" name="Rectangle 15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8" y="1625327"/>
            <a:ext cx="1512000" cy="380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1833880" y="1788160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15" idx="6"/>
            <a:endCxn id="13" idx="1"/>
          </p:cNvCxnSpPr>
          <p:nvPr/>
        </p:nvCxnSpPr>
        <p:spPr>
          <a:xfrm flipV="1">
            <a:off x="2754198" y="1757195"/>
            <a:ext cx="506878" cy="338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31085" y="1757195"/>
            <a:ext cx="54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 61"/>
          <p:cNvGrpSpPr/>
          <p:nvPr/>
        </p:nvGrpSpPr>
        <p:grpSpPr>
          <a:xfrm>
            <a:off x="3261384" y="1934454"/>
            <a:ext cx="360040" cy="815195"/>
            <a:chOff x="3261384" y="1934454"/>
            <a:chExt cx="360040" cy="815195"/>
          </a:xfrm>
        </p:grpSpPr>
        <p:sp>
          <p:nvSpPr>
            <p:cNvPr id="40" name="TextBox 39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  <p:cxnSp>
          <p:nvCxnSpPr>
            <p:cNvPr id="44" name="Straight Arrow Connector 43"/>
            <p:cNvCxnSpPr>
              <a:stCxn id="40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V="1">
            <a:off x="4758931" y="1750963"/>
            <a:ext cx="54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 62"/>
          <p:cNvGrpSpPr/>
          <p:nvPr/>
        </p:nvGrpSpPr>
        <p:grpSpPr>
          <a:xfrm>
            <a:off x="5306552" y="1928249"/>
            <a:ext cx="360040" cy="815195"/>
            <a:chOff x="5306552" y="1928249"/>
            <a:chExt cx="360040" cy="815195"/>
          </a:xfrm>
        </p:grpSpPr>
        <p:sp>
          <p:nvSpPr>
            <p:cNvPr id="48" name="TextBox 47"/>
            <p:cNvSpPr txBox="1"/>
            <p:nvPr/>
          </p:nvSpPr>
          <p:spPr>
            <a:xfrm>
              <a:off x="5306552" y="2281779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flipH="1" flipV="1">
              <a:off x="5486264" y="1928249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674213" y="1758884"/>
            <a:ext cx="648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5656625" y="2318258"/>
            <a:ext cx="857245" cy="873753"/>
            <a:chOff x="5656625" y="2318258"/>
            <a:chExt cx="857245" cy="873753"/>
          </a:xfrm>
        </p:grpSpPr>
        <p:sp>
          <p:nvSpPr>
            <p:cNvPr id="50" name="TextBox 49"/>
            <p:cNvSpPr txBox="1"/>
            <p:nvPr/>
          </p:nvSpPr>
          <p:spPr>
            <a:xfrm>
              <a:off x="5656625" y="2730346"/>
              <a:ext cx="857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/>
                <a:t>H(</a:t>
              </a:r>
              <a:r>
                <a:rPr lang="en-IN" sz="2400" i="1" dirty="0" smtClean="0"/>
                <a:t>M</a:t>
              </a:r>
              <a:r>
                <a:rPr lang="en-IN" sz="2400" dirty="0" smtClean="0"/>
                <a:t>)</a:t>
              </a:r>
              <a:endParaRPr lang="en-IN" dirty="0"/>
            </a:p>
          </p:txBody>
        </p:sp>
        <p:cxnSp>
          <p:nvCxnSpPr>
            <p:cNvPr id="53" name="Straight Arrow Connector 52"/>
            <p:cNvCxnSpPr>
              <a:stCxn id="50" idx="0"/>
            </p:cNvCxnSpPr>
            <p:nvPr/>
          </p:nvCxnSpPr>
          <p:spPr>
            <a:xfrm flipV="1">
              <a:off x="6085248" y="2318258"/>
              <a:ext cx="392409" cy="41208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6898130" y="1484784"/>
            <a:ext cx="506878" cy="338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7774626" y="2105843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Compare</a:t>
            </a:r>
            <a:endParaRPr lang="en-IN" dirty="0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 flipV="1">
            <a:off x="6891956" y="2336676"/>
            <a:ext cx="972000" cy="399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Freeform 60"/>
          <p:cNvSpPr/>
          <p:nvPr/>
        </p:nvSpPr>
        <p:spPr>
          <a:xfrm>
            <a:off x="7765048" y="1481559"/>
            <a:ext cx="690259" cy="752355"/>
          </a:xfrm>
          <a:custGeom>
            <a:avLst/>
            <a:gdLst>
              <a:gd name="connsiteX0" fmla="*/ 0 w 671331"/>
              <a:gd name="connsiteY0" fmla="*/ 0 h 752355"/>
              <a:gd name="connsiteX1" fmla="*/ 671331 w 671331"/>
              <a:gd name="connsiteY1" fmla="*/ 0 h 752355"/>
              <a:gd name="connsiteX2" fmla="*/ 671331 w 671331"/>
              <a:gd name="connsiteY2" fmla="*/ 752355 h 75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331" h="752355">
                <a:moveTo>
                  <a:pt x="0" y="0"/>
                </a:moveTo>
                <a:lnTo>
                  <a:pt x="671331" y="0"/>
                </a:lnTo>
                <a:lnTo>
                  <a:pt x="671331" y="75235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3095836" y="2762926"/>
            <a:ext cx="2728011" cy="972576"/>
            <a:chOff x="3095836" y="2762926"/>
            <a:chExt cx="2728011" cy="972576"/>
          </a:xfrm>
        </p:grpSpPr>
        <p:sp>
          <p:nvSpPr>
            <p:cNvPr id="65" name="TextBox 64"/>
            <p:cNvSpPr txBox="1"/>
            <p:nvPr/>
          </p:nvSpPr>
          <p:spPr>
            <a:xfrm>
              <a:off x="3095836" y="3273837"/>
              <a:ext cx="272801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solidFill>
                    <a:schemeClr val="bg1"/>
                  </a:solidFill>
                </a:rPr>
                <a:t>E (</a:t>
              </a:r>
              <a:r>
                <a:rPr lang="en-IN" sz="2400" b="1" i="1" dirty="0" smtClean="0">
                  <a:solidFill>
                    <a:schemeClr val="bg1"/>
                  </a:solidFill>
                </a:rPr>
                <a:t>K</a:t>
              </a:r>
              <a:r>
                <a:rPr lang="en-IN" sz="2400" b="1" dirty="0" smtClean="0">
                  <a:solidFill>
                    <a:schemeClr val="bg1"/>
                  </a:solidFill>
                </a:rPr>
                <a:t>, [ </a:t>
              </a:r>
              <a:r>
                <a:rPr lang="en-IN" sz="2400" b="1" i="1" dirty="0" smtClean="0">
                  <a:solidFill>
                    <a:schemeClr val="bg1"/>
                  </a:solidFill>
                </a:rPr>
                <a:t>M</a:t>
              </a:r>
              <a:r>
                <a:rPr lang="en-IN" sz="2400" b="1" dirty="0" smtClean="0">
                  <a:solidFill>
                    <a:schemeClr val="bg1"/>
                  </a:solidFill>
                </a:rPr>
                <a:t> || H(</a:t>
              </a:r>
              <a:r>
                <a:rPr lang="en-IN" sz="2400" b="1" i="1" dirty="0" smtClean="0">
                  <a:solidFill>
                    <a:schemeClr val="bg1"/>
                  </a:solidFill>
                </a:rPr>
                <a:t>M</a:t>
              </a:r>
              <a:r>
                <a:rPr lang="en-IN" sz="2400" b="1" dirty="0" smtClean="0">
                  <a:solidFill>
                    <a:schemeClr val="bg1"/>
                  </a:solidFill>
                </a:rPr>
                <a:t>)])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65" idx="0"/>
            </p:cNvCxnSpPr>
            <p:nvPr/>
          </p:nvCxnSpPr>
          <p:spPr>
            <a:xfrm flipH="1" flipV="1">
              <a:off x="4459841" y="2762926"/>
              <a:ext cx="1" cy="51091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77266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Source A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Destination B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0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35" grpId="0" animBg="1"/>
      <p:bldP spid="58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Message authentication method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458940"/>
            <a:ext cx="8763000" cy="2598352"/>
          </a:xfrm>
        </p:spPr>
        <p:txBody>
          <a:bodyPr>
            <a:noAutofit/>
          </a:bodyPr>
          <a:lstStyle/>
          <a:p>
            <a:r>
              <a:rPr lang="en-IN" dirty="0"/>
              <a:t>Only the hash code is encrypted, using symmetric encryption.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reduces </a:t>
            </a:r>
            <a:r>
              <a:rPr lang="en-IN" dirty="0" smtClean="0"/>
              <a:t>the processing </a:t>
            </a:r>
            <a:r>
              <a:rPr lang="en-IN" dirty="0"/>
              <a:t>burden for those applications that do not require confidentiality.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Source A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Destination B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09925" y="171058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K</a:t>
            </a:r>
            <a:endParaRPr lang="en-IN" i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479083" y="2052068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51916" y="2717496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E(K, H(</a:t>
            </a:r>
            <a:r>
              <a:rPr lang="en-IN" sz="2400" i="1" dirty="0" smtClean="0">
                <a:solidFill>
                  <a:schemeClr val="bg1"/>
                </a:solidFill>
              </a:rPr>
              <a:t>M</a:t>
            </a:r>
            <a:r>
              <a:rPr lang="en-IN" sz="2400" dirty="0" smtClean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5208000" y="2305408"/>
            <a:ext cx="64948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696236" y="13175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724128" y="1479613"/>
            <a:ext cx="97210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ounded Rectangle 78"/>
          <p:cNvSpPr/>
          <p:nvPr/>
        </p:nvSpPr>
        <p:spPr>
          <a:xfrm>
            <a:off x="6702917" y="24447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07132" y="171695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K</a:t>
            </a:r>
            <a:endParaRPr lang="en-IN" i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6876290" y="2058433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 10"/>
          <p:cNvSpPr/>
          <p:nvPr/>
        </p:nvSpPr>
        <p:spPr>
          <a:xfrm>
            <a:off x="5723681" y="2282778"/>
            <a:ext cx="978061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7077919" y="2071868"/>
            <a:ext cx="1400537" cy="549798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082790" y="1470660"/>
            <a:ext cx="138684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35" grpId="0" animBg="1"/>
      <p:bldP spid="43" grpId="0" animBg="1"/>
      <p:bldP spid="46" grpId="0"/>
      <p:bldP spid="54" grpId="0" animBg="1"/>
      <p:bldP spid="70" grpId="0" animBg="1"/>
      <p:bldP spid="75" grpId="0" animBg="1"/>
      <p:bldP spid="79" grpId="0" animBg="1"/>
      <p:bldP spid="84" grpId="0"/>
      <p:bldP spid="11" grpId="0" animBg="1"/>
      <p:bldP spid="86" grpId="0"/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Message authentication method - </a:t>
            </a:r>
            <a:r>
              <a:rPr lang="en-IN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197919"/>
            <a:ext cx="8763000" cy="3183409"/>
          </a:xfrm>
        </p:spPr>
        <p:txBody>
          <a:bodyPr>
            <a:noAutofit/>
          </a:bodyPr>
          <a:lstStyle/>
          <a:p>
            <a:r>
              <a:rPr lang="en-IN" dirty="0"/>
              <a:t>It is possible to use a hash function but no encryption for message authentication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and B </a:t>
            </a:r>
            <a:r>
              <a:rPr lang="en-IN" dirty="0"/>
              <a:t>share a common </a:t>
            </a:r>
            <a:r>
              <a:rPr lang="en-IN" dirty="0" smtClean="0"/>
              <a:t>secret value S.</a:t>
            </a:r>
          </a:p>
          <a:p>
            <a:r>
              <a:rPr lang="en-IN" dirty="0"/>
              <a:t>A computes the hash value over the concatenation </a:t>
            </a:r>
            <a:r>
              <a:rPr lang="en-IN" dirty="0" smtClean="0"/>
              <a:t>of M  and S  and appends </a:t>
            </a:r>
            <a:r>
              <a:rPr lang="en-IN" dirty="0"/>
              <a:t>the resulting hash value to M. </a:t>
            </a:r>
            <a:endParaRPr lang="en-IN" dirty="0" smtClean="0"/>
          </a:p>
          <a:p>
            <a:r>
              <a:rPr lang="en-IN" dirty="0" smtClean="0"/>
              <a:t>Because </a:t>
            </a:r>
            <a:r>
              <a:rPr lang="en-IN" dirty="0"/>
              <a:t>B possesses S, it can </a:t>
            </a:r>
            <a:r>
              <a:rPr lang="en-IN" dirty="0" smtClean="0"/>
              <a:t>recompute the </a:t>
            </a:r>
            <a:r>
              <a:rPr lang="en-IN" dirty="0"/>
              <a:t>hash value to verify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 opponent cannot </a:t>
            </a:r>
            <a:r>
              <a:rPr lang="en-IN" dirty="0"/>
              <a:t>modify an intercepted </a:t>
            </a:r>
            <a:r>
              <a:rPr lang="en-IN" dirty="0" smtClean="0"/>
              <a:t>message.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8"/>
            <a:ext cx="587321" cy="511370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Source A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Destination B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99992" y="2705428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H(</a:t>
            </a:r>
            <a:r>
              <a:rPr lang="en-IN" sz="2400" i="1" dirty="0" smtClean="0">
                <a:solidFill>
                  <a:schemeClr val="bg1"/>
                </a:solidFill>
              </a:rPr>
              <a:t>M </a:t>
            </a:r>
            <a:r>
              <a:rPr lang="en-IN" sz="2400" dirty="0" smtClean="0">
                <a:solidFill>
                  <a:schemeClr val="bg1"/>
                </a:solidFill>
              </a:rPr>
              <a:t>|| </a:t>
            </a:r>
            <a:r>
              <a:rPr lang="en-IN" sz="2400" i="1" dirty="0" smtClean="0">
                <a:solidFill>
                  <a:schemeClr val="bg1"/>
                </a:solidFill>
              </a:rPr>
              <a:t>S</a:t>
            </a:r>
            <a:r>
              <a:rPr lang="en-IN" sz="2400" dirty="0" smtClean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4928615" y="229334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7513011" y="130637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724128" y="1421743"/>
            <a:ext cx="1008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5724129" y="2071868"/>
            <a:ext cx="2754328" cy="249501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890816" y="1470660"/>
            <a:ext cx="578813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452928" y="238186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942" y="240315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S</a:t>
            </a:r>
            <a:endParaRPr lang="en-IN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98717" y="2650585"/>
            <a:ext cx="75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6713920" y="1289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04201" y="139728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S</a:t>
            </a:r>
            <a:endParaRPr lang="en-IN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196696" y="1628118"/>
            <a:ext cx="54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53031" y="1468392"/>
            <a:ext cx="36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50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1" grpId="0" animBg="1"/>
      <p:bldP spid="24" grpId="0" animBg="1"/>
      <p:bldP spid="36" grpId="0" animBg="1"/>
      <p:bldP spid="37" grpId="0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Message authentication method - 4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37878"/>
            <a:ext cx="8763000" cy="2307446"/>
          </a:xfrm>
        </p:spPr>
        <p:txBody>
          <a:bodyPr>
            <a:noAutofit/>
          </a:bodyPr>
          <a:lstStyle/>
          <a:p>
            <a:r>
              <a:rPr lang="en-IN" dirty="0"/>
              <a:t>Confidentiality can be added to the approach of method </a:t>
            </a:r>
            <a:r>
              <a:rPr lang="en-IN" dirty="0" smtClean="0"/>
              <a:t>(3) </a:t>
            </a:r>
            <a:r>
              <a:rPr lang="en-IN" dirty="0"/>
              <a:t>by encrypting </a:t>
            </a:r>
            <a:r>
              <a:rPr lang="en-IN" dirty="0" smtClean="0"/>
              <a:t>the entire </a:t>
            </a:r>
            <a:r>
              <a:rPr lang="en-IN" dirty="0"/>
              <a:t>message plus the hash code.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131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12195" y="1977958"/>
            <a:ext cx="403105" cy="511370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2194" y="1625327"/>
            <a:ext cx="1908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227139" y="1800537"/>
            <a:ext cx="367698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177425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Source A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1282" y="908017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Destination B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85531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594097" y="1505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43" idx="1"/>
          </p:cNvCxnSpPr>
          <p:nvPr/>
        </p:nvCxnSpPr>
        <p:spPr>
          <a:xfrm flipV="1">
            <a:off x="1453941" y="2597860"/>
            <a:ext cx="396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715702" y="126390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47650" y="2667233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H(</a:t>
            </a:r>
            <a:r>
              <a:rPr lang="en-IN" sz="2400" i="1" dirty="0" smtClean="0">
                <a:solidFill>
                  <a:schemeClr val="bg1"/>
                </a:solidFill>
              </a:rPr>
              <a:t>M </a:t>
            </a:r>
            <a:r>
              <a:rPr lang="en-IN" sz="2400" dirty="0" smtClean="0">
                <a:solidFill>
                  <a:schemeClr val="bg1"/>
                </a:solidFill>
              </a:rPr>
              <a:t>|| </a:t>
            </a:r>
            <a:r>
              <a:rPr lang="en-IN" sz="2400" i="1" dirty="0" smtClean="0">
                <a:solidFill>
                  <a:schemeClr val="bg1"/>
                </a:solidFill>
              </a:rPr>
              <a:t>S</a:t>
            </a:r>
            <a:r>
              <a:rPr lang="en-IN" sz="2400" dirty="0" smtClean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496253" y="224741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7844476" y="126044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291766" y="1375813"/>
            <a:ext cx="75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7781675" y="1647014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6291767" y="2025938"/>
            <a:ext cx="2232000" cy="249501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8222281" y="1424730"/>
            <a:ext cx="28800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095636" y="238186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0549" y="240315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S</a:t>
            </a:r>
            <a:endParaRPr lang="en-IN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7324" y="2650585"/>
            <a:ext cx="57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7045385" y="124401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6781" y="135135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S</a:t>
            </a:r>
            <a:endParaRPr lang="en-IN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25051" y="1582188"/>
            <a:ext cx="432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84496" y="1422462"/>
            <a:ext cx="36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ounded Rectangle 38"/>
          <p:cNvSpPr/>
          <p:nvPr/>
        </p:nvSpPr>
        <p:spPr>
          <a:xfrm>
            <a:off x="3305273" y="153491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05581" y="1874191"/>
            <a:ext cx="360040" cy="815195"/>
            <a:chOff x="3261384" y="1934454"/>
            <a:chExt cx="360040" cy="815195"/>
          </a:xfrm>
        </p:grpSpPr>
        <p:sp>
          <p:nvSpPr>
            <p:cNvPr id="46" name="TextBox 45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  <p:cxnSp>
          <p:nvCxnSpPr>
            <p:cNvPr id="47" name="Straight Arrow Connector 46"/>
            <p:cNvCxnSpPr>
              <a:stCxn id="46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3032720" y="1692446"/>
            <a:ext cx="288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48"/>
          <p:cNvSpPr/>
          <p:nvPr/>
        </p:nvSpPr>
        <p:spPr>
          <a:xfrm>
            <a:off x="4023301" y="1298127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63301" y="168428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15529" y="1678054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ounded Rectangle 51"/>
          <p:cNvSpPr/>
          <p:nvPr/>
        </p:nvSpPr>
        <p:spPr>
          <a:xfrm>
            <a:off x="4996389" y="152445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96697" y="1863731"/>
            <a:ext cx="360040" cy="815195"/>
            <a:chOff x="3261384" y="1934454"/>
            <a:chExt cx="360040" cy="815195"/>
          </a:xfrm>
        </p:grpSpPr>
        <p:sp>
          <p:nvSpPr>
            <p:cNvPr id="57" name="TextBox 56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  <p:cxnSp>
          <p:nvCxnSpPr>
            <p:cNvPr id="58" name="Straight Arrow Connector 57"/>
            <p:cNvCxnSpPr>
              <a:stCxn id="57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5354417" y="167382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2780184" y="3246242"/>
            <a:ext cx="31008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E (</a:t>
            </a:r>
            <a:r>
              <a:rPr lang="en-IN" sz="2400" b="1" i="1" dirty="0" smtClean="0">
                <a:solidFill>
                  <a:schemeClr val="bg1"/>
                </a:solidFill>
              </a:rPr>
              <a:t>K</a:t>
            </a:r>
            <a:r>
              <a:rPr lang="en-IN" sz="2400" b="1" dirty="0" smtClean="0">
                <a:solidFill>
                  <a:schemeClr val="bg1"/>
                </a:solidFill>
              </a:rPr>
              <a:t>, [ </a:t>
            </a:r>
            <a:r>
              <a:rPr lang="en-IN" sz="2400" b="1" i="1" dirty="0" smtClean="0">
                <a:solidFill>
                  <a:schemeClr val="bg1"/>
                </a:solidFill>
              </a:rPr>
              <a:t>M</a:t>
            </a:r>
            <a:r>
              <a:rPr lang="en-IN" sz="2400" b="1" dirty="0" smtClean="0">
                <a:solidFill>
                  <a:schemeClr val="bg1"/>
                </a:solidFill>
              </a:rPr>
              <a:t> || H(</a:t>
            </a:r>
            <a:r>
              <a:rPr lang="en-IN" sz="2400" b="1" i="1" dirty="0" smtClean="0">
                <a:solidFill>
                  <a:schemeClr val="bg1"/>
                </a:solidFill>
              </a:rPr>
              <a:t>M </a:t>
            </a:r>
            <a:r>
              <a:rPr lang="en-IN" sz="2400" b="1" dirty="0" smtClean="0">
                <a:solidFill>
                  <a:schemeClr val="bg1"/>
                </a:solidFill>
              </a:rPr>
              <a:t>|| </a:t>
            </a:r>
            <a:r>
              <a:rPr lang="en-IN" sz="2400" b="1" i="1" dirty="0" smtClean="0">
                <a:solidFill>
                  <a:schemeClr val="bg1"/>
                </a:solidFill>
              </a:rPr>
              <a:t>S</a:t>
            </a:r>
            <a:r>
              <a:rPr lang="en-IN" sz="2400" b="1" dirty="0" smtClean="0">
                <a:solidFill>
                  <a:schemeClr val="bg1"/>
                </a:solidFill>
              </a:rPr>
              <a:t>)])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V="1">
            <a:off x="4330603" y="2759878"/>
            <a:ext cx="0" cy="48636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7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1" grpId="0" animBg="1"/>
      <p:bldP spid="24" grpId="0" animBg="1"/>
      <p:bldP spid="36" grpId="0" animBg="1"/>
      <p:bldP spid="37" grpId="0"/>
      <p:bldP spid="40" grpId="0" animBg="1"/>
      <p:bldP spid="41" grpId="0"/>
      <p:bldP spid="39" grpId="0" animBg="1"/>
      <p:bldP spid="49" grpId="0" animBg="1"/>
      <p:bldP spid="52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14061</TotalTime>
  <Words>1664</Words>
  <Application>Microsoft Office PowerPoint</Application>
  <PresentationFormat>On-screen Show (4:3)</PresentationFormat>
  <Paragraphs>347</Paragraphs>
  <Slides>33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UNIT-5 Cryptographic Hash Functions</vt:lpstr>
      <vt:lpstr>Outline</vt:lpstr>
      <vt:lpstr>Hash Function</vt:lpstr>
      <vt:lpstr>Applications of Cryptographic Hash Functions</vt:lpstr>
      <vt:lpstr>1. Message Authentication</vt:lpstr>
      <vt:lpstr>Message authentication method - 1</vt:lpstr>
      <vt:lpstr>Message authentication method - 2</vt:lpstr>
      <vt:lpstr>Message authentication method - 3</vt:lpstr>
      <vt:lpstr>Message authentication method - 4</vt:lpstr>
      <vt:lpstr>MAC (Message Authentication Code)</vt:lpstr>
      <vt:lpstr>Digital Signature</vt:lpstr>
      <vt:lpstr>Digital Signature method - 1</vt:lpstr>
      <vt:lpstr>Digital Signature method - 2</vt:lpstr>
      <vt:lpstr>Security Requirements </vt:lpstr>
      <vt:lpstr>Requirements for hash functions</vt:lpstr>
      <vt:lpstr>Simple Hash Function</vt:lpstr>
      <vt:lpstr>SHA -  Secure Hash Algorithm</vt:lpstr>
      <vt:lpstr>SHA - 512</vt:lpstr>
      <vt:lpstr>PowerPoint Presentation</vt:lpstr>
      <vt:lpstr>Message Digest Generation using SHA -512 </vt:lpstr>
      <vt:lpstr>Step -1 Append Padding Bits</vt:lpstr>
      <vt:lpstr>Step -2 Append Length</vt:lpstr>
      <vt:lpstr>Step -3 Initialize hash buffer</vt:lpstr>
      <vt:lpstr>Step -4 Process message in 1024-bit (128-word) blocks</vt:lpstr>
      <vt:lpstr>PowerPoint Presentation</vt:lpstr>
      <vt:lpstr>SHA-512 Processing of a Single 1024-Bit Block</vt:lpstr>
      <vt:lpstr>SHA-512 Processing of a Single 1024-Bit Block</vt:lpstr>
      <vt:lpstr>Step – 5 Output </vt:lpstr>
      <vt:lpstr>PowerPoint Presentation</vt:lpstr>
      <vt:lpstr>SHA-512 Round Function – Cont…</vt:lpstr>
      <vt:lpstr>PowerPoint Presentation</vt:lpstr>
      <vt:lpstr>SHA-512 Round Function Elements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2832</cp:revision>
  <dcterms:created xsi:type="dcterms:W3CDTF">2013-05-17T03:00:03Z</dcterms:created>
  <dcterms:modified xsi:type="dcterms:W3CDTF">2017-09-12T03:17:45Z</dcterms:modified>
</cp:coreProperties>
</file>