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80" r:id="rId4"/>
    <p:sldId id="410" r:id="rId5"/>
    <p:sldId id="408" r:id="rId6"/>
    <p:sldId id="409" r:id="rId7"/>
    <p:sldId id="412" r:id="rId8"/>
    <p:sldId id="411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39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VAW9TUnY5vmkBQgpsepAg==" hashData="f8FnUxrn1lNLlBcEaJwqOaAR9hfSyZzW2Kt7jGLPio3iA3CeMRSUZqJKbj2VnUziZQpmlGiJ1BAWkHcONEfz+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29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Unit-6  Message Authentication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Codes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9/12/2017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2" y="530588"/>
            <a:ext cx="5995393" cy="1890299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Message Authentication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Codes 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Authentication code -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95250" y="1114522"/>
            <a:ext cx="8953500" cy="4682516"/>
            <a:chOff x="95250" y="1114522"/>
            <a:chExt cx="8953500" cy="46825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1673344"/>
              <a:ext cx="8953500" cy="412369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5" y="1114522"/>
              <a:ext cx="8858250" cy="307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 Based on Hash Functions - HMAC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Cryptographic hash functions such as MD5 and SHA generally execute faster </a:t>
            </a:r>
            <a:r>
              <a:rPr lang="en-IN" dirty="0" smtClean="0"/>
              <a:t> in </a:t>
            </a:r>
            <a:r>
              <a:rPr lang="en-IN" dirty="0"/>
              <a:t>software than symmetric block ciphers such as DES</a:t>
            </a:r>
            <a:r>
              <a:rPr lang="en-IN" dirty="0" smtClean="0"/>
              <a:t>.</a:t>
            </a:r>
          </a:p>
          <a:p>
            <a:r>
              <a:rPr lang="en-IN" dirty="0"/>
              <a:t>Library code for cryptographic hash functions is widely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4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objectives for HMAC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use, without modifications, available hash functions.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allow for easy </a:t>
            </a:r>
            <a:r>
              <a:rPr lang="en-IN" dirty="0" err="1"/>
              <a:t>replaceability</a:t>
            </a:r>
            <a:r>
              <a:rPr lang="en-IN" dirty="0"/>
              <a:t> of the embedded hash function in case </a:t>
            </a:r>
            <a:r>
              <a:rPr lang="en-IN" dirty="0" smtClean="0"/>
              <a:t>faster or </a:t>
            </a:r>
            <a:r>
              <a:rPr lang="en-IN" dirty="0"/>
              <a:t>more secure hash functions are found or required.</a:t>
            </a:r>
          </a:p>
          <a:p>
            <a:r>
              <a:rPr lang="en-IN" dirty="0" smtClean="0"/>
              <a:t>To </a:t>
            </a:r>
            <a:r>
              <a:rPr lang="en-IN" dirty="0"/>
              <a:t>preserve the original performance of the hash function without incurring </a:t>
            </a:r>
            <a:r>
              <a:rPr lang="en-IN" dirty="0" smtClean="0"/>
              <a:t>a significant </a:t>
            </a:r>
            <a:r>
              <a:rPr lang="en-IN" dirty="0"/>
              <a:t>degradation.</a:t>
            </a:r>
          </a:p>
          <a:p>
            <a:r>
              <a:rPr lang="en-IN" dirty="0" smtClean="0"/>
              <a:t>To </a:t>
            </a:r>
            <a:r>
              <a:rPr lang="en-IN" dirty="0"/>
              <a:t>use and handle keys in a simple way.</a:t>
            </a:r>
          </a:p>
          <a:p>
            <a:r>
              <a:rPr lang="en-IN" dirty="0" smtClean="0"/>
              <a:t>To </a:t>
            </a:r>
            <a:r>
              <a:rPr lang="en-IN" dirty="0"/>
              <a:t>have a well understood cryptographic analysis of the strength of the </a:t>
            </a:r>
            <a:r>
              <a:rPr lang="en-IN" dirty="0" smtClean="0"/>
              <a:t>authentication </a:t>
            </a:r>
            <a:r>
              <a:rPr lang="en-IN" dirty="0"/>
              <a:t>mechanism based on reasonable assumptions about the </a:t>
            </a:r>
            <a:r>
              <a:rPr lang="en-IN" dirty="0" smtClean="0"/>
              <a:t>embedded hash </a:t>
            </a:r>
            <a:r>
              <a:rPr lang="en-IN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16514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359"/>
          <a:stretch/>
        </p:blipFill>
        <p:spPr>
          <a:xfrm>
            <a:off x="155993" y="188640"/>
            <a:ext cx="4416007" cy="536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6036" y="45720"/>
            <a:ext cx="3950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latin typeface="+mj-lt"/>
              </a:rPr>
              <a:t>HMAC Structure</a:t>
            </a:r>
            <a:endParaRPr lang="en-IN" sz="44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1900" y="1880828"/>
            <a:ext cx="5328592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dirty="0" smtClean="0"/>
              <a:t>Append </a:t>
            </a:r>
            <a:r>
              <a:rPr lang="en-IN" sz="2400" dirty="0"/>
              <a:t>zeros to the left end of K to create a b-bit string </a:t>
            </a:r>
            <a:r>
              <a:rPr lang="en-IN" sz="2400" dirty="0" smtClean="0"/>
              <a:t>K</a:t>
            </a:r>
            <a:r>
              <a:rPr lang="en-IN" sz="2400" baseline="30000" dirty="0" smtClean="0"/>
              <a:t>+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/>
              <a:t>XOR K</a:t>
            </a:r>
            <a:r>
              <a:rPr lang="en-IN" sz="2400" baseline="30000" dirty="0" smtClean="0"/>
              <a:t>+</a:t>
            </a:r>
            <a:r>
              <a:rPr lang="en-IN" sz="2400" dirty="0" smtClean="0"/>
              <a:t>  </a:t>
            </a:r>
            <a:r>
              <a:rPr lang="en-IN" sz="2400" dirty="0"/>
              <a:t>with </a:t>
            </a:r>
            <a:r>
              <a:rPr lang="en-IN" sz="2400" dirty="0" err="1"/>
              <a:t>ipad</a:t>
            </a:r>
            <a:r>
              <a:rPr lang="en-IN" sz="2400" dirty="0"/>
              <a:t> to produce the b-bit </a:t>
            </a:r>
            <a:r>
              <a:rPr lang="en-IN" sz="2400" dirty="0" smtClean="0"/>
              <a:t>block 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/>
              <a:t>Append </a:t>
            </a:r>
            <a:r>
              <a:rPr lang="en-IN" sz="2400" dirty="0"/>
              <a:t>M </a:t>
            </a:r>
            <a:r>
              <a:rPr lang="en-IN" sz="2400" dirty="0" smtClean="0"/>
              <a:t>to Si.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/>
              <a:t>Apply H to the stream generated in step 3.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/>
              <a:t>XOR K</a:t>
            </a:r>
            <a:r>
              <a:rPr lang="en-IN" sz="2400" baseline="30000" dirty="0" smtClean="0"/>
              <a:t>+</a:t>
            </a:r>
            <a:r>
              <a:rPr lang="en-IN" sz="2400" dirty="0" smtClean="0"/>
              <a:t>  </a:t>
            </a:r>
            <a:r>
              <a:rPr lang="en-IN" sz="2400" dirty="0"/>
              <a:t>with </a:t>
            </a:r>
            <a:r>
              <a:rPr lang="en-IN" sz="2400" dirty="0" err="1"/>
              <a:t>opad</a:t>
            </a:r>
            <a:r>
              <a:rPr lang="en-IN" sz="2400" dirty="0"/>
              <a:t> to produce the b-bit </a:t>
            </a:r>
            <a:r>
              <a:rPr lang="en-IN" sz="2400" dirty="0" smtClean="0"/>
              <a:t>block S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/>
              <a:t>Append </a:t>
            </a:r>
            <a:r>
              <a:rPr lang="en-IN" sz="2400" dirty="0"/>
              <a:t>the hash result from step 4 to </a:t>
            </a:r>
            <a:r>
              <a:rPr lang="en-IN" sz="2400" dirty="0" smtClean="0"/>
              <a:t>S</a:t>
            </a:r>
            <a:r>
              <a:rPr lang="en-IN" sz="2400" baseline="-25000" dirty="0" smtClean="0"/>
              <a:t>0</a:t>
            </a:r>
            <a:r>
              <a:rPr lang="en-IN" sz="24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/>
              <a:t>Apply H to the stream generated in step 6 and output the result</a:t>
            </a:r>
            <a:r>
              <a:rPr lang="en-IN" sz="2400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8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HMAC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  =  embedded hash function (e.g., MD5, SHA-1, RIPEMD-160)</a:t>
            </a:r>
          </a:p>
          <a:p>
            <a:r>
              <a:rPr lang="en-IN" dirty="0"/>
              <a:t>IV =  initial value input to hash function</a:t>
            </a:r>
          </a:p>
          <a:p>
            <a:r>
              <a:rPr lang="en-IN" dirty="0"/>
              <a:t>M  =   message input to HMAC</a:t>
            </a:r>
          </a:p>
          <a:p>
            <a:r>
              <a:rPr lang="en-IN" dirty="0"/>
              <a:t>Yi  = 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baseline="30000" dirty="0" err="1"/>
              <a:t>th</a:t>
            </a:r>
            <a:r>
              <a:rPr lang="en-IN" dirty="0"/>
              <a:t> block of M</a:t>
            </a:r>
          </a:p>
          <a:p>
            <a:r>
              <a:rPr lang="en-IN" dirty="0"/>
              <a:t>L   =  number of blocks in M</a:t>
            </a:r>
          </a:p>
          <a:p>
            <a:r>
              <a:rPr lang="en-IN" dirty="0"/>
              <a:t>n   =  length of hash code produced by embedded hash function</a:t>
            </a:r>
          </a:p>
          <a:p>
            <a:r>
              <a:rPr lang="en-IN" dirty="0"/>
              <a:t>K </a:t>
            </a:r>
            <a:r>
              <a:rPr lang="en-IN" baseline="30000" dirty="0"/>
              <a:t>+</a:t>
            </a:r>
            <a:r>
              <a:rPr lang="en-IN" dirty="0"/>
              <a:t>  =  K padded with zeros on the left so that the result is b bits in </a:t>
            </a:r>
            <a:r>
              <a:rPr lang="en-IN" dirty="0" smtClean="0"/>
              <a:t>length</a:t>
            </a:r>
          </a:p>
          <a:p>
            <a:r>
              <a:rPr lang="en-IN" dirty="0" err="1"/>
              <a:t>ipad</a:t>
            </a:r>
            <a:r>
              <a:rPr lang="en-IN" dirty="0"/>
              <a:t>  =  00110110 (36 in hexadecimal) repeated </a:t>
            </a:r>
            <a:r>
              <a:rPr lang="en-IN" i="1" dirty="0"/>
              <a:t>b/8 times</a:t>
            </a:r>
          </a:p>
          <a:p>
            <a:r>
              <a:rPr lang="en-IN" dirty="0" err="1"/>
              <a:t>opad</a:t>
            </a:r>
            <a:r>
              <a:rPr lang="en-IN" dirty="0"/>
              <a:t> =  01011100 (5C in hexadecimal) repeated </a:t>
            </a:r>
            <a:r>
              <a:rPr lang="en-IN" i="1" dirty="0"/>
              <a:t>b/8 times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 based on Block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Data Authentication Algorithm </a:t>
            </a:r>
            <a:r>
              <a:rPr lang="en-IN" dirty="0"/>
              <a:t>(DAA), based on DES, has been one of </a:t>
            </a:r>
            <a:r>
              <a:rPr lang="en-IN" dirty="0" smtClean="0"/>
              <a:t>the most </a:t>
            </a:r>
            <a:r>
              <a:rPr lang="en-IN" dirty="0"/>
              <a:t>widely used MACs for a number of years</a:t>
            </a:r>
            <a:r>
              <a:rPr lang="en-IN" dirty="0" smtClean="0"/>
              <a:t>.</a:t>
            </a:r>
          </a:p>
          <a:p>
            <a:r>
              <a:rPr lang="en-IN" dirty="0"/>
              <a:t>The algorithm can be defined as using the cipher block chaining (CBC) </a:t>
            </a:r>
            <a:r>
              <a:rPr lang="en-IN" dirty="0" smtClean="0"/>
              <a:t>mode of </a:t>
            </a:r>
            <a:r>
              <a:rPr lang="en-IN" dirty="0"/>
              <a:t>operation of DES (Figure 6.4) with an initialization vector of zero.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3320988"/>
            <a:ext cx="6819119" cy="28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Authentication Algorithm (DAA)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6" y="1241022"/>
            <a:ext cx="8879628" cy="43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Authentication Algorithm (DAA)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data (e.g</a:t>
            </a:r>
            <a:r>
              <a:rPr lang="en-IN" dirty="0" smtClean="0"/>
              <a:t>., message</a:t>
            </a:r>
            <a:r>
              <a:rPr lang="en-IN" dirty="0"/>
              <a:t>, record, file, or program) to be authenticated are grouped into </a:t>
            </a:r>
            <a:r>
              <a:rPr lang="en-IN" dirty="0" smtClean="0"/>
              <a:t>contiguous 64-bit </a:t>
            </a:r>
            <a:r>
              <a:rPr lang="en-IN" dirty="0"/>
              <a:t>blocks: </a:t>
            </a:r>
            <a:endParaRPr lang="en-IN" dirty="0" smtClean="0"/>
          </a:p>
          <a:p>
            <a:r>
              <a:rPr lang="en-IN" dirty="0" smtClean="0"/>
              <a:t>D1, D2, …. Dn. </a:t>
            </a:r>
            <a:r>
              <a:rPr lang="en-IN" dirty="0"/>
              <a:t>If necessary, the final block is padded on the right </a:t>
            </a:r>
            <a:r>
              <a:rPr lang="en-IN" dirty="0" smtClean="0"/>
              <a:t>with zeroes </a:t>
            </a:r>
            <a:r>
              <a:rPr lang="en-IN" dirty="0"/>
              <a:t>to form a full 64-bit block. Using the DES encryption algorithm E and a </a:t>
            </a:r>
            <a:r>
              <a:rPr lang="en-IN" dirty="0" smtClean="0"/>
              <a:t>secret key </a:t>
            </a:r>
            <a:r>
              <a:rPr lang="en-IN" dirty="0"/>
              <a:t>K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chemeClr val="tx2"/>
                </a:solidFill>
              </a:rPr>
              <a:t>a </a:t>
            </a:r>
            <a:r>
              <a:rPr lang="en-IN" b="1" dirty="0">
                <a:solidFill>
                  <a:schemeClr val="tx2"/>
                </a:solidFill>
              </a:rPr>
              <a:t>data authentication code (DAC) </a:t>
            </a:r>
            <a:r>
              <a:rPr lang="en-IN" dirty="0"/>
              <a:t>is </a:t>
            </a:r>
            <a:r>
              <a:rPr lang="en-IN" dirty="0" smtClean="0"/>
              <a:t>calculated as follows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8" y="3645024"/>
            <a:ext cx="3204356" cy="24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Cipher-Based Message Authentication Code (CMAC)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Cipher-based </a:t>
            </a:r>
            <a:r>
              <a:rPr lang="en-IN" b="1" dirty="0">
                <a:solidFill>
                  <a:schemeClr val="tx2"/>
                </a:solidFill>
              </a:rPr>
              <a:t>Message Authentication Code (CMAC) </a:t>
            </a:r>
            <a:r>
              <a:rPr lang="en-IN" dirty="0"/>
              <a:t>mode of </a:t>
            </a:r>
            <a:r>
              <a:rPr lang="en-IN" dirty="0" smtClean="0"/>
              <a:t>operation for </a:t>
            </a:r>
            <a:r>
              <a:rPr lang="en-IN" dirty="0"/>
              <a:t>use with AES and triple </a:t>
            </a:r>
            <a:r>
              <a:rPr lang="en-IN" dirty="0" smtClean="0"/>
              <a:t>DES.</a:t>
            </a:r>
          </a:p>
          <a:p>
            <a:r>
              <a:rPr lang="en-IN" dirty="0"/>
              <a:t>First, let us define the operation of CMAC when the message is an </a:t>
            </a:r>
            <a:r>
              <a:rPr lang="en-IN" dirty="0" smtClean="0"/>
              <a:t>integer multiple </a:t>
            </a:r>
            <a:r>
              <a:rPr lang="en-IN" dirty="0"/>
              <a:t>n of the cipher block length b. For AES, b = 128, and for triple DES</a:t>
            </a:r>
            <a:r>
              <a:rPr lang="en-IN" dirty="0" smtClean="0"/>
              <a:t>, b </a:t>
            </a:r>
            <a:r>
              <a:rPr lang="en-IN" dirty="0"/>
              <a:t>= 64. The message is divided into n blocks (</a:t>
            </a:r>
            <a:r>
              <a:rPr lang="en-IN" dirty="0" smtClean="0"/>
              <a:t>M1, M2,… </a:t>
            </a:r>
            <a:r>
              <a:rPr lang="en-IN" dirty="0" err="1" smtClean="0"/>
              <a:t>Mn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6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Cipher-Based Message Authentication Code (CMAC)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 smtClean="0"/>
              <a:t>algorithm makes </a:t>
            </a:r>
            <a:r>
              <a:rPr lang="en-IN" dirty="0"/>
              <a:t>use of a k-bit encryption key K and a b-bit constant, </a:t>
            </a:r>
            <a:r>
              <a:rPr lang="en-IN" dirty="0" smtClean="0"/>
              <a:t>K1.</a:t>
            </a:r>
          </a:p>
          <a:p>
            <a:r>
              <a:rPr lang="en-IN" dirty="0" smtClean="0"/>
              <a:t>For </a:t>
            </a:r>
            <a:r>
              <a:rPr lang="en-IN" dirty="0"/>
              <a:t>AES, the </a:t>
            </a:r>
            <a:r>
              <a:rPr lang="en-IN" dirty="0" smtClean="0"/>
              <a:t>key size </a:t>
            </a:r>
            <a:r>
              <a:rPr lang="en-IN" dirty="0"/>
              <a:t>k is 128, 192, or 256 bits; for triple DES, the key size is 112 or 168 bits. </a:t>
            </a:r>
            <a:endParaRPr lang="en-IN" dirty="0" smtClean="0"/>
          </a:p>
          <a:p>
            <a:r>
              <a:rPr lang="en-IN" dirty="0" smtClean="0"/>
              <a:t>CMAC is calculated </a:t>
            </a:r>
            <a:r>
              <a:rPr lang="en-IN" dirty="0"/>
              <a:t>as follows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50" y="3285783"/>
            <a:ext cx="4437100" cy="31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8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Message Authentication </a:t>
            </a:r>
            <a:r>
              <a:rPr lang="en-IN" dirty="0" smtClean="0"/>
              <a:t>Codes</a:t>
            </a:r>
          </a:p>
          <a:p>
            <a:r>
              <a:rPr lang="en-IN" dirty="0" smtClean="0"/>
              <a:t>MAC </a:t>
            </a:r>
            <a:r>
              <a:rPr lang="en-IN" dirty="0"/>
              <a:t>requirements and </a:t>
            </a:r>
            <a:r>
              <a:rPr lang="en-IN" dirty="0" smtClean="0"/>
              <a:t>security</a:t>
            </a:r>
            <a:endParaRPr lang="en-IN" dirty="0"/>
          </a:p>
          <a:p>
            <a:r>
              <a:rPr lang="en-IN" dirty="0"/>
              <a:t>MACs based on Hash </a:t>
            </a:r>
            <a:r>
              <a:rPr lang="en-IN" dirty="0" smtClean="0"/>
              <a:t>Functions</a:t>
            </a:r>
          </a:p>
          <a:p>
            <a:r>
              <a:rPr lang="en-IN" dirty="0" smtClean="0"/>
              <a:t>MACs </a:t>
            </a:r>
            <a:r>
              <a:rPr lang="en-IN" dirty="0"/>
              <a:t>based on Block Ciphers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Cipher-Based Message Authentication Code (CMAC)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14" y="1136240"/>
            <a:ext cx="7070973" cy="52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Message </a:t>
            </a:r>
            <a:r>
              <a:rPr lang="en-IN" b="1" dirty="0">
                <a:solidFill>
                  <a:schemeClr val="tx2"/>
                </a:solidFill>
              </a:rPr>
              <a:t>authentication</a:t>
            </a:r>
            <a:r>
              <a:rPr lang="en-IN" dirty="0"/>
              <a:t> is a procedure to verify that </a:t>
            </a:r>
            <a:r>
              <a:rPr lang="en-IN" dirty="0" smtClean="0"/>
              <a:t>received messages </a:t>
            </a:r>
            <a:r>
              <a:rPr lang="en-IN" dirty="0"/>
              <a:t>come from the </a:t>
            </a:r>
            <a:r>
              <a:rPr lang="en-IN" dirty="0" smtClean="0"/>
              <a:t>genuine </a:t>
            </a:r>
            <a:r>
              <a:rPr lang="en-IN" dirty="0"/>
              <a:t>source and have not been altered. </a:t>
            </a:r>
            <a:endParaRPr lang="en-IN" dirty="0" smtClean="0"/>
          </a:p>
          <a:p>
            <a:r>
              <a:rPr lang="en-IN" dirty="0" smtClean="0"/>
              <a:t>Message authentication may </a:t>
            </a:r>
            <a:r>
              <a:rPr lang="en-IN" dirty="0"/>
              <a:t>also verify sequencing and timeliness. </a:t>
            </a:r>
            <a:endParaRPr lang="en-IN" dirty="0" smtClean="0"/>
          </a:p>
          <a:p>
            <a:r>
              <a:rPr lang="en-IN" dirty="0"/>
              <a:t>Message authentication is a mechanism or service used to verify the </a:t>
            </a:r>
            <a:r>
              <a:rPr lang="en-IN" b="1" dirty="0">
                <a:solidFill>
                  <a:schemeClr val="tx2"/>
                </a:solidFill>
              </a:rPr>
              <a:t>integrity of  a message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Message </a:t>
            </a:r>
            <a:r>
              <a:rPr lang="en-IN" dirty="0"/>
              <a:t>authentication assures that data received are exactly as </a:t>
            </a:r>
            <a:r>
              <a:rPr lang="en-IN" dirty="0" smtClean="0"/>
              <a:t>sent (</a:t>
            </a:r>
            <a:r>
              <a:rPr lang="en-IN" dirty="0"/>
              <a:t>i.e., contain no modification, insertion, deletion, or replay). </a:t>
            </a:r>
          </a:p>
        </p:txBody>
      </p:sp>
    </p:spTree>
    <p:extLst>
      <p:ext uri="{BB962C8B-B14F-4D97-AF65-F5344CB8AC3E}">
        <p14:creationId xmlns:p14="http://schemas.microsoft.com/office/powerpoint/2010/main" val="34339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Authentication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Disclosure:</a:t>
            </a:r>
            <a:r>
              <a:rPr lang="en-IN" dirty="0" smtClean="0"/>
              <a:t> </a:t>
            </a:r>
            <a:r>
              <a:rPr lang="en-IN" dirty="0"/>
              <a:t>Release of message contents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Traffic </a:t>
            </a:r>
            <a:r>
              <a:rPr lang="en-IN" b="1" dirty="0" smtClean="0">
                <a:solidFill>
                  <a:schemeClr val="tx2"/>
                </a:solidFill>
              </a:rPr>
              <a:t>analysis: </a:t>
            </a:r>
            <a:r>
              <a:rPr lang="en-IN" dirty="0"/>
              <a:t>Discovery of the pattern of traffic between </a:t>
            </a:r>
            <a:r>
              <a:rPr lang="en-IN" dirty="0" smtClean="0"/>
              <a:t>parties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Masquerade:</a:t>
            </a:r>
            <a:r>
              <a:rPr lang="en-IN" dirty="0"/>
              <a:t> Insertion of messages into the network from a fraudulent </a:t>
            </a:r>
            <a:r>
              <a:rPr lang="en-IN" dirty="0" smtClean="0"/>
              <a:t>source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Content modification: </a:t>
            </a:r>
            <a:r>
              <a:rPr lang="en-IN" dirty="0"/>
              <a:t>Changes to the contents of a message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Sequence modification: </a:t>
            </a:r>
            <a:r>
              <a:rPr lang="en-IN" dirty="0"/>
              <a:t>Any modification to a sequence of messages </a:t>
            </a:r>
            <a:r>
              <a:rPr lang="en-IN" dirty="0" smtClean="0"/>
              <a:t>between parties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Timing modification: </a:t>
            </a:r>
            <a:r>
              <a:rPr lang="en-IN" dirty="0"/>
              <a:t>Delay or replay of messages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Source repudiation: </a:t>
            </a:r>
            <a:r>
              <a:rPr lang="en-IN" dirty="0"/>
              <a:t>Denial of transmission of message by source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Destination repudiation: </a:t>
            </a:r>
            <a:r>
              <a:rPr lang="en-IN" dirty="0"/>
              <a:t>Denial of receipt of message by destination</a:t>
            </a:r>
          </a:p>
        </p:txBody>
      </p:sp>
    </p:spTree>
    <p:extLst>
      <p:ext uri="{BB962C8B-B14F-4D97-AF65-F5344CB8AC3E}">
        <p14:creationId xmlns:p14="http://schemas.microsoft.com/office/powerpoint/2010/main" val="42552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Authentication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Disclosure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Traffic </a:t>
            </a:r>
            <a:r>
              <a:rPr lang="en-IN" b="1" dirty="0" smtClean="0">
                <a:solidFill>
                  <a:schemeClr val="tx2"/>
                </a:solidFill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Masquerade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Content modification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Sequence </a:t>
            </a:r>
            <a:r>
              <a:rPr lang="en-IN" b="1" dirty="0" smtClean="0">
                <a:solidFill>
                  <a:schemeClr val="tx2"/>
                </a:solidFill>
              </a:rPr>
              <a:t>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Timing modification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Source repudiation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Destination </a:t>
            </a:r>
            <a:r>
              <a:rPr lang="en-IN" b="1" dirty="0" smtClean="0">
                <a:solidFill>
                  <a:schemeClr val="tx2"/>
                </a:solidFill>
              </a:rPr>
              <a:t>repudiation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36196" y="1019156"/>
            <a:ext cx="252028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Requires Message Confidentiality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2087724" y="1268760"/>
            <a:ext cx="4248472" cy="218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2591780" y="1487208"/>
            <a:ext cx="3744416" cy="28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36004" y="2396992"/>
            <a:ext cx="252028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Requires Message Authentication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2375756" y="2204864"/>
            <a:ext cx="3960248" cy="660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455876" y="2768980"/>
            <a:ext cx="2880128" cy="96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3671900" y="2865044"/>
            <a:ext cx="2664104" cy="35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311860" y="2865044"/>
            <a:ext cx="3024144" cy="863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36004" y="3871857"/>
            <a:ext cx="252028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Requires Digital Signature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3203848" y="4221088"/>
            <a:ext cx="3132156" cy="118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3779912" y="4339909"/>
            <a:ext cx="2556092" cy="385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9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44" y="0"/>
            <a:ext cx="6772712" cy="6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Message Authentication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alternative authentication technique involves the use of a secret key to </a:t>
            </a:r>
            <a:r>
              <a:rPr lang="en-IN" dirty="0" smtClean="0"/>
              <a:t>generate a </a:t>
            </a:r>
            <a:r>
              <a:rPr lang="en-IN" dirty="0"/>
              <a:t>small fixed-size block of data, known as a </a:t>
            </a:r>
            <a:r>
              <a:rPr lang="en-IN" b="1" dirty="0">
                <a:solidFill>
                  <a:schemeClr val="tx2"/>
                </a:solidFill>
              </a:rPr>
              <a:t>cryptographic checksum</a:t>
            </a:r>
            <a:r>
              <a:rPr lang="en-IN" dirty="0"/>
              <a:t> or </a:t>
            </a:r>
            <a:r>
              <a:rPr lang="en-IN" b="1" dirty="0" smtClean="0">
                <a:solidFill>
                  <a:schemeClr val="tx2"/>
                </a:solidFill>
              </a:rPr>
              <a:t>MAC</a:t>
            </a:r>
            <a:endParaRPr lang="en-IN" dirty="0" smtClean="0"/>
          </a:p>
          <a:p>
            <a:r>
              <a:rPr lang="en-IN" dirty="0" smtClean="0"/>
              <a:t>MAC is appended </a:t>
            </a:r>
            <a:r>
              <a:rPr lang="en-IN" dirty="0"/>
              <a:t>to the message. This technique assumes that two communicating parties</a:t>
            </a:r>
            <a:r>
              <a:rPr lang="en-IN" dirty="0" smtClean="0"/>
              <a:t>, say </a:t>
            </a:r>
            <a:r>
              <a:rPr lang="en-IN" dirty="0"/>
              <a:t>A and B, share a common secret key K.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A has a message to send to B, </a:t>
            </a:r>
            <a:r>
              <a:rPr lang="en-IN" dirty="0" smtClean="0"/>
              <a:t>it calculates </a:t>
            </a:r>
            <a:r>
              <a:rPr lang="en-IN" dirty="0"/>
              <a:t>the MAC as a function of the message and the </a:t>
            </a:r>
            <a:r>
              <a:rPr lang="en-IN" dirty="0" smtClean="0"/>
              <a:t>key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3600" b="1" dirty="0" smtClean="0"/>
              <a:t>MAC = C ( K , M )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1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Message Authentication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863878"/>
            <a:ext cx="8763000" cy="3460722"/>
          </a:xfrm>
        </p:spPr>
        <p:txBody>
          <a:bodyPr>
            <a:normAutofit/>
          </a:bodyPr>
          <a:lstStyle/>
          <a:p>
            <a:r>
              <a:rPr lang="en-IN" dirty="0"/>
              <a:t>The receiver is assured that the message has not been altered. If an </a:t>
            </a:r>
            <a:r>
              <a:rPr lang="en-IN" dirty="0" smtClean="0"/>
              <a:t>attacker alters </a:t>
            </a:r>
            <a:r>
              <a:rPr lang="en-IN" dirty="0"/>
              <a:t>the message but does not alter the MAC, then the receiver’s </a:t>
            </a:r>
            <a:r>
              <a:rPr lang="en-IN" dirty="0" smtClean="0"/>
              <a:t>calculation of </a:t>
            </a:r>
            <a:r>
              <a:rPr lang="en-IN" dirty="0"/>
              <a:t>the MAC will differ from the received MAC.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the attacker is </a:t>
            </a:r>
            <a:r>
              <a:rPr lang="en-IN" dirty="0" smtClean="0"/>
              <a:t>assumed not to Know the secret key, the attacker cannot alter the MAC to correspond to </a:t>
            </a:r>
            <a:r>
              <a:rPr lang="en-IN" dirty="0"/>
              <a:t>the alterations in the message.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9" y="914401"/>
            <a:ext cx="8788502" cy="20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Message Authentication code -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receiver is assured that the message is from the alleged sender. </a:t>
            </a:r>
            <a:endParaRPr lang="en-IN" dirty="0" smtClean="0"/>
          </a:p>
          <a:p>
            <a:r>
              <a:rPr lang="en-IN" dirty="0" smtClean="0"/>
              <a:t>Because no </a:t>
            </a:r>
            <a:r>
              <a:rPr lang="en-IN" dirty="0"/>
              <a:t>one else knows the secret key, no one else could prepare a message with </a:t>
            </a:r>
            <a:r>
              <a:rPr lang="en-IN" dirty="0" smtClean="0"/>
              <a:t>a proper </a:t>
            </a:r>
            <a:r>
              <a:rPr lang="en-IN" dirty="0"/>
              <a:t>MAC</a:t>
            </a:r>
            <a:r>
              <a:rPr lang="en-IN" dirty="0" smtClean="0"/>
              <a:t>.</a:t>
            </a:r>
          </a:p>
          <a:p>
            <a:r>
              <a:rPr lang="en-IN" dirty="0"/>
              <a:t>A MAC function is similar to encryption. One difference is that the </a:t>
            </a:r>
            <a:r>
              <a:rPr lang="en-IN" dirty="0" smtClean="0"/>
              <a:t>MAC algorithm </a:t>
            </a:r>
            <a:r>
              <a:rPr lang="en-IN" dirty="0"/>
              <a:t>need not be reversible, as it must be for decryption.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general, the </a:t>
            </a:r>
            <a:r>
              <a:rPr lang="en-IN" dirty="0" smtClean="0"/>
              <a:t>MAC function </a:t>
            </a:r>
            <a:r>
              <a:rPr lang="en-IN" dirty="0"/>
              <a:t>is a many-to-one function. The domain of the function consists of </a:t>
            </a:r>
            <a:r>
              <a:rPr lang="en-IN" dirty="0" smtClean="0"/>
              <a:t>messages of </a:t>
            </a:r>
            <a:r>
              <a:rPr lang="en-IN" dirty="0"/>
              <a:t>some arbitrary length, whereas the range consists of all possible MACs and </a:t>
            </a:r>
            <a:r>
              <a:rPr lang="en-IN" dirty="0" smtClean="0"/>
              <a:t>all possible </a:t>
            </a:r>
            <a:r>
              <a:rPr lang="en-IN" dirty="0"/>
              <a:t>keys. </a:t>
            </a:r>
            <a:endParaRPr lang="en-IN" dirty="0" smtClean="0"/>
          </a:p>
          <a:p>
            <a:r>
              <a:rPr lang="en-IN" dirty="0" smtClean="0"/>
              <a:t>If an n-bit </a:t>
            </a:r>
            <a:r>
              <a:rPr lang="en-IN" dirty="0"/>
              <a:t>MAC is used, then there are </a:t>
            </a:r>
            <a:r>
              <a:rPr lang="en-IN" dirty="0" smtClean="0"/>
              <a:t>2 </a:t>
            </a:r>
            <a:r>
              <a:rPr lang="en-IN" baseline="30000" dirty="0" smtClean="0"/>
              <a:t>n</a:t>
            </a:r>
            <a:r>
              <a:rPr lang="en-IN" dirty="0" smtClean="0"/>
              <a:t>  </a:t>
            </a:r>
            <a:r>
              <a:rPr lang="en-IN" dirty="0"/>
              <a:t>possible MACs</a:t>
            </a:r>
          </a:p>
        </p:txBody>
      </p:sp>
    </p:spTree>
    <p:extLst>
      <p:ext uri="{BB962C8B-B14F-4D97-AF65-F5344CB8AC3E}">
        <p14:creationId xmlns:p14="http://schemas.microsoft.com/office/powerpoint/2010/main" val="7443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13667</TotalTime>
  <Words>1098</Words>
  <Application>Microsoft Office PowerPoint</Application>
  <PresentationFormat>On-screen Show (4:3)</PresentationFormat>
  <Paragraphs>98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UNIT-6 Message Authentication Codes </vt:lpstr>
      <vt:lpstr>Outline</vt:lpstr>
      <vt:lpstr>Message Authentication</vt:lpstr>
      <vt:lpstr>Message Authentication Requirements</vt:lpstr>
      <vt:lpstr>Message Authentication Requirements</vt:lpstr>
      <vt:lpstr>PowerPoint Presentation</vt:lpstr>
      <vt:lpstr>Message Authentication Code</vt:lpstr>
      <vt:lpstr>Message Authentication Code</vt:lpstr>
      <vt:lpstr>Message Authentication code - Cont…</vt:lpstr>
      <vt:lpstr>Message Authentication code - Cont…</vt:lpstr>
      <vt:lpstr>MAC Based on Hash Functions - HMAC</vt:lpstr>
      <vt:lpstr>Design objectives for HMAC</vt:lpstr>
      <vt:lpstr>PowerPoint Presentation</vt:lpstr>
      <vt:lpstr>HMAC Structure</vt:lpstr>
      <vt:lpstr>MAC based on Block Ciphers</vt:lpstr>
      <vt:lpstr>Data Authentication Algorithm (DAA)</vt:lpstr>
      <vt:lpstr>Data Authentication Algorithm (DAA)</vt:lpstr>
      <vt:lpstr>Cipher-Based Message Authentication Code (CMAC)</vt:lpstr>
      <vt:lpstr>Cipher-Based Message Authentication Code (CMAC)</vt:lpstr>
      <vt:lpstr>Cipher-Based Message Authentication Code (CMAC)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2736</cp:revision>
  <dcterms:created xsi:type="dcterms:W3CDTF">2013-05-17T03:00:03Z</dcterms:created>
  <dcterms:modified xsi:type="dcterms:W3CDTF">2017-09-12T03:07:18Z</dcterms:modified>
</cp:coreProperties>
</file>