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380" r:id="rId4"/>
    <p:sldId id="400" r:id="rId5"/>
    <p:sldId id="401" r:id="rId6"/>
    <p:sldId id="402" r:id="rId7"/>
    <p:sldId id="403" r:id="rId8"/>
    <p:sldId id="418" r:id="rId9"/>
    <p:sldId id="404" r:id="rId10"/>
    <p:sldId id="405" r:id="rId11"/>
    <p:sldId id="406" r:id="rId12"/>
    <p:sldId id="407" r:id="rId13"/>
    <p:sldId id="408" r:id="rId14"/>
    <p:sldId id="409" r:id="rId15"/>
    <p:sldId id="417" r:id="rId16"/>
    <p:sldId id="410" r:id="rId17"/>
    <p:sldId id="411" r:id="rId18"/>
    <p:sldId id="412" r:id="rId19"/>
    <p:sldId id="413" r:id="rId20"/>
    <p:sldId id="414" r:id="rId21"/>
    <p:sldId id="415" r:id="rId22"/>
    <p:sldId id="39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Jqk586o/DyQOtNxc8e74A==" hashData="mmx2aHTjifh+sohiWeukaabiVlZM2tK/zsuHpmrxabn015E0jBNpN0HifiNqZBkhp7QoP54//J+XvUopusM+uw=="/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9EDF4"/>
    <a:srgbClr val="C0C0C0"/>
    <a:srgbClr val="D3D2D2"/>
    <a:srgbClr val="008000"/>
    <a:srgbClr val="4D4C4D"/>
    <a:srgbClr val="66FF66"/>
    <a:srgbClr val="E40524"/>
    <a:srgbClr val="385D8A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3615" autoAdjust="0"/>
  </p:normalViewPr>
  <p:slideViewPr>
    <p:cSldViewPr>
      <p:cViewPr varScale="1">
        <p:scale>
          <a:sx n="63" d="100"/>
          <a:sy n="63" d="100"/>
        </p:scale>
        <p:origin x="1296" y="19"/>
      </p:cViewPr>
      <p:guideLst>
        <p:guide orient="horz" pos="10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Unit-9 </a:t>
            </a:r>
            <a:r>
              <a:rPr lang="en-IN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Remote user authentication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228184" y="6139934"/>
            <a:ext cx="29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INS is very Interesting</a:t>
            </a:r>
            <a:r>
              <a:rPr lang="en-IN" baseline="0" dirty="0" smtClean="0">
                <a:solidFill>
                  <a:schemeClr val="bg1"/>
                </a:solidFill>
              </a:rPr>
              <a:t> Subject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                                                     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9/12/2017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Information &amp; Network Security (2170709)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2" y="530588"/>
            <a:ext cx="5995393" cy="1890299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UNIT-9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IN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Remote user </a:t>
            </a:r>
            <a:r>
              <a:rPr lang="en-IN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authentication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Kerberos Version 4 </a:t>
            </a:r>
            <a:r>
              <a:rPr lang="en-IN" dirty="0"/>
              <a:t>–</a:t>
            </a:r>
            <a:r>
              <a:rPr lang="en-IN" dirty="0" smtClean="0"/>
              <a:t> Step-1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client sends a </a:t>
            </a:r>
            <a:r>
              <a:rPr lang="en-US" altLang="en-US" i="1" dirty="0" smtClean="0"/>
              <a:t>plaintext</a:t>
            </a:r>
            <a:r>
              <a:rPr lang="en-US" altLang="en-US" dirty="0" smtClean="0"/>
              <a:t> request to the </a:t>
            </a:r>
            <a:r>
              <a:rPr lang="en-US" altLang="en-US" b="1" dirty="0" smtClean="0">
                <a:solidFill>
                  <a:schemeClr val="tx2"/>
                </a:solidFill>
              </a:rPr>
              <a:t>AS</a:t>
            </a:r>
            <a:r>
              <a:rPr lang="en-US" altLang="en-US" dirty="0" smtClean="0"/>
              <a:t> asking for a ticket it can use to talk to the </a:t>
            </a:r>
            <a:r>
              <a:rPr lang="en-US" altLang="en-US" b="1" dirty="0" smtClean="0">
                <a:solidFill>
                  <a:schemeClr val="tx2"/>
                </a:solidFill>
              </a:rPr>
              <a:t>TGS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Request:</a:t>
            </a:r>
          </a:p>
          <a:p>
            <a:pPr lvl="1"/>
            <a:r>
              <a:rPr lang="en-US" altLang="en-US" sz="2400" dirty="0" smtClean="0"/>
              <a:t>Login name</a:t>
            </a:r>
          </a:p>
          <a:p>
            <a:pPr lvl="1"/>
            <a:r>
              <a:rPr lang="en-US" altLang="en-US" sz="2400" b="1" dirty="0" smtClean="0">
                <a:solidFill>
                  <a:schemeClr val="tx2"/>
                </a:solidFill>
              </a:rPr>
              <a:t>TGS</a:t>
            </a:r>
            <a:r>
              <a:rPr lang="en-US" altLang="en-US" sz="2400" dirty="0" smtClean="0"/>
              <a:t> name</a:t>
            </a:r>
          </a:p>
          <a:p>
            <a:pPr marL="285750" lvl="1"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Since this request contains only well-known names, it does not need to be sealed.</a:t>
            </a:r>
          </a:p>
          <a:p>
            <a:pPr lvl="1"/>
            <a:endParaRPr lang="en-US" altLang="en-US" sz="2400" b="1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500" y="4509120"/>
            <a:ext cx="876300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C---&gt;AS :  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IDc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ID</a:t>
            </a:r>
            <a:r>
              <a:rPr lang="en-IN" sz="24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4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IN" sz="2400" b="1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8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Kerberos Version 4 – Step-2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chemeClr val="tx2"/>
                </a:solidFill>
              </a:rPr>
              <a:t>AS</a:t>
            </a:r>
            <a:r>
              <a:rPr lang="en-US" altLang="en-US" dirty="0" smtClean="0"/>
              <a:t> finds the keys corresponding to the login name and the </a:t>
            </a:r>
            <a:r>
              <a:rPr lang="en-US" altLang="en-US" b="1" dirty="0" smtClean="0">
                <a:solidFill>
                  <a:schemeClr val="tx2"/>
                </a:solidFill>
              </a:rPr>
              <a:t>TGS</a:t>
            </a:r>
            <a:r>
              <a:rPr lang="en-US" altLang="en-US" dirty="0" smtClean="0"/>
              <a:t> name.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chemeClr val="tx2"/>
                </a:solidFill>
              </a:rPr>
              <a:t>AS</a:t>
            </a:r>
            <a:r>
              <a:rPr lang="en-US" altLang="en-US" dirty="0" smtClean="0"/>
              <a:t> creates a ticket: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Login name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tx2"/>
                </a:solidFill>
              </a:rPr>
              <a:t>TGS</a:t>
            </a:r>
            <a:r>
              <a:rPr lang="en-US" altLang="en-US" sz="2400" dirty="0" smtClean="0"/>
              <a:t> name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Client network address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tx2"/>
                </a:solidFill>
              </a:rPr>
              <a:t>TGS</a:t>
            </a:r>
            <a:r>
              <a:rPr lang="en-US" altLang="en-US" sz="2400" dirty="0" smtClean="0"/>
              <a:t> session key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chemeClr val="tx2"/>
                </a:solidFill>
              </a:rPr>
              <a:t>AS</a:t>
            </a:r>
            <a:r>
              <a:rPr lang="en-US" altLang="en-US" dirty="0" smtClean="0"/>
              <a:t> seals the ticket with the </a:t>
            </a:r>
            <a:r>
              <a:rPr lang="en-US" altLang="en-US" b="1" dirty="0" smtClean="0">
                <a:solidFill>
                  <a:schemeClr val="tx2"/>
                </a:solidFill>
              </a:rPr>
              <a:t>TGS</a:t>
            </a:r>
            <a:r>
              <a:rPr lang="en-US" altLang="en-US" dirty="0" smtClean="0"/>
              <a:t> secret key.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500" y="4293096"/>
            <a:ext cx="8888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AS---&gt;C: E(Kc, [</a:t>
            </a:r>
            <a:r>
              <a:rPr lang="en-IN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3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c,tgs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ID</a:t>
            </a:r>
            <a:r>
              <a:rPr lang="en-IN" sz="23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3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||Lifetime</a:t>
            </a:r>
            <a:r>
              <a:rPr lang="en-IN" sz="23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Ticket</a:t>
            </a:r>
            <a:r>
              <a:rPr lang="en-IN" sz="23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])</a:t>
            </a:r>
            <a:endParaRPr lang="en-IN" sz="2300" b="1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00" y="5308848"/>
            <a:ext cx="9013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Ticket</a:t>
            </a:r>
            <a:r>
              <a:rPr lang="en-IN" sz="23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=E(</a:t>
            </a:r>
            <a:r>
              <a:rPr lang="en-IN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3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  <a:r>
              <a:rPr lang="en-IN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3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c,tgs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IDc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ADc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ID</a:t>
            </a:r>
            <a:r>
              <a:rPr lang="en-IN" sz="23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3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||Lifetime</a:t>
            </a:r>
            <a:r>
              <a:rPr lang="en-IN" sz="23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]) </a:t>
            </a:r>
            <a:endParaRPr lang="en-IN" sz="2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9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Kerberos Version 4 – Step-3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The client decrypts the message using the user’s password as the secret key.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client now has a session key and ticket that can be used to contact the </a:t>
            </a:r>
            <a:r>
              <a:rPr lang="en-US" altLang="en-US" b="1" dirty="0" smtClean="0">
                <a:solidFill>
                  <a:schemeClr val="tx2"/>
                </a:solidFill>
              </a:rPr>
              <a:t>TGS</a:t>
            </a:r>
            <a:r>
              <a:rPr lang="en-US" alt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client cannot see inside the ticket, since the client does not know the </a:t>
            </a:r>
            <a:r>
              <a:rPr lang="en-US" altLang="en-US" b="1" dirty="0" smtClean="0">
                <a:solidFill>
                  <a:schemeClr val="tx2"/>
                </a:solidFill>
              </a:rPr>
              <a:t>TGS</a:t>
            </a:r>
            <a:r>
              <a:rPr lang="en-US" altLang="en-US" dirty="0" smtClean="0"/>
              <a:t> secret key.</a:t>
            </a:r>
          </a:p>
          <a:p>
            <a:r>
              <a:rPr lang="en-US" altLang="en-US" dirty="0" smtClean="0"/>
              <a:t>When a client wants to start using a server (service), the client must first obtain a ticket.</a:t>
            </a:r>
          </a:p>
          <a:p>
            <a:r>
              <a:rPr lang="en-US" altLang="en-US" dirty="0" smtClean="0"/>
              <a:t>The client composes a request to send to the </a:t>
            </a:r>
            <a:r>
              <a:rPr lang="en-US" altLang="en-US" b="1" dirty="0" smtClean="0">
                <a:solidFill>
                  <a:schemeClr val="tx2"/>
                </a:solidFill>
              </a:rPr>
              <a:t>TGS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8368" y="4905164"/>
            <a:ext cx="8763000" cy="612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C---&gt;TGS: 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Idv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Ticket</a:t>
            </a:r>
            <a:r>
              <a:rPr lang="en-IN" sz="24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Authenticator</a:t>
            </a:r>
            <a:r>
              <a:rPr lang="en-IN" sz="24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en-IN" sz="2400" b="1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Kerberos Version 4 – Step-4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chemeClr val="tx2"/>
                </a:solidFill>
              </a:rPr>
              <a:t>TGS</a:t>
            </a:r>
            <a:r>
              <a:rPr lang="en-US" altLang="en-US" b="1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decrypts the ticket using it’s secret key. Inside is the TGS session key.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chemeClr val="tx2"/>
                </a:solidFill>
              </a:rPr>
              <a:t>TGS</a:t>
            </a:r>
            <a:r>
              <a:rPr lang="en-US" altLang="en-US" b="1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decrypts the authenticator using the session key.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chemeClr val="tx2"/>
                </a:solidFill>
              </a:rPr>
              <a:t>TGS</a:t>
            </a:r>
            <a:r>
              <a:rPr lang="en-US" altLang="en-US" dirty="0" smtClean="0"/>
              <a:t> check to make sure login names, client addresses and </a:t>
            </a:r>
            <a:r>
              <a:rPr lang="en-US" altLang="en-US" b="1" dirty="0" smtClean="0">
                <a:solidFill>
                  <a:schemeClr val="tx2"/>
                </a:solidFill>
              </a:rPr>
              <a:t>TGS</a:t>
            </a:r>
            <a:r>
              <a:rPr lang="en-US" altLang="en-US" dirty="0" smtClean="0"/>
              <a:t> server name are all ok.</a:t>
            </a:r>
          </a:p>
          <a:p>
            <a:pPr>
              <a:lnSpc>
                <a:spcPct val="80000"/>
              </a:lnSpc>
            </a:pPr>
            <a:r>
              <a:rPr lang="en-US" altLang="en-US" b="1" dirty="0" smtClean="0">
                <a:solidFill>
                  <a:schemeClr val="tx2"/>
                </a:solidFill>
              </a:rPr>
              <a:t>TGS</a:t>
            </a:r>
            <a:r>
              <a:rPr lang="en-US" altLang="en-US" dirty="0" smtClean="0"/>
              <a:t> makes sure the authenticator is recent.</a:t>
            </a:r>
          </a:p>
          <a:p>
            <a:r>
              <a:rPr lang="en-US" altLang="en-US" dirty="0" smtClean="0"/>
              <a:t>Builds a ticket for the client and requested server. The ticket is sealed with the server key.</a:t>
            </a:r>
          </a:p>
          <a:p>
            <a:r>
              <a:rPr lang="en-US" altLang="en-US" dirty="0" smtClean="0"/>
              <a:t>Creates a session key</a:t>
            </a:r>
          </a:p>
          <a:p>
            <a:r>
              <a:rPr lang="en-US" altLang="en-US" dirty="0" smtClean="0"/>
              <a:t>Seals the entire message with the </a:t>
            </a:r>
            <a:r>
              <a:rPr lang="en-US" altLang="en-US" dirty="0" err="1" smtClean="0"/>
              <a:t>tgs</a:t>
            </a:r>
            <a:r>
              <a:rPr lang="en-US" altLang="en-US" dirty="0" smtClean="0"/>
              <a:t> session key and sends it to the client. 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500" y="5409220"/>
            <a:ext cx="8763000" cy="612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TGS---&gt;C: E(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4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c,tgs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4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c,v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IDv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4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Ticket</a:t>
            </a:r>
            <a:r>
              <a:rPr lang="en-IN" sz="24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])</a:t>
            </a:r>
            <a:endParaRPr lang="en-IN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2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Kerberos Version 4 – Step-4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9502" y="1124744"/>
            <a:ext cx="8964996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Ticket</a:t>
            </a:r>
            <a:r>
              <a:rPr lang="en-IN" sz="23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=E(</a:t>
            </a:r>
            <a:r>
              <a:rPr lang="en-IN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3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  <a:r>
              <a:rPr lang="en-IN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3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c,tgs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IDc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ADc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ID</a:t>
            </a:r>
            <a:r>
              <a:rPr lang="en-IN" sz="23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3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||Lifetime</a:t>
            </a:r>
            <a:r>
              <a:rPr lang="en-IN" sz="23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IN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]) </a:t>
            </a:r>
            <a:endParaRPr lang="en-IN" sz="2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00" y="2176756"/>
            <a:ext cx="8964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Ticket</a:t>
            </a:r>
            <a:r>
              <a:rPr lang="en-IN" sz="24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=E(K</a:t>
            </a:r>
            <a:r>
              <a:rPr lang="en-IN" sz="24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4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c,V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IDc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ADc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||ID</a:t>
            </a:r>
            <a:r>
              <a:rPr lang="en-IN" sz="24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4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||Lifetime</a:t>
            </a:r>
            <a:r>
              <a:rPr lang="en-IN" sz="24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]) </a:t>
            </a:r>
            <a:endParaRPr lang="en-IN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00" y="3228768"/>
            <a:ext cx="8964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Authenticator</a:t>
            </a:r>
            <a:r>
              <a:rPr lang="en-IN" sz="24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=E(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4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c,tgs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IDc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ADc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4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]) </a:t>
            </a:r>
            <a:endParaRPr lang="en-IN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Kerberos Version 4 – Step-5,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The client now decrypts the </a:t>
            </a:r>
            <a:r>
              <a:rPr lang="en-US" altLang="en-US" b="1" dirty="0" smtClean="0">
                <a:solidFill>
                  <a:schemeClr val="tx2"/>
                </a:solidFill>
              </a:rPr>
              <a:t>TGS</a:t>
            </a:r>
            <a:r>
              <a:rPr lang="en-US" altLang="en-US" dirty="0" smtClean="0"/>
              <a:t> response using the TGS session key.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client now has a session key for use with the new server, and a ticket to use with that server.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client can contact the new server using the same format used to access the </a:t>
            </a:r>
            <a:r>
              <a:rPr lang="en-US" altLang="en-US" b="1" dirty="0" smtClean="0">
                <a:solidFill>
                  <a:schemeClr val="tx2"/>
                </a:solidFill>
              </a:rPr>
              <a:t>TGS</a:t>
            </a:r>
            <a:r>
              <a:rPr lang="en-US" altLang="en-US" dirty="0" smtClean="0"/>
              <a:t>.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0000" y="3421104"/>
            <a:ext cx="8964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Ticket</a:t>
            </a:r>
            <a:r>
              <a:rPr lang="en-IN" sz="24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=E(K</a:t>
            </a:r>
            <a:r>
              <a:rPr lang="en-IN" sz="24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4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c,V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IDc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ADc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||ID</a:t>
            </a:r>
            <a:r>
              <a:rPr lang="en-IN" sz="24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4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||Lifetime</a:t>
            </a:r>
            <a:r>
              <a:rPr lang="en-IN" sz="24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]) </a:t>
            </a:r>
            <a:endParaRPr lang="en-IN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000" y="4473116"/>
            <a:ext cx="8964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Authenticator</a:t>
            </a:r>
            <a:r>
              <a:rPr lang="en-IN" sz="24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=E(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4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c,v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IDc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ADc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4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IN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]) </a:t>
            </a:r>
            <a:endParaRPr lang="en-IN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6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Ticket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451100" algn="l"/>
              </a:tabLst>
            </a:pPr>
            <a:r>
              <a:rPr lang="en-US" altLang="en-US" dirty="0" smtClean="0"/>
              <a:t>Each request for a service requires a ticket.</a:t>
            </a:r>
          </a:p>
          <a:p>
            <a:pPr>
              <a:tabLst>
                <a:tab pos="2451100" algn="l"/>
              </a:tabLst>
            </a:pPr>
            <a:r>
              <a:rPr lang="en-US" altLang="en-US" dirty="0" smtClean="0"/>
              <a:t>A ticket provides a single client with access to a single server.</a:t>
            </a:r>
          </a:p>
          <a:p>
            <a:r>
              <a:rPr lang="en-US" altLang="en-US" dirty="0" smtClean="0"/>
              <a:t>Tickets are dispensed by the “ticket granting server” (</a:t>
            </a:r>
            <a:r>
              <a:rPr lang="en-US" altLang="en-US" b="1" dirty="0" smtClean="0">
                <a:solidFill>
                  <a:schemeClr val="tx2"/>
                </a:solidFill>
              </a:rPr>
              <a:t>TGS</a:t>
            </a:r>
            <a:r>
              <a:rPr lang="en-US" altLang="en-US" dirty="0" smtClean="0"/>
              <a:t>), which has knowledge of all the encryption keys.</a:t>
            </a:r>
          </a:p>
          <a:p>
            <a:r>
              <a:rPr lang="en-US" altLang="en-US" dirty="0" smtClean="0"/>
              <a:t>Tickets are meaningless to clients, they simply use them to gain access to servers.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chemeClr val="tx2"/>
                </a:solidFill>
              </a:rPr>
              <a:t>TGS</a:t>
            </a:r>
            <a:r>
              <a:rPr lang="en-US" altLang="en-US" dirty="0" smtClean="0"/>
              <a:t> seals (encrypts) each ticket with the secret encryption key of the server.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Sealed tickets can be sent safely over a network - only the server can make sense out of it.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Each ticket has a limited lifetime (a few hours).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17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Ticket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Client name (user login name)</a:t>
            </a:r>
          </a:p>
          <a:p>
            <a:r>
              <a:rPr lang="en-US" altLang="en-US" dirty="0" smtClean="0"/>
              <a:t>Server name</a:t>
            </a:r>
          </a:p>
          <a:p>
            <a:r>
              <a:rPr lang="en-US" altLang="en-US" dirty="0" smtClean="0"/>
              <a:t>Client host network address</a:t>
            </a:r>
          </a:p>
          <a:p>
            <a:r>
              <a:rPr lang="en-US" altLang="en-US" dirty="0" smtClean="0"/>
              <a:t>Session key for client/server</a:t>
            </a:r>
          </a:p>
          <a:p>
            <a:r>
              <a:rPr lang="en-US" altLang="en-US" dirty="0" smtClean="0"/>
              <a:t>Ticket lifetime </a:t>
            </a:r>
          </a:p>
          <a:p>
            <a:r>
              <a:rPr lang="en-US" altLang="en-US" dirty="0" smtClean="0"/>
              <a:t>Creation timestamp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3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86" y="116632"/>
            <a:ext cx="7452828" cy="66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23"/>
            <a:ext cx="5727551" cy="682697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547676" y="31023"/>
            <a:ext cx="2592288" cy="13681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Kerberos Realm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9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Outline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Remote user authentication with </a:t>
            </a:r>
            <a:r>
              <a:rPr lang="en-IN" dirty="0" smtClean="0"/>
              <a:t>symmetric encryption</a:t>
            </a:r>
          </a:p>
          <a:p>
            <a:r>
              <a:rPr lang="en-IN" dirty="0"/>
              <a:t>Remote user authentication with </a:t>
            </a:r>
            <a:r>
              <a:rPr lang="en-IN" dirty="0" smtClean="0"/>
              <a:t>asymmetric encryption</a:t>
            </a:r>
          </a:p>
          <a:p>
            <a:r>
              <a:rPr lang="en-IN" dirty="0" smtClean="0"/>
              <a:t>Kerberos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Remote user authentication with Asymmetric encryption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Mutual Authentication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48" y="1448781"/>
            <a:ext cx="8674704" cy="1754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89" y="3521596"/>
            <a:ext cx="8567822" cy="280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Remote user authentication with symmetric encryption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Mutual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 ---&gt; KDC</a:t>
            </a:r>
          </a:p>
          <a:p>
            <a:pPr marL="457200" lvl="1" indent="0">
              <a:buNone/>
            </a:pP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IDa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|| </a:t>
            </a: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IDb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|| N1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KDC ---&gt;</a:t>
            </a:r>
            <a:r>
              <a:rPr lang="en-IN" dirty="0" smtClean="0">
                <a:sym typeface="Wingdings" panose="05000000000000000000" pitchFamily="2" charset="2"/>
              </a:rPr>
              <a:t> A</a:t>
            </a:r>
          </a:p>
          <a:p>
            <a:pPr marL="457200" lvl="1" indent="0">
              <a:buNone/>
            </a:pP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E(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Ka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[Ks ||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IDb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|| N1 || 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E(Kb,[Ks 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||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IDa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)])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ym typeface="Wingdings" panose="05000000000000000000" pitchFamily="2" charset="2"/>
              </a:rPr>
              <a:t>A ---&gt; B</a:t>
            </a:r>
          </a:p>
          <a:p>
            <a:pPr marL="457200" lvl="1" indent="0">
              <a:buNone/>
            </a:pP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E(Kb, [Ks ||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IDa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])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ym typeface="Wingdings" panose="05000000000000000000" pitchFamily="2" charset="2"/>
              </a:rPr>
              <a:t>B ---&gt; A</a:t>
            </a:r>
          </a:p>
          <a:p>
            <a:pPr marL="457200" lvl="1" indent="0">
              <a:buNone/>
            </a:pP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E(Ks, N2)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ym typeface="Wingdings" panose="05000000000000000000" pitchFamily="2" charset="2"/>
              </a:rPr>
              <a:t>A ---&gt; B</a:t>
            </a:r>
          </a:p>
          <a:p>
            <a:pPr marL="457200" lvl="1" indent="0">
              <a:buNone/>
            </a:pP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E(Ks, f(N2))</a:t>
            </a:r>
            <a:endParaRPr lang="en-IN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0052" y="2816932"/>
            <a:ext cx="29163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6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Remote user authentication with symmetric encryption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One-way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 ---&gt; KDC</a:t>
            </a:r>
          </a:p>
          <a:p>
            <a:pPr marL="457200" lvl="1" indent="0">
              <a:buNone/>
            </a:pP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IDa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|| </a:t>
            </a: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IDb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|| N1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KDC ---&gt;</a:t>
            </a:r>
            <a:r>
              <a:rPr lang="en-IN" dirty="0" smtClean="0">
                <a:sym typeface="Wingdings" panose="05000000000000000000" pitchFamily="2" charset="2"/>
              </a:rPr>
              <a:t> A</a:t>
            </a:r>
          </a:p>
          <a:p>
            <a:pPr marL="457200" lvl="1" indent="0">
              <a:buNone/>
            </a:pP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E(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Ka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[Ks ||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IDb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|| N1 || E(Kb, [Ks ||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IDa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])])</a:t>
            </a:r>
            <a:endParaRPr lang="en-IN" sz="2400" b="1" dirty="0">
              <a:solidFill>
                <a:schemeClr val="tx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ym typeface="Wingdings" panose="05000000000000000000" pitchFamily="2" charset="2"/>
              </a:rPr>
              <a:t>A ---&gt; B</a:t>
            </a:r>
          </a:p>
          <a:p>
            <a:pPr marL="457200" lvl="1" indent="0">
              <a:buNone/>
            </a:pP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E(Kb, [Ks ||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IDa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]) || 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E(Ks, 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M)</a:t>
            </a:r>
            <a:endParaRPr lang="en-IN" sz="2400" b="1" dirty="0">
              <a:solidFill>
                <a:schemeClr val="tx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76056" y="3032956"/>
            <a:ext cx="3240360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3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Kerberos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Kerberos</a:t>
            </a:r>
            <a:r>
              <a:rPr lang="en-IN" dirty="0"/>
              <a:t> provides a trusted third-party authentication service that </a:t>
            </a:r>
            <a:r>
              <a:rPr lang="en-IN" dirty="0" smtClean="0"/>
              <a:t>enables clients </a:t>
            </a:r>
            <a:r>
              <a:rPr lang="en-IN" dirty="0"/>
              <a:t>and servers to establish </a:t>
            </a:r>
            <a:r>
              <a:rPr lang="en-IN" b="1" dirty="0">
                <a:solidFill>
                  <a:schemeClr val="tx2"/>
                </a:solidFill>
              </a:rPr>
              <a:t>authenticated communication</a:t>
            </a:r>
            <a:r>
              <a:rPr lang="en-IN" dirty="0" smtClean="0"/>
              <a:t>.</a:t>
            </a:r>
          </a:p>
          <a:p>
            <a:r>
              <a:rPr lang="en-IN" b="1" dirty="0">
                <a:solidFill>
                  <a:schemeClr val="tx2"/>
                </a:solidFill>
              </a:rPr>
              <a:t>Kerberos</a:t>
            </a:r>
            <a:r>
              <a:rPr lang="en-IN" dirty="0"/>
              <a:t> is an authentication service designed for use in a </a:t>
            </a:r>
            <a:r>
              <a:rPr lang="en-IN" dirty="0" smtClean="0"/>
              <a:t>distributed environment.</a:t>
            </a:r>
          </a:p>
          <a:p>
            <a:r>
              <a:rPr lang="en-IN" dirty="0"/>
              <a:t>Version 4 of Kerberos makes use of </a:t>
            </a:r>
            <a:r>
              <a:rPr lang="en-IN" b="1" dirty="0" smtClean="0">
                <a:solidFill>
                  <a:schemeClr val="tx2"/>
                </a:solidFill>
              </a:rPr>
              <a:t>DES</a:t>
            </a:r>
            <a:r>
              <a:rPr lang="en-IN" dirty="0" smtClean="0"/>
              <a:t>, to provide the </a:t>
            </a:r>
            <a:r>
              <a:rPr lang="en-IN" dirty="0"/>
              <a:t>authentication 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Kerberos – Simple Dialogue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dirty="0" smtClean="0"/>
              <a:t>C </a:t>
            </a:r>
            <a:r>
              <a:rPr lang="en-IN" dirty="0"/>
              <a:t>---&gt; </a:t>
            </a:r>
            <a:r>
              <a:rPr lang="en-IN" dirty="0" smtClean="0"/>
              <a:t>AS:  </a:t>
            </a: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IDc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|| 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Pc 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|| </a:t>
            </a: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IDv</a:t>
            </a:r>
            <a:endParaRPr lang="en-IN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/>
              <a:t>AS </a:t>
            </a:r>
            <a:r>
              <a:rPr lang="en-IN" dirty="0"/>
              <a:t>---&gt;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 smtClean="0">
                <a:sym typeface="Wingdings" panose="05000000000000000000" pitchFamily="2" charset="2"/>
              </a:rPr>
              <a:t>C:  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  <a:r>
              <a:rPr lang="en-IN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endParaRPr lang="en-IN" sz="2400" b="1" dirty="0">
              <a:solidFill>
                <a:schemeClr val="tx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>
                <a:sym typeface="Wingdings" panose="05000000000000000000" pitchFamily="2" charset="2"/>
              </a:rPr>
              <a:t>C </a:t>
            </a:r>
            <a:r>
              <a:rPr lang="en-IN" dirty="0">
                <a:sym typeface="Wingdings" panose="05000000000000000000" pitchFamily="2" charset="2"/>
              </a:rPr>
              <a:t>---&gt; </a:t>
            </a:r>
            <a:r>
              <a:rPr lang="en-IN" dirty="0" smtClean="0">
                <a:sym typeface="Wingdings" panose="05000000000000000000" pitchFamily="2" charset="2"/>
              </a:rPr>
              <a:t>V:    </a:t>
            </a: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IDc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|| 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</a:p>
          <a:p>
            <a:pPr marL="0" indent="0" algn="ctr">
              <a:buNone/>
            </a:pP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 = E(</a:t>
            </a: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Kv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[</a:t>
            </a: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IDc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ADc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IDv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])</a:t>
            </a:r>
            <a:endParaRPr lang="en-IN" sz="2400" b="1" dirty="0">
              <a:solidFill>
                <a:schemeClr val="tx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48164" y="3032956"/>
            <a:ext cx="1872208" cy="1492897"/>
            <a:chOff x="6048164" y="3032956"/>
            <a:chExt cx="1872208" cy="14928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1133" y="3032956"/>
              <a:ext cx="893176" cy="89974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048164" y="3897052"/>
              <a:ext cx="1872208" cy="628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Authentication Server-AS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48164" y="4696232"/>
            <a:ext cx="1872208" cy="1492897"/>
            <a:chOff x="6048164" y="4696232"/>
            <a:chExt cx="1872208" cy="149289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1133" y="4696232"/>
              <a:ext cx="893176" cy="89974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048164" y="5560328"/>
              <a:ext cx="1872208" cy="628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Application Server - V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9552" y="3897052"/>
            <a:ext cx="1291208" cy="1548172"/>
            <a:chOff x="539552" y="3897052"/>
            <a:chExt cx="1291208" cy="1548172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897052"/>
              <a:ext cx="1219200" cy="12192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39552" y="5013176"/>
              <a:ext cx="1091017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User - C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21160" y="3213333"/>
            <a:ext cx="5331060" cy="683719"/>
            <a:chOff x="1221160" y="3213333"/>
            <a:chExt cx="5331060" cy="683719"/>
          </a:xfrm>
        </p:grpSpPr>
        <p:cxnSp>
          <p:nvCxnSpPr>
            <p:cNvPr id="16" name="Curved Connector 15"/>
            <p:cNvCxnSpPr>
              <a:stCxn id="5" idx="0"/>
            </p:cNvCxnSpPr>
            <p:nvPr/>
          </p:nvCxnSpPr>
          <p:spPr>
            <a:xfrm rot="5400000" flipH="1" flipV="1">
              <a:off x="3562654" y="907486"/>
              <a:ext cx="648072" cy="5331060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527884" y="3213333"/>
              <a:ext cx="579526" cy="250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smtClean="0">
                  <a:solidFill>
                    <a:schemeClr val="tx1"/>
                  </a:solidFill>
                </a:rPr>
                <a:t>(1)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15716" y="3825044"/>
            <a:ext cx="4140460" cy="681608"/>
            <a:chOff x="2015716" y="3825044"/>
            <a:chExt cx="4140460" cy="681608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015716" y="3825044"/>
              <a:ext cx="4140460" cy="68160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888998" y="3973252"/>
              <a:ext cx="541654" cy="2891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smtClean="0">
                  <a:solidFill>
                    <a:schemeClr val="tx1"/>
                  </a:solidFill>
                </a:rPr>
                <a:t>(2)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79712" y="5013176"/>
            <a:ext cx="4248472" cy="432048"/>
            <a:chOff x="1979712" y="5013176"/>
            <a:chExt cx="4248472" cy="432048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1979712" y="5013176"/>
              <a:ext cx="4248472" cy="4320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30346" y="5089376"/>
              <a:ext cx="541654" cy="2891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smtClean="0">
                  <a:solidFill>
                    <a:schemeClr val="tx1"/>
                  </a:solidFill>
                </a:rPr>
                <a:t>(3)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2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Kerberos – Simple Dialogue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dirty="0" smtClean="0"/>
              <a:t>C </a:t>
            </a:r>
            <a:r>
              <a:rPr lang="en-IN" dirty="0"/>
              <a:t>---&gt; </a:t>
            </a:r>
            <a:r>
              <a:rPr lang="en-IN" dirty="0" smtClean="0"/>
              <a:t>AS:  </a:t>
            </a: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IDc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|| 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Pc 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|| </a:t>
            </a: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IDv</a:t>
            </a:r>
            <a:endParaRPr lang="en-IN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/>
              <a:t>AS </a:t>
            </a:r>
            <a:r>
              <a:rPr lang="en-IN" dirty="0"/>
              <a:t>---&gt;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 smtClean="0">
                <a:sym typeface="Wingdings" panose="05000000000000000000" pitchFamily="2" charset="2"/>
              </a:rPr>
              <a:t>C:  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  <a:r>
              <a:rPr lang="en-IN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endParaRPr lang="en-IN" sz="2400" b="1" dirty="0">
              <a:solidFill>
                <a:schemeClr val="tx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>
                <a:sym typeface="Wingdings" panose="05000000000000000000" pitchFamily="2" charset="2"/>
              </a:rPr>
              <a:t>C </a:t>
            </a:r>
            <a:r>
              <a:rPr lang="en-IN" dirty="0">
                <a:sym typeface="Wingdings" panose="05000000000000000000" pitchFamily="2" charset="2"/>
              </a:rPr>
              <a:t>---&gt; </a:t>
            </a:r>
            <a:r>
              <a:rPr lang="en-IN" dirty="0" smtClean="0">
                <a:sym typeface="Wingdings" panose="05000000000000000000" pitchFamily="2" charset="2"/>
              </a:rPr>
              <a:t>V:    </a:t>
            </a: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IDc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|| 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</a:p>
          <a:p>
            <a:pPr marL="0" indent="0" algn="ctr">
              <a:buNone/>
            </a:pP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 = E(</a:t>
            </a: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Kv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[</a:t>
            </a: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IDc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ADc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IN" sz="2400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IDv</a:t>
            </a:r>
            <a:r>
              <a:rPr lang="en-IN" sz="2400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])</a:t>
            </a:r>
            <a:endParaRPr lang="en-IN" sz="2400" b="1" dirty="0">
              <a:solidFill>
                <a:schemeClr val="tx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IN" dirty="0" smtClean="0"/>
              <a:t>Where,  </a:t>
            </a:r>
          </a:p>
          <a:p>
            <a:pPr lvl="1"/>
            <a:r>
              <a:rPr lang="en-IN" sz="2200" dirty="0" smtClean="0"/>
              <a:t>C = Client</a:t>
            </a:r>
          </a:p>
          <a:p>
            <a:pPr lvl="1"/>
            <a:r>
              <a:rPr lang="en-IN" sz="2200" dirty="0" smtClean="0"/>
              <a:t>AS = Authentication Server</a:t>
            </a:r>
          </a:p>
          <a:p>
            <a:pPr lvl="1"/>
            <a:r>
              <a:rPr lang="en-IN" sz="2200" dirty="0" smtClean="0"/>
              <a:t>V =  Server</a:t>
            </a:r>
          </a:p>
          <a:p>
            <a:pPr lvl="1"/>
            <a:r>
              <a:rPr lang="en-IN" sz="2200" dirty="0" err="1" smtClean="0"/>
              <a:t>IDc</a:t>
            </a:r>
            <a:r>
              <a:rPr lang="en-IN" sz="2200" dirty="0" smtClean="0"/>
              <a:t> = Identification of user C</a:t>
            </a:r>
          </a:p>
          <a:p>
            <a:pPr lvl="1"/>
            <a:r>
              <a:rPr lang="en-IN" sz="2200" dirty="0" err="1" smtClean="0"/>
              <a:t>Idv</a:t>
            </a:r>
            <a:r>
              <a:rPr lang="en-IN" sz="2200" dirty="0" smtClean="0"/>
              <a:t> = Identification of V</a:t>
            </a:r>
          </a:p>
          <a:p>
            <a:pPr lvl="1"/>
            <a:r>
              <a:rPr lang="en-IN" sz="2200" dirty="0" smtClean="0"/>
              <a:t>Pc = Password on User C</a:t>
            </a:r>
            <a:endParaRPr lang="en-IN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366456" y="3392996"/>
            <a:ext cx="4777544" cy="90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2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r>
              <a:rPr lang="en-IN" sz="2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Network Address of C</a:t>
            </a:r>
          </a:p>
          <a:p>
            <a:pPr marL="285750" lvl="1" indent="-285750" algn="just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2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Kv</a:t>
            </a:r>
            <a:r>
              <a:rPr lang="en-IN" sz="2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Secret key shared by AS and V</a:t>
            </a:r>
          </a:p>
        </p:txBody>
      </p:sp>
    </p:spTree>
    <p:extLst>
      <p:ext uri="{BB962C8B-B14F-4D97-AF65-F5344CB8AC3E}">
        <p14:creationId xmlns:p14="http://schemas.microsoft.com/office/powerpoint/2010/main" val="7311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Kerberos – </a:t>
            </a:r>
            <a:r>
              <a:rPr lang="en-IN" dirty="0" smtClean="0"/>
              <a:t>More Secure </a:t>
            </a:r>
            <a:r>
              <a:rPr lang="en-IN" dirty="0"/>
              <a:t>Dialogue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Once per user logon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 ---&gt; AS: 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IDc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 || 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IDTGS</a:t>
            </a:r>
            <a:endParaRPr lang="en-IN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AS ---&gt;</a:t>
            </a:r>
            <a:r>
              <a:rPr lang="en-IN" dirty="0">
                <a:sym typeface="Wingdings" panose="05000000000000000000" pitchFamily="2" charset="2"/>
              </a:rPr>
              <a:t> C:  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E(Kc, </a:t>
            </a:r>
            <a:r>
              <a:rPr lang="en-IN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  <a:r>
              <a:rPr lang="en-IN" b="1" baseline="-25000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TGS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en-IN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IN" b="1" dirty="0" smtClean="0"/>
              <a:t>Once per type of service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 ---&gt; </a:t>
            </a:r>
            <a:r>
              <a:rPr lang="en-IN" dirty="0" smtClean="0"/>
              <a:t>TGS: 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IDc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|| </a:t>
            </a:r>
            <a:r>
              <a:rPr lang="en-IN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IDv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|| </a:t>
            </a:r>
            <a:r>
              <a:rPr lang="en-IN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  <a:r>
              <a:rPr lang="en-IN" b="1" baseline="-25000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TGS</a:t>
            </a:r>
            <a:endParaRPr lang="en-IN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/>
              <a:t>TGS </a:t>
            </a:r>
            <a:r>
              <a:rPr lang="en-IN" dirty="0"/>
              <a:t>---&gt;</a:t>
            </a:r>
            <a:r>
              <a:rPr lang="en-IN" dirty="0">
                <a:sym typeface="Wingdings" panose="05000000000000000000" pitchFamily="2" charset="2"/>
              </a:rPr>
              <a:t> C:  </a:t>
            </a:r>
            <a:r>
              <a:rPr lang="en-IN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  <a:r>
              <a:rPr lang="en-IN" b="1" baseline="-25000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</a:t>
            </a:r>
            <a:r>
              <a:rPr lang="en-IN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endParaRPr lang="en-IN" b="1" dirty="0">
              <a:solidFill>
                <a:schemeClr val="tx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IN" b="1" dirty="0" smtClean="0"/>
              <a:t>Once per service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 ---&gt; </a:t>
            </a:r>
            <a:r>
              <a:rPr lang="en-IN" dirty="0" smtClean="0"/>
              <a:t>V: 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IDc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 || </a:t>
            </a:r>
            <a:r>
              <a:rPr lang="en-IN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  <a:r>
              <a:rPr lang="en-IN" b="1" baseline="-25000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</a:t>
            </a:r>
            <a:endParaRPr lang="en-IN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  <a:r>
              <a:rPr lang="en-IN" b="1" baseline="-25000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TGS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= E(K</a:t>
            </a:r>
            <a:r>
              <a:rPr lang="en-IN" b="1" baseline="-25000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TGS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[</a:t>
            </a:r>
            <a:r>
              <a:rPr lang="en-IN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IDc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IN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ADc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IN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</a:t>
            </a:r>
            <a:r>
              <a:rPr lang="en-IN" b="1" baseline="-25000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TGS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TS1, Lifetime1]) </a:t>
            </a:r>
            <a:r>
              <a:rPr lang="en-IN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endParaRPr lang="en-IN" b="1" dirty="0">
              <a:solidFill>
                <a:schemeClr val="tx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  <a:r>
              <a:rPr lang="en-IN" b="1" baseline="-25000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E(K</a:t>
            </a:r>
            <a:r>
              <a:rPr lang="en-IN" b="1" baseline="-25000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IDc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ADc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IN" b="1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</a:t>
            </a:r>
            <a:r>
              <a:rPr lang="en-IN" b="1" baseline="-25000" dirty="0" err="1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TS2, Lifetime2]) </a:t>
            </a:r>
            <a:r>
              <a:rPr lang="en-IN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endParaRPr lang="en-IN" b="1" dirty="0">
              <a:solidFill>
                <a:schemeClr val="tx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77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Kerberos – More Secure Dialogue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4" y="2816932"/>
            <a:ext cx="1219200" cy="1219200"/>
          </a:xfrm>
        </p:spPr>
      </p:pic>
      <p:sp>
        <p:nvSpPr>
          <p:cNvPr id="8" name="Rectangle 7"/>
          <p:cNvSpPr/>
          <p:nvPr/>
        </p:nvSpPr>
        <p:spPr>
          <a:xfrm>
            <a:off x="498612" y="4052635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Client-C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60232" y="4228811"/>
            <a:ext cx="1872208" cy="2023748"/>
            <a:chOff x="6552220" y="1412776"/>
            <a:chExt cx="1872208" cy="20237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8244" y="1412776"/>
              <a:ext cx="1300593" cy="130059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552220" y="2715213"/>
              <a:ext cx="1872208" cy="7213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Ticket Granting Server-TGS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60232" y="1158592"/>
            <a:ext cx="1872208" cy="2023748"/>
            <a:chOff x="6552220" y="1412776"/>
            <a:chExt cx="1872208" cy="202374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8244" y="1412776"/>
              <a:ext cx="1300593" cy="130059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552220" y="2715213"/>
              <a:ext cx="1872208" cy="7213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Authentication Server-AS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794756" y="1808889"/>
            <a:ext cx="5081500" cy="1373451"/>
            <a:chOff x="1794756" y="1808889"/>
            <a:chExt cx="5081500" cy="1373451"/>
          </a:xfrm>
        </p:grpSpPr>
        <p:cxnSp>
          <p:nvCxnSpPr>
            <p:cNvPr id="20" name="Straight Arrow Connector 19"/>
            <p:cNvCxnSpPr>
              <a:stCxn id="12" idx="1"/>
            </p:cNvCxnSpPr>
            <p:nvPr/>
          </p:nvCxnSpPr>
          <p:spPr>
            <a:xfrm flipH="1">
              <a:off x="1794756" y="1808889"/>
              <a:ext cx="5081500" cy="137345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086980" y="2268302"/>
              <a:ext cx="2268252" cy="783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err="1" smtClean="0">
                  <a:solidFill>
                    <a:schemeClr val="tx1"/>
                  </a:solidFill>
                </a:rPr>
                <a:t>Ticket</a:t>
              </a:r>
              <a:r>
                <a:rPr lang="en-IN" sz="2200" baseline="-25000" dirty="0" err="1" smtClean="0">
                  <a:solidFill>
                    <a:schemeClr val="tx1"/>
                  </a:solidFill>
                </a:rPr>
                <a:t>TGS</a:t>
              </a:r>
              <a:r>
                <a:rPr lang="en-IN" sz="2200" dirty="0" smtClean="0">
                  <a:solidFill>
                    <a:schemeClr val="tx1"/>
                  </a:solidFill>
                </a:rPr>
                <a:t> to access TGS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46684" y="1235944"/>
            <a:ext cx="5729572" cy="1580988"/>
            <a:chOff x="1146684" y="1235944"/>
            <a:chExt cx="5729572" cy="1580988"/>
          </a:xfrm>
        </p:grpSpPr>
        <p:cxnSp>
          <p:nvCxnSpPr>
            <p:cNvPr id="37" name="Curved Connector 36"/>
            <p:cNvCxnSpPr>
              <a:stCxn id="4" idx="0"/>
            </p:cNvCxnSpPr>
            <p:nvPr/>
          </p:nvCxnSpPr>
          <p:spPr>
            <a:xfrm rot="5400000" flipH="1" flipV="1">
              <a:off x="3381400" y="-677924"/>
              <a:ext cx="1260140" cy="5729572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51820" y="1235944"/>
              <a:ext cx="2268252" cy="790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smtClean="0">
                  <a:solidFill>
                    <a:schemeClr val="tx1"/>
                  </a:solidFill>
                </a:rPr>
                <a:t>Request for 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Ticket</a:t>
              </a:r>
              <a:r>
                <a:rPr lang="en-IN" sz="2200" baseline="-25000" dirty="0" err="1" smtClean="0">
                  <a:solidFill>
                    <a:schemeClr val="tx1"/>
                  </a:solidFill>
                </a:rPr>
                <a:t>TGS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756284" y="4078532"/>
            <a:ext cx="5011960" cy="1087308"/>
            <a:chOff x="1756284" y="4078532"/>
            <a:chExt cx="5011960" cy="1087308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756284" y="4078532"/>
              <a:ext cx="5011960" cy="108730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3881946" y="4224955"/>
              <a:ext cx="1476164" cy="767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smtClean="0">
                  <a:solidFill>
                    <a:schemeClr val="tx1"/>
                  </a:solidFill>
                </a:rPr>
                <a:t>Request for 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Ticket</a:t>
              </a:r>
              <a:r>
                <a:rPr lang="en-IN" sz="2200" baseline="-25000" dirty="0" err="1" smtClean="0">
                  <a:solidFill>
                    <a:schemeClr val="tx1"/>
                  </a:solidFill>
                </a:rPr>
                <a:t>V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146684" y="4412676"/>
            <a:ext cx="5513548" cy="1619564"/>
            <a:chOff x="1146684" y="4412676"/>
            <a:chExt cx="5513548" cy="1619564"/>
          </a:xfrm>
        </p:grpSpPr>
        <p:cxnSp>
          <p:nvCxnSpPr>
            <p:cNvPr id="61" name="Curved Connector 60"/>
            <p:cNvCxnSpPr>
              <a:stCxn id="9" idx="1"/>
              <a:endCxn id="8" idx="2"/>
            </p:cNvCxnSpPr>
            <p:nvPr/>
          </p:nvCxnSpPr>
          <p:spPr>
            <a:xfrm rot="10800000">
              <a:off x="1146684" y="4412676"/>
              <a:ext cx="5513548" cy="1479229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239852" y="5265204"/>
              <a:ext cx="1512168" cy="767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smtClean="0">
                  <a:solidFill>
                    <a:schemeClr val="tx1"/>
                  </a:solidFill>
                </a:rPr>
                <a:t>Request for 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Ticket</a:t>
              </a:r>
              <a:r>
                <a:rPr lang="en-IN" sz="2200" baseline="-25000" dirty="0" err="1" smtClean="0">
                  <a:solidFill>
                    <a:schemeClr val="tx1"/>
                  </a:solidFill>
                </a:rPr>
                <a:t>V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943708" y="3190428"/>
            <a:ext cx="5328592" cy="767036"/>
            <a:chOff x="1943708" y="3190428"/>
            <a:chExt cx="5328592" cy="767036"/>
          </a:xfrm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1943708" y="3263308"/>
              <a:ext cx="5328592" cy="600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3671900" y="3190428"/>
              <a:ext cx="1683332" cy="767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smtClean="0">
                  <a:solidFill>
                    <a:schemeClr val="tx1"/>
                  </a:solidFill>
                </a:rPr>
                <a:t>Request for Service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56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14414</TotalTime>
  <Words>1057</Words>
  <Application>Microsoft Office PowerPoint</Application>
  <PresentationFormat>On-screen Show (4:3)</PresentationFormat>
  <Paragraphs>146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Open Sans</vt:lpstr>
      <vt:lpstr>Open Sans Extrabold</vt:lpstr>
      <vt:lpstr>Open Sans Semibold</vt:lpstr>
      <vt:lpstr>Times New Roman</vt:lpstr>
      <vt:lpstr>Wingdings</vt:lpstr>
      <vt:lpstr>Office Theme</vt:lpstr>
      <vt:lpstr>Custom Design</vt:lpstr>
      <vt:lpstr>UNIT-9 Remote user authentication</vt:lpstr>
      <vt:lpstr>Outline</vt:lpstr>
      <vt:lpstr>Remote user authentication with symmetric encryption</vt:lpstr>
      <vt:lpstr>Remote user authentication with symmetric encryption</vt:lpstr>
      <vt:lpstr>Kerberos</vt:lpstr>
      <vt:lpstr>Kerberos – Simple Dialogue</vt:lpstr>
      <vt:lpstr>Kerberos – Simple Dialogue</vt:lpstr>
      <vt:lpstr>Kerberos – More Secure Dialogue</vt:lpstr>
      <vt:lpstr>Kerberos – More Secure Dialogue</vt:lpstr>
      <vt:lpstr>Kerberos Version 4 – Step-1</vt:lpstr>
      <vt:lpstr>Kerberos Version 4 – Step-2</vt:lpstr>
      <vt:lpstr>Kerberos Version 4 – Step-3</vt:lpstr>
      <vt:lpstr>Kerberos Version 4 – Step-4</vt:lpstr>
      <vt:lpstr>Kerberos Version 4 – Step-4</vt:lpstr>
      <vt:lpstr>Kerberos Version 4 – Step-5, 6</vt:lpstr>
      <vt:lpstr>Ticket</vt:lpstr>
      <vt:lpstr>Ticket Contents</vt:lpstr>
      <vt:lpstr>PowerPoint Presentation</vt:lpstr>
      <vt:lpstr>PowerPoint Presentation</vt:lpstr>
      <vt:lpstr>Remote user authentication with Asymmetric encryption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RUPESH-PC</cp:lastModifiedBy>
  <cp:revision>2965</cp:revision>
  <dcterms:created xsi:type="dcterms:W3CDTF">2013-05-17T03:00:03Z</dcterms:created>
  <dcterms:modified xsi:type="dcterms:W3CDTF">2017-09-12T03:09:23Z</dcterms:modified>
</cp:coreProperties>
</file>