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61" r:id="rId3"/>
    <p:sldId id="394" r:id="rId4"/>
    <p:sldId id="395" r:id="rId5"/>
    <p:sldId id="396" r:id="rId6"/>
    <p:sldId id="397" r:id="rId7"/>
    <p:sldId id="401" r:id="rId8"/>
    <p:sldId id="398" r:id="rId9"/>
    <p:sldId id="399" r:id="rId10"/>
    <p:sldId id="400" r:id="rId11"/>
    <p:sldId id="402" r:id="rId12"/>
    <p:sldId id="403" r:id="rId13"/>
    <p:sldId id="404" r:id="rId14"/>
    <p:sldId id="407" r:id="rId15"/>
    <p:sldId id="416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05" r:id="rId25"/>
    <p:sldId id="406" r:id="rId26"/>
    <p:sldId id="393" r:id="rId27"/>
    <p:sldId id="32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F1s3EiH0uY5eqoQ6fKRtw==" hashData="HnKg4C8WlS97XlSS/8ac7KPcXZE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3F7"/>
    <a:srgbClr val="B2EFE6"/>
    <a:srgbClr val="F3FCFC"/>
    <a:srgbClr val="E40524"/>
    <a:srgbClr val="34495E"/>
    <a:srgbClr val="F5FDFD"/>
    <a:srgbClr val="E7F2FF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6" autoAdjust="0"/>
    <p:restoredTop sz="94853"/>
  </p:normalViewPr>
  <p:slideViewPr>
    <p:cSldViewPr>
      <p:cViewPr varScale="1">
        <p:scale>
          <a:sx n="83" d="100"/>
          <a:sy n="83" d="100"/>
        </p:scale>
        <p:origin x="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04/09/17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156760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/>
                <a:gridCol w="609600"/>
                <a:gridCol w="3886200"/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4 – </a:t>
                      </a:r>
                      <a:r>
                        <a:rPr lang="en-IN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Mobile Computing and Wireless Communication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7900753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/>
                <a:gridCol w="4572000"/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4 – Mobile Computing and Wireless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Maulik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Trivedi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9998265805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maulik.trivedi@darshan.ac.in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8" y="3857223"/>
            <a:ext cx="9102143" cy="609600"/>
          </a:xfrm>
        </p:spPr>
        <p:txBody>
          <a:bodyPr anchor="b">
            <a:noAutofit/>
          </a:bodyPr>
          <a:lstStyle/>
          <a:p>
            <a:pPr algn="l"/>
            <a:r>
              <a:rPr lang="en-IN" sz="5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</a:t>
            </a:r>
            <a:r>
              <a:rPr lang="mr-IN" sz="5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–</a:t>
            </a:r>
            <a:r>
              <a:rPr lang="en-IN" sz="5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4: Wireless LAN</a:t>
            </a:r>
            <a:endParaRPr lang="en-US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indent="-342900" algn="l">
                        <a:defRPr/>
                      </a:pPr>
                      <a:r>
                        <a:rPr lang="da-DK" sz="1400" b="1" kern="1200" noProof="1" smtClean="0">
                          <a:solidFill>
                            <a:srgbClr val="FFFFFF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Computer</a:t>
                      </a:r>
                      <a:r>
                        <a:rPr lang="da-DK" sz="1400" b="1" kern="1200" baseline="0" noProof="1" smtClean="0">
                          <a:solidFill>
                            <a:srgbClr val="FFFFFF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Engineering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rgbClr val="FFFFFF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  <a:endParaRPr lang="en-IN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42" y="76200"/>
            <a:ext cx="198120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600200" y="3810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+mj-lt"/>
              </a:rPr>
              <a:t>Mobile Computing and Wireless Communication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(2170710)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3120" y="5638038"/>
            <a:ext cx="3200400" cy="7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Adhoc</a:t>
            </a:r>
            <a:r>
              <a:rPr lang="en-US" dirty="0"/>
              <a:t> </a:t>
            </a:r>
            <a:r>
              <a:rPr lang="en-US" dirty="0" smtClean="0"/>
              <a:t>Mode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1" y="1219200"/>
            <a:ext cx="8024037" cy="40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</a:t>
            </a:r>
            <a:r>
              <a:rPr lang="en-US" dirty="0" smtClean="0"/>
              <a:t>Mode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511300"/>
            <a:ext cx="80518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9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802.11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the </a:t>
            </a:r>
            <a:r>
              <a:rPr lang="en-US" dirty="0" smtClean="0"/>
              <a:t>802.11 architecture, one </a:t>
            </a:r>
            <a:r>
              <a:rPr lang="en-US" dirty="0"/>
              <a:t>cell or a BSS is controlled by one Base Station.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base station is called </a:t>
            </a:r>
            <a:r>
              <a:rPr lang="en-US" dirty="0">
                <a:solidFill>
                  <a:srgbClr val="FF0000"/>
                </a:solidFill>
              </a:rPr>
              <a:t>Access Point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AP</a:t>
            </a:r>
            <a:r>
              <a:rPr lang="en-US" dirty="0"/>
              <a:t> in short. </a:t>
            </a:r>
          </a:p>
          <a:p>
            <a:pPr algn="just"/>
            <a:r>
              <a:rPr lang="en-US" dirty="0"/>
              <a:t>Although a wireless LAN may be formed by a single cell, with a single Access Point, most installations will be formed by several cells, where the access points are connected through some kind of backbone.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backbone is called </a:t>
            </a:r>
            <a:r>
              <a:rPr lang="en-US" dirty="0">
                <a:solidFill>
                  <a:srgbClr val="FF0000"/>
                </a:solidFill>
              </a:rPr>
              <a:t>Distribution System </a:t>
            </a:r>
            <a:r>
              <a:rPr lang="en-US" dirty="0"/>
              <a:t>(or DS). This backbone is typically Ethernet and, in some cases, is wireless itself.</a:t>
            </a:r>
          </a:p>
          <a:p>
            <a:pPr algn="just"/>
            <a:r>
              <a:rPr lang="en-US" dirty="0"/>
              <a:t>The whole interconnected Wireless LAN, including the different cells, their respective Access Points and the Distribution System, is seen as a single 802 network to the upper layers of the OSI model and is called as </a:t>
            </a:r>
            <a:r>
              <a:rPr lang="en-US" dirty="0">
                <a:solidFill>
                  <a:srgbClr val="FF0000"/>
                </a:solidFill>
              </a:rPr>
              <a:t>Extended Service Set </a:t>
            </a:r>
            <a:r>
              <a:rPr lang="en-US" dirty="0"/>
              <a:t>(ESS).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802.11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802.11 standards cover definitions for both </a:t>
            </a:r>
            <a:r>
              <a:rPr lang="en-US" dirty="0">
                <a:solidFill>
                  <a:srgbClr val="FF0000"/>
                </a:solidFill>
              </a:rPr>
              <a:t>MAC</a:t>
            </a:r>
            <a:r>
              <a:rPr lang="en-US" dirty="0"/>
              <a:t> (Medium Access Control) and </a:t>
            </a:r>
            <a:r>
              <a:rPr lang="en-US" dirty="0">
                <a:solidFill>
                  <a:srgbClr val="FF0000"/>
                </a:solidFill>
              </a:rPr>
              <a:t>Physical</a:t>
            </a:r>
            <a:r>
              <a:rPr lang="en-US" dirty="0"/>
              <a:t> Layer.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standard currently defines a single MAC, which interacts with three PHYs:  Frequency Hopping Spread Spectrum, Direct Sequence Spread Spectrum and </a:t>
            </a:r>
            <a:r>
              <a:rPr lang="en-US" dirty="0" err="1"/>
              <a:t>InfraRed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429000"/>
            <a:ext cx="52260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architecture of the Physical layer comprises of the two </a:t>
            </a:r>
            <a:r>
              <a:rPr lang="en-US" dirty="0" smtClean="0"/>
              <a:t>sub layers </a:t>
            </a:r>
            <a:r>
              <a:rPr lang="en-US" dirty="0"/>
              <a:t>for each station: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Physical Layer Convergence Procedure (PLCP):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PLCP sub layer </a:t>
            </a:r>
            <a:r>
              <a:rPr lang="en-US" dirty="0"/>
              <a:t>is responsible for the Carrier Sense (CS) part of the Carrier Sense Multiple Access/Collision Avoidance (</a:t>
            </a:r>
            <a:r>
              <a:rPr lang="en-US" dirty="0">
                <a:solidFill>
                  <a:srgbClr val="FF0000"/>
                </a:solidFill>
              </a:rPr>
              <a:t>CSMA/CA</a:t>
            </a:r>
            <a:r>
              <a:rPr lang="en-US" dirty="0"/>
              <a:t>) protocol. </a:t>
            </a:r>
            <a:endParaRPr lang="en-US" dirty="0" smtClean="0"/>
          </a:p>
          <a:p>
            <a:pPr algn="just"/>
            <a:r>
              <a:rPr lang="en-US" dirty="0" smtClean="0"/>
              <a:t>PLCP </a:t>
            </a:r>
            <a:r>
              <a:rPr lang="en-US" dirty="0"/>
              <a:t>layer prepares the MAC Protocol Data Unit (</a:t>
            </a:r>
            <a:r>
              <a:rPr lang="en-US" dirty="0">
                <a:solidFill>
                  <a:srgbClr val="FF0000"/>
                </a:solidFill>
              </a:rPr>
              <a:t>MPDU</a:t>
            </a:r>
            <a:r>
              <a:rPr lang="en-US" dirty="0"/>
              <a:t>) for transmission.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PLCP also delivers the incoming frames from the wireless medium to the MAC layer. </a:t>
            </a:r>
          </a:p>
        </p:txBody>
      </p:sp>
    </p:spTree>
    <p:extLst>
      <p:ext uri="{BB962C8B-B14F-4D97-AF65-F5344CB8AC3E}">
        <p14:creationId xmlns:p14="http://schemas.microsoft.com/office/powerpoint/2010/main" val="170779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smtClean="0"/>
              <a:t>Layer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Physical Medium Dependent (PMD):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The </a:t>
            </a:r>
            <a:r>
              <a:rPr lang="en-US" dirty="0"/>
              <a:t>PMD provides the actual transmission and reception of physical layer entities between stations through the wireless media. </a:t>
            </a:r>
            <a:endParaRPr lang="en-US" dirty="0" smtClean="0"/>
          </a:p>
          <a:p>
            <a:pPr algn="just"/>
            <a:r>
              <a:rPr lang="en-US" dirty="0" smtClean="0"/>
              <a:t>This sub layer </a:t>
            </a:r>
            <a:r>
              <a:rPr lang="en-US" dirty="0"/>
              <a:t>provides the </a:t>
            </a:r>
            <a:r>
              <a:rPr lang="en-US" dirty="0">
                <a:solidFill>
                  <a:srgbClr val="FF0000"/>
                </a:solidFill>
              </a:rPr>
              <a:t>modulation/demodulation</a:t>
            </a:r>
            <a:r>
              <a:rPr lang="en-US" dirty="0"/>
              <a:t> of the transmission.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FHSS Physical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Frequency Hopping Spread Spectrum (</a:t>
            </a:r>
            <a:r>
              <a:rPr lang="en-US" dirty="0">
                <a:solidFill>
                  <a:srgbClr val="FF0000"/>
                </a:solidFill>
              </a:rPr>
              <a:t>FHSS</a:t>
            </a:r>
            <a:r>
              <a:rPr lang="en-US" dirty="0"/>
              <a:t>) mode, the layer carries the clocking information to synchronize the receiver clock with the clock of the transmitted packet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FHSS PMD is responsible for </a:t>
            </a:r>
            <a:r>
              <a:rPr lang="en-US" dirty="0">
                <a:solidFill>
                  <a:srgbClr val="FF0000"/>
                </a:solidFill>
              </a:rPr>
              <a:t>converting the binary bit sequence into analog signal </a:t>
            </a:r>
            <a:r>
              <a:rPr lang="en-US" dirty="0"/>
              <a:t>and transmit the PPDU frame into the air. </a:t>
            </a:r>
            <a:endParaRPr lang="en-US" dirty="0" smtClean="0"/>
          </a:p>
          <a:p>
            <a:pPr algn="just"/>
            <a:r>
              <a:rPr lang="en-US" dirty="0" smtClean="0"/>
              <a:t>FHSS </a:t>
            </a:r>
            <a:r>
              <a:rPr lang="en-US" dirty="0"/>
              <a:t>PMD does this using the </a:t>
            </a:r>
            <a:r>
              <a:rPr lang="en-US" dirty="0">
                <a:solidFill>
                  <a:srgbClr val="FF0000"/>
                </a:solidFill>
              </a:rPr>
              <a:t>frequency hopping technique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DSSS Physical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DSSS PLCP is responsible for </a:t>
            </a:r>
            <a:r>
              <a:rPr lang="en-US" dirty="0">
                <a:solidFill>
                  <a:srgbClr val="FF0000"/>
                </a:solidFill>
              </a:rPr>
              <a:t>synchronizing and receiving</a:t>
            </a:r>
            <a:r>
              <a:rPr lang="en-US" dirty="0"/>
              <a:t> the data bits correctly. </a:t>
            </a:r>
          </a:p>
          <a:p>
            <a:pPr algn="just"/>
            <a:r>
              <a:rPr lang="en-US" dirty="0"/>
              <a:t>DSSS PMD translates the binary </a:t>
            </a:r>
            <a:r>
              <a:rPr lang="en-US" dirty="0">
                <a:solidFill>
                  <a:srgbClr val="FF0000"/>
                </a:solidFill>
              </a:rPr>
              <a:t>digital sequence into analog radio signals </a:t>
            </a:r>
            <a:r>
              <a:rPr lang="en-US" dirty="0"/>
              <a:t>and transmits the PPDU frame into the air.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DSSS physical layer operates within the </a:t>
            </a:r>
            <a:r>
              <a:rPr lang="en-US" dirty="0">
                <a:solidFill>
                  <a:srgbClr val="FF0000"/>
                </a:solidFill>
              </a:rPr>
              <a:t>ISM</a:t>
            </a:r>
            <a:r>
              <a:rPr lang="en-US" dirty="0"/>
              <a:t> band.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8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Wired Equivalent Privacy (WEP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WEP was designed to </a:t>
            </a:r>
            <a:r>
              <a:rPr lang="en-US" dirty="0">
                <a:solidFill>
                  <a:srgbClr val="FF0000"/>
                </a:solidFill>
              </a:rPr>
              <a:t>protect users </a:t>
            </a:r>
            <a:r>
              <a:rPr lang="en-US" dirty="0"/>
              <a:t>of a WLAN from casual eavesdropping and was intended to offer following facilities: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Reasonably strong encryption </a:t>
            </a:r>
            <a:r>
              <a:rPr lang="en-US" dirty="0"/>
              <a:t>- It relies on the difficulty of recovering the secret key through a brute force attack. The difficulty grows with the key length.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Self-synchronizing</a:t>
            </a:r>
            <a:r>
              <a:rPr lang="en-US" dirty="0"/>
              <a:t> - Each packet contains the information required to decrypt it. There is no need to deal with lost packets.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Efficient</a:t>
            </a:r>
            <a:r>
              <a:rPr lang="en-US" dirty="0"/>
              <a:t> - It can be implemented in software with reasonable efficiency.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Exportable</a:t>
            </a:r>
            <a:r>
              <a:rPr lang="en-US" dirty="0"/>
              <a:t> - Limiting the key length leads to a greater possibility of export beyond US.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WEP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It is assumed that the </a:t>
            </a:r>
            <a:r>
              <a:rPr lang="en-US" dirty="0">
                <a:solidFill>
                  <a:srgbClr val="FF0000"/>
                </a:solidFill>
              </a:rPr>
              <a:t>secret key </a:t>
            </a:r>
            <a:r>
              <a:rPr lang="en-US" dirty="0"/>
              <a:t>has been distributed to both the transmitting and receiving stations by some secure means.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On the transmitting station, the </a:t>
            </a:r>
            <a:r>
              <a:rPr lang="en-US" dirty="0">
                <a:solidFill>
                  <a:srgbClr val="FF0000"/>
                </a:solidFill>
              </a:rPr>
              <a:t>40-bit secret key </a:t>
            </a:r>
            <a:r>
              <a:rPr lang="en-US" dirty="0"/>
              <a:t>is concatenated with a </a:t>
            </a:r>
            <a:r>
              <a:rPr lang="en-US" dirty="0">
                <a:solidFill>
                  <a:srgbClr val="FF0000"/>
                </a:solidFill>
              </a:rPr>
              <a:t>24-bit Initialization Vector </a:t>
            </a:r>
            <a:r>
              <a:rPr lang="en-US" dirty="0"/>
              <a:t>(IV) to produce a seed for input into the </a:t>
            </a:r>
            <a:r>
              <a:rPr lang="en-US" dirty="0">
                <a:solidFill>
                  <a:srgbClr val="FF0000"/>
                </a:solidFill>
              </a:rPr>
              <a:t>WEP PRNG </a:t>
            </a:r>
            <a:r>
              <a:rPr lang="en-US" dirty="0"/>
              <a:t>(Pseudo Random Number Generator).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 seed is passed into the PRNG to produce a stream of </a:t>
            </a:r>
            <a:r>
              <a:rPr lang="en-US" dirty="0">
                <a:solidFill>
                  <a:srgbClr val="FF0000"/>
                </a:solidFill>
              </a:rPr>
              <a:t>pseudorandom octets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plaintext PDU </a:t>
            </a:r>
            <a:r>
              <a:rPr lang="en-US" dirty="0"/>
              <a:t>is then XOR-</a:t>
            </a:r>
            <a:r>
              <a:rPr lang="en-US" dirty="0" err="1"/>
              <a:t>ed</a:t>
            </a:r>
            <a:r>
              <a:rPr lang="en-US" dirty="0"/>
              <a:t> with the pseudo-random </a:t>
            </a:r>
            <a:r>
              <a:rPr lang="en-US" dirty="0" err="1"/>
              <a:t>keystream</a:t>
            </a:r>
            <a:r>
              <a:rPr lang="en-US" dirty="0"/>
              <a:t> to produce the </a:t>
            </a:r>
            <a:r>
              <a:rPr lang="en-US" dirty="0" smtClean="0"/>
              <a:t>cipher-text </a:t>
            </a:r>
            <a:r>
              <a:rPr lang="en-US" dirty="0"/>
              <a:t>PDU.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This cipher-text PDU is then concatenated with the 24-bits IV and transmitted on the wireless media.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Advantages of Wireless LAN</a:t>
            </a:r>
          </a:p>
          <a:p>
            <a:pPr algn="just"/>
            <a:r>
              <a:rPr lang="en-US" dirty="0" smtClean="0"/>
              <a:t>Applications of WLAN</a:t>
            </a:r>
          </a:p>
          <a:p>
            <a:pPr algn="just"/>
            <a:r>
              <a:rPr lang="en-US" dirty="0" smtClean="0"/>
              <a:t>IEEE Standard</a:t>
            </a:r>
          </a:p>
          <a:p>
            <a:pPr algn="just"/>
            <a:r>
              <a:rPr lang="en-US" dirty="0" smtClean="0"/>
              <a:t>Type of WLAN</a:t>
            </a:r>
          </a:p>
          <a:p>
            <a:pPr algn="just"/>
            <a:r>
              <a:rPr lang="en-US" dirty="0" err="1" smtClean="0"/>
              <a:t>Adhoc</a:t>
            </a:r>
            <a:r>
              <a:rPr lang="en-US" dirty="0" smtClean="0"/>
              <a:t> Vs. Infrastructure Mode</a:t>
            </a:r>
          </a:p>
          <a:p>
            <a:pPr algn="just"/>
            <a:r>
              <a:rPr lang="en-US" dirty="0"/>
              <a:t>IEEE 802.11 </a:t>
            </a:r>
            <a:r>
              <a:rPr lang="en-US" dirty="0" smtClean="0"/>
              <a:t>Architecture</a:t>
            </a:r>
          </a:p>
          <a:p>
            <a:pPr algn="just"/>
            <a:r>
              <a:rPr lang="en-US" dirty="0"/>
              <a:t>Wired Equivalent Privacy (WEP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WEP Algorithm </a:t>
            </a:r>
          </a:p>
          <a:p>
            <a:pPr algn="just"/>
            <a:r>
              <a:rPr lang="en-US" dirty="0"/>
              <a:t>802.1X </a:t>
            </a:r>
            <a:r>
              <a:rPr lang="en-US" dirty="0" smtClean="0"/>
              <a:t>Authentication</a:t>
            </a:r>
          </a:p>
          <a:p>
            <a:pPr algn="just"/>
            <a:r>
              <a:rPr lang="en-US" dirty="0" smtClean="0"/>
              <a:t>3G vs. WIFI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57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WEP </a:t>
            </a:r>
            <a:r>
              <a:rPr lang="en-US" dirty="0" smtClean="0"/>
              <a:t>Algorithm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The receiving station reads the </a:t>
            </a:r>
            <a:r>
              <a:rPr lang="en-US" dirty="0">
                <a:solidFill>
                  <a:srgbClr val="FF0000"/>
                </a:solidFill>
              </a:rPr>
              <a:t>IV</a:t>
            </a:r>
            <a:r>
              <a:rPr lang="en-US" dirty="0"/>
              <a:t> and concatenates it with the </a:t>
            </a:r>
            <a:r>
              <a:rPr lang="en-US" dirty="0">
                <a:solidFill>
                  <a:srgbClr val="FF0000"/>
                </a:solidFill>
              </a:rPr>
              <a:t>secret key</a:t>
            </a:r>
            <a:r>
              <a:rPr lang="en-US" dirty="0"/>
              <a:t>, producing the seed that it passes to the </a:t>
            </a:r>
            <a:r>
              <a:rPr lang="en-US" dirty="0">
                <a:solidFill>
                  <a:srgbClr val="FF0000"/>
                </a:solidFill>
              </a:rPr>
              <a:t>PRNG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The receiver’s PRNG produces identical </a:t>
            </a:r>
            <a:r>
              <a:rPr lang="en-US" dirty="0" err="1"/>
              <a:t>keystream</a:t>
            </a:r>
            <a:r>
              <a:rPr lang="en-US" dirty="0"/>
              <a:t> used by the transmitting station. When this PRNG is </a:t>
            </a:r>
            <a:r>
              <a:rPr lang="en-US" dirty="0" err="1"/>
              <a:t>XORed</a:t>
            </a:r>
            <a:r>
              <a:rPr lang="en-US" dirty="0"/>
              <a:t> with the </a:t>
            </a:r>
            <a:r>
              <a:rPr lang="en-US" dirty="0" err="1"/>
              <a:t>ciphertext</a:t>
            </a:r>
            <a:r>
              <a:rPr lang="en-US" dirty="0"/>
              <a:t>, the original plaintext PDU is produced.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It is worth mentioning that the plaintext PDU is also protected with a </a:t>
            </a:r>
            <a:r>
              <a:rPr lang="en-US" dirty="0">
                <a:solidFill>
                  <a:srgbClr val="FF0000"/>
                </a:solidFill>
              </a:rPr>
              <a:t>CRC to prevent random tampering </a:t>
            </a:r>
            <a:r>
              <a:rPr lang="en-US" dirty="0"/>
              <a:t>with the </a:t>
            </a:r>
            <a:r>
              <a:rPr lang="en-US" dirty="0" err="1"/>
              <a:t>ciphertext</a:t>
            </a:r>
            <a:r>
              <a:rPr lang="en-US" dirty="0"/>
              <a:t> in transit.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9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Passive attacks</a:t>
            </a:r>
          </a:p>
          <a:p>
            <a:pPr algn="just"/>
            <a:r>
              <a:rPr lang="en-US" dirty="0"/>
              <a:t>Active attacks</a:t>
            </a:r>
          </a:p>
          <a:p>
            <a:pPr algn="just"/>
            <a:r>
              <a:rPr lang="en-US" dirty="0"/>
              <a:t>Active attacks to decrypt traffic</a:t>
            </a:r>
          </a:p>
          <a:p>
            <a:pPr algn="just"/>
            <a:r>
              <a:rPr lang="en-US" dirty="0"/>
              <a:t>Dictionary-building attack</a:t>
            </a:r>
          </a:p>
          <a:p>
            <a:pPr algn="just"/>
            <a:r>
              <a:rPr lang="en-US" dirty="0"/>
              <a:t>Hijacking a session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802.1X </a:t>
            </a: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prevent attacks on wireless LAN, the IEEE specification committee on 802.11 included the 802.1x authentication framework.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802.1x framework provides the link layer with extensible authentication, normally seen in higher layers.</a:t>
            </a:r>
          </a:p>
          <a:p>
            <a:pPr algn="just"/>
            <a:r>
              <a:rPr lang="en-US" dirty="0"/>
              <a:t>802.1x requires three entities: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supplicant Resides on the wireless LAN client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authenticator Resides on the access point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authentication server Resides on the server authenticating the client (e.g., RADIUS Kerberos, or other servers)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 </a:t>
            </a:r>
            <a:r>
              <a:rPr lang="en-US" dirty="0" smtClean="0"/>
              <a:t>Authentication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4" y="2377440"/>
            <a:ext cx="8052391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22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Vs. </a:t>
            </a:r>
            <a:r>
              <a:rPr lang="en-US" dirty="0" err="1" smtClean="0"/>
              <a:t>Wifi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5" y="1066800"/>
            <a:ext cx="9037029" cy="502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3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09600"/>
            <a:ext cx="891540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9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Introduction </a:t>
            </a:r>
            <a:r>
              <a:rPr lang="en-US" dirty="0" smtClean="0">
                <a:solidFill>
                  <a:srgbClr val="FF0000"/>
                </a:solidFill>
              </a:rPr>
              <a:t>(Wireless LAN)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Advantages of Wireless LAN</a:t>
            </a:r>
          </a:p>
          <a:p>
            <a:pPr algn="just"/>
            <a:r>
              <a:rPr lang="en-US" dirty="0"/>
              <a:t>Applications of WLAN</a:t>
            </a:r>
          </a:p>
          <a:p>
            <a:pPr algn="just"/>
            <a:r>
              <a:rPr lang="en-US" dirty="0"/>
              <a:t>IEEE </a:t>
            </a:r>
            <a:r>
              <a:rPr lang="en-US" dirty="0" smtClean="0"/>
              <a:t>Standard </a:t>
            </a:r>
            <a:endParaRPr lang="en-US" dirty="0"/>
          </a:p>
          <a:p>
            <a:pPr algn="just"/>
            <a:r>
              <a:rPr lang="en-US" dirty="0" smtClean="0"/>
              <a:t>Type of </a:t>
            </a:r>
            <a:r>
              <a:rPr lang="en-US" dirty="0"/>
              <a:t>WLAN </a:t>
            </a:r>
            <a:r>
              <a:rPr lang="en-US" dirty="0" smtClean="0">
                <a:solidFill>
                  <a:srgbClr val="FF0000"/>
                </a:solidFill>
              </a:rPr>
              <a:t>(802.11, </a:t>
            </a:r>
            <a:r>
              <a:rPr lang="en-US" dirty="0" err="1" smtClean="0">
                <a:solidFill>
                  <a:srgbClr val="FF0000"/>
                </a:solidFill>
              </a:rPr>
              <a:t>HyperLAN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HomeRF</a:t>
            </a:r>
            <a:r>
              <a:rPr lang="en-US" dirty="0" smtClean="0">
                <a:solidFill>
                  <a:srgbClr val="FF0000"/>
                </a:solidFill>
              </a:rPr>
              <a:t>, Bluetooth, MANET)</a:t>
            </a:r>
          </a:p>
          <a:p>
            <a:pPr algn="just"/>
            <a:r>
              <a:rPr lang="en-US" dirty="0" err="1" smtClean="0"/>
              <a:t>Adhoc</a:t>
            </a:r>
            <a:r>
              <a:rPr lang="en-US" dirty="0" smtClean="0"/>
              <a:t> </a:t>
            </a:r>
            <a:r>
              <a:rPr lang="en-US" dirty="0"/>
              <a:t>Vs. Infrastructure </a:t>
            </a:r>
            <a:r>
              <a:rPr lang="en-US" dirty="0" smtClean="0"/>
              <a:t>Mode </a:t>
            </a:r>
            <a:endParaRPr lang="en-US" dirty="0"/>
          </a:p>
          <a:p>
            <a:pPr algn="just"/>
            <a:r>
              <a:rPr lang="en-US" dirty="0"/>
              <a:t>IEEE 802.11 </a:t>
            </a:r>
            <a:r>
              <a:rPr lang="en-US" dirty="0" smtClean="0"/>
              <a:t>Architecture </a:t>
            </a:r>
            <a:r>
              <a:rPr lang="en-US" dirty="0" smtClean="0">
                <a:solidFill>
                  <a:srgbClr val="FF0000"/>
                </a:solidFill>
              </a:rPr>
              <a:t>(IEEE 802.11 Stack)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Wired Equivalent Privacy (WEP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(Protect user of WLAN)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WEP Algorithm </a:t>
            </a:r>
          </a:p>
          <a:p>
            <a:pPr algn="just"/>
            <a:r>
              <a:rPr lang="en-US" dirty="0"/>
              <a:t>802.1X Authentication</a:t>
            </a:r>
          </a:p>
          <a:p>
            <a:pPr algn="just"/>
            <a:r>
              <a:rPr lang="en-US" dirty="0"/>
              <a:t>3G vs. </a:t>
            </a:r>
            <a:r>
              <a:rPr lang="en-US" dirty="0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Thank You</a:t>
            </a:r>
            <a:endParaRPr lang="en-US" dirty="0">
              <a:latin typeface="+mj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WLAN is a local area data network </a:t>
            </a:r>
            <a:r>
              <a:rPr lang="en-US" dirty="0">
                <a:solidFill>
                  <a:srgbClr val="FF0000"/>
                </a:solidFill>
              </a:rPr>
              <a:t>without wires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Mobile </a:t>
            </a:r>
            <a:r>
              <a:rPr lang="en-US" dirty="0"/>
              <a:t>users can access information and network resources through wireless LAN as they attend meetings, collaborate with other users, or move to other locations in the premises.</a:t>
            </a:r>
          </a:p>
          <a:p>
            <a:pPr algn="just"/>
            <a:r>
              <a:rPr lang="en-US" dirty="0" smtClean="0"/>
              <a:t>WLAN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not a replacement </a:t>
            </a:r>
            <a:r>
              <a:rPr lang="en-US" dirty="0"/>
              <a:t>for the wired infrastructure. It is implemented as an </a:t>
            </a:r>
            <a:r>
              <a:rPr lang="en-US" dirty="0">
                <a:solidFill>
                  <a:srgbClr val="FF0000"/>
                </a:solidFill>
              </a:rPr>
              <a:t>extension</a:t>
            </a:r>
            <a:r>
              <a:rPr lang="en-US" dirty="0"/>
              <a:t> to a wired LAN within a building or campus. </a:t>
            </a:r>
          </a:p>
          <a:p>
            <a:pPr algn="just"/>
            <a:r>
              <a:rPr lang="en-US" dirty="0" smtClean="0"/>
              <a:t>Wireless </a:t>
            </a:r>
            <a:r>
              <a:rPr lang="en-US" dirty="0"/>
              <a:t>LAN is commercially known as </a:t>
            </a:r>
            <a:r>
              <a:rPr lang="en-US" dirty="0" err="1"/>
              <a:t>WiFi</a:t>
            </a:r>
            <a:r>
              <a:rPr lang="en-US" dirty="0"/>
              <a:t> or Wi-Fi.</a:t>
            </a:r>
          </a:p>
          <a:p>
            <a:pPr algn="just"/>
            <a:r>
              <a:rPr lang="en-US" dirty="0" smtClean="0"/>
              <a:t>Wi-Fi </a:t>
            </a:r>
            <a:r>
              <a:rPr lang="en-US" dirty="0"/>
              <a:t>is an acronym for </a:t>
            </a:r>
            <a:r>
              <a:rPr lang="en-US" dirty="0">
                <a:solidFill>
                  <a:srgbClr val="FF0000"/>
                </a:solidFill>
              </a:rPr>
              <a:t>Wireless </a:t>
            </a:r>
            <a:r>
              <a:rPr lang="en-US" dirty="0" smtClean="0">
                <a:solidFill>
                  <a:srgbClr val="FF0000"/>
                </a:solidFill>
              </a:rPr>
              <a:t>Fidelity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Mobility</a:t>
            </a:r>
          </a:p>
          <a:p>
            <a:r>
              <a:rPr lang="en-US" dirty="0"/>
              <a:t>Low Implementation Costs</a:t>
            </a:r>
          </a:p>
          <a:p>
            <a:r>
              <a:rPr lang="en-US" dirty="0"/>
              <a:t>Installation Speed and Simplicity</a:t>
            </a:r>
          </a:p>
          <a:p>
            <a:r>
              <a:rPr lang="en-US" dirty="0"/>
              <a:t>Network Expansion</a:t>
            </a:r>
          </a:p>
          <a:p>
            <a:r>
              <a:rPr lang="en-US" dirty="0"/>
              <a:t>Reduced Cost-of-Ownership</a:t>
            </a:r>
          </a:p>
          <a:p>
            <a:r>
              <a:rPr lang="en-US" dirty="0"/>
              <a:t>Higher User to Install Base Ratio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Usage of ISM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WLAN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Office/Campus Environment</a:t>
            </a:r>
          </a:p>
          <a:p>
            <a:r>
              <a:rPr lang="en-US" dirty="0"/>
              <a:t>Factory Shop Floor</a:t>
            </a:r>
          </a:p>
          <a:p>
            <a:r>
              <a:rPr lang="en-US" dirty="0"/>
              <a:t>Homes</a:t>
            </a:r>
          </a:p>
          <a:p>
            <a:r>
              <a:rPr lang="en-US" dirty="0"/>
              <a:t>Workgroup Environment</a:t>
            </a:r>
          </a:p>
          <a:p>
            <a:r>
              <a:rPr lang="en-US" dirty="0"/>
              <a:t>Heritage Buildings</a:t>
            </a:r>
          </a:p>
          <a:p>
            <a:r>
              <a:rPr lang="en-US" dirty="0"/>
              <a:t>Public Places</a:t>
            </a:r>
          </a:p>
          <a:p>
            <a:r>
              <a:rPr lang="en-US" dirty="0"/>
              <a:t>War/Defense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Standards related to </a:t>
            </a:r>
            <a:r>
              <a:rPr lang="en-US" dirty="0" smtClean="0"/>
              <a:t>WLAN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43000"/>
            <a:ext cx="8763000" cy="322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4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44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WLAN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802.11</a:t>
            </a:r>
          </a:p>
          <a:p>
            <a:r>
              <a:rPr lang="en-US" dirty="0" err="1"/>
              <a:t>HyperLAN</a:t>
            </a:r>
            <a:r>
              <a:rPr lang="en-US" dirty="0"/>
              <a:t> (or </a:t>
            </a:r>
            <a:r>
              <a:rPr lang="en-US" dirty="0" err="1"/>
              <a:t>HiperLAN</a:t>
            </a:r>
            <a:r>
              <a:rPr lang="en-US" dirty="0"/>
              <a:t>)</a:t>
            </a:r>
          </a:p>
          <a:p>
            <a:r>
              <a:rPr lang="en-US" dirty="0" err="1"/>
              <a:t>HomeRF</a:t>
            </a:r>
            <a:endParaRPr lang="en-US" dirty="0"/>
          </a:p>
          <a:p>
            <a:r>
              <a:rPr lang="en-US" dirty="0"/>
              <a:t>Bluetooth</a:t>
            </a:r>
          </a:p>
          <a:p>
            <a:r>
              <a:rPr lang="en-US" dirty="0"/>
              <a:t>MANET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Adhoc</a:t>
            </a:r>
            <a:r>
              <a:rPr lang="en-US" dirty="0"/>
              <a:t> versus Infrastructure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an </a:t>
            </a:r>
            <a:r>
              <a:rPr lang="en-US" dirty="0" err="1" smtClean="0">
                <a:solidFill>
                  <a:srgbClr val="FF0000"/>
                </a:solidFill>
              </a:rPr>
              <a:t>adhoc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mode</a:t>
            </a:r>
            <a:r>
              <a:rPr lang="en-US" dirty="0"/>
              <a:t>, there is no access point or infrastructure.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number of mobile stations form a cluster communicate with each other.</a:t>
            </a:r>
          </a:p>
          <a:p>
            <a:pPr algn="just"/>
            <a:r>
              <a:rPr lang="en-US" dirty="0"/>
              <a:t>In an </a:t>
            </a:r>
            <a:r>
              <a:rPr lang="en-US" dirty="0">
                <a:solidFill>
                  <a:srgbClr val="FF0000"/>
                </a:solidFill>
              </a:rPr>
              <a:t>infrastructure mode</a:t>
            </a:r>
            <a:r>
              <a:rPr lang="en-US" dirty="0"/>
              <a:t>, the mobile stations (MS) are connected to a base station or Access Point (AP).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similar to a star network where all the mobile stations are attached to the base station. </a:t>
            </a:r>
            <a:endParaRPr lang="en-US" dirty="0" smtClean="0"/>
          </a:p>
          <a:p>
            <a:pPr algn="just"/>
            <a:r>
              <a:rPr lang="en-US" dirty="0" smtClean="0"/>
              <a:t>Through </a:t>
            </a:r>
            <a:r>
              <a:rPr lang="en-US" dirty="0"/>
              <a:t>a protocol the base station manages the dialogues between the AP and the MS.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19212</TotalTime>
  <Words>1181</Words>
  <Application>Microsoft Macintosh PowerPoint</Application>
  <PresentationFormat>On-screen Show (4:3)</PresentationFormat>
  <Paragraphs>131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ZapfDingbatsITC</vt:lpstr>
      <vt:lpstr>Office Theme</vt:lpstr>
      <vt:lpstr>Unit – 4: Wireless LAN</vt:lpstr>
      <vt:lpstr>Outline</vt:lpstr>
      <vt:lpstr>Introduction</vt:lpstr>
      <vt:lpstr>Advantages of WLAN</vt:lpstr>
      <vt:lpstr>Applications of WLAN </vt:lpstr>
      <vt:lpstr>IEEE Standards related to WLAN</vt:lpstr>
      <vt:lpstr>PowerPoint Presentation</vt:lpstr>
      <vt:lpstr>Types of WLAN </vt:lpstr>
      <vt:lpstr>Adhoc versus Infrastructure Mode</vt:lpstr>
      <vt:lpstr>Adhoc Mode</vt:lpstr>
      <vt:lpstr>Infrastructure Mode</vt:lpstr>
      <vt:lpstr>IEEE 802.11 Architecture</vt:lpstr>
      <vt:lpstr>IEEE 802.11 Stack</vt:lpstr>
      <vt:lpstr>Physical Layer</vt:lpstr>
      <vt:lpstr>Physical Layer – Cont…</vt:lpstr>
      <vt:lpstr>FHSS Physical Layer</vt:lpstr>
      <vt:lpstr>DSSS Physical Layer</vt:lpstr>
      <vt:lpstr>Wired Equivalent Privacy (WEP)</vt:lpstr>
      <vt:lpstr>WEP Algorithm</vt:lpstr>
      <vt:lpstr>WEP Algorithm – Cont…</vt:lpstr>
      <vt:lpstr>Possible Attacks</vt:lpstr>
      <vt:lpstr>802.1X Authentication</vt:lpstr>
      <vt:lpstr>802.1X Authentication – Cont…</vt:lpstr>
      <vt:lpstr>3G Vs. Wifi</vt:lpstr>
      <vt:lpstr>PowerPoint Presentation</vt:lpstr>
      <vt:lpstr>Summary</vt:lpstr>
      <vt:lpstr>Thank You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Maulik Trivedi</cp:lastModifiedBy>
  <cp:revision>1464</cp:revision>
  <dcterms:created xsi:type="dcterms:W3CDTF">2013-05-17T03:00:03Z</dcterms:created>
  <dcterms:modified xsi:type="dcterms:W3CDTF">2017-09-04T14:14:18Z</dcterms:modified>
</cp:coreProperties>
</file>