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8" r:id="rId13"/>
    <p:sldId id="266" r:id="rId14"/>
    <p:sldId id="267" r:id="rId15"/>
    <p:sldId id="269" r:id="rId16"/>
    <p:sldId id="270" r:id="rId17"/>
  </p:sldIdLst>
  <p:sldSz cx="12192000" cy="6858000"/>
  <p:notesSz cx="10234613" cy="71040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05275D12-DE38-430C-87A9-F75B0CB6E4A1}" type="datetimeFigureOut">
              <a:rPr lang="en-US" smtClean="0"/>
              <a:t>4/7/2019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BF9C924-0877-4D72-B1FB-4097AD2D5C77}"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441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75D12-DE38-430C-87A9-F75B0CB6E4A1}"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9C924-0877-4D72-B1FB-4097AD2D5C77}" type="slidenum">
              <a:rPr lang="en-US" smtClean="0"/>
              <a:t>‹#›</a:t>
            </a:fld>
            <a:endParaRPr lang="en-US" dirty="0"/>
          </a:p>
        </p:txBody>
      </p:sp>
    </p:spTree>
    <p:extLst>
      <p:ext uri="{BB962C8B-B14F-4D97-AF65-F5344CB8AC3E}">
        <p14:creationId xmlns:p14="http://schemas.microsoft.com/office/powerpoint/2010/main" val="419355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75D12-DE38-430C-87A9-F75B0CB6E4A1}"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9C924-0877-4D72-B1FB-4097AD2D5C77}" type="slidenum">
              <a:rPr lang="en-US" smtClean="0"/>
              <a:t>‹#›</a:t>
            </a:fld>
            <a:endParaRPr lang="en-US" dirty="0"/>
          </a:p>
        </p:txBody>
      </p:sp>
    </p:spTree>
    <p:extLst>
      <p:ext uri="{BB962C8B-B14F-4D97-AF65-F5344CB8AC3E}">
        <p14:creationId xmlns:p14="http://schemas.microsoft.com/office/powerpoint/2010/main" val="141973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75D12-DE38-430C-87A9-F75B0CB6E4A1}"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9C924-0877-4D72-B1FB-4097AD2D5C77}" type="slidenum">
              <a:rPr lang="en-US" smtClean="0"/>
              <a:t>‹#›</a:t>
            </a:fld>
            <a:endParaRPr lang="en-US" dirty="0"/>
          </a:p>
        </p:txBody>
      </p:sp>
    </p:spTree>
    <p:extLst>
      <p:ext uri="{BB962C8B-B14F-4D97-AF65-F5344CB8AC3E}">
        <p14:creationId xmlns:p14="http://schemas.microsoft.com/office/powerpoint/2010/main" val="231331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75D12-DE38-430C-87A9-F75B0CB6E4A1}"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9C924-0877-4D72-B1FB-4097AD2D5C77}"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958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75D12-DE38-430C-87A9-F75B0CB6E4A1}"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F9C924-0877-4D72-B1FB-4097AD2D5C77}" type="slidenum">
              <a:rPr lang="en-US" smtClean="0"/>
              <a:t>‹#›</a:t>
            </a:fld>
            <a:endParaRPr lang="en-US" dirty="0"/>
          </a:p>
        </p:txBody>
      </p:sp>
    </p:spTree>
    <p:extLst>
      <p:ext uri="{BB962C8B-B14F-4D97-AF65-F5344CB8AC3E}">
        <p14:creationId xmlns:p14="http://schemas.microsoft.com/office/powerpoint/2010/main" val="191852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75D12-DE38-430C-87A9-F75B0CB6E4A1}" type="datetimeFigureOut">
              <a:rPr lang="en-US" smtClean="0"/>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F9C924-0877-4D72-B1FB-4097AD2D5C77}" type="slidenum">
              <a:rPr lang="en-US" smtClean="0"/>
              <a:t>‹#›</a:t>
            </a:fld>
            <a:endParaRPr lang="en-US" dirty="0"/>
          </a:p>
        </p:txBody>
      </p:sp>
    </p:spTree>
    <p:extLst>
      <p:ext uri="{BB962C8B-B14F-4D97-AF65-F5344CB8AC3E}">
        <p14:creationId xmlns:p14="http://schemas.microsoft.com/office/powerpoint/2010/main" val="1447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75D12-DE38-430C-87A9-F75B0CB6E4A1}"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F9C924-0877-4D72-B1FB-4097AD2D5C77}" type="slidenum">
              <a:rPr lang="en-US" smtClean="0"/>
              <a:t>‹#›</a:t>
            </a:fld>
            <a:endParaRPr lang="en-US" dirty="0"/>
          </a:p>
        </p:txBody>
      </p:sp>
    </p:spTree>
    <p:extLst>
      <p:ext uri="{BB962C8B-B14F-4D97-AF65-F5344CB8AC3E}">
        <p14:creationId xmlns:p14="http://schemas.microsoft.com/office/powerpoint/2010/main" val="402309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75D12-DE38-430C-87A9-F75B0CB6E4A1}" type="datetimeFigureOut">
              <a:rPr lang="en-US" smtClean="0"/>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F9C924-0877-4D72-B1FB-4097AD2D5C77}" type="slidenum">
              <a:rPr lang="en-US" smtClean="0"/>
              <a:t>‹#›</a:t>
            </a:fld>
            <a:endParaRPr lang="en-US" dirty="0"/>
          </a:p>
        </p:txBody>
      </p:sp>
    </p:spTree>
    <p:extLst>
      <p:ext uri="{BB962C8B-B14F-4D97-AF65-F5344CB8AC3E}">
        <p14:creationId xmlns:p14="http://schemas.microsoft.com/office/powerpoint/2010/main" val="303301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275D12-DE38-430C-87A9-F75B0CB6E4A1}"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F9C924-0877-4D72-B1FB-4097AD2D5C77}" type="slidenum">
              <a:rPr lang="en-US" smtClean="0"/>
              <a:t>‹#›</a:t>
            </a:fld>
            <a:endParaRPr lang="en-US" dirty="0"/>
          </a:p>
        </p:txBody>
      </p:sp>
    </p:spTree>
    <p:extLst>
      <p:ext uri="{BB962C8B-B14F-4D97-AF65-F5344CB8AC3E}">
        <p14:creationId xmlns:p14="http://schemas.microsoft.com/office/powerpoint/2010/main" val="2264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275D12-DE38-430C-87A9-F75B0CB6E4A1}"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F9C924-0877-4D72-B1FB-4097AD2D5C77}" type="slidenum">
              <a:rPr lang="en-US" smtClean="0"/>
              <a:t>‹#›</a:t>
            </a:fld>
            <a:endParaRPr lang="en-US" dirty="0"/>
          </a:p>
        </p:txBody>
      </p:sp>
    </p:spTree>
    <p:extLst>
      <p:ext uri="{BB962C8B-B14F-4D97-AF65-F5344CB8AC3E}">
        <p14:creationId xmlns:p14="http://schemas.microsoft.com/office/powerpoint/2010/main" val="545544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05275D12-DE38-430C-87A9-F75B0CB6E4A1}" type="datetimeFigureOut">
              <a:rPr lang="en-US" smtClean="0"/>
              <a:t>4/7/2019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EBF9C924-0877-4D72-B1FB-4097AD2D5C77}" type="slidenum">
              <a:rPr lang="en-US" smtClean="0"/>
              <a:t>‹#›</a:t>
            </a:fld>
            <a:endParaRPr lang="en-US" dirty="0"/>
          </a:p>
        </p:txBody>
      </p:sp>
    </p:spTree>
    <p:extLst>
      <p:ext uri="{BB962C8B-B14F-4D97-AF65-F5344CB8AC3E}">
        <p14:creationId xmlns:p14="http://schemas.microsoft.com/office/powerpoint/2010/main" val="254482037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2C6DBAD6-8CB8-42FF-B0D9-6CE619D42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1" name="Rectangle 9">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1">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67DE6E-518C-44CA-B6A9-4A9BFB7CAEA2}"/>
              </a:ext>
            </a:extLst>
          </p:cNvPr>
          <p:cNvSpPr>
            <a:spLocks noGrp="1"/>
          </p:cNvSpPr>
          <p:nvPr>
            <p:ph type="ctrTitle"/>
          </p:nvPr>
        </p:nvSpPr>
        <p:spPr>
          <a:xfrm>
            <a:off x="643467" y="643466"/>
            <a:ext cx="3602736" cy="5269651"/>
          </a:xfrm>
        </p:spPr>
        <p:txBody>
          <a:bodyPr vert="horz" lIns="91440" tIns="45720" rIns="91440" bIns="45720" rtlCol="0" anchor="ctr">
            <a:normAutofit/>
          </a:bodyPr>
          <a:lstStyle/>
          <a:p>
            <a:pPr>
              <a:lnSpc>
                <a:spcPct val="90000"/>
              </a:lnSpc>
            </a:pPr>
            <a:r>
              <a:rPr lang="en-US" sz="3200"/>
              <a:t>Extended Huffman Coding</a:t>
            </a:r>
            <a:br>
              <a:rPr lang="en-US" sz="3200"/>
            </a:br>
            <a:r>
              <a:rPr lang="en-US" sz="3200"/>
              <a:t>(Block Huffman Coding)</a:t>
            </a:r>
          </a:p>
        </p:txBody>
      </p:sp>
      <p:cxnSp>
        <p:nvCxnSpPr>
          <p:cNvPr id="15" name="Straight Connector 13">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9AC99A4-6B82-4924-877C-7DF60416C49B}"/>
              </a:ext>
            </a:extLst>
          </p:cNvPr>
          <p:cNvSpPr>
            <a:spLocks noGrp="1"/>
          </p:cNvSpPr>
          <p:nvPr>
            <p:ph type="subTitle" idx="1"/>
          </p:nvPr>
        </p:nvSpPr>
        <p:spPr>
          <a:xfrm>
            <a:off x="5065182" y="643466"/>
            <a:ext cx="6173333" cy="5269650"/>
          </a:xfrm>
        </p:spPr>
        <p:txBody>
          <a:bodyPr vert="horz" lIns="91440" tIns="45720" rIns="91440" bIns="45720" rtlCol="0" anchor="ctr">
            <a:normAutofit/>
          </a:bodyPr>
          <a:lstStyle/>
          <a:p>
            <a:pPr indent="-182880" algn="l">
              <a:buFont typeface="Corbel" pitchFamily="34" charset="0"/>
              <a:buChar char="•"/>
            </a:pPr>
            <a:r>
              <a:rPr lang="en-US" sz="2000"/>
              <a:t>Prepared By:</a:t>
            </a:r>
          </a:p>
          <a:p>
            <a:pPr indent="-182880" algn="l">
              <a:buFont typeface="Corbel" pitchFamily="34" charset="0"/>
              <a:buChar char="•"/>
            </a:pPr>
            <a:r>
              <a:rPr lang="en-US" sz="2000"/>
              <a:t>Jay Kakdiya	(160410116046)</a:t>
            </a:r>
          </a:p>
          <a:p>
            <a:pPr indent="-182880" algn="l">
              <a:buFont typeface="Corbel" pitchFamily="34" charset="0"/>
              <a:buChar char="•"/>
            </a:pPr>
            <a:r>
              <a:rPr lang="en-US" sz="2000"/>
              <a:t>Kaushiki Kansara	(160410116048)</a:t>
            </a:r>
          </a:p>
          <a:p>
            <a:pPr indent="-182880" algn="l">
              <a:buFont typeface="Corbel" pitchFamily="34" charset="0"/>
              <a:buChar char="•"/>
            </a:pPr>
            <a:r>
              <a:rPr lang="en-US" sz="2000"/>
              <a:t>Devangini Kathad	(160410116049)</a:t>
            </a:r>
          </a:p>
          <a:p>
            <a:pPr indent="-182880" algn="l">
              <a:buFont typeface="Corbel" pitchFamily="34" charset="0"/>
              <a:buChar char="•"/>
            </a:pPr>
            <a:r>
              <a:rPr lang="en-US" sz="2000"/>
              <a:t>Kaustubh Wade	(160410116050)</a:t>
            </a:r>
          </a:p>
        </p:txBody>
      </p:sp>
    </p:spTree>
    <p:extLst>
      <p:ext uri="{BB962C8B-B14F-4D97-AF65-F5344CB8AC3E}">
        <p14:creationId xmlns:p14="http://schemas.microsoft.com/office/powerpoint/2010/main" val="2754874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8B23A-2BB5-4E07-B2B8-C01EAD3C345F}"/>
              </a:ext>
            </a:extLst>
          </p:cNvPr>
          <p:cNvSpPr>
            <a:spLocks noGrp="1"/>
          </p:cNvSpPr>
          <p:nvPr>
            <p:ph type="title"/>
          </p:nvPr>
        </p:nvSpPr>
        <p:spPr/>
        <p:txBody>
          <a:bodyPr/>
          <a:lstStyle/>
          <a:p>
            <a:r>
              <a:rPr lang="en-US" dirty="0"/>
              <a:t>Block Size </a:t>
            </a:r>
          </a:p>
        </p:txBody>
      </p:sp>
      <p:sp>
        <p:nvSpPr>
          <p:cNvPr id="3" name="Content Placeholder 2">
            <a:extLst>
              <a:ext uri="{FF2B5EF4-FFF2-40B4-BE49-F238E27FC236}">
                <a16:creationId xmlns:a16="http://schemas.microsoft.com/office/drawing/2014/main" id="{4C9EFAB3-F2A5-426B-ACFE-F3052D800AA3}"/>
              </a:ext>
            </a:extLst>
          </p:cNvPr>
          <p:cNvSpPr>
            <a:spLocks noGrp="1"/>
          </p:cNvSpPr>
          <p:nvPr>
            <p:ph idx="1"/>
          </p:nvPr>
        </p:nvSpPr>
        <p:spPr/>
        <p:txBody>
          <a:bodyPr>
            <a:normAutofit/>
          </a:bodyPr>
          <a:lstStyle/>
          <a:p>
            <a:pPr marL="0" indent="0">
              <a:buNone/>
            </a:pPr>
            <a:r>
              <a:rPr lang="en-US" dirty="0"/>
              <a:t>Another thing we have to consider in this proposed method is the block size. The main limiting factor here is the size of the usable main memory. If we take block size to be as small as 1 Kbyte, there would be a large number of blocks. However, this will incur much less memory overhead. But as for each block, we have to store a header, the storage overhead for headers is significant. This decreases with the increasing size of the block. But increase in block size must put up with the usable size of physical memory. We can use a block size as moderate as 5 Kbytes, 10 Kbytes, or 12 Kbytes. </a:t>
            </a:r>
          </a:p>
        </p:txBody>
      </p:sp>
    </p:spTree>
    <p:extLst>
      <p:ext uri="{BB962C8B-B14F-4D97-AF65-F5344CB8AC3E}">
        <p14:creationId xmlns:p14="http://schemas.microsoft.com/office/powerpoint/2010/main" val="301963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40B8-4E54-4B93-843A-A067D6DF0AED}"/>
              </a:ext>
            </a:extLst>
          </p:cNvPr>
          <p:cNvSpPr>
            <a:spLocks noGrp="1"/>
          </p:cNvSpPr>
          <p:nvPr>
            <p:ph type="title"/>
          </p:nvPr>
        </p:nvSpPr>
        <p:spPr/>
        <p:txBody>
          <a:bodyPr/>
          <a:lstStyle/>
          <a:p>
            <a:r>
              <a:rPr lang="en-US" dirty="0"/>
              <a:t>Locality </a:t>
            </a:r>
          </a:p>
        </p:txBody>
      </p:sp>
      <p:sp>
        <p:nvSpPr>
          <p:cNvPr id="3" name="Content Placeholder 2">
            <a:extLst>
              <a:ext uri="{FF2B5EF4-FFF2-40B4-BE49-F238E27FC236}">
                <a16:creationId xmlns:a16="http://schemas.microsoft.com/office/drawing/2014/main" id="{3010BF60-02F6-4FB2-BBAF-5336A617B214}"/>
              </a:ext>
            </a:extLst>
          </p:cNvPr>
          <p:cNvSpPr>
            <a:spLocks noGrp="1"/>
          </p:cNvSpPr>
          <p:nvPr>
            <p:ph idx="1"/>
          </p:nvPr>
        </p:nvSpPr>
        <p:spPr/>
        <p:txBody>
          <a:bodyPr>
            <a:normAutofit/>
          </a:bodyPr>
          <a:lstStyle/>
          <a:p>
            <a:pPr marL="0" indent="0">
              <a:buNone/>
            </a:pPr>
            <a:r>
              <a:rPr lang="en-US" dirty="0"/>
              <a:t>In original Huffman coding, the code tree is built after reading the whole file. The algorithm assumes that the probability of every character is almost the same in the entire file. Hence, the code tree is built for global data. But in practical cases, we have seen that characters are not scattered randomly in the entire file. For example, the ASCII character zero (null character) is found in groups as large as 10Kbytes in some executable (.exe) files. In fact, it is almost always a better idea to compress a data block with the local code tree for that block. And this consideration of locality is an inherent feature of our proposed method. So we can expect that our proposed method will perform better than the original method. </a:t>
            </a:r>
          </a:p>
        </p:txBody>
      </p:sp>
    </p:spTree>
    <p:extLst>
      <p:ext uri="{BB962C8B-B14F-4D97-AF65-F5344CB8AC3E}">
        <p14:creationId xmlns:p14="http://schemas.microsoft.com/office/powerpoint/2010/main" val="2542521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FC31-2C38-4AF4-B46F-55A559B74A93}"/>
              </a:ext>
            </a:extLst>
          </p:cNvPr>
          <p:cNvSpPr>
            <a:spLocks noGrp="1"/>
          </p:cNvSpPr>
          <p:nvPr>
            <p:ph type="title"/>
          </p:nvPr>
        </p:nvSpPr>
        <p:spPr/>
        <p:txBody>
          <a:bodyPr>
            <a:normAutofit/>
          </a:bodyPr>
          <a:lstStyle/>
          <a:p>
            <a:r>
              <a:rPr lang="en-US" dirty="0"/>
              <a:t>Compression ratio in Pure and Block Huffman Coding.</a:t>
            </a:r>
          </a:p>
        </p:txBody>
      </p:sp>
      <p:graphicFrame>
        <p:nvGraphicFramePr>
          <p:cNvPr id="4" name="Content Placeholder 3">
            <a:extLst>
              <a:ext uri="{FF2B5EF4-FFF2-40B4-BE49-F238E27FC236}">
                <a16:creationId xmlns:a16="http://schemas.microsoft.com/office/drawing/2014/main" id="{949AC666-4FB9-4AA2-98FE-257E11291666}"/>
              </a:ext>
            </a:extLst>
          </p:cNvPr>
          <p:cNvGraphicFramePr>
            <a:graphicFrameLocks noGrp="1"/>
          </p:cNvGraphicFramePr>
          <p:nvPr>
            <p:ph idx="1"/>
            <p:extLst>
              <p:ext uri="{D42A27DB-BD31-4B8C-83A1-F6EECF244321}">
                <p14:modId xmlns:p14="http://schemas.microsoft.com/office/powerpoint/2010/main" val="3216950706"/>
              </p:ext>
            </p:extLst>
          </p:nvPr>
        </p:nvGraphicFramePr>
        <p:xfrm>
          <a:off x="1293778" y="1871344"/>
          <a:ext cx="9724740" cy="3931920"/>
        </p:xfrm>
        <a:graphic>
          <a:graphicData uri="http://schemas.openxmlformats.org/drawingml/2006/table">
            <a:tbl>
              <a:tblPr firstRow="1" bandRow="1">
                <a:tableStyleId>{5C22544A-7EE6-4342-B048-85BDC9FD1C3A}</a:tableStyleId>
              </a:tblPr>
              <a:tblGrid>
                <a:gridCol w="2431185">
                  <a:extLst>
                    <a:ext uri="{9D8B030D-6E8A-4147-A177-3AD203B41FA5}">
                      <a16:colId xmlns:a16="http://schemas.microsoft.com/office/drawing/2014/main" val="1130119992"/>
                    </a:ext>
                  </a:extLst>
                </a:gridCol>
                <a:gridCol w="2431185">
                  <a:extLst>
                    <a:ext uri="{9D8B030D-6E8A-4147-A177-3AD203B41FA5}">
                      <a16:colId xmlns:a16="http://schemas.microsoft.com/office/drawing/2014/main" val="2896654092"/>
                    </a:ext>
                  </a:extLst>
                </a:gridCol>
                <a:gridCol w="2431185">
                  <a:extLst>
                    <a:ext uri="{9D8B030D-6E8A-4147-A177-3AD203B41FA5}">
                      <a16:colId xmlns:a16="http://schemas.microsoft.com/office/drawing/2014/main" val="1722452873"/>
                    </a:ext>
                  </a:extLst>
                </a:gridCol>
                <a:gridCol w="2431185">
                  <a:extLst>
                    <a:ext uri="{9D8B030D-6E8A-4147-A177-3AD203B41FA5}">
                      <a16:colId xmlns:a16="http://schemas.microsoft.com/office/drawing/2014/main" val="1869287250"/>
                    </a:ext>
                  </a:extLst>
                </a:gridCol>
              </a:tblGrid>
              <a:tr h="599499">
                <a:tc>
                  <a:txBody>
                    <a:bodyPr/>
                    <a:lstStyle/>
                    <a:p>
                      <a:r>
                        <a:rPr lang="en-US" dirty="0"/>
                        <a:t>File Name</a:t>
                      </a:r>
                    </a:p>
                  </a:txBody>
                  <a:tcPr/>
                </a:tc>
                <a:tc>
                  <a:txBody>
                    <a:bodyPr/>
                    <a:lstStyle/>
                    <a:p>
                      <a:r>
                        <a:rPr lang="en-US" dirty="0"/>
                        <a:t>Size in Bytes</a:t>
                      </a:r>
                    </a:p>
                  </a:txBody>
                  <a:tcPr/>
                </a:tc>
                <a:tc>
                  <a:txBody>
                    <a:bodyPr/>
                    <a:lstStyle/>
                    <a:p>
                      <a:r>
                        <a:rPr lang="en-US" dirty="0"/>
                        <a:t>Compression Ratio in PHC(%)</a:t>
                      </a:r>
                    </a:p>
                  </a:txBody>
                  <a:tcPr/>
                </a:tc>
                <a:tc>
                  <a:txBody>
                    <a:bodyPr/>
                    <a:lstStyle/>
                    <a:p>
                      <a:r>
                        <a:rPr lang="en-US" dirty="0"/>
                        <a:t>Compression Ratio in BHC(%)</a:t>
                      </a:r>
                    </a:p>
                  </a:txBody>
                  <a:tcPr/>
                </a:tc>
                <a:extLst>
                  <a:ext uri="{0D108BD9-81ED-4DB2-BD59-A6C34878D82A}">
                    <a16:rowId xmlns:a16="http://schemas.microsoft.com/office/drawing/2014/main" val="2746135626"/>
                  </a:ext>
                </a:extLst>
              </a:tr>
              <a:tr h="342571">
                <a:tc>
                  <a:txBody>
                    <a:bodyPr/>
                    <a:lstStyle/>
                    <a:p>
                      <a:r>
                        <a:rPr lang="en-US" dirty="0"/>
                        <a:t>CDPLAYER.EXE</a:t>
                      </a:r>
                    </a:p>
                  </a:txBody>
                  <a:tcPr/>
                </a:tc>
                <a:tc>
                  <a:txBody>
                    <a:bodyPr/>
                    <a:lstStyle/>
                    <a:p>
                      <a:r>
                        <a:rPr lang="en-US" dirty="0"/>
                        <a:t>106496</a:t>
                      </a:r>
                    </a:p>
                  </a:txBody>
                  <a:tcPr/>
                </a:tc>
                <a:tc>
                  <a:txBody>
                    <a:bodyPr/>
                    <a:lstStyle/>
                    <a:p>
                      <a:r>
                        <a:rPr lang="en-US" dirty="0"/>
                        <a:t>32.83</a:t>
                      </a:r>
                    </a:p>
                  </a:txBody>
                  <a:tcPr/>
                </a:tc>
                <a:tc>
                  <a:txBody>
                    <a:bodyPr/>
                    <a:lstStyle/>
                    <a:p>
                      <a:r>
                        <a:rPr lang="en-US" dirty="0"/>
                        <a:t>36.44</a:t>
                      </a:r>
                    </a:p>
                  </a:txBody>
                  <a:tcPr/>
                </a:tc>
                <a:extLst>
                  <a:ext uri="{0D108BD9-81ED-4DB2-BD59-A6C34878D82A}">
                    <a16:rowId xmlns:a16="http://schemas.microsoft.com/office/drawing/2014/main" val="1199060809"/>
                  </a:ext>
                </a:extLst>
              </a:tr>
              <a:tr h="342571">
                <a:tc>
                  <a:txBody>
                    <a:bodyPr/>
                    <a:lstStyle/>
                    <a:p>
                      <a:r>
                        <a:rPr lang="en-US" dirty="0"/>
                        <a:t>PAINT.C</a:t>
                      </a:r>
                    </a:p>
                  </a:txBody>
                  <a:tcPr/>
                </a:tc>
                <a:tc>
                  <a:txBody>
                    <a:bodyPr/>
                    <a:lstStyle/>
                    <a:p>
                      <a:r>
                        <a:rPr lang="en-US" dirty="0"/>
                        <a:t>50900</a:t>
                      </a:r>
                    </a:p>
                  </a:txBody>
                  <a:tcPr/>
                </a:tc>
                <a:tc>
                  <a:txBody>
                    <a:bodyPr/>
                    <a:lstStyle/>
                    <a:p>
                      <a:r>
                        <a:rPr lang="en-US" dirty="0"/>
                        <a:t>36.89</a:t>
                      </a:r>
                    </a:p>
                  </a:txBody>
                  <a:tcPr/>
                </a:tc>
                <a:tc>
                  <a:txBody>
                    <a:bodyPr/>
                    <a:lstStyle/>
                    <a:p>
                      <a:r>
                        <a:rPr lang="en-US" dirty="0"/>
                        <a:t>37.61</a:t>
                      </a:r>
                    </a:p>
                  </a:txBody>
                  <a:tcPr/>
                </a:tc>
                <a:extLst>
                  <a:ext uri="{0D108BD9-81ED-4DB2-BD59-A6C34878D82A}">
                    <a16:rowId xmlns:a16="http://schemas.microsoft.com/office/drawing/2014/main" val="2915227430"/>
                  </a:ext>
                </a:extLst>
              </a:tr>
              <a:tr h="342571">
                <a:tc>
                  <a:txBody>
                    <a:bodyPr/>
                    <a:lstStyle/>
                    <a:p>
                      <a:r>
                        <a:rPr lang="en-US" dirty="0"/>
                        <a:t>GRAPHICS.LIB</a:t>
                      </a:r>
                    </a:p>
                  </a:txBody>
                  <a:tcPr/>
                </a:tc>
                <a:tc>
                  <a:txBody>
                    <a:bodyPr/>
                    <a:lstStyle/>
                    <a:p>
                      <a:r>
                        <a:rPr lang="en-US" dirty="0"/>
                        <a:t>29263</a:t>
                      </a:r>
                    </a:p>
                  </a:txBody>
                  <a:tcPr/>
                </a:tc>
                <a:tc>
                  <a:txBody>
                    <a:bodyPr/>
                    <a:lstStyle/>
                    <a:p>
                      <a:r>
                        <a:rPr lang="en-US" dirty="0"/>
                        <a:t>16.85</a:t>
                      </a:r>
                    </a:p>
                  </a:txBody>
                  <a:tcPr/>
                </a:tc>
                <a:tc>
                  <a:txBody>
                    <a:bodyPr/>
                    <a:lstStyle/>
                    <a:p>
                      <a:r>
                        <a:rPr lang="en-US" dirty="0"/>
                        <a:t>16.32</a:t>
                      </a:r>
                    </a:p>
                  </a:txBody>
                  <a:tcPr/>
                </a:tc>
                <a:extLst>
                  <a:ext uri="{0D108BD9-81ED-4DB2-BD59-A6C34878D82A}">
                    <a16:rowId xmlns:a16="http://schemas.microsoft.com/office/drawing/2014/main" val="3786504583"/>
                  </a:ext>
                </a:extLst>
              </a:tr>
              <a:tr h="342571">
                <a:tc>
                  <a:txBody>
                    <a:bodyPr/>
                    <a:lstStyle/>
                    <a:p>
                      <a:r>
                        <a:rPr lang="en-US" dirty="0"/>
                        <a:t>TEST.TXT</a:t>
                      </a:r>
                    </a:p>
                  </a:txBody>
                  <a:tcPr/>
                </a:tc>
                <a:tc>
                  <a:txBody>
                    <a:bodyPr/>
                    <a:lstStyle/>
                    <a:p>
                      <a:r>
                        <a:rPr lang="en-US" dirty="0"/>
                        <a:t>46186</a:t>
                      </a:r>
                    </a:p>
                  </a:txBody>
                  <a:tcPr/>
                </a:tc>
                <a:tc>
                  <a:txBody>
                    <a:bodyPr/>
                    <a:lstStyle/>
                    <a:p>
                      <a:r>
                        <a:rPr lang="en-US" dirty="0"/>
                        <a:t>39.55</a:t>
                      </a:r>
                    </a:p>
                  </a:txBody>
                  <a:tcPr/>
                </a:tc>
                <a:tc>
                  <a:txBody>
                    <a:bodyPr/>
                    <a:lstStyle/>
                    <a:p>
                      <a:r>
                        <a:rPr lang="en-US" dirty="0"/>
                        <a:t>40.92</a:t>
                      </a:r>
                    </a:p>
                  </a:txBody>
                  <a:tcPr/>
                </a:tc>
                <a:extLst>
                  <a:ext uri="{0D108BD9-81ED-4DB2-BD59-A6C34878D82A}">
                    <a16:rowId xmlns:a16="http://schemas.microsoft.com/office/drawing/2014/main" val="465277036"/>
                  </a:ext>
                </a:extLst>
              </a:tr>
              <a:tr h="342571">
                <a:tc>
                  <a:txBody>
                    <a:bodyPr/>
                    <a:lstStyle/>
                    <a:p>
                      <a:r>
                        <a:rPr lang="en-US" dirty="0"/>
                        <a:t>HELP.EXE</a:t>
                      </a:r>
                    </a:p>
                  </a:txBody>
                  <a:tcPr/>
                </a:tc>
                <a:tc>
                  <a:txBody>
                    <a:bodyPr/>
                    <a:lstStyle/>
                    <a:p>
                      <a:r>
                        <a:rPr lang="en-US" dirty="0"/>
                        <a:t>35541</a:t>
                      </a:r>
                    </a:p>
                  </a:txBody>
                  <a:tcPr/>
                </a:tc>
                <a:tc>
                  <a:txBody>
                    <a:bodyPr/>
                    <a:lstStyle/>
                    <a:p>
                      <a:r>
                        <a:rPr lang="en-US" dirty="0"/>
                        <a:t>17.53</a:t>
                      </a:r>
                    </a:p>
                  </a:txBody>
                  <a:tcPr/>
                </a:tc>
                <a:tc>
                  <a:txBody>
                    <a:bodyPr/>
                    <a:lstStyle/>
                    <a:p>
                      <a:r>
                        <a:rPr lang="en-US" dirty="0"/>
                        <a:t>20.24</a:t>
                      </a:r>
                    </a:p>
                  </a:txBody>
                  <a:tcPr/>
                </a:tc>
                <a:extLst>
                  <a:ext uri="{0D108BD9-81ED-4DB2-BD59-A6C34878D82A}">
                    <a16:rowId xmlns:a16="http://schemas.microsoft.com/office/drawing/2014/main" val="4132027869"/>
                  </a:ext>
                </a:extLst>
              </a:tr>
              <a:tr h="342571">
                <a:tc>
                  <a:txBody>
                    <a:bodyPr/>
                    <a:lstStyle/>
                    <a:p>
                      <a:r>
                        <a:rPr lang="en-US" dirty="0"/>
                        <a:t>DAILER.EXE</a:t>
                      </a:r>
                    </a:p>
                  </a:txBody>
                  <a:tcPr/>
                </a:tc>
                <a:tc>
                  <a:txBody>
                    <a:bodyPr/>
                    <a:lstStyle/>
                    <a:p>
                      <a:r>
                        <a:rPr lang="en-US" dirty="0"/>
                        <a:t>63240</a:t>
                      </a:r>
                    </a:p>
                  </a:txBody>
                  <a:tcPr/>
                </a:tc>
                <a:tc>
                  <a:txBody>
                    <a:bodyPr/>
                    <a:lstStyle/>
                    <a:p>
                      <a:r>
                        <a:rPr lang="en-US" dirty="0"/>
                        <a:t>16.59</a:t>
                      </a:r>
                    </a:p>
                  </a:txBody>
                  <a:tcPr/>
                </a:tc>
                <a:tc>
                  <a:txBody>
                    <a:bodyPr/>
                    <a:lstStyle/>
                    <a:p>
                      <a:r>
                        <a:rPr lang="en-US" dirty="0"/>
                        <a:t>19.22</a:t>
                      </a:r>
                    </a:p>
                  </a:txBody>
                  <a:tcPr/>
                </a:tc>
                <a:extLst>
                  <a:ext uri="{0D108BD9-81ED-4DB2-BD59-A6C34878D82A}">
                    <a16:rowId xmlns:a16="http://schemas.microsoft.com/office/drawing/2014/main" val="3894068425"/>
                  </a:ext>
                </a:extLst>
              </a:tr>
              <a:tr h="342571">
                <a:tc>
                  <a:txBody>
                    <a:bodyPr/>
                    <a:lstStyle/>
                    <a:p>
                      <a:r>
                        <a:rPr lang="en-US" dirty="0"/>
                        <a:t>FINAL.DOC</a:t>
                      </a:r>
                    </a:p>
                  </a:txBody>
                  <a:tcPr/>
                </a:tc>
                <a:tc>
                  <a:txBody>
                    <a:bodyPr/>
                    <a:lstStyle/>
                    <a:p>
                      <a:r>
                        <a:rPr lang="en-US" dirty="0"/>
                        <a:t>401408</a:t>
                      </a:r>
                    </a:p>
                  </a:txBody>
                  <a:tcPr/>
                </a:tc>
                <a:tc>
                  <a:txBody>
                    <a:bodyPr/>
                    <a:lstStyle/>
                    <a:p>
                      <a:r>
                        <a:rPr lang="en-US" dirty="0"/>
                        <a:t>48.28</a:t>
                      </a:r>
                    </a:p>
                  </a:txBody>
                  <a:tcPr/>
                </a:tc>
                <a:tc>
                  <a:txBody>
                    <a:bodyPr/>
                    <a:lstStyle/>
                    <a:p>
                      <a:r>
                        <a:rPr lang="en-US" dirty="0"/>
                        <a:t>54.52</a:t>
                      </a:r>
                    </a:p>
                  </a:txBody>
                  <a:tcPr/>
                </a:tc>
                <a:extLst>
                  <a:ext uri="{0D108BD9-81ED-4DB2-BD59-A6C34878D82A}">
                    <a16:rowId xmlns:a16="http://schemas.microsoft.com/office/drawing/2014/main" val="1255350654"/>
                  </a:ext>
                </a:extLst>
              </a:tr>
              <a:tr h="342571">
                <a:tc>
                  <a:txBody>
                    <a:bodyPr/>
                    <a:lstStyle/>
                    <a:p>
                      <a:r>
                        <a:rPr lang="en-US" dirty="0"/>
                        <a:t>NFPE.DOC</a:t>
                      </a:r>
                    </a:p>
                  </a:txBody>
                  <a:tcPr/>
                </a:tc>
                <a:tc>
                  <a:txBody>
                    <a:bodyPr/>
                    <a:lstStyle/>
                    <a:p>
                      <a:r>
                        <a:rPr lang="en-US" dirty="0"/>
                        <a:t>61440</a:t>
                      </a:r>
                    </a:p>
                  </a:txBody>
                  <a:tcPr/>
                </a:tc>
                <a:tc>
                  <a:txBody>
                    <a:bodyPr/>
                    <a:lstStyle/>
                    <a:p>
                      <a:r>
                        <a:rPr lang="en-US" dirty="0"/>
                        <a:t>53.49</a:t>
                      </a:r>
                    </a:p>
                  </a:txBody>
                  <a:tcPr/>
                </a:tc>
                <a:tc>
                  <a:txBody>
                    <a:bodyPr/>
                    <a:lstStyle/>
                    <a:p>
                      <a:r>
                        <a:rPr lang="en-US" dirty="0"/>
                        <a:t>57.71</a:t>
                      </a:r>
                    </a:p>
                  </a:txBody>
                  <a:tcPr/>
                </a:tc>
                <a:extLst>
                  <a:ext uri="{0D108BD9-81ED-4DB2-BD59-A6C34878D82A}">
                    <a16:rowId xmlns:a16="http://schemas.microsoft.com/office/drawing/2014/main" val="2291444952"/>
                  </a:ext>
                </a:extLst>
              </a:tr>
              <a:tr h="342571">
                <a:tc>
                  <a:txBody>
                    <a:bodyPr/>
                    <a:lstStyle/>
                    <a:p>
                      <a:r>
                        <a:rPr lang="en-US" dirty="0"/>
                        <a:t>01.BMP</a:t>
                      </a:r>
                    </a:p>
                  </a:txBody>
                  <a:tcPr/>
                </a:tc>
                <a:tc>
                  <a:txBody>
                    <a:bodyPr/>
                    <a:lstStyle/>
                    <a:p>
                      <a:r>
                        <a:rPr lang="en-US" dirty="0"/>
                        <a:t>118448</a:t>
                      </a:r>
                    </a:p>
                  </a:txBody>
                  <a:tcPr/>
                </a:tc>
                <a:tc>
                  <a:txBody>
                    <a:bodyPr/>
                    <a:lstStyle/>
                    <a:p>
                      <a:r>
                        <a:rPr lang="en-US" dirty="0"/>
                        <a:t>84.66</a:t>
                      </a:r>
                    </a:p>
                  </a:txBody>
                  <a:tcPr/>
                </a:tc>
                <a:tc>
                  <a:txBody>
                    <a:bodyPr/>
                    <a:lstStyle/>
                    <a:p>
                      <a:r>
                        <a:rPr lang="en-US" dirty="0"/>
                        <a:t>84.6</a:t>
                      </a:r>
                    </a:p>
                  </a:txBody>
                  <a:tcPr/>
                </a:tc>
                <a:extLst>
                  <a:ext uri="{0D108BD9-81ED-4DB2-BD59-A6C34878D82A}">
                    <a16:rowId xmlns:a16="http://schemas.microsoft.com/office/drawing/2014/main" val="2882400564"/>
                  </a:ext>
                </a:extLst>
              </a:tr>
            </a:tbl>
          </a:graphicData>
        </a:graphic>
      </p:graphicFrame>
    </p:spTree>
    <p:extLst>
      <p:ext uri="{BB962C8B-B14F-4D97-AF65-F5344CB8AC3E}">
        <p14:creationId xmlns:p14="http://schemas.microsoft.com/office/powerpoint/2010/main" val="3147563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401E-EB4D-413E-9F91-6276ADC81462}"/>
              </a:ext>
            </a:extLst>
          </p:cNvPr>
          <p:cNvSpPr>
            <a:spLocks noGrp="1"/>
          </p:cNvSpPr>
          <p:nvPr>
            <p:ph type="title"/>
          </p:nvPr>
        </p:nvSpPr>
        <p:spPr/>
        <p:txBody>
          <a:bodyPr/>
          <a:lstStyle/>
          <a:p>
            <a:r>
              <a:rPr lang="en-US" dirty="0"/>
              <a:t>Finding the Middle Ground </a:t>
            </a:r>
          </a:p>
        </p:txBody>
      </p:sp>
      <p:sp>
        <p:nvSpPr>
          <p:cNvPr id="3" name="Content Placeholder 2">
            <a:extLst>
              <a:ext uri="{FF2B5EF4-FFF2-40B4-BE49-F238E27FC236}">
                <a16:creationId xmlns:a16="http://schemas.microsoft.com/office/drawing/2014/main" id="{6C9DF9CA-84A3-469A-B672-5AD8A5DAC8A2}"/>
              </a:ext>
            </a:extLst>
          </p:cNvPr>
          <p:cNvSpPr>
            <a:spLocks noGrp="1"/>
          </p:cNvSpPr>
          <p:nvPr>
            <p:ph idx="1"/>
          </p:nvPr>
        </p:nvSpPr>
        <p:spPr/>
        <p:txBody>
          <a:bodyPr/>
          <a:lstStyle/>
          <a:p>
            <a:pPr marL="0" indent="0">
              <a:buNone/>
            </a:pPr>
            <a:r>
              <a:rPr lang="en-US" dirty="0"/>
              <a:t>If we increase the block size, we can minimize the overhead of storing multiple headers. However, by taking a small size block, we can acquire greater advantage of locality feature. So we have to find the middle ground. This may vary from file to file as it is related to inherent characteristics of the input file. </a:t>
            </a:r>
          </a:p>
        </p:txBody>
      </p:sp>
    </p:spTree>
    <p:extLst>
      <p:ext uri="{BB962C8B-B14F-4D97-AF65-F5344CB8AC3E}">
        <p14:creationId xmlns:p14="http://schemas.microsoft.com/office/powerpoint/2010/main" val="261030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C78B-7697-4746-9048-B45CEEC0887E}"/>
              </a:ext>
            </a:extLst>
          </p:cNvPr>
          <p:cNvSpPr>
            <a:spLocks noGrp="1"/>
          </p:cNvSpPr>
          <p:nvPr>
            <p:ph type="title"/>
          </p:nvPr>
        </p:nvSpPr>
        <p:spPr/>
        <p:txBody>
          <a:bodyPr/>
          <a:lstStyle/>
          <a:p>
            <a:r>
              <a:rPr lang="en-US" dirty="0"/>
              <a:t>The Results </a:t>
            </a:r>
          </a:p>
        </p:txBody>
      </p:sp>
      <p:pic>
        <p:nvPicPr>
          <p:cNvPr id="6" name="Content Placeholder 5">
            <a:extLst>
              <a:ext uri="{FF2B5EF4-FFF2-40B4-BE49-F238E27FC236}">
                <a16:creationId xmlns:a16="http://schemas.microsoft.com/office/drawing/2014/main" id="{DA6F3A59-0CF4-4EEE-9FC0-B70B908BCEEC}"/>
              </a:ext>
            </a:extLst>
          </p:cNvPr>
          <p:cNvPicPr>
            <a:picLocks noGrp="1" noChangeAspect="1"/>
          </p:cNvPicPr>
          <p:nvPr>
            <p:ph sz="half" idx="1"/>
          </p:nvPr>
        </p:nvPicPr>
        <p:blipFill>
          <a:blip r:embed="rId2"/>
          <a:stretch>
            <a:fillRect/>
          </a:stretch>
        </p:blipFill>
        <p:spPr>
          <a:xfrm>
            <a:off x="1143000" y="2874357"/>
            <a:ext cx="4754563" cy="2388810"/>
          </a:xfrm>
          <a:prstGeom prst="rect">
            <a:avLst/>
          </a:prstGeom>
        </p:spPr>
      </p:pic>
      <p:pic>
        <p:nvPicPr>
          <p:cNvPr id="7" name="Content Placeholder 6">
            <a:extLst>
              <a:ext uri="{FF2B5EF4-FFF2-40B4-BE49-F238E27FC236}">
                <a16:creationId xmlns:a16="http://schemas.microsoft.com/office/drawing/2014/main" id="{ECF9401B-DD77-4D8E-94B3-3D3C5A5D41CE}"/>
              </a:ext>
            </a:extLst>
          </p:cNvPr>
          <p:cNvPicPr>
            <a:picLocks noGrp="1" noChangeAspect="1"/>
          </p:cNvPicPr>
          <p:nvPr>
            <p:ph sz="half" idx="2"/>
          </p:nvPr>
        </p:nvPicPr>
        <p:blipFill>
          <a:blip r:embed="rId3"/>
          <a:stretch>
            <a:fillRect/>
          </a:stretch>
        </p:blipFill>
        <p:spPr>
          <a:xfrm>
            <a:off x="6267450" y="2886501"/>
            <a:ext cx="4754563" cy="2364523"/>
          </a:xfrm>
          <a:prstGeom prst="rect">
            <a:avLst/>
          </a:prstGeom>
        </p:spPr>
      </p:pic>
    </p:spTree>
    <p:extLst>
      <p:ext uri="{BB962C8B-B14F-4D97-AF65-F5344CB8AC3E}">
        <p14:creationId xmlns:p14="http://schemas.microsoft.com/office/powerpoint/2010/main" val="2094023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AFA1ED-9DB8-41CE-9323-801A0CC4D963}"/>
              </a:ext>
            </a:extLst>
          </p:cNvPr>
          <p:cNvSpPr>
            <a:spLocks noGrp="1"/>
          </p:cNvSpPr>
          <p:nvPr>
            <p:ph type="title"/>
          </p:nvPr>
        </p:nvSpPr>
        <p:spPr/>
        <p:txBody>
          <a:bodyPr/>
          <a:lstStyle/>
          <a:p>
            <a:r>
              <a:rPr lang="en-US" dirty="0"/>
              <a:t>Conclusions</a:t>
            </a:r>
          </a:p>
        </p:txBody>
      </p:sp>
      <p:sp>
        <p:nvSpPr>
          <p:cNvPr id="6" name="Content Placeholder 5">
            <a:extLst>
              <a:ext uri="{FF2B5EF4-FFF2-40B4-BE49-F238E27FC236}">
                <a16:creationId xmlns:a16="http://schemas.microsoft.com/office/drawing/2014/main" id="{6299AD86-BE13-4007-BDD4-21A12A8A7035}"/>
              </a:ext>
            </a:extLst>
          </p:cNvPr>
          <p:cNvSpPr>
            <a:spLocks noGrp="1"/>
          </p:cNvSpPr>
          <p:nvPr>
            <p:ph idx="1"/>
          </p:nvPr>
        </p:nvSpPr>
        <p:spPr/>
        <p:txBody>
          <a:bodyPr/>
          <a:lstStyle/>
          <a:p>
            <a:pPr marL="0" indent="0">
              <a:buNone/>
            </a:pPr>
            <a:r>
              <a:rPr lang="en-US" dirty="0"/>
              <a:t>So we can conclude from the discussion above that to obtain better efficiency from our proposed block Huffman coding, a moderate sized block is better. Another thing we may notice is that the block size does not depend on file types. So we can use this proposed method as a general method of coding. </a:t>
            </a:r>
          </a:p>
        </p:txBody>
      </p:sp>
    </p:spTree>
    <p:extLst>
      <p:ext uri="{BB962C8B-B14F-4D97-AF65-F5344CB8AC3E}">
        <p14:creationId xmlns:p14="http://schemas.microsoft.com/office/powerpoint/2010/main" val="55678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4F29-617B-479C-B803-65D43A9E7672}"/>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1DDBBF28-3200-4B4D-9ACC-D27B756EFD17}"/>
              </a:ext>
            </a:extLst>
          </p:cNvPr>
          <p:cNvSpPr>
            <a:spLocks noGrp="1"/>
          </p:cNvSpPr>
          <p:nvPr>
            <p:ph idx="1"/>
          </p:nvPr>
        </p:nvSpPr>
        <p:spPr/>
        <p:txBody>
          <a:bodyPr/>
          <a:lstStyle/>
          <a:p>
            <a:pPr marL="514350" indent="-514350">
              <a:buFont typeface="+mj-lt"/>
              <a:buAutoNum type="arabicPeriod"/>
            </a:pPr>
            <a:r>
              <a:rPr lang="en-US" dirty="0"/>
              <a:t>R.G. Gallager, Variations on a theme by Huffman, IEEE tins. Infown. Theory IT-24, 668-674, (1978).</a:t>
            </a:r>
          </a:p>
          <a:p>
            <a:pPr marL="514350" indent="-514350">
              <a:buFont typeface="+mj-lt"/>
              <a:buAutoNum type="arabicPeriod"/>
            </a:pPr>
            <a:r>
              <a:rPr lang="en-US" dirty="0"/>
              <a:t>D.E. Knuth, Dynamic Huffman coding, Journal of Algorithms 6, 163-180, (1985).</a:t>
            </a:r>
          </a:p>
          <a:p>
            <a:pPr marL="514350" indent="-514350">
              <a:buFont typeface="+mj-lt"/>
              <a:buAutoNum type="arabicPeriod"/>
            </a:pPr>
            <a:r>
              <a:rPr lang="en-US" dirty="0"/>
              <a:t>M.A. Mannan, R.A. Chowdhury and M. Kaykobad, A storage efficient header for Huffman coding, Proceedings ICCIT, 57-59, (2001).</a:t>
            </a:r>
          </a:p>
          <a:p>
            <a:pPr marL="514350" indent="-514350">
              <a:buFont typeface="+mj-lt"/>
              <a:buAutoNum type="arabicPeriod"/>
            </a:pPr>
            <a:r>
              <a:rPr lang="en-US" dirty="0"/>
              <a:t>D.A. Huffman, A method for the construction of minimum-redundancy codes, Proceedings of the IRE 40 (9). 1098-1101, (September 1952). </a:t>
            </a:r>
          </a:p>
        </p:txBody>
      </p:sp>
    </p:spTree>
    <p:extLst>
      <p:ext uri="{BB962C8B-B14F-4D97-AF65-F5344CB8AC3E}">
        <p14:creationId xmlns:p14="http://schemas.microsoft.com/office/powerpoint/2010/main" val="327153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9AC7-D844-429E-90C1-496372C5F28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7F7698C-526D-4AD5-856D-17B4576669D1}"/>
              </a:ext>
            </a:extLst>
          </p:cNvPr>
          <p:cNvSpPr>
            <a:spLocks noGrp="1"/>
          </p:cNvSpPr>
          <p:nvPr>
            <p:ph idx="1"/>
          </p:nvPr>
        </p:nvSpPr>
        <p:spPr/>
        <p:txBody>
          <a:bodyPr>
            <a:normAutofit/>
          </a:bodyPr>
          <a:lstStyle/>
          <a:p>
            <a:pPr marL="0" indent="0">
              <a:buNone/>
            </a:pPr>
            <a:r>
              <a:rPr lang="en-US" dirty="0"/>
              <a:t>Huffman coding is not the best coding method now, but it may be the most-cited coding method until today. Huffman published his paper on coding in 1952, and it instantly became the most imperative work in information theory. Huffman’s original work spawned many variations. And it dominated the world of coding until the early 1980s. But there are some practical problems in using original Huffman coding. One of the most prominent problems is that we have to read the whole stream prior to coding. This is a major problem when (i) the file size is too large; (ii) the source stream is continuous. </a:t>
            </a:r>
          </a:p>
        </p:txBody>
      </p:sp>
    </p:spTree>
    <p:extLst>
      <p:ext uri="{BB962C8B-B14F-4D97-AF65-F5344CB8AC3E}">
        <p14:creationId xmlns:p14="http://schemas.microsoft.com/office/powerpoint/2010/main" val="65382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CA87-EBC5-40DC-A56C-2CB49FD844A2}"/>
              </a:ext>
            </a:extLst>
          </p:cNvPr>
          <p:cNvSpPr>
            <a:spLocks noGrp="1"/>
          </p:cNvSpPr>
          <p:nvPr>
            <p:ph type="title"/>
          </p:nvPr>
        </p:nvSpPr>
        <p:spPr/>
        <p:txBody>
          <a:bodyPr/>
          <a:lstStyle/>
          <a:p>
            <a:r>
              <a:rPr lang="en-US" dirty="0"/>
              <a:t>Introduction Continued</a:t>
            </a:r>
          </a:p>
        </p:txBody>
      </p:sp>
      <p:sp>
        <p:nvSpPr>
          <p:cNvPr id="3" name="Content Placeholder 2">
            <a:extLst>
              <a:ext uri="{FF2B5EF4-FFF2-40B4-BE49-F238E27FC236}">
                <a16:creationId xmlns:a16="http://schemas.microsoft.com/office/drawing/2014/main" id="{70E3FC06-D89A-45FD-A694-8656F544BFEA}"/>
              </a:ext>
            </a:extLst>
          </p:cNvPr>
          <p:cNvSpPr>
            <a:spLocks noGrp="1"/>
          </p:cNvSpPr>
          <p:nvPr>
            <p:ph idx="1"/>
          </p:nvPr>
        </p:nvSpPr>
        <p:spPr/>
        <p:txBody>
          <a:bodyPr>
            <a:normAutofit/>
          </a:bodyPr>
          <a:lstStyle/>
          <a:p>
            <a:pPr marL="0" indent="0">
              <a:buNone/>
            </a:pPr>
            <a:r>
              <a:rPr lang="en-US" dirty="0"/>
              <a:t>When the file size is large it will take much a longer time to build the Huffman header for compression. This happens because we have to read the whole file twice from the source stream, that is, in most cases hard disks. In the first read pass, we have to build the Huffman tree to build codes for individual character. In the second read pass, we do the real work of compression. If the file size is small enough to be stored in the main memory, reading in the second pass can be done from the main memory instead of the hard disk. This will reduce the overhead time of reading from a slow speed device twice. But when the file size is large, we cannot store it in the main memory. </a:t>
            </a:r>
          </a:p>
        </p:txBody>
      </p:sp>
    </p:spTree>
    <p:extLst>
      <p:ext uri="{BB962C8B-B14F-4D97-AF65-F5344CB8AC3E}">
        <p14:creationId xmlns:p14="http://schemas.microsoft.com/office/powerpoint/2010/main" val="46058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3C02-E91B-4E91-87B8-6DCE1DE0A433}"/>
              </a:ext>
            </a:extLst>
          </p:cNvPr>
          <p:cNvSpPr>
            <a:spLocks noGrp="1"/>
          </p:cNvSpPr>
          <p:nvPr>
            <p:ph type="title"/>
          </p:nvPr>
        </p:nvSpPr>
        <p:spPr/>
        <p:txBody>
          <a:bodyPr/>
          <a:lstStyle/>
          <a:p>
            <a:r>
              <a:rPr lang="en-US" dirty="0"/>
              <a:t>Introduction Continued</a:t>
            </a:r>
          </a:p>
        </p:txBody>
      </p:sp>
      <p:sp>
        <p:nvSpPr>
          <p:cNvPr id="3" name="Content Placeholder 2">
            <a:extLst>
              <a:ext uri="{FF2B5EF4-FFF2-40B4-BE49-F238E27FC236}">
                <a16:creationId xmlns:a16="http://schemas.microsoft.com/office/drawing/2014/main" id="{9EE9B01B-6E26-42E7-8B4C-FA7473AC301D}"/>
              </a:ext>
            </a:extLst>
          </p:cNvPr>
          <p:cNvSpPr>
            <a:spLocks noGrp="1"/>
          </p:cNvSpPr>
          <p:nvPr>
            <p:ph idx="1"/>
          </p:nvPr>
        </p:nvSpPr>
        <p:spPr/>
        <p:txBody>
          <a:bodyPr/>
          <a:lstStyle/>
          <a:p>
            <a:pPr marL="0" indent="0">
              <a:buNone/>
            </a:pPr>
            <a:r>
              <a:rPr lang="en-US" dirty="0"/>
              <a:t>And thus, we are unable to avoid the second time reading from the hard disk drive. With the original method of Huffman coding, there is no way to avoid it. </a:t>
            </a:r>
          </a:p>
          <a:p>
            <a:pPr marL="0" indent="0">
              <a:buNone/>
            </a:pPr>
            <a:r>
              <a:rPr lang="en-US" dirty="0"/>
              <a:t>When the source stream is continuous, the original Huffman coding is simply inapplicable. Because without knowledge of the total stream, we cannot build the Huffman tree to compress the input stream. However, there is a remedy for this problem, which is known as dynamic Huffman coding.</a:t>
            </a:r>
          </a:p>
        </p:txBody>
      </p:sp>
    </p:spTree>
    <p:extLst>
      <p:ext uri="{BB962C8B-B14F-4D97-AF65-F5344CB8AC3E}">
        <p14:creationId xmlns:p14="http://schemas.microsoft.com/office/powerpoint/2010/main" val="200051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71AA-3655-4A2E-B532-52FE3D1910FB}"/>
              </a:ext>
            </a:extLst>
          </p:cNvPr>
          <p:cNvSpPr>
            <a:spLocks noGrp="1"/>
          </p:cNvSpPr>
          <p:nvPr>
            <p:ph type="title"/>
          </p:nvPr>
        </p:nvSpPr>
        <p:spPr/>
        <p:txBody>
          <a:bodyPr/>
          <a:lstStyle/>
          <a:p>
            <a:r>
              <a:rPr lang="en-US" dirty="0"/>
              <a:t>Proposed Alternative Method </a:t>
            </a:r>
          </a:p>
        </p:txBody>
      </p:sp>
      <p:sp>
        <p:nvSpPr>
          <p:cNvPr id="3" name="Content Placeholder 2">
            <a:extLst>
              <a:ext uri="{FF2B5EF4-FFF2-40B4-BE49-F238E27FC236}">
                <a16:creationId xmlns:a16="http://schemas.microsoft.com/office/drawing/2014/main" id="{BED1EEA9-F8B5-48B6-A699-EA1ABBBAAD44}"/>
              </a:ext>
            </a:extLst>
          </p:cNvPr>
          <p:cNvSpPr>
            <a:spLocks noGrp="1"/>
          </p:cNvSpPr>
          <p:nvPr>
            <p:ph idx="1"/>
          </p:nvPr>
        </p:nvSpPr>
        <p:spPr/>
        <p:txBody>
          <a:bodyPr/>
          <a:lstStyle/>
          <a:p>
            <a:pPr marL="0" indent="0">
              <a:buNone/>
            </a:pPr>
            <a:r>
              <a:rPr lang="en-US" dirty="0"/>
              <a:t>Our proposed method is pretty simple. The main idea is to break the input stream into blocks and compress each block separately. We choose block size in such a way that we can store one full single block in main memory. Our proposed method is termed block Huffman coding. We have used BHC for block Huffman coding and PHC for pure Huffman coding. The proposed methods for static and continuous data are outlined below. </a:t>
            </a:r>
          </a:p>
        </p:txBody>
      </p:sp>
    </p:spTree>
    <p:extLst>
      <p:ext uri="{BB962C8B-B14F-4D97-AF65-F5344CB8AC3E}">
        <p14:creationId xmlns:p14="http://schemas.microsoft.com/office/powerpoint/2010/main" val="113434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EA05-9ED7-4021-A761-AE101D4611BC}"/>
              </a:ext>
            </a:extLst>
          </p:cNvPr>
          <p:cNvSpPr>
            <a:spLocks noGrp="1"/>
          </p:cNvSpPr>
          <p:nvPr>
            <p:ph type="title"/>
          </p:nvPr>
        </p:nvSpPr>
        <p:spPr/>
        <p:txBody>
          <a:bodyPr/>
          <a:lstStyle/>
          <a:p>
            <a:r>
              <a:rPr lang="en-US" dirty="0"/>
              <a:t>Algorithm for Static Data </a:t>
            </a:r>
          </a:p>
        </p:txBody>
      </p:sp>
      <p:sp>
        <p:nvSpPr>
          <p:cNvPr id="3" name="Content Placeholder 2">
            <a:extLst>
              <a:ext uri="{FF2B5EF4-FFF2-40B4-BE49-F238E27FC236}">
                <a16:creationId xmlns:a16="http://schemas.microsoft.com/office/drawing/2014/main" id="{16468DF0-45F0-4F68-B05B-5F2F99EDF849}"/>
              </a:ext>
            </a:extLst>
          </p:cNvPr>
          <p:cNvSpPr>
            <a:spLocks noGrp="1"/>
          </p:cNvSpPr>
          <p:nvPr>
            <p:ph idx="1"/>
          </p:nvPr>
        </p:nvSpPr>
        <p:spPr/>
        <p:txBody>
          <a:bodyPr/>
          <a:lstStyle/>
          <a:p>
            <a:pPr marL="514350" indent="-514350">
              <a:buAutoNum type="arabicPeriod"/>
            </a:pPr>
            <a:r>
              <a:rPr lang="en-US" dirty="0"/>
              <a:t>Read a block from the stream into the main memory.</a:t>
            </a:r>
          </a:p>
          <a:p>
            <a:pPr marL="514350" indent="-514350">
              <a:buAutoNum type="arabicPeriod"/>
            </a:pPr>
            <a:r>
              <a:rPr lang="en-US" dirty="0"/>
              <a:t>Build the Huffman tree and code for this block. </a:t>
            </a:r>
          </a:p>
          <a:p>
            <a:pPr marL="514350" indent="-514350">
              <a:buAutoNum type="arabicPeriod"/>
            </a:pPr>
            <a:r>
              <a:rPr lang="en-US" dirty="0"/>
              <a:t>Compress this block by reading it from the main memory. </a:t>
            </a:r>
          </a:p>
          <a:p>
            <a:pPr marL="514350" indent="-514350">
              <a:buAutoNum type="arabicPeriod"/>
            </a:pPr>
            <a:r>
              <a:rPr lang="en-US" dirty="0"/>
              <a:t>Put the header and compressed data to the output stream. </a:t>
            </a:r>
          </a:p>
          <a:p>
            <a:pPr marL="514350" indent="-514350">
              <a:buAutoNum type="arabicPeriod"/>
            </a:pPr>
            <a:r>
              <a:rPr lang="en-US" dirty="0"/>
              <a:t>If there is more data in the input stream, go to Step 1. Otherwise coding is ended. </a:t>
            </a:r>
          </a:p>
        </p:txBody>
      </p:sp>
    </p:spTree>
    <p:extLst>
      <p:ext uri="{BB962C8B-B14F-4D97-AF65-F5344CB8AC3E}">
        <p14:creationId xmlns:p14="http://schemas.microsoft.com/office/powerpoint/2010/main" val="176411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A1E2-18B5-4EC0-844D-CA4BF665470F}"/>
              </a:ext>
            </a:extLst>
          </p:cNvPr>
          <p:cNvSpPr>
            <a:spLocks noGrp="1"/>
          </p:cNvSpPr>
          <p:nvPr>
            <p:ph type="title"/>
          </p:nvPr>
        </p:nvSpPr>
        <p:spPr/>
        <p:txBody>
          <a:bodyPr/>
          <a:lstStyle/>
          <a:p>
            <a:r>
              <a:rPr lang="en-US" dirty="0"/>
              <a:t>How It Solves Our Problem </a:t>
            </a:r>
          </a:p>
        </p:txBody>
      </p:sp>
      <p:sp>
        <p:nvSpPr>
          <p:cNvPr id="3" name="Content Placeholder 2">
            <a:extLst>
              <a:ext uri="{FF2B5EF4-FFF2-40B4-BE49-F238E27FC236}">
                <a16:creationId xmlns:a16="http://schemas.microsoft.com/office/drawing/2014/main" id="{BB800822-33CF-4AE6-B7A3-392C5B10029F}"/>
              </a:ext>
            </a:extLst>
          </p:cNvPr>
          <p:cNvSpPr>
            <a:spLocks noGrp="1"/>
          </p:cNvSpPr>
          <p:nvPr>
            <p:ph idx="1"/>
          </p:nvPr>
        </p:nvSpPr>
        <p:spPr/>
        <p:txBody>
          <a:bodyPr/>
          <a:lstStyle/>
          <a:p>
            <a:pPr marL="0" indent="0">
              <a:buNone/>
            </a:pPr>
            <a:r>
              <a:rPr lang="en-US" dirty="0"/>
              <a:t>This method can handle both the drawbacks mentioned in the previous section. In the first case, as we are reading the file from the hard disk only once, compression speed increases significantly, because the second pass reading is done from the main memory that is much faster than the hard disk. Now the file size may be as large as we can imagine without suffering double penalties for reading two times from the hard disk drive. So our first problem is practically solved. </a:t>
            </a:r>
          </a:p>
        </p:txBody>
      </p:sp>
    </p:spTree>
    <p:extLst>
      <p:ext uri="{BB962C8B-B14F-4D97-AF65-F5344CB8AC3E}">
        <p14:creationId xmlns:p14="http://schemas.microsoft.com/office/powerpoint/2010/main" val="23613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5B8C-0B35-463E-9659-030E17CC01BB}"/>
              </a:ext>
            </a:extLst>
          </p:cNvPr>
          <p:cNvSpPr>
            <a:spLocks noGrp="1"/>
          </p:cNvSpPr>
          <p:nvPr>
            <p:ph type="title"/>
          </p:nvPr>
        </p:nvSpPr>
        <p:spPr/>
        <p:txBody>
          <a:bodyPr/>
          <a:lstStyle/>
          <a:p>
            <a:r>
              <a:rPr lang="en-US" dirty="0"/>
              <a:t>Algorithm for the Continuous Stream </a:t>
            </a:r>
          </a:p>
        </p:txBody>
      </p:sp>
      <p:sp>
        <p:nvSpPr>
          <p:cNvPr id="3" name="Content Placeholder 2">
            <a:extLst>
              <a:ext uri="{FF2B5EF4-FFF2-40B4-BE49-F238E27FC236}">
                <a16:creationId xmlns:a16="http://schemas.microsoft.com/office/drawing/2014/main" id="{4C85B3E1-5C31-4174-AF06-218F69C50440}"/>
              </a:ext>
            </a:extLst>
          </p:cNvPr>
          <p:cNvSpPr>
            <a:spLocks noGrp="1"/>
          </p:cNvSpPr>
          <p:nvPr>
            <p:ph idx="1"/>
          </p:nvPr>
        </p:nvSpPr>
        <p:spPr/>
        <p:txBody>
          <a:bodyPr>
            <a:normAutofit/>
          </a:bodyPr>
          <a:lstStyle/>
          <a:p>
            <a:pPr marL="0" indent="0">
              <a:buNone/>
            </a:pPr>
            <a:r>
              <a:rPr lang="en-US" dirty="0"/>
              <a:t>Now let us consider the second shortcoming. In information transfer in a network environment, we have to face a continuous stream quite often. For this case, we can modify the above idea in the following way.</a:t>
            </a:r>
          </a:p>
          <a:p>
            <a:pPr marL="514350" indent="-514350">
              <a:buAutoNum type="arabicPeriod"/>
            </a:pPr>
            <a:r>
              <a:rPr lang="en-US" dirty="0"/>
              <a:t>Read data from the stream into the main memory. </a:t>
            </a:r>
          </a:p>
          <a:p>
            <a:pPr marL="514350" indent="-514350">
              <a:buAutoNum type="arabicPeriod"/>
            </a:pPr>
            <a:r>
              <a:rPr lang="en-US" dirty="0"/>
              <a:t>If the block is not completed, then go to Step 1. </a:t>
            </a:r>
          </a:p>
          <a:p>
            <a:pPr marL="514350" indent="-514350">
              <a:buAutoNum type="arabicPeriod"/>
            </a:pPr>
            <a:r>
              <a:rPr lang="en-US" dirty="0"/>
              <a:t>Build the Huffman tree and code for this block. </a:t>
            </a:r>
          </a:p>
          <a:p>
            <a:pPr marL="514350" indent="-514350">
              <a:buAutoNum type="arabicPeriod"/>
            </a:pPr>
            <a:r>
              <a:rPr lang="en-US" dirty="0"/>
              <a:t>Compress this block by reading it from the main memory. </a:t>
            </a:r>
          </a:p>
        </p:txBody>
      </p:sp>
    </p:spTree>
    <p:extLst>
      <p:ext uri="{BB962C8B-B14F-4D97-AF65-F5344CB8AC3E}">
        <p14:creationId xmlns:p14="http://schemas.microsoft.com/office/powerpoint/2010/main" val="331641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99CD-D76A-4402-9ECB-6BFA4CC43745}"/>
              </a:ext>
            </a:extLst>
          </p:cNvPr>
          <p:cNvSpPr>
            <a:spLocks noGrp="1"/>
          </p:cNvSpPr>
          <p:nvPr>
            <p:ph type="title"/>
          </p:nvPr>
        </p:nvSpPr>
        <p:spPr/>
        <p:txBody>
          <a:bodyPr/>
          <a:lstStyle/>
          <a:p>
            <a:r>
              <a:rPr lang="en-US" dirty="0"/>
              <a:t>Algorithm for Continuous Stream Cont.</a:t>
            </a:r>
          </a:p>
        </p:txBody>
      </p:sp>
      <p:sp>
        <p:nvSpPr>
          <p:cNvPr id="3" name="Content Placeholder 2">
            <a:extLst>
              <a:ext uri="{FF2B5EF4-FFF2-40B4-BE49-F238E27FC236}">
                <a16:creationId xmlns:a16="http://schemas.microsoft.com/office/drawing/2014/main" id="{51727B56-44F1-4CDB-A894-E1848A64A3B8}"/>
              </a:ext>
            </a:extLst>
          </p:cNvPr>
          <p:cNvSpPr>
            <a:spLocks noGrp="1"/>
          </p:cNvSpPr>
          <p:nvPr>
            <p:ph idx="1"/>
          </p:nvPr>
        </p:nvSpPr>
        <p:spPr/>
        <p:txBody>
          <a:bodyPr/>
          <a:lstStyle/>
          <a:p>
            <a:pPr marL="514350" indent="-514350">
              <a:buFont typeface="+mj-lt"/>
              <a:buAutoNum type="arabicPeriod"/>
            </a:pPr>
            <a:endParaRPr lang="en-US" dirty="0"/>
          </a:p>
          <a:p>
            <a:pPr marL="514350" indent="-514350">
              <a:buFont typeface="+mj-lt"/>
              <a:buAutoNum type="arabicPeriod" startAt="5"/>
            </a:pPr>
            <a:r>
              <a:rPr lang="en-US" dirty="0"/>
              <a:t>Put the header and compressed data to the output stream. </a:t>
            </a:r>
          </a:p>
          <a:p>
            <a:pPr marL="514350" indent="-514350">
              <a:buFont typeface="+mj-lt"/>
              <a:buAutoNum type="arabicPeriod" startAt="5"/>
            </a:pPr>
            <a:r>
              <a:rPr lang="en-US" dirty="0"/>
              <a:t>Go to Step 1. However, during Steps 3-5, we have to store the incoming data in parallel mode. In this way. we can solve the problem in the case of a continuous stream.</a:t>
            </a:r>
          </a:p>
        </p:txBody>
      </p:sp>
    </p:spTree>
    <p:extLst>
      <p:ext uri="{BB962C8B-B14F-4D97-AF65-F5344CB8AC3E}">
        <p14:creationId xmlns:p14="http://schemas.microsoft.com/office/powerpoint/2010/main" val="515912148"/>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otalTime>2</TotalTime>
  <Words>1342</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Corbel</vt:lpstr>
      <vt:lpstr>Basis</vt:lpstr>
      <vt:lpstr>Extended Huffman Coding (Block Huffman Coding)</vt:lpstr>
      <vt:lpstr>Introduction</vt:lpstr>
      <vt:lpstr>Introduction Continued</vt:lpstr>
      <vt:lpstr>Introduction Continued</vt:lpstr>
      <vt:lpstr>Proposed Alternative Method </vt:lpstr>
      <vt:lpstr>Algorithm for Static Data </vt:lpstr>
      <vt:lpstr>How It Solves Our Problem </vt:lpstr>
      <vt:lpstr>Algorithm for the Continuous Stream </vt:lpstr>
      <vt:lpstr>Algorithm for Continuous Stream Cont.</vt:lpstr>
      <vt:lpstr>Block Size </vt:lpstr>
      <vt:lpstr>Locality </vt:lpstr>
      <vt:lpstr>Compression ratio in Pure and Block Huffman Coding.</vt:lpstr>
      <vt:lpstr>Finding the Middle Ground </vt:lpstr>
      <vt:lpstr>The Results </vt:lpstr>
      <vt:lpstr>Conclusions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Extended Huffman Coding (Block Huffman Coding)</dc:title>
  <dc:creator>Kaustubh Wade</dc:creator>
  <cp:lastModifiedBy>Kaustubh Wade</cp:lastModifiedBy>
  <cp:revision>2</cp:revision>
  <cp:lastPrinted>2019-04-07T02:19:05Z</cp:lastPrinted>
  <dcterms:created xsi:type="dcterms:W3CDTF">2019-04-07T02:16:43Z</dcterms:created>
  <dcterms:modified xsi:type="dcterms:W3CDTF">2019-04-07T02:19:09Z</dcterms:modified>
</cp:coreProperties>
</file>