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1" r:id="rId15"/>
    <p:sldId id="269" r:id="rId16"/>
    <p:sldId id="272" r:id="rId17"/>
    <p:sldId id="273" r:id="rId18"/>
    <p:sldId id="274" r:id="rId19"/>
    <p:sldId id="27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7" d="100"/>
          <a:sy n="47" d="100"/>
        </p:scale>
        <p:origin x="53"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1DC1-7139-4876-A66C-81877A8F63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4A3BCF-1F61-4D02-9689-9B517A1F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052D-6200-4ED5-A206-D909B2E87E4F}"/>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5" name="Footer Placeholder 4">
            <a:extLst>
              <a:ext uri="{FF2B5EF4-FFF2-40B4-BE49-F238E27FC236}">
                <a16:creationId xmlns:a16="http://schemas.microsoft.com/office/drawing/2014/main" id="{93C6F4C1-0C58-4F0E-942A-C8CBEDE937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5E33B2-133B-41AF-B8B3-0868A03E22F4}"/>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163034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2978-C4E7-41C5-9F2B-8DEFA6B48D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B4376E-16C3-4718-908A-2C8812D40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58FA-1E65-4CA5-AEB5-CB339698614E}"/>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5" name="Footer Placeholder 4">
            <a:extLst>
              <a:ext uri="{FF2B5EF4-FFF2-40B4-BE49-F238E27FC236}">
                <a16:creationId xmlns:a16="http://schemas.microsoft.com/office/drawing/2014/main" id="{28BDACD4-A548-4B77-9655-34D16B6391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7F5B00-2990-4354-8694-818682F96D96}"/>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356054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F75831-628F-48E8-AC92-61E5F4444A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513455-8E85-463A-AA5F-8DFDD6C5CB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DDB09-AA94-4027-9E88-2507D4BCC95A}"/>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5" name="Footer Placeholder 4">
            <a:extLst>
              <a:ext uri="{FF2B5EF4-FFF2-40B4-BE49-F238E27FC236}">
                <a16:creationId xmlns:a16="http://schemas.microsoft.com/office/drawing/2014/main" id="{044A6192-1919-4C6D-811C-713491558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D1FB3D-5EAB-4660-AB1C-AA269FD737A5}"/>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215117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AB47-F246-41B5-8DDF-B3E0A8343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1A236-A53F-4780-B00B-D9AA5F0A8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ABFF-036C-4B30-8A32-78D94ECED3D6}"/>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5" name="Footer Placeholder 4">
            <a:extLst>
              <a:ext uri="{FF2B5EF4-FFF2-40B4-BE49-F238E27FC236}">
                <a16:creationId xmlns:a16="http://schemas.microsoft.com/office/drawing/2014/main" id="{FEBB4B44-7758-49C1-BB24-BB73D661E8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95BCA5-F397-44A9-986A-02A738802090}"/>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188420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6250-21EE-4131-A815-45D4D25D72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C56AD5-6BE1-4624-A1E8-847DFEBB6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51C81D-9E6E-4903-92CA-BCDFB38B1226}"/>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5" name="Footer Placeholder 4">
            <a:extLst>
              <a:ext uri="{FF2B5EF4-FFF2-40B4-BE49-F238E27FC236}">
                <a16:creationId xmlns:a16="http://schemas.microsoft.com/office/drawing/2014/main" id="{7B7E1FA0-1D0E-43CD-94D1-64194DB26D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48D443-E7F7-4693-B5C0-EAD9038CC680}"/>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302175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0E16-6AF5-4513-AB9A-273829EB8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F681E-8B42-44F7-BF61-2DD6C743C9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CD29AD-62E8-4641-9864-EBE485369F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7757C8-A48B-45E6-9A54-D23AD7DD84F1}"/>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6" name="Footer Placeholder 5">
            <a:extLst>
              <a:ext uri="{FF2B5EF4-FFF2-40B4-BE49-F238E27FC236}">
                <a16:creationId xmlns:a16="http://schemas.microsoft.com/office/drawing/2014/main" id="{DACD0394-12B4-4085-9E8D-87887F22A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82B344-9E02-4254-B1E7-8AF99D4629CD}"/>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156058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4710-E8B7-4F76-9251-3B7409066C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954160-0A58-46A8-9F6E-9FB9322F2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72FF7-AB37-4951-B986-1F4AC1FB8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E764B0-2923-43DD-85CE-B2B2BAC69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3919DD-60C1-444E-AE20-F63B7D96B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9AE1F3-D817-4014-B254-3ED72D385F29}"/>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8" name="Footer Placeholder 7">
            <a:extLst>
              <a:ext uri="{FF2B5EF4-FFF2-40B4-BE49-F238E27FC236}">
                <a16:creationId xmlns:a16="http://schemas.microsoft.com/office/drawing/2014/main" id="{098A3142-88C6-47E3-BE19-F9BD1440DE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1C84864-D399-4608-A49E-A2BC678BA173}"/>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30604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7273-7139-4656-B587-A2FAA45D0D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3C89A4-0D25-4EC6-8C95-CB6876EF6AA4}"/>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4" name="Footer Placeholder 3">
            <a:extLst>
              <a:ext uri="{FF2B5EF4-FFF2-40B4-BE49-F238E27FC236}">
                <a16:creationId xmlns:a16="http://schemas.microsoft.com/office/drawing/2014/main" id="{166A5249-8065-4CF4-BC19-0FDB39EDEE9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FB2C8D0-FE2F-44B7-A0E6-73C629A486E8}"/>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56710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90A0C-4311-4C40-92F9-75201FF34F40}"/>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3" name="Footer Placeholder 2">
            <a:extLst>
              <a:ext uri="{FF2B5EF4-FFF2-40B4-BE49-F238E27FC236}">
                <a16:creationId xmlns:a16="http://schemas.microsoft.com/office/drawing/2014/main" id="{6DE22814-EF13-4837-B263-AEC28BD630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2027CF3-6153-418B-BE01-AF2695D0DBC1}"/>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218511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07CD-D19E-4B42-8709-80CB9757F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80C9F8-A7AF-4D96-91F5-486EA8E742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435480-76D8-43FA-9E29-836689A88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2A768-241D-442A-BA45-4B4A9859B6ED}"/>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6" name="Footer Placeholder 5">
            <a:extLst>
              <a:ext uri="{FF2B5EF4-FFF2-40B4-BE49-F238E27FC236}">
                <a16:creationId xmlns:a16="http://schemas.microsoft.com/office/drawing/2014/main" id="{8609B130-A165-43A7-9435-7E391E039E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BAE231-7B8C-41FE-9602-61B4F1C1C913}"/>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102885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D4221-4551-4957-B714-AE28A8C89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7EE82B-091E-4DC4-B0B4-23573C439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8F9A66F-DE49-4624-831F-2A7382CBB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7F94E-9A4B-4A21-8800-AAEEBA4A47CB}"/>
              </a:ext>
            </a:extLst>
          </p:cNvPr>
          <p:cNvSpPr>
            <a:spLocks noGrp="1"/>
          </p:cNvSpPr>
          <p:nvPr>
            <p:ph type="dt" sz="half" idx="10"/>
          </p:nvPr>
        </p:nvSpPr>
        <p:spPr/>
        <p:txBody>
          <a:bodyPr/>
          <a:lstStyle/>
          <a:p>
            <a:fld id="{5181EC7C-11B2-43B6-A5D4-E4772FA354C1}" type="datetimeFigureOut">
              <a:rPr lang="en-US" smtClean="0"/>
              <a:t>10/13/2019</a:t>
            </a:fld>
            <a:endParaRPr lang="en-US" dirty="0"/>
          </a:p>
        </p:txBody>
      </p:sp>
      <p:sp>
        <p:nvSpPr>
          <p:cNvPr id="6" name="Footer Placeholder 5">
            <a:extLst>
              <a:ext uri="{FF2B5EF4-FFF2-40B4-BE49-F238E27FC236}">
                <a16:creationId xmlns:a16="http://schemas.microsoft.com/office/drawing/2014/main" id="{B86E3DC0-863D-4DEC-90A5-27E53A04C49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B83A56-E505-4D05-A90A-FF525D2F14AD}"/>
              </a:ext>
            </a:extLst>
          </p:cNvPr>
          <p:cNvSpPr>
            <a:spLocks noGrp="1"/>
          </p:cNvSpPr>
          <p:nvPr>
            <p:ph type="sldNum" sz="quarter" idx="12"/>
          </p:nvPr>
        </p:nvSpPr>
        <p:spPr/>
        <p:txBody>
          <a:bodyPr/>
          <a:lstStyle/>
          <a:p>
            <a:fld id="{9F5BF26C-B1FC-4EEE-96A5-E87D40D4ACE5}" type="slidenum">
              <a:rPr lang="en-US" smtClean="0"/>
              <a:t>‹#›</a:t>
            </a:fld>
            <a:endParaRPr lang="en-US" dirty="0"/>
          </a:p>
        </p:txBody>
      </p:sp>
    </p:spTree>
    <p:extLst>
      <p:ext uri="{BB962C8B-B14F-4D97-AF65-F5344CB8AC3E}">
        <p14:creationId xmlns:p14="http://schemas.microsoft.com/office/powerpoint/2010/main" val="274720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95903-B338-47CC-AFCB-03487D757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D7B406-539F-4A9C-8E45-DC79031A2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FA7D9-0C8A-48BA-9791-15E900E477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1EC7C-11B2-43B6-A5D4-E4772FA354C1}" type="datetimeFigureOut">
              <a:rPr lang="en-US" smtClean="0"/>
              <a:t>10/13/2019</a:t>
            </a:fld>
            <a:endParaRPr lang="en-US" dirty="0"/>
          </a:p>
        </p:txBody>
      </p:sp>
      <p:sp>
        <p:nvSpPr>
          <p:cNvPr id="5" name="Footer Placeholder 4">
            <a:extLst>
              <a:ext uri="{FF2B5EF4-FFF2-40B4-BE49-F238E27FC236}">
                <a16:creationId xmlns:a16="http://schemas.microsoft.com/office/drawing/2014/main" id="{7A700CFD-6537-40B1-8E16-A7EBAE45D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136AFA6-D194-4592-9BD3-885EAFA5D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BF26C-B1FC-4EEE-96A5-E87D40D4ACE5}" type="slidenum">
              <a:rPr lang="en-US" smtClean="0"/>
              <a:t>‹#›</a:t>
            </a:fld>
            <a:endParaRPr lang="en-US" dirty="0"/>
          </a:p>
        </p:txBody>
      </p:sp>
    </p:spTree>
    <p:extLst>
      <p:ext uri="{BB962C8B-B14F-4D97-AF65-F5344CB8AC3E}">
        <p14:creationId xmlns:p14="http://schemas.microsoft.com/office/powerpoint/2010/main" val="125144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0D2E-6DC1-466A-B2F3-C0CB89CBDE4C}"/>
              </a:ext>
            </a:extLst>
          </p:cNvPr>
          <p:cNvSpPr>
            <a:spLocks noGrp="1"/>
          </p:cNvSpPr>
          <p:nvPr>
            <p:ph type="ctrTitle"/>
          </p:nvPr>
        </p:nvSpPr>
        <p:spPr/>
        <p:txBody>
          <a:bodyPr/>
          <a:lstStyle/>
          <a:p>
            <a:r>
              <a:rPr lang="en-US" dirty="0"/>
              <a:t>MACs based on Hash Functions, Block Ciphers</a:t>
            </a:r>
          </a:p>
        </p:txBody>
      </p:sp>
      <p:sp>
        <p:nvSpPr>
          <p:cNvPr id="3" name="Subtitle 2">
            <a:extLst>
              <a:ext uri="{FF2B5EF4-FFF2-40B4-BE49-F238E27FC236}">
                <a16:creationId xmlns:a16="http://schemas.microsoft.com/office/drawing/2014/main" id="{BFD4FBC6-00C4-4D7F-9FF9-753A912069BA}"/>
              </a:ext>
            </a:extLst>
          </p:cNvPr>
          <p:cNvSpPr>
            <a:spLocks noGrp="1"/>
          </p:cNvSpPr>
          <p:nvPr>
            <p:ph type="subTitle" idx="1"/>
          </p:nvPr>
        </p:nvSpPr>
        <p:spPr>
          <a:xfrm>
            <a:off x="5460023" y="3602038"/>
            <a:ext cx="5207977" cy="1655762"/>
          </a:xfrm>
        </p:spPr>
        <p:txBody>
          <a:bodyPr>
            <a:normAutofit fontScale="77500" lnSpcReduction="20000"/>
          </a:bodyPr>
          <a:lstStyle/>
          <a:p>
            <a:pPr algn="l"/>
            <a:r>
              <a:rPr lang="en-US" dirty="0"/>
              <a:t>Prepared by:</a:t>
            </a:r>
          </a:p>
          <a:p>
            <a:pPr algn="l"/>
            <a:r>
              <a:rPr lang="en-US" dirty="0"/>
              <a:t>Kaustubh Wade		(160410116060)</a:t>
            </a:r>
          </a:p>
          <a:p>
            <a:pPr algn="l"/>
            <a:r>
              <a:rPr lang="en-US" dirty="0"/>
              <a:t>Naisargi Kothari		(160410116051)</a:t>
            </a:r>
          </a:p>
          <a:p>
            <a:pPr algn="l"/>
            <a:r>
              <a:rPr lang="en-US" dirty="0"/>
              <a:t>Vismay Lad		(160410116052)</a:t>
            </a:r>
          </a:p>
          <a:p>
            <a:pPr algn="l"/>
            <a:r>
              <a:rPr lang="en-US" dirty="0"/>
              <a:t>Bhavikkumar Machhi	(160410116054)</a:t>
            </a:r>
          </a:p>
        </p:txBody>
      </p:sp>
    </p:spTree>
    <p:extLst>
      <p:ext uri="{BB962C8B-B14F-4D97-AF65-F5344CB8AC3E}">
        <p14:creationId xmlns:p14="http://schemas.microsoft.com/office/powerpoint/2010/main" val="388524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D24F-7BC3-4B19-8456-B3547BE20E58}"/>
              </a:ext>
            </a:extLst>
          </p:cNvPr>
          <p:cNvSpPr>
            <a:spLocks noGrp="1"/>
          </p:cNvSpPr>
          <p:nvPr>
            <p:ph type="title"/>
          </p:nvPr>
        </p:nvSpPr>
        <p:spPr/>
        <p:txBody>
          <a:bodyPr/>
          <a:lstStyle/>
          <a:p>
            <a:r>
              <a:rPr lang="en-US" dirty="0"/>
              <a:t>Efficient Implementation</a:t>
            </a:r>
          </a:p>
        </p:txBody>
      </p:sp>
      <p:pic>
        <p:nvPicPr>
          <p:cNvPr id="5" name="Content Placeholder 4">
            <a:extLst>
              <a:ext uri="{FF2B5EF4-FFF2-40B4-BE49-F238E27FC236}">
                <a16:creationId xmlns:a16="http://schemas.microsoft.com/office/drawing/2014/main" id="{EC6CF912-50BC-473F-9105-CE84F7C88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3346" y="1825625"/>
            <a:ext cx="4105308" cy="4351338"/>
          </a:xfrm>
        </p:spPr>
      </p:pic>
    </p:spTree>
    <p:extLst>
      <p:ext uri="{BB962C8B-B14F-4D97-AF65-F5344CB8AC3E}">
        <p14:creationId xmlns:p14="http://schemas.microsoft.com/office/powerpoint/2010/main" val="51874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3BCA-8757-4473-99B5-6BC85F812CAD}"/>
              </a:ext>
            </a:extLst>
          </p:cNvPr>
          <p:cNvSpPr>
            <a:spLocks noGrp="1"/>
          </p:cNvSpPr>
          <p:nvPr>
            <p:ph type="title"/>
          </p:nvPr>
        </p:nvSpPr>
        <p:spPr/>
        <p:txBody>
          <a:bodyPr/>
          <a:lstStyle/>
          <a:p>
            <a:r>
              <a:rPr lang="en-US" dirty="0"/>
              <a:t>MACs based on Block Ciphers: DAA &amp; CMAC</a:t>
            </a:r>
          </a:p>
        </p:txBody>
      </p:sp>
      <p:sp>
        <p:nvSpPr>
          <p:cNvPr id="3" name="Content Placeholder 2">
            <a:extLst>
              <a:ext uri="{FF2B5EF4-FFF2-40B4-BE49-F238E27FC236}">
                <a16:creationId xmlns:a16="http://schemas.microsoft.com/office/drawing/2014/main" id="{ADA64F7C-5BB5-4AD2-A441-C61ED4EA74EB}"/>
              </a:ext>
            </a:extLst>
          </p:cNvPr>
          <p:cNvSpPr>
            <a:spLocks noGrp="1"/>
          </p:cNvSpPr>
          <p:nvPr>
            <p:ph idx="1"/>
          </p:nvPr>
        </p:nvSpPr>
        <p:spPr/>
        <p:txBody>
          <a:bodyPr/>
          <a:lstStyle/>
          <a:p>
            <a:pPr marL="0" indent="0" algn="just">
              <a:buNone/>
            </a:pPr>
            <a:r>
              <a:rPr lang="en-US" dirty="0"/>
              <a:t>We will look at two MACs that are based on the use of a block cipher mode of operation. We begin with an older algorithm, the Data  Authentication Algorithm (DAA), which is now obsolete. Then we  examine CMAC, which is designed to overcome the deficiencies of DAA.</a:t>
            </a:r>
          </a:p>
        </p:txBody>
      </p:sp>
    </p:spTree>
    <p:extLst>
      <p:ext uri="{BB962C8B-B14F-4D97-AF65-F5344CB8AC3E}">
        <p14:creationId xmlns:p14="http://schemas.microsoft.com/office/powerpoint/2010/main" val="148826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7C64-77C1-41E1-871B-23C20AF91892}"/>
              </a:ext>
            </a:extLst>
          </p:cNvPr>
          <p:cNvSpPr>
            <a:spLocks noGrp="1"/>
          </p:cNvSpPr>
          <p:nvPr>
            <p:ph type="title"/>
          </p:nvPr>
        </p:nvSpPr>
        <p:spPr/>
        <p:txBody>
          <a:bodyPr/>
          <a:lstStyle/>
          <a:p>
            <a:r>
              <a:rPr lang="en-US" dirty="0"/>
              <a:t>Data Authentication Algorithm(DAA)</a:t>
            </a:r>
          </a:p>
        </p:txBody>
      </p:sp>
      <p:pic>
        <p:nvPicPr>
          <p:cNvPr id="5" name="Content Placeholder 4">
            <a:extLst>
              <a:ext uri="{FF2B5EF4-FFF2-40B4-BE49-F238E27FC236}">
                <a16:creationId xmlns:a16="http://schemas.microsoft.com/office/drawing/2014/main" id="{51BD888D-BD3F-4009-8900-64D2DC3FC6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557" y="1825625"/>
            <a:ext cx="7910886" cy="4351338"/>
          </a:xfrm>
        </p:spPr>
      </p:pic>
    </p:spTree>
    <p:extLst>
      <p:ext uri="{BB962C8B-B14F-4D97-AF65-F5344CB8AC3E}">
        <p14:creationId xmlns:p14="http://schemas.microsoft.com/office/powerpoint/2010/main" val="167948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EF34-B7CF-4698-80C2-E4B09EFBEA3F}"/>
              </a:ext>
            </a:extLst>
          </p:cNvPr>
          <p:cNvSpPr>
            <a:spLocks noGrp="1"/>
          </p:cNvSpPr>
          <p:nvPr>
            <p:ph type="title"/>
          </p:nvPr>
        </p:nvSpPr>
        <p:spPr/>
        <p:txBody>
          <a:bodyPr/>
          <a:lstStyle/>
          <a:p>
            <a:r>
              <a:rPr lang="en-US" dirty="0"/>
              <a:t>Data Authentication Algorithm(DAA)</a:t>
            </a:r>
          </a:p>
        </p:txBody>
      </p:sp>
      <p:sp>
        <p:nvSpPr>
          <p:cNvPr id="3" name="Content Placeholder 2">
            <a:extLst>
              <a:ext uri="{FF2B5EF4-FFF2-40B4-BE49-F238E27FC236}">
                <a16:creationId xmlns:a16="http://schemas.microsoft.com/office/drawing/2014/main" id="{3D11C236-28CE-4EF3-81A3-079A0185CDAE}"/>
              </a:ext>
            </a:extLst>
          </p:cNvPr>
          <p:cNvSpPr>
            <a:spLocks noGrp="1"/>
          </p:cNvSpPr>
          <p:nvPr>
            <p:ph idx="1"/>
          </p:nvPr>
        </p:nvSpPr>
        <p:spPr/>
        <p:txBody>
          <a:bodyPr/>
          <a:lstStyle/>
          <a:p>
            <a:pPr marL="0" indent="0" algn="just">
              <a:buNone/>
            </a:pPr>
            <a:r>
              <a:rPr lang="en-US" dirty="0"/>
              <a:t>The Data Authentication Algorithm (DAA), based on DES, has been one of the most widely used MACs for a number of years. The algorithm is both a FIPS publication (FIPS PUB 113) and an ANSI standard (X9.17). However, as we discuss subsequently, security weaknesses in this algorithm have been discovered, and it is being replaced by newer and stronger algorithms. The algorithm can be defined as using the cipher block chaining (CBC) mode of operation of DES with an initialization vector of zero. The data (e.g., message, record, file, or program) to be authenticated are grouped into contiguous 64-bit blocks: D</a:t>
            </a:r>
            <a:r>
              <a:rPr lang="en-US" baseline="-25000" dirty="0"/>
              <a:t>1</a:t>
            </a:r>
            <a:r>
              <a:rPr lang="en-US" dirty="0"/>
              <a:t> , </a:t>
            </a:r>
            <a:r>
              <a:rPr lang="en-US" baseline="-25000" dirty="0"/>
              <a:t> </a:t>
            </a:r>
            <a:r>
              <a:rPr lang="en-US" dirty="0"/>
              <a:t>D</a:t>
            </a:r>
            <a:r>
              <a:rPr lang="en-US" baseline="-25000" dirty="0"/>
              <a:t>2</a:t>
            </a:r>
            <a:r>
              <a:rPr lang="en-US" dirty="0"/>
              <a:t>, …, </a:t>
            </a:r>
            <a:r>
              <a:rPr lang="en-US" baseline="-25000" dirty="0"/>
              <a:t> </a:t>
            </a:r>
            <a:r>
              <a:rPr lang="en-US" dirty="0"/>
              <a:t>D</a:t>
            </a:r>
            <a:r>
              <a:rPr lang="en-US" baseline="-25000" dirty="0"/>
              <a:t>n</a:t>
            </a:r>
            <a:r>
              <a:rPr lang="en-US" dirty="0"/>
              <a:t>.</a:t>
            </a:r>
          </a:p>
        </p:txBody>
      </p:sp>
    </p:spTree>
    <p:extLst>
      <p:ext uri="{BB962C8B-B14F-4D97-AF65-F5344CB8AC3E}">
        <p14:creationId xmlns:p14="http://schemas.microsoft.com/office/powerpoint/2010/main" val="107861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425A-ABA6-4A41-8B11-EF43DF21080E}"/>
              </a:ext>
            </a:extLst>
          </p:cNvPr>
          <p:cNvSpPr>
            <a:spLocks noGrp="1"/>
          </p:cNvSpPr>
          <p:nvPr>
            <p:ph type="title"/>
          </p:nvPr>
        </p:nvSpPr>
        <p:spPr/>
        <p:txBody>
          <a:bodyPr/>
          <a:lstStyle/>
          <a:p>
            <a:r>
              <a:rPr lang="en-US" dirty="0"/>
              <a:t>Data Authentication Algorithm(DAA)</a:t>
            </a:r>
          </a:p>
        </p:txBody>
      </p:sp>
      <p:sp>
        <p:nvSpPr>
          <p:cNvPr id="3" name="Content Placeholder 2">
            <a:extLst>
              <a:ext uri="{FF2B5EF4-FFF2-40B4-BE49-F238E27FC236}">
                <a16:creationId xmlns:a16="http://schemas.microsoft.com/office/drawing/2014/main" id="{8E0DF18E-70BE-4426-8E61-A04EA023960A}"/>
              </a:ext>
            </a:extLst>
          </p:cNvPr>
          <p:cNvSpPr>
            <a:spLocks noGrp="1"/>
          </p:cNvSpPr>
          <p:nvPr>
            <p:ph idx="1"/>
          </p:nvPr>
        </p:nvSpPr>
        <p:spPr>
          <a:xfrm>
            <a:off x="838200" y="1825625"/>
            <a:ext cx="10515600" cy="4351338"/>
          </a:xfrm>
        </p:spPr>
        <p:txBody>
          <a:bodyPr>
            <a:normAutofit/>
          </a:bodyPr>
          <a:lstStyle/>
          <a:p>
            <a:pPr marL="0" indent="0" algn="just">
              <a:buNone/>
            </a:pPr>
            <a:r>
              <a:rPr lang="en-US" dirty="0"/>
              <a:t>If necessary, the final block is padded on the right with zeroes to form a full 64-bit block.</a:t>
            </a:r>
          </a:p>
          <a:p>
            <a:pPr marL="457200" lvl="1" indent="0" algn="just">
              <a:buNone/>
            </a:pPr>
            <a:r>
              <a:rPr lang="en-US" dirty="0"/>
              <a:t>O</a:t>
            </a:r>
            <a:r>
              <a:rPr lang="en-US" baseline="-25000" dirty="0"/>
              <a:t>1</a:t>
            </a:r>
            <a:r>
              <a:rPr lang="pt-BR" dirty="0"/>
              <a:t> = E(K, D)</a:t>
            </a:r>
          </a:p>
          <a:p>
            <a:pPr marL="457200" lvl="1" indent="0" algn="just">
              <a:buNone/>
            </a:pPr>
            <a:r>
              <a:rPr lang="en-US" dirty="0"/>
              <a:t>O</a:t>
            </a:r>
            <a:r>
              <a:rPr lang="en-US" baseline="-25000" dirty="0"/>
              <a:t>2</a:t>
            </a:r>
            <a:r>
              <a:rPr lang="pt-BR" dirty="0"/>
              <a:t> = E(K, [</a:t>
            </a:r>
            <a:r>
              <a:rPr lang="en-US" dirty="0"/>
              <a:t>D</a:t>
            </a:r>
            <a:r>
              <a:rPr lang="en-US" baseline="-25000" dirty="0"/>
              <a:t>2</a:t>
            </a:r>
            <a:r>
              <a:rPr lang="pt-BR" dirty="0"/>
              <a:t> ⊕ </a:t>
            </a:r>
            <a:r>
              <a:rPr lang="en-US" dirty="0"/>
              <a:t>O</a:t>
            </a:r>
            <a:r>
              <a:rPr lang="en-US" baseline="-25000" dirty="0"/>
              <a:t>1</a:t>
            </a:r>
            <a:r>
              <a:rPr lang="pt-BR" dirty="0"/>
              <a:t> ])</a:t>
            </a:r>
          </a:p>
          <a:p>
            <a:pPr marL="457200" lvl="1" indent="0" algn="just">
              <a:buNone/>
            </a:pPr>
            <a:r>
              <a:rPr lang="en-US" dirty="0"/>
              <a:t>O</a:t>
            </a:r>
            <a:r>
              <a:rPr lang="en-US" baseline="-25000" dirty="0"/>
              <a:t>3</a:t>
            </a:r>
            <a:r>
              <a:rPr lang="pt-BR" dirty="0"/>
              <a:t> = E(K, [</a:t>
            </a:r>
            <a:r>
              <a:rPr lang="en-US" dirty="0"/>
              <a:t>D</a:t>
            </a:r>
            <a:r>
              <a:rPr lang="en-US" baseline="-25000" dirty="0"/>
              <a:t>3</a:t>
            </a:r>
            <a:r>
              <a:rPr lang="pt-BR" dirty="0"/>
              <a:t> ⊕ </a:t>
            </a:r>
            <a:r>
              <a:rPr lang="en-US" dirty="0"/>
              <a:t>O</a:t>
            </a:r>
            <a:r>
              <a:rPr lang="en-US" baseline="-25000" dirty="0"/>
              <a:t>2</a:t>
            </a:r>
            <a:r>
              <a:rPr lang="pt-BR" dirty="0"/>
              <a:t> ])</a:t>
            </a:r>
          </a:p>
          <a:p>
            <a:pPr marL="457200" lvl="1" indent="0" algn="just">
              <a:buNone/>
            </a:pPr>
            <a:r>
              <a:rPr lang="pt-BR" dirty="0"/>
              <a:t>...</a:t>
            </a:r>
          </a:p>
          <a:p>
            <a:pPr marL="457200" lvl="1" indent="0" algn="just">
              <a:buNone/>
            </a:pPr>
            <a:r>
              <a:rPr lang="en-US" dirty="0"/>
              <a:t>O</a:t>
            </a:r>
            <a:r>
              <a:rPr lang="en-US" baseline="-25000" dirty="0"/>
              <a:t>N</a:t>
            </a:r>
            <a:r>
              <a:rPr lang="pt-BR" dirty="0"/>
              <a:t> = E(K, [</a:t>
            </a:r>
            <a:r>
              <a:rPr lang="en-US" dirty="0"/>
              <a:t>D</a:t>
            </a:r>
            <a:r>
              <a:rPr lang="en-US" baseline="-25000" dirty="0"/>
              <a:t>n</a:t>
            </a:r>
            <a:r>
              <a:rPr lang="pt-BR" dirty="0"/>
              <a:t> ⊕ </a:t>
            </a:r>
            <a:r>
              <a:rPr lang="en-US" dirty="0"/>
              <a:t>O</a:t>
            </a:r>
            <a:r>
              <a:rPr lang="en-US" baseline="-25000" dirty="0"/>
              <a:t>N-1</a:t>
            </a:r>
            <a:r>
              <a:rPr lang="en-US" dirty="0"/>
              <a:t> </a:t>
            </a:r>
            <a:r>
              <a:rPr lang="pt-BR" dirty="0"/>
              <a:t>])</a:t>
            </a:r>
          </a:p>
          <a:p>
            <a:pPr marL="0" indent="0" algn="just">
              <a:buNone/>
            </a:pPr>
            <a:r>
              <a:rPr lang="en-US" dirty="0"/>
              <a:t>The DAC consists of either the entire block O</a:t>
            </a:r>
            <a:r>
              <a:rPr lang="en-US" baseline="-25000" dirty="0"/>
              <a:t>N</a:t>
            </a:r>
            <a:r>
              <a:rPr lang="en-US" dirty="0"/>
              <a:t> or the leftmost M bits of the block, with 16 … M … 64.</a:t>
            </a:r>
            <a:r>
              <a:rPr lang="pt-BR" dirty="0"/>
              <a:t> = E(K, [D N ⊕ O N-1 ])</a:t>
            </a:r>
            <a:endParaRPr lang="en-US" dirty="0"/>
          </a:p>
        </p:txBody>
      </p:sp>
    </p:spTree>
    <p:extLst>
      <p:ext uri="{BB962C8B-B14F-4D97-AF65-F5344CB8AC3E}">
        <p14:creationId xmlns:p14="http://schemas.microsoft.com/office/powerpoint/2010/main" val="368002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632B-4E96-4230-8609-D8DF6A8EDE8D}"/>
              </a:ext>
            </a:extLst>
          </p:cNvPr>
          <p:cNvSpPr>
            <a:spLocks noGrp="1"/>
          </p:cNvSpPr>
          <p:nvPr>
            <p:ph type="title"/>
          </p:nvPr>
        </p:nvSpPr>
        <p:spPr/>
        <p:txBody>
          <a:bodyPr/>
          <a:lstStyle/>
          <a:p>
            <a:r>
              <a:rPr lang="en-US" dirty="0"/>
              <a:t>Cipher-Based Message Authentication(CMAC)</a:t>
            </a:r>
          </a:p>
        </p:txBody>
      </p:sp>
      <p:sp>
        <p:nvSpPr>
          <p:cNvPr id="3" name="Content Placeholder 2">
            <a:extLst>
              <a:ext uri="{FF2B5EF4-FFF2-40B4-BE49-F238E27FC236}">
                <a16:creationId xmlns:a16="http://schemas.microsoft.com/office/drawing/2014/main" id="{8A4D5762-2605-43DB-929B-13834BABC5D0}"/>
              </a:ext>
            </a:extLst>
          </p:cNvPr>
          <p:cNvSpPr>
            <a:spLocks noGrp="1"/>
          </p:cNvSpPr>
          <p:nvPr>
            <p:ph idx="1"/>
          </p:nvPr>
        </p:nvSpPr>
        <p:spPr/>
        <p:txBody>
          <a:bodyPr>
            <a:normAutofit/>
          </a:bodyPr>
          <a:lstStyle/>
          <a:p>
            <a:pPr marL="0" indent="0" algn="just">
              <a:buNone/>
            </a:pPr>
            <a:r>
              <a:rPr lang="en-US" dirty="0"/>
              <a:t>As was mentioned, DAA has been widely adopted in government and industry. [BELL00] demonstrated that this MAC is secure under a reasonable set of security criteria, with the following restriction. Only messages of one fixed length of mn bits are processed, where n is the cipher block size and m is a fixed positive integer. As a simple example, notice that given the CBC MAC of a one-block message X, say T = MAC(K, X), the adversary immediately knows the CBC MAC for the two block message X}(X ⊕ T) since this is once again T.</a:t>
            </a:r>
          </a:p>
        </p:txBody>
      </p:sp>
    </p:spTree>
    <p:extLst>
      <p:ext uri="{BB962C8B-B14F-4D97-AF65-F5344CB8AC3E}">
        <p14:creationId xmlns:p14="http://schemas.microsoft.com/office/powerpoint/2010/main" val="160826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2C68-A96E-400B-BB02-BAC3A5C1DF40}"/>
              </a:ext>
            </a:extLst>
          </p:cNvPr>
          <p:cNvSpPr>
            <a:spLocks noGrp="1"/>
          </p:cNvSpPr>
          <p:nvPr>
            <p:ph type="title"/>
          </p:nvPr>
        </p:nvSpPr>
        <p:spPr/>
        <p:txBody>
          <a:bodyPr/>
          <a:lstStyle/>
          <a:p>
            <a:r>
              <a:rPr lang="en-US" dirty="0"/>
              <a:t>Cipher-Based Message Authentication(CMAC)</a:t>
            </a:r>
          </a:p>
        </p:txBody>
      </p:sp>
      <p:sp>
        <p:nvSpPr>
          <p:cNvPr id="3" name="Content Placeholder 2">
            <a:extLst>
              <a:ext uri="{FF2B5EF4-FFF2-40B4-BE49-F238E27FC236}">
                <a16:creationId xmlns:a16="http://schemas.microsoft.com/office/drawing/2014/main" id="{2F9DDCA1-F6E0-468E-B698-7B6FD9F55678}"/>
              </a:ext>
            </a:extLst>
          </p:cNvPr>
          <p:cNvSpPr>
            <a:spLocks noGrp="1"/>
          </p:cNvSpPr>
          <p:nvPr>
            <p:ph idx="1"/>
          </p:nvPr>
        </p:nvSpPr>
        <p:spPr/>
        <p:txBody>
          <a:bodyPr>
            <a:normAutofit/>
          </a:bodyPr>
          <a:lstStyle/>
          <a:p>
            <a:pPr marL="0" indent="0" algn="just">
              <a:buNone/>
            </a:pPr>
            <a:r>
              <a:rPr lang="en-US" dirty="0"/>
              <a:t>Black and Rogaway [BLAC00] demonstrated that this limitation could be overcome using three keys: one key K of length k to be used at each step of the cipher block chaining and two keys of length b, where b is the cipher block length. This proposed construction was refined by Iwata and Kurosawa so that the two n-bit keys could be derived from the encryption key, rather  than being provided separately [IWAT03]. This refinement, adopted by NIST, is the Cipher-based Message Authentication Code (CMAC) mode of operation for use with AES and triple DES. It is specified in NIST Special Publication 800-38B.</a:t>
            </a:r>
          </a:p>
        </p:txBody>
      </p:sp>
    </p:spTree>
    <p:extLst>
      <p:ext uri="{BB962C8B-B14F-4D97-AF65-F5344CB8AC3E}">
        <p14:creationId xmlns:p14="http://schemas.microsoft.com/office/powerpoint/2010/main" val="226824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2C68-A96E-400B-BB02-BAC3A5C1DF40}"/>
              </a:ext>
            </a:extLst>
          </p:cNvPr>
          <p:cNvSpPr>
            <a:spLocks noGrp="1"/>
          </p:cNvSpPr>
          <p:nvPr>
            <p:ph type="title"/>
          </p:nvPr>
        </p:nvSpPr>
        <p:spPr/>
        <p:txBody>
          <a:bodyPr/>
          <a:lstStyle/>
          <a:p>
            <a:r>
              <a:rPr lang="en-US" dirty="0"/>
              <a:t>Cipher-Based Message Authentication(CMAC)</a:t>
            </a:r>
          </a:p>
        </p:txBody>
      </p:sp>
      <p:sp>
        <p:nvSpPr>
          <p:cNvPr id="3" name="Content Placeholder 2">
            <a:extLst>
              <a:ext uri="{FF2B5EF4-FFF2-40B4-BE49-F238E27FC236}">
                <a16:creationId xmlns:a16="http://schemas.microsoft.com/office/drawing/2014/main" id="{2F9DDCA1-F6E0-468E-B698-7B6FD9F55678}"/>
              </a:ext>
            </a:extLst>
          </p:cNvPr>
          <p:cNvSpPr>
            <a:spLocks noGrp="1"/>
          </p:cNvSpPr>
          <p:nvPr>
            <p:ph idx="1"/>
          </p:nvPr>
        </p:nvSpPr>
        <p:spPr/>
        <p:txBody>
          <a:bodyPr>
            <a:normAutofit/>
          </a:bodyPr>
          <a:lstStyle/>
          <a:p>
            <a:pPr marL="0" indent="0" algn="just">
              <a:buNone/>
            </a:pPr>
            <a:r>
              <a:rPr lang="en-US" dirty="0"/>
              <a:t>First, let us define the operation of CMAC when the message is an integer multiple n of the cipher block length b. For AES, b = 128, and for triple DES, b = 64. The message is divided into n blocks (M</a:t>
            </a:r>
            <a:r>
              <a:rPr lang="en-US" baseline="-25000" dirty="0"/>
              <a:t>1</a:t>
            </a:r>
            <a:r>
              <a:rPr lang="en-US" dirty="0"/>
              <a:t>, M</a:t>
            </a:r>
            <a:r>
              <a:rPr lang="en-US" baseline="-25000" dirty="0"/>
              <a:t>2</a:t>
            </a:r>
            <a:r>
              <a:rPr lang="en-US" dirty="0"/>
              <a:t> , …, M</a:t>
            </a:r>
            <a:r>
              <a:rPr lang="en-US" baseline="-25000" dirty="0"/>
              <a:t>N</a:t>
            </a:r>
            <a:r>
              <a:rPr lang="en-US" dirty="0"/>
              <a:t>). The algorithm makes use of a k-bit encryption key K and a b-bit constant, K</a:t>
            </a:r>
            <a:r>
              <a:rPr lang="en-US" baseline="-25000" dirty="0"/>
              <a:t>1</a:t>
            </a:r>
            <a:r>
              <a:rPr lang="en-US" dirty="0"/>
              <a:t>. For AES, the key size k is 128, 192, or 256 bits; for triple DES, the key size is 112 or 168 bits.</a:t>
            </a:r>
          </a:p>
        </p:txBody>
      </p:sp>
    </p:spTree>
    <p:extLst>
      <p:ext uri="{BB962C8B-B14F-4D97-AF65-F5344CB8AC3E}">
        <p14:creationId xmlns:p14="http://schemas.microsoft.com/office/powerpoint/2010/main" val="422138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2C68-A96E-400B-BB02-BAC3A5C1DF40}"/>
              </a:ext>
            </a:extLst>
          </p:cNvPr>
          <p:cNvSpPr>
            <a:spLocks noGrp="1"/>
          </p:cNvSpPr>
          <p:nvPr>
            <p:ph type="title"/>
          </p:nvPr>
        </p:nvSpPr>
        <p:spPr/>
        <p:txBody>
          <a:bodyPr/>
          <a:lstStyle/>
          <a:p>
            <a:r>
              <a:rPr lang="en-US" dirty="0"/>
              <a:t>Cipher-Based Message Authentication(CMAC)</a:t>
            </a:r>
          </a:p>
        </p:txBody>
      </p:sp>
      <p:sp>
        <p:nvSpPr>
          <p:cNvPr id="3" name="Content Placeholder 2">
            <a:extLst>
              <a:ext uri="{FF2B5EF4-FFF2-40B4-BE49-F238E27FC236}">
                <a16:creationId xmlns:a16="http://schemas.microsoft.com/office/drawing/2014/main" id="{2F9DDCA1-F6E0-468E-B698-7B6FD9F55678}"/>
              </a:ext>
            </a:extLst>
          </p:cNvPr>
          <p:cNvSpPr>
            <a:spLocks noGrp="1"/>
          </p:cNvSpPr>
          <p:nvPr>
            <p:ph idx="1"/>
          </p:nvPr>
        </p:nvSpPr>
        <p:spPr/>
        <p:txBody>
          <a:bodyPr>
            <a:normAutofit lnSpcReduction="10000"/>
          </a:bodyPr>
          <a:lstStyle/>
          <a:p>
            <a:pPr marL="0" indent="0" algn="just">
              <a:buNone/>
            </a:pPr>
            <a:r>
              <a:rPr lang="en-US" dirty="0"/>
              <a:t>CMAC is calculated as follows.</a:t>
            </a:r>
          </a:p>
          <a:p>
            <a:pPr marL="457200" lvl="1" indent="0" algn="just">
              <a:buNone/>
            </a:pPr>
            <a:r>
              <a:rPr lang="en-US" dirty="0"/>
              <a:t>C</a:t>
            </a:r>
            <a:r>
              <a:rPr lang="en-US" baseline="-25000" dirty="0"/>
              <a:t>1</a:t>
            </a:r>
            <a:r>
              <a:rPr lang="en-US" dirty="0"/>
              <a:t> = E(K, M</a:t>
            </a:r>
            <a:r>
              <a:rPr lang="en-US" baseline="-25000" dirty="0"/>
              <a:t>1</a:t>
            </a:r>
            <a:r>
              <a:rPr lang="en-US" dirty="0"/>
              <a:t> )</a:t>
            </a:r>
          </a:p>
          <a:p>
            <a:pPr marL="457200" lvl="1" indent="0" algn="just">
              <a:buNone/>
            </a:pPr>
            <a:r>
              <a:rPr lang="en-US" dirty="0"/>
              <a:t>C</a:t>
            </a:r>
            <a:r>
              <a:rPr lang="en-US" baseline="-25000" dirty="0"/>
              <a:t>2</a:t>
            </a:r>
            <a:r>
              <a:rPr lang="en-US" dirty="0"/>
              <a:t> = E(K, [M</a:t>
            </a:r>
            <a:r>
              <a:rPr lang="en-US" baseline="-25000" dirty="0"/>
              <a:t>2</a:t>
            </a:r>
            <a:r>
              <a:rPr lang="en-US" dirty="0"/>
              <a:t> ⊕ C</a:t>
            </a:r>
            <a:r>
              <a:rPr lang="en-US" baseline="-25000" dirty="0"/>
              <a:t>1</a:t>
            </a:r>
            <a:r>
              <a:rPr lang="en-US" dirty="0"/>
              <a:t> ])</a:t>
            </a:r>
          </a:p>
          <a:p>
            <a:pPr marL="457200" lvl="1" indent="0" algn="just">
              <a:buNone/>
            </a:pPr>
            <a:r>
              <a:rPr lang="en-US" dirty="0"/>
              <a:t>C</a:t>
            </a:r>
            <a:r>
              <a:rPr lang="en-US" baseline="-25000" dirty="0"/>
              <a:t>3</a:t>
            </a:r>
            <a:r>
              <a:rPr lang="en-US" dirty="0"/>
              <a:t> = E(K, [M</a:t>
            </a:r>
            <a:r>
              <a:rPr lang="en-US" baseline="-25000" dirty="0"/>
              <a:t>3</a:t>
            </a:r>
            <a:r>
              <a:rPr lang="en-US" dirty="0"/>
              <a:t> ⊕ C</a:t>
            </a:r>
            <a:r>
              <a:rPr lang="en-US" baseline="-25000" dirty="0"/>
              <a:t>2</a:t>
            </a:r>
            <a:r>
              <a:rPr lang="en-US" dirty="0"/>
              <a:t> ])</a:t>
            </a:r>
          </a:p>
          <a:p>
            <a:pPr marL="457200" lvl="1" indent="0" algn="just">
              <a:buNone/>
            </a:pPr>
            <a:r>
              <a:rPr lang="en-US" dirty="0"/>
              <a:t>…</a:t>
            </a:r>
          </a:p>
          <a:p>
            <a:pPr marL="457200" lvl="1" indent="0" algn="just">
              <a:buNone/>
            </a:pPr>
            <a:r>
              <a:rPr lang="en-US" dirty="0"/>
              <a:t>C</a:t>
            </a:r>
            <a:r>
              <a:rPr lang="en-US" baseline="-25000" dirty="0"/>
              <a:t>n</a:t>
            </a:r>
            <a:r>
              <a:rPr lang="en-US" dirty="0"/>
              <a:t> = E(K, [M n ⊕ C</a:t>
            </a:r>
            <a:r>
              <a:rPr lang="en-US" baseline="-25000" dirty="0"/>
              <a:t>n-1</a:t>
            </a:r>
            <a:r>
              <a:rPr lang="en-US" dirty="0"/>
              <a:t> ⊕ K</a:t>
            </a:r>
            <a:r>
              <a:rPr lang="en-US" baseline="-25000" dirty="0"/>
              <a:t>1</a:t>
            </a:r>
            <a:r>
              <a:rPr lang="en-US" dirty="0"/>
              <a:t> ])</a:t>
            </a:r>
          </a:p>
          <a:p>
            <a:pPr marL="457200" lvl="1" indent="0" algn="just">
              <a:buNone/>
            </a:pPr>
            <a:r>
              <a:rPr lang="en-US" dirty="0"/>
              <a:t>T = MSB Tlen (C n )</a:t>
            </a:r>
          </a:p>
          <a:p>
            <a:pPr marL="0" indent="0" algn="just">
              <a:buNone/>
            </a:pPr>
            <a:r>
              <a:rPr lang="en-US" dirty="0"/>
              <a:t>where</a:t>
            </a:r>
          </a:p>
          <a:p>
            <a:pPr marL="457200" lvl="1" indent="0" algn="just">
              <a:buNone/>
            </a:pPr>
            <a:r>
              <a:rPr lang="en-US" dirty="0"/>
              <a:t>T = message authentication code, also referred to as the tag</a:t>
            </a:r>
          </a:p>
          <a:p>
            <a:pPr marL="457200" lvl="1" indent="0" algn="just">
              <a:buNone/>
            </a:pPr>
            <a:r>
              <a:rPr lang="en-US" dirty="0"/>
              <a:t>Tlen = bit length of T</a:t>
            </a:r>
          </a:p>
          <a:p>
            <a:pPr marL="457200" lvl="1" indent="0" algn="just">
              <a:buNone/>
            </a:pPr>
            <a:r>
              <a:rPr lang="en-US" dirty="0"/>
              <a:t>MSB</a:t>
            </a:r>
            <a:r>
              <a:rPr lang="en-US" baseline="-25000" dirty="0"/>
              <a:t>s</a:t>
            </a:r>
            <a:r>
              <a:rPr lang="en-US" dirty="0"/>
              <a:t> (X) = the s leftmost bits of the bit string X</a:t>
            </a:r>
          </a:p>
        </p:txBody>
      </p:sp>
    </p:spTree>
    <p:extLst>
      <p:ext uri="{BB962C8B-B14F-4D97-AF65-F5344CB8AC3E}">
        <p14:creationId xmlns:p14="http://schemas.microsoft.com/office/powerpoint/2010/main" val="944621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B25D-01F8-4710-95B5-8B5DB715EC24}"/>
              </a:ext>
            </a:extLst>
          </p:cNvPr>
          <p:cNvSpPr>
            <a:spLocks noGrp="1"/>
          </p:cNvSpPr>
          <p:nvPr>
            <p:ph type="title"/>
          </p:nvPr>
        </p:nvSpPr>
        <p:spPr/>
        <p:txBody>
          <a:bodyPr/>
          <a:lstStyle/>
          <a:p>
            <a:r>
              <a:rPr lang="en-US" dirty="0"/>
              <a:t>Cipher-Based Message Authentication(CMAC)</a:t>
            </a:r>
          </a:p>
        </p:txBody>
      </p:sp>
      <p:pic>
        <p:nvPicPr>
          <p:cNvPr id="5" name="Content Placeholder 4">
            <a:extLst>
              <a:ext uri="{FF2B5EF4-FFF2-40B4-BE49-F238E27FC236}">
                <a16:creationId xmlns:a16="http://schemas.microsoft.com/office/drawing/2014/main" id="{FBD87E4E-9999-4D39-9F7C-CE1D5CB86D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4521" y="1825625"/>
            <a:ext cx="5822958" cy="4351338"/>
          </a:xfrm>
        </p:spPr>
      </p:pic>
    </p:spTree>
    <p:extLst>
      <p:ext uri="{BB962C8B-B14F-4D97-AF65-F5344CB8AC3E}">
        <p14:creationId xmlns:p14="http://schemas.microsoft.com/office/powerpoint/2010/main" val="273650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3B1A-A3A2-4B38-A571-C4527F40295A}"/>
              </a:ext>
            </a:extLst>
          </p:cNvPr>
          <p:cNvSpPr>
            <a:spLocks noGrp="1"/>
          </p:cNvSpPr>
          <p:nvPr>
            <p:ph type="title"/>
          </p:nvPr>
        </p:nvSpPr>
        <p:spPr/>
        <p:txBody>
          <a:bodyPr/>
          <a:lstStyle/>
          <a:p>
            <a:r>
              <a:rPr lang="en-US" dirty="0"/>
              <a:t>MACs based on Hash Functions: HMAC</a:t>
            </a:r>
          </a:p>
        </p:txBody>
      </p:sp>
      <p:sp>
        <p:nvSpPr>
          <p:cNvPr id="3" name="Content Placeholder 2">
            <a:extLst>
              <a:ext uri="{FF2B5EF4-FFF2-40B4-BE49-F238E27FC236}">
                <a16:creationId xmlns:a16="http://schemas.microsoft.com/office/drawing/2014/main" id="{64D631A3-ECA6-419D-A8AC-1D5A729E1A1E}"/>
              </a:ext>
            </a:extLst>
          </p:cNvPr>
          <p:cNvSpPr>
            <a:spLocks noGrp="1"/>
          </p:cNvSpPr>
          <p:nvPr>
            <p:ph idx="1"/>
          </p:nvPr>
        </p:nvSpPr>
        <p:spPr/>
        <p:txBody>
          <a:bodyPr>
            <a:normAutofit/>
          </a:bodyPr>
          <a:lstStyle/>
          <a:p>
            <a:pPr marL="0" indent="0" algn="just">
              <a:buNone/>
            </a:pPr>
            <a:r>
              <a:rPr lang="en-US" dirty="0"/>
              <a:t>A hash function such as SHA was not designed for use as a MAC and cannot be used directly for that purpose, because it does not rely on a secret key.</a:t>
            </a:r>
          </a:p>
          <a:p>
            <a:pPr marL="0" indent="0" algn="just">
              <a:buNone/>
            </a:pPr>
            <a:r>
              <a:rPr lang="en-US" dirty="0"/>
              <a:t>There have been a number of proposals for the incorporation of a secret key into an existing hash algorithm. The approach that has received the most support is HMAC [BELL96a, BELL96b]. HMAC has been issued as RFC 2104, has been chosen as the mandatory-to-implement MAC for IP security, and is used in other Internet protocols, such as SSL. HMAC has also been issued as a NIST standard (FIPS 198).</a:t>
            </a:r>
          </a:p>
        </p:txBody>
      </p:sp>
    </p:spTree>
    <p:extLst>
      <p:ext uri="{BB962C8B-B14F-4D97-AF65-F5344CB8AC3E}">
        <p14:creationId xmlns:p14="http://schemas.microsoft.com/office/powerpoint/2010/main" val="3410856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72C2-7E7A-4C85-98A1-9D4BD59CA084}"/>
              </a:ext>
            </a:extLst>
          </p:cNvPr>
          <p:cNvSpPr>
            <a:spLocks noGrp="1"/>
          </p:cNvSpPr>
          <p:nvPr>
            <p:ph type="title"/>
          </p:nvPr>
        </p:nvSpPr>
        <p:spPr/>
        <p:txBody>
          <a:bodyPr/>
          <a:lstStyle/>
          <a:p>
            <a:r>
              <a:rPr lang="en-US" dirty="0"/>
              <a:t>Cipher-Based Message Authentication(CMAC)</a:t>
            </a:r>
          </a:p>
        </p:txBody>
      </p:sp>
      <p:sp>
        <p:nvSpPr>
          <p:cNvPr id="3" name="Content Placeholder 2">
            <a:extLst>
              <a:ext uri="{FF2B5EF4-FFF2-40B4-BE49-F238E27FC236}">
                <a16:creationId xmlns:a16="http://schemas.microsoft.com/office/drawing/2014/main" id="{6240F54B-07CC-4B59-902E-7BBE54816DFF}"/>
              </a:ext>
            </a:extLst>
          </p:cNvPr>
          <p:cNvSpPr>
            <a:spLocks noGrp="1"/>
          </p:cNvSpPr>
          <p:nvPr>
            <p:ph idx="1"/>
          </p:nvPr>
        </p:nvSpPr>
        <p:spPr/>
        <p:txBody>
          <a:bodyPr/>
          <a:lstStyle/>
          <a:p>
            <a:pPr marL="0" indent="0">
              <a:buNone/>
            </a:pPr>
            <a:r>
              <a:rPr lang="en-US" dirty="0"/>
              <a:t>If the message is not an integer multiple of the cipher block length, then the final block is padded to the right (least significant bits) with a 1 and as many 0s as necessary so that the final block is also of length b. The CMAC operation then proceeds as before, except that a different b-bit key K 2 is used instead of K 1 .</a:t>
            </a:r>
          </a:p>
          <a:p>
            <a:pPr marL="0" indent="0">
              <a:buNone/>
            </a:pPr>
            <a:r>
              <a:rPr lang="en-US" dirty="0"/>
              <a:t>The two b-bit keys are derived from the k-bit encryption key as follows.</a:t>
            </a:r>
          </a:p>
          <a:p>
            <a:pPr marL="457200" lvl="1" indent="0">
              <a:buNone/>
            </a:pPr>
            <a:r>
              <a:rPr lang="en-US" dirty="0"/>
              <a:t>L = E(K, 0</a:t>
            </a:r>
            <a:r>
              <a:rPr lang="en-US" baseline="30000" dirty="0"/>
              <a:t>b</a:t>
            </a:r>
            <a:r>
              <a:rPr lang="en-US" dirty="0"/>
              <a:t> )</a:t>
            </a:r>
          </a:p>
          <a:p>
            <a:pPr marL="457200" lvl="1" indent="0">
              <a:buNone/>
            </a:pPr>
            <a:r>
              <a:rPr lang="en-US" dirty="0"/>
              <a:t>K 1 = L . x</a:t>
            </a:r>
          </a:p>
          <a:p>
            <a:pPr marL="457200" lvl="1" indent="0">
              <a:buNone/>
            </a:pPr>
            <a:r>
              <a:rPr lang="en-US" dirty="0"/>
              <a:t>K 2 = L . x</a:t>
            </a:r>
            <a:r>
              <a:rPr lang="en-US" baseline="30000" dirty="0"/>
              <a:t>2</a:t>
            </a:r>
            <a:r>
              <a:rPr lang="en-US" dirty="0"/>
              <a:t> = (L . x) . x</a:t>
            </a:r>
          </a:p>
        </p:txBody>
      </p:sp>
    </p:spTree>
    <p:extLst>
      <p:ext uri="{BB962C8B-B14F-4D97-AF65-F5344CB8AC3E}">
        <p14:creationId xmlns:p14="http://schemas.microsoft.com/office/powerpoint/2010/main" val="336287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B3B8-2D6B-40CB-AC80-64F1521104BC}"/>
              </a:ext>
            </a:extLst>
          </p:cNvPr>
          <p:cNvSpPr>
            <a:spLocks noGrp="1"/>
          </p:cNvSpPr>
          <p:nvPr>
            <p:ph type="title"/>
          </p:nvPr>
        </p:nvSpPr>
        <p:spPr/>
        <p:txBody>
          <a:bodyPr/>
          <a:lstStyle/>
          <a:p>
            <a:r>
              <a:rPr lang="en-US" dirty="0"/>
              <a:t>HMAC Design Objectives</a:t>
            </a:r>
          </a:p>
        </p:txBody>
      </p:sp>
      <p:sp>
        <p:nvSpPr>
          <p:cNvPr id="3" name="Content Placeholder 2">
            <a:extLst>
              <a:ext uri="{FF2B5EF4-FFF2-40B4-BE49-F238E27FC236}">
                <a16:creationId xmlns:a16="http://schemas.microsoft.com/office/drawing/2014/main" id="{F14408F4-B973-403E-BE65-A73AC36BC757}"/>
              </a:ext>
            </a:extLst>
          </p:cNvPr>
          <p:cNvSpPr>
            <a:spLocks noGrp="1"/>
          </p:cNvSpPr>
          <p:nvPr>
            <p:ph idx="1"/>
          </p:nvPr>
        </p:nvSpPr>
        <p:spPr/>
        <p:txBody>
          <a:bodyPr>
            <a:normAutofit fontScale="92500" lnSpcReduction="10000"/>
          </a:bodyPr>
          <a:lstStyle/>
          <a:p>
            <a:pPr algn="just">
              <a:buFont typeface="Courier New" panose="02070309020205020404" pitchFamily="49" charset="0"/>
              <a:buChar char="o"/>
            </a:pPr>
            <a:r>
              <a:rPr lang="en-US" dirty="0"/>
              <a:t>To use, without modifications, available hash functions. In particular, to use hash functions that perform well in software and for which code is freely and widely available.</a:t>
            </a:r>
          </a:p>
          <a:p>
            <a:pPr algn="just">
              <a:buFont typeface="Courier New" panose="02070309020205020404" pitchFamily="49" charset="0"/>
              <a:buChar char="o"/>
            </a:pPr>
            <a:r>
              <a:rPr lang="en-US" dirty="0"/>
              <a:t>To allow for easy replaceability of the embedded hash function in case faster or more secure hash functions are found or required.</a:t>
            </a:r>
          </a:p>
          <a:p>
            <a:pPr algn="just">
              <a:buFont typeface="Courier New" panose="02070309020205020404" pitchFamily="49" charset="0"/>
              <a:buChar char="o"/>
            </a:pPr>
            <a:r>
              <a:rPr lang="en-US" dirty="0"/>
              <a:t>To preserve the original performance of the hash function without incurring a significant degradation.</a:t>
            </a:r>
          </a:p>
          <a:p>
            <a:pPr algn="just">
              <a:buFont typeface="Courier New" panose="02070309020205020404" pitchFamily="49" charset="0"/>
              <a:buChar char="o"/>
            </a:pPr>
            <a:r>
              <a:rPr lang="en-US" dirty="0"/>
              <a:t>To use and handle keys in a simple way.</a:t>
            </a:r>
          </a:p>
          <a:p>
            <a:pPr algn="just">
              <a:buFont typeface="Courier New" panose="02070309020205020404" pitchFamily="49" charset="0"/>
              <a:buChar char="o"/>
            </a:pPr>
            <a:r>
              <a:rPr lang="en-US" dirty="0"/>
              <a:t>To have a well understood cryptographic analysis of the strength of the authentication mechanism based on reasonable assumptions about the embedded hash function.</a:t>
            </a:r>
          </a:p>
        </p:txBody>
      </p:sp>
    </p:spTree>
    <p:extLst>
      <p:ext uri="{BB962C8B-B14F-4D97-AF65-F5344CB8AC3E}">
        <p14:creationId xmlns:p14="http://schemas.microsoft.com/office/powerpoint/2010/main" val="391635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D7E6A7-5B7B-45B7-9E79-3E3D93760D2A}"/>
              </a:ext>
            </a:extLst>
          </p:cNvPr>
          <p:cNvSpPr>
            <a:spLocks noGrp="1"/>
          </p:cNvSpPr>
          <p:nvPr>
            <p:ph type="title"/>
          </p:nvPr>
        </p:nvSpPr>
        <p:spPr/>
        <p:txBody>
          <a:bodyPr/>
          <a:lstStyle/>
          <a:p>
            <a:r>
              <a:rPr lang="en-US" dirty="0"/>
              <a:t>HMAC Structure</a:t>
            </a:r>
          </a:p>
        </p:txBody>
      </p:sp>
      <p:pic>
        <p:nvPicPr>
          <p:cNvPr id="9" name="Content Placeholder 8">
            <a:extLst>
              <a:ext uri="{FF2B5EF4-FFF2-40B4-BE49-F238E27FC236}">
                <a16:creationId xmlns:a16="http://schemas.microsoft.com/office/drawing/2014/main" id="{CDE60048-A806-47BF-AB02-4DE8074DD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4847" y="1825625"/>
            <a:ext cx="3682306" cy="4351338"/>
          </a:xfrm>
        </p:spPr>
      </p:pic>
    </p:spTree>
    <p:extLst>
      <p:ext uri="{BB962C8B-B14F-4D97-AF65-F5344CB8AC3E}">
        <p14:creationId xmlns:p14="http://schemas.microsoft.com/office/powerpoint/2010/main" val="172607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A690-CFC8-431C-9411-7E07DFF8C72C}"/>
              </a:ext>
            </a:extLst>
          </p:cNvPr>
          <p:cNvSpPr>
            <a:spLocks noGrp="1"/>
          </p:cNvSpPr>
          <p:nvPr>
            <p:ph type="title"/>
          </p:nvPr>
        </p:nvSpPr>
        <p:spPr/>
        <p:txBody>
          <a:bodyPr/>
          <a:lstStyle/>
          <a:p>
            <a:r>
              <a:rPr lang="en-US" dirty="0"/>
              <a:t>HMAC Algorithm</a:t>
            </a:r>
          </a:p>
        </p:txBody>
      </p:sp>
      <p:sp>
        <p:nvSpPr>
          <p:cNvPr id="3" name="Content Placeholder 2">
            <a:extLst>
              <a:ext uri="{FF2B5EF4-FFF2-40B4-BE49-F238E27FC236}">
                <a16:creationId xmlns:a16="http://schemas.microsoft.com/office/drawing/2014/main" id="{E6333DD8-562B-40B3-B82B-BA41A119CD1E}"/>
              </a:ext>
            </a:extLst>
          </p:cNvPr>
          <p:cNvSpPr>
            <a:spLocks noGrp="1"/>
          </p:cNvSpPr>
          <p:nvPr>
            <p:ph idx="1"/>
          </p:nvPr>
        </p:nvSpPr>
        <p:spPr/>
        <p:txBody>
          <a:bodyPr>
            <a:normAutofit lnSpcReduction="10000"/>
          </a:bodyPr>
          <a:lstStyle/>
          <a:p>
            <a:pPr marL="514350" indent="-514350" algn="just">
              <a:buFont typeface="+mj-lt"/>
              <a:buAutoNum type="arabicPeriod"/>
            </a:pPr>
            <a:r>
              <a:rPr lang="en-US" dirty="0"/>
              <a:t>Append zeros to the left end of K to create a b-bit string K</a:t>
            </a:r>
            <a:r>
              <a:rPr lang="en-US" baseline="30000" dirty="0"/>
              <a:t>+ </a:t>
            </a:r>
            <a:r>
              <a:rPr lang="en-US" dirty="0"/>
              <a:t>(e.g., if K is of length 160 bits and b = 512, then K will be appended with 44 zeroes).</a:t>
            </a:r>
          </a:p>
          <a:p>
            <a:pPr marL="514350" indent="-514350" algn="just">
              <a:buFont typeface="+mj-lt"/>
              <a:buAutoNum type="arabicPeriod"/>
            </a:pPr>
            <a:r>
              <a:rPr lang="en-US" dirty="0"/>
              <a:t>XOR (bitwise exclusive-OR) K</a:t>
            </a:r>
            <a:r>
              <a:rPr lang="en-US" baseline="30000" dirty="0"/>
              <a:t>+</a:t>
            </a:r>
            <a:r>
              <a:rPr lang="en-US" dirty="0"/>
              <a:t> with ipad to produce the b-bit block S</a:t>
            </a:r>
            <a:r>
              <a:rPr lang="en-US" baseline="-25000" dirty="0"/>
              <a:t>i.</a:t>
            </a:r>
            <a:endParaRPr lang="en-US" dirty="0"/>
          </a:p>
          <a:p>
            <a:pPr marL="514350" indent="-514350" algn="just">
              <a:buFont typeface="+mj-lt"/>
              <a:buAutoNum type="arabicPeriod"/>
            </a:pPr>
            <a:r>
              <a:rPr lang="en-US" dirty="0"/>
              <a:t>Append M to S</a:t>
            </a:r>
            <a:r>
              <a:rPr lang="en-US" baseline="-25000" dirty="0"/>
              <a:t>i</a:t>
            </a:r>
            <a:r>
              <a:rPr lang="en-US" dirty="0"/>
              <a:t>.</a:t>
            </a:r>
          </a:p>
          <a:p>
            <a:pPr marL="514350" indent="-514350" algn="just">
              <a:buFont typeface="+mj-lt"/>
              <a:buAutoNum type="arabicPeriod"/>
            </a:pPr>
            <a:r>
              <a:rPr lang="en-US" dirty="0"/>
              <a:t>Apply H to the stream generated in step 3.</a:t>
            </a:r>
          </a:p>
          <a:p>
            <a:pPr marL="514350" indent="-514350" algn="just">
              <a:buFont typeface="+mj-lt"/>
              <a:buAutoNum type="arabicPeriod"/>
            </a:pPr>
            <a:r>
              <a:rPr lang="en-US" dirty="0"/>
              <a:t>XOR K</a:t>
            </a:r>
            <a:r>
              <a:rPr lang="en-US" baseline="30000" dirty="0"/>
              <a:t>+</a:t>
            </a:r>
            <a:r>
              <a:rPr lang="en-US" dirty="0"/>
              <a:t> with opad to produce the b-bit block S</a:t>
            </a:r>
            <a:r>
              <a:rPr lang="en-US" baseline="-25000" dirty="0"/>
              <a:t>0.</a:t>
            </a:r>
          </a:p>
          <a:p>
            <a:pPr marL="514350" indent="-514350" algn="just">
              <a:buFont typeface="+mj-lt"/>
              <a:buAutoNum type="arabicPeriod"/>
            </a:pPr>
            <a:r>
              <a:rPr lang="en-US" dirty="0"/>
              <a:t>Append the hash result from step 4 to </a:t>
            </a:r>
            <a:r>
              <a:rPr lang="en-US" dirty="0">
                <a:latin typeface="Calibri" panose="020F0502020204030204" pitchFamily="34" charset="0"/>
                <a:ea typeface="Calibri" panose="020F0502020204030204" pitchFamily="34" charset="0"/>
                <a:cs typeface="Times New Roman" panose="02020603050405020304" pitchFamily="18" charset="0"/>
              </a:rPr>
              <a:t>S</a:t>
            </a:r>
            <a:r>
              <a:rPr lang="en-US" baseline="-25000" dirty="0">
                <a:latin typeface="Calibri" panose="020F0502020204030204" pitchFamily="34" charset="0"/>
                <a:ea typeface="Calibri" panose="020F0502020204030204" pitchFamily="34" charset="0"/>
                <a:cs typeface="Times New Roman" panose="02020603050405020304" pitchFamily="18" charset="0"/>
              </a:rPr>
              <a:t>0.</a:t>
            </a:r>
            <a:endParaRPr lang="en-US" dirty="0"/>
          </a:p>
          <a:p>
            <a:pPr marL="514350" indent="-514350" algn="just">
              <a:buFont typeface="+mj-lt"/>
              <a:buAutoNum type="arabicPeriod"/>
            </a:pPr>
            <a:r>
              <a:rPr lang="en-US" dirty="0"/>
              <a:t>Apply H to the stream generated in step 6 and output the result.</a:t>
            </a:r>
          </a:p>
        </p:txBody>
      </p:sp>
    </p:spTree>
    <p:extLst>
      <p:ext uri="{BB962C8B-B14F-4D97-AF65-F5344CB8AC3E}">
        <p14:creationId xmlns:p14="http://schemas.microsoft.com/office/powerpoint/2010/main" val="396511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9B5F-6A59-4F17-B79C-3A419D053C04}"/>
              </a:ext>
            </a:extLst>
          </p:cNvPr>
          <p:cNvSpPr>
            <a:spLocks noGrp="1"/>
          </p:cNvSpPr>
          <p:nvPr>
            <p:ph type="title"/>
          </p:nvPr>
        </p:nvSpPr>
        <p:spPr/>
        <p:txBody>
          <a:bodyPr/>
          <a:lstStyle/>
          <a:p>
            <a:r>
              <a:rPr lang="en-US" dirty="0"/>
              <a:t>Terms Definition</a:t>
            </a:r>
          </a:p>
        </p:txBody>
      </p:sp>
      <p:sp>
        <p:nvSpPr>
          <p:cNvPr id="3" name="Content Placeholder 2">
            <a:extLst>
              <a:ext uri="{FF2B5EF4-FFF2-40B4-BE49-F238E27FC236}">
                <a16:creationId xmlns:a16="http://schemas.microsoft.com/office/drawing/2014/main" id="{06F4272E-D7F8-46BF-B888-CABC1712566B}"/>
              </a:ext>
            </a:extLst>
          </p:cNvPr>
          <p:cNvSpPr>
            <a:spLocks noGrp="1"/>
          </p:cNvSpPr>
          <p:nvPr>
            <p:ph idx="1"/>
          </p:nvPr>
        </p:nvSpPr>
        <p:spPr/>
        <p:txBody>
          <a:bodyPr/>
          <a:lstStyle/>
          <a:p>
            <a:pPr algn="just">
              <a:buFont typeface="Courier New" panose="02070309020205020404" pitchFamily="49" charset="0"/>
              <a:buChar char="o"/>
            </a:pPr>
            <a:r>
              <a:rPr lang="en-US" dirty="0"/>
              <a:t>H = embedded hash function (e.g., MD5, SHA-1, RIPEMD-160)</a:t>
            </a:r>
          </a:p>
          <a:p>
            <a:pPr algn="just">
              <a:buFont typeface="Courier New" panose="02070309020205020404" pitchFamily="49" charset="0"/>
              <a:buChar char="o"/>
            </a:pPr>
            <a:r>
              <a:rPr lang="en-US" dirty="0"/>
              <a:t>IV = initial value input to hash function</a:t>
            </a:r>
          </a:p>
          <a:p>
            <a:pPr algn="just">
              <a:buFont typeface="Courier New" panose="02070309020205020404" pitchFamily="49" charset="0"/>
              <a:buChar char="o"/>
            </a:pPr>
            <a:r>
              <a:rPr lang="en-US" dirty="0"/>
              <a:t>M = message input to HMAC (including the padding specified in the embedded</a:t>
            </a:r>
          </a:p>
          <a:p>
            <a:pPr algn="just">
              <a:buFont typeface="Courier New" panose="02070309020205020404" pitchFamily="49" charset="0"/>
              <a:buChar char="o"/>
            </a:pPr>
            <a:r>
              <a:rPr lang="en-US" dirty="0"/>
              <a:t>hash function)</a:t>
            </a:r>
          </a:p>
          <a:p>
            <a:pPr algn="just">
              <a:buFont typeface="Courier New" panose="02070309020205020404" pitchFamily="49" charset="0"/>
              <a:buChar char="o"/>
            </a:pPr>
            <a:r>
              <a:rPr lang="en-US" dirty="0"/>
              <a:t>Y</a:t>
            </a:r>
            <a:r>
              <a:rPr lang="en-US" baseline="30000" dirty="0"/>
              <a:t>i</a:t>
            </a:r>
            <a:r>
              <a:rPr lang="en-US" dirty="0"/>
              <a:t> = </a:t>
            </a:r>
            <a:r>
              <a:rPr lang="en-US" dirty="0" err="1"/>
              <a:t>i</a:t>
            </a:r>
            <a:r>
              <a:rPr lang="en-US" baseline="30000" dirty="0" err="1"/>
              <a:t>th</a:t>
            </a:r>
            <a:r>
              <a:rPr lang="en-US" dirty="0"/>
              <a:t> block of M, 0 … i … (L - 1)</a:t>
            </a:r>
          </a:p>
          <a:p>
            <a:pPr algn="just">
              <a:buFont typeface="Courier New" panose="02070309020205020404" pitchFamily="49" charset="0"/>
              <a:buChar char="o"/>
            </a:pPr>
            <a:r>
              <a:rPr lang="en-US" dirty="0"/>
              <a:t>L = number of blocks in M</a:t>
            </a:r>
          </a:p>
          <a:p>
            <a:pPr algn="just">
              <a:buFont typeface="Courier New" panose="02070309020205020404" pitchFamily="49" charset="0"/>
              <a:buChar char="o"/>
            </a:pPr>
            <a:r>
              <a:rPr lang="en-US" dirty="0"/>
              <a:t>b = number of bits in a block</a:t>
            </a:r>
          </a:p>
        </p:txBody>
      </p:sp>
    </p:spTree>
    <p:extLst>
      <p:ext uri="{BB962C8B-B14F-4D97-AF65-F5344CB8AC3E}">
        <p14:creationId xmlns:p14="http://schemas.microsoft.com/office/powerpoint/2010/main" val="31755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97CF-197A-49CF-BB4C-07F5AE6C601A}"/>
              </a:ext>
            </a:extLst>
          </p:cNvPr>
          <p:cNvSpPr>
            <a:spLocks noGrp="1"/>
          </p:cNvSpPr>
          <p:nvPr>
            <p:ph type="title"/>
          </p:nvPr>
        </p:nvSpPr>
        <p:spPr/>
        <p:txBody>
          <a:bodyPr/>
          <a:lstStyle/>
          <a:p>
            <a:r>
              <a:rPr lang="en-US" dirty="0"/>
              <a:t>Terms Definition</a:t>
            </a:r>
          </a:p>
        </p:txBody>
      </p:sp>
      <p:sp>
        <p:nvSpPr>
          <p:cNvPr id="3" name="Content Placeholder 2">
            <a:extLst>
              <a:ext uri="{FF2B5EF4-FFF2-40B4-BE49-F238E27FC236}">
                <a16:creationId xmlns:a16="http://schemas.microsoft.com/office/drawing/2014/main" id="{F0E79AA6-DBD2-41AA-BD2B-9A92F5AA73F8}"/>
              </a:ext>
            </a:extLst>
          </p:cNvPr>
          <p:cNvSpPr>
            <a:spLocks noGrp="1"/>
          </p:cNvSpPr>
          <p:nvPr>
            <p:ph idx="1"/>
          </p:nvPr>
        </p:nvSpPr>
        <p:spPr/>
        <p:txBody>
          <a:bodyPr/>
          <a:lstStyle/>
          <a:p>
            <a:pPr algn="just">
              <a:buFont typeface="Courier New" panose="02070309020205020404" pitchFamily="49" charset="0"/>
              <a:buChar char="o"/>
            </a:pPr>
            <a:r>
              <a:rPr lang="en-US" dirty="0"/>
              <a:t>n = length of hash code produced by embedded hash function</a:t>
            </a:r>
          </a:p>
          <a:p>
            <a:pPr algn="just">
              <a:buFont typeface="Courier New" panose="02070309020205020404" pitchFamily="49" charset="0"/>
              <a:buChar char="o"/>
            </a:pPr>
            <a:r>
              <a:rPr lang="en-US" dirty="0"/>
              <a:t>K = secret key; recommended length is Ú n; if key length is greater than b, the</a:t>
            </a:r>
          </a:p>
          <a:p>
            <a:pPr algn="just">
              <a:buFont typeface="Courier New" panose="02070309020205020404" pitchFamily="49" charset="0"/>
              <a:buChar char="o"/>
            </a:pPr>
            <a:r>
              <a:rPr lang="en-US" dirty="0"/>
              <a:t>key is input to the hash function to produce an n-bit key</a:t>
            </a:r>
          </a:p>
          <a:p>
            <a:pPr algn="just">
              <a:buFont typeface="Courier New" panose="02070309020205020404" pitchFamily="49" charset="0"/>
              <a:buChar char="o"/>
            </a:pPr>
            <a:r>
              <a:rPr lang="en-US" dirty="0"/>
              <a:t>K</a:t>
            </a:r>
            <a:r>
              <a:rPr lang="en-US" baseline="30000" dirty="0"/>
              <a:t>+ </a:t>
            </a:r>
            <a:r>
              <a:rPr lang="en-US" dirty="0"/>
              <a:t>= K padded with zeros on the left so that the result is b bits in length</a:t>
            </a:r>
          </a:p>
          <a:p>
            <a:pPr algn="just">
              <a:buFont typeface="Courier New" panose="02070309020205020404" pitchFamily="49" charset="0"/>
              <a:buChar char="o"/>
            </a:pPr>
            <a:r>
              <a:rPr lang="en-US" dirty="0"/>
              <a:t>ipad = 00110110 (36 in hexadecimal) repeated b/8 times</a:t>
            </a:r>
          </a:p>
          <a:p>
            <a:pPr algn="just">
              <a:buFont typeface="Courier New" panose="02070309020205020404" pitchFamily="49" charset="0"/>
              <a:buChar char="o"/>
            </a:pPr>
            <a:r>
              <a:rPr lang="en-US" dirty="0"/>
              <a:t>opad = 01011100 (5C in hexadecimal) repeated b/8 times</a:t>
            </a:r>
          </a:p>
        </p:txBody>
      </p:sp>
    </p:spTree>
    <p:extLst>
      <p:ext uri="{BB962C8B-B14F-4D97-AF65-F5344CB8AC3E}">
        <p14:creationId xmlns:p14="http://schemas.microsoft.com/office/powerpoint/2010/main" val="170474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CFE8-2F02-4287-9B0B-21AFCBF56303}"/>
              </a:ext>
            </a:extLst>
          </p:cNvPr>
          <p:cNvSpPr>
            <a:spLocks noGrp="1"/>
          </p:cNvSpPr>
          <p:nvPr>
            <p:ph type="title"/>
          </p:nvPr>
        </p:nvSpPr>
        <p:spPr/>
        <p:txBody>
          <a:bodyPr/>
          <a:lstStyle/>
          <a:p>
            <a:r>
              <a:rPr lang="en-US" dirty="0"/>
              <a:t>Efficient Implementation</a:t>
            </a:r>
          </a:p>
        </p:txBody>
      </p:sp>
      <p:sp>
        <p:nvSpPr>
          <p:cNvPr id="3" name="Content Placeholder 2">
            <a:extLst>
              <a:ext uri="{FF2B5EF4-FFF2-40B4-BE49-F238E27FC236}">
                <a16:creationId xmlns:a16="http://schemas.microsoft.com/office/drawing/2014/main" id="{9FD95670-9CE8-4D30-B290-F7C48E6D7FEA}"/>
              </a:ext>
            </a:extLst>
          </p:cNvPr>
          <p:cNvSpPr>
            <a:spLocks noGrp="1"/>
          </p:cNvSpPr>
          <p:nvPr>
            <p:ph idx="1"/>
          </p:nvPr>
        </p:nvSpPr>
        <p:spPr/>
        <p:txBody>
          <a:bodyPr>
            <a:normAutofit/>
          </a:bodyPr>
          <a:lstStyle/>
          <a:p>
            <a:pPr marL="0" indent="0" algn="just">
              <a:buNone/>
            </a:pPr>
            <a:r>
              <a:rPr lang="en-US" dirty="0"/>
              <a:t>A more efficient implementation is possible. Two quantities are precomputed:</a:t>
            </a:r>
          </a:p>
          <a:p>
            <a:pPr marL="457200" lvl="1" indent="0" algn="just">
              <a:buNone/>
            </a:pPr>
            <a:r>
              <a:rPr lang="en-US" dirty="0"/>
              <a:t>f(IV, (K + ⊕ ipad))</a:t>
            </a:r>
          </a:p>
          <a:p>
            <a:pPr marL="457200" lvl="1" indent="0" algn="just">
              <a:buNone/>
            </a:pPr>
            <a:r>
              <a:rPr lang="en-US" dirty="0"/>
              <a:t>f(IV, (K + ⊕ opad))</a:t>
            </a:r>
          </a:p>
          <a:p>
            <a:pPr marL="0" indent="0" algn="just">
              <a:buNone/>
            </a:pPr>
            <a:r>
              <a:rPr lang="en-US" dirty="0"/>
              <a:t>where f(cv, block) is the compression function for the hash function, which takes as arguments a chaining variable of n bits and a block of b bits and produces a chaining variable of n bits.</a:t>
            </a:r>
          </a:p>
        </p:txBody>
      </p:sp>
    </p:spTree>
    <p:extLst>
      <p:ext uri="{BB962C8B-B14F-4D97-AF65-F5344CB8AC3E}">
        <p14:creationId xmlns:p14="http://schemas.microsoft.com/office/powerpoint/2010/main" val="269619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D2EB-DA50-465F-B822-1A66441519F5}"/>
              </a:ext>
            </a:extLst>
          </p:cNvPr>
          <p:cNvSpPr>
            <a:spLocks noGrp="1"/>
          </p:cNvSpPr>
          <p:nvPr>
            <p:ph type="title"/>
          </p:nvPr>
        </p:nvSpPr>
        <p:spPr/>
        <p:txBody>
          <a:bodyPr/>
          <a:lstStyle/>
          <a:p>
            <a:r>
              <a:rPr lang="en-US" dirty="0"/>
              <a:t>Efficient Implementation</a:t>
            </a:r>
          </a:p>
        </p:txBody>
      </p:sp>
      <p:sp>
        <p:nvSpPr>
          <p:cNvPr id="3" name="Content Placeholder 2">
            <a:extLst>
              <a:ext uri="{FF2B5EF4-FFF2-40B4-BE49-F238E27FC236}">
                <a16:creationId xmlns:a16="http://schemas.microsoft.com/office/drawing/2014/main" id="{D2580000-E344-479B-8C82-B985235CE363}"/>
              </a:ext>
            </a:extLst>
          </p:cNvPr>
          <p:cNvSpPr>
            <a:spLocks noGrp="1"/>
          </p:cNvSpPr>
          <p:nvPr>
            <p:ph idx="1"/>
          </p:nvPr>
        </p:nvSpPr>
        <p:spPr/>
        <p:txBody>
          <a:bodyPr/>
          <a:lstStyle/>
          <a:p>
            <a:pPr marL="0" indent="0" algn="just">
              <a:buNone/>
            </a:pPr>
            <a:r>
              <a:rPr lang="en-US" dirty="0"/>
              <a:t>These quantities only need to be computed initially and every time the key changes. In effect, the precomputed quantities substitute for the initial value (IV) in the hash function. With this implementation, only one additional instance of the compression function is added to the processing normally produced by the hash function. This more efficient implementation is especially worthwhile if most of the messages for which a MAC is computed are short.</a:t>
            </a:r>
          </a:p>
        </p:txBody>
      </p:sp>
    </p:spTree>
    <p:extLst>
      <p:ext uri="{BB962C8B-B14F-4D97-AF65-F5344CB8AC3E}">
        <p14:creationId xmlns:p14="http://schemas.microsoft.com/office/powerpoint/2010/main" val="2840638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1556</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MACs based on Hash Functions, Block Ciphers</vt:lpstr>
      <vt:lpstr>MACs based on Hash Functions: HMAC</vt:lpstr>
      <vt:lpstr>HMAC Design Objectives</vt:lpstr>
      <vt:lpstr>HMAC Structure</vt:lpstr>
      <vt:lpstr>HMAC Algorithm</vt:lpstr>
      <vt:lpstr>Terms Definition</vt:lpstr>
      <vt:lpstr>Terms Definition</vt:lpstr>
      <vt:lpstr>Efficient Implementation</vt:lpstr>
      <vt:lpstr>Efficient Implementation</vt:lpstr>
      <vt:lpstr>Efficient Implementation</vt:lpstr>
      <vt:lpstr>MACs based on Block Ciphers: DAA &amp; CMAC</vt:lpstr>
      <vt:lpstr>Data Authentication Algorithm(DAA)</vt:lpstr>
      <vt:lpstr>Data Authentication Algorithm(DAA)</vt:lpstr>
      <vt:lpstr>Data Authentication Algorithm(DAA)</vt:lpstr>
      <vt:lpstr>Cipher-Based Message Authentication(CMAC)</vt:lpstr>
      <vt:lpstr>Cipher-Based Message Authentication(CMAC)</vt:lpstr>
      <vt:lpstr>Cipher-Based Message Authentication(CMAC)</vt:lpstr>
      <vt:lpstr>Cipher-Based Message Authentication(CMAC)</vt:lpstr>
      <vt:lpstr>Cipher-Based Message Authentication(CMAC)</vt:lpstr>
      <vt:lpstr>Cipher-Based Message Authentication(CMAC)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MACs based on Hash Functions, Block Ciphers</dc:title>
  <dc:creator>KSW</dc:creator>
  <cp:lastModifiedBy>KSW</cp:lastModifiedBy>
  <cp:revision>29</cp:revision>
  <dcterms:created xsi:type="dcterms:W3CDTF">2019-10-13T04:13:59Z</dcterms:created>
  <dcterms:modified xsi:type="dcterms:W3CDTF">2019-10-13T07:03:31Z</dcterms:modified>
</cp:coreProperties>
</file>