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39D112-76B0-4D68-AE21-3058F7B07479}">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tubh Wade" initials="KW" lastIdx="1" clrIdx="0">
    <p:extLst>
      <p:ext uri="{19B8F6BF-5375-455C-9EA6-DF929625EA0E}">
        <p15:presenceInfo xmlns:p15="http://schemas.microsoft.com/office/powerpoint/2012/main" userId="Kaustubh Wa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C2C0A-237F-440E-BD41-F70DDC5E7264}" type="datetimeFigureOut">
              <a:rPr lang="en-US" smtClean="0"/>
              <a:t>9/15/2019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16A09-02E9-48EE-8C82-587B9C476942}" type="slidenum">
              <a:rPr lang="en-US" smtClean="0"/>
              <a:t>‹#›</a:t>
            </a:fld>
            <a:endParaRPr lang="en-US"/>
          </a:p>
        </p:txBody>
      </p:sp>
    </p:spTree>
    <p:extLst>
      <p:ext uri="{BB962C8B-B14F-4D97-AF65-F5344CB8AC3E}">
        <p14:creationId xmlns:p14="http://schemas.microsoft.com/office/powerpoint/2010/main" val="353759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E27B-9663-4A1F-9CE5-D35BBA7672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FF29A1-0784-4C19-871F-7BE2FCB39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90DE8C-9F82-46B9-8C97-758E4F925816}"/>
              </a:ext>
            </a:extLst>
          </p:cNvPr>
          <p:cNvSpPr>
            <a:spLocks noGrp="1"/>
          </p:cNvSpPr>
          <p:nvPr>
            <p:ph type="dt" sz="half" idx="10"/>
          </p:nvPr>
        </p:nvSpPr>
        <p:spPr/>
        <p:txBody>
          <a:bodyPr/>
          <a:lstStyle/>
          <a:p>
            <a:fld id="{9AB3A824-1A51-4B26-AD58-A6D8E14F6C04}" type="datetimeFigureOut">
              <a:rPr lang="en-US" smtClean="0"/>
              <a:t>9/15/2019</a:t>
            </a:fld>
            <a:endParaRPr lang="en-US" dirty="0"/>
          </a:p>
        </p:txBody>
      </p:sp>
      <p:sp>
        <p:nvSpPr>
          <p:cNvPr id="5" name="Footer Placeholder 4">
            <a:extLst>
              <a:ext uri="{FF2B5EF4-FFF2-40B4-BE49-F238E27FC236}">
                <a16:creationId xmlns:a16="http://schemas.microsoft.com/office/drawing/2014/main" id="{4F5385E1-5585-4F02-9E40-FC9E1B0AFBD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71A9CC7-E1D3-40CC-B78C-E64636417EF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5429101"/>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B36C-A6C9-4697-8DA0-D86C7C8ADB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E49D80-2ECF-4796-B174-3B1D52AA36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4F73E-C7AA-4B30-ABE0-7876EF0B5DAE}"/>
              </a:ext>
            </a:extLst>
          </p:cNvPr>
          <p:cNvSpPr>
            <a:spLocks noGrp="1"/>
          </p:cNvSpPr>
          <p:nvPr>
            <p:ph type="dt" sz="half" idx="10"/>
          </p:nvPr>
        </p:nvSpPr>
        <p:spPr/>
        <p:txBody>
          <a:bodyPr/>
          <a:lstStyle/>
          <a:p>
            <a:fld id="{D857E33E-8B18-4087-B112-809917729534}" type="datetimeFigureOut">
              <a:rPr lang="en-US" smtClean="0"/>
              <a:t>9/15/2019</a:t>
            </a:fld>
            <a:endParaRPr lang="en-US" dirty="0"/>
          </a:p>
        </p:txBody>
      </p:sp>
      <p:sp>
        <p:nvSpPr>
          <p:cNvPr id="5" name="Footer Placeholder 4">
            <a:extLst>
              <a:ext uri="{FF2B5EF4-FFF2-40B4-BE49-F238E27FC236}">
                <a16:creationId xmlns:a16="http://schemas.microsoft.com/office/drawing/2014/main" id="{7EAEDC66-A3A2-404E-B57E-E0D78B492F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0551F9B2-D144-41BD-90A6-437BE081BA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881939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F7139A-E031-43A2-B35F-FB7DD713B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249F1F-85E1-45D2-82ED-A81B4A93E8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6927C-53D8-46DE-8F11-BA5D051C12D9}"/>
              </a:ext>
            </a:extLst>
          </p:cNvPr>
          <p:cNvSpPr>
            <a:spLocks noGrp="1"/>
          </p:cNvSpPr>
          <p:nvPr>
            <p:ph type="dt" sz="half" idx="10"/>
          </p:nvPr>
        </p:nvSpPr>
        <p:spPr/>
        <p:txBody>
          <a:bodyPr/>
          <a:lstStyle/>
          <a:p>
            <a:fld id="{D3FFE419-2371-464F-8239-3959401C3561}" type="datetimeFigureOut">
              <a:rPr lang="en-US" smtClean="0"/>
              <a:t>9/15/2019</a:t>
            </a:fld>
            <a:endParaRPr lang="en-US" dirty="0"/>
          </a:p>
        </p:txBody>
      </p:sp>
      <p:sp>
        <p:nvSpPr>
          <p:cNvPr id="5" name="Footer Placeholder 4">
            <a:extLst>
              <a:ext uri="{FF2B5EF4-FFF2-40B4-BE49-F238E27FC236}">
                <a16:creationId xmlns:a16="http://schemas.microsoft.com/office/drawing/2014/main" id="{5615E00F-A470-439F-B2E9-C44759EF66E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5A4DE590-B9D9-4493-B351-C7D8261DB26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204102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E9C6-2E18-4B05-B08B-ACC4D7BCF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558F0-56E8-4AE9-B26D-2804840BA5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706B0-F6DE-40A3-8B63-2B55BEC53C24}"/>
              </a:ext>
            </a:extLst>
          </p:cNvPr>
          <p:cNvSpPr>
            <a:spLocks noGrp="1"/>
          </p:cNvSpPr>
          <p:nvPr>
            <p:ph type="dt" sz="half" idx="10"/>
          </p:nvPr>
        </p:nvSpPr>
        <p:spPr/>
        <p:txBody>
          <a:bodyPr/>
          <a:lstStyle/>
          <a:p>
            <a:fld id="{97D162C4-EDD9-4389-A98B-B87ECEA2A816}" type="datetimeFigureOut">
              <a:rPr lang="en-US" smtClean="0"/>
              <a:t>9/15/2019</a:t>
            </a:fld>
            <a:endParaRPr lang="en-US" dirty="0"/>
          </a:p>
        </p:txBody>
      </p:sp>
      <p:sp>
        <p:nvSpPr>
          <p:cNvPr id="5" name="Footer Placeholder 4">
            <a:extLst>
              <a:ext uri="{FF2B5EF4-FFF2-40B4-BE49-F238E27FC236}">
                <a16:creationId xmlns:a16="http://schemas.microsoft.com/office/drawing/2014/main" id="{208D2B90-D40B-4D92-8B3A-EA0ECE6AAB80}"/>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CF6ADF5A-53B5-4B4B-8D8C-DA91349794A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133225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5AF0-AB06-4F7C-BC52-22804C68F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AA66C8-DFF6-406D-8943-B1F033D8B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80314C-5723-4935-8C89-60C01FF5348C}"/>
              </a:ext>
            </a:extLst>
          </p:cNvPr>
          <p:cNvSpPr>
            <a:spLocks noGrp="1"/>
          </p:cNvSpPr>
          <p:nvPr>
            <p:ph type="dt" sz="half" idx="10"/>
          </p:nvPr>
        </p:nvSpPr>
        <p:spPr/>
        <p:txBody>
          <a:bodyPr/>
          <a:lstStyle/>
          <a:p>
            <a:fld id="{3E5059C3-6A89-4494-99FF-5A4D6FFD50EB}" type="datetimeFigureOut">
              <a:rPr lang="en-US" smtClean="0"/>
              <a:t>9/15/2019</a:t>
            </a:fld>
            <a:endParaRPr lang="en-US" dirty="0"/>
          </a:p>
        </p:txBody>
      </p:sp>
      <p:sp>
        <p:nvSpPr>
          <p:cNvPr id="5" name="Footer Placeholder 4">
            <a:extLst>
              <a:ext uri="{FF2B5EF4-FFF2-40B4-BE49-F238E27FC236}">
                <a16:creationId xmlns:a16="http://schemas.microsoft.com/office/drawing/2014/main" id="{D9D3493F-BB37-4DE5-B883-33A024F884F8}"/>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F37511F5-4232-4980-AFB9-4C310786D0C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676667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7C18-D3E1-436D-8830-463FB2A18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0B9AC-A829-4A8C-8BB9-532880A934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91BB12-8D10-4920-BA30-3ECA4FB0D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AC16FB-CC01-419A-A5D8-DEF02AB6E6A5}"/>
              </a:ext>
            </a:extLst>
          </p:cNvPr>
          <p:cNvSpPr>
            <a:spLocks noGrp="1"/>
          </p:cNvSpPr>
          <p:nvPr>
            <p:ph type="dt" sz="half" idx="10"/>
          </p:nvPr>
        </p:nvSpPr>
        <p:spPr/>
        <p:txBody>
          <a:bodyPr/>
          <a:lstStyle/>
          <a:p>
            <a:fld id="{CA954B2F-12DE-47F5-8894-472B206D2E1E}" type="datetimeFigureOut">
              <a:rPr lang="en-US" smtClean="0"/>
              <a:t>9/15/2019</a:t>
            </a:fld>
            <a:endParaRPr lang="en-US" dirty="0"/>
          </a:p>
        </p:txBody>
      </p:sp>
      <p:sp>
        <p:nvSpPr>
          <p:cNvPr id="6" name="Footer Placeholder 5">
            <a:extLst>
              <a:ext uri="{FF2B5EF4-FFF2-40B4-BE49-F238E27FC236}">
                <a16:creationId xmlns:a16="http://schemas.microsoft.com/office/drawing/2014/main" id="{CEDD0D47-B97A-4F52-AC03-DB8359A1DD66}"/>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1E7E2259-0B90-457B-B28F-C427A1B9B9B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82683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94CD-C0F6-4964-9F1C-22607C6D5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2AF22-B805-49B4-A7EF-23467C596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B94576-F4C3-4A23-9E7B-F963397DF2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1D008E-5CFD-498A-A51B-91EF2FE03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ACD344-2A05-411A-9536-4B999CC2D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42BB2-4A48-4CCE-837C-C038256F18FB}"/>
              </a:ext>
            </a:extLst>
          </p:cNvPr>
          <p:cNvSpPr>
            <a:spLocks noGrp="1"/>
          </p:cNvSpPr>
          <p:nvPr>
            <p:ph type="dt" sz="half" idx="10"/>
          </p:nvPr>
        </p:nvSpPr>
        <p:spPr/>
        <p:txBody>
          <a:bodyPr/>
          <a:lstStyle/>
          <a:p>
            <a:fld id="{3F30E46F-7819-4ACF-B48B-48222C2ACC88}" type="datetimeFigureOut">
              <a:rPr lang="en-US" smtClean="0"/>
              <a:t>9/15/2019</a:t>
            </a:fld>
            <a:endParaRPr lang="en-US" dirty="0"/>
          </a:p>
        </p:txBody>
      </p:sp>
      <p:sp>
        <p:nvSpPr>
          <p:cNvPr id="8" name="Footer Placeholder 7">
            <a:extLst>
              <a:ext uri="{FF2B5EF4-FFF2-40B4-BE49-F238E27FC236}">
                <a16:creationId xmlns:a16="http://schemas.microsoft.com/office/drawing/2014/main" id="{A63A5AF5-A8A9-4090-A89C-79D999AE3FEA}"/>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82431159-31A8-4DCE-9C6A-C3D28DCDAB4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83786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E435-EDED-4591-8866-10D1F538FF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1047CC-FF31-4AF0-862E-83ED29244595}"/>
              </a:ext>
            </a:extLst>
          </p:cNvPr>
          <p:cNvSpPr>
            <a:spLocks noGrp="1"/>
          </p:cNvSpPr>
          <p:nvPr>
            <p:ph type="dt" sz="half" idx="10"/>
          </p:nvPr>
        </p:nvSpPr>
        <p:spPr/>
        <p:txBody>
          <a:bodyPr/>
          <a:lstStyle/>
          <a:p>
            <a:fld id="{1FAF3416-4057-4DAA-829D-4CA07428D088}" type="datetimeFigureOut">
              <a:rPr lang="en-US" smtClean="0"/>
              <a:t>9/15/2019</a:t>
            </a:fld>
            <a:endParaRPr lang="en-US" dirty="0"/>
          </a:p>
        </p:txBody>
      </p:sp>
      <p:sp>
        <p:nvSpPr>
          <p:cNvPr id="4" name="Footer Placeholder 3">
            <a:extLst>
              <a:ext uri="{FF2B5EF4-FFF2-40B4-BE49-F238E27FC236}">
                <a16:creationId xmlns:a16="http://schemas.microsoft.com/office/drawing/2014/main" id="{5E48B52C-8EEF-406F-8515-7BD75098DA0C}"/>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0D6FABDB-A22D-49A0-80D8-9956E7405C1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453632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C040A-34F0-4ED0-B9C0-1D51E0F0603E}"/>
              </a:ext>
            </a:extLst>
          </p:cNvPr>
          <p:cNvSpPr>
            <a:spLocks noGrp="1"/>
          </p:cNvSpPr>
          <p:nvPr>
            <p:ph type="dt" sz="half" idx="10"/>
          </p:nvPr>
        </p:nvSpPr>
        <p:spPr/>
        <p:txBody>
          <a:bodyPr/>
          <a:lstStyle/>
          <a:p>
            <a:fld id="{921D9284-D300-4297-87F7-E791DCC15DB1}" type="datetimeFigureOut">
              <a:rPr lang="en-US" smtClean="0"/>
              <a:t>9/15/2019</a:t>
            </a:fld>
            <a:endParaRPr lang="en-US" dirty="0"/>
          </a:p>
        </p:txBody>
      </p:sp>
      <p:sp>
        <p:nvSpPr>
          <p:cNvPr id="3" name="Footer Placeholder 2">
            <a:extLst>
              <a:ext uri="{FF2B5EF4-FFF2-40B4-BE49-F238E27FC236}">
                <a16:creationId xmlns:a16="http://schemas.microsoft.com/office/drawing/2014/main" id="{A7FA6C45-8156-475E-9D94-48D26BD245A2}"/>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DBF34DAE-6B27-4722-AC48-5C578B6D7B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308298"/>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E3FC-2561-4AF1-8D51-2253CF764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683547-437A-45D5-BABB-96F9EC926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DBE4BB-A47D-4B56-8A21-39618577D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CED8A-BEA4-42E2-8639-9BAF75CCE9CC}"/>
              </a:ext>
            </a:extLst>
          </p:cNvPr>
          <p:cNvSpPr>
            <a:spLocks noGrp="1"/>
          </p:cNvSpPr>
          <p:nvPr>
            <p:ph type="dt" sz="half" idx="10"/>
          </p:nvPr>
        </p:nvSpPr>
        <p:spPr/>
        <p:txBody>
          <a:bodyPr/>
          <a:lstStyle/>
          <a:p>
            <a:fld id="{37D525BB-DA17-4BA0-B3C8-3AC3ABC827E6}" type="datetimeFigureOut">
              <a:rPr lang="en-US" smtClean="0"/>
              <a:t>9/15/2019</a:t>
            </a:fld>
            <a:endParaRPr lang="en-US" dirty="0"/>
          </a:p>
        </p:txBody>
      </p:sp>
      <p:sp>
        <p:nvSpPr>
          <p:cNvPr id="6" name="Footer Placeholder 5">
            <a:extLst>
              <a:ext uri="{FF2B5EF4-FFF2-40B4-BE49-F238E27FC236}">
                <a16:creationId xmlns:a16="http://schemas.microsoft.com/office/drawing/2014/main" id="{A6050C42-E8E2-49C2-98E1-86D14ED77503}"/>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8F7ACFF-C7D7-4787-B41F-E818928D6D9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323551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4AB1-E95A-43C6-995E-8BB2C24B9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72A07-D81D-41F4-9BEB-37A0BA4A1E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D368E2-5061-46E6-830F-7EDD7B611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BFE6D-189D-4F0F-BDA4-14F34C386692}"/>
              </a:ext>
            </a:extLst>
          </p:cNvPr>
          <p:cNvSpPr>
            <a:spLocks noGrp="1"/>
          </p:cNvSpPr>
          <p:nvPr>
            <p:ph type="dt" sz="half" idx="10"/>
          </p:nvPr>
        </p:nvSpPr>
        <p:spPr/>
        <p:txBody>
          <a:bodyPr/>
          <a:lstStyle/>
          <a:p>
            <a:fld id="{B16C4C9A-3960-41CF-A4E9-2A8FB932454B}" type="datetimeFigureOut">
              <a:rPr lang="en-US" smtClean="0"/>
              <a:t>9/15/2019</a:t>
            </a:fld>
            <a:endParaRPr lang="en-US" dirty="0"/>
          </a:p>
        </p:txBody>
      </p:sp>
      <p:sp>
        <p:nvSpPr>
          <p:cNvPr id="6" name="Footer Placeholder 5">
            <a:extLst>
              <a:ext uri="{FF2B5EF4-FFF2-40B4-BE49-F238E27FC236}">
                <a16:creationId xmlns:a16="http://schemas.microsoft.com/office/drawing/2014/main" id="{96BD815F-A50C-477C-8D24-8D8A4D7C2EAF}"/>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646778DB-A121-4C15-BB50-BB96045CD60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494578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E52A42-70E3-4FFA-9434-7D446CCF0C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48C092-E039-4E4C-8DB8-A987F094F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37DFF-27CD-49A8-8B79-C3756A028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9/15/2019</a:t>
            </a:fld>
            <a:endParaRPr lang="en-US" dirty="0"/>
          </a:p>
        </p:txBody>
      </p:sp>
      <p:sp>
        <p:nvSpPr>
          <p:cNvPr id="5" name="Footer Placeholder 4">
            <a:extLst>
              <a:ext uri="{FF2B5EF4-FFF2-40B4-BE49-F238E27FC236}">
                <a16:creationId xmlns:a16="http://schemas.microsoft.com/office/drawing/2014/main" id="{873D083F-A754-479F-9D13-E8C1CD1C9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BD4EE98F-3B4E-454C-AB29-CF202F9FF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27918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3000" r="-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4634-171E-457E-B3E8-9A558DDC772E}"/>
              </a:ext>
            </a:extLst>
          </p:cNvPr>
          <p:cNvSpPr>
            <a:spLocks noGrp="1"/>
          </p:cNvSpPr>
          <p:nvPr>
            <p:ph type="ctrTitle"/>
          </p:nvPr>
        </p:nvSpPr>
        <p:spPr/>
        <p:txBody>
          <a:bodyPr>
            <a:normAutofit/>
          </a:bodyPr>
          <a:lstStyle/>
          <a:p>
            <a:r>
              <a:rPr lang="en-US" dirty="0"/>
              <a:t>De-Stress Service Application</a:t>
            </a:r>
          </a:p>
        </p:txBody>
      </p:sp>
      <p:sp>
        <p:nvSpPr>
          <p:cNvPr id="3" name="Subtitle 2">
            <a:extLst>
              <a:ext uri="{FF2B5EF4-FFF2-40B4-BE49-F238E27FC236}">
                <a16:creationId xmlns:a16="http://schemas.microsoft.com/office/drawing/2014/main" id="{F7BAEA20-5AD8-4E41-BDAF-EA180E3AF963}"/>
              </a:ext>
            </a:extLst>
          </p:cNvPr>
          <p:cNvSpPr>
            <a:spLocks noGrp="1"/>
          </p:cNvSpPr>
          <p:nvPr>
            <p:ph type="subTitle" idx="1"/>
          </p:nvPr>
        </p:nvSpPr>
        <p:spPr>
          <a:xfrm>
            <a:off x="3297115" y="4455621"/>
            <a:ext cx="7861336" cy="1143000"/>
          </a:xfrm>
        </p:spPr>
        <p:txBody>
          <a:bodyPr numCol="2">
            <a:normAutofit/>
          </a:bodyPr>
          <a:lstStyle/>
          <a:p>
            <a:r>
              <a:rPr lang="en-US" dirty="0"/>
              <a:t>Arshad Muthalif</a:t>
            </a:r>
          </a:p>
          <a:p>
            <a:r>
              <a:rPr lang="en-US" dirty="0"/>
              <a:t>Kaustubh Wade</a:t>
            </a:r>
          </a:p>
          <a:p>
            <a:r>
              <a:rPr lang="en-US" dirty="0"/>
              <a:t>	Simran Gulani</a:t>
            </a:r>
          </a:p>
          <a:p>
            <a:r>
              <a:rPr lang="en-US" dirty="0"/>
              <a:t>	Mohammed Taaha</a:t>
            </a:r>
          </a:p>
        </p:txBody>
      </p:sp>
    </p:spTree>
    <p:extLst>
      <p:ext uri="{BB962C8B-B14F-4D97-AF65-F5344CB8AC3E}">
        <p14:creationId xmlns:p14="http://schemas.microsoft.com/office/powerpoint/2010/main" val="40076852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8207-B8AF-4D76-82C6-AAE9AB4FDADC}"/>
              </a:ext>
            </a:extLst>
          </p:cNvPr>
          <p:cNvSpPr>
            <a:spLocks noGrp="1"/>
          </p:cNvSpPr>
          <p:nvPr>
            <p:ph type="title"/>
          </p:nvPr>
        </p:nvSpPr>
        <p:spPr/>
        <p:txBody>
          <a:bodyPr/>
          <a:lstStyle/>
          <a:p>
            <a:r>
              <a:rPr lang="en-US" dirty="0"/>
              <a:t>Depression, Stress</a:t>
            </a:r>
          </a:p>
        </p:txBody>
      </p:sp>
      <p:sp>
        <p:nvSpPr>
          <p:cNvPr id="3" name="Content Placeholder 2">
            <a:extLst>
              <a:ext uri="{FF2B5EF4-FFF2-40B4-BE49-F238E27FC236}">
                <a16:creationId xmlns:a16="http://schemas.microsoft.com/office/drawing/2014/main" id="{84AA1AEB-8F61-47ED-A786-2BFC8C489272}"/>
              </a:ext>
            </a:extLst>
          </p:cNvPr>
          <p:cNvSpPr>
            <a:spLocks noGrp="1"/>
          </p:cNvSpPr>
          <p:nvPr>
            <p:ph idx="1"/>
          </p:nvPr>
        </p:nvSpPr>
        <p:spPr/>
        <p:txBody>
          <a:bodyPr>
            <a:normAutofit/>
          </a:bodyPr>
          <a:lstStyle/>
          <a:p>
            <a:pPr marL="0" indent="0">
              <a:buNone/>
            </a:pPr>
            <a:r>
              <a:rPr lang="en-US" sz="2400" dirty="0"/>
              <a:t>WHO estimates that one in four people in the world will be affected by mental or neurological disorders at some point in their lifetime. Around 4500 million people are currently suffering from such conditions, placing mental disorders among the leading causes of ill-health and disability worldwide.</a:t>
            </a:r>
          </a:p>
          <a:p>
            <a:pPr marL="0" indent="0">
              <a:buNone/>
            </a:pPr>
            <a:r>
              <a:rPr lang="en-US" sz="2400" dirty="0"/>
              <a:t>Globally, the total number of people with depression was estimated to exceed 300 million in 2015, equivalent to 4.3% of the world population.</a:t>
            </a:r>
          </a:p>
          <a:p>
            <a:pPr marL="0" indent="0">
              <a:buNone/>
            </a:pPr>
            <a:r>
              <a:rPr lang="en-US" sz="2400" dirty="0"/>
              <a:t>Depression is ranked as the single largest contributor to global disability(7.5% of all years lived with disability in 2015). At its worst, depression can lead to suicide. Over 8,00,000 people die due to suicide every year. Suicide is the second-largest cause of death in 15-19-year-olds.</a:t>
            </a:r>
          </a:p>
        </p:txBody>
      </p:sp>
    </p:spTree>
    <p:extLst>
      <p:ext uri="{BB962C8B-B14F-4D97-AF65-F5344CB8AC3E}">
        <p14:creationId xmlns:p14="http://schemas.microsoft.com/office/powerpoint/2010/main" val="3266068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AFC-C4F6-4FC6-8FB8-99133CB157F2}"/>
              </a:ext>
            </a:extLst>
          </p:cNvPr>
          <p:cNvSpPr>
            <a:spLocks noGrp="1"/>
          </p:cNvSpPr>
          <p:nvPr>
            <p:ph type="title"/>
          </p:nvPr>
        </p:nvSpPr>
        <p:spPr/>
        <p:txBody>
          <a:bodyPr/>
          <a:lstStyle/>
          <a:p>
            <a:r>
              <a:rPr lang="en-US" dirty="0"/>
              <a:t>India</a:t>
            </a:r>
          </a:p>
        </p:txBody>
      </p:sp>
      <p:sp>
        <p:nvSpPr>
          <p:cNvPr id="3" name="Content Placeholder 2">
            <a:extLst>
              <a:ext uri="{FF2B5EF4-FFF2-40B4-BE49-F238E27FC236}">
                <a16:creationId xmlns:a16="http://schemas.microsoft.com/office/drawing/2014/main" id="{ABCE7EC7-F3AF-4592-8A74-07704D0A7631}"/>
              </a:ext>
            </a:extLst>
          </p:cNvPr>
          <p:cNvSpPr>
            <a:spLocks noGrp="1"/>
          </p:cNvSpPr>
          <p:nvPr>
            <p:ph idx="1"/>
          </p:nvPr>
        </p:nvSpPr>
        <p:spPr/>
        <p:txBody>
          <a:bodyPr>
            <a:normAutofit/>
          </a:bodyPr>
          <a:lstStyle/>
          <a:p>
            <a:pPr marL="0" indent="0">
              <a:buNone/>
            </a:pPr>
            <a:r>
              <a:rPr lang="en-US" sz="2400" dirty="0"/>
              <a:t>89% of Indians are suffering from Stress.</a:t>
            </a:r>
          </a:p>
          <a:p>
            <a:pPr marL="0" indent="0">
              <a:buNone/>
            </a:pPr>
            <a:r>
              <a:rPr lang="en-US" sz="2400" dirty="0"/>
              <a:t>Stress levels are high in India as compared to other developing countries like USA, UK, Germany, France, China, Brazil and Indonesia, according to the 2018 Cigna 360</a:t>
            </a:r>
            <a:r>
              <a:rPr lang="en-US" sz="2400" b="1" dirty="0"/>
              <a:t>° </a:t>
            </a:r>
            <a:r>
              <a:rPr lang="en-US" sz="2400" dirty="0"/>
              <a:t>Well-Being Survey.</a:t>
            </a:r>
          </a:p>
          <a:p>
            <a:pPr marL="0" indent="0">
              <a:buNone/>
            </a:pPr>
            <a:r>
              <a:rPr lang="en-US" sz="2400" dirty="0"/>
              <a:t>The survey explored people's concerns and perceptions on health and their sense of well being across all five key areas like physical, household, social, financial and work. The survey covered 14,500 people in 23 markets around the world.</a:t>
            </a:r>
          </a:p>
        </p:txBody>
      </p:sp>
    </p:spTree>
    <p:extLst>
      <p:ext uri="{BB962C8B-B14F-4D97-AF65-F5344CB8AC3E}">
        <p14:creationId xmlns:p14="http://schemas.microsoft.com/office/powerpoint/2010/main" val="331406491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20A4-6C0A-4706-B619-E4B5D04407D1}"/>
              </a:ext>
            </a:extLst>
          </p:cNvPr>
          <p:cNvSpPr>
            <a:spLocks noGrp="1"/>
          </p:cNvSpPr>
          <p:nvPr>
            <p:ph type="title"/>
          </p:nvPr>
        </p:nvSpPr>
        <p:spPr/>
        <p:txBody>
          <a:bodyPr/>
          <a:lstStyle/>
          <a:p>
            <a:r>
              <a:rPr lang="en-US" dirty="0"/>
              <a:t>Our Aim</a:t>
            </a:r>
          </a:p>
        </p:txBody>
      </p:sp>
      <p:sp>
        <p:nvSpPr>
          <p:cNvPr id="3" name="Content Placeholder 2">
            <a:extLst>
              <a:ext uri="{FF2B5EF4-FFF2-40B4-BE49-F238E27FC236}">
                <a16:creationId xmlns:a16="http://schemas.microsoft.com/office/drawing/2014/main" id="{1B539F73-49B6-4DD0-90F7-6DF880E41AD3}"/>
              </a:ext>
            </a:extLst>
          </p:cNvPr>
          <p:cNvSpPr>
            <a:spLocks noGrp="1"/>
          </p:cNvSpPr>
          <p:nvPr>
            <p:ph idx="1"/>
          </p:nvPr>
        </p:nvSpPr>
        <p:spPr/>
        <p:txBody>
          <a:bodyPr>
            <a:normAutofit/>
          </a:bodyPr>
          <a:lstStyle/>
          <a:p>
            <a:pPr marL="0" indent="0">
              <a:buNone/>
            </a:pPr>
            <a:r>
              <a:rPr lang="en-US" sz="2400" dirty="0"/>
              <a:t>Our focus is to provide the De-stress service to the people who are suffering from Depression.</a:t>
            </a:r>
          </a:p>
          <a:p>
            <a:pPr marL="0" indent="0">
              <a:buNone/>
            </a:pPr>
            <a:r>
              <a:rPr lang="en-US" sz="2400" dirty="0"/>
              <a:t>Our application helps people to think the right way and overcome such situations.</a:t>
            </a:r>
          </a:p>
          <a:p>
            <a:pPr marL="0" indent="0">
              <a:buNone/>
            </a:pPr>
            <a:r>
              <a:rPr lang="en-US" sz="2400" dirty="0"/>
              <a:t>The user can talk anonymously so they are not afraid of revealing their identity.</a:t>
            </a:r>
          </a:p>
          <a:p>
            <a:pPr marL="0" indent="0">
              <a:buNone/>
            </a:pPr>
            <a:r>
              <a:rPr lang="en-US" sz="2400" dirty="0"/>
              <a:t>The user can communicate with a Psychologist or a well-trained bot.</a:t>
            </a:r>
          </a:p>
          <a:p>
            <a:pPr marL="0" indent="0">
              <a:buNone/>
            </a:pPr>
            <a:r>
              <a:rPr lang="en-US" sz="2400" dirty="0"/>
              <a:t>The bot will provide suitable suggestions to the user.</a:t>
            </a:r>
          </a:p>
        </p:txBody>
      </p:sp>
    </p:spTree>
    <p:extLst>
      <p:ext uri="{BB962C8B-B14F-4D97-AF65-F5344CB8AC3E}">
        <p14:creationId xmlns:p14="http://schemas.microsoft.com/office/powerpoint/2010/main" val="10378603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7000" b="-7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2570C0-3DC7-4587-83E1-D65AD9236C4A}"/>
              </a:ext>
            </a:extLst>
          </p:cNvPr>
          <p:cNvSpPr>
            <a:spLocks noGrp="1"/>
          </p:cNvSpPr>
          <p:nvPr>
            <p:ph type="title"/>
          </p:nvPr>
        </p:nvSpPr>
        <p:spPr/>
        <p:txBody>
          <a:bodyPr/>
          <a:lstStyle/>
          <a:p>
            <a:r>
              <a:rPr lang="en-US" dirty="0"/>
              <a:t>Structure</a:t>
            </a:r>
          </a:p>
        </p:txBody>
      </p:sp>
      <p:sp>
        <p:nvSpPr>
          <p:cNvPr id="7" name="Oval 6">
            <a:extLst>
              <a:ext uri="{FF2B5EF4-FFF2-40B4-BE49-F238E27FC236}">
                <a16:creationId xmlns:a16="http://schemas.microsoft.com/office/drawing/2014/main" id="{8DDEA15D-4A2F-4F6D-967D-A9FDA2F0F793}"/>
              </a:ext>
            </a:extLst>
          </p:cNvPr>
          <p:cNvSpPr>
            <a:spLocks noChangeAspect="1"/>
          </p:cNvSpPr>
          <p:nvPr/>
        </p:nvSpPr>
        <p:spPr>
          <a:xfrm>
            <a:off x="7041261" y="3429000"/>
            <a:ext cx="1492683" cy="9144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265F994D-BA0F-49C6-84A9-826E59337B41}"/>
              </a:ext>
            </a:extLst>
          </p:cNvPr>
          <p:cNvSpPr>
            <a:spLocks noChangeAspect="1"/>
          </p:cNvSpPr>
          <p:nvPr/>
        </p:nvSpPr>
        <p:spPr>
          <a:xfrm>
            <a:off x="4435259" y="3428998"/>
            <a:ext cx="1828800" cy="9144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Flowchart: Process 8">
            <a:extLst>
              <a:ext uri="{FF2B5EF4-FFF2-40B4-BE49-F238E27FC236}">
                <a16:creationId xmlns:a16="http://schemas.microsoft.com/office/drawing/2014/main" id="{CD4B7D5C-7181-4249-B71A-18AEB3C97FE0}"/>
              </a:ext>
            </a:extLst>
          </p:cNvPr>
          <p:cNvSpPr>
            <a:spLocks noChangeAspect="1"/>
          </p:cNvSpPr>
          <p:nvPr/>
        </p:nvSpPr>
        <p:spPr>
          <a:xfrm>
            <a:off x="1125873" y="3428998"/>
            <a:ext cx="2532185" cy="914400"/>
          </a:xfrm>
          <a:prstGeom prst="flowChartProcess">
            <a:avLst/>
          </a:prstGeom>
          <a:blipFill dpi="0" rotWithShape="1">
            <a:blip r:embed="rId5">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D551AFF1-2149-4795-8FCC-F61B8EC24154}"/>
              </a:ext>
            </a:extLst>
          </p:cNvPr>
          <p:cNvSpPr>
            <a:spLocks noChangeAspect="1"/>
          </p:cNvSpPr>
          <p:nvPr/>
        </p:nvSpPr>
        <p:spPr>
          <a:xfrm>
            <a:off x="1260879" y="4800592"/>
            <a:ext cx="914400" cy="914400"/>
          </a:xfrm>
          <a:prstGeom prst="flowChartProcess">
            <a:avLst/>
          </a:prstGeom>
          <a:blipFill dpi="0" rotWithShape="1">
            <a:blip r:embed="rId6">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wrap="none" rtlCol="0" anchor="b" anchorCtr="0"/>
          <a:lstStyle/>
          <a:p>
            <a:pPr algn="ctr"/>
            <a:endParaRPr lang="en-US" dirty="0"/>
          </a:p>
        </p:txBody>
      </p:sp>
      <p:sp>
        <p:nvSpPr>
          <p:cNvPr id="11" name="Flowchart: Process 10">
            <a:extLst>
              <a:ext uri="{FF2B5EF4-FFF2-40B4-BE49-F238E27FC236}">
                <a16:creationId xmlns:a16="http://schemas.microsoft.com/office/drawing/2014/main" id="{D10347BF-874C-4022-A1B1-89CC1458EA2A}"/>
              </a:ext>
            </a:extLst>
          </p:cNvPr>
          <p:cNvSpPr>
            <a:spLocks noChangeAspect="1"/>
          </p:cNvSpPr>
          <p:nvPr/>
        </p:nvSpPr>
        <p:spPr>
          <a:xfrm>
            <a:off x="2984172" y="4800596"/>
            <a:ext cx="2046210" cy="914400"/>
          </a:xfrm>
          <a:prstGeom prst="flowChartProcess">
            <a:avLst/>
          </a:prstGeom>
          <a:blipFill dpi="0" rotWithShape="1">
            <a:blip r:embed="rId7">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wrap="none" rtlCol="0" anchor="b" anchorCtr="0"/>
          <a:lstStyle/>
          <a:p>
            <a:pPr algn="ctr"/>
            <a:endParaRPr lang="en-US" dirty="0"/>
          </a:p>
        </p:txBody>
      </p:sp>
      <p:sp>
        <p:nvSpPr>
          <p:cNvPr id="12" name="Flowchart: Process 11">
            <a:extLst>
              <a:ext uri="{FF2B5EF4-FFF2-40B4-BE49-F238E27FC236}">
                <a16:creationId xmlns:a16="http://schemas.microsoft.com/office/drawing/2014/main" id="{D6AA55E3-4568-4089-A7E7-5D50D1F0C353}"/>
              </a:ext>
            </a:extLst>
          </p:cNvPr>
          <p:cNvSpPr>
            <a:spLocks noChangeAspect="1"/>
          </p:cNvSpPr>
          <p:nvPr/>
        </p:nvSpPr>
        <p:spPr>
          <a:xfrm>
            <a:off x="7249951" y="4800596"/>
            <a:ext cx="1625469" cy="914400"/>
          </a:xfrm>
          <a:prstGeom prst="flowChartProcess">
            <a:avLst/>
          </a:prstGeom>
          <a:blipFill dpi="0" rotWithShape="1">
            <a:blip r:embed="rId8">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wrap="none" rtlCol="0" anchor="b" anchorCtr="0"/>
          <a:lstStyle/>
          <a:p>
            <a:pPr algn="ctr"/>
            <a:endParaRPr lang="en-US"/>
          </a:p>
        </p:txBody>
      </p:sp>
      <p:sp>
        <p:nvSpPr>
          <p:cNvPr id="13" name="Flowchart: Process 12">
            <a:extLst>
              <a:ext uri="{FF2B5EF4-FFF2-40B4-BE49-F238E27FC236}">
                <a16:creationId xmlns:a16="http://schemas.microsoft.com/office/drawing/2014/main" id="{E93A43CA-31F4-4144-B6DA-2E89C2991517}"/>
              </a:ext>
            </a:extLst>
          </p:cNvPr>
          <p:cNvSpPr>
            <a:spLocks noChangeAspect="1"/>
          </p:cNvSpPr>
          <p:nvPr/>
        </p:nvSpPr>
        <p:spPr>
          <a:xfrm>
            <a:off x="6079426" y="2148836"/>
            <a:ext cx="3416351" cy="914400"/>
          </a:xfrm>
          <a:prstGeom prst="flowChartProcess">
            <a:avLst/>
          </a:prstGeom>
          <a:blipFill dpi="0" rotWithShape="1">
            <a:blip r:embed="rId9">
              <a:extLst>
                <a:ext uri="{28A0092B-C50C-407E-A947-70E740481C1C}">
                  <a14:useLocalDpi xmlns:a14="http://schemas.microsoft.com/office/drawing/2010/main" val="0"/>
                </a:ext>
              </a:extLst>
            </a:blip>
            <a:srcRect/>
            <a:stretch>
              <a:fillRect/>
            </a:stretch>
          </a:blip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Flowchart: Process 13">
            <a:extLst>
              <a:ext uri="{FF2B5EF4-FFF2-40B4-BE49-F238E27FC236}">
                <a16:creationId xmlns:a16="http://schemas.microsoft.com/office/drawing/2014/main" id="{ECEA8065-72B3-48A0-8B94-8DC26027E47F}"/>
              </a:ext>
            </a:extLst>
          </p:cNvPr>
          <p:cNvSpPr/>
          <p:nvPr/>
        </p:nvSpPr>
        <p:spPr>
          <a:xfrm>
            <a:off x="9336657" y="3582886"/>
            <a:ext cx="1828800" cy="914400"/>
          </a:xfrm>
          <a:prstGeom prst="flowChartProcess">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LUIS NLP</a:t>
            </a:r>
          </a:p>
        </p:txBody>
      </p:sp>
      <p:cxnSp>
        <p:nvCxnSpPr>
          <p:cNvPr id="16" name="Straight Connector 15">
            <a:extLst>
              <a:ext uri="{FF2B5EF4-FFF2-40B4-BE49-F238E27FC236}">
                <a16:creationId xmlns:a16="http://schemas.microsoft.com/office/drawing/2014/main" id="{E000DF9C-FD36-48D7-8C9C-94285456C7E9}"/>
              </a:ext>
            </a:extLst>
          </p:cNvPr>
          <p:cNvCxnSpPr>
            <a:cxnSpLocks/>
            <a:stCxn id="13" idx="2"/>
            <a:endCxn id="7" idx="0"/>
          </p:cNvCxnSpPr>
          <p:nvPr/>
        </p:nvCxnSpPr>
        <p:spPr>
          <a:xfrm rot="16200000" flipH="1">
            <a:off x="7604720" y="3246117"/>
            <a:ext cx="365764" cy="1"/>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86C767-057B-4167-9033-1B911C4E028E}"/>
              </a:ext>
            </a:extLst>
          </p:cNvPr>
          <p:cNvCxnSpPr>
            <a:cxnSpLocks/>
            <a:stCxn id="7" idx="4"/>
            <a:endCxn id="12" idx="0"/>
          </p:cNvCxnSpPr>
          <p:nvPr/>
        </p:nvCxnSpPr>
        <p:spPr>
          <a:xfrm rot="16200000" flipH="1">
            <a:off x="7696546" y="4434456"/>
            <a:ext cx="457196" cy="275083"/>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305D90-9823-4217-8D83-DB5DBEAF4237}"/>
              </a:ext>
            </a:extLst>
          </p:cNvPr>
          <p:cNvCxnSpPr>
            <a:cxnSpLocks/>
            <a:stCxn id="14" idx="1"/>
            <a:endCxn id="7" idx="6"/>
          </p:cNvCxnSpPr>
          <p:nvPr/>
        </p:nvCxnSpPr>
        <p:spPr>
          <a:xfrm rot="10800000">
            <a:off x="8533945" y="3886200"/>
            <a:ext cx="802713" cy="153886"/>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387CA4-71CF-4F43-9F45-1361A4BF2B1A}"/>
              </a:ext>
            </a:extLst>
          </p:cNvPr>
          <p:cNvCxnSpPr>
            <a:cxnSpLocks/>
            <a:stCxn id="7" idx="2"/>
            <a:endCxn id="8" idx="6"/>
          </p:cNvCxnSpPr>
          <p:nvPr/>
        </p:nvCxnSpPr>
        <p:spPr>
          <a:xfrm rot="10800000">
            <a:off x="6264059" y="3886198"/>
            <a:ext cx="777202" cy="2"/>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AF1221-FF7D-4895-8ABA-D518EE759F44}"/>
              </a:ext>
            </a:extLst>
          </p:cNvPr>
          <p:cNvCxnSpPr>
            <a:cxnSpLocks/>
            <a:stCxn id="8" idx="2"/>
            <a:endCxn id="9" idx="3"/>
          </p:cNvCxnSpPr>
          <p:nvPr/>
        </p:nvCxnSpPr>
        <p:spPr>
          <a:xfrm rot="10800000">
            <a:off x="3658059" y="3886198"/>
            <a:ext cx="777201" cy="12700"/>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E94BC1-8797-4738-A834-248376EBA5CD}"/>
              </a:ext>
            </a:extLst>
          </p:cNvPr>
          <p:cNvCxnSpPr>
            <a:stCxn id="9" idx="2"/>
            <a:endCxn id="10" idx="0"/>
          </p:cNvCxnSpPr>
          <p:nvPr/>
        </p:nvCxnSpPr>
        <p:spPr>
          <a:xfrm rot="5400000">
            <a:off x="1826426" y="4235052"/>
            <a:ext cx="457194" cy="673887"/>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15F904-779D-489A-8392-3AEC57A05701}"/>
              </a:ext>
            </a:extLst>
          </p:cNvPr>
          <p:cNvCxnSpPr>
            <a:cxnSpLocks/>
            <a:stCxn id="9" idx="2"/>
            <a:endCxn id="11" idx="0"/>
          </p:cNvCxnSpPr>
          <p:nvPr/>
        </p:nvCxnSpPr>
        <p:spPr>
          <a:xfrm rot="16200000" flipH="1">
            <a:off x="2971022" y="3764341"/>
            <a:ext cx="457198" cy="1615311"/>
          </a:xfrm>
          <a:prstGeom prst="curved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C09A8896-1072-4D5A-AFC4-C5C695A78996}"/>
              </a:ext>
            </a:extLst>
          </p:cNvPr>
          <p:cNvSpPr txBox="1"/>
          <p:nvPr/>
        </p:nvSpPr>
        <p:spPr>
          <a:xfrm>
            <a:off x="5150740" y="4343398"/>
            <a:ext cx="652679" cy="307777"/>
          </a:xfrm>
          <a:prstGeom prst="rect">
            <a:avLst/>
          </a:prstGeom>
          <a:noFill/>
        </p:spPr>
        <p:txBody>
          <a:bodyPr wrap="none" rtlCol="0">
            <a:spAutoFit/>
          </a:bodyPr>
          <a:lstStyle/>
          <a:p>
            <a:r>
              <a:rPr lang="en-US" sz="1400" dirty="0">
                <a:latin typeface="+mj-lt"/>
              </a:rPr>
              <a:t>Server</a:t>
            </a:r>
            <a:endParaRPr lang="en-US" dirty="0">
              <a:latin typeface="+mj-lt"/>
            </a:endParaRPr>
          </a:p>
        </p:txBody>
      </p:sp>
      <p:sp>
        <p:nvSpPr>
          <p:cNvPr id="97" name="TextBox 96">
            <a:extLst>
              <a:ext uri="{FF2B5EF4-FFF2-40B4-BE49-F238E27FC236}">
                <a16:creationId xmlns:a16="http://schemas.microsoft.com/office/drawing/2014/main" id="{757AC57B-FC57-41C0-9D5B-87445529F0E9}"/>
              </a:ext>
            </a:extLst>
          </p:cNvPr>
          <p:cNvSpPr txBox="1"/>
          <p:nvPr/>
        </p:nvSpPr>
        <p:spPr>
          <a:xfrm>
            <a:off x="8014675" y="4284064"/>
            <a:ext cx="799258" cy="307777"/>
          </a:xfrm>
          <a:prstGeom prst="rect">
            <a:avLst/>
          </a:prstGeom>
          <a:noFill/>
        </p:spPr>
        <p:txBody>
          <a:bodyPr wrap="none" rtlCol="0">
            <a:spAutoFit/>
          </a:bodyPr>
          <a:lstStyle/>
          <a:p>
            <a:r>
              <a:rPr lang="en-US" sz="1400" dirty="0">
                <a:latin typeface="+mj-lt"/>
              </a:rPr>
              <a:t>Backend</a:t>
            </a:r>
            <a:endParaRPr lang="en-US" dirty="0">
              <a:latin typeface="+mj-lt"/>
            </a:endParaRPr>
          </a:p>
        </p:txBody>
      </p:sp>
      <p:sp>
        <p:nvSpPr>
          <p:cNvPr id="98" name="TextBox 97">
            <a:extLst>
              <a:ext uri="{FF2B5EF4-FFF2-40B4-BE49-F238E27FC236}">
                <a16:creationId xmlns:a16="http://schemas.microsoft.com/office/drawing/2014/main" id="{289A560F-4CFF-48E3-9E24-C2ADDBD6C008}"/>
              </a:ext>
            </a:extLst>
          </p:cNvPr>
          <p:cNvSpPr txBox="1"/>
          <p:nvPr/>
        </p:nvSpPr>
        <p:spPr>
          <a:xfrm>
            <a:off x="8628873" y="3076178"/>
            <a:ext cx="866904" cy="307777"/>
          </a:xfrm>
          <a:prstGeom prst="rect">
            <a:avLst/>
          </a:prstGeom>
          <a:noFill/>
        </p:spPr>
        <p:txBody>
          <a:bodyPr wrap="none" rtlCol="0">
            <a:spAutoFit/>
          </a:bodyPr>
          <a:lstStyle/>
          <a:p>
            <a:r>
              <a:rPr lang="en-US" sz="1400" dirty="0">
                <a:latin typeface="+mj-lt"/>
              </a:rPr>
              <a:t>Database</a:t>
            </a:r>
            <a:endParaRPr lang="en-US" dirty="0">
              <a:latin typeface="+mj-lt"/>
            </a:endParaRPr>
          </a:p>
        </p:txBody>
      </p:sp>
      <p:sp>
        <p:nvSpPr>
          <p:cNvPr id="99" name="TextBox 98">
            <a:extLst>
              <a:ext uri="{FF2B5EF4-FFF2-40B4-BE49-F238E27FC236}">
                <a16:creationId xmlns:a16="http://schemas.microsoft.com/office/drawing/2014/main" id="{7378A865-E2C4-4CE7-963A-77B571230D3D}"/>
              </a:ext>
            </a:extLst>
          </p:cNvPr>
          <p:cNvSpPr txBox="1"/>
          <p:nvPr/>
        </p:nvSpPr>
        <p:spPr>
          <a:xfrm>
            <a:off x="8062685" y="5714992"/>
            <a:ext cx="851452" cy="307777"/>
          </a:xfrm>
          <a:prstGeom prst="rect">
            <a:avLst/>
          </a:prstGeom>
          <a:noFill/>
        </p:spPr>
        <p:txBody>
          <a:bodyPr wrap="none" rtlCol="0">
            <a:spAutoFit/>
          </a:bodyPr>
          <a:lstStyle/>
          <a:p>
            <a:r>
              <a:rPr lang="en-US" sz="1400" dirty="0">
                <a:latin typeface="+mj-lt"/>
              </a:rPr>
              <a:t>Frontend</a:t>
            </a:r>
            <a:endParaRPr lang="en-US" dirty="0">
              <a:latin typeface="+mj-lt"/>
            </a:endParaRPr>
          </a:p>
        </p:txBody>
      </p:sp>
    </p:spTree>
    <p:extLst>
      <p:ext uri="{BB962C8B-B14F-4D97-AF65-F5344CB8AC3E}">
        <p14:creationId xmlns:p14="http://schemas.microsoft.com/office/powerpoint/2010/main" val="35417940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fade">
                                      <p:cBhvr>
                                        <p:cTn id="38" dur="500"/>
                                        <p:tgtEl>
                                          <p:spTgt spid="9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8"/>
                                        </p:tgtEl>
                                        <p:attrNameLst>
                                          <p:attrName>style.visibility</p:attrName>
                                        </p:attrNameLst>
                                      </p:cBhvr>
                                      <p:to>
                                        <p:strVal val="visible"/>
                                      </p:to>
                                    </p:set>
                                    <p:animEffect transition="in" filter="fade">
                                      <p:cBhvr>
                                        <p:cTn id="41" dur="500"/>
                                        <p:tgtEl>
                                          <p:spTgt spid="9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fade">
                                      <p:cBhvr>
                                        <p:cTn id="44" dur="500"/>
                                        <p:tgtEl>
                                          <p:spTgt spid="9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9"/>
                                        </p:tgtEl>
                                        <p:attrNameLst>
                                          <p:attrName>style.visibility</p:attrName>
                                        </p:attrNameLst>
                                      </p:cBhvr>
                                      <p:to>
                                        <p:strVal val="visible"/>
                                      </p:to>
                                    </p:set>
                                    <p:animEffect transition="in" filter="fade">
                                      <p:cBhvr>
                                        <p:cTn id="47" dur="500"/>
                                        <p:tgtEl>
                                          <p:spTgt spid="9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10"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96" grpId="0"/>
      <p:bldP spid="97" grpId="0"/>
      <p:bldP spid="98" grpId="0"/>
      <p:bldP spid="9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10000" t="35000" r="10000" b="35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800482-A35A-4FFD-A9B9-BB09B61F9451}"/>
              </a:ext>
            </a:extLst>
          </p:cNvPr>
          <p:cNvSpPr>
            <a:spLocks noGrp="1"/>
          </p:cNvSpPr>
          <p:nvPr>
            <p:ph type="title"/>
          </p:nvPr>
        </p:nvSpPr>
        <p:spPr/>
        <p:txBody>
          <a:bodyPr/>
          <a:lstStyle/>
          <a:p>
            <a:r>
              <a:rPr lang="en-US" sz="4400" dirty="0"/>
              <a:t>LUIS NLP</a:t>
            </a:r>
            <a:r>
              <a:rPr lang="en-US" dirty="0"/>
              <a:t>	</a:t>
            </a:r>
          </a:p>
        </p:txBody>
      </p:sp>
      <p:sp>
        <p:nvSpPr>
          <p:cNvPr id="4" name="Content Placeholder 3">
            <a:extLst>
              <a:ext uri="{FF2B5EF4-FFF2-40B4-BE49-F238E27FC236}">
                <a16:creationId xmlns:a16="http://schemas.microsoft.com/office/drawing/2014/main" id="{D9842295-8717-490E-AE44-F322CEE0DEFC}"/>
              </a:ext>
            </a:extLst>
          </p:cNvPr>
          <p:cNvSpPr>
            <a:spLocks noGrp="1"/>
          </p:cNvSpPr>
          <p:nvPr>
            <p:ph idx="1"/>
          </p:nvPr>
        </p:nvSpPr>
        <p:spPr/>
        <p:txBody>
          <a:bodyPr>
            <a:normAutofit/>
          </a:bodyPr>
          <a:lstStyle/>
          <a:p>
            <a:pPr marL="0" indent="0">
              <a:buNone/>
            </a:pPr>
            <a:r>
              <a:rPr lang="en-US" sz="2400" dirty="0"/>
              <a:t>A machine learning-based service to build natural language into apps, bots, and IoT devices.</a:t>
            </a:r>
          </a:p>
          <a:p>
            <a:pPr marL="0" indent="0">
              <a:buNone/>
            </a:pPr>
            <a:r>
              <a:rPr lang="en-US" sz="2400" dirty="0"/>
              <a:t>Designed to identify valuable information in conversations, LUIS interprets user goals (intents) and distills valuable information from sentences (entities), for a high quality, nuanced language model. LUIS integrates seamlessly with the Azure Bot Service, making it easy to create a sophisticated bot.</a:t>
            </a:r>
          </a:p>
        </p:txBody>
      </p:sp>
      <p:sp>
        <p:nvSpPr>
          <p:cNvPr id="5" name="Text Placeholder 4">
            <a:extLst>
              <a:ext uri="{FF2B5EF4-FFF2-40B4-BE49-F238E27FC236}">
                <a16:creationId xmlns:a16="http://schemas.microsoft.com/office/drawing/2014/main" id="{B467948B-BF49-46A2-A78E-D27C63EB71CB}"/>
              </a:ext>
            </a:extLst>
          </p:cNvPr>
          <p:cNvSpPr>
            <a:spLocks noGrp="1" noChangeAspect="1"/>
          </p:cNvSpPr>
          <p:nvPr>
            <p:ph type="body" sz="half" idx="2"/>
          </p:nvPr>
        </p:nvSpPr>
        <p:spPr>
          <a:xfrm>
            <a:off x="627391" y="2624137"/>
            <a:ext cx="4350216" cy="1600199"/>
          </a:xfrm>
          <a:blipFill dpi="0" rotWithShape="1">
            <a:blip r:embed="rId3">
              <a:extLst>
                <a:ext uri="{28A0092B-C50C-407E-A947-70E740481C1C}">
                  <a14:useLocalDpi xmlns:a14="http://schemas.microsoft.com/office/drawing/2010/main" val="0"/>
                </a:ext>
              </a:extLst>
            </a:blip>
            <a:srcRect/>
            <a:stretch>
              <a:fillRect/>
            </a:stretch>
          </a:blipFill>
        </p:spPr>
        <p:txBody>
          <a:bodyPr/>
          <a:lstStyle/>
          <a:p>
            <a:r>
              <a:rPr lang="en-US" dirty="0">
                <a:blipFill dpi="0" rotWithShape="1">
                  <a:blip r:embed="rId3">
                    <a:extLst>
                      <a:ext uri="{28A0092B-C50C-407E-A947-70E740481C1C}">
                        <a14:useLocalDpi xmlns:a14="http://schemas.microsoft.com/office/drawing/2010/main" val="0"/>
                      </a:ext>
                    </a:extLst>
                  </a:blip>
                  <a:srcRect/>
                  <a:stretch>
                    <a:fillRect/>
                  </a:stretch>
                </a:blipFill>
              </a:rPr>
              <a:t> </a:t>
            </a:r>
          </a:p>
        </p:txBody>
      </p:sp>
    </p:spTree>
    <p:extLst>
      <p:ext uri="{BB962C8B-B14F-4D97-AF65-F5344CB8AC3E}">
        <p14:creationId xmlns:p14="http://schemas.microsoft.com/office/powerpoint/2010/main" val="144995555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66E8-C8F3-407F-97CD-B8B39E94EE34}"/>
              </a:ext>
            </a:extLst>
          </p:cNvPr>
          <p:cNvSpPr>
            <a:spLocks noGrp="1"/>
          </p:cNvSpPr>
          <p:nvPr>
            <p:ph type="title"/>
          </p:nvPr>
        </p:nvSpPr>
        <p:spPr/>
        <p:txBody>
          <a:bodyPr>
            <a:normAutofit/>
          </a:bodyPr>
          <a:lstStyle/>
          <a:p>
            <a:r>
              <a:rPr lang="en-US" sz="4400" dirty="0"/>
              <a:t>Nodejs</a:t>
            </a:r>
          </a:p>
        </p:txBody>
      </p:sp>
      <p:sp>
        <p:nvSpPr>
          <p:cNvPr id="3" name="Content Placeholder 2">
            <a:extLst>
              <a:ext uri="{FF2B5EF4-FFF2-40B4-BE49-F238E27FC236}">
                <a16:creationId xmlns:a16="http://schemas.microsoft.com/office/drawing/2014/main" id="{3392CC3C-BF6F-466C-A4D6-2541C3852198}"/>
              </a:ext>
            </a:extLst>
          </p:cNvPr>
          <p:cNvSpPr>
            <a:spLocks noGrp="1"/>
          </p:cNvSpPr>
          <p:nvPr>
            <p:ph idx="1"/>
          </p:nvPr>
        </p:nvSpPr>
        <p:spPr/>
        <p:txBody>
          <a:bodyPr>
            <a:normAutofit/>
          </a:bodyPr>
          <a:lstStyle/>
          <a:p>
            <a:pPr marL="0" indent="0">
              <a:buNone/>
            </a:pPr>
            <a:r>
              <a:rPr lang="en-US" sz="2400" dirty="0"/>
              <a:t>This is the Backend of our code.</a:t>
            </a:r>
          </a:p>
          <a:p>
            <a:pPr marL="0" indent="0">
              <a:buNone/>
            </a:pPr>
            <a:r>
              <a:rPr lang="en-US" sz="2400" dirty="0"/>
              <a:t>LUIS will be included in Nodejs</a:t>
            </a:r>
          </a:p>
          <a:p>
            <a:pPr marL="0" indent="0">
              <a:buNone/>
            </a:pPr>
            <a:r>
              <a:rPr lang="en-US" sz="2400" dirty="0"/>
              <a:t>Node.js will be the central point of our application.</a:t>
            </a:r>
          </a:p>
          <a:p>
            <a:pPr marL="0" indent="0">
              <a:buNone/>
            </a:pPr>
            <a:r>
              <a:rPr lang="en-US" sz="2400" dirty="0"/>
              <a:t>The database will be stored in MongoDB which will be connected to Nodejs.</a:t>
            </a:r>
          </a:p>
          <a:p>
            <a:pPr marL="0" indent="0">
              <a:buNone/>
            </a:pPr>
            <a:r>
              <a:rPr lang="en-US" sz="2400" dirty="0"/>
              <a:t>All the APIs will be created in Nodejs.</a:t>
            </a:r>
          </a:p>
        </p:txBody>
      </p:sp>
      <p:sp>
        <p:nvSpPr>
          <p:cNvPr id="4" name="Text Placeholder 3">
            <a:extLst>
              <a:ext uri="{FF2B5EF4-FFF2-40B4-BE49-F238E27FC236}">
                <a16:creationId xmlns:a16="http://schemas.microsoft.com/office/drawing/2014/main" id="{D6D4E9FC-E5D5-4D85-B1F4-5CDBA48CBAC0}"/>
              </a:ext>
            </a:extLst>
          </p:cNvPr>
          <p:cNvSpPr>
            <a:spLocks noGrp="1" noChangeAspect="1"/>
          </p:cNvSpPr>
          <p:nvPr>
            <p:ph type="body" sz="half" idx="2"/>
          </p:nvPr>
        </p:nvSpPr>
        <p:spPr>
          <a:xfrm>
            <a:off x="1445901" y="2591114"/>
            <a:ext cx="2720010" cy="1666245"/>
          </a:xfrm>
          <a:blipFill dpi="0" rotWithShape="1">
            <a:blip r:embed="rId3">
              <a:extLst>
                <a:ext uri="{28A0092B-C50C-407E-A947-70E740481C1C}">
                  <a14:useLocalDpi xmlns:a14="http://schemas.microsoft.com/office/drawing/2010/main" val="0"/>
                </a:ext>
              </a:extLst>
            </a:blip>
            <a:srcRect/>
            <a:stretch>
              <a:fillRect/>
            </a:stretch>
          </a:blipFill>
        </p:spPr>
        <p:txBody>
          <a:bodyPr/>
          <a:lstStyle/>
          <a:p>
            <a:endParaRPr lang="en-US" dirty="0"/>
          </a:p>
        </p:txBody>
      </p:sp>
    </p:spTree>
    <p:extLst>
      <p:ext uri="{BB962C8B-B14F-4D97-AF65-F5344CB8AC3E}">
        <p14:creationId xmlns:p14="http://schemas.microsoft.com/office/powerpoint/2010/main" val="122721498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l="20000" r="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13BE-0CC4-4E8E-933B-5BB951B121FE}"/>
              </a:ext>
            </a:extLst>
          </p:cNvPr>
          <p:cNvSpPr>
            <a:spLocks noGrp="1"/>
          </p:cNvSpPr>
          <p:nvPr>
            <p:ph type="title"/>
          </p:nvPr>
        </p:nvSpPr>
        <p:spPr/>
        <p:txBody>
          <a:bodyPr>
            <a:normAutofit/>
          </a:bodyPr>
          <a:lstStyle/>
          <a:p>
            <a:r>
              <a:rPr lang="en-US" sz="4400" dirty="0"/>
              <a:t>Reactjs</a:t>
            </a:r>
          </a:p>
        </p:txBody>
      </p:sp>
      <p:sp>
        <p:nvSpPr>
          <p:cNvPr id="3" name="Content Placeholder 2">
            <a:extLst>
              <a:ext uri="{FF2B5EF4-FFF2-40B4-BE49-F238E27FC236}">
                <a16:creationId xmlns:a16="http://schemas.microsoft.com/office/drawing/2014/main" id="{CE4B2F48-D274-4E24-A0F2-D2AA260AF907}"/>
              </a:ext>
            </a:extLst>
          </p:cNvPr>
          <p:cNvSpPr>
            <a:spLocks noGrp="1"/>
          </p:cNvSpPr>
          <p:nvPr>
            <p:ph idx="1"/>
          </p:nvPr>
        </p:nvSpPr>
        <p:spPr/>
        <p:txBody>
          <a:bodyPr>
            <a:normAutofit lnSpcReduction="10000"/>
          </a:bodyPr>
          <a:lstStyle/>
          <a:p>
            <a:pPr marL="0" indent="0">
              <a:buNone/>
            </a:pPr>
            <a:r>
              <a:rPr lang="en-US" sz="2400" b="1" dirty="0"/>
              <a:t>React</a:t>
            </a:r>
            <a:r>
              <a:rPr lang="en-US" sz="2400" dirty="0"/>
              <a:t> makes it painless to create interactive UIs. Design simple views for each state in your application, and React will efficiently update and render just the right components when your data changes.</a:t>
            </a:r>
          </a:p>
          <a:p>
            <a:pPr marL="0" indent="0">
              <a:buNone/>
            </a:pPr>
            <a:r>
              <a:rPr lang="en-US" sz="2400" b="1" dirty="0"/>
              <a:t>React Native</a:t>
            </a:r>
            <a:r>
              <a:rPr lang="en-US" sz="2400" dirty="0"/>
              <a:t> is a JavaScript framework for writing real, natively rendering mobile applications for iOS and Android</a:t>
            </a:r>
          </a:p>
          <a:p>
            <a:pPr marL="0" indent="0">
              <a:buNone/>
            </a:pPr>
            <a:r>
              <a:rPr lang="en-US" sz="2400" dirty="0"/>
              <a:t>Our project will have its own website and mobile application with the chat service included.</a:t>
            </a:r>
          </a:p>
          <a:p>
            <a:pPr marL="0" indent="0">
              <a:buNone/>
            </a:pPr>
            <a:r>
              <a:rPr lang="en-US" sz="2400" dirty="0"/>
              <a:t>For Frontend, we will use Reactjs, while React-Native will be used to make a mobile application.</a:t>
            </a:r>
          </a:p>
        </p:txBody>
      </p:sp>
      <p:sp>
        <p:nvSpPr>
          <p:cNvPr id="4" name="Text Placeholder 3">
            <a:extLst>
              <a:ext uri="{FF2B5EF4-FFF2-40B4-BE49-F238E27FC236}">
                <a16:creationId xmlns:a16="http://schemas.microsoft.com/office/drawing/2014/main" id="{92BCA4B8-B7BF-43B0-A641-6CA1C3969DF1}"/>
              </a:ext>
            </a:extLst>
          </p:cNvPr>
          <p:cNvSpPr>
            <a:spLocks noGrp="1" noChangeAspect="1"/>
          </p:cNvSpPr>
          <p:nvPr>
            <p:ph type="body" sz="half" idx="2"/>
          </p:nvPr>
        </p:nvSpPr>
        <p:spPr>
          <a:xfrm>
            <a:off x="1230010" y="2537723"/>
            <a:ext cx="3151792" cy="1773027"/>
          </a:xfrm>
          <a:blipFill dpi="0" rotWithShape="1">
            <a:blip r:embed="rId3">
              <a:extLst>
                <a:ext uri="{28A0092B-C50C-407E-A947-70E740481C1C}">
                  <a14:useLocalDpi xmlns:a14="http://schemas.microsoft.com/office/drawing/2010/main" val="0"/>
                </a:ext>
              </a:extLst>
            </a:blip>
            <a:srcRect/>
            <a:stretch>
              <a:fillRect/>
            </a:stretch>
          </a:blipFill>
        </p:spPr>
        <p:txBody>
          <a:bodyPr/>
          <a:lstStyle/>
          <a:p>
            <a:endParaRPr lang="en-US" dirty="0"/>
          </a:p>
        </p:txBody>
      </p:sp>
    </p:spTree>
    <p:extLst>
      <p:ext uri="{BB962C8B-B14F-4D97-AF65-F5344CB8AC3E}">
        <p14:creationId xmlns:p14="http://schemas.microsoft.com/office/powerpoint/2010/main" val="22873224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extLst>
              <a:ext uri="{96DAC541-7B7A-43D3-8B79-37D633B846F1}">
                <asvg:svgBlip xmlns:asvg="http://schemas.microsoft.com/office/drawing/2016/SVG/main" r:embed="rId3"/>
              </a:ext>
            </a:extLst>
          </a:blip>
          <a:srcRect/>
          <a:stretch>
            <a:fillRect l="15000" t="5000" r="1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4874-B63D-404E-AF3D-253A718D3481}"/>
              </a:ext>
            </a:extLst>
          </p:cNvPr>
          <p:cNvSpPr>
            <a:spLocks noGrp="1"/>
          </p:cNvSpPr>
          <p:nvPr>
            <p:ph type="title"/>
          </p:nvPr>
        </p:nvSpPr>
        <p:spPr/>
        <p:txBody>
          <a:bodyPr>
            <a:normAutofit/>
          </a:bodyPr>
          <a:lstStyle/>
          <a:p>
            <a:r>
              <a:rPr lang="en-US" sz="4400" dirty="0"/>
              <a:t>Microsoft Azure</a:t>
            </a:r>
          </a:p>
        </p:txBody>
      </p:sp>
      <p:sp>
        <p:nvSpPr>
          <p:cNvPr id="3" name="Content Placeholder 2">
            <a:extLst>
              <a:ext uri="{FF2B5EF4-FFF2-40B4-BE49-F238E27FC236}">
                <a16:creationId xmlns:a16="http://schemas.microsoft.com/office/drawing/2014/main" id="{7DD4ED2F-8252-446E-B702-1528239E1515}"/>
              </a:ext>
            </a:extLst>
          </p:cNvPr>
          <p:cNvSpPr>
            <a:spLocks noGrp="1"/>
          </p:cNvSpPr>
          <p:nvPr>
            <p:ph idx="1"/>
          </p:nvPr>
        </p:nvSpPr>
        <p:spPr/>
        <p:txBody>
          <a:bodyPr>
            <a:normAutofit/>
          </a:bodyPr>
          <a:lstStyle/>
          <a:p>
            <a:pPr marL="0" indent="0">
              <a:buNone/>
            </a:pPr>
            <a:r>
              <a:rPr lang="en-US" sz="2400" dirty="0"/>
              <a:t>Cloud computing is when you access computing services over the internet. For example, instead of storing personal documents and photos on your personal computer’s hard drive, most people now store them online.</a:t>
            </a:r>
          </a:p>
          <a:p>
            <a:pPr marL="0" indent="0">
              <a:buNone/>
            </a:pPr>
            <a:r>
              <a:rPr lang="en-US" sz="2400" dirty="0"/>
              <a:t>Cloud computing platforms, like Azure, tend to be less expensive and more secure, reliable and flexible than on-premises servers.</a:t>
            </a:r>
          </a:p>
          <a:p>
            <a:pPr marL="0" indent="0">
              <a:buNone/>
            </a:pPr>
            <a:r>
              <a:rPr lang="en-US" sz="2400" dirty="0"/>
              <a:t>We will use Microsoft Azure bot service to run our bot on Facebook and Skype. So the user can access our service from any platform.</a:t>
            </a:r>
          </a:p>
          <a:p>
            <a:pPr marL="0" indent="0">
              <a:buNone/>
            </a:pPr>
            <a:endParaRPr lang="en-US" dirty="0"/>
          </a:p>
        </p:txBody>
      </p:sp>
      <p:sp>
        <p:nvSpPr>
          <p:cNvPr id="4" name="Text Placeholder 3">
            <a:extLst>
              <a:ext uri="{FF2B5EF4-FFF2-40B4-BE49-F238E27FC236}">
                <a16:creationId xmlns:a16="http://schemas.microsoft.com/office/drawing/2014/main" id="{704882AB-8E9F-4566-AE5E-BDFAB5DF6765}"/>
              </a:ext>
            </a:extLst>
          </p:cNvPr>
          <p:cNvSpPr>
            <a:spLocks noGrp="1" noChangeAspect="1"/>
          </p:cNvSpPr>
          <p:nvPr>
            <p:ph type="body" sz="half" idx="2"/>
          </p:nvPr>
        </p:nvSpPr>
        <p:spPr>
          <a:xfrm>
            <a:off x="956268" y="2756312"/>
            <a:ext cx="3699275" cy="1335849"/>
          </a:xfrm>
          <a:blipFill dpi="0" rotWithShape="1">
            <a:blip r:embed="rId4">
              <a:extLst>
                <a:ext uri="{28A0092B-C50C-407E-A947-70E740481C1C}">
                  <a14:useLocalDpi xmlns:a14="http://schemas.microsoft.com/office/drawing/2010/main" val="0"/>
                </a:ext>
              </a:extLst>
            </a:blip>
            <a:srcRect/>
            <a:stretch>
              <a:fillRect/>
            </a:stretch>
          </a:blipFill>
        </p:spPr>
        <p:txBody>
          <a:bodyPr/>
          <a:lstStyle/>
          <a:p>
            <a:endParaRPr lang="en-US" dirty="0"/>
          </a:p>
        </p:txBody>
      </p:sp>
    </p:spTree>
    <p:extLst>
      <p:ext uri="{BB962C8B-B14F-4D97-AF65-F5344CB8AC3E}">
        <p14:creationId xmlns:p14="http://schemas.microsoft.com/office/powerpoint/2010/main" val="6424418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1412</TotalTime>
  <Words>553</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De-Stress Service Application</vt:lpstr>
      <vt:lpstr>Depression, Stress</vt:lpstr>
      <vt:lpstr>India</vt:lpstr>
      <vt:lpstr>Our Aim</vt:lpstr>
      <vt:lpstr>Structure</vt:lpstr>
      <vt:lpstr>LUIS NLP </vt:lpstr>
      <vt:lpstr>Nodejs</vt:lpstr>
      <vt:lpstr>Reactjs</vt:lpstr>
      <vt:lpstr>Microsoft Azure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De-Stress Service Application</dc:title>
  <dc:creator>Kaustubh Wade</dc:creator>
  <cp:lastModifiedBy>KSW</cp:lastModifiedBy>
  <cp:revision>32</cp:revision>
  <dcterms:created xsi:type="dcterms:W3CDTF">2019-08-06T18:08:00Z</dcterms:created>
  <dcterms:modified xsi:type="dcterms:W3CDTF">2019-09-15T17:07:43Z</dcterms:modified>
</cp:coreProperties>
</file>