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991600" y="3047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2514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40"/>
              </a:spcBef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accent5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6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20"/>
              </a:spcBef>
              <a:buClr>
                <a:srgbClr val="B75640"/>
              </a:buClr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20"/>
              </a:spcBef>
              <a:buClr>
                <a:srgbClr val="7A6B62"/>
              </a:buClr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280"/>
              </a:spcBef>
              <a:buClr>
                <a:srgbClr val="B29D00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155447" y="2420111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3"/>
            <a:ext cx="4599431" cy="85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010400" y="0"/>
            <a:ext cx="21335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Shape 150"/>
          <p:cNvCxnSpPr/>
          <p:nvPr/>
        </p:nvCxnSpPr>
        <p:spPr>
          <a:xfrm rot="5400000">
            <a:off x="4021835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6839711" y="2925763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934200" y="302025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915911" y="300990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rot="5400000">
            <a:off x="670716" y="-61117"/>
            <a:ext cx="5821365" cy="6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 rot="5400000">
            <a:off x="5189537" y="2506663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361687" y="1026371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991600" y="1905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52400" y="2286000"/>
            <a:ext cx="8833103" cy="304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55447" y="142352"/>
            <a:ext cx="8833103" cy="2139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368425" y="2743200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280"/>
              </a:spcBef>
              <a:buClr>
                <a:schemeClr val="accent5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52400" y="2438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" name="Shape 54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4563080" y="1575652"/>
            <a:ext cx="8920" cy="48195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9382" algn="l" rtl="0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9382" algn="l" rtl="0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 rot="10800000">
            <a:off x="4572000" y="2200274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2400" y="1371600"/>
            <a:ext cx="8833103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45922" y="6391655"/>
            <a:ext cx="8833103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7" cy="732974"/>
          </a:xfrm>
          <a:prstGeom prst="rect">
            <a:avLst/>
          </a:prstGeom>
          <a:noFill/>
          <a:ln>
            <a:noFill/>
          </a:ln>
          <a:effectLst>
            <a:outerShdw blurRad="50799" dist="254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4" cy="731519"/>
          </a:xfrm>
          <a:prstGeom prst="rect">
            <a:avLst/>
          </a:prstGeom>
          <a:noFill/>
          <a:ln>
            <a:noFill/>
          </a:ln>
          <a:effectLst>
            <a:outerShdw blurRad="50799" dist="254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152400" y="1280159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599" cy="3822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52400" y="158495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599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52400" y="152400"/>
            <a:ext cx="8833103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180"/>
              </a:spcBef>
              <a:buClr>
                <a:schemeClr val="accent5"/>
              </a:buClr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hape 120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52400" y="152400"/>
            <a:ext cx="8833103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39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28600" algn="l" rtl="0">
              <a:spcBef>
                <a:spcPts val="2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91135" algn="l" rtl="0">
              <a:spcBef>
                <a:spcPts val="2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93675" algn="l" rtl="0">
              <a:spcBef>
                <a:spcPts val="18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71450" algn="l" rtl="0">
              <a:spcBef>
                <a:spcPts val="180"/>
              </a:spcBef>
              <a:buClr>
                <a:schemeClr val="accent5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5788151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152400" y="1276742"/>
            <a:ext cx="8833103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u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399" cy="4599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Zookeeper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33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Zookeeper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613648" cy="4949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Noto Sans Symbols"/>
              <a:buChar char="●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ZooKeeper is a distributed co-ordination service to manage large set of hosts.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Noto Sans Symbols"/>
              <a:buChar char="●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allows developers to focus on core application logic without worrying about the distributed nature of the application.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Noto Sans Symbols"/>
              <a:buChar char="●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Apache ZooKeeper became a standard for organized service used by Hadoop, HBase, and other distributed frameworks.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Noto Sans Symbols"/>
              <a:buChar char="●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a service used by a cluster (group of nodes) to coordinate between themselves and maintain shared data with robust synchronization techniques.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518"/>
              </a:spcBef>
              <a:buClr>
                <a:schemeClr val="accent1"/>
              </a:buClr>
              <a:buSzPct val="84673"/>
              <a:buFont typeface="Noto Sans Symbols"/>
              <a:buChar char="●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ZooKeeper is itself a distributed application providing services for writing a distributed application.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Services of Zookeeper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01752" y="1447800"/>
            <a:ext cx="850392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Naming service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Identifying the nodes in a cluster by name. It is similar to DNS, but for nodes.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 management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Latest and up-to-date configuration information of the system for a joining node.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 management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Joining / leaving of a node in a cluster and node status at real time.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Leader election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Electing a node as leader for coordination purpose.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Locking and synchronization service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Locking the data while modifying it. This mechanism helps you in automatic fail recovery while connecting other distributed applications like Apache HBase.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ct val="82638"/>
              <a:buFont typeface="Noto Sans Symbols"/>
              <a:buChar char="●"/>
            </a:pPr>
            <a:r>
              <a:rPr lang="en-US" sz="17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Highly reliable data registry </a:t>
            </a:r>
            <a:r>
              <a:rPr lang="en-US" sz="17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Availability of data even when one or a few nodes are down. 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ct val="82638"/>
              <a:buFont typeface="Noto Sans Symbols"/>
              <a:buNone/>
            </a:pPr>
            <a:endParaRPr sz="175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97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Benefits of ZooKeeper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949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 distributed coordination process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Synchronization </a:t>
            </a:r>
            <a:r>
              <a:rPr lang="en-US" sz="18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Mutual exclusion and co-operation between server processes. This process helps in Apache HBase for configuration management.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Ordered Messages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Serialization </a:t>
            </a:r>
            <a:r>
              <a:rPr lang="en-US" sz="18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Encode the data according to specific rules. Ensure your application runs consistently. This approach can be used in MapReduce to coordinate queue to execute running threads.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Reliability 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ct val="84552"/>
              <a:buFont typeface="Noto Sans Symbols"/>
              <a:buNone/>
            </a:pPr>
            <a:endParaRPr sz="189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378"/>
              </a:spcBef>
              <a:buClr>
                <a:schemeClr val="accent1"/>
              </a:buClr>
              <a:buSzPct val="84552"/>
              <a:buFont typeface="Noto Sans Symbols"/>
              <a:buChar char="●"/>
            </a:pPr>
            <a:r>
              <a:rPr lang="en-US" sz="189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Atomicity </a:t>
            </a:r>
            <a:r>
              <a:rPr lang="en-US" sz="18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Data transfer either succeed or fail completely, but no transaction is partial.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399" cy="987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Architecture of ZOOKEEPER </a:t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297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7" name="Shape 187" descr="D:\GIT\Big-Data Analytics\zookeper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27174"/>
            <a:ext cx="6346044" cy="48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97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97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Zookeeper Components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5102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4" name="Shape 194" descr="D:\GIT\Big-Data Analytics\zookeper componen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381999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33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Hierarchical Namespace 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5102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following diagram depicts the tree structure of ZooKeeper file system.</a:t>
            </a:r>
          </a:p>
        </p:txBody>
      </p:sp>
      <p:pic>
        <p:nvPicPr>
          <p:cNvPr id="201" name="Shape 201" descr="D:\GIT\Big-Data Analytics\hierarchical namespa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6096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33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Sessions 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Sessions are very important for the operation of ZooKeeper. 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Requests in a session are executed in FIFO order.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Once a client connects to a server, the session will be established and a </a:t>
            </a:r>
            <a:r>
              <a:rPr lang="en-US" sz="249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session id </a:t>
            </a: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assigned to the client. 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client sends </a:t>
            </a:r>
            <a:r>
              <a:rPr lang="en-US" sz="249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heartbeats </a:t>
            </a: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a particular time interval to keep the session valid. 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ZooKeeper ensemble does not receive heartbeats from a client for more than the period (session timeout) specified at the starting of the service, it decides that the client died. 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499"/>
              </a:spcBef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Session timeouts are usually represented in milliseconds. When a session ends for any reason, the ephemeral znodes created during that session also get deleted.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33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Watches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Watches are a simple mechanism for the client to get notifications about the changes in the ZooKeeper ensemble.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Clients can set watches while reading a particular znode.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Watches send a notification to the registered client for any of the znode (on which client registers) changes.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Watches are triggered only once.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a client wants a notification again, it must be done through another read operation. </a:t>
            </a:r>
          </a:p>
          <a:p>
            <a:pPr marL="274320" marR="0" lvl="0" indent="-274320" algn="just" rtl="0">
              <a:lnSpc>
                <a:spcPct val="90000"/>
              </a:lnSpc>
              <a:spcBef>
                <a:spcPts val="499"/>
              </a:spcBef>
              <a:buClr>
                <a:schemeClr val="accent1"/>
              </a:buClr>
              <a:buSzPct val="84898"/>
              <a:buFont typeface="Noto Sans Symbols"/>
              <a:buChar char="●"/>
            </a:pPr>
            <a:r>
              <a:rPr lang="en-US" sz="249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a connection session is expired, the client will be disconnected from the server and the associated watches are also removed.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(4:3)</PresentationFormat>
  <Paragraphs>52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Zookeeper</vt:lpstr>
      <vt:lpstr>Zookeeper</vt:lpstr>
      <vt:lpstr>Services of Zookeeper</vt:lpstr>
      <vt:lpstr> Benefits of ZooKeeper </vt:lpstr>
      <vt:lpstr>   Architecture of ZOOKEEPER  </vt:lpstr>
      <vt:lpstr> Zookeeper Components</vt:lpstr>
      <vt:lpstr>Hierarchical Namespace </vt:lpstr>
      <vt:lpstr>Sessions </vt:lpstr>
      <vt:lpstr>Watches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cp:lastModifiedBy>Hiren</cp:lastModifiedBy>
  <cp:revision>1</cp:revision>
  <dcterms:modified xsi:type="dcterms:W3CDTF">2019-08-07T10:43:36Z</dcterms:modified>
</cp:coreProperties>
</file>