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73" r:id="rId3"/>
    <p:sldId id="274" r:id="rId4"/>
    <p:sldId id="264" r:id="rId5"/>
    <p:sldId id="265" r:id="rId6"/>
    <p:sldId id="268" r:id="rId7"/>
    <p:sldId id="269" r:id="rId8"/>
    <p:sldId id="270" r:id="rId9"/>
    <p:sldId id="271" r:id="rId10"/>
    <p:sldId id="272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8" autoAdjust="0"/>
    <p:restoredTop sz="94660"/>
  </p:normalViewPr>
  <p:slideViewPr>
    <p:cSldViewPr>
      <p:cViewPr varScale="1">
        <p:scale>
          <a:sx n="36" d="100"/>
          <a:sy n="36" d="100"/>
        </p:scale>
        <p:origin x="72" y="78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95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4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Sat 14.04.18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1524000"/>
            <a:ext cx="8001000" cy="1846659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8500"/>
                </a:solidFill>
              </a:rPr>
              <a:t>INHERITANCE</a:t>
            </a:r>
            <a:r>
              <a:rPr lang="en-US" sz="4800" dirty="0">
                <a:solidFill>
                  <a:srgbClr val="FF8500"/>
                </a:solidFill>
              </a:rPr>
              <a:t>: MULTILEVEL, HIERARCHICAL, HYBRID</a:t>
            </a:r>
            <a:r>
              <a:rPr lang="en-US" sz="4800" dirty="0" smtClean="0">
                <a:solidFill>
                  <a:srgbClr val="FF8500"/>
                </a:solidFill>
              </a:rPr>
              <a:t>.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800" y="4419600"/>
            <a:ext cx="8534400" cy="18466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160410116046 </a:t>
            </a:r>
            <a:r>
              <a:rPr lang="en-US" dirty="0"/>
              <a:t>KAKDIYA JAYKUMAR VIKRAMBHAI	</a:t>
            </a:r>
            <a:endParaRPr lang="en-US" dirty="0" smtClean="0"/>
          </a:p>
          <a:p>
            <a:r>
              <a:rPr lang="en-US" dirty="0" smtClean="0"/>
              <a:t>160410116048 </a:t>
            </a:r>
            <a:r>
              <a:rPr lang="en-US" dirty="0"/>
              <a:t>KANSARA KAUSHIKI RAKESH	</a:t>
            </a:r>
            <a:endParaRPr lang="en-US" dirty="0" smtClean="0"/>
          </a:p>
          <a:p>
            <a:r>
              <a:rPr lang="en-US" dirty="0"/>
              <a:t>160410116049 KATHAD DEVANGINI </a:t>
            </a:r>
            <a:r>
              <a:rPr lang="en-US" dirty="0" smtClean="0"/>
              <a:t>VRUJALAL</a:t>
            </a:r>
          </a:p>
          <a:p>
            <a:r>
              <a:rPr lang="en-US" dirty="0"/>
              <a:t>160410116050 WADE KAUSTUBH SHAILESH	</a:t>
            </a:r>
            <a:endParaRPr lang="en-US" dirty="0" smtClean="0"/>
          </a:p>
          <a:p>
            <a:r>
              <a:rPr lang="en-US" dirty="0"/>
              <a:t>160410116051 KOTHARI NAISARGI SUNIL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30492"/>
            <a:ext cx="1410173" cy="1703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3" y="430492"/>
            <a:ext cx="4342857" cy="12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81200" y="3810000"/>
            <a:ext cx="57193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 IT 1 BATCH C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2510" y="805434"/>
            <a:ext cx="5955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Hybrid</a:t>
            </a:r>
            <a:r>
              <a:rPr spc="-40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4474" y="2259836"/>
            <a:ext cx="2137410" cy="36474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</a:pPr>
            <a:r>
              <a:rPr sz="2200" dirty="0">
                <a:latin typeface="Arial"/>
                <a:cs typeface="Arial"/>
              </a:rPr>
              <a:t>class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881380"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………..</a:t>
            </a:r>
            <a:endParaRPr sz="2200" dirty="0">
              <a:latin typeface="Arial"/>
              <a:cs typeface="Arial"/>
            </a:endParaRPr>
          </a:p>
          <a:p>
            <a:pPr marL="881380"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………..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25"/>
              </a:spcBef>
            </a:pPr>
            <a:r>
              <a:rPr sz="2200" spc="-10" dirty="0">
                <a:latin typeface="Arial"/>
                <a:cs typeface="Arial"/>
              </a:rPr>
              <a:t>};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200" dirty="0">
                <a:latin typeface="Arial"/>
                <a:cs typeface="Arial"/>
              </a:rPr>
              <a:t>class </a:t>
            </a:r>
            <a:r>
              <a:rPr sz="2200" spc="-5" dirty="0">
                <a:latin typeface="Arial"/>
                <a:cs typeface="Arial"/>
              </a:rPr>
              <a:t>B : public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881380">
              <a:spcBef>
                <a:spcPts val="535"/>
              </a:spcBef>
            </a:pPr>
            <a:r>
              <a:rPr sz="2200" spc="-5" dirty="0">
                <a:latin typeface="Arial"/>
                <a:cs typeface="Arial"/>
              </a:rPr>
              <a:t>……….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25"/>
              </a:spcBef>
            </a:pPr>
            <a:r>
              <a:rPr sz="2200" spc="-10" dirty="0">
                <a:latin typeface="Arial"/>
                <a:cs typeface="Arial"/>
              </a:rPr>
              <a:t>};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2259836"/>
            <a:ext cx="3332479" cy="32448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</a:pPr>
            <a:r>
              <a:rPr sz="2200" dirty="0">
                <a:latin typeface="Arial"/>
                <a:cs typeface="Arial"/>
              </a:rPr>
              <a:t>class </a:t>
            </a:r>
            <a:r>
              <a:rPr sz="2200" spc="-5" dirty="0">
                <a:latin typeface="Arial"/>
                <a:cs typeface="Arial"/>
              </a:rPr>
              <a:t>C : public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881380"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………..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200" spc="-10" dirty="0">
                <a:latin typeface="Arial"/>
                <a:cs typeface="Arial"/>
              </a:rPr>
              <a:t>};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class </a:t>
            </a:r>
            <a:r>
              <a:rPr sz="2200" spc="-5" dirty="0">
                <a:latin typeface="Arial"/>
                <a:cs typeface="Arial"/>
              </a:rPr>
              <a:t>D : public B, public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881380"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………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535"/>
              </a:spcBef>
            </a:pPr>
            <a:r>
              <a:rPr sz="2200" spc="-10" dirty="0">
                <a:latin typeface="Arial"/>
                <a:cs typeface="Arial"/>
              </a:rPr>
              <a:t>};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1868676"/>
            <a:ext cx="476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basic </a:t>
            </a:r>
            <a:r>
              <a:rPr sz="2400" dirty="0">
                <a:latin typeface="Arial"/>
                <a:cs typeface="Arial"/>
              </a:rPr>
              <a:t>form of </a:t>
            </a:r>
            <a:r>
              <a:rPr sz="2400" spc="-5" dirty="0">
                <a:latin typeface="Arial"/>
                <a:cs typeface="Arial"/>
              </a:rPr>
              <a:t>Hybrid Inheritance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Characteristics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err="1" smtClean="0"/>
              <a:t>Disavvantages</a:t>
            </a:r>
            <a:endParaRPr lang="en-US" dirty="0" smtClean="0"/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9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capability of a class to derive properties and characteristics from another class is called </a:t>
            </a:r>
            <a:r>
              <a:rPr lang="en-US" b="1" dirty="0"/>
              <a:t>Inheritance</a:t>
            </a:r>
            <a:r>
              <a:rPr lang="en-US" dirty="0"/>
              <a:t>. Inheritance is one of the most important feature of Object Oriented Programming.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Sub Class:</a:t>
            </a:r>
            <a:r>
              <a:rPr lang="en-US" dirty="0"/>
              <a:t> The class that inherits properties from another class is called Sub class or Derived Class.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Super </a:t>
            </a:r>
            <a:r>
              <a:rPr lang="en-US" b="1" dirty="0" err="1"/>
              <a:t>Class:</a:t>
            </a:r>
            <a:r>
              <a:rPr lang="en-US" dirty="0" err="1"/>
              <a:t>The</a:t>
            </a:r>
            <a:r>
              <a:rPr lang="en-US" dirty="0"/>
              <a:t> class whose properties are inherited by sub class is called Base Class or Super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579902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800" spc="-5" dirty="0"/>
              <a:t>Multilevel</a:t>
            </a:r>
            <a:r>
              <a:rPr sz="4800" spc="-20" dirty="0"/>
              <a:t> </a:t>
            </a:r>
            <a:r>
              <a:rPr sz="4800"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779" y="2405564"/>
            <a:ext cx="762000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spcBef>
                <a:spcPts val="10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Multiple Inheritance,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(Inter-mediate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base class)  is derived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base class, which is again derived into  some other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95580" marR="5080" indent="-182880">
              <a:spcBef>
                <a:spcPts val="10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serves as a  base class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</a:t>
            </a:r>
            <a:r>
              <a:rPr lang="en-US" sz="24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derived  class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which in turn  serves </a:t>
            </a:r>
            <a:r>
              <a:rPr lang="en-US"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 base class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the derived class</a:t>
            </a:r>
            <a:r>
              <a:rPr lang="en-US" sz="24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35083" y="2302459"/>
            <a:ext cx="1833372" cy="179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22562" y="2535759"/>
            <a:ext cx="1059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48800" y="3728923"/>
            <a:ext cx="1833372" cy="1798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28658" y="3962477"/>
            <a:ext cx="1076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48800" y="5181600"/>
            <a:ext cx="1833372" cy="110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5797" y="5399939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34600" y="4618940"/>
            <a:ext cx="374904" cy="650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03179" y="4640276"/>
            <a:ext cx="237744" cy="528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03180" y="4640277"/>
            <a:ext cx="238125" cy="528955"/>
          </a:xfrm>
          <a:custGeom>
            <a:avLst/>
            <a:gdLst/>
            <a:ahLst/>
            <a:cxnLst/>
            <a:rect l="l" t="t" r="r" b="b"/>
            <a:pathLst>
              <a:path w="238125" h="528954">
                <a:moveTo>
                  <a:pt x="0" y="409955"/>
                </a:moveTo>
                <a:lnTo>
                  <a:pt x="59435" y="409955"/>
                </a:lnTo>
                <a:lnTo>
                  <a:pt x="59435" y="0"/>
                </a:lnTo>
                <a:lnTo>
                  <a:pt x="178307" y="0"/>
                </a:lnTo>
                <a:lnTo>
                  <a:pt x="178307" y="409955"/>
                </a:lnTo>
                <a:lnTo>
                  <a:pt x="237744" y="409955"/>
                </a:lnTo>
                <a:lnTo>
                  <a:pt x="118872" y="528827"/>
                </a:lnTo>
                <a:lnTo>
                  <a:pt x="0" y="40995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34600" y="3181808"/>
            <a:ext cx="374904" cy="650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03179" y="3203144"/>
            <a:ext cx="237744" cy="528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03180" y="3203144"/>
            <a:ext cx="238125" cy="528955"/>
          </a:xfrm>
          <a:custGeom>
            <a:avLst/>
            <a:gdLst/>
            <a:ahLst/>
            <a:cxnLst/>
            <a:rect l="l" t="t" r="r" b="b"/>
            <a:pathLst>
              <a:path w="238125" h="528954">
                <a:moveTo>
                  <a:pt x="0" y="409956"/>
                </a:moveTo>
                <a:lnTo>
                  <a:pt x="59435" y="409956"/>
                </a:lnTo>
                <a:lnTo>
                  <a:pt x="59435" y="0"/>
                </a:lnTo>
                <a:lnTo>
                  <a:pt x="178307" y="0"/>
                </a:lnTo>
                <a:lnTo>
                  <a:pt x="178307" y="409956"/>
                </a:lnTo>
                <a:lnTo>
                  <a:pt x="237744" y="409956"/>
                </a:lnTo>
                <a:lnTo>
                  <a:pt x="118872" y="528827"/>
                </a:lnTo>
                <a:lnTo>
                  <a:pt x="0" y="409956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610809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800" spc="-5" dirty="0"/>
              <a:t>Multilevel</a:t>
            </a:r>
            <a:r>
              <a:rPr sz="4800" spc="-20" dirty="0"/>
              <a:t> </a:t>
            </a:r>
            <a:r>
              <a:rPr sz="4800" spc="-5" dirty="0"/>
              <a:t>Inheritance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7645" y="1752600"/>
            <a:ext cx="9296400" cy="4408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Multilevel </a:t>
            </a:r>
            <a:r>
              <a:rPr sz="2400" dirty="0">
                <a:latin typeface="Arial"/>
                <a:cs typeface="Arial"/>
              </a:rPr>
              <a:t>Inheritance is </a:t>
            </a:r>
            <a:r>
              <a:rPr sz="2400" spc="-5" dirty="0">
                <a:latin typeface="Arial"/>
                <a:cs typeface="Arial"/>
              </a:rPr>
              <a:t>declared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follows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:</a:t>
            </a:r>
            <a:endParaRPr sz="2250" dirty="0"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latin typeface="Arial"/>
                <a:cs typeface="Arial"/>
              </a:rPr>
              <a:t>class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25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881380">
              <a:spcBef>
                <a:spcPts val="530"/>
              </a:spcBef>
            </a:pPr>
            <a:r>
              <a:rPr sz="2000" spc="-5" dirty="0">
                <a:latin typeface="Arial"/>
                <a:cs typeface="Arial"/>
              </a:rPr>
              <a:t>……… //Members of base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000" spc="-10" dirty="0">
                <a:latin typeface="Arial"/>
                <a:cs typeface="Arial"/>
              </a:rPr>
              <a:t>{;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000" dirty="0">
                <a:latin typeface="Arial"/>
                <a:cs typeface="Arial"/>
              </a:rPr>
              <a:t>class </a:t>
            </a:r>
            <a:r>
              <a:rPr sz="2000" spc="-5" dirty="0">
                <a:latin typeface="Arial"/>
                <a:cs typeface="Arial"/>
              </a:rPr>
              <a:t>B : public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25"/>
              </a:spcBef>
            </a:pPr>
            <a:r>
              <a:rPr sz="2000" spc="-5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881380">
              <a:spcBef>
                <a:spcPts val="530"/>
              </a:spcBef>
            </a:pPr>
            <a:r>
              <a:rPr sz="2000" spc="-5" dirty="0">
                <a:latin typeface="Arial"/>
                <a:cs typeface="Arial"/>
              </a:rPr>
              <a:t>……… //Members of derived class, B derived from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000" spc="-10" dirty="0">
                <a:latin typeface="Arial"/>
                <a:cs typeface="Arial"/>
              </a:rPr>
              <a:t>};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25"/>
              </a:spcBef>
            </a:pPr>
            <a:r>
              <a:rPr sz="2000" dirty="0">
                <a:latin typeface="Arial"/>
                <a:cs typeface="Arial"/>
              </a:rPr>
              <a:t>class </a:t>
            </a:r>
            <a:r>
              <a:rPr sz="2000" spc="-5" dirty="0">
                <a:latin typeface="Arial"/>
                <a:cs typeface="Arial"/>
              </a:rPr>
              <a:t>C : public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 dirty="0">
              <a:latin typeface="Arial"/>
              <a:cs typeface="Arial"/>
            </a:endParaRPr>
          </a:p>
          <a:p>
            <a:pPr marL="881380">
              <a:spcBef>
                <a:spcPts val="530"/>
              </a:spcBef>
            </a:pPr>
            <a:r>
              <a:rPr sz="2000" spc="-5" dirty="0">
                <a:latin typeface="Arial"/>
                <a:cs typeface="Arial"/>
              </a:rPr>
              <a:t>………. //Members of derived class, C derived from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30"/>
              </a:spcBef>
            </a:pPr>
            <a:r>
              <a:rPr sz="2000" spc="-10" dirty="0">
                <a:latin typeface="Arial"/>
                <a:cs typeface="Arial"/>
              </a:rPr>
              <a:t>};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799" y="930264"/>
            <a:ext cx="739922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800" spc="-5" dirty="0"/>
              <a:t>Hierarchical 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835" y="1753328"/>
            <a:ext cx="91446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spcBef>
                <a:spcPts val="10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Hierarchical Inheritance, one base class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inherited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</a:t>
            </a:r>
            <a:endParaRPr sz="2400" dirty="0">
              <a:latin typeface="Arial"/>
              <a:cs typeface="Arial"/>
            </a:endParaRPr>
          </a:p>
          <a:p>
            <a:pPr marL="194945"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two or more Derived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4515" y="2177796"/>
            <a:ext cx="1833372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01738" y="2411349"/>
            <a:ext cx="1059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97907" y="4338827"/>
            <a:ext cx="1833372" cy="1798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76875" y="4572127"/>
            <a:ext cx="1076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64296" y="4338827"/>
            <a:ext cx="1833371" cy="1798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34754" y="4572127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38800" y="3048000"/>
            <a:ext cx="1469135" cy="1511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4675" y="3041903"/>
            <a:ext cx="1481327" cy="1517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61704" y="2369820"/>
            <a:ext cx="1959863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0920" y="2323766"/>
            <a:ext cx="1856232" cy="693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9522" y="2399539"/>
            <a:ext cx="1824355" cy="429895"/>
          </a:xfrm>
          <a:custGeom>
            <a:avLst/>
            <a:gdLst/>
            <a:ahLst/>
            <a:cxnLst/>
            <a:rect l="l" t="t" r="r" b="b"/>
            <a:pathLst>
              <a:path w="1824354" h="429895">
                <a:moveTo>
                  <a:pt x="0" y="429767"/>
                </a:moveTo>
                <a:lnTo>
                  <a:pt x="1824228" y="429767"/>
                </a:lnTo>
                <a:lnTo>
                  <a:pt x="1824228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22497" y="2481074"/>
            <a:ext cx="1438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Base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Class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52815" y="2479548"/>
            <a:ext cx="990600" cy="3520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5071" y="5192268"/>
            <a:ext cx="768096" cy="734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4871" y="5192268"/>
            <a:ext cx="806196" cy="7345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4871" y="5703230"/>
            <a:ext cx="2433828" cy="5669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2599" y="5721657"/>
            <a:ext cx="2182367" cy="6507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75068" y="5805677"/>
            <a:ext cx="2298700" cy="431800"/>
          </a:xfrm>
          <a:custGeom>
            <a:avLst/>
            <a:gdLst/>
            <a:ahLst/>
            <a:cxnLst/>
            <a:rect l="l" t="t" r="r" b="b"/>
            <a:pathLst>
              <a:path w="2298700" h="431800">
                <a:moveTo>
                  <a:pt x="0" y="431292"/>
                </a:moveTo>
                <a:lnTo>
                  <a:pt x="2298191" y="431292"/>
                </a:lnTo>
                <a:lnTo>
                  <a:pt x="2298191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41768" y="5831839"/>
            <a:ext cx="176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Derived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Class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25553"/>
            <a:ext cx="714671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800" spc="-5" dirty="0"/>
              <a:t>Hierarchical Inheritance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9200" y="1676400"/>
            <a:ext cx="8300567" cy="4503797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82880">
              <a:spcBef>
                <a:spcPts val="1620"/>
              </a:spcBef>
            </a:pPr>
            <a:r>
              <a:rPr sz="2400" spc="-5" dirty="0">
                <a:latin typeface="Arial"/>
                <a:cs typeface="Arial"/>
              </a:rPr>
              <a:t>Hierarchical Inheritance is declared as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follows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1390"/>
              </a:spcBef>
            </a:pPr>
            <a:r>
              <a:rPr dirty="0">
                <a:latin typeface="Arial"/>
                <a:cs typeface="Arial"/>
              </a:rPr>
              <a:t>class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260"/>
              </a:spcBef>
            </a:pPr>
            <a:r>
              <a:rPr spc="-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81380">
              <a:spcBef>
                <a:spcPts val="265"/>
              </a:spcBef>
            </a:pPr>
            <a:r>
              <a:rPr spc="-5" dirty="0">
                <a:latin typeface="Arial"/>
                <a:cs typeface="Arial"/>
              </a:rPr>
              <a:t>……… //Members of base class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270"/>
              </a:spcBef>
            </a:pPr>
            <a:r>
              <a:rPr spc="-10" dirty="0">
                <a:latin typeface="Arial"/>
                <a:cs typeface="Arial"/>
              </a:rPr>
              <a:t>{;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260"/>
              </a:spcBef>
            </a:pPr>
            <a:r>
              <a:rPr dirty="0">
                <a:latin typeface="Arial"/>
                <a:cs typeface="Arial"/>
              </a:rPr>
              <a:t>class </a:t>
            </a:r>
            <a:r>
              <a:rPr spc="-5" dirty="0">
                <a:latin typeface="Arial"/>
                <a:cs typeface="Arial"/>
              </a:rPr>
              <a:t>B : public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265"/>
              </a:spcBef>
            </a:pPr>
            <a:r>
              <a:rPr spc="-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81380">
              <a:spcBef>
                <a:spcPts val="265"/>
              </a:spcBef>
            </a:pPr>
            <a:r>
              <a:rPr spc="-5" dirty="0">
                <a:latin typeface="Arial"/>
                <a:cs typeface="Arial"/>
              </a:rPr>
              <a:t>……… //Members of Derived </a:t>
            </a:r>
            <a:r>
              <a:rPr dirty="0">
                <a:latin typeface="Arial"/>
                <a:cs typeface="Arial"/>
              </a:rPr>
              <a:t>class </a:t>
            </a:r>
            <a:r>
              <a:rPr spc="-5" dirty="0">
                <a:latin typeface="Arial"/>
                <a:cs typeface="Arial"/>
              </a:rPr>
              <a:t>, B derived from A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265"/>
              </a:spcBef>
            </a:pPr>
            <a:r>
              <a:rPr spc="-10" dirty="0">
                <a:latin typeface="Arial"/>
                <a:cs typeface="Arial"/>
              </a:rPr>
              <a:t>};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265"/>
              </a:spcBef>
            </a:pPr>
            <a:r>
              <a:rPr dirty="0">
                <a:latin typeface="Arial"/>
                <a:cs typeface="Arial"/>
              </a:rPr>
              <a:t>class </a:t>
            </a:r>
            <a:r>
              <a:rPr spc="-5" dirty="0">
                <a:latin typeface="Arial"/>
                <a:cs typeface="Arial"/>
              </a:rPr>
              <a:t>C : public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265"/>
              </a:spcBef>
            </a:pPr>
            <a:r>
              <a:rPr spc="-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81380">
              <a:spcBef>
                <a:spcPts val="265"/>
              </a:spcBef>
            </a:pPr>
            <a:r>
              <a:rPr spc="-5" dirty="0">
                <a:latin typeface="Arial"/>
                <a:cs typeface="Arial"/>
              </a:rPr>
              <a:t>………. //Members of derived </a:t>
            </a:r>
            <a:r>
              <a:rPr dirty="0">
                <a:latin typeface="Arial"/>
                <a:cs typeface="Arial"/>
              </a:rPr>
              <a:t>class </a:t>
            </a:r>
            <a:r>
              <a:rPr spc="-5" dirty="0">
                <a:latin typeface="Arial"/>
                <a:cs typeface="Arial"/>
              </a:rPr>
              <a:t>, C derived from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260"/>
              </a:spcBef>
            </a:pPr>
            <a:r>
              <a:rPr spc="-10" dirty="0">
                <a:latin typeface="Arial"/>
                <a:cs typeface="Arial"/>
              </a:rPr>
              <a:t>};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602762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800" spc="-5" dirty="0"/>
              <a:t>Hybrid</a:t>
            </a:r>
            <a:r>
              <a:rPr sz="4800" spc="-40" dirty="0"/>
              <a:t> </a:t>
            </a:r>
            <a:r>
              <a:rPr sz="4800"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905000"/>
            <a:ext cx="1036320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281940" indent="-182880">
              <a:lnSpc>
                <a:spcPct val="150000"/>
              </a:lnSpc>
              <a:spcBef>
                <a:spcPts val="10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Hybrid Inheritance, </a:t>
            </a:r>
            <a:r>
              <a:rPr sz="2400" dirty="0">
                <a:latin typeface="Arial"/>
                <a:cs typeface="Arial"/>
              </a:rPr>
              <a:t>more than </a:t>
            </a:r>
            <a:r>
              <a:rPr sz="2400" spc="-5" dirty="0">
                <a:latin typeface="Arial"/>
                <a:cs typeface="Arial"/>
              </a:rPr>
              <a:t>one type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inheritances  are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derive a new Sub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Class.</a:t>
            </a:r>
            <a:endParaRPr sz="2400" dirty="0">
              <a:latin typeface="Arial"/>
              <a:cs typeface="Arial"/>
            </a:endParaRPr>
          </a:p>
          <a:p>
            <a:pPr marL="195580" marR="5080" indent="-182880">
              <a:lnSpc>
                <a:spcPct val="150000"/>
              </a:lnSpc>
              <a:spcBef>
                <a:spcPts val="575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example, inheriting a class </a:t>
            </a:r>
            <a:r>
              <a:rPr sz="2400" dirty="0">
                <a:latin typeface="Arial"/>
                <a:cs typeface="Arial"/>
              </a:rPr>
              <a:t>from two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classes,  which in </a:t>
            </a:r>
            <a:r>
              <a:rPr sz="2400" dirty="0">
                <a:latin typeface="Arial"/>
                <a:cs typeface="Arial"/>
              </a:rPr>
              <a:t>turn </a:t>
            </a:r>
            <a:r>
              <a:rPr sz="2400" spc="-5" dirty="0">
                <a:latin typeface="Arial"/>
                <a:cs typeface="Arial"/>
              </a:rPr>
              <a:t>have been derived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same base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class.</a:t>
            </a:r>
          </a:p>
          <a:p>
            <a:pPr marL="195580" indent="-182880">
              <a:spcBef>
                <a:spcPts val="201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Any legal combination </a:t>
            </a:r>
            <a:r>
              <a:rPr sz="2400" dirty="0">
                <a:latin typeface="Arial"/>
                <a:cs typeface="Arial"/>
              </a:rPr>
              <a:t>of other four </a:t>
            </a:r>
            <a:r>
              <a:rPr sz="2400" spc="-5" dirty="0">
                <a:latin typeface="Arial"/>
                <a:cs typeface="Arial"/>
              </a:rPr>
              <a:t>types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inheritance</a:t>
            </a:r>
            <a:endParaRPr sz="2400" dirty="0">
              <a:latin typeface="Arial"/>
              <a:cs typeface="Arial"/>
            </a:endParaRPr>
          </a:p>
          <a:p>
            <a:pPr marL="195580">
              <a:spcBef>
                <a:spcPts val="1445"/>
              </a:spcBef>
            </a:pPr>
            <a:r>
              <a:rPr sz="2400" spc="-5" dirty="0">
                <a:latin typeface="Arial"/>
                <a:cs typeface="Arial"/>
              </a:rPr>
              <a:t>comes under Hybrid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Inheritance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2711" y="1017878"/>
            <a:ext cx="4763914" cy="6400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800" spc="-5" dirty="0"/>
              <a:t>Hybrid</a:t>
            </a:r>
            <a:r>
              <a:rPr sz="4800" spc="-40" dirty="0"/>
              <a:t> </a:t>
            </a:r>
            <a:r>
              <a:rPr sz="4800" spc="-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4867399" y="2148602"/>
            <a:ext cx="1833372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54177" y="2337881"/>
            <a:ext cx="1059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8837" y="3680271"/>
            <a:ext cx="1834895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3941" y="3898712"/>
            <a:ext cx="1076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78977" y="3681034"/>
            <a:ext cx="1834896" cy="1798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49055" y="3898712"/>
            <a:ext cx="1094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7787" y="3008060"/>
            <a:ext cx="2876390" cy="757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2255" y="3008060"/>
            <a:ext cx="2938937" cy="7750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2000" y="2337694"/>
            <a:ext cx="1959864" cy="565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54922" y="2317454"/>
            <a:ext cx="1856231" cy="693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76006" y="2405447"/>
            <a:ext cx="1824355" cy="429895"/>
          </a:xfrm>
          <a:custGeom>
            <a:avLst/>
            <a:gdLst/>
            <a:ahLst/>
            <a:cxnLst/>
            <a:rect l="l" t="t" r="r" b="b"/>
            <a:pathLst>
              <a:path w="1824354" h="429894">
                <a:moveTo>
                  <a:pt x="0" y="429767"/>
                </a:moveTo>
                <a:lnTo>
                  <a:pt x="1824227" y="429767"/>
                </a:lnTo>
                <a:lnTo>
                  <a:pt x="1824227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63901" y="2443644"/>
            <a:ext cx="1438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Base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Class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36562" y="2462214"/>
            <a:ext cx="990600" cy="352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8417" y="5309046"/>
            <a:ext cx="1833372" cy="10485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62169" y="5543235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60464" y="4546741"/>
            <a:ext cx="3125217" cy="9016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41387" y="4546741"/>
            <a:ext cx="3145283" cy="8913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64907" y="5501070"/>
            <a:ext cx="2289048" cy="5669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17993" y="5486592"/>
            <a:ext cx="2182368" cy="693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32725" y="5530788"/>
            <a:ext cx="2153920" cy="431800"/>
          </a:xfrm>
          <a:custGeom>
            <a:avLst/>
            <a:gdLst/>
            <a:ahLst/>
            <a:cxnLst/>
            <a:rect l="l" t="t" r="r" b="b"/>
            <a:pathLst>
              <a:path w="2153920" h="431800">
                <a:moveTo>
                  <a:pt x="0" y="431292"/>
                </a:moveTo>
                <a:lnTo>
                  <a:pt x="2153412" y="431292"/>
                </a:lnTo>
                <a:lnTo>
                  <a:pt x="2153412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27162" y="5556341"/>
            <a:ext cx="1764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Derived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Class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70817" y="5610799"/>
            <a:ext cx="753526" cy="3520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41716" y="3679128"/>
            <a:ext cx="1959864" cy="9052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9470" y="3709482"/>
            <a:ext cx="1824355" cy="769620"/>
          </a:xfrm>
          <a:custGeom>
            <a:avLst/>
            <a:gdLst/>
            <a:ahLst/>
            <a:cxnLst/>
            <a:rect l="l" t="t" r="r" b="b"/>
            <a:pathLst>
              <a:path w="1824354" h="769620">
                <a:moveTo>
                  <a:pt x="0" y="769619"/>
                </a:moveTo>
                <a:lnTo>
                  <a:pt x="1824227" y="769619"/>
                </a:lnTo>
                <a:lnTo>
                  <a:pt x="1824227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93477" y="3797823"/>
            <a:ext cx="15773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 marR="5080" indent="-70485"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Int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rmedi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te  Base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Class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71800" y="3969781"/>
            <a:ext cx="1871369" cy="3520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75897" y="3974825"/>
            <a:ext cx="1673158" cy="3520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354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Retrospect</vt:lpstr>
      <vt:lpstr>INHERITANCE: MULTILEVEL, HIERARCHICAL, HYBRID.</vt:lpstr>
      <vt:lpstr>Contents</vt:lpstr>
      <vt:lpstr>Introduction</vt:lpstr>
      <vt:lpstr>Multilevel Inheritance</vt:lpstr>
      <vt:lpstr>Multilevel Inheritance</vt:lpstr>
      <vt:lpstr>Hierarchical Inheritance</vt:lpstr>
      <vt:lpstr>Hierarchical Inheritance</vt:lpstr>
      <vt:lpstr>Hybrid Inheritance</vt:lpstr>
      <vt:lpstr>Hybrid Inheritance</vt:lpstr>
      <vt:lpstr>Hybrid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</dc:title>
  <dc:creator>Kaustubh</dc:creator>
  <cp:lastModifiedBy>User</cp:lastModifiedBy>
  <cp:revision>11</cp:revision>
  <dcterms:created xsi:type="dcterms:W3CDTF">2018-04-05T17:22:08Z</dcterms:created>
  <dcterms:modified xsi:type="dcterms:W3CDTF">2018-04-14T08:31:44Z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2018-04-05T00:00:00Z</vt:filetime>
  </property>
</Properties>
</file>