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0"/>
  </p:notesMasterIdLst>
  <p:sldIdLst>
    <p:sldId id="293"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29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26" autoAdjust="0"/>
    <p:restoredTop sz="94619" autoAdjust="0"/>
  </p:normalViewPr>
  <p:slideViewPr>
    <p:cSldViewPr snapToGrid="0">
      <p:cViewPr varScale="1">
        <p:scale>
          <a:sx n="116" d="100"/>
          <a:sy n="116" d="100"/>
        </p:scale>
        <p:origin x="10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14D5AC-97C4-48D2-B22A-FCDD1700ED9C}" type="datetimeFigureOut">
              <a:rPr lang="en-US" smtClean="0"/>
              <a:t>4/26/2020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B9928E-77F4-4DFA-B147-E06B5C65F2E9}" type="slidenum">
              <a:rPr lang="en-US" smtClean="0"/>
              <a:t>‹#›</a:t>
            </a:fld>
            <a:endParaRPr lang="en-US"/>
          </a:p>
        </p:txBody>
      </p:sp>
    </p:spTree>
    <p:extLst>
      <p:ext uri="{BB962C8B-B14F-4D97-AF65-F5344CB8AC3E}">
        <p14:creationId xmlns:p14="http://schemas.microsoft.com/office/powerpoint/2010/main" val="1352111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4/26/2020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4/26/2020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4/26/2020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4/26/2020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4/26/2020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489094"/>
            <a:ext cx="4775075" cy="1011944"/>
          </a:xfrm>
        </p:spPr>
        <p:txBody>
          <a:bodyPr>
            <a:spAutoFit/>
          </a:bodyPr>
          <a:lstStyle/>
          <a:p>
            <a:r>
              <a:rPr lang="en-US" sz="3600" dirty="0">
                <a:solidFill>
                  <a:schemeClr val="tx1"/>
                </a:solidFill>
              </a:rPr>
              <a:t>Decision control statements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501038"/>
            <a:ext cx="4775075" cy="878761"/>
          </a:xfrm>
        </p:spPr>
        <p:txBody>
          <a:bodyPr>
            <a:normAutofit fontScale="55000" lnSpcReduction="20000"/>
          </a:bodyPr>
          <a:lstStyle/>
          <a:p>
            <a:pPr>
              <a:spcAft>
                <a:spcPts val="600"/>
              </a:spcAft>
            </a:pPr>
            <a:r>
              <a:rPr lang="en-US" dirty="0">
                <a:solidFill>
                  <a:schemeClr val="tx1"/>
                </a:solidFill>
              </a:rPr>
              <a:t>LY IT-1 Batch-C</a:t>
            </a:r>
          </a:p>
          <a:p>
            <a:pPr>
              <a:spcAft>
                <a:spcPts val="600"/>
              </a:spcAft>
            </a:pPr>
            <a:r>
              <a:rPr lang="en-US" dirty="0">
                <a:solidFill>
                  <a:schemeClr val="tx1"/>
                </a:solidFill>
              </a:rPr>
              <a:t>Jay Kakadiya – 160410116046</a:t>
            </a:r>
          </a:p>
          <a:p>
            <a:pPr>
              <a:spcAft>
                <a:spcPts val="600"/>
              </a:spcAft>
            </a:pPr>
            <a:r>
              <a:rPr lang="en-US" dirty="0">
                <a:solidFill>
                  <a:schemeClr val="tx1"/>
                </a:solidFill>
              </a:rPr>
              <a:t>Devangini Kathad – 160410116049</a:t>
            </a:r>
          </a:p>
          <a:p>
            <a:pPr>
              <a:spcAft>
                <a:spcPts val="600"/>
              </a:spcAft>
            </a:pPr>
            <a:r>
              <a:rPr lang="en-US" dirty="0">
                <a:solidFill>
                  <a:schemeClr val="tx1"/>
                </a:solidFill>
              </a:rPr>
              <a:t>Kaustubh Wade - 160410116050</a:t>
            </a:r>
          </a:p>
        </p:txBody>
      </p:sp>
      <p:pic>
        <p:nvPicPr>
          <p:cNvPr id="1028" name="Picture 4">
            <a:extLst>
              <a:ext uri="{FF2B5EF4-FFF2-40B4-BE49-F238E27FC236}">
                <a16:creationId xmlns:a16="http://schemas.microsoft.com/office/drawing/2014/main" id="{6B4F9823-3CEB-4554-AB60-0B24E949E9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57200"/>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D306AAF-58FA-4971-874D-D50EADC42A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4572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A0572-491D-4198-9868-0515C48F30A9}"/>
              </a:ext>
            </a:extLst>
          </p:cNvPr>
          <p:cNvSpPr>
            <a:spLocks noGrp="1"/>
          </p:cNvSpPr>
          <p:nvPr>
            <p:ph type="title"/>
          </p:nvPr>
        </p:nvSpPr>
        <p:spPr/>
        <p:txBody>
          <a:bodyPr/>
          <a:lstStyle/>
          <a:p>
            <a:r>
              <a:rPr lang="en-US" dirty="0"/>
              <a:t>What is a ‘for’ Loop?</a:t>
            </a:r>
          </a:p>
        </p:txBody>
      </p:sp>
      <p:sp>
        <p:nvSpPr>
          <p:cNvPr id="3" name="Content Placeholder 2">
            <a:extLst>
              <a:ext uri="{FF2B5EF4-FFF2-40B4-BE49-F238E27FC236}">
                <a16:creationId xmlns:a16="http://schemas.microsoft.com/office/drawing/2014/main" id="{B7D85F02-8B37-4AD1-A3C3-5B1B833092B3}"/>
              </a:ext>
            </a:extLst>
          </p:cNvPr>
          <p:cNvSpPr>
            <a:spLocks noGrp="1"/>
          </p:cNvSpPr>
          <p:nvPr>
            <p:ph idx="1"/>
          </p:nvPr>
        </p:nvSpPr>
        <p:spPr/>
        <p:txBody>
          <a:bodyPr/>
          <a:lstStyle/>
          <a:p>
            <a:pPr marL="0" indent="0">
              <a:buNone/>
            </a:pPr>
            <a:r>
              <a:rPr lang="en-US" dirty="0"/>
              <a:t>Basically ‘ for ‘ is a keyword of the python programming language used for repeat a task until a specific condition becomes True.</a:t>
            </a:r>
          </a:p>
          <a:p>
            <a:pPr marL="0" indent="0">
              <a:buNone/>
            </a:pPr>
            <a:r>
              <a:rPr lang="en-US" dirty="0"/>
              <a:t>Syntax of ‘ for ‘ loop:</a:t>
            </a:r>
          </a:p>
          <a:p>
            <a:pPr marL="0" indent="0">
              <a:buNone/>
            </a:pPr>
            <a:r>
              <a:rPr lang="en-US" dirty="0"/>
              <a:t>for &lt; variable &gt; in sequence:</a:t>
            </a:r>
          </a:p>
          <a:p>
            <a:pPr marL="274320" lvl="1" indent="0">
              <a:buNone/>
            </a:pPr>
            <a:r>
              <a:rPr lang="en-US" dirty="0"/>
              <a:t>statement block</a:t>
            </a:r>
          </a:p>
          <a:p>
            <a:pPr marL="0" indent="0">
              <a:buNone/>
            </a:pPr>
            <a:r>
              <a:rPr lang="en-US" dirty="0"/>
              <a:t>An example of ‘ for ‘ loop</a:t>
            </a:r>
          </a:p>
          <a:p>
            <a:pPr marL="0" indent="0">
              <a:buNone/>
            </a:pPr>
            <a:endParaRPr lang="en-US" dirty="0"/>
          </a:p>
        </p:txBody>
      </p:sp>
      <p:pic>
        <p:nvPicPr>
          <p:cNvPr id="5" name="Picture 4">
            <a:extLst>
              <a:ext uri="{FF2B5EF4-FFF2-40B4-BE49-F238E27FC236}">
                <a16:creationId xmlns:a16="http://schemas.microsoft.com/office/drawing/2014/main" id="{67F15693-6AEB-4B22-95F0-73BE97A29E53}"/>
              </a:ext>
            </a:extLst>
          </p:cNvPr>
          <p:cNvPicPr>
            <a:picLocks noChangeAspect="1"/>
          </p:cNvPicPr>
          <p:nvPr/>
        </p:nvPicPr>
        <p:blipFill>
          <a:blip r:embed="rId2"/>
          <a:stretch>
            <a:fillRect/>
          </a:stretch>
        </p:blipFill>
        <p:spPr>
          <a:xfrm>
            <a:off x="1066799" y="4027932"/>
            <a:ext cx="10058400" cy="1749704"/>
          </a:xfrm>
          <a:prstGeom prst="rect">
            <a:avLst/>
          </a:prstGeom>
        </p:spPr>
      </p:pic>
    </p:spTree>
    <p:extLst>
      <p:ext uri="{BB962C8B-B14F-4D97-AF65-F5344CB8AC3E}">
        <p14:creationId xmlns:p14="http://schemas.microsoft.com/office/powerpoint/2010/main" val="1453911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53A34-C2FF-4663-A9FD-75E41CEEE75A}"/>
              </a:ext>
            </a:extLst>
          </p:cNvPr>
          <p:cNvSpPr>
            <a:spLocks noGrp="1"/>
          </p:cNvSpPr>
          <p:nvPr>
            <p:ph type="title"/>
          </p:nvPr>
        </p:nvSpPr>
        <p:spPr/>
        <p:txBody>
          <a:bodyPr/>
          <a:lstStyle/>
          <a:p>
            <a:r>
              <a:rPr lang="en-US" dirty="0"/>
              <a:t>What is a ‘for’ Loop?</a:t>
            </a:r>
          </a:p>
        </p:txBody>
      </p:sp>
      <p:sp>
        <p:nvSpPr>
          <p:cNvPr id="3" name="Content Placeholder 2">
            <a:extLst>
              <a:ext uri="{FF2B5EF4-FFF2-40B4-BE49-F238E27FC236}">
                <a16:creationId xmlns:a16="http://schemas.microsoft.com/office/drawing/2014/main" id="{51913A10-95A1-40F3-AD2A-F498FDE7F952}"/>
              </a:ext>
            </a:extLst>
          </p:cNvPr>
          <p:cNvSpPr>
            <a:spLocks noGrp="1"/>
          </p:cNvSpPr>
          <p:nvPr>
            <p:ph idx="1"/>
          </p:nvPr>
        </p:nvSpPr>
        <p:spPr/>
        <p:txBody>
          <a:bodyPr/>
          <a:lstStyle/>
          <a:p>
            <a:pPr marL="0" indent="0">
              <a:buNone/>
            </a:pPr>
            <a:r>
              <a:rPr lang="en-US" dirty="0"/>
              <a:t>In the previous example, we take a variable name ‘ i ‘ which stores the value and with the help of print function it shows us the first 10 natural numbers.</a:t>
            </a:r>
          </a:p>
          <a:p>
            <a:pPr marL="0" indent="0">
              <a:buNone/>
            </a:pPr>
            <a:r>
              <a:rPr lang="en-US" dirty="0"/>
              <a:t>Now, we use a function name range ()</a:t>
            </a:r>
          </a:p>
          <a:p>
            <a:pPr marL="0" indent="0">
              <a:buNone/>
            </a:pPr>
            <a:endParaRPr lang="en-US" dirty="0"/>
          </a:p>
          <a:p>
            <a:pPr marL="0" indent="0">
              <a:buNone/>
            </a:pPr>
            <a:r>
              <a:rPr lang="en-US" dirty="0"/>
              <a:t>Range() Function</a:t>
            </a:r>
          </a:p>
          <a:p>
            <a:pPr marL="0" indent="0">
              <a:buNone/>
            </a:pPr>
            <a:r>
              <a:rPr lang="en-US" dirty="0"/>
              <a:t>The range() is a pre-defined function in python programming language used to iterate over a sequence of numbers. The syntax of range() is:</a:t>
            </a:r>
          </a:p>
          <a:p>
            <a:pPr marL="274320" lvl="1" indent="0">
              <a:buNone/>
            </a:pPr>
            <a:r>
              <a:rPr lang="en-US" dirty="0"/>
              <a:t>range( beginning, end, [step] )</a:t>
            </a:r>
          </a:p>
          <a:p>
            <a:pPr marL="0" indent="0">
              <a:buNone/>
            </a:pPr>
            <a:r>
              <a:rPr lang="en-US" dirty="0">
                <a:highlight>
                  <a:srgbClr val="C0C0C0"/>
                </a:highlight>
              </a:rPr>
              <a:t>NOTE: One important thing about range function is, it prints one less value of its last value. means if you write a program like — range( 1, 10) then, it only prints the number from 1 to 9.</a:t>
            </a:r>
          </a:p>
          <a:p>
            <a:pPr marL="0" indent="0">
              <a:buNone/>
            </a:pPr>
            <a:endParaRPr lang="en-US" dirty="0"/>
          </a:p>
        </p:txBody>
      </p:sp>
    </p:spTree>
    <p:extLst>
      <p:ext uri="{BB962C8B-B14F-4D97-AF65-F5344CB8AC3E}">
        <p14:creationId xmlns:p14="http://schemas.microsoft.com/office/powerpoint/2010/main" val="3246199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6DC92-BE65-4C0F-80AF-020046726EDA}"/>
              </a:ext>
            </a:extLst>
          </p:cNvPr>
          <p:cNvSpPr>
            <a:spLocks noGrp="1"/>
          </p:cNvSpPr>
          <p:nvPr>
            <p:ph type="title"/>
          </p:nvPr>
        </p:nvSpPr>
        <p:spPr/>
        <p:txBody>
          <a:bodyPr/>
          <a:lstStyle/>
          <a:p>
            <a:r>
              <a:rPr lang="en-US" dirty="0"/>
              <a:t>What is a ‘while’ Loop?</a:t>
            </a:r>
          </a:p>
        </p:txBody>
      </p:sp>
      <p:sp>
        <p:nvSpPr>
          <p:cNvPr id="3" name="Content Placeholder 2">
            <a:extLst>
              <a:ext uri="{FF2B5EF4-FFF2-40B4-BE49-F238E27FC236}">
                <a16:creationId xmlns:a16="http://schemas.microsoft.com/office/drawing/2014/main" id="{A3C12B4A-5C70-4256-A245-C6BF47C0A10B}"/>
              </a:ext>
            </a:extLst>
          </p:cNvPr>
          <p:cNvSpPr>
            <a:spLocks noGrp="1"/>
          </p:cNvSpPr>
          <p:nvPr>
            <p:ph idx="1"/>
          </p:nvPr>
        </p:nvSpPr>
        <p:spPr/>
        <p:txBody>
          <a:bodyPr/>
          <a:lstStyle/>
          <a:p>
            <a:pPr marL="0" indent="0">
              <a:buNone/>
            </a:pPr>
            <a:r>
              <a:rPr lang="en-US" dirty="0"/>
              <a:t>The while loop also works the same as for loop. The difference is only their syntax.</a:t>
            </a:r>
          </a:p>
          <a:p>
            <a:pPr marL="0" indent="0">
              <a:buNone/>
            </a:pPr>
            <a:r>
              <a:rPr lang="en-US" dirty="0"/>
              <a:t>Syntax of while Loop</a:t>
            </a:r>
          </a:p>
          <a:p>
            <a:pPr marL="0" indent="0">
              <a:buNone/>
            </a:pPr>
            <a:r>
              <a:rPr lang="en-US" dirty="0"/>
              <a:t>while ( condition ):</a:t>
            </a:r>
          </a:p>
          <a:p>
            <a:pPr marL="274320" lvl="1" indent="0">
              <a:buNone/>
            </a:pPr>
            <a:r>
              <a:rPr lang="en-US" dirty="0"/>
              <a:t>statement block</a:t>
            </a:r>
          </a:p>
          <a:p>
            <a:pPr marL="0" indent="0">
              <a:buNone/>
            </a:pPr>
            <a:r>
              <a:rPr lang="en-US" dirty="0"/>
              <a:t>statement y</a:t>
            </a:r>
          </a:p>
          <a:p>
            <a:pPr marL="0" indent="0">
              <a:buNone/>
            </a:pPr>
            <a:r>
              <a:rPr lang="en-US" dirty="0"/>
              <a:t>An Example of while loop</a:t>
            </a:r>
          </a:p>
          <a:p>
            <a:pPr marL="0" indent="0">
              <a:buNone/>
            </a:pPr>
            <a:endParaRPr lang="en-US" dirty="0"/>
          </a:p>
        </p:txBody>
      </p:sp>
      <p:pic>
        <p:nvPicPr>
          <p:cNvPr id="4" name="Picture 3">
            <a:extLst>
              <a:ext uri="{FF2B5EF4-FFF2-40B4-BE49-F238E27FC236}">
                <a16:creationId xmlns:a16="http://schemas.microsoft.com/office/drawing/2014/main" id="{A556FD07-195B-4437-9B63-B5C019296354}"/>
              </a:ext>
            </a:extLst>
          </p:cNvPr>
          <p:cNvPicPr>
            <a:picLocks noChangeAspect="1"/>
          </p:cNvPicPr>
          <p:nvPr/>
        </p:nvPicPr>
        <p:blipFill>
          <a:blip r:embed="rId2"/>
          <a:stretch>
            <a:fillRect/>
          </a:stretch>
        </p:blipFill>
        <p:spPr>
          <a:xfrm>
            <a:off x="1066800" y="4148172"/>
            <a:ext cx="10058400" cy="1804572"/>
          </a:xfrm>
          <a:prstGeom prst="rect">
            <a:avLst/>
          </a:prstGeom>
        </p:spPr>
      </p:pic>
    </p:spTree>
    <p:extLst>
      <p:ext uri="{BB962C8B-B14F-4D97-AF65-F5344CB8AC3E}">
        <p14:creationId xmlns:p14="http://schemas.microsoft.com/office/powerpoint/2010/main" val="3381370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45806-6D75-4ECA-B061-3568D3EDF957}"/>
              </a:ext>
            </a:extLst>
          </p:cNvPr>
          <p:cNvSpPr>
            <a:spLocks noGrp="1"/>
          </p:cNvSpPr>
          <p:nvPr>
            <p:ph type="title"/>
          </p:nvPr>
        </p:nvSpPr>
        <p:spPr/>
        <p:txBody>
          <a:bodyPr/>
          <a:lstStyle/>
          <a:p>
            <a:r>
              <a:rPr lang="en-US" dirty="0"/>
              <a:t>What is a ‘while’ Loop?</a:t>
            </a:r>
          </a:p>
        </p:txBody>
      </p:sp>
      <p:sp>
        <p:nvSpPr>
          <p:cNvPr id="3" name="Content Placeholder 2">
            <a:extLst>
              <a:ext uri="{FF2B5EF4-FFF2-40B4-BE49-F238E27FC236}">
                <a16:creationId xmlns:a16="http://schemas.microsoft.com/office/drawing/2014/main" id="{B00C227B-D3F3-48D5-A3EC-F03512EFE064}"/>
              </a:ext>
            </a:extLst>
          </p:cNvPr>
          <p:cNvSpPr>
            <a:spLocks noGrp="1"/>
          </p:cNvSpPr>
          <p:nvPr>
            <p:ph idx="1"/>
          </p:nvPr>
        </p:nvSpPr>
        <p:spPr/>
        <p:txBody>
          <a:bodyPr/>
          <a:lstStyle/>
          <a:p>
            <a:pPr marL="0" indent="0">
              <a:buNone/>
            </a:pPr>
            <a:r>
              <a:rPr lang="en-US" dirty="0"/>
              <a:t>In the previous example, we print the first 10 natural numbers using a while loop.</a:t>
            </a:r>
          </a:p>
          <a:p>
            <a:pPr marL="0" indent="0">
              <a:buNone/>
            </a:pPr>
            <a:r>
              <a:rPr lang="en-US" dirty="0"/>
              <a:t>At very first we initialize a variable named ‘ i ‘ and store a value 1 in it. After that, we create a while loop and put a condition over there that the loop works continuously until the value of ‘ i ‘ is not greater than 10 and print the all value of ‘ i ‘ until condition is not True.</a:t>
            </a:r>
          </a:p>
          <a:p>
            <a:pPr marL="0" indent="0">
              <a:buNone/>
            </a:pPr>
            <a:endParaRPr lang="en-US" dirty="0"/>
          </a:p>
        </p:txBody>
      </p:sp>
    </p:spTree>
    <p:extLst>
      <p:ext uri="{BB962C8B-B14F-4D97-AF65-F5344CB8AC3E}">
        <p14:creationId xmlns:p14="http://schemas.microsoft.com/office/powerpoint/2010/main" val="3398093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BB46A-69A6-4898-AB62-5D7CCB440494}"/>
              </a:ext>
            </a:extLst>
          </p:cNvPr>
          <p:cNvSpPr>
            <a:spLocks noGrp="1"/>
          </p:cNvSpPr>
          <p:nvPr>
            <p:ph type="title"/>
          </p:nvPr>
        </p:nvSpPr>
        <p:spPr/>
        <p:txBody>
          <a:bodyPr/>
          <a:lstStyle/>
          <a:p>
            <a:r>
              <a:rPr lang="en-US" dirty="0"/>
              <a:t>Nested Loop</a:t>
            </a:r>
          </a:p>
        </p:txBody>
      </p:sp>
      <p:sp>
        <p:nvSpPr>
          <p:cNvPr id="3" name="Content Placeholder 2">
            <a:extLst>
              <a:ext uri="{FF2B5EF4-FFF2-40B4-BE49-F238E27FC236}">
                <a16:creationId xmlns:a16="http://schemas.microsoft.com/office/drawing/2014/main" id="{0FE24789-5289-45DE-B61D-A5E58B61308F}"/>
              </a:ext>
            </a:extLst>
          </p:cNvPr>
          <p:cNvSpPr>
            <a:spLocks noGrp="1"/>
          </p:cNvSpPr>
          <p:nvPr>
            <p:ph sz="half" idx="1"/>
          </p:nvPr>
        </p:nvSpPr>
        <p:spPr/>
        <p:txBody>
          <a:bodyPr/>
          <a:lstStyle/>
          <a:p>
            <a:pPr marL="0" indent="0">
              <a:buNone/>
            </a:pPr>
            <a:r>
              <a:rPr lang="en-US" dirty="0"/>
              <a:t>Nested loop is nothing but a loop under a loop means you can also execute a loop under another loop.</a:t>
            </a:r>
          </a:p>
          <a:p>
            <a:pPr marL="0" indent="0">
              <a:buNone/>
            </a:pPr>
            <a:r>
              <a:rPr lang="en-US" dirty="0"/>
              <a:t>See this example:</a:t>
            </a:r>
          </a:p>
          <a:p>
            <a:pPr marL="0" indent="0">
              <a:buNone/>
            </a:pPr>
            <a:endParaRPr lang="en-US" dirty="0"/>
          </a:p>
        </p:txBody>
      </p:sp>
      <p:pic>
        <p:nvPicPr>
          <p:cNvPr id="6" name="Content Placeholder 5">
            <a:extLst>
              <a:ext uri="{FF2B5EF4-FFF2-40B4-BE49-F238E27FC236}">
                <a16:creationId xmlns:a16="http://schemas.microsoft.com/office/drawing/2014/main" id="{4B746AB7-526C-4256-90A0-E2427C61229A}"/>
              </a:ext>
            </a:extLst>
          </p:cNvPr>
          <p:cNvPicPr>
            <a:picLocks noGrp="1" noChangeAspect="1"/>
          </p:cNvPicPr>
          <p:nvPr>
            <p:ph sz="half" idx="2"/>
          </p:nvPr>
        </p:nvPicPr>
        <p:blipFill>
          <a:blip r:embed="rId2"/>
          <a:stretch>
            <a:fillRect/>
          </a:stretch>
        </p:blipFill>
        <p:spPr>
          <a:xfrm>
            <a:off x="5983023" y="2103120"/>
            <a:ext cx="5084738" cy="3391518"/>
          </a:xfrm>
          <a:prstGeom prst="rect">
            <a:avLst/>
          </a:prstGeom>
        </p:spPr>
      </p:pic>
    </p:spTree>
    <p:extLst>
      <p:ext uri="{BB962C8B-B14F-4D97-AF65-F5344CB8AC3E}">
        <p14:creationId xmlns:p14="http://schemas.microsoft.com/office/powerpoint/2010/main" val="1783070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C41948-733B-4CA0-9D8E-0D94F7518F61}"/>
              </a:ext>
            </a:extLst>
          </p:cNvPr>
          <p:cNvSpPr>
            <a:spLocks noGrp="1"/>
          </p:cNvSpPr>
          <p:nvPr>
            <p:ph type="title"/>
          </p:nvPr>
        </p:nvSpPr>
        <p:spPr/>
        <p:txBody>
          <a:bodyPr/>
          <a:lstStyle/>
          <a:p>
            <a:r>
              <a:rPr lang="en-US" dirty="0"/>
              <a:t>Summary</a:t>
            </a:r>
          </a:p>
        </p:txBody>
      </p:sp>
      <p:sp>
        <p:nvSpPr>
          <p:cNvPr id="5" name="Content Placeholder 4">
            <a:extLst>
              <a:ext uri="{FF2B5EF4-FFF2-40B4-BE49-F238E27FC236}">
                <a16:creationId xmlns:a16="http://schemas.microsoft.com/office/drawing/2014/main" id="{AD3896B5-2E32-4CDA-973E-2CBB410B31FD}"/>
              </a:ext>
            </a:extLst>
          </p:cNvPr>
          <p:cNvSpPr>
            <a:spLocks noGrp="1"/>
          </p:cNvSpPr>
          <p:nvPr>
            <p:ph idx="1"/>
          </p:nvPr>
        </p:nvSpPr>
        <p:spPr/>
        <p:txBody>
          <a:bodyPr/>
          <a:lstStyle/>
          <a:p>
            <a:r>
              <a:rPr lang="en-US" dirty="0"/>
              <a:t>What is a Decision Control Statement?</a:t>
            </a:r>
          </a:p>
          <a:p>
            <a:r>
              <a:rPr lang="en-US" dirty="0"/>
              <a:t>The types of Decision Control Flow.</a:t>
            </a:r>
          </a:p>
          <a:p>
            <a:r>
              <a:rPr lang="en-US" dirty="0"/>
              <a:t>if statement.</a:t>
            </a:r>
          </a:p>
          <a:p>
            <a:r>
              <a:rPr lang="en-US" dirty="0"/>
              <a:t>if-else statement.</a:t>
            </a:r>
          </a:p>
          <a:p>
            <a:r>
              <a:rPr lang="en-US" dirty="0"/>
              <a:t>if-elif statement.</a:t>
            </a:r>
          </a:p>
          <a:p>
            <a:r>
              <a:rPr lang="en-US" dirty="0"/>
              <a:t>What is a Loop?</a:t>
            </a:r>
          </a:p>
          <a:p>
            <a:r>
              <a:rPr lang="en-US" dirty="0"/>
              <a:t>Why do we need to use a loop?</a:t>
            </a:r>
          </a:p>
          <a:p>
            <a:r>
              <a:rPr lang="en-US" dirty="0"/>
              <a:t>The types of loops.</a:t>
            </a:r>
          </a:p>
        </p:txBody>
      </p:sp>
    </p:spTree>
    <p:extLst>
      <p:ext uri="{BB962C8B-B14F-4D97-AF65-F5344CB8AC3E}">
        <p14:creationId xmlns:p14="http://schemas.microsoft.com/office/powerpoint/2010/main" val="3839896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6EAD7-A303-4404-9AE9-0593ACF687AD}"/>
              </a:ext>
            </a:extLst>
          </p:cNvPr>
          <p:cNvSpPr>
            <a:spLocks noGrp="1"/>
          </p:cNvSpPr>
          <p:nvPr>
            <p:ph type="title"/>
          </p:nvPr>
        </p:nvSpPr>
        <p:spPr/>
        <p:txBody>
          <a:bodyPr/>
          <a:lstStyle/>
          <a:p>
            <a:r>
              <a:rPr lang="en-US" dirty="0"/>
              <a:t>What is a Decision Control Statement?</a:t>
            </a:r>
          </a:p>
        </p:txBody>
      </p:sp>
      <p:sp>
        <p:nvSpPr>
          <p:cNvPr id="3" name="Content Placeholder 2">
            <a:extLst>
              <a:ext uri="{FF2B5EF4-FFF2-40B4-BE49-F238E27FC236}">
                <a16:creationId xmlns:a16="http://schemas.microsoft.com/office/drawing/2014/main" id="{8A9942C3-3156-4189-8F85-46508F771FE3}"/>
              </a:ext>
            </a:extLst>
          </p:cNvPr>
          <p:cNvSpPr>
            <a:spLocks noGrp="1"/>
          </p:cNvSpPr>
          <p:nvPr>
            <p:ph idx="1"/>
          </p:nvPr>
        </p:nvSpPr>
        <p:spPr/>
        <p:txBody>
          <a:bodyPr/>
          <a:lstStyle/>
          <a:p>
            <a:r>
              <a:rPr lang="en-US" dirty="0"/>
              <a:t>Decision Control statement is a statement that determines the control flow of a set of instructions. means D.C.S decides the sequence in which instruction in the program is to be executed.</a:t>
            </a:r>
          </a:p>
          <a:p>
            <a:r>
              <a:rPr lang="en-US" dirty="0"/>
              <a:t>The three fundamental methods of control flow in a programming language are:</a:t>
            </a:r>
          </a:p>
          <a:p>
            <a:pPr lvl="1"/>
            <a:r>
              <a:rPr lang="en-US" dirty="0"/>
              <a:t>Sequential Control</a:t>
            </a:r>
          </a:p>
          <a:p>
            <a:pPr lvl="1"/>
            <a:r>
              <a:rPr lang="en-US" dirty="0"/>
              <a:t>Selection Control</a:t>
            </a:r>
          </a:p>
          <a:p>
            <a:pPr lvl="1"/>
            <a:r>
              <a:rPr lang="en-US" dirty="0"/>
              <a:t>Iterative Control</a:t>
            </a:r>
          </a:p>
          <a:p>
            <a:r>
              <a:rPr lang="en-US" dirty="0"/>
              <a:t>Here we will learn about only two methods of control flow.</a:t>
            </a:r>
          </a:p>
        </p:txBody>
      </p:sp>
    </p:spTree>
    <p:extLst>
      <p:ext uri="{BB962C8B-B14F-4D97-AF65-F5344CB8AC3E}">
        <p14:creationId xmlns:p14="http://schemas.microsoft.com/office/powerpoint/2010/main" val="898549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1634D-EAFF-4CF3-9A75-583241C731A2}"/>
              </a:ext>
            </a:extLst>
          </p:cNvPr>
          <p:cNvSpPr>
            <a:spLocks noGrp="1"/>
          </p:cNvSpPr>
          <p:nvPr>
            <p:ph type="title"/>
          </p:nvPr>
        </p:nvSpPr>
        <p:spPr/>
        <p:txBody>
          <a:bodyPr/>
          <a:lstStyle/>
          <a:p>
            <a:r>
              <a:rPr lang="en-US" dirty="0"/>
              <a:t>Sequential Control Statement</a:t>
            </a:r>
          </a:p>
        </p:txBody>
      </p:sp>
      <p:sp>
        <p:nvSpPr>
          <p:cNvPr id="3" name="Content Placeholder 2">
            <a:extLst>
              <a:ext uri="{FF2B5EF4-FFF2-40B4-BE49-F238E27FC236}">
                <a16:creationId xmlns:a16="http://schemas.microsoft.com/office/drawing/2014/main" id="{31F8A4CE-2900-4662-85FB-FD73D69244DE}"/>
              </a:ext>
            </a:extLst>
          </p:cNvPr>
          <p:cNvSpPr>
            <a:spLocks noGrp="1"/>
          </p:cNvSpPr>
          <p:nvPr>
            <p:ph idx="1"/>
          </p:nvPr>
        </p:nvSpPr>
        <p:spPr/>
        <p:txBody>
          <a:bodyPr/>
          <a:lstStyle/>
          <a:p>
            <a:r>
              <a:rPr lang="en-US" dirty="0"/>
              <a:t>When the program is executed line by line means from the first line to the second line then from the second line to the third line and so on. This method is called Sequential Control.</a:t>
            </a:r>
          </a:p>
        </p:txBody>
      </p:sp>
    </p:spTree>
    <p:extLst>
      <p:ext uri="{BB962C8B-B14F-4D97-AF65-F5344CB8AC3E}">
        <p14:creationId xmlns:p14="http://schemas.microsoft.com/office/powerpoint/2010/main" val="2561441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FEC32-8949-4F0F-A2F7-C8A91199DA71}"/>
              </a:ext>
            </a:extLst>
          </p:cNvPr>
          <p:cNvSpPr>
            <a:spLocks noGrp="1"/>
          </p:cNvSpPr>
          <p:nvPr>
            <p:ph type="title"/>
          </p:nvPr>
        </p:nvSpPr>
        <p:spPr/>
        <p:txBody>
          <a:bodyPr/>
          <a:lstStyle/>
          <a:p>
            <a:r>
              <a:rPr lang="en-US" dirty="0"/>
              <a:t>Selection Control Statement</a:t>
            </a:r>
          </a:p>
        </p:txBody>
      </p:sp>
      <p:sp>
        <p:nvSpPr>
          <p:cNvPr id="3" name="Content Placeholder 2">
            <a:extLst>
              <a:ext uri="{FF2B5EF4-FFF2-40B4-BE49-F238E27FC236}">
                <a16:creationId xmlns:a16="http://schemas.microsoft.com/office/drawing/2014/main" id="{A2124D59-5C8D-4A7D-BF77-A08E893604F6}"/>
              </a:ext>
            </a:extLst>
          </p:cNvPr>
          <p:cNvSpPr>
            <a:spLocks noGrp="1"/>
          </p:cNvSpPr>
          <p:nvPr>
            <p:ph idx="1"/>
          </p:nvPr>
        </p:nvSpPr>
        <p:spPr/>
        <p:txBody>
          <a:bodyPr/>
          <a:lstStyle/>
          <a:p>
            <a:pPr marL="0" indent="0">
              <a:buNone/>
            </a:pPr>
            <a:r>
              <a:rPr lang="en-US" dirty="0"/>
              <a:t>When we execute only a selected set of statements then we use the  Selection control statement. It usually jumps from one part of the code to another depending on whether a particular condition is satisfied or not.</a:t>
            </a:r>
          </a:p>
          <a:p>
            <a:pPr marL="0" indent="0">
              <a:buNone/>
            </a:pPr>
            <a:endParaRPr lang="en-US" dirty="0"/>
          </a:p>
          <a:p>
            <a:pPr marL="0" indent="0">
              <a:buNone/>
            </a:pPr>
            <a:r>
              <a:rPr lang="en-US" dirty="0"/>
              <a:t>In Selection Control Statement we learn about:</a:t>
            </a:r>
          </a:p>
          <a:p>
            <a:r>
              <a:rPr lang="en-US" dirty="0"/>
              <a:t>if statement</a:t>
            </a:r>
          </a:p>
          <a:p>
            <a:r>
              <a:rPr lang="en-US" dirty="0"/>
              <a:t>if-else statement</a:t>
            </a:r>
          </a:p>
          <a:p>
            <a:r>
              <a:rPr lang="en-US" dirty="0"/>
              <a:t>if-elif-else statement</a:t>
            </a:r>
          </a:p>
        </p:txBody>
      </p:sp>
    </p:spTree>
    <p:extLst>
      <p:ext uri="{BB962C8B-B14F-4D97-AF65-F5344CB8AC3E}">
        <p14:creationId xmlns:p14="http://schemas.microsoft.com/office/powerpoint/2010/main" val="1572360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DB620-02FD-4AD0-A78A-1FEA5AA108DB}"/>
              </a:ext>
            </a:extLst>
          </p:cNvPr>
          <p:cNvSpPr>
            <a:spLocks noGrp="1"/>
          </p:cNvSpPr>
          <p:nvPr>
            <p:ph type="title"/>
          </p:nvPr>
        </p:nvSpPr>
        <p:spPr/>
        <p:txBody>
          <a:bodyPr/>
          <a:lstStyle/>
          <a:p>
            <a:r>
              <a:rPr lang="en-US" dirty="0"/>
              <a:t>The ‘if’ Statement</a:t>
            </a:r>
          </a:p>
        </p:txBody>
      </p:sp>
      <p:sp>
        <p:nvSpPr>
          <p:cNvPr id="3" name="Content Placeholder 2">
            <a:extLst>
              <a:ext uri="{FF2B5EF4-FFF2-40B4-BE49-F238E27FC236}">
                <a16:creationId xmlns:a16="http://schemas.microsoft.com/office/drawing/2014/main" id="{079D3C83-AC3A-4125-9B23-CE5B2F123998}"/>
              </a:ext>
            </a:extLst>
          </p:cNvPr>
          <p:cNvSpPr>
            <a:spLocks noGrp="1"/>
          </p:cNvSpPr>
          <p:nvPr>
            <p:ph idx="1"/>
          </p:nvPr>
        </p:nvSpPr>
        <p:spPr/>
        <p:txBody>
          <a:bodyPr>
            <a:normAutofit/>
          </a:bodyPr>
          <a:lstStyle/>
          <a:p>
            <a:pPr marL="0" indent="0">
              <a:buNone/>
            </a:pPr>
            <a:r>
              <a:rPr lang="en-US" dirty="0"/>
              <a:t>The if statement is the simplest form of decision control statement that is frequently used in decision making.</a:t>
            </a:r>
          </a:p>
          <a:p>
            <a:pPr marL="0" indent="0">
              <a:buNone/>
            </a:pPr>
            <a:r>
              <a:rPr lang="en-US" dirty="0"/>
              <a:t>Syntax of If Statement</a:t>
            </a:r>
          </a:p>
          <a:p>
            <a:pPr marL="0" indent="0">
              <a:buNone/>
            </a:pPr>
            <a:r>
              <a:rPr lang="en-US" dirty="0"/>
              <a:t>if (test_expression) :</a:t>
            </a:r>
          </a:p>
          <a:p>
            <a:pPr marL="274320" lvl="1" indent="0">
              <a:buNone/>
            </a:pPr>
            <a:r>
              <a:rPr lang="en-US" dirty="0"/>
              <a:t>statement1</a:t>
            </a:r>
          </a:p>
          <a:p>
            <a:pPr marL="274320" lvl="1" indent="0">
              <a:buNone/>
            </a:pPr>
            <a:r>
              <a:rPr lang="en-US" dirty="0"/>
              <a:t>statement n</a:t>
            </a:r>
          </a:p>
          <a:p>
            <a:pPr marL="274320" lvl="1" indent="0">
              <a:buNone/>
            </a:pPr>
            <a:r>
              <a:rPr lang="en-US" dirty="0"/>
              <a:t>statement x</a:t>
            </a:r>
          </a:p>
          <a:p>
            <a:pPr marL="0" indent="0">
              <a:buNone/>
            </a:pPr>
            <a:r>
              <a:rPr lang="en-US" dirty="0"/>
              <a:t># Program to increment a number if it is positive</a:t>
            </a:r>
          </a:p>
          <a:p>
            <a:pPr marL="274320" lvl="1" indent="0">
              <a:buNone/>
            </a:pPr>
            <a:r>
              <a:rPr lang="en-US" dirty="0"/>
              <a:t>x = 10 # Initialize the value of x</a:t>
            </a:r>
          </a:p>
          <a:p>
            <a:pPr marL="274320" lvl="1" indent="0">
              <a:buNone/>
            </a:pPr>
            <a:r>
              <a:rPr lang="en-US" dirty="0"/>
              <a:t>if (x&gt;0): # test the value of x</a:t>
            </a:r>
          </a:p>
          <a:p>
            <a:pPr marL="548640" lvl="2" indent="0">
              <a:buNone/>
            </a:pPr>
            <a:r>
              <a:rPr lang="en-US" dirty="0"/>
              <a:t>x = x+1 # Increment the value of x if it is &gt; 0</a:t>
            </a:r>
          </a:p>
          <a:p>
            <a:pPr marL="274320" lvl="1" indent="0">
              <a:buNone/>
            </a:pPr>
            <a:r>
              <a:rPr lang="en-US" dirty="0"/>
              <a:t>print(x) # print the value of</a:t>
            </a:r>
          </a:p>
        </p:txBody>
      </p:sp>
    </p:spTree>
    <p:extLst>
      <p:ext uri="{BB962C8B-B14F-4D97-AF65-F5344CB8AC3E}">
        <p14:creationId xmlns:p14="http://schemas.microsoft.com/office/powerpoint/2010/main" val="3005909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345C7-6E40-48F2-B5B7-FC2B49946082}"/>
              </a:ext>
            </a:extLst>
          </p:cNvPr>
          <p:cNvSpPr>
            <a:spLocks noGrp="1"/>
          </p:cNvSpPr>
          <p:nvPr>
            <p:ph type="title"/>
          </p:nvPr>
        </p:nvSpPr>
        <p:spPr/>
        <p:txBody>
          <a:bodyPr/>
          <a:lstStyle/>
          <a:p>
            <a:r>
              <a:rPr lang="en-US" dirty="0"/>
              <a:t>The ‘if-else’ Statement</a:t>
            </a:r>
          </a:p>
        </p:txBody>
      </p:sp>
      <p:sp>
        <p:nvSpPr>
          <p:cNvPr id="3" name="Content Placeholder 2">
            <a:extLst>
              <a:ext uri="{FF2B5EF4-FFF2-40B4-BE49-F238E27FC236}">
                <a16:creationId xmlns:a16="http://schemas.microsoft.com/office/drawing/2014/main" id="{D1B21AD7-C856-4A7C-BB04-5F0495923F12}"/>
              </a:ext>
            </a:extLst>
          </p:cNvPr>
          <p:cNvSpPr>
            <a:spLocks noGrp="1"/>
          </p:cNvSpPr>
          <p:nvPr>
            <p:ph idx="1"/>
          </p:nvPr>
        </p:nvSpPr>
        <p:spPr/>
        <p:txBody>
          <a:bodyPr/>
          <a:lstStyle/>
          <a:p>
            <a:pPr marL="0" indent="0">
              <a:buNone/>
            </a:pPr>
            <a:r>
              <a:rPr lang="en-US" dirty="0"/>
              <a:t>The use of If — else statement is very simple. When you run your program, The test expression is evaluated and if the result is True, the statement followed by the expression is executed, else if the expression is False, the statement followed by the expression is executed.</a:t>
            </a:r>
          </a:p>
          <a:p>
            <a:pPr marL="0" indent="0">
              <a:buNone/>
            </a:pPr>
            <a:r>
              <a:rPr lang="en-US" dirty="0"/>
              <a:t>Syntax of If — else Statement</a:t>
            </a:r>
          </a:p>
          <a:p>
            <a:pPr marL="0" indent="0">
              <a:buNone/>
            </a:pPr>
            <a:r>
              <a:rPr lang="en-US" dirty="0"/>
              <a:t>If ( test_expression ) :</a:t>
            </a:r>
          </a:p>
          <a:p>
            <a:pPr marL="274320" lvl="1" indent="0">
              <a:buNone/>
            </a:pPr>
            <a:r>
              <a:rPr lang="en-US" dirty="0"/>
              <a:t>statement block 1</a:t>
            </a:r>
          </a:p>
          <a:p>
            <a:pPr marL="0" indent="0">
              <a:buNone/>
            </a:pPr>
            <a:r>
              <a:rPr lang="en-US" dirty="0"/>
              <a:t>else :</a:t>
            </a:r>
          </a:p>
          <a:p>
            <a:pPr marL="274320" lvl="1" indent="0">
              <a:buNone/>
            </a:pPr>
            <a:r>
              <a:rPr lang="en-US" dirty="0"/>
              <a:t>statement block 2</a:t>
            </a:r>
          </a:p>
          <a:p>
            <a:pPr marL="0" indent="0">
              <a:buNone/>
            </a:pPr>
            <a:r>
              <a:rPr lang="en-US" dirty="0"/>
              <a:t>statement x</a:t>
            </a:r>
          </a:p>
        </p:txBody>
      </p:sp>
    </p:spTree>
    <p:extLst>
      <p:ext uri="{BB962C8B-B14F-4D97-AF65-F5344CB8AC3E}">
        <p14:creationId xmlns:p14="http://schemas.microsoft.com/office/powerpoint/2010/main" val="1072251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CE187-3507-4CE4-A4AB-ABD2609721AF}"/>
              </a:ext>
            </a:extLst>
          </p:cNvPr>
          <p:cNvSpPr>
            <a:spLocks noGrp="1"/>
          </p:cNvSpPr>
          <p:nvPr>
            <p:ph type="title"/>
          </p:nvPr>
        </p:nvSpPr>
        <p:spPr/>
        <p:txBody>
          <a:bodyPr/>
          <a:lstStyle/>
          <a:p>
            <a:r>
              <a:rPr lang="en-US" dirty="0"/>
              <a:t>The ‘if-elif-else’ Statement</a:t>
            </a:r>
          </a:p>
        </p:txBody>
      </p:sp>
      <p:sp>
        <p:nvSpPr>
          <p:cNvPr id="3" name="Content Placeholder 2">
            <a:extLst>
              <a:ext uri="{FF2B5EF4-FFF2-40B4-BE49-F238E27FC236}">
                <a16:creationId xmlns:a16="http://schemas.microsoft.com/office/drawing/2014/main" id="{AFE8CC3A-574F-4BD4-947E-AE090A395B76}"/>
              </a:ext>
            </a:extLst>
          </p:cNvPr>
          <p:cNvSpPr>
            <a:spLocks noGrp="1"/>
          </p:cNvSpPr>
          <p:nvPr>
            <p:ph idx="1"/>
          </p:nvPr>
        </p:nvSpPr>
        <p:spPr/>
        <p:txBody>
          <a:bodyPr>
            <a:normAutofit/>
          </a:bodyPr>
          <a:lstStyle/>
          <a:p>
            <a:pPr marL="0" indent="0">
              <a:buNone/>
            </a:pPr>
            <a:r>
              <a:rPr lang="en-US" dirty="0"/>
              <a:t>Python supports if — elif — else statements to test additional conditions apart from the initial test expression. The if- elif — else constructs works in the same way as usual to if-else statement. One more thing to remember that it is not necessary that every if statement should have an else block as python supports simple if statements also.</a:t>
            </a:r>
          </a:p>
          <a:p>
            <a:pPr marL="0" indent="0">
              <a:buNone/>
            </a:pPr>
            <a:r>
              <a:rPr lang="en-US" dirty="0"/>
              <a:t>Syntax of If — elif — else statement</a:t>
            </a:r>
          </a:p>
          <a:p>
            <a:pPr marL="0" indent="0">
              <a:buNone/>
            </a:pPr>
            <a:r>
              <a:rPr lang="en-US" dirty="0"/>
              <a:t>if ( test expression 1):</a:t>
            </a:r>
          </a:p>
          <a:p>
            <a:pPr marL="274320" lvl="1" indent="0">
              <a:buNone/>
            </a:pPr>
            <a:r>
              <a:rPr lang="en-US" dirty="0"/>
              <a:t>statement block 1</a:t>
            </a:r>
          </a:p>
          <a:p>
            <a:pPr marL="0" indent="0">
              <a:buNone/>
            </a:pPr>
            <a:r>
              <a:rPr lang="en-US" dirty="0"/>
              <a:t>elif ( test expression 2 ):</a:t>
            </a:r>
          </a:p>
          <a:p>
            <a:pPr marL="274320" lvl="1" indent="0">
              <a:buNone/>
            </a:pPr>
            <a:r>
              <a:rPr lang="en-US" dirty="0"/>
              <a:t>statement block 2</a:t>
            </a:r>
          </a:p>
          <a:p>
            <a:pPr marL="0" indent="0">
              <a:buNone/>
            </a:pPr>
            <a:r>
              <a:rPr lang="en-US" dirty="0"/>
              <a:t>else:</a:t>
            </a:r>
          </a:p>
          <a:p>
            <a:pPr marL="274320" lvl="1" indent="0">
              <a:buNone/>
            </a:pPr>
            <a:r>
              <a:rPr lang="en-US" dirty="0"/>
              <a:t>statement block X</a:t>
            </a:r>
          </a:p>
          <a:p>
            <a:pPr marL="0" indent="0">
              <a:buNone/>
            </a:pPr>
            <a:r>
              <a:rPr lang="en-US" dirty="0"/>
              <a:t>statement y</a:t>
            </a:r>
          </a:p>
        </p:txBody>
      </p:sp>
    </p:spTree>
    <p:extLst>
      <p:ext uri="{BB962C8B-B14F-4D97-AF65-F5344CB8AC3E}">
        <p14:creationId xmlns:p14="http://schemas.microsoft.com/office/powerpoint/2010/main" val="526602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8D621-B4BE-4F9B-8AF5-4046486A83CE}"/>
              </a:ext>
            </a:extLst>
          </p:cNvPr>
          <p:cNvSpPr>
            <a:spLocks noGrp="1"/>
          </p:cNvSpPr>
          <p:nvPr>
            <p:ph type="title"/>
          </p:nvPr>
        </p:nvSpPr>
        <p:spPr/>
        <p:txBody>
          <a:bodyPr/>
          <a:lstStyle/>
          <a:p>
            <a:r>
              <a:rPr lang="en-US" dirty="0"/>
              <a:t>Introduction of Loop</a:t>
            </a:r>
          </a:p>
        </p:txBody>
      </p:sp>
      <p:sp>
        <p:nvSpPr>
          <p:cNvPr id="3" name="Content Placeholder 2">
            <a:extLst>
              <a:ext uri="{FF2B5EF4-FFF2-40B4-BE49-F238E27FC236}">
                <a16:creationId xmlns:a16="http://schemas.microsoft.com/office/drawing/2014/main" id="{519B4C5B-EB9A-4244-9D67-8C54452ACEF8}"/>
              </a:ext>
            </a:extLst>
          </p:cNvPr>
          <p:cNvSpPr>
            <a:spLocks noGrp="1"/>
          </p:cNvSpPr>
          <p:nvPr>
            <p:ph idx="1"/>
          </p:nvPr>
        </p:nvSpPr>
        <p:spPr/>
        <p:txBody>
          <a:bodyPr/>
          <a:lstStyle/>
          <a:p>
            <a:r>
              <a:rPr lang="en-US" dirty="0"/>
              <a:t>A loop is a programming function that repeats a statement or condition according to the specific condition.</a:t>
            </a:r>
          </a:p>
          <a:p>
            <a:r>
              <a:rPr lang="en-US" dirty="0"/>
              <a:t>The loop repeats a certain statement until the condition given by the programmer is True.</a:t>
            </a:r>
          </a:p>
          <a:p>
            <a:r>
              <a:rPr lang="en-US" dirty="0"/>
              <a:t>Let’s understand the loop through an example:</a:t>
            </a:r>
          </a:p>
          <a:p>
            <a:pPr lvl="1"/>
            <a:r>
              <a:rPr lang="en-US" dirty="0"/>
              <a:t>Suppose you went to the market to purchase a T-shirt. Now, you will visit each and every single shop until you get your desired T-shirt and when you find it you return to your home.</a:t>
            </a:r>
          </a:p>
          <a:p>
            <a:r>
              <a:rPr lang="en-US" dirty="0"/>
              <a:t>That’s how loop work, It will also perform the task until the condition will not be met.</a:t>
            </a:r>
          </a:p>
        </p:txBody>
      </p:sp>
    </p:spTree>
    <p:extLst>
      <p:ext uri="{BB962C8B-B14F-4D97-AF65-F5344CB8AC3E}">
        <p14:creationId xmlns:p14="http://schemas.microsoft.com/office/powerpoint/2010/main" val="3069950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A0572-491D-4198-9868-0515C48F30A9}"/>
              </a:ext>
            </a:extLst>
          </p:cNvPr>
          <p:cNvSpPr>
            <a:spLocks noGrp="1"/>
          </p:cNvSpPr>
          <p:nvPr>
            <p:ph type="title"/>
          </p:nvPr>
        </p:nvSpPr>
        <p:spPr/>
        <p:txBody>
          <a:bodyPr/>
          <a:lstStyle/>
          <a:p>
            <a:r>
              <a:rPr lang="en-US" dirty="0"/>
              <a:t>Types of Loop</a:t>
            </a:r>
          </a:p>
        </p:txBody>
      </p:sp>
      <p:sp>
        <p:nvSpPr>
          <p:cNvPr id="3" name="Content Placeholder 2">
            <a:extLst>
              <a:ext uri="{FF2B5EF4-FFF2-40B4-BE49-F238E27FC236}">
                <a16:creationId xmlns:a16="http://schemas.microsoft.com/office/drawing/2014/main" id="{B7D85F02-8B37-4AD1-A3C3-5B1B833092B3}"/>
              </a:ext>
            </a:extLst>
          </p:cNvPr>
          <p:cNvSpPr>
            <a:spLocks noGrp="1"/>
          </p:cNvSpPr>
          <p:nvPr>
            <p:ph idx="1"/>
          </p:nvPr>
        </p:nvSpPr>
        <p:spPr/>
        <p:txBody>
          <a:bodyPr/>
          <a:lstStyle/>
          <a:p>
            <a:pPr marL="0" indent="0">
              <a:buNone/>
            </a:pPr>
            <a:r>
              <a:rPr lang="en-US" dirty="0"/>
              <a:t>In python programming language, loops are usually three types:</a:t>
            </a:r>
          </a:p>
          <a:p>
            <a:pPr marL="342900" indent="-342900">
              <a:buFont typeface="+mj-lt"/>
              <a:buAutoNum type="arabicPeriod"/>
            </a:pPr>
            <a:r>
              <a:rPr lang="en-US" dirty="0"/>
              <a:t>for loop</a:t>
            </a:r>
          </a:p>
          <a:p>
            <a:pPr marL="342900" indent="-342900">
              <a:buFont typeface="+mj-lt"/>
              <a:buAutoNum type="arabicPeriod"/>
            </a:pPr>
            <a:r>
              <a:rPr lang="en-US" dirty="0"/>
              <a:t>while loop</a:t>
            </a:r>
          </a:p>
          <a:p>
            <a:pPr marL="342900" indent="-342900">
              <a:buFont typeface="+mj-lt"/>
              <a:buAutoNum type="arabicPeriod"/>
            </a:pPr>
            <a:r>
              <a:rPr lang="en-US" dirty="0"/>
              <a:t>Nested loop</a:t>
            </a:r>
          </a:p>
          <a:p>
            <a:pPr marL="0" indent="0">
              <a:buNone/>
            </a:pPr>
            <a:endParaRPr lang="en-US" dirty="0"/>
          </a:p>
        </p:txBody>
      </p:sp>
    </p:spTree>
    <p:extLst>
      <p:ext uri="{BB962C8B-B14F-4D97-AF65-F5344CB8AC3E}">
        <p14:creationId xmlns:p14="http://schemas.microsoft.com/office/powerpoint/2010/main" val="23838113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4F055B-D391-44D3-A87A-BCD07BD5A3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{0607726A-77BD-4BE4-902C-E6399BB8D073}tf56219246</Template>
  <TotalTime>0</TotalTime>
  <Words>984</Words>
  <Application>Microsoft Office PowerPoint</Application>
  <PresentationFormat>Widescreen</PresentationFormat>
  <Paragraphs>98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Avenir Next LT Pro</vt:lpstr>
      <vt:lpstr>Avenir Next LT Pro Light</vt:lpstr>
      <vt:lpstr>Calibri</vt:lpstr>
      <vt:lpstr>Garamond</vt:lpstr>
      <vt:lpstr>SavonVTI</vt:lpstr>
      <vt:lpstr>Decision control statements</vt:lpstr>
      <vt:lpstr>What is a Decision Control Statement?</vt:lpstr>
      <vt:lpstr>Sequential Control Statement</vt:lpstr>
      <vt:lpstr>Selection Control Statement</vt:lpstr>
      <vt:lpstr>The ‘if’ Statement</vt:lpstr>
      <vt:lpstr>The ‘if-else’ Statement</vt:lpstr>
      <vt:lpstr>The ‘if-elif-else’ Statement</vt:lpstr>
      <vt:lpstr>Introduction of Loop</vt:lpstr>
      <vt:lpstr>Types of Loop</vt:lpstr>
      <vt:lpstr>What is a ‘for’ Loop?</vt:lpstr>
      <vt:lpstr>What is a ‘for’ Loop?</vt:lpstr>
      <vt:lpstr>What is a ‘while’ Loop?</vt:lpstr>
      <vt:lpstr>What is a ‘while’ Loop?</vt:lpstr>
      <vt:lpstr>Nested Loop</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Control Statements</dc:title>
  <dc:creator/>
  <cp:lastModifiedBy/>
  <cp:revision>1</cp:revision>
  <dcterms:created xsi:type="dcterms:W3CDTF">2020-04-26T06:00:09Z</dcterms:created>
  <dcterms:modified xsi:type="dcterms:W3CDTF">2020-04-26T16:27:53Z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