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1" r:id="rId10"/>
    <p:sldId id="267" r:id="rId11"/>
    <p:sldId id="268" r:id="rId12"/>
    <p:sldId id="266" r:id="rId13"/>
    <p:sldId id="265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509796A-E310-4CF6-B5EE-5BB3F6B72BD6}">
          <p14:sldIdLst>
            <p14:sldId id="256"/>
            <p14:sldId id="257"/>
            <p14:sldId id="259"/>
            <p14:sldId id="260"/>
            <p14:sldId id="258"/>
            <p14:sldId id="262"/>
            <p14:sldId id="263"/>
            <p14:sldId id="264"/>
            <p14:sldId id="261"/>
          </p14:sldIdLst>
        </p14:section>
        <p14:section name="제목 없는 구역" id="{53F545AD-575C-4B1B-89A6-F665357CEC97}">
          <p14:sldIdLst>
            <p14:sldId id="267"/>
            <p14:sldId id="26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82D9"/>
    <a:srgbClr val="102B53"/>
    <a:srgbClr val="161C89"/>
    <a:srgbClr val="181E8C"/>
    <a:srgbClr val="29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6147-363D-473B-B232-6EB7B445B7BF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64F2-521A-46FF-A037-C2A8AB5F8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6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64F2-521A-46FF-A037-C2A8AB5F8D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64F2-521A-46FF-A037-C2A8AB5F8D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7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64F2-521A-46FF-A037-C2A8AB5F8D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9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2993E-1DA1-4891-839B-5EE6F94E8E82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4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918926" y="1598300"/>
            <a:ext cx="502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Project_LH</a:t>
            </a:r>
            <a:r>
              <a:rPr lang="en-US" altLang="ko-KR" sz="2400" dirty="0"/>
              <a:t> UI</a:t>
            </a:r>
            <a:r>
              <a:rPr lang="ko-KR" altLang="en-US" sz="2400" dirty="0"/>
              <a:t> 기획안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9D-407A-0356-356B-DCF9575A38BC}"/>
              </a:ext>
            </a:extLst>
          </p:cNvPr>
          <p:cNvSpPr txBox="1"/>
          <p:nvPr/>
        </p:nvSpPr>
        <p:spPr>
          <a:xfrm>
            <a:off x="538681" y="6374932"/>
            <a:ext cx="12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&lt;History&gt;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B48C79-5D7E-5308-E233-D270E858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762"/>
              </p:ext>
            </p:extLst>
          </p:nvPr>
        </p:nvGraphicFramePr>
        <p:xfrm>
          <a:off x="538681" y="6911351"/>
          <a:ext cx="5780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675">
                  <a:extLst>
                    <a:ext uri="{9D8B030D-6E8A-4147-A177-3AD203B41FA5}">
                      <a16:colId xmlns:a16="http://schemas.microsoft.com/office/drawing/2014/main" val="4283107405"/>
                    </a:ext>
                  </a:extLst>
                </a:gridCol>
                <a:gridCol w="3081525">
                  <a:extLst>
                    <a:ext uri="{9D8B030D-6E8A-4147-A177-3AD203B41FA5}">
                      <a16:colId xmlns:a16="http://schemas.microsoft.com/office/drawing/2014/main" val="1344304269"/>
                    </a:ext>
                  </a:extLst>
                </a:gridCol>
                <a:gridCol w="892947">
                  <a:extLst>
                    <a:ext uri="{9D8B030D-6E8A-4147-A177-3AD203B41FA5}">
                      <a16:colId xmlns:a16="http://schemas.microsoft.com/office/drawing/2014/main" val="990153076"/>
                    </a:ext>
                  </a:extLst>
                </a:gridCol>
                <a:gridCol w="760493">
                  <a:extLst>
                    <a:ext uri="{9D8B030D-6E8A-4147-A177-3AD203B41FA5}">
                      <a16:colId xmlns:a16="http://schemas.microsoft.com/office/drawing/2014/main" val="1713335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7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기획안 초고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3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캐릭터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info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장비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스탯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63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캐릭터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info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가치관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특성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05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2024.07.29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0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2024.08.12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정산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스테이지 맵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2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정산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ABCE-8605-E907-14C2-E1BEC5CD7BF4}"/>
              </a:ext>
            </a:extLst>
          </p:cNvPr>
          <p:cNvSpPr txBox="1"/>
          <p:nvPr/>
        </p:nvSpPr>
        <p:spPr>
          <a:xfrm>
            <a:off x="543209" y="3745452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0E55-0504-E534-F43E-522B7C3221A9}"/>
              </a:ext>
            </a:extLst>
          </p:cNvPr>
          <p:cNvSpPr txBox="1"/>
          <p:nvPr/>
        </p:nvSpPr>
        <p:spPr>
          <a:xfrm>
            <a:off x="552282" y="4075725"/>
            <a:ext cx="5956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 </a:t>
            </a:r>
            <a:r>
              <a:rPr lang="ko-KR" altLang="en-US" sz="1200" dirty="0" err="1">
                <a:solidFill>
                  <a:srgbClr val="FF0000"/>
                </a:solidFill>
              </a:rPr>
              <a:t>파티원</a:t>
            </a:r>
            <a:r>
              <a:rPr lang="ko-KR" altLang="en-US" sz="1200" dirty="0">
                <a:solidFill>
                  <a:srgbClr val="FF0000"/>
                </a:solidFill>
              </a:rPr>
              <a:t>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좌측의 캐릭터 이미지를 클릭하면 캐릭터 정보를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캐릭터 정보는 캐릭터 상세 정보 팝업과 거의 동일한 내용을 포함하지만 장비 장착의 편의성을 위하여 장비와 </a:t>
            </a:r>
            <a:r>
              <a:rPr lang="ko-KR" altLang="en-US" sz="1200" dirty="0" err="1"/>
              <a:t>스테이터스가</a:t>
            </a:r>
            <a:r>
              <a:rPr lang="ko-KR" altLang="en-US" sz="1200" dirty="0"/>
              <a:t> 상단에 노출된다</a:t>
            </a:r>
            <a:r>
              <a:rPr lang="en-US" altLang="ko-KR" sz="1200" dirty="0"/>
              <a:t>. </a:t>
            </a:r>
            <a:r>
              <a:rPr lang="ko-KR" altLang="en-US" sz="1200" dirty="0"/>
              <a:t>그 외 정보</a:t>
            </a:r>
            <a:r>
              <a:rPr lang="en-US" altLang="ko-KR" sz="1200" dirty="0"/>
              <a:t>(</a:t>
            </a:r>
            <a:r>
              <a:rPr lang="ko-KR" altLang="en-US" sz="1200" dirty="0"/>
              <a:t>가치관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)</a:t>
            </a:r>
            <a:r>
              <a:rPr lang="ko-KR" altLang="en-US" sz="1200" dirty="0"/>
              <a:t>는 스크롤을 통해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인벤토리의 장비를 장착하거나 소비 아이템을 사용하기 위해 아이템을 캐릭터 아이콘으로 드래그 했을 때도 정보를 확인할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때에는 장착 시 </a:t>
            </a:r>
            <a:r>
              <a:rPr lang="ko-KR" altLang="en-US" sz="1200" dirty="0" err="1"/>
              <a:t>스테이터스</a:t>
            </a:r>
            <a:r>
              <a:rPr lang="ko-KR" altLang="en-US" sz="1200" dirty="0"/>
              <a:t> 변동을 빨간 폰트</a:t>
            </a:r>
            <a:r>
              <a:rPr lang="en-US" altLang="ko-KR" sz="1200" dirty="0"/>
              <a:t>/</a:t>
            </a:r>
            <a:r>
              <a:rPr lang="ko-KR" altLang="en-US" sz="1200" dirty="0"/>
              <a:t>녹색 폰트로 미리 볼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84AB97-400C-C071-9819-300FE7E3B42D}"/>
              </a:ext>
            </a:extLst>
          </p:cNvPr>
          <p:cNvSpPr/>
          <p:nvPr/>
        </p:nvSpPr>
        <p:spPr>
          <a:xfrm>
            <a:off x="543209" y="994739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C343C78-C9C7-7419-7077-A618B1BC8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08" y="1041884"/>
            <a:ext cx="190500" cy="190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191D6AB-0552-D578-F377-7B200324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00" y="1004596"/>
            <a:ext cx="630008" cy="25105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086FA8-2DC7-2C3E-31C6-EA9C38F67611}"/>
              </a:ext>
            </a:extLst>
          </p:cNvPr>
          <p:cNvSpPr/>
          <p:nvPr/>
        </p:nvSpPr>
        <p:spPr>
          <a:xfrm>
            <a:off x="4279899" y="1018142"/>
            <a:ext cx="617309" cy="237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A7AA0-B366-01D0-19E2-C318D1FA93E5}"/>
              </a:ext>
            </a:extLst>
          </p:cNvPr>
          <p:cNvSpPr txBox="1"/>
          <p:nvPr/>
        </p:nvSpPr>
        <p:spPr>
          <a:xfrm>
            <a:off x="4325574" y="953371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BDFF85A-3422-201B-45D0-CC048FA9DA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6883"/>
          <a:stretch/>
        </p:blipFill>
        <p:spPr>
          <a:xfrm>
            <a:off x="562257" y="1004596"/>
            <a:ext cx="1971393" cy="2571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3CB994-A382-A020-CE87-68F45B6FE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898" y="2386150"/>
            <a:ext cx="1125309" cy="891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9374A0E-6C83-E813-1FEB-0AF4A622F803}"/>
              </a:ext>
            </a:extLst>
          </p:cNvPr>
          <p:cNvSpPr/>
          <p:nvPr/>
        </p:nvSpPr>
        <p:spPr>
          <a:xfrm>
            <a:off x="4000663" y="3292274"/>
            <a:ext cx="1150543" cy="272898"/>
          </a:xfrm>
          <a:prstGeom prst="round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떠나기</a:t>
            </a:r>
          </a:p>
        </p:txBody>
      </p:sp>
      <p:pic>
        <p:nvPicPr>
          <p:cNvPr id="24" name="Picture 2" descr="돋보기 - 무료 상호 작용개 아이콘">
            <a:extLst>
              <a:ext uri="{FF2B5EF4-FFF2-40B4-BE49-F238E27FC236}">
                <a16:creationId xmlns:a16="http://schemas.microsoft.com/office/drawing/2014/main" id="{36009E9F-99CE-B93C-EF21-15AD47E8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16" y="2405261"/>
            <a:ext cx="131992" cy="1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936630-3E32-0498-A36E-DA2CCC51C181}"/>
              </a:ext>
            </a:extLst>
          </p:cNvPr>
          <p:cNvSpPr/>
          <p:nvPr/>
        </p:nvSpPr>
        <p:spPr>
          <a:xfrm>
            <a:off x="4025979" y="1255652"/>
            <a:ext cx="1099910" cy="1107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F6C4B5-18CE-A194-8945-5E6095229230}"/>
              </a:ext>
            </a:extLst>
          </p:cNvPr>
          <p:cNvSpPr/>
          <p:nvPr/>
        </p:nvSpPr>
        <p:spPr>
          <a:xfrm>
            <a:off x="4114080" y="1364957"/>
            <a:ext cx="280519" cy="274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44281D-22CC-4DA4-82EC-A8EB6DFD908B}"/>
              </a:ext>
            </a:extLst>
          </p:cNvPr>
          <p:cNvSpPr/>
          <p:nvPr/>
        </p:nvSpPr>
        <p:spPr>
          <a:xfrm>
            <a:off x="4441942" y="1363824"/>
            <a:ext cx="280519" cy="274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A6CA96-1584-4900-3588-7CD8233C94BB}"/>
              </a:ext>
            </a:extLst>
          </p:cNvPr>
          <p:cNvSpPr/>
          <p:nvPr/>
        </p:nvSpPr>
        <p:spPr>
          <a:xfrm>
            <a:off x="4777756" y="1371327"/>
            <a:ext cx="280519" cy="274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B40B6C-0384-3087-BAEC-07D271445702}"/>
              </a:ext>
            </a:extLst>
          </p:cNvPr>
          <p:cNvSpPr/>
          <p:nvPr/>
        </p:nvSpPr>
        <p:spPr>
          <a:xfrm>
            <a:off x="4129200" y="1759855"/>
            <a:ext cx="280519" cy="274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87846-0AEB-D487-B882-F8271EC0D241}"/>
              </a:ext>
            </a:extLst>
          </p:cNvPr>
          <p:cNvSpPr/>
          <p:nvPr/>
        </p:nvSpPr>
        <p:spPr>
          <a:xfrm>
            <a:off x="4453709" y="1766573"/>
            <a:ext cx="280519" cy="267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713279-2A5C-718B-CFAA-FAEC64CCB5A3}"/>
              </a:ext>
            </a:extLst>
          </p:cNvPr>
          <p:cNvSpPr txBox="1"/>
          <p:nvPr/>
        </p:nvSpPr>
        <p:spPr>
          <a:xfrm>
            <a:off x="3977034" y="2136670"/>
            <a:ext cx="13035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&lt;&lt;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드래그앤 드랍으로 사용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&gt;&gt;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80303C-FE49-12CA-A9A3-366469928EA6}"/>
              </a:ext>
            </a:extLst>
          </p:cNvPr>
          <p:cNvSpPr/>
          <p:nvPr/>
        </p:nvSpPr>
        <p:spPr>
          <a:xfrm>
            <a:off x="2546350" y="1004596"/>
            <a:ext cx="1454147" cy="2560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69ACDA-BDC3-39B2-C49F-722D10FEEC03}"/>
              </a:ext>
            </a:extLst>
          </p:cNvPr>
          <p:cNvSpPr/>
          <p:nvPr/>
        </p:nvSpPr>
        <p:spPr>
          <a:xfrm>
            <a:off x="2626005" y="1224959"/>
            <a:ext cx="269593" cy="29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05E51C-0337-DC35-6330-6BB20C162C92}"/>
              </a:ext>
            </a:extLst>
          </p:cNvPr>
          <p:cNvSpPr/>
          <p:nvPr/>
        </p:nvSpPr>
        <p:spPr>
          <a:xfrm>
            <a:off x="2962517" y="1223462"/>
            <a:ext cx="269593" cy="303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A1EC2E-2B7B-B196-8E87-6FE00B9CEF99}"/>
              </a:ext>
            </a:extLst>
          </p:cNvPr>
          <p:cNvSpPr/>
          <p:nvPr/>
        </p:nvSpPr>
        <p:spPr>
          <a:xfrm>
            <a:off x="3294203" y="1223463"/>
            <a:ext cx="269593" cy="296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D977A6F-90EB-CF1A-5E08-1B84D500C350}"/>
              </a:ext>
            </a:extLst>
          </p:cNvPr>
          <p:cNvSpPr/>
          <p:nvPr/>
        </p:nvSpPr>
        <p:spPr>
          <a:xfrm>
            <a:off x="3642822" y="1223747"/>
            <a:ext cx="269593" cy="296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8F0E150-1A1F-3DB2-C7E8-FB18EC3227B9}"/>
              </a:ext>
            </a:extLst>
          </p:cNvPr>
          <p:cNvCxnSpPr>
            <a:cxnSpLocks/>
          </p:cNvCxnSpPr>
          <p:nvPr/>
        </p:nvCxnSpPr>
        <p:spPr>
          <a:xfrm>
            <a:off x="2546350" y="2523437"/>
            <a:ext cx="14541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7F16D-73D7-E2A7-B99B-F7F24601E0D4}"/>
              </a:ext>
            </a:extLst>
          </p:cNvPr>
          <p:cNvSpPr/>
          <p:nvPr/>
        </p:nvSpPr>
        <p:spPr>
          <a:xfrm>
            <a:off x="2626007" y="2724147"/>
            <a:ext cx="269592" cy="269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CDF8204-BE40-342B-30AA-0A2A62F958E4}"/>
              </a:ext>
            </a:extLst>
          </p:cNvPr>
          <p:cNvSpPr/>
          <p:nvPr/>
        </p:nvSpPr>
        <p:spPr>
          <a:xfrm>
            <a:off x="2960817" y="2724146"/>
            <a:ext cx="269592" cy="269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6AAD031D-C536-7E00-D9EC-6470E5EB892C}"/>
              </a:ext>
            </a:extLst>
          </p:cNvPr>
          <p:cNvSpPr/>
          <p:nvPr/>
        </p:nvSpPr>
        <p:spPr>
          <a:xfrm>
            <a:off x="3294203" y="2724146"/>
            <a:ext cx="269593" cy="269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F8B47224-B57A-E9E1-73EA-573A20E48545}"/>
              </a:ext>
            </a:extLst>
          </p:cNvPr>
          <p:cNvSpPr/>
          <p:nvPr/>
        </p:nvSpPr>
        <p:spPr>
          <a:xfrm>
            <a:off x="927100" y="998246"/>
            <a:ext cx="1631293" cy="2560576"/>
          </a:xfrm>
          <a:prstGeom prst="rect">
            <a:avLst/>
          </a:prstGeom>
          <a:solidFill>
            <a:srgbClr val="102B53"/>
          </a:solidFill>
          <a:ln>
            <a:solidFill>
              <a:srgbClr val="1782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BBC40B4-E47B-26A9-2D24-4C18B4121796}"/>
              </a:ext>
            </a:extLst>
          </p:cNvPr>
          <p:cNvSpPr txBox="1"/>
          <p:nvPr/>
        </p:nvSpPr>
        <p:spPr>
          <a:xfrm>
            <a:off x="954619" y="2462538"/>
            <a:ext cx="160332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accent6">
                    <a:lumMod val="60000"/>
                    <a:lumOff val="40000"/>
                  </a:schemeClr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    </a:t>
            </a:r>
            <a:r>
              <a:rPr lang="ko-KR" altLang="en-US" sz="700" dirty="0">
                <a:solidFill>
                  <a:srgbClr val="FF000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  </a:t>
            </a:r>
            <a:r>
              <a:rPr lang="en-US" altLang="ko-KR" sz="700" dirty="0">
                <a:solidFill>
                  <a:srgbClr val="FF000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23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456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789k%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파티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스탯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______________________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행운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★재화 획득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100%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D559D29E-8F5E-3648-0BE7-F099571BC3FE}"/>
              </a:ext>
            </a:extLst>
          </p:cNvPr>
          <p:cNvSpPr/>
          <p:nvPr/>
        </p:nvSpPr>
        <p:spPr>
          <a:xfrm>
            <a:off x="579991" y="1322401"/>
            <a:ext cx="334409" cy="169849"/>
          </a:xfrm>
          <a:prstGeom prst="rect">
            <a:avLst/>
          </a:prstGeom>
          <a:solidFill>
            <a:srgbClr val="102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C73C1CA6-3CB3-2E96-DF62-C4C9B0C7A33A}"/>
              </a:ext>
            </a:extLst>
          </p:cNvPr>
          <p:cNvSpPr txBox="1"/>
          <p:nvPr/>
        </p:nvSpPr>
        <p:spPr>
          <a:xfrm>
            <a:off x="3001553" y="99940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인벤토리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EFC0DF8-E50C-1CFB-2EE1-5ECCEE4F2431}"/>
              </a:ext>
            </a:extLst>
          </p:cNvPr>
          <p:cNvSpPr txBox="1"/>
          <p:nvPr/>
        </p:nvSpPr>
        <p:spPr>
          <a:xfrm>
            <a:off x="2944584" y="2529020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획득 아이템</a:t>
            </a:r>
          </a:p>
        </p:txBody>
      </p:sp>
      <p:pic>
        <p:nvPicPr>
          <p:cNvPr id="1045" name="그림 1044">
            <a:extLst>
              <a:ext uri="{FF2B5EF4-FFF2-40B4-BE49-F238E27FC236}">
                <a16:creationId xmlns:a16="http://schemas.microsoft.com/office/drawing/2014/main" id="{E3C5CCD0-6289-49E7-480C-0CB12CAF5E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2093"/>
          <a:stretch/>
        </p:blipFill>
        <p:spPr>
          <a:xfrm>
            <a:off x="985378" y="1030665"/>
            <a:ext cx="1219370" cy="333159"/>
          </a:xfrm>
          <a:prstGeom prst="rect">
            <a:avLst/>
          </a:prstGeom>
        </p:spPr>
      </p:pic>
      <p:cxnSp>
        <p:nvCxnSpPr>
          <p:cNvPr id="1048" name="직선 연결선 1047">
            <a:extLst>
              <a:ext uri="{FF2B5EF4-FFF2-40B4-BE49-F238E27FC236}">
                <a16:creationId xmlns:a16="http://schemas.microsoft.com/office/drawing/2014/main" id="{5F64979D-EDA8-7D6C-7A52-BF17989C61D1}"/>
              </a:ext>
            </a:extLst>
          </p:cNvPr>
          <p:cNvCxnSpPr/>
          <p:nvPr/>
        </p:nvCxnSpPr>
        <p:spPr>
          <a:xfrm>
            <a:off x="1013924" y="1407325"/>
            <a:ext cx="1424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90AC6402-F586-AB1F-54D0-364D7963DB67}"/>
              </a:ext>
            </a:extLst>
          </p:cNvPr>
          <p:cNvSpPr/>
          <p:nvPr/>
        </p:nvSpPr>
        <p:spPr>
          <a:xfrm>
            <a:off x="1150401" y="1498571"/>
            <a:ext cx="269593" cy="29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68F64438-7BE6-9067-B810-55B4E092AFF8}"/>
              </a:ext>
            </a:extLst>
          </p:cNvPr>
          <p:cNvSpPr/>
          <p:nvPr/>
        </p:nvSpPr>
        <p:spPr>
          <a:xfrm>
            <a:off x="1137581" y="1847337"/>
            <a:ext cx="269593" cy="29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4D18A67E-7540-4A71-9742-DDC71E8E4262}"/>
              </a:ext>
            </a:extLst>
          </p:cNvPr>
          <p:cNvSpPr/>
          <p:nvPr/>
        </p:nvSpPr>
        <p:spPr>
          <a:xfrm>
            <a:off x="2062758" y="1498181"/>
            <a:ext cx="269593" cy="29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564887FD-B1E9-0F42-5F1B-598668C6438A}"/>
              </a:ext>
            </a:extLst>
          </p:cNvPr>
          <p:cNvSpPr/>
          <p:nvPr/>
        </p:nvSpPr>
        <p:spPr>
          <a:xfrm>
            <a:off x="2060643" y="1854584"/>
            <a:ext cx="269593" cy="29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3" name="사각형: 둥근 모서리 1052">
            <a:extLst>
              <a:ext uri="{FF2B5EF4-FFF2-40B4-BE49-F238E27FC236}">
                <a16:creationId xmlns:a16="http://schemas.microsoft.com/office/drawing/2014/main" id="{0D25BAC4-B5F9-3A6F-2E18-8CD8C1C89773}"/>
              </a:ext>
            </a:extLst>
          </p:cNvPr>
          <p:cNvSpPr/>
          <p:nvPr/>
        </p:nvSpPr>
        <p:spPr>
          <a:xfrm>
            <a:off x="2478737" y="1076594"/>
            <a:ext cx="46824" cy="2447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D3ADC7B8-A65C-0590-10E9-F620ED84C697}"/>
              </a:ext>
            </a:extLst>
          </p:cNvPr>
          <p:cNvSpPr/>
          <p:nvPr/>
        </p:nvSpPr>
        <p:spPr>
          <a:xfrm>
            <a:off x="568831" y="998246"/>
            <a:ext cx="1971393" cy="257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1E397D7-B319-99F5-6A93-FFD64BFC4141}"/>
              </a:ext>
            </a:extLst>
          </p:cNvPr>
          <p:cNvSpPr txBox="1"/>
          <p:nvPr/>
        </p:nvSpPr>
        <p:spPr>
          <a:xfrm>
            <a:off x="609621" y="1265689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1060" name="그림 1059">
            <a:extLst>
              <a:ext uri="{FF2B5EF4-FFF2-40B4-BE49-F238E27FC236}">
                <a16:creationId xmlns:a16="http://schemas.microsoft.com/office/drawing/2014/main" id="{591345FA-6ACC-2C11-F650-C974DF49A2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209" y="5883325"/>
            <a:ext cx="2550125" cy="1937341"/>
          </a:xfrm>
          <a:prstGeom prst="rect">
            <a:avLst/>
          </a:prstGeom>
        </p:spPr>
      </p:pic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3DE2B00C-D4E0-7A06-0AE2-EAE225059BC7}"/>
              </a:ext>
            </a:extLst>
          </p:cNvPr>
          <p:cNvSpPr/>
          <p:nvPr/>
        </p:nvSpPr>
        <p:spPr>
          <a:xfrm>
            <a:off x="857250" y="5883325"/>
            <a:ext cx="1143000" cy="193734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7E5DC61B-DE43-94C1-A039-11C18D557FE1}"/>
              </a:ext>
            </a:extLst>
          </p:cNvPr>
          <p:cNvSpPr txBox="1"/>
          <p:nvPr/>
        </p:nvSpPr>
        <p:spPr>
          <a:xfrm>
            <a:off x="1033582" y="6751967"/>
            <a:ext cx="8178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&lt;&lt;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장착 불가능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&gt;&gt;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77AD918B-0FCE-7214-5822-3C70B9DAED7F}"/>
              </a:ext>
            </a:extLst>
          </p:cNvPr>
          <p:cNvSpPr/>
          <p:nvPr/>
        </p:nvSpPr>
        <p:spPr>
          <a:xfrm>
            <a:off x="779604" y="6177328"/>
            <a:ext cx="269592" cy="269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2CF5DA9-1992-F766-0B89-B234BC8510F7}"/>
              </a:ext>
            </a:extLst>
          </p:cNvPr>
          <p:cNvSpPr txBox="1"/>
          <p:nvPr/>
        </p:nvSpPr>
        <p:spPr>
          <a:xfrm>
            <a:off x="3170371" y="5830051"/>
            <a:ext cx="333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인벤토리의 장비를 장착 불가능한 캐릭터에게 드래그 했을 때에는 </a:t>
            </a:r>
            <a:r>
              <a:rPr lang="ko-KR" altLang="en-US" sz="1200" dirty="0" err="1"/>
              <a:t>스테이터스</a:t>
            </a:r>
            <a:r>
              <a:rPr lang="ko-KR" altLang="en-US" sz="1200" dirty="0"/>
              <a:t> 창을 어둡게 표시하는 것으로 장착 불가능하다는 것을 알려준다</a:t>
            </a:r>
            <a:r>
              <a:rPr lang="en-US" altLang="ko-KR" sz="1200" dirty="0"/>
              <a:t>. (</a:t>
            </a:r>
            <a:r>
              <a:rPr lang="ko-KR" altLang="en-US" sz="1200" dirty="0"/>
              <a:t>좌측 이미지 참고</a:t>
            </a:r>
            <a:r>
              <a:rPr lang="en-US" altLang="ko-KR" sz="1200" dirty="0"/>
              <a:t>)</a:t>
            </a:r>
          </a:p>
          <a:p>
            <a:endParaRPr lang="en-US" altLang="ko-KR" sz="1200" dirty="0">
              <a:solidFill>
                <a:srgbClr val="00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인벤토리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장비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</a:rPr>
              <a:t>지금까지 획득한 장비를 확인할 수 있는 공간</a:t>
            </a:r>
            <a:endParaRPr lang="en-US" altLang="ko-KR" sz="1200" dirty="0">
              <a:solidFill>
                <a:srgbClr val="000000"/>
              </a:solidFill>
            </a:endParaRPr>
          </a:p>
          <a:p>
            <a:r>
              <a:rPr lang="en-US" altLang="ko-KR" sz="1200" dirty="0">
                <a:solidFill>
                  <a:srgbClr val="000000"/>
                </a:solidFill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</a:rPr>
              <a:t>아이템에 마우스 </a:t>
            </a:r>
            <a:r>
              <a:rPr lang="ko-KR" altLang="en-US" sz="1200" dirty="0" err="1">
                <a:solidFill>
                  <a:srgbClr val="000000"/>
                </a:solidFill>
              </a:rPr>
              <a:t>오버시</a:t>
            </a:r>
            <a:r>
              <a:rPr lang="ko-KR" altLang="en-US" sz="1200" dirty="0">
                <a:solidFill>
                  <a:srgbClr val="000000"/>
                </a:solidFill>
              </a:rPr>
              <a:t> 아이템 정보 </a:t>
            </a:r>
            <a:r>
              <a:rPr lang="ko-KR" altLang="en-US" sz="1200" dirty="0" err="1">
                <a:solidFill>
                  <a:srgbClr val="000000"/>
                </a:solidFill>
              </a:rPr>
              <a:t>툴팁이</a:t>
            </a:r>
            <a:r>
              <a:rPr lang="ko-KR" altLang="en-US" sz="1200" dirty="0">
                <a:solidFill>
                  <a:srgbClr val="000000"/>
                </a:solidFill>
              </a:rPr>
              <a:t> 나오며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 err="1">
                <a:solidFill>
                  <a:srgbClr val="000000"/>
                </a:solidFill>
              </a:rPr>
              <a:t>클릭시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</a:rPr>
              <a:t>툴팁</a:t>
            </a:r>
            <a:r>
              <a:rPr lang="ko-KR" altLang="en-US" sz="1200" dirty="0">
                <a:solidFill>
                  <a:srgbClr val="000000"/>
                </a:solidFill>
              </a:rPr>
              <a:t> 유지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드래그해서 장착</a:t>
            </a:r>
            <a:r>
              <a:rPr lang="en-US" altLang="ko-KR" sz="1200" dirty="0">
                <a:solidFill>
                  <a:srgbClr val="000000"/>
                </a:solidFill>
              </a:rPr>
              <a:t>/</a:t>
            </a:r>
            <a:r>
              <a:rPr lang="ko-KR" altLang="en-US" sz="1200" dirty="0">
                <a:solidFill>
                  <a:srgbClr val="000000"/>
                </a:solidFill>
              </a:rPr>
              <a:t>정리할 수 있다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AFB88AB2-DFD3-2BE1-7DF0-4A001386AC70}"/>
              </a:ext>
            </a:extLst>
          </p:cNvPr>
          <p:cNvSpPr/>
          <p:nvPr/>
        </p:nvSpPr>
        <p:spPr>
          <a:xfrm>
            <a:off x="2562026" y="1008639"/>
            <a:ext cx="1428012" cy="1432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C5183F22-1766-819B-8668-8FDA2297EA1E}"/>
              </a:ext>
            </a:extLst>
          </p:cNvPr>
          <p:cNvSpPr/>
          <p:nvPr/>
        </p:nvSpPr>
        <p:spPr>
          <a:xfrm>
            <a:off x="2562026" y="2482396"/>
            <a:ext cx="1428012" cy="107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682767DB-C2E2-0177-B184-99566274803C}"/>
              </a:ext>
            </a:extLst>
          </p:cNvPr>
          <p:cNvSpPr/>
          <p:nvPr/>
        </p:nvSpPr>
        <p:spPr>
          <a:xfrm>
            <a:off x="4025898" y="1268791"/>
            <a:ext cx="1099910" cy="1121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2AD7F315-2E17-FF11-1BFA-576E145EC289}"/>
              </a:ext>
            </a:extLst>
          </p:cNvPr>
          <p:cNvSpPr/>
          <p:nvPr/>
        </p:nvSpPr>
        <p:spPr>
          <a:xfrm>
            <a:off x="4015439" y="2422670"/>
            <a:ext cx="1099910" cy="808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AF5E94CF-B387-FCE5-861C-5560B37EE645}"/>
              </a:ext>
            </a:extLst>
          </p:cNvPr>
          <p:cNvSpPr/>
          <p:nvPr/>
        </p:nvSpPr>
        <p:spPr>
          <a:xfrm>
            <a:off x="4020396" y="3271705"/>
            <a:ext cx="1134446" cy="304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AD073CA-A059-B4D8-2452-FF526F05A993}"/>
              </a:ext>
            </a:extLst>
          </p:cNvPr>
          <p:cNvSpPr txBox="1"/>
          <p:nvPr/>
        </p:nvSpPr>
        <p:spPr>
          <a:xfrm>
            <a:off x="2603688" y="967214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E967554D-50F3-128F-6E02-5712E8DD0680}"/>
              </a:ext>
            </a:extLst>
          </p:cNvPr>
          <p:cNvSpPr txBox="1"/>
          <p:nvPr/>
        </p:nvSpPr>
        <p:spPr>
          <a:xfrm>
            <a:off x="4084520" y="124052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53D6C884-8242-F913-46A0-C6734FE18D8C}"/>
              </a:ext>
            </a:extLst>
          </p:cNvPr>
          <p:cNvSpPr txBox="1"/>
          <p:nvPr/>
        </p:nvSpPr>
        <p:spPr>
          <a:xfrm>
            <a:off x="2603688" y="247421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7999650C-6870-7426-7E4A-AC2434C9B1F4}"/>
              </a:ext>
            </a:extLst>
          </p:cNvPr>
          <p:cNvSpPr txBox="1"/>
          <p:nvPr/>
        </p:nvSpPr>
        <p:spPr>
          <a:xfrm>
            <a:off x="4064291" y="259799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EB897B37-191F-499B-F6E6-CFBCD1F1C345}"/>
              </a:ext>
            </a:extLst>
          </p:cNvPr>
          <p:cNvSpPr txBox="1"/>
          <p:nvPr/>
        </p:nvSpPr>
        <p:spPr>
          <a:xfrm>
            <a:off x="4055009" y="3239350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BD2C963C-957C-E5B7-4F2B-ED61AF4FC360}"/>
              </a:ext>
            </a:extLst>
          </p:cNvPr>
          <p:cNvSpPr txBox="1"/>
          <p:nvPr/>
        </p:nvSpPr>
        <p:spPr>
          <a:xfrm>
            <a:off x="450765" y="7873940"/>
            <a:ext cx="5956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인벤토리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소비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소지중인 소비 아이템을 확인할 수 있는 공간</a:t>
            </a:r>
            <a:r>
              <a:rPr lang="en-US" altLang="ko-KR" sz="1200" dirty="0"/>
              <a:t>. </a:t>
            </a:r>
            <a:r>
              <a:rPr lang="ko-KR" altLang="en-US" sz="1200" dirty="0"/>
              <a:t>살아있는 </a:t>
            </a:r>
            <a:r>
              <a:rPr lang="ko-KR" altLang="en-US" sz="1200" dirty="0" err="1"/>
              <a:t>파티원</a:t>
            </a:r>
            <a:r>
              <a:rPr lang="ko-KR" altLang="en-US" sz="1200" dirty="0"/>
              <a:t> 수에 따라 최대 </a:t>
            </a:r>
            <a:r>
              <a:rPr lang="en-US" altLang="ko-KR" sz="1200" dirty="0"/>
              <a:t>5</a:t>
            </a:r>
            <a:r>
              <a:rPr lang="ko-KR" altLang="en-US" sz="1200" dirty="0"/>
              <a:t>개 슬롯이 활성화 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아</a:t>
            </a:r>
            <a:r>
              <a:rPr lang="ko-KR" altLang="en-US" sz="1200" dirty="0">
                <a:solidFill>
                  <a:srgbClr val="000000"/>
                </a:solidFill>
              </a:rPr>
              <a:t>이템에 마우스 </a:t>
            </a:r>
            <a:r>
              <a:rPr lang="ko-KR" altLang="en-US" sz="1200" dirty="0" err="1">
                <a:solidFill>
                  <a:srgbClr val="000000"/>
                </a:solidFill>
              </a:rPr>
              <a:t>오버시</a:t>
            </a:r>
            <a:r>
              <a:rPr lang="ko-KR" altLang="en-US" sz="1200" dirty="0">
                <a:solidFill>
                  <a:srgbClr val="000000"/>
                </a:solidFill>
              </a:rPr>
              <a:t> 아이템 정보 </a:t>
            </a:r>
            <a:r>
              <a:rPr lang="ko-KR" altLang="en-US" sz="1200" dirty="0" err="1">
                <a:solidFill>
                  <a:srgbClr val="000000"/>
                </a:solidFill>
              </a:rPr>
              <a:t>툴팁이</a:t>
            </a:r>
            <a:r>
              <a:rPr lang="ko-KR" altLang="en-US" sz="1200" dirty="0">
                <a:solidFill>
                  <a:srgbClr val="000000"/>
                </a:solidFill>
              </a:rPr>
              <a:t> 나오며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 err="1">
                <a:solidFill>
                  <a:srgbClr val="000000"/>
                </a:solidFill>
              </a:rPr>
              <a:t>클릭시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</a:rPr>
              <a:t>툴팁</a:t>
            </a:r>
            <a:r>
              <a:rPr lang="ko-KR" altLang="en-US" sz="1200" dirty="0">
                <a:solidFill>
                  <a:srgbClr val="000000"/>
                </a:solidFill>
              </a:rPr>
              <a:t> 유지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드래그해서 사용</a:t>
            </a:r>
            <a:r>
              <a:rPr lang="en-US" altLang="ko-KR" sz="1200" dirty="0">
                <a:solidFill>
                  <a:srgbClr val="000000"/>
                </a:solidFill>
              </a:rPr>
              <a:t>/</a:t>
            </a:r>
            <a:r>
              <a:rPr lang="ko-KR" altLang="en-US" sz="1200" dirty="0">
                <a:solidFill>
                  <a:srgbClr val="000000"/>
                </a:solidFill>
              </a:rPr>
              <a:t>정리할 수 있다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파티원</a:t>
            </a:r>
            <a:r>
              <a:rPr lang="ko-KR" altLang="en-US" sz="1200" dirty="0"/>
              <a:t> 사망으로 소지중인 소비 아이템보다 슬롯이 부족해진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가장 뒤에 들어있던 소비아이템부터 획득 아이템 칸으로 이동된다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pic>
        <p:nvPicPr>
          <p:cNvPr id="1078" name="Picture 4" descr="휴지통 컨테이너 - 무료 도구 및기구개 아이콘">
            <a:extLst>
              <a:ext uri="{FF2B5EF4-FFF2-40B4-BE49-F238E27FC236}">
                <a16:creationId xmlns:a16="http://schemas.microsoft.com/office/drawing/2014/main" id="{2378B47D-EE23-6490-2D6B-44F09956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71" y="3230761"/>
            <a:ext cx="249565" cy="2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3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정산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ABCE-8605-E907-14C2-E1BEC5CD7BF4}"/>
              </a:ext>
            </a:extLst>
          </p:cNvPr>
          <p:cNvSpPr txBox="1"/>
          <p:nvPr/>
        </p:nvSpPr>
        <p:spPr>
          <a:xfrm>
            <a:off x="543209" y="3745452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0E55-0504-E534-F43E-522B7C3221A9}"/>
              </a:ext>
            </a:extLst>
          </p:cNvPr>
          <p:cNvSpPr txBox="1"/>
          <p:nvPr/>
        </p:nvSpPr>
        <p:spPr>
          <a:xfrm>
            <a:off x="552282" y="4075725"/>
            <a:ext cx="59564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획득 아이템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이번 스테이지에서 드랍 된 아이템과 비활성화된 소비 아이템 슬롯의 아이템을 확인할 수 있는 공간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인벤토리나 소비아이템 슬롯으로 드래그해서 획득할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좌측의 캐릭터 아이콘으로 </a:t>
            </a:r>
            <a:r>
              <a:rPr lang="ko-KR" altLang="en-US" sz="1200" dirty="0" err="1"/>
              <a:t>드래그하여</a:t>
            </a:r>
            <a:r>
              <a:rPr lang="ko-KR" altLang="en-US" sz="1200" dirty="0"/>
              <a:t> 즉시 사용</a:t>
            </a:r>
            <a:r>
              <a:rPr lang="en-US" altLang="ko-KR" sz="1200" dirty="0"/>
              <a:t>/</a:t>
            </a:r>
            <a:r>
              <a:rPr lang="ko-KR" altLang="en-US" sz="1200" dirty="0"/>
              <a:t>장착할 수도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캐릭터가 기존에 장착하고 있던 아이템은 인벤토리로 들어간다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가져가지 않을 아이템은 휴지통 아이콘으로 </a:t>
            </a:r>
            <a:r>
              <a:rPr lang="ko-KR" altLang="en-US" sz="1200" dirty="0" err="1"/>
              <a:t>드래그하여</a:t>
            </a:r>
            <a:r>
              <a:rPr lang="ko-KR" altLang="en-US" sz="1200" dirty="0"/>
              <a:t> 소유권을 포기할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인벤토리나 </a:t>
            </a:r>
            <a:r>
              <a:rPr lang="ko-KR" altLang="en-US" sz="1200" dirty="0" err="1"/>
              <a:t>소비템</a:t>
            </a:r>
            <a:r>
              <a:rPr lang="ko-KR" altLang="en-US" sz="1200" dirty="0"/>
              <a:t> 목록에 있는 아이템도 휴지통으로 옮길 수 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5. </a:t>
            </a:r>
            <a:r>
              <a:rPr lang="ko-KR" altLang="en-US" sz="1200" dirty="0" err="1">
                <a:solidFill>
                  <a:srgbClr val="FF0000"/>
                </a:solidFill>
              </a:rPr>
              <a:t>소지금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소지금이 표시되는 공간</a:t>
            </a:r>
            <a:r>
              <a:rPr lang="en-US" altLang="ko-KR" sz="1200" dirty="0"/>
              <a:t>. </a:t>
            </a:r>
            <a:r>
              <a:rPr lang="ko-KR" altLang="en-US" sz="1200" dirty="0"/>
              <a:t>이번 스테이지에서 드랍 된 재화는 소지금에 즉시 적용된다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6. </a:t>
            </a:r>
            <a:r>
              <a:rPr lang="ko-KR" altLang="en-US" sz="1200" dirty="0" err="1">
                <a:solidFill>
                  <a:srgbClr val="FF0000"/>
                </a:solidFill>
              </a:rPr>
              <a:t>미니맵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클리어한 스테이지를 중심으로 주변 스테이지를 확인할 수 있는 공간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지도를 </a:t>
            </a:r>
            <a:r>
              <a:rPr lang="ko-KR" altLang="en-US" sz="1200" dirty="0" err="1"/>
              <a:t>드래그하여</a:t>
            </a:r>
            <a:r>
              <a:rPr lang="ko-KR" altLang="en-US" sz="1200" dirty="0"/>
              <a:t> 넓게 살펴볼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클릭하여 지도를 팝업으로 열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팝업에서는 스테이지 </a:t>
            </a:r>
            <a:r>
              <a:rPr lang="ko-KR" altLang="en-US" sz="1200" dirty="0" err="1"/>
              <a:t>맵의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스테이지 목록</a:t>
            </a:r>
            <a:r>
              <a:rPr lang="en-US" altLang="ko-KR" sz="1200" dirty="0"/>
              <a:t>” UI</a:t>
            </a:r>
            <a:r>
              <a:rPr lang="ko-KR" altLang="en-US" sz="1200" dirty="0"/>
              <a:t>만 표시된다</a:t>
            </a:r>
            <a:r>
              <a:rPr lang="en-US" altLang="ko-KR" sz="1200" dirty="0"/>
              <a:t>. (</a:t>
            </a:r>
            <a:r>
              <a:rPr lang="ko-KR" altLang="en-US" sz="1200" dirty="0"/>
              <a:t>입장하기 버튼은 나타나지 않는다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7. </a:t>
            </a:r>
            <a:r>
              <a:rPr lang="ko-KR" altLang="en-US" sz="1200" dirty="0">
                <a:solidFill>
                  <a:srgbClr val="FF0000"/>
                </a:solidFill>
              </a:rPr>
              <a:t>정산 완료 버튼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스테이지 맵 화면으로 넘어가는 버튼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획득 아이템 공간에 아이템이</a:t>
            </a:r>
            <a:r>
              <a:rPr lang="en-US" altLang="ko-KR" sz="1200" dirty="0"/>
              <a:t> </a:t>
            </a:r>
            <a:r>
              <a:rPr lang="ko-KR" altLang="en-US" sz="1200" dirty="0"/>
              <a:t>남아있으면 비활성화되며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 </a:t>
            </a:r>
            <a:r>
              <a:rPr lang="ko-KR" altLang="en-US" sz="1200" dirty="0" err="1"/>
              <a:t>오버시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툴팁으로</a:t>
            </a:r>
            <a:r>
              <a:rPr lang="ko-KR" altLang="en-US" sz="1200" dirty="0"/>
              <a:t> 획득 아이템을 비우라고 경고한다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84AB97-400C-C071-9819-300FE7E3B42D}"/>
              </a:ext>
            </a:extLst>
          </p:cNvPr>
          <p:cNvSpPr/>
          <p:nvPr/>
        </p:nvSpPr>
        <p:spPr>
          <a:xfrm>
            <a:off x="543209" y="994739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C343C78-C9C7-7419-7077-A618B1BC8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08" y="1041884"/>
            <a:ext cx="190500" cy="190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191D6AB-0552-D578-F377-7B200324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00" y="1004596"/>
            <a:ext cx="630008" cy="25105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086FA8-2DC7-2C3E-31C6-EA9C38F67611}"/>
              </a:ext>
            </a:extLst>
          </p:cNvPr>
          <p:cNvSpPr/>
          <p:nvPr/>
        </p:nvSpPr>
        <p:spPr>
          <a:xfrm>
            <a:off x="4279899" y="1018142"/>
            <a:ext cx="617309" cy="237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A7AA0-B366-01D0-19E2-C318D1FA93E5}"/>
              </a:ext>
            </a:extLst>
          </p:cNvPr>
          <p:cNvSpPr txBox="1"/>
          <p:nvPr/>
        </p:nvSpPr>
        <p:spPr>
          <a:xfrm>
            <a:off x="4325574" y="953371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BDFF85A-3422-201B-45D0-CC048FA9DA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6883"/>
          <a:stretch/>
        </p:blipFill>
        <p:spPr>
          <a:xfrm>
            <a:off x="562257" y="1004596"/>
            <a:ext cx="1971393" cy="2571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3CB994-A382-A020-CE87-68F45B6FE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898" y="2386150"/>
            <a:ext cx="1125309" cy="891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9374A0E-6C83-E813-1FEB-0AF4A622F803}"/>
              </a:ext>
            </a:extLst>
          </p:cNvPr>
          <p:cNvSpPr/>
          <p:nvPr/>
        </p:nvSpPr>
        <p:spPr>
          <a:xfrm>
            <a:off x="4000663" y="3292274"/>
            <a:ext cx="1150543" cy="272898"/>
          </a:xfrm>
          <a:prstGeom prst="round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떠나기</a:t>
            </a:r>
          </a:p>
        </p:txBody>
      </p:sp>
      <p:pic>
        <p:nvPicPr>
          <p:cNvPr id="24" name="Picture 2" descr="돋보기 - 무료 상호 작용개 아이콘">
            <a:extLst>
              <a:ext uri="{FF2B5EF4-FFF2-40B4-BE49-F238E27FC236}">
                <a16:creationId xmlns:a16="http://schemas.microsoft.com/office/drawing/2014/main" id="{36009E9F-99CE-B93C-EF21-15AD47E8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16" y="2405261"/>
            <a:ext cx="131992" cy="1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936630-3E32-0498-A36E-DA2CCC51C181}"/>
              </a:ext>
            </a:extLst>
          </p:cNvPr>
          <p:cNvSpPr/>
          <p:nvPr/>
        </p:nvSpPr>
        <p:spPr>
          <a:xfrm>
            <a:off x="4025979" y="1255652"/>
            <a:ext cx="1099910" cy="1107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F6C4B5-18CE-A194-8945-5E6095229230}"/>
              </a:ext>
            </a:extLst>
          </p:cNvPr>
          <p:cNvSpPr/>
          <p:nvPr/>
        </p:nvSpPr>
        <p:spPr>
          <a:xfrm>
            <a:off x="4114080" y="1364957"/>
            <a:ext cx="280519" cy="274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44281D-22CC-4DA4-82EC-A8EB6DFD908B}"/>
              </a:ext>
            </a:extLst>
          </p:cNvPr>
          <p:cNvSpPr/>
          <p:nvPr/>
        </p:nvSpPr>
        <p:spPr>
          <a:xfrm>
            <a:off x="4441942" y="1363824"/>
            <a:ext cx="280519" cy="274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A6CA96-1584-4900-3588-7CD8233C94BB}"/>
              </a:ext>
            </a:extLst>
          </p:cNvPr>
          <p:cNvSpPr/>
          <p:nvPr/>
        </p:nvSpPr>
        <p:spPr>
          <a:xfrm>
            <a:off x="4777756" y="1371327"/>
            <a:ext cx="280519" cy="274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B40B6C-0384-3087-BAEC-07D271445702}"/>
              </a:ext>
            </a:extLst>
          </p:cNvPr>
          <p:cNvSpPr/>
          <p:nvPr/>
        </p:nvSpPr>
        <p:spPr>
          <a:xfrm>
            <a:off x="4129200" y="1759855"/>
            <a:ext cx="280519" cy="274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87846-0AEB-D487-B882-F8271EC0D241}"/>
              </a:ext>
            </a:extLst>
          </p:cNvPr>
          <p:cNvSpPr/>
          <p:nvPr/>
        </p:nvSpPr>
        <p:spPr>
          <a:xfrm>
            <a:off x="4453709" y="1766573"/>
            <a:ext cx="280519" cy="267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713279-2A5C-718B-CFAA-FAEC64CCB5A3}"/>
              </a:ext>
            </a:extLst>
          </p:cNvPr>
          <p:cNvSpPr txBox="1"/>
          <p:nvPr/>
        </p:nvSpPr>
        <p:spPr>
          <a:xfrm>
            <a:off x="3977034" y="2136670"/>
            <a:ext cx="13035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&lt;&lt;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드래그앤 드랍으로 사용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&gt;&gt;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80303C-FE49-12CA-A9A3-366469928EA6}"/>
              </a:ext>
            </a:extLst>
          </p:cNvPr>
          <p:cNvSpPr/>
          <p:nvPr/>
        </p:nvSpPr>
        <p:spPr>
          <a:xfrm>
            <a:off x="2546350" y="1004596"/>
            <a:ext cx="1454147" cy="2560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69ACDA-BDC3-39B2-C49F-722D10FEEC03}"/>
              </a:ext>
            </a:extLst>
          </p:cNvPr>
          <p:cNvSpPr/>
          <p:nvPr/>
        </p:nvSpPr>
        <p:spPr>
          <a:xfrm>
            <a:off x="2626005" y="1224959"/>
            <a:ext cx="269593" cy="29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05E51C-0337-DC35-6330-6BB20C162C92}"/>
              </a:ext>
            </a:extLst>
          </p:cNvPr>
          <p:cNvSpPr/>
          <p:nvPr/>
        </p:nvSpPr>
        <p:spPr>
          <a:xfrm>
            <a:off x="2962517" y="1223462"/>
            <a:ext cx="269593" cy="303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A1EC2E-2B7B-B196-8E87-6FE00B9CEF99}"/>
              </a:ext>
            </a:extLst>
          </p:cNvPr>
          <p:cNvSpPr/>
          <p:nvPr/>
        </p:nvSpPr>
        <p:spPr>
          <a:xfrm>
            <a:off x="3294203" y="1223463"/>
            <a:ext cx="269593" cy="296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D977A6F-90EB-CF1A-5E08-1B84D500C350}"/>
              </a:ext>
            </a:extLst>
          </p:cNvPr>
          <p:cNvSpPr/>
          <p:nvPr/>
        </p:nvSpPr>
        <p:spPr>
          <a:xfrm>
            <a:off x="3642822" y="1223747"/>
            <a:ext cx="269593" cy="296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8F0E150-1A1F-3DB2-C7E8-FB18EC3227B9}"/>
              </a:ext>
            </a:extLst>
          </p:cNvPr>
          <p:cNvCxnSpPr>
            <a:cxnSpLocks/>
          </p:cNvCxnSpPr>
          <p:nvPr/>
        </p:nvCxnSpPr>
        <p:spPr>
          <a:xfrm>
            <a:off x="2546350" y="2523437"/>
            <a:ext cx="14541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7F16D-73D7-E2A7-B99B-F7F24601E0D4}"/>
              </a:ext>
            </a:extLst>
          </p:cNvPr>
          <p:cNvSpPr/>
          <p:nvPr/>
        </p:nvSpPr>
        <p:spPr>
          <a:xfrm>
            <a:off x="2626007" y="2724147"/>
            <a:ext cx="269592" cy="269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CDF8204-BE40-342B-30AA-0A2A62F958E4}"/>
              </a:ext>
            </a:extLst>
          </p:cNvPr>
          <p:cNvSpPr/>
          <p:nvPr/>
        </p:nvSpPr>
        <p:spPr>
          <a:xfrm>
            <a:off x="2960817" y="2724146"/>
            <a:ext cx="269592" cy="269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6AAD031D-C536-7E00-D9EC-6470E5EB892C}"/>
              </a:ext>
            </a:extLst>
          </p:cNvPr>
          <p:cNvSpPr/>
          <p:nvPr/>
        </p:nvSpPr>
        <p:spPr>
          <a:xfrm>
            <a:off x="3294203" y="2724146"/>
            <a:ext cx="269593" cy="269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F8B47224-B57A-E9E1-73EA-573A20E48545}"/>
              </a:ext>
            </a:extLst>
          </p:cNvPr>
          <p:cNvSpPr/>
          <p:nvPr/>
        </p:nvSpPr>
        <p:spPr>
          <a:xfrm>
            <a:off x="927100" y="998246"/>
            <a:ext cx="1631293" cy="2560576"/>
          </a:xfrm>
          <a:prstGeom prst="rect">
            <a:avLst/>
          </a:prstGeom>
          <a:solidFill>
            <a:srgbClr val="102B53"/>
          </a:solidFill>
          <a:ln>
            <a:solidFill>
              <a:srgbClr val="1782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BBC40B4-E47B-26A9-2D24-4C18B4121796}"/>
              </a:ext>
            </a:extLst>
          </p:cNvPr>
          <p:cNvSpPr txBox="1"/>
          <p:nvPr/>
        </p:nvSpPr>
        <p:spPr>
          <a:xfrm>
            <a:off x="954619" y="2462538"/>
            <a:ext cx="160332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accent6">
                    <a:lumMod val="60000"/>
                    <a:lumOff val="40000"/>
                  </a:schemeClr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    </a:t>
            </a:r>
            <a:r>
              <a:rPr lang="ko-KR" altLang="en-US" sz="700" dirty="0">
                <a:solidFill>
                  <a:srgbClr val="FF000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  </a:t>
            </a:r>
            <a:r>
              <a:rPr lang="en-US" altLang="ko-KR" sz="700" dirty="0">
                <a:solidFill>
                  <a:srgbClr val="FF000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23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456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789k%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파티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스탯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______________________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행운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★재화 획득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100%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D559D29E-8F5E-3648-0BE7-F099571BC3FE}"/>
              </a:ext>
            </a:extLst>
          </p:cNvPr>
          <p:cNvSpPr/>
          <p:nvPr/>
        </p:nvSpPr>
        <p:spPr>
          <a:xfrm>
            <a:off x="579991" y="1322401"/>
            <a:ext cx="334409" cy="169849"/>
          </a:xfrm>
          <a:prstGeom prst="rect">
            <a:avLst/>
          </a:prstGeom>
          <a:solidFill>
            <a:srgbClr val="102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C73C1CA6-3CB3-2E96-DF62-C4C9B0C7A33A}"/>
              </a:ext>
            </a:extLst>
          </p:cNvPr>
          <p:cNvSpPr txBox="1"/>
          <p:nvPr/>
        </p:nvSpPr>
        <p:spPr>
          <a:xfrm>
            <a:off x="3001553" y="99940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인벤토리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EFC0DF8-E50C-1CFB-2EE1-5ECCEE4F2431}"/>
              </a:ext>
            </a:extLst>
          </p:cNvPr>
          <p:cNvSpPr txBox="1"/>
          <p:nvPr/>
        </p:nvSpPr>
        <p:spPr>
          <a:xfrm>
            <a:off x="2944584" y="2529020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획득 아이템</a:t>
            </a:r>
          </a:p>
        </p:txBody>
      </p:sp>
      <p:pic>
        <p:nvPicPr>
          <p:cNvPr id="1045" name="그림 1044">
            <a:extLst>
              <a:ext uri="{FF2B5EF4-FFF2-40B4-BE49-F238E27FC236}">
                <a16:creationId xmlns:a16="http://schemas.microsoft.com/office/drawing/2014/main" id="{E3C5CCD0-6289-49E7-480C-0CB12CAF5E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2093"/>
          <a:stretch/>
        </p:blipFill>
        <p:spPr>
          <a:xfrm>
            <a:off x="985378" y="1030665"/>
            <a:ext cx="1219370" cy="333159"/>
          </a:xfrm>
          <a:prstGeom prst="rect">
            <a:avLst/>
          </a:prstGeom>
        </p:spPr>
      </p:pic>
      <p:cxnSp>
        <p:nvCxnSpPr>
          <p:cNvPr id="1048" name="직선 연결선 1047">
            <a:extLst>
              <a:ext uri="{FF2B5EF4-FFF2-40B4-BE49-F238E27FC236}">
                <a16:creationId xmlns:a16="http://schemas.microsoft.com/office/drawing/2014/main" id="{5F64979D-EDA8-7D6C-7A52-BF17989C61D1}"/>
              </a:ext>
            </a:extLst>
          </p:cNvPr>
          <p:cNvCxnSpPr/>
          <p:nvPr/>
        </p:nvCxnSpPr>
        <p:spPr>
          <a:xfrm>
            <a:off x="1013924" y="1407325"/>
            <a:ext cx="1424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90AC6402-F586-AB1F-54D0-364D7963DB67}"/>
              </a:ext>
            </a:extLst>
          </p:cNvPr>
          <p:cNvSpPr/>
          <p:nvPr/>
        </p:nvSpPr>
        <p:spPr>
          <a:xfrm>
            <a:off x="1150401" y="1498571"/>
            <a:ext cx="269593" cy="29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68F64438-7BE6-9067-B810-55B4E092AFF8}"/>
              </a:ext>
            </a:extLst>
          </p:cNvPr>
          <p:cNvSpPr/>
          <p:nvPr/>
        </p:nvSpPr>
        <p:spPr>
          <a:xfrm>
            <a:off x="1137581" y="1847337"/>
            <a:ext cx="269593" cy="29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4D18A67E-7540-4A71-9742-DDC71E8E4262}"/>
              </a:ext>
            </a:extLst>
          </p:cNvPr>
          <p:cNvSpPr/>
          <p:nvPr/>
        </p:nvSpPr>
        <p:spPr>
          <a:xfrm>
            <a:off x="2062758" y="1498181"/>
            <a:ext cx="269593" cy="29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564887FD-B1E9-0F42-5F1B-598668C6438A}"/>
              </a:ext>
            </a:extLst>
          </p:cNvPr>
          <p:cNvSpPr/>
          <p:nvPr/>
        </p:nvSpPr>
        <p:spPr>
          <a:xfrm>
            <a:off x="2060643" y="1854584"/>
            <a:ext cx="269593" cy="29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3" name="사각형: 둥근 모서리 1052">
            <a:extLst>
              <a:ext uri="{FF2B5EF4-FFF2-40B4-BE49-F238E27FC236}">
                <a16:creationId xmlns:a16="http://schemas.microsoft.com/office/drawing/2014/main" id="{0D25BAC4-B5F9-3A6F-2E18-8CD8C1C89773}"/>
              </a:ext>
            </a:extLst>
          </p:cNvPr>
          <p:cNvSpPr/>
          <p:nvPr/>
        </p:nvSpPr>
        <p:spPr>
          <a:xfrm>
            <a:off x="2478737" y="1076594"/>
            <a:ext cx="46824" cy="2447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D3ADC7B8-A65C-0590-10E9-F620ED84C697}"/>
              </a:ext>
            </a:extLst>
          </p:cNvPr>
          <p:cNvSpPr/>
          <p:nvPr/>
        </p:nvSpPr>
        <p:spPr>
          <a:xfrm>
            <a:off x="568831" y="998246"/>
            <a:ext cx="1971393" cy="257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1E397D7-B319-99F5-6A93-FFD64BFC4141}"/>
              </a:ext>
            </a:extLst>
          </p:cNvPr>
          <p:cNvSpPr txBox="1"/>
          <p:nvPr/>
        </p:nvSpPr>
        <p:spPr>
          <a:xfrm>
            <a:off x="609621" y="1265689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AFB88AB2-DFD3-2BE1-7DF0-4A001386AC70}"/>
              </a:ext>
            </a:extLst>
          </p:cNvPr>
          <p:cNvSpPr/>
          <p:nvPr/>
        </p:nvSpPr>
        <p:spPr>
          <a:xfrm>
            <a:off x="2562026" y="1008639"/>
            <a:ext cx="1428012" cy="1432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C5183F22-1766-819B-8668-8FDA2297EA1E}"/>
              </a:ext>
            </a:extLst>
          </p:cNvPr>
          <p:cNvSpPr/>
          <p:nvPr/>
        </p:nvSpPr>
        <p:spPr>
          <a:xfrm>
            <a:off x="2562026" y="2482396"/>
            <a:ext cx="1428012" cy="107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682767DB-C2E2-0177-B184-99566274803C}"/>
              </a:ext>
            </a:extLst>
          </p:cNvPr>
          <p:cNvSpPr/>
          <p:nvPr/>
        </p:nvSpPr>
        <p:spPr>
          <a:xfrm>
            <a:off x="4025898" y="1268791"/>
            <a:ext cx="1099910" cy="1121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2AD7F315-2E17-FF11-1BFA-576E145EC289}"/>
              </a:ext>
            </a:extLst>
          </p:cNvPr>
          <p:cNvSpPr/>
          <p:nvPr/>
        </p:nvSpPr>
        <p:spPr>
          <a:xfrm>
            <a:off x="4015439" y="2422670"/>
            <a:ext cx="1099910" cy="808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AF5E94CF-B387-FCE5-861C-5560B37EE645}"/>
              </a:ext>
            </a:extLst>
          </p:cNvPr>
          <p:cNvSpPr/>
          <p:nvPr/>
        </p:nvSpPr>
        <p:spPr>
          <a:xfrm>
            <a:off x="4020396" y="3271705"/>
            <a:ext cx="1134446" cy="304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AD073CA-A059-B4D8-2452-FF526F05A993}"/>
              </a:ext>
            </a:extLst>
          </p:cNvPr>
          <p:cNvSpPr txBox="1"/>
          <p:nvPr/>
        </p:nvSpPr>
        <p:spPr>
          <a:xfrm>
            <a:off x="2603688" y="967214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E967554D-50F3-128F-6E02-5712E8DD0680}"/>
              </a:ext>
            </a:extLst>
          </p:cNvPr>
          <p:cNvSpPr txBox="1"/>
          <p:nvPr/>
        </p:nvSpPr>
        <p:spPr>
          <a:xfrm>
            <a:off x="4084520" y="124052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53D6C884-8242-F913-46A0-C6734FE18D8C}"/>
              </a:ext>
            </a:extLst>
          </p:cNvPr>
          <p:cNvSpPr txBox="1"/>
          <p:nvPr/>
        </p:nvSpPr>
        <p:spPr>
          <a:xfrm>
            <a:off x="2603688" y="247421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7999650C-6870-7426-7E4A-AC2434C9B1F4}"/>
              </a:ext>
            </a:extLst>
          </p:cNvPr>
          <p:cNvSpPr txBox="1"/>
          <p:nvPr/>
        </p:nvSpPr>
        <p:spPr>
          <a:xfrm>
            <a:off x="4064291" y="259799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EB897B37-191F-499B-F6E6-CFBCD1F1C345}"/>
              </a:ext>
            </a:extLst>
          </p:cNvPr>
          <p:cNvSpPr txBox="1"/>
          <p:nvPr/>
        </p:nvSpPr>
        <p:spPr>
          <a:xfrm>
            <a:off x="4055009" y="3239350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⑦</a:t>
            </a:r>
          </a:p>
        </p:txBody>
      </p:sp>
      <p:pic>
        <p:nvPicPr>
          <p:cNvPr id="1078" name="Picture 4" descr="휴지통 컨테이너 - 무료 도구 및기구개 아이콘">
            <a:extLst>
              <a:ext uri="{FF2B5EF4-FFF2-40B4-BE49-F238E27FC236}">
                <a16:creationId xmlns:a16="http://schemas.microsoft.com/office/drawing/2014/main" id="{2378B47D-EE23-6490-2D6B-44F09956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71" y="3230761"/>
            <a:ext cx="249565" cy="2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6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스테이지 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B2019-F4BF-3706-520A-70A6197DA25F}"/>
              </a:ext>
            </a:extLst>
          </p:cNvPr>
          <p:cNvSpPr txBox="1"/>
          <p:nvPr/>
        </p:nvSpPr>
        <p:spPr>
          <a:xfrm>
            <a:off x="543208" y="1314983"/>
            <a:ext cx="58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해당 층의 스테이지 종류를 나타내고 진행 루트를 정하는 화면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파티의 상태를 확인</a:t>
            </a:r>
            <a:r>
              <a:rPr lang="en-US" altLang="ko-KR" sz="1200" dirty="0"/>
              <a:t>/</a:t>
            </a:r>
            <a:r>
              <a:rPr lang="ko-KR" altLang="en-US" sz="1200" dirty="0"/>
              <a:t>수정하고 진행할 스테이지를 선택하기 위해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ABCE-8605-E907-14C2-E1BEC5CD7BF4}"/>
              </a:ext>
            </a:extLst>
          </p:cNvPr>
          <p:cNvSpPr txBox="1"/>
          <p:nvPr/>
        </p:nvSpPr>
        <p:spPr>
          <a:xfrm>
            <a:off x="543209" y="4524792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0E55-0504-E534-F43E-522B7C3221A9}"/>
              </a:ext>
            </a:extLst>
          </p:cNvPr>
          <p:cNvSpPr txBox="1"/>
          <p:nvPr/>
        </p:nvSpPr>
        <p:spPr>
          <a:xfrm>
            <a:off x="1674537" y="4769279"/>
            <a:ext cx="48536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스테이지 목록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층에 존재하는 스테이지를 표시하는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아이콘을 통해 스테이지의 종류를 나타낸다</a:t>
            </a:r>
            <a:r>
              <a:rPr lang="en-US" altLang="ko-KR" sz="1200" dirty="0"/>
              <a:t> (</a:t>
            </a:r>
            <a:r>
              <a:rPr lang="ko-KR" altLang="en-US" sz="1200" dirty="0"/>
              <a:t>종류는 왼쪽 상단 이미지 참고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근접한 스테이지들은 서로 선으로 연결되며</a:t>
            </a:r>
            <a:r>
              <a:rPr lang="en-US" altLang="ko-KR" sz="1200" dirty="0"/>
              <a:t>, </a:t>
            </a:r>
            <a:r>
              <a:rPr lang="ko-KR" altLang="en-US" sz="1200" dirty="0"/>
              <a:t>클리어한 스테이지와 인접한 스테이지와 그 사이의 선은 진한색으로 강조된다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이미 클리어한 스테이지는 클리어 표식을 남김 </a:t>
            </a:r>
            <a:r>
              <a:rPr lang="en-US" altLang="ko-KR" sz="1200" dirty="0"/>
              <a:t>(</a:t>
            </a:r>
            <a:r>
              <a:rPr lang="ko-KR" altLang="en-US" sz="1200" dirty="0"/>
              <a:t>왼쪽 중단 이미지 참고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입장 가능한 스테이지 클릭 시 해당 스테이지 아이콘이 강조되며 입장하기 버튼이 등장한다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입장하기 버튼을 누르면 스테이지 </a:t>
            </a:r>
            <a:r>
              <a:rPr lang="ko-KR" altLang="en-US" sz="1200" dirty="0" err="1"/>
              <a:t>씬으로</a:t>
            </a:r>
            <a:r>
              <a:rPr lang="ko-KR" altLang="en-US" sz="1200" dirty="0"/>
              <a:t> 진행된다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</a:rPr>
              <a:t>스테이지 아이콘에 마우스 오버했을 때 </a:t>
            </a:r>
            <a:r>
              <a:rPr lang="ko-KR" altLang="en-US" sz="1200" dirty="0" err="1">
                <a:solidFill>
                  <a:srgbClr val="000000"/>
                </a:solidFill>
              </a:rPr>
              <a:t>툴팁으로</a:t>
            </a:r>
            <a:r>
              <a:rPr lang="ko-KR" altLang="en-US" sz="1200" dirty="0">
                <a:solidFill>
                  <a:srgbClr val="000000"/>
                </a:solidFill>
              </a:rPr>
              <a:t> 스테이지 종류 설명 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</a:rPr>
              <a:t>왼쪽 하단 이미지 참고</a:t>
            </a:r>
            <a:r>
              <a:rPr lang="en-US" altLang="ko-KR" sz="12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A6B15E-64F1-14D9-B5B4-BD1AC2906605}"/>
              </a:ext>
            </a:extLst>
          </p:cNvPr>
          <p:cNvSpPr txBox="1"/>
          <p:nvPr/>
        </p:nvSpPr>
        <p:spPr>
          <a:xfrm>
            <a:off x="543208" y="984533"/>
            <a:ext cx="147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스테이지 맵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84AB97-400C-C071-9819-300FE7E3B42D}"/>
              </a:ext>
            </a:extLst>
          </p:cNvPr>
          <p:cNvSpPr/>
          <p:nvPr/>
        </p:nvSpPr>
        <p:spPr>
          <a:xfrm>
            <a:off x="543209" y="17973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ohost! - &quot;Why are roguelike map screens like this?&quot;">
            <a:extLst>
              <a:ext uri="{FF2B5EF4-FFF2-40B4-BE49-F238E27FC236}">
                <a16:creationId xmlns:a16="http://schemas.microsoft.com/office/drawing/2014/main" id="{1169AA35-618D-3F8F-7117-529D11EFB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8" y="1813136"/>
            <a:ext cx="4594861" cy="25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CE5A28-14D5-2597-7ECF-700A4C2E3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98" y="1804134"/>
            <a:ext cx="542202" cy="8967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343C78-C9C7-7419-7077-A618B1BC8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08" y="1844532"/>
            <a:ext cx="190500" cy="1905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0F0AE7-DB7B-0AD2-D18C-43FD37399BA9}"/>
              </a:ext>
            </a:extLst>
          </p:cNvPr>
          <p:cNvSpPr/>
          <p:nvPr/>
        </p:nvSpPr>
        <p:spPr>
          <a:xfrm>
            <a:off x="560230" y="1836862"/>
            <a:ext cx="529064" cy="86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191D6AB-0552-D578-F377-7B2003249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900" y="1807244"/>
            <a:ext cx="630008" cy="25105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086FA8-2DC7-2C3E-31C6-EA9C38F67611}"/>
              </a:ext>
            </a:extLst>
          </p:cNvPr>
          <p:cNvSpPr/>
          <p:nvPr/>
        </p:nvSpPr>
        <p:spPr>
          <a:xfrm>
            <a:off x="4279899" y="1820790"/>
            <a:ext cx="845909" cy="237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1B3991-8018-BBA3-1F97-013345CEA955}"/>
              </a:ext>
            </a:extLst>
          </p:cNvPr>
          <p:cNvSpPr/>
          <p:nvPr/>
        </p:nvSpPr>
        <p:spPr>
          <a:xfrm>
            <a:off x="1346199" y="2235556"/>
            <a:ext cx="3676651" cy="2037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E9F829-4B65-E9B1-4AB7-7604446972AB}"/>
              </a:ext>
            </a:extLst>
          </p:cNvPr>
          <p:cNvCxnSpPr>
            <a:cxnSpLocks/>
          </p:cNvCxnSpPr>
          <p:nvPr/>
        </p:nvCxnSpPr>
        <p:spPr>
          <a:xfrm>
            <a:off x="1092200" y="1984080"/>
            <a:ext cx="8557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A3B3D-0F8F-E091-DEA7-9F083DF1CDC7}"/>
              </a:ext>
            </a:extLst>
          </p:cNvPr>
          <p:cNvSpPr txBox="1"/>
          <p:nvPr/>
        </p:nvSpPr>
        <p:spPr>
          <a:xfrm>
            <a:off x="1973304" y="183564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89655D-D7F2-5CD1-A190-58E4EA56DD2A}"/>
              </a:ext>
            </a:extLst>
          </p:cNvPr>
          <p:cNvSpPr txBox="1"/>
          <p:nvPr/>
        </p:nvSpPr>
        <p:spPr>
          <a:xfrm>
            <a:off x="1385674" y="2199445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A7AA0-B366-01D0-19E2-C318D1FA93E5}"/>
              </a:ext>
            </a:extLst>
          </p:cNvPr>
          <p:cNvSpPr txBox="1"/>
          <p:nvPr/>
        </p:nvSpPr>
        <p:spPr>
          <a:xfrm>
            <a:off x="4101356" y="1756019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BB352D6-E790-60DD-7D8F-7F8D1B949B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248" y="4801791"/>
            <a:ext cx="834513" cy="124374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A58104C-9564-6F12-AAFF-D07F209D7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282" y="6062254"/>
            <a:ext cx="834512" cy="825909"/>
          </a:xfrm>
          <a:prstGeom prst="rect">
            <a:avLst/>
          </a:prstGeom>
        </p:spPr>
      </p:pic>
      <p:pic>
        <p:nvPicPr>
          <p:cNvPr id="38" name="Picture 2" descr="cohost! - &quot;Why are roguelike map screens like this?&quot;">
            <a:extLst>
              <a:ext uri="{FF2B5EF4-FFF2-40B4-BE49-F238E27FC236}">
                <a16:creationId xmlns:a16="http://schemas.microsoft.com/office/drawing/2014/main" id="{6C4D2AD7-A143-90FC-6B0A-54ACE83AD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9" t="31663" r="16199" b="44222"/>
          <a:stretch/>
        </p:blipFill>
        <p:spPr bwMode="auto">
          <a:xfrm>
            <a:off x="552282" y="7057662"/>
            <a:ext cx="1015999" cy="62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429C9689-A75B-ACD4-52DF-68321D567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0" t="18690" r="69146" b="69809"/>
          <a:stretch/>
        </p:blipFill>
        <p:spPr bwMode="auto">
          <a:xfrm>
            <a:off x="1162050" y="7229234"/>
            <a:ext cx="184149" cy="3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2D5509A2-185C-1521-EA19-30FC1956B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50" t="21760" r="24756" b="69249"/>
          <a:stretch/>
        </p:blipFill>
        <p:spPr bwMode="auto">
          <a:xfrm>
            <a:off x="1339848" y="7326698"/>
            <a:ext cx="231261" cy="29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0C5AECE-DBF7-8393-0CDD-C321670B1844}"/>
              </a:ext>
            </a:extLst>
          </p:cNvPr>
          <p:cNvSpPr txBox="1"/>
          <p:nvPr/>
        </p:nvSpPr>
        <p:spPr>
          <a:xfrm>
            <a:off x="1171922" y="7416036"/>
            <a:ext cx="5212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이벤트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6015A9DE-2FDF-F62D-4A4B-52AECDA5B1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9199" y="4030239"/>
            <a:ext cx="821040" cy="19417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208AF73-4076-F7EF-21B3-CA4DE787DA29}"/>
              </a:ext>
            </a:extLst>
          </p:cNvPr>
          <p:cNvSpPr txBox="1"/>
          <p:nvPr/>
        </p:nvSpPr>
        <p:spPr>
          <a:xfrm>
            <a:off x="426958" y="7713737"/>
            <a:ext cx="485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층 정보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층의 정보를 표시하는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바이옴</a:t>
            </a:r>
            <a:r>
              <a:rPr lang="ko-KR" altLang="en-US" sz="1200" dirty="0"/>
              <a:t> 종류에 대한 정보와 층수를 표시한다</a:t>
            </a:r>
            <a:r>
              <a:rPr lang="en-US" altLang="ko-KR" sz="1200" dirty="0"/>
              <a:t>.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 골드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설정</a:t>
            </a:r>
            <a:r>
              <a:rPr lang="en-US" altLang="ko-KR" sz="1200" dirty="0">
                <a:solidFill>
                  <a:srgbClr val="FF0000"/>
                </a:solidFill>
              </a:rPr>
              <a:t>UI</a:t>
            </a:r>
            <a:endParaRPr lang="en-US" altLang="ko-KR" sz="1200" dirty="0"/>
          </a:p>
          <a:p>
            <a:endParaRPr lang="en-US" altLang="ko-KR" sz="1200" dirty="0">
              <a:solidFill>
                <a:schemeClr val="accent6"/>
              </a:solidFill>
            </a:endParaRP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고정 </a:t>
            </a:r>
            <a:r>
              <a:rPr lang="en-US" altLang="ko-KR" sz="1200" dirty="0"/>
              <a:t>UI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791D0A-4A3E-027B-1375-D9C5D68DA1B2}"/>
              </a:ext>
            </a:extLst>
          </p:cNvPr>
          <p:cNvSpPr/>
          <p:nvPr/>
        </p:nvSpPr>
        <p:spPr>
          <a:xfrm>
            <a:off x="543208" y="2800350"/>
            <a:ext cx="730380" cy="1609776"/>
          </a:xfrm>
          <a:prstGeom prst="rect">
            <a:avLst/>
          </a:prstGeom>
          <a:solidFill>
            <a:srgbClr val="161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026145-B737-A7B0-8788-7E7A88D7071F}"/>
              </a:ext>
            </a:extLst>
          </p:cNvPr>
          <p:cNvSpPr/>
          <p:nvPr/>
        </p:nvSpPr>
        <p:spPr>
          <a:xfrm>
            <a:off x="510658" y="7942645"/>
            <a:ext cx="3556962" cy="8108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이벤트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B2019-F4BF-3706-520A-70A6197DA25F}"/>
              </a:ext>
            </a:extLst>
          </p:cNvPr>
          <p:cNvSpPr txBox="1"/>
          <p:nvPr/>
        </p:nvSpPr>
        <p:spPr>
          <a:xfrm>
            <a:off x="543208" y="1314983"/>
            <a:ext cx="58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스테이지 화면에서 이벤트 스테이지를 진행하면 나타나는 팝업 </a:t>
            </a:r>
            <a:r>
              <a:rPr lang="en-US" altLang="ko-KR" sz="1200" dirty="0"/>
              <a:t>UI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이벤트 대화문과 이미지를 표시</a:t>
            </a:r>
            <a:r>
              <a:rPr lang="en-US" altLang="ko-KR" sz="1200" dirty="0"/>
              <a:t>, </a:t>
            </a:r>
            <a:r>
              <a:rPr lang="ko-KR" altLang="en-US" sz="1200" dirty="0"/>
              <a:t>선택지와 결과를 설명하기 위해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ABCE-8605-E907-14C2-E1BEC5CD7BF4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27D4B-4E37-E8AD-7D20-891A65C7138F}"/>
              </a:ext>
            </a:extLst>
          </p:cNvPr>
          <p:cNvSpPr txBox="1"/>
          <p:nvPr/>
        </p:nvSpPr>
        <p:spPr>
          <a:xfrm>
            <a:off x="543208" y="5174964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팝업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0E55-0504-E534-F43E-522B7C3221A9}"/>
              </a:ext>
            </a:extLst>
          </p:cNvPr>
          <p:cNvSpPr txBox="1"/>
          <p:nvPr/>
        </p:nvSpPr>
        <p:spPr>
          <a:xfrm>
            <a:off x="543208" y="54768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 </a:t>
            </a:r>
            <a:r>
              <a:rPr lang="ko-KR" altLang="en-US" sz="1200" dirty="0">
                <a:solidFill>
                  <a:srgbClr val="FF0000"/>
                </a:solidFill>
              </a:rPr>
              <a:t>이미지 정보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이벤트에 대응하는 이미지가 표시되는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이미지 내용은 이벤트의 종류나 선택지에 따라 변경되거나 사라질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이미지가 없는 이벤트의 경우 해당 위치까지 ②의 텍스트 공간으로 사용한다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A6B15E-64F1-14D9-B5B4-BD1AC2906605}"/>
              </a:ext>
            </a:extLst>
          </p:cNvPr>
          <p:cNvSpPr txBox="1"/>
          <p:nvPr/>
        </p:nvSpPr>
        <p:spPr>
          <a:xfrm>
            <a:off x="543208" y="984533"/>
            <a:ext cx="147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이벤트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C10586-B387-AB32-0726-3F8CFC12928F}"/>
              </a:ext>
            </a:extLst>
          </p:cNvPr>
          <p:cNvSpPr txBox="1"/>
          <p:nvPr/>
        </p:nvSpPr>
        <p:spPr>
          <a:xfrm>
            <a:off x="549998" y="6466215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이벤트 다이얼로그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이벤트의 내용</a:t>
            </a:r>
            <a:r>
              <a:rPr lang="en-US" altLang="ko-KR" sz="1200" dirty="0"/>
              <a:t>(</a:t>
            </a:r>
            <a:r>
              <a:rPr lang="ko-KR" altLang="en-US" sz="1200" dirty="0"/>
              <a:t>텍스트</a:t>
            </a:r>
            <a:r>
              <a:rPr lang="en-US" altLang="ko-KR" sz="1200" dirty="0"/>
              <a:t>)</a:t>
            </a:r>
            <a:r>
              <a:rPr lang="ko-KR" altLang="en-US" sz="1200" dirty="0"/>
              <a:t>가 표시되는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스크롤바가 있어 내용이 길어질 경우 좌우로 내용을 스크롤해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84AB97-400C-C071-9819-300FE7E3B42D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7B2F66-9264-F8AC-6145-89DDD8E598C4}"/>
              </a:ext>
            </a:extLst>
          </p:cNvPr>
          <p:cNvSpPr/>
          <p:nvPr/>
        </p:nvSpPr>
        <p:spPr>
          <a:xfrm>
            <a:off x="1059488" y="2159000"/>
            <a:ext cx="3556962" cy="24296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9699F5-CFB3-4C79-2F5E-3708BE935693}"/>
              </a:ext>
            </a:extLst>
          </p:cNvPr>
          <p:cNvSpPr/>
          <p:nvPr/>
        </p:nvSpPr>
        <p:spPr>
          <a:xfrm>
            <a:off x="1104446" y="3821509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A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3CFC0-736F-09FF-A6D5-5209D00DFDFC}"/>
              </a:ext>
            </a:extLst>
          </p:cNvPr>
          <p:cNvSpPr txBox="1"/>
          <p:nvPr/>
        </p:nvSpPr>
        <p:spPr>
          <a:xfrm>
            <a:off x="2771565" y="2215231"/>
            <a:ext cx="16509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종이로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가득찬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방이 보인다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한때는 넓은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방이었겠지만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지금은 누군가 휘갈긴 종이들로 가득 채워진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한없이 비좁은 방이다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 종이와 서류로 일렁이는 바다 속에서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무언가가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헤엄치듯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내게로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온다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서류로 이루어진 그것이 뱀처럼 꿈틀거리며 말을 걸어왔다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'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여기는 지옥이다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.'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'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 세상 모든 사람들이 하지 않은 과제가 모이는 과제들의 지옥이지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.'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'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사람들은 그저 과제를 안 했다고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생각했겠지만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...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저들은 몰라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.'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98A003-BF7A-BA73-9258-8AB9D3AAA0F4}"/>
              </a:ext>
            </a:extLst>
          </p:cNvPr>
          <p:cNvSpPr/>
          <p:nvPr/>
        </p:nvSpPr>
        <p:spPr>
          <a:xfrm>
            <a:off x="4500808" y="2197546"/>
            <a:ext cx="54896" cy="15425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E8E07-812B-AC58-1D06-444E6F920549}"/>
              </a:ext>
            </a:extLst>
          </p:cNvPr>
          <p:cNvSpPr/>
          <p:nvPr/>
        </p:nvSpPr>
        <p:spPr>
          <a:xfrm>
            <a:off x="4507482" y="2214743"/>
            <a:ext cx="54896" cy="410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369E8E-EFC2-8296-68C3-C1DC9B389B79}"/>
              </a:ext>
            </a:extLst>
          </p:cNvPr>
          <p:cNvSpPr/>
          <p:nvPr/>
        </p:nvSpPr>
        <p:spPr>
          <a:xfrm>
            <a:off x="2872824" y="3814850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B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07E2A9-2E08-717F-8465-B1472CD45887}"/>
              </a:ext>
            </a:extLst>
          </p:cNvPr>
          <p:cNvSpPr/>
          <p:nvPr/>
        </p:nvSpPr>
        <p:spPr>
          <a:xfrm>
            <a:off x="1104446" y="4074439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C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47125C-1FC3-0D0A-8E79-63FD125876B8}"/>
              </a:ext>
            </a:extLst>
          </p:cNvPr>
          <p:cNvSpPr/>
          <p:nvPr/>
        </p:nvSpPr>
        <p:spPr>
          <a:xfrm>
            <a:off x="2872824" y="4067780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D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DC40AC-6574-899F-A219-E5EB3C180533}"/>
              </a:ext>
            </a:extLst>
          </p:cNvPr>
          <p:cNvSpPr/>
          <p:nvPr/>
        </p:nvSpPr>
        <p:spPr>
          <a:xfrm>
            <a:off x="1104446" y="4321645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E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2810919-3E21-22A6-436D-8E131F3CA37C}"/>
              </a:ext>
            </a:extLst>
          </p:cNvPr>
          <p:cNvSpPr/>
          <p:nvPr/>
        </p:nvSpPr>
        <p:spPr>
          <a:xfrm>
            <a:off x="2872824" y="4314986"/>
            <a:ext cx="1695904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F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81A7A24-5EA1-3A24-10D2-A995C2320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0" t="-946" r="10940" b="946"/>
          <a:stretch/>
        </p:blipFill>
        <p:spPr>
          <a:xfrm>
            <a:off x="1125756" y="2224684"/>
            <a:ext cx="1674594" cy="15407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BAB1D7-A53F-9B5F-35B1-D77913A8C71D}"/>
              </a:ext>
            </a:extLst>
          </p:cNvPr>
          <p:cNvSpPr/>
          <p:nvPr/>
        </p:nvSpPr>
        <p:spPr>
          <a:xfrm>
            <a:off x="1096161" y="2209256"/>
            <a:ext cx="1704189" cy="155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CABE91-E147-DCB9-5095-53ACFA581E6D}"/>
              </a:ext>
            </a:extLst>
          </p:cNvPr>
          <p:cNvSpPr/>
          <p:nvPr/>
        </p:nvSpPr>
        <p:spPr>
          <a:xfrm>
            <a:off x="2842645" y="2209256"/>
            <a:ext cx="1726083" cy="155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F576CB-0CF8-2089-B144-95D1DE230E2E}"/>
              </a:ext>
            </a:extLst>
          </p:cNvPr>
          <p:cNvSpPr/>
          <p:nvPr/>
        </p:nvSpPr>
        <p:spPr>
          <a:xfrm>
            <a:off x="1096161" y="3789926"/>
            <a:ext cx="3472567" cy="7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D5FDC7-887D-8CF7-5A36-8C9694214ECA}"/>
              </a:ext>
            </a:extLst>
          </p:cNvPr>
          <p:cNvCxnSpPr>
            <a:cxnSpLocks/>
          </p:cNvCxnSpPr>
          <p:nvPr/>
        </p:nvCxnSpPr>
        <p:spPr>
          <a:xfrm>
            <a:off x="4555704" y="3020212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C3EA14-1652-B986-70F0-E0F8E0A09F17}"/>
              </a:ext>
            </a:extLst>
          </p:cNvPr>
          <p:cNvSpPr txBox="1"/>
          <p:nvPr/>
        </p:nvSpPr>
        <p:spPr>
          <a:xfrm>
            <a:off x="4922862" y="2871774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9DE589E-397A-6989-9EC7-BA09AE93A05E}"/>
              </a:ext>
            </a:extLst>
          </p:cNvPr>
          <p:cNvCxnSpPr>
            <a:cxnSpLocks/>
          </p:cNvCxnSpPr>
          <p:nvPr/>
        </p:nvCxnSpPr>
        <p:spPr>
          <a:xfrm>
            <a:off x="4568728" y="4161014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C54CB-7F26-E7E2-50AE-0EF2A320CC8B}"/>
              </a:ext>
            </a:extLst>
          </p:cNvPr>
          <p:cNvSpPr txBox="1"/>
          <p:nvPr/>
        </p:nvSpPr>
        <p:spPr>
          <a:xfrm>
            <a:off x="4935886" y="4012576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699F06B-852B-431E-4D86-410671CC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5" y="2955407"/>
            <a:ext cx="399910" cy="41808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2B8F0AD-B07B-6226-6506-B664C45F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5" y="2528671"/>
            <a:ext cx="399910" cy="41808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BEB55C2A-A707-2292-F26A-CE48D20D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2" y="3374077"/>
            <a:ext cx="399910" cy="41808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B5EB91-A034-A656-CB2D-67AC970368B6}"/>
              </a:ext>
            </a:extLst>
          </p:cNvPr>
          <p:cNvSpPr txBox="1"/>
          <p:nvPr/>
        </p:nvSpPr>
        <p:spPr>
          <a:xfrm>
            <a:off x="1118974" y="2199445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1EA3BA5-C002-1AD3-48A1-01888B70BDE9}"/>
              </a:ext>
            </a:extLst>
          </p:cNvPr>
          <p:cNvCxnSpPr>
            <a:cxnSpLocks/>
          </p:cNvCxnSpPr>
          <p:nvPr/>
        </p:nvCxnSpPr>
        <p:spPr>
          <a:xfrm flipH="1">
            <a:off x="345744" y="3230449"/>
            <a:ext cx="2980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EDF2B8-3487-2808-CBCD-A675CF6AD88E}"/>
              </a:ext>
            </a:extLst>
          </p:cNvPr>
          <p:cNvSpPr txBox="1"/>
          <p:nvPr/>
        </p:nvSpPr>
        <p:spPr>
          <a:xfrm>
            <a:off x="183135" y="3111668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④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01BD9A6-141C-1042-F10E-C8E73F25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2" y="3775104"/>
            <a:ext cx="399910" cy="41808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509E2C5-46F4-9028-70DB-57DA4E6E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5" y="4176131"/>
            <a:ext cx="399910" cy="418088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FFC6D2-77B5-7913-797C-3F5F1F5437DF}"/>
              </a:ext>
            </a:extLst>
          </p:cNvPr>
          <p:cNvSpPr/>
          <p:nvPr/>
        </p:nvSpPr>
        <p:spPr>
          <a:xfrm>
            <a:off x="643791" y="2538950"/>
            <a:ext cx="388181" cy="2055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B3F4D2-99B3-CF9C-9C18-B00DCC1C98B5}"/>
              </a:ext>
            </a:extLst>
          </p:cNvPr>
          <p:cNvSpPr/>
          <p:nvPr/>
        </p:nvSpPr>
        <p:spPr>
          <a:xfrm>
            <a:off x="4647033" y="2120313"/>
            <a:ext cx="441672" cy="267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EEBAC-964E-C16C-66A6-2200A345C802}"/>
              </a:ext>
            </a:extLst>
          </p:cNvPr>
          <p:cNvSpPr txBox="1"/>
          <p:nvPr/>
        </p:nvSpPr>
        <p:spPr>
          <a:xfrm>
            <a:off x="549998" y="7265719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선택지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상호작용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이벤트의 상호작용 버튼이다</a:t>
            </a:r>
            <a:r>
              <a:rPr lang="en-US" altLang="ko-KR" sz="1200" dirty="0"/>
              <a:t>.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D425926-38ED-09D7-BC19-E939652E5390}"/>
              </a:ext>
            </a:extLst>
          </p:cNvPr>
          <p:cNvSpPr/>
          <p:nvPr/>
        </p:nvSpPr>
        <p:spPr>
          <a:xfrm>
            <a:off x="549998" y="7992436"/>
            <a:ext cx="3464282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다음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B39A82-71F9-59CC-04D0-55C7C957DD12}"/>
              </a:ext>
            </a:extLst>
          </p:cNvPr>
          <p:cNvSpPr/>
          <p:nvPr/>
        </p:nvSpPr>
        <p:spPr>
          <a:xfrm>
            <a:off x="549998" y="8245366"/>
            <a:ext cx="3464282" cy="19647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선택지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B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567C3D-B142-68CD-66C4-DFE596F34F9F}"/>
              </a:ext>
            </a:extLst>
          </p:cNvPr>
          <p:cNvSpPr txBox="1"/>
          <p:nvPr/>
        </p:nvSpPr>
        <p:spPr>
          <a:xfrm>
            <a:off x="4113310" y="7912050"/>
            <a:ext cx="2484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상호작용이</a:t>
            </a:r>
            <a:r>
              <a:rPr lang="en-US" altLang="ko-KR" sz="1200" dirty="0"/>
              <a:t> 3</a:t>
            </a:r>
            <a:r>
              <a:rPr lang="ko-KR" altLang="en-US" sz="1200" dirty="0"/>
              <a:t>개 이하인 경우에는</a:t>
            </a:r>
            <a:endParaRPr lang="en-US" altLang="ko-KR" sz="1200" dirty="0"/>
          </a:p>
          <a:p>
            <a:r>
              <a:rPr lang="ko-KR" altLang="en-US" sz="1200" dirty="0"/>
              <a:t>선택지가 길게 </a:t>
            </a:r>
            <a:r>
              <a:rPr lang="en-US" altLang="ko-KR" sz="1200" dirty="0"/>
              <a:t>3</a:t>
            </a:r>
            <a:r>
              <a:rPr lang="ko-KR" altLang="en-US" sz="1200" dirty="0"/>
              <a:t>줄로 표시된다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선택지가 </a:t>
            </a:r>
            <a:r>
              <a:rPr lang="en-US" altLang="ko-KR" sz="1200" dirty="0"/>
              <a:t>1,2,4,5</a:t>
            </a:r>
            <a:r>
              <a:rPr lang="ko-KR" altLang="en-US" sz="1200" dirty="0"/>
              <a:t>개인 경우 버튼이 없는 공간은 비워둔다</a:t>
            </a:r>
            <a:r>
              <a:rPr lang="en-US" altLang="ko-KR" sz="12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B72050-39B7-277A-45CC-EA7766399731}"/>
              </a:ext>
            </a:extLst>
          </p:cNvPr>
          <p:cNvSpPr txBox="1"/>
          <p:nvPr/>
        </p:nvSpPr>
        <p:spPr>
          <a:xfrm>
            <a:off x="494766" y="8806950"/>
            <a:ext cx="610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선택지가 없고 텍스트만 나오는 경우 다음 텍스트 다이얼로그가 있으면 </a:t>
            </a:r>
            <a:r>
              <a:rPr lang="en-US" altLang="ko-KR" sz="1200" dirty="0"/>
              <a:t>‘</a:t>
            </a:r>
            <a:r>
              <a:rPr lang="ko-KR" altLang="en-US" sz="1200" dirty="0"/>
              <a:t>다음</a:t>
            </a:r>
            <a:r>
              <a:rPr lang="en-US" altLang="ko-KR" sz="1200" dirty="0"/>
              <a:t>’</a:t>
            </a:r>
            <a:r>
              <a:rPr lang="ko-KR" altLang="en-US" sz="1200" dirty="0"/>
              <a:t> 버튼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마지막 다이얼로그인 경우 </a:t>
            </a:r>
            <a:r>
              <a:rPr lang="en-US" altLang="ko-KR" sz="1200" dirty="0"/>
              <a:t>‘</a:t>
            </a:r>
            <a:r>
              <a:rPr lang="ko-KR" altLang="en-US" sz="1200" dirty="0"/>
              <a:t>확인</a:t>
            </a:r>
            <a:r>
              <a:rPr lang="en-US" altLang="ko-KR" sz="1200" dirty="0"/>
              <a:t>’</a:t>
            </a:r>
            <a:r>
              <a:rPr lang="ko-KR" altLang="en-US" sz="1200" dirty="0"/>
              <a:t>으로 </a:t>
            </a:r>
            <a:r>
              <a:rPr lang="en-US" altLang="ko-KR" sz="1200" dirty="0"/>
              <a:t>1</a:t>
            </a:r>
            <a:r>
              <a:rPr lang="ko-KR" altLang="en-US" sz="1200" dirty="0"/>
              <a:t>번 선택지를 사용한다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8761EC-EFBD-25E9-E282-21AD389BC214}"/>
              </a:ext>
            </a:extLst>
          </p:cNvPr>
          <p:cNvSpPr txBox="1"/>
          <p:nvPr/>
        </p:nvSpPr>
        <p:spPr>
          <a:xfrm>
            <a:off x="549998" y="9222357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파티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클릭하면 이벤트 중 캐릭터 정보 팝업을 확인할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5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B61235-8088-259C-EAFB-0BB31D53E777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7B555-069A-1DEB-3714-2504F8543D3A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7524E1-CC86-226E-A6D8-94FDA855ED01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34BEB9-3AD1-727B-667F-FB02B71600A1}"/>
              </a:ext>
            </a:extLst>
          </p:cNvPr>
          <p:cNvCxnSpPr>
            <a:stCxn id="5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0615C8-74A3-6AAD-7358-22146BEEF98F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2B91D-2CD0-F7F3-2E67-0132E7C46FAB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6F3EA-4BBB-40FE-0DF5-D54E4841C887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98470-6E2C-29C2-96A8-17A3E8BADFB5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974D-EAB3-C035-F558-503F6C644149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F16C3-815D-6EF1-1A2B-6F59D113A4A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511DF-19E8-CFCB-026A-5F3381949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FF0EA-2B8E-5424-3855-2D368A215D27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991AC76-8C7F-1E40-0F30-72AF6953095B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7DE359-19F0-3A0B-783F-70CADA7FAAD3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BCAF72-A655-6E7C-7866-375769E76FE1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DC7154-1947-A168-6C29-B2479E961875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535377-CF53-544C-6699-F9BF6E27C821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8ADBD44-686E-3752-EF9C-0F43D827F179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28C6C8A-D6B9-8006-59E1-BDBEE8B18580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E5AAF4D-90AF-AA26-098C-5E7DD139811C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971F8E7-0326-9078-0978-D1A3DF881D63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47293B0-A6CD-3BCE-AF87-59565CB856E2}"/>
              </a:ext>
            </a:extLst>
          </p:cNvPr>
          <p:cNvCxnSpPr>
            <a:stCxn id="18" idx="2"/>
            <a:endCxn id="15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5B4A8B-348F-0095-2A21-5A76357931D8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C0877869-9192-46CA-A0D8-DF1434E6A79F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EE36F0-CF8F-5C0B-AD39-B3C5082C32DE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87CD25-589F-A7CB-5A06-194FC9951607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42B8D-D6FB-88A7-D728-EC77D93EC738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8845613-2295-1A59-CA57-907EF5B1AC0F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1D1AEBD-A8BF-4A2A-53ED-67F73C89DB67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07ECE-84E5-E22E-D778-229302AAFED8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54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3BA26-5174-437B-448E-98CF865DC4C1}"/>
              </a:ext>
            </a:extLst>
          </p:cNvPr>
          <p:cNvSpPr txBox="1"/>
          <p:nvPr/>
        </p:nvSpPr>
        <p:spPr>
          <a:xfrm>
            <a:off x="543209" y="984533"/>
            <a:ext cx="1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UI </a:t>
            </a:r>
            <a:r>
              <a:rPr lang="ko-KR" altLang="en-US" sz="1200" dirty="0"/>
              <a:t>네이밍의 관하여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24479-2CC9-847D-FDA5-B1634C175F03}"/>
              </a:ext>
            </a:extLst>
          </p:cNvPr>
          <p:cNvSpPr txBox="1"/>
          <p:nvPr/>
        </p:nvSpPr>
        <p:spPr>
          <a:xfrm>
            <a:off x="543208" y="1314983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로케일과 동일하게 대분류</a:t>
            </a:r>
            <a:r>
              <a:rPr lang="en-US" altLang="ko-KR" sz="1200" dirty="0"/>
              <a:t>_</a:t>
            </a:r>
            <a:r>
              <a:rPr lang="ko-KR" altLang="en-US" sz="1200" dirty="0"/>
              <a:t>중분류</a:t>
            </a:r>
            <a:r>
              <a:rPr lang="en-US" altLang="ko-KR" sz="1200" dirty="0"/>
              <a:t>_</a:t>
            </a:r>
            <a:r>
              <a:rPr lang="ko-KR" altLang="en-US" sz="1200" dirty="0"/>
              <a:t>소분류로 구성하여 이름을 정한다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/>
              <a:t>각 분류의 첫 글자는 대문자로 입력한다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약어의 경우 전체 글자를 대문자로 지정하는 것을 권고한다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UI, BG </a:t>
            </a:r>
            <a:r>
              <a:rPr lang="ko-KR" altLang="en-US" sz="1200" dirty="0"/>
              <a:t>등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A2991-5DA4-EA46-8D07-94D7785C5C5B}"/>
              </a:ext>
            </a:extLst>
          </p:cNvPr>
          <p:cNvSpPr txBox="1"/>
          <p:nvPr/>
        </p:nvSpPr>
        <p:spPr>
          <a:xfrm>
            <a:off x="543208" y="2331141"/>
            <a:ext cx="344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</a:t>
            </a:r>
            <a:r>
              <a:rPr lang="ko-KR" altLang="en-US" sz="1200" dirty="0"/>
              <a:t>의 자세한 설명이 필요할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CE36-DCA9-F35B-D997-16A8620D67DA}"/>
              </a:ext>
            </a:extLst>
          </p:cNvPr>
          <p:cNvSpPr txBox="1"/>
          <p:nvPr/>
        </p:nvSpPr>
        <p:spPr>
          <a:xfrm>
            <a:off x="543208" y="2661591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내 자세한 설명이 필요할 경우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동일한 작업을 통해 작성한다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세부 작업이 필요한 부분의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동일하게 번호로 표기를 하고 글자색은 파란색으로 통일한다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번호 표기의 경우 현재 설명하고 있는 메인 씬 번호와 세부 </a:t>
            </a:r>
            <a:r>
              <a:rPr lang="ko-KR" altLang="en-US" sz="1200" dirty="0" err="1"/>
              <a:t>씬의</a:t>
            </a:r>
            <a:r>
              <a:rPr lang="ko-KR" altLang="en-US" sz="1200" dirty="0"/>
              <a:t> 대한 번호를 각각 입력한다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en-US" altLang="ko-KR" sz="1200" dirty="0">
                <a:solidFill>
                  <a:srgbClr val="0070C0"/>
                </a:solidFill>
              </a:rPr>
              <a:t>2-1.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2-2</a:t>
            </a:r>
          </a:p>
        </p:txBody>
      </p:sp>
    </p:spTree>
    <p:extLst>
      <p:ext uri="{BB962C8B-B14F-4D97-AF65-F5344CB8AC3E}">
        <p14:creationId xmlns:p14="http://schemas.microsoft.com/office/powerpoint/2010/main" val="258021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인게임</a:t>
            </a:r>
            <a:r>
              <a:rPr lang="ko-KR" altLang="en-US" dirty="0"/>
              <a:t> 전투 </a:t>
            </a:r>
            <a:r>
              <a:rPr lang="en-US" altLang="ko-KR" dirty="0"/>
              <a:t>UI </a:t>
            </a:r>
            <a:r>
              <a:rPr lang="ko-KR" altLang="en-US" dirty="0"/>
              <a:t>구성안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46DFE-D1D3-8B10-0D14-EB4D97680074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46095-152D-3AB9-F215-8741FD5E1B96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F54A7-4FBF-F944-5849-41C835AAA0D2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634540-78A0-5C5F-4DA1-CE86504B1337}"/>
              </a:ext>
            </a:extLst>
          </p:cNvPr>
          <p:cNvCxnSpPr>
            <a:stCxn id="6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EB1C8B-0557-085A-ED06-7DBD3725D0F4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B3763-C90A-9772-6C8D-99DD9372A4CE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28435-EBA0-88F0-363D-2FEA6A4AF5B9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0C79C-1452-8026-8301-35E5CC248C30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9CA35-F681-38D9-DDF2-1D1168AA8916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90E57-4B37-A685-1E3F-5DC7B25D056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BC94C10-74F0-69B3-1B1D-66A17E45B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7E016C-10B7-C757-A2C3-E2C2EB0BE724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F3C5553-B2C8-D564-B82A-540BE8C9B7C6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7BACF0-125A-4C4F-9B92-38ED8255A344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D658D0-A385-532B-33AE-7E6B11016FC9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A2267E7-7EC9-BD57-8962-06790E2DD7E8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E411AA-41B8-D0EB-24BA-42C5F149E7EC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B599223B-9EF4-2CA5-F265-A683D86F5F36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6C32E7A-F19A-62B2-03E2-D0B7DAC314EB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D5956FC-69F2-5D77-555F-60013960E680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C1F6ADF1-F210-4644-0B37-6A1778247A2E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AA01BC-2DAA-EB8A-EC46-E426C56E38C6}"/>
              </a:ext>
            </a:extLst>
          </p:cNvPr>
          <p:cNvCxnSpPr>
            <a:stCxn id="19" idx="2"/>
            <a:endCxn id="16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6740D2-3AF3-56A4-5FB6-23B96D73E79E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887612B-8C3B-CF66-DEB7-F68364DDCEB8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7A6C85-177B-D4FF-AF07-56241D728538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9BDF8-3A15-3BD0-A931-A01E67C48B8B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79CE56-F7CB-3DCD-600B-071D35D8C41D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7890B63-9308-C64C-BB27-EF4F3E194F3A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59290C0-3DAF-80D9-EB34-BD2534FADB2F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B5D55-703C-AC30-C676-29E6EF55DC03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9174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B2019-F4BF-3706-520A-70A6197DA25F}"/>
              </a:ext>
            </a:extLst>
          </p:cNvPr>
          <p:cNvSpPr txBox="1"/>
          <p:nvPr/>
        </p:nvSpPr>
        <p:spPr>
          <a:xfrm>
            <a:off x="543208" y="1314983"/>
            <a:ext cx="58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전투 화면에서 좌측 캐릭터 </a:t>
            </a:r>
            <a:r>
              <a:rPr lang="en-US" altLang="ko-KR" sz="1200" dirty="0"/>
              <a:t>UI</a:t>
            </a:r>
            <a:r>
              <a:rPr lang="ko-KR" altLang="en-US" sz="1200" dirty="0"/>
              <a:t>를 클릭하면 나타나는 팝업 윈도우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전투 화면에서는 표시되지 않는 캐릭터의 능력치와 장비</a:t>
            </a:r>
            <a:r>
              <a:rPr lang="en-US" altLang="ko-KR" sz="1200" dirty="0"/>
              <a:t>, </a:t>
            </a:r>
            <a:r>
              <a:rPr lang="ko-KR" altLang="en-US" sz="1200" dirty="0"/>
              <a:t>특성을 확인하기 위해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ABCE-8605-E907-14C2-E1BEC5CD7BF4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27D4B-4E37-E8AD-7D20-891A65C7138F}"/>
              </a:ext>
            </a:extLst>
          </p:cNvPr>
          <p:cNvSpPr txBox="1"/>
          <p:nvPr/>
        </p:nvSpPr>
        <p:spPr>
          <a:xfrm>
            <a:off x="543208" y="5174964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0E55-0504-E534-F43E-522B7C3221A9}"/>
              </a:ext>
            </a:extLst>
          </p:cNvPr>
          <p:cNvSpPr txBox="1"/>
          <p:nvPr/>
        </p:nvSpPr>
        <p:spPr>
          <a:xfrm>
            <a:off x="543208" y="5476839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 </a:t>
            </a:r>
            <a:r>
              <a:rPr lang="ko-KR" altLang="en-US" sz="1200" dirty="0">
                <a:solidFill>
                  <a:srgbClr val="FF0000"/>
                </a:solidFill>
              </a:rPr>
              <a:t>팝업 타이틀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정보</a:t>
            </a:r>
            <a:r>
              <a:rPr lang="en-US" altLang="ko-KR" sz="1200" dirty="0"/>
              <a:t>UI</a:t>
            </a:r>
            <a:r>
              <a:rPr lang="ko-KR" altLang="en-US" sz="1200" dirty="0"/>
              <a:t>와 대응하는 캐릭터의 이름</a:t>
            </a:r>
            <a:r>
              <a:rPr lang="en-US" altLang="ko-KR" sz="1200" dirty="0"/>
              <a:t>/</a:t>
            </a:r>
            <a:r>
              <a:rPr lang="ko-KR" altLang="en-US" sz="1200" dirty="0"/>
              <a:t>직업과  닫기 버튼이 위치해 있는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대부분의 윈도우 </a:t>
            </a:r>
            <a:r>
              <a:rPr lang="en-US" altLang="ko-KR" sz="1200" dirty="0"/>
              <a:t>UX</a:t>
            </a:r>
            <a:r>
              <a:rPr lang="ko-KR" altLang="en-US" sz="1200" dirty="0"/>
              <a:t>처럼 해당 위치를 클릭해서 드래그 하면 팝업을 이동할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X</a:t>
            </a:r>
            <a:r>
              <a:rPr lang="ko-KR" altLang="en-US" sz="1200" dirty="0"/>
              <a:t>로 표시되는 닫기 버튼은 팝업 이동에 사용할 수 없으며 클릭하여 팝업을 닫을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FD86A-5BD6-DEDF-5B24-44CA7D97DF29}"/>
              </a:ext>
            </a:extLst>
          </p:cNvPr>
          <p:cNvSpPr txBox="1"/>
          <p:nvPr/>
        </p:nvSpPr>
        <p:spPr>
          <a:xfrm>
            <a:off x="3723354" y="6868537"/>
            <a:ext cx="313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좌측에 캐릭터 이름이 표시되고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우측에 창을 닫기 위한 버튼이 위치해 있다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A6B15E-64F1-14D9-B5B4-BD1AC2906605}"/>
              </a:ext>
            </a:extLst>
          </p:cNvPr>
          <p:cNvSpPr txBox="1"/>
          <p:nvPr/>
        </p:nvSpPr>
        <p:spPr>
          <a:xfrm>
            <a:off x="543208" y="984533"/>
            <a:ext cx="147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캐릭터 정보 팝업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803E4D0-2072-9B19-C34D-33AFF50B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8" y="2117789"/>
            <a:ext cx="4572000" cy="25717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22FDEA-ACDE-DD02-4720-B8DDD0DF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9" y="2128260"/>
            <a:ext cx="1595787" cy="253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55B804-E5EE-A220-0BBC-8B80BC6F1A01}"/>
              </a:ext>
            </a:extLst>
          </p:cNvPr>
          <p:cNvSpPr/>
          <p:nvPr/>
        </p:nvSpPr>
        <p:spPr>
          <a:xfrm>
            <a:off x="2043942" y="2141347"/>
            <a:ext cx="1555273" cy="15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6FB20DD-55BB-0751-7260-4A1C99CE8378}"/>
              </a:ext>
            </a:extLst>
          </p:cNvPr>
          <p:cNvCxnSpPr>
            <a:cxnSpLocks/>
          </p:cNvCxnSpPr>
          <p:nvPr/>
        </p:nvCxnSpPr>
        <p:spPr>
          <a:xfrm flipH="1">
            <a:off x="1847552" y="2231178"/>
            <a:ext cx="210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A5199A-4D54-FF70-387C-038B4E2FBC1C}"/>
              </a:ext>
            </a:extLst>
          </p:cNvPr>
          <p:cNvSpPr txBox="1"/>
          <p:nvPr/>
        </p:nvSpPr>
        <p:spPr>
          <a:xfrm>
            <a:off x="1708560" y="2099073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7EF82D-64A0-5D8F-2C6D-FE04FAF470C0}"/>
              </a:ext>
            </a:extLst>
          </p:cNvPr>
          <p:cNvSpPr/>
          <p:nvPr/>
        </p:nvSpPr>
        <p:spPr>
          <a:xfrm>
            <a:off x="2083405" y="2323962"/>
            <a:ext cx="1459280" cy="422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9774754-3A65-AB10-73D3-A92358181A57}"/>
              </a:ext>
            </a:extLst>
          </p:cNvPr>
          <p:cNvCxnSpPr>
            <a:cxnSpLocks/>
          </p:cNvCxnSpPr>
          <p:nvPr/>
        </p:nvCxnSpPr>
        <p:spPr>
          <a:xfrm>
            <a:off x="3541751" y="2684486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CA0CEA-8147-46B5-9FFC-2F9E2935B9DF}"/>
              </a:ext>
            </a:extLst>
          </p:cNvPr>
          <p:cNvSpPr txBox="1"/>
          <p:nvPr/>
        </p:nvSpPr>
        <p:spPr>
          <a:xfrm>
            <a:off x="3908909" y="2536048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14F0BD-F4C6-0869-892A-D7374783FAA1}"/>
              </a:ext>
            </a:extLst>
          </p:cNvPr>
          <p:cNvSpPr/>
          <p:nvPr/>
        </p:nvSpPr>
        <p:spPr>
          <a:xfrm>
            <a:off x="2092149" y="2781894"/>
            <a:ext cx="1443228" cy="181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76030C4-CE13-8F1D-67F8-27E616B2F88D}"/>
              </a:ext>
            </a:extLst>
          </p:cNvPr>
          <p:cNvCxnSpPr>
            <a:cxnSpLocks/>
          </p:cNvCxnSpPr>
          <p:nvPr/>
        </p:nvCxnSpPr>
        <p:spPr>
          <a:xfrm>
            <a:off x="3550495" y="3370560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612B2F-7BA4-1694-4942-B7C7F670F774}"/>
              </a:ext>
            </a:extLst>
          </p:cNvPr>
          <p:cNvSpPr txBox="1"/>
          <p:nvPr/>
        </p:nvSpPr>
        <p:spPr>
          <a:xfrm>
            <a:off x="3917653" y="322212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9C75DB-B104-DE90-F9E1-1BF85C934E3B}"/>
              </a:ext>
            </a:extLst>
          </p:cNvPr>
          <p:cNvSpPr/>
          <p:nvPr/>
        </p:nvSpPr>
        <p:spPr>
          <a:xfrm>
            <a:off x="2132874" y="2822128"/>
            <a:ext cx="1297727" cy="734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A4E47B-EB54-EA90-847C-41480E4299DD}"/>
              </a:ext>
            </a:extLst>
          </p:cNvPr>
          <p:cNvCxnSpPr>
            <a:cxnSpLocks/>
          </p:cNvCxnSpPr>
          <p:nvPr/>
        </p:nvCxnSpPr>
        <p:spPr>
          <a:xfrm>
            <a:off x="3437653" y="3222122"/>
            <a:ext cx="8993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50D85D7-0B64-5C03-D1C1-3FC4571424D2}"/>
              </a:ext>
            </a:extLst>
          </p:cNvPr>
          <p:cNvSpPr txBox="1"/>
          <p:nvPr/>
        </p:nvSpPr>
        <p:spPr>
          <a:xfrm>
            <a:off x="4346444" y="3082027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DA7B364-1CC2-FD55-6F9E-9CADAAF01177}"/>
              </a:ext>
            </a:extLst>
          </p:cNvPr>
          <p:cNvSpPr/>
          <p:nvPr/>
        </p:nvSpPr>
        <p:spPr>
          <a:xfrm>
            <a:off x="2133480" y="3576643"/>
            <a:ext cx="1297727" cy="9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EEBBEE-252F-ED85-08B5-D75093BF6275}"/>
              </a:ext>
            </a:extLst>
          </p:cNvPr>
          <p:cNvSpPr/>
          <p:nvPr/>
        </p:nvSpPr>
        <p:spPr>
          <a:xfrm>
            <a:off x="2132873" y="3720210"/>
            <a:ext cx="1297727" cy="800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E01EBA-E0B2-CE78-DF3E-740E2D602C11}"/>
              </a:ext>
            </a:extLst>
          </p:cNvPr>
          <p:cNvCxnSpPr>
            <a:cxnSpLocks/>
          </p:cNvCxnSpPr>
          <p:nvPr/>
        </p:nvCxnSpPr>
        <p:spPr>
          <a:xfrm>
            <a:off x="3420051" y="3617665"/>
            <a:ext cx="91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A8B87AA-AA01-3FFB-B570-D61066512FAD}"/>
              </a:ext>
            </a:extLst>
          </p:cNvPr>
          <p:cNvSpPr txBox="1"/>
          <p:nvPr/>
        </p:nvSpPr>
        <p:spPr>
          <a:xfrm>
            <a:off x="4354242" y="3477570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⑤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7E7E3A3-D03F-6740-2E92-EA126E5531F2}"/>
              </a:ext>
            </a:extLst>
          </p:cNvPr>
          <p:cNvCxnSpPr>
            <a:cxnSpLocks/>
          </p:cNvCxnSpPr>
          <p:nvPr/>
        </p:nvCxnSpPr>
        <p:spPr>
          <a:xfrm>
            <a:off x="3420051" y="4389580"/>
            <a:ext cx="91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6EDCEA6-F8D6-58C5-0BE9-CA20E566319A}"/>
              </a:ext>
            </a:extLst>
          </p:cNvPr>
          <p:cNvSpPr txBox="1"/>
          <p:nvPr/>
        </p:nvSpPr>
        <p:spPr>
          <a:xfrm>
            <a:off x="4366942" y="4249485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⑥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BCCC0783-CE23-FFD1-102F-BE121F1F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9" y="6910745"/>
            <a:ext cx="3133442" cy="5342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1C10586-B387-AB32-0726-3F8CFC12928F}"/>
              </a:ext>
            </a:extLst>
          </p:cNvPr>
          <p:cNvSpPr txBox="1"/>
          <p:nvPr/>
        </p:nvSpPr>
        <p:spPr>
          <a:xfrm>
            <a:off x="549998" y="7678522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캐릭터 고정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캐릭터를 판별하기 위한 이미지를 포함</a:t>
            </a:r>
            <a:r>
              <a:rPr lang="en-US" altLang="ko-KR" sz="1200" dirty="0"/>
              <a:t>,</a:t>
            </a:r>
            <a:r>
              <a:rPr lang="ko-KR" altLang="en-US" sz="1200" dirty="0"/>
              <a:t> 가치관 같이 캐릭터 고유의 중요 정보를 보여주는 공간이다</a:t>
            </a:r>
            <a:r>
              <a:rPr lang="en-US" altLang="ko-KR" sz="1200" dirty="0"/>
              <a:t>. </a:t>
            </a:r>
            <a:r>
              <a:rPr lang="ko-KR" altLang="en-US" sz="1200" dirty="0"/>
              <a:t>③에서 스크롤바를 조작하여도 내용이 스크롤 되지 않는다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954995-BB1B-F57A-BDBA-3916538C8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8" b="75300"/>
          <a:stretch/>
        </p:blipFill>
        <p:spPr bwMode="auto">
          <a:xfrm>
            <a:off x="549998" y="8727739"/>
            <a:ext cx="1595787" cy="4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20DF1D-4E27-3A07-7589-FEC59D9E2AB0}"/>
              </a:ext>
            </a:extLst>
          </p:cNvPr>
          <p:cNvSpPr/>
          <p:nvPr/>
        </p:nvSpPr>
        <p:spPr>
          <a:xfrm>
            <a:off x="1050771" y="8876889"/>
            <a:ext cx="428780" cy="13376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정의로움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FBCACB5-8649-2D1D-04A1-D67C4C26A72C}"/>
              </a:ext>
            </a:extLst>
          </p:cNvPr>
          <p:cNvSpPr/>
          <p:nvPr/>
        </p:nvSpPr>
        <p:spPr>
          <a:xfrm>
            <a:off x="1523804" y="8876889"/>
            <a:ext cx="428780" cy="13376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낙천적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10F1D-A006-57CD-8E32-E761CBED7CB3}"/>
              </a:ext>
            </a:extLst>
          </p:cNvPr>
          <p:cNvSpPr txBox="1"/>
          <p:nvPr/>
        </p:nvSpPr>
        <p:spPr>
          <a:xfrm>
            <a:off x="2200754" y="8634128"/>
            <a:ext cx="44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가치관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캐릭터 고유 특성을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마우스 오버 등은 특성을 참고한다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7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6F12DD-3FEC-5921-236E-6B61F56B924A}"/>
              </a:ext>
            </a:extLst>
          </p:cNvPr>
          <p:cNvSpPr txBox="1"/>
          <p:nvPr/>
        </p:nvSpPr>
        <p:spPr>
          <a:xfrm>
            <a:off x="541049" y="1124366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캐릭터 스크롤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캐릭터의 상세 정보를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스크롤바를 이용해 많은 양의 정보를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④⑤⑥항목 내용을 접었다 펼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순서를 조정할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B2817A-4A02-8EF6-1EBD-E44FADB0A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 t="22442"/>
          <a:stretch/>
        </p:blipFill>
        <p:spPr bwMode="auto">
          <a:xfrm>
            <a:off x="558948" y="2244505"/>
            <a:ext cx="1704192" cy="211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75AC66-2FC8-6784-3BA1-A04060D577B6}"/>
              </a:ext>
            </a:extLst>
          </p:cNvPr>
          <p:cNvSpPr/>
          <p:nvPr/>
        </p:nvSpPr>
        <p:spPr>
          <a:xfrm>
            <a:off x="2118360" y="2324100"/>
            <a:ext cx="76200" cy="1965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DF1041-1D0C-DF1D-201F-3010E5BA6FF1}"/>
              </a:ext>
            </a:extLst>
          </p:cNvPr>
          <p:cNvSpPr/>
          <p:nvPr/>
        </p:nvSpPr>
        <p:spPr>
          <a:xfrm>
            <a:off x="2019300" y="2324100"/>
            <a:ext cx="76200" cy="1112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5CD4A7-B46C-ACF8-2162-22396C311D8A}"/>
              </a:ext>
            </a:extLst>
          </p:cNvPr>
          <p:cNvSpPr/>
          <p:nvPr/>
        </p:nvSpPr>
        <p:spPr>
          <a:xfrm>
            <a:off x="609600" y="2291611"/>
            <a:ext cx="76200" cy="18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B9B18-44DF-D690-CDA5-FFACEF6B6E23}"/>
              </a:ext>
            </a:extLst>
          </p:cNvPr>
          <p:cNvSpPr txBox="1"/>
          <p:nvPr/>
        </p:nvSpPr>
        <p:spPr>
          <a:xfrm>
            <a:off x="2335795" y="2235499"/>
            <a:ext cx="42631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UI</a:t>
            </a:r>
            <a:r>
              <a:rPr lang="ko-KR" altLang="en-US" sz="1200" dirty="0"/>
              <a:t> 순서 조정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항목 좌측 햄버거 메뉴 버튼</a:t>
            </a:r>
            <a:endParaRPr lang="en-US" altLang="ko-KR" sz="1200" dirty="0"/>
          </a:p>
          <a:p>
            <a:r>
              <a:rPr lang="ko-KR" altLang="en-US" sz="1200" dirty="0"/>
              <a:t>해당 부분을 드래그 하면 상하로 움직여 장비</a:t>
            </a:r>
            <a:r>
              <a:rPr lang="en-US" altLang="ko-KR" sz="1200" dirty="0"/>
              <a:t>/</a:t>
            </a:r>
            <a:r>
              <a:rPr lang="ko-KR" altLang="en-US" sz="1200" dirty="0"/>
              <a:t>스탯</a:t>
            </a:r>
            <a:r>
              <a:rPr lang="en-US" altLang="ko-KR" sz="1200" dirty="0"/>
              <a:t>/</a:t>
            </a:r>
            <a:r>
              <a:rPr lang="ko-KR" altLang="en-US" sz="1200" dirty="0"/>
              <a:t>특성의 순서를 변경할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3-2. UI </a:t>
            </a:r>
            <a:r>
              <a:rPr lang="ko-KR" altLang="en-US" sz="1200" dirty="0"/>
              <a:t>접고 펼치기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항목 우측 </a:t>
            </a:r>
            <a:r>
              <a:rPr lang="en-US" altLang="ko-KR" sz="1200" dirty="0"/>
              <a:t>-, + </a:t>
            </a:r>
            <a:r>
              <a:rPr lang="ko-KR" altLang="en-US" sz="1200" dirty="0"/>
              <a:t>버튼</a:t>
            </a:r>
            <a:endParaRPr lang="en-US" altLang="ko-KR" sz="1200" dirty="0"/>
          </a:p>
          <a:p>
            <a:r>
              <a:rPr lang="ko-KR" altLang="en-US" sz="1200" dirty="0"/>
              <a:t>해당 부분을 클릭해서 내용을 숨기거나 나타낼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우측 스크롤 바</a:t>
            </a:r>
            <a:endParaRPr lang="en-US" altLang="ko-KR" sz="1200" dirty="0"/>
          </a:p>
          <a:p>
            <a:r>
              <a:rPr lang="ko-KR" altLang="en-US" sz="1200" dirty="0"/>
              <a:t>스크롤바를 드래그 하거나 마우스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이용해 정보를 위 아래로 스크롤 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스크롤바는 길이와 위치로 현재 표시되는 정보의 위치와 범위를 알려준다</a:t>
            </a:r>
            <a:r>
              <a:rPr lang="en-US" altLang="ko-KR" sz="12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5FA06B-774C-6952-448D-A6A4B759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40" y="4775595"/>
            <a:ext cx="1967335" cy="2400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C3CB31-156F-EDC3-3B55-E9BD97420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5" y="4775595"/>
            <a:ext cx="1695261" cy="2400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65EC5A-B0F2-1EFA-FD44-CF833D3D8B95}"/>
              </a:ext>
            </a:extLst>
          </p:cNvPr>
          <p:cNvSpPr txBox="1"/>
          <p:nvPr/>
        </p:nvSpPr>
        <p:spPr>
          <a:xfrm>
            <a:off x="4303130" y="4775595"/>
            <a:ext cx="2448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레퍼런스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최상단</a:t>
            </a:r>
            <a:r>
              <a:rPr lang="ko-KR" altLang="en-US" sz="1200" dirty="0"/>
              <a:t>  캐릭터 고정정보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펼쳐지고 닫혀지는 </a:t>
            </a:r>
            <a:r>
              <a:rPr lang="en-US" altLang="ko-KR" sz="1200" dirty="0"/>
              <a:t>UI </a:t>
            </a:r>
            <a:r>
              <a:rPr lang="ko-KR" altLang="en-US" sz="1200" dirty="0"/>
              <a:t>항목</a:t>
            </a:r>
            <a:r>
              <a:rPr lang="en-US" altLang="ko-KR" sz="1200" dirty="0"/>
              <a:t> </a:t>
            </a:r>
            <a:r>
              <a:rPr lang="ko-KR" altLang="en-US" sz="1200" dirty="0"/>
              <a:t>예시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좌측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정보만 열어 뒀을 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우측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정보를 닫고</a:t>
            </a:r>
            <a:endParaRPr lang="en-US" altLang="ko-KR" sz="1200" dirty="0"/>
          </a:p>
          <a:p>
            <a:r>
              <a:rPr lang="ko-KR" altLang="en-US" sz="1200" dirty="0"/>
              <a:t>내 길드를 열어 뒀을 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1242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6" b="43484"/>
          <a:stretch/>
        </p:blipFill>
        <p:spPr bwMode="auto">
          <a:xfrm>
            <a:off x="541049" y="2371427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캐릭터 스탯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캐릭터가 장착중인 장비 아이템을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중심의 캐릭터 이미지를 통해 장착중인 장비 아이템의 종류를 시각적으로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아이템에 마우스 오버하는 것으로 아이템의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A394A-4CAB-48EC-4D69-1289E927F03E}"/>
              </a:ext>
            </a:extLst>
          </p:cNvPr>
          <p:cNvSpPr/>
          <p:nvPr/>
        </p:nvSpPr>
        <p:spPr>
          <a:xfrm>
            <a:off x="807720" y="2848272"/>
            <a:ext cx="281940" cy="29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311699"/>
            <a:ext cx="4354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장비 슬롯</a:t>
            </a:r>
            <a:endParaRPr lang="en-US" altLang="ko-KR" sz="1200" dirty="0"/>
          </a:p>
          <a:p>
            <a:r>
              <a:rPr lang="ko-KR" altLang="en-US" sz="1200" dirty="0"/>
              <a:t>어떤 장비를 장착하는 슬롯인지 아이콘으로 나타낸다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이미 장비중인 아이템이 있을 경우에는 해당 아이템 이미지가 대신 나타난다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캐릭터 장비 현황 이미지</a:t>
            </a:r>
            <a:endParaRPr lang="en-US" altLang="ko-KR" sz="1200" dirty="0"/>
          </a:p>
          <a:p>
            <a:r>
              <a:rPr lang="ko-KR" altLang="en-US" sz="1200" dirty="0"/>
              <a:t>캐릭터가 어느 부위에 장비를 장착하고 있는지</a:t>
            </a:r>
            <a:endParaRPr lang="en-US" altLang="ko-KR" sz="1200" dirty="0"/>
          </a:p>
          <a:p>
            <a:r>
              <a:rPr lang="ko-KR" altLang="en-US" sz="1200" dirty="0"/>
              <a:t>시각적으로 보여주는 이미지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Ex) </a:t>
            </a:r>
            <a:r>
              <a:rPr lang="ko-KR" altLang="en-US" sz="1200" dirty="0"/>
              <a:t>무기를 장착하면 왼손에 검 이미지가 추가된다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아이템 설명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이미지 참조 </a:t>
            </a:r>
            <a:r>
              <a:rPr lang="en-US" altLang="ko-KR" sz="1200" dirty="0"/>
              <a:t>: </a:t>
            </a:r>
            <a:r>
              <a:rPr lang="ko-KR" altLang="en-US" sz="1200" dirty="0"/>
              <a:t>무형 무기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아이템 아이콘에 마우스 오버하면 나타나는 아이템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아이템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공용 능력치가 포함된다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아이템 공용 능력치는</a:t>
            </a:r>
            <a:endParaRPr lang="en-US" altLang="ko-KR" sz="1200" dirty="0"/>
          </a:p>
          <a:p>
            <a:r>
              <a:rPr lang="ko-KR" altLang="en-US" sz="1200" dirty="0"/>
              <a:t>무기라면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min(</a:t>
            </a:r>
            <a:r>
              <a:rPr lang="ko-KR" altLang="en-US" sz="1200" dirty="0"/>
              <a:t>최소 공격력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max(</a:t>
            </a:r>
            <a:r>
              <a:rPr lang="ko-KR" altLang="en-US" sz="1200" dirty="0"/>
              <a:t>최대 공격력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type(</a:t>
            </a:r>
            <a:r>
              <a:rPr lang="ko-KR" altLang="en-US" sz="1200" dirty="0" err="1"/>
              <a:t>물공</a:t>
            </a:r>
            <a:r>
              <a:rPr lang="en-US" altLang="ko-KR" sz="1200" dirty="0"/>
              <a:t>or</a:t>
            </a:r>
            <a:r>
              <a:rPr lang="ko-KR" altLang="en-US" sz="1200" dirty="0" err="1"/>
              <a:t>마공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atk_speed</a:t>
            </a:r>
            <a:r>
              <a:rPr lang="en-US" altLang="ko-KR" sz="1200" dirty="0"/>
              <a:t>(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atk_range</a:t>
            </a:r>
            <a:r>
              <a:rPr lang="en-US" altLang="ko-KR" sz="1200" dirty="0"/>
              <a:t>(</a:t>
            </a:r>
            <a:r>
              <a:rPr lang="ko-KR" altLang="en-US" sz="1200" dirty="0"/>
              <a:t>사거리</a:t>
            </a:r>
            <a:r>
              <a:rPr lang="en-US" altLang="ko-KR" sz="1200" dirty="0"/>
              <a:t>)</a:t>
            </a:r>
            <a:r>
              <a:rPr lang="ko-KR" altLang="en-US" sz="1200" dirty="0"/>
              <a:t>가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방어구라면 </a:t>
            </a:r>
            <a:r>
              <a:rPr lang="en-US" altLang="ko-KR" sz="1200" dirty="0" err="1"/>
              <a:t>maxhp</a:t>
            </a:r>
            <a:r>
              <a:rPr lang="en-US" altLang="ko-KR" sz="1200" dirty="0"/>
              <a:t>(</a:t>
            </a:r>
            <a:r>
              <a:rPr lang="ko-KR" altLang="en-US" sz="1200" dirty="0"/>
              <a:t>최대체력</a:t>
            </a:r>
            <a:r>
              <a:rPr lang="en-US" altLang="ko-KR" sz="1200" dirty="0"/>
              <a:t>), armor(</a:t>
            </a:r>
            <a:r>
              <a:rPr lang="ko-KR" altLang="en-US" sz="1200" dirty="0" err="1"/>
              <a:t>물방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magic_armor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마방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accent3"/>
                </a:solidFill>
              </a:rPr>
              <a:t>※</a:t>
            </a:r>
            <a:r>
              <a:rPr lang="ko-KR" altLang="en-US" sz="1200" dirty="0">
                <a:solidFill>
                  <a:schemeClr val="accent3"/>
                </a:solidFill>
              </a:rPr>
              <a:t>명중률</a:t>
            </a:r>
            <a:r>
              <a:rPr lang="en-US" altLang="ko-KR" sz="1200" dirty="0">
                <a:solidFill>
                  <a:schemeClr val="accent3"/>
                </a:solidFill>
              </a:rPr>
              <a:t>, </a:t>
            </a:r>
            <a:r>
              <a:rPr lang="ko-KR" altLang="en-US" sz="1200" dirty="0">
                <a:solidFill>
                  <a:schemeClr val="accent3"/>
                </a:solidFill>
              </a:rPr>
              <a:t>이동속도 같은 세부 능력치 옵션이 붙을 경우는 설명에 포함되는 경우가 많아 아이템 설명에서 표시한다</a:t>
            </a:r>
            <a:r>
              <a:rPr lang="en-US" altLang="ko-KR" sz="1200" dirty="0">
                <a:solidFill>
                  <a:schemeClr val="accent3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ko-KR" altLang="en-US" sz="1200" dirty="0">
                <a:solidFill>
                  <a:schemeClr val="accent3"/>
                </a:solidFill>
              </a:rPr>
              <a:t>설명을 간략화하고 </a:t>
            </a:r>
            <a:r>
              <a:rPr lang="en-US" altLang="ko-KR" sz="1200" dirty="0">
                <a:solidFill>
                  <a:schemeClr val="accent3"/>
                </a:solidFill>
              </a:rPr>
              <a:t>battle option type</a:t>
            </a:r>
            <a:r>
              <a:rPr lang="ko-KR" altLang="en-US" sz="1200" dirty="0">
                <a:solidFill>
                  <a:schemeClr val="accent3"/>
                </a:solidFill>
              </a:rPr>
              <a:t>도 아이템 능력치로 표시할지 논의 필요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</a:p>
          <a:p>
            <a:r>
              <a:rPr lang="ko-KR" altLang="en-US" sz="1200" dirty="0"/>
              <a:t>공용 능력치도 </a:t>
            </a:r>
            <a:r>
              <a:rPr lang="en-US" altLang="ko-KR" sz="1200" dirty="0"/>
              <a:t>0</a:t>
            </a:r>
            <a:r>
              <a:rPr lang="ko-KR" altLang="en-US" sz="1200" dirty="0"/>
              <a:t>일 경우엔 표시되지 않는다</a:t>
            </a:r>
            <a:r>
              <a:rPr lang="en-US" altLang="ko-KR" sz="1200" dirty="0"/>
              <a:t>.(</a:t>
            </a:r>
            <a:r>
              <a:rPr lang="ko-KR" altLang="en-US" sz="1200" dirty="0"/>
              <a:t>최소 공격력은 최대 공격력이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아니라면 표시된다</a:t>
            </a:r>
            <a:r>
              <a:rPr lang="en-US" altLang="ko-KR" sz="1200" dirty="0"/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7BC86-080E-A93D-DEC7-23A02B3D49DA}"/>
              </a:ext>
            </a:extLst>
          </p:cNvPr>
          <p:cNvSpPr/>
          <p:nvPr/>
        </p:nvSpPr>
        <p:spPr>
          <a:xfrm>
            <a:off x="1147649" y="2771477"/>
            <a:ext cx="281940" cy="29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A03CCB-D7B9-5A5E-635B-610F4159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9" y="3248739"/>
            <a:ext cx="1595787" cy="24995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F4EE0E-67BE-FD6F-A04D-4FBFFAAB5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15562" r="24404" b="37707"/>
          <a:stretch/>
        </p:blipFill>
        <p:spPr bwMode="auto">
          <a:xfrm>
            <a:off x="541049" y="5941605"/>
            <a:ext cx="1600471" cy="154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A4C293-F001-A508-46EE-E6996EC012B2}"/>
              </a:ext>
            </a:extLst>
          </p:cNvPr>
          <p:cNvSpPr txBox="1"/>
          <p:nvPr/>
        </p:nvSpPr>
        <p:spPr>
          <a:xfrm>
            <a:off x="1087239" y="6253455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아이템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1836FC-E7E4-0094-D981-34036C998909}"/>
              </a:ext>
            </a:extLst>
          </p:cNvPr>
          <p:cNvSpPr/>
          <p:nvPr/>
        </p:nvSpPr>
        <p:spPr>
          <a:xfrm>
            <a:off x="819587" y="6453510"/>
            <a:ext cx="311527" cy="31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BFB1F-8B2D-ED10-EFAE-7C770FAA5360}"/>
              </a:ext>
            </a:extLst>
          </p:cNvPr>
          <p:cNvSpPr txBox="1"/>
          <p:nvPr/>
        </p:nvSpPr>
        <p:spPr>
          <a:xfrm>
            <a:off x="1102864" y="6429683"/>
            <a:ext cx="107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아이템설명이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회피율이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30%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증가한다던가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9B264-EDCA-F042-6BC3-532D2DF6C8D1}"/>
              </a:ext>
            </a:extLst>
          </p:cNvPr>
          <p:cNvSpPr txBox="1"/>
          <p:nvPr/>
        </p:nvSpPr>
        <p:spPr>
          <a:xfrm>
            <a:off x="747102" y="6750318"/>
            <a:ext cx="1320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라마바사아자차카타파하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공격력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+0~5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물리 공격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공격속도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80%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최대 사거리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3m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32AE63B-E778-9CCA-773C-C91389DC7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2" t="89961" r="24478" b="24"/>
          <a:stretch/>
        </p:blipFill>
        <p:spPr bwMode="auto">
          <a:xfrm>
            <a:off x="541128" y="7488084"/>
            <a:ext cx="1600471" cy="33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13" b="11567"/>
          <a:stretch/>
        </p:blipFill>
        <p:spPr bwMode="auto">
          <a:xfrm>
            <a:off x="541049" y="2371427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캐릭터 </a:t>
            </a:r>
            <a:r>
              <a:rPr lang="ko-KR" altLang="en-US" sz="1200" dirty="0" err="1">
                <a:solidFill>
                  <a:srgbClr val="FF0000"/>
                </a:solidFill>
              </a:rPr>
              <a:t>스탯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캐릭터가 가진 특성을 보여주는 공간이다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능력치에 마우스 오버하는 것으로 능력치의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311699"/>
            <a:ext cx="4354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메인 능력치</a:t>
            </a:r>
            <a:endParaRPr lang="en-US" altLang="ko-KR" sz="1200" dirty="0"/>
          </a:p>
          <a:p>
            <a:r>
              <a:rPr lang="ko-KR" altLang="en-US" sz="1200" dirty="0"/>
              <a:t>전투 화면에서도 표시되는 가장 중요한 능력치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최대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</a:t>
            </a:r>
            <a:r>
              <a:rPr lang="en-US" altLang="ko-KR" sz="1200" dirty="0"/>
              <a:t>, </a:t>
            </a:r>
            <a:r>
              <a:rPr lang="ko-KR" altLang="en-US" sz="1200" dirty="0"/>
              <a:t>물리 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마법 방어력이 아이콘과 함께 한 줄에 두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세 자리 수까지 표시되며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네 자리 수부터는 </a:t>
            </a:r>
            <a:r>
              <a:rPr lang="en-US" altLang="ko-KR" sz="1200" dirty="0"/>
              <a:t>k</a:t>
            </a:r>
            <a:r>
              <a:rPr lang="ko-KR" altLang="en-US" sz="1200" dirty="0"/>
              <a:t>를 사용해 아랫자리수부터 생략한다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세부 능력치</a:t>
            </a:r>
            <a:endParaRPr lang="en-US" altLang="ko-KR" sz="1200" dirty="0"/>
          </a:p>
          <a:p>
            <a:r>
              <a:rPr lang="ko-KR" altLang="en-US" sz="1200" dirty="0"/>
              <a:t>일반적으로는 표시되지 않는 능력치들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자연 회복력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흡혈량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데미지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속도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회피율</a:t>
            </a:r>
            <a:r>
              <a:rPr lang="en-US" altLang="ko-KR" sz="1200" dirty="0"/>
              <a:t>, </a:t>
            </a:r>
            <a:r>
              <a:rPr lang="ko-KR" altLang="en-US" sz="1200" dirty="0"/>
              <a:t>사거리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데미지 </a:t>
            </a:r>
            <a:r>
              <a:rPr lang="ko-KR" altLang="en-US" sz="1200" dirty="0" err="1"/>
              <a:t>증가량</a:t>
            </a:r>
            <a:r>
              <a:rPr lang="en-US" altLang="ko-KR" sz="1200" dirty="0"/>
              <a:t>, </a:t>
            </a:r>
            <a:r>
              <a:rPr lang="ko-KR" altLang="en-US" sz="1200" dirty="0"/>
              <a:t>피해 감소량</a:t>
            </a:r>
            <a:r>
              <a:rPr lang="en-US" altLang="ko-KR" sz="1200" dirty="0"/>
              <a:t>, AOE </a:t>
            </a:r>
            <a:r>
              <a:rPr lang="ko-KR" altLang="en-US" sz="1200" dirty="0"/>
              <a:t>공격 범위</a:t>
            </a:r>
            <a:r>
              <a:rPr lang="en-US" altLang="ko-KR" sz="1200" dirty="0"/>
              <a:t>, </a:t>
            </a:r>
            <a:r>
              <a:rPr lang="ko-KR" altLang="en-US" sz="1200" dirty="0"/>
              <a:t>명중률이 아이콘과 수치가 한 줄에 세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세 자리 수까지 표시되며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네 자리 수부터는 </a:t>
            </a:r>
            <a:r>
              <a:rPr lang="en-US" altLang="ko-KR" sz="1200" dirty="0"/>
              <a:t>k</a:t>
            </a:r>
            <a:r>
              <a:rPr lang="ko-KR" altLang="en-US" sz="1200" dirty="0"/>
              <a:t>를 사용해 아랫자리수부터 생략한다</a:t>
            </a:r>
            <a:r>
              <a:rPr lang="en-US" altLang="ko-KR" sz="1200" dirty="0"/>
              <a:t>. %</a:t>
            </a:r>
            <a:r>
              <a:rPr lang="ko-KR" altLang="en-US" sz="1200" dirty="0"/>
              <a:t>가 표시되는 능력치가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파티 능력치</a:t>
            </a:r>
            <a:endParaRPr lang="en-US" altLang="ko-KR" sz="1200" dirty="0"/>
          </a:p>
          <a:p>
            <a:r>
              <a:rPr lang="ko-KR" altLang="en-US" sz="1200" dirty="0"/>
              <a:t>파티 전원이 효과를 받는 능력치</a:t>
            </a:r>
            <a:r>
              <a:rPr lang="en-US" altLang="ko-KR" sz="1200" dirty="0"/>
              <a:t>. </a:t>
            </a:r>
            <a:r>
              <a:rPr lang="ko-KR" altLang="en-US" sz="1200" dirty="0"/>
              <a:t>파티 전원의 효과를 모두 합한 능력치가 한 줄에 두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행운과 재화 </a:t>
            </a:r>
            <a:r>
              <a:rPr lang="ko-KR" altLang="en-US" sz="1200" dirty="0" err="1"/>
              <a:t>획득량</a:t>
            </a:r>
            <a:r>
              <a:rPr lang="ko-KR" altLang="en-US" sz="1200" dirty="0"/>
              <a:t> 증가가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3-4. </a:t>
            </a:r>
            <a:r>
              <a:rPr lang="ko-KR" altLang="en-US" sz="1200" dirty="0"/>
              <a:t>능력치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능력치의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수치에 마우스 오버하면 나타나는 능력치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능력치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능력치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생략되지 않은 능력치 수치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하단에는 능력치 설명이 포함된다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툴팁이</a:t>
            </a:r>
            <a:r>
              <a:rPr lang="ko-KR" altLang="en-US" sz="1200" dirty="0"/>
              <a:t> 뜨는 위치를 클릭하면 해당 </a:t>
            </a:r>
            <a:r>
              <a:rPr lang="ko-KR" altLang="en-US" sz="1200" dirty="0" err="1"/>
              <a:t>툴팁이</a:t>
            </a:r>
            <a:r>
              <a:rPr lang="ko-KR" altLang="en-US" sz="1200" dirty="0"/>
              <a:t> 고정되어 마우스 오버를 벗어나도 남아있는다</a:t>
            </a:r>
            <a:r>
              <a:rPr lang="en-US" altLang="ko-KR" sz="1200" dirty="0"/>
              <a:t>. </a:t>
            </a:r>
            <a:r>
              <a:rPr lang="ko-KR" altLang="en-US" sz="1200" dirty="0"/>
              <a:t>드래그로 옮길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다른 곳을 클릭하면 사라진다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B3FC09-9ABD-77C8-9CB0-007ACC84F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9" y="2541180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FDF235-4597-EB12-119E-876E0657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9" y="5711963"/>
            <a:ext cx="1729711" cy="372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E5EBA2-D32E-7D6E-391F-BA5ACE8AFDFC}"/>
              </a:ext>
            </a:extLst>
          </p:cNvPr>
          <p:cNvSpPr txBox="1"/>
          <p:nvPr/>
        </p:nvSpPr>
        <p:spPr>
          <a:xfrm>
            <a:off x="541049" y="2590771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★최대체력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●공격력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■방어력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♣마법저항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E3BCD6-0C5E-B5EB-A7B2-0670565DE6C2}"/>
              </a:ext>
            </a:extLst>
          </p:cNvPr>
          <p:cNvSpPr/>
          <p:nvPr/>
        </p:nvSpPr>
        <p:spPr>
          <a:xfrm>
            <a:off x="609600" y="2588791"/>
            <a:ext cx="142494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12E93-0705-AAB0-33BA-7FF4B3846227}"/>
              </a:ext>
            </a:extLst>
          </p:cNvPr>
          <p:cNvSpPr txBox="1"/>
          <p:nvPr/>
        </p:nvSpPr>
        <p:spPr>
          <a:xfrm>
            <a:off x="541049" y="2931691"/>
            <a:ext cx="160332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23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456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789k%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파티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스탯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______________________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행운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★재화 획득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100%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A67F41-66FB-A3D0-1F89-BFE082DC0FCC}"/>
              </a:ext>
            </a:extLst>
          </p:cNvPr>
          <p:cNvSpPr/>
          <p:nvPr/>
        </p:nvSpPr>
        <p:spPr>
          <a:xfrm>
            <a:off x="609599" y="2927373"/>
            <a:ext cx="1424941" cy="73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D517F4-C5C9-A7D8-AFF3-AC6F7B69E419}"/>
              </a:ext>
            </a:extLst>
          </p:cNvPr>
          <p:cNvSpPr/>
          <p:nvPr/>
        </p:nvSpPr>
        <p:spPr>
          <a:xfrm>
            <a:off x="594974" y="3686425"/>
            <a:ext cx="1424941" cy="28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A5FF41D-BF7E-8677-54B0-8C84FD81A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7269"/>
          <a:stretch/>
        </p:blipFill>
        <p:spPr bwMode="auto">
          <a:xfrm>
            <a:off x="579119" y="6198780"/>
            <a:ext cx="159578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F6E430-DA12-ABF7-307C-F5BB0BB90B46}"/>
              </a:ext>
            </a:extLst>
          </p:cNvPr>
          <p:cNvSpPr txBox="1"/>
          <p:nvPr/>
        </p:nvSpPr>
        <p:spPr>
          <a:xfrm>
            <a:off x="594919" y="6198780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자연 회복력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123,456,789</a:t>
            </a: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초마다 자연적으로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회복하는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수치를 나타낸다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81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1F742E60-09AF-9F36-F55A-0AE2C334F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8" y="4254299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F388C46-8338-E3AD-AC9D-529B6D1B86C4}"/>
              </a:ext>
            </a:extLst>
          </p:cNvPr>
          <p:cNvSpPr/>
          <p:nvPr/>
        </p:nvSpPr>
        <p:spPr>
          <a:xfrm>
            <a:off x="632987" y="4474685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강타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2" b="6358"/>
          <a:stretch/>
        </p:blipFill>
        <p:spPr bwMode="auto">
          <a:xfrm>
            <a:off x="541049" y="2138063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5. </a:t>
            </a:r>
            <a:r>
              <a:rPr lang="ko-KR" altLang="en-US" sz="1200" dirty="0">
                <a:solidFill>
                  <a:srgbClr val="FF0000"/>
                </a:solidFill>
              </a:rPr>
              <a:t>캐릭터 특성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캐릭터의 모든 상세 능력치를 보여주는 공간이다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능력치에 마우스 오버하는 것으로 능력치의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083099"/>
            <a:ext cx="435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특성 목록</a:t>
            </a:r>
            <a:endParaRPr lang="en-US" altLang="ko-KR" sz="1200" dirty="0"/>
          </a:p>
          <a:p>
            <a:r>
              <a:rPr lang="ko-KR" altLang="en-US" sz="1200" dirty="0"/>
              <a:t>액티브</a:t>
            </a:r>
            <a:r>
              <a:rPr lang="en-US" altLang="ko-KR" sz="1200" dirty="0"/>
              <a:t>, </a:t>
            </a:r>
            <a:r>
              <a:rPr lang="ko-KR" altLang="en-US" sz="1200" dirty="0"/>
              <a:t>패시브</a:t>
            </a:r>
            <a:r>
              <a:rPr lang="en-US" altLang="ko-KR" sz="1200" dirty="0"/>
              <a:t>, AI(</a:t>
            </a:r>
            <a:r>
              <a:rPr lang="ko-KR" altLang="en-US" sz="1200" dirty="0"/>
              <a:t>행동패턴</a:t>
            </a:r>
            <a:r>
              <a:rPr lang="en-US" altLang="ko-KR" sz="1200" dirty="0"/>
              <a:t>) </a:t>
            </a:r>
            <a:r>
              <a:rPr lang="ko-KR" altLang="en-US" sz="1200" dirty="0"/>
              <a:t>특성으로 나뉜다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색상으로 구분되며 액티브</a:t>
            </a:r>
            <a:r>
              <a:rPr lang="en-US" altLang="ko-KR" sz="1200" dirty="0"/>
              <a:t>, </a:t>
            </a:r>
            <a:r>
              <a:rPr lang="ko-KR" altLang="en-US" sz="1200" dirty="0"/>
              <a:t>패시브</a:t>
            </a:r>
            <a:r>
              <a:rPr lang="en-US" altLang="ko-KR" sz="1200" dirty="0"/>
              <a:t>, AI </a:t>
            </a:r>
            <a:r>
              <a:rPr lang="ko-KR" altLang="en-US" sz="1200" dirty="0"/>
              <a:t>순으로 정리된다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같은 분류 내에서는 획득한 순서로 나열된다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특성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특성에 마우스 오버하면 나타나는 특성의 세부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특성 이름</a:t>
            </a:r>
            <a:r>
              <a:rPr lang="en-US" altLang="ko-KR" sz="1200" dirty="0"/>
              <a:t>, </a:t>
            </a:r>
            <a:r>
              <a:rPr lang="ko-KR" altLang="en-US" sz="1200" dirty="0"/>
              <a:t>특성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특성 설명이 포함된다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가치관이나 아이콘이 없는 특성은 특성 아이콘이 생략된다</a:t>
            </a:r>
            <a:r>
              <a:rPr lang="en-US" altLang="ko-KR" sz="1200" dirty="0"/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B3FC09-9ABD-77C8-9CB0-007ACC84F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8" y="2322341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F25B491-9DA9-ACB9-E11C-0DDE34928BE8}"/>
              </a:ext>
            </a:extLst>
          </p:cNvPr>
          <p:cNvSpPr/>
          <p:nvPr/>
        </p:nvSpPr>
        <p:spPr>
          <a:xfrm>
            <a:off x="634092" y="2389250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5EBA2-D32E-7D6E-391F-BA5ACE8AFDFC}"/>
              </a:ext>
            </a:extLst>
          </p:cNvPr>
          <p:cNvSpPr txBox="1"/>
          <p:nvPr/>
        </p:nvSpPr>
        <p:spPr>
          <a:xfrm>
            <a:off x="604445" y="2358572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액티브 특성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385BF2-32E4-2BBA-073F-723D4342496A}"/>
              </a:ext>
            </a:extLst>
          </p:cNvPr>
          <p:cNvSpPr/>
          <p:nvPr/>
        </p:nvSpPr>
        <p:spPr>
          <a:xfrm>
            <a:off x="1344956" y="2389250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D66B9-C4D1-3C92-A575-74B8778BD72F}"/>
              </a:ext>
            </a:extLst>
          </p:cNvPr>
          <p:cNvSpPr txBox="1"/>
          <p:nvPr/>
        </p:nvSpPr>
        <p:spPr>
          <a:xfrm>
            <a:off x="1293367" y="2353805"/>
            <a:ext cx="7088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액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A8A533-10DA-2652-BCFA-721CAEF9DC46}"/>
              </a:ext>
            </a:extLst>
          </p:cNvPr>
          <p:cNvSpPr/>
          <p:nvPr/>
        </p:nvSpPr>
        <p:spPr>
          <a:xfrm>
            <a:off x="632987" y="2542727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강타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8BD7910-C33C-41F7-FF4A-28B7589A7274}"/>
              </a:ext>
            </a:extLst>
          </p:cNvPr>
          <p:cNvSpPr/>
          <p:nvPr/>
        </p:nvSpPr>
        <p:spPr>
          <a:xfrm>
            <a:off x="1344175" y="2551253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패시브 특성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D446A0F-4B43-E7DF-9451-AF34BFC4C78C}"/>
              </a:ext>
            </a:extLst>
          </p:cNvPr>
          <p:cNvSpPr/>
          <p:nvPr/>
        </p:nvSpPr>
        <p:spPr>
          <a:xfrm>
            <a:off x="632987" y="2698204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패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A56279C-717C-155B-4EAD-AB8C3509FDBD}"/>
              </a:ext>
            </a:extLst>
          </p:cNvPr>
          <p:cNvSpPr/>
          <p:nvPr/>
        </p:nvSpPr>
        <p:spPr>
          <a:xfrm>
            <a:off x="1344175" y="2711977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나체주의자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62D272C-DF28-4020-CBE8-62732156FA62}"/>
              </a:ext>
            </a:extLst>
          </p:cNvPr>
          <p:cNvSpPr/>
          <p:nvPr/>
        </p:nvSpPr>
        <p:spPr>
          <a:xfrm>
            <a:off x="632987" y="2858989"/>
            <a:ext cx="594240" cy="129562"/>
          </a:xfrm>
          <a:prstGeom prst="round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저격수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2757B7D-0EA3-F95A-FD2C-CCD9EBD8F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t="18690" r="24404" b="58090"/>
          <a:stretch/>
        </p:blipFill>
        <p:spPr bwMode="auto">
          <a:xfrm>
            <a:off x="693815" y="4575838"/>
            <a:ext cx="1443020" cy="7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4A6887-7359-43E0-7B4E-3E9C0E97875A}"/>
              </a:ext>
            </a:extLst>
          </p:cNvPr>
          <p:cNvSpPr txBox="1"/>
          <p:nvPr/>
        </p:nvSpPr>
        <p:spPr>
          <a:xfrm>
            <a:off x="1144389" y="4752945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4ECE6B-D58B-DB57-6DD7-6BFFBB7556D4}"/>
              </a:ext>
            </a:extLst>
          </p:cNvPr>
          <p:cNvSpPr/>
          <p:nvPr/>
        </p:nvSpPr>
        <p:spPr>
          <a:xfrm>
            <a:off x="819587" y="4953000"/>
            <a:ext cx="311527" cy="31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411B2-DCA8-8DB4-1501-6361480FEAC9}"/>
              </a:ext>
            </a:extLst>
          </p:cNvPr>
          <p:cNvSpPr txBox="1"/>
          <p:nvPr/>
        </p:nvSpPr>
        <p:spPr>
          <a:xfrm>
            <a:off x="1102864" y="4929173"/>
            <a:ext cx="107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공격력이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증가한다던가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6AD6877-CE3E-A7F8-8B27-F7C297BE5463}"/>
              </a:ext>
            </a:extLst>
          </p:cNvPr>
          <p:cNvSpPr/>
          <p:nvPr/>
        </p:nvSpPr>
        <p:spPr>
          <a:xfrm>
            <a:off x="642513" y="5410944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패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67D5A02-F63C-9647-FD18-56B724FE0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t="18690" r="24404" b="58090"/>
          <a:stretch/>
        </p:blipFill>
        <p:spPr bwMode="auto">
          <a:xfrm>
            <a:off x="693815" y="5520899"/>
            <a:ext cx="1443020" cy="7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74DCA9-EDD8-861D-328B-C137B75D6B54}"/>
              </a:ext>
            </a:extLst>
          </p:cNvPr>
          <p:cNvSpPr txBox="1"/>
          <p:nvPr/>
        </p:nvSpPr>
        <p:spPr>
          <a:xfrm>
            <a:off x="1144389" y="5698006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CC357-5CAB-3860-0F92-A328DF1D16B1}"/>
              </a:ext>
            </a:extLst>
          </p:cNvPr>
          <p:cNvSpPr txBox="1"/>
          <p:nvPr/>
        </p:nvSpPr>
        <p:spPr>
          <a:xfrm>
            <a:off x="819587" y="5874234"/>
            <a:ext cx="123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공격력이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증가한다던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41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2592</Words>
  <Application>Microsoft Office PowerPoint</Application>
  <PresentationFormat>A4 용지(210x297mm)</PresentationFormat>
  <Paragraphs>402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Galmuri11 Regular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Sungeun Jeong</dc:creator>
  <cp:lastModifiedBy>퓨 체</cp:lastModifiedBy>
  <cp:revision>18</cp:revision>
  <dcterms:created xsi:type="dcterms:W3CDTF">2024-07-02T03:28:06Z</dcterms:created>
  <dcterms:modified xsi:type="dcterms:W3CDTF">2024-08-12T05:08:24Z</dcterms:modified>
</cp:coreProperties>
</file>