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3" r:id="rId3"/>
    <p:sldId id="291" r:id="rId4"/>
    <p:sldId id="290" r:id="rId5"/>
    <p:sldId id="283" r:id="rId6"/>
    <p:sldId id="287" r:id="rId7"/>
    <p:sldId id="281" r:id="rId8"/>
    <p:sldId id="284" r:id="rId9"/>
    <p:sldId id="285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50BA"/>
    <a:srgbClr val="33FF33"/>
    <a:srgbClr val="3BB7C9"/>
    <a:srgbClr val="FF0000"/>
    <a:srgbClr val="7F7F7F"/>
    <a:srgbClr val="383838"/>
    <a:srgbClr val="995FCB"/>
    <a:srgbClr val="FF8F1D"/>
    <a:srgbClr val="4D4DE1"/>
    <a:srgbClr val="865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5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4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광장 </a:t>
            </a:r>
            <a:r>
              <a:rPr lang="ko-KR" altLang="en-US" sz="4000" dirty="0" err="1">
                <a:solidFill>
                  <a:schemeClr val="bg1"/>
                </a:solidFill>
                <a:latin typeface="+mj-ea"/>
                <a:ea typeface="+mj-ea"/>
              </a:rPr>
              <a:t>기초안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성장의 필요한 동선으로 유저가 영웅을 원하는 방향으로 키울 수 있게 도와준다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목제 수련 인형과 무기 거치대 등을 둘 수 있는 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연무장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602828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기초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키울 수 있는 시스템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훈련을 통해 특성을 배우고 성장 시킬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훈련을 통해 다른 영웅의 특성을 배울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튜터링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631907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기초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키울 수 있는 시스템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기초 훈련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가칭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영웅의 기초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향상 시켜준다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영웅은 잠재적으로 성장 가능한 한계치가 존재하며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게임 내에서는 성장 한계치의 도달 한 경우를 제외하고는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특정 수치를 통해서만 확인 가능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등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56858-B390-6A84-D741-D2CB79299C1F}"/>
              </a:ext>
            </a:extLst>
          </p:cNvPr>
          <p:cNvSpPr txBox="1"/>
          <p:nvPr/>
        </p:nvSpPr>
        <p:spPr>
          <a:xfrm>
            <a:off x="469311" y="4937985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훈련을 통해  특성을 배우는 시스템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특성 훈련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가칭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새로운 특성을 배우는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따라 검술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궁술 등등 특정 특성을 배우고 성장 시킬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84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아이템 분해</a:t>
            </a:r>
            <a:r>
              <a:rPr lang="en-US" altLang="ko-KR" sz="360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필요없는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아이템을 분해하고 분해와 던전 탐험을 통해 얻은 아이템을 제작 할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대장간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공방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연구소와 같은 분류의 따른 컨셉의 건물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47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창고와 숙소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아이템 보유 가능 수량과 최대 영웅 보유 수량을 정하는 건물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중세 여관 및 창고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6760-5870-E85E-6272-DD8EC7BAE6DF}"/>
              </a:ext>
            </a:extLst>
          </p:cNvPr>
          <p:cNvSpPr txBox="1"/>
          <p:nvPr/>
        </p:nvSpPr>
        <p:spPr>
          <a:xfrm>
            <a:off x="469311" y="260282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테이블 제작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48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중요 시스템으로 광장을 통해 파티를 강화하고 전투를 돌입할 수 있도록 하는 것을 목적으로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문서에서는 광장에 필요한 기초 시스템과 광장에서 사용할 중요 시스템의 대해 정리한다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82EFD-71ED-D527-DDCB-9F5961C7065B}"/>
              </a:ext>
            </a:extLst>
          </p:cNvPr>
          <p:cNvSpPr txBox="1"/>
          <p:nvPr/>
        </p:nvSpPr>
        <p:spPr>
          <a:xfrm>
            <a:off x="469311" y="1855427"/>
            <a:ext cx="11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프로토 타입의 대한 구분</a:t>
            </a:r>
            <a:b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프로토 타입에 포함되지 않는 시스템의 경우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파란색 글씨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표기하여 프로토와 이후 추가할 시스템을 구분한다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34931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2024.10.17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광장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기초안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정리 초안 작성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전체적인 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광장을 통해 유저는 자신의 파티의 영웅을 강화하거나 새로운 영웅을 소환하여 영입할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광장에서 하는 </a:t>
            </a:r>
            <a:r>
              <a:rPr lang="ko-KR" altLang="en-US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행동은 코스트를 소모하며</a:t>
            </a:r>
            <a:r>
              <a:rPr lang="en-US" altLang="ko-KR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건물을 업그레이드 시켜 코스트를 효율적으로 사용할 수 있다</a:t>
            </a:r>
            <a:r>
              <a:rPr lang="en-US" altLang="ko-KR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82EFD-71ED-D527-DDCB-9F5961C7065B}"/>
              </a:ext>
            </a:extLst>
          </p:cNvPr>
          <p:cNvSpPr txBox="1"/>
          <p:nvPr/>
        </p:nvSpPr>
        <p:spPr>
          <a:xfrm>
            <a:off x="469311" y="2134455"/>
            <a:ext cx="1132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건물과 레벨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건물은 각각 레벨이 존재하며 레벨이 올라갈 수록 해당 건물에서 할 수 있는 행동이 늘어나며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코스트를 줄일 수 있다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건물의 경우 다른 건물의 레벨의 따라 확장여부를 결정한다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51EF1-85AD-B795-6496-0ADBAE4D40A0}"/>
              </a:ext>
            </a:extLst>
          </p:cNvPr>
          <p:cNvSpPr txBox="1"/>
          <p:nvPr/>
        </p:nvSpPr>
        <p:spPr>
          <a:xfrm>
            <a:off x="469311" y="3156826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코스트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있는 시간동안 광장에서 사용할 비용 정보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일반 훈련 시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건물의 레벨과 내정 유닛을 통해 전체 코스트는 증가할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 건물의 레벨과 내정 유닛을 통해 소모 코스트는 감소할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FE21E-2E17-5CA4-2644-A05EDB91553D}"/>
              </a:ext>
            </a:extLst>
          </p:cNvPr>
          <p:cNvSpPr txBox="1"/>
          <p:nvPr/>
        </p:nvSpPr>
        <p:spPr>
          <a:xfrm>
            <a:off x="469311" y="4733195"/>
            <a:ext cx="1132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내정 영웅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세부 특성으로 발현할 수 있으며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캐릭터를 건물에 소속시켜 건물 효율을 올리는 시스템으로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건물을 더 효율적으로 운영할 수 있게 하는 것을 목표로 생각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3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유저가 다음 전투를 준비하기 위해 휴식 및 재정비 하는 구역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2728897"/>
            <a:ext cx="11145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내 건물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내 건물의 경우 초안 이후 추가될 수 있으며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시스템이 건물 형태 혹은 이외 시스템으로 구상될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소집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아이템 분해 및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창고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숙소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2E314-32A1-935D-56E2-3FF9FA5F055F}"/>
              </a:ext>
            </a:extLst>
          </p:cNvPr>
          <p:cNvSpPr txBox="1"/>
          <p:nvPr/>
        </p:nvSpPr>
        <p:spPr>
          <a:xfrm>
            <a:off x="469311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컨셉</a:t>
            </a:r>
            <a:br>
              <a:rPr lang="en-US" altLang="ko-KR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중세시대 성으로 둘러싸인 내부 형태의 마을 컨셉 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7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10F3F44F-5787-A0FD-BA72-58EBCFE2D9E6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기획안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7222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기본 예상 그리드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기본적인 위치만 해당 문서에서 다루고 추후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PD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논의를 통해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기획서 업데이트 예정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3D094-E032-FCFB-2119-FBF223C2FE27}"/>
              </a:ext>
            </a:extLst>
          </p:cNvPr>
          <p:cNvSpPr/>
          <p:nvPr/>
        </p:nvSpPr>
        <p:spPr>
          <a:xfrm>
            <a:off x="469311" y="2242394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0FD42-898A-E275-1161-27461ACEFF7D}"/>
              </a:ext>
            </a:extLst>
          </p:cNvPr>
          <p:cNvSpPr/>
          <p:nvPr/>
        </p:nvSpPr>
        <p:spPr>
          <a:xfrm>
            <a:off x="469311" y="2252110"/>
            <a:ext cx="1257300" cy="3230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01BAC9-0BE5-B3C2-5690-1FB6C7220F4D}"/>
              </a:ext>
            </a:extLst>
          </p:cNvPr>
          <p:cNvSpPr/>
          <p:nvPr/>
        </p:nvSpPr>
        <p:spPr>
          <a:xfrm>
            <a:off x="1815511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E2386-3598-2610-B751-FC366D48F139}"/>
              </a:ext>
            </a:extLst>
          </p:cNvPr>
          <p:cNvSpPr/>
          <p:nvPr/>
        </p:nvSpPr>
        <p:spPr>
          <a:xfrm>
            <a:off x="1815511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8E411-6C77-0C03-3AF8-63C9AE00F64C}"/>
              </a:ext>
            </a:extLst>
          </p:cNvPr>
          <p:cNvSpPr/>
          <p:nvPr/>
        </p:nvSpPr>
        <p:spPr>
          <a:xfrm>
            <a:off x="4960741" y="2611726"/>
            <a:ext cx="1257300" cy="187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7569AC-1615-A1EF-8E77-53B77A5921F2}"/>
              </a:ext>
            </a:extLst>
          </p:cNvPr>
          <p:cNvSpPr/>
          <p:nvPr/>
        </p:nvSpPr>
        <p:spPr>
          <a:xfrm>
            <a:off x="2838663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DD619-6C3F-07BC-D61E-9187D888AEE5}"/>
              </a:ext>
            </a:extLst>
          </p:cNvPr>
          <p:cNvSpPr/>
          <p:nvPr/>
        </p:nvSpPr>
        <p:spPr>
          <a:xfrm>
            <a:off x="2838663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959EF4-AF1D-DF41-A759-AC259C279DBA}"/>
              </a:ext>
            </a:extLst>
          </p:cNvPr>
          <p:cNvSpPr/>
          <p:nvPr/>
        </p:nvSpPr>
        <p:spPr>
          <a:xfrm>
            <a:off x="3855252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72913A-67F3-7CAE-6C4A-43C06D154939}"/>
              </a:ext>
            </a:extLst>
          </p:cNvPr>
          <p:cNvSpPr/>
          <p:nvPr/>
        </p:nvSpPr>
        <p:spPr>
          <a:xfrm>
            <a:off x="3855252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8FA3CD-E1CA-4AC8-957D-4E1EC873B1AE}"/>
              </a:ext>
            </a:extLst>
          </p:cNvPr>
          <p:cNvSpPr/>
          <p:nvPr/>
        </p:nvSpPr>
        <p:spPr>
          <a:xfrm>
            <a:off x="1815511" y="5072628"/>
            <a:ext cx="3145230" cy="4097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3215987-218E-CA43-19CC-BE2A7F85D03F}"/>
              </a:ext>
            </a:extLst>
          </p:cNvPr>
          <p:cNvSpPr/>
          <p:nvPr/>
        </p:nvSpPr>
        <p:spPr>
          <a:xfrm>
            <a:off x="4967303" y="4628128"/>
            <a:ext cx="1262007" cy="8542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6F1DA-C67C-2375-7E48-9E776CBF91A7}"/>
              </a:ext>
            </a:extLst>
          </p:cNvPr>
          <p:cNvSpPr txBox="1"/>
          <p:nvPr/>
        </p:nvSpPr>
        <p:spPr>
          <a:xfrm>
            <a:off x="6474775" y="2242394"/>
            <a:ext cx="5314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보유 영웅 간단히 볼 수 있는 공간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광장에 건설된 건물을 볼 수 있는 공간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던전에 들어가기 위해 대기중인 영웅을 볼 수 있는 공간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공간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 광장에 필요한 아이콘 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표기 공간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A1074-6FD1-AE9B-8048-3F32482E20E2}"/>
              </a:ext>
            </a:extLst>
          </p:cNvPr>
          <p:cNvSpPr txBox="1"/>
          <p:nvPr/>
        </p:nvSpPr>
        <p:spPr>
          <a:xfrm>
            <a:off x="640761" y="36777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194CB-0DF6-737C-4765-1C47F35142D9}"/>
              </a:ext>
            </a:extLst>
          </p:cNvPr>
          <p:cNvSpPr txBox="1"/>
          <p:nvPr/>
        </p:nvSpPr>
        <p:spPr>
          <a:xfrm>
            <a:off x="2882258" y="3322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2AB28-A397-5EC9-5457-2E87A7A1EFE3}"/>
              </a:ext>
            </a:extLst>
          </p:cNvPr>
          <p:cNvSpPr txBox="1"/>
          <p:nvPr/>
        </p:nvSpPr>
        <p:spPr>
          <a:xfrm>
            <a:off x="5181600" y="33806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273A0-FF6C-78F1-DF1B-0B63873431C3}"/>
              </a:ext>
            </a:extLst>
          </p:cNvPr>
          <p:cNvSpPr txBox="1"/>
          <p:nvPr/>
        </p:nvSpPr>
        <p:spPr>
          <a:xfrm>
            <a:off x="2889757" y="50928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A31647-4741-F963-0523-502D6DE143B4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0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본부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건물 및 광장 내부 시스템을 관리하는 건물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길드 하우스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나무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석재로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건물 레벨에 따라 변경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60282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방향성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메인 건물로 해당 건물을 기준으로 다른 건물 업그레이드를 진행 시키는 방법 제안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348200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본부의 역할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기본적으로 가지고 있는 건물로 광장에서 행동을 할 때 필요한 코스트를 관리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56858-B390-6A84-D741-D2CB79299C1F}"/>
              </a:ext>
            </a:extLst>
          </p:cNvPr>
          <p:cNvSpPr txBox="1"/>
          <p:nvPr/>
        </p:nvSpPr>
        <p:spPr>
          <a:xfrm>
            <a:off x="469311" y="4093572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코스트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있는 시간동안 광장에서 사용할 비용 정보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일반 훈련 시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건물의 레벨과 내정 유닛을 통해 전체 코스트는 증가할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 건물의 레벨과 내정 유닛을 통해 소모 코스트는 감소할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37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소집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유저가 영웅을 추가로 필요할 경우 재화를 이용하여 영웅 소집에서 보충할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857456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마을 내 주점 형태로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내부의 캐릭터들이 앉아 있는 형태로 제작하여 클릭할 경우 해당 캐릭터 정보를 보여주는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97886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레벨의 따라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13.Gacha_Table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기반으로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03.Character_table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키값을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활용하여 테이블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823281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소집에 필요한 내용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레벨의 따라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 이상의 영웅이 주점의 배치 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선택 시 해당 캐릭터를 줌인 후 이동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캐릭터의 정보를 우측의 띄워주는 형태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94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소집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초안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013043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마을 내 주점 형태로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내부의 캐릭터들이 앉아 있는 형태로 제작하여 클릭할 경우 해당 캐릭터 정보를 보여주는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877BB-D49F-F54A-26B9-8A7A708CCF25}"/>
              </a:ext>
            </a:extLst>
          </p:cNvPr>
          <p:cNvSpPr/>
          <p:nvPr/>
        </p:nvSpPr>
        <p:spPr>
          <a:xfrm>
            <a:off x="469311" y="2113518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35FE4A-AFC6-2D30-87B3-9894E13E5862}"/>
              </a:ext>
            </a:extLst>
          </p:cNvPr>
          <p:cNvSpPr/>
          <p:nvPr/>
        </p:nvSpPr>
        <p:spPr>
          <a:xfrm>
            <a:off x="908156" y="2437884"/>
            <a:ext cx="4959939" cy="2591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3D56F14B-EDC8-90CC-B8FB-DA2790BA62EB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E40D4-00BE-08F4-099D-AEF8E0E3B853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06F62C-CB5E-EF25-8B76-64E43B4E4FEE}"/>
              </a:ext>
            </a:extLst>
          </p:cNvPr>
          <p:cNvSpPr/>
          <p:nvPr/>
        </p:nvSpPr>
        <p:spPr>
          <a:xfrm>
            <a:off x="908157" y="3149600"/>
            <a:ext cx="4959938" cy="1879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FD5C26AC-81FB-E878-D04F-4A566E535059}"/>
              </a:ext>
            </a:extLst>
          </p:cNvPr>
          <p:cNvSpPr/>
          <p:nvPr/>
        </p:nvSpPr>
        <p:spPr>
          <a:xfrm>
            <a:off x="2184086" y="2168841"/>
            <a:ext cx="2330450" cy="21372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1203C-9DD9-5869-C4FE-193C67E389FF}"/>
              </a:ext>
            </a:extLst>
          </p:cNvPr>
          <p:cNvSpPr txBox="1"/>
          <p:nvPr/>
        </p:nvSpPr>
        <p:spPr>
          <a:xfrm>
            <a:off x="2930925" y="20910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3C724-C3B4-E267-4C48-03A2EE24E404}"/>
              </a:ext>
            </a:extLst>
          </p:cNvPr>
          <p:cNvSpPr txBox="1"/>
          <p:nvPr/>
        </p:nvSpPr>
        <p:spPr>
          <a:xfrm>
            <a:off x="2930925" y="26180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6912-9317-49E6-652C-D7EA053C75A2}"/>
              </a:ext>
            </a:extLst>
          </p:cNvPr>
          <p:cNvSpPr txBox="1"/>
          <p:nvPr/>
        </p:nvSpPr>
        <p:spPr>
          <a:xfrm>
            <a:off x="2930925" y="39047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A16C1-8593-9477-4AC6-B0E99086F218}"/>
              </a:ext>
            </a:extLst>
          </p:cNvPr>
          <p:cNvSpPr txBox="1"/>
          <p:nvPr/>
        </p:nvSpPr>
        <p:spPr>
          <a:xfrm>
            <a:off x="6474775" y="2242394"/>
            <a:ext cx="531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건물 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주점 뒷배경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비전투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요원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건물 강화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영웅들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뒷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배경으로 광장 씬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블랙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오퍼시티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CE04F-8382-527C-0600-639E7806C5E4}"/>
              </a:ext>
            </a:extLst>
          </p:cNvPr>
          <p:cNvSpPr txBox="1"/>
          <p:nvPr/>
        </p:nvSpPr>
        <p:spPr>
          <a:xfrm>
            <a:off x="5911759" y="3535378"/>
            <a:ext cx="2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BE5F2-941E-124E-EEFC-F7116072916C}"/>
              </a:ext>
            </a:extLst>
          </p:cNvPr>
          <p:cNvSpPr txBox="1"/>
          <p:nvPr/>
        </p:nvSpPr>
        <p:spPr>
          <a:xfrm>
            <a:off x="692194" y="5415002"/>
            <a:ext cx="53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광장 시스템의 경우 모두 창 화면으로 제작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20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선택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초안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01304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</a:t>
            </a:r>
            <a:endParaRPr lang="en-US" altLang="ko-KR" dirty="0">
              <a:solidFill>
                <a:sysClr val="windowText" lastClr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선택을 할 때 해당 영웅을 메인으로 하는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필요해 보임 </a:t>
            </a:r>
            <a:endParaRPr lang="en-US" altLang="ko-KR" dirty="0">
              <a:solidFill>
                <a:sysClr val="windowText" lastClr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877BB-D49F-F54A-26B9-8A7A708CCF25}"/>
              </a:ext>
            </a:extLst>
          </p:cNvPr>
          <p:cNvSpPr/>
          <p:nvPr/>
        </p:nvSpPr>
        <p:spPr>
          <a:xfrm>
            <a:off x="469311" y="2113518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35FE4A-AFC6-2D30-87B3-9894E13E5862}"/>
              </a:ext>
            </a:extLst>
          </p:cNvPr>
          <p:cNvSpPr/>
          <p:nvPr/>
        </p:nvSpPr>
        <p:spPr>
          <a:xfrm>
            <a:off x="908156" y="2437884"/>
            <a:ext cx="4959939" cy="2591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3D56F14B-EDC8-90CC-B8FB-DA2790BA62EB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E40D4-00BE-08F4-099D-AEF8E0E3B853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FD5C26AC-81FB-E878-D04F-4A566E535059}"/>
              </a:ext>
            </a:extLst>
          </p:cNvPr>
          <p:cNvSpPr/>
          <p:nvPr/>
        </p:nvSpPr>
        <p:spPr>
          <a:xfrm>
            <a:off x="2184086" y="2168841"/>
            <a:ext cx="2330450" cy="21372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1203C-9DD9-5869-C4FE-193C67E389FF}"/>
              </a:ext>
            </a:extLst>
          </p:cNvPr>
          <p:cNvSpPr txBox="1"/>
          <p:nvPr/>
        </p:nvSpPr>
        <p:spPr>
          <a:xfrm>
            <a:off x="2930925" y="20910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3C724-C3B4-E267-4C48-03A2EE24E404}"/>
              </a:ext>
            </a:extLst>
          </p:cNvPr>
          <p:cNvSpPr txBox="1"/>
          <p:nvPr/>
        </p:nvSpPr>
        <p:spPr>
          <a:xfrm>
            <a:off x="725428" y="24603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A16C1-8593-9477-4AC6-B0E99086F218}"/>
              </a:ext>
            </a:extLst>
          </p:cNvPr>
          <p:cNvSpPr txBox="1"/>
          <p:nvPr/>
        </p:nvSpPr>
        <p:spPr>
          <a:xfrm>
            <a:off x="6474775" y="2242394"/>
            <a:ext cx="531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건물 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주점 배경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영웅 줌인 및 변경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영웅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BE5F2-941E-124E-EEFC-F7116072916C}"/>
              </a:ext>
            </a:extLst>
          </p:cNvPr>
          <p:cNvSpPr txBox="1"/>
          <p:nvPr/>
        </p:nvSpPr>
        <p:spPr>
          <a:xfrm>
            <a:off x="692194" y="5415002"/>
            <a:ext cx="53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광장 시스템의 경우 모두 창 화면으로 제작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678D47-56CD-BEB8-C0BA-0F0441A843F2}"/>
              </a:ext>
            </a:extLst>
          </p:cNvPr>
          <p:cNvSpPr/>
          <p:nvPr/>
        </p:nvSpPr>
        <p:spPr>
          <a:xfrm>
            <a:off x="1742148" y="2783097"/>
            <a:ext cx="883876" cy="16017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2FDCCF2-6309-D443-3A41-DAC1565039B5}"/>
              </a:ext>
            </a:extLst>
          </p:cNvPr>
          <p:cNvSpPr/>
          <p:nvPr/>
        </p:nvSpPr>
        <p:spPr>
          <a:xfrm rot="5400000">
            <a:off x="2491632" y="4527707"/>
            <a:ext cx="165468" cy="103316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0D3F4-98BE-D7FC-FA94-37FFC344B5EF}"/>
              </a:ext>
            </a:extLst>
          </p:cNvPr>
          <p:cNvSpPr/>
          <p:nvPr/>
        </p:nvSpPr>
        <p:spPr>
          <a:xfrm>
            <a:off x="1906979" y="4496576"/>
            <a:ext cx="554213" cy="165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EA4097C-2671-F9B4-0FBA-AF0B2A3A1638}"/>
              </a:ext>
            </a:extLst>
          </p:cNvPr>
          <p:cNvSpPr/>
          <p:nvPr/>
        </p:nvSpPr>
        <p:spPr>
          <a:xfrm rot="16200000">
            <a:off x="1711072" y="4524267"/>
            <a:ext cx="165470" cy="10331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3E661C-403B-60F0-1847-B7F9D6D4392E}"/>
              </a:ext>
            </a:extLst>
          </p:cNvPr>
          <p:cNvSpPr/>
          <p:nvPr/>
        </p:nvSpPr>
        <p:spPr>
          <a:xfrm>
            <a:off x="3921487" y="2437884"/>
            <a:ext cx="1946607" cy="25912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2EF35-1C33-6DDE-45E2-05A78254A407}"/>
              </a:ext>
            </a:extLst>
          </p:cNvPr>
          <p:cNvSpPr txBox="1"/>
          <p:nvPr/>
        </p:nvSpPr>
        <p:spPr>
          <a:xfrm>
            <a:off x="4437590" y="35350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9D83B-8052-86BF-DD6F-88E36A70F461}"/>
              </a:ext>
            </a:extLst>
          </p:cNvPr>
          <p:cNvSpPr txBox="1"/>
          <p:nvPr/>
        </p:nvSpPr>
        <p:spPr>
          <a:xfrm>
            <a:off x="1726885" y="34325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92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150500</TotalTime>
  <Words>928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Bold</vt:lpstr>
      <vt:lpstr>나눔스퀘어 ExtraBold</vt:lpstr>
      <vt:lpstr>나눔스퀘어라운드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66</cp:revision>
  <dcterms:created xsi:type="dcterms:W3CDTF">2023-07-15T19:55:33Z</dcterms:created>
  <dcterms:modified xsi:type="dcterms:W3CDTF">2024-10-17T07:03:50Z</dcterms:modified>
</cp:coreProperties>
</file>