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1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4660"/>
  </p:normalViewPr>
  <p:slideViewPr>
    <p:cSldViewPr snapToGrid="0">
      <p:cViewPr>
        <p:scale>
          <a:sx n="150" d="100"/>
          <a:sy n="150" d="100"/>
        </p:scale>
        <p:origin x="1626" y="-3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993E-1DA1-4891-839B-5EE6F94E8E8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0A8D8-731F-46CA-8D8D-B916D983E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4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918926" y="1598300"/>
            <a:ext cx="5020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Project_LH</a:t>
            </a:r>
            <a:r>
              <a:rPr lang="en-US" altLang="ko-KR" sz="2400" dirty="0"/>
              <a:t> UI</a:t>
            </a:r>
            <a:r>
              <a:rPr lang="ko-KR" altLang="en-US" sz="2400" dirty="0"/>
              <a:t> 기획안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EB39D-407A-0356-356B-DCF9575A38BC}"/>
              </a:ext>
            </a:extLst>
          </p:cNvPr>
          <p:cNvSpPr txBox="1"/>
          <p:nvPr/>
        </p:nvSpPr>
        <p:spPr>
          <a:xfrm>
            <a:off x="538681" y="7093390"/>
            <a:ext cx="12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&lt;History&gt;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0B48C79-5D7E-5308-E233-D270E858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508098"/>
              </p:ext>
            </p:extLst>
          </p:nvPr>
        </p:nvGraphicFramePr>
        <p:xfrm>
          <a:off x="538681" y="7629809"/>
          <a:ext cx="5780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4283107405"/>
                    </a:ext>
                  </a:extLst>
                </a:gridCol>
                <a:gridCol w="3081525">
                  <a:extLst>
                    <a:ext uri="{9D8B030D-6E8A-4147-A177-3AD203B41FA5}">
                      <a16:colId xmlns:a16="http://schemas.microsoft.com/office/drawing/2014/main" val="1344304269"/>
                    </a:ext>
                  </a:extLst>
                </a:gridCol>
                <a:gridCol w="892947">
                  <a:extLst>
                    <a:ext uri="{9D8B030D-6E8A-4147-A177-3AD203B41FA5}">
                      <a16:colId xmlns:a16="http://schemas.microsoft.com/office/drawing/2014/main" val="990153076"/>
                    </a:ext>
                  </a:extLst>
                </a:gridCol>
                <a:gridCol w="760493">
                  <a:extLst>
                    <a:ext uri="{9D8B030D-6E8A-4147-A177-3AD203B41FA5}">
                      <a16:colId xmlns:a16="http://schemas.microsoft.com/office/drawing/2014/main" val="1713335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7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기획안 초고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3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 장비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스탯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v.0.0.2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63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2024.07.10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캐릭터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info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가치관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특성 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UI 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명세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ko-KR">
                          <a:solidFill>
                            <a:sysClr val="windowText" lastClr="000000"/>
                          </a:solidFill>
                        </a:rPr>
                        <a:t>.0.0.3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05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B61235-8088-259C-EAFB-0BB31D53E777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7B555-069A-1DEB-3714-2504F8543D3A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7524E1-CC86-226E-A6D8-94FDA855ED01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34BEB9-3AD1-727B-667F-FB02B71600A1}"/>
              </a:ext>
            </a:extLst>
          </p:cNvPr>
          <p:cNvCxnSpPr>
            <a:stCxn id="5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0615C8-74A3-6AAD-7358-22146BEEF98F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2B91D-2CD0-F7F3-2E67-0132E7C46FAB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F3EA-4BBB-40FE-0DF5-D54E4841C887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98470-6E2C-29C2-96A8-17A3E8BADFB5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974D-EAB3-C035-F558-503F6C644149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F16C3-815D-6EF1-1A2B-6F59D113A4A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511DF-19E8-CFCB-026A-5F3381949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FF0EA-2B8E-5424-3855-2D368A215D27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991AC76-8C7F-1E40-0F30-72AF6953095B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7DE359-19F0-3A0B-783F-70CADA7FAAD3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BCAF72-A655-6E7C-7866-375769E76FE1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EDC7154-1947-A168-6C29-B2479E961875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535377-CF53-544C-6699-F9BF6E27C821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18ADBD44-686E-3752-EF9C-0F43D827F179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128C6C8A-D6B9-8006-59E1-BDBEE8B18580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E5AAF4D-90AF-AA26-098C-5E7DD139811C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971F8E7-0326-9078-0978-D1A3DF881D63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47293B0-A6CD-3BCE-AF87-59565CB856E2}"/>
              </a:ext>
            </a:extLst>
          </p:cNvPr>
          <p:cNvCxnSpPr>
            <a:stCxn id="18" idx="2"/>
            <a:endCxn id="15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5B4A8B-348F-0095-2A21-5A76357931D8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C0877869-9192-46CA-A0D8-DF1434E6A79F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9EE36F0-CF8F-5C0B-AD39-B3C5082C32DE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987CD25-589F-A7CB-5A06-194FC9951607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42B8D-D6FB-88A7-D728-EC77D93EC738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8845613-2295-1A59-CA57-907EF5B1AC0F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1D1AEBD-A8BF-4A2A-53ED-67F73C89DB67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07ECE-84E5-E22E-D778-229302AAFED8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545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 UI</a:t>
            </a:r>
            <a:r>
              <a:rPr lang="ko-KR" altLang="en-US" dirty="0"/>
              <a:t> 기획안 작성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3BA26-5174-437B-448E-98CF865DC4C1}"/>
              </a:ext>
            </a:extLst>
          </p:cNvPr>
          <p:cNvSpPr txBox="1"/>
          <p:nvPr/>
        </p:nvSpPr>
        <p:spPr>
          <a:xfrm>
            <a:off x="543209" y="984533"/>
            <a:ext cx="191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UI </a:t>
            </a:r>
            <a:r>
              <a:rPr lang="ko-KR" altLang="en-US" sz="1200" dirty="0"/>
              <a:t>네이밍의 관하여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4479-2CC9-847D-FDA5-B1634C175F03}"/>
              </a:ext>
            </a:extLst>
          </p:cNvPr>
          <p:cNvSpPr txBox="1"/>
          <p:nvPr/>
        </p:nvSpPr>
        <p:spPr>
          <a:xfrm>
            <a:off x="543208" y="1314983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로케일과 동일하게 대분류</a:t>
            </a:r>
            <a:r>
              <a:rPr lang="en-US" altLang="ko-KR" sz="1200" dirty="0"/>
              <a:t>_</a:t>
            </a:r>
            <a:r>
              <a:rPr lang="ko-KR" altLang="en-US" sz="1200" dirty="0"/>
              <a:t>중분류</a:t>
            </a:r>
            <a:r>
              <a:rPr lang="en-US" altLang="ko-KR" sz="1200" dirty="0"/>
              <a:t>_</a:t>
            </a:r>
            <a:r>
              <a:rPr lang="ko-KR" altLang="en-US" sz="1200" dirty="0"/>
              <a:t>소분류로 구성하여 이름을 정한다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각 분류의 첫 글자는 대문자로 입력한다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약어의 경우 전체 글자를 대문자로 지정하는 것을 권고한다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UI, BG </a:t>
            </a:r>
            <a:r>
              <a:rPr lang="ko-KR" altLang="en-US" sz="1200" dirty="0"/>
              <a:t>등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A2991-5DA4-EA46-8D07-94D7785C5C5B}"/>
              </a:ext>
            </a:extLst>
          </p:cNvPr>
          <p:cNvSpPr txBox="1"/>
          <p:nvPr/>
        </p:nvSpPr>
        <p:spPr>
          <a:xfrm>
            <a:off x="543208" y="2331141"/>
            <a:ext cx="3449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</a:t>
            </a:r>
            <a:r>
              <a:rPr lang="ko-KR" altLang="en-US" sz="1200" dirty="0"/>
              <a:t>의 자세한 설명이 필요할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8CE36-DCA9-F35B-D997-16A8620D67DA}"/>
              </a:ext>
            </a:extLst>
          </p:cNvPr>
          <p:cNvSpPr txBox="1"/>
          <p:nvPr/>
        </p:nvSpPr>
        <p:spPr>
          <a:xfrm>
            <a:off x="543208" y="2661591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내 자세한 설명이 필요할 경우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동일한 작업을 통해 작성한다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세부 작업이 필요한 부분의 메인 </a:t>
            </a:r>
            <a:r>
              <a:rPr lang="ko-KR" altLang="en-US" sz="1200" dirty="0" err="1"/>
              <a:t>씬과</a:t>
            </a:r>
            <a:r>
              <a:rPr lang="ko-KR" altLang="en-US" sz="1200" dirty="0"/>
              <a:t> 동일하게 번호로 표기를 하고 글자색은 파란색으로 통일한다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번호 표기의 경우 현재 설명하고 있는 메인 씬 번호와 세부 </a:t>
            </a:r>
            <a:r>
              <a:rPr lang="ko-KR" altLang="en-US" sz="1200" dirty="0" err="1"/>
              <a:t>씬의</a:t>
            </a:r>
            <a:r>
              <a:rPr lang="ko-KR" altLang="en-US" sz="1200" dirty="0"/>
              <a:t> 대한 번호를 각각 입력한다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en-US" altLang="ko-KR" sz="1200" dirty="0">
                <a:solidFill>
                  <a:srgbClr val="0070C0"/>
                </a:solidFill>
              </a:rPr>
              <a:t>2-1.</a:t>
            </a:r>
            <a:r>
              <a:rPr lang="en-US" altLang="ko-KR" sz="1200" dirty="0"/>
              <a:t>,</a:t>
            </a:r>
            <a:r>
              <a:rPr lang="en-US" altLang="ko-KR" sz="1200" dirty="0">
                <a:solidFill>
                  <a:srgbClr val="0070C0"/>
                </a:solidFill>
              </a:rPr>
              <a:t> 2-2</a:t>
            </a:r>
          </a:p>
        </p:txBody>
      </p:sp>
    </p:spTree>
    <p:extLst>
      <p:ext uri="{BB962C8B-B14F-4D97-AF65-F5344CB8AC3E}">
        <p14:creationId xmlns:p14="http://schemas.microsoft.com/office/powerpoint/2010/main" val="25802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인게임</a:t>
            </a:r>
            <a:r>
              <a:rPr lang="ko-KR" altLang="en-US" dirty="0"/>
              <a:t> 전투 </a:t>
            </a:r>
            <a:r>
              <a:rPr lang="en-US" altLang="ko-KR" dirty="0"/>
              <a:t>UI </a:t>
            </a:r>
            <a:r>
              <a:rPr lang="ko-KR" altLang="en-US" dirty="0"/>
              <a:t>구성안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E46DFE-D1D3-8B10-0D14-EB4D97680074}"/>
              </a:ext>
            </a:extLst>
          </p:cNvPr>
          <p:cNvSpPr/>
          <p:nvPr/>
        </p:nvSpPr>
        <p:spPr>
          <a:xfrm>
            <a:off x="543209" y="2089487"/>
            <a:ext cx="4608000" cy="25920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씬 내부 구성 설명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전체화면 예시 크기</a:t>
            </a:r>
            <a:r>
              <a:rPr lang="en-US" altLang="ko-KR" sz="1400" dirty="0">
                <a:solidFill>
                  <a:schemeClr val="tx1"/>
                </a:solidFill>
              </a:rPr>
              <a:t>: 12.8cm x 7.2cm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46095-152D-3AB9-F215-8741FD5E1B96}"/>
              </a:ext>
            </a:extLst>
          </p:cNvPr>
          <p:cNvSpPr txBox="1"/>
          <p:nvPr/>
        </p:nvSpPr>
        <p:spPr>
          <a:xfrm>
            <a:off x="543209" y="984533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메인 씬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6F54A7-4FBF-F944-5849-41C835AAA0D2}"/>
              </a:ext>
            </a:extLst>
          </p:cNvPr>
          <p:cNvSpPr/>
          <p:nvPr/>
        </p:nvSpPr>
        <p:spPr>
          <a:xfrm>
            <a:off x="4544627" y="2089487"/>
            <a:ext cx="606582" cy="525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1634540-78A0-5C5F-4DA1-CE86504B1337}"/>
              </a:ext>
            </a:extLst>
          </p:cNvPr>
          <p:cNvCxnSpPr>
            <a:stCxn id="6" idx="3"/>
          </p:cNvCxnSpPr>
          <p:nvPr/>
        </p:nvCxnSpPr>
        <p:spPr>
          <a:xfrm flipV="1">
            <a:off x="5151209" y="2352037"/>
            <a:ext cx="25371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B1C8B-0557-085A-ED06-7DBD3725D0F4}"/>
              </a:ext>
            </a:extLst>
          </p:cNvPr>
          <p:cNvSpPr txBox="1"/>
          <p:nvPr/>
        </p:nvSpPr>
        <p:spPr>
          <a:xfrm>
            <a:off x="5359437" y="2198148"/>
            <a:ext cx="3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B3763-C90A-9772-6C8D-99DD9372A4CE}"/>
              </a:ext>
            </a:extLst>
          </p:cNvPr>
          <p:cNvSpPr txBox="1"/>
          <p:nvPr/>
        </p:nvSpPr>
        <p:spPr>
          <a:xfrm>
            <a:off x="543208" y="1314983"/>
            <a:ext cx="575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메인 씬 내용 설명</a:t>
            </a:r>
            <a:r>
              <a:rPr lang="en-US" altLang="ko-KR" sz="1200" dirty="0"/>
              <a:t>: </a:t>
            </a:r>
            <a:r>
              <a:rPr lang="ko-KR" altLang="en-US" sz="1200" dirty="0"/>
              <a:t>어떤 장면의 사용되는 </a:t>
            </a:r>
            <a:r>
              <a:rPr lang="en-US" altLang="ko-KR" sz="1200" dirty="0"/>
              <a:t>UI</a:t>
            </a:r>
            <a:r>
              <a:rPr lang="ko-KR" altLang="en-US" sz="1200" dirty="0"/>
              <a:t>이며 어디서 사용할 것 인지 명시한다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씬 내부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  <a:r>
              <a:rPr lang="en-US" altLang="ko-KR" sz="1200" dirty="0"/>
              <a:t>: </a:t>
            </a:r>
            <a:r>
              <a:rPr lang="ko-KR" altLang="en-US" sz="1200" dirty="0"/>
              <a:t>빨간색  박스를 이용하여 해당 </a:t>
            </a:r>
            <a:r>
              <a:rPr lang="en-US" altLang="ko-KR" sz="1200" dirty="0"/>
              <a:t>UI</a:t>
            </a:r>
            <a:r>
              <a:rPr lang="ko-KR" altLang="en-US" sz="1200" dirty="0"/>
              <a:t> 내 어떤 아이콘과 기능이</a:t>
            </a:r>
            <a:br>
              <a:rPr lang="en-US" altLang="ko-KR" sz="1200" dirty="0"/>
            </a:br>
            <a:r>
              <a:rPr lang="ko-KR" altLang="en-US" sz="1200" dirty="0"/>
              <a:t>존재하는지 명시한다</a:t>
            </a:r>
            <a:r>
              <a:rPr lang="en-US" altLang="ko-KR" sz="1200" dirty="0"/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빨간색 박스와 빨간색 번호로 세부 </a:t>
            </a:r>
            <a:r>
              <a:rPr lang="en-US" altLang="ko-KR" sz="1200" dirty="0">
                <a:solidFill>
                  <a:srgbClr val="FF0000"/>
                </a:solidFill>
              </a:rPr>
              <a:t>UI </a:t>
            </a:r>
            <a:r>
              <a:rPr lang="ko-KR" altLang="en-US" sz="1200" dirty="0">
                <a:solidFill>
                  <a:srgbClr val="FF0000"/>
                </a:solidFill>
              </a:rPr>
              <a:t>설명 순서를 정한다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28435-EBA0-88F0-363D-2FEA6A4AF5B9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0C79C-1452-8026-8301-35E5CC248C30}"/>
              </a:ext>
            </a:extLst>
          </p:cNvPr>
          <p:cNvSpPr txBox="1"/>
          <p:nvPr/>
        </p:nvSpPr>
        <p:spPr>
          <a:xfrm>
            <a:off x="543208" y="5219767"/>
            <a:ext cx="575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UI</a:t>
            </a:r>
            <a:r>
              <a:rPr lang="ko-KR" altLang="en-US" sz="1200" dirty="0"/>
              <a:t> 세부 설명이 필요한 곳을 메인 씬 설명 장면에서 빨간색 박스와 번호로 순서를</a:t>
            </a:r>
            <a:br>
              <a:rPr lang="en-US" altLang="ko-KR" sz="1200" dirty="0"/>
            </a:br>
            <a:r>
              <a:rPr lang="ko-KR" altLang="en-US" sz="1200" dirty="0"/>
              <a:t>정한 뒤 정해진 순서에 맞게 도표 혹은 번호를 기입하여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9CA35-F681-38D9-DDF2-1D1168AA8916}"/>
              </a:ext>
            </a:extLst>
          </p:cNvPr>
          <p:cNvSpPr txBox="1"/>
          <p:nvPr/>
        </p:nvSpPr>
        <p:spPr>
          <a:xfrm>
            <a:off x="543208" y="5755989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90E57-4B37-A685-1E3F-5DC7B25D0568}"/>
              </a:ext>
            </a:extLst>
          </p:cNvPr>
          <p:cNvSpPr txBox="1"/>
          <p:nvPr/>
        </p:nvSpPr>
        <p:spPr>
          <a:xfrm>
            <a:off x="543208" y="6086439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FF0000"/>
                </a:solidFill>
              </a:rPr>
              <a:t>옵션 및 배속 설정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인 게임 도중 옵션과 배속 설정을 변경할 수 있는 버튼이다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레퍼런스 예시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BC94C10-74F0-69B3-1B1D-66A17E45B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30"/>
          <a:stretch/>
        </p:blipFill>
        <p:spPr bwMode="auto">
          <a:xfrm>
            <a:off x="543208" y="7155553"/>
            <a:ext cx="2808463" cy="137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7E016C-10B7-C757-A2C3-E2C2EB0BE724}"/>
              </a:ext>
            </a:extLst>
          </p:cNvPr>
          <p:cNvSpPr txBox="1"/>
          <p:nvPr/>
        </p:nvSpPr>
        <p:spPr>
          <a:xfrm>
            <a:off x="3351671" y="7148166"/>
            <a:ext cx="35059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좌 상단 톱니바퀴</a:t>
            </a:r>
            <a:endParaRPr lang="en-US" altLang="ko-KR" sz="1200" dirty="0"/>
          </a:p>
          <a:p>
            <a:r>
              <a:rPr lang="ko-KR" altLang="en-US" sz="1200" dirty="0"/>
              <a:t>해당 버튼 입력 시 옵션 </a:t>
            </a:r>
            <a:r>
              <a:rPr lang="en-US" altLang="ko-KR" sz="1200" dirty="0"/>
              <a:t>UI </a:t>
            </a:r>
            <a:r>
              <a:rPr lang="ko-KR" altLang="en-US" sz="1200" dirty="0"/>
              <a:t>창을 보여준다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 </a:t>
            </a:r>
            <a:r>
              <a:rPr lang="ko-KR" altLang="en-US" sz="1200" dirty="0"/>
              <a:t>일시 정지</a:t>
            </a:r>
            <a:r>
              <a:rPr lang="en-US" altLang="ko-KR" sz="1200" dirty="0"/>
              <a:t>, </a:t>
            </a:r>
            <a:r>
              <a:rPr lang="ko-KR" altLang="en-US" sz="1200" dirty="0"/>
              <a:t>재생</a:t>
            </a:r>
            <a:r>
              <a:rPr lang="en-US" altLang="ko-KR" sz="1200" dirty="0"/>
              <a:t>, </a:t>
            </a:r>
            <a:r>
              <a:rPr lang="ko-KR" altLang="en-US" sz="1200" dirty="0"/>
              <a:t>배속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각각 인 게임 재생 속도의 영향을 미치는 버튼이다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 방법 </a:t>
            </a:r>
            <a:r>
              <a:rPr lang="en-US" altLang="ko-KR" sz="1200" dirty="0"/>
              <a:t>1) </a:t>
            </a:r>
            <a:br>
              <a:rPr lang="en-US" altLang="ko-KR" sz="1200" dirty="0"/>
            </a:br>
            <a:r>
              <a:rPr lang="ko-KR" altLang="en-US" sz="1200" dirty="0"/>
              <a:t>일시 정지와 재생을 스위치 하여 표기를 한 후 </a:t>
            </a:r>
            <a:br>
              <a:rPr lang="en-US" altLang="ko-KR" sz="1200" dirty="0"/>
            </a:br>
            <a:r>
              <a:rPr lang="ko-KR" altLang="en-US" sz="1200" dirty="0"/>
              <a:t>현재 진행과 반대 되는 아이콘을 표기한다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표기방법 </a:t>
            </a:r>
            <a:r>
              <a:rPr lang="en-US" altLang="ko-KR" sz="1200" dirty="0"/>
              <a:t>2)</a:t>
            </a:r>
            <a:br>
              <a:rPr lang="en-US" altLang="ko-KR" sz="1200" dirty="0"/>
            </a:br>
            <a:r>
              <a:rPr lang="ko-KR" altLang="en-US" sz="1200" dirty="0"/>
              <a:t>일시 정지와 재생을 같이 표기한 후 </a:t>
            </a:r>
            <a:br>
              <a:rPr lang="en-US" altLang="ko-KR" sz="1200" dirty="0"/>
            </a:br>
            <a:r>
              <a:rPr lang="ko-KR" altLang="en-US" sz="1200" dirty="0"/>
              <a:t>활성화 중이지 않은 기능은 비활성화 시킨다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DF3C5553-B2C8-D564-B82A-540BE8C9B7C6}"/>
              </a:ext>
            </a:extLst>
          </p:cNvPr>
          <p:cNvSpPr/>
          <p:nvPr/>
        </p:nvSpPr>
        <p:spPr>
          <a:xfrm rot="5400000">
            <a:off x="2506194" y="867322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7BACF0-125A-4C4F-9B92-38ED8255A344}"/>
              </a:ext>
            </a:extLst>
          </p:cNvPr>
          <p:cNvGrpSpPr/>
          <p:nvPr/>
        </p:nvGrpSpPr>
        <p:grpSpPr>
          <a:xfrm>
            <a:off x="1593884" y="8637006"/>
            <a:ext cx="267077" cy="344032"/>
            <a:chOff x="1348967" y="8809022"/>
            <a:chExt cx="267077" cy="344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D658D0-A385-532B-33AE-7E6B11016FC9}"/>
                </a:ext>
              </a:extLst>
            </p:cNvPr>
            <p:cNvSpPr/>
            <p:nvPr/>
          </p:nvSpPr>
          <p:spPr>
            <a:xfrm>
              <a:off x="1348967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2267E7-7EC9-BD57-8962-06790E2DD7E8}"/>
                </a:ext>
              </a:extLst>
            </p:cNvPr>
            <p:cNvSpPr/>
            <p:nvPr/>
          </p:nvSpPr>
          <p:spPr>
            <a:xfrm>
              <a:off x="1516456" y="8809022"/>
              <a:ext cx="99588" cy="344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E411AA-41B8-D0EB-24BA-42C5F149E7EC}"/>
              </a:ext>
            </a:extLst>
          </p:cNvPr>
          <p:cNvSpPr txBox="1"/>
          <p:nvPr/>
        </p:nvSpPr>
        <p:spPr>
          <a:xfrm>
            <a:off x="543208" y="8581607"/>
            <a:ext cx="1145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1)</a:t>
            </a:r>
            <a:endParaRPr lang="ko-KR" altLang="en-US" sz="1200" dirty="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599223B-9EF4-2CA5-F265-A683D86F5F36}"/>
              </a:ext>
            </a:extLst>
          </p:cNvPr>
          <p:cNvSpPr/>
          <p:nvPr/>
        </p:nvSpPr>
        <p:spPr>
          <a:xfrm rot="5400000">
            <a:off x="1945924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6C32E7A-F19A-62B2-03E2-D0B7DAC314EB}"/>
              </a:ext>
            </a:extLst>
          </p:cNvPr>
          <p:cNvSpPr/>
          <p:nvPr/>
        </p:nvSpPr>
        <p:spPr>
          <a:xfrm rot="5400000">
            <a:off x="2020793" y="8708364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D5956FC-69F2-5D77-555F-60013960E680}"/>
              </a:ext>
            </a:extLst>
          </p:cNvPr>
          <p:cNvSpPr/>
          <p:nvPr/>
        </p:nvSpPr>
        <p:spPr>
          <a:xfrm rot="5400000">
            <a:off x="2903559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C1F6ADF1-F210-4644-0B37-6A1778247A2E}"/>
              </a:ext>
            </a:extLst>
          </p:cNvPr>
          <p:cNvSpPr/>
          <p:nvPr/>
        </p:nvSpPr>
        <p:spPr>
          <a:xfrm rot="5400000">
            <a:off x="2978428" y="8708367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AA01BC-2DAA-EB8A-EC46-E426C56E38C6}"/>
              </a:ext>
            </a:extLst>
          </p:cNvPr>
          <p:cNvCxnSpPr>
            <a:stCxn id="19" idx="2"/>
            <a:endCxn id="16" idx="5"/>
          </p:cNvCxnSpPr>
          <p:nvPr/>
        </p:nvCxnSpPr>
        <p:spPr>
          <a:xfrm rot="5400000" flipH="1" flipV="1">
            <a:off x="2201684" y="8504513"/>
            <a:ext cx="86007" cy="867043"/>
          </a:xfrm>
          <a:prstGeom prst="bentConnector3">
            <a:avLst>
              <a:gd name="adj1" fmla="val -1328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F6740D2-3AF3-56A4-5FB6-23B96D73E79E}"/>
              </a:ext>
            </a:extLst>
          </p:cNvPr>
          <p:cNvSpPr txBox="1"/>
          <p:nvPr/>
        </p:nvSpPr>
        <p:spPr>
          <a:xfrm>
            <a:off x="1851066" y="890242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스위칭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887612B-8C3B-CF66-DEB7-F68364DDCEB8}"/>
              </a:ext>
            </a:extLst>
          </p:cNvPr>
          <p:cNvSpPr/>
          <p:nvPr/>
        </p:nvSpPr>
        <p:spPr>
          <a:xfrm rot="5400000">
            <a:off x="1985349" y="9247481"/>
            <a:ext cx="344032" cy="27160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7A6C85-177B-D4FF-AF07-56241D728538}"/>
              </a:ext>
            </a:extLst>
          </p:cNvPr>
          <p:cNvSpPr/>
          <p:nvPr/>
        </p:nvSpPr>
        <p:spPr>
          <a:xfrm>
            <a:off x="1593884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19BDF8-3A15-3BD0-A931-A01E67C48B8B}"/>
              </a:ext>
            </a:extLst>
          </p:cNvPr>
          <p:cNvSpPr/>
          <p:nvPr/>
        </p:nvSpPr>
        <p:spPr>
          <a:xfrm>
            <a:off x="1761373" y="9211266"/>
            <a:ext cx="99588" cy="3440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79CE56-F7CB-3DCD-600B-071D35D8C41D}"/>
              </a:ext>
            </a:extLst>
          </p:cNvPr>
          <p:cNvSpPr txBox="1"/>
          <p:nvPr/>
        </p:nvSpPr>
        <p:spPr>
          <a:xfrm>
            <a:off x="543208" y="9155867"/>
            <a:ext cx="101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표기 방법 </a:t>
            </a:r>
            <a:r>
              <a:rPr lang="en-US" altLang="ko-KR" sz="1200" dirty="0"/>
              <a:t>2)</a:t>
            </a:r>
            <a:endParaRPr lang="ko-KR" altLang="en-US" sz="1200" dirty="0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7890B63-9308-C64C-BB27-EF4F3E194F3A}"/>
              </a:ext>
            </a:extLst>
          </p:cNvPr>
          <p:cNvSpPr/>
          <p:nvPr/>
        </p:nvSpPr>
        <p:spPr>
          <a:xfrm rot="5400000">
            <a:off x="2379025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859290C0-3DAF-80D9-EB34-BD2534FADB2F}"/>
              </a:ext>
            </a:extLst>
          </p:cNvPr>
          <p:cNvSpPr/>
          <p:nvPr/>
        </p:nvSpPr>
        <p:spPr>
          <a:xfrm rot="5400000">
            <a:off x="2453894" y="9282628"/>
            <a:ext cx="344032" cy="2013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B5D55-703C-AC30-C676-29E6EF55DC03}"/>
              </a:ext>
            </a:extLst>
          </p:cNvPr>
          <p:cNvSpPr txBox="1"/>
          <p:nvPr/>
        </p:nvSpPr>
        <p:spPr>
          <a:xfrm>
            <a:off x="1490239" y="96141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비활성화</a:t>
            </a:r>
          </a:p>
        </p:txBody>
      </p:sp>
    </p:spTree>
    <p:extLst>
      <p:ext uri="{BB962C8B-B14F-4D97-AF65-F5344CB8AC3E}">
        <p14:creationId xmlns:p14="http://schemas.microsoft.com/office/powerpoint/2010/main" val="9917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2019-F4BF-3706-520A-70A6197DA25F}"/>
              </a:ext>
            </a:extLst>
          </p:cNvPr>
          <p:cNvSpPr txBox="1"/>
          <p:nvPr/>
        </p:nvSpPr>
        <p:spPr>
          <a:xfrm>
            <a:off x="543208" y="1314983"/>
            <a:ext cx="589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 좌측 캐릭터 </a:t>
            </a:r>
            <a:r>
              <a:rPr lang="en-US" altLang="ko-KR" sz="1200" dirty="0"/>
              <a:t>UI</a:t>
            </a:r>
            <a:r>
              <a:rPr lang="ko-KR" altLang="en-US" sz="1200" dirty="0"/>
              <a:t>를 클릭하면 나타나는 팝업 윈도우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전투 화면에서는 표시되지 않는 캐릭터의 능력치와 장비</a:t>
            </a:r>
            <a:r>
              <a:rPr lang="en-US" altLang="ko-KR" sz="1200" dirty="0"/>
              <a:t>, </a:t>
            </a:r>
            <a:r>
              <a:rPr lang="ko-KR" altLang="en-US" sz="1200" dirty="0"/>
              <a:t>특성을 확인하기 위해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ABCE-8605-E907-14C2-E1BEC5CD7BF4}"/>
              </a:ext>
            </a:extLst>
          </p:cNvPr>
          <p:cNvSpPr txBox="1"/>
          <p:nvPr/>
        </p:nvSpPr>
        <p:spPr>
          <a:xfrm>
            <a:off x="543209" y="4889317"/>
            <a:ext cx="1308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세부 </a:t>
            </a:r>
            <a:r>
              <a:rPr lang="en-US" altLang="ko-KR" sz="1200" dirty="0"/>
              <a:t>UI </a:t>
            </a:r>
            <a:r>
              <a:rPr lang="ko-KR" altLang="en-US" sz="1200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27D4B-4E37-E8AD-7D20-891A65C7138F}"/>
              </a:ext>
            </a:extLst>
          </p:cNvPr>
          <p:cNvSpPr txBox="1"/>
          <p:nvPr/>
        </p:nvSpPr>
        <p:spPr>
          <a:xfrm>
            <a:off x="543208" y="5174964"/>
            <a:ext cx="460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순서 정리 상세 예시</a:t>
            </a:r>
            <a:r>
              <a:rPr lang="en-US" altLang="ko-KR" sz="1200" dirty="0"/>
              <a:t>) </a:t>
            </a:r>
            <a:r>
              <a:rPr lang="ko-KR" altLang="en-US" sz="1200" dirty="0"/>
              <a:t>인 게임 전투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C0E55-0504-E534-F43E-522B7C3221A9}"/>
              </a:ext>
            </a:extLst>
          </p:cNvPr>
          <p:cNvSpPr txBox="1"/>
          <p:nvPr/>
        </p:nvSpPr>
        <p:spPr>
          <a:xfrm>
            <a:off x="543208" y="5476839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1. </a:t>
            </a:r>
            <a:r>
              <a:rPr lang="ko-KR" altLang="en-US" sz="1200" dirty="0">
                <a:solidFill>
                  <a:srgbClr val="FF0000"/>
                </a:solidFill>
              </a:rPr>
              <a:t>팝업 타이틀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정보</a:t>
            </a:r>
            <a:r>
              <a:rPr lang="en-US" altLang="ko-KR" sz="1200" dirty="0"/>
              <a:t>UI</a:t>
            </a:r>
            <a:r>
              <a:rPr lang="ko-KR" altLang="en-US" sz="1200" dirty="0"/>
              <a:t>와 대응하는 캐릭터의 이름</a:t>
            </a:r>
            <a:r>
              <a:rPr lang="en-US" altLang="ko-KR" sz="1200" dirty="0"/>
              <a:t>/</a:t>
            </a:r>
            <a:r>
              <a:rPr lang="ko-KR" altLang="en-US" sz="1200" dirty="0"/>
              <a:t>직업과  닫기 버튼이 위치해 있는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 대부분의 윈도우 </a:t>
            </a:r>
            <a:r>
              <a:rPr lang="en-US" altLang="ko-KR" sz="1200" dirty="0"/>
              <a:t>UX</a:t>
            </a:r>
            <a:r>
              <a:rPr lang="ko-KR" altLang="en-US" sz="1200" dirty="0"/>
              <a:t>처럼 해당 위치를 클릭해서 드래그 하면 팝업을 이동할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X</a:t>
            </a:r>
            <a:r>
              <a:rPr lang="ko-KR" altLang="en-US" sz="1200" dirty="0"/>
              <a:t>로 표시되는 닫기 버튼은 팝업 이동에 사용할 수 없으며 클릭하여 팝업을 닫을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FD86A-5BD6-DEDF-5B24-44CA7D97DF29}"/>
              </a:ext>
            </a:extLst>
          </p:cNvPr>
          <p:cNvSpPr txBox="1"/>
          <p:nvPr/>
        </p:nvSpPr>
        <p:spPr>
          <a:xfrm>
            <a:off x="3723354" y="6868537"/>
            <a:ext cx="3133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좌측에 캐릭터 이름이 표시되고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우측에 창을 닫기 위한 버튼이 위치해 있다</a:t>
            </a:r>
            <a:r>
              <a:rPr lang="en-US" altLang="ko-KR" sz="1200" dirty="0"/>
              <a:t>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6B15E-64F1-14D9-B5B4-BD1AC2906605}"/>
              </a:ext>
            </a:extLst>
          </p:cNvPr>
          <p:cNvSpPr txBox="1"/>
          <p:nvPr/>
        </p:nvSpPr>
        <p:spPr>
          <a:xfrm>
            <a:off x="543208" y="984533"/>
            <a:ext cx="147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캐릭터 정보 팝업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F803E4D0-2072-9B19-C34D-33AFF50BC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" y="2117789"/>
            <a:ext cx="4572000" cy="25717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22FDEA-ACDE-DD02-4720-B8DDD0DF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9" y="2128260"/>
            <a:ext cx="1595787" cy="253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55B804-E5EE-A220-0BBC-8B80BC6F1A01}"/>
              </a:ext>
            </a:extLst>
          </p:cNvPr>
          <p:cNvSpPr/>
          <p:nvPr/>
        </p:nvSpPr>
        <p:spPr>
          <a:xfrm>
            <a:off x="2043942" y="2141347"/>
            <a:ext cx="1555273" cy="155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FB20DD-55BB-0751-7260-4A1C99CE8378}"/>
              </a:ext>
            </a:extLst>
          </p:cNvPr>
          <p:cNvCxnSpPr>
            <a:cxnSpLocks/>
          </p:cNvCxnSpPr>
          <p:nvPr/>
        </p:nvCxnSpPr>
        <p:spPr>
          <a:xfrm flipH="1">
            <a:off x="1847552" y="2231178"/>
            <a:ext cx="210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A5199A-4D54-FF70-387C-038B4E2FBC1C}"/>
              </a:ext>
            </a:extLst>
          </p:cNvPr>
          <p:cNvSpPr txBox="1"/>
          <p:nvPr/>
        </p:nvSpPr>
        <p:spPr>
          <a:xfrm>
            <a:off x="1708560" y="2099073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97EF82D-64A0-5D8F-2C6D-FE04FAF470C0}"/>
              </a:ext>
            </a:extLst>
          </p:cNvPr>
          <p:cNvSpPr/>
          <p:nvPr/>
        </p:nvSpPr>
        <p:spPr>
          <a:xfrm>
            <a:off x="2083405" y="2323962"/>
            <a:ext cx="1459280" cy="42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9774754-3A65-AB10-73D3-A92358181A57}"/>
              </a:ext>
            </a:extLst>
          </p:cNvPr>
          <p:cNvCxnSpPr>
            <a:cxnSpLocks/>
          </p:cNvCxnSpPr>
          <p:nvPr/>
        </p:nvCxnSpPr>
        <p:spPr>
          <a:xfrm>
            <a:off x="3541751" y="2684486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0CA0CEA-8147-46B5-9FFC-2F9E2935B9DF}"/>
              </a:ext>
            </a:extLst>
          </p:cNvPr>
          <p:cNvSpPr txBox="1"/>
          <p:nvPr/>
        </p:nvSpPr>
        <p:spPr>
          <a:xfrm>
            <a:off x="3908909" y="2536048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14F0BD-F4C6-0869-892A-D7374783FAA1}"/>
              </a:ext>
            </a:extLst>
          </p:cNvPr>
          <p:cNvSpPr/>
          <p:nvPr/>
        </p:nvSpPr>
        <p:spPr>
          <a:xfrm>
            <a:off x="2092149" y="2781894"/>
            <a:ext cx="1443228" cy="181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76030C4-CE13-8F1D-67F8-27E616B2F88D}"/>
              </a:ext>
            </a:extLst>
          </p:cNvPr>
          <p:cNvCxnSpPr>
            <a:cxnSpLocks/>
          </p:cNvCxnSpPr>
          <p:nvPr/>
        </p:nvCxnSpPr>
        <p:spPr>
          <a:xfrm>
            <a:off x="3550495" y="3370560"/>
            <a:ext cx="352040" cy="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612B2F-7BA4-1694-4942-B7C7F670F774}"/>
              </a:ext>
            </a:extLst>
          </p:cNvPr>
          <p:cNvSpPr txBox="1"/>
          <p:nvPr/>
        </p:nvSpPr>
        <p:spPr>
          <a:xfrm>
            <a:off x="3917653" y="3222122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79C75DB-B104-DE90-F9E1-1BF85C934E3B}"/>
              </a:ext>
            </a:extLst>
          </p:cNvPr>
          <p:cNvSpPr/>
          <p:nvPr/>
        </p:nvSpPr>
        <p:spPr>
          <a:xfrm>
            <a:off x="2132874" y="2822128"/>
            <a:ext cx="1297727" cy="734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DA4E47B-EB54-EA90-847C-41480E4299DD}"/>
              </a:ext>
            </a:extLst>
          </p:cNvPr>
          <p:cNvCxnSpPr>
            <a:cxnSpLocks/>
          </p:cNvCxnSpPr>
          <p:nvPr/>
        </p:nvCxnSpPr>
        <p:spPr>
          <a:xfrm>
            <a:off x="3437653" y="3222122"/>
            <a:ext cx="8993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D85D7-0B64-5C03-D1C1-3FC4571424D2}"/>
              </a:ext>
            </a:extLst>
          </p:cNvPr>
          <p:cNvSpPr txBox="1"/>
          <p:nvPr/>
        </p:nvSpPr>
        <p:spPr>
          <a:xfrm>
            <a:off x="4346444" y="3082027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DA7B364-1CC2-FD55-6F9E-9CADAAF01177}"/>
              </a:ext>
            </a:extLst>
          </p:cNvPr>
          <p:cNvSpPr/>
          <p:nvPr/>
        </p:nvSpPr>
        <p:spPr>
          <a:xfrm>
            <a:off x="2133480" y="3576643"/>
            <a:ext cx="1297727" cy="92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FEEBBEE-252F-ED85-08B5-D75093BF6275}"/>
              </a:ext>
            </a:extLst>
          </p:cNvPr>
          <p:cNvSpPr/>
          <p:nvPr/>
        </p:nvSpPr>
        <p:spPr>
          <a:xfrm>
            <a:off x="2132873" y="3720210"/>
            <a:ext cx="1297727" cy="800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4E01EBA-E0B2-CE78-DF3E-740E2D602C11}"/>
              </a:ext>
            </a:extLst>
          </p:cNvPr>
          <p:cNvCxnSpPr>
            <a:cxnSpLocks/>
          </p:cNvCxnSpPr>
          <p:nvPr/>
        </p:nvCxnSpPr>
        <p:spPr>
          <a:xfrm>
            <a:off x="3420051" y="3617665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A8B87AA-AA01-3FFB-B570-D61066512FAD}"/>
              </a:ext>
            </a:extLst>
          </p:cNvPr>
          <p:cNvSpPr txBox="1"/>
          <p:nvPr/>
        </p:nvSpPr>
        <p:spPr>
          <a:xfrm>
            <a:off x="4354242" y="3477570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⑤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7E7E3A3-D03F-6740-2E92-EA126E5531F2}"/>
              </a:ext>
            </a:extLst>
          </p:cNvPr>
          <p:cNvCxnSpPr>
            <a:cxnSpLocks/>
          </p:cNvCxnSpPr>
          <p:nvPr/>
        </p:nvCxnSpPr>
        <p:spPr>
          <a:xfrm>
            <a:off x="3420051" y="4389580"/>
            <a:ext cx="9169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6EDCEA6-F8D6-58C5-0BE9-CA20E566319A}"/>
              </a:ext>
            </a:extLst>
          </p:cNvPr>
          <p:cNvSpPr txBox="1"/>
          <p:nvPr/>
        </p:nvSpPr>
        <p:spPr>
          <a:xfrm>
            <a:off x="4366942" y="4249485"/>
            <a:ext cx="165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⑥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BCCC0783-CE23-FFD1-102F-BE121F1F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59" y="6910745"/>
            <a:ext cx="3133442" cy="5342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1C10586-B387-AB32-0726-3F8CFC12928F}"/>
              </a:ext>
            </a:extLst>
          </p:cNvPr>
          <p:cNvSpPr txBox="1"/>
          <p:nvPr/>
        </p:nvSpPr>
        <p:spPr>
          <a:xfrm>
            <a:off x="549998" y="7678522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2. </a:t>
            </a:r>
            <a:r>
              <a:rPr lang="ko-KR" altLang="en-US" sz="1200" dirty="0">
                <a:solidFill>
                  <a:srgbClr val="FF0000"/>
                </a:solidFill>
              </a:rPr>
              <a:t>캐릭터 고정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캐릭터를 판별하기 위한 이미지를 포함</a:t>
            </a:r>
            <a:r>
              <a:rPr lang="en-US" altLang="ko-KR" sz="1200" dirty="0"/>
              <a:t>,</a:t>
            </a:r>
            <a:r>
              <a:rPr lang="ko-KR" altLang="en-US" sz="1200" dirty="0"/>
              <a:t> 가치관 같이 캐릭터 고유의 중요 정보를 보여주는 공간이다</a:t>
            </a:r>
            <a:r>
              <a:rPr lang="en-US" altLang="ko-KR" sz="1200" dirty="0"/>
              <a:t>. </a:t>
            </a:r>
            <a:r>
              <a:rPr lang="ko-KR" altLang="en-US" sz="1200" dirty="0"/>
              <a:t>③에서 스크롤바를 조작하여도 내용이 스크롤 되지 않는다</a:t>
            </a:r>
            <a:r>
              <a:rPr lang="en-US" altLang="ko-KR" sz="1200" dirty="0"/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954995-BB1B-F57A-BDBA-3916538C8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b="75300"/>
          <a:stretch/>
        </p:blipFill>
        <p:spPr bwMode="auto">
          <a:xfrm>
            <a:off x="549998" y="8727739"/>
            <a:ext cx="1595787" cy="45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20DF1D-4E27-3A07-7589-FEC59D9E2AB0}"/>
              </a:ext>
            </a:extLst>
          </p:cNvPr>
          <p:cNvSpPr/>
          <p:nvPr/>
        </p:nvSpPr>
        <p:spPr>
          <a:xfrm>
            <a:off x="1050771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정의로움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BCACB5-8649-2D1D-04A1-D67C4C26A72C}"/>
              </a:ext>
            </a:extLst>
          </p:cNvPr>
          <p:cNvSpPr/>
          <p:nvPr/>
        </p:nvSpPr>
        <p:spPr>
          <a:xfrm>
            <a:off x="1523804" y="8876889"/>
            <a:ext cx="428780" cy="133760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낙천적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10F1D-A006-57CD-8E32-E761CBED7CB3}"/>
              </a:ext>
            </a:extLst>
          </p:cNvPr>
          <p:cNvSpPr txBox="1"/>
          <p:nvPr/>
        </p:nvSpPr>
        <p:spPr>
          <a:xfrm>
            <a:off x="2200754" y="8634128"/>
            <a:ext cx="44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2-1. </a:t>
            </a:r>
            <a:r>
              <a:rPr lang="ko-KR" altLang="en-US" sz="1200" dirty="0"/>
              <a:t>가치관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캐릭터 고유 특성을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마우스 오버 등은 특성을 참고한다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9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6F12DD-3FEC-5921-236E-6B61F56B924A}"/>
              </a:ext>
            </a:extLst>
          </p:cNvPr>
          <p:cNvSpPr txBox="1"/>
          <p:nvPr/>
        </p:nvSpPr>
        <p:spPr>
          <a:xfrm>
            <a:off x="541049" y="1124366"/>
            <a:ext cx="575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3. </a:t>
            </a:r>
            <a:r>
              <a:rPr lang="ko-KR" altLang="en-US" sz="1200" dirty="0">
                <a:solidFill>
                  <a:srgbClr val="FF0000"/>
                </a:solidFill>
              </a:rPr>
              <a:t>캐릭터 스크롤 정보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상세 정보를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스크롤바를 이용해 많은 양의 정보를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④⑤⑥항목 내용을 접었다 펼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순서를 조정할 수 있다</a:t>
            </a:r>
            <a:r>
              <a:rPr lang="en-US" altLang="ko-KR" sz="1200" dirty="0"/>
              <a:t>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B2817A-4A02-8EF6-1EBD-E44FADB0A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" t="22442"/>
          <a:stretch/>
        </p:blipFill>
        <p:spPr bwMode="auto">
          <a:xfrm>
            <a:off x="558948" y="2244505"/>
            <a:ext cx="1704192" cy="21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75AC66-2FC8-6784-3BA1-A04060D577B6}"/>
              </a:ext>
            </a:extLst>
          </p:cNvPr>
          <p:cNvSpPr/>
          <p:nvPr/>
        </p:nvSpPr>
        <p:spPr>
          <a:xfrm>
            <a:off x="2118360" y="2324100"/>
            <a:ext cx="76200" cy="196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DF1041-1D0C-DF1D-201F-3010E5BA6FF1}"/>
              </a:ext>
            </a:extLst>
          </p:cNvPr>
          <p:cNvSpPr/>
          <p:nvPr/>
        </p:nvSpPr>
        <p:spPr>
          <a:xfrm>
            <a:off x="2019300" y="2324100"/>
            <a:ext cx="76200" cy="1112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5CD4A7-B46C-ACF8-2162-22396C311D8A}"/>
              </a:ext>
            </a:extLst>
          </p:cNvPr>
          <p:cNvSpPr/>
          <p:nvPr/>
        </p:nvSpPr>
        <p:spPr>
          <a:xfrm>
            <a:off x="609600" y="2291611"/>
            <a:ext cx="76200" cy="18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B9B18-44DF-D690-CDA5-FFACEF6B6E23}"/>
              </a:ext>
            </a:extLst>
          </p:cNvPr>
          <p:cNvSpPr txBox="1"/>
          <p:nvPr/>
        </p:nvSpPr>
        <p:spPr>
          <a:xfrm>
            <a:off x="2335795" y="2235499"/>
            <a:ext cx="4263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UI</a:t>
            </a:r>
            <a:r>
              <a:rPr lang="ko-KR" altLang="en-US" sz="1200" dirty="0"/>
              <a:t> 순서 조정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좌측 햄버거 메뉴 버튼</a:t>
            </a:r>
            <a:endParaRPr lang="en-US" altLang="ko-KR" sz="1200" dirty="0"/>
          </a:p>
          <a:p>
            <a:r>
              <a:rPr lang="ko-KR" altLang="en-US" sz="1200" dirty="0"/>
              <a:t>해당 부분을 드래그 하면 상하로 움직여 장비</a:t>
            </a:r>
            <a:r>
              <a:rPr lang="en-US" altLang="ko-KR" sz="1200" dirty="0"/>
              <a:t>/</a:t>
            </a:r>
            <a:r>
              <a:rPr lang="ko-KR" altLang="en-US" sz="1200" dirty="0"/>
              <a:t>스탯</a:t>
            </a:r>
            <a:r>
              <a:rPr lang="en-US" altLang="ko-KR" sz="1200" dirty="0"/>
              <a:t>/</a:t>
            </a:r>
            <a:r>
              <a:rPr lang="ko-KR" altLang="en-US" sz="1200" dirty="0"/>
              <a:t>특성의 순서를 변경할 수 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3-2. UI </a:t>
            </a:r>
            <a:r>
              <a:rPr lang="ko-KR" altLang="en-US" sz="1200" dirty="0"/>
              <a:t>접고 펼치기</a:t>
            </a:r>
            <a:endParaRPr lang="en-US" altLang="ko-KR" sz="1200" dirty="0"/>
          </a:p>
          <a:p>
            <a:r>
              <a:rPr lang="ko-KR" altLang="en-US" sz="1200" dirty="0"/>
              <a:t>이미지 참조</a:t>
            </a:r>
            <a:r>
              <a:rPr lang="en-US" altLang="ko-KR" sz="1200" dirty="0"/>
              <a:t>: </a:t>
            </a:r>
            <a:r>
              <a:rPr lang="ko-KR" altLang="en-US" sz="1200" dirty="0"/>
              <a:t>항목 우측 </a:t>
            </a:r>
            <a:r>
              <a:rPr lang="en-US" altLang="ko-KR" sz="1200" dirty="0"/>
              <a:t>-, + </a:t>
            </a:r>
            <a:r>
              <a:rPr lang="ko-KR" altLang="en-US" sz="1200" dirty="0"/>
              <a:t>버튼</a:t>
            </a:r>
            <a:endParaRPr lang="en-US" altLang="ko-KR" sz="1200" dirty="0"/>
          </a:p>
          <a:p>
            <a:r>
              <a:rPr lang="ko-KR" altLang="en-US" sz="1200" dirty="0"/>
              <a:t>해당 부분을 클릭해서 내용을 숨기거나 나타낼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우측 스크롤 바</a:t>
            </a:r>
            <a:endParaRPr lang="en-US" altLang="ko-KR" sz="1200" dirty="0"/>
          </a:p>
          <a:p>
            <a:r>
              <a:rPr lang="ko-KR" altLang="en-US" sz="1200" dirty="0"/>
              <a:t>스크롤바를 드래그 하거나 마우스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이용해 정보를 위 아래로 스크롤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스크롤바는 길이와 위치로 현재 표시되는 정보의 위치와 범위를 알려준다</a:t>
            </a:r>
            <a:r>
              <a:rPr lang="en-US" altLang="ko-KR" sz="12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5FA06B-774C-6952-448D-A6A4B759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0" y="4775595"/>
            <a:ext cx="1967335" cy="2400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C3CB31-156F-EDC3-3B55-E9BD97420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4775595"/>
            <a:ext cx="1695261" cy="2400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65EC5A-B0F2-1EFA-FD44-CF833D3D8B95}"/>
              </a:ext>
            </a:extLst>
          </p:cNvPr>
          <p:cNvSpPr txBox="1"/>
          <p:nvPr/>
        </p:nvSpPr>
        <p:spPr>
          <a:xfrm>
            <a:off x="4303130" y="4775595"/>
            <a:ext cx="2448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레퍼런스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최상단</a:t>
            </a:r>
            <a:r>
              <a:rPr lang="ko-KR" altLang="en-US" sz="1200" dirty="0"/>
              <a:t>  캐릭터 고정정보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펼쳐지고 닫혀지는 </a:t>
            </a:r>
            <a:r>
              <a:rPr lang="en-US" altLang="ko-KR" sz="1200" dirty="0"/>
              <a:t>UI </a:t>
            </a:r>
            <a:r>
              <a:rPr lang="ko-KR" altLang="en-US" sz="1200" dirty="0"/>
              <a:t>항목</a:t>
            </a:r>
            <a:r>
              <a:rPr lang="en-US" altLang="ko-KR" sz="1200" dirty="0"/>
              <a:t> </a:t>
            </a:r>
            <a:r>
              <a:rPr lang="ko-KR" altLang="en-US" sz="1200" dirty="0"/>
              <a:t>예시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좌측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정보만 열어 뒀을 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우측 </a:t>
            </a:r>
            <a:r>
              <a:rPr lang="en-US" altLang="ko-KR" sz="1200" dirty="0"/>
              <a:t>: </a:t>
            </a:r>
            <a:r>
              <a:rPr lang="ko-KR" altLang="en-US" sz="1200" dirty="0"/>
              <a:t>기본 정보를 닫고</a:t>
            </a:r>
            <a:endParaRPr lang="en-US" altLang="ko-KR" sz="1200" dirty="0"/>
          </a:p>
          <a:p>
            <a:r>
              <a:rPr lang="ko-KR" altLang="en-US" sz="1200" dirty="0"/>
              <a:t>내 길드를 열어 뒀을 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1242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6" b="43484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장착중인 장비 아이템을 보여주는 공간이다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중심의 캐릭터 이미지를 통해 장착중인 장비 아이템의 종류를 시각적으로 확인할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아이템에 마우스 오버하는 것으로 아이템의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A394A-4CAB-48EC-4D69-1289E927F03E}"/>
              </a:ext>
            </a:extLst>
          </p:cNvPr>
          <p:cNvSpPr/>
          <p:nvPr/>
        </p:nvSpPr>
        <p:spPr>
          <a:xfrm>
            <a:off x="807720" y="2848272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장비 슬롯</a:t>
            </a:r>
            <a:endParaRPr lang="en-US" altLang="ko-KR" sz="1200" dirty="0"/>
          </a:p>
          <a:p>
            <a:r>
              <a:rPr lang="ko-KR" altLang="en-US" sz="1200" dirty="0"/>
              <a:t>어떤 장비를 장착하는 슬롯인지 아이콘으로 나타낸다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이미 장비중인 아이템이 있을 경우에는 해당 아이템 이미지가 대신 나타난다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캐릭터 장비 현황 이미지</a:t>
            </a:r>
            <a:endParaRPr lang="en-US" altLang="ko-KR" sz="1200" dirty="0"/>
          </a:p>
          <a:p>
            <a:r>
              <a:rPr lang="ko-KR" altLang="en-US" sz="1200" dirty="0"/>
              <a:t>캐릭터가 어느 부위에 장비를 장착하고 있는지</a:t>
            </a:r>
            <a:endParaRPr lang="en-US" altLang="ko-KR" sz="1200" dirty="0"/>
          </a:p>
          <a:p>
            <a:r>
              <a:rPr lang="ko-KR" altLang="en-US" sz="1200" dirty="0"/>
              <a:t>시각적으로 보여주는 이미지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무기를 장착하면 왼손에 검 이미지가 추가된다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아이템 설명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이미지 참조 </a:t>
            </a:r>
            <a:r>
              <a:rPr lang="en-US" altLang="ko-KR" sz="1200" dirty="0"/>
              <a:t>: </a:t>
            </a:r>
            <a:r>
              <a:rPr lang="ko-KR" altLang="en-US" sz="1200" dirty="0"/>
              <a:t>무형 무기</a:t>
            </a:r>
            <a:r>
              <a:rPr lang="en-US" altLang="ko-KR" sz="1200" dirty="0"/>
              <a:t>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아이템 아이콘에 마우스 오버하면 나타나는 아이템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아이템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아이템 공용 능력치가 포함된다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아이템 공용 능력치는</a:t>
            </a:r>
            <a:endParaRPr lang="en-US" altLang="ko-KR" sz="1200" dirty="0"/>
          </a:p>
          <a:p>
            <a:r>
              <a:rPr lang="ko-KR" altLang="en-US" sz="1200" dirty="0"/>
              <a:t>무기라면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min(</a:t>
            </a:r>
            <a:r>
              <a:rPr lang="ko-KR" altLang="en-US" sz="1200" dirty="0"/>
              <a:t>최소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max(</a:t>
            </a:r>
            <a:r>
              <a:rPr lang="ko-KR" altLang="en-US" sz="1200" dirty="0"/>
              <a:t>최대 공격력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</a:t>
            </a:r>
            <a:r>
              <a:rPr lang="en-US" altLang="ko-KR" sz="1200" dirty="0"/>
              <a:t> type(</a:t>
            </a:r>
            <a:r>
              <a:rPr lang="ko-KR" altLang="en-US" sz="1200" dirty="0" err="1"/>
              <a:t>물공</a:t>
            </a:r>
            <a:r>
              <a:rPr lang="en-US" altLang="ko-KR" sz="1200" dirty="0"/>
              <a:t>or</a:t>
            </a:r>
            <a:r>
              <a:rPr lang="ko-KR" altLang="en-US" sz="1200" dirty="0" err="1"/>
              <a:t>마공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atk_speed</a:t>
            </a:r>
            <a:r>
              <a:rPr lang="en-US" altLang="ko-KR" sz="1200" dirty="0"/>
              <a:t>(</a:t>
            </a:r>
            <a:r>
              <a:rPr lang="ko-KR" altLang="en-US" sz="1200" dirty="0"/>
              <a:t>공격속도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atk_range</a:t>
            </a:r>
            <a:r>
              <a:rPr lang="en-US" altLang="ko-KR" sz="1200" dirty="0"/>
              <a:t>(</a:t>
            </a:r>
            <a:r>
              <a:rPr lang="ko-KR" altLang="en-US" sz="1200" dirty="0"/>
              <a:t>사거리</a:t>
            </a:r>
            <a:r>
              <a:rPr lang="en-US" altLang="ko-KR" sz="1200" dirty="0"/>
              <a:t>)</a:t>
            </a:r>
            <a:r>
              <a:rPr lang="ko-KR" altLang="en-US" sz="1200" dirty="0"/>
              <a:t>가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방어구라면 </a:t>
            </a:r>
            <a:r>
              <a:rPr lang="en-US" altLang="ko-KR" sz="1200" dirty="0" err="1"/>
              <a:t>maxhp</a:t>
            </a:r>
            <a:r>
              <a:rPr lang="en-US" altLang="ko-KR" sz="1200" dirty="0"/>
              <a:t>(</a:t>
            </a:r>
            <a:r>
              <a:rPr lang="ko-KR" altLang="en-US" sz="1200" dirty="0"/>
              <a:t>최대체력</a:t>
            </a:r>
            <a:r>
              <a:rPr lang="en-US" altLang="ko-KR" sz="1200" dirty="0"/>
              <a:t>), armor(</a:t>
            </a:r>
            <a:r>
              <a:rPr lang="ko-KR" altLang="en-US" sz="1200" dirty="0" err="1"/>
              <a:t>물방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magic_armor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마방</a:t>
            </a:r>
            <a:r>
              <a:rPr lang="en-US" altLang="ko-KR" sz="1200" dirty="0"/>
              <a:t>)</a:t>
            </a:r>
            <a:r>
              <a:rPr lang="ko-KR" altLang="en-US" sz="1200" dirty="0"/>
              <a:t>이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accent3"/>
                </a:solidFill>
              </a:rPr>
              <a:t>※</a:t>
            </a:r>
            <a:r>
              <a:rPr lang="ko-KR" altLang="en-US" sz="1200" dirty="0">
                <a:solidFill>
                  <a:schemeClr val="accent3"/>
                </a:solidFill>
              </a:rPr>
              <a:t>명중률</a:t>
            </a:r>
            <a:r>
              <a:rPr lang="en-US" altLang="ko-KR" sz="1200" dirty="0">
                <a:solidFill>
                  <a:schemeClr val="accent3"/>
                </a:solidFill>
              </a:rPr>
              <a:t>, </a:t>
            </a:r>
            <a:r>
              <a:rPr lang="ko-KR" altLang="en-US" sz="1200" dirty="0">
                <a:solidFill>
                  <a:schemeClr val="accent3"/>
                </a:solidFill>
              </a:rPr>
              <a:t>이동속도 같은 세부 능력치 옵션이 붙을 경우는 설명에 포함되는 경우가 많아 아이템 설명에서 표시한다</a:t>
            </a:r>
            <a:r>
              <a:rPr lang="en-US" altLang="ko-KR" sz="1200" dirty="0">
                <a:solidFill>
                  <a:schemeClr val="accent3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3"/>
                </a:solidFill>
              </a:rPr>
              <a:t>(</a:t>
            </a:r>
            <a:r>
              <a:rPr lang="ko-KR" altLang="en-US" sz="1200" dirty="0">
                <a:solidFill>
                  <a:schemeClr val="accent3"/>
                </a:solidFill>
              </a:rPr>
              <a:t>설명을 간략화하고 </a:t>
            </a:r>
            <a:r>
              <a:rPr lang="en-US" altLang="ko-KR" sz="1200" dirty="0">
                <a:solidFill>
                  <a:schemeClr val="accent3"/>
                </a:solidFill>
              </a:rPr>
              <a:t>battle option type</a:t>
            </a:r>
            <a:r>
              <a:rPr lang="ko-KR" altLang="en-US" sz="1200" dirty="0">
                <a:solidFill>
                  <a:schemeClr val="accent3"/>
                </a:solidFill>
              </a:rPr>
              <a:t>도 아이템 능력치로 표시할지 논의 필요</a:t>
            </a:r>
            <a:r>
              <a:rPr lang="en-US" altLang="ko-KR" sz="1200" dirty="0">
                <a:solidFill>
                  <a:schemeClr val="accent3"/>
                </a:solidFill>
              </a:rPr>
              <a:t>)</a:t>
            </a:r>
          </a:p>
          <a:p>
            <a:r>
              <a:rPr lang="ko-KR" altLang="en-US" sz="1200" dirty="0"/>
              <a:t>공용 능력치도 </a:t>
            </a:r>
            <a:r>
              <a:rPr lang="en-US" altLang="ko-KR" sz="1200" dirty="0"/>
              <a:t>0</a:t>
            </a:r>
            <a:r>
              <a:rPr lang="ko-KR" altLang="en-US" sz="1200" dirty="0"/>
              <a:t>일 경우엔 표시되지 않는다</a:t>
            </a:r>
            <a:r>
              <a:rPr lang="en-US" altLang="ko-KR" sz="1200" dirty="0"/>
              <a:t>.(</a:t>
            </a:r>
            <a:r>
              <a:rPr lang="ko-KR" altLang="en-US" sz="1200" dirty="0"/>
              <a:t>최소 공격력은 최대 공격력이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아니라면 표시된다</a:t>
            </a:r>
            <a:r>
              <a:rPr lang="en-US" altLang="ko-KR" sz="1200" dirty="0"/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07BC86-080E-A93D-DEC7-23A02B3D49DA}"/>
              </a:ext>
            </a:extLst>
          </p:cNvPr>
          <p:cNvSpPr/>
          <p:nvPr/>
        </p:nvSpPr>
        <p:spPr>
          <a:xfrm>
            <a:off x="1147649" y="2771477"/>
            <a:ext cx="281940" cy="291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A03CCB-D7B9-5A5E-635B-610F4159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3248739"/>
            <a:ext cx="1595787" cy="24995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F4EE0E-67BE-FD6F-A04D-4FBFFAAB5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5562" r="24404" b="37707"/>
          <a:stretch/>
        </p:blipFill>
        <p:spPr bwMode="auto">
          <a:xfrm>
            <a:off x="541049" y="5941605"/>
            <a:ext cx="1600471" cy="154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4C293-F001-A508-46EE-E6996EC012B2}"/>
              </a:ext>
            </a:extLst>
          </p:cNvPr>
          <p:cNvSpPr txBox="1"/>
          <p:nvPr/>
        </p:nvSpPr>
        <p:spPr>
          <a:xfrm>
            <a:off x="1087239" y="6253455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1836FC-E7E4-0094-D981-34036C998909}"/>
              </a:ext>
            </a:extLst>
          </p:cNvPr>
          <p:cNvSpPr/>
          <p:nvPr/>
        </p:nvSpPr>
        <p:spPr>
          <a:xfrm>
            <a:off x="819587" y="645351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BFB1F-8B2D-ED10-EFAE-7C770FAA5360}"/>
              </a:ext>
            </a:extLst>
          </p:cNvPr>
          <p:cNvSpPr txBox="1"/>
          <p:nvPr/>
        </p:nvSpPr>
        <p:spPr>
          <a:xfrm>
            <a:off x="1102864" y="642968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아이템설명이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회피율이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30%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9B264-EDCA-F042-6BC3-532D2DF6C8D1}"/>
              </a:ext>
            </a:extLst>
          </p:cNvPr>
          <p:cNvSpPr txBox="1"/>
          <p:nvPr/>
        </p:nvSpPr>
        <p:spPr>
          <a:xfrm>
            <a:off x="747102" y="6750318"/>
            <a:ext cx="1320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라마바사아자차카타파하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+0~5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물리 공격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공격속도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80%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최대 사거리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3m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32AE63B-E778-9CCA-773C-C91389DC7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2" t="89961" r="24478" b="24"/>
          <a:stretch/>
        </p:blipFill>
        <p:spPr bwMode="auto">
          <a:xfrm>
            <a:off x="541128" y="7488084"/>
            <a:ext cx="1600471" cy="33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54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3" b="11567"/>
          <a:stretch/>
        </p:blipFill>
        <p:spPr bwMode="auto">
          <a:xfrm>
            <a:off x="541049" y="2371427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캐릭터 </a:t>
            </a:r>
            <a:r>
              <a:rPr lang="ko-KR" altLang="en-US" sz="1200" dirty="0" err="1">
                <a:solidFill>
                  <a:srgbClr val="FF0000"/>
                </a:solidFill>
              </a:rPr>
              <a:t>스탯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캐릭터가 가진 특성을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311699"/>
            <a:ext cx="4354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메인 능력치</a:t>
            </a:r>
            <a:endParaRPr lang="en-US" altLang="ko-KR" sz="1200" dirty="0"/>
          </a:p>
          <a:p>
            <a:r>
              <a:rPr lang="ko-KR" altLang="en-US" sz="1200" dirty="0"/>
              <a:t>전투 화면에서도 표시되는 가장 중요한 능력치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최대 체력</a:t>
            </a:r>
            <a:r>
              <a:rPr lang="en-US" altLang="ko-KR" sz="1200" dirty="0"/>
              <a:t>, </a:t>
            </a:r>
            <a:r>
              <a:rPr lang="ko-KR" altLang="en-US" sz="1200" dirty="0"/>
              <a:t>공격력</a:t>
            </a:r>
            <a:r>
              <a:rPr lang="en-US" altLang="ko-KR" sz="1200" dirty="0"/>
              <a:t>, </a:t>
            </a:r>
            <a:r>
              <a:rPr lang="ko-KR" altLang="en-US" sz="1200" dirty="0"/>
              <a:t>물리 방어력</a:t>
            </a:r>
            <a:r>
              <a:rPr lang="en-US" altLang="ko-KR" sz="1200" dirty="0"/>
              <a:t>, </a:t>
            </a:r>
            <a:r>
              <a:rPr lang="ko-KR" altLang="en-US" sz="1200" dirty="0"/>
              <a:t>마법 방어력이 아이콘과 함께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세부 능력치</a:t>
            </a:r>
            <a:endParaRPr lang="en-US" altLang="ko-KR" sz="1200" dirty="0"/>
          </a:p>
          <a:p>
            <a:r>
              <a:rPr lang="ko-KR" altLang="en-US" sz="1200" dirty="0"/>
              <a:t>일반적으로는 표시되지 않는 능력치들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자연 회복력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흡혈량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확률</a:t>
            </a:r>
            <a:r>
              <a:rPr lang="en-US" altLang="ko-KR" sz="1200" dirty="0"/>
              <a:t>, </a:t>
            </a:r>
            <a:r>
              <a:rPr lang="ko-KR" altLang="en-US" sz="1200" dirty="0"/>
              <a:t>치명타 데미지</a:t>
            </a:r>
            <a:r>
              <a:rPr lang="en-US" altLang="ko-KR" sz="1200" dirty="0"/>
              <a:t>, </a:t>
            </a:r>
            <a:r>
              <a:rPr lang="ko-KR" altLang="en-US" sz="1200" dirty="0"/>
              <a:t>공격 속도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회피율</a:t>
            </a:r>
            <a:r>
              <a:rPr lang="en-US" altLang="ko-KR" sz="1200" dirty="0"/>
              <a:t>, </a:t>
            </a:r>
            <a:r>
              <a:rPr lang="ko-KR" altLang="en-US" sz="1200" dirty="0"/>
              <a:t>사거리</a:t>
            </a:r>
            <a:r>
              <a:rPr lang="en-US" altLang="ko-KR" sz="1200" dirty="0"/>
              <a:t>, </a:t>
            </a:r>
            <a:r>
              <a:rPr lang="ko-KR" altLang="en-US" sz="1200" dirty="0"/>
              <a:t>이동속도</a:t>
            </a:r>
            <a:r>
              <a:rPr lang="en-US" altLang="ko-KR" sz="1200" dirty="0"/>
              <a:t>, </a:t>
            </a:r>
            <a:r>
              <a:rPr lang="ko-KR" altLang="en-US" sz="1200" dirty="0"/>
              <a:t>데미지 </a:t>
            </a:r>
            <a:r>
              <a:rPr lang="ko-KR" altLang="en-US" sz="1200" dirty="0" err="1"/>
              <a:t>증가량</a:t>
            </a:r>
            <a:r>
              <a:rPr lang="en-US" altLang="ko-KR" sz="1200" dirty="0"/>
              <a:t>, </a:t>
            </a:r>
            <a:r>
              <a:rPr lang="ko-KR" altLang="en-US" sz="1200" dirty="0"/>
              <a:t>피해 감소량</a:t>
            </a:r>
            <a:r>
              <a:rPr lang="en-US" altLang="ko-KR" sz="1200" dirty="0"/>
              <a:t>, AOE </a:t>
            </a:r>
            <a:r>
              <a:rPr lang="ko-KR" altLang="en-US" sz="1200" dirty="0"/>
              <a:t>공격 범위</a:t>
            </a:r>
            <a:r>
              <a:rPr lang="en-US" altLang="ko-KR" sz="1200" dirty="0"/>
              <a:t>, </a:t>
            </a:r>
            <a:r>
              <a:rPr lang="ko-KR" altLang="en-US" sz="1200" dirty="0"/>
              <a:t>명중률이 아이콘과 수치가 한 줄에 세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세 자리 수까지 표시되며</a:t>
            </a:r>
            <a:r>
              <a:rPr lang="en-US" altLang="ko-KR" sz="1200" dirty="0"/>
              <a:t>, </a:t>
            </a:r>
            <a:r>
              <a:rPr lang="ko-KR" altLang="en-US" sz="1200" dirty="0"/>
              <a:t>네 자리 수부터는 </a:t>
            </a:r>
            <a:r>
              <a:rPr lang="en-US" altLang="ko-KR" sz="1200" dirty="0"/>
              <a:t>k</a:t>
            </a:r>
            <a:r>
              <a:rPr lang="ko-KR" altLang="en-US" sz="1200" dirty="0"/>
              <a:t>를 사용해 아랫자리수부터 생략한다</a:t>
            </a:r>
            <a:r>
              <a:rPr lang="en-US" altLang="ko-KR" sz="1200" dirty="0"/>
              <a:t>. %</a:t>
            </a:r>
            <a:r>
              <a:rPr lang="ko-KR" altLang="en-US" sz="1200" dirty="0"/>
              <a:t>가 표시되는 능력치가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3-3. </a:t>
            </a:r>
            <a:r>
              <a:rPr lang="ko-KR" altLang="en-US" sz="1200" dirty="0"/>
              <a:t>파티 능력치</a:t>
            </a:r>
            <a:endParaRPr lang="en-US" altLang="ko-KR" sz="1200" dirty="0"/>
          </a:p>
          <a:p>
            <a:r>
              <a:rPr lang="ko-KR" altLang="en-US" sz="1200" dirty="0"/>
              <a:t>파티 전원이 효과를 받는 능력치</a:t>
            </a:r>
            <a:r>
              <a:rPr lang="en-US" altLang="ko-KR" sz="1200" dirty="0"/>
              <a:t>. </a:t>
            </a:r>
            <a:r>
              <a:rPr lang="ko-KR" altLang="en-US" sz="1200" dirty="0"/>
              <a:t>파티 전원의 효과를 모두 합한 능력치가 한 줄에 두 항목 씩 표시된다</a:t>
            </a:r>
            <a:r>
              <a:rPr lang="en-US" altLang="ko-KR" sz="1200" dirty="0"/>
              <a:t>. </a:t>
            </a:r>
            <a:r>
              <a:rPr lang="ko-KR" altLang="en-US" sz="1200" dirty="0"/>
              <a:t>행운과 재화 </a:t>
            </a:r>
            <a:r>
              <a:rPr lang="ko-KR" altLang="en-US" sz="1200" dirty="0" err="1"/>
              <a:t>획득량</a:t>
            </a:r>
            <a:r>
              <a:rPr lang="ko-KR" altLang="en-US" sz="1200" dirty="0"/>
              <a:t> 증가가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3-4. </a:t>
            </a:r>
            <a:r>
              <a:rPr lang="ko-KR" altLang="en-US" sz="1200" dirty="0"/>
              <a:t>능력치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능력치의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수치에 마우스 오버하면 나타나는 능력치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능력치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능력치 이름</a:t>
            </a:r>
            <a:r>
              <a:rPr lang="en-US" altLang="ko-KR" sz="1200" dirty="0"/>
              <a:t>, </a:t>
            </a:r>
            <a:r>
              <a:rPr lang="ko-KR" altLang="en-US" sz="1200" dirty="0"/>
              <a:t>생략되지 않은 능력치 수치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하단에는 능력치 설명이 포함된다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툴팁이</a:t>
            </a:r>
            <a:r>
              <a:rPr lang="ko-KR" altLang="en-US" sz="1200" dirty="0"/>
              <a:t> 뜨는 위치를 클릭하면 해당 </a:t>
            </a:r>
            <a:r>
              <a:rPr lang="ko-KR" altLang="en-US" sz="1200" dirty="0" err="1"/>
              <a:t>툴팁이</a:t>
            </a:r>
            <a:r>
              <a:rPr lang="ko-KR" altLang="en-US" sz="1200" dirty="0"/>
              <a:t> 고정되어 마우스 오버를 벗어나도 남아있는다</a:t>
            </a:r>
            <a:r>
              <a:rPr lang="en-US" altLang="ko-KR" sz="1200" dirty="0"/>
              <a:t>. </a:t>
            </a:r>
            <a:r>
              <a:rPr lang="ko-KR" altLang="en-US" sz="1200" dirty="0"/>
              <a:t>드래그로 옮길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다른 곳을 클릭하면 사라진다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9" y="2541180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FDF235-4597-EB12-119E-876E0657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49" y="5711963"/>
            <a:ext cx="1729711" cy="372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541049" y="2590771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★최대체력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●공격력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■방어력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♣마법저항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E3BCD6-0C5E-B5EB-A7B2-0670565DE6C2}"/>
              </a:ext>
            </a:extLst>
          </p:cNvPr>
          <p:cNvSpPr/>
          <p:nvPr/>
        </p:nvSpPr>
        <p:spPr>
          <a:xfrm>
            <a:off x="609600" y="2588791"/>
            <a:ext cx="142494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12E93-0705-AAB0-33BA-7FF4B3846227}"/>
              </a:ext>
            </a:extLst>
          </p:cNvPr>
          <p:cNvSpPr txBox="1"/>
          <p:nvPr/>
        </p:nvSpPr>
        <p:spPr>
          <a:xfrm>
            <a:off x="541049" y="2931691"/>
            <a:ext cx="160332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23  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456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●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◇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999%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■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12.3k%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♣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4.56k%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◎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789k%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파티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스탯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______________________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행운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999 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★재화 획득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100%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A67F41-66FB-A3D0-1F89-BFE082DC0FCC}"/>
              </a:ext>
            </a:extLst>
          </p:cNvPr>
          <p:cNvSpPr/>
          <p:nvPr/>
        </p:nvSpPr>
        <p:spPr>
          <a:xfrm>
            <a:off x="609599" y="2927373"/>
            <a:ext cx="1424941" cy="73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D517F4-C5C9-A7D8-AFF3-AC6F7B69E419}"/>
              </a:ext>
            </a:extLst>
          </p:cNvPr>
          <p:cNvSpPr/>
          <p:nvPr/>
        </p:nvSpPr>
        <p:spPr>
          <a:xfrm>
            <a:off x="594974" y="3686425"/>
            <a:ext cx="1424941" cy="28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A5FF41D-BF7E-8677-54B0-8C84FD81A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7269"/>
          <a:stretch/>
        </p:blipFill>
        <p:spPr bwMode="auto">
          <a:xfrm>
            <a:off x="579119" y="6198780"/>
            <a:ext cx="1595787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F6E430-DA12-ABF7-307C-F5BB0BB90B46}"/>
              </a:ext>
            </a:extLst>
          </p:cNvPr>
          <p:cNvSpPr txBox="1"/>
          <p:nvPr/>
        </p:nvSpPr>
        <p:spPr>
          <a:xfrm>
            <a:off x="594919" y="6198780"/>
            <a:ext cx="1635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★ 자연 회복력     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123,456,789</a:t>
            </a:r>
          </a:p>
          <a:p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초마다 자연적으로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회복하는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수치를 나타낸다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1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1F742E60-09AF-9F36-F55A-0AE2C334F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4254299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F388C46-8338-E3AD-AC9D-529B6D1B86C4}"/>
              </a:ext>
            </a:extLst>
          </p:cNvPr>
          <p:cNvSpPr/>
          <p:nvPr/>
        </p:nvSpPr>
        <p:spPr>
          <a:xfrm>
            <a:off x="632987" y="4474685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8DE86-70A8-3B72-D4F3-64D9B5296E22}"/>
              </a:ext>
            </a:extLst>
          </p:cNvPr>
          <p:cNvSpPr txBox="1"/>
          <p:nvPr/>
        </p:nvSpPr>
        <p:spPr>
          <a:xfrm>
            <a:off x="194649" y="430040"/>
            <a:ext cx="502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캐릭터 </a:t>
            </a:r>
            <a:r>
              <a:rPr lang="ko-KR" altLang="en-US" dirty="0" err="1"/>
              <a:t>인포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79C144-0035-2C25-A071-AEA675E47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22" b="6358"/>
          <a:stretch/>
        </p:blipFill>
        <p:spPr bwMode="auto">
          <a:xfrm>
            <a:off x="541049" y="2138063"/>
            <a:ext cx="1595787" cy="83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0D3B2A-6122-41B2-04D8-CB260AE60528}"/>
              </a:ext>
            </a:extLst>
          </p:cNvPr>
          <p:cNvSpPr txBox="1"/>
          <p:nvPr/>
        </p:nvSpPr>
        <p:spPr>
          <a:xfrm>
            <a:off x="541049" y="1124366"/>
            <a:ext cx="5758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5. </a:t>
            </a:r>
            <a:r>
              <a:rPr lang="ko-KR" altLang="en-US" sz="1200" dirty="0">
                <a:solidFill>
                  <a:srgbClr val="FF0000"/>
                </a:solidFill>
              </a:rPr>
              <a:t>캐릭터 특성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해당 캐릭터의 모든 상세 능력치를 보여주는 공간이다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능력치에 마우스 오버하는 것으로 능력치의 상세 정보를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D2345-9B2B-5DCD-8DB1-FF090E57134F}"/>
              </a:ext>
            </a:extLst>
          </p:cNvPr>
          <p:cNvSpPr txBox="1"/>
          <p:nvPr/>
        </p:nvSpPr>
        <p:spPr>
          <a:xfrm>
            <a:off x="2335795" y="2083099"/>
            <a:ext cx="435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3-1. </a:t>
            </a:r>
            <a:r>
              <a:rPr lang="ko-KR" altLang="en-US" sz="1200" dirty="0"/>
              <a:t>특성 목록</a:t>
            </a:r>
            <a:endParaRPr lang="en-US" altLang="ko-KR" sz="1200" dirty="0"/>
          </a:p>
          <a:p>
            <a:r>
              <a:rPr lang="ko-KR" altLang="en-US" sz="1200" dirty="0"/>
              <a:t>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AI(</a:t>
            </a:r>
            <a:r>
              <a:rPr lang="ko-KR" altLang="en-US" sz="1200" dirty="0"/>
              <a:t>행동패턴</a:t>
            </a:r>
            <a:r>
              <a:rPr lang="en-US" altLang="ko-KR" sz="1200" dirty="0"/>
              <a:t>) </a:t>
            </a:r>
            <a:r>
              <a:rPr lang="ko-KR" altLang="en-US" sz="1200" dirty="0"/>
              <a:t>특성으로 나뉜다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색상으로 구분되며 액티브</a:t>
            </a:r>
            <a:r>
              <a:rPr lang="en-US" altLang="ko-KR" sz="1200" dirty="0"/>
              <a:t>, </a:t>
            </a:r>
            <a:r>
              <a:rPr lang="ko-KR" altLang="en-US" sz="1200" dirty="0"/>
              <a:t>패시브</a:t>
            </a:r>
            <a:r>
              <a:rPr lang="en-US" altLang="ko-KR" sz="1200" dirty="0"/>
              <a:t>, AI </a:t>
            </a:r>
            <a:r>
              <a:rPr lang="ko-KR" altLang="en-US" sz="1200" dirty="0"/>
              <a:t>순으로 정리된다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같은 분류 내에서는 획득한 순서로 나열된다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3-2. </a:t>
            </a:r>
            <a:r>
              <a:rPr lang="ko-KR" altLang="en-US" sz="1200" dirty="0"/>
              <a:t>특성 </a:t>
            </a:r>
            <a:r>
              <a:rPr lang="ko-KR" altLang="en-US" sz="1200" dirty="0" err="1"/>
              <a:t>툴팁</a:t>
            </a:r>
            <a:endParaRPr lang="en-US" altLang="ko-KR" sz="1200" dirty="0"/>
          </a:p>
          <a:p>
            <a:r>
              <a:rPr lang="ko-KR" altLang="en-US" sz="1200" dirty="0"/>
              <a:t>특성에 마우스 오버하면 나타나는 특성의 세부 설명이다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특성 이름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아이콘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설명이 포함된다</a:t>
            </a:r>
            <a:r>
              <a:rPr lang="en-US" altLang="ko-KR" sz="1200" dirty="0"/>
              <a:t>. </a:t>
            </a:r>
            <a:r>
              <a:rPr lang="ko-KR" altLang="en-US" sz="1200" dirty="0"/>
              <a:t>가치관이나 아이콘이 없는 특성은 특성 아이콘이 생략된다</a:t>
            </a:r>
            <a:r>
              <a:rPr lang="en-US" altLang="ko-KR" sz="12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9B3FC09-9ABD-77C8-9CB0-007ACC84F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5" b="2789"/>
          <a:stretch/>
        </p:blipFill>
        <p:spPr bwMode="auto">
          <a:xfrm>
            <a:off x="541048" y="2322341"/>
            <a:ext cx="1595787" cy="190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25B491-9DA9-ACB9-E11C-0DDE34928BE8}"/>
              </a:ext>
            </a:extLst>
          </p:cNvPr>
          <p:cNvSpPr/>
          <p:nvPr/>
        </p:nvSpPr>
        <p:spPr>
          <a:xfrm>
            <a:off x="634092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5EBA2-D32E-7D6E-391F-BA5ACE8AFDFC}"/>
              </a:ext>
            </a:extLst>
          </p:cNvPr>
          <p:cNvSpPr txBox="1"/>
          <p:nvPr/>
        </p:nvSpPr>
        <p:spPr>
          <a:xfrm>
            <a:off x="604445" y="2358572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액티브 특성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385BF2-32E4-2BBA-073F-723D4342496A}"/>
              </a:ext>
            </a:extLst>
          </p:cNvPr>
          <p:cNvSpPr/>
          <p:nvPr/>
        </p:nvSpPr>
        <p:spPr>
          <a:xfrm>
            <a:off x="1344956" y="2389250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D66B9-C4D1-3C92-A575-74B8778BD72F}"/>
              </a:ext>
            </a:extLst>
          </p:cNvPr>
          <p:cNvSpPr txBox="1"/>
          <p:nvPr/>
        </p:nvSpPr>
        <p:spPr>
          <a:xfrm>
            <a:off x="1293367" y="2353805"/>
            <a:ext cx="708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액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A8A533-10DA-2652-BCFA-721CAEF9DC46}"/>
              </a:ext>
            </a:extLst>
          </p:cNvPr>
          <p:cNvSpPr/>
          <p:nvPr/>
        </p:nvSpPr>
        <p:spPr>
          <a:xfrm>
            <a:off x="632987" y="2542727"/>
            <a:ext cx="594240" cy="129562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강타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8BD7910-C33C-41F7-FF4A-28B7589A7274}"/>
              </a:ext>
            </a:extLst>
          </p:cNvPr>
          <p:cNvSpPr/>
          <p:nvPr/>
        </p:nvSpPr>
        <p:spPr>
          <a:xfrm>
            <a:off x="1344175" y="2551253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패시브 특성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D446A0F-4B43-E7DF-9451-AF34BFC4C78C}"/>
              </a:ext>
            </a:extLst>
          </p:cNvPr>
          <p:cNvSpPr/>
          <p:nvPr/>
        </p:nvSpPr>
        <p:spPr>
          <a:xfrm>
            <a:off x="632987" y="269820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56279C-717C-155B-4EAD-AB8C3509FDBD}"/>
              </a:ext>
            </a:extLst>
          </p:cNvPr>
          <p:cNvSpPr/>
          <p:nvPr/>
        </p:nvSpPr>
        <p:spPr>
          <a:xfrm>
            <a:off x="1344175" y="2711977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나체주의자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62D272C-DF28-4020-CBE8-62732156FA62}"/>
              </a:ext>
            </a:extLst>
          </p:cNvPr>
          <p:cNvSpPr/>
          <p:nvPr/>
        </p:nvSpPr>
        <p:spPr>
          <a:xfrm>
            <a:off x="632987" y="2858989"/>
            <a:ext cx="594240" cy="129562"/>
          </a:xfrm>
          <a:prstGeom prst="roundRect">
            <a:avLst/>
          </a:prstGeom>
          <a:solidFill>
            <a:schemeClr val="accent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저격수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757B7D-0EA3-F95A-FD2C-CCD9EBD8F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4575838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4A6887-7359-43E0-7B4E-3E9C0E97875A}"/>
              </a:ext>
            </a:extLst>
          </p:cNvPr>
          <p:cNvSpPr txBox="1"/>
          <p:nvPr/>
        </p:nvSpPr>
        <p:spPr>
          <a:xfrm>
            <a:off x="1144389" y="4752945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4ECE6B-D58B-DB57-6DD7-6BFFBB7556D4}"/>
              </a:ext>
            </a:extLst>
          </p:cNvPr>
          <p:cNvSpPr/>
          <p:nvPr/>
        </p:nvSpPr>
        <p:spPr>
          <a:xfrm>
            <a:off x="819587" y="4953000"/>
            <a:ext cx="311527" cy="311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아이콘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411B2-DCA8-8DB4-1501-6361480FEAC9}"/>
              </a:ext>
            </a:extLst>
          </p:cNvPr>
          <p:cNvSpPr txBox="1"/>
          <p:nvPr/>
        </p:nvSpPr>
        <p:spPr>
          <a:xfrm>
            <a:off x="1102864" y="4929173"/>
            <a:ext cx="107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증가한다던가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6AD6877-CE3E-A7F8-8B27-F7C297BE5463}"/>
              </a:ext>
            </a:extLst>
          </p:cNvPr>
          <p:cNvSpPr/>
          <p:nvPr/>
        </p:nvSpPr>
        <p:spPr>
          <a:xfrm>
            <a:off x="642513" y="5410944"/>
            <a:ext cx="594240" cy="129562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이름 긴 패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…</a:t>
            </a:r>
            <a:endParaRPr lang="ko-KR" altLang="en-US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67D5A02-F63C-9647-FD18-56B724FE0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t="18690" r="24404" b="58090"/>
          <a:stretch/>
        </p:blipFill>
        <p:spPr bwMode="auto">
          <a:xfrm>
            <a:off x="693815" y="5520899"/>
            <a:ext cx="1443020" cy="76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74DCA9-EDD8-861D-328B-C137B75D6B54}"/>
              </a:ext>
            </a:extLst>
          </p:cNvPr>
          <p:cNvSpPr txBox="1"/>
          <p:nvPr/>
        </p:nvSpPr>
        <p:spPr>
          <a:xfrm>
            <a:off x="1144389" y="5698006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 이름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CC357-5CAB-3860-0F92-A328DF1D16B1}"/>
              </a:ext>
            </a:extLst>
          </p:cNvPr>
          <p:cNvSpPr txBox="1"/>
          <p:nvPr/>
        </p:nvSpPr>
        <p:spPr>
          <a:xfrm>
            <a:off x="819587" y="5874234"/>
            <a:ext cx="12378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특성설명이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어쩌구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저쩌구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공격력이 </a:t>
            </a:r>
            <a:r>
              <a:rPr lang="en-US" altLang="ko-KR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123</a:t>
            </a:r>
            <a:r>
              <a:rPr lang="ko-KR" altLang="en-US" sz="7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증가한다던 가나다</a:t>
            </a:r>
            <a:endParaRPr lang="en-US" altLang="ko-KR" sz="7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41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1575</Words>
  <Application>Microsoft Office PowerPoint</Application>
  <PresentationFormat>A4 용지(210x297mm)</PresentationFormat>
  <Paragraphs>231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Galmuri11 Regular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Sungeun Jeong</dc:creator>
  <cp:lastModifiedBy>퓨 체</cp:lastModifiedBy>
  <cp:revision>11</cp:revision>
  <dcterms:created xsi:type="dcterms:W3CDTF">2024-07-02T03:28:06Z</dcterms:created>
  <dcterms:modified xsi:type="dcterms:W3CDTF">2024-07-10T03:20:41Z</dcterms:modified>
</cp:coreProperties>
</file>