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35" autoAdjust="0"/>
  </p:normalViewPr>
  <p:slideViewPr>
    <p:cSldViewPr snapToGrid="0">
      <p:cViewPr>
        <p:scale>
          <a:sx n="150" d="100"/>
          <a:sy n="150" d="100"/>
        </p:scale>
        <p:origin x="3312" y="-1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993E-1DA1-4891-839B-5EE6F94E8E8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918926" y="1598300"/>
            <a:ext cx="50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Project_LH</a:t>
            </a:r>
            <a:r>
              <a:rPr lang="en-US" altLang="ko-KR" sz="2400" dirty="0"/>
              <a:t> UI</a:t>
            </a:r>
            <a:r>
              <a:rPr lang="ko-KR" altLang="en-US" sz="2400" dirty="0"/>
              <a:t> 기획안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9D-407A-0356-356B-DCF9575A38BC}"/>
              </a:ext>
            </a:extLst>
          </p:cNvPr>
          <p:cNvSpPr txBox="1"/>
          <p:nvPr/>
        </p:nvSpPr>
        <p:spPr>
          <a:xfrm>
            <a:off x="538681" y="7093390"/>
            <a:ext cx="1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&lt;History&gt;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B48C79-5D7E-5308-E233-D270E858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08098"/>
              </p:ext>
            </p:extLst>
          </p:nvPr>
        </p:nvGraphicFramePr>
        <p:xfrm>
          <a:off x="538681" y="7629809"/>
          <a:ext cx="578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4283107405"/>
                    </a:ext>
                  </a:extLst>
                </a:gridCol>
                <a:gridCol w="3081525">
                  <a:extLst>
                    <a:ext uri="{9D8B030D-6E8A-4147-A177-3AD203B41FA5}">
                      <a16:colId xmlns:a16="http://schemas.microsoft.com/office/drawing/2014/main" val="1344304269"/>
                    </a:ext>
                  </a:extLst>
                </a:gridCol>
                <a:gridCol w="892947">
                  <a:extLst>
                    <a:ext uri="{9D8B030D-6E8A-4147-A177-3AD203B41FA5}">
                      <a16:colId xmlns:a16="http://schemas.microsoft.com/office/drawing/2014/main" val="990153076"/>
                    </a:ext>
                  </a:extLst>
                </a:gridCol>
                <a:gridCol w="760493">
                  <a:extLst>
                    <a:ext uri="{9D8B030D-6E8A-4147-A177-3AD203B41FA5}">
                      <a16:colId xmlns:a16="http://schemas.microsoft.com/office/drawing/2014/main" val="171333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기획안 초고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3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장비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스탯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가치관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특성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.0.0.3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 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197A7E-99C6-B957-2D7D-62DF6D24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9" y="948060"/>
            <a:ext cx="4608000" cy="2592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6CFB35-ACB4-75E9-B531-EE48763D254B}"/>
              </a:ext>
            </a:extLst>
          </p:cNvPr>
          <p:cNvSpPr/>
          <p:nvPr/>
        </p:nvSpPr>
        <p:spPr>
          <a:xfrm>
            <a:off x="971550" y="1225550"/>
            <a:ext cx="3835400" cy="2095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D87070-BB6E-EC59-AA75-FA8E0BD328B3}"/>
              </a:ext>
            </a:extLst>
          </p:cNvPr>
          <p:cNvSpPr/>
          <p:nvPr/>
        </p:nvSpPr>
        <p:spPr>
          <a:xfrm>
            <a:off x="971550" y="1225550"/>
            <a:ext cx="1196975" cy="64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FC9EFE-6841-5AB7-3DC1-5366221C4C41}"/>
              </a:ext>
            </a:extLst>
          </p:cNvPr>
          <p:cNvSpPr/>
          <p:nvPr/>
        </p:nvSpPr>
        <p:spPr>
          <a:xfrm>
            <a:off x="971550" y="1952624"/>
            <a:ext cx="1196975" cy="136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49F8E2-29B7-9480-889C-8B9FEE93167A}"/>
              </a:ext>
            </a:extLst>
          </p:cNvPr>
          <p:cNvSpPr/>
          <p:nvPr/>
        </p:nvSpPr>
        <p:spPr>
          <a:xfrm>
            <a:off x="2254251" y="1225550"/>
            <a:ext cx="2552700" cy="2095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CB6A74-05BE-7EF2-6CD4-65FE9B3ED0C3}"/>
              </a:ext>
            </a:extLst>
          </p:cNvPr>
          <p:cNvSpPr/>
          <p:nvPr/>
        </p:nvSpPr>
        <p:spPr>
          <a:xfrm>
            <a:off x="1016000" y="2259400"/>
            <a:ext cx="264318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88AC3D-AC75-73A7-0E6A-B6B3742EE352}"/>
              </a:ext>
            </a:extLst>
          </p:cNvPr>
          <p:cNvSpPr/>
          <p:nvPr/>
        </p:nvSpPr>
        <p:spPr>
          <a:xfrm>
            <a:off x="1437844" y="2259400"/>
            <a:ext cx="264318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DDADA7-C964-5A67-282A-3D0B438A4B34}"/>
              </a:ext>
            </a:extLst>
          </p:cNvPr>
          <p:cNvSpPr/>
          <p:nvPr/>
        </p:nvSpPr>
        <p:spPr>
          <a:xfrm>
            <a:off x="1859687" y="2259400"/>
            <a:ext cx="264318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0FE383-42C3-5DB6-1998-0056B33ED89E}"/>
              </a:ext>
            </a:extLst>
          </p:cNvPr>
          <p:cNvSpPr/>
          <p:nvPr/>
        </p:nvSpPr>
        <p:spPr>
          <a:xfrm>
            <a:off x="1226922" y="2791794"/>
            <a:ext cx="264318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C3BB5E-C2E7-46B1-7F5B-608D04F2E7C8}"/>
              </a:ext>
            </a:extLst>
          </p:cNvPr>
          <p:cNvSpPr/>
          <p:nvPr/>
        </p:nvSpPr>
        <p:spPr>
          <a:xfrm>
            <a:off x="1648766" y="2791794"/>
            <a:ext cx="264318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CFD14B-D85E-7450-D4F9-F57884315E52}"/>
              </a:ext>
            </a:extLst>
          </p:cNvPr>
          <p:cNvSpPr/>
          <p:nvPr/>
        </p:nvSpPr>
        <p:spPr>
          <a:xfrm>
            <a:off x="2254251" y="1225550"/>
            <a:ext cx="2552700" cy="946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18706CE-F4A3-4626-11EA-81D0B71BEFFB}"/>
              </a:ext>
            </a:extLst>
          </p:cNvPr>
          <p:cNvSpPr/>
          <p:nvPr/>
        </p:nvSpPr>
        <p:spPr>
          <a:xfrm>
            <a:off x="3114091" y="3058494"/>
            <a:ext cx="723900" cy="192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FB4931-CC6D-044A-4B05-B4EC5D614965}"/>
              </a:ext>
            </a:extLst>
          </p:cNvPr>
          <p:cNvSpPr txBox="1"/>
          <p:nvPr/>
        </p:nvSpPr>
        <p:spPr>
          <a:xfrm>
            <a:off x="943768" y="1176893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208B6B-0E5E-2ADB-611E-3B8EDDFA7B00}"/>
              </a:ext>
            </a:extLst>
          </p:cNvPr>
          <p:cNvSpPr txBox="1"/>
          <p:nvPr/>
        </p:nvSpPr>
        <p:spPr>
          <a:xfrm>
            <a:off x="1863218" y="1866900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01C0AB-AEDF-57F7-6724-A17925AE2DFF}"/>
              </a:ext>
            </a:extLst>
          </p:cNvPr>
          <p:cNvSpPr txBox="1"/>
          <p:nvPr/>
        </p:nvSpPr>
        <p:spPr>
          <a:xfrm>
            <a:off x="2232027" y="1179036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2A3D3-04D3-88C6-9916-68240409DD68}"/>
              </a:ext>
            </a:extLst>
          </p:cNvPr>
          <p:cNvSpPr txBox="1"/>
          <p:nvPr/>
        </p:nvSpPr>
        <p:spPr>
          <a:xfrm>
            <a:off x="2232027" y="2192377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4EE2B-F513-7629-E8FC-9CBA3BD99CB3}"/>
              </a:ext>
            </a:extLst>
          </p:cNvPr>
          <p:cNvSpPr txBox="1"/>
          <p:nvPr/>
        </p:nvSpPr>
        <p:spPr>
          <a:xfrm>
            <a:off x="2821633" y="2839484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3AFD5C6-14A1-B8DB-C069-3FDF3234D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00472"/>
              </p:ext>
            </p:extLst>
          </p:nvPr>
        </p:nvGraphicFramePr>
        <p:xfrm>
          <a:off x="557679" y="3625784"/>
          <a:ext cx="4572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01">
                  <a:extLst>
                    <a:ext uri="{9D8B030D-6E8A-4147-A177-3AD203B41FA5}">
                      <a16:colId xmlns:a16="http://schemas.microsoft.com/office/drawing/2014/main" val="317731425"/>
                    </a:ext>
                  </a:extLst>
                </a:gridCol>
                <a:gridCol w="4070499">
                  <a:extLst>
                    <a:ext uri="{9D8B030D-6E8A-4147-A177-3AD203B41FA5}">
                      <a16:colId xmlns:a16="http://schemas.microsoft.com/office/drawing/2014/main" val="3625192450"/>
                    </a:ext>
                  </a:extLst>
                </a:gridCol>
              </a:tblGrid>
              <a:tr h="226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94088"/>
                  </a:ext>
                </a:extLst>
              </a:tr>
              <a:tr h="226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MVP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영웅 표시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3631"/>
                  </a:ext>
                </a:extLst>
              </a:tr>
              <a:tr h="226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영웅 상태 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26"/>
                  </a:ext>
                </a:extLst>
              </a:tr>
              <a:tr h="226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처치 적 내용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/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획득 골드와 특별한 기타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647545"/>
                  </a:ext>
                </a:extLst>
              </a:tr>
              <a:tr h="226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획득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20815"/>
                  </a:ext>
                </a:extLst>
              </a:tr>
              <a:tr h="226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넘어가기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6601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801A346-7C27-65E5-49F6-CF6B5AC8160D}"/>
              </a:ext>
            </a:extLst>
          </p:cNvPr>
          <p:cNvSpPr txBox="1"/>
          <p:nvPr/>
        </p:nvSpPr>
        <p:spPr>
          <a:xfrm>
            <a:off x="543209" y="5419852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MVP </a:t>
            </a:r>
            <a:r>
              <a:rPr lang="ko-KR" altLang="en-US" sz="1200" dirty="0"/>
              <a:t>영웅 표시 화면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16880C-993B-FFCF-A08A-4D7FA60DF221}"/>
              </a:ext>
            </a:extLst>
          </p:cNvPr>
          <p:cNvSpPr txBox="1"/>
          <p:nvPr/>
        </p:nvSpPr>
        <p:spPr>
          <a:xfrm>
            <a:off x="543208" y="5750302"/>
            <a:ext cx="5758003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목적</a:t>
            </a:r>
            <a:r>
              <a:rPr lang="en-US" altLang="ko-KR" sz="1200" dirty="0"/>
              <a:t>: </a:t>
            </a:r>
            <a:r>
              <a:rPr lang="ko-KR" altLang="en-US" sz="1200" dirty="0"/>
              <a:t>해당 라운드의 가장 우수한 영웅을 하이라이트 해준다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필요 내용</a:t>
            </a:r>
            <a:r>
              <a:rPr lang="en-US" altLang="ko-KR" sz="1200" dirty="0"/>
              <a:t>: </a:t>
            </a:r>
            <a:r>
              <a:rPr lang="ko-KR" altLang="en-US" sz="1200" dirty="0"/>
              <a:t>영웅 전신 애니메이션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영웅의 </a:t>
            </a:r>
            <a:r>
              <a:rPr lang="en-US" altLang="ko-KR" sz="1200" dirty="0"/>
              <a:t>MVP </a:t>
            </a:r>
            <a:r>
              <a:rPr lang="ko-KR" altLang="en-US" sz="1200" dirty="0"/>
              <a:t>내용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F4DF21-C42C-11B0-FBA4-E7A2671BC0B6}"/>
              </a:ext>
            </a:extLst>
          </p:cNvPr>
          <p:cNvSpPr txBox="1"/>
          <p:nvPr/>
        </p:nvSpPr>
        <p:spPr>
          <a:xfrm>
            <a:off x="543208" y="6421423"/>
            <a:ext cx="467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레퍼런스 및 구성</a:t>
            </a:r>
            <a:r>
              <a:rPr lang="en-US" altLang="ko-KR" sz="1200" dirty="0"/>
              <a:t>/ </a:t>
            </a:r>
            <a:r>
              <a:rPr lang="ko-KR" altLang="en-US" sz="1200" dirty="0"/>
              <a:t>사진 출처</a:t>
            </a:r>
            <a:r>
              <a:rPr lang="en-US" altLang="ko-KR" sz="1200" dirty="0"/>
              <a:t>: </a:t>
            </a:r>
            <a:r>
              <a:rPr lang="ko-KR" altLang="en-US" sz="1200" dirty="0"/>
              <a:t>로스트 아크 </a:t>
            </a:r>
            <a:r>
              <a:rPr lang="en-US" altLang="ko-KR" sz="1200" dirty="0"/>
              <a:t>MVP UI </a:t>
            </a:r>
            <a:r>
              <a:rPr lang="ko-KR" altLang="en-US" sz="1200" dirty="0"/>
              <a:t>중 일부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0E971-4CBE-26DA-B734-BA36434F2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0" r="47808"/>
          <a:stretch/>
        </p:blipFill>
        <p:spPr bwMode="auto">
          <a:xfrm>
            <a:off x="557679" y="6725561"/>
            <a:ext cx="3579335" cy="18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435F74-4AC1-A805-1F0E-ABC9649DA4AD}"/>
              </a:ext>
            </a:extLst>
          </p:cNvPr>
          <p:cNvSpPr/>
          <p:nvPr/>
        </p:nvSpPr>
        <p:spPr>
          <a:xfrm>
            <a:off x="4236720" y="6725561"/>
            <a:ext cx="2506980" cy="1389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0818D0F-72D7-AC2B-5E03-40D9CDE29CBC}"/>
              </a:ext>
            </a:extLst>
          </p:cNvPr>
          <p:cNvSpPr/>
          <p:nvPr/>
        </p:nvSpPr>
        <p:spPr>
          <a:xfrm>
            <a:off x="4385632" y="7028872"/>
            <a:ext cx="674047" cy="10392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캐릭터</a:t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ko-KR" altLang="en-US" sz="10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5A85067-C745-250C-587D-55770A17DE5C}"/>
              </a:ext>
            </a:extLst>
          </p:cNvPr>
          <p:cNvSpPr/>
          <p:nvPr/>
        </p:nvSpPr>
        <p:spPr>
          <a:xfrm>
            <a:off x="5159386" y="7440352"/>
            <a:ext cx="1485254" cy="627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MVP </a:t>
            </a:r>
            <a:r>
              <a:rPr lang="ko-KR" altLang="en-US" sz="10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79D9E1-603D-83E3-15B9-B55394D61307}"/>
              </a:ext>
            </a:extLst>
          </p:cNvPr>
          <p:cNvSpPr/>
          <p:nvPr/>
        </p:nvSpPr>
        <p:spPr>
          <a:xfrm>
            <a:off x="5159384" y="7056011"/>
            <a:ext cx="1485254" cy="32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이름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직업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D8A497-EED8-5D86-6EBC-7AADC6E14936}"/>
              </a:ext>
            </a:extLst>
          </p:cNvPr>
          <p:cNvSpPr txBox="1"/>
          <p:nvPr/>
        </p:nvSpPr>
        <p:spPr>
          <a:xfrm>
            <a:off x="4236720" y="8179601"/>
            <a:ext cx="2506980" cy="168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캐릭터 이미지</a:t>
            </a:r>
            <a:br>
              <a:rPr lang="en-US" altLang="ko-KR" sz="1000" dirty="0"/>
            </a:br>
            <a:r>
              <a:rPr lang="ko-KR" altLang="en-US" sz="1000" dirty="0"/>
              <a:t>해당 캐릭터의</a:t>
            </a:r>
            <a:r>
              <a:rPr lang="en-US" altLang="ko-KR" sz="1000" dirty="0"/>
              <a:t> </a:t>
            </a:r>
            <a:r>
              <a:rPr lang="ko-KR" altLang="en-US" sz="1000" dirty="0"/>
              <a:t>애니메이션 제공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테스트 더미에서는 이미지로 제공</a:t>
            </a:r>
            <a:r>
              <a:rPr lang="en-US" altLang="ko-KR" sz="1000" dirty="0"/>
              <a:t>)</a:t>
            </a:r>
          </a:p>
          <a:p>
            <a:pPr marL="177800" indent="-1778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MVP </a:t>
            </a:r>
            <a:r>
              <a:rPr lang="ko-KR" altLang="en-US" sz="1000" dirty="0"/>
              <a:t>내용</a:t>
            </a:r>
            <a:br>
              <a:rPr lang="en-US" altLang="ko-KR" sz="1000" dirty="0"/>
            </a:br>
            <a:r>
              <a:rPr lang="ko-KR" altLang="en-US" sz="1000" dirty="0"/>
              <a:t>좌측 레퍼런스와 같이 훈장 형태의</a:t>
            </a:r>
            <a:br>
              <a:rPr lang="en-US" altLang="ko-KR" sz="1000" dirty="0"/>
            </a:br>
            <a:r>
              <a:rPr lang="ko-KR" altLang="en-US" sz="1000" dirty="0"/>
              <a:t>아이콘으로 제공 훈장의 상세 정보는</a:t>
            </a:r>
            <a:br>
              <a:rPr lang="en-US" altLang="ko-KR" sz="1000" dirty="0"/>
            </a:br>
            <a:r>
              <a:rPr lang="ko-KR" altLang="en-US" sz="1000" dirty="0"/>
              <a:t>마우스 오버를 통해 제공</a:t>
            </a:r>
            <a:endParaRPr lang="en-US" altLang="ko-KR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85967-5515-5676-A703-61075F0D527E}"/>
              </a:ext>
            </a:extLst>
          </p:cNvPr>
          <p:cNvSpPr txBox="1"/>
          <p:nvPr/>
        </p:nvSpPr>
        <p:spPr>
          <a:xfrm>
            <a:off x="4385632" y="6964571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7F153-6D8F-69D3-613F-1D50FC56CF92}"/>
              </a:ext>
            </a:extLst>
          </p:cNvPr>
          <p:cNvSpPr txBox="1"/>
          <p:nvPr/>
        </p:nvSpPr>
        <p:spPr>
          <a:xfrm>
            <a:off x="5129679" y="7396683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B3C22A-3397-E145-183B-89B656B60206}"/>
              </a:ext>
            </a:extLst>
          </p:cNvPr>
          <p:cNvSpPr txBox="1"/>
          <p:nvPr/>
        </p:nvSpPr>
        <p:spPr>
          <a:xfrm>
            <a:off x="5033010" y="67383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MVP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22B4B4-E64D-EF8B-1EFB-7681B9ADEB3F}"/>
              </a:ext>
            </a:extLst>
          </p:cNvPr>
          <p:cNvSpPr txBox="1"/>
          <p:nvPr/>
        </p:nvSpPr>
        <p:spPr>
          <a:xfrm>
            <a:off x="543209" y="8682468"/>
            <a:ext cx="3593806" cy="8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로스트 아크 </a:t>
            </a:r>
            <a:r>
              <a:rPr lang="en-US" altLang="ko-KR" sz="1200" dirty="0"/>
              <a:t>MVP </a:t>
            </a:r>
            <a:r>
              <a:rPr lang="ko-KR" altLang="en-US" sz="1200" dirty="0"/>
              <a:t>시스템과 같이 </a:t>
            </a:r>
            <a:r>
              <a:rPr lang="en-US" altLang="ko-KR" sz="1200" dirty="0"/>
              <a:t>MVP</a:t>
            </a:r>
            <a:r>
              <a:rPr lang="ko-KR" altLang="en-US" sz="1200" dirty="0"/>
              <a:t>의 적용되는</a:t>
            </a:r>
            <a:br>
              <a:rPr lang="en-US" altLang="ko-KR" sz="1200" dirty="0"/>
            </a:br>
            <a:r>
              <a:rPr lang="ko-KR" altLang="en-US" sz="1200" dirty="0"/>
              <a:t>특정 지표를 가지고 훈장을 제공하는 시스템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해당 내용의 아이콘 제작 필요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95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B0E3-BA57-70FA-35FA-1C29CCCF7701}"/>
              </a:ext>
            </a:extLst>
          </p:cNvPr>
          <p:cNvSpPr/>
          <p:nvPr/>
        </p:nvSpPr>
        <p:spPr>
          <a:xfrm>
            <a:off x="559266" y="1120766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C562BF-16E4-CF7E-0B9F-732550D3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6" y="1120766"/>
            <a:ext cx="4572000" cy="25717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9819CD-0E8B-2878-3E3C-5ED4C67A4B15}"/>
              </a:ext>
            </a:extLst>
          </p:cNvPr>
          <p:cNvSpPr/>
          <p:nvPr/>
        </p:nvSpPr>
        <p:spPr>
          <a:xfrm>
            <a:off x="1795463" y="1419226"/>
            <a:ext cx="3371803" cy="153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442DE7-0817-58F2-DD9C-CFE721E10BB3}"/>
              </a:ext>
            </a:extLst>
          </p:cNvPr>
          <p:cNvSpPr/>
          <p:nvPr/>
        </p:nvSpPr>
        <p:spPr>
          <a:xfrm>
            <a:off x="1795463" y="2955925"/>
            <a:ext cx="1680578" cy="736591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DADF33-D335-2D25-C52B-548162326459}"/>
              </a:ext>
            </a:extLst>
          </p:cNvPr>
          <p:cNvSpPr/>
          <p:nvPr/>
        </p:nvSpPr>
        <p:spPr>
          <a:xfrm>
            <a:off x="3476041" y="2955925"/>
            <a:ext cx="828675" cy="7365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A819A6-12FC-317E-D6EE-C012080CBFE2}"/>
              </a:ext>
            </a:extLst>
          </p:cNvPr>
          <p:cNvSpPr/>
          <p:nvPr/>
        </p:nvSpPr>
        <p:spPr>
          <a:xfrm>
            <a:off x="4304716" y="2955925"/>
            <a:ext cx="828675" cy="7365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BA563D-1C40-D1E4-02A8-54BDD14DEC46}"/>
              </a:ext>
            </a:extLst>
          </p:cNvPr>
          <p:cNvSpPr/>
          <p:nvPr/>
        </p:nvSpPr>
        <p:spPr>
          <a:xfrm>
            <a:off x="4384674" y="1120766"/>
            <a:ext cx="530225" cy="27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C42E97-1715-D461-76D9-1C030E6F4B43}"/>
              </a:ext>
            </a:extLst>
          </p:cNvPr>
          <p:cNvSpPr txBox="1"/>
          <p:nvPr/>
        </p:nvSpPr>
        <p:spPr>
          <a:xfrm>
            <a:off x="674484" y="9291294"/>
            <a:ext cx="46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①②③④⑤⑥⑥⑦⑧⑨⑩</a:t>
            </a:r>
          </a:p>
        </p:txBody>
      </p:sp>
    </p:spTree>
    <p:extLst>
      <p:ext uri="{BB962C8B-B14F-4D97-AF65-F5344CB8AC3E}">
        <p14:creationId xmlns:p14="http://schemas.microsoft.com/office/powerpoint/2010/main" val="70620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61235-8088-259C-EAFB-0BB31D53E777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B555-069A-1DEB-3714-2504F8543D3A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524E1-CC86-226E-A6D8-94FDA855ED01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4BEB9-3AD1-727B-667F-FB02B71600A1}"/>
              </a:ext>
            </a:extLst>
          </p:cNvPr>
          <p:cNvCxnSpPr>
            <a:stCxn id="5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615C8-74A3-6AAD-7358-22146BEEF98F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91D-2CD0-F7F3-2E67-0132E7C46FAB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F3EA-4BBB-40FE-0DF5-D54E4841C887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8470-6E2C-29C2-96A8-17A3E8BADFB5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74D-EAB3-C035-F558-503F6C644149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F16C3-815D-6EF1-1A2B-6F59D113A4A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511DF-19E8-CFCB-026A-5F338194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FF0EA-2B8E-5424-3855-2D368A215D27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91AC76-8C7F-1E40-0F30-72AF6953095B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7DE359-19F0-3A0B-783F-70CADA7FAAD3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BCAF72-A655-6E7C-7866-375769E76FE1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DC7154-1947-A168-6C29-B2479E961875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35377-CF53-544C-6699-F9BF6E27C821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8ADBD44-686E-3752-EF9C-0F43D827F179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8C6C8A-D6B9-8006-59E1-BDBEE8B18580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5AAF4D-90AF-AA26-098C-5E7DD139811C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971F8E7-0326-9078-0978-D1A3DF881D63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7293B0-A6CD-3BCE-AF87-59565CB856E2}"/>
              </a:ext>
            </a:extLst>
          </p:cNvPr>
          <p:cNvCxnSpPr>
            <a:stCxn id="18" idx="2"/>
            <a:endCxn id="15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5B4A8B-348F-0095-2A21-5A76357931D8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C0877869-9192-46CA-A0D8-DF1434E6A79F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E36F0-CF8F-5C0B-AD39-B3C5082C32DE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7CD25-589F-A7CB-5A06-194FC9951607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42B8D-D6FB-88A7-D728-EC77D93EC738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8845613-2295-1A59-CA57-907EF5B1AC0F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1D1AEBD-A8BF-4A2A-53ED-67F73C89DB67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07ECE-84E5-E22E-D778-229302AAFED8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5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3BA26-5174-437B-448E-98CF865DC4C1}"/>
              </a:ext>
            </a:extLst>
          </p:cNvPr>
          <p:cNvSpPr txBox="1"/>
          <p:nvPr/>
        </p:nvSpPr>
        <p:spPr>
          <a:xfrm>
            <a:off x="543209" y="984533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UI </a:t>
            </a:r>
            <a:r>
              <a:rPr lang="ko-KR" altLang="en-US" sz="1200" dirty="0"/>
              <a:t>네이밍의 관하여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4479-2CC9-847D-FDA5-B1634C175F03}"/>
              </a:ext>
            </a:extLst>
          </p:cNvPr>
          <p:cNvSpPr txBox="1"/>
          <p:nvPr/>
        </p:nvSpPr>
        <p:spPr>
          <a:xfrm>
            <a:off x="543208" y="1314983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로케일과 동일하게 대분류</a:t>
            </a:r>
            <a:r>
              <a:rPr lang="en-US" altLang="ko-KR" sz="1200" dirty="0"/>
              <a:t>_</a:t>
            </a:r>
            <a:r>
              <a:rPr lang="ko-KR" altLang="en-US" sz="1200" dirty="0"/>
              <a:t>중분류</a:t>
            </a:r>
            <a:r>
              <a:rPr lang="en-US" altLang="ko-KR" sz="1200" dirty="0"/>
              <a:t>_</a:t>
            </a:r>
            <a:r>
              <a:rPr lang="ko-KR" altLang="en-US" sz="1200" dirty="0"/>
              <a:t>소분류로 구성하여 이름을 정한다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각 분류의 첫 글자는 대문자로 입력한다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약어의 경우 전체 글자를 대문자로 지정하는 것을 권고한다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UI, BG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2991-5DA4-EA46-8D07-94D7785C5C5B}"/>
              </a:ext>
            </a:extLst>
          </p:cNvPr>
          <p:cNvSpPr txBox="1"/>
          <p:nvPr/>
        </p:nvSpPr>
        <p:spPr>
          <a:xfrm>
            <a:off x="543208" y="233114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</a:t>
            </a:r>
            <a:r>
              <a:rPr lang="ko-KR" altLang="en-US" sz="1200" dirty="0"/>
              <a:t>의 자세한 설명이 필요할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CE36-DCA9-F35B-D997-16A8620D67DA}"/>
              </a:ext>
            </a:extLst>
          </p:cNvPr>
          <p:cNvSpPr txBox="1"/>
          <p:nvPr/>
        </p:nvSpPr>
        <p:spPr>
          <a:xfrm>
            <a:off x="543208" y="2661591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내 자세한 설명이 필요할 경우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동일한 작업을 통해 작성한다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세부 작업이 필요한 부분의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동일하게 번호로 표기를 하고 글자색은 파란색으로 통일한다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번호 표기의 경우 현재 설명하고 있는 메인 씬 번호와 세부 </a:t>
            </a:r>
            <a:r>
              <a:rPr lang="ko-KR" altLang="en-US" sz="1200" dirty="0" err="1"/>
              <a:t>씬의</a:t>
            </a:r>
            <a:r>
              <a:rPr lang="ko-KR" altLang="en-US" sz="1200" dirty="0"/>
              <a:t> 대한 번호를 각각 입력한다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2-1.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2-2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16A71-4E01-2B4D-D399-DDADDC0895DB}"/>
              </a:ext>
            </a:extLst>
          </p:cNvPr>
          <p:cNvSpPr txBox="1"/>
          <p:nvPr/>
        </p:nvSpPr>
        <p:spPr>
          <a:xfrm>
            <a:off x="674484" y="4245821"/>
            <a:ext cx="46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①②③④⑤⑥⑥⑦⑧⑨⑩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5EDCD-F0F4-62F5-12D1-845D03B0A5D6}"/>
              </a:ext>
            </a:extLst>
          </p:cNvPr>
          <p:cNvSpPr txBox="1"/>
          <p:nvPr/>
        </p:nvSpPr>
        <p:spPr>
          <a:xfrm>
            <a:off x="543208" y="391537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+) </a:t>
            </a:r>
            <a:r>
              <a:rPr lang="ko-KR" altLang="en-US" sz="1200" dirty="0"/>
              <a:t>번호 표시 도우미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0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인게임</a:t>
            </a:r>
            <a:r>
              <a:rPr lang="ko-KR" altLang="en-US" dirty="0"/>
              <a:t> 전투 </a:t>
            </a:r>
            <a:r>
              <a:rPr lang="en-US" altLang="ko-KR" dirty="0"/>
              <a:t>UI </a:t>
            </a:r>
            <a:r>
              <a:rPr lang="ko-KR" altLang="en-US" dirty="0"/>
              <a:t>구성안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46DFE-D1D3-8B10-0D14-EB4D97680074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46095-152D-3AB9-F215-8741FD5E1B96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F54A7-4FBF-F944-5849-41C835AAA0D2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634540-78A0-5C5F-4DA1-CE86504B1337}"/>
              </a:ext>
            </a:extLst>
          </p:cNvPr>
          <p:cNvCxnSpPr>
            <a:stCxn id="6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B1C8B-0557-085A-ED06-7DBD3725D0F4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B3763-C90A-9772-6C8D-99DD9372A4CE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28435-EBA0-88F0-363D-2FEA6A4AF5B9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C79C-1452-8026-8301-35E5CC248C30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9CA35-F681-38D9-DDF2-1D1168AA8916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90E57-4B37-A685-1E3F-5DC7B25D056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BC94C10-74F0-69B3-1B1D-66A17E45B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7E016C-10B7-C757-A2C3-E2C2EB0BE724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F3C5553-B2C8-D564-B82A-540BE8C9B7C6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7BACF0-125A-4C4F-9B92-38ED8255A344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D658D0-A385-532B-33AE-7E6B11016FC9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2267E7-7EC9-BD57-8962-06790E2DD7E8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E411AA-41B8-D0EB-24BA-42C5F149E7EC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599223B-9EF4-2CA5-F265-A683D86F5F36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6C32E7A-F19A-62B2-03E2-D0B7DAC314EB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D5956FC-69F2-5D77-555F-60013960E680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1F6ADF1-F210-4644-0B37-6A1778247A2E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AA01BC-2DAA-EB8A-EC46-E426C56E38C6}"/>
              </a:ext>
            </a:extLst>
          </p:cNvPr>
          <p:cNvCxnSpPr>
            <a:stCxn id="19" idx="2"/>
            <a:endCxn id="16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6740D2-3AF3-56A4-5FB6-23B96D73E79E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887612B-8C3B-CF66-DEB7-F68364DDCEB8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A6C85-177B-D4FF-AF07-56241D728538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9BDF8-3A15-3BD0-A931-A01E67C48B8B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9CE56-F7CB-3DCD-600B-071D35D8C41D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7890B63-9308-C64C-BB27-EF4F3E194F3A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59290C0-3DAF-80D9-EB34-BD2534FADB2F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B5D55-703C-AC30-C676-29E6EF55DC03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91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 좌측 캐릭터 </a:t>
            </a:r>
            <a:r>
              <a:rPr lang="en-US" altLang="ko-KR" sz="1200" dirty="0"/>
              <a:t>UI</a:t>
            </a:r>
            <a:r>
              <a:rPr lang="ko-KR" altLang="en-US" sz="1200" dirty="0"/>
              <a:t>를 클릭하면 나타나는 팝업 윈도우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화면에서는 표시되지 않는 캐릭터의 능력치와 장비</a:t>
            </a:r>
            <a:r>
              <a:rPr lang="en-US" altLang="ko-KR" sz="1200" dirty="0"/>
              <a:t>, </a:t>
            </a:r>
            <a:r>
              <a:rPr lang="ko-KR" altLang="en-US" sz="1200" dirty="0"/>
              <a:t>특성을 확인하기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팝업 타이틀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정보</a:t>
            </a:r>
            <a:r>
              <a:rPr lang="en-US" altLang="ko-KR" sz="1200" dirty="0"/>
              <a:t>UI</a:t>
            </a:r>
            <a:r>
              <a:rPr lang="ko-KR" altLang="en-US" sz="1200" dirty="0"/>
              <a:t>와 대응하는 캐릭터의 이름</a:t>
            </a:r>
            <a:r>
              <a:rPr lang="en-US" altLang="ko-KR" sz="1200" dirty="0"/>
              <a:t>/</a:t>
            </a:r>
            <a:r>
              <a:rPr lang="ko-KR" altLang="en-US" sz="1200" dirty="0"/>
              <a:t>직업과  닫기 버튼이 위치해 있는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대부분의 윈도우 </a:t>
            </a:r>
            <a:r>
              <a:rPr lang="en-US" altLang="ko-KR" sz="1200" dirty="0"/>
              <a:t>UX</a:t>
            </a:r>
            <a:r>
              <a:rPr lang="ko-KR" altLang="en-US" sz="1200" dirty="0"/>
              <a:t>처럼 해당 위치를 클릭해서 드래그 하면 팝업을 이동할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X</a:t>
            </a:r>
            <a:r>
              <a:rPr lang="ko-KR" altLang="en-US" sz="1200" dirty="0"/>
              <a:t>로 표시되는 닫기 버튼은 팝업 이동에 사용할 수 없으며 클릭하여 팝업을 닫을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D86A-5BD6-DEDF-5B24-44CA7D97DF29}"/>
              </a:ext>
            </a:extLst>
          </p:cNvPr>
          <p:cNvSpPr txBox="1"/>
          <p:nvPr/>
        </p:nvSpPr>
        <p:spPr>
          <a:xfrm>
            <a:off x="3723354" y="6868537"/>
            <a:ext cx="313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좌측에 캐릭터 이름이 표시되고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우측에 창을 닫기 위한 버튼이 위치해 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캐릭터 정보 팝업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03E4D0-2072-9B19-C34D-33AFF50B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" y="2117789"/>
            <a:ext cx="4572000" cy="2571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FDEA-ACDE-DD02-4720-B8DDD0DF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9" y="2128260"/>
            <a:ext cx="1595787" cy="25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55B804-E5EE-A220-0BBC-8B80BC6F1A01}"/>
              </a:ext>
            </a:extLst>
          </p:cNvPr>
          <p:cNvSpPr/>
          <p:nvPr/>
        </p:nvSpPr>
        <p:spPr>
          <a:xfrm>
            <a:off x="2043942" y="2141347"/>
            <a:ext cx="1555273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FB20DD-55BB-0751-7260-4A1C99CE8378}"/>
              </a:ext>
            </a:extLst>
          </p:cNvPr>
          <p:cNvCxnSpPr>
            <a:cxnSpLocks/>
          </p:cNvCxnSpPr>
          <p:nvPr/>
        </p:nvCxnSpPr>
        <p:spPr>
          <a:xfrm flipH="1">
            <a:off x="1847552" y="2231178"/>
            <a:ext cx="210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A5199A-4D54-FF70-387C-038B4E2FBC1C}"/>
              </a:ext>
            </a:extLst>
          </p:cNvPr>
          <p:cNvSpPr txBox="1"/>
          <p:nvPr/>
        </p:nvSpPr>
        <p:spPr>
          <a:xfrm>
            <a:off x="1708560" y="2099073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7EF82D-64A0-5D8F-2C6D-FE04FAF470C0}"/>
              </a:ext>
            </a:extLst>
          </p:cNvPr>
          <p:cNvSpPr/>
          <p:nvPr/>
        </p:nvSpPr>
        <p:spPr>
          <a:xfrm>
            <a:off x="2083405" y="2323962"/>
            <a:ext cx="1459280" cy="42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774754-3A65-AB10-73D3-A92358181A57}"/>
              </a:ext>
            </a:extLst>
          </p:cNvPr>
          <p:cNvCxnSpPr>
            <a:cxnSpLocks/>
          </p:cNvCxnSpPr>
          <p:nvPr/>
        </p:nvCxnSpPr>
        <p:spPr>
          <a:xfrm>
            <a:off x="3541751" y="2684486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CA0CEA-8147-46B5-9FFC-2F9E2935B9DF}"/>
              </a:ext>
            </a:extLst>
          </p:cNvPr>
          <p:cNvSpPr txBox="1"/>
          <p:nvPr/>
        </p:nvSpPr>
        <p:spPr>
          <a:xfrm>
            <a:off x="3908909" y="253604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14F0BD-F4C6-0869-892A-D7374783FAA1}"/>
              </a:ext>
            </a:extLst>
          </p:cNvPr>
          <p:cNvSpPr/>
          <p:nvPr/>
        </p:nvSpPr>
        <p:spPr>
          <a:xfrm>
            <a:off x="2092149" y="2781894"/>
            <a:ext cx="1443228" cy="181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76030C4-CE13-8F1D-67F8-27E616B2F88D}"/>
              </a:ext>
            </a:extLst>
          </p:cNvPr>
          <p:cNvCxnSpPr>
            <a:cxnSpLocks/>
          </p:cNvCxnSpPr>
          <p:nvPr/>
        </p:nvCxnSpPr>
        <p:spPr>
          <a:xfrm>
            <a:off x="3550495" y="3370560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612B2F-7BA4-1694-4942-B7C7F670F774}"/>
              </a:ext>
            </a:extLst>
          </p:cNvPr>
          <p:cNvSpPr txBox="1"/>
          <p:nvPr/>
        </p:nvSpPr>
        <p:spPr>
          <a:xfrm>
            <a:off x="3917653" y="32221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C75DB-B104-DE90-F9E1-1BF85C934E3B}"/>
              </a:ext>
            </a:extLst>
          </p:cNvPr>
          <p:cNvSpPr/>
          <p:nvPr/>
        </p:nvSpPr>
        <p:spPr>
          <a:xfrm>
            <a:off x="2132874" y="2822128"/>
            <a:ext cx="1297727" cy="734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A4E47B-EB54-EA90-847C-41480E4299DD}"/>
              </a:ext>
            </a:extLst>
          </p:cNvPr>
          <p:cNvCxnSpPr>
            <a:cxnSpLocks/>
          </p:cNvCxnSpPr>
          <p:nvPr/>
        </p:nvCxnSpPr>
        <p:spPr>
          <a:xfrm>
            <a:off x="3437653" y="3222122"/>
            <a:ext cx="8993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D85D7-0B64-5C03-D1C1-3FC4571424D2}"/>
              </a:ext>
            </a:extLst>
          </p:cNvPr>
          <p:cNvSpPr txBox="1"/>
          <p:nvPr/>
        </p:nvSpPr>
        <p:spPr>
          <a:xfrm>
            <a:off x="4346444" y="3082027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DA7B364-1CC2-FD55-6F9E-9CADAAF01177}"/>
              </a:ext>
            </a:extLst>
          </p:cNvPr>
          <p:cNvSpPr/>
          <p:nvPr/>
        </p:nvSpPr>
        <p:spPr>
          <a:xfrm>
            <a:off x="2133480" y="3576643"/>
            <a:ext cx="1297727" cy="9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EEBBEE-252F-ED85-08B5-D75093BF6275}"/>
              </a:ext>
            </a:extLst>
          </p:cNvPr>
          <p:cNvSpPr/>
          <p:nvPr/>
        </p:nvSpPr>
        <p:spPr>
          <a:xfrm>
            <a:off x="2132873" y="3720210"/>
            <a:ext cx="1297727" cy="8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E01EBA-E0B2-CE78-DF3E-740E2D602C11}"/>
              </a:ext>
            </a:extLst>
          </p:cNvPr>
          <p:cNvCxnSpPr>
            <a:cxnSpLocks/>
          </p:cNvCxnSpPr>
          <p:nvPr/>
        </p:nvCxnSpPr>
        <p:spPr>
          <a:xfrm>
            <a:off x="3420051" y="3617665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A8B87AA-AA01-3FFB-B570-D61066512FAD}"/>
              </a:ext>
            </a:extLst>
          </p:cNvPr>
          <p:cNvSpPr txBox="1"/>
          <p:nvPr/>
        </p:nvSpPr>
        <p:spPr>
          <a:xfrm>
            <a:off x="4354242" y="347757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E7E3A3-D03F-6740-2E92-EA126E5531F2}"/>
              </a:ext>
            </a:extLst>
          </p:cNvPr>
          <p:cNvCxnSpPr>
            <a:cxnSpLocks/>
          </p:cNvCxnSpPr>
          <p:nvPr/>
        </p:nvCxnSpPr>
        <p:spPr>
          <a:xfrm>
            <a:off x="3420051" y="4389580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EDCEA6-F8D6-58C5-0BE9-CA20E566319A}"/>
              </a:ext>
            </a:extLst>
          </p:cNvPr>
          <p:cNvSpPr txBox="1"/>
          <p:nvPr/>
        </p:nvSpPr>
        <p:spPr>
          <a:xfrm>
            <a:off x="4366942" y="424948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CCC0783-CE23-FFD1-102F-BE121F1F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9" y="6910745"/>
            <a:ext cx="3133442" cy="534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7678522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캐릭터 고정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캐릭터를 판별하기 위한 이미지를 포함</a:t>
            </a:r>
            <a:r>
              <a:rPr lang="en-US" altLang="ko-KR" sz="1200" dirty="0"/>
              <a:t>,</a:t>
            </a:r>
            <a:r>
              <a:rPr lang="ko-KR" altLang="en-US" sz="1200" dirty="0"/>
              <a:t> 가치관 같이 캐릭터 고유의 중요 정보를 보여주는 공간이다</a:t>
            </a:r>
            <a:r>
              <a:rPr lang="en-US" altLang="ko-KR" sz="1200" dirty="0"/>
              <a:t>. </a:t>
            </a:r>
            <a:r>
              <a:rPr lang="ko-KR" altLang="en-US" sz="1200" dirty="0"/>
              <a:t>③에서 스크롤바를 조작하여도 내용이 스크롤 되지 않는다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954995-BB1B-F57A-BDBA-3916538C8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b="75300"/>
          <a:stretch/>
        </p:blipFill>
        <p:spPr bwMode="auto">
          <a:xfrm>
            <a:off x="549998" y="8727739"/>
            <a:ext cx="1595787" cy="4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20DF1D-4E27-3A07-7589-FEC59D9E2AB0}"/>
              </a:ext>
            </a:extLst>
          </p:cNvPr>
          <p:cNvSpPr/>
          <p:nvPr/>
        </p:nvSpPr>
        <p:spPr>
          <a:xfrm>
            <a:off x="1050771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정의로움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BCACB5-8649-2D1D-04A1-D67C4C26A72C}"/>
              </a:ext>
            </a:extLst>
          </p:cNvPr>
          <p:cNvSpPr/>
          <p:nvPr/>
        </p:nvSpPr>
        <p:spPr>
          <a:xfrm>
            <a:off x="1523804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낙천적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0F1D-A006-57CD-8E32-E761CBED7CB3}"/>
              </a:ext>
            </a:extLst>
          </p:cNvPr>
          <p:cNvSpPr txBox="1"/>
          <p:nvPr/>
        </p:nvSpPr>
        <p:spPr>
          <a:xfrm>
            <a:off x="2200754" y="8634128"/>
            <a:ext cx="44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가치관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캐릭터 고유 특성을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마우스 오버 등은 특성을 참고한다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6F12DD-3FEC-5921-236E-6B61F56B924A}"/>
              </a:ext>
            </a:extLst>
          </p:cNvPr>
          <p:cNvSpPr txBox="1"/>
          <p:nvPr/>
        </p:nvSpPr>
        <p:spPr>
          <a:xfrm>
            <a:off x="541049" y="1124366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캐릭터 스크롤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상세 정보를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스크롤바를 이용해 많은 양의 정보를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④⑤⑥항목 내용을 접었다 펼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순서를 조정할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B2817A-4A02-8EF6-1EBD-E44FADB0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t="22442"/>
          <a:stretch/>
        </p:blipFill>
        <p:spPr bwMode="auto">
          <a:xfrm>
            <a:off x="558948" y="2244505"/>
            <a:ext cx="1704192" cy="21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75AC66-2FC8-6784-3BA1-A04060D577B6}"/>
              </a:ext>
            </a:extLst>
          </p:cNvPr>
          <p:cNvSpPr/>
          <p:nvPr/>
        </p:nvSpPr>
        <p:spPr>
          <a:xfrm>
            <a:off x="2118360" y="2324100"/>
            <a:ext cx="76200" cy="196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F1041-1D0C-DF1D-201F-3010E5BA6FF1}"/>
              </a:ext>
            </a:extLst>
          </p:cNvPr>
          <p:cNvSpPr/>
          <p:nvPr/>
        </p:nvSpPr>
        <p:spPr>
          <a:xfrm>
            <a:off x="2019300" y="2324100"/>
            <a:ext cx="76200" cy="111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CD4A7-B46C-ACF8-2162-22396C311D8A}"/>
              </a:ext>
            </a:extLst>
          </p:cNvPr>
          <p:cNvSpPr/>
          <p:nvPr/>
        </p:nvSpPr>
        <p:spPr>
          <a:xfrm>
            <a:off x="609600" y="2291611"/>
            <a:ext cx="76200" cy="18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B9B18-44DF-D690-CDA5-FFACEF6B6E23}"/>
              </a:ext>
            </a:extLst>
          </p:cNvPr>
          <p:cNvSpPr txBox="1"/>
          <p:nvPr/>
        </p:nvSpPr>
        <p:spPr>
          <a:xfrm>
            <a:off x="2335795" y="2235499"/>
            <a:ext cx="4263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UI</a:t>
            </a:r>
            <a:r>
              <a:rPr lang="ko-KR" altLang="en-US" sz="1200" dirty="0"/>
              <a:t> 순서 조정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좌측 햄버거 메뉴 버튼</a:t>
            </a:r>
            <a:endParaRPr lang="en-US" altLang="ko-KR" sz="1200" dirty="0"/>
          </a:p>
          <a:p>
            <a:r>
              <a:rPr lang="ko-KR" altLang="en-US" sz="1200" dirty="0"/>
              <a:t>해당 부분을 드래그 하면 상하로 움직여 장비</a:t>
            </a:r>
            <a:r>
              <a:rPr lang="en-US" altLang="ko-KR" sz="1200" dirty="0"/>
              <a:t>/</a:t>
            </a:r>
            <a:r>
              <a:rPr lang="ko-KR" altLang="en-US" sz="1200" dirty="0"/>
              <a:t>스탯</a:t>
            </a:r>
            <a:r>
              <a:rPr lang="en-US" altLang="ko-KR" sz="1200" dirty="0"/>
              <a:t>/</a:t>
            </a:r>
            <a:r>
              <a:rPr lang="ko-KR" altLang="en-US" sz="1200" dirty="0"/>
              <a:t>특성의 순서를 변경할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3-2. UI </a:t>
            </a:r>
            <a:r>
              <a:rPr lang="ko-KR" altLang="en-US" sz="1200" dirty="0"/>
              <a:t>접고 펼치기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우측 </a:t>
            </a:r>
            <a:r>
              <a:rPr lang="en-US" altLang="ko-KR" sz="1200" dirty="0"/>
              <a:t>-, +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ko-KR" altLang="en-US" sz="1200" dirty="0"/>
              <a:t>해당 부분을 클릭해서 내용을 숨기거나 나타낼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우측 스크롤 바</a:t>
            </a:r>
            <a:endParaRPr lang="en-US" altLang="ko-KR" sz="1200" dirty="0"/>
          </a:p>
          <a:p>
            <a:r>
              <a:rPr lang="ko-KR" altLang="en-US" sz="1200" dirty="0"/>
              <a:t>스크롤바를 드래그 하거나 마우스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이용해 정보를 위 아래로 스크롤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스크롤바는 길이와 위치로 현재 표시되는 정보의 위치와 범위를 알려준다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5FA06B-774C-6952-448D-A6A4B759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4775595"/>
            <a:ext cx="1967335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C3CB31-156F-EDC3-3B55-E9BD9742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4775595"/>
            <a:ext cx="1695261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65EC5A-B0F2-1EFA-FD44-CF833D3D8B95}"/>
              </a:ext>
            </a:extLst>
          </p:cNvPr>
          <p:cNvSpPr txBox="1"/>
          <p:nvPr/>
        </p:nvSpPr>
        <p:spPr>
          <a:xfrm>
            <a:off x="4303130" y="4775595"/>
            <a:ext cx="244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레퍼런스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최상단</a:t>
            </a:r>
            <a:r>
              <a:rPr lang="ko-KR" altLang="en-US" sz="1200" dirty="0"/>
              <a:t>  캐릭터 고정정보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펼쳐지고 닫혀지는 </a:t>
            </a:r>
            <a:r>
              <a:rPr lang="en-US" altLang="ko-KR" sz="1200" dirty="0"/>
              <a:t>UI </a:t>
            </a:r>
            <a:r>
              <a:rPr lang="ko-KR" altLang="en-US" sz="1200" dirty="0"/>
              <a:t>항목</a:t>
            </a:r>
            <a:r>
              <a:rPr lang="en-US" altLang="ko-KR" sz="1200" dirty="0"/>
              <a:t>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좌측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정보만 열어 뒀을 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정보를 닫고</a:t>
            </a:r>
            <a:endParaRPr lang="en-US" altLang="ko-KR" sz="1200" dirty="0"/>
          </a:p>
          <a:p>
            <a:r>
              <a:rPr lang="ko-KR" altLang="en-US" sz="1200" dirty="0"/>
              <a:t>내 길드를 열어 뒀을 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24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6" b="43484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장착중인 장비 아이템을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중심의 캐릭터 이미지를 통해 장착중인 장비 아이템의 종류를 시각적으로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아이템에 마우스 오버하는 것으로 아이템의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394A-4CAB-48EC-4D69-1289E927F03E}"/>
              </a:ext>
            </a:extLst>
          </p:cNvPr>
          <p:cNvSpPr/>
          <p:nvPr/>
        </p:nvSpPr>
        <p:spPr>
          <a:xfrm>
            <a:off x="807720" y="2848272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장비 슬롯</a:t>
            </a:r>
            <a:endParaRPr lang="en-US" altLang="ko-KR" sz="1200" dirty="0"/>
          </a:p>
          <a:p>
            <a:r>
              <a:rPr lang="ko-KR" altLang="en-US" sz="1200" dirty="0"/>
              <a:t>어떤 장비를 장착하는 슬롯인지 아이콘으로 나타낸다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이미 장비중인 아이템이 있을 경우에는 해당 아이템 이미지가 대신 나타난다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캐릭터 장비 현황 이미지</a:t>
            </a:r>
            <a:endParaRPr lang="en-US" altLang="ko-KR" sz="1200" dirty="0"/>
          </a:p>
          <a:p>
            <a:r>
              <a:rPr lang="ko-KR" altLang="en-US" sz="1200" dirty="0"/>
              <a:t>캐릭터가 어느 부위에 장비를 장착하고 있는지</a:t>
            </a:r>
            <a:endParaRPr lang="en-US" altLang="ko-KR" sz="1200" dirty="0"/>
          </a:p>
          <a:p>
            <a:r>
              <a:rPr lang="ko-KR" altLang="en-US" sz="1200" dirty="0"/>
              <a:t>시각적으로 보여주는 이미지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무기를 장착하면 왼손에 검 이미지가 추가된다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아이템 설명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이미지 참조 </a:t>
            </a:r>
            <a:r>
              <a:rPr lang="en-US" altLang="ko-KR" sz="1200" dirty="0"/>
              <a:t>: </a:t>
            </a:r>
            <a:r>
              <a:rPr lang="ko-KR" altLang="en-US" sz="1200" dirty="0"/>
              <a:t>무형 무기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아이템 아이콘에 마우스 오버하면 나타나는 아이템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아이템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공용 능력치가 포함된다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아이템 공용 능력치는</a:t>
            </a:r>
            <a:endParaRPr lang="en-US" altLang="ko-KR" sz="1200" dirty="0"/>
          </a:p>
          <a:p>
            <a:r>
              <a:rPr lang="ko-KR" altLang="en-US" sz="1200" dirty="0"/>
              <a:t>무기라면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min(</a:t>
            </a:r>
            <a:r>
              <a:rPr lang="ko-KR" altLang="en-US" sz="1200" dirty="0"/>
              <a:t>최소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max(</a:t>
            </a:r>
            <a:r>
              <a:rPr lang="ko-KR" altLang="en-US" sz="1200" dirty="0"/>
              <a:t>최대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type(</a:t>
            </a:r>
            <a:r>
              <a:rPr lang="ko-KR" altLang="en-US" sz="1200" dirty="0" err="1"/>
              <a:t>물공</a:t>
            </a:r>
            <a:r>
              <a:rPr lang="en-US" altLang="ko-KR" sz="1200" dirty="0"/>
              <a:t>or</a:t>
            </a:r>
            <a:r>
              <a:rPr lang="ko-KR" altLang="en-US" sz="1200" dirty="0" err="1"/>
              <a:t>마공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atk_speed</a:t>
            </a:r>
            <a:r>
              <a:rPr lang="en-US" altLang="ko-KR" sz="1200" dirty="0"/>
              <a:t>(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atk_range</a:t>
            </a:r>
            <a:r>
              <a:rPr lang="en-US" altLang="ko-KR" sz="1200" dirty="0"/>
              <a:t>(</a:t>
            </a:r>
            <a:r>
              <a:rPr lang="ko-KR" altLang="en-US" sz="1200" dirty="0"/>
              <a:t>사거리</a:t>
            </a:r>
            <a:r>
              <a:rPr lang="en-US" altLang="ko-KR" sz="1200" dirty="0"/>
              <a:t>)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방어구라면 </a:t>
            </a:r>
            <a:r>
              <a:rPr lang="en-US" altLang="ko-KR" sz="1200" dirty="0" err="1"/>
              <a:t>maxhp</a:t>
            </a:r>
            <a:r>
              <a:rPr lang="en-US" altLang="ko-KR" sz="1200" dirty="0"/>
              <a:t>(</a:t>
            </a:r>
            <a:r>
              <a:rPr lang="ko-KR" altLang="en-US" sz="1200" dirty="0"/>
              <a:t>최대체력</a:t>
            </a:r>
            <a:r>
              <a:rPr lang="en-US" altLang="ko-KR" sz="1200" dirty="0"/>
              <a:t>), armor(</a:t>
            </a:r>
            <a:r>
              <a:rPr lang="ko-KR" altLang="en-US" sz="1200" dirty="0" err="1"/>
              <a:t>물방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magic_armor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마방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3"/>
                </a:solidFill>
              </a:rPr>
              <a:t>※</a:t>
            </a:r>
            <a:r>
              <a:rPr lang="ko-KR" altLang="en-US" sz="1200" dirty="0">
                <a:solidFill>
                  <a:schemeClr val="accent3"/>
                </a:solidFill>
              </a:rPr>
              <a:t>명중률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ko-KR" altLang="en-US" sz="1200" dirty="0">
                <a:solidFill>
                  <a:schemeClr val="accent3"/>
                </a:solidFill>
              </a:rPr>
              <a:t>이동속도 같은 세부 능력치 옵션이 붙을 경우는 설명에 포함되는 경우가 많아 아이템 설명에서 표시한다</a:t>
            </a:r>
            <a:r>
              <a:rPr lang="en-US" altLang="ko-KR" sz="1200" dirty="0">
                <a:solidFill>
                  <a:schemeClr val="accent3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설명을 간략화하고 </a:t>
            </a:r>
            <a:r>
              <a:rPr lang="en-US" altLang="ko-KR" sz="1200" dirty="0">
                <a:solidFill>
                  <a:schemeClr val="accent3"/>
                </a:solidFill>
              </a:rPr>
              <a:t>battle option type</a:t>
            </a:r>
            <a:r>
              <a:rPr lang="ko-KR" altLang="en-US" sz="1200" dirty="0">
                <a:solidFill>
                  <a:schemeClr val="accent3"/>
                </a:solidFill>
              </a:rPr>
              <a:t>도 아이템 능력치로 표시할지 논의 필요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</a:p>
          <a:p>
            <a:r>
              <a:rPr lang="ko-KR" altLang="en-US" sz="1200" dirty="0"/>
              <a:t>공용 능력치도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경우엔 표시되지 않는다</a:t>
            </a:r>
            <a:r>
              <a:rPr lang="en-US" altLang="ko-KR" sz="1200" dirty="0"/>
              <a:t>.(</a:t>
            </a:r>
            <a:r>
              <a:rPr lang="ko-KR" altLang="en-US" sz="1200" dirty="0"/>
              <a:t>최소 공격력은 최대 공격력이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아니라면 표시된다</a:t>
            </a:r>
            <a:r>
              <a:rPr lang="en-US" altLang="ko-KR" sz="1200" dirty="0"/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7BC86-080E-A93D-DEC7-23A02B3D49DA}"/>
              </a:ext>
            </a:extLst>
          </p:cNvPr>
          <p:cNvSpPr/>
          <p:nvPr/>
        </p:nvSpPr>
        <p:spPr>
          <a:xfrm>
            <a:off x="1147649" y="2771477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A03CCB-D7B9-5A5E-635B-610F4159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3248739"/>
            <a:ext cx="1595787" cy="2499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F4EE0E-67BE-FD6F-A04D-4FBFFAAB5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5562" r="24404" b="37707"/>
          <a:stretch/>
        </p:blipFill>
        <p:spPr bwMode="auto">
          <a:xfrm>
            <a:off x="541049" y="5941605"/>
            <a:ext cx="1600471" cy="154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4C293-F001-A508-46EE-E6996EC012B2}"/>
              </a:ext>
            </a:extLst>
          </p:cNvPr>
          <p:cNvSpPr txBox="1"/>
          <p:nvPr/>
        </p:nvSpPr>
        <p:spPr>
          <a:xfrm>
            <a:off x="1087239" y="6253455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1836FC-E7E4-0094-D981-34036C998909}"/>
              </a:ext>
            </a:extLst>
          </p:cNvPr>
          <p:cNvSpPr/>
          <p:nvPr/>
        </p:nvSpPr>
        <p:spPr>
          <a:xfrm>
            <a:off x="819587" y="645351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BFB1F-8B2D-ED10-EFAE-7C770FAA5360}"/>
              </a:ext>
            </a:extLst>
          </p:cNvPr>
          <p:cNvSpPr txBox="1"/>
          <p:nvPr/>
        </p:nvSpPr>
        <p:spPr>
          <a:xfrm>
            <a:off x="1102864" y="642968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회피율이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30%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9B264-EDCA-F042-6BC3-532D2DF6C8D1}"/>
              </a:ext>
            </a:extLst>
          </p:cNvPr>
          <p:cNvSpPr txBox="1"/>
          <p:nvPr/>
        </p:nvSpPr>
        <p:spPr>
          <a:xfrm>
            <a:off x="747102" y="6750318"/>
            <a:ext cx="1320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라마바사아자차카타파하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+0~5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물리 공격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공격속도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80%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최대 사거리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3m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2AE63B-E778-9CCA-773C-C91389DC7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89961" r="24478" b="24"/>
          <a:stretch/>
        </p:blipFill>
        <p:spPr bwMode="auto">
          <a:xfrm>
            <a:off x="541128" y="7488084"/>
            <a:ext cx="1600471" cy="3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3" b="11567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</a:t>
            </a:r>
            <a:r>
              <a:rPr lang="ko-KR" altLang="en-US" sz="1200" dirty="0" err="1">
                <a:solidFill>
                  <a:srgbClr val="FF0000"/>
                </a:solidFill>
              </a:rPr>
              <a:t>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가진 특성을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메인 능력치</a:t>
            </a:r>
            <a:endParaRPr lang="en-US" altLang="ko-KR" sz="1200" dirty="0"/>
          </a:p>
          <a:p>
            <a:r>
              <a:rPr lang="ko-KR" altLang="en-US" sz="1200" dirty="0"/>
              <a:t>전투 화면에서도 표시되는 가장 중요한 능력치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물리 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마법 방어력이 아이콘과 함께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세부 능력치</a:t>
            </a:r>
            <a:endParaRPr lang="en-US" altLang="ko-KR" sz="1200" dirty="0"/>
          </a:p>
          <a:p>
            <a:r>
              <a:rPr lang="ko-KR" altLang="en-US" sz="1200" dirty="0"/>
              <a:t>일반적으로는 표시되지 않는 능력치들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자연 회복력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흡혈량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데미지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속도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회피율</a:t>
            </a:r>
            <a:r>
              <a:rPr lang="en-US" altLang="ko-KR" sz="1200" dirty="0"/>
              <a:t>, </a:t>
            </a:r>
            <a:r>
              <a:rPr lang="ko-KR" altLang="en-US" sz="1200" dirty="0"/>
              <a:t>사거리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데미지 </a:t>
            </a:r>
            <a:r>
              <a:rPr lang="ko-KR" altLang="en-US" sz="1200" dirty="0" err="1"/>
              <a:t>증가량</a:t>
            </a:r>
            <a:r>
              <a:rPr lang="en-US" altLang="ko-KR" sz="1200" dirty="0"/>
              <a:t>, </a:t>
            </a:r>
            <a:r>
              <a:rPr lang="ko-KR" altLang="en-US" sz="1200" dirty="0"/>
              <a:t>피해 감소량</a:t>
            </a:r>
            <a:r>
              <a:rPr lang="en-US" altLang="ko-KR" sz="1200" dirty="0"/>
              <a:t>, AOE </a:t>
            </a:r>
            <a:r>
              <a:rPr lang="ko-KR" altLang="en-US" sz="1200" dirty="0"/>
              <a:t>공격 범위</a:t>
            </a:r>
            <a:r>
              <a:rPr lang="en-US" altLang="ko-KR" sz="1200" dirty="0"/>
              <a:t>, </a:t>
            </a:r>
            <a:r>
              <a:rPr lang="ko-KR" altLang="en-US" sz="1200" dirty="0"/>
              <a:t>명중률이 아이콘과 수치가 한 줄에 세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%</a:t>
            </a:r>
            <a:r>
              <a:rPr lang="ko-KR" altLang="en-US" sz="1200" dirty="0"/>
              <a:t>가 표시되는 능력치가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파티 능력치</a:t>
            </a:r>
            <a:endParaRPr lang="en-US" altLang="ko-KR" sz="1200" dirty="0"/>
          </a:p>
          <a:p>
            <a:r>
              <a:rPr lang="ko-KR" altLang="en-US" sz="1200" dirty="0"/>
              <a:t>파티 전원이 효과를 받는 능력치</a:t>
            </a:r>
            <a:r>
              <a:rPr lang="en-US" altLang="ko-KR" sz="1200" dirty="0"/>
              <a:t>. </a:t>
            </a:r>
            <a:r>
              <a:rPr lang="ko-KR" altLang="en-US" sz="1200" dirty="0"/>
              <a:t>파티 전원의 효과를 모두 합한 능력치가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행운과 재화 </a:t>
            </a:r>
            <a:r>
              <a:rPr lang="ko-KR" altLang="en-US" sz="1200" dirty="0" err="1"/>
              <a:t>획득량</a:t>
            </a:r>
            <a:r>
              <a:rPr lang="ko-KR" altLang="en-US" sz="1200" dirty="0"/>
              <a:t> 증가가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3-4. </a:t>
            </a:r>
            <a:r>
              <a:rPr lang="ko-KR" altLang="en-US" sz="1200" dirty="0"/>
              <a:t>능력치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능력치의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수치에 마우스 오버하면 나타나는 능력치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능력치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능력치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생략되지 않은 능력치 수치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하단에는 능력치 설명이 포함된다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툴팁이</a:t>
            </a:r>
            <a:r>
              <a:rPr lang="ko-KR" altLang="en-US" sz="1200" dirty="0"/>
              <a:t> 뜨는 위치를 클릭하면 해당 </a:t>
            </a:r>
            <a:r>
              <a:rPr lang="ko-KR" altLang="en-US" sz="1200" dirty="0" err="1"/>
              <a:t>툴팁이</a:t>
            </a:r>
            <a:r>
              <a:rPr lang="ko-KR" altLang="en-US" sz="1200" dirty="0"/>
              <a:t> 고정되어 마우스 오버를 벗어나도 남아있는다</a:t>
            </a:r>
            <a:r>
              <a:rPr lang="en-US" altLang="ko-KR" sz="1200" dirty="0"/>
              <a:t>. </a:t>
            </a:r>
            <a:r>
              <a:rPr lang="ko-KR" altLang="en-US" sz="1200" dirty="0"/>
              <a:t>드래그로 옮길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다른 곳을 클릭하면 사라진다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9" y="2541180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FDF235-4597-EB12-119E-876E0657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5711963"/>
            <a:ext cx="1729711" cy="372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541049" y="2590771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★최대체력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●공격력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■방어력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♣마법저항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E3BCD6-0C5E-B5EB-A7B2-0670565DE6C2}"/>
              </a:ext>
            </a:extLst>
          </p:cNvPr>
          <p:cNvSpPr/>
          <p:nvPr/>
        </p:nvSpPr>
        <p:spPr>
          <a:xfrm>
            <a:off x="609600" y="2588791"/>
            <a:ext cx="14249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2E93-0705-AAB0-33BA-7FF4B3846227}"/>
              </a:ext>
            </a:extLst>
          </p:cNvPr>
          <p:cNvSpPr txBox="1"/>
          <p:nvPr/>
        </p:nvSpPr>
        <p:spPr>
          <a:xfrm>
            <a:off x="541049" y="2931691"/>
            <a:ext cx="16033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파티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스탯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______________________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A67F41-66FB-A3D0-1F89-BFE082DC0FCC}"/>
              </a:ext>
            </a:extLst>
          </p:cNvPr>
          <p:cNvSpPr/>
          <p:nvPr/>
        </p:nvSpPr>
        <p:spPr>
          <a:xfrm>
            <a:off x="609599" y="2927373"/>
            <a:ext cx="1424941" cy="73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D517F4-C5C9-A7D8-AFF3-AC6F7B69E419}"/>
              </a:ext>
            </a:extLst>
          </p:cNvPr>
          <p:cNvSpPr/>
          <p:nvPr/>
        </p:nvSpPr>
        <p:spPr>
          <a:xfrm>
            <a:off x="594974" y="3686425"/>
            <a:ext cx="1424941" cy="28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A5FF41D-BF7E-8677-54B0-8C84FD81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7269"/>
          <a:stretch/>
        </p:blipFill>
        <p:spPr bwMode="auto">
          <a:xfrm>
            <a:off x="579119" y="6198780"/>
            <a:ext cx="159578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6E430-DA12-ABF7-307C-F5BB0BB90B46}"/>
              </a:ext>
            </a:extLst>
          </p:cNvPr>
          <p:cNvSpPr txBox="1"/>
          <p:nvPr/>
        </p:nvSpPr>
        <p:spPr>
          <a:xfrm>
            <a:off x="594919" y="6198780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자연 회복력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123,456,789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초마다 자연적으로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회복하는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수치를 나타낸다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1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1F742E60-09AF-9F36-F55A-0AE2C334F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4254299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F388C46-8338-E3AD-AC9D-529B6D1B86C4}"/>
              </a:ext>
            </a:extLst>
          </p:cNvPr>
          <p:cNvSpPr/>
          <p:nvPr/>
        </p:nvSpPr>
        <p:spPr>
          <a:xfrm>
            <a:off x="632987" y="4474685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2" b="6358"/>
          <a:stretch/>
        </p:blipFill>
        <p:spPr bwMode="auto">
          <a:xfrm>
            <a:off x="541049" y="2138063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5. </a:t>
            </a:r>
            <a:r>
              <a:rPr lang="ko-KR" altLang="en-US" sz="1200" dirty="0">
                <a:solidFill>
                  <a:srgbClr val="FF0000"/>
                </a:solidFill>
              </a:rPr>
              <a:t>캐릭터 특성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모든 상세 능력치를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083099"/>
            <a:ext cx="435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특성 목록</a:t>
            </a:r>
            <a:endParaRPr lang="en-US" altLang="ko-KR" sz="1200" dirty="0"/>
          </a:p>
          <a:p>
            <a:r>
              <a:rPr lang="ko-KR" altLang="en-US" sz="1200" dirty="0"/>
              <a:t>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AI(</a:t>
            </a:r>
            <a:r>
              <a:rPr lang="ko-KR" altLang="en-US" sz="1200" dirty="0"/>
              <a:t>행동패턴</a:t>
            </a:r>
            <a:r>
              <a:rPr lang="en-US" altLang="ko-KR" sz="1200" dirty="0"/>
              <a:t>) </a:t>
            </a:r>
            <a:r>
              <a:rPr lang="ko-KR" altLang="en-US" sz="1200" dirty="0"/>
              <a:t>특성으로 나뉜다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색상으로 구분되며 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 </a:t>
            </a:r>
            <a:r>
              <a:rPr lang="ko-KR" altLang="en-US" sz="1200" dirty="0"/>
              <a:t>순으로 정리된다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같은 분류 내에서는 획득한 순서로 나열된다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특성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특성에 마우스 오버하면 나타나는 특성의 세부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특성 이름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설명이 포함된다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가치관이나 아이콘이 없는 특성은 특성 아이콘이 생략된다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2322341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25B491-9DA9-ACB9-E11C-0DDE34928BE8}"/>
              </a:ext>
            </a:extLst>
          </p:cNvPr>
          <p:cNvSpPr/>
          <p:nvPr/>
        </p:nvSpPr>
        <p:spPr>
          <a:xfrm>
            <a:off x="634092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604445" y="2358572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액티브 특성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385BF2-32E4-2BBA-073F-723D4342496A}"/>
              </a:ext>
            </a:extLst>
          </p:cNvPr>
          <p:cNvSpPr/>
          <p:nvPr/>
        </p:nvSpPr>
        <p:spPr>
          <a:xfrm>
            <a:off x="1344956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D66B9-C4D1-3C92-A575-74B8778BD72F}"/>
              </a:ext>
            </a:extLst>
          </p:cNvPr>
          <p:cNvSpPr txBox="1"/>
          <p:nvPr/>
        </p:nvSpPr>
        <p:spPr>
          <a:xfrm>
            <a:off x="1293367" y="2353805"/>
            <a:ext cx="708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액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A8A533-10DA-2652-BCFA-721CAEF9DC46}"/>
              </a:ext>
            </a:extLst>
          </p:cNvPr>
          <p:cNvSpPr/>
          <p:nvPr/>
        </p:nvSpPr>
        <p:spPr>
          <a:xfrm>
            <a:off x="632987" y="2542727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BD7910-C33C-41F7-FF4A-28B7589A7274}"/>
              </a:ext>
            </a:extLst>
          </p:cNvPr>
          <p:cNvSpPr/>
          <p:nvPr/>
        </p:nvSpPr>
        <p:spPr>
          <a:xfrm>
            <a:off x="1344175" y="2551253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패시브 특성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446A0F-4B43-E7DF-9451-AF34BFC4C78C}"/>
              </a:ext>
            </a:extLst>
          </p:cNvPr>
          <p:cNvSpPr/>
          <p:nvPr/>
        </p:nvSpPr>
        <p:spPr>
          <a:xfrm>
            <a:off x="632987" y="269820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56279C-717C-155B-4EAD-AB8C3509FDBD}"/>
              </a:ext>
            </a:extLst>
          </p:cNvPr>
          <p:cNvSpPr/>
          <p:nvPr/>
        </p:nvSpPr>
        <p:spPr>
          <a:xfrm>
            <a:off x="1344175" y="2711977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나체주의자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2D272C-DF28-4020-CBE8-62732156FA62}"/>
              </a:ext>
            </a:extLst>
          </p:cNvPr>
          <p:cNvSpPr/>
          <p:nvPr/>
        </p:nvSpPr>
        <p:spPr>
          <a:xfrm>
            <a:off x="632987" y="2858989"/>
            <a:ext cx="594240" cy="129562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저격수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757B7D-0EA3-F95A-FD2C-CCD9EBD8F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4575838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4A6887-7359-43E0-7B4E-3E9C0E97875A}"/>
              </a:ext>
            </a:extLst>
          </p:cNvPr>
          <p:cNvSpPr txBox="1"/>
          <p:nvPr/>
        </p:nvSpPr>
        <p:spPr>
          <a:xfrm>
            <a:off x="1144389" y="4752945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4ECE6B-D58B-DB57-6DD7-6BFFBB7556D4}"/>
              </a:ext>
            </a:extLst>
          </p:cNvPr>
          <p:cNvSpPr/>
          <p:nvPr/>
        </p:nvSpPr>
        <p:spPr>
          <a:xfrm>
            <a:off x="819587" y="495300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11B2-DCA8-8DB4-1501-6361480FEAC9}"/>
              </a:ext>
            </a:extLst>
          </p:cNvPr>
          <p:cNvSpPr txBox="1"/>
          <p:nvPr/>
        </p:nvSpPr>
        <p:spPr>
          <a:xfrm>
            <a:off x="1102864" y="492917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6AD6877-CE3E-A7F8-8B27-F7C297BE5463}"/>
              </a:ext>
            </a:extLst>
          </p:cNvPr>
          <p:cNvSpPr/>
          <p:nvPr/>
        </p:nvSpPr>
        <p:spPr>
          <a:xfrm>
            <a:off x="642513" y="541094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67D5A02-F63C-9647-FD18-56B724FE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5520899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74DCA9-EDD8-861D-328B-C137B75D6B54}"/>
              </a:ext>
            </a:extLst>
          </p:cNvPr>
          <p:cNvSpPr txBox="1"/>
          <p:nvPr/>
        </p:nvSpPr>
        <p:spPr>
          <a:xfrm>
            <a:off x="1144389" y="5698006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CC357-5CAB-3860-0F92-A328DF1D16B1}"/>
              </a:ext>
            </a:extLst>
          </p:cNvPr>
          <p:cNvSpPr txBox="1"/>
          <p:nvPr/>
        </p:nvSpPr>
        <p:spPr>
          <a:xfrm>
            <a:off x="819587" y="5874234"/>
            <a:ext cx="123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증가한다던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41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6061</TotalTime>
  <Words>1739</Words>
  <Application>Microsoft Office PowerPoint</Application>
  <PresentationFormat>A4 용지(210x297mm)</PresentationFormat>
  <Paragraphs>268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Galmuri11 Regular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Sungeun Jeong</dc:creator>
  <cp:lastModifiedBy>Sungeun Jeong</cp:lastModifiedBy>
  <cp:revision>14</cp:revision>
  <dcterms:created xsi:type="dcterms:W3CDTF">2024-07-02T03:28:06Z</dcterms:created>
  <dcterms:modified xsi:type="dcterms:W3CDTF">2024-08-05T05:26:42Z</dcterms:modified>
</cp:coreProperties>
</file>