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7C9"/>
    <a:srgbClr val="6750BA"/>
    <a:srgbClr val="FF0000"/>
    <a:srgbClr val="7F7F7F"/>
    <a:srgbClr val="383838"/>
    <a:srgbClr val="995FCB"/>
    <a:srgbClr val="FF8F1D"/>
    <a:srgbClr val="4D4DE1"/>
    <a:srgbClr val="8651B1"/>
    <a:srgbClr val="F5A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3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코어 시스템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전투 방식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933"/>
            <a:ext cx="11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전략 화면과 전투 화면으로 전투 시스템 제공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전략 화면에서는 스테이지 목표에 맞게 전략 계획 및 수정을 계획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파티의 상태를 확인 할 수 있는 공간으로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방식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B5B90A-61C6-8239-D286-9BC523C0E44A}"/>
              </a:ext>
            </a:extLst>
          </p:cNvPr>
          <p:cNvSpPr/>
          <p:nvPr/>
        </p:nvSpPr>
        <p:spPr>
          <a:xfrm>
            <a:off x="475497" y="2575424"/>
            <a:ext cx="2769726" cy="1704911"/>
          </a:xfrm>
          <a:prstGeom prst="rect">
            <a:avLst/>
          </a:prstGeom>
          <a:solidFill>
            <a:srgbClr val="6750BA"/>
          </a:solidFill>
          <a:ln w="25400"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전략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143F7-27FA-2424-DD4B-F3041CC1C1B8}"/>
              </a:ext>
            </a:extLst>
          </p:cNvPr>
          <p:cNvSpPr txBox="1"/>
          <p:nvPr/>
        </p:nvSpPr>
        <p:spPr>
          <a:xfrm>
            <a:off x="469311" y="2143750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씬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17F68D5-F4CE-6247-EAC6-8E61804B35FD}"/>
              </a:ext>
            </a:extLst>
          </p:cNvPr>
          <p:cNvSpPr/>
          <p:nvPr/>
        </p:nvSpPr>
        <p:spPr>
          <a:xfrm>
            <a:off x="3683358" y="3118787"/>
            <a:ext cx="534473" cy="618186"/>
          </a:xfrm>
          <a:prstGeom prst="rightArrow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59FAF4-C224-C11A-A5E5-F934D9A004E9}"/>
              </a:ext>
            </a:extLst>
          </p:cNvPr>
          <p:cNvSpPr/>
          <p:nvPr/>
        </p:nvSpPr>
        <p:spPr>
          <a:xfrm>
            <a:off x="4655966" y="2575424"/>
            <a:ext cx="2769726" cy="1704911"/>
          </a:xfrm>
          <a:prstGeom prst="rect">
            <a:avLst/>
          </a:prstGeom>
          <a:solidFill>
            <a:srgbClr val="FF0000"/>
          </a:solidFill>
          <a:ln w="25400"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화면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261F5E4-2036-A8CE-7A32-87AB3FB56BB5}"/>
              </a:ext>
            </a:extLst>
          </p:cNvPr>
          <p:cNvSpPr/>
          <p:nvPr/>
        </p:nvSpPr>
        <p:spPr>
          <a:xfrm>
            <a:off x="7863827" y="3118787"/>
            <a:ext cx="534473" cy="618186"/>
          </a:xfrm>
          <a:prstGeom prst="rightArrow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8E6AD5-2F74-440D-E334-EF762A49B4F7}"/>
              </a:ext>
            </a:extLst>
          </p:cNvPr>
          <p:cNvSpPr/>
          <p:nvPr/>
        </p:nvSpPr>
        <p:spPr>
          <a:xfrm>
            <a:off x="8836435" y="2575424"/>
            <a:ext cx="2769726" cy="1704911"/>
          </a:xfrm>
          <a:prstGeom prst="rect">
            <a:avLst/>
          </a:prstGeom>
          <a:solidFill>
            <a:srgbClr val="6750BA"/>
          </a:solidFill>
          <a:ln w="25400"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전략 화면</a:t>
            </a:r>
            <a:br>
              <a:rPr lang="en-US" altLang="ko-KR" dirty="0"/>
            </a:br>
            <a:r>
              <a:rPr lang="en-US" altLang="ko-KR" dirty="0"/>
              <a:t>or</a:t>
            </a:r>
          </a:p>
          <a:p>
            <a:pPr algn="ctr"/>
            <a:r>
              <a:rPr lang="ko-KR" altLang="en-US" dirty="0"/>
              <a:t>스테이지 보상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97F4D-84D9-4E4A-8D70-B387E00F4FD4}"/>
              </a:ext>
            </a:extLst>
          </p:cNvPr>
          <p:cNvSpPr txBox="1"/>
          <p:nvPr/>
        </p:nvSpPr>
        <p:spPr>
          <a:xfrm>
            <a:off x="4817641" y="4340891"/>
            <a:ext cx="238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자동 전투 진행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C7417-A79C-C821-162F-40E5908AA8AE}"/>
              </a:ext>
            </a:extLst>
          </p:cNvPr>
          <p:cNvSpPr txBox="1"/>
          <p:nvPr/>
        </p:nvSpPr>
        <p:spPr>
          <a:xfrm>
            <a:off x="670007" y="4340891"/>
            <a:ext cx="238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수동 전략 설정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D619D7-3042-034F-FBD8-A9974FC0CF42}"/>
              </a:ext>
            </a:extLst>
          </p:cNvPr>
          <p:cNvSpPr txBox="1"/>
          <p:nvPr/>
        </p:nvSpPr>
        <p:spPr>
          <a:xfrm>
            <a:off x="469311" y="5356556"/>
            <a:ext cx="329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남은 서브 스테이지의 대한 지도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서브 스테이지의 목표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 전략 설정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캐릭터의 상태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88A75-561A-7FCE-81B9-7C0609ABA072}"/>
              </a:ext>
            </a:extLst>
          </p:cNvPr>
          <p:cNvSpPr txBox="1"/>
          <p:nvPr/>
        </p:nvSpPr>
        <p:spPr>
          <a:xfrm>
            <a:off x="469311" y="4932738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 화면의 제공 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BA7BE-E364-74AF-802E-92C2E7DDFFEA}"/>
              </a:ext>
            </a:extLst>
          </p:cNvPr>
          <p:cNvSpPr txBox="1"/>
          <p:nvPr/>
        </p:nvSpPr>
        <p:spPr>
          <a:xfrm>
            <a:off x="9678424" y="6279694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F7F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 지도 예시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4E13BA-C748-BF4C-130F-4BD9F36B79B2}"/>
              </a:ext>
            </a:extLst>
          </p:cNvPr>
          <p:cNvSpPr/>
          <p:nvPr/>
        </p:nvSpPr>
        <p:spPr>
          <a:xfrm>
            <a:off x="6758446" y="4835075"/>
            <a:ext cx="2878816" cy="1813953"/>
          </a:xfrm>
          <a:prstGeom prst="rect">
            <a:avLst/>
          </a:prstGeom>
          <a:solidFill>
            <a:srgbClr val="6750BA"/>
          </a:solidFill>
          <a:ln w="25400"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82032F-EBC0-75EA-AF7D-C8E6AE062C2A}"/>
              </a:ext>
            </a:extLst>
          </p:cNvPr>
          <p:cNvSpPr/>
          <p:nvPr/>
        </p:nvSpPr>
        <p:spPr>
          <a:xfrm>
            <a:off x="6926258" y="5546061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947BDE-12FA-C501-6E6E-DAEF724D0579}"/>
              </a:ext>
            </a:extLst>
          </p:cNvPr>
          <p:cNvSpPr/>
          <p:nvPr/>
        </p:nvSpPr>
        <p:spPr>
          <a:xfrm>
            <a:off x="7594684" y="5546061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5DD501-BD5B-DEF4-8986-B575AE2C13C5}"/>
              </a:ext>
            </a:extLst>
          </p:cNvPr>
          <p:cNvSpPr/>
          <p:nvPr/>
        </p:nvSpPr>
        <p:spPr>
          <a:xfrm>
            <a:off x="8263110" y="5546061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8E3BFD-6CC5-F203-F64A-0B4BB7BCFDA7}"/>
              </a:ext>
            </a:extLst>
          </p:cNvPr>
          <p:cNvSpPr/>
          <p:nvPr/>
        </p:nvSpPr>
        <p:spPr>
          <a:xfrm>
            <a:off x="8931536" y="5546061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1128A16-06E8-B4A0-01B8-4EC9A9FAF221}"/>
              </a:ext>
            </a:extLst>
          </p:cNvPr>
          <p:cNvSpPr/>
          <p:nvPr/>
        </p:nvSpPr>
        <p:spPr>
          <a:xfrm>
            <a:off x="8263110" y="6181793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1" name="그림 30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CEBD8D40-1AB5-482E-664C-BDD96569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99" y="5624679"/>
            <a:ext cx="235516" cy="235516"/>
          </a:xfrm>
          <a:prstGeom prst="rect">
            <a:avLst/>
          </a:prstGeom>
        </p:spPr>
      </p:pic>
      <p:pic>
        <p:nvPicPr>
          <p:cNvPr id="33" name="그림 32" descr="상징, 엠블럼, 로고이(가) 표시된 사진&#10;&#10;자동 생성된 설명">
            <a:extLst>
              <a:ext uri="{FF2B5EF4-FFF2-40B4-BE49-F238E27FC236}">
                <a16:creationId xmlns:a16="http://schemas.microsoft.com/office/drawing/2014/main" id="{0C08A5DB-EA8D-4017-8680-7216EBEEA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24" y="5623578"/>
            <a:ext cx="237718" cy="237718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DD03883-8137-B436-AABB-CD4CAF1C93BD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7339657" y="5742438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030CE8-AAF9-B948-A284-CCD6525EC49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8008083" y="5742438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D3E8EFF-EF4D-A04E-1699-8BA9BED87E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8469810" y="5938814"/>
            <a:ext cx="0" cy="242979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C896589-FD44-B4BA-DB67-E8E1D34B54CA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8676509" y="5742438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FFF93688-F227-F3E1-256E-B0BECAF13B91}"/>
              </a:ext>
            </a:extLst>
          </p:cNvPr>
          <p:cNvSpPr/>
          <p:nvPr/>
        </p:nvSpPr>
        <p:spPr>
          <a:xfrm>
            <a:off x="8263110" y="4910329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C1F4942-D54B-3CA3-183A-76110468A6DE}"/>
              </a:ext>
            </a:extLst>
          </p:cNvPr>
          <p:cNvCxnSpPr>
            <a:cxnSpLocks/>
            <a:stCxn id="26" idx="0"/>
            <a:endCxn id="54" idx="2"/>
          </p:cNvCxnSpPr>
          <p:nvPr/>
        </p:nvCxnSpPr>
        <p:spPr>
          <a:xfrm rot="5400000" flipH="1" flipV="1">
            <a:off x="7812570" y="5095521"/>
            <a:ext cx="439355" cy="461726"/>
          </a:xfrm>
          <a:prstGeom prst="curvedConnector2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5A7B72-EB74-38A2-5DA0-1C70A64F30D3}"/>
              </a:ext>
            </a:extLst>
          </p:cNvPr>
          <p:cNvSpPr/>
          <p:nvPr/>
        </p:nvSpPr>
        <p:spPr>
          <a:xfrm>
            <a:off x="7504203" y="5982073"/>
            <a:ext cx="594360" cy="199720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파티 위치</a:t>
            </a:r>
            <a:endParaRPr lang="ko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860106-4C60-4043-E60F-4FD81E17500D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전투 시스템</a:t>
            </a:r>
          </a:p>
        </p:txBody>
      </p:sp>
    </p:spTree>
    <p:extLst>
      <p:ext uri="{BB962C8B-B14F-4D97-AF65-F5344CB8AC3E}">
        <p14:creationId xmlns:p14="http://schemas.microsoft.com/office/powerpoint/2010/main" val="278479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8" y="366712"/>
            <a:ext cx="761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스테이지 로그 </a:t>
            </a:r>
            <a:r>
              <a:rPr lang="ko-KR" altLang="en-US" sz="3600" dirty="0" err="1">
                <a:latin typeface="+mj-ea"/>
                <a:ea typeface="+mj-ea"/>
              </a:rPr>
              <a:t>라이크</a:t>
            </a:r>
            <a:r>
              <a:rPr lang="ko-KR" altLang="en-US" sz="3600" dirty="0">
                <a:latin typeface="+mj-ea"/>
                <a:ea typeface="+mj-ea"/>
              </a:rPr>
              <a:t> 및 클리어 실패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788"/>
            <a:ext cx="11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 내 서브 스테이지 수량 및 스테이지 목표의 대한 정보는 매번 변경됨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 진행된 스테이지의 경우 스테이지의 정보가 남아있음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30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스테이지의 로그 </a:t>
            </a:r>
            <a:r>
              <a:rPr lang="ko-KR" altLang="en-US" dirty="0" err="1"/>
              <a:t>라이크</a:t>
            </a:r>
            <a:r>
              <a:rPr lang="ko-KR" altLang="en-US" dirty="0"/>
              <a:t>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143F7-27FA-2424-DD4B-F3041CC1C1B8}"/>
              </a:ext>
            </a:extLst>
          </p:cNvPr>
          <p:cNvSpPr txBox="1"/>
          <p:nvPr/>
        </p:nvSpPr>
        <p:spPr>
          <a:xfrm>
            <a:off x="469310" y="2143750"/>
            <a:ext cx="469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스테이지 도전 도중 파티 괴멸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860106-4C60-4043-E60F-4FD81E17500D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전투 시스템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5217A15-2FF1-87F0-7E88-869E7487F37E}"/>
              </a:ext>
            </a:extLst>
          </p:cNvPr>
          <p:cNvGrpSpPr/>
          <p:nvPr/>
        </p:nvGrpSpPr>
        <p:grpSpPr>
          <a:xfrm>
            <a:off x="4598327" y="2631962"/>
            <a:ext cx="2937081" cy="3006787"/>
            <a:chOff x="4598327" y="2631962"/>
            <a:chExt cx="2937081" cy="300678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4E13BA-C748-BF4C-130F-4BD9F36B79B2}"/>
                </a:ext>
              </a:extLst>
            </p:cNvPr>
            <p:cNvSpPr/>
            <p:nvPr/>
          </p:nvSpPr>
          <p:spPr>
            <a:xfrm>
              <a:off x="4598327" y="2631962"/>
              <a:ext cx="2878816" cy="1813953"/>
            </a:xfrm>
            <a:prstGeom prst="rect">
              <a:avLst/>
            </a:prstGeom>
            <a:solidFill>
              <a:srgbClr val="6750BA"/>
            </a:solidFill>
            <a:ln w="25400">
              <a:solidFill>
                <a:srgbClr val="3838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082032F-EBC0-75EA-AF7D-C8E6AE062C2A}"/>
                </a:ext>
              </a:extLst>
            </p:cNvPr>
            <p:cNvSpPr/>
            <p:nvPr/>
          </p:nvSpPr>
          <p:spPr>
            <a:xfrm>
              <a:off x="4759148" y="3342948"/>
              <a:ext cx="413399" cy="39275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C947BDE-12FA-C501-6E6E-DAEF724D0579}"/>
                </a:ext>
              </a:extLst>
            </p:cNvPr>
            <p:cNvSpPr/>
            <p:nvPr/>
          </p:nvSpPr>
          <p:spPr>
            <a:xfrm>
              <a:off x="5427574" y="3342948"/>
              <a:ext cx="413399" cy="39275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25DD501-BD5B-DEF4-8986-B575AE2C13C5}"/>
                </a:ext>
              </a:extLst>
            </p:cNvPr>
            <p:cNvSpPr/>
            <p:nvPr/>
          </p:nvSpPr>
          <p:spPr>
            <a:xfrm>
              <a:off x="6096000" y="3342948"/>
              <a:ext cx="413399" cy="39275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8E3BFD-6CC5-F203-F64A-0B4BB7BCFDA7}"/>
                </a:ext>
              </a:extLst>
            </p:cNvPr>
            <p:cNvSpPr/>
            <p:nvPr/>
          </p:nvSpPr>
          <p:spPr>
            <a:xfrm>
              <a:off x="6764426" y="3342948"/>
              <a:ext cx="413399" cy="39275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1128A16-06E8-B4A0-01B8-4EC9A9FAF221}"/>
                </a:ext>
              </a:extLst>
            </p:cNvPr>
            <p:cNvSpPr/>
            <p:nvPr/>
          </p:nvSpPr>
          <p:spPr>
            <a:xfrm>
              <a:off x="6096000" y="3978680"/>
              <a:ext cx="413399" cy="39275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?</a:t>
              </a:r>
              <a:endParaRPr lang="ko-KR" altLang="en-US" dirty="0"/>
            </a:p>
          </p:txBody>
        </p:sp>
        <p:pic>
          <p:nvPicPr>
            <p:cNvPr id="31" name="그림 30" descr="라인, 폰트, 상징, 그래픽이(가) 표시된 사진&#10;&#10;자동 생성된 설명">
              <a:extLst>
                <a:ext uri="{FF2B5EF4-FFF2-40B4-BE49-F238E27FC236}">
                  <a16:creationId xmlns:a16="http://schemas.microsoft.com/office/drawing/2014/main" id="{CEBD8D40-1AB5-482E-664C-BDD96569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089" y="3421566"/>
              <a:ext cx="235516" cy="235516"/>
            </a:xfrm>
            <a:prstGeom prst="rect">
              <a:avLst/>
            </a:prstGeom>
          </p:spPr>
        </p:pic>
        <p:pic>
          <p:nvPicPr>
            <p:cNvPr id="33" name="그림 32" descr="상징, 엠블럼, 로고이(가) 표시된 사진&#10;&#10;자동 생성된 설명">
              <a:extLst>
                <a:ext uri="{FF2B5EF4-FFF2-40B4-BE49-F238E27FC236}">
                  <a16:creationId xmlns:a16="http://schemas.microsoft.com/office/drawing/2014/main" id="{0C08A5DB-EA8D-4017-8680-7216EBEEA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414" y="3420465"/>
              <a:ext cx="237718" cy="237718"/>
            </a:xfrm>
            <a:prstGeom prst="rect">
              <a:avLst/>
            </a:prstGeom>
          </p:spPr>
        </p:pic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D03883-8137-B436-AABB-CD4CAF1C93BD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>
              <a:off x="5172547" y="3539325"/>
              <a:ext cx="2550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6030CE8-AAF9-B948-A284-CCD6525EC49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5840973" y="3539325"/>
              <a:ext cx="2550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D3E8EFF-EF4D-A04E-1699-8BA9BED87EA4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6302700" y="3735701"/>
              <a:ext cx="0" cy="242979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7C896589-FD44-B4BA-DB67-E8E1D34B54CA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6509399" y="3539325"/>
              <a:ext cx="2550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FF93688-F227-F3E1-256E-B0BECAF13B91}"/>
                </a:ext>
              </a:extLst>
            </p:cNvPr>
            <p:cNvSpPr/>
            <p:nvPr/>
          </p:nvSpPr>
          <p:spPr>
            <a:xfrm>
              <a:off x="6096000" y="2707216"/>
              <a:ext cx="413399" cy="39275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?</a:t>
              </a:r>
              <a:endParaRPr lang="ko-KR" altLang="en-US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C1F4942-D54B-3CA3-183A-76110468A6DE}"/>
                </a:ext>
              </a:extLst>
            </p:cNvPr>
            <p:cNvCxnSpPr>
              <a:cxnSpLocks/>
              <a:stCxn id="26" idx="0"/>
              <a:endCxn id="54" idx="2"/>
            </p:cNvCxnSpPr>
            <p:nvPr/>
          </p:nvCxnSpPr>
          <p:spPr>
            <a:xfrm rot="5400000" flipH="1" flipV="1">
              <a:off x="5645460" y="2892408"/>
              <a:ext cx="439355" cy="461726"/>
            </a:xfrm>
            <a:prstGeom prst="curvedConnector2">
              <a:avLst/>
            </a:prstGeom>
            <a:ln w="254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A7B72-EB74-38A2-5DA0-1C70A64F30D3}"/>
                </a:ext>
              </a:extLst>
            </p:cNvPr>
            <p:cNvSpPr/>
            <p:nvPr/>
          </p:nvSpPr>
          <p:spPr>
            <a:xfrm>
              <a:off x="5337093" y="3778960"/>
              <a:ext cx="594360" cy="199720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파티 괴멸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7C63CD-4A70-9078-7486-88CC71961E96}"/>
                </a:ext>
              </a:extLst>
            </p:cNvPr>
            <p:cNvSpPr txBox="1"/>
            <p:nvPr/>
          </p:nvSpPr>
          <p:spPr>
            <a:xfrm>
              <a:off x="4656592" y="4561531"/>
              <a:ext cx="28788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처음 도전한 파티가 </a:t>
              </a:r>
              <a:r>
                <a:rPr lang="en-US" altLang="ko-KR" sz="1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r>
                <a:rPr lang="ko-KR" altLang="en-US" sz="1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번째</a:t>
              </a:r>
              <a:br>
                <a:rPr lang="en-US" altLang="ko-KR" sz="1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</a:br>
              <a:r>
                <a:rPr lang="ko-KR" altLang="en-US" sz="1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서브 스테이지를 진행하던 도중</a:t>
              </a:r>
              <a:br>
                <a:rPr lang="en-US" altLang="ko-KR" sz="1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</a:br>
              <a:r>
                <a:rPr lang="ko-KR" altLang="en-US" sz="1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모든 영웅이 사망하여 스테이지 도전을 실패함</a:t>
              </a:r>
              <a:r>
                <a:rPr lang="en-US" altLang="ko-KR" sz="1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.</a:t>
              </a: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9554C90-894E-1B14-DA33-C6B2F7DB77CD}"/>
              </a:ext>
            </a:extLst>
          </p:cNvPr>
          <p:cNvSpPr/>
          <p:nvPr/>
        </p:nvSpPr>
        <p:spPr>
          <a:xfrm>
            <a:off x="7835007" y="3865963"/>
            <a:ext cx="534473" cy="618186"/>
          </a:xfrm>
          <a:prstGeom prst="rightArrow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6BAF13-5D59-789F-5862-1D6832E0E718}"/>
              </a:ext>
            </a:extLst>
          </p:cNvPr>
          <p:cNvSpPr/>
          <p:nvPr/>
        </p:nvSpPr>
        <p:spPr>
          <a:xfrm>
            <a:off x="8727345" y="2631962"/>
            <a:ext cx="2878816" cy="1813953"/>
          </a:xfrm>
          <a:prstGeom prst="rect">
            <a:avLst/>
          </a:prstGeom>
          <a:solidFill>
            <a:srgbClr val="6750BA"/>
          </a:solidFill>
          <a:ln w="25400"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C159C9-84E3-4024-E876-71A1743F30C7}"/>
              </a:ext>
            </a:extLst>
          </p:cNvPr>
          <p:cNvSpPr/>
          <p:nvPr/>
        </p:nvSpPr>
        <p:spPr>
          <a:xfrm>
            <a:off x="8895157" y="334294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442D66-A3A5-F38E-D281-6EEE344E5FCC}"/>
              </a:ext>
            </a:extLst>
          </p:cNvPr>
          <p:cNvSpPr/>
          <p:nvPr/>
        </p:nvSpPr>
        <p:spPr>
          <a:xfrm>
            <a:off x="9563583" y="334294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E80CCFC-9BD8-8AC4-DAFD-ED274574C4AC}"/>
              </a:ext>
            </a:extLst>
          </p:cNvPr>
          <p:cNvSpPr/>
          <p:nvPr/>
        </p:nvSpPr>
        <p:spPr>
          <a:xfrm>
            <a:off x="10232009" y="334294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B69763-FF0F-08C3-AA75-4FD46A58089C}"/>
              </a:ext>
            </a:extLst>
          </p:cNvPr>
          <p:cNvSpPr/>
          <p:nvPr/>
        </p:nvSpPr>
        <p:spPr>
          <a:xfrm>
            <a:off x="10900435" y="334294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EE0B17C-69B9-A2DB-C191-661DE3523F47}"/>
              </a:ext>
            </a:extLst>
          </p:cNvPr>
          <p:cNvSpPr/>
          <p:nvPr/>
        </p:nvSpPr>
        <p:spPr>
          <a:xfrm>
            <a:off x="10232009" y="3978680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" name="그림 29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5AC8F3A8-D91E-5CF8-8FDA-711CA285C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098" y="3421566"/>
            <a:ext cx="235516" cy="235516"/>
          </a:xfrm>
          <a:prstGeom prst="rect">
            <a:avLst/>
          </a:prstGeom>
        </p:spPr>
      </p:pic>
      <p:pic>
        <p:nvPicPr>
          <p:cNvPr id="32" name="그림 31" descr="상징, 엠블럼, 로고이(가) 표시된 사진&#10;&#10;자동 생성된 설명">
            <a:extLst>
              <a:ext uri="{FF2B5EF4-FFF2-40B4-BE49-F238E27FC236}">
                <a16:creationId xmlns:a16="http://schemas.microsoft.com/office/drawing/2014/main" id="{8443F68A-48A5-312E-95E7-198C40AEA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423" y="3420465"/>
            <a:ext cx="237718" cy="237718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BA825B-8C2E-4E8C-CAA7-3509F3F3ECE5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9308556" y="353932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75333AE-F87F-23D5-49E6-D4E74A91E395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9976982" y="353932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CFD5C-DC4B-281E-AC89-CACC0DE81E9F}"/>
              </a:ext>
            </a:extLst>
          </p:cNvPr>
          <p:cNvCxnSpPr>
            <a:cxnSpLocks/>
            <a:stCxn id="16" idx="4"/>
            <a:endCxn id="24" idx="0"/>
          </p:cNvCxnSpPr>
          <p:nvPr/>
        </p:nvCxnSpPr>
        <p:spPr>
          <a:xfrm>
            <a:off x="10438709" y="3735701"/>
            <a:ext cx="0" cy="242979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705799B-06F8-3AF0-6D1A-596940D9E660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10645408" y="353932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D683D95-612E-464C-E6A6-CAC51B23FC5F}"/>
              </a:ext>
            </a:extLst>
          </p:cNvPr>
          <p:cNvSpPr/>
          <p:nvPr/>
        </p:nvSpPr>
        <p:spPr>
          <a:xfrm>
            <a:off x="10232009" y="2707216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9" name="직선 화살표 연결선 55">
            <a:extLst>
              <a:ext uri="{FF2B5EF4-FFF2-40B4-BE49-F238E27FC236}">
                <a16:creationId xmlns:a16="http://schemas.microsoft.com/office/drawing/2014/main" id="{2B4A20A2-C820-89FE-9630-15967C10D3A5}"/>
              </a:ext>
            </a:extLst>
          </p:cNvPr>
          <p:cNvCxnSpPr>
            <a:cxnSpLocks/>
            <a:stCxn id="15" idx="0"/>
            <a:endCxn id="38" idx="2"/>
          </p:cNvCxnSpPr>
          <p:nvPr/>
        </p:nvCxnSpPr>
        <p:spPr>
          <a:xfrm rot="5400000" flipH="1" flipV="1">
            <a:off x="9781469" y="2892408"/>
            <a:ext cx="439355" cy="461726"/>
          </a:xfrm>
          <a:prstGeom prst="curvedConnector2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485F21C-A54F-D573-AFD3-20AAB4AAF0FF}"/>
              </a:ext>
            </a:extLst>
          </p:cNvPr>
          <p:cNvSpPr txBox="1"/>
          <p:nvPr/>
        </p:nvSpPr>
        <p:spPr>
          <a:xfrm>
            <a:off x="8727345" y="4561531"/>
            <a:ext cx="2878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도전할 파티는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 클리어한 서브 스테이지의 대한 정보를 가지고 플레이할 수 있음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8CB4BC-FFDC-98EC-4867-E05E256C322A}"/>
              </a:ext>
            </a:extLst>
          </p:cNvPr>
          <p:cNvSpPr/>
          <p:nvPr/>
        </p:nvSpPr>
        <p:spPr>
          <a:xfrm>
            <a:off x="469310" y="2631962"/>
            <a:ext cx="2878816" cy="1813953"/>
          </a:xfrm>
          <a:prstGeom prst="rect">
            <a:avLst/>
          </a:prstGeom>
          <a:solidFill>
            <a:srgbClr val="6750BA"/>
          </a:solidFill>
          <a:ln w="25400"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DDB56BA-0E80-31AC-E47F-C78CC9ED1F5F}"/>
              </a:ext>
            </a:extLst>
          </p:cNvPr>
          <p:cNvSpPr/>
          <p:nvPr/>
        </p:nvSpPr>
        <p:spPr>
          <a:xfrm>
            <a:off x="637122" y="334294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FDF9123-63EA-9398-56EB-C538BB9E2F0F}"/>
              </a:ext>
            </a:extLst>
          </p:cNvPr>
          <p:cNvSpPr/>
          <p:nvPr/>
        </p:nvSpPr>
        <p:spPr>
          <a:xfrm>
            <a:off x="1305548" y="334294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58A28DA-AB88-69AF-33DC-76BFE84D5799}"/>
              </a:ext>
            </a:extLst>
          </p:cNvPr>
          <p:cNvSpPr/>
          <p:nvPr/>
        </p:nvSpPr>
        <p:spPr>
          <a:xfrm>
            <a:off x="1973974" y="334294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769C2FE-C955-8E0C-04F8-E95217F896D9}"/>
              </a:ext>
            </a:extLst>
          </p:cNvPr>
          <p:cNvSpPr/>
          <p:nvPr/>
        </p:nvSpPr>
        <p:spPr>
          <a:xfrm>
            <a:off x="2642400" y="334294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84BFE60-59B3-4560-F618-61EBE60A0ECB}"/>
              </a:ext>
            </a:extLst>
          </p:cNvPr>
          <p:cNvSpPr/>
          <p:nvPr/>
        </p:nvSpPr>
        <p:spPr>
          <a:xfrm>
            <a:off x="1973974" y="3978680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2" name="그림 51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B212B0EB-F5D3-F8C6-E4DE-C5312719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3" y="3421566"/>
            <a:ext cx="235516" cy="235516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9A4D0D-239D-F912-38D0-18D5493DCCDE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1050521" y="353932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A3B45D-4727-4FEF-E9FE-0E18669AF25A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1718947" y="353932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69B64C-5140-AD24-5A9F-F51C75D84372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>
            <a:off x="2180674" y="3735701"/>
            <a:ext cx="0" cy="242979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467BFC5-D3AD-2A3C-82F4-55E22E8C541E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2387373" y="353932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33351D81-5512-A70C-250B-C9D8344D3598}"/>
              </a:ext>
            </a:extLst>
          </p:cNvPr>
          <p:cNvSpPr/>
          <p:nvPr/>
        </p:nvSpPr>
        <p:spPr>
          <a:xfrm>
            <a:off x="1973974" y="2707216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61" name="직선 화살표 연결선 55">
            <a:extLst>
              <a:ext uri="{FF2B5EF4-FFF2-40B4-BE49-F238E27FC236}">
                <a16:creationId xmlns:a16="http://schemas.microsoft.com/office/drawing/2014/main" id="{A9F46EAC-A8C9-AC2C-705D-187B0789EF9B}"/>
              </a:ext>
            </a:extLst>
          </p:cNvPr>
          <p:cNvCxnSpPr>
            <a:cxnSpLocks/>
            <a:stCxn id="47" idx="0"/>
            <a:endCxn id="60" idx="2"/>
          </p:cNvCxnSpPr>
          <p:nvPr/>
        </p:nvCxnSpPr>
        <p:spPr>
          <a:xfrm rot="5400000" flipH="1" flipV="1">
            <a:off x="1523434" y="2892408"/>
            <a:ext cx="439355" cy="461726"/>
          </a:xfrm>
          <a:prstGeom prst="curvedConnector2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EA30DD-9CD7-E72A-43E9-152D9CCF1432}"/>
              </a:ext>
            </a:extLst>
          </p:cNvPr>
          <p:cNvSpPr/>
          <p:nvPr/>
        </p:nvSpPr>
        <p:spPr>
          <a:xfrm>
            <a:off x="560024" y="2703872"/>
            <a:ext cx="594360" cy="199720"/>
          </a:xfrm>
          <a:prstGeom prst="rect">
            <a:avLst/>
          </a:prstGeom>
          <a:solidFill>
            <a:srgbClr val="3BB7C9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처음 도전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676301-8615-0E68-90D6-C90F6B8F141F}"/>
              </a:ext>
            </a:extLst>
          </p:cNvPr>
          <p:cNvSpPr txBox="1"/>
          <p:nvPr/>
        </p:nvSpPr>
        <p:spPr>
          <a:xfrm>
            <a:off x="469310" y="4561531"/>
            <a:ext cx="2878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스테이지의 처음 들어간 파티는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시작지점 서브 스테이지의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목표를 확인 할 수 있음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6D77AFB2-54AB-3BA9-FEB5-4850EF203875}"/>
              </a:ext>
            </a:extLst>
          </p:cNvPr>
          <p:cNvSpPr/>
          <p:nvPr/>
        </p:nvSpPr>
        <p:spPr>
          <a:xfrm>
            <a:off x="3705990" y="3865963"/>
            <a:ext cx="534473" cy="618186"/>
          </a:xfrm>
          <a:prstGeom prst="rightArrow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6E2B046-67BF-A8C1-9560-1985E822A449}"/>
              </a:ext>
            </a:extLst>
          </p:cNvPr>
          <p:cNvSpPr/>
          <p:nvPr/>
        </p:nvSpPr>
        <p:spPr>
          <a:xfrm>
            <a:off x="8813153" y="2703872"/>
            <a:ext cx="594360" cy="199720"/>
          </a:xfrm>
          <a:prstGeom prst="rect">
            <a:avLst/>
          </a:prstGeom>
          <a:solidFill>
            <a:srgbClr val="3BB7C9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이후 도전</a:t>
            </a:r>
          </a:p>
        </p:txBody>
      </p:sp>
    </p:spTree>
    <p:extLst>
      <p:ext uri="{BB962C8B-B14F-4D97-AF65-F5344CB8AC3E}">
        <p14:creationId xmlns:p14="http://schemas.microsoft.com/office/powerpoint/2010/main" val="334012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보스 스테이지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933"/>
            <a:ext cx="11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 중간 허들 형태의 보스 스테이지를 제안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스테이지를 클리어 하기 위해 파티 시스템에서 제안한 다중 파티 시스템을 제안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스테이지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143F7-27FA-2424-DD4B-F3041CC1C1B8}"/>
              </a:ext>
            </a:extLst>
          </p:cNvPr>
          <p:cNvSpPr txBox="1"/>
          <p:nvPr/>
        </p:nvSpPr>
        <p:spPr>
          <a:xfrm>
            <a:off x="469310" y="2143750"/>
            <a:ext cx="30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다중 파티 스테이지 예시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4E13BA-C748-BF4C-130F-4BD9F36B79B2}"/>
              </a:ext>
            </a:extLst>
          </p:cNvPr>
          <p:cNvSpPr/>
          <p:nvPr/>
        </p:nvSpPr>
        <p:spPr>
          <a:xfrm>
            <a:off x="469310" y="2596881"/>
            <a:ext cx="2903222" cy="2363739"/>
          </a:xfrm>
          <a:prstGeom prst="rect">
            <a:avLst/>
          </a:prstGeom>
          <a:solidFill>
            <a:srgbClr val="6750BA"/>
          </a:solidFill>
          <a:ln w="25400"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82032F-EBC0-75EA-AF7D-C8E6AE062C2A}"/>
              </a:ext>
            </a:extLst>
          </p:cNvPr>
          <p:cNvSpPr/>
          <p:nvPr/>
        </p:nvSpPr>
        <p:spPr>
          <a:xfrm>
            <a:off x="637122" y="296293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C947BDE-12FA-C501-6E6E-DAEF724D0579}"/>
              </a:ext>
            </a:extLst>
          </p:cNvPr>
          <p:cNvSpPr/>
          <p:nvPr/>
        </p:nvSpPr>
        <p:spPr>
          <a:xfrm>
            <a:off x="1305548" y="296293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5DD501-BD5B-DEF4-8986-B575AE2C13C5}"/>
              </a:ext>
            </a:extLst>
          </p:cNvPr>
          <p:cNvSpPr/>
          <p:nvPr/>
        </p:nvSpPr>
        <p:spPr>
          <a:xfrm>
            <a:off x="1973974" y="296293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E8E3BFD-6CC5-F203-F64A-0B4BB7BCFDA7}"/>
              </a:ext>
            </a:extLst>
          </p:cNvPr>
          <p:cNvSpPr/>
          <p:nvPr/>
        </p:nvSpPr>
        <p:spPr>
          <a:xfrm>
            <a:off x="2642400" y="296293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1128A16-06E8-B4A0-01B8-4EC9A9FAF221}"/>
              </a:ext>
            </a:extLst>
          </p:cNvPr>
          <p:cNvSpPr/>
          <p:nvPr/>
        </p:nvSpPr>
        <p:spPr>
          <a:xfrm>
            <a:off x="1973974" y="3598670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1" name="그림 30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CEBD8D40-1AB5-482E-664C-BDD96569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3" y="3041556"/>
            <a:ext cx="235516" cy="235516"/>
          </a:xfrm>
          <a:prstGeom prst="rect">
            <a:avLst/>
          </a:prstGeom>
        </p:spPr>
      </p:pic>
      <p:pic>
        <p:nvPicPr>
          <p:cNvPr id="33" name="그림 32" descr="상징, 엠블럼, 로고이(가) 표시된 사진&#10;&#10;자동 생성된 설명">
            <a:extLst>
              <a:ext uri="{FF2B5EF4-FFF2-40B4-BE49-F238E27FC236}">
                <a16:creationId xmlns:a16="http://schemas.microsoft.com/office/drawing/2014/main" id="{0C08A5DB-EA8D-4017-8680-7216EBEEA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8" y="3040455"/>
            <a:ext cx="237718" cy="237718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DD03883-8137-B436-AABB-CD4CAF1C93BD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1050521" y="315931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D3E8EFF-EF4D-A04E-1699-8BA9BED87EA4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2180674" y="3355691"/>
            <a:ext cx="0" cy="242979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C896589-FD44-B4BA-DB67-E8E1D34B54CA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2387373" y="315931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F6CE8317-BDBD-AF8F-7041-E3DB4D969E66}"/>
              </a:ext>
            </a:extLst>
          </p:cNvPr>
          <p:cNvSpPr/>
          <p:nvPr/>
        </p:nvSpPr>
        <p:spPr>
          <a:xfrm>
            <a:off x="637530" y="4269763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9E47E758-1C6D-4BE2-1D9F-0EFB7510F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1" y="4348381"/>
            <a:ext cx="235516" cy="23551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5A6B2B1-7EA8-0B5B-B306-F83C215AC47A}"/>
              </a:ext>
            </a:extLst>
          </p:cNvPr>
          <p:cNvSpPr/>
          <p:nvPr/>
        </p:nvSpPr>
        <p:spPr>
          <a:xfrm>
            <a:off x="1304447" y="4269763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6E99B562-24E2-8BDE-B5C5-55A4B053A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8" y="4348381"/>
            <a:ext cx="235516" cy="235516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CA10BB2-774D-93E5-26AC-451DFAF3DA48}"/>
              </a:ext>
            </a:extLst>
          </p:cNvPr>
          <p:cNvSpPr/>
          <p:nvPr/>
        </p:nvSpPr>
        <p:spPr>
          <a:xfrm>
            <a:off x="1973975" y="4269763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3D962D26-B15F-4A57-5A6D-510FF0ABD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6" y="4348381"/>
            <a:ext cx="235516" cy="235516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593856-B1E9-EBE3-6383-BDB820037AEE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1050929" y="4466140"/>
            <a:ext cx="253518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756FB91-916F-DACE-5437-751A61B15A17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1717846" y="4466140"/>
            <a:ext cx="256129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6E69B0-A1A4-9A8D-41B9-2626CD622935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718947" y="315931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076C9A5-D546-D38A-1828-513079396410}"/>
              </a:ext>
            </a:extLst>
          </p:cNvPr>
          <p:cNvSpPr/>
          <p:nvPr/>
        </p:nvSpPr>
        <p:spPr>
          <a:xfrm>
            <a:off x="2597632" y="4269763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E4B56174-4C9D-0CBF-3E34-1D5A55B4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73" y="4348381"/>
            <a:ext cx="235516" cy="235516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9E2E29-63BB-42FD-B1F9-F358C7F135C4}"/>
              </a:ext>
            </a:extLst>
          </p:cNvPr>
          <p:cNvCxnSpPr>
            <a:cxnSpLocks/>
            <a:stCxn id="19" idx="6"/>
            <a:endCxn id="41" idx="2"/>
          </p:cNvCxnSpPr>
          <p:nvPr/>
        </p:nvCxnSpPr>
        <p:spPr>
          <a:xfrm>
            <a:off x="2387374" y="4466140"/>
            <a:ext cx="210258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95BCC31-D4DD-5EB0-2231-0238B8A2E1CB}"/>
              </a:ext>
            </a:extLst>
          </p:cNvPr>
          <p:cNvCxnSpPr>
            <a:cxnSpLocks/>
            <a:stCxn id="41" idx="0"/>
            <a:endCxn id="29" idx="6"/>
          </p:cNvCxnSpPr>
          <p:nvPr/>
        </p:nvCxnSpPr>
        <p:spPr>
          <a:xfrm rot="16200000" flipV="1">
            <a:off x="2358495" y="3823925"/>
            <a:ext cx="474716" cy="416959"/>
          </a:xfrm>
          <a:prstGeom prst="curvedConnector2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2330A9-1E35-37C4-136A-EC37C6608DFE}"/>
              </a:ext>
            </a:extLst>
          </p:cNvPr>
          <p:cNvSpPr/>
          <p:nvPr/>
        </p:nvSpPr>
        <p:spPr>
          <a:xfrm>
            <a:off x="560751" y="3991423"/>
            <a:ext cx="594360" cy="1997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</a:t>
            </a:r>
            <a:r>
              <a:rPr lang="ko-KR" altLang="en-US" sz="1200" dirty="0"/>
              <a:t>파티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618BDE-0FE2-2D8C-60EE-50E908C523F5}"/>
              </a:ext>
            </a:extLst>
          </p:cNvPr>
          <p:cNvSpPr/>
          <p:nvPr/>
        </p:nvSpPr>
        <p:spPr>
          <a:xfrm>
            <a:off x="560751" y="2696765"/>
            <a:ext cx="594360" cy="199720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</a:t>
            </a:r>
            <a:r>
              <a:rPr lang="ko-KR" altLang="en-US" sz="1200" dirty="0"/>
              <a:t>파티</a:t>
            </a:r>
          </a:p>
        </p:txBody>
      </p:sp>
      <p:pic>
        <p:nvPicPr>
          <p:cNvPr id="60" name="그림 59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C210B15E-F8CF-8732-D53C-3DBE704CD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41" y="3041556"/>
            <a:ext cx="235516" cy="23551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5595BC4-AAC4-E43C-3D8D-CCBB13DED63B}"/>
              </a:ext>
            </a:extLst>
          </p:cNvPr>
          <p:cNvSpPr txBox="1"/>
          <p:nvPr/>
        </p:nvSpPr>
        <p:spPr>
          <a:xfrm>
            <a:off x="3540344" y="2962938"/>
            <a:ext cx="2555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파티와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파티가 서로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위치에서 출발하여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공통의 목표를 향해 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진행하는 형태의 스테이지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1EF6E3-9CC9-69E1-6497-8D9CB61986B0}"/>
              </a:ext>
            </a:extLst>
          </p:cNvPr>
          <p:cNvSpPr txBox="1"/>
          <p:nvPr/>
        </p:nvSpPr>
        <p:spPr>
          <a:xfrm>
            <a:off x="3540344" y="2593606"/>
            <a:ext cx="238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협동 처치 스테이지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3E1E361-4F90-97A7-AD26-3E64E9BCB699}"/>
              </a:ext>
            </a:extLst>
          </p:cNvPr>
          <p:cNvSpPr/>
          <p:nvPr/>
        </p:nvSpPr>
        <p:spPr>
          <a:xfrm>
            <a:off x="6270952" y="2596881"/>
            <a:ext cx="2903222" cy="2363739"/>
          </a:xfrm>
          <a:prstGeom prst="rect">
            <a:avLst/>
          </a:prstGeom>
          <a:solidFill>
            <a:srgbClr val="6750BA"/>
          </a:solidFill>
          <a:ln w="25400"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73E6CB3-3FF2-BBB7-4568-48D4DB677D85}"/>
              </a:ext>
            </a:extLst>
          </p:cNvPr>
          <p:cNvSpPr/>
          <p:nvPr/>
        </p:nvSpPr>
        <p:spPr>
          <a:xfrm>
            <a:off x="6438764" y="296293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23EA2D-3F06-7B8B-73FF-AD52F743A7A8}"/>
              </a:ext>
            </a:extLst>
          </p:cNvPr>
          <p:cNvSpPr/>
          <p:nvPr/>
        </p:nvSpPr>
        <p:spPr>
          <a:xfrm>
            <a:off x="7107190" y="296293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2B0D63C-AEFD-2849-B5C9-728C5EB7988F}"/>
              </a:ext>
            </a:extLst>
          </p:cNvPr>
          <p:cNvSpPr/>
          <p:nvPr/>
        </p:nvSpPr>
        <p:spPr>
          <a:xfrm>
            <a:off x="7775616" y="296293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90508B7-921A-FBC3-607B-9A892759E021}"/>
              </a:ext>
            </a:extLst>
          </p:cNvPr>
          <p:cNvSpPr/>
          <p:nvPr/>
        </p:nvSpPr>
        <p:spPr>
          <a:xfrm>
            <a:off x="8444042" y="2962938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2A5AFB7F-9FDD-180F-5A34-E1F6BF76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05" y="3041556"/>
            <a:ext cx="235516" cy="235516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7161C8B-15DD-AD96-46AC-D9AC6ECAFCB2}"/>
              </a:ext>
            </a:extLst>
          </p:cNvPr>
          <p:cNvCxnSpPr>
            <a:stCxn id="64" idx="6"/>
            <a:endCxn id="65" idx="2"/>
          </p:cNvCxnSpPr>
          <p:nvPr/>
        </p:nvCxnSpPr>
        <p:spPr>
          <a:xfrm>
            <a:off x="6852163" y="315931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783947-6B6C-8467-C0BC-36255727ECF5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8189015" y="315931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3FAD2C8A-B944-CCC4-02D2-1E51ACF1B670}"/>
              </a:ext>
            </a:extLst>
          </p:cNvPr>
          <p:cNvSpPr/>
          <p:nvPr/>
        </p:nvSpPr>
        <p:spPr>
          <a:xfrm>
            <a:off x="6439172" y="4269763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그림 74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069F427C-449A-2524-39C9-D2D37229E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13" y="4348381"/>
            <a:ext cx="235516" cy="235516"/>
          </a:xfrm>
          <a:prstGeom prst="rect">
            <a:avLst/>
          </a:prstGeom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302762DC-C8F5-AFC9-A434-A995F67D1E75}"/>
              </a:ext>
            </a:extLst>
          </p:cNvPr>
          <p:cNvSpPr/>
          <p:nvPr/>
        </p:nvSpPr>
        <p:spPr>
          <a:xfrm>
            <a:off x="7106089" y="4269763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7" name="그림 76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0C61DC4C-D4EB-C5B1-F5F1-4F49F80DE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30" y="4348381"/>
            <a:ext cx="235516" cy="235516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09116A46-E54C-AC9A-F94D-6691E2DFB6A3}"/>
              </a:ext>
            </a:extLst>
          </p:cNvPr>
          <p:cNvSpPr/>
          <p:nvPr/>
        </p:nvSpPr>
        <p:spPr>
          <a:xfrm>
            <a:off x="7775617" y="4269763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9" name="그림 78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C934F7C0-88B2-5C88-159E-8AA4C3AF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58" y="4348381"/>
            <a:ext cx="235516" cy="235516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30892D-7D7D-B068-236F-A86FBE078C6C}"/>
              </a:ext>
            </a:extLst>
          </p:cNvPr>
          <p:cNvCxnSpPr>
            <a:cxnSpLocks/>
            <a:stCxn id="74" idx="6"/>
            <a:endCxn id="76" idx="2"/>
          </p:cNvCxnSpPr>
          <p:nvPr/>
        </p:nvCxnSpPr>
        <p:spPr>
          <a:xfrm>
            <a:off x="6852571" y="4466140"/>
            <a:ext cx="253518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BACBB88-5805-CB29-F67D-61361553625E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>
            <a:off x="7519488" y="4466140"/>
            <a:ext cx="256129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B4AF1C-6D28-F337-9A71-AACD9316908B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7520589" y="3159315"/>
            <a:ext cx="255027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4CD103DA-41E0-A45B-71C8-B6B72D3A5BEF}"/>
              </a:ext>
            </a:extLst>
          </p:cNvPr>
          <p:cNvSpPr/>
          <p:nvPr/>
        </p:nvSpPr>
        <p:spPr>
          <a:xfrm>
            <a:off x="8399274" y="4269763"/>
            <a:ext cx="413399" cy="39275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C82F03-AC0A-066C-6039-1C54A1AB8DEF}"/>
              </a:ext>
            </a:extLst>
          </p:cNvPr>
          <p:cNvCxnSpPr>
            <a:cxnSpLocks/>
            <a:stCxn id="78" idx="6"/>
            <a:endCxn id="83" idx="2"/>
          </p:cNvCxnSpPr>
          <p:nvPr/>
        </p:nvCxnSpPr>
        <p:spPr>
          <a:xfrm>
            <a:off x="8189016" y="4466140"/>
            <a:ext cx="210258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E2469C-F68E-6CDD-81FE-E5210C8767E4}"/>
              </a:ext>
            </a:extLst>
          </p:cNvPr>
          <p:cNvSpPr/>
          <p:nvPr/>
        </p:nvSpPr>
        <p:spPr>
          <a:xfrm>
            <a:off x="6362393" y="3991423"/>
            <a:ext cx="594360" cy="1997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 </a:t>
            </a:r>
            <a:r>
              <a:rPr lang="ko-KR" altLang="en-US" sz="1200" dirty="0"/>
              <a:t>파티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C05356-65D1-CC55-7E58-C283092CE518}"/>
              </a:ext>
            </a:extLst>
          </p:cNvPr>
          <p:cNvSpPr/>
          <p:nvPr/>
        </p:nvSpPr>
        <p:spPr>
          <a:xfrm>
            <a:off x="6362393" y="2696765"/>
            <a:ext cx="594360" cy="199720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 </a:t>
            </a:r>
            <a:r>
              <a:rPr lang="ko-KR" altLang="en-US" sz="1200" dirty="0"/>
              <a:t>파티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3B8E0C-E4D3-9BF8-CB92-BFBF1555B1C7}"/>
              </a:ext>
            </a:extLst>
          </p:cNvPr>
          <p:cNvSpPr txBox="1"/>
          <p:nvPr/>
        </p:nvSpPr>
        <p:spPr>
          <a:xfrm>
            <a:off x="9341986" y="2962938"/>
            <a:ext cx="2555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파티는 마지막 스테이지 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처치를 하기 위해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파티의 호위 미션을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클리어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해야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파티의 스테이지를</a:t>
            </a:r>
            <a:b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클리어 하는 형태의 스테이지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77982DB-3B18-0242-804E-F9ED1D262C9D}"/>
              </a:ext>
            </a:extLst>
          </p:cNvPr>
          <p:cNvSpPr txBox="1"/>
          <p:nvPr/>
        </p:nvSpPr>
        <p:spPr>
          <a:xfrm>
            <a:off x="9341986" y="2593606"/>
            <a:ext cx="2380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기믹</a:t>
            </a:r>
            <a:r>
              <a:rPr lang="ko-KR" altLang="en-US" sz="1600" dirty="0"/>
              <a:t> 수행 스테이지</a:t>
            </a:r>
          </a:p>
        </p:txBody>
      </p:sp>
      <p:pic>
        <p:nvPicPr>
          <p:cNvPr id="93" name="그림 92" descr="상징, 엠블럼, 로고이(가) 표시된 사진&#10;&#10;자동 생성된 설명">
            <a:extLst>
              <a:ext uri="{FF2B5EF4-FFF2-40B4-BE49-F238E27FC236}">
                <a16:creationId xmlns:a16="http://schemas.microsoft.com/office/drawing/2014/main" id="{97892E89-66EF-5DC4-A2F6-312177930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14" y="4348381"/>
            <a:ext cx="237718" cy="237718"/>
          </a:xfrm>
          <a:prstGeom prst="rect">
            <a:avLst/>
          </a:prstGeom>
        </p:spPr>
      </p:pic>
      <p:pic>
        <p:nvPicPr>
          <p:cNvPr id="94" name="그림 93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E778CAC7-1B85-F1F8-0EBE-BB4EA3630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30" y="3041556"/>
            <a:ext cx="235516" cy="235516"/>
          </a:xfrm>
          <a:prstGeom prst="rect">
            <a:avLst/>
          </a:prstGeom>
        </p:spPr>
      </p:pic>
      <p:pic>
        <p:nvPicPr>
          <p:cNvPr id="95" name="그림 94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CFC52F2D-648B-AF32-B122-07AC897B5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58" y="3041556"/>
            <a:ext cx="235516" cy="235516"/>
          </a:xfrm>
          <a:prstGeom prst="rect">
            <a:avLst/>
          </a:prstGeom>
        </p:spPr>
      </p:pic>
      <p:pic>
        <p:nvPicPr>
          <p:cNvPr id="96" name="그림 95" descr="라인, 폰트, 상징, 그래픽이(가) 표시된 사진&#10;&#10;자동 생성된 설명">
            <a:extLst>
              <a:ext uri="{FF2B5EF4-FFF2-40B4-BE49-F238E27FC236}">
                <a16:creationId xmlns:a16="http://schemas.microsoft.com/office/drawing/2014/main" id="{85D6BBD5-4519-D742-C24D-0DD3E9068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83" y="3041556"/>
            <a:ext cx="235516" cy="23551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56B51D2-0509-FDF2-817F-C26216B31E7F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전투 시스템</a:t>
            </a:r>
          </a:p>
        </p:txBody>
      </p:sp>
    </p:spTree>
    <p:extLst>
      <p:ext uri="{BB962C8B-B14F-4D97-AF65-F5344CB8AC3E}">
        <p14:creationId xmlns:p14="http://schemas.microsoft.com/office/powerpoint/2010/main" val="274131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아이템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933"/>
            <a:ext cx="1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아이템을 장비형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소모품으로 구분해서 기획하였으면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143F7-27FA-2424-DD4B-F3041CC1C1B8}"/>
              </a:ext>
            </a:extLst>
          </p:cNvPr>
          <p:cNvSpPr txBox="1"/>
          <p:nvPr/>
        </p:nvSpPr>
        <p:spPr>
          <a:xfrm>
            <a:off x="469310" y="1882288"/>
            <a:ext cx="30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소모품 아이템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6B51D2-0509-FDF2-817F-C26216B31E7F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영웅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8D8A4-7178-72D6-FA4C-366EA24D22A3}"/>
              </a:ext>
            </a:extLst>
          </p:cNvPr>
          <p:cNvSpPr txBox="1"/>
          <p:nvPr/>
        </p:nvSpPr>
        <p:spPr>
          <a:xfrm>
            <a:off x="469311" y="2322421"/>
            <a:ext cx="1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던전 내 사용할 수 있는 물품으로 제공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Ex)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물약형태 아이템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마나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해독제 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전투 보조 아이템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연막탄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E2276-BF46-666D-3EEC-02A07B6B07B3}"/>
              </a:ext>
            </a:extLst>
          </p:cNvPr>
          <p:cNvSpPr txBox="1"/>
          <p:nvPr/>
        </p:nvSpPr>
        <p:spPr>
          <a:xfrm>
            <a:off x="469310" y="2761776"/>
            <a:ext cx="30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장비형 아이템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83C68-785A-B1D9-73E4-673691AA7161}"/>
              </a:ext>
            </a:extLst>
          </p:cNvPr>
          <p:cNvSpPr txBox="1"/>
          <p:nvPr/>
        </p:nvSpPr>
        <p:spPr>
          <a:xfrm>
            <a:off x="469311" y="3201909"/>
            <a:ext cx="11136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 및 무기 보조 아이템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방어구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장신구 형태의 착용형 아이템으로 구성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지팡이 등 직업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 후 그의 맞는 무기 아이템 제작 필요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 보조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활을 사용한다면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검과 함께 쓸 수 있는 방패 등 보조 형태의 아이템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 양손으로 쓰는 무기의 경우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 보조 슬롯을 제공하지 않음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방어구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갑옷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투구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장화 등을 착용할 수 있는 슬롯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슬롯 수량 등 밸런스의 따른 기획 필요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장신구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전투의 도움이 되는 특수 장비를 장착 할 수 있는 슬롯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논의 필요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141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레벨업과 등급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933"/>
            <a:ext cx="11136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등급을 구분하여 레벨을 제한 하려함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예를 들어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C~S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 1~5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성과 같이 등급 체계를 적용하여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영웅의 경우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레벨까지 성장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B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영웅의 경우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레벨까지 성장 가능이라는 시스템을 계획하여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성장의 제한을 두고 싶음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한계극복과 같은 시스템을 추가로 적용하여 등급의 최대 레벨을 찍은 영웅의 태생적인 한계를 돌파석을 통해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극복할 수 있는 시스템을 추가하여 시작부터 키워온 등급이 낮은 영웅들을 계속 사용할 수 있도록 하는 방향성을 원함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제안 </a:t>
            </a:r>
            <a:r>
              <a:rPr lang="en-US" altLang="ko-KR" dirty="0"/>
              <a:t>1) </a:t>
            </a:r>
            <a:r>
              <a:rPr lang="ko-KR" altLang="en-US" dirty="0"/>
              <a:t>등급의 따른 레벨 제한 및 </a:t>
            </a:r>
            <a:r>
              <a:rPr lang="ko-KR" altLang="en-US" dirty="0" err="1"/>
              <a:t>돌파석</a:t>
            </a:r>
            <a:r>
              <a:rPr lang="ko-KR" altLang="en-US" dirty="0"/>
              <a:t> </a:t>
            </a:r>
            <a:r>
              <a:rPr lang="ko-KR" altLang="en-US" dirty="0" err="1"/>
              <a:t>파밍을</a:t>
            </a:r>
            <a:r>
              <a:rPr lang="ko-KR" altLang="en-US" dirty="0"/>
              <a:t> 제안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6B51D2-0509-FDF2-817F-C26216B31E7F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영웅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57B2B-F471-2DDF-63EB-03BD39468260}"/>
              </a:ext>
            </a:extLst>
          </p:cNvPr>
          <p:cNvSpPr txBox="1"/>
          <p:nvPr/>
        </p:nvSpPr>
        <p:spPr>
          <a:xfrm>
            <a:off x="469311" y="3350151"/>
            <a:ext cx="110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태생적 성장 한계를 제안을 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아무리 노력을 해도 영웅은 태생적 한계를 넘을 수 없음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영입과정에서 영웅 조사 등 신규 시스템을 통해 영웅이 태생적으로 어느정도 성장할 수 있을지 확인하는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시스템을 추가로 개발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시스템 채택 시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경우 영웅의 능력치의 따른 자동 배분하는 시스템이 필요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3DE42-66D4-361E-5F15-CDBD605D0E9D}"/>
              </a:ext>
            </a:extLst>
          </p:cNvPr>
          <p:cNvSpPr txBox="1"/>
          <p:nvPr/>
        </p:nvSpPr>
        <p:spPr>
          <a:xfrm>
            <a:off x="469311" y="2980819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제안 </a:t>
            </a:r>
            <a:r>
              <a:rPr lang="en-US" altLang="ko-KR" dirty="0"/>
              <a:t>2) </a:t>
            </a:r>
            <a:r>
              <a:rPr lang="ko-KR" altLang="en-US" dirty="0" err="1"/>
              <a:t>히든을</a:t>
            </a:r>
            <a:r>
              <a:rPr lang="ko-KR" altLang="en-US" dirty="0"/>
              <a:t> 통한 최대 성장을 제한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930CC-B390-A7B5-D770-7B6D5E24946A}"/>
              </a:ext>
            </a:extLst>
          </p:cNvPr>
          <p:cNvSpPr txBox="1"/>
          <p:nvPr/>
        </p:nvSpPr>
        <p:spPr>
          <a:xfrm>
            <a:off x="469311" y="4980370"/>
            <a:ext cx="110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태생적인 레벨 한계가 존재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영웅이 어떤 등급을 가질지는 모름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태생 한계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99Lv C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태생 한계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30Lv B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영웅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위와 같이 등급은 낮지만 성장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포텐이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높은 영웅이 출현하는 재미를 줄 수 있다고 판단 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등급보다 낮은 등급의 태생 한계는 존재할 수 없음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Ex)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태생 한계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10Lv A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영웅은 존재할 수 없음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1769C-9244-BA43-4C3F-CF0DA2B13D88}"/>
              </a:ext>
            </a:extLst>
          </p:cNvPr>
          <p:cNvSpPr txBox="1"/>
          <p:nvPr/>
        </p:nvSpPr>
        <p:spPr>
          <a:xfrm>
            <a:off x="469311" y="4611038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제안 </a:t>
            </a:r>
            <a:r>
              <a:rPr lang="en-US" altLang="ko-KR" dirty="0"/>
              <a:t>3) </a:t>
            </a:r>
            <a:r>
              <a:rPr lang="ko-KR" altLang="en-US" dirty="0"/>
              <a:t>제안 </a:t>
            </a:r>
            <a:r>
              <a:rPr lang="en-US" altLang="ko-KR" dirty="0"/>
              <a:t>1 + </a:t>
            </a:r>
            <a:r>
              <a:rPr lang="ko-KR" altLang="en-US" dirty="0"/>
              <a:t>제안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98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특성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56592"/>
            <a:ext cx="1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특징을 설명하는 시스템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특성이 어울리는 영웅을 조합하여 파티를 만들고 스테이지를 클리어하는 것을 목표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6B51D2-0509-FDF2-817F-C26216B31E7F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영웅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10754-886B-D148-8C5D-CA9409EB35FD}"/>
              </a:ext>
            </a:extLst>
          </p:cNvPr>
          <p:cNvSpPr txBox="1"/>
          <p:nvPr/>
        </p:nvSpPr>
        <p:spPr>
          <a:xfrm>
            <a:off x="469311" y="2222574"/>
            <a:ext cx="1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개성을 표현하는 특징을 일반 특성으로 제공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긍정적 특성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부정적 특성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혼합 특성을 제작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ECC74-0102-3771-3E71-C095FA116FAB}"/>
              </a:ext>
            </a:extLst>
          </p:cNvPr>
          <p:cNvSpPr txBox="1"/>
          <p:nvPr/>
        </p:nvSpPr>
        <p:spPr>
          <a:xfrm>
            <a:off x="469311" y="1839583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18AB3-022C-0CC4-DEF0-50DDE1C27DDF}"/>
              </a:ext>
            </a:extLst>
          </p:cNvPr>
          <p:cNvSpPr txBox="1"/>
          <p:nvPr/>
        </p:nvSpPr>
        <p:spPr>
          <a:xfrm>
            <a:off x="469311" y="2988556"/>
            <a:ext cx="1113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긍정 특성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강철피부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받는 데미지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부정 특성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유리몸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받는 데미지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혼합 특성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소시오패스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긍정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파티원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사망 시 부정적인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패널티를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받지 않음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영웅과 친밀도 형성 불가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11094-4B2B-5073-8293-4FDA80ED8DF6}"/>
              </a:ext>
            </a:extLst>
          </p:cNvPr>
          <p:cNvSpPr txBox="1"/>
          <p:nvPr/>
        </p:nvSpPr>
        <p:spPr>
          <a:xfrm>
            <a:off x="469311" y="2605565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특성 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01C9A-FBBF-996C-37E5-D68555E4191C}"/>
              </a:ext>
            </a:extLst>
          </p:cNvPr>
          <p:cNvSpPr txBox="1"/>
          <p:nvPr/>
        </p:nvSpPr>
        <p:spPr>
          <a:xfrm>
            <a:off x="469311" y="4308536"/>
            <a:ext cx="1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심리를 수치 형태로 제작하여 영웅 영입 시 조사를 통해 힌트를 받음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B7221-1327-0582-6748-D898B811561C}"/>
              </a:ext>
            </a:extLst>
          </p:cNvPr>
          <p:cNvSpPr txBox="1"/>
          <p:nvPr/>
        </p:nvSpPr>
        <p:spPr>
          <a:xfrm>
            <a:off x="469311" y="3925545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히든</a:t>
            </a:r>
            <a:r>
              <a:rPr lang="ko-KR" altLang="en-US" dirty="0"/>
              <a:t> 특성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31B01-734A-8461-D5C8-75A9F2ECB497}"/>
              </a:ext>
            </a:extLst>
          </p:cNvPr>
          <p:cNvSpPr txBox="1"/>
          <p:nvPr/>
        </p:nvSpPr>
        <p:spPr>
          <a:xfrm>
            <a:off x="469311" y="5074518"/>
            <a:ext cx="1113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꾸준함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훈련을 진행하는 경우 해당 수치에 따른 효과 제공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높을 경우 추가 경험치 획득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멘탈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스트레스 받는 상황에서 해당 수치에 따른 효과 제공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높을 경우 스트레스 획득 감소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참을성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수치에 따른 스트레스의 한계점이 다름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높을 경우 더 많은 스트레스를 참을 수 있음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29C32-BF1D-2D14-D73D-72C28BD62A54}"/>
              </a:ext>
            </a:extLst>
          </p:cNvPr>
          <p:cNvSpPr txBox="1"/>
          <p:nvPr/>
        </p:nvSpPr>
        <p:spPr>
          <a:xfrm>
            <a:off x="469311" y="4691527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특성 예시</a:t>
            </a:r>
          </a:p>
        </p:txBody>
      </p:sp>
    </p:spTree>
    <p:extLst>
      <p:ext uri="{BB962C8B-B14F-4D97-AF65-F5344CB8AC3E}">
        <p14:creationId xmlns:p14="http://schemas.microsoft.com/office/powerpoint/2010/main" val="188317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건물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56592"/>
            <a:ext cx="11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휴식처의 효율을 높이기 위한 건물 시스템을 제공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LV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따른 건물 효율 및 기능을 추가해주는 시스템 제공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6B51D2-0509-FDF2-817F-C26216B31E7F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휴식처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10754-886B-D148-8C5D-CA9409EB35FD}"/>
              </a:ext>
            </a:extLst>
          </p:cNvPr>
          <p:cNvSpPr txBox="1"/>
          <p:nvPr/>
        </p:nvSpPr>
        <p:spPr>
          <a:xfrm>
            <a:off x="469311" y="2499573"/>
            <a:ext cx="11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건물의 관리 직업 영웅을 배치할 경우 추가적인 효과를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숙소의 가정부 영웅을 배치 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피로도 감소 효과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ECC74-0102-3771-3E71-C095FA116FAB}"/>
              </a:ext>
            </a:extLst>
          </p:cNvPr>
          <p:cNvSpPr txBox="1"/>
          <p:nvPr/>
        </p:nvSpPr>
        <p:spPr>
          <a:xfrm>
            <a:off x="469311" y="2116582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 직업과 건물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BE8F4-475D-F4CC-5138-309308ACED1B}"/>
              </a:ext>
            </a:extLst>
          </p:cNvPr>
          <p:cNvSpPr txBox="1"/>
          <p:nvPr/>
        </p:nvSpPr>
        <p:spPr>
          <a:xfrm>
            <a:off x="469311" y="3542554"/>
            <a:ext cx="11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스테이지를 클리어 해야 건물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LV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높일 수 있는 시스템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하위 스테이지에서 과도한 반복 사냥을 통해 건물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LV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올리는 형태의 플레이는 막고 싶음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6D21A3-8268-9E72-603B-20E1E5C2F5D2}"/>
              </a:ext>
            </a:extLst>
          </p:cNvPr>
          <p:cNvSpPr txBox="1"/>
          <p:nvPr/>
        </p:nvSpPr>
        <p:spPr>
          <a:xfrm>
            <a:off x="469311" y="3159563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</a:t>
            </a:r>
            <a:r>
              <a:rPr lang="en-US" altLang="ko-KR" dirty="0"/>
              <a:t>LV</a:t>
            </a:r>
            <a:r>
              <a:rPr lang="ko-KR" altLang="en-US" dirty="0"/>
              <a:t>과 스테이지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38E7E9-B0FF-DDA2-38E4-E9F1FF23154F}"/>
              </a:ext>
            </a:extLst>
          </p:cNvPr>
          <p:cNvSpPr txBox="1"/>
          <p:nvPr/>
        </p:nvSpPr>
        <p:spPr>
          <a:xfrm>
            <a:off x="469311" y="4585535"/>
            <a:ext cx="1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 및 미궁을 통해 얻은 재료와 재화를 통해 건물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LV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올리는 방식의 시스템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F024C-540A-59EC-ED7B-DD65B09EFC9C}"/>
              </a:ext>
            </a:extLst>
          </p:cNvPr>
          <p:cNvSpPr txBox="1"/>
          <p:nvPr/>
        </p:nvSpPr>
        <p:spPr>
          <a:xfrm>
            <a:off x="469311" y="4202544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</a:t>
            </a:r>
            <a:r>
              <a:rPr lang="en-US" altLang="ko-KR" dirty="0"/>
              <a:t>LV</a:t>
            </a:r>
            <a:r>
              <a:rPr lang="ko-KR" altLang="en-US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379215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미궁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56592"/>
            <a:ext cx="11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휴식처에서 낮은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전투직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영웅을 키울 수 있는 추가적인 수단으로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 클리어 한 일반 스테이지를 파티를 구성하여 도전할 수 있는 시스템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미궁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6B51D2-0509-FDF2-817F-C26216B31E7F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휴식처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10754-886B-D148-8C5D-CA9409EB35FD}"/>
              </a:ext>
            </a:extLst>
          </p:cNvPr>
          <p:cNvSpPr txBox="1"/>
          <p:nvPr/>
        </p:nvSpPr>
        <p:spPr>
          <a:xfrm>
            <a:off x="469311" y="2499573"/>
            <a:ext cx="1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미궁에서의 전투는 전략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전투 화면을 제공하지 않고 결과 화면으로 제공 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ECC74-0102-3771-3E71-C095FA116FAB}"/>
              </a:ext>
            </a:extLst>
          </p:cNvPr>
          <p:cNvSpPr txBox="1"/>
          <p:nvPr/>
        </p:nvSpPr>
        <p:spPr>
          <a:xfrm>
            <a:off x="469311" y="2116582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미궁 전투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BE8F4-475D-F4CC-5138-309308ACED1B}"/>
              </a:ext>
            </a:extLst>
          </p:cNvPr>
          <p:cNvSpPr txBox="1"/>
          <p:nvPr/>
        </p:nvSpPr>
        <p:spPr>
          <a:xfrm>
            <a:off x="469311" y="3265555"/>
            <a:ext cx="1113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재료 및 아이템을 얻기 위한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파밍형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미궁을 제안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페이지 보스 스테이지를 클리어한 경우 특정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파밍형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미궁이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오픈되는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형식의 시스템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파밍형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던전에서는 전투가 일어나지 않는 형태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6D21A3-8268-9E72-603B-20E1E5C2F5D2}"/>
              </a:ext>
            </a:extLst>
          </p:cNvPr>
          <p:cNvSpPr txBox="1"/>
          <p:nvPr/>
        </p:nvSpPr>
        <p:spPr>
          <a:xfrm>
            <a:off x="469311" y="2882564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파밍형</a:t>
            </a:r>
            <a:r>
              <a:rPr lang="ko-KR" altLang="en-US" dirty="0"/>
              <a:t> 미궁</a:t>
            </a:r>
          </a:p>
        </p:txBody>
      </p:sp>
    </p:spTree>
    <p:extLst>
      <p:ext uri="{BB962C8B-B14F-4D97-AF65-F5344CB8AC3E}">
        <p14:creationId xmlns:p14="http://schemas.microsoft.com/office/powerpoint/2010/main" val="137661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5BAB2-B5B5-E2CA-B603-62DABCFFC78B}"/>
              </a:ext>
            </a:extLst>
          </p:cNvPr>
          <p:cNvSpPr/>
          <p:nvPr/>
        </p:nvSpPr>
        <p:spPr>
          <a:xfrm>
            <a:off x="469311" y="2269473"/>
            <a:ext cx="3960000" cy="3960000"/>
          </a:xfrm>
          <a:prstGeom prst="rect">
            <a:avLst/>
          </a:prstGeom>
          <a:solidFill>
            <a:srgbClr val="383838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296A18-BB32-9B7F-7772-4024AE1B71CB}"/>
              </a:ext>
            </a:extLst>
          </p:cNvPr>
          <p:cNvSpPr/>
          <p:nvPr/>
        </p:nvSpPr>
        <p:spPr>
          <a:xfrm>
            <a:off x="1639260" y="28953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56592"/>
            <a:ext cx="111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전략 화면에서 사용되는 기능으로 파티원의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포메이션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영웅의 진행 방향을 결정하는 시스템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6B51D2-0509-FDF2-817F-C26216B31E7F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 파티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ECC74-0102-3771-3E71-C095FA116FAB}"/>
              </a:ext>
            </a:extLst>
          </p:cNvPr>
          <p:cNvSpPr txBox="1"/>
          <p:nvPr/>
        </p:nvSpPr>
        <p:spPr>
          <a:xfrm>
            <a:off x="469311" y="1840316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전략 예시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7515B1-E7C4-C338-FF7F-E32DF255121E}"/>
              </a:ext>
            </a:extLst>
          </p:cNvPr>
          <p:cNvSpPr/>
          <p:nvPr/>
        </p:nvSpPr>
        <p:spPr>
          <a:xfrm>
            <a:off x="1099209" y="289533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D7913F-0647-AF39-0EC3-8185D584520A}"/>
              </a:ext>
            </a:extLst>
          </p:cNvPr>
          <p:cNvSpPr/>
          <p:nvPr/>
        </p:nvSpPr>
        <p:spPr>
          <a:xfrm>
            <a:off x="2179311" y="289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영웅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76CFC4-4140-5A18-3D61-C56779956E6C}"/>
              </a:ext>
            </a:extLst>
          </p:cNvPr>
          <p:cNvSpPr/>
          <p:nvPr/>
        </p:nvSpPr>
        <p:spPr>
          <a:xfrm>
            <a:off x="2719362" y="289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7D8DEF-E4AA-EBDF-FDC8-2EF65FA72C22}"/>
              </a:ext>
            </a:extLst>
          </p:cNvPr>
          <p:cNvSpPr/>
          <p:nvPr/>
        </p:nvSpPr>
        <p:spPr>
          <a:xfrm>
            <a:off x="3259412" y="289533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60F50-2EBD-7BF0-BEC4-5D29A70802AA}"/>
              </a:ext>
            </a:extLst>
          </p:cNvPr>
          <p:cNvSpPr/>
          <p:nvPr/>
        </p:nvSpPr>
        <p:spPr>
          <a:xfrm>
            <a:off x="3259412" y="34353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03AB3C-DE3E-41FA-6B87-2D56ADF78E54}"/>
              </a:ext>
            </a:extLst>
          </p:cNvPr>
          <p:cNvSpPr/>
          <p:nvPr/>
        </p:nvSpPr>
        <p:spPr>
          <a:xfrm>
            <a:off x="2720076" y="343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30F05-ECC0-2295-451B-BDD27CCDA4B1}"/>
              </a:ext>
            </a:extLst>
          </p:cNvPr>
          <p:cNvSpPr/>
          <p:nvPr/>
        </p:nvSpPr>
        <p:spPr>
          <a:xfrm>
            <a:off x="1102074" y="343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영웅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26F2C2-D571-B8AD-CCF3-689D106C76A6}"/>
              </a:ext>
            </a:extLst>
          </p:cNvPr>
          <p:cNvSpPr/>
          <p:nvPr/>
        </p:nvSpPr>
        <p:spPr>
          <a:xfrm>
            <a:off x="1102074" y="39753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6B07F9-07B7-FAF9-8C47-72D5D8A8456B}"/>
              </a:ext>
            </a:extLst>
          </p:cNvPr>
          <p:cNvSpPr/>
          <p:nvPr/>
        </p:nvSpPr>
        <p:spPr>
          <a:xfrm>
            <a:off x="1102074" y="451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영웅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232B2D-1C3A-2A2F-58F0-7EC007CD36CE}"/>
              </a:ext>
            </a:extLst>
          </p:cNvPr>
          <p:cNvSpPr/>
          <p:nvPr/>
        </p:nvSpPr>
        <p:spPr>
          <a:xfrm>
            <a:off x="1102074" y="505533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6B3525-757C-34BB-5635-1853F2F091FB}"/>
              </a:ext>
            </a:extLst>
          </p:cNvPr>
          <p:cNvSpPr/>
          <p:nvPr/>
        </p:nvSpPr>
        <p:spPr>
          <a:xfrm>
            <a:off x="2180742" y="343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8A214D-3715-200D-DCAF-E02D2408A5F6}"/>
              </a:ext>
            </a:extLst>
          </p:cNvPr>
          <p:cNvSpPr/>
          <p:nvPr/>
        </p:nvSpPr>
        <p:spPr>
          <a:xfrm>
            <a:off x="1641408" y="343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94074D-C38A-43BC-416B-91062E1CABF9}"/>
              </a:ext>
            </a:extLst>
          </p:cNvPr>
          <p:cNvSpPr/>
          <p:nvPr/>
        </p:nvSpPr>
        <p:spPr>
          <a:xfrm>
            <a:off x="1641408" y="397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999693-568D-07BE-D97B-B037D3A888D3}"/>
              </a:ext>
            </a:extLst>
          </p:cNvPr>
          <p:cNvSpPr/>
          <p:nvPr/>
        </p:nvSpPr>
        <p:spPr>
          <a:xfrm>
            <a:off x="1641408" y="451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67F9FC-D696-6251-ED74-084E98C14C56}"/>
              </a:ext>
            </a:extLst>
          </p:cNvPr>
          <p:cNvSpPr/>
          <p:nvPr/>
        </p:nvSpPr>
        <p:spPr>
          <a:xfrm>
            <a:off x="1641408" y="50553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DC917C-610E-C877-C0EB-4745175AB080}"/>
              </a:ext>
            </a:extLst>
          </p:cNvPr>
          <p:cNvSpPr/>
          <p:nvPr/>
        </p:nvSpPr>
        <p:spPr>
          <a:xfrm>
            <a:off x="2180743" y="505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영웅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8E05CB-F150-F113-2889-158451AFD2BC}"/>
              </a:ext>
            </a:extLst>
          </p:cNvPr>
          <p:cNvSpPr/>
          <p:nvPr/>
        </p:nvSpPr>
        <p:spPr>
          <a:xfrm>
            <a:off x="2720078" y="505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24588B-3873-E041-A8C3-6E631485D7E8}"/>
              </a:ext>
            </a:extLst>
          </p:cNvPr>
          <p:cNvSpPr/>
          <p:nvPr/>
        </p:nvSpPr>
        <p:spPr>
          <a:xfrm>
            <a:off x="3259412" y="5055334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CD10DC-EA81-6A55-63CF-1F9939387AD9}"/>
              </a:ext>
            </a:extLst>
          </p:cNvPr>
          <p:cNvSpPr/>
          <p:nvPr/>
        </p:nvSpPr>
        <p:spPr>
          <a:xfrm>
            <a:off x="3259412" y="45153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163312-CB9F-9F95-1458-3F4789966875}"/>
              </a:ext>
            </a:extLst>
          </p:cNvPr>
          <p:cNvSpPr/>
          <p:nvPr/>
        </p:nvSpPr>
        <p:spPr>
          <a:xfrm>
            <a:off x="2720077" y="451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A18AD-47B5-EF5E-967F-C5B9AFDAAA12}"/>
              </a:ext>
            </a:extLst>
          </p:cNvPr>
          <p:cNvSpPr/>
          <p:nvPr/>
        </p:nvSpPr>
        <p:spPr>
          <a:xfrm>
            <a:off x="2180742" y="451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98A0B4-E66F-1522-20F9-87AD06755B09}"/>
              </a:ext>
            </a:extLst>
          </p:cNvPr>
          <p:cNvSpPr/>
          <p:nvPr/>
        </p:nvSpPr>
        <p:spPr>
          <a:xfrm>
            <a:off x="2180742" y="39753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F3CB27-9E7D-590D-7E76-46168BDDA665}"/>
              </a:ext>
            </a:extLst>
          </p:cNvPr>
          <p:cNvSpPr/>
          <p:nvPr/>
        </p:nvSpPr>
        <p:spPr>
          <a:xfrm>
            <a:off x="2720077" y="397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영웅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3241EF-9D38-08AB-A232-A705A5CC2341}"/>
              </a:ext>
            </a:extLst>
          </p:cNvPr>
          <p:cNvSpPr/>
          <p:nvPr/>
        </p:nvSpPr>
        <p:spPr>
          <a:xfrm>
            <a:off x="3259412" y="3975334"/>
            <a:ext cx="540000" cy="54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043481-1AA4-2C76-B5ED-970215504EFF}"/>
              </a:ext>
            </a:extLst>
          </p:cNvPr>
          <p:cNvSpPr/>
          <p:nvPr/>
        </p:nvSpPr>
        <p:spPr>
          <a:xfrm>
            <a:off x="2719311" y="2269474"/>
            <a:ext cx="1709999" cy="6258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395246-6D17-22F7-9FEB-09FCCC227B10}"/>
              </a:ext>
            </a:extLst>
          </p:cNvPr>
          <p:cNvSpPr/>
          <p:nvPr/>
        </p:nvSpPr>
        <p:spPr>
          <a:xfrm rot="16200000">
            <a:off x="2762241" y="3936544"/>
            <a:ext cx="2708280" cy="6258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7F84F-D9EB-7628-5AFF-D470E3D550D2}"/>
              </a:ext>
            </a:extLst>
          </p:cNvPr>
          <p:cNvSpPr/>
          <p:nvPr/>
        </p:nvSpPr>
        <p:spPr>
          <a:xfrm>
            <a:off x="2719311" y="5603614"/>
            <a:ext cx="1709999" cy="6258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6CF01A-B4C1-9156-509B-FB7D83272FA8}"/>
              </a:ext>
            </a:extLst>
          </p:cNvPr>
          <p:cNvSpPr txBox="1"/>
          <p:nvPr/>
        </p:nvSpPr>
        <p:spPr>
          <a:xfrm>
            <a:off x="3803452" y="4034030"/>
            <a:ext cx="625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몬스터 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ko-KR" altLang="en-US" sz="1100" dirty="0">
                <a:solidFill>
                  <a:schemeClr val="bg1"/>
                </a:solidFill>
              </a:rPr>
              <a:t>위치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C2E4A7-4F31-FF0C-E6BB-EAB996D634FE}"/>
              </a:ext>
            </a:extLst>
          </p:cNvPr>
          <p:cNvSpPr txBox="1"/>
          <p:nvPr/>
        </p:nvSpPr>
        <p:spPr>
          <a:xfrm>
            <a:off x="469311" y="6229473"/>
            <a:ext cx="204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F7F7F"/>
                </a:solidFill>
              </a:rPr>
              <a:t>예시 </a:t>
            </a:r>
            <a:r>
              <a:rPr lang="en-US" altLang="ko-KR" sz="1200" dirty="0">
                <a:solidFill>
                  <a:srgbClr val="7F7F7F"/>
                </a:solidFill>
              </a:rPr>
              <a:t>1) </a:t>
            </a:r>
            <a:r>
              <a:rPr lang="ko-KR" altLang="en-US" sz="1200" dirty="0">
                <a:solidFill>
                  <a:srgbClr val="7F7F7F"/>
                </a:solidFill>
              </a:rPr>
              <a:t>섬멸 전략 화면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B46237D-6FEC-72BB-7E48-4133D71E2FB6}"/>
              </a:ext>
            </a:extLst>
          </p:cNvPr>
          <p:cNvSpPr/>
          <p:nvPr/>
        </p:nvSpPr>
        <p:spPr>
          <a:xfrm>
            <a:off x="7129926" y="2269473"/>
            <a:ext cx="3960000" cy="3960000"/>
          </a:xfrm>
          <a:prstGeom prst="rect">
            <a:avLst/>
          </a:prstGeom>
          <a:solidFill>
            <a:srgbClr val="FF0000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508694-F771-21DF-2423-24D46B36CFD3}"/>
              </a:ext>
            </a:extLst>
          </p:cNvPr>
          <p:cNvSpPr/>
          <p:nvPr/>
        </p:nvSpPr>
        <p:spPr>
          <a:xfrm>
            <a:off x="8299875" y="289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061CB3-59DA-8322-7F7F-E8E353F35F02}"/>
              </a:ext>
            </a:extLst>
          </p:cNvPr>
          <p:cNvSpPr/>
          <p:nvPr/>
        </p:nvSpPr>
        <p:spPr>
          <a:xfrm>
            <a:off x="7759824" y="289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F1962F5-AAB9-7B0E-1629-97F0F69561E1}"/>
              </a:ext>
            </a:extLst>
          </p:cNvPr>
          <p:cNvSpPr/>
          <p:nvPr/>
        </p:nvSpPr>
        <p:spPr>
          <a:xfrm>
            <a:off x="8839926" y="289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영웅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9ADDCB-B6BB-A502-4C56-10BE00914AE0}"/>
              </a:ext>
            </a:extLst>
          </p:cNvPr>
          <p:cNvSpPr/>
          <p:nvPr/>
        </p:nvSpPr>
        <p:spPr>
          <a:xfrm>
            <a:off x="9379977" y="289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D2CFD10-4411-CD1A-D508-3BE88947D1FA}"/>
              </a:ext>
            </a:extLst>
          </p:cNvPr>
          <p:cNvSpPr/>
          <p:nvPr/>
        </p:nvSpPr>
        <p:spPr>
          <a:xfrm>
            <a:off x="9920027" y="289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6406C3-1DF3-52F8-7493-1284994E9536}"/>
              </a:ext>
            </a:extLst>
          </p:cNvPr>
          <p:cNvSpPr/>
          <p:nvPr/>
        </p:nvSpPr>
        <p:spPr>
          <a:xfrm>
            <a:off x="9920027" y="343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FC4DD2-1C10-CA89-5432-F98DC7BC04FD}"/>
              </a:ext>
            </a:extLst>
          </p:cNvPr>
          <p:cNvSpPr/>
          <p:nvPr/>
        </p:nvSpPr>
        <p:spPr>
          <a:xfrm>
            <a:off x="9380691" y="343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1791C4-DDC2-E5FF-EA37-2D1412B3DF5E}"/>
              </a:ext>
            </a:extLst>
          </p:cNvPr>
          <p:cNvSpPr/>
          <p:nvPr/>
        </p:nvSpPr>
        <p:spPr>
          <a:xfrm>
            <a:off x="7762689" y="343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영웅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FECD3F-0B91-C132-74CE-F6C840A3EA48}"/>
              </a:ext>
            </a:extLst>
          </p:cNvPr>
          <p:cNvSpPr/>
          <p:nvPr/>
        </p:nvSpPr>
        <p:spPr>
          <a:xfrm>
            <a:off x="7762689" y="397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DB69E0-E025-1ED2-20D4-71FCFB001F39}"/>
              </a:ext>
            </a:extLst>
          </p:cNvPr>
          <p:cNvSpPr/>
          <p:nvPr/>
        </p:nvSpPr>
        <p:spPr>
          <a:xfrm>
            <a:off x="7762689" y="451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영웅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E12B6F-0C8E-8E67-3EF8-E1D4D3C6D4CD}"/>
              </a:ext>
            </a:extLst>
          </p:cNvPr>
          <p:cNvSpPr/>
          <p:nvPr/>
        </p:nvSpPr>
        <p:spPr>
          <a:xfrm>
            <a:off x="7762689" y="505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CB0EF8-3470-4926-12B6-EA8812C4BE9B}"/>
              </a:ext>
            </a:extLst>
          </p:cNvPr>
          <p:cNvSpPr/>
          <p:nvPr/>
        </p:nvSpPr>
        <p:spPr>
          <a:xfrm>
            <a:off x="8841357" y="343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8470D1-E68C-0AA4-FD93-191AE82BA6D8}"/>
              </a:ext>
            </a:extLst>
          </p:cNvPr>
          <p:cNvSpPr/>
          <p:nvPr/>
        </p:nvSpPr>
        <p:spPr>
          <a:xfrm>
            <a:off x="8302023" y="343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E829BA-5682-9D8F-647B-021DB6E4385B}"/>
              </a:ext>
            </a:extLst>
          </p:cNvPr>
          <p:cNvSpPr/>
          <p:nvPr/>
        </p:nvSpPr>
        <p:spPr>
          <a:xfrm>
            <a:off x="8302023" y="397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20B48F-AEA1-31BB-3A9C-2CF56FEF3FAD}"/>
              </a:ext>
            </a:extLst>
          </p:cNvPr>
          <p:cNvSpPr/>
          <p:nvPr/>
        </p:nvSpPr>
        <p:spPr>
          <a:xfrm>
            <a:off x="8302023" y="451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CBAA8F-ECB0-28D3-EA5E-3E4BFF893962}"/>
              </a:ext>
            </a:extLst>
          </p:cNvPr>
          <p:cNvSpPr/>
          <p:nvPr/>
        </p:nvSpPr>
        <p:spPr>
          <a:xfrm>
            <a:off x="8302023" y="505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B6F147-F7C2-41F4-596F-FE9A96558658}"/>
              </a:ext>
            </a:extLst>
          </p:cNvPr>
          <p:cNvSpPr/>
          <p:nvPr/>
        </p:nvSpPr>
        <p:spPr>
          <a:xfrm>
            <a:off x="8841358" y="505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영웅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E8E849-45E4-4756-C568-2C25F2BA51DA}"/>
              </a:ext>
            </a:extLst>
          </p:cNvPr>
          <p:cNvSpPr/>
          <p:nvPr/>
        </p:nvSpPr>
        <p:spPr>
          <a:xfrm>
            <a:off x="9380693" y="505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437898-A5F5-CC16-2031-7C579BD16BA9}"/>
              </a:ext>
            </a:extLst>
          </p:cNvPr>
          <p:cNvSpPr/>
          <p:nvPr/>
        </p:nvSpPr>
        <p:spPr>
          <a:xfrm>
            <a:off x="9920027" y="505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6A894F-CEB8-6BD5-2825-F58C3A5FA2BF}"/>
              </a:ext>
            </a:extLst>
          </p:cNvPr>
          <p:cNvSpPr/>
          <p:nvPr/>
        </p:nvSpPr>
        <p:spPr>
          <a:xfrm>
            <a:off x="9920027" y="451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A2D9AA-CDF2-40C9-67EC-793113D0E564}"/>
              </a:ext>
            </a:extLst>
          </p:cNvPr>
          <p:cNvSpPr/>
          <p:nvPr/>
        </p:nvSpPr>
        <p:spPr>
          <a:xfrm>
            <a:off x="9380692" y="451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47D828-8A42-4A32-8562-2A69BE5C17A3}"/>
              </a:ext>
            </a:extLst>
          </p:cNvPr>
          <p:cNvSpPr/>
          <p:nvPr/>
        </p:nvSpPr>
        <p:spPr>
          <a:xfrm>
            <a:off x="8841357" y="451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4F131A-09F9-55AD-3375-11B7D975A1B9}"/>
              </a:ext>
            </a:extLst>
          </p:cNvPr>
          <p:cNvSpPr/>
          <p:nvPr/>
        </p:nvSpPr>
        <p:spPr>
          <a:xfrm>
            <a:off x="8841357" y="3975334"/>
            <a:ext cx="540000" cy="540000"/>
          </a:xfrm>
          <a:prstGeom prst="rect">
            <a:avLst/>
          </a:prstGeom>
          <a:solidFill>
            <a:srgbClr val="FFFF00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호위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8D18743-D3F3-DBA9-DEE2-24CD93AD77A3}"/>
              </a:ext>
            </a:extLst>
          </p:cNvPr>
          <p:cNvSpPr/>
          <p:nvPr/>
        </p:nvSpPr>
        <p:spPr>
          <a:xfrm>
            <a:off x="9380692" y="3975334"/>
            <a:ext cx="54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EAC2537-DD06-BD0D-E2E4-918C058D7B9E}"/>
              </a:ext>
            </a:extLst>
          </p:cNvPr>
          <p:cNvSpPr/>
          <p:nvPr/>
        </p:nvSpPr>
        <p:spPr>
          <a:xfrm>
            <a:off x="9920027" y="3975334"/>
            <a:ext cx="540000" cy="540000"/>
          </a:xfrm>
          <a:prstGeom prst="rect">
            <a:avLst/>
          </a:prstGeom>
          <a:solidFill>
            <a:srgbClr val="6750BA"/>
          </a:solidFill>
          <a:ln>
            <a:solidFill>
              <a:srgbClr val="3838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영웅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CC7B85-6B0C-884B-A74D-3D30224EF8A0}"/>
              </a:ext>
            </a:extLst>
          </p:cNvPr>
          <p:cNvSpPr txBox="1"/>
          <p:nvPr/>
        </p:nvSpPr>
        <p:spPr>
          <a:xfrm>
            <a:off x="10464067" y="4034030"/>
            <a:ext cx="625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몬스터 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ko-KR" altLang="en-US" sz="1100" dirty="0">
                <a:solidFill>
                  <a:schemeClr val="bg1"/>
                </a:solidFill>
              </a:rPr>
              <a:t>위치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723755-36BB-5057-7C81-2008146CB17C}"/>
              </a:ext>
            </a:extLst>
          </p:cNvPr>
          <p:cNvSpPr txBox="1"/>
          <p:nvPr/>
        </p:nvSpPr>
        <p:spPr>
          <a:xfrm>
            <a:off x="7126744" y="6229473"/>
            <a:ext cx="2044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7F7F7F"/>
                </a:solidFill>
              </a:rPr>
              <a:t>예시 </a:t>
            </a:r>
            <a:r>
              <a:rPr lang="en-US" altLang="ko-KR" sz="1200" dirty="0">
                <a:solidFill>
                  <a:srgbClr val="7F7F7F"/>
                </a:solidFill>
              </a:rPr>
              <a:t>1) </a:t>
            </a:r>
            <a:r>
              <a:rPr lang="ko-KR" altLang="en-US" sz="1200" dirty="0">
                <a:solidFill>
                  <a:srgbClr val="7F7F7F"/>
                </a:solidFill>
              </a:rPr>
              <a:t>호위 전략 화면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4C7885-D1D1-1938-4C6E-7CE9410E8FA3}"/>
              </a:ext>
            </a:extLst>
          </p:cNvPr>
          <p:cNvSpPr txBox="1"/>
          <p:nvPr/>
        </p:nvSpPr>
        <p:spPr>
          <a:xfrm>
            <a:off x="7126744" y="4034030"/>
            <a:ext cx="625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몬스터 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ko-KR" altLang="en-US" sz="1100" dirty="0">
                <a:solidFill>
                  <a:schemeClr val="bg1"/>
                </a:solidFill>
              </a:rPr>
              <a:t>위치</a:t>
            </a: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592B340A-A45F-C650-22FA-BECA12609871}"/>
              </a:ext>
            </a:extLst>
          </p:cNvPr>
          <p:cNvSpPr/>
          <p:nvPr/>
        </p:nvSpPr>
        <p:spPr>
          <a:xfrm>
            <a:off x="3270164" y="3983614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진행 방향</a:t>
            </a: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817EC019-A908-3E9A-D07E-6690880DFEB0}"/>
              </a:ext>
            </a:extLst>
          </p:cNvPr>
          <p:cNvSpPr/>
          <p:nvPr/>
        </p:nvSpPr>
        <p:spPr>
          <a:xfrm>
            <a:off x="2719734" y="5059474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443E6CD-18B6-6764-F96C-22C23399F722}"/>
              </a:ext>
            </a:extLst>
          </p:cNvPr>
          <p:cNvSpPr/>
          <p:nvPr/>
        </p:nvSpPr>
        <p:spPr>
          <a:xfrm>
            <a:off x="2719734" y="2903614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F420ABB4-2BBD-0AFF-97D9-8F67FC87F836}"/>
              </a:ext>
            </a:extLst>
          </p:cNvPr>
          <p:cNvSpPr/>
          <p:nvPr/>
        </p:nvSpPr>
        <p:spPr>
          <a:xfrm>
            <a:off x="1652161" y="3437896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8CE9925F-0B64-703D-1F9F-F5D88D4F3C5D}"/>
              </a:ext>
            </a:extLst>
          </p:cNvPr>
          <p:cNvSpPr/>
          <p:nvPr/>
        </p:nvSpPr>
        <p:spPr>
          <a:xfrm>
            <a:off x="1652161" y="4507054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1D6FF426-C985-CF11-A519-686D1A4DFDF3}"/>
              </a:ext>
            </a:extLst>
          </p:cNvPr>
          <p:cNvSpPr/>
          <p:nvPr/>
        </p:nvSpPr>
        <p:spPr>
          <a:xfrm rot="18966205">
            <a:off x="8296870" y="4467890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진행 방향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E9F84427-5348-F435-242D-DE13653B9259}"/>
              </a:ext>
            </a:extLst>
          </p:cNvPr>
          <p:cNvSpPr/>
          <p:nvPr/>
        </p:nvSpPr>
        <p:spPr>
          <a:xfrm rot="2466205">
            <a:off x="8293901" y="3486544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1FA3071F-A296-BD4E-2008-695E44D4B7C8}"/>
              </a:ext>
            </a:extLst>
          </p:cNvPr>
          <p:cNvSpPr/>
          <p:nvPr/>
        </p:nvSpPr>
        <p:spPr>
          <a:xfrm rot="5400000">
            <a:off x="8800759" y="3479107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E5C28BBE-1BD3-E3D9-6532-3E0BB7A3EB35}"/>
              </a:ext>
            </a:extLst>
          </p:cNvPr>
          <p:cNvSpPr/>
          <p:nvPr/>
        </p:nvSpPr>
        <p:spPr>
          <a:xfrm rot="16200000">
            <a:off x="8811211" y="4462459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201588EA-9D25-D491-2A76-BF28A8F00828}"/>
              </a:ext>
            </a:extLst>
          </p:cNvPr>
          <p:cNvSpPr/>
          <p:nvPr/>
        </p:nvSpPr>
        <p:spPr>
          <a:xfrm rot="10800000">
            <a:off x="9290128" y="3986472"/>
            <a:ext cx="622675" cy="531720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98190D-2059-0899-B0AE-08883943446F}"/>
              </a:ext>
            </a:extLst>
          </p:cNvPr>
          <p:cNvSpPr txBox="1"/>
          <p:nvPr/>
        </p:nvSpPr>
        <p:spPr>
          <a:xfrm>
            <a:off x="4484239" y="2593372"/>
            <a:ext cx="2555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능력의 따른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포메이션을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유저가 구성하여 전략을 생성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능력과 위치에 따른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공격이 커버 영역을 표시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6173D4-6800-92AD-DE22-8A7500D89361}"/>
              </a:ext>
            </a:extLst>
          </p:cNvPr>
          <p:cNvSpPr txBox="1"/>
          <p:nvPr/>
        </p:nvSpPr>
        <p:spPr>
          <a:xfrm>
            <a:off x="4484238" y="2224040"/>
            <a:ext cx="247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포메이션</a:t>
            </a:r>
            <a:r>
              <a:rPr lang="ko-KR" altLang="en-US" sz="1400" dirty="0"/>
              <a:t> 및 커버 영역 표시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9E5697-DB12-B765-475E-C65D97A3573C}"/>
              </a:ext>
            </a:extLst>
          </p:cNvPr>
          <p:cNvSpPr txBox="1"/>
          <p:nvPr/>
        </p:nvSpPr>
        <p:spPr>
          <a:xfrm>
            <a:off x="4484239" y="4187089"/>
            <a:ext cx="262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몬스터가 출현하는 곳을 확인하고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위치 및 진행 방향을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00B8FEF-A09C-7870-935B-D4C5E1120603}"/>
              </a:ext>
            </a:extLst>
          </p:cNvPr>
          <p:cNvSpPr txBox="1"/>
          <p:nvPr/>
        </p:nvSpPr>
        <p:spPr>
          <a:xfrm>
            <a:off x="4484238" y="3817757"/>
            <a:ext cx="247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몬스터 출현 위치 제공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31F800-1792-7228-6511-E08D3B3975C4}"/>
              </a:ext>
            </a:extLst>
          </p:cNvPr>
          <p:cNvSpPr txBox="1"/>
          <p:nvPr/>
        </p:nvSpPr>
        <p:spPr>
          <a:xfrm>
            <a:off x="4484239" y="5492665"/>
            <a:ext cx="262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호위 등 특별한 오브젝트가 있을 경우 해당 오브젝트 위치를 표기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0A4243-AB65-65E3-2B3E-87AD5A197B4D}"/>
              </a:ext>
            </a:extLst>
          </p:cNvPr>
          <p:cNvSpPr txBox="1"/>
          <p:nvPr/>
        </p:nvSpPr>
        <p:spPr>
          <a:xfrm>
            <a:off x="4484238" y="5123333"/>
            <a:ext cx="247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오브젝트 표기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6A596F-6D49-F4D4-07A0-4E30D4700884}"/>
              </a:ext>
            </a:extLst>
          </p:cNvPr>
          <p:cNvSpPr/>
          <p:nvPr/>
        </p:nvSpPr>
        <p:spPr>
          <a:xfrm>
            <a:off x="469311" y="2226906"/>
            <a:ext cx="10805459" cy="4036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조금 더 간략한 전략 기능으로 제공하기로 함</a:t>
            </a:r>
          </a:p>
        </p:txBody>
      </p:sp>
    </p:spTree>
    <p:extLst>
      <p:ext uri="{BB962C8B-B14F-4D97-AF65-F5344CB8AC3E}">
        <p14:creationId xmlns:p14="http://schemas.microsoft.com/office/powerpoint/2010/main" val="207370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게임 오버와 영웅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56592"/>
            <a:ext cx="11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휴식처 내 모든 영웅이 사망할 경우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휴식처 내 보유중인 식량이 없을 경우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오버 조건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6B51D2-0509-FDF2-817F-C26216B31E7F}"/>
              </a:ext>
            </a:extLst>
          </p:cNvPr>
          <p:cNvSpPr txBox="1"/>
          <p:nvPr/>
        </p:nvSpPr>
        <p:spPr>
          <a:xfrm>
            <a:off x="8605268" y="320545"/>
            <a:ext cx="291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 파티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A0C36-39FE-4ED9-9BB9-96F9C788EEFB}"/>
              </a:ext>
            </a:extLst>
          </p:cNvPr>
          <p:cNvSpPr txBox="1"/>
          <p:nvPr/>
        </p:nvSpPr>
        <p:spPr>
          <a:xfrm>
            <a:off x="469311" y="2485914"/>
            <a:ext cx="1113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영웅은 휴식처에서 지낼 때 마다 식량을 소모함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식량의 경우 스테이지 클리어 시 최대 수량의 맞춰 보충 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성장 정도의 따른 턴 당 식량 소비량이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정해짐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8D5EE-473E-B4CA-8D73-64C268D081AB}"/>
              </a:ext>
            </a:extLst>
          </p:cNvPr>
          <p:cNvSpPr txBox="1"/>
          <p:nvPr/>
        </p:nvSpPr>
        <p:spPr>
          <a:xfrm>
            <a:off x="469311" y="2102923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식량 시스템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DC446-CE76-80B8-164D-D799639AA89A}"/>
              </a:ext>
            </a:extLst>
          </p:cNvPr>
          <p:cNvSpPr txBox="1"/>
          <p:nvPr/>
        </p:nvSpPr>
        <p:spPr>
          <a:xfrm>
            <a:off x="469311" y="3815843"/>
            <a:ext cx="1113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영웅의 수량을 조절하는 숙소 건물과 함께 무분별한 영웅 소집을 방지할 수 있는 기능을 제공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건물 식량 창고를 새로 만들어 최대 식량 수량을 조절 할 수 있도록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1B48C-12C3-5A61-BB3E-54A40015AC7D}"/>
              </a:ext>
            </a:extLst>
          </p:cNvPr>
          <p:cNvSpPr txBox="1"/>
          <p:nvPr/>
        </p:nvSpPr>
        <p:spPr>
          <a:xfrm>
            <a:off x="469311" y="3432852"/>
            <a:ext cx="51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영웅의 수량 조절</a:t>
            </a:r>
          </a:p>
        </p:txBody>
      </p:sp>
    </p:spTree>
    <p:extLst>
      <p:ext uri="{BB962C8B-B14F-4D97-AF65-F5344CB8AC3E}">
        <p14:creationId xmlns:p14="http://schemas.microsoft.com/office/powerpoint/2010/main" val="16513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작성의도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프로젝트 코어시스템 정리 목적으로 제작된 문서입니다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신규 프로젝트 코어 시스템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1DBFE5-1351-2006-65BE-68C6B0F85483}"/>
              </a:ext>
            </a:extLst>
          </p:cNvPr>
          <p:cNvGrpSpPr/>
          <p:nvPr/>
        </p:nvGrpSpPr>
        <p:grpSpPr>
          <a:xfrm>
            <a:off x="2912495" y="2820474"/>
            <a:ext cx="6367011" cy="2520000"/>
            <a:chOff x="3078970" y="2363274"/>
            <a:chExt cx="6367011" cy="252000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AE17D94-5793-0EDD-431C-2654E6AC9DAB}"/>
                </a:ext>
              </a:extLst>
            </p:cNvPr>
            <p:cNvSpPr/>
            <p:nvPr/>
          </p:nvSpPr>
          <p:spPr>
            <a:xfrm>
              <a:off x="6925981" y="2363274"/>
              <a:ext cx="2520000" cy="25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전투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B7B2F84-F2ED-C49B-63BA-3E528DEC373E}"/>
                </a:ext>
              </a:extLst>
            </p:cNvPr>
            <p:cNvSpPr/>
            <p:nvPr/>
          </p:nvSpPr>
          <p:spPr>
            <a:xfrm>
              <a:off x="3078970" y="2363274"/>
              <a:ext cx="2520000" cy="2520000"/>
            </a:xfrm>
            <a:prstGeom prst="ellipse">
              <a:avLst/>
            </a:prstGeom>
            <a:solidFill>
              <a:srgbClr val="6750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휴식처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933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휴식과 전투를 반복하며 영웅을 키우는 것을 메인으로 하는 게임을 제작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코어 시스템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C64CD9-0EEE-EA07-3CC0-6582A8DA2D39}"/>
              </a:ext>
            </a:extLst>
          </p:cNvPr>
          <p:cNvSpPr/>
          <p:nvPr/>
        </p:nvSpPr>
        <p:spPr>
          <a:xfrm>
            <a:off x="2850017" y="2762794"/>
            <a:ext cx="6489926" cy="2652273"/>
          </a:xfrm>
          <a:prstGeom prst="roundRect">
            <a:avLst>
              <a:gd name="adj" fmla="val 9033"/>
            </a:avLst>
          </a:prstGeom>
          <a:noFill/>
          <a:ln w="38100">
            <a:solidFill>
              <a:srgbClr val="38383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95FD993-FDA9-E775-F4FC-0AC35FEAA07C}"/>
              </a:ext>
            </a:extLst>
          </p:cNvPr>
          <p:cNvSpPr/>
          <p:nvPr/>
        </p:nvSpPr>
        <p:spPr>
          <a:xfrm>
            <a:off x="5144658" y="2508070"/>
            <a:ext cx="1902686" cy="494184"/>
          </a:xfrm>
          <a:prstGeom prst="roundRect">
            <a:avLst>
              <a:gd name="adj" fmla="val 9033"/>
            </a:avLst>
          </a:prstGeom>
          <a:solidFill>
            <a:srgbClr val="383838"/>
          </a:solidFill>
          <a:ln w="381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09165A-7F5D-1A2A-93C5-A54AB62B5CC9}"/>
              </a:ext>
            </a:extLst>
          </p:cNvPr>
          <p:cNvGrpSpPr/>
          <p:nvPr/>
        </p:nvGrpSpPr>
        <p:grpSpPr>
          <a:xfrm>
            <a:off x="5645332" y="3458928"/>
            <a:ext cx="901337" cy="1243092"/>
            <a:chOff x="5645332" y="3361563"/>
            <a:chExt cx="901337" cy="1243092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85BF20F6-3D23-29B7-CDA7-4B5EE8303DAC}"/>
                </a:ext>
              </a:extLst>
            </p:cNvPr>
            <p:cNvSpPr/>
            <p:nvPr/>
          </p:nvSpPr>
          <p:spPr>
            <a:xfrm>
              <a:off x="5645332" y="3361563"/>
              <a:ext cx="901337" cy="494184"/>
            </a:xfrm>
            <a:prstGeom prst="rightArrow">
              <a:avLst/>
            </a:pr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98EFE45A-91A2-6BCA-1A77-EB42E9951EF9}"/>
                </a:ext>
              </a:extLst>
            </p:cNvPr>
            <p:cNvSpPr/>
            <p:nvPr/>
          </p:nvSpPr>
          <p:spPr>
            <a:xfrm rot="10800000">
              <a:off x="5645332" y="4110471"/>
              <a:ext cx="901337" cy="494184"/>
            </a:xfrm>
            <a:prstGeom prst="rightArrow">
              <a:avLst/>
            </a:pr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6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영웅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933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영웅은 게임내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메인이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될 시스템으로 유저는 다양한 영웅 조합을 가지고 전투를 진행한다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293C6-9B25-145E-80F4-33EBDBD4851F}"/>
              </a:ext>
            </a:extLst>
          </p:cNvPr>
          <p:cNvSpPr txBox="1"/>
          <p:nvPr/>
        </p:nvSpPr>
        <p:spPr>
          <a:xfrm>
            <a:off x="469311" y="2242155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기본으로 제공되는 영웅을 제외하고 휴식처에서 소환할 수 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7CF51-ED9E-C506-F79B-BC86C1E0A655}"/>
              </a:ext>
            </a:extLst>
          </p:cNvPr>
          <p:cNvSpPr txBox="1"/>
          <p:nvPr/>
        </p:nvSpPr>
        <p:spPr>
          <a:xfrm>
            <a:off x="469311" y="1872823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영웅 획득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B7042-11CF-234D-B418-C259249994C8}"/>
              </a:ext>
            </a:extLst>
          </p:cNvPr>
          <p:cNvSpPr txBox="1"/>
          <p:nvPr/>
        </p:nvSpPr>
        <p:spPr>
          <a:xfrm>
            <a:off x="469311" y="3041377"/>
            <a:ext cx="11145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전투력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착용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장비등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종합적인 정보를 한눈에 볼 수 있는 전투력이 존재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전투력 관련 기획 필요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레벨업</a:t>
            </a:r>
            <a:r>
              <a:rPr lang="ko-KR" altLang="en-US" dirty="0">
                <a:latin typeface="+mn-ea"/>
              </a:rPr>
              <a:t> 과 등급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레벨에 따른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 등급에 따른 최대 레벨 제한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스탯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시스템 도입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(ex. VIT, STR, AGI, INT, DEX),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레벨업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시 추가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일반 특성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변수를 줄 수 있는 다양한 특성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가벼운 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이속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무거운 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이속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유저에게 제공되는 정보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히든</a:t>
            </a:r>
            <a:r>
              <a:rPr lang="ko-KR" altLang="en-US" dirty="0">
                <a:latin typeface="+mn-ea"/>
              </a:rPr>
              <a:t> 특성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유저에게 제공되지 않는 정보이나 휴식처와 전투과정의 변수를 제공하는 시스템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아이템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착용형 아이템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방어구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소모품 아이템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직업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능력치의 맞는 직업 제공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노비스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전사 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스킬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영웅의 성장의 따른 스킬 제공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(ex.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한손검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Lv.,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방패 전문가 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스킬은 패시브 형태로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9D773-1229-FEA8-55B1-3239C2214F8A}"/>
              </a:ext>
            </a:extLst>
          </p:cNvPr>
          <p:cNvSpPr txBox="1"/>
          <p:nvPr/>
        </p:nvSpPr>
        <p:spPr>
          <a:xfrm>
            <a:off x="469311" y="2672045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영웅 관련 시스템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0BFD9-40C1-326C-2509-28EF3FD23957}"/>
              </a:ext>
            </a:extLst>
          </p:cNvPr>
          <p:cNvSpPr txBox="1"/>
          <p:nvPr/>
        </p:nvSpPr>
        <p:spPr>
          <a:xfrm>
            <a:off x="469311" y="5844957"/>
            <a:ext cx="1125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기본적으로 전투에서 사용할 수 있음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파티로 전투에 들어가서 다음 전투를 진행하는 전투직으로 사용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휴식처 관리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본인을 포함한 다른 영웅들을 좀 더 효율적으로 성장 및 관리 시키기 위해 휴식처에서 사용 가능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D798EC-2332-5587-E1B3-73BFBAB8E8B9}"/>
              </a:ext>
            </a:extLst>
          </p:cNvPr>
          <p:cNvSpPr txBox="1"/>
          <p:nvPr/>
        </p:nvSpPr>
        <p:spPr>
          <a:xfrm>
            <a:off x="469311" y="5475625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영웅의 사용처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C3CE76-1A52-4B32-DD41-3F200329ACEA}"/>
              </a:ext>
            </a:extLst>
          </p:cNvPr>
          <p:cNvCxnSpPr/>
          <p:nvPr/>
        </p:nvCxnSpPr>
        <p:spPr>
          <a:xfrm>
            <a:off x="469311" y="3203388"/>
            <a:ext cx="9834124" cy="0"/>
          </a:xfrm>
          <a:prstGeom prst="line">
            <a:avLst/>
          </a:prstGeom>
          <a:ln w="38100">
            <a:solidFill>
              <a:srgbClr val="3BB7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FB0A21-90E0-6435-2B8A-C7D103652110}"/>
              </a:ext>
            </a:extLst>
          </p:cNvPr>
          <p:cNvSpPr txBox="1"/>
          <p:nvPr/>
        </p:nvSpPr>
        <p:spPr>
          <a:xfrm>
            <a:off x="10303435" y="3018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BB7C9"/>
                </a:solidFill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77596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파티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933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전투 진행 시 영웅을 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인으로 구성된 전투용 파티를 구성하는 시스템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293C6-9B25-145E-80F4-33EBDBD4851F}"/>
              </a:ext>
            </a:extLst>
          </p:cNvPr>
          <p:cNvSpPr txBox="1"/>
          <p:nvPr/>
        </p:nvSpPr>
        <p:spPr>
          <a:xfrm>
            <a:off x="469311" y="2242155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전투 진행 시 직업 밸런스를 맞추거나 다양한 전략을 사용할 수 있도록 유저에게 선택권을 주는 역할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7CF51-ED9E-C506-F79B-BC86C1E0A655}"/>
              </a:ext>
            </a:extLst>
          </p:cNvPr>
          <p:cNvSpPr txBox="1"/>
          <p:nvPr/>
        </p:nvSpPr>
        <p:spPr>
          <a:xfrm>
            <a:off x="469311" y="1872823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파티 활용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B7042-11CF-234D-B418-C259249994C8}"/>
              </a:ext>
            </a:extLst>
          </p:cNvPr>
          <p:cNvSpPr txBox="1"/>
          <p:nvPr/>
        </p:nvSpPr>
        <p:spPr>
          <a:xfrm>
            <a:off x="469311" y="3041377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스테이지 전투에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파티 이상의 파티가 참여하는 스테이지를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파티 별 다른 임무를 수행하는 것을 목표로 파티 시스템을 제안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※ </a:t>
            </a:r>
            <a:r>
              <a:rPr lang="ko-KR" altLang="en-US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내용은 전투 시스템 후속으로 추가 설명</a:t>
            </a:r>
            <a:endParaRPr lang="en-US" altLang="ko-KR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9D773-1229-FEA8-55B1-3239C2214F8A}"/>
              </a:ext>
            </a:extLst>
          </p:cNvPr>
          <p:cNvSpPr txBox="1"/>
          <p:nvPr/>
        </p:nvSpPr>
        <p:spPr>
          <a:xfrm>
            <a:off x="469311" y="2672045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파티 </a:t>
            </a:r>
            <a:r>
              <a:rPr lang="en-US" altLang="ko-KR" dirty="0"/>
              <a:t>(</a:t>
            </a:r>
            <a:r>
              <a:rPr lang="ko-KR" altLang="en-US" dirty="0"/>
              <a:t>제안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4AA2B-5C9F-5083-3028-1BF646BCB927}"/>
              </a:ext>
            </a:extLst>
          </p:cNvPr>
          <p:cNvSpPr txBox="1"/>
          <p:nvPr/>
        </p:nvSpPr>
        <p:spPr>
          <a:xfrm>
            <a:off x="542971" y="5649686"/>
            <a:ext cx="109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파티 시스템 내용의 경우 밸런스 상 이유로 추가 논의가 필요</a:t>
            </a:r>
          </a:p>
        </p:txBody>
      </p:sp>
    </p:spTree>
    <p:extLst>
      <p:ext uri="{BB962C8B-B14F-4D97-AF65-F5344CB8AC3E}">
        <p14:creationId xmlns:p14="http://schemas.microsoft.com/office/powerpoint/2010/main" val="367857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휴식처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933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 전투이외 모든 상호작용을 하는 공간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 관리 및 출정 파티 관리 등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휴식처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293C6-9B25-145E-80F4-33EBDBD4851F}"/>
              </a:ext>
            </a:extLst>
          </p:cNvPr>
          <p:cNvSpPr txBox="1"/>
          <p:nvPr/>
        </p:nvSpPr>
        <p:spPr>
          <a:xfrm>
            <a:off x="469311" y="224215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숙소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훈련장 등 건물을 이용하여 영웅의 휴식 및 훈련을 진행하는 공간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객잔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합성소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등 건물을 이용하여 새로운 영웅을 영입 및 기존 영웅의 소모 및 강화 공간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7CF51-ED9E-C506-F79B-BC86C1E0A655}"/>
              </a:ext>
            </a:extLst>
          </p:cNvPr>
          <p:cNvSpPr txBox="1"/>
          <p:nvPr/>
        </p:nvSpPr>
        <p:spPr>
          <a:xfrm>
            <a:off x="469311" y="1872823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영웅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470A3-479B-65E4-F81C-701BC1ADF593}"/>
              </a:ext>
            </a:extLst>
          </p:cNvPr>
          <p:cNvSpPr txBox="1"/>
          <p:nvPr/>
        </p:nvSpPr>
        <p:spPr>
          <a:xfrm>
            <a:off x="469311" y="3318376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전투직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영웅 이외 남은 영웅들 중 관리관련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스탯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스킬이 높은 영웅을 이용하여 휴식처의 효율을 올려주는 기능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91306-3516-EC8A-A62F-00C8BF7E711D}"/>
              </a:ext>
            </a:extLst>
          </p:cNvPr>
          <p:cNvSpPr txBox="1"/>
          <p:nvPr/>
        </p:nvSpPr>
        <p:spPr>
          <a:xfrm>
            <a:off x="469311" y="2949044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휴식처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E2531-C944-87F8-F1E4-4E4923CDE1DA}"/>
              </a:ext>
            </a:extLst>
          </p:cNvPr>
          <p:cNvSpPr txBox="1"/>
          <p:nvPr/>
        </p:nvSpPr>
        <p:spPr>
          <a:xfrm>
            <a:off x="469311" y="420011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영웅의 성장 및 기존 영웅 강화를 위해 이미 클리어한 스테이지의 자동 전투 진행 및 사이드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등을 제공하여 기존 전투 스테이지 이외 성장요소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5E66E-1D93-05A9-6B60-7944410A5BA2}"/>
              </a:ext>
            </a:extLst>
          </p:cNvPr>
          <p:cNvSpPr txBox="1"/>
          <p:nvPr/>
        </p:nvSpPr>
        <p:spPr>
          <a:xfrm>
            <a:off x="469311" y="3830787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전투 진행</a:t>
            </a:r>
          </a:p>
        </p:txBody>
      </p:sp>
    </p:spTree>
    <p:extLst>
      <p:ext uri="{BB962C8B-B14F-4D97-AF65-F5344CB8AC3E}">
        <p14:creationId xmlns:p14="http://schemas.microsoft.com/office/powerpoint/2010/main" val="374463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전투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1C329-2300-639F-89A8-E31C03A42AD0}"/>
              </a:ext>
            </a:extLst>
          </p:cNvPr>
          <p:cNvSpPr txBox="1"/>
          <p:nvPr/>
        </p:nvSpPr>
        <p:spPr>
          <a:xfrm>
            <a:off x="469311" y="144293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 형식의 전투 제공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 당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서브 스테이지 존재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 10-4),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전투의 들어간 파티는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서브 스테이지를 클리어해야 휴식처로 돌아올 수 있음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21A66-C296-8EC4-66AA-A028B06EFA12}"/>
              </a:ext>
            </a:extLst>
          </p:cNvPr>
          <p:cNvSpPr txBox="1"/>
          <p:nvPr/>
        </p:nvSpPr>
        <p:spPr>
          <a:xfrm>
            <a:off x="469311" y="1073601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9B737-509A-14F8-31DD-642432DCCA31}"/>
              </a:ext>
            </a:extLst>
          </p:cNvPr>
          <p:cNvSpPr txBox="1"/>
          <p:nvPr/>
        </p:nvSpPr>
        <p:spPr>
          <a:xfrm>
            <a:off x="469311" y="251915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서브 스테이지를 통해 다양한 전투 경험을 제공하고자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서브 스테이지의 전투 방식의 다양화를 위해 다양한 목표를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제공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섬멸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호위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생존 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34CA2-7121-F9F3-EA7E-FC89D082324B}"/>
              </a:ext>
            </a:extLst>
          </p:cNvPr>
          <p:cNvSpPr txBox="1"/>
          <p:nvPr/>
        </p:nvSpPr>
        <p:spPr>
          <a:xfrm>
            <a:off x="469311" y="2149822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스테이지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BA153-3EC4-5B16-FB36-60B24DEBFDDC}"/>
              </a:ext>
            </a:extLst>
          </p:cNvPr>
          <p:cNvSpPr txBox="1"/>
          <p:nvPr/>
        </p:nvSpPr>
        <p:spPr>
          <a:xfrm>
            <a:off x="469310" y="3595375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전투 방식의 다양화를 위해 다양한 목표를 제공의 대한 추가 설명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섬멸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스테이지의 존재하는 모든 적을 처치 시 스테이지 클리어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호위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스테이지의 존재하는 호위 목표를 특정 시간동안 지킬 경우 스테이지 클리어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생존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영웅이 스테이지에서 특정 시간동안 적에게 죽지 않을 경우 스테이지 클리어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위 방식처럼 다양한 전투 목표를 제공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83856-852B-7DAB-337D-0C386356FFEB}"/>
              </a:ext>
            </a:extLst>
          </p:cNvPr>
          <p:cNvSpPr txBox="1"/>
          <p:nvPr/>
        </p:nvSpPr>
        <p:spPr>
          <a:xfrm>
            <a:off x="469311" y="3226043"/>
            <a:ext cx="23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31A09-B06F-4A40-D01C-93DB9C3632E3}"/>
              </a:ext>
            </a:extLst>
          </p:cNvPr>
          <p:cNvSpPr txBox="1"/>
          <p:nvPr/>
        </p:nvSpPr>
        <p:spPr>
          <a:xfrm>
            <a:off x="469311" y="550259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스테이지를 진행하다 죽은 영웅은 부활 할 수 없음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서브 스테이지를 클리어 한 영웅은 휴식처로 돌아갈 경우 모든 상태이상 해제 및 체력 회복 제공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D667C-DDA2-C82B-DA7B-9E67AB753A28}"/>
              </a:ext>
            </a:extLst>
          </p:cNvPr>
          <p:cNvSpPr txBox="1"/>
          <p:nvPr/>
        </p:nvSpPr>
        <p:spPr>
          <a:xfrm>
            <a:off x="469311" y="5133261"/>
            <a:ext cx="605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클리어 </a:t>
            </a:r>
            <a:r>
              <a:rPr lang="en-US" altLang="ko-KR" dirty="0"/>
              <a:t>&amp; </a:t>
            </a:r>
            <a:r>
              <a:rPr lang="ko-KR" altLang="en-US" dirty="0"/>
              <a:t>영웅의 죽음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9CF26D-EA2F-5241-6D36-1EE7B91F680C}"/>
              </a:ext>
            </a:extLst>
          </p:cNvPr>
          <p:cNvSpPr/>
          <p:nvPr/>
        </p:nvSpPr>
        <p:spPr>
          <a:xfrm>
            <a:off x="394447" y="3226043"/>
            <a:ext cx="8402918" cy="1907218"/>
          </a:xfrm>
          <a:prstGeom prst="roundRect">
            <a:avLst/>
          </a:prstGeom>
          <a:noFill/>
          <a:ln>
            <a:solidFill>
              <a:srgbClr val="3BB7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7FCE80A-EC8C-998F-73C0-32704BBE0CEE}"/>
              </a:ext>
            </a:extLst>
          </p:cNvPr>
          <p:cNvSpPr/>
          <p:nvPr/>
        </p:nvSpPr>
        <p:spPr>
          <a:xfrm>
            <a:off x="8872229" y="3872753"/>
            <a:ext cx="394447" cy="442259"/>
          </a:xfrm>
          <a:prstGeom prst="rightArrow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2D3269-0FE1-E1A5-630D-11625DF6A893}"/>
              </a:ext>
            </a:extLst>
          </p:cNvPr>
          <p:cNvSpPr/>
          <p:nvPr/>
        </p:nvSpPr>
        <p:spPr>
          <a:xfrm>
            <a:off x="9412942" y="3226043"/>
            <a:ext cx="2492188" cy="1907218"/>
          </a:xfrm>
          <a:prstGeom prst="round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</a:t>
            </a:r>
            <a:r>
              <a:rPr lang="ko-KR" altLang="en-US" dirty="0" err="1"/>
              <a:t>기믹</a:t>
            </a:r>
            <a:r>
              <a:rPr lang="ko-KR" altLang="en-US" dirty="0"/>
              <a:t> 형태로 </a:t>
            </a:r>
            <a:br>
              <a:rPr lang="en-US" altLang="ko-KR" dirty="0"/>
            </a:b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90267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11950EA7-B63F-D87F-C6E7-C4F43C37A88A}"/>
              </a:ext>
            </a:extLst>
          </p:cNvPr>
          <p:cNvCxnSpPr>
            <a:cxnSpLocks/>
            <a:stCxn id="153" idx="2"/>
            <a:endCxn id="189" idx="0"/>
          </p:cNvCxnSpPr>
          <p:nvPr/>
        </p:nvCxnSpPr>
        <p:spPr>
          <a:xfrm>
            <a:off x="6185646" y="4694543"/>
            <a:ext cx="0" cy="14298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45">
            <a:extLst>
              <a:ext uri="{FF2B5EF4-FFF2-40B4-BE49-F238E27FC236}">
                <a16:creationId xmlns:a16="http://schemas.microsoft.com/office/drawing/2014/main" id="{4A1D056A-BA63-9D99-39B7-6CE69B3ECA97}"/>
              </a:ext>
            </a:extLst>
          </p:cNvPr>
          <p:cNvCxnSpPr>
            <a:cxnSpLocks/>
            <a:stCxn id="137" idx="0"/>
            <a:endCxn id="85" idx="2"/>
          </p:cNvCxnSpPr>
          <p:nvPr/>
        </p:nvCxnSpPr>
        <p:spPr>
          <a:xfrm flipV="1">
            <a:off x="9868989" y="3367380"/>
            <a:ext cx="0" cy="2401994"/>
          </a:xfrm>
          <a:prstGeom prst="straightConnector1">
            <a:avLst/>
          </a:prstGeom>
          <a:ln w="25400">
            <a:solidFill>
              <a:srgbClr val="675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시스템 간 상호작용 정리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F46281-EC52-0975-A2F0-A6DFAA2A57B3}"/>
              </a:ext>
            </a:extLst>
          </p:cNvPr>
          <p:cNvSpPr/>
          <p:nvPr/>
        </p:nvSpPr>
        <p:spPr>
          <a:xfrm>
            <a:off x="1038498" y="2279469"/>
            <a:ext cx="933994" cy="463732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7FE1BF-DE30-353D-FFEA-B112F1095EAD}"/>
              </a:ext>
            </a:extLst>
          </p:cNvPr>
          <p:cNvSpPr/>
          <p:nvPr/>
        </p:nvSpPr>
        <p:spPr>
          <a:xfrm>
            <a:off x="1038498" y="2848038"/>
            <a:ext cx="1449976" cy="287476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레벨 </a:t>
            </a:r>
            <a:r>
              <a:rPr lang="en-US" altLang="ko-KR" sz="1400" dirty="0"/>
              <a:t>&amp; </a:t>
            </a:r>
            <a:r>
              <a:rPr lang="ko-KR" altLang="en-US" sz="1400" dirty="0"/>
              <a:t>등급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49FB7E0-B2A7-D8E4-967B-0D789243ECF3}"/>
              </a:ext>
            </a:extLst>
          </p:cNvPr>
          <p:cNvSpPr/>
          <p:nvPr/>
        </p:nvSpPr>
        <p:spPr>
          <a:xfrm>
            <a:off x="1038498" y="3240351"/>
            <a:ext cx="1449976" cy="287476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스테이터스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8B6BB84-AB11-FBB3-7511-DDE0B2463D86}"/>
              </a:ext>
            </a:extLst>
          </p:cNvPr>
          <p:cNvSpPr/>
          <p:nvPr/>
        </p:nvSpPr>
        <p:spPr>
          <a:xfrm>
            <a:off x="1038498" y="3632664"/>
            <a:ext cx="1449976" cy="287476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특성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AE35768-296E-AD6C-8F24-5E6847AD72C8}"/>
              </a:ext>
            </a:extLst>
          </p:cNvPr>
          <p:cNvSpPr/>
          <p:nvPr/>
        </p:nvSpPr>
        <p:spPr>
          <a:xfrm>
            <a:off x="1038498" y="4024977"/>
            <a:ext cx="1449976" cy="287476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아이템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8C55264-1DA6-2AC4-DE9F-0D19728694ED}"/>
              </a:ext>
            </a:extLst>
          </p:cNvPr>
          <p:cNvSpPr/>
          <p:nvPr/>
        </p:nvSpPr>
        <p:spPr>
          <a:xfrm>
            <a:off x="1038498" y="4417290"/>
            <a:ext cx="1449976" cy="287476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47168D-AE92-444A-9567-417887E49083}"/>
              </a:ext>
            </a:extLst>
          </p:cNvPr>
          <p:cNvSpPr/>
          <p:nvPr/>
        </p:nvSpPr>
        <p:spPr>
          <a:xfrm>
            <a:off x="1038498" y="4809600"/>
            <a:ext cx="1449976" cy="287476"/>
          </a:xfrm>
          <a:prstGeom prst="round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스킬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A9F817E-0B30-2168-22F2-9D7518D09A2C}"/>
              </a:ext>
            </a:extLst>
          </p:cNvPr>
          <p:cNvCxnSpPr>
            <a:stCxn id="3" idx="1"/>
            <a:endCxn id="5" idx="1"/>
          </p:cNvCxnSpPr>
          <p:nvPr/>
        </p:nvCxnSpPr>
        <p:spPr>
          <a:xfrm rot="10800000" flipV="1">
            <a:off x="1038498" y="2511334"/>
            <a:ext cx="12700" cy="480441"/>
          </a:xfrm>
          <a:prstGeom prst="bentConnector3">
            <a:avLst>
              <a:gd name="adj1" fmla="val 1800000"/>
            </a:avLst>
          </a:prstGeom>
          <a:ln w="254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494249F-3E0F-45E7-851D-FFEDE5A386D7}"/>
              </a:ext>
            </a:extLst>
          </p:cNvPr>
          <p:cNvCxnSpPr>
            <a:cxnSpLocks/>
            <a:stCxn id="3" idx="1"/>
            <a:endCxn id="8" idx="1"/>
          </p:cNvCxnSpPr>
          <p:nvPr/>
        </p:nvCxnSpPr>
        <p:spPr>
          <a:xfrm rot="10800000" flipV="1">
            <a:off x="1038498" y="2511335"/>
            <a:ext cx="12700" cy="872754"/>
          </a:xfrm>
          <a:prstGeom prst="bentConnector3">
            <a:avLst>
              <a:gd name="adj1" fmla="val 1800000"/>
            </a:avLst>
          </a:prstGeom>
          <a:ln w="254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8BA1476-460C-9B07-2EEB-C8BF9E317D4B}"/>
              </a:ext>
            </a:extLst>
          </p:cNvPr>
          <p:cNvCxnSpPr>
            <a:cxnSpLocks/>
            <a:stCxn id="3" idx="1"/>
            <a:endCxn id="11" idx="1"/>
          </p:cNvCxnSpPr>
          <p:nvPr/>
        </p:nvCxnSpPr>
        <p:spPr>
          <a:xfrm rot="10800000" flipV="1">
            <a:off x="1038498" y="2511334"/>
            <a:ext cx="12700" cy="1265067"/>
          </a:xfrm>
          <a:prstGeom prst="bentConnector3">
            <a:avLst>
              <a:gd name="adj1" fmla="val 1800000"/>
            </a:avLst>
          </a:prstGeom>
          <a:ln w="254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FE51CF1-5EF3-BD7E-1E40-492FD701FA4B}"/>
              </a:ext>
            </a:extLst>
          </p:cNvPr>
          <p:cNvCxnSpPr>
            <a:cxnSpLocks/>
            <a:stCxn id="3" idx="1"/>
            <a:endCxn id="12" idx="1"/>
          </p:cNvCxnSpPr>
          <p:nvPr/>
        </p:nvCxnSpPr>
        <p:spPr>
          <a:xfrm rot="10800000" flipV="1">
            <a:off x="1038498" y="2511335"/>
            <a:ext cx="12700" cy="1657380"/>
          </a:xfrm>
          <a:prstGeom prst="bentConnector3">
            <a:avLst>
              <a:gd name="adj1" fmla="val 1800000"/>
            </a:avLst>
          </a:prstGeom>
          <a:ln w="254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A435374-18F2-69DE-D69C-673F74A6C8D8}"/>
              </a:ext>
            </a:extLst>
          </p:cNvPr>
          <p:cNvCxnSpPr>
            <a:cxnSpLocks/>
            <a:stCxn id="3" idx="1"/>
            <a:endCxn id="13" idx="1"/>
          </p:cNvCxnSpPr>
          <p:nvPr/>
        </p:nvCxnSpPr>
        <p:spPr>
          <a:xfrm rot="10800000" flipV="1">
            <a:off x="1038498" y="2511334"/>
            <a:ext cx="12700" cy="2049693"/>
          </a:xfrm>
          <a:prstGeom prst="bentConnector3">
            <a:avLst>
              <a:gd name="adj1" fmla="val 1800000"/>
            </a:avLst>
          </a:prstGeom>
          <a:ln w="254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401FBED-F1CE-B2FE-F0FE-09F110BBAD5E}"/>
              </a:ext>
            </a:extLst>
          </p:cNvPr>
          <p:cNvCxnSpPr>
            <a:cxnSpLocks/>
            <a:stCxn id="3" idx="1"/>
            <a:endCxn id="17" idx="1"/>
          </p:cNvCxnSpPr>
          <p:nvPr/>
        </p:nvCxnSpPr>
        <p:spPr>
          <a:xfrm rot="10800000" flipV="1">
            <a:off x="1038498" y="2511334"/>
            <a:ext cx="12700" cy="2442003"/>
          </a:xfrm>
          <a:prstGeom prst="bentConnector3">
            <a:avLst>
              <a:gd name="adj1" fmla="val 1800000"/>
            </a:avLst>
          </a:prstGeom>
          <a:ln w="254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18A5724-8766-0F64-0353-F7EA315C366F}"/>
              </a:ext>
            </a:extLst>
          </p:cNvPr>
          <p:cNvSpPr/>
          <p:nvPr/>
        </p:nvSpPr>
        <p:spPr>
          <a:xfrm>
            <a:off x="2710543" y="3240351"/>
            <a:ext cx="1449976" cy="2874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일반 특성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82C0AC2-08A0-3172-0A82-E75532F06125}"/>
              </a:ext>
            </a:extLst>
          </p:cNvPr>
          <p:cNvSpPr/>
          <p:nvPr/>
        </p:nvSpPr>
        <p:spPr>
          <a:xfrm>
            <a:off x="2710543" y="3632664"/>
            <a:ext cx="1449976" cy="2874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히든</a:t>
            </a:r>
            <a:r>
              <a:rPr lang="ko-KR" altLang="en-US" sz="1400" dirty="0"/>
              <a:t> 특성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7D5BBFD-8C9A-588E-5F55-A857615E616D}"/>
              </a:ext>
            </a:extLst>
          </p:cNvPr>
          <p:cNvSpPr/>
          <p:nvPr/>
        </p:nvSpPr>
        <p:spPr>
          <a:xfrm>
            <a:off x="2710543" y="4024977"/>
            <a:ext cx="1449976" cy="2874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장비형 아이템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3FDDC1C-B3D8-2D8B-FDCB-A00F3A16DEAA}"/>
              </a:ext>
            </a:extLst>
          </p:cNvPr>
          <p:cNvSpPr/>
          <p:nvPr/>
        </p:nvSpPr>
        <p:spPr>
          <a:xfrm>
            <a:off x="2710543" y="4417290"/>
            <a:ext cx="1449976" cy="2874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소모품 아이템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2F61DA5-671E-A482-ABFF-6939B6D6396C}"/>
              </a:ext>
            </a:extLst>
          </p:cNvPr>
          <p:cNvCxnSpPr>
            <a:cxnSpLocks/>
            <a:stCxn id="39" idx="1"/>
            <a:endCxn id="11" idx="3"/>
          </p:cNvCxnSpPr>
          <p:nvPr/>
        </p:nvCxnSpPr>
        <p:spPr>
          <a:xfrm rot="10800000" flipV="1">
            <a:off x="2488475" y="3384088"/>
            <a:ext cx="222069" cy="392313"/>
          </a:xfrm>
          <a:prstGeom prst="bentConnector3">
            <a:avLst>
              <a:gd name="adj1" fmla="val 50000"/>
            </a:avLst>
          </a:prstGeom>
          <a:ln w="254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580D88C-7783-CB2B-3254-86289FF8BC56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flipH="1">
            <a:off x="2488474" y="3776402"/>
            <a:ext cx="222069" cy="0"/>
          </a:xfrm>
          <a:prstGeom prst="straightConnector1">
            <a:avLst/>
          </a:prstGeom>
          <a:ln w="254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08FFFA5-E7B8-ECDD-5F2C-23DE7A10E89C}"/>
              </a:ext>
            </a:extLst>
          </p:cNvPr>
          <p:cNvCxnSpPr>
            <a:cxnSpLocks/>
            <a:stCxn id="42" idx="1"/>
            <a:endCxn id="12" idx="3"/>
          </p:cNvCxnSpPr>
          <p:nvPr/>
        </p:nvCxnSpPr>
        <p:spPr>
          <a:xfrm rot="10800000">
            <a:off x="2488475" y="4168716"/>
            <a:ext cx="222069" cy="392313"/>
          </a:xfrm>
          <a:prstGeom prst="bentConnector3">
            <a:avLst>
              <a:gd name="adj1" fmla="val 50000"/>
            </a:avLst>
          </a:prstGeom>
          <a:ln w="254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5">
            <a:extLst>
              <a:ext uri="{FF2B5EF4-FFF2-40B4-BE49-F238E27FC236}">
                <a16:creationId xmlns:a16="http://schemas.microsoft.com/office/drawing/2014/main" id="{5454DA1B-1689-4BA2-C2D7-D462B630BD9D}"/>
              </a:ext>
            </a:extLst>
          </p:cNvPr>
          <p:cNvCxnSpPr>
            <a:cxnSpLocks/>
            <a:stCxn id="41" idx="1"/>
            <a:endCxn id="12" idx="3"/>
          </p:cNvCxnSpPr>
          <p:nvPr/>
        </p:nvCxnSpPr>
        <p:spPr>
          <a:xfrm flipH="1">
            <a:off x="2488474" y="4168715"/>
            <a:ext cx="222069" cy="0"/>
          </a:xfrm>
          <a:prstGeom prst="straightConnector1">
            <a:avLst/>
          </a:prstGeom>
          <a:ln w="254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49E2162-D79C-1362-2C94-154561835F80}"/>
              </a:ext>
            </a:extLst>
          </p:cNvPr>
          <p:cNvSpPr/>
          <p:nvPr/>
        </p:nvSpPr>
        <p:spPr>
          <a:xfrm>
            <a:off x="9144001" y="2398085"/>
            <a:ext cx="1449976" cy="287476"/>
          </a:xfrm>
          <a:prstGeom prst="round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관리직 영웅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9B573B-BC27-8940-A204-BF21F61678B2}"/>
              </a:ext>
            </a:extLst>
          </p:cNvPr>
          <p:cNvSpPr/>
          <p:nvPr/>
        </p:nvSpPr>
        <p:spPr>
          <a:xfrm>
            <a:off x="5460658" y="2398085"/>
            <a:ext cx="1449976" cy="28747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전투직</a:t>
            </a:r>
            <a:r>
              <a:rPr lang="ko-KR" altLang="en-US" sz="1400" dirty="0"/>
              <a:t> 영웅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53E0301-72BA-1537-49E6-21DA1D521B40}"/>
              </a:ext>
            </a:extLst>
          </p:cNvPr>
          <p:cNvCxnSpPr>
            <a:cxnSpLocks/>
            <a:stCxn id="3" idx="3"/>
            <a:endCxn id="62" idx="0"/>
          </p:cNvCxnSpPr>
          <p:nvPr/>
        </p:nvCxnSpPr>
        <p:spPr>
          <a:xfrm flipV="1">
            <a:off x="1972492" y="2398085"/>
            <a:ext cx="4213154" cy="113250"/>
          </a:xfrm>
          <a:prstGeom prst="bentConnector4">
            <a:avLst>
              <a:gd name="adj1" fmla="val 41396"/>
              <a:gd name="adj2" fmla="val 406592"/>
            </a:avLst>
          </a:prstGeom>
          <a:ln w="254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441104F-4C8B-2BD6-B8BC-9E01C23E7688}"/>
              </a:ext>
            </a:extLst>
          </p:cNvPr>
          <p:cNvCxnSpPr>
            <a:cxnSpLocks/>
            <a:stCxn id="3" idx="3"/>
            <a:endCxn id="57" idx="0"/>
          </p:cNvCxnSpPr>
          <p:nvPr/>
        </p:nvCxnSpPr>
        <p:spPr>
          <a:xfrm flipV="1">
            <a:off x="1972492" y="2398085"/>
            <a:ext cx="7896497" cy="113250"/>
          </a:xfrm>
          <a:prstGeom prst="bentConnector4">
            <a:avLst>
              <a:gd name="adj1" fmla="val 22167"/>
              <a:gd name="adj2" fmla="val 406592"/>
            </a:avLst>
          </a:prstGeom>
          <a:ln w="25400"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2AD5A0E0-5AEF-D042-3768-76779E32D90C}"/>
              </a:ext>
            </a:extLst>
          </p:cNvPr>
          <p:cNvSpPr/>
          <p:nvPr/>
        </p:nvSpPr>
        <p:spPr>
          <a:xfrm>
            <a:off x="9261948" y="2903648"/>
            <a:ext cx="1214081" cy="463732"/>
          </a:xfrm>
          <a:prstGeom prst="round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휴식처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8B87430-22C3-A276-74E2-0FEF28D77BD2}"/>
              </a:ext>
            </a:extLst>
          </p:cNvPr>
          <p:cNvSpPr/>
          <p:nvPr/>
        </p:nvSpPr>
        <p:spPr>
          <a:xfrm>
            <a:off x="5578606" y="3594272"/>
            <a:ext cx="1214080" cy="4637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B3F9533-1486-187A-300C-3E64A8EF4332}"/>
              </a:ext>
            </a:extLst>
          </p:cNvPr>
          <p:cNvCxnSpPr>
            <a:cxnSpLocks/>
            <a:stCxn id="205" idx="2"/>
            <a:endCxn id="86" idx="0"/>
          </p:cNvCxnSpPr>
          <p:nvPr/>
        </p:nvCxnSpPr>
        <p:spPr>
          <a:xfrm>
            <a:off x="6185646" y="3367380"/>
            <a:ext cx="0" cy="2268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0BC3E5B-20A4-8464-57AB-88DF1785F33B}"/>
              </a:ext>
            </a:extLst>
          </p:cNvPr>
          <p:cNvCxnSpPr>
            <a:cxnSpLocks/>
            <a:stCxn id="57" idx="2"/>
            <a:endCxn id="85" idx="0"/>
          </p:cNvCxnSpPr>
          <p:nvPr/>
        </p:nvCxnSpPr>
        <p:spPr>
          <a:xfrm>
            <a:off x="9868989" y="2685561"/>
            <a:ext cx="0" cy="218087"/>
          </a:xfrm>
          <a:prstGeom prst="straightConnector1">
            <a:avLst/>
          </a:prstGeom>
          <a:ln w="25400">
            <a:solidFill>
              <a:srgbClr val="675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8DDD16B-70F3-AB23-80B4-A460A86C953C}"/>
              </a:ext>
            </a:extLst>
          </p:cNvPr>
          <p:cNvSpPr/>
          <p:nvPr/>
        </p:nvSpPr>
        <p:spPr>
          <a:xfrm>
            <a:off x="9144001" y="3673595"/>
            <a:ext cx="1449976" cy="287476"/>
          </a:xfrm>
          <a:prstGeom prst="round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숙소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EFCCDAE-2219-7749-ED11-4CB844D4DAEC}"/>
              </a:ext>
            </a:extLst>
          </p:cNvPr>
          <p:cNvSpPr/>
          <p:nvPr/>
        </p:nvSpPr>
        <p:spPr>
          <a:xfrm>
            <a:off x="9144001" y="4065908"/>
            <a:ext cx="1449976" cy="287476"/>
          </a:xfrm>
          <a:prstGeom prst="round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훈련소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9D851B1B-1F63-4C25-7A09-79D38DCCA3DF}"/>
              </a:ext>
            </a:extLst>
          </p:cNvPr>
          <p:cNvSpPr/>
          <p:nvPr/>
        </p:nvSpPr>
        <p:spPr>
          <a:xfrm>
            <a:off x="9144001" y="4458221"/>
            <a:ext cx="1449976" cy="287476"/>
          </a:xfrm>
          <a:prstGeom prst="round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합성소</a:t>
            </a:r>
            <a:endParaRPr lang="ko-KR" altLang="en-US" sz="1400" dirty="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56EA3131-8E76-C521-ED78-809B4E5E23F4}"/>
              </a:ext>
            </a:extLst>
          </p:cNvPr>
          <p:cNvSpPr/>
          <p:nvPr/>
        </p:nvSpPr>
        <p:spPr>
          <a:xfrm>
            <a:off x="9144001" y="4850534"/>
            <a:ext cx="1449976" cy="287476"/>
          </a:xfrm>
          <a:prstGeom prst="round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객잔</a:t>
            </a:r>
            <a:endParaRPr lang="ko-KR" altLang="en-US" sz="1400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0AFD9C7-925E-BA43-86DF-BBD3B110ACA5}"/>
              </a:ext>
            </a:extLst>
          </p:cNvPr>
          <p:cNvCxnSpPr>
            <a:cxnSpLocks/>
            <a:stCxn id="102" idx="3"/>
            <a:endCxn id="3" idx="0"/>
          </p:cNvCxnSpPr>
          <p:nvPr/>
        </p:nvCxnSpPr>
        <p:spPr>
          <a:xfrm flipH="1" flipV="1">
            <a:off x="1505495" y="2279469"/>
            <a:ext cx="9088482" cy="1537864"/>
          </a:xfrm>
          <a:prstGeom prst="bentConnector4">
            <a:avLst>
              <a:gd name="adj1" fmla="val -2515"/>
              <a:gd name="adj2" fmla="val 125333"/>
            </a:avLst>
          </a:prstGeom>
          <a:ln w="25400">
            <a:solidFill>
              <a:srgbClr val="675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8DBEA49C-86A1-C187-4BA3-FFFDA713592A}"/>
              </a:ext>
            </a:extLst>
          </p:cNvPr>
          <p:cNvCxnSpPr>
            <a:cxnSpLocks/>
            <a:stCxn id="103" idx="1"/>
            <a:endCxn id="62" idx="0"/>
          </p:cNvCxnSpPr>
          <p:nvPr/>
        </p:nvCxnSpPr>
        <p:spPr>
          <a:xfrm rot="10800000">
            <a:off x="6185647" y="2398086"/>
            <a:ext cx="2958355" cy="1811561"/>
          </a:xfrm>
          <a:prstGeom prst="bentConnector4">
            <a:avLst>
              <a:gd name="adj1" fmla="val 26156"/>
              <a:gd name="adj2" fmla="val 112619"/>
            </a:avLst>
          </a:prstGeom>
          <a:ln w="25400">
            <a:solidFill>
              <a:srgbClr val="675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DEBCC393-DD15-7984-195E-3519E1B7300C}"/>
              </a:ext>
            </a:extLst>
          </p:cNvPr>
          <p:cNvCxnSpPr>
            <a:cxnSpLocks/>
            <a:stCxn id="104" idx="3"/>
            <a:endCxn id="3" idx="0"/>
          </p:cNvCxnSpPr>
          <p:nvPr/>
        </p:nvCxnSpPr>
        <p:spPr>
          <a:xfrm flipH="1" flipV="1">
            <a:off x="1505495" y="2279469"/>
            <a:ext cx="9088482" cy="2322490"/>
          </a:xfrm>
          <a:prstGeom prst="bentConnector4">
            <a:avLst>
              <a:gd name="adj1" fmla="val -2515"/>
              <a:gd name="adj2" fmla="val 117052"/>
            </a:avLst>
          </a:prstGeom>
          <a:ln w="25400">
            <a:solidFill>
              <a:srgbClr val="675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89B89EF5-3D57-8DFE-8A9E-4943E3DE43E1}"/>
              </a:ext>
            </a:extLst>
          </p:cNvPr>
          <p:cNvCxnSpPr>
            <a:cxnSpLocks/>
            <a:stCxn id="105" idx="3"/>
            <a:endCxn id="127" idx="3"/>
          </p:cNvCxnSpPr>
          <p:nvPr/>
        </p:nvCxnSpPr>
        <p:spPr>
          <a:xfrm flipH="1" flipV="1">
            <a:off x="6844937" y="1262977"/>
            <a:ext cx="3749040" cy="3731295"/>
          </a:xfrm>
          <a:prstGeom prst="bentConnector3">
            <a:avLst>
              <a:gd name="adj1" fmla="val -6098"/>
            </a:avLst>
          </a:prstGeom>
          <a:ln w="25400">
            <a:solidFill>
              <a:srgbClr val="675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853815CE-6B27-F6B4-F60E-3E9A885E9375}"/>
              </a:ext>
            </a:extLst>
          </p:cNvPr>
          <p:cNvSpPr/>
          <p:nvPr/>
        </p:nvSpPr>
        <p:spPr>
          <a:xfrm>
            <a:off x="5526355" y="1031111"/>
            <a:ext cx="1318582" cy="463732"/>
          </a:xfrm>
          <a:prstGeom prst="round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영웅 영입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1F4C52BB-7F70-9D22-219C-9B89CD4A73F0}"/>
              </a:ext>
            </a:extLst>
          </p:cNvPr>
          <p:cNvCxnSpPr>
            <a:cxnSpLocks/>
            <a:stCxn id="127" idx="1"/>
            <a:endCxn id="3" idx="0"/>
          </p:cNvCxnSpPr>
          <p:nvPr/>
        </p:nvCxnSpPr>
        <p:spPr>
          <a:xfrm rot="10800000" flipV="1">
            <a:off x="1505495" y="1262977"/>
            <a:ext cx="4020860" cy="1016492"/>
          </a:xfrm>
          <a:prstGeom prst="bentConnector2">
            <a:avLst/>
          </a:prstGeom>
          <a:ln w="25400">
            <a:solidFill>
              <a:srgbClr val="675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14CE48C-4F82-BC65-F5F3-40F20048060A}"/>
              </a:ext>
            </a:extLst>
          </p:cNvPr>
          <p:cNvSpPr/>
          <p:nvPr/>
        </p:nvSpPr>
        <p:spPr>
          <a:xfrm>
            <a:off x="9144001" y="5769374"/>
            <a:ext cx="1449976" cy="287476"/>
          </a:xfrm>
          <a:prstGeom prst="round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미궁</a:t>
            </a: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EAAF9A8E-F8AC-C2B4-C541-A13F2495869B}"/>
              </a:ext>
            </a:extLst>
          </p:cNvPr>
          <p:cNvCxnSpPr>
            <a:cxnSpLocks/>
            <a:stCxn id="205" idx="3"/>
            <a:endCxn id="137" idx="1"/>
          </p:cNvCxnSpPr>
          <p:nvPr/>
        </p:nvCxnSpPr>
        <p:spPr>
          <a:xfrm>
            <a:off x="6792686" y="3135514"/>
            <a:ext cx="2351315" cy="277759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BF26B25-A967-BC50-EB92-1F38C3863400}"/>
              </a:ext>
            </a:extLst>
          </p:cNvPr>
          <p:cNvSpPr/>
          <p:nvPr/>
        </p:nvSpPr>
        <p:spPr>
          <a:xfrm>
            <a:off x="5578606" y="4230811"/>
            <a:ext cx="1214080" cy="4637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AA365DAA-3959-DC15-B0EF-57A214EB877C}"/>
              </a:ext>
            </a:extLst>
          </p:cNvPr>
          <p:cNvSpPr/>
          <p:nvPr/>
        </p:nvSpPr>
        <p:spPr>
          <a:xfrm>
            <a:off x="4614816" y="4768020"/>
            <a:ext cx="1449976" cy="28747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섬멸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3D2FADE-25F5-771D-750C-DDA4FE6A90D7}"/>
              </a:ext>
            </a:extLst>
          </p:cNvPr>
          <p:cNvSpPr/>
          <p:nvPr/>
        </p:nvSpPr>
        <p:spPr>
          <a:xfrm>
            <a:off x="4614816" y="5160333"/>
            <a:ext cx="1449976" cy="28747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호위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5E54CB64-A18E-06FA-2EAA-C1B88A3B68EE}"/>
              </a:ext>
            </a:extLst>
          </p:cNvPr>
          <p:cNvSpPr/>
          <p:nvPr/>
        </p:nvSpPr>
        <p:spPr>
          <a:xfrm>
            <a:off x="4614816" y="5552646"/>
            <a:ext cx="1449976" cy="28747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생존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A59AF94E-5742-6236-1E40-7B87D02DED33}"/>
              </a:ext>
            </a:extLst>
          </p:cNvPr>
          <p:cNvCxnSpPr>
            <a:cxnSpLocks/>
            <a:stCxn id="153" idx="1"/>
            <a:endCxn id="158" idx="1"/>
          </p:cNvCxnSpPr>
          <p:nvPr/>
        </p:nvCxnSpPr>
        <p:spPr>
          <a:xfrm rot="10800000" flipV="1">
            <a:off x="4614816" y="4462677"/>
            <a:ext cx="963790" cy="841394"/>
          </a:xfrm>
          <a:prstGeom prst="bentConnector3">
            <a:avLst>
              <a:gd name="adj1" fmla="val 123719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69E59F1E-FBCA-739A-9C5F-F16015F48473}"/>
              </a:ext>
            </a:extLst>
          </p:cNvPr>
          <p:cNvCxnSpPr>
            <a:cxnSpLocks/>
            <a:stCxn id="153" idx="1"/>
            <a:endCxn id="159" idx="1"/>
          </p:cNvCxnSpPr>
          <p:nvPr/>
        </p:nvCxnSpPr>
        <p:spPr>
          <a:xfrm rot="10800000" flipV="1">
            <a:off x="4614816" y="4462676"/>
            <a:ext cx="963790" cy="1233707"/>
          </a:xfrm>
          <a:prstGeom prst="bentConnector3">
            <a:avLst>
              <a:gd name="adj1" fmla="val 123719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210E9D6E-91EC-F188-1EF3-20499D119D04}"/>
              </a:ext>
            </a:extLst>
          </p:cNvPr>
          <p:cNvCxnSpPr>
            <a:cxnSpLocks/>
            <a:stCxn id="153" idx="1"/>
            <a:endCxn id="157" idx="1"/>
          </p:cNvCxnSpPr>
          <p:nvPr/>
        </p:nvCxnSpPr>
        <p:spPr>
          <a:xfrm rot="10800000" flipV="1">
            <a:off x="4614816" y="4462676"/>
            <a:ext cx="963790" cy="449081"/>
          </a:xfrm>
          <a:prstGeom prst="bentConnector3">
            <a:avLst>
              <a:gd name="adj1" fmla="val 123719"/>
            </a:avLst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7C2B9DFE-ACBF-DB71-D27A-C86E25776F8F}"/>
              </a:ext>
            </a:extLst>
          </p:cNvPr>
          <p:cNvCxnSpPr>
            <a:cxnSpLocks/>
            <a:stCxn id="86" idx="2"/>
            <a:endCxn id="153" idx="0"/>
          </p:cNvCxnSpPr>
          <p:nvPr/>
        </p:nvCxnSpPr>
        <p:spPr>
          <a:xfrm>
            <a:off x="6185646" y="4058004"/>
            <a:ext cx="0" cy="172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63E96A7C-1D10-0F23-B729-B76CF151CFED}"/>
              </a:ext>
            </a:extLst>
          </p:cNvPr>
          <p:cNvSpPr/>
          <p:nvPr/>
        </p:nvSpPr>
        <p:spPr>
          <a:xfrm>
            <a:off x="5526355" y="6124406"/>
            <a:ext cx="1318582" cy="463732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영웅 사망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E94DC5C9-7D9E-0951-26C1-F9403DDD65C8}"/>
              </a:ext>
            </a:extLst>
          </p:cNvPr>
          <p:cNvCxnSpPr>
            <a:cxnSpLocks/>
            <a:stCxn id="153" idx="3"/>
            <a:endCxn id="85" idx="1"/>
          </p:cNvCxnSpPr>
          <p:nvPr/>
        </p:nvCxnSpPr>
        <p:spPr>
          <a:xfrm flipV="1">
            <a:off x="6792686" y="3135514"/>
            <a:ext cx="2469262" cy="1327163"/>
          </a:xfrm>
          <a:prstGeom prst="bentConnector3">
            <a:avLst>
              <a:gd name="adj1" fmla="val 54938"/>
            </a:avLst>
          </a:prstGeom>
          <a:ln w="25400">
            <a:solidFill>
              <a:srgbClr val="3BB7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A5B73E30-B291-5C43-04F8-95C9CDACE45E}"/>
              </a:ext>
            </a:extLst>
          </p:cNvPr>
          <p:cNvSpPr/>
          <p:nvPr/>
        </p:nvSpPr>
        <p:spPr>
          <a:xfrm>
            <a:off x="5578606" y="2903648"/>
            <a:ext cx="1214080" cy="4637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파티</a:t>
            </a: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04C1A23E-6FA7-2E26-2461-4722F6183425}"/>
              </a:ext>
            </a:extLst>
          </p:cNvPr>
          <p:cNvCxnSpPr>
            <a:cxnSpLocks/>
            <a:stCxn id="62" idx="2"/>
            <a:endCxn id="205" idx="0"/>
          </p:cNvCxnSpPr>
          <p:nvPr/>
        </p:nvCxnSpPr>
        <p:spPr>
          <a:xfrm>
            <a:off x="6185646" y="2685561"/>
            <a:ext cx="0" cy="218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3F99DA8D-BB71-4279-D816-4F440930F487}"/>
              </a:ext>
            </a:extLst>
          </p:cNvPr>
          <p:cNvSpPr/>
          <p:nvPr/>
        </p:nvSpPr>
        <p:spPr>
          <a:xfrm>
            <a:off x="8961120" y="3527827"/>
            <a:ext cx="1753709" cy="1930177"/>
          </a:xfrm>
          <a:prstGeom prst="rect">
            <a:avLst/>
          </a:prstGeom>
          <a:noFill/>
          <a:ln w="38100">
            <a:solidFill>
              <a:srgbClr val="6750BA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C25A177C-F9F2-093B-783A-8FB5BA165553}"/>
              </a:ext>
            </a:extLst>
          </p:cNvPr>
          <p:cNvSpPr/>
          <p:nvPr/>
        </p:nvSpPr>
        <p:spPr>
          <a:xfrm>
            <a:off x="9261948" y="5208582"/>
            <a:ext cx="1214081" cy="463732"/>
          </a:xfrm>
          <a:prstGeom prst="round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건물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8C8A50D-7D3F-1EF4-B7B1-9F073CCAE6C6}"/>
              </a:ext>
            </a:extLst>
          </p:cNvPr>
          <p:cNvSpPr txBox="1"/>
          <p:nvPr/>
        </p:nvSpPr>
        <p:spPr>
          <a:xfrm>
            <a:off x="6832639" y="4272539"/>
            <a:ext cx="914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스테이지 클리어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A711C6C-3196-27CA-1170-B1156D0106C5}"/>
              </a:ext>
            </a:extLst>
          </p:cNvPr>
          <p:cNvSpPr txBox="1"/>
          <p:nvPr/>
        </p:nvSpPr>
        <p:spPr>
          <a:xfrm>
            <a:off x="6127210" y="5826889"/>
            <a:ext cx="10932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스테이지 내 영웅 사망</a:t>
            </a:r>
          </a:p>
        </p:txBody>
      </p:sp>
    </p:spTree>
    <p:extLst>
      <p:ext uri="{BB962C8B-B14F-4D97-AF65-F5344CB8AC3E}">
        <p14:creationId xmlns:p14="http://schemas.microsoft.com/office/powerpoint/2010/main" val="169744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아이디어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064-6331-8E45-C447-9B90ECD093EE}"/>
              </a:ext>
            </a:extLst>
          </p:cNvPr>
          <p:cNvSpPr txBox="1"/>
          <p:nvPr/>
        </p:nvSpPr>
        <p:spPr>
          <a:xfrm>
            <a:off x="2987337" y="4970451"/>
            <a:ext cx="902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p.s. </a:t>
            </a:r>
            <a:r>
              <a:rPr lang="ko-KR" altLang="en-US" sz="1400" dirty="0" err="1">
                <a:solidFill>
                  <a:schemeClr val="bg1"/>
                </a:solidFill>
                <a:latin typeface="+mj-ea"/>
                <a:ea typeface="+mj-ea"/>
              </a:rPr>
              <a:t>생각나는대로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정리해서 순서가 뒤죽박죽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…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019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121234</TotalTime>
  <Words>1826</Words>
  <Application>Microsoft Office PowerPoint</Application>
  <PresentationFormat>와이드스크린</PresentationFormat>
  <Paragraphs>261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Sungeun Jeong</cp:lastModifiedBy>
  <cp:revision>57</cp:revision>
  <dcterms:created xsi:type="dcterms:W3CDTF">2023-07-15T19:55:33Z</dcterms:created>
  <dcterms:modified xsi:type="dcterms:W3CDTF">2024-02-07T01:29:57Z</dcterms:modified>
</cp:coreProperties>
</file>