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306" r:id="rId4"/>
    <p:sldId id="280" r:id="rId5"/>
    <p:sldId id="287" r:id="rId6"/>
    <p:sldId id="282" r:id="rId7"/>
    <p:sldId id="283" r:id="rId8"/>
    <p:sldId id="288" r:id="rId9"/>
    <p:sldId id="284" r:id="rId10"/>
    <p:sldId id="289" r:id="rId11"/>
    <p:sldId id="286" r:id="rId12"/>
    <p:sldId id="265" r:id="rId13"/>
    <p:sldId id="266" r:id="rId14"/>
    <p:sldId id="271" r:id="rId15"/>
    <p:sldId id="267" r:id="rId16"/>
    <p:sldId id="269" r:id="rId17"/>
    <p:sldId id="300" r:id="rId18"/>
    <p:sldId id="290" r:id="rId19"/>
    <p:sldId id="291" r:id="rId20"/>
    <p:sldId id="301" r:id="rId21"/>
    <p:sldId id="292" r:id="rId22"/>
    <p:sldId id="293" r:id="rId23"/>
    <p:sldId id="294" r:id="rId24"/>
    <p:sldId id="295" r:id="rId25"/>
    <p:sldId id="302" r:id="rId26"/>
    <p:sldId id="296" r:id="rId27"/>
    <p:sldId id="303" r:id="rId28"/>
    <p:sldId id="297" r:id="rId29"/>
    <p:sldId id="298" r:id="rId30"/>
    <p:sldId id="319" r:id="rId31"/>
    <p:sldId id="257" r:id="rId32"/>
    <p:sldId id="258" r:id="rId33"/>
    <p:sldId id="307" r:id="rId34"/>
    <p:sldId id="308" r:id="rId35"/>
    <p:sldId id="309" r:id="rId36"/>
    <p:sldId id="310" r:id="rId37"/>
    <p:sldId id="311" r:id="rId38"/>
    <p:sldId id="312" r:id="rId39"/>
    <p:sldId id="313" r:id="rId40"/>
    <p:sldId id="314" r:id="rId41"/>
    <p:sldId id="315" r:id="rId42"/>
    <p:sldId id="316" r:id="rId43"/>
    <p:sldId id="259" r:id="rId44"/>
    <p:sldId id="260" r:id="rId45"/>
    <p:sldId id="261" r:id="rId46"/>
    <p:sldId id="262" r:id="rId47"/>
    <p:sldId id="26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EF557-4773-4F44-A2D0-D7AA8E3A8E85}" type="datetimeFigureOut">
              <a:rPr lang="en-IN" smtClean="0"/>
              <a:pPr/>
              <a:t>08-02-2017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6BC353-688D-4399-9642-8EA4E2A4A46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EF557-4773-4F44-A2D0-D7AA8E3A8E85}" type="datetimeFigureOut">
              <a:rPr lang="en-IN" smtClean="0"/>
              <a:pPr/>
              <a:t>08-02-2017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BC353-688D-4399-9642-8EA4E2A4A46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wikipedia.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
            </a:r>
            <a:br>
              <a:rPr lang="en-IN" dirty="0"/>
            </a:br>
            <a:r>
              <a:rPr lang="en-IN" dirty="0"/>
              <a:t> INTERNET TECHNOLOGY AND </a:t>
            </a:r>
            <a:r>
              <a:rPr lang="en-IN" dirty="0" smtClean="0"/>
              <a:t>APPLICATIONS</a:t>
            </a:r>
            <a:br>
              <a:rPr lang="en-IN" dirty="0" smtClean="0"/>
            </a:br>
            <a:r>
              <a:rPr lang="en-IN" dirty="0" smtClean="0"/>
              <a:t>(</a:t>
            </a:r>
            <a:r>
              <a:rPr lang="en-IN" dirty="0"/>
              <a:t>CO308) </a:t>
            </a:r>
          </a:p>
        </p:txBody>
      </p:sp>
      <p:sp>
        <p:nvSpPr>
          <p:cNvPr id="3" name="Subtitle 2"/>
          <p:cNvSpPr>
            <a:spLocks noGrp="1"/>
          </p:cNvSpPr>
          <p:nvPr>
            <p:ph type="subTitle" idx="1"/>
          </p:nvPr>
        </p:nvSpPr>
        <p:spPr/>
        <p:txBody>
          <a:bodyPr/>
          <a:lstStyle/>
          <a:p>
            <a:endParaRPr lang="en-US" dirty="0"/>
          </a:p>
          <a:p>
            <a:r>
              <a:rPr lang="en-US" sz="2000" dirty="0" smtClean="0"/>
              <a:t>D. P. </a:t>
            </a:r>
            <a:r>
              <a:rPr lang="en-US" sz="2000" dirty="0" err="1" smtClean="0"/>
              <a:t>Rana</a:t>
            </a:r>
            <a:endParaRPr lang="en-IN"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84784"/>
            <a:ext cx="8686800" cy="4641379"/>
          </a:xfrm>
        </p:spPr>
        <p:txBody>
          <a:bodyPr>
            <a:noAutofit/>
          </a:bodyPr>
          <a:lstStyle/>
          <a:p>
            <a:r>
              <a:rPr lang="en-IN" sz="2400" dirty="0" smtClean="0"/>
              <a:t>The News Wars of 2010 were notable for the fact that no actual news organizations took part</a:t>
            </a:r>
          </a:p>
          <a:p>
            <a:pPr lvl="1"/>
            <a:r>
              <a:rPr lang="en-IN" sz="2000" dirty="0" err="1" smtClean="0"/>
              <a:t>Googlezon</a:t>
            </a:r>
            <a:r>
              <a:rPr lang="en-IN" sz="2000" dirty="0" smtClean="0"/>
              <a:t> finally checkmated </a:t>
            </a:r>
            <a:r>
              <a:rPr lang="en-IN" sz="2000" dirty="0"/>
              <a:t>Microsoft with features the software giant </a:t>
            </a:r>
            <a:r>
              <a:rPr lang="en-IN" sz="2000" dirty="0" err="1" smtClean="0"/>
              <a:t>couldnot</a:t>
            </a:r>
            <a:r>
              <a:rPr lang="en-IN" sz="2000" dirty="0" smtClean="0"/>
              <a:t> match </a:t>
            </a:r>
          </a:p>
          <a:p>
            <a:pPr lvl="1"/>
            <a:r>
              <a:rPr lang="en-IN" sz="2000" dirty="0" smtClean="0"/>
              <a:t>Using </a:t>
            </a:r>
            <a:r>
              <a:rPr lang="en-IN" sz="2000" dirty="0"/>
              <a:t>a new algorithm, </a:t>
            </a:r>
            <a:r>
              <a:rPr lang="en-IN" sz="2000" dirty="0" err="1"/>
              <a:t>Googlezon’s</a:t>
            </a:r>
            <a:r>
              <a:rPr lang="en-IN" sz="2000" dirty="0"/>
              <a:t> computers </a:t>
            </a:r>
            <a:r>
              <a:rPr lang="en-IN" sz="2000" dirty="0" smtClean="0"/>
              <a:t>constructed </a:t>
            </a:r>
            <a:r>
              <a:rPr lang="en-IN" sz="2000" dirty="0"/>
              <a:t>news stories dynamically, </a:t>
            </a:r>
            <a:r>
              <a:rPr lang="en-IN" sz="2000" dirty="0" smtClean="0"/>
              <a:t>The News </a:t>
            </a:r>
            <a:r>
              <a:rPr lang="en-IN" sz="2000" dirty="0"/>
              <a:t>stripping sentences and facts from all content sources and recombining </a:t>
            </a:r>
            <a:r>
              <a:rPr lang="en-IN" sz="2000" dirty="0" smtClean="0"/>
              <a:t>them</a:t>
            </a:r>
          </a:p>
          <a:p>
            <a:pPr lvl="1"/>
            <a:r>
              <a:rPr lang="en-IN" sz="2000" dirty="0" smtClean="0"/>
              <a:t>The computer wrote </a:t>
            </a:r>
            <a:r>
              <a:rPr lang="en-IN" sz="2000" dirty="0"/>
              <a:t>a news story for every </a:t>
            </a:r>
            <a:r>
              <a:rPr lang="en-IN" sz="2000" dirty="0" smtClean="0"/>
              <a:t>user</a:t>
            </a: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340768"/>
            <a:ext cx="8686800" cy="4785395"/>
          </a:xfrm>
        </p:spPr>
        <p:txBody>
          <a:bodyPr>
            <a:noAutofit/>
          </a:bodyPr>
          <a:lstStyle/>
          <a:p>
            <a:r>
              <a:rPr lang="en-IN" sz="2400" dirty="0" smtClean="0"/>
              <a:t> 2014</a:t>
            </a:r>
            <a:r>
              <a:rPr lang="en-IN" sz="2400" dirty="0"/>
              <a:t>, </a:t>
            </a:r>
            <a:r>
              <a:rPr lang="en-IN" sz="2400" dirty="0" err="1"/>
              <a:t>Googlezon</a:t>
            </a:r>
            <a:r>
              <a:rPr lang="en-IN" sz="2400" dirty="0"/>
              <a:t> </a:t>
            </a:r>
            <a:r>
              <a:rPr lang="en-IN" sz="2400" dirty="0" smtClean="0"/>
              <a:t>unleashed EPIC</a:t>
            </a:r>
            <a:endParaRPr lang="en-IN" sz="2400" dirty="0"/>
          </a:p>
          <a:p>
            <a:pPr lvl="1"/>
            <a:r>
              <a:rPr lang="en-IN" sz="2000" dirty="0" smtClean="0"/>
              <a:t>“</a:t>
            </a:r>
            <a:r>
              <a:rPr lang="en-IN" sz="2000" dirty="0"/>
              <a:t>Evolving Personalized Information </a:t>
            </a:r>
            <a:r>
              <a:rPr lang="en-IN" sz="2000" dirty="0" smtClean="0"/>
              <a:t>Construct (EPIC)” the </a:t>
            </a:r>
            <a:r>
              <a:rPr lang="en-IN" sz="2000" dirty="0"/>
              <a:t>system by which our sprawling</a:t>
            </a:r>
            <a:r>
              <a:rPr lang="en-IN" sz="2000" dirty="0" smtClean="0"/>
              <a:t>, chaotic </a:t>
            </a:r>
            <a:r>
              <a:rPr lang="en-IN" sz="2000" dirty="0" err="1"/>
              <a:t>mediascape</a:t>
            </a:r>
            <a:r>
              <a:rPr lang="en-IN" sz="2000" dirty="0"/>
              <a:t> is </a:t>
            </a:r>
            <a:r>
              <a:rPr lang="en-IN" sz="2000" dirty="0" smtClean="0"/>
              <a:t>filtered</a:t>
            </a:r>
            <a:r>
              <a:rPr lang="en-IN" sz="2000" dirty="0"/>
              <a:t>, ordered and </a:t>
            </a:r>
            <a:r>
              <a:rPr lang="en-IN" sz="2000" dirty="0" smtClean="0"/>
              <a:t>delivered</a:t>
            </a:r>
          </a:p>
          <a:p>
            <a:pPr lvl="1"/>
            <a:r>
              <a:rPr lang="en-IN" sz="2000" dirty="0" smtClean="0"/>
              <a:t>Everyone </a:t>
            </a:r>
            <a:r>
              <a:rPr lang="en-IN" sz="2000" dirty="0"/>
              <a:t>contributes </a:t>
            </a:r>
            <a:r>
              <a:rPr lang="en-IN" sz="2000" dirty="0" smtClean="0"/>
              <a:t>now—from </a:t>
            </a:r>
            <a:r>
              <a:rPr lang="en-IN" sz="2000" dirty="0"/>
              <a:t>blog entries, to phone-cam images, to video reports, to full </a:t>
            </a:r>
            <a:r>
              <a:rPr lang="en-IN" sz="2000" dirty="0" smtClean="0"/>
              <a:t>investigations</a:t>
            </a:r>
          </a:p>
          <a:p>
            <a:pPr lvl="1"/>
            <a:r>
              <a:rPr lang="en-IN" sz="2000" dirty="0" smtClean="0"/>
              <a:t>Many people </a:t>
            </a:r>
            <a:r>
              <a:rPr lang="en-IN" sz="2000" dirty="0"/>
              <a:t>get paid too—a tiny cut of </a:t>
            </a:r>
            <a:r>
              <a:rPr lang="en-IN" sz="2000" dirty="0" err="1"/>
              <a:t>Googlezon’s</a:t>
            </a:r>
            <a:r>
              <a:rPr lang="en-IN" sz="2000" dirty="0"/>
              <a:t> immense advertising revenue, </a:t>
            </a:r>
            <a:r>
              <a:rPr lang="en-IN" sz="2000" dirty="0" smtClean="0"/>
              <a:t>proportional to </a:t>
            </a:r>
            <a:r>
              <a:rPr lang="en-IN" sz="2000" dirty="0"/>
              <a:t>the popularity of their </a:t>
            </a:r>
            <a:r>
              <a:rPr lang="en-IN" sz="2000" dirty="0" smtClean="0"/>
              <a:t>contributions</a:t>
            </a:r>
            <a:endParaRPr lang="en-IN" sz="2000" dirty="0"/>
          </a:p>
          <a:p>
            <a:pPr lvl="1"/>
            <a:r>
              <a:rPr lang="en-IN" sz="2000" dirty="0" smtClean="0"/>
              <a:t>Produces </a:t>
            </a:r>
            <a:r>
              <a:rPr lang="en-IN" sz="2000" dirty="0"/>
              <a:t>a custom contents package for each user, using his choices, </a:t>
            </a:r>
            <a:r>
              <a:rPr lang="en-IN" sz="2000" dirty="0" smtClean="0"/>
              <a:t>consumption habits</a:t>
            </a:r>
            <a:r>
              <a:rPr lang="en-IN" sz="2000" dirty="0"/>
              <a:t>, </a:t>
            </a:r>
            <a:r>
              <a:rPr lang="en-IN" sz="2000" dirty="0" smtClean="0"/>
              <a:t>interests</a:t>
            </a:r>
            <a:r>
              <a:rPr lang="en-IN" sz="2000" dirty="0"/>
              <a:t>, </a:t>
            </a:r>
            <a:r>
              <a:rPr lang="en-IN" sz="2000" dirty="0" smtClean="0"/>
              <a:t>demographics</a:t>
            </a:r>
            <a:r>
              <a:rPr lang="en-IN" sz="2000" dirty="0"/>
              <a:t>, </a:t>
            </a:r>
            <a:r>
              <a:rPr lang="en-IN" sz="2000" dirty="0" smtClean="0"/>
              <a:t>social </a:t>
            </a:r>
            <a:r>
              <a:rPr lang="en-IN" sz="2000" dirty="0"/>
              <a:t>network—to shape </a:t>
            </a:r>
            <a:r>
              <a:rPr lang="en-IN" sz="2000" dirty="0" smtClean="0"/>
              <a:t>the product</a:t>
            </a:r>
            <a:endParaRPr lang="en-IN" sz="2000" dirty="0"/>
          </a:p>
          <a:p>
            <a:pPr lvl="1"/>
            <a:r>
              <a:rPr lang="en-IN" sz="2000" dirty="0"/>
              <a:t>A new generation of freelance editors has sprung up, people who sell their ability </a:t>
            </a:r>
            <a:r>
              <a:rPr lang="en-IN" sz="2000" dirty="0" smtClean="0"/>
              <a:t>to connect</a:t>
            </a:r>
            <a:r>
              <a:rPr lang="en-IN" sz="2000" dirty="0"/>
              <a:t>, </a:t>
            </a:r>
            <a:r>
              <a:rPr lang="en-IN" sz="2000" dirty="0" smtClean="0"/>
              <a:t>filter </a:t>
            </a:r>
            <a:r>
              <a:rPr lang="en-IN" sz="2000" dirty="0"/>
              <a:t>and prioritize the contents of </a:t>
            </a:r>
            <a:r>
              <a:rPr lang="en-IN" sz="2000" dirty="0" smtClean="0"/>
              <a:t>EPIC</a:t>
            </a:r>
            <a:endParaRPr lang="en-IN" sz="2000" dirty="0"/>
          </a:p>
          <a:p>
            <a:pPr lvl="1"/>
            <a:r>
              <a:rPr lang="en-IN" sz="2000" dirty="0"/>
              <a:t>We all subscribe to many Editors; EPIC allows us to mix and match their choices </a:t>
            </a:r>
            <a:r>
              <a:rPr lang="en-IN" sz="2000" dirty="0" smtClean="0"/>
              <a:t>however we like</a:t>
            </a:r>
          </a:p>
          <a:p>
            <a:pPr lvl="1"/>
            <a:r>
              <a:rPr lang="en-IN" sz="2000" dirty="0" smtClean="0"/>
              <a:t>EPIC </a:t>
            </a:r>
            <a:r>
              <a:rPr lang="en-IN" sz="2000" dirty="0"/>
              <a:t>is a summary of </a:t>
            </a:r>
            <a:r>
              <a:rPr lang="en-IN" sz="2000" dirty="0" smtClean="0"/>
              <a:t>the world—deeper</a:t>
            </a:r>
            <a:r>
              <a:rPr lang="en-IN" sz="2000" dirty="0"/>
              <a:t>, broader and more nuanced than anything ever available </a:t>
            </a:r>
            <a:r>
              <a:rPr lang="en-IN" sz="2000" dirty="0" smtClean="0"/>
              <a:t>before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a:t>
            </a:r>
            <a:r>
              <a:rPr lang="en-IN" dirty="0" smtClean="0"/>
              <a:t>Internet </a:t>
            </a:r>
            <a:r>
              <a:rPr lang="en-IN" dirty="0"/>
              <a:t>has </a:t>
            </a:r>
            <a:r>
              <a:rPr lang="en-IN" dirty="0" smtClean="0"/>
              <a:t>become an </a:t>
            </a:r>
            <a:r>
              <a:rPr lang="en-IN" dirty="0"/>
              <a:t>indispensable technology </a:t>
            </a:r>
            <a:r>
              <a:rPr lang="en-IN" dirty="0" smtClean="0"/>
              <a:t>for</a:t>
            </a:r>
          </a:p>
          <a:p>
            <a:pPr lvl="1"/>
            <a:r>
              <a:rPr lang="en-IN" dirty="0" smtClean="0"/>
              <a:t>Business</a:t>
            </a:r>
            <a:r>
              <a:rPr lang="en-IN" dirty="0"/>
              <a:t>, </a:t>
            </a:r>
            <a:r>
              <a:rPr lang="en-IN" dirty="0" smtClean="0"/>
              <a:t>Commerce</a:t>
            </a:r>
            <a:r>
              <a:rPr lang="en-IN" dirty="0"/>
              <a:t>, </a:t>
            </a:r>
            <a:r>
              <a:rPr lang="en-IN" dirty="0" smtClean="0"/>
              <a:t>Communication, Education</a:t>
            </a:r>
            <a:r>
              <a:rPr lang="en-IN" dirty="0"/>
              <a:t>, </a:t>
            </a:r>
            <a:r>
              <a:rPr lang="en-IN" dirty="0" smtClean="0"/>
              <a:t>Engineering</a:t>
            </a:r>
            <a:r>
              <a:rPr lang="en-IN" dirty="0"/>
              <a:t>, </a:t>
            </a:r>
            <a:r>
              <a:rPr lang="en-IN" dirty="0" smtClean="0"/>
              <a:t>Entertainment</a:t>
            </a:r>
            <a:r>
              <a:rPr lang="en-IN" dirty="0"/>
              <a:t>, </a:t>
            </a:r>
            <a:r>
              <a:rPr lang="en-IN" dirty="0" smtClean="0"/>
              <a:t>Finance</a:t>
            </a:r>
            <a:r>
              <a:rPr lang="en-IN" dirty="0"/>
              <a:t>, </a:t>
            </a:r>
            <a:r>
              <a:rPr lang="en-IN" dirty="0" smtClean="0"/>
              <a:t>Government</a:t>
            </a:r>
            <a:r>
              <a:rPr lang="en-IN" dirty="0"/>
              <a:t>, </a:t>
            </a:r>
            <a:r>
              <a:rPr lang="en-IN" dirty="0" smtClean="0"/>
              <a:t>Industry, Media</a:t>
            </a:r>
            <a:r>
              <a:rPr lang="en-IN" dirty="0"/>
              <a:t>, </a:t>
            </a:r>
            <a:r>
              <a:rPr lang="en-IN" dirty="0" smtClean="0"/>
              <a:t>Medicine</a:t>
            </a:r>
            <a:r>
              <a:rPr lang="en-IN" dirty="0"/>
              <a:t>, </a:t>
            </a:r>
            <a:r>
              <a:rPr lang="en-IN" dirty="0" smtClean="0"/>
              <a:t>Politics</a:t>
            </a:r>
            <a:r>
              <a:rPr lang="en-IN" dirty="0"/>
              <a:t>, </a:t>
            </a:r>
            <a:r>
              <a:rPr lang="en-IN" dirty="0" smtClean="0"/>
              <a:t>Science</a:t>
            </a:r>
            <a:r>
              <a:rPr lang="en-IN" dirty="0"/>
              <a:t>, and </a:t>
            </a:r>
            <a:r>
              <a:rPr lang="en-IN" dirty="0" smtClean="0"/>
              <a:t> Transportation—</a:t>
            </a:r>
          </a:p>
          <a:p>
            <a:pPr lvl="2"/>
            <a:r>
              <a:rPr lang="en-IN" dirty="0" smtClean="0"/>
              <a:t>In short here listed </a:t>
            </a:r>
            <a:r>
              <a:rPr lang="en-IN" dirty="0"/>
              <a:t>few areas that impact </a:t>
            </a:r>
            <a:r>
              <a:rPr lang="en-IN" dirty="0" smtClean="0"/>
              <a:t>life of everyone</a:t>
            </a:r>
          </a:p>
          <a:p>
            <a:r>
              <a:rPr lang="en-IN" dirty="0" smtClean="0"/>
              <a:t>Reasonable </a:t>
            </a:r>
            <a:r>
              <a:rPr lang="en-IN" dirty="0"/>
              <a:t>to engineer the </a:t>
            </a:r>
            <a:r>
              <a:rPr lang="en-IN" dirty="0" smtClean="0"/>
              <a:t>Internet Applications which are used </a:t>
            </a:r>
            <a:r>
              <a:rPr lang="en-IN" dirty="0"/>
              <a:t>every </a:t>
            </a:r>
            <a:r>
              <a:rPr lang="en-IN" dirty="0" smtClean="0"/>
              <a:t>day in </a:t>
            </a:r>
            <a:r>
              <a:rPr lang="en-IN" dirty="0"/>
              <a:t>rich, diverse, and important </a:t>
            </a:r>
            <a:r>
              <a:rPr lang="en-IN" dirty="0" smtClean="0"/>
              <a:t>ways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 of the Web</a:t>
            </a:r>
            <a:endParaRPr lang="en-IN" dirty="0"/>
          </a:p>
        </p:txBody>
      </p:sp>
      <p:sp>
        <p:nvSpPr>
          <p:cNvPr id="3" name="Content Placeholder 2"/>
          <p:cNvSpPr>
            <a:spLocks noGrp="1"/>
          </p:cNvSpPr>
          <p:nvPr>
            <p:ph idx="1"/>
          </p:nvPr>
        </p:nvSpPr>
        <p:spPr/>
        <p:txBody>
          <a:bodyPr>
            <a:noAutofit/>
          </a:bodyPr>
          <a:lstStyle/>
          <a:p>
            <a:r>
              <a:rPr lang="en-IN" sz="2800" dirty="0" smtClean="0"/>
              <a:t>Earlier Web </a:t>
            </a:r>
            <a:r>
              <a:rPr lang="en-IN" sz="2800" dirty="0"/>
              <a:t>was a tool </a:t>
            </a:r>
            <a:r>
              <a:rPr lang="en-IN" sz="2800" dirty="0" smtClean="0"/>
              <a:t>just for </a:t>
            </a:r>
            <a:r>
              <a:rPr lang="en-IN" sz="2800" dirty="0"/>
              <a:t>disseminating </a:t>
            </a:r>
            <a:r>
              <a:rPr lang="en-IN" sz="2800" dirty="0" smtClean="0"/>
              <a:t>TEXT information</a:t>
            </a:r>
          </a:p>
          <a:p>
            <a:r>
              <a:rPr lang="en-IN" sz="2800" dirty="0" smtClean="0"/>
              <a:t>Evolved as better and with more robust content to increase more sophisticated functionality</a:t>
            </a:r>
          </a:p>
          <a:p>
            <a:pPr lvl="1"/>
            <a:r>
              <a:rPr lang="en-IN" dirty="0" err="1" smtClean="0"/>
              <a:t>WebApp</a:t>
            </a:r>
            <a:r>
              <a:rPr lang="en-IN" dirty="0" smtClean="0"/>
              <a:t> such as Google Maps, a </a:t>
            </a:r>
            <a:r>
              <a:rPr lang="en-IN" dirty="0" err="1" smtClean="0"/>
              <a:t>WebApp</a:t>
            </a:r>
            <a:r>
              <a:rPr lang="en-IN" dirty="0" smtClean="0"/>
              <a:t> that couples a vast collection of graphical satellite imagery with sophisticated manipulation functionality (Web 1.0)</a:t>
            </a:r>
          </a:p>
          <a:p>
            <a:r>
              <a:rPr lang="en-IN" sz="2800" dirty="0" smtClean="0"/>
              <a:t>Today’s </a:t>
            </a:r>
            <a:r>
              <a:rPr lang="en-IN" sz="2800" dirty="0"/>
              <a:t>Web </a:t>
            </a:r>
            <a:r>
              <a:rPr lang="en-IN" sz="2800" dirty="0" smtClean="0"/>
              <a:t>is evolved as</a:t>
            </a:r>
            <a:endParaRPr lang="en-IN" sz="2800" dirty="0"/>
          </a:p>
          <a:p>
            <a:pPr lvl="1"/>
            <a:r>
              <a:rPr lang="en-IN" dirty="0" smtClean="0"/>
              <a:t>Blogs</a:t>
            </a:r>
            <a:r>
              <a:rPr lang="en-IN" dirty="0"/>
              <a:t>, Wikis, </a:t>
            </a:r>
            <a:r>
              <a:rPr lang="en-IN" dirty="0" smtClean="0"/>
              <a:t>Social networking sites, </a:t>
            </a:r>
            <a:r>
              <a:rPr lang="en-IN" dirty="0"/>
              <a:t>F</a:t>
            </a:r>
            <a:r>
              <a:rPr lang="en-IN" dirty="0" smtClean="0"/>
              <a:t>ile </a:t>
            </a:r>
            <a:r>
              <a:rPr lang="en-IN" dirty="0"/>
              <a:t>sharing </a:t>
            </a:r>
            <a:r>
              <a:rPr lang="en-IN" dirty="0" smtClean="0"/>
              <a:t>services (Web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Evolution of the Web</a:t>
            </a:r>
            <a:endParaRPr lang="en-IN" dirty="0"/>
          </a:p>
        </p:txBody>
      </p:sp>
      <p:sp>
        <p:nvSpPr>
          <p:cNvPr id="3" name="Content Placeholder 2"/>
          <p:cNvSpPr>
            <a:spLocks noGrp="1"/>
          </p:cNvSpPr>
          <p:nvPr>
            <p:ph idx="1"/>
          </p:nvPr>
        </p:nvSpPr>
        <p:spPr/>
        <p:txBody>
          <a:bodyPr>
            <a:noAutofit/>
          </a:bodyPr>
          <a:lstStyle/>
          <a:p>
            <a:r>
              <a:rPr lang="en-IN" sz="2800" dirty="0" smtClean="0"/>
              <a:t>Not only the speed</a:t>
            </a:r>
          </a:p>
          <a:p>
            <a:r>
              <a:rPr lang="en-IN" sz="2800" dirty="0" smtClean="0"/>
              <a:t>Web </a:t>
            </a:r>
            <a:r>
              <a:rPr lang="en-IN" sz="2800" dirty="0"/>
              <a:t>has provided enormous </a:t>
            </a:r>
            <a:r>
              <a:rPr lang="en-IN" sz="2800" dirty="0" smtClean="0"/>
              <a:t>benefits </a:t>
            </a:r>
            <a:r>
              <a:rPr lang="en-IN" sz="2800" dirty="0"/>
              <a:t>to end </a:t>
            </a:r>
            <a:r>
              <a:rPr lang="en-IN" sz="2800" dirty="0" smtClean="0"/>
              <a:t>users</a:t>
            </a:r>
          </a:p>
          <a:p>
            <a:r>
              <a:rPr lang="en-IN" sz="2800" dirty="0" smtClean="0"/>
              <a:t>But,</a:t>
            </a:r>
          </a:p>
          <a:p>
            <a:pPr lvl="1"/>
            <a:r>
              <a:rPr lang="en-IN" dirty="0" smtClean="0"/>
              <a:t>Has </a:t>
            </a:r>
            <a:r>
              <a:rPr lang="en-IN" dirty="0"/>
              <a:t>also created many questions </a:t>
            </a:r>
            <a:r>
              <a:rPr lang="en-IN" dirty="0" smtClean="0"/>
              <a:t>hazards like </a:t>
            </a:r>
            <a:r>
              <a:rPr lang="en-IN" dirty="0"/>
              <a:t>content accuracy, legality, accessibility</a:t>
            </a:r>
            <a:r>
              <a:rPr lang="en-IN" dirty="0" smtClean="0"/>
              <a:t>, and </a:t>
            </a:r>
            <a:r>
              <a:rPr lang="en-IN" dirty="0"/>
              <a:t>its overall </a:t>
            </a:r>
            <a:r>
              <a:rPr lang="en-IN" dirty="0" smtClean="0"/>
              <a:t>worth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the Web</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Opening </a:t>
            </a:r>
            <a:r>
              <a:rPr lang="en-IN" dirty="0"/>
              <a:t>up opportunities for content delivery </a:t>
            </a:r>
            <a:r>
              <a:rPr lang="en-IN" dirty="0" smtClean="0"/>
              <a:t>that has </a:t>
            </a:r>
            <a:r>
              <a:rPr lang="en-IN" dirty="0"/>
              <a:t>value in real </a:t>
            </a:r>
            <a:r>
              <a:rPr lang="en-IN" dirty="0" smtClean="0"/>
              <a:t>time</a:t>
            </a:r>
          </a:p>
          <a:p>
            <a:r>
              <a:rPr lang="en-IN" dirty="0" smtClean="0"/>
              <a:t>For </a:t>
            </a:r>
            <a:r>
              <a:rPr lang="en-IN" dirty="0"/>
              <a:t>example, you stand in front of a restaurant you’ve </a:t>
            </a:r>
            <a:r>
              <a:rPr lang="en-IN" dirty="0" smtClean="0"/>
              <a:t>never been </a:t>
            </a:r>
            <a:r>
              <a:rPr lang="en-IN" dirty="0"/>
              <a:t>to before and want to </a:t>
            </a:r>
            <a:r>
              <a:rPr lang="en-IN" dirty="0" smtClean="0"/>
              <a:t>find </a:t>
            </a:r>
            <a:r>
              <a:rPr lang="en-IN" dirty="0"/>
              <a:t>out how good it </a:t>
            </a:r>
            <a:r>
              <a:rPr lang="en-IN" dirty="0" smtClean="0"/>
              <a:t>is</a:t>
            </a:r>
          </a:p>
          <a:p>
            <a:pPr lvl="1"/>
            <a:r>
              <a:rPr lang="en-IN" dirty="0" smtClean="0"/>
              <a:t>You </a:t>
            </a:r>
            <a:r>
              <a:rPr lang="en-IN" dirty="0"/>
              <a:t>access a “restaurant </a:t>
            </a:r>
            <a:r>
              <a:rPr lang="en-IN" dirty="0" smtClean="0"/>
              <a:t>reviews”</a:t>
            </a:r>
          </a:p>
          <a:p>
            <a:pPr lvl="1"/>
            <a:r>
              <a:rPr lang="en-IN" dirty="0" err="1" smtClean="0"/>
              <a:t>WebApp</a:t>
            </a:r>
            <a:r>
              <a:rPr lang="en-IN" dirty="0" smtClean="0"/>
              <a:t> </a:t>
            </a:r>
            <a:r>
              <a:rPr lang="en-IN" dirty="0"/>
              <a:t>via your mobile phone, key in the name of the eatery, and </a:t>
            </a:r>
            <a:r>
              <a:rPr lang="en-IN" dirty="0" smtClean="0"/>
              <a:t>check the </a:t>
            </a:r>
            <a:r>
              <a:rPr lang="en-IN" dirty="0"/>
              <a:t>reviews before you </a:t>
            </a:r>
            <a:r>
              <a:rPr lang="en-IN" dirty="0" smtClean="0"/>
              <a:t>enter</a:t>
            </a:r>
          </a:p>
          <a:p>
            <a:pPr lvl="1"/>
            <a:r>
              <a:rPr lang="en-IN" dirty="0" smtClean="0"/>
              <a:t>If </a:t>
            </a:r>
            <a:r>
              <a:rPr lang="en-IN" dirty="0"/>
              <a:t>you don’t like what you see, you ask for </a:t>
            </a:r>
            <a:r>
              <a:rPr lang="en-IN" dirty="0" smtClean="0"/>
              <a:t>another recommendation </a:t>
            </a:r>
            <a:r>
              <a:rPr lang="en-IN" dirty="0"/>
              <a:t>in the </a:t>
            </a:r>
            <a:r>
              <a:rPr lang="en-IN" dirty="0" smtClean="0"/>
              <a:t>vicinity</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the Web</a:t>
            </a:r>
            <a:endParaRPr lang="en-IN" dirty="0"/>
          </a:p>
        </p:txBody>
      </p:sp>
      <p:sp>
        <p:nvSpPr>
          <p:cNvPr id="3" name="Content Placeholder 2"/>
          <p:cNvSpPr>
            <a:spLocks noGrp="1"/>
          </p:cNvSpPr>
          <p:nvPr>
            <p:ph idx="1"/>
          </p:nvPr>
        </p:nvSpPr>
        <p:spPr>
          <a:xfrm>
            <a:off x="457200" y="1412776"/>
            <a:ext cx="8229600" cy="4525963"/>
          </a:xfrm>
        </p:spPr>
        <p:txBody>
          <a:bodyPr>
            <a:noAutofit/>
          </a:bodyPr>
          <a:lstStyle/>
          <a:p>
            <a:r>
              <a:rPr lang="en-IN" sz="2400" dirty="0" smtClean="0"/>
              <a:t>As mash-ups continue to grow in sophistication and power</a:t>
            </a:r>
            <a:endParaRPr lang="en-US" sz="2400" dirty="0" smtClean="0"/>
          </a:p>
          <a:p>
            <a:r>
              <a:rPr lang="en-IN" sz="2400" dirty="0" smtClean="0"/>
              <a:t>Again </a:t>
            </a:r>
            <a:r>
              <a:rPr lang="en-IN" sz="2400" dirty="0"/>
              <a:t>consider the </a:t>
            </a:r>
            <a:r>
              <a:rPr lang="en-IN" sz="2400" dirty="0" smtClean="0"/>
              <a:t>restaurant example, What can be the further </a:t>
            </a:r>
            <a:r>
              <a:rPr lang="en-IN" sz="2400" dirty="0"/>
              <a:t>step </a:t>
            </a:r>
            <a:r>
              <a:rPr lang="en-IN" sz="2400" dirty="0" smtClean="0"/>
              <a:t>in the </a:t>
            </a:r>
            <a:r>
              <a:rPr lang="en-IN" sz="2400" dirty="0"/>
              <a:t>development of the “restaurant reviews</a:t>
            </a:r>
            <a:r>
              <a:rPr lang="en-IN" sz="2400" dirty="0" smtClean="0"/>
              <a:t>”</a:t>
            </a:r>
          </a:p>
          <a:p>
            <a:pPr lvl="1"/>
            <a:r>
              <a:rPr lang="en-IN" sz="2400" dirty="0" smtClean="0"/>
              <a:t>Automatically know </a:t>
            </a:r>
            <a:r>
              <a:rPr lang="en-IN" sz="2400" dirty="0"/>
              <a:t>your location [by using data </a:t>
            </a:r>
            <a:r>
              <a:rPr lang="en-IN" sz="2400" dirty="0" smtClean="0"/>
              <a:t>from </a:t>
            </a:r>
            <a:r>
              <a:rPr lang="en-IN" sz="2400" dirty="0"/>
              <a:t>the built-in global </a:t>
            </a:r>
            <a:r>
              <a:rPr lang="en-IN" sz="2400" dirty="0" smtClean="0"/>
              <a:t>positioning system </a:t>
            </a:r>
            <a:r>
              <a:rPr lang="en-IN" sz="2400" dirty="0"/>
              <a:t>(GPS) receiver] </a:t>
            </a:r>
            <a:endParaRPr lang="en-IN" sz="2400" dirty="0" smtClean="0"/>
          </a:p>
          <a:p>
            <a:pPr lvl="1"/>
            <a:r>
              <a:rPr lang="en-IN" sz="2400" dirty="0" smtClean="0"/>
              <a:t>To </a:t>
            </a:r>
            <a:r>
              <a:rPr lang="en-IN" sz="2400" dirty="0"/>
              <a:t>correlate </a:t>
            </a:r>
            <a:r>
              <a:rPr lang="en-IN" sz="2400" dirty="0" smtClean="0"/>
              <a:t>with GPS </a:t>
            </a:r>
            <a:r>
              <a:rPr lang="en-IN" sz="2400" dirty="0"/>
              <a:t>data </a:t>
            </a:r>
            <a:r>
              <a:rPr lang="en-IN" sz="2400" dirty="0" smtClean="0"/>
              <a:t>and business </a:t>
            </a:r>
            <a:r>
              <a:rPr lang="en-IN" sz="2400" dirty="0"/>
              <a:t>registry information </a:t>
            </a:r>
            <a:r>
              <a:rPr lang="en-IN" sz="2400" dirty="0" smtClean="0"/>
              <a:t>to </a:t>
            </a:r>
            <a:r>
              <a:rPr lang="en-IN" sz="2400" dirty="0"/>
              <a:t>recognize </a:t>
            </a:r>
            <a:r>
              <a:rPr lang="en-IN" sz="2400" dirty="0" smtClean="0"/>
              <a:t>identity of </a:t>
            </a:r>
            <a:r>
              <a:rPr lang="en-IN" sz="2400" dirty="0"/>
              <a:t>a particular restaurant, and automatically provide you with relevant </a:t>
            </a:r>
            <a:r>
              <a:rPr lang="en-IN" sz="2400" dirty="0" smtClean="0"/>
              <a:t>information (</a:t>
            </a:r>
            <a:r>
              <a:rPr lang="en-IN" sz="2400" dirty="0"/>
              <a:t>e.g., reviews, menu, pricing, alternatives) without the need for an explicit </a:t>
            </a:r>
            <a:r>
              <a:rPr lang="en-IN" sz="2400" dirty="0" smtClean="0"/>
              <a:t>search on </a:t>
            </a:r>
            <a:r>
              <a:rPr lang="en-IN" sz="2400" dirty="0"/>
              <a:t>your </a:t>
            </a:r>
            <a:r>
              <a:rPr lang="en-IN" sz="2400" dirty="0" smtClean="0"/>
              <a:t>part</a:t>
            </a:r>
          </a:p>
          <a:p>
            <a:pPr lvl="1"/>
            <a:r>
              <a:rPr lang="en-IN" sz="2400" dirty="0" smtClean="0"/>
              <a:t>It </a:t>
            </a:r>
            <a:r>
              <a:rPr lang="en-IN" sz="2400" dirty="0"/>
              <a:t>may even know your particular tastes and search for reviews of </a:t>
            </a:r>
            <a:r>
              <a:rPr lang="en-IN" sz="2400" dirty="0" smtClean="0"/>
              <a:t>that restaurant </a:t>
            </a:r>
            <a:r>
              <a:rPr lang="en-IN" sz="2400" dirty="0"/>
              <a:t>by other people who have a history of having similar </a:t>
            </a:r>
            <a:r>
              <a:rPr lang="en-IN" sz="2400" dirty="0" smtClean="0"/>
              <a:t>views</a:t>
            </a:r>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 Web has </a:t>
            </a:r>
            <a:r>
              <a:rPr lang="en-IN" dirty="0" smtClean="0"/>
              <a:t>become an </a:t>
            </a:r>
            <a:r>
              <a:rPr lang="en-IN" dirty="0"/>
              <a:t>indispensable technology </a:t>
            </a:r>
            <a:r>
              <a:rPr lang="en-IN" dirty="0" smtClean="0"/>
              <a:t>for</a:t>
            </a:r>
          </a:p>
          <a:p>
            <a:pPr lvl="1"/>
            <a:r>
              <a:rPr lang="en-IN" dirty="0" smtClean="0"/>
              <a:t>Business</a:t>
            </a:r>
            <a:r>
              <a:rPr lang="en-IN" dirty="0"/>
              <a:t>, </a:t>
            </a:r>
            <a:r>
              <a:rPr lang="en-IN" dirty="0" smtClean="0"/>
              <a:t>Commerce</a:t>
            </a:r>
            <a:r>
              <a:rPr lang="en-IN" dirty="0"/>
              <a:t>, </a:t>
            </a:r>
            <a:r>
              <a:rPr lang="en-IN" dirty="0" smtClean="0"/>
              <a:t>Communication, Education</a:t>
            </a:r>
            <a:r>
              <a:rPr lang="en-IN" dirty="0"/>
              <a:t>, </a:t>
            </a:r>
            <a:r>
              <a:rPr lang="en-IN" dirty="0" smtClean="0"/>
              <a:t>Engineering</a:t>
            </a:r>
            <a:r>
              <a:rPr lang="en-IN" dirty="0"/>
              <a:t>, </a:t>
            </a:r>
            <a:r>
              <a:rPr lang="en-IN" dirty="0" smtClean="0"/>
              <a:t>Entertainment</a:t>
            </a:r>
            <a:r>
              <a:rPr lang="en-IN" dirty="0"/>
              <a:t>, </a:t>
            </a:r>
            <a:r>
              <a:rPr lang="en-IN" dirty="0" smtClean="0"/>
              <a:t>Finance</a:t>
            </a:r>
            <a:r>
              <a:rPr lang="en-IN" dirty="0"/>
              <a:t>, </a:t>
            </a:r>
            <a:r>
              <a:rPr lang="en-IN" dirty="0" smtClean="0"/>
              <a:t>Government</a:t>
            </a:r>
            <a:r>
              <a:rPr lang="en-IN" dirty="0"/>
              <a:t>, </a:t>
            </a:r>
            <a:r>
              <a:rPr lang="en-IN" dirty="0" smtClean="0"/>
              <a:t>Industry, Media</a:t>
            </a:r>
            <a:r>
              <a:rPr lang="en-IN" dirty="0"/>
              <a:t>, </a:t>
            </a:r>
            <a:r>
              <a:rPr lang="en-IN" dirty="0" smtClean="0"/>
              <a:t>Medicine</a:t>
            </a:r>
            <a:r>
              <a:rPr lang="en-IN" dirty="0"/>
              <a:t>, </a:t>
            </a:r>
            <a:r>
              <a:rPr lang="en-IN" dirty="0" smtClean="0"/>
              <a:t>Politics</a:t>
            </a:r>
            <a:r>
              <a:rPr lang="en-IN" dirty="0"/>
              <a:t>, </a:t>
            </a:r>
            <a:r>
              <a:rPr lang="en-IN" dirty="0" smtClean="0"/>
              <a:t>Science</a:t>
            </a:r>
            <a:r>
              <a:rPr lang="en-IN" dirty="0"/>
              <a:t>, and </a:t>
            </a:r>
            <a:r>
              <a:rPr lang="en-IN" dirty="0" smtClean="0"/>
              <a:t> Transportation—</a:t>
            </a:r>
          </a:p>
          <a:p>
            <a:pPr lvl="2"/>
            <a:r>
              <a:rPr lang="en-IN" dirty="0" smtClean="0"/>
              <a:t>In short here listed </a:t>
            </a:r>
            <a:r>
              <a:rPr lang="en-IN" dirty="0"/>
              <a:t>few areas that impact </a:t>
            </a:r>
            <a:r>
              <a:rPr lang="en-IN" dirty="0" smtClean="0"/>
              <a:t>life of everyone</a:t>
            </a:r>
          </a:p>
          <a:p>
            <a:r>
              <a:rPr lang="en-IN" dirty="0" smtClean="0"/>
              <a:t>Reasonable </a:t>
            </a:r>
            <a:r>
              <a:rPr lang="en-IN" dirty="0"/>
              <a:t>to engineer the </a:t>
            </a:r>
            <a:r>
              <a:rPr lang="en-IN" dirty="0" smtClean="0"/>
              <a:t>Web Applications which are used </a:t>
            </a:r>
            <a:r>
              <a:rPr lang="en-IN" dirty="0"/>
              <a:t>every </a:t>
            </a:r>
            <a:r>
              <a:rPr lang="en-IN" dirty="0" smtClean="0"/>
              <a:t>day in </a:t>
            </a:r>
            <a:r>
              <a:rPr lang="en-IN" dirty="0"/>
              <a:t>rich, diverse, and important </a:t>
            </a:r>
            <a:r>
              <a:rPr lang="en-IN" dirty="0" smtClean="0"/>
              <a:t>ways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251520" y="991269"/>
            <a:ext cx="8892480" cy="4525963"/>
          </a:xfrm>
        </p:spPr>
        <p:txBody>
          <a:bodyPr>
            <a:noAutofit/>
          </a:bodyPr>
          <a:lstStyle/>
          <a:p>
            <a:r>
              <a:rPr lang="en-IN" sz="2400" dirty="0" smtClean="0"/>
              <a:t>For  the applications </a:t>
            </a:r>
            <a:r>
              <a:rPr lang="en-IN" sz="2400" dirty="0"/>
              <a:t>Wikipedia, Blogger, </a:t>
            </a:r>
            <a:r>
              <a:rPr lang="en-IN" sz="2400" dirty="0" err="1"/>
              <a:t>Flickr</a:t>
            </a:r>
            <a:r>
              <a:rPr lang="en-IN" sz="2400" dirty="0"/>
              <a:t>, </a:t>
            </a:r>
            <a:r>
              <a:rPr lang="en-IN" sz="2400" dirty="0" err="1"/>
              <a:t>BitTorrent</a:t>
            </a:r>
            <a:r>
              <a:rPr lang="en-IN" sz="2400" dirty="0"/>
              <a:t>, </a:t>
            </a:r>
            <a:r>
              <a:rPr lang="en-IN" sz="2400" dirty="0" smtClean="0"/>
              <a:t>YouTube</a:t>
            </a:r>
          </a:p>
          <a:p>
            <a:pPr lvl="1"/>
            <a:r>
              <a:rPr lang="en-IN" sz="2000" b="1" dirty="0"/>
              <a:t>Blogs and </a:t>
            </a:r>
            <a:r>
              <a:rPr lang="en-IN" sz="2000" b="1" dirty="0" smtClean="0"/>
              <a:t>wikis</a:t>
            </a:r>
          </a:p>
          <a:p>
            <a:pPr lvl="1"/>
            <a:r>
              <a:rPr lang="en-IN" sz="2000" b="1" dirty="0" smtClean="0"/>
              <a:t>Mash-ups</a:t>
            </a:r>
          </a:p>
          <a:p>
            <a:pPr lvl="1"/>
            <a:r>
              <a:rPr lang="en-IN" sz="2000" b="1" dirty="0" smtClean="0"/>
              <a:t>Ajax</a:t>
            </a:r>
          </a:p>
          <a:p>
            <a:pPr lvl="1"/>
            <a:r>
              <a:rPr lang="en-IN" sz="2000" b="1" dirty="0" smtClean="0"/>
              <a:t>Syndication</a:t>
            </a:r>
          </a:p>
          <a:p>
            <a:pPr lvl="1"/>
            <a:r>
              <a:rPr lang="en-IN" sz="2000" b="1" dirty="0"/>
              <a:t>Web </a:t>
            </a:r>
            <a:r>
              <a:rPr lang="en-IN" sz="2000" b="1" dirty="0" smtClean="0"/>
              <a:t>services</a:t>
            </a:r>
          </a:p>
          <a:p>
            <a:pPr lvl="1"/>
            <a:r>
              <a:rPr lang="en-IN" sz="2000" b="1" dirty="0"/>
              <a:t>Metadata, </a:t>
            </a:r>
            <a:r>
              <a:rPr lang="en-IN" sz="2000" b="1" dirty="0" err="1" smtClean="0"/>
              <a:t>Ontologies</a:t>
            </a:r>
            <a:r>
              <a:rPr lang="en-IN" sz="2000" b="1" dirty="0"/>
              <a:t>, and </a:t>
            </a:r>
            <a:r>
              <a:rPr lang="en-IN" sz="2000" b="1" dirty="0" err="1"/>
              <a:t>F</a:t>
            </a:r>
            <a:r>
              <a:rPr lang="en-IN" sz="2000" b="1" dirty="0" err="1" smtClean="0"/>
              <a:t>olksonomies</a:t>
            </a:r>
            <a:endParaRPr lang="en-IN" sz="2000" b="1" dirty="0" smtClean="0"/>
          </a:p>
          <a:p>
            <a:pPr lvl="1"/>
            <a:r>
              <a:rPr lang="en-IN" sz="2000" b="1" i="1" dirty="0" smtClean="0"/>
              <a:t>Voice </a:t>
            </a:r>
            <a:r>
              <a:rPr lang="en-IN" sz="2000" b="1" i="1" dirty="0"/>
              <a:t>over IP (VoIP</a:t>
            </a:r>
            <a:r>
              <a:rPr lang="en-IN" sz="2000" b="1" i="1" dirty="0" smtClean="0"/>
              <a:t>)</a:t>
            </a:r>
          </a:p>
          <a:p>
            <a:pPr lvl="1"/>
            <a:r>
              <a:rPr lang="en-IN" sz="2000" b="1" dirty="0"/>
              <a:t>Location-aware </a:t>
            </a:r>
            <a:r>
              <a:rPr lang="en-IN" sz="2000" b="1" dirty="0" smtClean="0"/>
              <a:t>applications</a:t>
            </a:r>
            <a:endParaRPr lang="en-IN" sz="2000" dirty="0" smtClean="0"/>
          </a:p>
          <a:p>
            <a:r>
              <a:rPr lang="en-IN" sz="2400" dirty="0"/>
              <a:t>These are only a few of many other emerging technologies that </a:t>
            </a:r>
            <a:r>
              <a:rPr lang="en-IN" sz="2400" dirty="0" smtClean="0"/>
              <a:t>play </a:t>
            </a:r>
            <a:r>
              <a:rPr lang="en-IN" sz="2400" dirty="0"/>
              <a:t>a </a:t>
            </a:r>
            <a:r>
              <a:rPr lang="en-IN" sz="2400" dirty="0" smtClean="0"/>
              <a:t>part in </a:t>
            </a:r>
            <a:r>
              <a:rPr lang="en-IN" sz="2400" dirty="0"/>
              <a:t>the future of the </a:t>
            </a:r>
            <a:r>
              <a:rPr lang="en-IN" sz="2400" dirty="0" smtClean="0"/>
              <a:t>Web</a:t>
            </a:r>
          </a:p>
          <a:p>
            <a:r>
              <a:rPr lang="en-IN" sz="2400" dirty="0" smtClean="0"/>
              <a:t>Some </a:t>
            </a:r>
            <a:r>
              <a:rPr lang="en-IN" sz="2400" dirty="0"/>
              <a:t>will become a small part of the large and </a:t>
            </a:r>
            <a:r>
              <a:rPr lang="en-IN" sz="2400" dirty="0" smtClean="0"/>
              <a:t>evolving Web landscape</a:t>
            </a:r>
          </a:p>
          <a:p>
            <a:r>
              <a:rPr lang="en-IN" sz="2400" dirty="0" smtClean="0"/>
              <a:t>Others </a:t>
            </a:r>
            <a:r>
              <a:rPr lang="en-IN" sz="2400" dirty="0"/>
              <a:t>are likely to be more crucial in fundamentally </a:t>
            </a:r>
            <a:r>
              <a:rPr lang="en-IN" sz="2400" dirty="0" smtClean="0"/>
              <a:t>reshaping the Web</a:t>
            </a:r>
            <a:endParaRPr lang="en-IN" sz="24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179512" y="1124744"/>
            <a:ext cx="8964488" cy="5001419"/>
          </a:xfrm>
        </p:spPr>
        <p:txBody>
          <a:bodyPr>
            <a:noAutofit/>
          </a:bodyPr>
          <a:lstStyle/>
          <a:p>
            <a:r>
              <a:rPr lang="en-IN" sz="2800" b="1" dirty="0" smtClean="0"/>
              <a:t>Blog</a:t>
            </a:r>
            <a:r>
              <a:rPr lang="en-IN" b="1" dirty="0" smtClean="0"/>
              <a:t> </a:t>
            </a:r>
            <a:r>
              <a:rPr lang="en-IN" sz="2400" b="1" i="1" dirty="0" smtClean="0"/>
              <a:t>(</a:t>
            </a:r>
            <a:r>
              <a:rPr lang="en-IN" sz="2400" b="1" i="1" dirty="0"/>
              <a:t>a shortened form of Web log) </a:t>
            </a:r>
            <a:endParaRPr lang="en-IN" sz="2400" b="1" i="1" dirty="0" smtClean="0"/>
          </a:p>
          <a:p>
            <a:pPr lvl="1"/>
            <a:r>
              <a:rPr lang="en-IN" sz="2400" dirty="0"/>
              <a:t>A commentary or </a:t>
            </a:r>
            <a:r>
              <a:rPr lang="en-IN" sz="2400" dirty="0" smtClean="0"/>
              <a:t>diary that </a:t>
            </a:r>
            <a:r>
              <a:rPr lang="en-IN" sz="2400" dirty="0"/>
              <a:t>allows a Web user to share personal information, observations, or experiences</a:t>
            </a:r>
          </a:p>
          <a:p>
            <a:pPr lvl="1"/>
            <a:r>
              <a:rPr lang="en-IN" sz="2400" dirty="0" smtClean="0"/>
              <a:t>The </a:t>
            </a:r>
            <a:r>
              <a:rPr lang="en-IN" sz="2400" dirty="0"/>
              <a:t>content typically evolves continuously and helps </a:t>
            </a:r>
            <a:r>
              <a:rPr lang="en-IN" sz="2400" dirty="0" smtClean="0"/>
              <a:t>in providing </a:t>
            </a:r>
            <a:r>
              <a:rPr lang="en-IN" sz="2400" dirty="0"/>
              <a:t>a degree </a:t>
            </a:r>
            <a:r>
              <a:rPr lang="en-IN" sz="2400" dirty="0" smtClean="0"/>
              <a:t>of freshness </a:t>
            </a:r>
            <a:r>
              <a:rPr lang="en-IN" sz="2400" dirty="0"/>
              <a:t>and dynamism to many </a:t>
            </a:r>
            <a:r>
              <a:rPr lang="en-IN" sz="2400" dirty="0" smtClean="0"/>
              <a:t>sites</a:t>
            </a:r>
            <a:endParaRPr lang="en-IN" sz="2400" dirty="0"/>
          </a:p>
          <a:p>
            <a:pPr lvl="1"/>
            <a:r>
              <a:rPr lang="en-IN" sz="2400" dirty="0" smtClean="0"/>
              <a:t>Support </a:t>
            </a:r>
            <a:r>
              <a:rPr lang="en-IN" sz="2400" dirty="0"/>
              <a:t>tools enable unsophisticated users to create their own blog </a:t>
            </a:r>
            <a:r>
              <a:rPr lang="en-IN" sz="2400" dirty="0" smtClean="0"/>
              <a:t>with little </a:t>
            </a:r>
            <a:r>
              <a:rPr lang="en-IN" sz="2400" dirty="0"/>
              <a:t>effort, </a:t>
            </a:r>
            <a:r>
              <a:rPr lang="en-IN" sz="2400" dirty="0" smtClean="0"/>
              <a:t>build/edit </a:t>
            </a:r>
            <a:r>
              <a:rPr lang="en-IN" sz="2400" dirty="0"/>
              <a:t>their blog entries, create an archive of entries over </a:t>
            </a:r>
            <a:r>
              <a:rPr lang="en-IN" sz="2400" dirty="0" smtClean="0"/>
              <a:t>a period </a:t>
            </a:r>
            <a:r>
              <a:rPr lang="en-IN" sz="2400" dirty="0"/>
              <a:t>of months or years, and encourage interaction among users by </a:t>
            </a:r>
            <a:r>
              <a:rPr lang="en-IN" sz="2400" dirty="0" smtClean="0"/>
              <a:t>enabling them </a:t>
            </a:r>
            <a:r>
              <a:rPr lang="en-IN" sz="2400" dirty="0"/>
              <a:t>to respond to or annotate blog </a:t>
            </a:r>
            <a:r>
              <a:rPr lang="en-IN" sz="2400" dirty="0" smtClean="0"/>
              <a:t>content</a:t>
            </a:r>
          </a:p>
          <a:p>
            <a:pPr lvl="1"/>
            <a:r>
              <a:rPr lang="en-IN" sz="2400" dirty="0" smtClean="0"/>
              <a:t>From </a:t>
            </a:r>
            <a:r>
              <a:rPr lang="en-IN" sz="2400" dirty="0"/>
              <a:t>a design perspective, blogs </a:t>
            </a:r>
            <a:r>
              <a:rPr lang="en-IN" sz="2400" dirty="0" smtClean="0"/>
              <a:t>can be </a:t>
            </a:r>
            <a:r>
              <a:rPr lang="en-IN" sz="2400" dirty="0"/>
              <a:t>used to add a communication channel into an otherwise static application </a:t>
            </a:r>
            <a:r>
              <a:rPr lang="en-IN" sz="2400" dirty="0" smtClean="0"/>
              <a:t>and play </a:t>
            </a:r>
            <a:r>
              <a:rPr lang="en-IN" sz="2400" dirty="0"/>
              <a:t>a crucial role in establishing a social </a:t>
            </a:r>
            <a:r>
              <a:rPr lang="en-IN" sz="2400" dirty="0" smtClean="0"/>
              <a:t>network</a:t>
            </a:r>
          </a:p>
          <a:p>
            <a:pPr lvl="1"/>
            <a:r>
              <a:rPr lang="en-IN" sz="2400" dirty="0" smtClean="0"/>
              <a:t>From </a:t>
            </a:r>
            <a:r>
              <a:rPr lang="en-IN" sz="2400" dirty="0"/>
              <a:t>a business perspective</a:t>
            </a:r>
            <a:r>
              <a:rPr lang="en-IN" sz="2400" dirty="0" smtClean="0"/>
              <a:t>, they are </a:t>
            </a:r>
            <a:r>
              <a:rPr lang="en-IN" sz="2400" dirty="0"/>
              <a:t>powerful marketing </a:t>
            </a:r>
            <a:r>
              <a:rPr lang="en-IN" sz="2400" dirty="0" smtClean="0"/>
              <a:t>tool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a:t>
            </a:r>
            <a:endParaRPr lang="en-IN" dirty="0"/>
          </a:p>
        </p:txBody>
      </p:sp>
      <p:sp>
        <p:nvSpPr>
          <p:cNvPr id="3" name="Content Placeholder 2"/>
          <p:cNvSpPr>
            <a:spLocks noGrp="1"/>
          </p:cNvSpPr>
          <p:nvPr>
            <p:ph idx="1"/>
          </p:nvPr>
        </p:nvSpPr>
        <p:spPr/>
        <p:txBody>
          <a:bodyPr>
            <a:normAutofit/>
          </a:bodyPr>
          <a:lstStyle/>
          <a:p>
            <a:r>
              <a:rPr lang="en-US" sz="2800" dirty="0" smtClean="0"/>
              <a:t>An indispensable technology</a:t>
            </a:r>
          </a:p>
          <a:p>
            <a:pPr lvl="1"/>
            <a:r>
              <a:rPr lang="en-US" sz="2400" dirty="0" smtClean="0"/>
              <a:t>In virtually every aspect of modern living</a:t>
            </a:r>
          </a:p>
          <a:p>
            <a:r>
              <a:rPr lang="en-US" sz="2800" dirty="0" smtClean="0"/>
              <a:t>A transformative technology</a:t>
            </a:r>
          </a:p>
          <a:p>
            <a:pPr lvl="1"/>
            <a:r>
              <a:rPr lang="en-US" sz="2400" dirty="0" smtClean="0"/>
              <a:t>Changes the way we do things</a:t>
            </a:r>
          </a:p>
          <a:p>
            <a:pPr lvl="1"/>
            <a:r>
              <a:rPr lang="en-US" sz="2400" dirty="0" smtClean="0"/>
              <a:t>Changes the way we acquire and disseminate information</a:t>
            </a:r>
          </a:p>
          <a:p>
            <a:r>
              <a:rPr lang="en-US" sz="2800" dirty="0" smtClean="0"/>
              <a:t>An evolving technology</a:t>
            </a:r>
          </a:p>
          <a:p>
            <a:r>
              <a:rPr lang="en-US" sz="2800" dirty="0" smtClean="0"/>
              <a:t>Bottom line—high impact on everyone in the modern world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600200"/>
            <a:ext cx="8686800" cy="4525963"/>
          </a:xfrm>
        </p:spPr>
        <p:txBody>
          <a:bodyPr>
            <a:noAutofit/>
          </a:bodyPr>
          <a:lstStyle/>
          <a:p>
            <a:pPr marL="342900" lvl="1" indent="-342900">
              <a:buFont typeface="Arial" pitchFamily="34" charset="0"/>
              <a:buChar char="•"/>
            </a:pPr>
            <a:r>
              <a:rPr lang="en-IN" b="1" i="1" dirty="0" smtClean="0"/>
              <a:t>Wiki </a:t>
            </a:r>
            <a:r>
              <a:rPr lang="en-IN" sz="2000" b="1" dirty="0" smtClean="0"/>
              <a:t>(</a:t>
            </a:r>
            <a:r>
              <a:rPr lang="en-IN" dirty="0" smtClean="0"/>
              <a:t>best-known Wiki is </a:t>
            </a:r>
            <a:r>
              <a:rPr lang="en-IN" b="1" dirty="0" smtClean="0">
                <a:hlinkClick r:id="rId2"/>
              </a:rPr>
              <a:t>www.wikipedia.org</a:t>
            </a:r>
            <a:r>
              <a:rPr lang="en-IN" b="1" dirty="0" smtClean="0"/>
              <a:t>)</a:t>
            </a:r>
            <a:endParaRPr lang="en-IN" dirty="0" smtClean="0"/>
          </a:p>
          <a:p>
            <a:pPr lvl="1"/>
            <a:r>
              <a:rPr lang="en-IN" i="1" dirty="0" smtClean="0"/>
              <a:t>A </a:t>
            </a:r>
            <a:r>
              <a:rPr lang="en-IN" i="1" dirty="0"/>
              <a:t>website that supports user editing of the site </a:t>
            </a:r>
            <a:r>
              <a:rPr lang="en-IN" i="1" dirty="0" smtClean="0"/>
              <a:t>content</a:t>
            </a:r>
          </a:p>
          <a:p>
            <a:pPr lvl="1"/>
            <a:r>
              <a:rPr lang="en-IN" i="1" dirty="0" smtClean="0"/>
              <a:t>The resultant </a:t>
            </a:r>
            <a:r>
              <a:rPr lang="en-IN" dirty="0" smtClean="0"/>
              <a:t>collaborative </a:t>
            </a:r>
            <a:r>
              <a:rPr lang="en-IN" dirty="0"/>
              <a:t>authoring process can result in the emergence of sites that </a:t>
            </a:r>
            <a:r>
              <a:rPr lang="en-IN" dirty="0" smtClean="0"/>
              <a:t>are developed </a:t>
            </a:r>
            <a:r>
              <a:rPr lang="en-IN" dirty="0"/>
              <a:t>communally, and hence can </a:t>
            </a:r>
            <a:r>
              <a:rPr lang="en-IN" dirty="0" smtClean="0"/>
              <a:t>reflect </a:t>
            </a:r>
            <a:r>
              <a:rPr lang="en-IN" dirty="0"/>
              <a:t>a rich set of experiences and </a:t>
            </a:r>
            <a:r>
              <a:rPr lang="en-IN" dirty="0" smtClean="0"/>
              <a:t>views</a:t>
            </a:r>
            <a:endParaRPr lang="en-IN" dirty="0"/>
          </a:p>
          <a:p>
            <a:pPr lvl="1"/>
            <a:r>
              <a:rPr lang="en-IN" dirty="0"/>
              <a:t>Wikis are often used either to support a </a:t>
            </a:r>
            <a:r>
              <a:rPr lang="en-IN" dirty="0" smtClean="0"/>
              <a:t>specific </a:t>
            </a:r>
            <a:r>
              <a:rPr lang="en-IN" dirty="0"/>
              <a:t>team in some activity (e.g., as </a:t>
            </a:r>
            <a:r>
              <a:rPr lang="en-IN" dirty="0" smtClean="0"/>
              <a:t>a project </a:t>
            </a:r>
            <a:r>
              <a:rPr lang="en-IN" dirty="0"/>
              <a:t>documentation tool) or as a way of supporting social </a:t>
            </a:r>
            <a:r>
              <a:rPr lang="en-IN" dirty="0" smtClean="0"/>
              <a:t>networking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135285"/>
            <a:ext cx="8229600" cy="4525963"/>
          </a:xfrm>
        </p:spPr>
        <p:txBody>
          <a:bodyPr>
            <a:noAutofit/>
          </a:bodyPr>
          <a:lstStyle/>
          <a:p>
            <a:r>
              <a:rPr lang="en-IN" sz="2800" b="1" dirty="0" smtClean="0"/>
              <a:t>Mash-ups</a:t>
            </a:r>
          </a:p>
          <a:p>
            <a:pPr lvl="1"/>
            <a:r>
              <a:rPr lang="en-IN" sz="2600" dirty="0" smtClean="0"/>
              <a:t>A</a:t>
            </a:r>
            <a:r>
              <a:rPr lang="en-IN" sz="2600" i="1" dirty="0" smtClean="0"/>
              <a:t> </a:t>
            </a:r>
            <a:r>
              <a:rPr lang="en-IN" sz="2600" i="1" dirty="0"/>
              <a:t>hybrid Web application that integrates content </a:t>
            </a:r>
            <a:r>
              <a:rPr lang="en-IN" sz="2600" i="1" dirty="0" smtClean="0"/>
              <a:t>from</a:t>
            </a:r>
            <a:r>
              <a:rPr lang="en-IN" sz="2600" b="1" i="1" dirty="0" smtClean="0"/>
              <a:t> </a:t>
            </a:r>
            <a:r>
              <a:rPr lang="en-IN" sz="2600" dirty="0" smtClean="0"/>
              <a:t>multiple </a:t>
            </a:r>
            <a:r>
              <a:rPr lang="en-IN" sz="2600" dirty="0"/>
              <a:t>(usually third-party) sources in order to provide a novel synergistic </a:t>
            </a:r>
            <a:r>
              <a:rPr lang="en-IN" sz="2600" dirty="0" smtClean="0"/>
              <a:t>outcome</a:t>
            </a:r>
            <a:endParaRPr lang="en-IN" sz="2600" dirty="0"/>
          </a:p>
          <a:p>
            <a:pPr lvl="1"/>
            <a:r>
              <a:rPr lang="en-IN" sz="2600" dirty="0"/>
              <a:t>Mash-ups usually access the content-rich environment of major </a:t>
            </a:r>
            <a:r>
              <a:rPr lang="en-IN" sz="2600" dirty="0" smtClean="0"/>
              <a:t>providers (</a:t>
            </a:r>
            <a:r>
              <a:rPr lang="en-IN" sz="2600" dirty="0"/>
              <a:t>such as Google, Amazon, and eBay) using a simple public </a:t>
            </a:r>
            <a:r>
              <a:rPr lang="en-IN" sz="2600" dirty="0" smtClean="0"/>
              <a:t>interface</a:t>
            </a:r>
          </a:p>
          <a:p>
            <a:pPr lvl="1"/>
            <a:r>
              <a:rPr lang="en-IN" sz="2600" dirty="0" smtClean="0"/>
              <a:t>Even when there </a:t>
            </a:r>
            <a:r>
              <a:rPr lang="en-IN" sz="2600" dirty="0"/>
              <a:t>is no public interface, it is often possible to utilize third-party data </a:t>
            </a:r>
            <a:r>
              <a:rPr lang="en-IN" sz="2600" dirty="0" smtClean="0"/>
              <a:t>through simple </a:t>
            </a:r>
            <a:r>
              <a:rPr lang="en-IN" sz="2600" dirty="0"/>
              <a:t>“screen-scraping” of the data available on </a:t>
            </a:r>
            <a:r>
              <a:rPr lang="en-IN" sz="2600" dirty="0" smtClean="0"/>
              <a:t>websites</a:t>
            </a:r>
          </a:p>
          <a:p>
            <a:pPr lvl="1"/>
            <a:r>
              <a:rPr lang="en-IN" sz="2600" dirty="0" smtClean="0"/>
              <a:t>The </a:t>
            </a:r>
            <a:r>
              <a:rPr lang="en-IN" sz="2600" dirty="0"/>
              <a:t>rich interactivity </a:t>
            </a:r>
            <a:r>
              <a:rPr lang="en-IN" sz="2600" dirty="0" smtClean="0"/>
              <a:t>of many </a:t>
            </a:r>
            <a:r>
              <a:rPr lang="en-IN" sz="2600" dirty="0"/>
              <a:t>mash-ups </a:t>
            </a:r>
            <a:r>
              <a:rPr lang="en-IN" sz="2600" dirty="0" smtClean="0"/>
              <a:t>typifies </a:t>
            </a:r>
            <a:r>
              <a:rPr lang="en-IN" sz="2600" dirty="0"/>
              <a:t>the evolving direction of Web 2.0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052736"/>
            <a:ext cx="8229600" cy="4525963"/>
          </a:xfrm>
        </p:spPr>
        <p:txBody>
          <a:bodyPr>
            <a:noAutofit/>
          </a:bodyPr>
          <a:lstStyle/>
          <a:p>
            <a:r>
              <a:rPr lang="en-IN" sz="2800" b="1" dirty="0" smtClean="0"/>
              <a:t>Ajax (</a:t>
            </a:r>
            <a:r>
              <a:rPr lang="en-IN" sz="2800" i="1" dirty="0" smtClean="0"/>
              <a:t>Asynchronous JavaScript and XML</a:t>
            </a:r>
            <a:r>
              <a:rPr lang="en-IN" sz="2800" b="1" dirty="0" smtClean="0"/>
              <a:t>)</a:t>
            </a:r>
          </a:p>
          <a:p>
            <a:pPr lvl="1"/>
            <a:r>
              <a:rPr lang="en-IN" sz="2400" dirty="0" smtClean="0"/>
              <a:t>Another </a:t>
            </a:r>
            <a:r>
              <a:rPr lang="en-IN" sz="2400" dirty="0"/>
              <a:t>technology that contributes to rich </a:t>
            </a:r>
            <a:r>
              <a:rPr lang="en-IN" sz="2400" dirty="0" smtClean="0"/>
              <a:t>interactivity</a:t>
            </a:r>
            <a:endParaRPr lang="en-IN" sz="2400" i="1" dirty="0" smtClean="0"/>
          </a:p>
          <a:p>
            <a:pPr lvl="1"/>
            <a:r>
              <a:rPr lang="en-IN" sz="2400" i="1" dirty="0" smtClean="0"/>
              <a:t>Actually a set of complementary technologies </a:t>
            </a:r>
            <a:r>
              <a:rPr lang="en-IN" sz="2400" dirty="0" smtClean="0"/>
              <a:t>that, when used together, can create highly interactive Web applications that feel more like a desktop application than a </a:t>
            </a:r>
            <a:r>
              <a:rPr lang="en-IN" sz="2400" dirty="0" err="1" smtClean="0"/>
              <a:t>WebApp</a:t>
            </a:r>
            <a:endParaRPr lang="en-IN" sz="2400" dirty="0" smtClean="0"/>
          </a:p>
          <a:p>
            <a:pPr lvl="1"/>
            <a:r>
              <a:rPr lang="en-IN" sz="2400" dirty="0" smtClean="0"/>
              <a:t>Uses </a:t>
            </a:r>
            <a:r>
              <a:rPr lang="en-IN" sz="2400" dirty="0"/>
              <a:t>JavaScript </a:t>
            </a:r>
            <a:r>
              <a:rPr lang="en-IN" sz="2400" dirty="0" smtClean="0"/>
              <a:t>to download </a:t>
            </a:r>
            <a:r>
              <a:rPr lang="en-IN" sz="2400" dirty="0"/>
              <a:t>XML data continuously in preparation for the potential use of that </a:t>
            </a:r>
            <a:r>
              <a:rPr lang="en-IN" sz="2400" dirty="0" smtClean="0"/>
              <a:t>data</a:t>
            </a:r>
            <a:endParaRPr lang="en-IN" sz="2400" dirty="0"/>
          </a:p>
          <a:p>
            <a:pPr lvl="1"/>
            <a:r>
              <a:rPr lang="en-IN" sz="2400" dirty="0"/>
              <a:t>The result is a more responsive </a:t>
            </a:r>
            <a:r>
              <a:rPr lang="en-IN" sz="2400" dirty="0" smtClean="0"/>
              <a:t>application</a:t>
            </a:r>
          </a:p>
          <a:p>
            <a:pPr lvl="1"/>
            <a:r>
              <a:rPr lang="en-IN" sz="2400" dirty="0" smtClean="0"/>
              <a:t>The </a:t>
            </a:r>
            <a:r>
              <a:rPr lang="en-IN" sz="2400" dirty="0"/>
              <a:t>best-known Ajax application </a:t>
            </a:r>
            <a:r>
              <a:rPr lang="en-IN" sz="2400" dirty="0" smtClean="0"/>
              <a:t>is </a:t>
            </a:r>
            <a:r>
              <a:rPr lang="en-IN" sz="2400" dirty="0" err="1" smtClean="0"/>
              <a:t>googleSuggest</a:t>
            </a:r>
            <a:r>
              <a:rPr lang="en-IN" sz="2400" dirty="0" smtClean="0"/>
              <a:t>, </a:t>
            </a:r>
            <a:r>
              <a:rPr lang="en-IN" sz="2400" b="1" dirty="0" smtClean="0"/>
              <a:t>maps.google.com, Gmail</a:t>
            </a:r>
          </a:p>
          <a:p>
            <a:pPr lvl="1"/>
            <a:r>
              <a:rPr lang="en-IN" sz="2400" dirty="0" smtClean="0"/>
              <a:t>Numerous </a:t>
            </a:r>
            <a:r>
              <a:rPr lang="en-IN" sz="2400" dirty="0"/>
              <a:t>Ajax tool kits</a:t>
            </a:r>
            <a:r>
              <a:rPr lang="en-IN" sz="700" dirty="0"/>
              <a:t>3 </a:t>
            </a:r>
            <a:r>
              <a:rPr lang="en-IN" sz="2400" dirty="0"/>
              <a:t>have emerged that make </a:t>
            </a:r>
            <a:r>
              <a:rPr lang="en-IN" sz="2400" dirty="0" smtClean="0"/>
              <a:t>constructing Ajax </a:t>
            </a:r>
            <a:r>
              <a:rPr lang="en-IN" sz="2400" dirty="0"/>
              <a:t>applications much </a:t>
            </a:r>
            <a:r>
              <a:rPr lang="en-IN" sz="2400" dirty="0" smtClean="0"/>
              <a:t>simpler</a:t>
            </a:r>
            <a:endParaRPr lang="en-IN"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124744"/>
            <a:ext cx="8507288" cy="4713387"/>
          </a:xfrm>
        </p:spPr>
        <p:txBody>
          <a:bodyPr>
            <a:noAutofit/>
          </a:bodyPr>
          <a:lstStyle/>
          <a:p>
            <a:r>
              <a:rPr lang="en-IN" sz="2800" b="1" dirty="0" smtClean="0"/>
              <a:t>Syndication</a:t>
            </a:r>
          </a:p>
          <a:p>
            <a:pPr lvl="1"/>
            <a:r>
              <a:rPr lang="en-IN" sz="2000" b="1" i="1" dirty="0" smtClean="0"/>
              <a:t>Makes </a:t>
            </a:r>
            <a:r>
              <a:rPr lang="en-IN" sz="2000" b="1" i="1" dirty="0"/>
              <a:t>a fragment of a </a:t>
            </a:r>
            <a:r>
              <a:rPr lang="en-IN" sz="2000" b="1" i="1" dirty="0" err="1"/>
              <a:t>WebApp</a:t>
            </a:r>
            <a:r>
              <a:rPr lang="en-IN" sz="2000" b="1" i="1" dirty="0"/>
              <a:t> available for </a:t>
            </a:r>
            <a:r>
              <a:rPr lang="en-IN" sz="2000" b="1" i="1" dirty="0" smtClean="0"/>
              <a:t>inclusion </a:t>
            </a:r>
            <a:r>
              <a:rPr lang="en-IN" sz="2000" dirty="0" smtClean="0"/>
              <a:t>elsewhere</a:t>
            </a:r>
          </a:p>
          <a:p>
            <a:pPr lvl="1"/>
            <a:r>
              <a:rPr lang="en-IN" sz="2000" dirty="0" smtClean="0"/>
              <a:t>For </a:t>
            </a:r>
            <a:r>
              <a:rPr lang="en-IN" sz="2000" dirty="0"/>
              <a:t>example, you might choose to embed a short one-line “latest news</a:t>
            </a:r>
            <a:r>
              <a:rPr lang="en-IN" sz="2000" dirty="0" smtClean="0"/>
              <a:t>” item</a:t>
            </a:r>
            <a:r>
              <a:rPr lang="en-IN" sz="2000" dirty="0"/>
              <a:t>, a short “weather report” fragment, or a recent forum post, within a new </a:t>
            </a:r>
            <a:r>
              <a:rPr lang="en-IN" sz="2000" dirty="0" smtClean="0"/>
              <a:t>Web-App</a:t>
            </a:r>
          </a:p>
          <a:p>
            <a:pPr lvl="1"/>
            <a:r>
              <a:rPr lang="en-IN" sz="2000" dirty="0" smtClean="0"/>
              <a:t>The </a:t>
            </a:r>
            <a:r>
              <a:rPr lang="en-IN" sz="2000" dirty="0"/>
              <a:t>use of syndicated content can </a:t>
            </a:r>
            <a:r>
              <a:rPr lang="en-IN" sz="2000" dirty="0" smtClean="0"/>
              <a:t>benefit </a:t>
            </a:r>
            <a:r>
              <a:rPr lang="en-IN" sz="2000" dirty="0"/>
              <a:t>both the provider (through </a:t>
            </a:r>
            <a:r>
              <a:rPr lang="en-IN" sz="2000" dirty="0" smtClean="0"/>
              <a:t>greater exposure</a:t>
            </a:r>
            <a:r>
              <a:rPr lang="en-IN" sz="2000" dirty="0"/>
              <a:t>) and the receiver (through access to richer content</a:t>
            </a:r>
            <a:r>
              <a:rPr lang="en-IN" sz="2000" dirty="0" smtClean="0"/>
              <a:t>)</a:t>
            </a:r>
          </a:p>
          <a:p>
            <a:pPr lvl="1"/>
            <a:r>
              <a:rPr lang="en-IN" sz="2000" dirty="0" smtClean="0"/>
              <a:t>There </a:t>
            </a:r>
            <a:r>
              <a:rPr lang="en-IN" sz="2000" dirty="0"/>
              <a:t>are </a:t>
            </a:r>
            <a:r>
              <a:rPr lang="en-IN" sz="2000" dirty="0" smtClean="0"/>
              <a:t>numerous syndication </a:t>
            </a:r>
            <a:r>
              <a:rPr lang="en-IN" sz="2000" dirty="0"/>
              <a:t>technologies, but undoubtedly the best known is RSS (</a:t>
            </a:r>
            <a:r>
              <a:rPr lang="en-IN" sz="2000" i="1" dirty="0"/>
              <a:t>Really </a:t>
            </a:r>
            <a:r>
              <a:rPr lang="en-IN" sz="2000" i="1" dirty="0" smtClean="0"/>
              <a:t>Simple Syndication)</a:t>
            </a:r>
          </a:p>
          <a:p>
            <a:pPr lvl="1"/>
            <a:r>
              <a:rPr lang="en-IN" sz="2000" i="1" dirty="0" smtClean="0"/>
              <a:t>RSS </a:t>
            </a:r>
            <a:r>
              <a:rPr lang="en-IN" sz="2000" i="1" dirty="0"/>
              <a:t>is an XML data format for </a:t>
            </a:r>
            <a:r>
              <a:rPr lang="en-IN" sz="2000" i="1" dirty="0" smtClean="0"/>
              <a:t>encapsulating </a:t>
            </a:r>
            <a:r>
              <a:rPr lang="en-IN" sz="2000" i="1" dirty="0"/>
              <a:t>content </a:t>
            </a:r>
            <a:r>
              <a:rPr lang="en-IN" sz="2000" i="1" dirty="0" smtClean="0"/>
              <a:t>that </a:t>
            </a:r>
            <a:r>
              <a:rPr lang="en-IN" sz="2000" dirty="0" smtClean="0"/>
              <a:t>can </a:t>
            </a:r>
            <a:r>
              <a:rPr lang="en-IN" sz="2000" dirty="0"/>
              <a:t>be </a:t>
            </a:r>
            <a:r>
              <a:rPr lang="en-IN" sz="2000" dirty="0" smtClean="0"/>
              <a:t>syndicated</a:t>
            </a:r>
          </a:p>
          <a:p>
            <a:pPr lvl="1"/>
            <a:r>
              <a:rPr lang="en-IN" sz="2000" dirty="0" smtClean="0"/>
              <a:t>The </a:t>
            </a:r>
            <a:r>
              <a:rPr lang="en-IN" sz="2000" dirty="0"/>
              <a:t>RSS feed can then be used either to directly embed the </a:t>
            </a:r>
            <a:r>
              <a:rPr lang="en-IN" sz="2000" dirty="0" smtClean="0"/>
              <a:t>feed content </a:t>
            </a:r>
            <a:r>
              <a:rPr lang="en-IN" sz="2000" dirty="0"/>
              <a:t>into another page, or it can be used by an aggregator to collect </a:t>
            </a:r>
            <a:r>
              <a:rPr lang="en-IN" sz="2000" dirty="0" smtClean="0"/>
              <a:t>syndicated content </a:t>
            </a:r>
            <a:r>
              <a:rPr lang="en-IN" sz="2000" dirty="0"/>
              <a:t>together for users to </a:t>
            </a:r>
            <a:r>
              <a:rPr lang="en-IN" sz="2000" dirty="0" smtClean="0"/>
              <a:t>view</a:t>
            </a:r>
          </a:p>
          <a:p>
            <a:pPr lvl="1"/>
            <a:r>
              <a:rPr lang="en-IN" sz="2000" dirty="0" smtClean="0"/>
              <a:t>The </a:t>
            </a:r>
            <a:r>
              <a:rPr lang="en-IN" sz="2000" dirty="0"/>
              <a:t>end result in both cases will be content </a:t>
            </a:r>
            <a:r>
              <a:rPr lang="en-IN" sz="2000" dirty="0" smtClean="0"/>
              <a:t>that is </a:t>
            </a:r>
            <a:r>
              <a:rPr lang="en-IN" sz="2000" dirty="0"/>
              <a:t>more up to date and more relevant to </a:t>
            </a:r>
            <a:r>
              <a:rPr lang="en-IN" sz="2000" dirty="0" smtClean="0"/>
              <a:t>specific users</a:t>
            </a:r>
            <a:endParaRPr lang="en-IN"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340768"/>
            <a:ext cx="8686800" cy="4785395"/>
          </a:xfrm>
        </p:spPr>
        <p:txBody>
          <a:bodyPr>
            <a:noAutofit/>
          </a:bodyPr>
          <a:lstStyle/>
          <a:p>
            <a:r>
              <a:rPr lang="en-IN" sz="2800" b="1" dirty="0" smtClean="0"/>
              <a:t>Web service</a:t>
            </a:r>
          </a:p>
          <a:p>
            <a:pPr lvl="1"/>
            <a:r>
              <a:rPr lang="en-IN" sz="2000" b="1" dirty="0" smtClean="0"/>
              <a:t>A </a:t>
            </a:r>
            <a:r>
              <a:rPr lang="en-IN" sz="2000" b="1" i="1" dirty="0" smtClean="0"/>
              <a:t>software </a:t>
            </a:r>
            <a:r>
              <a:rPr lang="en-IN" sz="2000" b="1" i="1" dirty="0"/>
              <a:t>component (possibly remote) that </a:t>
            </a:r>
            <a:r>
              <a:rPr lang="en-IN" sz="2000" b="1" i="1" dirty="0" smtClean="0"/>
              <a:t>provides </a:t>
            </a:r>
            <a:r>
              <a:rPr lang="en-IN" sz="2000" dirty="0" smtClean="0"/>
              <a:t>some defined </a:t>
            </a:r>
            <a:r>
              <a:rPr lang="en-IN" sz="2000" dirty="0"/>
              <a:t>functionality using a </a:t>
            </a:r>
            <a:r>
              <a:rPr lang="en-IN" sz="2000" dirty="0" smtClean="0"/>
              <a:t>specified interface</a:t>
            </a:r>
          </a:p>
          <a:p>
            <a:pPr lvl="1"/>
            <a:r>
              <a:rPr lang="en-IN" sz="2000" dirty="0" smtClean="0"/>
              <a:t>Might support </a:t>
            </a:r>
            <a:r>
              <a:rPr lang="en-IN" sz="2000" dirty="0"/>
              <a:t>something as simple as validating a telephone number to ensure it is in </a:t>
            </a:r>
            <a:r>
              <a:rPr lang="en-IN" sz="2000" dirty="0" smtClean="0"/>
              <a:t>a correct </a:t>
            </a:r>
            <a:r>
              <a:rPr lang="en-IN" sz="2000" dirty="0"/>
              <a:t>format or as complex as processing a credit card </a:t>
            </a:r>
            <a:r>
              <a:rPr lang="en-IN" sz="2000" dirty="0" smtClean="0"/>
              <a:t>payment</a:t>
            </a:r>
          </a:p>
          <a:p>
            <a:pPr lvl="1"/>
            <a:r>
              <a:rPr lang="en-IN" sz="2000" dirty="0" smtClean="0"/>
              <a:t>The </a:t>
            </a:r>
            <a:r>
              <a:rPr lang="en-IN" sz="2000" dirty="0"/>
              <a:t>Web </a:t>
            </a:r>
            <a:r>
              <a:rPr lang="en-IN" sz="2000" dirty="0" smtClean="0"/>
              <a:t>services architecture </a:t>
            </a:r>
            <a:r>
              <a:rPr lang="en-IN" sz="2000" dirty="0"/>
              <a:t>allows Web services to register with a service broker and then </a:t>
            </a:r>
            <a:r>
              <a:rPr lang="en-IN" sz="2000" dirty="0" smtClean="0"/>
              <a:t>allows clients </a:t>
            </a:r>
            <a:r>
              <a:rPr lang="en-IN" sz="2000" dirty="0"/>
              <a:t>to locate and then utilize relevant </a:t>
            </a:r>
            <a:r>
              <a:rPr lang="en-IN" sz="2000" dirty="0" smtClean="0"/>
              <a:t>services</a:t>
            </a:r>
          </a:p>
          <a:p>
            <a:pPr lvl="1"/>
            <a:r>
              <a:rPr lang="en-IN" sz="2000" dirty="0" smtClean="0"/>
              <a:t>Indeed</a:t>
            </a:r>
            <a:r>
              <a:rPr lang="en-IN" sz="2000" dirty="0"/>
              <a:t>, complex </a:t>
            </a:r>
            <a:r>
              <a:rPr lang="en-IN" sz="2000" dirty="0" err="1" smtClean="0"/>
              <a:t>WebApps</a:t>
            </a:r>
            <a:r>
              <a:rPr lang="en-IN" sz="2000" dirty="0" smtClean="0"/>
              <a:t> can </a:t>
            </a:r>
            <a:r>
              <a:rPr lang="en-IN" sz="2000" dirty="0"/>
              <a:t>be built up by combining rich sets of </a:t>
            </a:r>
            <a:r>
              <a:rPr lang="en-IN" sz="2000" dirty="0" smtClean="0"/>
              <a:t>services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340768"/>
            <a:ext cx="8686800" cy="4785395"/>
          </a:xfrm>
        </p:spPr>
        <p:txBody>
          <a:bodyPr>
            <a:noAutofit/>
          </a:bodyPr>
          <a:lstStyle/>
          <a:p>
            <a:r>
              <a:rPr lang="en-IN" sz="2800" b="1" dirty="0" smtClean="0"/>
              <a:t>Web service</a:t>
            </a:r>
          </a:p>
          <a:p>
            <a:pPr lvl="1"/>
            <a:r>
              <a:rPr lang="en-IN" sz="2000" dirty="0" smtClean="0"/>
              <a:t>Collection </a:t>
            </a:r>
            <a:r>
              <a:rPr lang="en-IN" sz="2000" dirty="0"/>
              <a:t>of the standards and technologies that </a:t>
            </a:r>
            <a:r>
              <a:rPr lang="en-IN" sz="2000" dirty="0" smtClean="0"/>
              <a:t>comprise the </a:t>
            </a:r>
            <a:r>
              <a:rPr lang="en-IN" sz="2000" dirty="0"/>
              <a:t>Web services </a:t>
            </a:r>
            <a:r>
              <a:rPr lang="en-IN" sz="2000" dirty="0" smtClean="0"/>
              <a:t>architecture</a:t>
            </a:r>
          </a:p>
          <a:p>
            <a:pPr lvl="2"/>
            <a:r>
              <a:rPr lang="en-IN" sz="1800" i="1" dirty="0" smtClean="0"/>
              <a:t>Web </a:t>
            </a:r>
            <a:r>
              <a:rPr lang="en-IN" sz="1800" i="1" dirty="0"/>
              <a:t>services description language (WSDL) </a:t>
            </a:r>
            <a:r>
              <a:rPr lang="en-IN" sz="1800" i="1" dirty="0" smtClean="0"/>
              <a:t>is </a:t>
            </a:r>
            <a:r>
              <a:rPr lang="en-IN" sz="1800" dirty="0" smtClean="0"/>
              <a:t>used </a:t>
            </a:r>
            <a:r>
              <a:rPr lang="en-IN" sz="1800" dirty="0"/>
              <a:t>to describe Web service </a:t>
            </a:r>
            <a:r>
              <a:rPr lang="en-IN" sz="1800" dirty="0" smtClean="0"/>
              <a:t>interfaces</a:t>
            </a:r>
          </a:p>
          <a:p>
            <a:pPr lvl="2"/>
            <a:r>
              <a:rPr lang="en-IN" sz="1800" dirty="0" smtClean="0"/>
              <a:t>SOAP </a:t>
            </a:r>
            <a:r>
              <a:rPr lang="en-IN" sz="1800" dirty="0"/>
              <a:t>is a protocol for </a:t>
            </a:r>
            <a:r>
              <a:rPr lang="en-IN" sz="1800" dirty="0" smtClean="0"/>
              <a:t>communicating with </a:t>
            </a:r>
            <a:r>
              <a:rPr lang="en-IN" sz="1800" dirty="0"/>
              <a:t>Web </a:t>
            </a:r>
            <a:r>
              <a:rPr lang="en-IN" sz="1800" dirty="0" smtClean="0"/>
              <a:t>services</a:t>
            </a:r>
          </a:p>
          <a:p>
            <a:pPr lvl="2"/>
            <a:r>
              <a:rPr lang="en-IN" sz="1800" dirty="0" smtClean="0"/>
              <a:t>A </a:t>
            </a:r>
            <a:r>
              <a:rPr lang="en-IN" sz="1800" dirty="0"/>
              <a:t>range of other related standards are then built on top of </a:t>
            </a:r>
            <a:r>
              <a:rPr lang="en-IN" sz="1800" dirty="0" smtClean="0"/>
              <a:t>this</a:t>
            </a:r>
            <a:endParaRPr lang="en-IN" sz="1800" dirty="0"/>
          </a:p>
          <a:p>
            <a:pPr lvl="1"/>
            <a:r>
              <a:rPr lang="en-IN" sz="2000" dirty="0"/>
              <a:t>For example, WS-BPEL (</a:t>
            </a:r>
            <a:r>
              <a:rPr lang="en-IN" sz="2000" i="1" dirty="0"/>
              <a:t>Web Services—Business Process Execution Language) </a:t>
            </a:r>
            <a:r>
              <a:rPr lang="en-IN" sz="2000" i="1" dirty="0" smtClean="0"/>
              <a:t>describes </a:t>
            </a:r>
            <a:r>
              <a:rPr lang="en-IN" sz="2000" dirty="0" smtClean="0"/>
              <a:t>the </a:t>
            </a:r>
            <a:r>
              <a:rPr lang="en-IN" sz="2000" dirty="0"/>
              <a:t>state transition interactions that occur in business processes and </a:t>
            </a:r>
            <a:r>
              <a:rPr lang="en-IN" sz="2000" dirty="0" smtClean="0"/>
              <a:t>how these </a:t>
            </a:r>
            <a:r>
              <a:rPr lang="en-IN" sz="2000" dirty="0"/>
              <a:t>map to Web service </a:t>
            </a:r>
            <a:r>
              <a:rPr lang="en-IN" sz="2000" dirty="0" smtClean="0"/>
              <a:t>operations</a:t>
            </a:r>
          </a:p>
          <a:p>
            <a:pPr lvl="1"/>
            <a:r>
              <a:rPr lang="en-IN" sz="2000" dirty="0" smtClean="0"/>
              <a:t>Web </a:t>
            </a:r>
            <a:r>
              <a:rPr lang="en-IN" sz="2000" dirty="0"/>
              <a:t>services do not focus on </a:t>
            </a:r>
            <a:r>
              <a:rPr lang="en-IN" sz="2000" dirty="0" smtClean="0"/>
              <a:t>specific </a:t>
            </a:r>
            <a:r>
              <a:rPr lang="en-IN" sz="2000" dirty="0"/>
              <a:t>types of Web applications</a:t>
            </a:r>
            <a:r>
              <a:rPr lang="en-IN" sz="2000" dirty="0" smtClean="0"/>
              <a:t>, but </a:t>
            </a:r>
            <a:r>
              <a:rPr lang="en-IN" sz="2000" dirty="0"/>
              <a:t>rather, </a:t>
            </a:r>
            <a:r>
              <a:rPr lang="en-IN" sz="2000" dirty="0" smtClean="0"/>
              <a:t>define </a:t>
            </a:r>
            <a:r>
              <a:rPr lang="en-IN" sz="2000" dirty="0"/>
              <a:t>an architecture that supports the creation of </a:t>
            </a:r>
            <a:r>
              <a:rPr lang="en-IN" sz="2000" dirty="0" smtClean="0"/>
              <a:t>applications</a:t>
            </a:r>
            <a:endParaRPr lang="en-IN" sz="2000" dirty="0"/>
          </a:p>
          <a:p>
            <a:pPr lvl="1"/>
            <a:r>
              <a:rPr lang="en-IN" sz="2000" dirty="0" smtClean="0"/>
              <a:t>To </a:t>
            </a:r>
            <a:r>
              <a:rPr lang="en-IN" sz="2000" dirty="0"/>
              <a:t>facilitate the simpler implementation of rich </a:t>
            </a:r>
            <a:r>
              <a:rPr lang="en-IN" sz="2000" dirty="0" smtClean="0"/>
              <a:t>applications</a:t>
            </a:r>
          </a:p>
          <a:p>
            <a:pPr lvl="1"/>
            <a:r>
              <a:rPr lang="en-IN" sz="2000" dirty="0" smtClean="0"/>
              <a:t>For  example</a:t>
            </a:r>
            <a:r>
              <a:rPr lang="en-IN" sz="2000" dirty="0"/>
              <a:t>, many mash-ups are enabled by providers making their content </a:t>
            </a:r>
            <a:r>
              <a:rPr lang="en-IN" sz="2000" dirty="0" smtClean="0"/>
              <a:t>available through </a:t>
            </a:r>
            <a:r>
              <a:rPr lang="en-IN" sz="2000" dirty="0"/>
              <a:t>a Web service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600200"/>
            <a:ext cx="8686800" cy="4525963"/>
          </a:xfrm>
        </p:spPr>
        <p:txBody>
          <a:bodyPr>
            <a:noAutofit/>
          </a:bodyPr>
          <a:lstStyle/>
          <a:p>
            <a:r>
              <a:rPr lang="en-IN" sz="2400" b="1" dirty="0" smtClean="0"/>
              <a:t>Metadata</a:t>
            </a:r>
            <a:r>
              <a:rPr lang="en-IN" sz="2400" b="1" dirty="0"/>
              <a:t>, </a:t>
            </a:r>
            <a:r>
              <a:rPr lang="en-IN" sz="2400" b="1" dirty="0" err="1" smtClean="0"/>
              <a:t>Ontologies</a:t>
            </a:r>
            <a:r>
              <a:rPr lang="en-IN" sz="2400" b="1" dirty="0"/>
              <a:t>, and </a:t>
            </a:r>
            <a:r>
              <a:rPr lang="en-IN" sz="2400" b="1" dirty="0" err="1" smtClean="0"/>
              <a:t>Folksonomies</a:t>
            </a:r>
            <a:endParaRPr lang="en-IN" sz="2400" b="1" dirty="0" smtClean="0"/>
          </a:p>
          <a:p>
            <a:pPr lvl="1"/>
            <a:r>
              <a:rPr lang="en-IN" sz="2000" dirty="0" smtClean="0"/>
              <a:t>A </a:t>
            </a:r>
            <a:r>
              <a:rPr lang="en-IN" sz="2000" i="1" dirty="0" err="1"/>
              <a:t>folksonomy</a:t>
            </a:r>
            <a:r>
              <a:rPr lang="en-IN" sz="2000" i="1" dirty="0"/>
              <a:t> is a collaboratively generated taxonomy, which uses </a:t>
            </a:r>
            <a:r>
              <a:rPr lang="en-IN" sz="2000" i="1" dirty="0" smtClean="0"/>
              <a:t>user generated </a:t>
            </a:r>
            <a:r>
              <a:rPr lang="en-IN" sz="2000" dirty="0" smtClean="0"/>
              <a:t>tags </a:t>
            </a:r>
            <a:r>
              <a:rPr lang="en-IN" sz="2000" dirty="0"/>
              <a:t>and metadata to describe content (the </a:t>
            </a:r>
            <a:r>
              <a:rPr lang="en-IN" sz="2000" dirty="0" err="1"/>
              <a:t>labeling</a:t>
            </a:r>
            <a:r>
              <a:rPr lang="en-IN" sz="2000" dirty="0"/>
              <a:t> process is often </a:t>
            </a:r>
            <a:r>
              <a:rPr lang="en-IN" sz="2000" dirty="0" smtClean="0"/>
              <a:t>referred to </a:t>
            </a:r>
            <a:r>
              <a:rPr lang="en-IN" sz="2000" dirty="0"/>
              <a:t>as </a:t>
            </a:r>
            <a:r>
              <a:rPr lang="en-IN" sz="2000" i="1" dirty="0" smtClean="0"/>
              <a:t>tagging)</a:t>
            </a:r>
          </a:p>
          <a:p>
            <a:pPr lvl="1"/>
            <a:r>
              <a:rPr lang="en-IN" sz="2000" i="1" dirty="0" smtClean="0"/>
              <a:t>This </a:t>
            </a:r>
            <a:r>
              <a:rPr lang="en-IN" sz="2000" i="1" dirty="0"/>
              <a:t>means that rather than having a single taxonomy, </a:t>
            </a:r>
            <a:r>
              <a:rPr lang="en-IN" sz="2000" i="1" dirty="0" smtClean="0"/>
              <a:t>we </a:t>
            </a:r>
            <a:r>
              <a:rPr lang="en-IN" sz="2000" dirty="0" smtClean="0"/>
              <a:t>end </a:t>
            </a:r>
            <a:r>
              <a:rPr lang="en-IN" sz="2000" dirty="0"/>
              <a:t>up with a rich multifaceted set of metadata. Because part of the metadata </a:t>
            </a:r>
            <a:r>
              <a:rPr lang="en-IN" sz="2000" dirty="0" smtClean="0"/>
              <a:t>includes the </a:t>
            </a:r>
            <a:r>
              <a:rPr lang="en-IN" sz="2000" dirty="0"/>
              <a:t>author, users can identify subsets (created by selected individuals) </a:t>
            </a:r>
            <a:r>
              <a:rPr lang="en-IN" sz="2000" dirty="0" smtClean="0"/>
              <a:t>that have </a:t>
            </a:r>
            <a:r>
              <a:rPr lang="en-IN" sz="2000" dirty="0"/>
              <a:t>categorized information in ways that make the most sense to </a:t>
            </a:r>
            <a:r>
              <a:rPr lang="en-IN" sz="2000" dirty="0" smtClean="0"/>
              <a:t>them</a:t>
            </a:r>
            <a:endParaRPr lang="en-IN"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600200"/>
            <a:ext cx="8686800" cy="4525963"/>
          </a:xfrm>
        </p:spPr>
        <p:txBody>
          <a:bodyPr>
            <a:noAutofit/>
          </a:bodyPr>
          <a:lstStyle/>
          <a:p>
            <a:r>
              <a:rPr lang="en-IN" sz="2400" b="1" dirty="0" smtClean="0"/>
              <a:t>Metadata</a:t>
            </a:r>
            <a:r>
              <a:rPr lang="en-IN" sz="2400" b="1" dirty="0"/>
              <a:t>, </a:t>
            </a:r>
            <a:r>
              <a:rPr lang="en-IN" sz="2400" b="1" dirty="0" err="1" smtClean="0"/>
              <a:t>Ontologies</a:t>
            </a:r>
            <a:r>
              <a:rPr lang="en-IN" sz="2400" b="1" dirty="0"/>
              <a:t>, and </a:t>
            </a:r>
            <a:r>
              <a:rPr lang="en-IN" sz="2400" b="1" dirty="0" err="1" smtClean="0"/>
              <a:t>Folksonomies</a:t>
            </a:r>
            <a:endParaRPr lang="en-IN" sz="2400" b="1" dirty="0" smtClean="0"/>
          </a:p>
          <a:p>
            <a:pPr lvl="1"/>
            <a:r>
              <a:rPr lang="en-IN" sz="1800" dirty="0" smtClean="0"/>
              <a:t>Effective </a:t>
            </a:r>
            <a:r>
              <a:rPr lang="en-IN" sz="1800" dirty="0"/>
              <a:t>use of content can be </a:t>
            </a:r>
            <a:r>
              <a:rPr lang="en-IN" sz="1800" dirty="0" smtClean="0"/>
              <a:t>facilitated by </a:t>
            </a:r>
            <a:r>
              <a:rPr lang="en-IN" sz="1800" dirty="0"/>
              <a:t>using </a:t>
            </a:r>
            <a:r>
              <a:rPr lang="en-IN" sz="1800" i="1" dirty="0"/>
              <a:t>metadata—information about the </a:t>
            </a:r>
            <a:r>
              <a:rPr lang="en-IN" sz="1800" i="1" dirty="0" smtClean="0"/>
              <a:t>content</a:t>
            </a:r>
          </a:p>
          <a:p>
            <a:pPr lvl="1"/>
            <a:r>
              <a:rPr lang="en-IN" sz="1800" i="1" dirty="0" smtClean="0"/>
              <a:t>The </a:t>
            </a:r>
            <a:r>
              <a:rPr lang="en-IN" sz="1800" i="1" dirty="0"/>
              <a:t>simplest form </a:t>
            </a:r>
            <a:r>
              <a:rPr lang="en-IN" sz="1800" i="1" dirty="0" smtClean="0"/>
              <a:t>of </a:t>
            </a:r>
            <a:r>
              <a:rPr lang="en-IN" sz="1800" dirty="0" smtClean="0"/>
              <a:t>metadata </a:t>
            </a:r>
            <a:r>
              <a:rPr lang="en-IN" sz="1800" dirty="0"/>
              <a:t>is information embedded directly into Web </a:t>
            </a:r>
            <a:r>
              <a:rPr lang="en-IN" sz="1800" dirty="0" smtClean="0"/>
              <a:t>pages</a:t>
            </a:r>
          </a:p>
          <a:p>
            <a:pPr lvl="1"/>
            <a:r>
              <a:rPr lang="en-IN" sz="1800" dirty="0" smtClean="0"/>
              <a:t>A </a:t>
            </a:r>
            <a:r>
              <a:rPr lang="en-IN" sz="1800" dirty="0"/>
              <a:t>richer </a:t>
            </a:r>
            <a:r>
              <a:rPr lang="en-IN" sz="1800" dirty="0" smtClean="0"/>
              <a:t>representation is </a:t>
            </a:r>
            <a:r>
              <a:rPr lang="en-IN" sz="1800" dirty="0"/>
              <a:t>possible using RDF (Resource Description Framework)—an XML format </a:t>
            </a:r>
            <a:r>
              <a:rPr lang="en-IN" sz="1800" dirty="0" smtClean="0"/>
              <a:t>for making </a:t>
            </a:r>
            <a:r>
              <a:rPr lang="en-IN" sz="1800" i="1" dirty="0"/>
              <a:t>statements about </a:t>
            </a:r>
            <a:r>
              <a:rPr lang="en-IN" sz="1800" i="1" dirty="0" smtClean="0"/>
              <a:t>resources</a:t>
            </a:r>
          </a:p>
          <a:p>
            <a:pPr lvl="1"/>
            <a:r>
              <a:rPr lang="en-IN" sz="1800" i="1" dirty="0" err="1" smtClean="0"/>
              <a:t>Ontologies</a:t>
            </a:r>
            <a:r>
              <a:rPr lang="en-IN" sz="1800" i="1" dirty="0" smtClean="0"/>
              <a:t> </a:t>
            </a:r>
            <a:r>
              <a:rPr lang="en-IN" sz="1800" i="1" dirty="0"/>
              <a:t>(a representation of a domain </a:t>
            </a:r>
            <a:r>
              <a:rPr lang="en-IN" sz="1800" i="1" dirty="0" smtClean="0"/>
              <a:t>that </a:t>
            </a:r>
            <a:r>
              <a:rPr lang="en-IN" sz="1800" dirty="0" smtClean="0"/>
              <a:t>can </a:t>
            </a:r>
            <a:r>
              <a:rPr lang="en-IN" sz="1800" dirty="0"/>
              <a:t>be used as the basis of reasoning) can then be built on top of the RDF and </a:t>
            </a:r>
            <a:r>
              <a:rPr lang="en-IN" sz="1800" dirty="0" smtClean="0"/>
              <a:t>can result </a:t>
            </a:r>
            <a:r>
              <a:rPr lang="en-IN" sz="1800" dirty="0"/>
              <a:t>in languages such as OWL (Web Ontology Language) that can be used </a:t>
            </a:r>
            <a:r>
              <a:rPr lang="en-IN" sz="1800" dirty="0" smtClean="0"/>
              <a:t>to publish </a:t>
            </a:r>
            <a:r>
              <a:rPr lang="en-IN" sz="1800" dirty="0"/>
              <a:t>and share data that describes a particular </a:t>
            </a:r>
            <a:r>
              <a:rPr lang="en-IN" sz="1800" dirty="0" smtClean="0"/>
              <a:t>domain</a:t>
            </a:r>
            <a:endParaRPr lang="en-IN" sz="1800" dirty="0"/>
          </a:p>
          <a:p>
            <a:pPr lvl="1"/>
            <a:r>
              <a:rPr lang="en-IN" sz="1800" dirty="0" smtClean="0"/>
              <a:t>They </a:t>
            </a:r>
            <a:r>
              <a:rPr lang="en-IN" sz="1800" dirty="0"/>
              <a:t>can be used to </a:t>
            </a:r>
            <a:r>
              <a:rPr lang="en-IN" sz="1800" dirty="0" smtClean="0"/>
              <a:t>create highly </a:t>
            </a:r>
            <a:r>
              <a:rPr lang="en-IN" sz="1800" dirty="0"/>
              <a:t>structured information that can then be analyzed and processed in </a:t>
            </a:r>
            <a:r>
              <a:rPr lang="en-IN" sz="1800" dirty="0" smtClean="0"/>
              <a:t>a variety </a:t>
            </a:r>
            <a:r>
              <a:rPr lang="en-IN" sz="1800" dirty="0"/>
              <a:t>of different </a:t>
            </a:r>
            <a:r>
              <a:rPr lang="en-IN" sz="1800" dirty="0" smtClean="0"/>
              <a:t>ways</a:t>
            </a:r>
          </a:p>
          <a:p>
            <a:pPr lvl="2"/>
            <a:r>
              <a:rPr lang="en-IN" sz="1600" dirty="0" smtClean="0"/>
              <a:t>For </a:t>
            </a:r>
            <a:r>
              <a:rPr lang="en-IN" sz="1600" dirty="0"/>
              <a:t>example, FOAF (Friend of a Friend) is used to </a:t>
            </a:r>
            <a:r>
              <a:rPr lang="en-IN" sz="1600" dirty="0" smtClean="0"/>
              <a:t>describe relationships </a:t>
            </a:r>
            <a:r>
              <a:rPr lang="en-IN" sz="1600" dirty="0"/>
              <a:t>between </a:t>
            </a:r>
            <a:r>
              <a:rPr lang="en-IN" sz="1600" dirty="0" smtClean="0"/>
              <a:t>people</a:t>
            </a:r>
          </a:p>
          <a:p>
            <a:pPr lvl="2"/>
            <a:r>
              <a:rPr lang="en-IN" sz="1600" dirty="0" smtClean="0"/>
              <a:t>Information </a:t>
            </a:r>
            <a:r>
              <a:rPr lang="en-IN" sz="1600" dirty="0"/>
              <a:t>about each friend can be used to </a:t>
            </a:r>
            <a:r>
              <a:rPr lang="en-IN" sz="1600" dirty="0" smtClean="0"/>
              <a:t>build adaptive </a:t>
            </a:r>
            <a:r>
              <a:rPr lang="en-IN" sz="1600" dirty="0"/>
              <a:t>applications that customize information based on who your friends </a:t>
            </a:r>
            <a:r>
              <a:rPr lang="en-IN" sz="1600" dirty="0" smtClean="0"/>
              <a:t>are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p:txBody>
          <a:bodyPr>
            <a:normAutofit fontScale="77500" lnSpcReduction="20000"/>
          </a:bodyPr>
          <a:lstStyle/>
          <a:p>
            <a:r>
              <a:rPr lang="en-IN" b="1" i="1" dirty="0" smtClean="0"/>
              <a:t>Voice </a:t>
            </a:r>
            <a:r>
              <a:rPr lang="en-IN" b="1" i="1" dirty="0"/>
              <a:t>over IP (VoIP) </a:t>
            </a:r>
          </a:p>
          <a:p>
            <a:pPr lvl="1"/>
            <a:r>
              <a:rPr lang="en-IN" b="1" i="1" dirty="0" smtClean="0"/>
              <a:t>Enables </a:t>
            </a:r>
            <a:r>
              <a:rPr lang="en-IN" b="1" i="1" dirty="0"/>
              <a:t>the transmission of voice data over the </a:t>
            </a:r>
            <a:r>
              <a:rPr lang="en-IN" b="1" i="1" dirty="0" smtClean="0"/>
              <a:t>Internet </a:t>
            </a:r>
            <a:r>
              <a:rPr lang="en-IN" dirty="0" smtClean="0"/>
              <a:t>(</a:t>
            </a:r>
            <a:r>
              <a:rPr lang="en-IN" dirty="0"/>
              <a:t>rather than via conventional telephone </a:t>
            </a:r>
            <a:r>
              <a:rPr lang="en-IN" dirty="0" smtClean="0"/>
              <a:t>networks)</a:t>
            </a:r>
          </a:p>
          <a:p>
            <a:pPr lvl="1"/>
            <a:r>
              <a:rPr lang="en-IN" dirty="0" smtClean="0"/>
              <a:t>Today</a:t>
            </a:r>
            <a:r>
              <a:rPr lang="en-IN" dirty="0"/>
              <a:t>, VoIP is having a </a:t>
            </a:r>
            <a:r>
              <a:rPr lang="en-IN" dirty="0" smtClean="0"/>
              <a:t>major impact </a:t>
            </a:r>
            <a:r>
              <a:rPr lang="en-IN" dirty="0"/>
              <a:t>on telecommunications through applications such as </a:t>
            </a:r>
            <a:r>
              <a:rPr lang="en-IN" i="1" dirty="0"/>
              <a:t>Vonage and Skype</a:t>
            </a:r>
            <a:r>
              <a:rPr lang="en-IN" i="1" dirty="0" smtClean="0"/>
              <a:t>, </a:t>
            </a:r>
            <a:r>
              <a:rPr lang="en-IN" dirty="0" smtClean="0"/>
              <a:t>and </a:t>
            </a:r>
            <a:r>
              <a:rPr lang="en-IN" dirty="0"/>
              <a:t>over time, it is also likely to have a major impact on the design of </a:t>
            </a:r>
            <a:r>
              <a:rPr lang="en-IN" dirty="0" err="1" smtClean="0"/>
              <a:t>WebApps</a:t>
            </a:r>
            <a:endParaRPr lang="en-IN" dirty="0"/>
          </a:p>
          <a:p>
            <a:pPr lvl="1"/>
            <a:r>
              <a:rPr lang="en-IN" dirty="0"/>
              <a:t>For example, VoIP enables </a:t>
            </a:r>
            <a:r>
              <a:rPr lang="en-IN" dirty="0" err="1"/>
              <a:t>WebApps</a:t>
            </a:r>
            <a:r>
              <a:rPr lang="en-IN" dirty="0"/>
              <a:t> to support podcasting and rich customer </a:t>
            </a:r>
            <a:r>
              <a:rPr lang="en-IN" dirty="0" smtClean="0"/>
              <a:t>service experiences</a:t>
            </a:r>
          </a:p>
          <a:p>
            <a:pPr lvl="1"/>
            <a:r>
              <a:rPr lang="en-IN" dirty="0" smtClean="0"/>
              <a:t>In </a:t>
            </a:r>
            <a:r>
              <a:rPr lang="en-IN" dirty="0"/>
              <a:t>addition, it will enable less obvious aspects such as </a:t>
            </a:r>
            <a:r>
              <a:rPr lang="en-IN" dirty="0" smtClean="0"/>
              <a:t>automated switching </a:t>
            </a:r>
            <a:r>
              <a:rPr lang="en-IN" dirty="0"/>
              <a:t>between different media forms based on the delivery hardware (e.g., </a:t>
            </a:r>
            <a:r>
              <a:rPr lang="en-IN" dirty="0" smtClean="0"/>
              <a:t>text when </a:t>
            </a:r>
            <a:r>
              <a:rPr lang="en-IN" dirty="0"/>
              <a:t>viewed on a large screen could be automatically converted to a VoIP </a:t>
            </a:r>
            <a:r>
              <a:rPr lang="en-IN" dirty="0" smtClean="0"/>
              <a:t>voice stream </a:t>
            </a:r>
            <a:r>
              <a:rPr lang="en-IN" dirty="0"/>
              <a:t>when a mobile phone or PDA with limited screen space is being used</a:t>
            </a:r>
            <a:r>
              <a:rPr lang="en-IN" dirty="0" smtClean="0"/>
              <a:t>)</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IN" dirty="0"/>
          </a:p>
        </p:txBody>
      </p:sp>
      <p:sp>
        <p:nvSpPr>
          <p:cNvPr id="3" name="Content Placeholder 2"/>
          <p:cNvSpPr>
            <a:spLocks noGrp="1"/>
          </p:cNvSpPr>
          <p:nvPr>
            <p:ph idx="1"/>
          </p:nvPr>
        </p:nvSpPr>
        <p:spPr>
          <a:xfrm>
            <a:off x="457200" y="1412776"/>
            <a:ext cx="8686800" cy="4525963"/>
          </a:xfrm>
        </p:spPr>
        <p:txBody>
          <a:bodyPr>
            <a:noAutofit/>
          </a:bodyPr>
          <a:lstStyle/>
          <a:p>
            <a:r>
              <a:rPr lang="en-IN" sz="2400" b="1" dirty="0" smtClean="0"/>
              <a:t>Location-aware applications</a:t>
            </a:r>
          </a:p>
          <a:p>
            <a:pPr lvl="1"/>
            <a:r>
              <a:rPr lang="en-IN" sz="2000" b="1" dirty="0" smtClean="0"/>
              <a:t>As </a:t>
            </a:r>
            <a:r>
              <a:rPr lang="en-IN" sz="2000" b="1" dirty="0"/>
              <a:t>GPS receivers become more common, it </a:t>
            </a:r>
            <a:r>
              <a:rPr lang="en-IN" sz="2000" b="1" dirty="0" smtClean="0"/>
              <a:t>becomes </a:t>
            </a:r>
            <a:r>
              <a:rPr lang="en-IN" sz="2000" dirty="0" smtClean="0"/>
              <a:t>increasingly </a:t>
            </a:r>
            <a:r>
              <a:rPr lang="en-IN" sz="2000" dirty="0"/>
              <a:t>feasible for Web clients to have available to them </a:t>
            </a:r>
            <a:r>
              <a:rPr lang="en-IN" sz="2000" dirty="0" smtClean="0"/>
              <a:t>information on </a:t>
            </a:r>
            <a:r>
              <a:rPr lang="en-IN" sz="2000" dirty="0"/>
              <a:t>the location of the </a:t>
            </a:r>
            <a:r>
              <a:rPr lang="en-IN" sz="2000" dirty="0" smtClean="0"/>
              <a:t>client</a:t>
            </a:r>
          </a:p>
          <a:p>
            <a:pPr lvl="1"/>
            <a:r>
              <a:rPr lang="en-IN" sz="2000" dirty="0" smtClean="0"/>
              <a:t>Once </a:t>
            </a:r>
            <a:r>
              <a:rPr lang="en-IN" sz="2000" dirty="0"/>
              <a:t>location is known, it is possible to develop </a:t>
            </a:r>
            <a:r>
              <a:rPr lang="en-IN" sz="2000" dirty="0" smtClean="0"/>
              <a:t>Web-Apps </a:t>
            </a:r>
            <a:r>
              <a:rPr lang="en-IN" sz="2000" dirty="0"/>
              <a:t>so that the user experience can be appropriately customized to where </a:t>
            </a:r>
            <a:r>
              <a:rPr lang="en-IN" sz="2000" dirty="0" smtClean="0"/>
              <a:t>the user </a:t>
            </a:r>
            <a:r>
              <a:rPr lang="en-IN" sz="2000" dirty="0"/>
              <a:t>is at the </a:t>
            </a:r>
            <a:r>
              <a:rPr lang="en-IN" sz="2000" dirty="0" smtClean="0"/>
              <a:t>moment</a:t>
            </a:r>
          </a:p>
          <a:p>
            <a:pPr lvl="1"/>
            <a:r>
              <a:rPr lang="en-IN" sz="2000" dirty="0"/>
              <a:t>T</a:t>
            </a:r>
            <a:r>
              <a:rPr lang="en-IN" sz="2000" dirty="0" smtClean="0"/>
              <a:t>oday</a:t>
            </a:r>
            <a:r>
              <a:rPr lang="en-IN" sz="2000" dirty="0"/>
              <a:t>, a limited version of this approach is used when </a:t>
            </a:r>
            <a:r>
              <a:rPr lang="en-IN" sz="2000" dirty="0" smtClean="0"/>
              <a:t>a </a:t>
            </a:r>
            <a:r>
              <a:rPr lang="en-IN" sz="2000" dirty="0" err="1" smtClean="0"/>
              <a:t>WebApp</a:t>
            </a:r>
            <a:r>
              <a:rPr lang="en-IN" sz="2000" dirty="0" smtClean="0"/>
              <a:t> </a:t>
            </a:r>
            <a:r>
              <a:rPr lang="en-IN" sz="2000" dirty="0"/>
              <a:t>changes the </a:t>
            </a:r>
            <a:r>
              <a:rPr lang="en-IN" sz="2000" dirty="0" smtClean="0"/>
              <a:t>advertisements </a:t>
            </a:r>
            <a:r>
              <a:rPr lang="en-IN" sz="2000" dirty="0"/>
              <a:t>that are presented, depending upon the </a:t>
            </a:r>
            <a:r>
              <a:rPr lang="en-IN" sz="2000" dirty="0" smtClean="0"/>
              <a:t>location of </a:t>
            </a:r>
            <a:r>
              <a:rPr lang="en-IN" sz="2000" dirty="0"/>
              <a:t>the user inferred from the IP </a:t>
            </a:r>
            <a:r>
              <a:rPr lang="en-IN" sz="2000" dirty="0" smtClean="0"/>
              <a:t>address</a:t>
            </a:r>
          </a:p>
          <a:p>
            <a:pPr lvl="1"/>
            <a:r>
              <a:rPr lang="en-IN" sz="2000" dirty="0" smtClean="0"/>
              <a:t>As </a:t>
            </a:r>
            <a:r>
              <a:rPr lang="en-IN" sz="2000" dirty="0"/>
              <a:t>Web access becomes more </a:t>
            </a:r>
            <a:r>
              <a:rPr lang="en-IN" sz="2000" dirty="0" smtClean="0"/>
              <a:t>ubiquitous and </a:t>
            </a:r>
            <a:r>
              <a:rPr lang="en-IN" sz="2000" dirty="0"/>
              <a:t>users start accessing </a:t>
            </a:r>
            <a:r>
              <a:rPr lang="en-IN" sz="2000" dirty="0" err="1"/>
              <a:t>WebApps</a:t>
            </a:r>
            <a:r>
              <a:rPr lang="en-IN" sz="2000" dirty="0"/>
              <a:t> from a more diverse set of locations (</a:t>
            </a:r>
            <a:r>
              <a:rPr lang="en-IN" sz="2000" dirty="0" smtClean="0"/>
              <a:t>and devices</a:t>
            </a:r>
            <a:r>
              <a:rPr lang="en-IN" sz="2000" dirty="0"/>
              <a:t>), everything from localized advertising (“If you’re in the mood for a snack</a:t>
            </a:r>
            <a:r>
              <a:rPr lang="en-IN" sz="2000" dirty="0" smtClean="0"/>
              <a:t>, visit </a:t>
            </a:r>
            <a:r>
              <a:rPr lang="en-IN" sz="2000" dirty="0"/>
              <a:t>Dom’s bakery . . . you’ll be passing us in less than a minute”) to </a:t>
            </a:r>
            <a:r>
              <a:rPr lang="en-IN" sz="2000" dirty="0" smtClean="0"/>
              <a:t>traffic warnings (“</a:t>
            </a:r>
            <a:r>
              <a:rPr lang="en-IN" sz="2000" dirty="0"/>
              <a:t>There is a </a:t>
            </a:r>
            <a:r>
              <a:rPr lang="en-IN" sz="2000" dirty="0" smtClean="0"/>
              <a:t>traffic </a:t>
            </a:r>
            <a:r>
              <a:rPr lang="en-IN" sz="2000" dirty="0"/>
              <a:t>problem a quarter mile ahead”), to general assistance (“</a:t>
            </a:r>
            <a:r>
              <a:rPr lang="en-IN" sz="2000" dirty="0" smtClean="0"/>
              <a:t>The nearest </a:t>
            </a:r>
            <a:r>
              <a:rPr lang="en-IN" sz="2000" dirty="0"/>
              <a:t>hospital is . .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Application</a:t>
            </a:r>
            <a:endParaRPr lang="en-IN" dirty="0"/>
          </a:p>
        </p:txBody>
      </p:sp>
      <p:sp>
        <p:nvSpPr>
          <p:cNvPr id="3" name="Content Placeholder 2"/>
          <p:cNvSpPr>
            <a:spLocks noGrp="1"/>
          </p:cNvSpPr>
          <p:nvPr>
            <p:ph idx="1"/>
          </p:nvPr>
        </p:nvSpPr>
        <p:spPr/>
        <p:txBody>
          <a:bodyPr>
            <a:normAutofit fontScale="92500"/>
          </a:bodyPr>
          <a:lstStyle/>
          <a:p>
            <a:r>
              <a:rPr lang="en-US" dirty="0" smtClean="0"/>
              <a:t>Encompasses</a:t>
            </a:r>
          </a:p>
          <a:p>
            <a:pPr lvl="1"/>
            <a:r>
              <a:rPr lang="en-US" dirty="0" smtClean="0"/>
              <a:t>Everything from a simple Web page that might help a consumer to compute an automobile lease payment to a comprehensive website that provides complete travel services for business people and vacationers</a:t>
            </a:r>
          </a:p>
          <a:p>
            <a:pPr lvl="1"/>
            <a:r>
              <a:rPr lang="en-US" dirty="0" smtClean="0"/>
              <a:t>Included within this category are complete websites, specialized functionality within websites, and information-processing applications that reside on the Internet or on an Intranet or Extranet</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Web Engineering</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Teaching Scheme </a:t>
            </a:r>
            <a:endParaRPr lang="en-IN" dirty="0"/>
          </a:p>
        </p:txBody>
      </p:sp>
      <p:sp>
        <p:nvSpPr>
          <p:cNvPr id="3" name="Content Placeholder 2"/>
          <p:cNvSpPr>
            <a:spLocks noGrp="1"/>
          </p:cNvSpPr>
          <p:nvPr>
            <p:ph idx="1"/>
          </p:nvPr>
        </p:nvSpPr>
        <p:spPr/>
        <p:txBody>
          <a:bodyPr>
            <a:normAutofit fontScale="92500" lnSpcReduction="20000"/>
          </a:bodyPr>
          <a:lstStyle/>
          <a:p>
            <a:endParaRPr lang="en-IN" dirty="0"/>
          </a:p>
          <a:p>
            <a:pPr>
              <a:buNone/>
            </a:pPr>
            <a:r>
              <a:rPr lang="en-IN" dirty="0" smtClean="0"/>
              <a:t>•</a:t>
            </a:r>
            <a:r>
              <a:rPr lang="en-IN" dirty="0"/>
              <a:t>Theory –3 hours per week</a:t>
            </a:r>
          </a:p>
          <a:p>
            <a:pPr>
              <a:buNone/>
            </a:pPr>
            <a:r>
              <a:rPr lang="en-IN" dirty="0"/>
              <a:t>•Practical -2 hours per week</a:t>
            </a:r>
          </a:p>
          <a:p>
            <a:pPr>
              <a:buNone/>
            </a:pPr>
            <a:r>
              <a:rPr lang="en-IN" dirty="0"/>
              <a:t>•Credit -4</a:t>
            </a:r>
          </a:p>
          <a:p>
            <a:pPr>
              <a:buNone/>
            </a:pPr>
            <a:r>
              <a:rPr lang="en-IN" dirty="0"/>
              <a:t>•Theory Exam –80 marks</a:t>
            </a:r>
          </a:p>
          <a:p>
            <a:pPr>
              <a:buNone/>
            </a:pPr>
            <a:r>
              <a:rPr lang="en-IN" dirty="0"/>
              <a:t>•Class test –10 marks</a:t>
            </a:r>
          </a:p>
          <a:p>
            <a:pPr>
              <a:buNone/>
            </a:pPr>
            <a:r>
              <a:rPr lang="en-IN" dirty="0"/>
              <a:t>•Attendance –10 marks</a:t>
            </a:r>
          </a:p>
          <a:p>
            <a:pPr>
              <a:buNone/>
            </a:pPr>
            <a:r>
              <a:rPr lang="en-IN" dirty="0"/>
              <a:t>•Practical -50 marks</a:t>
            </a:r>
          </a:p>
          <a:p>
            <a:pPr>
              <a:buNone/>
            </a:pPr>
            <a:r>
              <a:rPr lang="en-IN" dirty="0"/>
              <a:t>•</a:t>
            </a:r>
            <a:r>
              <a:rPr lang="en-IN" b="1" dirty="0"/>
              <a:t>Total –150 Marks </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Reference Books</a:t>
            </a:r>
            <a:endParaRPr lang="en-IN" dirty="0"/>
          </a:p>
        </p:txBody>
      </p:sp>
      <p:sp>
        <p:nvSpPr>
          <p:cNvPr id="3" name="Content Placeholder 2"/>
          <p:cNvSpPr>
            <a:spLocks noGrp="1"/>
          </p:cNvSpPr>
          <p:nvPr>
            <p:ph idx="1"/>
          </p:nvPr>
        </p:nvSpPr>
        <p:spPr/>
        <p:txBody>
          <a:bodyPr>
            <a:normAutofit fontScale="85000" lnSpcReduction="10000"/>
          </a:bodyPr>
          <a:lstStyle/>
          <a:p>
            <a:pPr>
              <a:buNone/>
            </a:pPr>
            <a:r>
              <a:rPr lang="en-IN" dirty="0" smtClean="0"/>
              <a:t>1. Web Technologies: A Computer Science Perspective, Jeffrey C. Jackson, Pearson, 1/e, 2007</a:t>
            </a:r>
          </a:p>
          <a:p>
            <a:pPr>
              <a:buNone/>
            </a:pPr>
            <a:r>
              <a:rPr lang="en-IN" dirty="0" smtClean="0"/>
              <a:t>2. Web Engineering: A Practitioner’s Approach, Roger Pressman, McGraw-Hill, 2008 </a:t>
            </a:r>
          </a:p>
          <a:p>
            <a:pPr>
              <a:buNone/>
            </a:pPr>
            <a:r>
              <a:rPr lang="en-IN" dirty="0" smtClean="0"/>
              <a:t>3. Developing J2EE Applications with IBM </a:t>
            </a:r>
            <a:r>
              <a:rPr lang="en-IN" dirty="0" err="1" smtClean="0"/>
              <a:t>WebSphere</a:t>
            </a:r>
            <a:r>
              <a:rPr lang="en-IN" dirty="0" smtClean="0"/>
              <a:t> Studio, Howard Kushner, IBM Press 2004</a:t>
            </a:r>
          </a:p>
          <a:p>
            <a:pPr>
              <a:buNone/>
            </a:pPr>
            <a:r>
              <a:rPr lang="en-IN" dirty="0" smtClean="0"/>
              <a:t>4. Microsoft .NET XML Web Services: Step by Step, Adam Freeman and Allen Jones, Microsoft Press, 2003</a:t>
            </a:r>
          </a:p>
          <a:p>
            <a:pPr>
              <a:buNone/>
            </a:pPr>
            <a:r>
              <a:rPr lang="en-IN" dirty="0" smtClean="0"/>
              <a:t>5. Programming the Mobile Web, </a:t>
            </a:r>
            <a:r>
              <a:rPr lang="en-IN" dirty="0" err="1" smtClean="0"/>
              <a:t>Maximiliano</a:t>
            </a:r>
            <a:r>
              <a:rPr lang="en-IN" dirty="0" smtClean="0"/>
              <a:t> </a:t>
            </a:r>
            <a:r>
              <a:rPr lang="en-IN" dirty="0" err="1" smtClean="0"/>
              <a:t>Firtman</a:t>
            </a:r>
            <a:r>
              <a:rPr lang="en-IN" dirty="0" smtClean="0"/>
              <a:t>, O’Reilly, 2010</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Autofit/>
          </a:bodyPr>
          <a:lstStyle/>
          <a:p>
            <a:pPr marL="342900" lvl="1" indent="-342900">
              <a:lnSpc>
                <a:spcPct val="120000"/>
              </a:lnSpc>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marL="857250" lvl="2" indent="-457200">
              <a:lnSpc>
                <a:spcPct val="120000"/>
              </a:lnSpc>
              <a:buFont typeface="+mj-lt"/>
              <a:buAutoNum type="arabicPeriod"/>
            </a:pPr>
            <a:r>
              <a:rPr lang="en-IN" dirty="0" smtClean="0"/>
              <a:t>Look </a:t>
            </a:r>
            <a:r>
              <a:rPr lang="en-IN" dirty="0"/>
              <a:t>to add value to the aggregate Web of </a:t>
            </a:r>
            <a:r>
              <a:rPr lang="en-IN" dirty="0" smtClean="0"/>
              <a:t>data</a:t>
            </a:r>
          </a:p>
          <a:p>
            <a:pPr marL="1200150" lvl="3" indent="-342900">
              <a:lnSpc>
                <a:spcPct val="120000"/>
              </a:lnSpc>
            </a:pPr>
            <a:r>
              <a:rPr lang="en-IN" sz="1800" dirty="0" smtClean="0"/>
              <a:t>As </a:t>
            </a:r>
            <a:r>
              <a:rPr lang="en-IN" sz="1800" dirty="0"/>
              <a:t>a company with infrastructure that can scale to scan, retrieve, and analyze a significant portion of all the public on-line information in the world, think about how you can use those capabilities to improve the world</a:t>
            </a:r>
          </a:p>
          <a:p>
            <a:pPr marL="1657350" lvl="4" indent="-342900">
              <a:lnSpc>
                <a:spcPct val="120000"/>
              </a:lnSpc>
            </a:pPr>
            <a:r>
              <a:rPr lang="en-IN" sz="1800" dirty="0" smtClean="0"/>
              <a:t>What </a:t>
            </a:r>
            <a:r>
              <a:rPr lang="en-IN" sz="1800" dirty="0"/>
              <a:t>patterns can be found? What connections can be made? What can you simplify for </a:t>
            </a:r>
            <a:r>
              <a:rPr lang="en-IN" sz="1800" dirty="0" smtClean="0"/>
              <a:t>people?</a:t>
            </a:r>
          </a:p>
          <a:p>
            <a:pPr marL="857250" lvl="2" indent="-457200">
              <a:lnSpc>
                <a:spcPct val="120000"/>
              </a:lnSpc>
              <a:buFont typeface="+mj-lt"/>
              <a:buAutoNum type="arabicPeriod"/>
            </a:pPr>
            <a:r>
              <a:rPr lang="en-IN" dirty="0" smtClean="0"/>
              <a:t>Build </a:t>
            </a:r>
            <a:r>
              <a:rPr lang="en-IN" dirty="0"/>
              <a:t>for normal users, developers, and </a:t>
            </a:r>
            <a:r>
              <a:rPr lang="en-IN" dirty="0" smtClean="0"/>
              <a:t>machines</a:t>
            </a:r>
          </a:p>
          <a:p>
            <a:pPr marL="1200150" lvl="3" indent="-342900">
              <a:lnSpc>
                <a:spcPct val="120000"/>
              </a:lnSpc>
            </a:pPr>
            <a:r>
              <a:rPr lang="en-IN" sz="1800" dirty="0" smtClean="0"/>
              <a:t>Make </a:t>
            </a:r>
            <a:r>
              <a:rPr lang="en-IN" sz="1800" dirty="0"/>
              <a:t>whatever you build easy to use, easy to hack [in the open source sense], and make it emit useful data in a structured form</a:t>
            </a:r>
          </a:p>
          <a:p>
            <a:pPr marL="1200150" lvl="3" indent="-342900">
              <a:lnSpc>
                <a:spcPct val="120000"/>
              </a:lnSpc>
            </a:pPr>
            <a:r>
              <a:rPr lang="en-IN" sz="1800" dirty="0"/>
              <a:t>That </a:t>
            </a:r>
            <a:r>
              <a:rPr lang="en-IN" sz="1800" dirty="0" smtClean="0"/>
              <a:t>means, </a:t>
            </a:r>
            <a:r>
              <a:rPr lang="en-IN" sz="1800" dirty="0"/>
              <a:t>need a usability geek, an API geek, and </a:t>
            </a:r>
            <a:r>
              <a:rPr lang="en-IN" sz="1800" dirty="0" smtClean="0"/>
              <a:t>XML/RSS/JSON </a:t>
            </a:r>
            <a:r>
              <a:rPr lang="en-IN" sz="1800" dirty="0"/>
              <a:t>geek</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Autofit/>
          </a:bodyPr>
          <a:lstStyle/>
          <a:p>
            <a:pPr marL="342900" lvl="1" indent="-342900">
              <a:buFont typeface="Arial" pitchFamily="34" charset="0"/>
              <a:buChar char="•"/>
            </a:pPr>
            <a:r>
              <a:rPr lang="en-IN" dirty="0" smtClean="0"/>
              <a:t>To build this new generation of </a:t>
            </a:r>
            <a:r>
              <a:rPr lang="en-IN" dirty="0" err="1" smtClean="0"/>
              <a:t>WebApps</a:t>
            </a:r>
            <a:r>
              <a:rPr lang="en-IN" dirty="0" smtClean="0"/>
              <a:t>, requires to aggregate Web </a:t>
            </a:r>
            <a:r>
              <a:rPr lang="en-IN" dirty="0"/>
              <a:t>of data sources and </a:t>
            </a:r>
            <a:r>
              <a:rPr lang="en-IN" dirty="0" smtClean="0"/>
              <a:t>services</a:t>
            </a:r>
          </a:p>
          <a:p>
            <a:pPr marL="857250" lvl="2" indent="-457200">
              <a:buNone/>
            </a:pPr>
            <a:r>
              <a:rPr lang="en-IN" dirty="0" smtClean="0"/>
              <a:t>3.  Start </a:t>
            </a:r>
            <a:r>
              <a:rPr lang="en-IN" dirty="0"/>
              <a:t>designing with data, not </a:t>
            </a:r>
            <a:r>
              <a:rPr lang="en-IN" dirty="0" smtClean="0"/>
              <a:t>pages</a:t>
            </a:r>
          </a:p>
          <a:p>
            <a:pPr marL="1314450" lvl="3" indent="-457200"/>
            <a:r>
              <a:rPr lang="en-IN" sz="2400" dirty="0" smtClean="0"/>
              <a:t>Figure </a:t>
            </a:r>
            <a:r>
              <a:rPr lang="en-IN" sz="2400" dirty="0"/>
              <a:t>out what data is important, how it will be stored, represented, and transferred</a:t>
            </a:r>
          </a:p>
          <a:p>
            <a:pPr marL="1314450" lvl="3" indent="-457200"/>
            <a:r>
              <a:rPr lang="en-IN" sz="2400" dirty="0"/>
              <a:t>Figure out the generic services that one can build on top of that repository</a:t>
            </a:r>
          </a:p>
          <a:p>
            <a:pPr marL="1314450" lvl="3" indent="-457200"/>
            <a:r>
              <a:rPr lang="en-IN" sz="2400" dirty="0"/>
              <a:t>Only then should you get the wireframe geeks and/or the </a:t>
            </a:r>
            <a:r>
              <a:rPr lang="en-IN" sz="2400" dirty="0" err="1"/>
              <a:t>photoshop</a:t>
            </a:r>
            <a:r>
              <a:rPr lang="en-IN" sz="2400" dirty="0"/>
              <a:t> geeks involved . . </a:t>
            </a:r>
            <a:r>
              <a:rPr lang="en-IN" sz="2400" dirty="0" smtClean="0"/>
              <a:t>.</a:t>
            </a:r>
            <a:endParaRPr lang="en-IN"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a:xfrm>
            <a:off x="457200" y="1600200"/>
            <a:ext cx="8686800" cy="4525963"/>
          </a:xfrm>
        </p:spPr>
        <p:txBody>
          <a:bodyPr>
            <a:noAutofit/>
          </a:bodyPr>
          <a:lstStyle/>
          <a:p>
            <a:pPr marL="342900" lvl="1" indent="-342900">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marL="914400" lvl="2" indent="-514350">
              <a:buNone/>
            </a:pPr>
            <a:r>
              <a:rPr lang="en-IN" dirty="0" smtClean="0"/>
              <a:t>4. Identify </a:t>
            </a:r>
            <a:r>
              <a:rPr lang="en-IN" dirty="0"/>
              <a:t>your </a:t>
            </a:r>
            <a:r>
              <a:rPr lang="en-IN" dirty="0" smtClean="0"/>
              <a:t>first </a:t>
            </a:r>
            <a:r>
              <a:rPr lang="en-IN" dirty="0"/>
              <a:t>order objects and make them </a:t>
            </a:r>
            <a:r>
              <a:rPr lang="en-IN" dirty="0" smtClean="0"/>
              <a:t>addressable</a:t>
            </a:r>
          </a:p>
          <a:p>
            <a:pPr marL="1371600" lvl="3" indent="-514350"/>
            <a:r>
              <a:rPr lang="en-IN" sz="2400" dirty="0" smtClean="0"/>
              <a:t>Figure </a:t>
            </a:r>
            <a:r>
              <a:rPr lang="en-IN" sz="2400" dirty="0"/>
              <a:t>out what your service is fundamentally about</a:t>
            </a:r>
          </a:p>
          <a:p>
            <a:pPr marL="1371600" lvl="3" indent="-514350"/>
            <a:r>
              <a:rPr lang="en-IN" sz="2400" dirty="0"/>
              <a:t>If it’s a social shopping application, you’re probably dealing with people, items, and lists of items</a:t>
            </a:r>
          </a:p>
          <a:p>
            <a:pPr marL="1371600" lvl="3" indent="-514350"/>
            <a:r>
              <a:rPr lang="en-IN" sz="2400" dirty="0"/>
              <a:t>Nail those before going farther</a:t>
            </a:r>
          </a:p>
          <a:p>
            <a:pPr marL="1371600" lvl="3" indent="-514350"/>
            <a:r>
              <a:rPr lang="en-IN" sz="2400" dirty="0"/>
              <a:t>And make sure there’s a way to access each object type from the outside </a:t>
            </a:r>
            <a:r>
              <a:rPr lang="en-IN" sz="2400" dirty="0" smtClean="0"/>
              <a:t>world (a </a:t>
            </a:r>
            <a:r>
              <a:rPr lang="en-IN" sz="2400" dirty="0"/>
              <a:t>URL for fetching information about an item, a list, etc</a:t>
            </a:r>
            <a:r>
              <a:rPr lang="en-IN" sz="2400" dirty="0" smtClean="0"/>
              <a:t>.)</a:t>
            </a:r>
            <a:endParaRPr lang="en-IN" sz="2400" dirty="0"/>
          </a:p>
          <a:p>
            <a:pPr marL="1371600" lvl="3" indent="-514350"/>
            <a:r>
              <a:rPr lang="en-IN" sz="2400" dirty="0"/>
              <a:t>These are the building blocks that you’ll use to make more complex things later </a:t>
            </a:r>
            <a:r>
              <a:rPr lang="en-IN" sz="2400" dirty="0" smtClean="0"/>
              <a:t>on</a:t>
            </a:r>
            <a:endParaRPr lang="en-IN"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marL="857250" lvl="2" indent="-457200">
              <a:buNone/>
            </a:pPr>
            <a:r>
              <a:rPr lang="en-IN" dirty="0" smtClean="0"/>
              <a:t>5. Use </a:t>
            </a:r>
            <a:r>
              <a:rPr lang="en-IN" dirty="0"/>
              <a:t>readable, </a:t>
            </a:r>
            <a:r>
              <a:rPr lang="en-IN" dirty="0" smtClean="0"/>
              <a:t>reliable URLs</a:t>
            </a:r>
          </a:p>
          <a:p>
            <a:pPr marL="1314450" lvl="3" indent="-457200"/>
            <a:r>
              <a:rPr lang="en-IN" sz="2200" dirty="0" smtClean="0"/>
              <a:t>If </a:t>
            </a:r>
            <a:r>
              <a:rPr lang="en-IN" sz="2200" dirty="0"/>
              <a:t>the URL is hard to read over the phone or wraps in email, you’re not there yet</a:t>
            </a:r>
          </a:p>
          <a:p>
            <a:pPr marL="1314450" lvl="3" indent="-457200"/>
            <a:r>
              <a:rPr lang="en-IN" sz="2200" dirty="0"/>
              <a:t>Simplicity and predictability rule here</a:t>
            </a:r>
          </a:p>
          <a:p>
            <a:pPr marL="1314450" lvl="3" indent="-457200"/>
            <a:r>
              <a:rPr lang="en-IN" sz="2200" dirty="0"/>
              <a:t>Consider something like http://socialshopping.com/item/12345. You can guess what that URL does, can’t you? </a:t>
            </a:r>
          </a:p>
          <a:p>
            <a:pPr marL="1314450" lvl="3" indent="-457200"/>
            <a:r>
              <a:rPr lang="en-IN" sz="2200" dirty="0"/>
              <a:t>You may not grasp how important this is, but don’t let that stop you from worrying about it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dirty="0" smtClean="0"/>
              <a:t>To build this new generation of </a:t>
            </a:r>
            <a:r>
              <a:rPr lang="en-IN" dirty="0" err="1" smtClean="0"/>
              <a:t>WebApps</a:t>
            </a:r>
            <a:r>
              <a:rPr lang="en-IN" dirty="0" smtClean="0"/>
              <a:t>, requires to aggregate Web </a:t>
            </a:r>
            <a:r>
              <a:rPr lang="en-IN" dirty="0"/>
              <a:t>of data sources and </a:t>
            </a:r>
            <a:r>
              <a:rPr lang="en-IN" dirty="0" smtClean="0"/>
              <a:t>services</a:t>
            </a:r>
          </a:p>
          <a:p>
            <a:pPr>
              <a:buNone/>
            </a:pPr>
            <a:r>
              <a:rPr lang="en-IN" sz="2600" dirty="0" smtClean="0"/>
              <a:t>	6</a:t>
            </a:r>
            <a:r>
              <a:rPr lang="en-IN" sz="2600" dirty="0"/>
              <a:t>. Build list views and batch manipulation </a:t>
            </a:r>
            <a:r>
              <a:rPr lang="en-IN" sz="2600" dirty="0" smtClean="0"/>
              <a:t>interfaces</a:t>
            </a:r>
          </a:p>
          <a:p>
            <a:pPr lvl="1"/>
            <a:r>
              <a:rPr lang="en-IN" sz="2400" dirty="0" smtClean="0"/>
              <a:t>Make </a:t>
            </a:r>
            <a:r>
              <a:rPr lang="en-IN" sz="2400" dirty="0"/>
              <a:t>it easy to see all </a:t>
            </a:r>
            <a:r>
              <a:rPr lang="en-IN" sz="2400" dirty="0" smtClean="0"/>
              <a:t>items of </a:t>
            </a:r>
            <a:r>
              <a:rPr lang="en-IN" sz="2400" dirty="0"/>
              <a:t>a given type and make it possible to edit them as a </a:t>
            </a:r>
            <a:r>
              <a:rPr lang="en-IN" sz="2400" dirty="0" smtClean="0"/>
              <a:t>group</a:t>
            </a:r>
          </a:p>
          <a:p>
            <a:pPr lvl="1"/>
            <a:r>
              <a:rPr lang="en-IN" sz="2400" dirty="0" err="1" smtClean="0"/>
              <a:t>Flickr</a:t>
            </a:r>
            <a:r>
              <a:rPr lang="en-IN" sz="2400" dirty="0" smtClean="0"/>
              <a:t> </a:t>
            </a:r>
            <a:r>
              <a:rPr lang="en-IN" sz="2400" dirty="0"/>
              <a:t>does this when </a:t>
            </a:r>
            <a:r>
              <a:rPr lang="en-IN" sz="2400" dirty="0" smtClean="0"/>
              <a:t>you upload </a:t>
            </a:r>
            <a:r>
              <a:rPr lang="en-IN" sz="2400" dirty="0"/>
              <a:t>a batch of </a:t>
            </a:r>
            <a:r>
              <a:rPr lang="en-IN" sz="2400" dirty="0" smtClean="0"/>
              <a:t>photos</a:t>
            </a:r>
          </a:p>
          <a:p>
            <a:pPr lvl="1"/>
            <a:r>
              <a:rPr lang="en-IN" sz="2400" dirty="0" smtClean="0"/>
              <a:t>Search</a:t>
            </a:r>
            <a:r>
              <a:rPr lang="en-IN" sz="2400" dirty="0"/>
              <a:t>, in its many forms, is the classic example of a “</a:t>
            </a:r>
            <a:r>
              <a:rPr lang="en-IN" sz="2400" dirty="0" smtClean="0"/>
              <a:t>list view”</a:t>
            </a:r>
            <a:endParaRPr lang="en-I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Autofit/>
          </a:bodyPr>
          <a:lstStyle/>
          <a:p>
            <a:pPr marL="342900" lvl="1" indent="-342900">
              <a:lnSpc>
                <a:spcPct val="120000"/>
              </a:lnSpc>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a:lnSpc>
                <a:spcPct val="120000"/>
              </a:lnSpc>
              <a:buNone/>
            </a:pPr>
            <a:r>
              <a:rPr lang="en-IN" sz="2400" dirty="0" smtClean="0"/>
              <a:t>	7</a:t>
            </a:r>
            <a:r>
              <a:rPr lang="en-IN" sz="2400" dirty="0"/>
              <a:t>. Create parallel data services using </a:t>
            </a:r>
            <a:r>
              <a:rPr lang="en-IN" sz="2400" dirty="0" smtClean="0"/>
              <a:t>standards</a:t>
            </a:r>
          </a:p>
          <a:p>
            <a:pPr lvl="1">
              <a:lnSpc>
                <a:spcPct val="120000"/>
              </a:lnSpc>
            </a:pPr>
            <a:r>
              <a:rPr lang="en-IN" sz="2000" dirty="0" smtClean="0"/>
              <a:t>Developers </a:t>
            </a:r>
            <a:r>
              <a:rPr lang="en-IN" sz="2000" dirty="0"/>
              <a:t>(and the code </a:t>
            </a:r>
            <a:r>
              <a:rPr lang="en-IN" sz="2000" dirty="0" smtClean="0"/>
              <a:t>they write</a:t>
            </a:r>
            <a:r>
              <a:rPr lang="en-IN" sz="2000" dirty="0"/>
              <a:t>) will want to consume your </a:t>
            </a:r>
            <a:r>
              <a:rPr lang="en-IN" sz="2000" dirty="0" smtClean="0"/>
              <a:t>data</a:t>
            </a:r>
          </a:p>
          <a:p>
            <a:pPr lvl="1">
              <a:lnSpc>
                <a:spcPct val="120000"/>
              </a:lnSpc>
            </a:pPr>
            <a:r>
              <a:rPr lang="en-IN" sz="2000" dirty="0" smtClean="0"/>
              <a:t>Do </a:t>
            </a:r>
            <a:r>
              <a:rPr lang="en-IN" sz="2000" dirty="0"/>
              <a:t>not make this an </a:t>
            </a:r>
            <a:r>
              <a:rPr lang="en-IN" sz="2000" dirty="0" smtClean="0"/>
              <a:t>afterthought</a:t>
            </a:r>
          </a:p>
          <a:p>
            <a:pPr lvl="1">
              <a:lnSpc>
                <a:spcPct val="120000"/>
              </a:lnSpc>
            </a:pPr>
            <a:r>
              <a:rPr lang="en-IN" sz="2000" dirty="0" smtClean="0"/>
              <a:t>Get your engineers </a:t>
            </a:r>
            <a:r>
              <a:rPr lang="en-IN" sz="2000" dirty="0"/>
              <a:t>thinking about how they might use the data and make sure they design </a:t>
            </a:r>
            <a:r>
              <a:rPr lang="en-IN" sz="2000" dirty="0" smtClean="0"/>
              <a:t>the product </a:t>
            </a:r>
            <a:r>
              <a:rPr lang="en-IN" sz="2000" dirty="0"/>
              <a:t>to support those </a:t>
            </a:r>
            <a:r>
              <a:rPr lang="en-IN" sz="2000" dirty="0" smtClean="0"/>
              <a:t>fantasies</a:t>
            </a:r>
          </a:p>
          <a:p>
            <a:pPr lvl="1">
              <a:lnSpc>
                <a:spcPct val="120000"/>
              </a:lnSpc>
            </a:pPr>
            <a:r>
              <a:rPr lang="en-IN" sz="2000" dirty="0" smtClean="0"/>
              <a:t>Again</a:t>
            </a:r>
            <a:r>
              <a:rPr lang="en-IN" sz="2000" dirty="0"/>
              <a:t>, always default to </a:t>
            </a:r>
            <a:r>
              <a:rPr lang="en-IN" sz="2000" dirty="0" smtClean="0"/>
              <a:t>use an </a:t>
            </a:r>
            <a:r>
              <a:rPr lang="en-IN" sz="2000" dirty="0"/>
              <a:t>existing </a:t>
            </a:r>
            <a:r>
              <a:rPr lang="en-IN" sz="2000" dirty="0" smtClean="0"/>
              <a:t>standard or </a:t>
            </a:r>
            <a:r>
              <a:rPr lang="en-IN" sz="2000" dirty="0"/>
              <a:t>extending one when </a:t>
            </a:r>
            <a:r>
              <a:rPr lang="en-IN" sz="2000" dirty="0" smtClean="0"/>
              <a:t>necessary</a:t>
            </a:r>
          </a:p>
          <a:p>
            <a:pPr lvl="1">
              <a:lnSpc>
                <a:spcPct val="120000"/>
              </a:lnSpc>
            </a:pPr>
            <a:r>
              <a:rPr lang="en-IN" sz="2000" dirty="0" smtClean="0"/>
              <a:t>Look </a:t>
            </a:r>
            <a:r>
              <a:rPr lang="en-IN" sz="2000" dirty="0"/>
              <a:t>at how </a:t>
            </a:r>
            <a:r>
              <a:rPr lang="en-IN" sz="2000" dirty="0" smtClean="0"/>
              <a:t>flexible </a:t>
            </a:r>
            <a:r>
              <a:rPr lang="en-IN" sz="2000" dirty="0"/>
              <a:t>RSS and Atom </a:t>
            </a:r>
            <a:r>
              <a:rPr lang="en-IN" sz="2000" dirty="0" smtClean="0"/>
              <a:t>are (Don’t reinvent the wheel)</a:t>
            </a:r>
            <a:endParaRPr lang="en-IN" sz="1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Autofit/>
          </a:bodyPr>
          <a:lstStyle/>
          <a:p>
            <a:pPr marL="342900" lvl="1" indent="-342900">
              <a:lnSpc>
                <a:spcPct val="110000"/>
              </a:lnSpc>
              <a:buFont typeface="Arial" pitchFamily="34" charset="0"/>
              <a:buChar char="•"/>
            </a:pPr>
            <a:r>
              <a:rPr lang="en-IN" sz="2400" dirty="0" smtClean="0"/>
              <a:t>To build this new generation of </a:t>
            </a:r>
            <a:r>
              <a:rPr lang="en-IN" sz="2400" dirty="0" err="1" smtClean="0"/>
              <a:t>WebApps</a:t>
            </a:r>
            <a:r>
              <a:rPr lang="en-IN" sz="2400" dirty="0" smtClean="0"/>
              <a:t>, requires to aggregate Web </a:t>
            </a:r>
            <a:r>
              <a:rPr lang="en-IN" sz="2400" dirty="0"/>
              <a:t>of data sources and </a:t>
            </a:r>
            <a:r>
              <a:rPr lang="en-IN" sz="2400" dirty="0" smtClean="0"/>
              <a:t>services</a:t>
            </a:r>
          </a:p>
          <a:p>
            <a:pPr>
              <a:lnSpc>
                <a:spcPct val="110000"/>
              </a:lnSpc>
              <a:buNone/>
            </a:pPr>
            <a:r>
              <a:rPr lang="en-IN" sz="2400" dirty="0" smtClean="0"/>
              <a:t>	8</a:t>
            </a:r>
            <a:r>
              <a:rPr lang="en-IN" sz="2400" dirty="0"/>
              <a:t>. Make your data as discoverable as </a:t>
            </a:r>
            <a:r>
              <a:rPr lang="en-IN" sz="2400" dirty="0" smtClean="0"/>
              <a:t>possible</a:t>
            </a:r>
          </a:p>
          <a:p>
            <a:pPr lvl="1">
              <a:lnSpc>
                <a:spcPct val="110000"/>
              </a:lnSpc>
            </a:pPr>
            <a:r>
              <a:rPr lang="en-IN" sz="2000" dirty="0" smtClean="0"/>
              <a:t>The </a:t>
            </a:r>
            <a:r>
              <a:rPr lang="en-IN" sz="2000" dirty="0"/>
              <a:t>names and attributes you </a:t>
            </a:r>
            <a:r>
              <a:rPr lang="en-IN" sz="2000" dirty="0" smtClean="0"/>
              <a:t>use should </a:t>
            </a:r>
            <a:r>
              <a:rPr lang="en-IN" sz="2000" dirty="0"/>
              <a:t>be descriptive to users and developers, not merely a </a:t>
            </a:r>
            <a:r>
              <a:rPr lang="en-IN" sz="2000" dirty="0" smtClean="0"/>
              <a:t>by product </a:t>
            </a:r>
            <a:r>
              <a:rPr lang="en-IN" sz="2000" dirty="0"/>
              <a:t>of the </a:t>
            </a:r>
            <a:r>
              <a:rPr lang="en-IN" sz="2000" dirty="0" smtClean="0"/>
              <a:t>proprietary internal </a:t>
            </a:r>
            <a:r>
              <a:rPr lang="en-IN" sz="2000" dirty="0"/>
              <a:t>system upon which they’re </a:t>
            </a:r>
            <a:r>
              <a:rPr lang="en-IN" sz="2000" dirty="0" smtClean="0"/>
              <a:t>built</a:t>
            </a:r>
          </a:p>
          <a:p>
            <a:pPr lvl="1">
              <a:lnSpc>
                <a:spcPct val="110000"/>
              </a:lnSpc>
            </a:pPr>
            <a:r>
              <a:rPr lang="en-IN" sz="2000" dirty="0" smtClean="0"/>
              <a:t>This </a:t>
            </a:r>
            <a:r>
              <a:rPr lang="en-IN" sz="2000" dirty="0"/>
              <a:t>means thinking like an </a:t>
            </a:r>
            <a:r>
              <a:rPr lang="en-IN" sz="2000" dirty="0" smtClean="0"/>
              <a:t>outsider and </a:t>
            </a:r>
            <a:r>
              <a:rPr lang="en-IN" sz="2000" dirty="0"/>
              <a:t>doing a bit of extra </a:t>
            </a:r>
            <a:r>
              <a:rPr lang="en-IN" sz="2000" dirty="0" smtClean="0"/>
              <a:t>work</a:t>
            </a:r>
          </a:p>
          <a:p>
            <a:pPr lvl="1">
              <a:lnSpc>
                <a:spcPct val="110000"/>
              </a:lnSpc>
            </a:pPr>
            <a:endParaRPr lang="en-US" sz="2000" dirty="0"/>
          </a:p>
          <a:p>
            <a:pPr lvl="1">
              <a:lnSpc>
                <a:spcPct val="110000"/>
              </a:lnSpc>
            </a:pPr>
            <a:endParaRPr lang="en-US" sz="2000" dirty="0" smtClean="0"/>
          </a:p>
          <a:p>
            <a:pPr lvl="1">
              <a:lnSpc>
                <a:spcPct val="110000"/>
              </a:lnSpc>
            </a:pPr>
            <a:endParaRPr lang="en-US" sz="2000" dirty="0"/>
          </a:p>
          <a:p>
            <a:pPr lvl="1">
              <a:lnSpc>
                <a:spcPct val="110000"/>
              </a:lnSpc>
            </a:pPr>
            <a:endParaRPr lang="en-US" sz="2000" dirty="0" smtClean="0"/>
          </a:p>
          <a:p>
            <a:pPr lvl="1" algn="ctr">
              <a:lnSpc>
                <a:spcPct val="110000"/>
              </a:lnSpc>
              <a:buNone/>
            </a:pPr>
            <a:r>
              <a:rPr lang="en-US" sz="3200" dirty="0" smtClean="0"/>
              <a:t>Web2.0</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12776"/>
            <a:ext cx="8229600" cy="4713387"/>
          </a:xfrm>
        </p:spPr>
        <p:txBody>
          <a:bodyPr>
            <a:noAutofit/>
          </a:bodyPr>
          <a:lstStyle/>
          <a:p>
            <a:r>
              <a:rPr lang="en-IN" sz="2400" dirty="0" smtClean="0"/>
              <a:t>1989</a:t>
            </a:r>
            <a:r>
              <a:rPr lang="en-IN" sz="2400" dirty="0"/>
              <a:t>, Tim Berners-Lee, a computer scientist at the CERN particle physics </a:t>
            </a:r>
            <a:r>
              <a:rPr lang="en-IN" sz="2400" dirty="0" smtClean="0"/>
              <a:t>laboratory in </a:t>
            </a:r>
            <a:r>
              <a:rPr lang="en-IN" sz="2400" dirty="0"/>
              <a:t>Switzerland, </a:t>
            </a:r>
            <a:r>
              <a:rPr lang="en-IN" sz="2400" dirty="0" smtClean="0"/>
              <a:t>invented </a:t>
            </a:r>
            <a:r>
              <a:rPr lang="en-IN" sz="2400" dirty="0"/>
              <a:t>the World Wide </a:t>
            </a:r>
            <a:r>
              <a:rPr lang="en-IN" sz="2400" dirty="0" smtClean="0"/>
              <a:t>Web</a:t>
            </a:r>
          </a:p>
          <a:p>
            <a:r>
              <a:rPr lang="en-IN" sz="2400" dirty="0" smtClean="0"/>
              <a:t>1994 </a:t>
            </a:r>
            <a:r>
              <a:rPr lang="en-IN" sz="2400" dirty="0"/>
              <a:t>sees the founding of </a:t>
            </a:r>
            <a:r>
              <a:rPr lang="en-IN" sz="2400" dirty="0" smtClean="0"/>
              <a:t>Amazon.com</a:t>
            </a:r>
          </a:p>
          <a:p>
            <a:pPr lvl="1"/>
            <a:r>
              <a:rPr lang="en-IN" sz="2000" dirty="0" smtClean="0"/>
              <a:t>Its </a:t>
            </a:r>
            <a:r>
              <a:rPr lang="en-IN" sz="2000" dirty="0"/>
              <a:t>young creator </a:t>
            </a:r>
            <a:r>
              <a:rPr lang="en-IN" sz="2000" dirty="0" smtClean="0"/>
              <a:t>dreamt </a:t>
            </a:r>
            <a:r>
              <a:rPr lang="en-IN" sz="2000" dirty="0"/>
              <a:t>of a store </a:t>
            </a:r>
            <a:r>
              <a:rPr lang="en-IN" sz="2000" dirty="0" smtClean="0"/>
              <a:t>to sell everything</a:t>
            </a:r>
          </a:p>
          <a:p>
            <a:pPr lvl="1"/>
            <a:r>
              <a:rPr lang="en-IN" sz="2000" dirty="0" smtClean="0"/>
              <a:t>Amazon’s </a:t>
            </a:r>
            <a:r>
              <a:rPr lang="en-IN" sz="2000" dirty="0"/>
              <a:t>model, which would come to set the standard for </a:t>
            </a:r>
            <a:r>
              <a:rPr lang="en-IN" sz="2000" dirty="0" smtClean="0"/>
              <a:t>Internet sales</a:t>
            </a:r>
            <a:r>
              <a:rPr lang="en-IN" sz="2000" dirty="0"/>
              <a:t>, is built on automated personalized recommendations—a store that can </a:t>
            </a:r>
            <a:r>
              <a:rPr lang="en-IN" sz="2000" dirty="0" smtClean="0"/>
              <a:t>make suggestions</a:t>
            </a:r>
            <a:endParaRPr lang="en-IN" sz="2000" dirty="0"/>
          </a:p>
          <a:p>
            <a:r>
              <a:rPr lang="en-IN" sz="2400" dirty="0" smtClean="0"/>
              <a:t>1998</a:t>
            </a:r>
            <a:r>
              <a:rPr lang="en-IN" sz="2400" dirty="0"/>
              <a:t>, two Stanford programmers </a:t>
            </a:r>
            <a:r>
              <a:rPr lang="en-IN" sz="2400" dirty="0" smtClean="0"/>
              <a:t>created Google</a:t>
            </a:r>
          </a:p>
          <a:p>
            <a:pPr lvl="1"/>
            <a:r>
              <a:rPr lang="en-IN" sz="2000" dirty="0" smtClean="0"/>
              <a:t>Their </a:t>
            </a:r>
            <a:r>
              <a:rPr lang="en-IN" sz="2000" dirty="0"/>
              <a:t>algorithm echoes the </a:t>
            </a:r>
            <a:r>
              <a:rPr lang="en-IN" sz="2000" dirty="0" smtClean="0"/>
              <a:t>language of </a:t>
            </a:r>
            <a:r>
              <a:rPr lang="en-IN" sz="2000" dirty="0"/>
              <a:t>Amazon, it </a:t>
            </a:r>
            <a:r>
              <a:rPr lang="en-IN" sz="2000" dirty="0" smtClean="0"/>
              <a:t>treated </a:t>
            </a:r>
            <a:r>
              <a:rPr lang="en-IN" sz="2000" dirty="0"/>
              <a:t>links as recommendations, and from that foundation </a:t>
            </a:r>
            <a:r>
              <a:rPr lang="en-IN" sz="2000" dirty="0" smtClean="0"/>
              <a:t>powered the </a:t>
            </a:r>
            <a:r>
              <a:rPr lang="en-IN" sz="2000" dirty="0"/>
              <a:t>world’s most effective search </a:t>
            </a:r>
            <a:r>
              <a:rPr lang="en-IN" sz="2000" dirty="0" smtClean="0"/>
              <a:t>engine</a:t>
            </a:r>
            <a:endParaRPr lang="en-IN"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Web 3.0…..</a:t>
            </a:r>
          </a:p>
          <a:p>
            <a:pPr marL="342900" lvl="1" indent="-342900">
              <a:buFont typeface="Arial" pitchFamily="34" charset="0"/>
              <a:buChar char="•"/>
            </a:pPr>
            <a:r>
              <a:rPr lang="en-IN" dirty="0"/>
              <a:t>Web 3.0 </a:t>
            </a:r>
            <a:r>
              <a:rPr lang="en-IN" dirty="0" smtClean="0"/>
              <a:t>referred as </a:t>
            </a:r>
            <a:r>
              <a:rPr lang="en-IN" dirty="0"/>
              <a:t>the semantic </a:t>
            </a:r>
            <a:r>
              <a:rPr lang="en-IN" dirty="0" smtClean="0"/>
              <a:t>web</a:t>
            </a:r>
          </a:p>
          <a:p>
            <a:pPr marL="742950" lvl="2" indent="-342900"/>
            <a:r>
              <a:rPr lang="en-IN" dirty="0" smtClean="0"/>
              <a:t>Semantic </a:t>
            </a:r>
            <a:r>
              <a:rPr lang="en-IN" dirty="0"/>
              <a:t>meaning data </a:t>
            </a:r>
            <a:r>
              <a:rPr lang="en-IN" dirty="0" smtClean="0"/>
              <a:t>driven</a:t>
            </a:r>
          </a:p>
          <a:p>
            <a:pPr marL="742950" lvl="2" indent="-342900"/>
            <a:r>
              <a:rPr lang="en-IN" dirty="0" smtClean="0"/>
              <a:t>The </a:t>
            </a:r>
            <a:r>
              <a:rPr lang="en-IN" dirty="0"/>
              <a:t>data will come from the user and the web will essentially adjust to meet the needs of the </a:t>
            </a:r>
            <a:r>
              <a:rPr lang="en-IN" dirty="0" smtClean="0"/>
              <a:t>user</a:t>
            </a:r>
          </a:p>
          <a:p>
            <a:pPr marL="742950" lvl="2" indent="-342900"/>
            <a:r>
              <a:rPr lang="en-IN" dirty="0" smtClean="0"/>
              <a:t>For </a:t>
            </a:r>
            <a:r>
              <a:rPr lang="en-IN" dirty="0"/>
              <a:t>example, if you do a lot of searching for ‘design blogs’, you’ll receive more advertisements related to </a:t>
            </a:r>
            <a:r>
              <a:rPr lang="en-IN" dirty="0" smtClean="0"/>
              <a:t>design</a:t>
            </a:r>
          </a:p>
          <a:p>
            <a:pPr marL="742950" lvl="2" indent="-342900"/>
            <a:r>
              <a:rPr lang="en-IN" dirty="0" smtClean="0"/>
              <a:t>Also</a:t>
            </a:r>
            <a:r>
              <a:rPr lang="en-IN" dirty="0"/>
              <a:t>, when you search for other things, for example, ‘computers’, the web will keep in mind that you often search for design and may pull up search queries that combine ‘design’ and ‘computers</a:t>
            </a:r>
            <a:r>
              <a:rPr lang="en-IN" dirty="0" smtClean="0"/>
              <a:t>’</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t>
            </a:r>
            <a:r>
              <a:rPr lang="en-US" dirty="0"/>
              <a:t>A</a:t>
            </a:r>
            <a:r>
              <a:rPr lang="en-US" dirty="0" smtClean="0"/>
              <a:t>chieve this Evolution</a:t>
            </a:r>
            <a:endParaRPr lang="en-IN" dirty="0"/>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smtClean="0"/>
              <a:t>Web 3.0…..</a:t>
            </a:r>
          </a:p>
          <a:p>
            <a:pPr marL="342900" lvl="1" indent="-342900">
              <a:buFont typeface="Arial" pitchFamily="34" charset="0"/>
              <a:buChar char="•"/>
            </a:pPr>
            <a:r>
              <a:rPr lang="en-IN" dirty="0"/>
              <a:t>Web 3.0 </a:t>
            </a:r>
            <a:r>
              <a:rPr lang="en-IN" dirty="0" smtClean="0"/>
              <a:t>referred as </a:t>
            </a:r>
            <a:r>
              <a:rPr lang="en-IN" dirty="0"/>
              <a:t>the semantic </a:t>
            </a:r>
            <a:r>
              <a:rPr lang="en-IN" dirty="0" smtClean="0"/>
              <a:t>web</a:t>
            </a:r>
          </a:p>
          <a:p>
            <a:pPr marL="742950" lvl="2" indent="-342900"/>
            <a:r>
              <a:rPr lang="en-IN" dirty="0"/>
              <a:t>A huge benefit of Web 3.0 is the move towards being able to access data from </a:t>
            </a:r>
            <a:r>
              <a:rPr lang="en-IN" dirty="0" smtClean="0"/>
              <a:t>anywhere</a:t>
            </a:r>
          </a:p>
          <a:p>
            <a:pPr marL="742950" lvl="2" indent="-342900"/>
            <a:r>
              <a:rPr lang="en-IN" dirty="0" smtClean="0"/>
              <a:t>This </a:t>
            </a:r>
            <a:r>
              <a:rPr lang="en-IN" dirty="0"/>
              <a:t>is mainly being driven by the heavy usage of smart phones and cloud </a:t>
            </a:r>
            <a:r>
              <a:rPr lang="en-IN" dirty="0" smtClean="0"/>
              <a:t>applications</a:t>
            </a:r>
          </a:p>
          <a:p>
            <a:pPr marL="742950" lvl="2" indent="-342900"/>
            <a:r>
              <a:rPr lang="en-IN" dirty="0" smtClean="0"/>
              <a:t>The </a:t>
            </a:r>
            <a:r>
              <a:rPr lang="en-IN" dirty="0"/>
              <a:t>idea here is to make sure that the user can access as much data as possible from anywhere, not  just their </a:t>
            </a:r>
            <a:r>
              <a:rPr lang="en-IN" dirty="0" smtClean="0"/>
              <a:t>home</a:t>
            </a:r>
          </a:p>
          <a:p>
            <a:pPr marL="742950" lvl="2" indent="-342900"/>
            <a:r>
              <a:rPr lang="en-IN" dirty="0" smtClean="0"/>
              <a:t>Technology </a:t>
            </a:r>
            <a:r>
              <a:rPr lang="en-IN" dirty="0"/>
              <a:t>is trying to expand this idea in ways that allow TV’s to pick up on user data, and allowing smart phones to access data on your </a:t>
            </a:r>
            <a:r>
              <a:rPr lang="en-IN" dirty="0" smtClean="0"/>
              <a:t>computer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End </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The Internet</a:t>
            </a:r>
            <a:endParaRPr lang="en-IN" dirty="0"/>
          </a:p>
        </p:txBody>
      </p:sp>
      <p:sp>
        <p:nvSpPr>
          <p:cNvPr id="3" name="Content Placeholder 2"/>
          <p:cNvSpPr>
            <a:spLocks noGrp="1"/>
          </p:cNvSpPr>
          <p:nvPr>
            <p:ph idx="1"/>
          </p:nvPr>
        </p:nvSpPr>
        <p:spPr/>
        <p:txBody>
          <a:bodyPr/>
          <a:lstStyle/>
          <a:p>
            <a:pPr>
              <a:buNone/>
            </a:pPr>
            <a:r>
              <a:rPr lang="en-IN" dirty="0" smtClean="0"/>
              <a:t>• Technical </a:t>
            </a:r>
            <a:r>
              <a:rPr lang="en-IN" dirty="0"/>
              <a:t>origin: ARPANET (late 1960’s)</a:t>
            </a:r>
          </a:p>
          <a:p>
            <a:pPr>
              <a:buNone/>
            </a:pPr>
            <a:r>
              <a:rPr lang="en-IN" dirty="0" smtClean="0"/>
              <a:t>• The </a:t>
            </a:r>
            <a:r>
              <a:rPr lang="en-IN" dirty="0"/>
              <a:t>network of networks connected via the public backbone and communicating using TCP/IP communication </a:t>
            </a:r>
            <a:r>
              <a:rPr lang="en-IN" dirty="0" smtClean="0"/>
              <a:t>protocol</a:t>
            </a:r>
            <a:endParaRPr lang="en-IN"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Internet Protocols</a:t>
            </a:r>
            <a:endParaRPr lang="en-IN" dirty="0"/>
          </a:p>
        </p:txBody>
      </p:sp>
      <p:sp>
        <p:nvSpPr>
          <p:cNvPr id="3" name="Content Placeholder 2"/>
          <p:cNvSpPr>
            <a:spLocks noGrp="1"/>
          </p:cNvSpPr>
          <p:nvPr>
            <p:ph idx="1"/>
          </p:nvPr>
        </p:nvSpPr>
        <p:spPr/>
        <p:txBody>
          <a:bodyPr>
            <a:normAutofit/>
          </a:bodyPr>
          <a:lstStyle/>
          <a:p>
            <a:pPr>
              <a:buNone/>
            </a:pPr>
            <a:r>
              <a:rPr lang="en-IN" dirty="0" smtClean="0"/>
              <a:t>•</a:t>
            </a:r>
            <a:r>
              <a:rPr lang="en-IN" dirty="0"/>
              <a:t>Communication protocol: how computers </a:t>
            </a:r>
            <a:r>
              <a:rPr lang="en-IN" dirty="0" smtClean="0"/>
              <a:t>talk</a:t>
            </a:r>
            <a:endParaRPr lang="en-IN" dirty="0"/>
          </a:p>
          <a:p>
            <a:pPr>
              <a:buNone/>
            </a:pPr>
            <a:r>
              <a:rPr lang="en-IN" dirty="0"/>
              <a:t>•Internet protocols developed as part of ARPANET research</a:t>
            </a:r>
          </a:p>
          <a:p>
            <a:pPr>
              <a:buNone/>
            </a:pPr>
            <a:r>
              <a:rPr lang="en-IN" dirty="0"/>
              <a:t>•ARPANET began using TCP/IP in 1982</a:t>
            </a:r>
          </a:p>
          <a:p>
            <a:pPr>
              <a:buNone/>
            </a:pPr>
            <a:r>
              <a:rPr lang="en-IN" dirty="0"/>
              <a:t>•Designed for use both within local area networks(LAN’s) and between networks </a:t>
            </a:r>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Internet Protocol (IP)</a:t>
            </a:r>
            <a:endParaRPr lang="en-IN" dirty="0"/>
          </a:p>
        </p:txBody>
      </p:sp>
      <p:sp>
        <p:nvSpPr>
          <p:cNvPr id="3" name="Content Placeholder 2"/>
          <p:cNvSpPr>
            <a:spLocks noGrp="1"/>
          </p:cNvSpPr>
          <p:nvPr>
            <p:ph idx="1"/>
          </p:nvPr>
        </p:nvSpPr>
        <p:spPr/>
        <p:txBody>
          <a:bodyPr>
            <a:normAutofit/>
          </a:bodyPr>
          <a:lstStyle/>
          <a:p>
            <a:pPr>
              <a:buNone/>
            </a:pPr>
            <a:r>
              <a:rPr lang="en-IN" dirty="0" smtClean="0"/>
              <a:t>•</a:t>
            </a:r>
            <a:r>
              <a:rPr lang="en-IN" dirty="0" err="1"/>
              <a:t>IPis</a:t>
            </a:r>
            <a:r>
              <a:rPr lang="en-IN" dirty="0"/>
              <a:t> the fundamental protocol defining the Internet </a:t>
            </a:r>
          </a:p>
          <a:p>
            <a:pPr>
              <a:buNone/>
            </a:pPr>
            <a:r>
              <a:rPr lang="en-IN" dirty="0"/>
              <a:t>•IP address: </a:t>
            </a:r>
          </a:p>
          <a:p>
            <a:pPr lvl="1">
              <a:buNone/>
            </a:pPr>
            <a:r>
              <a:rPr lang="en-IN" dirty="0"/>
              <a:t>–32-bit number (in IPv4)</a:t>
            </a:r>
          </a:p>
          <a:p>
            <a:pPr lvl="1">
              <a:buNone/>
            </a:pPr>
            <a:r>
              <a:rPr lang="en-IN" dirty="0"/>
              <a:t>–Associated with at most one device at a time (although device may have more than one)</a:t>
            </a:r>
          </a:p>
          <a:p>
            <a:pPr lvl="1">
              <a:buNone/>
            </a:pPr>
            <a:r>
              <a:rPr lang="en-IN" dirty="0"/>
              <a:t>–Written as four dot-separated bytes, e.g. 192.0.34.166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Internet Protocol (IP)</a:t>
            </a:r>
            <a:endParaRPr lang="en-IN" dirty="0"/>
          </a:p>
        </p:txBody>
      </p:sp>
      <p:sp>
        <p:nvSpPr>
          <p:cNvPr id="3" name="Content Placeholder 2"/>
          <p:cNvSpPr>
            <a:spLocks noGrp="1"/>
          </p:cNvSpPr>
          <p:nvPr>
            <p:ph idx="1"/>
          </p:nvPr>
        </p:nvSpPr>
        <p:spPr/>
        <p:txBody>
          <a:bodyPr>
            <a:normAutofit lnSpcReduction="10000"/>
          </a:bodyPr>
          <a:lstStyle/>
          <a:p>
            <a:r>
              <a:rPr lang="en-IN" dirty="0" smtClean="0"/>
              <a:t>Transfers </a:t>
            </a:r>
            <a:r>
              <a:rPr lang="en-IN" dirty="0"/>
              <a:t>data from </a:t>
            </a:r>
            <a:r>
              <a:rPr lang="en-IN" dirty="0" smtClean="0"/>
              <a:t>source device </a:t>
            </a:r>
            <a:r>
              <a:rPr lang="en-IN" dirty="0"/>
              <a:t>to </a:t>
            </a:r>
            <a:r>
              <a:rPr lang="en-IN" dirty="0" smtClean="0"/>
              <a:t>destination device by creating a  packet representing </a:t>
            </a:r>
            <a:r>
              <a:rPr lang="en-IN" dirty="0"/>
              <a:t>the data</a:t>
            </a:r>
          </a:p>
          <a:p>
            <a:pPr lvl="1"/>
            <a:r>
              <a:rPr lang="en-IN" dirty="0"/>
              <a:t>H</a:t>
            </a:r>
            <a:r>
              <a:rPr lang="en-IN" dirty="0" smtClean="0"/>
              <a:t>eader</a:t>
            </a:r>
            <a:r>
              <a:rPr lang="en-IN" dirty="0"/>
              <a:t>: source and destination IP addresses, length of data, </a:t>
            </a:r>
            <a:r>
              <a:rPr lang="en-IN" dirty="0" smtClean="0"/>
              <a:t>etc.</a:t>
            </a:r>
          </a:p>
          <a:p>
            <a:pPr lvl="1"/>
            <a:r>
              <a:rPr lang="en-IN" sz="2800" dirty="0" smtClean="0"/>
              <a:t>Data itself</a:t>
            </a:r>
            <a:endParaRPr lang="en-IN" sz="2800" dirty="0"/>
          </a:p>
          <a:p>
            <a:pPr>
              <a:buNone/>
            </a:pPr>
            <a:r>
              <a:rPr lang="en-IN" dirty="0" smtClean="0"/>
              <a:t>• If </a:t>
            </a:r>
            <a:r>
              <a:rPr lang="en-IN" dirty="0"/>
              <a:t>destination is on another LAN, packet is sent to a </a:t>
            </a:r>
            <a:r>
              <a:rPr lang="en-IN" dirty="0" smtClean="0"/>
              <a:t>gateway that </a:t>
            </a:r>
            <a:r>
              <a:rPr lang="en-IN" dirty="0"/>
              <a:t>connects to more than one network </a:t>
            </a:r>
          </a:p>
          <a:p>
            <a:pPr>
              <a:buNone/>
            </a:pP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Transmission Control Protocol (TCP)</a:t>
            </a:r>
            <a:endParaRPr lang="en-IN" dirty="0"/>
          </a:p>
        </p:txBody>
      </p:sp>
      <p:sp>
        <p:nvSpPr>
          <p:cNvPr id="3" name="Content Placeholder 2"/>
          <p:cNvSpPr>
            <a:spLocks noGrp="1"/>
          </p:cNvSpPr>
          <p:nvPr>
            <p:ph idx="1"/>
          </p:nvPr>
        </p:nvSpPr>
        <p:spPr/>
        <p:txBody>
          <a:bodyPr>
            <a:normAutofit/>
          </a:bodyPr>
          <a:lstStyle/>
          <a:p>
            <a:pPr>
              <a:buNone/>
            </a:pPr>
            <a:r>
              <a:rPr lang="en-IN" dirty="0" smtClean="0"/>
              <a:t>•</a:t>
            </a:r>
            <a:r>
              <a:rPr lang="en-IN" dirty="0"/>
              <a:t>Limitations of </a:t>
            </a:r>
            <a:r>
              <a:rPr lang="en-IN" dirty="0" smtClean="0"/>
              <a:t>IP</a:t>
            </a:r>
            <a:endParaRPr lang="en-IN" dirty="0"/>
          </a:p>
          <a:p>
            <a:pPr lvl="1"/>
            <a:r>
              <a:rPr lang="en-IN" dirty="0" smtClean="0"/>
              <a:t>No </a:t>
            </a:r>
            <a:r>
              <a:rPr lang="en-IN" dirty="0"/>
              <a:t>guarantee of packet delivery (packets can be dropped</a:t>
            </a:r>
            <a:r>
              <a:rPr lang="en-IN" dirty="0" smtClean="0"/>
              <a:t>)</a:t>
            </a:r>
          </a:p>
          <a:p>
            <a:pPr lvl="1"/>
            <a:r>
              <a:rPr lang="en-IN" dirty="0" smtClean="0"/>
              <a:t>Communication </a:t>
            </a:r>
            <a:r>
              <a:rPr lang="en-IN" dirty="0"/>
              <a:t>is one-way (source to destination)</a:t>
            </a:r>
          </a:p>
          <a:p>
            <a:pPr>
              <a:buNone/>
            </a:pPr>
            <a:r>
              <a:rPr lang="en-IN" dirty="0"/>
              <a:t>•</a:t>
            </a:r>
            <a:r>
              <a:rPr lang="en-IN" dirty="0" smtClean="0"/>
              <a:t>TCP adds </a:t>
            </a:r>
            <a:r>
              <a:rPr lang="en-IN" dirty="0"/>
              <a:t>concept of a </a:t>
            </a:r>
            <a:r>
              <a:rPr lang="en-IN" dirty="0" smtClean="0"/>
              <a:t>connection on </a:t>
            </a:r>
            <a:r>
              <a:rPr lang="en-IN" dirty="0"/>
              <a:t>top of IP</a:t>
            </a:r>
          </a:p>
          <a:p>
            <a:pPr lvl="1"/>
            <a:r>
              <a:rPr lang="en-IN" dirty="0" smtClean="0"/>
              <a:t>	Provides </a:t>
            </a:r>
            <a:r>
              <a:rPr lang="en-IN" dirty="0"/>
              <a:t>guarantee that packets delivered</a:t>
            </a:r>
          </a:p>
          <a:p>
            <a:pPr lvl="1"/>
            <a:r>
              <a:rPr lang="en-IN" dirty="0"/>
              <a:t>	</a:t>
            </a:r>
            <a:r>
              <a:rPr lang="en-IN" dirty="0" smtClean="0"/>
              <a:t>Provides </a:t>
            </a:r>
            <a:r>
              <a:rPr lang="en-IN" dirty="0"/>
              <a:t>two-way (full duplex) communication </a:t>
            </a:r>
          </a:p>
          <a:p>
            <a:pPr>
              <a:buNone/>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84784"/>
            <a:ext cx="8229600" cy="4641379"/>
          </a:xfrm>
        </p:spPr>
        <p:txBody>
          <a:bodyPr>
            <a:noAutofit/>
          </a:bodyPr>
          <a:lstStyle/>
          <a:p>
            <a:r>
              <a:rPr lang="en-IN" sz="2400" dirty="0" smtClean="0"/>
              <a:t>1999</a:t>
            </a:r>
            <a:r>
              <a:rPr lang="en-IN" sz="2400" dirty="0"/>
              <a:t>, TiVo </a:t>
            </a:r>
            <a:r>
              <a:rPr lang="en-IN" sz="2400" dirty="0" smtClean="0"/>
              <a:t>transformed </a:t>
            </a:r>
            <a:r>
              <a:rPr lang="en-IN" sz="2400" dirty="0"/>
              <a:t>television by unshackling it from the constraints of </a:t>
            </a:r>
            <a:r>
              <a:rPr lang="en-IN" sz="2400" dirty="0" smtClean="0"/>
              <a:t>time—and commercials</a:t>
            </a:r>
          </a:p>
          <a:p>
            <a:pPr lvl="1"/>
            <a:r>
              <a:rPr lang="en-IN" sz="2000" dirty="0" smtClean="0"/>
              <a:t>That </a:t>
            </a:r>
            <a:r>
              <a:rPr lang="en-IN" sz="2000" dirty="0"/>
              <a:t>year, a dot-com start-up named </a:t>
            </a:r>
            <a:r>
              <a:rPr lang="en-IN" sz="2000" dirty="0" err="1"/>
              <a:t>Pyra</a:t>
            </a:r>
            <a:r>
              <a:rPr lang="en-IN" sz="2000" dirty="0"/>
              <a:t> Labs unveils Blogger, a personal </a:t>
            </a:r>
            <a:r>
              <a:rPr lang="en-IN" sz="2000" dirty="0" smtClean="0"/>
              <a:t>publishing tool</a:t>
            </a:r>
            <a:endParaRPr lang="en-IN" sz="2000" dirty="0"/>
          </a:p>
          <a:p>
            <a:r>
              <a:rPr lang="en-IN" sz="2400" dirty="0" smtClean="0"/>
              <a:t>2002, a launch of Friendster and </a:t>
            </a:r>
            <a:r>
              <a:rPr lang="en-IN" sz="2400" dirty="0"/>
              <a:t>hundreds of thousands of young people </a:t>
            </a:r>
            <a:r>
              <a:rPr lang="en-IN" sz="2400" dirty="0" smtClean="0"/>
              <a:t>rushed </a:t>
            </a:r>
            <a:r>
              <a:rPr lang="en-IN" sz="2400" dirty="0"/>
              <a:t>to </a:t>
            </a:r>
            <a:r>
              <a:rPr lang="en-IN" sz="2400" dirty="0" smtClean="0"/>
              <a:t>populate it </a:t>
            </a:r>
            <a:r>
              <a:rPr lang="en-IN" sz="2400" dirty="0"/>
              <a:t>with an incredibly detailed map of their lives, their interests and their </a:t>
            </a:r>
            <a:r>
              <a:rPr lang="en-IN" sz="2400" dirty="0" smtClean="0"/>
              <a:t>social networks</a:t>
            </a:r>
          </a:p>
          <a:p>
            <a:r>
              <a:rPr lang="en-IN" sz="2400" dirty="0" smtClean="0"/>
              <a:t>Also </a:t>
            </a:r>
            <a:r>
              <a:rPr lang="en-IN" sz="2400" dirty="0"/>
              <a:t>in 2002, Google </a:t>
            </a:r>
            <a:r>
              <a:rPr lang="en-IN" sz="2400" dirty="0" smtClean="0"/>
              <a:t>launched </a:t>
            </a:r>
            <a:r>
              <a:rPr lang="en-IN" sz="2400" dirty="0" err="1"/>
              <a:t>GoogleNews</a:t>
            </a:r>
            <a:r>
              <a:rPr lang="en-IN" sz="2400" dirty="0"/>
              <a:t>, a news </a:t>
            </a:r>
            <a:r>
              <a:rPr lang="en-IN" sz="2400" dirty="0" smtClean="0"/>
              <a:t>portal</a:t>
            </a:r>
          </a:p>
          <a:p>
            <a:pPr lvl="1"/>
            <a:r>
              <a:rPr lang="en-IN" sz="2000" dirty="0" err="1" smtClean="0"/>
              <a:t>GoogleNews</a:t>
            </a:r>
            <a:r>
              <a:rPr lang="en-IN" sz="2000" dirty="0" smtClean="0"/>
              <a:t> </a:t>
            </a:r>
            <a:r>
              <a:rPr lang="en-IN" sz="2000" dirty="0"/>
              <a:t>is edited entirely by </a:t>
            </a:r>
            <a:r>
              <a:rPr lang="en-IN" sz="2000" dirty="0" smtClean="0"/>
              <a:t>computers</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84784"/>
            <a:ext cx="8686800" cy="4641379"/>
          </a:xfrm>
        </p:spPr>
        <p:txBody>
          <a:bodyPr>
            <a:noAutofit/>
          </a:bodyPr>
          <a:lstStyle/>
          <a:p>
            <a:r>
              <a:rPr lang="en-IN" sz="2400" dirty="0" smtClean="0"/>
              <a:t>2003 - the </a:t>
            </a:r>
            <a:r>
              <a:rPr lang="en-IN" sz="2400" dirty="0"/>
              <a:t>Year of the </a:t>
            </a:r>
            <a:r>
              <a:rPr lang="en-IN" sz="2400" dirty="0" smtClean="0"/>
              <a:t>Blog</a:t>
            </a:r>
            <a:endParaRPr lang="en-IN" sz="2400" dirty="0"/>
          </a:p>
          <a:p>
            <a:r>
              <a:rPr lang="en-IN" sz="2400" dirty="0"/>
              <a:t>2004 would be remembered as the year that everything </a:t>
            </a:r>
            <a:r>
              <a:rPr lang="en-IN" sz="2400" dirty="0" smtClean="0"/>
              <a:t>began</a:t>
            </a:r>
            <a:endParaRPr lang="en-IN" sz="2400" dirty="0"/>
          </a:p>
          <a:p>
            <a:pPr lvl="1"/>
            <a:r>
              <a:rPr lang="en-IN" sz="2000" dirty="0"/>
              <a:t>Reason Magazine </a:t>
            </a:r>
            <a:r>
              <a:rPr lang="en-IN" sz="2000" dirty="0" smtClean="0"/>
              <a:t>sent </a:t>
            </a:r>
            <a:r>
              <a:rPr lang="en-IN" sz="2000" dirty="0"/>
              <a:t>subscribers an issue with a satellite photo of their houses on  </a:t>
            </a:r>
            <a:r>
              <a:rPr lang="en-IN" sz="2000" dirty="0" smtClean="0"/>
              <a:t>the </a:t>
            </a:r>
            <a:r>
              <a:rPr lang="en-IN" sz="2000" dirty="0"/>
              <a:t>cover and information custom-tailored to each subscriber </a:t>
            </a:r>
            <a:r>
              <a:rPr lang="en-IN" sz="2000" dirty="0" smtClean="0"/>
              <a:t>inside</a:t>
            </a:r>
            <a:endParaRPr lang="en-IN" sz="2000" dirty="0"/>
          </a:p>
          <a:p>
            <a:pPr lvl="1"/>
            <a:r>
              <a:rPr lang="en-IN" sz="2000" dirty="0"/>
              <a:t>Sony and Philips </a:t>
            </a:r>
            <a:r>
              <a:rPr lang="en-IN" sz="2000" dirty="0" smtClean="0"/>
              <a:t>unveiled </a:t>
            </a:r>
            <a:r>
              <a:rPr lang="en-IN" sz="2000" dirty="0"/>
              <a:t>the world’s first mass-produced electronic </a:t>
            </a:r>
            <a:r>
              <a:rPr lang="en-IN" sz="2000" dirty="0" smtClean="0"/>
              <a:t>paper</a:t>
            </a:r>
            <a:endParaRPr lang="en-IN" sz="2000" dirty="0"/>
          </a:p>
          <a:p>
            <a:pPr lvl="1"/>
            <a:r>
              <a:rPr lang="en-IN" sz="2000" dirty="0"/>
              <a:t>Google </a:t>
            </a:r>
            <a:r>
              <a:rPr lang="en-IN" sz="2000" dirty="0" smtClean="0"/>
              <a:t>unveiled </a:t>
            </a:r>
            <a:r>
              <a:rPr lang="en-IN" sz="2000" dirty="0" err="1"/>
              <a:t>GMail</a:t>
            </a:r>
            <a:r>
              <a:rPr lang="en-IN" sz="2000" dirty="0"/>
              <a:t>, with a gigabyte of free space for every user</a:t>
            </a:r>
          </a:p>
          <a:p>
            <a:pPr lvl="1"/>
            <a:r>
              <a:rPr lang="en-IN" sz="2000" dirty="0"/>
              <a:t>Microsoft </a:t>
            </a:r>
            <a:r>
              <a:rPr lang="en-IN" sz="2000" dirty="0" smtClean="0"/>
              <a:t>unveiled </a:t>
            </a:r>
            <a:r>
              <a:rPr lang="en-IN" sz="2000" dirty="0" err="1"/>
              <a:t>Newsbot</a:t>
            </a:r>
            <a:r>
              <a:rPr lang="en-IN" sz="2000" dirty="0"/>
              <a:t>, a social news </a:t>
            </a:r>
            <a:r>
              <a:rPr lang="en-IN" sz="2000" dirty="0" smtClean="0"/>
              <a:t>filter</a:t>
            </a:r>
            <a:endParaRPr lang="en-IN" sz="2000" dirty="0"/>
          </a:p>
          <a:p>
            <a:pPr lvl="1"/>
            <a:r>
              <a:rPr lang="en-IN" sz="2000" dirty="0"/>
              <a:t>Amazon </a:t>
            </a:r>
            <a:r>
              <a:rPr lang="en-IN" sz="2000" dirty="0" smtClean="0"/>
              <a:t>unveiled </a:t>
            </a:r>
            <a:r>
              <a:rPr lang="en-IN" sz="2000" dirty="0"/>
              <a:t>A9, a search engine built on Google’s technology that also </a:t>
            </a:r>
            <a:r>
              <a:rPr lang="en-IN" sz="2000" dirty="0" smtClean="0"/>
              <a:t>incorporates Amazon’s </a:t>
            </a:r>
            <a:r>
              <a:rPr lang="en-IN" sz="2000" dirty="0"/>
              <a:t>trademark </a:t>
            </a:r>
            <a:r>
              <a:rPr lang="en-IN" sz="2000" dirty="0" smtClean="0"/>
              <a:t>recommendations</a:t>
            </a:r>
            <a:endParaRPr lang="en-IN" sz="2000" dirty="0"/>
          </a:p>
          <a:p>
            <a:pPr lvl="1"/>
            <a:r>
              <a:rPr lang="en-IN" sz="2000" dirty="0"/>
              <a:t>And then, Google </a:t>
            </a:r>
            <a:r>
              <a:rPr lang="en-IN" sz="2000" dirty="0" smtClean="0"/>
              <a:t>went public, and bought TiVo</a:t>
            </a:r>
          </a:p>
          <a:p>
            <a:r>
              <a:rPr lang="en-IN" sz="2400" dirty="0" smtClean="0"/>
              <a:t>2005—Microsoft bought Friendster</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628800"/>
            <a:ext cx="8686800" cy="4497363"/>
          </a:xfrm>
        </p:spPr>
        <p:txBody>
          <a:bodyPr>
            <a:noAutofit/>
          </a:bodyPr>
          <a:lstStyle/>
          <a:p>
            <a:r>
              <a:rPr lang="en-IN" sz="2400" dirty="0" smtClean="0"/>
              <a:t>2006—Google combined </a:t>
            </a:r>
            <a:r>
              <a:rPr lang="en-IN" sz="2400" dirty="0"/>
              <a:t>all of its services—TiVo, Blogger, </a:t>
            </a:r>
            <a:r>
              <a:rPr lang="en-IN" sz="2400" dirty="0" err="1"/>
              <a:t>GMail</a:t>
            </a:r>
            <a:r>
              <a:rPr lang="en-IN" sz="2400" dirty="0"/>
              <a:t>, </a:t>
            </a:r>
            <a:r>
              <a:rPr lang="en-IN" sz="2400" dirty="0" err="1"/>
              <a:t>GoogleNews</a:t>
            </a:r>
            <a:r>
              <a:rPr lang="en-IN" sz="2400" dirty="0"/>
              <a:t> and </a:t>
            </a:r>
            <a:r>
              <a:rPr lang="en-IN" sz="2400" dirty="0" smtClean="0"/>
              <a:t>all of </a:t>
            </a:r>
            <a:r>
              <a:rPr lang="en-IN" sz="2400" dirty="0"/>
              <a:t>its searches into the Google </a:t>
            </a:r>
            <a:r>
              <a:rPr lang="en-IN" sz="2400" dirty="0" smtClean="0"/>
              <a:t>Grid</a:t>
            </a:r>
          </a:p>
          <a:p>
            <a:pPr lvl="1"/>
            <a:r>
              <a:rPr lang="en-IN" sz="2000" dirty="0" smtClean="0"/>
              <a:t>A </a:t>
            </a:r>
            <a:r>
              <a:rPr lang="en-IN" sz="2000" dirty="0"/>
              <a:t>universal platform that </a:t>
            </a:r>
            <a:r>
              <a:rPr lang="en-IN" sz="2000" dirty="0" smtClean="0"/>
              <a:t>provided </a:t>
            </a:r>
            <a:r>
              <a:rPr lang="en-IN" sz="2000" dirty="0"/>
              <a:t>a </a:t>
            </a:r>
            <a:r>
              <a:rPr lang="en-IN" sz="2000" dirty="0" smtClean="0"/>
              <a:t>functionally limitless </a:t>
            </a:r>
            <a:r>
              <a:rPr lang="en-IN" sz="2000" dirty="0"/>
              <a:t>amount of storage space and bandwidth to store and share media of all </a:t>
            </a:r>
            <a:r>
              <a:rPr lang="en-IN" sz="2000" dirty="0" smtClean="0"/>
              <a:t>kinds</a:t>
            </a:r>
            <a:endParaRPr lang="en-IN" sz="2000" dirty="0"/>
          </a:p>
          <a:p>
            <a:pPr lvl="1"/>
            <a:r>
              <a:rPr lang="en-IN" sz="2000" dirty="0"/>
              <a:t>Always online, accessible from </a:t>
            </a:r>
            <a:r>
              <a:rPr lang="en-IN" sz="2000" dirty="0" smtClean="0"/>
              <a:t>anywhere</a:t>
            </a:r>
          </a:p>
          <a:p>
            <a:pPr lvl="1"/>
            <a:r>
              <a:rPr lang="en-IN" sz="2000" dirty="0" smtClean="0"/>
              <a:t>Each </a:t>
            </a:r>
            <a:r>
              <a:rPr lang="en-IN" sz="2000" dirty="0"/>
              <a:t>user selects her own level of </a:t>
            </a:r>
            <a:r>
              <a:rPr lang="en-IN" sz="2000" dirty="0" smtClean="0"/>
              <a:t>privacy</a:t>
            </a:r>
            <a:endParaRPr lang="en-IN" sz="2000" dirty="0"/>
          </a:p>
          <a:p>
            <a:pPr lvl="2"/>
            <a:r>
              <a:rPr lang="en-IN" sz="1800" dirty="0" smtClean="0"/>
              <a:t>Store content </a:t>
            </a:r>
            <a:r>
              <a:rPr lang="en-IN" sz="1800" dirty="0"/>
              <a:t>securely on the Google Grid, or publish it for all to </a:t>
            </a:r>
            <a:r>
              <a:rPr lang="en-IN" sz="1800" dirty="0" smtClean="0"/>
              <a:t>see</a:t>
            </a:r>
          </a:p>
          <a:p>
            <a:pPr lvl="1"/>
            <a:r>
              <a:rPr lang="en-IN" sz="2000" dirty="0" smtClean="0"/>
              <a:t>It has never </a:t>
            </a:r>
            <a:r>
              <a:rPr lang="en-IN" sz="2000" dirty="0"/>
              <a:t>been easier for anyone, everyone to create as well as consume </a:t>
            </a:r>
            <a:r>
              <a:rPr lang="en-IN" sz="2000" dirty="0" smtClean="0"/>
              <a:t>media</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84784"/>
            <a:ext cx="8686800" cy="4641379"/>
          </a:xfrm>
        </p:spPr>
        <p:txBody>
          <a:bodyPr>
            <a:noAutofit/>
          </a:bodyPr>
          <a:lstStyle/>
          <a:p>
            <a:r>
              <a:rPr lang="en-IN" sz="2400" dirty="0" smtClean="0"/>
              <a:t>2007—Microsoft responded </a:t>
            </a:r>
            <a:r>
              <a:rPr lang="en-IN" sz="2400" dirty="0"/>
              <a:t>to Google’s mounting challenge with </a:t>
            </a:r>
            <a:r>
              <a:rPr lang="en-IN" sz="2400" dirty="0" err="1"/>
              <a:t>Newsbotster</a:t>
            </a:r>
            <a:r>
              <a:rPr lang="en-IN" sz="2400" dirty="0"/>
              <a:t>, a </a:t>
            </a:r>
            <a:r>
              <a:rPr lang="en-IN" sz="2400" dirty="0" smtClean="0"/>
              <a:t>social news </a:t>
            </a:r>
            <a:r>
              <a:rPr lang="en-IN" sz="2400" dirty="0"/>
              <a:t>network and participatory journalism </a:t>
            </a:r>
            <a:r>
              <a:rPr lang="en-IN" sz="2400" dirty="0" smtClean="0"/>
              <a:t>platform</a:t>
            </a:r>
          </a:p>
          <a:p>
            <a:pPr lvl="1"/>
            <a:r>
              <a:rPr lang="en-IN" sz="2000" dirty="0" err="1" smtClean="0"/>
              <a:t>Newsbotster</a:t>
            </a:r>
            <a:r>
              <a:rPr lang="en-IN" sz="2000" dirty="0" smtClean="0"/>
              <a:t> ranked </a:t>
            </a:r>
            <a:r>
              <a:rPr lang="en-IN" sz="2000" dirty="0"/>
              <a:t>and </a:t>
            </a:r>
            <a:r>
              <a:rPr lang="en-IN" sz="2000" dirty="0" smtClean="0"/>
              <a:t>sorted news</a:t>
            </a:r>
            <a:r>
              <a:rPr lang="en-IN" sz="2000" dirty="0"/>
              <a:t>, based on what each user’s friends and colleagues </a:t>
            </a:r>
            <a:r>
              <a:rPr lang="en-IN" sz="2000" dirty="0" smtClean="0"/>
              <a:t>were </a:t>
            </a:r>
            <a:r>
              <a:rPr lang="en-IN" sz="2000" dirty="0"/>
              <a:t>reading and viewing and </a:t>
            </a:r>
            <a:r>
              <a:rPr lang="en-IN" sz="2000" dirty="0" smtClean="0"/>
              <a:t>allowed </a:t>
            </a:r>
            <a:r>
              <a:rPr lang="en-IN" sz="2000" dirty="0"/>
              <a:t>everyone to comment on what they </a:t>
            </a:r>
            <a:r>
              <a:rPr lang="en-IN" sz="2000" dirty="0" smtClean="0"/>
              <a:t>see</a:t>
            </a:r>
            <a:endParaRPr lang="en-IN" sz="2000" dirty="0"/>
          </a:p>
          <a:p>
            <a:pPr lvl="1"/>
            <a:r>
              <a:rPr lang="en-IN" sz="2000" dirty="0"/>
              <a:t>Sony’s </a:t>
            </a:r>
            <a:r>
              <a:rPr lang="en-IN" sz="2000" dirty="0" err="1" smtClean="0"/>
              <a:t>ePaper</a:t>
            </a:r>
            <a:r>
              <a:rPr lang="en-IN" sz="2000" dirty="0" smtClean="0"/>
              <a:t> </a:t>
            </a:r>
            <a:r>
              <a:rPr lang="en-IN" sz="2000" dirty="0"/>
              <a:t>is cheaper than real paper </a:t>
            </a:r>
            <a:r>
              <a:rPr lang="en-IN" sz="2000" dirty="0" smtClean="0"/>
              <a:t>in that year</a:t>
            </a:r>
          </a:p>
          <a:p>
            <a:pPr lvl="2"/>
            <a:r>
              <a:rPr lang="en-IN" sz="1600" dirty="0" smtClean="0"/>
              <a:t>It’s </a:t>
            </a:r>
            <a:r>
              <a:rPr lang="en-IN" sz="1600" dirty="0"/>
              <a:t>the medium of choice for </a:t>
            </a:r>
            <a:r>
              <a:rPr lang="en-IN" sz="1600" dirty="0" err="1" smtClean="0"/>
              <a:t>Newsbotster</a:t>
            </a:r>
            <a:endParaRPr lang="en-IN"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 of Internet</a:t>
            </a:r>
            <a:endParaRPr lang="en-IN" dirty="0"/>
          </a:p>
        </p:txBody>
      </p:sp>
      <p:sp>
        <p:nvSpPr>
          <p:cNvPr id="3" name="Content Placeholder 2"/>
          <p:cNvSpPr>
            <a:spLocks noGrp="1"/>
          </p:cNvSpPr>
          <p:nvPr>
            <p:ph idx="1"/>
          </p:nvPr>
        </p:nvSpPr>
        <p:spPr>
          <a:xfrm>
            <a:off x="457200" y="1412776"/>
            <a:ext cx="8686800" cy="4713387"/>
          </a:xfrm>
        </p:spPr>
        <p:txBody>
          <a:bodyPr>
            <a:noAutofit/>
          </a:bodyPr>
          <a:lstStyle/>
          <a:p>
            <a:r>
              <a:rPr lang="en-IN" sz="2400" dirty="0" smtClean="0"/>
              <a:t>2008, </a:t>
            </a:r>
            <a:r>
              <a:rPr lang="en-IN" sz="2400" dirty="0"/>
              <a:t>the alliance that </a:t>
            </a:r>
            <a:r>
              <a:rPr lang="en-IN" sz="2400" dirty="0" smtClean="0"/>
              <a:t>challenged </a:t>
            </a:r>
            <a:r>
              <a:rPr lang="en-IN" sz="2400" dirty="0"/>
              <a:t>Microsoft’s </a:t>
            </a:r>
            <a:r>
              <a:rPr lang="en-IN" sz="2400" dirty="0" smtClean="0"/>
              <a:t>ambitions</a:t>
            </a:r>
          </a:p>
          <a:p>
            <a:pPr lvl="1"/>
            <a:r>
              <a:rPr lang="en-IN" sz="2000" dirty="0"/>
              <a:t>Google and Amazon </a:t>
            </a:r>
            <a:r>
              <a:rPr lang="en-IN" sz="2000" dirty="0" smtClean="0"/>
              <a:t>joined forces to </a:t>
            </a:r>
            <a:r>
              <a:rPr lang="en-IN" sz="2000" dirty="0"/>
              <a:t>form </a:t>
            </a:r>
            <a:r>
              <a:rPr lang="en-IN" sz="2000" dirty="0" err="1" smtClean="0"/>
              <a:t>Googlezon</a:t>
            </a:r>
            <a:endParaRPr lang="en-IN" sz="2000" dirty="0" smtClean="0"/>
          </a:p>
          <a:p>
            <a:pPr lvl="1"/>
            <a:r>
              <a:rPr lang="en-IN" sz="2000" dirty="0" smtClean="0"/>
              <a:t>Google supplied </a:t>
            </a:r>
            <a:r>
              <a:rPr lang="en-IN" sz="2000" dirty="0"/>
              <a:t>the Google Grid and </a:t>
            </a:r>
            <a:r>
              <a:rPr lang="en-IN" sz="2000" dirty="0" smtClean="0"/>
              <a:t>unparalleled search technology</a:t>
            </a:r>
          </a:p>
          <a:p>
            <a:pPr lvl="1"/>
            <a:r>
              <a:rPr lang="en-IN" sz="2000" dirty="0" smtClean="0"/>
              <a:t>Amazon supplied </a:t>
            </a:r>
            <a:r>
              <a:rPr lang="en-IN" sz="2000" dirty="0"/>
              <a:t>the social recommendation engine and its huge </a:t>
            </a:r>
            <a:r>
              <a:rPr lang="en-IN" sz="2000" dirty="0" smtClean="0"/>
              <a:t>commercial infrastructure</a:t>
            </a:r>
          </a:p>
          <a:p>
            <a:pPr lvl="1"/>
            <a:r>
              <a:rPr lang="en-IN" sz="2000" dirty="0" smtClean="0"/>
              <a:t>Together</a:t>
            </a:r>
            <a:r>
              <a:rPr lang="en-IN" sz="2000" dirty="0"/>
              <a:t>, they </a:t>
            </a:r>
            <a:r>
              <a:rPr lang="en-IN" sz="2000" dirty="0" smtClean="0"/>
              <a:t>used </a:t>
            </a:r>
            <a:r>
              <a:rPr lang="en-IN" sz="2000" dirty="0"/>
              <a:t>their detailed knowledge of every user’s </a:t>
            </a:r>
            <a:r>
              <a:rPr lang="en-IN" sz="2000" dirty="0" smtClean="0"/>
              <a:t>social network</a:t>
            </a:r>
            <a:r>
              <a:rPr lang="en-IN" sz="2000" dirty="0"/>
              <a:t>, demographics, consumption habits and interests to provide total </a:t>
            </a:r>
            <a:r>
              <a:rPr lang="en-IN" sz="2000" dirty="0" smtClean="0"/>
              <a:t>customization of </a:t>
            </a:r>
            <a:r>
              <a:rPr lang="en-IN" sz="2000" dirty="0"/>
              <a:t>content—and </a:t>
            </a:r>
            <a:r>
              <a:rPr lang="en-IN" sz="2000" dirty="0" smtClean="0"/>
              <a:t>advertising</a:t>
            </a: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3669</Words>
  <Application>Microsoft Office PowerPoint</Application>
  <PresentationFormat>On-screen Show (4:3)</PresentationFormat>
  <Paragraphs>303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  INTERNET TECHNOLOGY AND APPLICATIONS (CO308) </vt:lpstr>
      <vt:lpstr>Internet</vt:lpstr>
      <vt:lpstr>Internet Application</vt:lpstr>
      <vt:lpstr>Trends of Internet</vt:lpstr>
      <vt:lpstr>Trends of Internet</vt:lpstr>
      <vt:lpstr>Trends of Internet</vt:lpstr>
      <vt:lpstr>Trends of Internet</vt:lpstr>
      <vt:lpstr>Trends of Internet</vt:lpstr>
      <vt:lpstr>Trends of Internet</vt:lpstr>
      <vt:lpstr>Trends of Internet</vt:lpstr>
      <vt:lpstr>Trends of Internet</vt:lpstr>
      <vt:lpstr>Need</vt:lpstr>
      <vt:lpstr>Evolution of the Web</vt:lpstr>
      <vt:lpstr>Evolution of the Web</vt:lpstr>
      <vt:lpstr>Evolution of the Web</vt:lpstr>
      <vt:lpstr>Evolution of the Web</vt:lpstr>
      <vt:lpstr>Goal</vt:lpstr>
      <vt:lpstr>Technologies</vt:lpstr>
      <vt:lpstr>Technologies</vt:lpstr>
      <vt:lpstr>Technologies</vt:lpstr>
      <vt:lpstr>Technologies</vt:lpstr>
      <vt:lpstr>Technologies</vt:lpstr>
      <vt:lpstr>Technologies</vt:lpstr>
      <vt:lpstr>Technologies</vt:lpstr>
      <vt:lpstr>Technologies</vt:lpstr>
      <vt:lpstr>Technologies</vt:lpstr>
      <vt:lpstr>Technologies</vt:lpstr>
      <vt:lpstr>Technologies</vt:lpstr>
      <vt:lpstr>Technologies</vt:lpstr>
      <vt:lpstr>Slide 30</vt:lpstr>
      <vt:lpstr>Teaching Scheme </vt:lpstr>
      <vt:lpstr>Reference Books</vt:lpstr>
      <vt:lpstr>To Achieve this Evolution</vt:lpstr>
      <vt:lpstr>To Achieve this Evolution</vt:lpstr>
      <vt:lpstr>To Achieve this Evolution</vt:lpstr>
      <vt:lpstr>To Achieve this Evolution</vt:lpstr>
      <vt:lpstr>To Achieve this Evolution</vt:lpstr>
      <vt:lpstr>To Achieve this Evolution</vt:lpstr>
      <vt:lpstr>To Achieve this Evolution</vt:lpstr>
      <vt:lpstr>To Achieve this Evolution</vt:lpstr>
      <vt:lpstr>To Achieve this Evolution</vt:lpstr>
      <vt:lpstr>Slide 42</vt:lpstr>
      <vt:lpstr>The Internet</vt:lpstr>
      <vt:lpstr>Internet Protocols</vt:lpstr>
      <vt:lpstr>Internet Protocol (IP)</vt:lpstr>
      <vt:lpstr>Internet Protocol (IP)</vt:lpstr>
      <vt:lpstr>Transmission Control Protocol (TCP)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 TECHNOLOGY AND APPLICATIONS (CO308) </dc:title>
  <dc:creator>Dipti Rana</dc:creator>
  <cp:lastModifiedBy>Dipti Rana</cp:lastModifiedBy>
  <cp:revision>8</cp:revision>
  <dcterms:created xsi:type="dcterms:W3CDTF">2017-01-04T14:11:43Z</dcterms:created>
  <dcterms:modified xsi:type="dcterms:W3CDTF">2017-02-08T08:50:54Z</dcterms:modified>
</cp:coreProperties>
</file>