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Default Extension="doc" ContentType="application/msword"/>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129"/>
  </p:notesMasterIdLst>
  <p:sldIdLst>
    <p:sldId id="387" r:id="rId2"/>
    <p:sldId id="257" r:id="rId3"/>
    <p:sldId id="371" r:id="rId4"/>
    <p:sldId id="369" r:id="rId5"/>
    <p:sldId id="370" r:id="rId6"/>
    <p:sldId id="366" r:id="rId7"/>
    <p:sldId id="258" r:id="rId8"/>
    <p:sldId id="259" r:id="rId9"/>
    <p:sldId id="263" r:id="rId10"/>
    <p:sldId id="264" r:id="rId11"/>
    <p:sldId id="388" r:id="rId12"/>
    <p:sldId id="389" r:id="rId13"/>
    <p:sldId id="390" r:id="rId14"/>
    <p:sldId id="265" r:id="rId15"/>
    <p:sldId id="266" r:id="rId16"/>
    <p:sldId id="378" r:id="rId17"/>
    <p:sldId id="267" r:id="rId18"/>
    <p:sldId id="268" r:id="rId19"/>
    <p:sldId id="269" r:id="rId20"/>
    <p:sldId id="374" r:id="rId21"/>
    <p:sldId id="376" r:id="rId22"/>
    <p:sldId id="379" r:id="rId23"/>
    <p:sldId id="271" r:id="rId24"/>
    <p:sldId id="272" r:id="rId25"/>
    <p:sldId id="380" r:id="rId26"/>
    <p:sldId id="273" r:id="rId27"/>
    <p:sldId id="381" r:id="rId28"/>
    <p:sldId id="377" r:id="rId29"/>
    <p:sldId id="274" r:id="rId30"/>
    <p:sldId id="393" r:id="rId31"/>
    <p:sldId id="383" r:id="rId32"/>
    <p:sldId id="275" r:id="rId33"/>
    <p:sldId id="384" r:id="rId34"/>
    <p:sldId id="385" r:id="rId35"/>
    <p:sldId id="276" r:id="rId36"/>
    <p:sldId id="277" r:id="rId37"/>
    <p:sldId id="386" r:id="rId38"/>
    <p:sldId id="278" r:id="rId39"/>
    <p:sldId id="279" r:id="rId40"/>
    <p:sldId id="280" r:id="rId41"/>
    <p:sldId id="281" r:id="rId42"/>
    <p:sldId id="282" r:id="rId43"/>
    <p:sldId id="283" r:id="rId44"/>
    <p:sldId id="284" r:id="rId45"/>
    <p:sldId id="286" r:id="rId46"/>
    <p:sldId id="353" r:id="rId47"/>
    <p:sldId id="287" r:id="rId48"/>
    <p:sldId id="392" r:id="rId49"/>
    <p:sldId id="382" r:id="rId50"/>
    <p:sldId id="391" r:id="rId51"/>
    <p:sldId id="288" r:id="rId52"/>
    <p:sldId id="289" r:id="rId53"/>
    <p:sldId id="290" r:id="rId54"/>
    <p:sldId id="291" r:id="rId55"/>
    <p:sldId id="292" r:id="rId56"/>
    <p:sldId id="293" r:id="rId57"/>
    <p:sldId id="294" r:id="rId58"/>
    <p:sldId id="295" r:id="rId59"/>
    <p:sldId id="296" r:id="rId60"/>
    <p:sldId id="297" r:id="rId61"/>
    <p:sldId id="354" r:id="rId62"/>
    <p:sldId id="298" r:id="rId63"/>
    <p:sldId id="355" r:id="rId64"/>
    <p:sldId id="299" r:id="rId65"/>
    <p:sldId id="300" r:id="rId66"/>
    <p:sldId id="306" r:id="rId67"/>
    <p:sldId id="307" r:id="rId68"/>
    <p:sldId id="356" r:id="rId69"/>
    <p:sldId id="357" r:id="rId70"/>
    <p:sldId id="301" r:id="rId71"/>
    <p:sldId id="358" r:id="rId72"/>
    <p:sldId id="359" r:id="rId73"/>
    <p:sldId id="302" r:id="rId74"/>
    <p:sldId id="360" r:id="rId75"/>
    <p:sldId id="361" r:id="rId76"/>
    <p:sldId id="303" r:id="rId77"/>
    <p:sldId id="308" r:id="rId78"/>
    <p:sldId id="304" r:id="rId79"/>
    <p:sldId id="305" r:id="rId80"/>
    <p:sldId id="309" r:id="rId81"/>
    <p:sldId id="310" r:id="rId82"/>
    <p:sldId id="362" r:id="rId83"/>
    <p:sldId id="311" r:id="rId84"/>
    <p:sldId id="312" r:id="rId85"/>
    <p:sldId id="364" r:id="rId86"/>
    <p:sldId id="313" r:id="rId87"/>
    <p:sldId id="314" r:id="rId88"/>
    <p:sldId id="315" r:id="rId89"/>
    <p:sldId id="363" r:id="rId90"/>
    <p:sldId id="316" r:id="rId91"/>
    <p:sldId id="317" r:id="rId92"/>
    <p:sldId id="318" r:id="rId93"/>
    <p:sldId id="319" r:id="rId94"/>
    <p:sldId id="320" r:id="rId95"/>
    <p:sldId id="321" r:id="rId96"/>
    <p:sldId id="322" r:id="rId97"/>
    <p:sldId id="323" r:id="rId98"/>
    <p:sldId id="324" r:id="rId99"/>
    <p:sldId id="325" r:id="rId100"/>
    <p:sldId id="326" r:id="rId101"/>
    <p:sldId id="327" r:id="rId102"/>
    <p:sldId id="328" r:id="rId103"/>
    <p:sldId id="329" r:id="rId104"/>
    <p:sldId id="330" r:id="rId105"/>
    <p:sldId id="331" r:id="rId106"/>
    <p:sldId id="332" r:id="rId107"/>
    <p:sldId id="334" r:id="rId108"/>
    <p:sldId id="335" r:id="rId109"/>
    <p:sldId id="365" r:id="rId110"/>
    <p:sldId id="333" r:id="rId111"/>
    <p:sldId id="336" r:id="rId112"/>
    <p:sldId id="337" r:id="rId113"/>
    <p:sldId id="338" r:id="rId114"/>
    <p:sldId id="339" r:id="rId115"/>
    <p:sldId id="340" r:id="rId116"/>
    <p:sldId id="341" r:id="rId117"/>
    <p:sldId id="342" r:id="rId118"/>
    <p:sldId id="343" r:id="rId119"/>
    <p:sldId id="344" r:id="rId120"/>
    <p:sldId id="345" r:id="rId121"/>
    <p:sldId id="346" r:id="rId122"/>
    <p:sldId id="347" r:id="rId123"/>
    <p:sldId id="348" r:id="rId124"/>
    <p:sldId id="349" r:id="rId125"/>
    <p:sldId id="350" r:id="rId126"/>
    <p:sldId id="351" r:id="rId127"/>
    <p:sldId id="352" r:id="rId128"/>
  </p:sldIdLst>
  <p:sldSz cx="9144000" cy="6858000" type="screen4x3"/>
  <p:notesSz cx="6858000" cy="9144000"/>
  <p:custDataLst>
    <p:tags r:id="rId130"/>
  </p:custDataLst>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48"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48"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48"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48"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48" charset="-128"/>
        <a:cs typeface="+mn-cs"/>
      </a:defRPr>
    </a:lvl5pPr>
    <a:lvl6pPr marL="2286000" algn="l" defTabSz="914400" rtl="0" eaLnBrk="1" latinLnBrk="0" hangingPunct="1">
      <a:defRPr sz="2400" kern="1200">
        <a:solidFill>
          <a:schemeClr val="tx1"/>
        </a:solidFill>
        <a:latin typeface="Arial" charset="0"/>
        <a:ea typeface="ＭＳ Ｐゴシック" pitchFamily="-48" charset="-128"/>
        <a:cs typeface="+mn-cs"/>
      </a:defRPr>
    </a:lvl6pPr>
    <a:lvl7pPr marL="2743200" algn="l" defTabSz="914400" rtl="0" eaLnBrk="1" latinLnBrk="0" hangingPunct="1">
      <a:defRPr sz="2400" kern="1200">
        <a:solidFill>
          <a:schemeClr val="tx1"/>
        </a:solidFill>
        <a:latin typeface="Arial" charset="0"/>
        <a:ea typeface="ＭＳ Ｐゴシック" pitchFamily="-48" charset="-128"/>
        <a:cs typeface="+mn-cs"/>
      </a:defRPr>
    </a:lvl7pPr>
    <a:lvl8pPr marL="3200400" algn="l" defTabSz="914400" rtl="0" eaLnBrk="1" latinLnBrk="0" hangingPunct="1">
      <a:defRPr sz="2400" kern="1200">
        <a:solidFill>
          <a:schemeClr val="tx1"/>
        </a:solidFill>
        <a:latin typeface="Arial" charset="0"/>
        <a:ea typeface="ＭＳ Ｐゴシック" pitchFamily="-48" charset="-128"/>
        <a:cs typeface="+mn-cs"/>
      </a:defRPr>
    </a:lvl8pPr>
    <a:lvl9pPr marL="3657600" algn="l" defTabSz="914400" rtl="0" eaLnBrk="1" latinLnBrk="0" hangingPunct="1">
      <a:defRPr sz="2400" kern="1200">
        <a:solidFill>
          <a:schemeClr val="tx1"/>
        </a:solidFill>
        <a:latin typeface="Arial" charset="0"/>
        <a:ea typeface="ＭＳ Ｐゴシック" pitchFamily="-48"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84" autoAdjust="0"/>
    <p:restoredTop sz="94660"/>
  </p:normalViewPr>
  <p:slideViewPr>
    <p:cSldViewPr>
      <p:cViewPr varScale="1">
        <p:scale>
          <a:sx n="75" d="100"/>
          <a:sy n="75" d="100"/>
        </p:scale>
        <p:origin x="-131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86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4552FAAB-D90B-44CD-BF4D-D5A919B3484E}"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pitchFamily="-48"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pitchFamily="-48"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pitchFamily="-48"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pitchFamily="-48"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pitchFamily="-4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6146" name="Group 2"/>
          <p:cNvGrpSpPr>
            <a:grpSpLocks/>
          </p:cNvGrpSpPr>
          <p:nvPr/>
        </p:nvGrpSpPr>
        <p:grpSpPr bwMode="auto">
          <a:xfrm>
            <a:off x="-3175" y="0"/>
            <a:ext cx="9147175" cy="6867525"/>
            <a:chOff x="-2" y="0"/>
            <a:chExt cx="5762" cy="4326"/>
          </a:xfrm>
        </p:grpSpPr>
        <p:grpSp>
          <p:nvGrpSpPr>
            <p:cNvPr id="6147" name="Group 3"/>
            <p:cNvGrpSpPr>
              <a:grpSpLocks/>
            </p:cNvGrpSpPr>
            <p:nvPr userDrawn="1"/>
          </p:nvGrpSpPr>
          <p:grpSpPr bwMode="auto">
            <a:xfrm>
              <a:off x="-2" y="0"/>
              <a:ext cx="5712" cy="4326"/>
              <a:chOff x="-2" y="0"/>
              <a:chExt cx="5712" cy="4326"/>
            </a:xfrm>
          </p:grpSpPr>
          <p:sp>
            <p:nvSpPr>
              <p:cNvPr id="6148" name="Rectangle 4"/>
              <p:cNvSpPr>
                <a:spLocks noChangeArrowheads="1"/>
              </p:cNvSpPr>
              <p:nvPr/>
            </p:nvSpPr>
            <p:spPr bwMode="auto">
              <a:xfrm>
                <a:off x="-2" y="0"/>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49" name="Rectangle 5"/>
              <p:cNvSpPr>
                <a:spLocks noChangeArrowheads="1"/>
              </p:cNvSpPr>
              <p:nvPr/>
            </p:nvSpPr>
            <p:spPr bwMode="auto">
              <a:xfrm>
                <a:off x="9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50" name="Rectangle 6"/>
              <p:cNvSpPr>
                <a:spLocks noChangeArrowheads="1"/>
              </p:cNvSpPr>
              <p:nvPr/>
            </p:nvSpPr>
            <p:spPr bwMode="auto">
              <a:xfrm>
                <a:off x="19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51" name="Rectangle 7"/>
              <p:cNvSpPr>
                <a:spLocks noChangeArrowheads="1"/>
              </p:cNvSpPr>
              <p:nvPr/>
            </p:nvSpPr>
            <p:spPr bwMode="auto">
              <a:xfrm>
                <a:off x="28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52" name="Rectangle 8"/>
              <p:cNvSpPr>
                <a:spLocks noChangeArrowheads="1"/>
              </p:cNvSpPr>
              <p:nvPr/>
            </p:nvSpPr>
            <p:spPr bwMode="auto">
              <a:xfrm>
                <a:off x="38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53" name="Rectangle 9"/>
              <p:cNvSpPr>
                <a:spLocks noChangeArrowheads="1"/>
              </p:cNvSpPr>
              <p:nvPr/>
            </p:nvSpPr>
            <p:spPr bwMode="auto">
              <a:xfrm>
                <a:off x="47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54" name="Rectangle 10"/>
              <p:cNvSpPr>
                <a:spLocks noChangeArrowheads="1"/>
              </p:cNvSpPr>
              <p:nvPr/>
            </p:nvSpPr>
            <p:spPr bwMode="auto">
              <a:xfrm>
                <a:off x="57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55" name="Rectangle 11"/>
              <p:cNvSpPr>
                <a:spLocks noChangeArrowheads="1"/>
              </p:cNvSpPr>
              <p:nvPr/>
            </p:nvSpPr>
            <p:spPr bwMode="auto">
              <a:xfrm>
                <a:off x="67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56" name="Rectangle 12"/>
              <p:cNvSpPr>
                <a:spLocks noChangeArrowheads="1"/>
              </p:cNvSpPr>
              <p:nvPr/>
            </p:nvSpPr>
            <p:spPr bwMode="auto">
              <a:xfrm>
                <a:off x="76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57" name="Rectangle 13"/>
              <p:cNvSpPr>
                <a:spLocks noChangeArrowheads="1"/>
              </p:cNvSpPr>
              <p:nvPr/>
            </p:nvSpPr>
            <p:spPr bwMode="auto">
              <a:xfrm>
                <a:off x="86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58" name="Rectangle 14"/>
              <p:cNvSpPr>
                <a:spLocks noChangeArrowheads="1"/>
              </p:cNvSpPr>
              <p:nvPr/>
            </p:nvSpPr>
            <p:spPr bwMode="auto">
              <a:xfrm>
                <a:off x="95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59" name="Rectangle 15"/>
              <p:cNvSpPr>
                <a:spLocks noChangeArrowheads="1"/>
              </p:cNvSpPr>
              <p:nvPr/>
            </p:nvSpPr>
            <p:spPr bwMode="auto">
              <a:xfrm>
                <a:off x="105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60" name="Rectangle 16"/>
              <p:cNvSpPr>
                <a:spLocks noChangeArrowheads="1"/>
              </p:cNvSpPr>
              <p:nvPr/>
            </p:nvSpPr>
            <p:spPr bwMode="auto">
              <a:xfrm>
                <a:off x="115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61" name="Rectangle 17"/>
              <p:cNvSpPr>
                <a:spLocks noChangeArrowheads="1"/>
              </p:cNvSpPr>
              <p:nvPr/>
            </p:nvSpPr>
            <p:spPr bwMode="auto">
              <a:xfrm>
                <a:off x="124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62" name="Rectangle 18"/>
              <p:cNvSpPr>
                <a:spLocks noChangeArrowheads="1"/>
              </p:cNvSpPr>
              <p:nvPr/>
            </p:nvSpPr>
            <p:spPr bwMode="auto">
              <a:xfrm>
                <a:off x="134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63" name="Rectangle 19"/>
              <p:cNvSpPr>
                <a:spLocks noChangeArrowheads="1"/>
              </p:cNvSpPr>
              <p:nvPr/>
            </p:nvSpPr>
            <p:spPr bwMode="auto">
              <a:xfrm>
                <a:off x="143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64" name="Rectangle 20"/>
              <p:cNvSpPr>
                <a:spLocks noChangeArrowheads="1"/>
              </p:cNvSpPr>
              <p:nvPr/>
            </p:nvSpPr>
            <p:spPr bwMode="auto">
              <a:xfrm>
                <a:off x="153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65" name="Rectangle 21"/>
              <p:cNvSpPr>
                <a:spLocks noChangeArrowheads="1"/>
              </p:cNvSpPr>
              <p:nvPr/>
            </p:nvSpPr>
            <p:spPr bwMode="auto">
              <a:xfrm>
                <a:off x="163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66" name="Rectangle 22"/>
              <p:cNvSpPr>
                <a:spLocks noChangeArrowheads="1"/>
              </p:cNvSpPr>
              <p:nvPr/>
            </p:nvSpPr>
            <p:spPr bwMode="auto">
              <a:xfrm>
                <a:off x="172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67" name="Rectangle 23"/>
              <p:cNvSpPr>
                <a:spLocks noChangeArrowheads="1"/>
              </p:cNvSpPr>
              <p:nvPr/>
            </p:nvSpPr>
            <p:spPr bwMode="auto">
              <a:xfrm>
                <a:off x="182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68" name="Rectangle 24"/>
              <p:cNvSpPr>
                <a:spLocks noChangeArrowheads="1"/>
              </p:cNvSpPr>
              <p:nvPr/>
            </p:nvSpPr>
            <p:spPr bwMode="auto">
              <a:xfrm>
                <a:off x="191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69" name="Rectangle 25"/>
              <p:cNvSpPr>
                <a:spLocks noChangeArrowheads="1"/>
              </p:cNvSpPr>
              <p:nvPr/>
            </p:nvSpPr>
            <p:spPr bwMode="auto">
              <a:xfrm>
                <a:off x="201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70" name="Rectangle 26"/>
              <p:cNvSpPr>
                <a:spLocks noChangeArrowheads="1"/>
              </p:cNvSpPr>
              <p:nvPr/>
            </p:nvSpPr>
            <p:spPr bwMode="auto">
              <a:xfrm>
                <a:off x="211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71" name="Rectangle 27"/>
              <p:cNvSpPr>
                <a:spLocks noChangeArrowheads="1"/>
              </p:cNvSpPr>
              <p:nvPr/>
            </p:nvSpPr>
            <p:spPr bwMode="auto">
              <a:xfrm>
                <a:off x="220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72" name="Rectangle 28"/>
              <p:cNvSpPr>
                <a:spLocks noChangeArrowheads="1"/>
              </p:cNvSpPr>
              <p:nvPr/>
            </p:nvSpPr>
            <p:spPr bwMode="auto">
              <a:xfrm>
                <a:off x="230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73" name="Rectangle 29"/>
              <p:cNvSpPr>
                <a:spLocks noChangeArrowheads="1"/>
              </p:cNvSpPr>
              <p:nvPr/>
            </p:nvSpPr>
            <p:spPr bwMode="auto">
              <a:xfrm>
                <a:off x="239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74" name="Rectangle 30"/>
              <p:cNvSpPr>
                <a:spLocks noChangeArrowheads="1"/>
              </p:cNvSpPr>
              <p:nvPr/>
            </p:nvSpPr>
            <p:spPr bwMode="auto">
              <a:xfrm>
                <a:off x="249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75" name="Rectangle 31"/>
              <p:cNvSpPr>
                <a:spLocks noChangeArrowheads="1"/>
              </p:cNvSpPr>
              <p:nvPr/>
            </p:nvSpPr>
            <p:spPr bwMode="auto">
              <a:xfrm>
                <a:off x="259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76" name="Rectangle 32"/>
              <p:cNvSpPr>
                <a:spLocks noChangeArrowheads="1"/>
              </p:cNvSpPr>
              <p:nvPr/>
            </p:nvSpPr>
            <p:spPr bwMode="auto">
              <a:xfrm>
                <a:off x="268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77" name="Rectangle 33"/>
              <p:cNvSpPr>
                <a:spLocks noChangeArrowheads="1"/>
              </p:cNvSpPr>
              <p:nvPr/>
            </p:nvSpPr>
            <p:spPr bwMode="auto">
              <a:xfrm>
                <a:off x="278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78" name="Rectangle 34"/>
              <p:cNvSpPr>
                <a:spLocks noChangeArrowheads="1"/>
              </p:cNvSpPr>
              <p:nvPr/>
            </p:nvSpPr>
            <p:spPr bwMode="auto">
              <a:xfrm>
                <a:off x="287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79" name="Rectangle 35"/>
              <p:cNvSpPr>
                <a:spLocks noChangeArrowheads="1"/>
              </p:cNvSpPr>
              <p:nvPr/>
            </p:nvSpPr>
            <p:spPr bwMode="auto">
              <a:xfrm>
                <a:off x="297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80" name="Rectangle 36"/>
              <p:cNvSpPr>
                <a:spLocks noChangeArrowheads="1"/>
              </p:cNvSpPr>
              <p:nvPr/>
            </p:nvSpPr>
            <p:spPr bwMode="auto">
              <a:xfrm>
                <a:off x="307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81" name="Rectangle 37"/>
              <p:cNvSpPr>
                <a:spLocks noChangeArrowheads="1"/>
              </p:cNvSpPr>
              <p:nvPr/>
            </p:nvSpPr>
            <p:spPr bwMode="auto">
              <a:xfrm>
                <a:off x="316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82" name="Rectangle 38"/>
              <p:cNvSpPr>
                <a:spLocks noChangeArrowheads="1"/>
              </p:cNvSpPr>
              <p:nvPr/>
            </p:nvSpPr>
            <p:spPr bwMode="auto">
              <a:xfrm>
                <a:off x="326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83" name="Rectangle 39"/>
              <p:cNvSpPr>
                <a:spLocks noChangeArrowheads="1"/>
              </p:cNvSpPr>
              <p:nvPr/>
            </p:nvSpPr>
            <p:spPr bwMode="auto">
              <a:xfrm>
                <a:off x="335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84" name="Rectangle 40"/>
              <p:cNvSpPr>
                <a:spLocks noChangeArrowheads="1"/>
              </p:cNvSpPr>
              <p:nvPr/>
            </p:nvSpPr>
            <p:spPr bwMode="auto">
              <a:xfrm>
                <a:off x="345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85" name="Rectangle 41"/>
              <p:cNvSpPr>
                <a:spLocks noChangeArrowheads="1"/>
              </p:cNvSpPr>
              <p:nvPr/>
            </p:nvSpPr>
            <p:spPr bwMode="auto">
              <a:xfrm>
                <a:off x="355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86" name="Rectangle 42"/>
              <p:cNvSpPr>
                <a:spLocks noChangeArrowheads="1"/>
              </p:cNvSpPr>
              <p:nvPr/>
            </p:nvSpPr>
            <p:spPr bwMode="auto">
              <a:xfrm>
                <a:off x="364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87" name="Rectangle 43"/>
              <p:cNvSpPr>
                <a:spLocks noChangeArrowheads="1"/>
              </p:cNvSpPr>
              <p:nvPr/>
            </p:nvSpPr>
            <p:spPr bwMode="auto">
              <a:xfrm>
                <a:off x="374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88" name="Rectangle 44"/>
              <p:cNvSpPr>
                <a:spLocks noChangeArrowheads="1"/>
              </p:cNvSpPr>
              <p:nvPr/>
            </p:nvSpPr>
            <p:spPr bwMode="auto">
              <a:xfrm>
                <a:off x="383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89" name="Rectangle 45"/>
              <p:cNvSpPr>
                <a:spLocks noChangeArrowheads="1"/>
              </p:cNvSpPr>
              <p:nvPr/>
            </p:nvSpPr>
            <p:spPr bwMode="auto">
              <a:xfrm>
                <a:off x="393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90" name="Rectangle 46"/>
              <p:cNvSpPr>
                <a:spLocks noChangeArrowheads="1"/>
              </p:cNvSpPr>
              <p:nvPr/>
            </p:nvSpPr>
            <p:spPr bwMode="auto">
              <a:xfrm>
                <a:off x="403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91" name="Rectangle 47"/>
              <p:cNvSpPr>
                <a:spLocks noChangeArrowheads="1"/>
              </p:cNvSpPr>
              <p:nvPr/>
            </p:nvSpPr>
            <p:spPr bwMode="auto">
              <a:xfrm>
                <a:off x="412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92" name="Rectangle 48"/>
              <p:cNvSpPr>
                <a:spLocks noChangeArrowheads="1"/>
              </p:cNvSpPr>
              <p:nvPr/>
            </p:nvSpPr>
            <p:spPr bwMode="auto">
              <a:xfrm>
                <a:off x="422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93" name="Rectangle 49"/>
              <p:cNvSpPr>
                <a:spLocks noChangeArrowheads="1"/>
              </p:cNvSpPr>
              <p:nvPr/>
            </p:nvSpPr>
            <p:spPr bwMode="auto">
              <a:xfrm>
                <a:off x="431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94" name="Rectangle 50"/>
              <p:cNvSpPr>
                <a:spLocks noChangeArrowheads="1"/>
              </p:cNvSpPr>
              <p:nvPr/>
            </p:nvSpPr>
            <p:spPr bwMode="auto">
              <a:xfrm>
                <a:off x="441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95" name="Rectangle 51"/>
              <p:cNvSpPr>
                <a:spLocks noChangeArrowheads="1"/>
              </p:cNvSpPr>
              <p:nvPr/>
            </p:nvSpPr>
            <p:spPr bwMode="auto">
              <a:xfrm>
                <a:off x="451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96" name="Rectangle 52"/>
              <p:cNvSpPr>
                <a:spLocks noChangeArrowheads="1"/>
              </p:cNvSpPr>
              <p:nvPr/>
            </p:nvSpPr>
            <p:spPr bwMode="auto">
              <a:xfrm>
                <a:off x="460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97" name="Rectangle 53"/>
              <p:cNvSpPr>
                <a:spLocks noChangeArrowheads="1"/>
              </p:cNvSpPr>
              <p:nvPr/>
            </p:nvSpPr>
            <p:spPr bwMode="auto">
              <a:xfrm>
                <a:off x="470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98" name="Rectangle 54"/>
              <p:cNvSpPr>
                <a:spLocks noChangeArrowheads="1"/>
              </p:cNvSpPr>
              <p:nvPr/>
            </p:nvSpPr>
            <p:spPr bwMode="auto">
              <a:xfrm>
                <a:off x="479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99" name="Rectangle 55"/>
              <p:cNvSpPr>
                <a:spLocks noChangeArrowheads="1"/>
              </p:cNvSpPr>
              <p:nvPr/>
            </p:nvSpPr>
            <p:spPr bwMode="auto">
              <a:xfrm>
                <a:off x="489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200" name="Rectangle 56"/>
              <p:cNvSpPr>
                <a:spLocks noChangeArrowheads="1"/>
              </p:cNvSpPr>
              <p:nvPr/>
            </p:nvSpPr>
            <p:spPr bwMode="auto">
              <a:xfrm>
                <a:off x="499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201" name="Rectangle 57"/>
              <p:cNvSpPr>
                <a:spLocks noChangeArrowheads="1"/>
              </p:cNvSpPr>
              <p:nvPr/>
            </p:nvSpPr>
            <p:spPr bwMode="auto">
              <a:xfrm>
                <a:off x="508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202" name="Rectangle 58"/>
              <p:cNvSpPr>
                <a:spLocks noChangeArrowheads="1"/>
              </p:cNvSpPr>
              <p:nvPr/>
            </p:nvSpPr>
            <p:spPr bwMode="auto">
              <a:xfrm>
                <a:off x="518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203" name="Rectangle 59"/>
              <p:cNvSpPr>
                <a:spLocks noChangeArrowheads="1"/>
              </p:cNvSpPr>
              <p:nvPr/>
            </p:nvSpPr>
            <p:spPr bwMode="auto">
              <a:xfrm>
                <a:off x="527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204" name="Rectangle 60"/>
              <p:cNvSpPr>
                <a:spLocks noChangeArrowheads="1"/>
              </p:cNvSpPr>
              <p:nvPr/>
            </p:nvSpPr>
            <p:spPr bwMode="auto">
              <a:xfrm>
                <a:off x="537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205" name="Rectangle 61"/>
              <p:cNvSpPr>
                <a:spLocks noChangeArrowheads="1"/>
              </p:cNvSpPr>
              <p:nvPr/>
            </p:nvSpPr>
            <p:spPr bwMode="auto">
              <a:xfrm>
                <a:off x="547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206" name="Rectangle 62"/>
              <p:cNvSpPr>
                <a:spLocks noChangeArrowheads="1"/>
              </p:cNvSpPr>
              <p:nvPr/>
            </p:nvSpPr>
            <p:spPr bwMode="auto">
              <a:xfrm>
                <a:off x="556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207" name="Rectangle 63"/>
              <p:cNvSpPr>
                <a:spLocks noChangeArrowheads="1"/>
              </p:cNvSpPr>
              <p:nvPr/>
            </p:nvSpPr>
            <p:spPr bwMode="auto">
              <a:xfrm>
                <a:off x="5662" y="6"/>
                <a:ext cx="48" cy="4320"/>
              </a:xfrm>
              <a:prstGeom prst="rect">
                <a:avLst/>
              </a:prstGeom>
              <a:solidFill>
                <a:schemeClr val="accent2"/>
              </a:solidFill>
              <a:ln w="9525">
                <a:noFill/>
                <a:miter lim="800000"/>
                <a:headEnd/>
                <a:tailEnd/>
              </a:ln>
              <a:effectLst/>
            </p:spPr>
            <p:txBody>
              <a:bodyPr wrap="none" anchor="ctr"/>
              <a:lstStyle/>
              <a:p>
                <a:endParaRPr lang="en-US"/>
              </a:p>
            </p:txBody>
          </p:sp>
        </p:grpSp>
        <p:sp>
          <p:nvSpPr>
            <p:cNvPr id="6208" name="Rectangle 64"/>
            <p:cNvSpPr>
              <a:spLocks noChangeArrowheads="1"/>
            </p:cNvSpPr>
            <p:nvPr/>
          </p:nvSpPr>
          <p:spPr bwMode="auto">
            <a:xfrm>
              <a:off x="429" y="0"/>
              <a:ext cx="5331" cy="4320"/>
            </a:xfrm>
            <a:prstGeom prst="rect">
              <a:avLst/>
            </a:prstGeom>
            <a:solidFill>
              <a:schemeClr val="accent1">
                <a:alpha val="50000"/>
              </a:schemeClr>
            </a:solidFill>
            <a:ln w="9525">
              <a:noFill/>
              <a:miter lim="800000"/>
              <a:headEnd/>
              <a:tailEnd/>
            </a:ln>
            <a:effectLst/>
          </p:spPr>
          <p:txBody>
            <a:bodyPr wrap="none" anchor="ctr"/>
            <a:lstStyle/>
            <a:p>
              <a:endParaRPr lang="en-US"/>
            </a:p>
          </p:txBody>
        </p:sp>
        <p:sp>
          <p:nvSpPr>
            <p:cNvPr id="6209" name="Rectangle 65"/>
            <p:cNvSpPr>
              <a:spLocks noChangeArrowheads="1"/>
            </p:cNvSpPr>
            <p:nvPr/>
          </p:nvSpPr>
          <p:spPr bwMode="auto">
            <a:xfrm>
              <a:off x="0" y="0"/>
              <a:ext cx="5760" cy="321"/>
            </a:xfrm>
            <a:prstGeom prst="rect">
              <a:avLst/>
            </a:prstGeom>
            <a:solidFill>
              <a:schemeClr val="hlink">
                <a:alpha val="50000"/>
              </a:schemeClr>
            </a:solidFill>
            <a:ln w="9525">
              <a:noFill/>
              <a:miter lim="800000"/>
              <a:headEnd/>
              <a:tailEnd/>
            </a:ln>
            <a:effectLst/>
          </p:spPr>
          <p:txBody>
            <a:bodyPr wrap="none" anchor="ctr"/>
            <a:lstStyle/>
            <a:p>
              <a:endParaRPr lang="en-US"/>
            </a:p>
          </p:txBody>
        </p:sp>
      </p:grpSp>
      <p:sp>
        <p:nvSpPr>
          <p:cNvPr id="6210" name="Rectangle 66"/>
          <p:cNvSpPr>
            <a:spLocks noChangeArrowheads="1"/>
          </p:cNvSpPr>
          <p:nvPr/>
        </p:nvSpPr>
        <p:spPr bwMode="auto">
          <a:xfrm>
            <a:off x="3505200" y="2590800"/>
            <a:ext cx="4892675" cy="76200"/>
          </a:xfrm>
          <a:prstGeom prst="rect">
            <a:avLst/>
          </a:prstGeom>
          <a:solidFill>
            <a:schemeClr val="hlink">
              <a:alpha val="50000"/>
            </a:schemeClr>
          </a:solidFill>
          <a:ln w="9525">
            <a:noFill/>
            <a:miter lim="800000"/>
            <a:headEnd/>
            <a:tailEnd/>
          </a:ln>
          <a:effectLst/>
        </p:spPr>
        <p:txBody>
          <a:bodyPr wrap="none" anchor="ctr"/>
          <a:lstStyle/>
          <a:p>
            <a:pPr algn="ctr" eaLnBrk="1" hangingPunct="1"/>
            <a:endParaRPr kumimoji="1" lang="en-AU">
              <a:latin typeface="Helvetica" pitchFamily="34" charset="0"/>
            </a:endParaRPr>
          </a:p>
        </p:txBody>
      </p:sp>
      <p:sp>
        <p:nvSpPr>
          <p:cNvPr id="6211" name="Rectangle 67"/>
          <p:cNvSpPr>
            <a:spLocks noGrp="1" noChangeArrowheads="1"/>
          </p:cNvSpPr>
          <p:nvPr>
            <p:ph type="ctrTitle" sz="quarter"/>
          </p:nvPr>
        </p:nvSpPr>
        <p:spPr>
          <a:xfrm>
            <a:off x="779463" y="1447800"/>
            <a:ext cx="7678737" cy="1081088"/>
          </a:xfrm>
        </p:spPr>
        <p:txBody>
          <a:bodyPr/>
          <a:lstStyle>
            <a:lvl1pPr algn="r">
              <a:defRPr/>
            </a:lvl1pPr>
          </a:lstStyle>
          <a:p>
            <a:r>
              <a:rPr lang="en-US"/>
              <a:t>Click to edit Master title style</a:t>
            </a:r>
          </a:p>
        </p:txBody>
      </p:sp>
      <p:sp>
        <p:nvSpPr>
          <p:cNvPr id="6212" name="Rectangle 68"/>
          <p:cNvSpPr>
            <a:spLocks noGrp="1" noChangeArrowheads="1"/>
          </p:cNvSpPr>
          <p:nvPr>
            <p:ph type="subTitle" sz="quarter" idx="1"/>
          </p:nvPr>
        </p:nvSpPr>
        <p:spPr>
          <a:xfrm>
            <a:off x="4021138" y="2860675"/>
            <a:ext cx="4437062" cy="3114675"/>
          </a:xfrm>
        </p:spPr>
        <p:txBody>
          <a:bodyPr/>
          <a:lstStyle>
            <a:lvl1pPr marL="0" indent="0">
              <a:buFont typeface="Wingdings" pitchFamily="2" charset="2"/>
              <a:buNone/>
              <a:defRPr/>
            </a:lvl1pPr>
          </a:lstStyle>
          <a:p>
            <a:r>
              <a:rPr lang="en-US"/>
              <a:t>Click to edit Master subtitle style</a:t>
            </a:r>
          </a:p>
        </p:txBody>
      </p:sp>
      <p:sp>
        <p:nvSpPr>
          <p:cNvPr id="6213" name="Rectangle 69"/>
          <p:cNvSpPr>
            <a:spLocks noGrp="1" noChangeArrowheads="1"/>
          </p:cNvSpPr>
          <p:nvPr>
            <p:ph type="dt" sz="quarter" idx="2"/>
          </p:nvPr>
        </p:nvSpPr>
        <p:spPr bwMode="auto">
          <a:xfrm>
            <a:off x="6858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endParaRPr lang="en-US"/>
          </a:p>
        </p:txBody>
      </p:sp>
      <p:sp>
        <p:nvSpPr>
          <p:cNvPr id="6214" name="Rectangle 70"/>
          <p:cNvSpPr>
            <a:spLocks noGrp="1" noChangeArrowheads="1"/>
          </p:cNvSpPr>
          <p:nvPr>
            <p:ph type="ftr" sz="quarter" idx="3"/>
          </p:nvPr>
        </p:nvSpPr>
        <p:spPr>
          <a:xfrm>
            <a:off x="3124200" y="6248400"/>
            <a:ext cx="2895600" cy="457200"/>
          </a:xfrm>
        </p:spPr>
        <p:txBody>
          <a:bodyPr/>
          <a:lstStyle>
            <a:lvl1pPr algn="ctr">
              <a:defRPr sz="1400"/>
            </a:lvl1pPr>
          </a:lstStyle>
          <a:p>
            <a:endParaRPr lang="en-US"/>
          </a:p>
        </p:txBody>
      </p:sp>
      <p:sp>
        <p:nvSpPr>
          <p:cNvPr id="6215" name="Rectangle 71"/>
          <p:cNvSpPr>
            <a:spLocks noGrp="1" noChangeArrowheads="1"/>
          </p:cNvSpPr>
          <p:nvPr>
            <p:ph type="sldNum" sz="quarter" idx="4"/>
          </p:nvPr>
        </p:nvSpPr>
        <p:spPr>
          <a:xfrm>
            <a:off x="6553200" y="6248400"/>
            <a:ext cx="1905000" cy="457200"/>
          </a:xfrm>
        </p:spPr>
        <p:txBody>
          <a:bodyPr/>
          <a:lstStyle>
            <a:lvl1pPr>
              <a:defRPr sz="1400"/>
            </a:lvl1pPr>
          </a:lstStyle>
          <a:p>
            <a:fld id="{89F4EA78-EE5A-4D6A-B9F7-F85A7ED4E93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lvl1pPr>
              <a:defRPr/>
            </a:lvl1pPr>
          </a:lstStyle>
          <a:p>
            <a:fld id="{602BEFC6-0E62-4C37-AB68-59D916D6EF4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7063" y="381000"/>
            <a:ext cx="2046287"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81000"/>
            <a:ext cx="5986463"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lvl1pPr>
              <a:defRPr/>
            </a:lvl1pPr>
          </a:lstStyle>
          <a:p>
            <a:fld id="{3CE9F11E-50A9-45B8-B44D-7D9256AA0F67}"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8162925" cy="109061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2813" y="1905000"/>
            <a:ext cx="3978275"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3488" y="1905000"/>
            <a:ext cx="3979862"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914400" y="6400800"/>
            <a:ext cx="5257800" cy="457200"/>
          </a:xfrm>
        </p:spPr>
        <p:txBody>
          <a:bodyPr/>
          <a:lstStyle>
            <a:lvl1pPr>
              <a:defRPr/>
            </a:lvl1p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6" name="Slide Number Placeholder 5"/>
          <p:cNvSpPr>
            <a:spLocks noGrp="1"/>
          </p:cNvSpPr>
          <p:nvPr>
            <p:ph type="sldNum" sz="quarter" idx="11"/>
          </p:nvPr>
        </p:nvSpPr>
        <p:spPr>
          <a:xfrm>
            <a:off x="7543800" y="6248400"/>
            <a:ext cx="1295400" cy="457200"/>
          </a:xfrm>
        </p:spPr>
        <p:txBody>
          <a:bodyPr/>
          <a:lstStyle>
            <a:lvl1pPr>
              <a:defRPr/>
            </a:lvl1pPr>
          </a:lstStyle>
          <a:p>
            <a:fld id="{EFE20740-A55F-4D31-B7BF-FFC5E461D04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lvl1pPr>
              <a:defRPr/>
            </a:lvl1pPr>
          </a:lstStyle>
          <a:p>
            <a:fld id="{8F9C9D63-5110-4E47-B4D2-C37E6E4D407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lvl1pPr>
              <a:defRPr/>
            </a:lvl1pPr>
          </a:lstStyle>
          <a:p>
            <a:fld id="{2FFBA7F3-D1F3-4109-87BF-9A750D11230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2813" y="1905000"/>
            <a:ext cx="39782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3488" y="1905000"/>
            <a:ext cx="3979862"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6" name="Slide Number Placeholder 5"/>
          <p:cNvSpPr>
            <a:spLocks noGrp="1"/>
          </p:cNvSpPr>
          <p:nvPr>
            <p:ph type="sldNum" sz="quarter" idx="11"/>
          </p:nvPr>
        </p:nvSpPr>
        <p:spPr/>
        <p:txBody>
          <a:bodyPr/>
          <a:lstStyle>
            <a:lvl1pPr>
              <a:defRPr/>
            </a:lvl1pPr>
          </a:lstStyle>
          <a:p>
            <a:fld id="{7BB76E6C-2E70-44EA-A60C-8F04FD8B00E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8" name="Slide Number Placeholder 7"/>
          <p:cNvSpPr>
            <a:spLocks noGrp="1"/>
          </p:cNvSpPr>
          <p:nvPr>
            <p:ph type="sldNum" sz="quarter" idx="11"/>
          </p:nvPr>
        </p:nvSpPr>
        <p:spPr/>
        <p:txBody>
          <a:bodyPr/>
          <a:lstStyle>
            <a:lvl1pPr>
              <a:defRPr/>
            </a:lvl1pPr>
          </a:lstStyle>
          <a:p>
            <a:fld id="{DBCAEA89-E1DA-465F-833E-47EFCBDD548D}"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4" name="Slide Number Placeholder 3"/>
          <p:cNvSpPr>
            <a:spLocks noGrp="1"/>
          </p:cNvSpPr>
          <p:nvPr>
            <p:ph type="sldNum" sz="quarter" idx="11"/>
          </p:nvPr>
        </p:nvSpPr>
        <p:spPr/>
        <p:txBody>
          <a:bodyPr/>
          <a:lstStyle>
            <a:lvl1pPr>
              <a:defRPr/>
            </a:lvl1pPr>
          </a:lstStyle>
          <a:p>
            <a:fld id="{50F2074A-7405-4CE8-ADE2-C499583DB042}"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3" name="Slide Number Placeholder 2"/>
          <p:cNvSpPr>
            <a:spLocks noGrp="1"/>
          </p:cNvSpPr>
          <p:nvPr>
            <p:ph type="sldNum" sz="quarter" idx="11"/>
          </p:nvPr>
        </p:nvSpPr>
        <p:spPr/>
        <p:txBody>
          <a:bodyPr/>
          <a:lstStyle>
            <a:lvl1pPr>
              <a:defRPr/>
            </a:lvl1pPr>
          </a:lstStyle>
          <a:p>
            <a:fld id="{F53EF962-2E20-463E-9B58-B433EFFC26A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6" name="Slide Number Placeholder 5"/>
          <p:cNvSpPr>
            <a:spLocks noGrp="1"/>
          </p:cNvSpPr>
          <p:nvPr>
            <p:ph type="sldNum" sz="quarter" idx="11"/>
          </p:nvPr>
        </p:nvSpPr>
        <p:spPr/>
        <p:txBody>
          <a:bodyPr/>
          <a:lstStyle>
            <a:lvl1pPr>
              <a:defRPr/>
            </a:lvl1pPr>
          </a:lstStyle>
          <a:p>
            <a:fld id="{69A2BC8A-B2D0-4A7B-891D-36951B35305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6" name="Slide Number Placeholder 5"/>
          <p:cNvSpPr>
            <a:spLocks noGrp="1"/>
          </p:cNvSpPr>
          <p:nvPr>
            <p:ph type="sldNum" sz="quarter" idx="11"/>
          </p:nvPr>
        </p:nvSpPr>
        <p:spPr/>
        <p:txBody>
          <a:bodyPr/>
          <a:lstStyle>
            <a:lvl1pPr>
              <a:defRPr/>
            </a:lvl1pPr>
          </a:lstStyle>
          <a:p>
            <a:fld id="{B8AB07D5-26DB-4F78-9DE3-3F65DCE2A9F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srcRect/>
          <a:tile tx="0" ty="0" sx="100000" sy="100000" flip="none" algn="tl"/>
        </a:blipFill>
        <a:effectLst/>
      </p:bgPr>
    </p:bg>
    <p:spTree>
      <p:nvGrpSpPr>
        <p:cNvPr id="1" name=""/>
        <p:cNvGrpSpPr/>
        <p:nvPr/>
      </p:nvGrpSpPr>
      <p:grpSpPr>
        <a:xfrm>
          <a:off x="0" y="0"/>
          <a:ext cx="0" cy="0"/>
          <a:chOff x="0" y="0"/>
          <a:chExt cx="0" cy="0"/>
        </a:xfrm>
      </p:grpSpPr>
      <p:grpSp>
        <p:nvGrpSpPr>
          <p:cNvPr id="5122" name="Group 2"/>
          <p:cNvGrpSpPr>
            <a:grpSpLocks/>
          </p:cNvGrpSpPr>
          <p:nvPr/>
        </p:nvGrpSpPr>
        <p:grpSpPr bwMode="auto">
          <a:xfrm>
            <a:off x="1219200" y="-9525"/>
            <a:ext cx="7924800" cy="6867525"/>
            <a:chOff x="0" y="0"/>
            <a:chExt cx="5762" cy="4326"/>
          </a:xfrm>
        </p:grpSpPr>
        <p:sp>
          <p:nvSpPr>
            <p:cNvPr id="5123" name="Rectangle 3"/>
            <p:cNvSpPr>
              <a:spLocks noChangeArrowheads="1"/>
            </p:cNvSpPr>
            <p:nvPr/>
          </p:nvSpPr>
          <p:spPr bwMode="hidden">
            <a:xfrm>
              <a:off x="0" y="0"/>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24" name="Rectangle 4"/>
            <p:cNvSpPr>
              <a:spLocks noChangeArrowheads="1"/>
            </p:cNvSpPr>
            <p:nvPr/>
          </p:nvSpPr>
          <p:spPr bwMode="hidden">
            <a:xfrm>
              <a:off x="9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25" name="Rectangle 5"/>
            <p:cNvSpPr>
              <a:spLocks noChangeArrowheads="1"/>
            </p:cNvSpPr>
            <p:nvPr/>
          </p:nvSpPr>
          <p:spPr bwMode="hidden">
            <a:xfrm>
              <a:off x="19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26" name="Rectangle 6"/>
            <p:cNvSpPr>
              <a:spLocks noChangeArrowheads="1"/>
            </p:cNvSpPr>
            <p:nvPr/>
          </p:nvSpPr>
          <p:spPr bwMode="hidden">
            <a:xfrm>
              <a:off x="28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27" name="Rectangle 7"/>
            <p:cNvSpPr>
              <a:spLocks noChangeArrowheads="1"/>
            </p:cNvSpPr>
            <p:nvPr/>
          </p:nvSpPr>
          <p:spPr bwMode="hidden">
            <a:xfrm>
              <a:off x="38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28" name="Rectangle 8"/>
            <p:cNvSpPr>
              <a:spLocks noChangeArrowheads="1"/>
            </p:cNvSpPr>
            <p:nvPr/>
          </p:nvSpPr>
          <p:spPr bwMode="hidden">
            <a:xfrm>
              <a:off x="48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29" name="Rectangle 9"/>
            <p:cNvSpPr>
              <a:spLocks noChangeArrowheads="1"/>
            </p:cNvSpPr>
            <p:nvPr/>
          </p:nvSpPr>
          <p:spPr bwMode="hidden">
            <a:xfrm>
              <a:off x="57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30" name="Rectangle 10"/>
            <p:cNvSpPr>
              <a:spLocks noChangeArrowheads="1"/>
            </p:cNvSpPr>
            <p:nvPr/>
          </p:nvSpPr>
          <p:spPr bwMode="hidden">
            <a:xfrm>
              <a:off x="67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31" name="Rectangle 11"/>
            <p:cNvSpPr>
              <a:spLocks noChangeArrowheads="1"/>
            </p:cNvSpPr>
            <p:nvPr/>
          </p:nvSpPr>
          <p:spPr bwMode="hidden">
            <a:xfrm>
              <a:off x="76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32" name="Rectangle 12"/>
            <p:cNvSpPr>
              <a:spLocks noChangeArrowheads="1"/>
            </p:cNvSpPr>
            <p:nvPr/>
          </p:nvSpPr>
          <p:spPr bwMode="hidden">
            <a:xfrm>
              <a:off x="86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33" name="Rectangle 13"/>
            <p:cNvSpPr>
              <a:spLocks noChangeArrowheads="1"/>
            </p:cNvSpPr>
            <p:nvPr/>
          </p:nvSpPr>
          <p:spPr bwMode="hidden">
            <a:xfrm>
              <a:off x="96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34" name="Rectangle 14"/>
            <p:cNvSpPr>
              <a:spLocks noChangeArrowheads="1"/>
            </p:cNvSpPr>
            <p:nvPr/>
          </p:nvSpPr>
          <p:spPr bwMode="hidden">
            <a:xfrm>
              <a:off x="105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35" name="Rectangle 15"/>
            <p:cNvSpPr>
              <a:spLocks noChangeArrowheads="1"/>
            </p:cNvSpPr>
            <p:nvPr/>
          </p:nvSpPr>
          <p:spPr bwMode="hidden">
            <a:xfrm>
              <a:off x="115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36" name="Rectangle 16"/>
            <p:cNvSpPr>
              <a:spLocks noChangeArrowheads="1"/>
            </p:cNvSpPr>
            <p:nvPr/>
          </p:nvSpPr>
          <p:spPr bwMode="hidden">
            <a:xfrm>
              <a:off x="124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37" name="Rectangle 17"/>
            <p:cNvSpPr>
              <a:spLocks noChangeArrowheads="1"/>
            </p:cNvSpPr>
            <p:nvPr/>
          </p:nvSpPr>
          <p:spPr bwMode="hidden">
            <a:xfrm>
              <a:off x="134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38" name="Rectangle 18"/>
            <p:cNvSpPr>
              <a:spLocks noChangeArrowheads="1"/>
            </p:cNvSpPr>
            <p:nvPr/>
          </p:nvSpPr>
          <p:spPr bwMode="hidden">
            <a:xfrm>
              <a:off x="144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39" name="Rectangle 19"/>
            <p:cNvSpPr>
              <a:spLocks noChangeArrowheads="1"/>
            </p:cNvSpPr>
            <p:nvPr/>
          </p:nvSpPr>
          <p:spPr bwMode="hidden">
            <a:xfrm>
              <a:off x="153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40" name="Rectangle 20"/>
            <p:cNvSpPr>
              <a:spLocks noChangeArrowheads="1"/>
            </p:cNvSpPr>
            <p:nvPr/>
          </p:nvSpPr>
          <p:spPr bwMode="hidden">
            <a:xfrm>
              <a:off x="163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41" name="Rectangle 21"/>
            <p:cNvSpPr>
              <a:spLocks noChangeArrowheads="1"/>
            </p:cNvSpPr>
            <p:nvPr/>
          </p:nvSpPr>
          <p:spPr bwMode="hidden">
            <a:xfrm>
              <a:off x="172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42" name="Rectangle 22"/>
            <p:cNvSpPr>
              <a:spLocks noChangeArrowheads="1"/>
            </p:cNvSpPr>
            <p:nvPr/>
          </p:nvSpPr>
          <p:spPr bwMode="hidden">
            <a:xfrm>
              <a:off x="182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43" name="Rectangle 23"/>
            <p:cNvSpPr>
              <a:spLocks noChangeArrowheads="1"/>
            </p:cNvSpPr>
            <p:nvPr/>
          </p:nvSpPr>
          <p:spPr bwMode="hidden">
            <a:xfrm>
              <a:off x="192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44" name="Rectangle 24"/>
            <p:cNvSpPr>
              <a:spLocks noChangeArrowheads="1"/>
            </p:cNvSpPr>
            <p:nvPr/>
          </p:nvSpPr>
          <p:spPr bwMode="hidden">
            <a:xfrm>
              <a:off x="201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45" name="Rectangle 25"/>
            <p:cNvSpPr>
              <a:spLocks noChangeArrowheads="1"/>
            </p:cNvSpPr>
            <p:nvPr/>
          </p:nvSpPr>
          <p:spPr bwMode="hidden">
            <a:xfrm>
              <a:off x="211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46" name="Rectangle 26"/>
            <p:cNvSpPr>
              <a:spLocks noChangeArrowheads="1"/>
            </p:cNvSpPr>
            <p:nvPr/>
          </p:nvSpPr>
          <p:spPr bwMode="hidden">
            <a:xfrm>
              <a:off x="220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47" name="Rectangle 27"/>
            <p:cNvSpPr>
              <a:spLocks noChangeArrowheads="1"/>
            </p:cNvSpPr>
            <p:nvPr/>
          </p:nvSpPr>
          <p:spPr bwMode="hidden">
            <a:xfrm>
              <a:off x="230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48" name="Rectangle 28"/>
            <p:cNvSpPr>
              <a:spLocks noChangeArrowheads="1"/>
            </p:cNvSpPr>
            <p:nvPr/>
          </p:nvSpPr>
          <p:spPr bwMode="hidden">
            <a:xfrm>
              <a:off x="240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49" name="Rectangle 29"/>
            <p:cNvSpPr>
              <a:spLocks noChangeArrowheads="1"/>
            </p:cNvSpPr>
            <p:nvPr/>
          </p:nvSpPr>
          <p:spPr bwMode="hidden">
            <a:xfrm>
              <a:off x="249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50" name="Rectangle 30"/>
            <p:cNvSpPr>
              <a:spLocks noChangeArrowheads="1"/>
            </p:cNvSpPr>
            <p:nvPr/>
          </p:nvSpPr>
          <p:spPr bwMode="hidden">
            <a:xfrm>
              <a:off x="259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51" name="Rectangle 31"/>
            <p:cNvSpPr>
              <a:spLocks noChangeArrowheads="1"/>
            </p:cNvSpPr>
            <p:nvPr/>
          </p:nvSpPr>
          <p:spPr bwMode="hidden">
            <a:xfrm>
              <a:off x="268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52" name="Rectangle 32"/>
            <p:cNvSpPr>
              <a:spLocks noChangeArrowheads="1"/>
            </p:cNvSpPr>
            <p:nvPr/>
          </p:nvSpPr>
          <p:spPr bwMode="hidden">
            <a:xfrm>
              <a:off x="278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53" name="Rectangle 33"/>
            <p:cNvSpPr>
              <a:spLocks noChangeArrowheads="1"/>
            </p:cNvSpPr>
            <p:nvPr/>
          </p:nvSpPr>
          <p:spPr bwMode="hidden">
            <a:xfrm>
              <a:off x="288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54" name="Rectangle 34"/>
            <p:cNvSpPr>
              <a:spLocks noChangeArrowheads="1"/>
            </p:cNvSpPr>
            <p:nvPr/>
          </p:nvSpPr>
          <p:spPr bwMode="hidden">
            <a:xfrm>
              <a:off x="297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55" name="Rectangle 35"/>
            <p:cNvSpPr>
              <a:spLocks noChangeArrowheads="1"/>
            </p:cNvSpPr>
            <p:nvPr/>
          </p:nvSpPr>
          <p:spPr bwMode="hidden">
            <a:xfrm>
              <a:off x="307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56" name="Rectangle 36"/>
            <p:cNvSpPr>
              <a:spLocks noChangeArrowheads="1"/>
            </p:cNvSpPr>
            <p:nvPr/>
          </p:nvSpPr>
          <p:spPr bwMode="hidden">
            <a:xfrm>
              <a:off x="316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57" name="Rectangle 37"/>
            <p:cNvSpPr>
              <a:spLocks noChangeArrowheads="1"/>
            </p:cNvSpPr>
            <p:nvPr/>
          </p:nvSpPr>
          <p:spPr bwMode="hidden">
            <a:xfrm>
              <a:off x="326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58" name="Rectangle 38"/>
            <p:cNvSpPr>
              <a:spLocks noChangeArrowheads="1"/>
            </p:cNvSpPr>
            <p:nvPr/>
          </p:nvSpPr>
          <p:spPr bwMode="hidden">
            <a:xfrm>
              <a:off x="336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59" name="Rectangle 39"/>
            <p:cNvSpPr>
              <a:spLocks noChangeArrowheads="1"/>
            </p:cNvSpPr>
            <p:nvPr/>
          </p:nvSpPr>
          <p:spPr bwMode="hidden">
            <a:xfrm>
              <a:off x="345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60" name="Rectangle 40"/>
            <p:cNvSpPr>
              <a:spLocks noChangeArrowheads="1"/>
            </p:cNvSpPr>
            <p:nvPr/>
          </p:nvSpPr>
          <p:spPr bwMode="hidden">
            <a:xfrm>
              <a:off x="355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61" name="Rectangle 41"/>
            <p:cNvSpPr>
              <a:spLocks noChangeArrowheads="1"/>
            </p:cNvSpPr>
            <p:nvPr/>
          </p:nvSpPr>
          <p:spPr bwMode="hidden">
            <a:xfrm>
              <a:off x="364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62" name="Rectangle 42"/>
            <p:cNvSpPr>
              <a:spLocks noChangeArrowheads="1"/>
            </p:cNvSpPr>
            <p:nvPr/>
          </p:nvSpPr>
          <p:spPr bwMode="hidden">
            <a:xfrm>
              <a:off x="374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63" name="Rectangle 43"/>
            <p:cNvSpPr>
              <a:spLocks noChangeArrowheads="1"/>
            </p:cNvSpPr>
            <p:nvPr/>
          </p:nvSpPr>
          <p:spPr bwMode="hidden">
            <a:xfrm>
              <a:off x="384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64" name="Rectangle 44"/>
            <p:cNvSpPr>
              <a:spLocks noChangeArrowheads="1"/>
            </p:cNvSpPr>
            <p:nvPr/>
          </p:nvSpPr>
          <p:spPr bwMode="hidden">
            <a:xfrm>
              <a:off x="393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65" name="Rectangle 45"/>
            <p:cNvSpPr>
              <a:spLocks noChangeArrowheads="1"/>
            </p:cNvSpPr>
            <p:nvPr/>
          </p:nvSpPr>
          <p:spPr bwMode="hidden">
            <a:xfrm>
              <a:off x="403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66" name="Rectangle 46"/>
            <p:cNvSpPr>
              <a:spLocks noChangeArrowheads="1"/>
            </p:cNvSpPr>
            <p:nvPr/>
          </p:nvSpPr>
          <p:spPr bwMode="hidden">
            <a:xfrm>
              <a:off x="412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67" name="Rectangle 47"/>
            <p:cNvSpPr>
              <a:spLocks noChangeArrowheads="1"/>
            </p:cNvSpPr>
            <p:nvPr/>
          </p:nvSpPr>
          <p:spPr bwMode="hidden">
            <a:xfrm>
              <a:off x="422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68" name="Rectangle 48"/>
            <p:cNvSpPr>
              <a:spLocks noChangeArrowheads="1"/>
            </p:cNvSpPr>
            <p:nvPr/>
          </p:nvSpPr>
          <p:spPr bwMode="hidden">
            <a:xfrm>
              <a:off x="432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69" name="Rectangle 49"/>
            <p:cNvSpPr>
              <a:spLocks noChangeArrowheads="1"/>
            </p:cNvSpPr>
            <p:nvPr/>
          </p:nvSpPr>
          <p:spPr bwMode="hidden">
            <a:xfrm>
              <a:off x="441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70" name="Rectangle 50"/>
            <p:cNvSpPr>
              <a:spLocks noChangeArrowheads="1"/>
            </p:cNvSpPr>
            <p:nvPr/>
          </p:nvSpPr>
          <p:spPr bwMode="hidden">
            <a:xfrm>
              <a:off x="451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71" name="Rectangle 51"/>
            <p:cNvSpPr>
              <a:spLocks noChangeArrowheads="1"/>
            </p:cNvSpPr>
            <p:nvPr/>
          </p:nvSpPr>
          <p:spPr bwMode="hidden">
            <a:xfrm>
              <a:off x="460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72" name="Rectangle 52"/>
            <p:cNvSpPr>
              <a:spLocks noChangeArrowheads="1"/>
            </p:cNvSpPr>
            <p:nvPr/>
          </p:nvSpPr>
          <p:spPr bwMode="hidden">
            <a:xfrm>
              <a:off x="470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73" name="Rectangle 53"/>
            <p:cNvSpPr>
              <a:spLocks noChangeArrowheads="1"/>
            </p:cNvSpPr>
            <p:nvPr/>
          </p:nvSpPr>
          <p:spPr bwMode="hidden">
            <a:xfrm>
              <a:off x="480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74" name="Rectangle 54"/>
            <p:cNvSpPr>
              <a:spLocks noChangeArrowheads="1"/>
            </p:cNvSpPr>
            <p:nvPr/>
          </p:nvSpPr>
          <p:spPr bwMode="hidden">
            <a:xfrm>
              <a:off x="489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75" name="Rectangle 55"/>
            <p:cNvSpPr>
              <a:spLocks noChangeArrowheads="1"/>
            </p:cNvSpPr>
            <p:nvPr/>
          </p:nvSpPr>
          <p:spPr bwMode="hidden">
            <a:xfrm>
              <a:off x="499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76" name="Rectangle 56"/>
            <p:cNvSpPr>
              <a:spLocks noChangeArrowheads="1"/>
            </p:cNvSpPr>
            <p:nvPr/>
          </p:nvSpPr>
          <p:spPr bwMode="hidden">
            <a:xfrm>
              <a:off x="508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77" name="Rectangle 57"/>
            <p:cNvSpPr>
              <a:spLocks noChangeArrowheads="1"/>
            </p:cNvSpPr>
            <p:nvPr/>
          </p:nvSpPr>
          <p:spPr bwMode="hidden">
            <a:xfrm>
              <a:off x="518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78" name="Rectangle 58"/>
            <p:cNvSpPr>
              <a:spLocks noChangeArrowheads="1"/>
            </p:cNvSpPr>
            <p:nvPr/>
          </p:nvSpPr>
          <p:spPr bwMode="hidden">
            <a:xfrm>
              <a:off x="528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79" name="Rectangle 59"/>
            <p:cNvSpPr>
              <a:spLocks noChangeArrowheads="1"/>
            </p:cNvSpPr>
            <p:nvPr/>
          </p:nvSpPr>
          <p:spPr bwMode="hidden">
            <a:xfrm>
              <a:off x="537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80" name="Rectangle 60"/>
            <p:cNvSpPr>
              <a:spLocks noChangeArrowheads="1"/>
            </p:cNvSpPr>
            <p:nvPr/>
          </p:nvSpPr>
          <p:spPr bwMode="hidden">
            <a:xfrm>
              <a:off x="547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81" name="Rectangle 61"/>
            <p:cNvSpPr>
              <a:spLocks noChangeArrowheads="1"/>
            </p:cNvSpPr>
            <p:nvPr/>
          </p:nvSpPr>
          <p:spPr bwMode="hidden">
            <a:xfrm>
              <a:off x="556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82" name="Rectangle 62"/>
            <p:cNvSpPr>
              <a:spLocks noChangeArrowheads="1"/>
            </p:cNvSpPr>
            <p:nvPr/>
          </p:nvSpPr>
          <p:spPr bwMode="hidden">
            <a:xfrm>
              <a:off x="566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83" name="Rectangle 63"/>
            <p:cNvSpPr>
              <a:spLocks noChangeArrowheads="1"/>
            </p:cNvSpPr>
            <p:nvPr/>
          </p:nvSpPr>
          <p:spPr bwMode="hidden">
            <a:xfrm>
              <a:off x="431" y="0"/>
              <a:ext cx="5331" cy="4320"/>
            </a:xfrm>
            <a:prstGeom prst="rect">
              <a:avLst/>
            </a:prstGeom>
            <a:solidFill>
              <a:schemeClr val="accent1">
                <a:alpha val="50000"/>
              </a:schemeClr>
            </a:solidFill>
            <a:ln w="9525">
              <a:noFill/>
              <a:miter lim="800000"/>
              <a:headEnd/>
              <a:tailEnd/>
            </a:ln>
            <a:effectLst/>
          </p:spPr>
          <p:txBody>
            <a:bodyPr wrap="none" anchor="ctr"/>
            <a:lstStyle/>
            <a:p>
              <a:endParaRPr lang="en-US"/>
            </a:p>
          </p:txBody>
        </p:sp>
        <p:sp>
          <p:nvSpPr>
            <p:cNvPr id="5184" name="Rectangle 64"/>
            <p:cNvSpPr>
              <a:spLocks noChangeArrowheads="1"/>
            </p:cNvSpPr>
            <p:nvPr/>
          </p:nvSpPr>
          <p:spPr bwMode="blackGray">
            <a:xfrm>
              <a:off x="0" y="1081"/>
              <a:ext cx="4378" cy="47"/>
            </a:xfrm>
            <a:prstGeom prst="rect">
              <a:avLst/>
            </a:prstGeom>
            <a:solidFill>
              <a:schemeClr val="hlink">
                <a:alpha val="50000"/>
              </a:schemeClr>
            </a:solidFill>
            <a:ln w="9525">
              <a:noFill/>
              <a:miter lim="800000"/>
              <a:headEnd/>
              <a:tailEnd/>
            </a:ln>
            <a:effectLst/>
          </p:spPr>
          <p:txBody>
            <a:bodyPr wrap="none" anchor="ctr"/>
            <a:lstStyle/>
            <a:p>
              <a:endParaRPr lang="en-US"/>
            </a:p>
          </p:txBody>
        </p:sp>
      </p:grpSp>
      <p:sp>
        <p:nvSpPr>
          <p:cNvPr id="5185" name="Rectangle 65"/>
          <p:cNvSpPr>
            <a:spLocks noGrp="1" noChangeArrowheads="1"/>
          </p:cNvSpPr>
          <p:nvPr>
            <p:ph type="title"/>
          </p:nvPr>
        </p:nvSpPr>
        <p:spPr bwMode="auto">
          <a:xfrm>
            <a:off x="838200" y="381000"/>
            <a:ext cx="8162925" cy="10906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5186" name="Rectangle 66"/>
          <p:cNvSpPr>
            <a:spLocks noGrp="1" noChangeArrowheads="1"/>
          </p:cNvSpPr>
          <p:nvPr>
            <p:ph type="body" idx="1"/>
          </p:nvPr>
        </p:nvSpPr>
        <p:spPr bwMode="auto">
          <a:xfrm>
            <a:off x="912813" y="1905000"/>
            <a:ext cx="8110537"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88" name="Rectangle 68"/>
          <p:cNvSpPr>
            <a:spLocks noGrp="1" noChangeArrowheads="1"/>
          </p:cNvSpPr>
          <p:nvPr>
            <p:ph type="ftr" sz="quarter" idx="3"/>
          </p:nvPr>
        </p:nvSpPr>
        <p:spPr bwMode="auto">
          <a:xfrm>
            <a:off x="914400" y="6400800"/>
            <a:ext cx="5257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000">
                <a:latin typeface="+mn-lt"/>
              </a:defRPr>
            </a:lvl1p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189" name="Rectangle 69"/>
          <p:cNvSpPr>
            <a:spLocks noGrp="1" noChangeArrowheads="1"/>
          </p:cNvSpPr>
          <p:nvPr>
            <p:ph type="sldNum" sz="quarter" idx="4"/>
          </p:nvPr>
        </p:nvSpPr>
        <p:spPr bwMode="auto">
          <a:xfrm>
            <a:off x="7543800" y="6248400"/>
            <a:ext cx="1295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000">
                <a:latin typeface="+mn-lt"/>
              </a:defRPr>
            </a:lvl1pPr>
          </a:lstStyle>
          <a:p>
            <a:fld id="{541EB8EB-1507-4954-AB60-200A786154E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hdr="0" dt="0"/>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Helvetica" pitchFamily="34" charset="0"/>
        </a:defRPr>
      </a:lvl2pPr>
      <a:lvl3pPr algn="l" rtl="0" fontAlgn="base">
        <a:spcBef>
          <a:spcPct val="0"/>
        </a:spcBef>
        <a:spcAft>
          <a:spcPct val="0"/>
        </a:spcAft>
        <a:defRPr sz="4000">
          <a:solidFill>
            <a:schemeClr val="tx2"/>
          </a:solidFill>
          <a:latin typeface="Helvetica" pitchFamily="34" charset="0"/>
        </a:defRPr>
      </a:lvl3pPr>
      <a:lvl4pPr algn="l" rtl="0" fontAlgn="base">
        <a:spcBef>
          <a:spcPct val="0"/>
        </a:spcBef>
        <a:spcAft>
          <a:spcPct val="0"/>
        </a:spcAft>
        <a:defRPr sz="4000">
          <a:solidFill>
            <a:schemeClr val="tx2"/>
          </a:solidFill>
          <a:latin typeface="Helvetica" pitchFamily="34" charset="0"/>
        </a:defRPr>
      </a:lvl4pPr>
      <a:lvl5pPr algn="l" rtl="0" fontAlgn="base">
        <a:spcBef>
          <a:spcPct val="0"/>
        </a:spcBef>
        <a:spcAft>
          <a:spcPct val="0"/>
        </a:spcAft>
        <a:defRPr sz="4000">
          <a:solidFill>
            <a:schemeClr val="tx2"/>
          </a:solidFill>
          <a:latin typeface="Helvetica" pitchFamily="34" charset="0"/>
        </a:defRPr>
      </a:lvl5pPr>
      <a:lvl6pPr marL="457200" algn="l" rtl="0" fontAlgn="base">
        <a:spcBef>
          <a:spcPct val="0"/>
        </a:spcBef>
        <a:spcAft>
          <a:spcPct val="0"/>
        </a:spcAft>
        <a:defRPr sz="4000">
          <a:solidFill>
            <a:schemeClr val="tx2"/>
          </a:solidFill>
          <a:latin typeface="Helvetica" pitchFamily="34" charset="0"/>
        </a:defRPr>
      </a:lvl6pPr>
      <a:lvl7pPr marL="914400" algn="l" rtl="0" fontAlgn="base">
        <a:spcBef>
          <a:spcPct val="0"/>
        </a:spcBef>
        <a:spcAft>
          <a:spcPct val="0"/>
        </a:spcAft>
        <a:defRPr sz="4000">
          <a:solidFill>
            <a:schemeClr val="tx2"/>
          </a:solidFill>
          <a:latin typeface="Helvetica" pitchFamily="34" charset="0"/>
        </a:defRPr>
      </a:lvl7pPr>
      <a:lvl8pPr marL="1371600" algn="l" rtl="0" fontAlgn="base">
        <a:spcBef>
          <a:spcPct val="0"/>
        </a:spcBef>
        <a:spcAft>
          <a:spcPct val="0"/>
        </a:spcAft>
        <a:defRPr sz="4000">
          <a:solidFill>
            <a:schemeClr val="tx2"/>
          </a:solidFill>
          <a:latin typeface="Helvetica" pitchFamily="34" charset="0"/>
        </a:defRPr>
      </a:lvl8pPr>
      <a:lvl9pPr marL="1828800" algn="l" rtl="0" fontAlgn="base">
        <a:spcBef>
          <a:spcPct val="0"/>
        </a:spcBef>
        <a:spcAft>
          <a:spcPct val="0"/>
        </a:spcAft>
        <a:defRPr sz="4000">
          <a:solidFill>
            <a:schemeClr val="tx2"/>
          </a:solidFill>
          <a:latin typeface="Helvetica" pitchFamily="34" charset="0"/>
        </a:defRPr>
      </a:lvl9pPr>
    </p:titleStyle>
    <p:bodyStyle>
      <a:lvl1pPr marL="342900" indent="-342900" algn="l" rtl="0" fontAlgn="base">
        <a:spcBef>
          <a:spcPct val="20000"/>
        </a:spcBef>
        <a:spcAft>
          <a:spcPct val="0"/>
        </a:spcAft>
        <a:buClr>
          <a:schemeClr val="folHlink"/>
        </a:buClr>
        <a:buSzPct val="75000"/>
        <a:buFont typeface="Wingdings" pitchFamily="2" charset="2"/>
        <a:buChar char="n"/>
        <a:defRPr sz="2400">
          <a:solidFill>
            <a:schemeClr val="tx1"/>
          </a:solidFill>
          <a:latin typeface="+mn-lt"/>
          <a:ea typeface="+mn-ea"/>
          <a:cs typeface="+mn-cs"/>
        </a:defRPr>
      </a:lvl1pPr>
      <a:lvl2pPr marL="742950" indent="-285750" algn="l" rtl="0" fontAlgn="base">
        <a:spcBef>
          <a:spcPct val="20000"/>
        </a:spcBef>
        <a:spcAft>
          <a:spcPct val="0"/>
        </a:spcAft>
        <a:buClr>
          <a:schemeClr val="folHlink"/>
        </a:buClr>
        <a:buSzPct val="70000"/>
        <a:buFont typeface="Wingdings" pitchFamily="2" charset="2"/>
        <a:buChar char="n"/>
        <a:defRPr sz="2000">
          <a:solidFill>
            <a:schemeClr val="tx1"/>
          </a:solidFill>
          <a:latin typeface="+mn-lt"/>
        </a:defRPr>
      </a:lvl2pPr>
      <a:lvl3pPr marL="1143000" indent="-228600" algn="l" rtl="0" fontAlgn="base">
        <a:spcBef>
          <a:spcPct val="20000"/>
        </a:spcBef>
        <a:spcAft>
          <a:spcPct val="0"/>
        </a:spcAft>
        <a:buClr>
          <a:schemeClr val="tx2"/>
        </a:buClr>
        <a:buChar char="•"/>
        <a:defRPr>
          <a:solidFill>
            <a:schemeClr val="tx1"/>
          </a:solidFill>
          <a:latin typeface="+mn-lt"/>
        </a:defRPr>
      </a:lvl3pPr>
      <a:lvl4pPr marL="1600200" indent="-228600" algn="l" rtl="0" fontAlgn="base">
        <a:spcBef>
          <a:spcPct val="20000"/>
        </a:spcBef>
        <a:spcAft>
          <a:spcPct val="0"/>
        </a:spcAft>
        <a:buClr>
          <a:schemeClr val="hlink"/>
        </a:buClr>
        <a:buChar char="•"/>
        <a:defRPr sz="1600">
          <a:solidFill>
            <a:schemeClr val="tx1"/>
          </a:solidFill>
          <a:latin typeface="+mn-lt"/>
        </a:defRPr>
      </a:lvl4pPr>
      <a:lvl5pPr marL="2057400" indent="-228600" algn="l" rtl="0" fontAlgn="base">
        <a:spcBef>
          <a:spcPct val="20000"/>
        </a:spcBef>
        <a:spcAft>
          <a:spcPct val="0"/>
        </a:spcAft>
        <a:buClr>
          <a:schemeClr val="tx1"/>
        </a:buClr>
        <a:buSzPct val="85000"/>
        <a:buChar char="•"/>
        <a:defRPr sz="1600">
          <a:solidFill>
            <a:schemeClr val="tx1"/>
          </a:solidFill>
          <a:latin typeface="+mn-lt"/>
        </a:defRPr>
      </a:lvl5pPr>
      <a:lvl6pPr marL="2514600" indent="-228600" algn="l" rtl="0" fontAlgn="base">
        <a:spcBef>
          <a:spcPct val="20000"/>
        </a:spcBef>
        <a:spcAft>
          <a:spcPct val="0"/>
        </a:spcAft>
        <a:buClr>
          <a:schemeClr val="tx1"/>
        </a:buClr>
        <a:buSzPct val="85000"/>
        <a:buChar char="•"/>
        <a:defRPr sz="1600">
          <a:solidFill>
            <a:schemeClr val="tx1"/>
          </a:solidFill>
          <a:latin typeface="+mn-lt"/>
        </a:defRPr>
      </a:lvl6pPr>
      <a:lvl7pPr marL="2971800" indent="-228600" algn="l" rtl="0" fontAlgn="base">
        <a:spcBef>
          <a:spcPct val="20000"/>
        </a:spcBef>
        <a:spcAft>
          <a:spcPct val="0"/>
        </a:spcAft>
        <a:buClr>
          <a:schemeClr val="tx1"/>
        </a:buClr>
        <a:buSzPct val="85000"/>
        <a:buChar char="•"/>
        <a:defRPr sz="1600">
          <a:solidFill>
            <a:schemeClr val="tx1"/>
          </a:solidFill>
          <a:latin typeface="+mn-lt"/>
        </a:defRPr>
      </a:lvl7pPr>
      <a:lvl8pPr marL="3429000" indent="-228600" algn="l" rtl="0" fontAlgn="base">
        <a:spcBef>
          <a:spcPct val="20000"/>
        </a:spcBef>
        <a:spcAft>
          <a:spcPct val="0"/>
        </a:spcAft>
        <a:buClr>
          <a:schemeClr val="tx1"/>
        </a:buClr>
        <a:buSzPct val="85000"/>
        <a:buChar char="•"/>
        <a:defRPr sz="1600">
          <a:solidFill>
            <a:schemeClr val="tx1"/>
          </a:solidFill>
          <a:latin typeface="+mn-lt"/>
        </a:defRPr>
      </a:lvl8pPr>
      <a:lvl9pPr marL="3886200" indent="-228600" algn="l" rtl="0" fontAlgn="base">
        <a:spcBef>
          <a:spcPct val="20000"/>
        </a:spcBef>
        <a:spcAft>
          <a:spcPct val="0"/>
        </a:spcAft>
        <a:buClr>
          <a:schemeClr val="tx1"/>
        </a:buClr>
        <a:buSzPct val="85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digitalenterprise.org/models/models.html"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smtClean="0"/>
              <a:t>ITA</a:t>
            </a:r>
            <a:endParaRPr lang="en-IN" dirty="0"/>
          </a:p>
        </p:txBody>
      </p:sp>
      <p:sp>
        <p:nvSpPr>
          <p:cNvPr id="3" name="Subtitle 2"/>
          <p:cNvSpPr>
            <a:spLocks noGrp="1"/>
          </p:cNvSpPr>
          <p:nvPr>
            <p:ph type="subTitle" sz="quarter" idx="1"/>
          </p:nvPr>
        </p:nvSpPr>
        <p:spPr/>
        <p:txBody>
          <a:bodyPr/>
          <a:lstStyle/>
          <a:p>
            <a:endParaRPr lang="en-IN"/>
          </a:p>
        </p:txBody>
      </p:sp>
      <p:sp>
        <p:nvSpPr>
          <p:cNvPr id="4" name="Footer Placeholder 3"/>
          <p:cNvSpPr>
            <a:spLocks noGrp="1"/>
          </p:cNvSpPr>
          <p:nvPr>
            <p:ph type="ftr" sz="quarter" idx="3"/>
          </p:nvPr>
        </p:nvSpPr>
        <p:spPr/>
        <p:txBody>
          <a:bodyPr/>
          <a:lstStyle/>
          <a:p>
            <a:endParaRPr lang="en-US"/>
          </a:p>
        </p:txBody>
      </p:sp>
      <p:sp>
        <p:nvSpPr>
          <p:cNvPr id="5" name="Slide Number Placeholder 4"/>
          <p:cNvSpPr>
            <a:spLocks noGrp="1"/>
          </p:cNvSpPr>
          <p:nvPr>
            <p:ph type="sldNum" sz="quarter" idx="4"/>
          </p:nvPr>
        </p:nvSpPr>
        <p:spPr/>
        <p:txBody>
          <a:bodyPr/>
          <a:lstStyle/>
          <a:p>
            <a:fld id="{89F4EA78-EE5A-4D6A-B9F7-F85A7ED4E935}"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6" name="Slide Number Placeholder 4"/>
          <p:cNvSpPr>
            <a:spLocks noGrp="1"/>
          </p:cNvSpPr>
          <p:nvPr>
            <p:ph type="sldNum" sz="quarter" idx="11"/>
          </p:nvPr>
        </p:nvSpPr>
        <p:spPr/>
        <p:txBody>
          <a:bodyPr/>
          <a:lstStyle/>
          <a:p>
            <a:fld id="{D8F33C6E-EA84-482F-8120-21632967BEF7}" type="slidenum">
              <a:rPr lang="en-US"/>
              <a:pPr/>
              <a:t>10</a:t>
            </a:fld>
            <a:endParaRPr lang="en-US"/>
          </a:p>
        </p:txBody>
      </p:sp>
      <p:sp>
        <p:nvSpPr>
          <p:cNvPr id="13314" name="Rectangle 2"/>
          <p:cNvSpPr>
            <a:spLocks noGrp="1" noChangeArrowheads="1"/>
          </p:cNvSpPr>
          <p:nvPr>
            <p:ph type="title"/>
          </p:nvPr>
        </p:nvSpPr>
        <p:spPr/>
        <p:txBody>
          <a:bodyPr/>
          <a:lstStyle/>
          <a:p>
            <a:r>
              <a:rPr lang="en-US"/>
              <a:t>WebApp Types</a:t>
            </a:r>
          </a:p>
        </p:txBody>
      </p:sp>
      <p:sp>
        <p:nvSpPr>
          <p:cNvPr id="13315" name="Rectangle 3"/>
          <p:cNvSpPr>
            <a:spLocks noGrp="1" noChangeArrowheads="1"/>
          </p:cNvSpPr>
          <p:nvPr>
            <p:ph type="body" idx="1"/>
          </p:nvPr>
        </p:nvSpPr>
        <p:spPr>
          <a:xfrm>
            <a:off x="685800" y="1905000"/>
            <a:ext cx="8458200" cy="3829050"/>
          </a:xfrm>
        </p:spPr>
        <p:txBody>
          <a:bodyPr/>
          <a:lstStyle/>
          <a:p>
            <a:r>
              <a:rPr lang="en-US" sz="2300" dirty="0" smtClean="0"/>
              <a:t>Informational- </a:t>
            </a:r>
            <a:r>
              <a:rPr lang="en-IN" sz="2000" dirty="0" err="1" smtClean="0"/>
              <a:t>readonly</a:t>
            </a:r>
            <a:r>
              <a:rPr lang="en-IN" sz="2000" dirty="0" smtClean="0"/>
              <a:t> content with simple navigation and links</a:t>
            </a:r>
            <a:endParaRPr lang="en-US" sz="2300" dirty="0"/>
          </a:p>
          <a:p>
            <a:r>
              <a:rPr lang="en-US" sz="2300" dirty="0" smtClean="0"/>
              <a:t>Download - </a:t>
            </a:r>
            <a:r>
              <a:rPr lang="en-IN" sz="2000" dirty="0" smtClean="0"/>
              <a:t>informational and </a:t>
            </a:r>
            <a:r>
              <a:rPr lang="en-IN" sz="2000" i="1" dirty="0" smtClean="0"/>
              <a:t>download capability</a:t>
            </a:r>
            <a:endParaRPr lang="en-US" sz="2300" dirty="0"/>
          </a:p>
          <a:p>
            <a:r>
              <a:rPr lang="en-US" sz="2300" dirty="0" smtClean="0"/>
              <a:t>Customizable </a:t>
            </a:r>
            <a:r>
              <a:rPr lang="en-US" sz="2000" dirty="0" smtClean="0"/>
              <a:t>– different for each different user</a:t>
            </a:r>
            <a:endParaRPr lang="en-US" sz="2300" dirty="0"/>
          </a:p>
          <a:p>
            <a:r>
              <a:rPr lang="en-US" sz="2300" dirty="0" smtClean="0"/>
              <a:t>Interaction </a:t>
            </a:r>
            <a:r>
              <a:rPr lang="en-US" sz="2000" dirty="0" smtClean="0"/>
              <a:t>– chat room </a:t>
            </a:r>
            <a:endParaRPr lang="en-US" sz="2300" dirty="0"/>
          </a:p>
          <a:p>
            <a:r>
              <a:rPr lang="en-US" sz="2300" dirty="0"/>
              <a:t>User </a:t>
            </a:r>
            <a:r>
              <a:rPr lang="en-US" sz="2300" dirty="0" smtClean="0"/>
              <a:t>input </a:t>
            </a:r>
            <a:r>
              <a:rPr lang="en-US" sz="2000" dirty="0" smtClean="0"/>
              <a:t>– take input from user in form for </a:t>
            </a:r>
            <a:r>
              <a:rPr lang="en-US" sz="2000" dirty="0" err="1" smtClean="0"/>
              <a:t>automization</a:t>
            </a:r>
            <a:endParaRPr lang="en-US" sz="2000" dirty="0"/>
          </a:p>
          <a:p>
            <a:r>
              <a:rPr lang="en-US" sz="2300" dirty="0" smtClean="0"/>
              <a:t>Transaction-oriented </a:t>
            </a:r>
            <a:r>
              <a:rPr lang="en-US" sz="2000" dirty="0" smtClean="0"/>
              <a:t>– automated based on user request</a:t>
            </a:r>
            <a:endParaRPr lang="en-US" sz="2000" dirty="0"/>
          </a:p>
          <a:p>
            <a:r>
              <a:rPr lang="en-US" sz="2300" dirty="0"/>
              <a:t>Service-oriented</a:t>
            </a:r>
          </a:p>
          <a:p>
            <a:r>
              <a:rPr lang="en-US" sz="2300" dirty="0" smtClean="0"/>
              <a:t>Portals - </a:t>
            </a:r>
            <a:r>
              <a:rPr lang="en-IN" sz="2000" dirty="0" smtClean="0"/>
              <a:t>providing website links having answers for customer</a:t>
            </a:r>
            <a:endParaRPr lang="en-US" sz="2300" dirty="0"/>
          </a:p>
          <a:p>
            <a:r>
              <a:rPr lang="en-US" sz="2300" dirty="0"/>
              <a:t>Database access</a:t>
            </a:r>
          </a:p>
          <a:p>
            <a:r>
              <a:rPr lang="en-US" sz="2300" dirty="0"/>
              <a:t>Data warehousing</a:t>
            </a:r>
          </a:p>
          <a:p>
            <a:pPr lvl="1"/>
            <a:endParaRPr lang="en-US" sz="2300" dirty="0"/>
          </a:p>
        </p:txBody>
      </p:sp>
      <p:sp>
        <p:nvSpPr>
          <p:cNvPr id="13316" name="Text Box 4"/>
          <p:cNvSpPr txBox="1">
            <a:spLocks noChangeArrowheads="1"/>
          </p:cNvSpPr>
          <p:nvPr/>
        </p:nvSpPr>
        <p:spPr bwMode="auto">
          <a:xfrm>
            <a:off x="1527175" y="6096000"/>
            <a:ext cx="6080125" cy="336550"/>
          </a:xfrm>
          <a:prstGeom prst="rect">
            <a:avLst/>
          </a:prstGeom>
          <a:noFill/>
          <a:ln w="9525">
            <a:noFill/>
            <a:miter lim="800000"/>
            <a:headEnd/>
            <a:tailEnd/>
          </a:ln>
          <a:effectLst/>
        </p:spPr>
        <p:txBody>
          <a:bodyPr wrap="none">
            <a:spAutoFit/>
          </a:bodyPr>
          <a:lstStyle/>
          <a:p>
            <a:r>
              <a:rPr lang="en-US" sz="1600" dirty="0"/>
              <a:t>(see </a:t>
            </a:r>
            <a:r>
              <a:rPr lang="en-US" sz="1600" dirty="0">
                <a:hlinkClick r:id="rId2"/>
              </a:rPr>
              <a:t>http://digitalenterprise.org/models/models.html</a:t>
            </a:r>
            <a:r>
              <a:rPr lang="en-US" sz="1600" dirty="0"/>
              <a:t> for examples)</a:t>
            </a:r>
            <a:endParaRPr lang="en-AU"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blinds(horizontal)">
                                      <p:cBhvr>
                                        <p:cTn id="7" dur="500"/>
                                        <p:tgtEl>
                                          <p:spTgt spid="13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blinds(horizontal)">
                                      <p:cBhvr>
                                        <p:cTn id="12" dur="500"/>
                                        <p:tgtEl>
                                          <p:spTgt spid="13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17" dur="500"/>
                                        <p:tgtEl>
                                          <p:spTgt spid="133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315">
                                            <p:txEl>
                                              <p:pRg st="3" end="3"/>
                                            </p:txEl>
                                          </p:spTgt>
                                        </p:tgtEl>
                                        <p:attrNameLst>
                                          <p:attrName>style.visibility</p:attrName>
                                        </p:attrNameLst>
                                      </p:cBhvr>
                                      <p:to>
                                        <p:strVal val="visible"/>
                                      </p:to>
                                    </p:set>
                                    <p:animEffect transition="in" filter="blinds(horizontal)">
                                      <p:cBhvr>
                                        <p:cTn id="22" dur="500"/>
                                        <p:tgtEl>
                                          <p:spTgt spid="133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315">
                                            <p:txEl>
                                              <p:pRg st="4" end="4"/>
                                            </p:txEl>
                                          </p:spTgt>
                                        </p:tgtEl>
                                        <p:attrNameLst>
                                          <p:attrName>style.visibility</p:attrName>
                                        </p:attrNameLst>
                                      </p:cBhvr>
                                      <p:to>
                                        <p:strVal val="visible"/>
                                      </p:to>
                                    </p:set>
                                    <p:animEffect transition="in" filter="blinds(horizontal)">
                                      <p:cBhvr>
                                        <p:cTn id="27" dur="500"/>
                                        <p:tgtEl>
                                          <p:spTgt spid="133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315">
                                            <p:txEl>
                                              <p:pRg st="5" end="5"/>
                                            </p:txEl>
                                          </p:spTgt>
                                        </p:tgtEl>
                                        <p:attrNameLst>
                                          <p:attrName>style.visibility</p:attrName>
                                        </p:attrNameLst>
                                      </p:cBhvr>
                                      <p:to>
                                        <p:strVal val="visible"/>
                                      </p:to>
                                    </p:set>
                                    <p:animEffect transition="in" filter="blinds(horizontal)">
                                      <p:cBhvr>
                                        <p:cTn id="32" dur="500"/>
                                        <p:tgtEl>
                                          <p:spTgt spid="133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315">
                                            <p:txEl>
                                              <p:pRg st="6" end="6"/>
                                            </p:txEl>
                                          </p:spTgt>
                                        </p:tgtEl>
                                        <p:attrNameLst>
                                          <p:attrName>style.visibility</p:attrName>
                                        </p:attrNameLst>
                                      </p:cBhvr>
                                      <p:to>
                                        <p:strVal val="visible"/>
                                      </p:to>
                                    </p:set>
                                    <p:animEffect transition="in" filter="blinds(horizontal)">
                                      <p:cBhvr>
                                        <p:cTn id="37" dur="500"/>
                                        <p:tgtEl>
                                          <p:spTgt spid="1331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315">
                                            <p:txEl>
                                              <p:pRg st="7" end="7"/>
                                            </p:txEl>
                                          </p:spTgt>
                                        </p:tgtEl>
                                        <p:attrNameLst>
                                          <p:attrName>style.visibility</p:attrName>
                                        </p:attrNameLst>
                                      </p:cBhvr>
                                      <p:to>
                                        <p:strVal val="visible"/>
                                      </p:to>
                                    </p:set>
                                    <p:animEffect transition="in" filter="blinds(horizontal)">
                                      <p:cBhvr>
                                        <p:cTn id="42" dur="500"/>
                                        <p:tgtEl>
                                          <p:spTgt spid="1331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315">
                                            <p:txEl>
                                              <p:pRg st="8" end="8"/>
                                            </p:txEl>
                                          </p:spTgt>
                                        </p:tgtEl>
                                        <p:attrNameLst>
                                          <p:attrName>style.visibility</p:attrName>
                                        </p:attrNameLst>
                                      </p:cBhvr>
                                      <p:to>
                                        <p:strVal val="visible"/>
                                      </p:to>
                                    </p:set>
                                    <p:animEffect transition="in" filter="blinds(horizontal)">
                                      <p:cBhvr>
                                        <p:cTn id="47" dur="500"/>
                                        <p:tgtEl>
                                          <p:spTgt spid="1331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3315">
                                            <p:txEl>
                                              <p:pRg st="9" end="9"/>
                                            </p:txEl>
                                          </p:spTgt>
                                        </p:tgtEl>
                                        <p:attrNameLst>
                                          <p:attrName>style.visibility</p:attrName>
                                        </p:attrNameLst>
                                      </p:cBhvr>
                                      <p:to>
                                        <p:strVal val="visible"/>
                                      </p:to>
                                    </p:set>
                                    <p:animEffect transition="in" filter="blinds(horizontal)">
                                      <p:cBhvr>
                                        <p:cTn id="52" dur="500"/>
                                        <p:tgtEl>
                                          <p:spTgt spid="133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uiExpand="1"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2813F0A1-4F15-4D9B-8D04-6EE745435608}" type="slidenum">
              <a:rPr lang="en-US"/>
              <a:pPr/>
              <a:t>100</a:t>
            </a:fld>
            <a:endParaRPr lang="en-US"/>
          </a:p>
        </p:txBody>
      </p:sp>
      <p:sp>
        <p:nvSpPr>
          <p:cNvPr id="78850" name="Rectangle 2"/>
          <p:cNvSpPr>
            <a:spLocks noGrp="1" noChangeArrowheads="1"/>
          </p:cNvSpPr>
          <p:nvPr>
            <p:ph type="title"/>
          </p:nvPr>
        </p:nvSpPr>
        <p:spPr/>
        <p:txBody>
          <a:bodyPr/>
          <a:lstStyle/>
          <a:p>
            <a:r>
              <a:rPr lang="en-US"/>
              <a:t>WebApp Design</a:t>
            </a:r>
          </a:p>
        </p:txBody>
      </p:sp>
      <p:sp>
        <p:nvSpPr>
          <p:cNvPr id="78851" name="Rectangle 3"/>
          <p:cNvSpPr>
            <a:spLocks noGrp="1" noChangeArrowheads="1"/>
          </p:cNvSpPr>
          <p:nvPr>
            <p:ph type="body" idx="1"/>
          </p:nvPr>
        </p:nvSpPr>
        <p:spPr/>
        <p:txBody>
          <a:bodyPr/>
          <a:lstStyle/>
          <a:p>
            <a:r>
              <a:rPr lang="en-US"/>
              <a:t>The design model encompasses  </a:t>
            </a:r>
            <a:r>
              <a:rPr lang="en-US">
                <a:solidFill>
                  <a:schemeClr val="folHlink"/>
                </a:solidFill>
              </a:rPr>
              <a:t>content, aesthetics, architecture, interface, navigation,</a:t>
            </a:r>
            <a:r>
              <a:rPr lang="en-US"/>
              <a:t> and </a:t>
            </a:r>
            <a:r>
              <a:rPr lang="en-US">
                <a:solidFill>
                  <a:schemeClr val="folHlink"/>
                </a:solidFill>
              </a:rPr>
              <a:t>component-level design issues</a:t>
            </a:r>
            <a:r>
              <a:rPr lang="en-US"/>
              <a:t>. </a:t>
            </a:r>
          </a:p>
          <a:p>
            <a:r>
              <a:rPr lang="en-US"/>
              <a:t>The design model provides sufficient information for the WebE team to construct the final WebApp</a:t>
            </a:r>
          </a:p>
          <a:p>
            <a:r>
              <a:rPr lang="en-US"/>
              <a:t>alternative solutions are considered, and the degree to which the current design model will lead to an effective implementation is also assessed</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9E83FAE3-E766-4B2A-8FC8-2AEDA1B71C9C}" type="slidenum">
              <a:rPr lang="en-US"/>
              <a:pPr/>
              <a:t>101</a:t>
            </a:fld>
            <a:endParaRPr lang="en-US"/>
          </a:p>
        </p:txBody>
      </p:sp>
      <p:sp>
        <p:nvSpPr>
          <p:cNvPr id="79874" name="Rectangle 2"/>
          <p:cNvSpPr>
            <a:spLocks noGrp="1" noChangeArrowheads="1"/>
          </p:cNvSpPr>
          <p:nvPr>
            <p:ph type="title"/>
          </p:nvPr>
        </p:nvSpPr>
        <p:spPr/>
        <p:txBody>
          <a:bodyPr/>
          <a:lstStyle/>
          <a:p>
            <a:r>
              <a:rPr lang="en-US"/>
              <a:t>Design Goals - I</a:t>
            </a:r>
          </a:p>
        </p:txBody>
      </p:sp>
      <p:sp>
        <p:nvSpPr>
          <p:cNvPr id="79875" name="Rectangle 3"/>
          <p:cNvSpPr>
            <a:spLocks noGrp="1" noChangeArrowheads="1"/>
          </p:cNvSpPr>
          <p:nvPr>
            <p:ph type="body" idx="1"/>
          </p:nvPr>
        </p:nvSpPr>
        <p:spPr/>
        <p:txBody>
          <a:bodyPr/>
          <a:lstStyle/>
          <a:p>
            <a:r>
              <a:rPr lang="en-US" sz="2000" b="1">
                <a:solidFill>
                  <a:schemeClr val="folHlink"/>
                </a:solidFill>
              </a:rPr>
              <a:t>Simplicity.</a:t>
            </a:r>
            <a:r>
              <a:rPr lang="en-US" sz="2000" b="1"/>
              <a:t>  </a:t>
            </a:r>
            <a:r>
              <a:rPr lang="en-US" sz="2000"/>
              <a:t>Although it may seem old-fashioned, the aphorism “all things in moderation” applies to WebApps. Rather than </a:t>
            </a:r>
            <a:r>
              <a:rPr lang="en-US" sz="2000" i="1"/>
              <a:t>feature-bloat</a:t>
            </a:r>
            <a:r>
              <a:rPr lang="en-US" sz="2000"/>
              <a:t>, it is better to strive for moderation and simplicity.</a:t>
            </a:r>
          </a:p>
          <a:p>
            <a:r>
              <a:rPr lang="en-US" sz="2000" b="1">
                <a:solidFill>
                  <a:schemeClr val="folHlink"/>
                </a:solidFill>
              </a:rPr>
              <a:t>Consistency.</a:t>
            </a:r>
            <a:r>
              <a:rPr lang="en-US" sz="2000" b="1"/>
              <a:t> </a:t>
            </a:r>
          </a:p>
          <a:p>
            <a:pPr lvl="1"/>
            <a:r>
              <a:rPr lang="en-US" sz="1800"/>
              <a:t>Content should be constructed consistently</a:t>
            </a:r>
          </a:p>
          <a:p>
            <a:pPr lvl="1"/>
            <a:r>
              <a:rPr lang="en-US" sz="1800"/>
              <a:t>Graphic design (aesthetics) should present a consistent look</a:t>
            </a:r>
          </a:p>
          <a:p>
            <a:pPr lvl="1"/>
            <a:r>
              <a:rPr lang="en-US" sz="1800"/>
              <a:t>Architectural design should establish templates that lead to a consistent hypermedia navigation</a:t>
            </a:r>
          </a:p>
          <a:p>
            <a:pPr lvl="1"/>
            <a:r>
              <a:rPr lang="en-US" sz="1800"/>
              <a:t>Navigation mechanisms should be used consistently</a:t>
            </a:r>
          </a:p>
          <a:p>
            <a:r>
              <a:rPr lang="en-US" sz="2000" b="1">
                <a:solidFill>
                  <a:schemeClr val="folHlink"/>
                </a:solidFill>
              </a:rPr>
              <a:t>Identity.</a:t>
            </a:r>
            <a:r>
              <a:rPr lang="en-US" sz="2000" b="1"/>
              <a:t> </a:t>
            </a:r>
            <a:r>
              <a:rPr lang="en-US" sz="2000"/>
              <a:t>The aesthetic, interface, and navigational design of a WebApp must be consistent with the application domain for which it is to be built.</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CB013CB3-4BA2-4AB9-AE14-8F40CD43E71A}" type="slidenum">
              <a:rPr lang="en-US"/>
              <a:pPr/>
              <a:t>102</a:t>
            </a:fld>
            <a:endParaRPr lang="en-US"/>
          </a:p>
        </p:txBody>
      </p:sp>
      <p:sp>
        <p:nvSpPr>
          <p:cNvPr id="80898" name="Rectangle 2"/>
          <p:cNvSpPr>
            <a:spLocks noGrp="1" noChangeArrowheads="1"/>
          </p:cNvSpPr>
          <p:nvPr>
            <p:ph type="title"/>
          </p:nvPr>
        </p:nvSpPr>
        <p:spPr/>
        <p:txBody>
          <a:bodyPr/>
          <a:lstStyle/>
          <a:p>
            <a:r>
              <a:rPr lang="en-US"/>
              <a:t>Design Goals - II</a:t>
            </a:r>
          </a:p>
        </p:txBody>
      </p:sp>
      <p:sp>
        <p:nvSpPr>
          <p:cNvPr id="80899" name="Rectangle 3"/>
          <p:cNvSpPr>
            <a:spLocks noGrp="1" noChangeArrowheads="1"/>
          </p:cNvSpPr>
          <p:nvPr>
            <p:ph type="body" idx="1"/>
          </p:nvPr>
        </p:nvSpPr>
        <p:spPr/>
        <p:txBody>
          <a:bodyPr/>
          <a:lstStyle/>
          <a:p>
            <a:pPr>
              <a:lnSpc>
                <a:spcPct val="90000"/>
              </a:lnSpc>
            </a:pPr>
            <a:r>
              <a:rPr lang="en-US" sz="2000" b="1">
                <a:solidFill>
                  <a:schemeClr val="folHlink"/>
                </a:solidFill>
              </a:rPr>
              <a:t>Robustness.</a:t>
            </a:r>
            <a:r>
              <a:rPr lang="en-US" sz="2000" b="1"/>
              <a:t> </a:t>
            </a:r>
            <a:r>
              <a:rPr lang="en-US" sz="2000"/>
              <a:t>The user expects robust content and functions that are relevant to the user’s needs.</a:t>
            </a:r>
          </a:p>
          <a:p>
            <a:pPr>
              <a:lnSpc>
                <a:spcPct val="90000"/>
              </a:lnSpc>
            </a:pPr>
            <a:r>
              <a:rPr lang="en-US" sz="2000" b="1">
                <a:solidFill>
                  <a:schemeClr val="folHlink"/>
                </a:solidFill>
              </a:rPr>
              <a:t>Navigability.</a:t>
            </a:r>
            <a:r>
              <a:rPr lang="en-US" sz="2000" b="1"/>
              <a:t> </a:t>
            </a:r>
            <a:r>
              <a:rPr lang="en-US" sz="2000"/>
              <a:t>users should be able to understand how to move about the WebApp without having to search for navigation links or instructions.</a:t>
            </a:r>
          </a:p>
          <a:p>
            <a:pPr>
              <a:lnSpc>
                <a:spcPct val="90000"/>
              </a:lnSpc>
            </a:pPr>
            <a:r>
              <a:rPr lang="en-US" sz="2000" b="1">
                <a:solidFill>
                  <a:schemeClr val="folHlink"/>
                </a:solidFill>
              </a:rPr>
              <a:t>Visual appeal.</a:t>
            </a:r>
            <a:r>
              <a:rPr lang="en-US" sz="2000" b="1"/>
              <a:t> </a:t>
            </a:r>
            <a:r>
              <a:rPr lang="en-US" sz="2000"/>
              <a:t>design characteristics (e.g., the look and feel of content, interface layout, color coordination, the balance of text, graphics and other media, and navigation mechanisms) contribute to visual appeal.</a:t>
            </a:r>
          </a:p>
          <a:p>
            <a:pPr>
              <a:lnSpc>
                <a:spcPct val="90000"/>
              </a:lnSpc>
            </a:pPr>
            <a:r>
              <a:rPr lang="en-US" sz="2000" b="1">
                <a:solidFill>
                  <a:schemeClr val="folHlink"/>
                </a:solidFill>
              </a:rPr>
              <a:t>Compatibility.</a:t>
            </a:r>
            <a:r>
              <a:rPr lang="en-US" sz="2000" b="1"/>
              <a:t>  </a:t>
            </a:r>
            <a:r>
              <a:rPr lang="en-US" sz="2000"/>
              <a:t>Most WebApps will be used in a variety of environments (e.g., different hardware, Internet connection types, operating systems, and browsers) and must be designed to be compatible with each</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6" name="Slide Number Placeholder 4"/>
          <p:cNvSpPr>
            <a:spLocks noGrp="1"/>
          </p:cNvSpPr>
          <p:nvPr>
            <p:ph type="sldNum" sz="quarter" idx="11"/>
          </p:nvPr>
        </p:nvSpPr>
        <p:spPr/>
        <p:txBody>
          <a:bodyPr/>
          <a:lstStyle/>
          <a:p>
            <a:fld id="{9A0F1DFC-3298-46B3-B447-E7E4F4412FD5}" type="slidenum">
              <a:rPr lang="en-US"/>
              <a:pPr/>
              <a:t>103</a:t>
            </a:fld>
            <a:endParaRPr lang="en-US"/>
          </a:p>
        </p:txBody>
      </p:sp>
      <p:sp>
        <p:nvSpPr>
          <p:cNvPr id="81922" name="Rectangle 2"/>
          <p:cNvSpPr>
            <a:spLocks noGrp="1" noChangeArrowheads="1"/>
          </p:cNvSpPr>
          <p:nvPr>
            <p:ph type="title"/>
          </p:nvPr>
        </p:nvSpPr>
        <p:spPr/>
        <p:txBody>
          <a:bodyPr/>
          <a:lstStyle/>
          <a:p>
            <a:r>
              <a:rPr lang="en-US"/>
              <a:t>Design &amp; WebApp Quality</a:t>
            </a:r>
          </a:p>
        </p:txBody>
      </p:sp>
      <p:pic>
        <p:nvPicPr>
          <p:cNvPr id="81924" name="Picture 4" descr="Figure 8-1"/>
          <p:cNvPicPr>
            <a:picLocks noChangeAspect="1" noChangeArrowheads="1"/>
          </p:cNvPicPr>
          <p:nvPr/>
        </p:nvPicPr>
        <p:blipFill>
          <a:blip r:embed="rId2" cstate="print"/>
          <a:srcRect/>
          <a:stretch>
            <a:fillRect/>
          </a:stretch>
        </p:blipFill>
        <p:spPr bwMode="auto">
          <a:xfrm>
            <a:off x="900113" y="1989138"/>
            <a:ext cx="6997700" cy="3194050"/>
          </a:xfrm>
          <a:prstGeom prst="rect">
            <a:avLst/>
          </a:prstGeom>
          <a:noFill/>
        </p:spPr>
      </p:pic>
      <p:sp>
        <p:nvSpPr>
          <p:cNvPr id="81925" name="Rectangle 5"/>
          <p:cNvSpPr>
            <a:spLocks noGrp="1" noChangeArrowheads="1"/>
          </p:cNvSpPr>
          <p:nvPr>
            <p:ph type="body" idx="1"/>
          </p:nvPr>
        </p:nvSpPr>
        <p:spPr>
          <a:xfrm>
            <a:off x="912813" y="5157788"/>
            <a:ext cx="8110537" cy="938212"/>
          </a:xfrm>
        </p:spPr>
        <p:txBody>
          <a:bodyPr/>
          <a:lstStyle/>
          <a:p>
            <a:r>
              <a:rPr lang="en-US"/>
              <a:t>Try using the design IQ checklist!</a:t>
            </a:r>
            <a:endParaRPr lang="en-AU"/>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67F6082D-ACC0-4C0D-9FF3-5221B345358C}" type="slidenum">
              <a:rPr lang="en-US"/>
              <a:pPr/>
              <a:t>104</a:t>
            </a:fld>
            <a:endParaRPr lang="en-US"/>
          </a:p>
        </p:txBody>
      </p:sp>
      <p:sp>
        <p:nvSpPr>
          <p:cNvPr id="82946" name="Rectangle 2"/>
          <p:cNvSpPr>
            <a:spLocks noGrp="1" noChangeArrowheads="1"/>
          </p:cNvSpPr>
          <p:nvPr>
            <p:ph type="title"/>
          </p:nvPr>
        </p:nvSpPr>
        <p:spPr/>
        <p:txBody>
          <a:bodyPr/>
          <a:lstStyle/>
          <a:p>
            <a:r>
              <a:rPr lang="en-US"/>
              <a:t>Design Actions</a:t>
            </a:r>
          </a:p>
        </p:txBody>
      </p:sp>
      <p:pic>
        <p:nvPicPr>
          <p:cNvPr id="82948" name="Picture 4" descr="Figure 8-2"/>
          <p:cNvPicPr>
            <a:picLocks noChangeAspect="1" noChangeArrowheads="1"/>
          </p:cNvPicPr>
          <p:nvPr/>
        </p:nvPicPr>
        <p:blipFill>
          <a:blip r:embed="rId2" cstate="print"/>
          <a:srcRect/>
          <a:stretch>
            <a:fillRect/>
          </a:stretch>
        </p:blipFill>
        <p:spPr bwMode="auto">
          <a:xfrm>
            <a:off x="2514600" y="1905000"/>
            <a:ext cx="4305300" cy="4254500"/>
          </a:xfrm>
          <a:prstGeom prst="rect">
            <a:avLst/>
          </a:prstGeom>
          <a:noFill/>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28079F36-9F4C-4C64-AABC-A7CD0520BF41}" type="slidenum">
              <a:rPr lang="en-US"/>
              <a:pPr/>
              <a:t>105</a:t>
            </a:fld>
            <a:endParaRPr lang="en-US"/>
          </a:p>
        </p:txBody>
      </p:sp>
      <p:sp>
        <p:nvSpPr>
          <p:cNvPr id="83970" name="Rectangle 2"/>
          <p:cNvSpPr>
            <a:spLocks noGrp="1" noChangeArrowheads="1"/>
          </p:cNvSpPr>
          <p:nvPr>
            <p:ph type="title"/>
          </p:nvPr>
        </p:nvSpPr>
        <p:spPr/>
        <p:txBody>
          <a:bodyPr/>
          <a:lstStyle/>
          <a:p>
            <a:r>
              <a:rPr lang="en-US"/>
              <a:t>The Design Process</a:t>
            </a:r>
          </a:p>
        </p:txBody>
      </p:sp>
      <p:pic>
        <p:nvPicPr>
          <p:cNvPr id="83972" name="Picture 4" descr="Figure 8-3"/>
          <p:cNvPicPr>
            <a:picLocks noChangeAspect="1" noChangeArrowheads="1"/>
          </p:cNvPicPr>
          <p:nvPr/>
        </p:nvPicPr>
        <p:blipFill>
          <a:blip r:embed="rId2" cstate="print"/>
          <a:srcRect/>
          <a:stretch>
            <a:fillRect/>
          </a:stretch>
        </p:blipFill>
        <p:spPr bwMode="auto">
          <a:xfrm>
            <a:off x="1219200" y="1905000"/>
            <a:ext cx="6858000" cy="4329113"/>
          </a:xfrm>
          <a:prstGeom prst="rect">
            <a:avLst/>
          </a:prstGeom>
          <a:noFill/>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46545D6D-8945-4A84-9D07-3676E2B1A60A}" type="slidenum">
              <a:rPr lang="en-US"/>
              <a:pPr/>
              <a:t>106</a:t>
            </a:fld>
            <a:endParaRPr lang="en-US"/>
          </a:p>
        </p:txBody>
      </p:sp>
      <p:sp>
        <p:nvSpPr>
          <p:cNvPr id="84994" name="Rectangle 2"/>
          <p:cNvSpPr>
            <a:spLocks noGrp="1" noChangeArrowheads="1"/>
          </p:cNvSpPr>
          <p:nvPr>
            <p:ph type="title"/>
          </p:nvPr>
        </p:nvSpPr>
        <p:spPr/>
        <p:txBody>
          <a:bodyPr/>
          <a:lstStyle/>
          <a:p>
            <a:r>
              <a:rPr lang="en-US"/>
              <a:t>Conceptual Architecture</a:t>
            </a:r>
          </a:p>
        </p:txBody>
      </p:sp>
      <p:sp>
        <p:nvSpPr>
          <p:cNvPr id="84995" name="Rectangle 3"/>
          <p:cNvSpPr>
            <a:spLocks noGrp="1" noChangeArrowheads="1"/>
          </p:cNvSpPr>
          <p:nvPr>
            <p:ph type="body" idx="1"/>
          </p:nvPr>
        </p:nvSpPr>
        <p:spPr/>
        <p:txBody>
          <a:bodyPr/>
          <a:lstStyle/>
          <a:p>
            <a:pPr>
              <a:spcBef>
                <a:spcPts val="1200"/>
              </a:spcBef>
            </a:pPr>
            <a:r>
              <a:rPr lang="en-US">
                <a:latin typeface="Palatino" pitchFamily="18" charset="0"/>
              </a:rPr>
              <a:t>Provides an overall structure for the WebApp design</a:t>
            </a:r>
          </a:p>
          <a:p>
            <a:pPr lvl="1">
              <a:spcBef>
                <a:spcPts val="1200"/>
              </a:spcBef>
            </a:pPr>
            <a:r>
              <a:rPr lang="en-US">
                <a:latin typeface="Palatino" pitchFamily="18" charset="0"/>
              </a:rPr>
              <a:t>Affects all later increments – so important for it to developed in the context of the full set of </a:t>
            </a:r>
            <a:r>
              <a:rPr lang="en-US" i="1">
                <a:latin typeface="Palatino" pitchFamily="18" charset="0"/>
              </a:rPr>
              <a:t>likely</a:t>
            </a:r>
            <a:r>
              <a:rPr lang="en-US">
                <a:latin typeface="Palatino" pitchFamily="18" charset="0"/>
              </a:rPr>
              <a:t> increments</a:t>
            </a:r>
          </a:p>
          <a:p>
            <a:pPr>
              <a:spcBef>
                <a:spcPts val="1200"/>
              </a:spcBef>
            </a:pPr>
            <a:r>
              <a:rPr lang="en-US">
                <a:latin typeface="Palatino" pitchFamily="18" charset="0"/>
              </a:rPr>
              <a:t>Represents the major functional and information components for the WebApp and describes how these will fit together</a:t>
            </a:r>
          </a:p>
          <a:p>
            <a:pPr lvl="1">
              <a:spcBef>
                <a:spcPts val="1200"/>
              </a:spcBef>
            </a:pPr>
            <a:r>
              <a:rPr lang="en-US">
                <a:latin typeface="Palatino" pitchFamily="18" charset="0"/>
              </a:rPr>
              <a:t>Depends on the nature of the WebApp, but in every case, it should ensure a sound integration between the WebApp information and the WebApp functionality. </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31DDA60C-89A2-4060-80B7-2C8BCF19108C}" type="slidenum">
              <a:rPr lang="en-US"/>
              <a:pPr/>
              <a:t>107</a:t>
            </a:fld>
            <a:endParaRPr lang="en-US"/>
          </a:p>
        </p:txBody>
      </p:sp>
      <p:sp>
        <p:nvSpPr>
          <p:cNvPr id="87042" name="Rectangle 2"/>
          <p:cNvSpPr>
            <a:spLocks noGrp="1" noChangeArrowheads="1"/>
          </p:cNvSpPr>
          <p:nvPr>
            <p:ph type="title"/>
          </p:nvPr>
        </p:nvSpPr>
        <p:spPr/>
        <p:txBody>
          <a:bodyPr/>
          <a:lstStyle/>
          <a:p>
            <a:r>
              <a:rPr lang="en-US"/>
              <a:t>Developing the architecture-I</a:t>
            </a:r>
          </a:p>
        </p:txBody>
      </p:sp>
      <p:sp>
        <p:nvSpPr>
          <p:cNvPr id="87043" name="Rectangle 3"/>
          <p:cNvSpPr>
            <a:spLocks noGrp="1" noChangeArrowheads="1"/>
          </p:cNvSpPr>
          <p:nvPr>
            <p:ph type="body" idx="1"/>
          </p:nvPr>
        </p:nvSpPr>
        <p:spPr/>
        <p:txBody>
          <a:bodyPr/>
          <a:lstStyle/>
          <a:p>
            <a:pPr>
              <a:lnSpc>
                <a:spcPct val="90000"/>
              </a:lnSpc>
            </a:pPr>
            <a:r>
              <a:rPr lang="en-US" sz="1800">
                <a:latin typeface="Palatino" pitchFamily="18" charset="0"/>
              </a:rPr>
              <a:t>How do we achieve an effective balance between information and functionality in the conceptual architecture? </a:t>
            </a:r>
          </a:p>
          <a:p>
            <a:pPr>
              <a:lnSpc>
                <a:spcPct val="90000"/>
              </a:lnSpc>
            </a:pPr>
            <a:r>
              <a:rPr lang="en-US" sz="1800">
                <a:latin typeface="Palatino" pitchFamily="18" charset="0"/>
              </a:rPr>
              <a:t>A good place to start is with workflows or functional scenarios (which are an expression of the system functionality) and information flows</a:t>
            </a:r>
          </a:p>
          <a:p>
            <a:pPr>
              <a:lnSpc>
                <a:spcPct val="90000"/>
              </a:lnSpc>
              <a:spcBef>
                <a:spcPts val="600"/>
              </a:spcBef>
            </a:pPr>
            <a:r>
              <a:rPr lang="en-US" sz="1800">
                <a:latin typeface="Palatino" pitchFamily="18" charset="0"/>
              </a:rPr>
              <a:t>As a simple example, consider the following set of key functionalities for </a:t>
            </a:r>
            <a:r>
              <a:rPr lang="en-US" sz="1800" b="1">
                <a:latin typeface="Arial" charset="0"/>
              </a:rPr>
              <a:t>SafeHomeAssured.com</a:t>
            </a:r>
            <a:endParaRPr lang="en-US" sz="1800">
              <a:latin typeface="Palatino" pitchFamily="18" charset="0"/>
            </a:endParaRPr>
          </a:p>
          <a:p>
            <a:pPr lvl="2">
              <a:lnSpc>
                <a:spcPct val="90000"/>
              </a:lnSpc>
              <a:spcBef>
                <a:spcPts val="300"/>
              </a:spcBef>
            </a:pPr>
            <a:r>
              <a:rPr lang="en-US" sz="1400">
                <a:latin typeface="Comic Sans MS" pitchFamily="-16" charset="0"/>
              </a:rPr>
              <a:t>Provide product quotation</a:t>
            </a:r>
          </a:p>
          <a:p>
            <a:pPr lvl="2">
              <a:lnSpc>
                <a:spcPct val="90000"/>
              </a:lnSpc>
            </a:pPr>
            <a:r>
              <a:rPr lang="en-US" sz="1400">
                <a:latin typeface="Comic Sans MS" pitchFamily="-16" charset="0"/>
              </a:rPr>
              <a:t>Process security system order</a:t>
            </a:r>
          </a:p>
          <a:p>
            <a:pPr lvl="2">
              <a:lnSpc>
                <a:spcPct val="90000"/>
              </a:lnSpc>
            </a:pPr>
            <a:r>
              <a:rPr lang="en-US" sz="1400">
                <a:latin typeface="Comic Sans MS" pitchFamily="-16" charset="0"/>
              </a:rPr>
              <a:t>Process user data</a:t>
            </a:r>
          </a:p>
          <a:p>
            <a:pPr lvl="2">
              <a:lnSpc>
                <a:spcPct val="90000"/>
              </a:lnSpc>
            </a:pPr>
            <a:r>
              <a:rPr lang="en-US" sz="1400">
                <a:latin typeface="Comic Sans MS" pitchFamily="-16" charset="0"/>
              </a:rPr>
              <a:t>Create user profile</a:t>
            </a:r>
          </a:p>
          <a:p>
            <a:pPr lvl="2">
              <a:lnSpc>
                <a:spcPct val="90000"/>
              </a:lnSpc>
            </a:pPr>
            <a:r>
              <a:rPr lang="en-US" sz="1400">
                <a:latin typeface="Comic Sans MS" pitchFamily="-16" charset="0"/>
              </a:rPr>
              <a:t>Draw user space layout</a:t>
            </a:r>
          </a:p>
          <a:p>
            <a:pPr lvl="2">
              <a:lnSpc>
                <a:spcPct val="90000"/>
              </a:lnSpc>
            </a:pPr>
            <a:r>
              <a:rPr lang="en-US" sz="1400">
                <a:latin typeface="Comic Sans MS" pitchFamily="-16" charset="0"/>
              </a:rPr>
              <a:t>Recommend security system for layout</a:t>
            </a:r>
          </a:p>
          <a:p>
            <a:pPr lvl="2">
              <a:lnSpc>
                <a:spcPct val="90000"/>
              </a:lnSpc>
            </a:pPr>
            <a:r>
              <a:rPr lang="en-US" sz="1400">
                <a:latin typeface="Comic Sans MS" pitchFamily="-16" charset="0"/>
              </a:rPr>
              <a:t>Process monitoring order</a:t>
            </a:r>
          </a:p>
          <a:p>
            <a:pPr lvl="2">
              <a:lnSpc>
                <a:spcPct val="90000"/>
              </a:lnSpc>
            </a:pPr>
            <a:r>
              <a:rPr lang="en-US" sz="1400">
                <a:latin typeface="Comic Sans MS" pitchFamily="-16" charset="0"/>
              </a:rPr>
              <a:t>Get and display account info</a:t>
            </a:r>
          </a:p>
          <a:p>
            <a:pPr lvl="2">
              <a:lnSpc>
                <a:spcPct val="90000"/>
              </a:lnSpc>
              <a:spcBef>
                <a:spcPts val="300"/>
              </a:spcBef>
            </a:pPr>
            <a:r>
              <a:rPr lang="en-US" sz="1400">
                <a:latin typeface="Comic Sans MS" pitchFamily="-16" charset="0"/>
              </a:rPr>
              <a:t>Get and display monitoring info </a:t>
            </a:r>
          </a:p>
          <a:p>
            <a:pPr lvl="2">
              <a:lnSpc>
                <a:spcPct val="90000"/>
              </a:lnSpc>
            </a:pPr>
            <a:r>
              <a:rPr lang="en-US" sz="1400">
                <a:latin typeface="Comic Sans MS" pitchFamily="-16" charset="0"/>
              </a:rPr>
              <a:t>Customer service functions (to be defined later)</a:t>
            </a:r>
          </a:p>
          <a:p>
            <a:pPr lvl="2">
              <a:lnSpc>
                <a:spcPct val="90000"/>
              </a:lnSpc>
              <a:spcBef>
                <a:spcPts val="300"/>
              </a:spcBef>
            </a:pPr>
            <a:r>
              <a:rPr lang="en-US" sz="1400">
                <a:latin typeface="Comic Sans MS" pitchFamily="-16" charset="0"/>
              </a:rPr>
              <a:t>Tech support functions (to be defined later)</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03983718-2DB6-4C19-B2A3-7E3BF5E3A73B}" type="slidenum">
              <a:rPr lang="en-US"/>
              <a:pPr/>
              <a:t>108</a:t>
            </a:fld>
            <a:endParaRPr lang="en-US"/>
          </a:p>
        </p:txBody>
      </p:sp>
      <p:sp>
        <p:nvSpPr>
          <p:cNvPr id="88066" name="Rectangle 2"/>
          <p:cNvSpPr>
            <a:spLocks noGrp="1" noChangeArrowheads="1"/>
          </p:cNvSpPr>
          <p:nvPr>
            <p:ph type="title"/>
          </p:nvPr>
        </p:nvSpPr>
        <p:spPr/>
        <p:txBody>
          <a:bodyPr/>
          <a:lstStyle/>
          <a:p>
            <a:r>
              <a:rPr lang="en-US"/>
              <a:t>Developing the architecture-II</a:t>
            </a:r>
          </a:p>
        </p:txBody>
      </p:sp>
      <p:sp>
        <p:nvSpPr>
          <p:cNvPr id="88067" name="Rectangle 3"/>
          <p:cNvSpPr>
            <a:spLocks noGrp="1" noChangeArrowheads="1"/>
          </p:cNvSpPr>
          <p:nvPr>
            <p:ph type="body" idx="1"/>
          </p:nvPr>
        </p:nvSpPr>
        <p:spPr/>
        <p:txBody>
          <a:bodyPr/>
          <a:lstStyle/>
          <a:p>
            <a:pPr>
              <a:lnSpc>
                <a:spcPct val="90000"/>
              </a:lnSpc>
            </a:pPr>
            <a:r>
              <a:rPr lang="en-US" sz="2000">
                <a:latin typeface="Palatino" pitchFamily="18" charset="0"/>
              </a:rPr>
              <a:t>From these key functionalities we can identify the following partial list of </a:t>
            </a:r>
            <a:r>
              <a:rPr lang="en-US" sz="2000" i="1">
                <a:latin typeface="Palatino" pitchFamily="18" charset="0"/>
              </a:rPr>
              <a:t>functional subsystems:</a:t>
            </a:r>
          </a:p>
          <a:p>
            <a:pPr lvl="2">
              <a:lnSpc>
                <a:spcPct val="90000"/>
              </a:lnSpc>
              <a:spcBef>
                <a:spcPts val="300"/>
              </a:spcBef>
            </a:pPr>
            <a:r>
              <a:rPr lang="en-US" sz="1400" b="1">
                <a:latin typeface="Palatino" pitchFamily="18" charset="0"/>
              </a:rPr>
              <a:t>UserManagement.</a:t>
            </a:r>
            <a:r>
              <a:rPr lang="en-US" sz="1400">
                <a:latin typeface="Comic Sans MS" pitchFamily="-16" charset="0"/>
              </a:rPr>
              <a:t> </a:t>
            </a:r>
            <a:r>
              <a:rPr lang="en-US" sz="1400">
                <a:latin typeface="Palatino" pitchFamily="18" charset="0"/>
              </a:rPr>
              <a:t>Manages all user functions, including user registration, authentication and profiling, user-specific content, and interface adaptation and customization.</a:t>
            </a:r>
          </a:p>
          <a:p>
            <a:pPr lvl="2">
              <a:lnSpc>
                <a:spcPct val="90000"/>
              </a:lnSpc>
            </a:pPr>
            <a:r>
              <a:rPr lang="en-US" sz="1400" b="1">
                <a:latin typeface="Palatino" pitchFamily="18" charset="0"/>
              </a:rPr>
              <a:t>ProductManagement</a:t>
            </a:r>
            <a:r>
              <a:rPr lang="en-US" sz="1400">
                <a:latin typeface="Palatino" pitchFamily="18" charset="0"/>
              </a:rPr>
              <a:t>. Handles all product information, including pricing models and content management.</a:t>
            </a:r>
          </a:p>
          <a:p>
            <a:pPr lvl="2">
              <a:lnSpc>
                <a:spcPct val="90000"/>
              </a:lnSpc>
            </a:pPr>
            <a:r>
              <a:rPr lang="en-US" sz="1400" b="1">
                <a:latin typeface="Palatino" pitchFamily="18" charset="0"/>
              </a:rPr>
              <a:t>OrderHandling</a:t>
            </a:r>
            <a:r>
              <a:rPr lang="en-US" sz="1400">
                <a:latin typeface="Palatino" pitchFamily="18" charset="0"/>
              </a:rPr>
              <a:t>. Supports the management of customers’ orders.</a:t>
            </a:r>
          </a:p>
          <a:p>
            <a:pPr lvl="2">
              <a:lnSpc>
                <a:spcPct val="90000"/>
              </a:lnSpc>
            </a:pPr>
            <a:r>
              <a:rPr lang="en-US" sz="1400" b="1">
                <a:latin typeface="Palatino" pitchFamily="18" charset="0"/>
              </a:rPr>
              <a:t>AccountAdministration</a:t>
            </a:r>
            <a:r>
              <a:rPr lang="en-US" sz="1400">
                <a:latin typeface="Palatino" pitchFamily="18" charset="0"/>
              </a:rPr>
              <a:t>. Manages customers’ accounts, including invoicing and payment.</a:t>
            </a:r>
          </a:p>
          <a:p>
            <a:pPr lvl="2">
              <a:lnSpc>
                <a:spcPct val="90000"/>
              </a:lnSpc>
            </a:pPr>
            <a:r>
              <a:rPr lang="en-US" sz="1400" b="1">
                <a:latin typeface="Palatino" pitchFamily="18" charset="0"/>
              </a:rPr>
              <a:t>SecuritySystemSupport</a:t>
            </a:r>
            <a:r>
              <a:rPr lang="en-US" sz="1400">
                <a:latin typeface="Palatino" pitchFamily="18" charset="0"/>
              </a:rPr>
              <a:t>. Manages users’ space layout models and recommends security layouts.</a:t>
            </a:r>
          </a:p>
          <a:p>
            <a:pPr lvl="2">
              <a:lnSpc>
                <a:spcPct val="90000"/>
              </a:lnSpc>
            </a:pPr>
            <a:r>
              <a:rPr lang="en-US" sz="1400" b="1">
                <a:latin typeface="Palatino" pitchFamily="18" charset="0"/>
              </a:rPr>
              <a:t>SecuritySystemMonitoring</a:t>
            </a:r>
            <a:r>
              <a:rPr lang="en-US" sz="1400">
                <a:latin typeface="Palatino" pitchFamily="18" charset="0"/>
              </a:rPr>
              <a:t>. Monitors customers’ security systems and handles security events.</a:t>
            </a:r>
          </a:p>
          <a:p>
            <a:pPr>
              <a:lnSpc>
                <a:spcPct val="90000"/>
              </a:lnSpc>
              <a:spcBef>
                <a:spcPts val="600"/>
              </a:spcBef>
            </a:pPr>
            <a:r>
              <a:rPr lang="en-US" sz="2000">
                <a:latin typeface="Palatino" pitchFamily="18" charset="0"/>
              </a:rPr>
              <a:t>And, of course, there are overall management subsystems:</a:t>
            </a:r>
          </a:p>
          <a:p>
            <a:pPr lvl="2">
              <a:lnSpc>
                <a:spcPct val="90000"/>
              </a:lnSpc>
              <a:spcBef>
                <a:spcPts val="300"/>
              </a:spcBef>
            </a:pPr>
            <a:r>
              <a:rPr lang="en-US" sz="1400" b="1">
                <a:latin typeface="Palatino" pitchFamily="18" charset="0"/>
              </a:rPr>
              <a:t>ClientInterface. </a:t>
            </a:r>
            <a:r>
              <a:rPr lang="en-US" sz="1400">
                <a:latin typeface="Palatino" pitchFamily="18" charset="0"/>
              </a:rPr>
              <a:t>Provides the interface between users and the other subsystems, as required to satisfy users needs.</a:t>
            </a:r>
          </a:p>
          <a:p>
            <a:pPr lvl="2">
              <a:lnSpc>
                <a:spcPct val="90000"/>
              </a:lnSpc>
            </a:pPr>
            <a:r>
              <a:rPr lang="en-US" sz="1400" b="1">
                <a:latin typeface="Palatino" pitchFamily="18" charset="0"/>
              </a:rPr>
              <a:t>SystemMaintenance</a:t>
            </a:r>
            <a:r>
              <a:rPr lang="en-US" sz="1400">
                <a:latin typeface="Palatino" pitchFamily="18" charset="0"/>
              </a:rPr>
              <a:t>. Provides maintenance functionality, such as database cleaning.</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3"/>
          <p:cNvSpPr>
            <a:spLocks noGrp="1"/>
          </p:cNvSpPr>
          <p:nvPr>
            <p:ph type="sldNum" sz="quarter" idx="11"/>
          </p:nvPr>
        </p:nvSpPr>
        <p:spPr/>
        <p:txBody>
          <a:bodyPr/>
          <a:lstStyle/>
          <a:p>
            <a:fld id="{0AE8D045-1E85-4CE5-B354-20437BB78271}" type="slidenum">
              <a:rPr lang="en-US"/>
              <a:pPr/>
              <a:t>109</a:t>
            </a:fld>
            <a:endParaRPr lang="en-US"/>
          </a:p>
        </p:txBody>
      </p:sp>
      <p:pic>
        <p:nvPicPr>
          <p:cNvPr id="122884" name="Picture 4"/>
          <p:cNvPicPr>
            <a:picLocks noChangeAspect="1" noChangeArrowheads="1"/>
          </p:cNvPicPr>
          <p:nvPr/>
        </p:nvPicPr>
        <p:blipFill>
          <a:blip r:embed="rId2" cstate="print"/>
          <a:srcRect/>
          <a:stretch>
            <a:fillRect/>
          </a:stretch>
        </p:blipFill>
        <p:spPr bwMode="auto">
          <a:xfrm>
            <a:off x="3352800" y="685800"/>
            <a:ext cx="5430838" cy="5632450"/>
          </a:xfrm>
          <a:prstGeom prst="rect">
            <a:avLst/>
          </a:prstGeom>
          <a:noFill/>
          <a:ln w="9525">
            <a:noFill/>
            <a:miter lim="800000"/>
            <a:headEnd/>
            <a:tailEnd/>
          </a:ln>
          <a:effectLst/>
        </p:spPr>
      </p:pic>
      <p:sp>
        <p:nvSpPr>
          <p:cNvPr id="122885" name="Rectangle 5"/>
          <p:cNvSpPr>
            <a:spLocks noGrp="1" noChangeArrowheads="1"/>
          </p:cNvSpPr>
          <p:nvPr>
            <p:ph type="title"/>
          </p:nvPr>
        </p:nvSpPr>
        <p:spPr/>
        <p:txBody>
          <a:bodyPr/>
          <a:lstStyle/>
          <a:p>
            <a:r>
              <a:rPr lang="en-US"/>
              <a:t>Architecture</a:t>
            </a:r>
            <a:endParaRPr lang="en-AU"/>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Apps</a:t>
            </a:r>
            <a:endParaRPr lang="en-IN" dirty="0"/>
          </a:p>
        </p:txBody>
      </p:sp>
      <p:sp>
        <p:nvSpPr>
          <p:cNvPr id="3" name="Content Placeholder 2"/>
          <p:cNvSpPr>
            <a:spLocks noGrp="1"/>
          </p:cNvSpPr>
          <p:nvPr>
            <p:ph idx="1"/>
          </p:nvPr>
        </p:nvSpPr>
        <p:spPr>
          <a:xfrm>
            <a:off x="912813" y="1905000"/>
            <a:ext cx="8231187" cy="4191000"/>
          </a:xfrm>
        </p:spPr>
        <p:txBody>
          <a:bodyPr/>
          <a:lstStyle/>
          <a:p>
            <a:r>
              <a:rPr lang="en-IN" dirty="0" smtClean="0"/>
              <a:t>Why Web Applications/Web based systems fail?</a:t>
            </a:r>
          </a:p>
          <a:p>
            <a:r>
              <a:rPr lang="en-IN" dirty="0" smtClean="0"/>
              <a:t>Because many built in an ad hoc manner</a:t>
            </a:r>
          </a:p>
          <a:p>
            <a:pPr lvl="1"/>
            <a:r>
              <a:rPr lang="en-IN" sz="2400" dirty="0" smtClean="0"/>
              <a:t>With little regard to the </a:t>
            </a:r>
          </a:p>
          <a:p>
            <a:pPr lvl="2"/>
            <a:r>
              <a:rPr lang="en-IN" sz="2800" dirty="0" smtClean="0"/>
              <a:t>Fundamental principles of problem analysis</a:t>
            </a:r>
          </a:p>
          <a:p>
            <a:pPr lvl="2"/>
            <a:r>
              <a:rPr lang="en-IN" sz="2800" dirty="0" smtClean="0"/>
              <a:t>Effective design</a:t>
            </a:r>
          </a:p>
          <a:p>
            <a:pPr lvl="2"/>
            <a:r>
              <a:rPr lang="en-IN" sz="2800" dirty="0" smtClean="0"/>
              <a:t>Solid testing</a:t>
            </a:r>
          </a:p>
          <a:p>
            <a:pPr lvl="2"/>
            <a:r>
              <a:rPr lang="en-IN" sz="2800" dirty="0" smtClean="0"/>
              <a:t>Change management</a:t>
            </a:r>
          </a:p>
          <a:p>
            <a:endParaRPr lang="en-IN" dirty="0" smtClean="0"/>
          </a:p>
        </p:txBody>
      </p:sp>
      <p:sp>
        <p:nvSpPr>
          <p:cNvPr id="4" name="Footer Placeholder 3"/>
          <p:cNvSpPr>
            <a:spLocks noGrp="1"/>
          </p:cNvSpPr>
          <p:nvPr>
            <p:ph type="ftr" sz="quarter" idx="10"/>
          </p:nvPr>
        </p:nvSpPr>
        <p:spPr/>
        <p:txBody>
          <a:bodyPr/>
          <a:lstStyle/>
          <a:p>
            <a:r>
              <a:rPr lang="en-US" smtClean="0"/>
              <a:t>These slides are designed to accompany </a:t>
            </a:r>
            <a:r>
              <a:rPr lang="en-US" i="1" smtClean="0"/>
              <a:t>Web Engineering: A Practitioner’s Approach </a:t>
            </a:r>
            <a:r>
              <a:rPr lang="en-US" smtClean="0"/>
              <a:t>(The McGraw-Hill Companies, Inc.) by Roger Pressman and David Lowe, copyright 2009 </a:t>
            </a:r>
            <a:endParaRPr lang="en-US"/>
          </a:p>
        </p:txBody>
      </p:sp>
      <p:sp>
        <p:nvSpPr>
          <p:cNvPr id="5" name="Slide Number Placeholder 4"/>
          <p:cNvSpPr>
            <a:spLocks noGrp="1"/>
          </p:cNvSpPr>
          <p:nvPr>
            <p:ph type="sldNum" sz="quarter" idx="11"/>
          </p:nvPr>
        </p:nvSpPr>
        <p:spPr/>
        <p:txBody>
          <a:bodyPr/>
          <a:lstStyle/>
          <a:p>
            <a:fld id="{8F9C9D63-5110-4E47-B4D2-C37E6E4D4078}" type="slidenum">
              <a:rPr lang="en-US" smtClean="0"/>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linds(horizontal)">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DA678432-533B-444B-BCCC-4C9420A4208B}" type="slidenum">
              <a:rPr lang="en-US"/>
              <a:pPr/>
              <a:t>110</a:t>
            </a:fld>
            <a:endParaRPr lang="en-US"/>
          </a:p>
        </p:txBody>
      </p:sp>
      <p:sp>
        <p:nvSpPr>
          <p:cNvPr id="86018" name="Rectangle 2"/>
          <p:cNvSpPr>
            <a:spLocks noGrp="1" noChangeArrowheads="1"/>
          </p:cNvSpPr>
          <p:nvPr>
            <p:ph type="title"/>
          </p:nvPr>
        </p:nvSpPr>
        <p:spPr/>
        <p:txBody>
          <a:bodyPr/>
          <a:lstStyle/>
          <a:p>
            <a:r>
              <a:rPr lang="en-US"/>
              <a:t>Technical Architecture</a:t>
            </a:r>
          </a:p>
        </p:txBody>
      </p:sp>
      <p:sp>
        <p:nvSpPr>
          <p:cNvPr id="86019" name="Rectangle 3"/>
          <p:cNvSpPr>
            <a:spLocks noGrp="1" noChangeArrowheads="1"/>
          </p:cNvSpPr>
          <p:nvPr>
            <p:ph type="body" idx="1"/>
          </p:nvPr>
        </p:nvSpPr>
        <p:spPr/>
        <p:txBody>
          <a:bodyPr/>
          <a:lstStyle/>
          <a:p>
            <a:r>
              <a:rPr lang="en-US">
                <a:latin typeface="Palatino" pitchFamily="18" charset="0"/>
              </a:rPr>
              <a:t>Shows how the conceptual architecture can be mapped into specific technical components</a:t>
            </a:r>
          </a:p>
          <a:p>
            <a:r>
              <a:rPr lang="en-US">
                <a:latin typeface="Palatino" pitchFamily="18" charset="0"/>
              </a:rPr>
              <a:t>Any decision made about how one component might map into the technical architecture will affect the decisions about other components</a:t>
            </a:r>
          </a:p>
          <a:p>
            <a:pPr lvl="2"/>
            <a:r>
              <a:rPr lang="en-US" sz="1600">
                <a:solidFill>
                  <a:schemeClr val="folHlink"/>
                </a:solidFill>
              </a:rPr>
              <a:t>For example, the WebE team may choose to design </a:t>
            </a:r>
            <a:r>
              <a:rPr lang="en-US" sz="1600" b="1">
                <a:solidFill>
                  <a:schemeClr val="folHlink"/>
                </a:solidFill>
              </a:rPr>
              <a:t>SafeHomeAssured.com</a:t>
            </a:r>
            <a:r>
              <a:rPr lang="en-US" sz="1600">
                <a:solidFill>
                  <a:schemeClr val="folHlink"/>
                </a:solidFill>
              </a:rPr>
              <a:t> in a way that stores product information as XML files. Later, the team discovers that the content management system doesn’t easily support access to XML content, but rather assumes that the content will be stored in a conventional relational database. One component of the technical architecture conflicts with constraints imposed by another component. </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34E256EF-1C7C-4340-9E89-E8F450F861C7}" type="slidenum">
              <a:rPr lang="en-US"/>
              <a:pPr/>
              <a:t>111</a:t>
            </a:fld>
            <a:endParaRPr lang="en-US"/>
          </a:p>
        </p:txBody>
      </p:sp>
      <p:sp>
        <p:nvSpPr>
          <p:cNvPr id="90114" name="Rectangle 2"/>
          <p:cNvSpPr>
            <a:spLocks noGrp="1" noChangeArrowheads="1"/>
          </p:cNvSpPr>
          <p:nvPr>
            <p:ph type="title"/>
          </p:nvPr>
        </p:nvSpPr>
        <p:spPr/>
        <p:txBody>
          <a:bodyPr/>
          <a:lstStyle/>
          <a:p>
            <a:r>
              <a:rPr lang="en-US"/>
              <a:t>Chapter 9  </a:t>
            </a:r>
            <a:r>
              <a:rPr lang="en-US" i="1"/>
              <a:t>Interaction Design</a:t>
            </a:r>
            <a:r>
              <a:rPr lang="en-US"/>
              <a:t> </a:t>
            </a:r>
          </a:p>
        </p:txBody>
      </p:sp>
      <p:sp>
        <p:nvSpPr>
          <p:cNvPr id="90115" name="Rectangle 3"/>
          <p:cNvSpPr>
            <a:spLocks noGrp="1" noChangeArrowheads="1"/>
          </p:cNvSpPr>
          <p:nvPr>
            <p:ph type="body" idx="1"/>
          </p:nvPr>
        </p:nvSpPr>
        <p:spPr/>
        <p:txBody>
          <a:bodyPr/>
          <a:lstStyle/>
          <a:p>
            <a:r>
              <a:rPr lang="en-US"/>
              <a:t>Design an interface to answer three generic questions:</a:t>
            </a:r>
          </a:p>
          <a:p>
            <a:pPr lvl="2">
              <a:spcBef>
                <a:spcPts val="600"/>
              </a:spcBef>
            </a:pPr>
            <a:r>
              <a:rPr lang="en-US" i="1">
                <a:solidFill>
                  <a:schemeClr val="folHlink"/>
                </a:solidFill>
                <a:latin typeface="Palatino" pitchFamily="18" charset="0"/>
              </a:rPr>
              <a:t>Where am I?</a:t>
            </a:r>
            <a:r>
              <a:rPr lang="en-US">
                <a:latin typeface="Palatino" pitchFamily="18" charset="0"/>
              </a:rPr>
              <a:t>  The interface should (1) provide an indication of the WebApp that has been accessed and (2) inform users of their location in the content hierarchy.</a:t>
            </a:r>
            <a:endParaRPr lang="en-US">
              <a:latin typeface="Times New Roman" pitchFamily="-16" charset="0"/>
            </a:endParaRPr>
          </a:p>
          <a:p>
            <a:pPr lvl="2">
              <a:spcBef>
                <a:spcPts val="300"/>
              </a:spcBef>
            </a:pPr>
            <a:r>
              <a:rPr lang="en-US" i="1">
                <a:solidFill>
                  <a:schemeClr val="folHlink"/>
                </a:solidFill>
                <a:latin typeface="Palatino" pitchFamily="18" charset="0"/>
              </a:rPr>
              <a:t>What can I do now?</a:t>
            </a:r>
            <a:r>
              <a:rPr lang="en-US">
                <a:latin typeface="Palatino" pitchFamily="18" charset="0"/>
              </a:rPr>
              <a:t> The interface should always help users understand their current options—what functions are available, what links are live, what content is relevant?</a:t>
            </a:r>
          </a:p>
          <a:p>
            <a:pPr lvl="2">
              <a:spcBef>
                <a:spcPts val="300"/>
              </a:spcBef>
            </a:pPr>
            <a:r>
              <a:rPr lang="en-US" i="1">
                <a:solidFill>
                  <a:schemeClr val="folHlink"/>
                </a:solidFill>
                <a:latin typeface="Palatino" pitchFamily="18" charset="0"/>
              </a:rPr>
              <a:t>Where have I been, where am I going?</a:t>
            </a:r>
            <a:r>
              <a:rPr lang="en-US">
                <a:latin typeface="Palatino" pitchFamily="18" charset="0"/>
              </a:rPr>
              <a:t>  The interface must facilitate navigation. Hence, it must provide a “map” (implemented in a way that is easy to understand) of where users have been and what paths they may take to move elsewhere within the WebApp.</a:t>
            </a:r>
          </a:p>
          <a:p>
            <a:endParaRPr 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AB971253-3DC6-4B68-9579-42B197CB63E3}" type="slidenum">
              <a:rPr lang="en-US"/>
              <a:pPr/>
              <a:t>112</a:t>
            </a:fld>
            <a:endParaRPr lang="en-US"/>
          </a:p>
        </p:txBody>
      </p:sp>
      <p:sp>
        <p:nvSpPr>
          <p:cNvPr id="91138" name="Rectangle 2"/>
          <p:cNvSpPr>
            <a:spLocks noGrp="1" noChangeArrowheads="1"/>
          </p:cNvSpPr>
          <p:nvPr>
            <p:ph type="title"/>
          </p:nvPr>
        </p:nvSpPr>
        <p:spPr/>
        <p:txBody>
          <a:bodyPr/>
          <a:lstStyle/>
          <a:p>
            <a:r>
              <a:rPr lang="en-US"/>
              <a:t>Design Principles (Tognozzi) - I</a:t>
            </a:r>
          </a:p>
        </p:txBody>
      </p:sp>
      <p:sp>
        <p:nvSpPr>
          <p:cNvPr id="91139" name="Rectangle 3"/>
          <p:cNvSpPr>
            <a:spLocks noGrp="1" noChangeArrowheads="1"/>
          </p:cNvSpPr>
          <p:nvPr>
            <p:ph type="body" idx="1"/>
          </p:nvPr>
        </p:nvSpPr>
        <p:spPr>
          <a:xfrm>
            <a:off x="1033463" y="1828800"/>
            <a:ext cx="8110537" cy="4191000"/>
          </a:xfrm>
        </p:spPr>
        <p:txBody>
          <a:bodyPr/>
          <a:lstStyle/>
          <a:p>
            <a:pPr>
              <a:lnSpc>
                <a:spcPct val="90000"/>
              </a:lnSpc>
            </a:pPr>
            <a:r>
              <a:rPr lang="en-US" sz="1800" b="1">
                <a:latin typeface="Palatino" pitchFamily="18" charset="0"/>
              </a:rPr>
              <a:t>Anticipation.</a:t>
            </a:r>
            <a:r>
              <a:rPr lang="en-US" sz="1800" i="1">
                <a:latin typeface="Palatino" pitchFamily="18" charset="0"/>
              </a:rPr>
              <a:t> Designed so that it anticipates the user’s next move.</a:t>
            </a:r>
            <a:r>
              <a:rPr lang="en-US" sz="1800">
                <a:latin typeface="Palatino" pitchFamily="18" charset="0"/>
              </a:rPr>
              <a:t> </a:t>
            </a:r>
          </a:p>
          <a:p>
            <a:pPr>
              <a:lnSpc>
                <a:spcPct val="90000"/>
              </a:lnSpc>
            </a:pPr>
            <a:r>
              <a:rPr lang="en-US" sz="1800" b="1">
                <a:latin typeface="Palatino" pitchFamily="18" charset="0"/>
              </a:rPr>
              <a:t>Communication. </a:t>
            </a:r>
            <a:r>
              <a:rPr lang="en-US" sz="1800" i="1">
                <a:latin typeface="Palatino" pitchFamily="18" charset="0"/>
              </a:rPr>
              <a:t>The interface should communicate the status of any activity initiated by the user.</a:t>
            </a:r>
          </a:p>
          <a:p>
            <a:pPr>
              <a:lnSpc>
                <a:spcPct val="90000"/>
              </a:lnSpc>
            </a:pPr>
            <a:r>
              <a:rPr lang="en-US" sz="1800" b="1">
                <a:latin typeface="Palatino" pitchFamily="18" charset="0"/>
              </a:rPr>
              <a:t>Consistency.</a:t>
            </a:r>
            <a:r>
              <a:rPr lang="en-US" sz="1800" i="1">
                <a:latin typeface="Palatino" pitchFamily="18" charset="0"/>
              </a:rPr>
              <a:t> The use of navigation controls, menus, icons, and aesthetics (e.g., color, shape, layout) should be consistent throughout the WebApp.</a:t>
            </a:r>
          </a:p>
          <a:p>
            <a:pPr>
              <a:lnSpc>
                <a:spcPct val="90000"/>
              </a:lnSpc>
            </a:pPr>
            <a:r>
              <a:rPr lang="en-US" sz="1800" b="1">
                <a:latin typeface="Palatino" pitchFamily="18" charset="0"/>
              </a:rPr>
              <a:t>Controlled autonomy.</a:t>
            </a:r>
            <a:r>
              <a:rPr lang="en-US" sz="1800">
                <a:latin typeface="Palatino" pitchFamily="18" charset="0"/>
              </a:rPr>
              <a:t> </a:t>
            </a:r>
            <a:r>
              <a:rPr lang="en-US" sz="1800" i="1">
                <a:latin typeface="Palatino" pitchFamily="18" charset="0"/>
              </a:rPr>
              <a:t>The interface should facilitate user movement throughout the WebApp, but it should do so in a manner that enforces navigation conventions that have been established for the application.</a:t>
            </a:r>
          </a:p>
          <a:p>
            <a:pPr>
              <a:lnSpc>
                <a:spcPct val="90000"/>
              </a:lnSpc>
            </a:pPr>
            <a:r>
              <a:rPr lang="en-US" sz="1800" b="1">
                <a:latin typeface="Palatino" pitchFamily="18" charset="0"/>
              </a:rPr>
              <a:t>Efficiency.</a:t>
            </a:r>
            <a:r>
              <a:rPr lang="en-US" sz="1800" i="1">
                <a:latin typeface="Palatino" pitchFamily="18" charset="0"/>
              </a:rPr>
              <a:t> The design of the WebApp and its interface should optimize the user’s work efficiency, not the efficiency of the Web engineer who designs and builds it or the client-server environment that executes it.</a:t>
            </a:r>
          </a:p>
          <a:p>
            <a:pPr>
              <a:lnSpc>
                <a:spcPct val="90000"/>
              </a:lnSpc>
            </a:pPr>
            <a:r>
              <a:rPr lang="en-US" sz="1800" b="1">
                <a:solidFill>
                  <a:srgbClr val="000000"/>
                </a:solidFill>
                <a:latin typeface="Palatino" pitchFamily="18" charset="0"/>
              </a:rPr>
              <a:t>Flexibility.</a:t>
            </a:r>
            <a:r>
              <a:rPr lang="en-US" sz="1800" i="1">
                <a:solidFill>
                  <a:srgbClr val="000000"/>
                </a:solidFill>
                <a:latin typeface="Palatino" pitchFamily="18" charset="0"/>
              </a:rPr>
              <a:t> The interface should be flexible enough to enable some users to accomplish tasks directly and others to explore the WebApp in a somewhat random fashion.</a:t>
            </a:r>
            <a:r>
              <a:rPr lang="en-US" sz="1800">
                <a:solidFill>
                  <a:srgbClr val="000000"/>
                </a:solidFill>
                <a:latin typeface="Palatino" pitchFamily="18" charset="0"/>
              </a:rPr>
              <a:t> </a:t>
            </a:r>
          </a:p>
          <a:p>
            <a:pPr>
              <a:lnSpc>
                <a:spcPct val="90000"/>
              </a:lnSpc>
            </a:pPr>
            <a:r>
              <a:rPr lang="en-US" sz="1800" b="1">
                <a:solidFill>
                  <a:srgbClr val="000000"/>
                </a:solidFill>
                <a:latin typeface="Palatino" pitchFamily="18" charset="0"/>
              </a:rPr>
              <a:t>Focus.</a:t>
            </a:r>
            <a:r>
              <a:rPr lang="en-US" sz="1800" i="1">
                <a:solidFill>
                  <a:srgbClr val="000000"/>
                </a:solidFill>
                <a:latin typeface="Palatino" pitchFamily="18" charset="0"/>
              </a:rPr>
              <a:t> The WebApp interface (and the content it presents) should stay focused on the user task(s) at hand.</a:t>
            </a:r>
            <a:r>
              <a:rPr lang="en-US" sz="2000">
                <a:solidFill>
                  <a:srgbClr val="000000"/>
                </a:solidFill>
                <a:latin typeface="Palatino" pitchFamily="18" charset="0"/>
              </a:rPr>
              <a:t> </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1D9C5F79-B772-460A-84B6-0F532857189E}" type="slidenum">
              <a:rPr lang="en-US"/>
              <a:pPr/>
              <a:t>113</a:t>
            </a:fld>
            <a:endParaRPr lang="en-US"/>
          </a:p>
        </p:txBody>
      </p:sp>
      <p:sp>
        <p:nvSpPr>
          <p:cNvPr id="92162" name="Rectangle 2"/>
          <p:cNvSpPr>
            <a:spLocks noGrp="1" noChangeArrowheads="1"/>
          </p:cNvSpPr>
          <p:nvPr>
            <p:ph type="title"/>
          </p:nvPr>
        </p:nvSpPr>
        <p:spPr/>
        <p:txBody>
          <a:bodyPr/>
          <a:lstStyle/>
          <a:p>
            <a:r>
              <a:rPr lang="en-US"/>
              <a:t>Design Principles (Tognozzi) - II</a:t>
            </a:r>
          </a:p>
        </p:txBody>
      </p:sp>
      <p:sp>
        <p:nvSpPr>
          <p:cNvPr id="92163" name="Rectangle 3"/>
          <p:cNvSpPr>
            <a:spLocks noGrp="1" noChangeArrowheads="1"/>
          </p:cNvSpPr>
          <p:nvPr>
            <p:ph type="body" idx="1"/>
          </p:nvPr>
        </p:nvSpPr>
        <p:spPr/>
        <p:txBody>
          <a:bodyPr/>
          <a:lstStyle/>
          <a:p>
            <a:pPr>
              <a:lnSpc>
                <a:spcPct val="90000"/>
              </a:lnSpc>
            </a:pPr>
            <a:r>
              <a:rPr lang="en-US" sz="2000" b="1">
                <a:solidFill>
                  <a:srgbClr val="000000"/>
                </a:solidFill>
                <a:latin typeface="Palatino" pitchFamily="18" charset="0"/>
              </a:rPr>
              <a:t>Fitt’s law.</a:t>
            </a:r>
            <a:r>
              <a:rPr lang="en-US" sz="2000" i="1">
                <a:solidFill>
                  <a:srgbClr val="000000"/>
                </a:solidFill>
                <a:latin typeface="Palatino" pitchFamily="18" charset="0"/>
              </a:rPr>
              <a:t> “The time to acquire a target is a function of the distance to and size of the target”</a:t>
            </a:r>
          </a:p>
          <a:p>
            <a:pPr>
              <a:lnSpc>
                <a:spcPct val="90000"/>
              </a:lnSpc>
            </a:pPr>
            <a:r>
              <a:rPr lang="en-US" sz="2000" b="1">
                <a:solidFill>
                  <a:srgbClr val="000000"/>
                </a:solidFill>
                <a:latin typeface="Palatino" pitchFamily="18" charset="0"/>
              </a:rPr>
              <a:t>User Interface Objects.</a:t>
            </a:r>
            <a:r>
              <a:rPr lang="en-US" sz="2000" i="1">
                <a:solidFill>
                  <a:srgbClr val="000000"/>
                </a:solidFill>
                <a:latin typeface="Palatino" pitchFamily="18" charset="0"/>
              </a:rPr>
              <a:t> A vast library of reusable human interface</a:t>
            </a:r>
            <a:r>
              <a:rPr lang="en-US" sz="2000">
                <a:solidFill>
                  <a:srgbClr val="000000"/>
                </a:solidFill>
                <a:latin typeface="Palatino" pitchFamily="18" charset="0"/>
              </a:rPr>
              <a:t> </a:t>
            </a:r>
            <a:r>
              <a:rPr lang="en-US" sz="2000" i="1">
                <a:solidFill>
                  <a:srgbClr val="000000"/>
                </a:solidFill>
                <a:latin typeface="Palatino" pitchFamily="18" charset="0"/>
              </a:rPr>
              <a:t>objects (and patterns) has been developed for WebApps.</a:t>
            </a:r>
          </a:p>
          <a:p>
            <a:pPr>
              <a:lnSpc>
                <a:spcPct val="90000"/>
              </a:lnSpc>
            </a:pPr>
            <a:r>
              <a:rPr lang="en-US" sz="2000" b="1">
                <a:latin typeface="Palatino" pitchFamily="18" charset="0"/>
              </a:rPr>
              <a:t>Latency reduction.</a:t>
            </a:r>
            <a:r>
              <a:rPr lang="en-US" sz="2000" i="1">
                <a:latin typeface="Palatino" pitchFamily="18" charset="0"/>
              </a:rPr>
              <a:t> Rather than making the user wait for some internal operation to complete (e.g., downloading a complex graphical image), the WebApp should use multitasking in a way that lets the user proceed with work as if the operation has been completed.</a:t>
            </a:r>
            <a:r>
              <a:rPr lang="en-US" sz="2000">
                <a:latin typeface="Palatino" pitchFamily="18" charset="0"/>
              </a:rPr>
              <a:t> </a:t>
            </a:r>
          </a:p>
          <a:p>
            <a:pPr>
              <a:lnSpc>
                <a:spcPct val="90000"/>
              </a:lnSpc>
            </a:pPr>
            <a:r>
              <a:rPr lang="en-US" sz="2000" b="1">
                <a:latin typeface="Palatino" pitchFamily="18" charset="0"/>
              </a:rPr>
              <a:t>Learnability.</a:t>
            </a:r>
            <a:r>
              <a:rPr lang="en-US" sz="2000" i="1">
                <a:latin typeface="Palatino" pitchFamily="18" charset="0"/>
              </a:rPr>
              <a:t>  A WebApp interface should be designed to minimize learning time and, once learned, to minimize relearning required when the WebApp is revisited.</a:t>
            </a:r>
          </a:p>
          <a:p>
            <a:pPr>
              <a:lnSpc>
                <a:spcPct val="90000"/>
              </a:lnSpc>
            </a:pPr>
            <a:r>
              <a:rPr lang="en-US" sz="2000" b="1">
                <a:latin typeface="Palatino" pitchFamily="18" charset="0"/>
              </a:rPr>
              <a:t>Metaphors.</a:t>
            </a:r>
            <a:r>
              <a:rPr lang="en-US" sz="2000" i="1">
                <a:latin typeface="Palatino" pitchFamily="18" charset="0"/>
              </a:rPr>
              <a:t> An interface that uses an interaction metaphor is easier to learn and easier to use, as long as the metaphor is appropriate for the application and the user.</a:t>
            </a:r>
            <a:r>
              <a:rPr lang="en-US" sz="2000">
                <a:latin typeface="Palatino" pitchFamily="18" charset="0"/>
              </a:rPr>
              <a:t>  </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C6D53A41-A52D-4525-9BC3-67F74AF4CB18}" type="slidenum">
              <a:rPr lang="en-US"/>
              <a:pPr/>
              <a:t>114</a:t>
            </a:fld>
            <a:endParaRPr lang="en-US"/>
          </a:p>
        </p:txBody>
      </p:sp>
      <p:sp>
        <p:nvSpPr>
          <p:cNvPr id="93186" name="Rectangle 2"/>
          <p:cNvSpPr>
            <a:spLocks noGrp="1" noChangeArrowheads="1"/>
          </p:cNvSpPr>
          <p:nvPr>
            <p:ph type="title"/>
          </p:nvPr>
        </p:nvSpPr>
        <p:spPr/>
        <p:txBody>
          <a:bodyPr/>
          <a:lstStyle/>
          <a:p>
            <a:r>
              <a:rPr lang="en-US"/>
              <a:t>Design Principles (Tognozzi) - III</a:t>
            </a:r>
          </a:p>
        </p:txBody>
      </p:sp>
      <p:sp>
        <p:nvSpPr>
          <p:cNvPr id="93187" name="Rectangle 3"/>
          <p:cNvSpPr>
            <a:spLocks noGrp="1" noChangeArrowheads="1"/>
          </p:cNvSpPr>
          <p:nvPr>
            <p:ph type="body" idx="1"/>
          </p:nvPr>
        </p:nvSpPr>
        <p:spPr/>
        <p:txBody>
          <a:bodyPr/>
          <a:lstStyle/>
          <a:p>
            <a:r>
              <a:rPr lang="en-US" sz="2000" b="1">
                <a:latin typeface="Palatino" pitchFamily="18" charset="0"/>
              </a:rPr>
              <a:t>Maintain work product integrity.</a:t>
            </a:r>
            <a:r>
              <a:rPr lang="en-US" sz="2000" i="1">
                <a:latin typeface="Palatino" pitchFamily="18" charset="0"/>
              </a:rPr>
              <a:t> A work product (e.g., a form completed by the user, a user-specified list) must be automatically saved so that it will not be lost if an error occurs.</a:t>
            </a:r>
          </a:p>
          <a:p>
            <a:r>
              <a:rPr lang="en-US" sz="2000" b="1">
                <a:latin typeface="Palatino" pitchFamily="18" charset="0"/>
              </a:rPr>
              <a:t>Readability.</a:t>
            </a:r>
            <a:r>
              <a:rPr lang="en-US" sz="2000" i="1">
                <a:latin typeface="Palatino" pitchFamily="18" charset="0"/>
              </a:rPr>
              <a:t> All information presented through the interface should be readable by young and old.</a:t>
            </a:r>
          </a:p>
          <a:p>
            <a:r>
              <a:rPr lang="en-US" sz="2000" b="1">
                <a:latin typeface="Palatino" pitchFamily="18" charset="0"/>
              </a:rPr>
              <a:t>Track state.</a:t>
            </a:r>
            <a:r>
              <a:rPr lang="en-US" sz="2000" i="1">
                <a:latin typeface="Palatino" pitchFamily="18" charset="0"/>
              </a:rPr>
              <a:t> When appropriate, the state of user interactions should be tracked and stored so that users can log off and return later to pick up where they left off.</a:t>
            </a:r>
          </a:p>
          <a:p>
            <a:r>
              <a:rPr lang="en-US" sz="2000" b="1">
                <a:latin typeface="Palatino" pitchFamily="18" charset="0"/>
              </a:rPr>
              <a:t>Visible navigation.</a:t>
            </a:r>
            <a:r>
              <a:rPr lang="en-US" sz="2000" i="1">
                <a:latin typeface="Palatino" pitchFamily="18" charset="0"/>
              </a:rPr>
              <a:t> A well-designed WebApp interface provides “the illusion that users are in the same place, with the work brought to them”</a:t>
            </a:r>
            <a:r>
              <a:rPr lang="en-US" sz="2000">
                <a:latin typeface="Palatino" pitchFamily="18" charset="0"/>
              </a:rPr>
              <a:t> </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77B3D318-1797-4BDA-AE54-E2DED7B14E9B}" type="slidenum">
              <a:rPr lang="en-US"/>
              <a:pPr/>
              <a:t>115</a:t>
            </a:fld>
            <a:endParaRPr lang="en-US"/>
          </a:p>
        </p:txBody>
      </p:sp>
      <p:sp>
        <p:nvSpPr>
          <p:cNvPr id="94210" name="Rectangle 2"/>
          <p:cNvSpPr>
            <a:spLocks noGrp="1" noChangeArrowheads="1"/>
          </p:cNvSpPr>
          <p:nvPr>
            <p:ph type="title"/>
          </p:nvPr>
        </p:nvSpPr>
        <p:spPr/>
        <p:txBody>
          <a:bodyPr/>
          <a:lstStyle/>
          <a:p>
            <a:r>
              <a:rPr lang="en-US"/>
              <a:t>Preliminary Page Layout</a:t>
            </a:r>
          </a:p>
        </p:txBody>
      </p:sp>
      <p:pic>
        <p:nvPicPr>
          <p:cNvPr id="94212" name="Picture 4" descr="Figure 9-1"/>
          <p:cNvPicPr>
            <a:picLocks noChangeAspect="1" noChangeArrowheads="1"/>
          </p:cNvPicPr>
          <p:nvPr/>
        </p:nvPicPr>
        <p:blipFill>
          <a:blip r:embed="rId2" cstate="print"/>
          <a:srcRect/>
          <a:stretch>
            <a:fillRect/>
          </a:stretch>
        </p:blipFill>
        <p:spPr bwMode="auto">
          <a:xfrm>
            <a:off x="2819400" y="1828800"/>
            <a:ext cx="3527425" cy="4489450"/>
          </a:xfrm>
          <a:prstGeom prst="rect">
            <a:avLst/>
          </a:prstGeom>
          <a:noFill/>
        </p:spPr>
      </p:pic>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353BD136-93F3-4084-AA20-2B96A0021C3E}" type="slidenum">
              <a:rPr lang="en-US"/>
              <a:pPr/>
              <a:t>116</a:t>
            </a:fld>
            <a:endParaRPr lang="en-US"/>
          </a:p>
        </p:txBody>
      </p:sp>
      <p:sp>
        <p:nvSpPr>
          <p:cNvPr id="95234" name="Rectangle 2"/>
          <p:cNvSpPr>
            <a:spLocks noGrp="1" noChangeArrowheads="1"/>
          </p:cNvSpPr>
          <p:nvPr>
            <p:ph type="title"/>
          </p:nvPr>
        </p:nvSpPr>
        <p:spPr/>
        <p:txBody>
          <a:bodyPr/>
          <a:lstStyle/>
          <a:p>
            <a:r>
              <a:rPr lang="en-US"/>
              <a:t>Pragmatic Design Guidelines</a:t>
            </a:r>
          </a:p>
        </p:txBody>
      </p:sp>
      <p:sp>
        <p:nvSpPr>
          <p:cNvPr id="95235" name="Rectangle 3"/>
          <p:cNvSpPr>
            <a:spLocks noGrp="1" noChangeArrowheads="1"/>
          </p:cNvSpPr>
          <p:nvPr>
            <p:ph type="body" idx="1"/>
          </p:nvPr>
        </p:nvSpPr>
        <p:spPr/>
        <p:txBody>
          <a:bodyPr/>
          <a:lstStyle/>
          <a:p>
            <a:pPr>
              <a:lnSpc>
                <a:spcPct val="90000"/>
              </a:lnSpc>
              <a:spcBef>
                <a:spcPts val="600"/>
              </a:spcBef>
            </a:pPr>
            <a:r>
              <a:rPr lang="en-US" sz="1800">
                <a:latin typeface="Palatino" pitchFamily="18" charset="0"/>
              </a:rPr>
              <a:t>Reading speed on a computer monitor is approximately 25 percent slower than reading speed for hard copy. Therefore, </a:t>
            </a:r>
            <a:r>
              <a:rPr lang="en-US" sz="1800" i="1">
                <a:solidFill>
                  <a:schemeClr val="folHlink"/>
                </a:solidFill>
                <a:latin typeface="Palatino" pitchFamily="18" charset="0"/>
              </a:rPr>
              <a:t>do not force the user to read voluminous amounts of text</a:t>
            </a:r>
            <a:endParaRPr lang="en-US" sz="1800">
              <a:solidFill>
                <a:schemeClr val="folHlink"/>
              </a:solidFill>
              <a:latin typeface="Palatino" pitchFamily="18" charset="0"/>
            </a:endParaRPr>
          </a:p>
          <a:p>
            <a:pPr>
              <a:lnSpc>
                <a:spcPct val="90000"/>
              </a:lnSpc>
            </a:pPr>
            <a:r>
              <a:rPr lang="en-US" sz="1800" i="1">
                <a:solidFill>
                  <a:schemeClr val="folHlink"/>
                </a:solidFill>
                <a:latin typeface="Palatino" pitchFamily="18" charset="0"/>
              </a:rPr>
              <a:t>Avoid “under construction” signs</a:t>
            </a:r>
            <a:r>
              <a:rPr lang="en-US" sz="1800" i="1">
                <a:latin typeface="Palatino" pitchFamily="18" charset="0"/>
              </a:rPr>
              <a:t> </a:t>
            </a:r>
            <a:r>
              <a:rPr lang="en-US" sz="1800">
                <a:latin typeface="Palatino" pitchFamily="18" charset="0"/>
              </a:rPr>
              <a:t>—they raise expectations and cause an unnecessary link that is sure to disappoint or frustrate users.</a:t>
            </a:r>
          </a:p>
          <a:p>
            <a:pPr>
              <a:lnSpc>
                <a:spcPct val="90000"/>
              </a:lnSpc>
            </a:pPr>
            <a:r>
              <a:rPr lang="en-US" sz="1800" i="1">
                <a:latin typeface="Palatino" pitchFamily="18" charset="0"/>
              </a:rPr>
              <a:t>Users prefer not to scroll.</a:t>
            </a:r>
            <a:r>
              <a:rPr lang="en-US" sz="1800">
                <a:latin typeface="Palatino" pitchFamily="18" charset="0"/>
              </a:rPr>
              <a:t> Important information should be placed within the dimensions of a typical browser window.</a:t>
            </a:r>
          </a:p>
          <a:p>
            <a:pPr>
              <a:lnSpc>
                <a:spcPct val="90000"/>
              </a:lnSpc>
            </a:pPr>
            <a:r>
              <a:rPr lang="en-US" sz="1800" i="1">
                <a:solidFill>
                  <a:schemeClr val="folHlink"/>
                </a:solidFill>
                <a:latin typeface="Palatino" pitchFamily="18" charset="0"/>
              </a:rPr>
              <a:t>Navigation menus and head bars should be designed consistently and should be available on all pages that are available to the user.</a:t>
            </a:r>
            <a:r>
              <a:rPr lang="en-US" sz="1800">
                <a:latin typeface="Palatino" pitchFamily="18" charset="0"/>
              </a:rPr>
              <a:t> The design should not rely on browser functions (e.g., the back arrow) to assist in navigation.</a:t>
            </a:r>
          </a:p>
          <a:p>
            <a:pPr>
              <a:lnSpc>
                <a:spcPct val="90000"/>
              </a:lnSpc>
            </a:pPr>
            <a:r>
              <a:rPr lang="en-US" sz="1800" i="1">
                <a:solidFill>
                  <a:schemeClr val="folHlink"/>
                </a:solidFill>
                <a:latin typeface="Palatino" pitchFamily="18" charset="0"/>
              </a:rPr>
              <a:t>Aesthetics should never supersede functionality.</a:t>
            </a:r>
            <a:r>
              <a:rPr lang="en-US" sz="1800">
                <a:latin typeface="Palatino" pitchFamily="18" charset="0"/>
              </a:rPr>
              <a:t> For example, a simple button might be a better navigation option than an aesthetically pleasing, but vague image or icon whose intent is unclear.</a:t>
            </a:r>
          </a:p>
          <a:p>
            <a:pPr>
              <a:lnSpc>
                <a:spcPct val="90000"/>
              </a:lnSpc>
            </a:pPr>
            <a:r>
              <a:rPr lang="en-US" sz="1800" i="1">
                <a:solidFill>
                  <a:schemeClr val="folHlink"/>
                </a:solidFill>
                <a:latin typeface="Palatino" pitchFamily="18" charset="0"/>
              </a:rPr>
              <a:t>Navigation options should be obvious, even to the casual user.</a:t>
            </a:r>
            <a:r>
              <a:rPr lang="en-US" sz="1800">
                <a:latin typeface="Palatino" pitchFamily="18" charset="0"/>
              </a:rPr>
              <a:t> The user shouldn’t have to search the screen to determine how to link to other content or services.</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6" name="Slide Number Placeholder 4"/>
          <p:cNvSpPr>
            <a:spLocks noGrp="1"/>
          </p:cNvSpPr>
          <p:nvPr>
            <p:ph type="sldNum" sz="quarter" idx="11"/>
          </p:nvPr>
        </p:nvSpPr>
        <p:spPr/>
        <p:txBody>
          <a:bodyPr/>
          <a:lstStyle/>
          <a:p>
            <a:fld id="{0DEB6148-BF4E-4442-825D-24CEE6084E81}" type="slidenum">
              <a:rPr lang="en-US"/>
              <a:pPr/>
              <a:t>117</a:t>
            </a:fld>
            <a:endParaRPr lang="en-US"/>
          </a:p>
        </p:txBody>
      </p:sp>
      <p:sp>
        <p:nvSpPr>
          <p:cNvPr id="96258" name="Rectangle 2"/>
          <p:cNvSpPr>
            <a:spLocks noGrp="1" noChangeArrowheads="1"/>
          </p:cNvSpPr>
          <p:nvPr>
            <p:ph type="title"/>
          </p:nvPr>
        </p:nvSpPr>
        <p:spPr/>
        <p:txBody>
          <a:bodyPr/>
          <a:lstStyle/>
          <a:p>
            <a:r>
              <a:rPr lang="en-US"/>
              <a:t>Interface Design Workflow - I</a:t>
            </a:r>
          </a:p>
        </p:txBody>
      </p:sp>
      <p:sp>
        <p:nvSpPr>
          <p:cNvPr id="96259" name="Rectangle 3"/>
          <p:cNvSpPr>
            <a:spLocks noGrp="1" noChangeArrowheads="1"/>
          </p:cNvSpPr>
          <p:nvPr>
            <p:ph type="body" idx="1"/>
          </p:nvPr>
        </p:nvSpPr>
        <p:spPr/>
        <p:txBody>
          <a:bodyPr/>
          <a:lstStyle/>
          <a:p>
            <a:r>
              <a:rPr lang="en-US" sz="1800">
                <a:latin typeface="Times New Roman" pitchFamily="-16" charset="0"/>
              </a:rPr>
              <a:t>Review user characteristics and categories, user tasks, use cases, and related information contained in the analysis model and refine as required.</a:t>
            </a:r>
          </a:p>
          <a:p>
            <a:r>
              <a:rPr lang="en-US" sz="1800">
                <a:latin typeface="Times New Roman" pitchFamily="-16" charset="0"/>
              </a:rPr>
              <a:t>Develop a rough design prototype of the WebApp interface layout.</a:t>
            </a:r>
          </a:p>
          <a:p>
            <a:r>
              <a:rPr lang="en-US" sz="1800">
                <a:latin typeface="Times New Roman" pitchFamily="-16" charset="0"/>
              </a:rPr>
              <a:t>Map user objectives into specific interface actions.</a:t>
            </a:r>
          </a:p>
        </p:txBody>
      </p:sp>
      <p:pic>
        <p:nvPicPr>
          <p:cNvPr id="96261" name="Picture 5" descr="Figure 9-2"/>
          <p:cNvPicPr>
            <a:picLocks noChangeAspect="1" noChangeArrowheads="1"/>
          </p:cNvPicPr>
          <p:nvPr/>
        </p:nvPicPr>
        <p:blipFill>
          <a:blip r:embed="rId2" cstate="print"/>
          <a:srcRect/>
          <a:stretch>
            <a:fillRect/>
          </a:stretch>
        </p:blipFill>
        <p:spPr bwMode="auto">
          <a:xfrm>
            <a:off x="1828800" y="3124200"/>
            <a:ext cx="5614988" cy="3198813"/>
          </a:xfrm>
          <a:prstGeom prst="rect">
            <a:avLst/>
          </a:prstGeom>
          <a:noFill/>
        </p:spPr>
      </p:pic>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AF835E5-EBEE-417F-A057-54C003A20ABD}" type="slidenum">
              <a:rPr lang="en-US"/>
              <a:pPr/>
              <a:t>118</a:t>
            </a:fld>
            <a:endParaRPr lang="en-US"/>
          </a:p>
        </p:txBody>
      </p:sp>
      <p:sp>
        <p:nvSpPr>
          <p:cNvPr id="97282" name="Rectangle 2"/>
          <p:cNvSpPr>
            <a:spLocks noGrp="1" noChangeArrowheads="1"/>
          </p:cNvSpPr>
          <p:nvPr>
            <p:ph type="title"/>
          </p:nvPr>
        </p:nvSpPr>
        <p:spPr/>
        <p:txBody>
          <a:bodyPr/>
          <a:lstStyle/>
          <a:p>
            <a:r>
              <a:rPr lang="en-US"/>
              <a:t>Interface Design Workflow - II</a:t>
            </a:r>
          </a:p>
        </p:txBody>
      </p:sp>
      <p:sp>
        <p:nvSpPr>
          <p:cNvPr id="97283" name="Rectangle 3"/>
          <p:cNvSpPr>
            <a:spLocks noGrp="1" noChangeArrowheads="1"/>
          </p:cNvSpPr>
          <p:nvPr>
            <p:ph type="body" idx="1"/>
          </p:nvPr>
        </p:nvSpPr>
        <p:spPr/>
        <p:txBody>
          <a:bodyPr/>
          <a:lstStyle/>
          <a:p>
            <a:r>
              <a:rPr lang="en-US" sz="1800">
                <a:latin typeface="Times New Roman" pitchFamily="-16" charset="0"/>
              </a:rPr>
              <a:t>Define a set of user tasks that are associated with each action.</a:t>
            </a:r>
          </a:p>
          <a:p>
            <a:r>
              <a:rPr lang="en-US" sz="1800">
                <a:latin typeface="Times New Roman" pitchFamily="-16" charset="0"/>
              </a:rPr>
              <a:t>Develop screen images for each interface action.</a:t>
            </a:r>
          </a:p>
          <a:p>
            <a:r>
              <a:rPr lang="en-US" sz="1800">
                <a:latin typeface="Palatino" pitchFamily="18" charset="0"/>
              </a:rPr>
              <a:t>Refine interface layout and screen images using input from aesthetic design.</a:t>
            </a:r>
          </a:p>
          <a:p>
            <a:r>
              <a:rPr lang="en-US" sz="1800">
                <a:latin typeface="Palatino" pitchFamily="18" charset="0"/>
              </a:rPr>
              <a:t>Identify user interface objects that are required to implement the interface.</a:t>
            </a:r>
            <a:r>
              <a:rPr lang="en-US" sz="1800">
                <a:latin typeface="Times New Roman" pitchFamily="-16" charset="0"/>
              </a:rPr>
              <a:t> </a:t>
            </a:r>
          </a:p>
          <a:p>
            <a:r>
              <a:rPr lang="en-US" sz="1800">
                <a:latin typeface="Palatino" pitchFamily="18" charset="0"/>
              </a:rPr>
              <a:t>Develop a procedural representation of the user’s interaction with the interface.</a:t>
            </a:r>
          </a:p>
          <a:p>
            <a:r>
              <a:rPr lang="en-US" sz="1800">
                <a:latin typeface="Times New Roman" pitchFamily="-16" charset="0"/>
              </a:rPr>
              <a:t>Develop a behavioral representation of the interface.</a:t>
            </a:r>
          </a:p>
          <a:p>
            <a:r>
              <a:rPr lang="en-US" sz="1800">
                <a:latin typeface="Times New Roman" pitchFamily="-16" charset="0"/>
              </a:rPr>
              <a:t>Describe the interface layout for each state.</a:t>
            </a:r>
          </a:p>
          <a:p>
            <a:r>
              <a:rPr lang="en-US" sz="1800">
                <a:latin typeface="Palatino" pitchFamily="18" charset="0"/>
              </a:rPr>
              <a:t>Pair walkthroughs (Chapter 5) should be conducted throughout all these design tasks and should focus on usability.</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3C9AF8BF-56D0-4BF4-94A1-72C307216418}" type="slidenum">
              <a:rPr lang="en-US"/>
              <a:pPr/>
              <a:t>119</a:t>
            </a:fld>
            <a:endParaRPr lang="en-US"/>
          </a:p>
        </p:txBody>
      </p:sp>
      <p:sp>
        <p:nvSpPr>
          <p:cNvPr id="98306" name="Rectangle 2"/>
          <p:cNvSpPr>
            <a:spLocks noGrp="1" noChangeArrowheads="1"/>
          </p:cNvSpPr>
          <p:nvPr>
            <p:ph type="title"/>
          </p:nvPr>
        </p:nvSpPr>
        <p:spPr/>
        <p:txBody>
          <a:bodyPr/>
          <a:lstStyle/>
          <a:p>
            <a:r>
              <a:rPr lang="en-US"/>
              <a:t>Elaborate the design</a:t>
            </a:r>
          </a:p>
        </p:txBody>
      </p:sp>
      <p:pic>
        <p:nvPicPr>
          <p:cNvPr id="98308" name="Picture 4" descr="Figure 9-3"/>
          <p:cNvPicPr>
            <a:picLocks noChangeAspect="1" noChangeArrowheads="1"/>
          </p:cNvPicPr>
          <p:nvPr/>
        </p:nvPicPr>
        <p:blipFill>
          <a:blip r:embed="rId2" cstate="print"/>
          <a:srcRect/>
          <a:stretch>
            <a:fillRect/>
          </a:stretch>
        </p:blipFill>
        <p:spPr bwMode="auto">
          <a:xfrm>
            <a:off x="2209800" y="1828800"/>
            <a:ext cx="3906838" cy="44958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3AF55445-B17C-41E5-8A8E-0B24311D515D}" type="slidenum">
              <a:rPr lang="en-US"/>
              <a:pPr/>
              <a:t>12</a:t>
            </a:fld>
            <a:endParaRPr lang="en-US"/>
          </a:p>
        </p:txBody>
      </p:sp>
      <p:sp>
        <p:nvSpPr>
          <p:cNvPr id="9218" name="Rectangle 2"/>
          <p:cNvSpPr>
            <a:spLocks noGrp="1" noChangeArrowheads="1"/>
          </p:cNvSpPr>
          <p:nvPr>
            <p:ph type="title"/>
          </p:nvPr>
        </p:nvSpPr>
        <p:spPr/>
        <p:txBody>
          <a:bodyPr/>
          <a:lstStyle/>
          <a:p>
            <a:r>
              <a:rPr lang="en-US" dirty="0"/>
              <a:t>And What’s the </a:t>
            </a:r>
            <a:r>
              <a:rPr lang="en-US" dirty="0" smtClean="0"/>
              <a:t>Solution?</a:t>
            </a:r>
            <a:endParaRPr lang="en-US" dirty="0"/>
          </a:p>
        </p:txBody>
      </p:sp>
      <p:sp>
        <p:nvSpPr>
          <p:cNvPr id="9220" name="Text Box 4"/>
          <p:cNvSpPr txBox="1">
            <a:spLocks noChangeArrowheads="1"/>
          </p:cNvSpPr>
          <p:nvPr/>
        </p:nvSpPr>
        <p:spPr bwMode="auto">
          <a:xfrm>
            <a:off x="1981200" y="2819400"/>
            <a:ext cx="6019800" cy="762000"/>
          </a:xfrm>
          <a:prstGeom prst="rect">
            <a:avLst/>
          </a:prstGeom>
          <a:noFill/>
          <a:ln w="9525">
            <a:noFill/>
            <a:miter lim="800000"/>
            <a:headEnd/>
            <a:tailEnd/>
          </a:ln>
        </p:spPr>
        <p:txBody>
          <a:bodyPr>
            <a:spAutoFit/>
          </a:bodyPr>
          <a:lstStyle/>
          <a:p>
            <a:pPr>
              <a:spcBef>
                <a:spcPct val="50000"/>
              </a:spcBef>
            </a:pPr>
            <a:r>
              <a:rPr lang="en-US" sz="4400" b="1" i="1">
                <a:solidFill>
                  <a:schemeClr val="folHlink"/>
                </a:solidFill>
              </a:rPr>
              <a:t>Web Engineering</a:t>
            </a:r>
            <a:endParaRPr lang="en-US" i="1"/>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189B3C4D-90CE-4EF8-9A33-E80A27DF1FC2}" type="slidenum">
              <a:rPr lang="en-US"/>
              <a:pPr/>
              <a:t>120</a:t>
            </a:fld>
            <a:endParaRPr lang="en-US"/>
          </a:p>
        </p:txBody>
      </p:sp>
      <p:sp>
        <p:nvSpPr>
          <p:cNvPr id="99330" name="Rectangle 2"/>
          <p:cNvSpPr>
            <a:spLocks noGrp="1" noChangeArrowheads="1"/>
          </p:cNvSpPr>
          <p:nvPr>
            <p:ph type="title"/>
          </p:nvPr>
        </p:nvSpPr>
        <p:spPr/>
        <p:txBody>
          <a:bodyPr/>
          <a:lstStyle/>
          <a:p>
            <a:r>
              <a:rPr lang="en-US"/>
              <a:t>Elaborate the Design</a:t>
            </a:r>
          </a:p>
        </p:txBody>
      </p:sp>
      <p:pic>
        <p:nvPicPr>
          <p:cNvPr id="99332" name="Picture 4" descr="Figure 9-4"/>
          <p:cNvPicPr>
            <a:picLocks noChangeAspect="1" noChangeArrowheads="1"/>
          </p:cNvPicPr>
          <p:nvPr/>
        </p:nvPicPr>
        <p:blipFill>
          <a:blip r:embed="rId2" cstate="print"/>
          <a:srcRect/>
          <a:stretch>
            <a:fillRect/>
          </a:stretch>
        </p:blipFill>
        <p:spPr bwMode="auto">
          <a:xfrm>
            <a:off x="2438400" y="1828800"/>
            <a:ext cx="3908425" cy="4495800"/>
          </a:xfrm>
          <a:prstGeom prst="rect">
            <a:avLst/>
          </a:prstGeom>
          <a:noFill/>
        </p:spPr>
      </p:pic>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6" name="Slide Number Placeholder 4"/>
          <p:cNvSpPr>
            <a:spLocks noGrp="1"/>
          </p:cNvSpPr>
          <p:nvPr>
            <p:ph type="sldNum" sz="quarter" idx="11"/>
          </p:nvPr>
        </p:nvSpPr>
        <p:spPr/>
        <p:txBody>
          <a:bodyPr/>
          <a:lstStyle/>
          <a:p>
            <a:fld id="{2C7C3579-DD01-44E1-B5DA-955A1B9A2F75}" type="slidenum">
              <a:rPr lang="en-US"/>
              <a:pPr/>
              <a:t>121</a:t>
            </a:fld>
            <a:endParaRPr lang="en-US"/>
          </a:p>
        </p:txBody>
      </p:sp>
      <p:sp>
        <p:nvSpPr>
          <p:cNvPr id="100354" name="Rectangle 2"/>
          <p:cNvSpPr>
            <a:spLocks noGrp="1" noChangeArrowheads="1"/>
          </p:cNvSpPr>
          <p:nvPr>
            <p:ph type="title"/>
          </p:nvPr>
        </p:nvSpPr>
        <p:spPr/>
        <p:txBody>
          <a:bodyPr/>
          <a:lstStyle/>
          <a:p>
            <a:r>
              <a:rPr lang="en-US"/>
              <a:t>Different Users in Different Roles</a:t>
            </a:r>
          </a:p>
        </p:txBody>
      </p:sp>
      <p:pic>
        <p:nvPicPr>
          <p:cNvPr id="100356" name="Picture 4" descr="Figure 9-5"/>
          <p:cNvPicPr>
            <a:picLocks noChangeAspect="1" noChangeArrowheads="1"/>
          </p:cNvPicPr>
          <p:nvPr/>
        </p:nvPicPr>
        <p:blipFill>
          <a:blip r:embed="rId2" cstate="print"/>
          <a:srcRect/>
          <a:stretch>
            <a:fillRect/>
          </a:stretch>
        </p:blipFill>
        <p:spPr bwMode="auto">
          <a:xfrm>
            <a:off x="4191000" y="1828800"/>
            <a:ext cx="3405188" cy="4267200"/>
          </a:xfrm>
          <a:prstGeom prst="rect">
            <a:avLst/>
          </a:prstGeom>
          <a:noFill/>
        </p:spPr>
      </p:pic>
      <p:sp>
        <p:nvSpPr>
          <p:cNvPr id="100357" name="Text Box 5"/>
          <p:cNvSpPr txBox="1">
            <a:spLocks noChangeArrowheads="1"/>
          </p:cNvSpPr>
          <p:nvPr/>
        </p:nvSpPr>
        <p:spPr bwMode="auto">
          <a:xfrm>
            <a:off x="1600200" y="2362200"/>
            <a:ext cx="2590800" cy="1328738"/>
          </a:xfrm>
          <a:prstGeom prst="rect">
            <a:avLst/>
          </a:prstGeom>
          <a:noFill/>
          <a:ln w="9525">
            <a:noFill/>
            <a:miter lim="800000"/>
            <a:headEnd/>
            <a:tailEnd/>
          </a:ln>
        </p:spPr>
        <p:txBody>
          <a:bodyPr>
            <a:spAutoFit/>
          </a:bodyPr>
          <a:lstStyle/>
          <a:p>
            <a:pPr>
              <a:spcBef>
                <a:spcPct val="50000"/>
              </a:spcBef>
            </a:pPr>
            <a:r>
              <a:rPr lang="en-US" sz="1800" i="1"/>
              <a:t>The swimlane diagram:</a:t>
            </a:r>
          </a:p>
          <a:p>
            <a:pPr>
              <a:spcBef>
                <a:spcPct val="50000"/>
              </a:spcBef>
            </a:pPr>
            <a:r>
              <a:rPr lang="en-US" sz="1800" i="1"/>
              <a:t>Captures workflows and shows interactions between different users</a:t>
            </a:r>
            <a:endParaRPr lang="en-US"/>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EE07391-C3C4-40AA-8C96-E27886FECB21}" type="slidenum">
              <a:rPr lang="en-US"/>
              <a:pPr/>
              <a:t>122</a:t>
            </a:fld>
            <a:endParaRPr lang="en-US"/>
          </a:p>
        </p:txBody>
      </p:sp>
      <p:sp>
        <p:nvSpPr>
          <p:cNvPr id="101378" name="Rectangle 2"/>
          <p:cNvSpPr>
            <a:spLocks noGrp="1" noChangeArrowheads="1"/>
          </p:cNvSpPr>
          <p:nvPr>
            <p:ph type="title"/>
          </p:nvPr>
        </p:nvSpPr>
        <p:spPr/>
        <p:txBody>
          <a:bodyPr/>
          <a:lstStyle/>
          <a:p>
            <a:r>
              <a:rPr lang="en-US"/>
              <a:t>Translating Actions and Objects</a:t>
            </a:r>
          </a:p>
        </p:txBody>
      </p:sp>
      <p:sp>
        <p:nvSpPr>
          <p:cNvPr id="101379" name="Rectangle 3"/>
          <p:cNvSpPr>
            <a:spLocks noGrp="1" noChangeArrowheads="1"/>
          </p:cNvSpPr>
          <p:nvPr>
            <p:ph type="body" idx="1"/>
          </p:nvPr>
        </p:nvSpPr>
        <p:spPr/>
        <p:txBody>
          <a:bodyPr/>
          <a:lstStyle/>
          <a:p>
            <a:pPr>
              <a:spcBef>
                <a:spcPts val="300"/>
              </a:spcBef>
            </a:pPr>
            <a:r>
              <a:rPr lang="en-US" i="1">
                <a:latin typeface="Palatino" pitchFamily="18" charset="0"/>
              </a:rPr>
              <a:t>From the use case on pp. 213 - 214</a:t>
            </a:r>
          </a:p>
          <a:p>
            <a:pPr lvl="1">
              <a:spcBef>
                <a:spcPts val="300"/>
              </a:spcBef>
            </a:pPr>
            <a:r>
              <a:rPr lang="en-US" i="1">
                <a:latin typeface="Palatino" pitchFamily="18" charset="0"/>
              </a:rPr>
              <a:t>Accesses</a:t>
            </a:r>
            <a:r>
              <a:rPr lang="en-US">
                <a:latin typeface="Palatino" pitchFamily="18" charset="0"/>
              </a:rPr>
              <a:t> the </a:t>
            </a:r>
            <a:r>
              <a:rPr lang="en-US" b="1">
                <a:latin typeface="Palatino" pitchFamily="18" charset="0"/>
              </a:rPr>
              <a:t>SafeHome</a:t>
            </a:r>
            <a:r>
              <a:rPr lang="en-US">
                <a:latin typeface="Palatino" pitchFamily="18" charset="0"/>
              </a:rPr>
              <a:t> system</a:t>
            </a:r>
          </a:p>
          <a:p>
            <a:pPr lvl="1">
              <a:spcBef>
                <a:spcPts val="300"/>
              </a:spcBef>
            </a:pPr>
            <a:r>
              <a:rPr lang="en-US" i="1">
                <a:latin typeface="Palatino" pitchFamily="18" charset="0"/>
              </a:rPr>
              <a:t>Enters</a:t>
            </a:r>
            <a:r>
              <a:rPr lang="en-US">
                <a:latin typeface="Palatino" pitchFamily="18" charset="0"/>
              </a:rPr>
              <a:t> an </a:t>
            </a:r>
            <a:r>
              <a:rPr lang="en-US" b="1">
                <a:latin typeface="Palatino" pitchFamily="18" charset="0"/>
              </a:rPr>
              <a:t>ID</a:t>
            </a:r>
            <a:r>
              <a:rPr lang="en-US">
                <a:latin typeface="Palatino" pitchFamily="18" charset="0"/>
              </a:rPr>
              <a:t> and </a:t>
            </a:r>
            <a:r>
              <a:rPr lang="en-US" b="1">
                <a:latin typeface="Palatino" pitchFamily="18" charset="0"/>
              </a:rPr>
              <a:t>Password</a:t>
            </a:r>
            <a:r>
              <a:rPr lang="en-US">
                <a:latin typeface="Palatino" pitchFamily="18" charset="0"/>
              </a:rPr>
              <a:t> to allow remote access</a:t>
            </a:r>
          </a:p>
          <a:p>
            <a:pPr lvl="1">
              <a:spcBef>
                <a:spcPts val="300"/>
              </a:spcBef>
            </a:pPr>
            <a:r>
              <a:rPr lang="en-US" i="1">
                <a:latin typeface="Palatino" pitchFamily="18" charset="0"/>
              </a:rPr>
              <a:t>Displays</a:t>
            </a:r>
            <a:r>
              <a:rPr lang="en-US">
                <a:latin typeface="Palatino" pitchFamily="18" charset="0"/>
              </a:rPr>
              <a:t> </a:t>
            </a:r>
            <a:r>
              <a:rPr lang="en-US" b="1">
                <a:latin typeface="Palatino" pitchFamily="18" charset="0"/>
              </a:rPr>
              <a:t>FloorPlan</a:t>
            </a:r>
            <a:r>
              <a:rPr lang="en-US">
                <a:latin typeface="Palatino" pitchFamily="18" charset="0"/>
              </a:rPr>
              <a:t> and </a:t>
            </a:r>
            <a:r>
              <a:rPr lang="en-US" b="1">
                <a:latin typeface="Palatino" pitchFamily="18" charset="0"/>
              </a:rPr>
              <a:t>SensorLocations</a:t>
            </a:r>
            <a:endParaRPr lang="en-US">
              <a:latin typeface="Palatino" pitchFamily="18" charset="0"/>
            </a:endParaRPr>
          </a:p>
          <a:p>
            <a:pPr lvl="1">
              <a:spcBef>
                <a:spcPts val="300"/>
              </a:spcBef>
            </a:pPr>
            <a:r>
              <a:rPr lang="en-US" i="1">
                <a:latin typeface="Palatino" pitchFamily="18" charset="0"/>
              </a:rPr>
              <a:t>Displays</a:t>
            </a:r>
            <a:r>
              <a:rPr lang="en-US">
                <a:latin typeface="Palatino" pitchFamily="18" charset="0"/>
              </a:rPr>
              <a:t> </a:t>
            </a:r>
            <a:r>
              <a:rPr lang="en-US" b="1">
                <a:latin typeface="Palatino" pitchFamily="18" charset="0"/>
              </a:rPr>
              <a:t>VideoCameraLocations</a:t>
            </a:r>
            <a:r>
              <a:rPr lang="en-US">
                <a:latin typeface="Palatino" pitchFamily="18" charset="0"/>
              </a:rPr>
              <a:t> on floor plan</a:t>
            </a:r>
          </a:p>
          <a:p>
            <a:pPr lvl="1">
              <a:spcBef>
                <a:spcPts val="300"/>
              </a:spcBef>
            </a:pPr>
            <a:r>
              <a:rPr lang="en-US" i="1">
                <a:latin typeface="Palatino" pitchFamily="18" charset="0"/>
              </a:rPr>
              <a:t>Selects</a:t>
            </a:r>
            <a:r>
              <a:rPr lang="en-US">
                <a:latin typeface="Palatino" pitchFamily="18" charset="0"/>
              </a:rPr>
              <a:t> </a:t>
            </a:r>
            <a:r>
              <a:rPr lang="en-US" b="1">
                <a:latin typeface="Palatino" pitchFamily="18" charset="0"/>
              </a:rPr>
              <a:t>VideoCamera</a:t>
            </a:r>
            <a:r>
              <a:rPr lang="en-US">
                <a:latin typeface="Palatino" pitchFamily="18" charset="0"/>
              </a:rPr>
              <a:t> for viewing</a:t>
            </a:r>
          </a:p>
          <a:p>
            <a:pPr lvl="1">
              <a:spcBef>
                <a:spcPts val="300"/>
              </a:spcBef>
            </a:pPr>
            <a:r>
              <a:rPr lang="en-US" i="1">
                <a:latin typeface="Palatino" pitchFamily="18" charset="0"/>
              </a:rPr>
              <a:t>Views</a:t>
            </a:r>
            <a:r>
              <a:rPr lang="en-US">
                <a:latin typeface="Palatino" pitchFamily="18" charset="0"/>
              </a:rPr>
              <a:t> </a:t>
            </a:r>
            <a:r>
              <a:rPr lang="en-US" b="1">
                <a:latin typeface="Palatino" pitchFamily="18" charset="0"/>
              </a:rPr>
              <a:t>VideoImages</a:t>
            </a:r>
            <a:r>
              <a:rPr lang="en-US">
                <a:latin typeface="Palatino" pitchFamily="18" charset="0"/>
              </a:rPr>
              <a:t> (four frames per second)</a:t>
            </a:r>
          </a:p>
          <a:p>
            <a:pPr lvl="1">
              <a:spcBef>
                <a:spcPts val="300"/>
              </a:spcBef>
            </a:pPr>
            <a:r>
              <a:rPr lang="en-US" i="1">
                <a:latin typeface="Palatino" pitchFamily="18" charset="0"/>
              </a:rPr>
              <a:t>Pans</a:t>
            </a:r>
            <a:r>
              <a:rPr lang="en-US">
                <a:latin typeface="Palatino" pitchFamily="18" charset="0"/>
              </a:rPr>
              <a:t> or </a:t>
            </a:r>
            <a:r>
              <a:rPr lang="en-US" i="1">
                <a:latin typeface="Palatino" pitchFamily="18" charset="0"/>
              </a:rPr>
              <a:t>zooms</a:t>
            </a:r>
            <a:r>
              <a:rPr lang="en-US">
                <a:latin typeface="Palatino" pitchFamily="18" charset="0"/>
              </a:rPr>
              <a:t> the</a:t>
            </a:r>
            <a:r>
              <a:rPr lang="en-US" b="1">
                <a:latin typeface="Palatino" pitchFamily="18" charset="0"/>
              </a:rPr>
              <a:t> VideoCamera</a:t>
            </a:r>
          </a:p>
          <a:p>
            <a:pPr>
              <a:spcBef>
                <a:spcPts val="300"/>
              </a:spcBef>
            </a:pPr>
            <a:r>
              <a:rPr lang="en-US">
                <a:latin typeface="Palatino" pitchFamily="18" charset="0"/>
              </a:rPr>
              <a:t>Based on these actions and objects we create a design layout --&gt;</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B7C4C38A-A2A9-4A7D-B2D8-E0F94D6D5A13}" type="slidenum">
              <a:rPr lang="en-US"/>
              <a:pPr/>
              <a:t>123</a:t>
            </a:fld>
            <a:endParaRPr lang="en-US"/>
          </a:p>
        </p:txBody>
      </p:sp>
      <p:sp>
        <p:nvSpPr>
          <p:cNvPr id="102402" name="Rectangle 2"/>
          <p:cNvSpPr>
            <a:spLocks noGrp="1" noChangeArrowheads="1"/>
          </p:cNvSpPr>
          <p:nvPr>
            <p:ph type="title"/>
          </p:nvPr>
        </p:nvSpPr>
        <p:spPr/>
        <p:txBody>
          <a:bodyPr/>
          <a:lstStyle/>
          <a:p>
            <a:r>
              <a:rPr lang="en-US"/>
              <a:t>Design Layout</a:t>
            </a:r>
          </a:p>
        </p:txBody>
      </p:sp>
      <p:pic>
        <p:nvPicPr>
          <p:cNvPr id="102404" name="Picture 4" descr="Figure 9-7"/>
          <p:cNvPicPr>
            <a:picLocks noChangeAspect="1" noChangeArrowheads="1"/>
          </p:cNvPicPr>
          <p:nvPr/>
        </p:nvPicPr>
        <p:blipFill>
          <a:blip r:embed="rId2" cstate="print"/>
          <a:srcRect/>
          <a:stretch>
            <a:fillRect/>
          </a:stretch>
        </p:blipFill>
        <p:spPr bwMode="auto">
          <a:xfrm>
            <a:off x="2667000" y="1828800"/>
            <a:ext cx="3532188" cy="4495800"/>
          </a:xfrm>
          <a:prstGeom prst="rect">
            <a:avLst/>
          </a:prstGeom>
          <a:noFill/>
        </p:spPr>
      </p:pic>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C869354E-FB04-41EC-88C1-3E1ADA139194}" type="slidenum">
              <a:rPr lang="en-US"/>
              <a:pPr/>
              <a:t>124</a:t>
            </a:fld>
            <a:endParaRPr lang="en-US"/>
          </a:p>
        </p:txBody>
      </p:sp>
      <p:sp>
        <p:nvSpPr>
          <p:cNvPr id="103426" name="Rectangle 2"/>
          <p:cNvSpPr>
            <a:spLocks noGrp="1" noChangeArrowheads="1"/>
          </p:cNvSpPr>
          <p:nvPr>
            <p:ph type="title"/>
          </p:nvPr>
        </p:nvSpPr>
        <p:spPr/>
        <p:txBody>
          <a:bodyPr/>
          <a:lstStyle/>
          <a:p>
            <a:r>
              <a:rPr lang="en-US"/>
              <a:t>Revising the Layout</a:t>
            </a:r>
          </a:p>
        </p:txBody>
      </p:sp>
      <p:pic>
        <p:nvPicPr>
          <p:cNvPr id="103428" name="Picture 4" descr="Figure 9-8"/>
          <p:cNvPicPr>
            <a:picLocks noChangeAspect="1" noChangeArrowheads="1"/>
          </p:cNvPicPr>
          <p:nvPr/>
        </p:nvPicPr>
        <p:blipFill>
          <a:blip r:embed="rId2" cstate="print"/>
          <a:srcRect/>
          <a:stretch>
            <a:fillRect/>
          </a:stretch>
        </p:blipFill>
        <p:spPr bwMode="auto">
          <a:xfrm>
            <a:off x="2667000" y="1828800"/>
            <a:ext cx="3532188" cy="4495800"/>
          </a:xfrm>
          <a:prstGeom prst="rect">
            <a:avLst/>
          </a:prstGeom>
          <a:noFill/>
        </p:spPr>
      </p:pic>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BF2FB316-B28E-4691-A71E-4F888000CBD1}" type="slidenum">
              <a:rPr lang="en-US"/>
              <a:pPr/>
              <a:t>125</a:t>
            </a:fld>
            <a:endParaRPr lang="en-US"/>
          </a:p>
        </p:txBody>
      </p:sp>
      <p:sp>
        <p:nvSpPr>
          <p:cNvPr id="104450" name="Rectangle 2"/>
          <p:cNvSpPr>
            <a:spLocks noGrp="1" noChangeArrowheads="1"/>
          </p:cNvSpPr>
          <p:nvPr>
            <p:ph type="title"/>
          </p:nvPr>
        </p:nvSpPr>
        <p:spPr/>
        <p:txBody>
          <a:bodyPr/>
          <a:lstStyle/>
          <a:p>
            <a:r>
              <a:rPr lang="en-US"/>
              <a:t>Aesthetic Design - I</a:t>
            </a:r>
          </a:p>
        </p:txBody>
      </p:sp>
      <p:sp>
        <p:nvSpPr>
          <p:cNvPr id="104451" name="Rectangle 3"/>
          <p:cNvSpPr>
            <a:spLocks noGrp="1" noChangeArrowheads="1"/>
          </p:cNvSpPr>
          <p:nvPr>
            <p:ph type="body" idx="1"/>
          </p:nvPr>
        </p:nvSpPr>
        <p:spPr/>
        <p:txBody>
          <a:bodyPr/>
          <a:lstStyle/>
          <a:p>
            <a:pPr>
              <a:lnSpc>
                <a:spcPct val="90000"/>
              </a:lnSpc>
            </a:pPr>
            <a:r>
              <a:rPr lang="en-US" sz="2000">
                <a:latin typeface="Palatino" pitchFamily="18" charset="0"/>
              </a:rPr>
              <a:t>Don’t be afraid of white space</a:t>
            </a:r>
            <a:r>
              <a:rPr lang="en-US" sz="2000" i="1">
                <a:latin typeface="Palatino" pitchFamily="18" charset="0"/>
              </a:rPr>
              <a:t>.</a:t>
            </a:r>
          </a:p>
          <a:p>
            <a:pPr>
              <a:lnSpc>
                <a:spcPct val="90000"/>
              </a:lnSpc>
            </a:pPr>
            <a:r>
              <a:rPr lang="en-US" sz="2000">
                <a:latin typeface="Palatino" pitchFamily="18" charset="0"/>
              </a:rPr>
              <a:t>Emphasize content</a:t>
            </a:r>
            <a:r>
              <a:rPr lang="en-US" sz="2000" i="1">
                <a:latin typeface="Palatino" pitchFamily="18" charset="0"/>
              </a:rPr>
              <a:t>.</a:t>
            </a:r>
            <a:r>
              <a:rPr lang="en-US" sz="2000">
                <a:latin typeface="Palatino" pitchFamily="18" charset="0"/>
              </a:rPr>
              <a:t> </a:t>
            </a:r>
          </a:p>
          <a:p>
            <a:pPr>
              <a:lnSpc>
                <a:spcPct val="90000"/>
              </a:lnSpc>
            </a:pPr>
            <a:r>
              <a:rPr lang="en-US" sz="2000">
                <a:latin typeface="Palatino" pitchFamily="18" charset="0"/>
              </a:rPr>
              <a:t>Organize layout elements from top-left to bottom-right.</a:t>
            </a:r>
          </a:p>
          <a:p>
            <a:pPr>
              <a:lnSpc>
                <a:spcPct val="90000"/>
              </a:lnSpc>
            </a:pPr>
            <a:r>
              <a:rPr lang="en-US" sz="2000">
                <a:latin typeface="Palatino" pitchFamily="18" charset="0"/>
              </a:rPr>
              <a:t>Don’t extend your real estate with the scrolling bar. </a:t>
            </a:r>
          </a:p>
          <a:p>
            <a:pPr>
              <a:lnSpc>
                <a:spcPct val="90000"/>
              </a:lnSpc>
            </a:pPr>
            <a:r>
              <a:rPr lang="en-US" sz="2000">
                <a:latin typeface="Palatino" pitchFamily="18" charset="0"/>
              </a:rPr>
              <a:t>Consider resolution and browser window size when designing the layout</a:t>
            </a:r>
            <a:r>
              <a:rPr lang="en-US" sz="2000" i="1">
                <a:latin typeface="Palatino" pitchFamily="18" charset="0"/>
              </a:rPr>
              <a:t>.</a:t>
            </a:r>
          </a:p>
          <a:p>
            <a:pPr>
              <a:lnSpc>
                <a:spcPct val="90000"/>
              </a:lnSpc>
            </a:pPr>
            <a:r>
              <a:rPr lang="en-US" sz="2000">
                <a:latin typeface="Palatino" pitchFamily="18" charset="0"/>
              </a:rPr>
              <a:t>Design the layout for freedom of navigation.</a:t>
            </a:r>
          </a:p>
          <a:p>
            <a:pPr>
              <a:lnSpc>
                <a:spcPct val="90000"/>
              </a:lnSpc>
            </a:pPr>
            <a:r>
              <a:rPr lang="en-US" sz="2000">
                <a:latin typeface="Palatino" pitchFamily="18" charset="0"/>
              </a:rPr>
              <a:t>Don’t assume that the layout will be consistent across different display devices and browsers. </a:t>
            </a:r>
          </a:p>
          <a:p>
            <a:pPr>
              <a:lnSpc>
                <a:spcPct val="90000"/>
              </a:lnSpc>
            </a:pPr>
            <a:r>
              <a:rPr lang="en-US" sz="2000">
                <a:latin typeface="Palatino" pitchFamily="18" charset="0"/>
              </a:rPr>
              <a:t>If you use photos, make them small format with the option to enlarge</a:t>
            </a:r>
            <a:r>
              <a:rPr lang="en-US" sz="2000" i="1">
                <a:latin typeface="Palatino" pitchFamily="18" charset="0"/>
              </a:rPr>
              <a:t>.</a:t>
            </a:r>
            <a:r>
              <a:rPr lang="en-US" sz="2000">
                <a:latin typeface="Palatino" pitchFamily="18" charset="0"/>
              </a:rPr>
              <a:t> </a:t>
            </a:r>
          </a:p>
          <a:p>
            <a:pPr>
              <a:lnSpc>
                <a:spcPct val="90000"/>
              </a:lnSpc>
            </a:pPr>
            <a:r>
              <a:rPr lang="en-US" sz="2000">
                <a:latin typeface="Palatino" pitchFamily="18" charset="0"/>
              </a:rPr>
              <a:t>If you want a cohesive layout, look, and feel across all WebApp pages, use a cascading style sheet (CSS). </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0F157AE0-0843-43DF-869A-F94DB7AE88DD}" type="slidenum">
              <a:rPr lang="en-US"/>
              <a:pPr/>
              <a:t>126</a:t>
            </a:fld>
            <a:endParaRPr lang="en-US"/>
          </a:p>
        </p:txBody>
      </p:sp>
      <p:sp>
        <p:nvSpPr>
          <p:cNvPr id="105474" name="Rectangle 2"/>
          <p:cNvSpPr>
            <a:spLocks noGrp="1" noChangeArrowheads="1"/>
          </p:cNvSpPr>
          <p:nvPr>
            <p:ph type="title"/>
          </p:nvPr>
        </p:nvSpPr>
        <p:spPr/>
        <p:txBody>
          <a:bodyPr/>
          <a:lstStyle/>
          <a:p>
            <a:r>
              <a:rPr lang="en-US"/>
              <a:t>Usability</a:t>
            </a:r>
          </a:p>
        </p:txBody>
      </p:sp>
      <p:sp>
        <p:nvSpPr>
          <p:cNvPr id="105475" name="Rectangle 3"/>
          <p:cNvSpPr>
            <a:spLocks noGrp="1" noChangeArrowheads="1"/>
          </p:cNvSpPr>
          <p:nvPr>
            <p:ph type="body" idx="1"/>
          </p:nvPr>
        </p:nvSpPr>
        <p:spPr/>
        <p:txBody>
          <a:bodyPr/>
          <a:lstStyle/>
          <a:p>
            <a:pPr lvl="2">
              <a:lnSpc>
                <a:spcPct val="90000"/>
              </a:lnSpc>
              <a:spcBef>
                <a:spcPts val="300"/>
              </a:spcBef>
            </a:pPr>
            <a:r>
              <a:rPr lang="en-US" sz="1600">
                <a:latin typeface="Palatino" pitchFamily="18" charset="0"/>
              </a:rPr>
              <a:t>Is the WebApp usable without continual help or instruction?</a:t>
            </a:r>
          </a:p>
          <a:p>
            <a:pPr lvl="2">
              <a:lnSpc>
                <a:spcPct val="90000"/>
              </a:lnSpc>
            </a:pPr>
            <a:r>
              <a:rPr lang="en-US" sz="1600">
                <a:latin typeface="Palatino" pitchFamily="18" charset="0"/>
              </a:rPr>
              <a:t>Do the rules of interaction and navigation help a knowledgeable user work efficiently?</a:t>
            </a:r>
          </a:p>
          <a:p>
            <a:pPr lvl="2">
              <a:lnSpc>
                <a:spcPct val="90000"/>
              </a:lnSpc>
            </a:pPr>
            <a:r>
              <a:rPr lang="en-US" sz="1600">
                <a:latin typeface="Palatino" pitchFamily="18" charset="0"/>
              </a:rPr>
              <a:t>Do interaction and navigation mechanisms become more flexible as users become more knowledgeable?</a:t>
            </a:r>
          </a:p>
          <a:p>
            <a:pPr lvl="2">
              <a:lnSpc>
                <a:spcPct val="90000"/>
              </a:lnSpc>
            </a:pPr>
            <a:r>
              <a:rPr lang="en-US" sz="1600">
                <a:latin typeface="Palatino" pitchFamily="18" charset="0"/>
              </a:rPr>
              <a:t>Has the WebApp been tuned to the physical and social environment in which it will be used?</a:t>
            </a:r>
          </a:p>
          <a:p>
            <a:pPr lvl="2">
              <a:lnSpc>
                <a:spcPct val="90000"/>
              </a:lnSpc>
            </a:pPr>
            <a:r>
              <a:rPr lang="en-US" sz="1600">
                <a:latin typeface="Palatino" pitchFamily="18" charset="0"/>
              </a:rPr>
              <a:t>Are users aware of the state of the WebApp? Do users know where they are at all times?</a:t>
            </a:r>
          </a:p>
          <a:p>
            <a:pPr lvl="2">
              <a:lnSpc>
                <a:spcPct val="90000"/>
              </a:lnSpc>
            </a:pPr>
            <a:r>
              <a:rPr lang="en-US" sz="1600">
                <a:latin typeface="Palatino" pitchFamily="18" charset="0"/>
              </a:rPr>
              <a:t>Is the interface structured in a logical and consistent manner?</a:t>
            </a:r>
          </a:p>
          <a:p>
            <a:pPr lvl="2">
              <a:lnSpc>
                <a:spcPct val="90000"/>
              </a:lnSpc>
            </a:pPr>
            <a:r>
              <a:rPr lang="en-US" sz="1600">
                <a:latin typeface="Palatino" pitchFamily="18" charset="0"/>
              </a:rPr>
              <a:t>Are interaction and navigation mechanisms, icons, and procedures consistent across the interface?</a:t>
            </a:r>
          </a:p>
          <a:p>
            <a:pPr lvl="2">
              <a:lnSpc>
                <a:spcPct val="90000"/>
              </a:lnSpc>
            </a:pPr>
            <a:r>
              <a:rPr lang="en-US" sz="1600">
                <a:latin typeface="Palatino" pitchFamily="18" charset="0"/>
              </a:rPr>
              <a:t>Does the interaction anticipate errors and help users correct them?</a:t>
            </a:r>
          </a:p>
          <a:p>
            <a:pPr lvl="2">
              <a:lnSpc>
                <a:spcPct val="90000"/>
              </a:lnSpc>
            </a:pPr>
            <a:r>
              <a:rPr lang="en-US" sz="1600">
                <a:latin typeface="Palatino" pitchFamily="18" charset="0"/>
              </a:rPr>
              <a:t>Is the interface tolerant of errors that are made?</a:t>
            </a:r>
          </a:p>
          <a:p>
            <a:pPr lvl="2">
              <a:lnSpc>
                <a:spcPct val="90000"/>
              </a:lnSpc>
            </a:pPr>
            <a:r>
              <a:rPr lang="en-US" sz="1600">
                <a:latin typeface="Palatino" pitchFamily="18" charset="0"/>
              </a:rPr>
              <a:t>Is the interaction simple?</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3D0F186D-C684-4EA0-93F0-EB03168073C0}" type="slidenum">
              <a:rPr lang="en-US"/>
              <a:pPr/>
              <a:t>127</a:t>
            </a:fld>
            <a:endParaRPr lang="en-US"/>
          </a:p>
        </p:txBody>
      </p:sp>
      <p:sp>
        <p:nvSpPr>
          <p:cNvPr id="106498" name="Rectangle 2"/>
          <p:cNvSpPr>
            <a:spLocks noGrp="1" noChangeArrowheads="1"/>
          </p:cNvSpPr>
          <p:nvPr>
            <p:ph type="title"/>
          </p:nvPr>
        </p:nvSpPr>
        <p:spPr/>
        <p:txBody>
          <a:bodyPr/>
          <a:lstStyle/>
          <a:p>
            <a:r>
              <a:rPr lang="en-US"/>
              <a:t>Other Design Issues</a:t>
            </a:r>
          </a:p>
        </p:txBody>
      </p:sp>
      <p:sp>
        <p:nvSpPr>
          <p:cNvPr id="106499" name="Rectangle 3"/>
          <p:cNvSpPr>
            <a:spLocks noGrp="1" noChangeArrowheads="1"/>
          </p:cNvSpPr>
          <p:nvPr>
            <p:ph type="body" idx="1"/>
          </p:nvPr>
        </p:nvSpPr>
        <p:spPr>
          <a:xfrm>
            <a:off x="2819400" y="1905000"/>
            <a:ext cx="4268788" cy="4191000"/>
          </a:xfrm>
        </p:spPr>
        <p:txBody>
          <a:bodyPr/>
          <a:lstStyle/>
          <a:p>
            <a:r>
              <a:rPr lang="en-US"/>
              <a:t>Response time</a:t>
            </a:r>
          </a:p>
          <a:p>
            <a:r>
              <a:rPr lang="en-US"/>
              <a:t>“Help” facilities</a:t>
            </a:r>
          </a:p>
          <a:p>
            <a:r>
              <a:rPr lang="en-US"/>
              <a:t>Error handling</a:t>
            </a:r>
          </a:p>
          <a:p>
            <a:r>
              <a:rPr lang="en-US"/>
              <a:t>Accessibility</a:t>
            </a:r>
          </a:p>
          <a:p>
            <a:r>
              <a:rPr lang="en-US"/>
              <a:t>Internationalization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Engineering</a:t>
            </a:r>
            <a:endParaRPr lang="en-IN" dirty="0"/>
          </a:p>
        </p:txBody>
      </p:sp>
      <p:sp>
        <p:nvSpPr>
          <p:cNvPr id="3" name="Content Placeholder 2"/>
          <p:cNvSpPr>
            <a:spLocks noGrp="1"/>
          </p:cNvSpPr>
          <p:nvPr>
            <p:ph idx="1"/>
          </p:nvPr>
        </p:nvSpPr>
        <p:spPr/>
        <p:txBody>
          <a:bodyPr/>
          <a:lstStyle/>
          <a:p>
            <a:r>
              <a:rPr lang="en-IN" dirty="0" smtClean="0"/>
              <a:t>Goal is to build </a:t>
            </a:r>
            <a:r>
              <a:rPr lang="en-IN" dirty="0" err="1" smtClean="0"/>
              <a:t>WebApps</a:t>
            </a:r>
            <a:r>
              <a:rPr lang="en-IN" dirty="0" smtClean="0"/>
              <a:t> or Web based system that satisfy users’ needs and provide real benefit to their clients’ businesses or organizations.</a:t>
            </a:r>
          </a:p>
          <a:p>
            <a:endParaRPr lang="en-US" i="1" dirty="0" smtClean="0">
              <a:latin typeface="Arial" pitchFamily="34" charset="0"/>
              <a:cs typeface="Arial" pitchFamily="34" charset="0"/>
            </a:endParaRPr>
          </a:p>
          <a:p>
            <a:r>
              <a:rPr lang="en-US" i="1" dirty="0" smtClean="0">
                <a:latin typeface="Arial" pitchFamily="34" charset="0"/>
                <a:cs typeface="Arial" pitchFamily="34" charset="0"/>
              </a:rPr>
              <a:t>i.e. To build </a:t>
            </a:r>
            <a:r>
              <a:rPr lang="en-US" i="1" dirty="0" smtClean="0">
                <a:solidFill>
                  <a:schemeClr val="folHlink"/>
                </a:solidFill>
                <a:latin typeface="Arial" pitchFamily="34" charset="0"/>
                <a:cs typeface="Arial" pitchFamily="34" charset="0"/>
              </a:rPr>
              <a:t>industry-quality</a:t>
            </a:r>
            <a:r>
              <a:rPr lang="en-US" i="1" dirty="0" smtClean="0">
                <a:latin typeface="Arial" pitchFamily="34" charset="0"/>
                <a:cs typeface="Arial" pitchFamily="34" charset="0"/>
              </a:rPr>
              <a:t> </a:t>
            </a:r>
            <a:r>
              <a:rPr lang="en-US" i="1" dirty="0" err="1" smtClean="0">
                <a:latin typeface="Arial" pitchFamily="34" charset="0"/>
                <a:cs typeface="Arial" pitchFamily="34" charset="0"/>
              </a:rPr>
              <a:t>WebApps</a:t>
            </a:r>
            <a:endParaRPr lang="en-US" i="1" dirty="0" smtClean="0">
              <a:latin typeface="Arial" pitchFamily="34" charset="0"/>
              <a:cs typeface="Arial" pitchFamily="34" charset="0"/>
            </a:endParaRPr>
          </a:p>
          <a:p>
            <a:endParaRPr lang="en-IN" dirty="0" smtClean="0"/>
          </a:p>
        </p:txBody>
      </p:sp>
      <p:sp>
        <p:nvSpPr>
          <p:cNvPr id="4" name="Footer Placeholder 3"/>
          <p:cNvSpPr>
            <a:spLocks noGrp="1"/>
          </p:cNvSpPr>
          <p:nvPr>
            <p:ph type="ftr" sz="quarter" idx="10"/>
          </p:nvPr>
        </p:nvSpPr>
        <p:spPr/>
        <p:txBody>
          <a:bodyPr/>
          <a:lstStyle/>
          <a:p>
            <a:r>
              <a:rPr lang="en-US" smtClean="0"/>
              <a:t>These slides are designed to accompany </a:t>
            </a:r>
            <a:r>
              <a:rPr lang="en-US" i="1" smtClean="0"/>
              <a:t>Web Engineering: A Practitioner’s Approach </a:t>
            </a:r>
            <a:r>
              <a:rPr lang="en-US" smtClean="0"/>
              <a:t>(The McGraw-Hill Companies, Inc.) by Roger Pressman and David Lowe, copyright 2009 </a:t>
            </a:r>
            <a:endParaRPr lang="en-US"/>
          </a:p>
        </p:txBody>
      </p:sp>
      <p:sp>
        <p:nvSpPr>
          <p:cNvPr id="5" name="Slide Number Placeholder 4"/>
          <p:cNvSpPr>
            <a:spLocks noGrp="1"/>
          </p:cNvSpPr>
          <p:nvPr>
            <p:ph type="sldNum" sz="quarter" idx="11"/>
          </p:nvPr>
        </p:nvSpPr>
        <p:spPr/>
        <p:txBody>
          <a:bodyPr/>
          <a:lstStyle/>
          <a:p>
            <a:fld id="{8F9C9D63-5110-4E47-B4D2-C37E6E4D4078}"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587425A1-1D18-4308-899D-638FA08FFAD7}" type="slidenum">
              <a:rPr lang="en-US"/>
              <a:pPr/>
              <a:t>14</a:t>
            </a:fld>
            <a:endParaRPr lang="en-US"/>
          </a:p>
        </p:txBody>
      </p:sp>
      <p:sp>
        <p:nvSpPr>
          <p:cNvPr id="14338" name="Rectangle 2"/>
          <p:cNvSpPr>
            <a:spLocks noGrp="1" noChangeArrowheads="1"/>
          </p:cNvSpPr>
          <p:nvPr>
            <p:ph type="title"/>
          </p:nvPr>
        </p:nvSpPr>
        <p:spPr/>
        <p:txBody>
          <a:bodyPr/>
          <a:lstStyle/>
          <a:p>
            <a:r>
              <a:rPr lang="en-US" dirty="0"/>
              <a:t>Chapter 2: </a:t>
            </a:r>
            <a:r>
              <a:rPr lang="en-US" i="1" dirty="0"/>
              <a:t>Web Engineering</a:t>
            </a:r>
            <a:endParaRPr lang="en-US" dirty="0"/>
          </a:p>
        </p:txBody>
      </p:sp>
      <p:sp>
        <p:nvSpPr>
          <p:cNvPr id="14339" name="Rectangle 3"/>
          <p:cNvSpPr>
            <a:spLocks noGrp="1" noChangeArrowheads="1"/>
          </p:cNvSpPr>
          <p:nvPr>
            <p:ph type="body" idx="1"/>
          </p:nvPr>
        </p:nvSpPr>
        <p:spPr/>
        <p:txBody>
          <a:bodyPr/>
          <a:lstStyle/>
          <a:p>
            <a:r>
              <a:rPr lang="en-US" dirty="0" smtClean="0"/>
              <a:t>Definition</a:t>
            </a:r>
            <a:endParaRPr lang="en-US" dirty="0"/>
          </a:p>
          <a:p>
            <a:pPr lvl="1"/>
            <a:r>
              <a:rPr lang="en-US" sz="2800" i="1" dirty="0" smtClean="0">
                <a:latin typeface="Arial" pitchFamily="34" charset="0"/>
                <a:cs typeface="Arial" pitchFamily="34" charset="0"/>
              </a:rPr>
              <a:t>An</a:t>
            </a:r>
            <a:r>
              <a:rPr lang="en-US" sz="2800" i="1" dirty="0" smtClean="0">
                <a:solidFill>
                  <a:schemeClr val="folHlink"/>
                </a:solidFill>
                <a:latin typeface="Arial" pitchFamily="34" charset="0"/>
                <a:cs typeface="Arial" pitchFamily="34" charset="0"/>
              </a:rPr>
              <a:t> </a:t>
            </a:r>
            <a:r>
              <a:rPr lang="en-US" sz="2800" i="1" dirty="0">
                <a:solidFill>
                  <a:schemeClr val="folHlink"/>
                </a:solidFill>
                <a:latin typeface="Arial" pitchFamily="34" charset="0"/>
                <a:cs typeface="Arial" pitchFamily="34" charset="0"/>
              </a:rPr>
              <a:t>agile</a:t>
            </a:r>
            <a:r>
              <a:rPr lang="en-US" sz="2800" i="1" dirty="0">
                <a:latin typeface="Arial" pitchFamily="34" charset="0"/>
                <a:cs typeface="Arial" pitchFamily="34" charset="0"/>
              </a:rPr>
              <a:t>, yet </a:t>
            </a:r>
            <a:r>
              <a:rPr lang="en-US" sz="2800" i="1" dirty="0">
                <a:solidFill>
                  <a:schemeClr val="folHlink"/>
                </a:solidFill>
                <a:latin typeface="Arial" pitchFamily="34" charset="0"/>
                <a:cs typeface="Arial" pitchFamily="34" charset="0"/>
              </a:rPr>
              <a:t>disciplined framework</a:t>
            </a:r>
            <a:r>
              <a:rPr lang="en-US" sz="2800" i="1" dirty="0">
                <a:latin typeface="Arial" pitchFamily="34" charset="0"/>
                <a:cs typeface="Arial" pitchFamily="34" charset="0"/>
              </a:rPr>
              <a:t> for building </a:t>
            </a:r>
            <a:r>
              <a:rPr lang="en-US" sz="2800" i="1" dirty="0">
                <a:solidFill>
                  <a:schemeClr val="folHlink"/>
                </a:solidFill>
                <a:latin typeface="Arial" pitchFamily="34" charset="0"/>
                <a:cs typeface="Arial" pitchFamily="34" charset="0"/>
              </a:rPr>
              <a:t>industry-quality</a:t>
            </a:r>
            <a:r>
              <a:rPr lang="en-US" sz="2800" i="1" dirty="0">
                <a:latin typeface="Arial" pitchFamily="34" charset="0"/>
                <a:cs typeface="Arial" pitchFamily="34" charset="0"/>
              </a:rPr>
              <a:t> </a:t>
            </a:r>
            <a:r>
              <a:rPr lang="en-US" sz="2800" i="1" dirty="0" err="1" smtClean="0">
                <a:latin typeface="Arial" pitchFamily="34" charset="0"/>
                <a:cs typeface="Arial" pitchFamily="34" charset="0"/>
              </a:rPr>
              <a:t>WebApps</a:t>
            </a:r>
            <a:endParaRPr lang="en-US" sz="2800" i="1" dirty="0">
              <a:latin typeface="Arial" pitchFamily="34" charset="0"/>
              <a:cs typeface="Arial" pitchFamily="34" charset="0"/>
            </a:endParaRP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3AA96C3C-E922-47CA-96FF-A5D1FC521F09}" type="slidenum">
              <a:rPr lang="en-US"/>
              <a:pPr/>
              <a:t>15</a:t>
            </a:fld>
            <a:endParaRPr lang="en-US"/>
          </a:p>
        </p:txBody>
      </p:sp>
      <p:sp>
        <p:nvSpPr>
          <p:cNvPr id="15362" name="Rectangle 2"/>
          <p:cNvSpPr>
            <a:spLocks noGrp="1" noChangeArrowheads="1"/>
          </p:cNvSpPr>
          <p:nvPr>
            <p:ph type="title"/>
          </p:nvPr>
        </p:nvSpPr>
        <p:spPr/>
        <p:txBody>
          <a:bodyPr/>
          <a:lstStyle/>
          <a:p>
            <a:r>
              <a:rPr lang="en-US" dirty="0" smtClean="0"/>
              <a:t>Agile Approach</a:t>
            </a:r>
            <a:endParaRPr lang="en-US" dirty="0"/>
          </a:p>
        </p:txBody>
      </p:sp>
      <p:sp>
        <p:nvSpPr>
          <p:cNvPr id="15363" name="Rectangle 3"/>
          <p:cNvSpPr>
            <a:spLocks noGrp="1" noChangeArrowheads="1"/>
          </p:cNvSpPr>
          <p:nvPr>
            <p:ph type="body" idx="1"/>
          </p:nvPr>
        </p:nvSpPr>
        <p:spPr/>
        <p:txBody>
          <a:bodyPr/>
          <a:lstStyle/>
          <a:p>
            <a:r>
              <a:rPr lang="en-US" dirty="0"/>
              <a:t>Business strategies and rules change rapidly</a:t>
            </a:r>
          </a:p>
          <a:p>
            <a:r>
              <a:rPr lang="en-US" dirty="0"/>
              <a:t>Management demands near-instantaneous responsiveness (even when such </a:t>
            </a:r>
            <a:r>
              <a:rPr lang="en-US" b="1" dirty="0"/>
              <a:t>demands are completely </a:t>
            </a:r>
            <a:r>
              <a:rPr lang="en-US" b="1" dirty="0" smtClean="0"/>
              <a:t>unreasonable</a:t>
            </a:r>
            <a:r>
              <a:rPr lang="en-US" dirty="0" smtClean="0"/>
              <a:t>)</a:t>
            </a:r>
            <a:endParaRPr lang="en-US" dirty="0"/>
          </a:p>
          <a:p>
            <a:r>
              <a:rPr lang="en-US" dirty="0"/>
              <a:t>Stakeholders often don’t understand the consequences of the Web and </a:t>
            </a:r>
            <a:r>
              <a:rPr lang="en-US" b="1" dirty="0"/>
              <a:t>keep changing their mind</a:t>
            </a:r>
            <a:r>
              <a:rPr lang="en-US" dirty="0"/>
              <a:t> even as they </a:t>
            </a:r>
            <a:r>
              <a:rPr lang="en-US" b="1" dirty="0"/>
              <a:t>demand rapid </a:t>
            </a:r>
            <a:r>
              <a:rPr lang="en-US" b="1" dirty="0" smtClean="0"/>
              <a:t>delivery</a:t>
            </a:r>
          </a:p>
          <a:p>
            <a:endParaRPr lang="en-US" b="1" dirty="0"/>
          </a:p>
          <a:p>
            <a:pPr algn="ctr">
              <a:buNone/>
            </a:pPr>
            <a:r>
              <a:rPr lang="en-US" dirty="0"/>
              <a:t>An agile approach helps </a:t>
            </a:r>
            <a:r>
              <a:rPr lang="en-US" dirty="0" smtClean="0"/>
              <a:t>to manage </a:t>
            </a:r>
            <a:r>
              <a:rPr lang="en-US" dirty="0"/>
              <a:t>with this fluidity and </a:t>
            </a:r>
            <a:r>
              <a:rPr lang="en-US" dirty="0" smtClean="0"/>
              <a:t>uncertainty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Effect transition="in" filter="blinds(horizontal)">
                                      <p:cBhvr>
                                        <p:cTn id="7" dur="500"/>
                                        <p:tgtEl>
                                          <p:spTgt spid="153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363">
                                            <p:txEl>
                                              <p:pRg st="2" end="2"/>
                                            </p:txEl>
                                          </p:spTgt>
                                        </p:tgtEl>
                                        <p:attrNameLst>
                                          <p:attrName>style.visibility</p:attrName>
                                        </p:attrNameLst>
                                      </p:cBhvr>
                                      <p:to>
                                        <p:strVal val="visible"/>
                                      </p:to>
                                    </p:set>
                                    <p:animEffect transition="in" filter="blinds(horizontal)">
                                      <p:cBhvr>
                                        <p:cTn id="12" dur="500"/>
                                        <p:tgtEl>
                                          <p:spTgt spid="153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363">
                                            <p:txEl>
                                              <p:pRg st="4" end="4"/>
                                            </p:txEl>
                                          </p:spTgt>
                                        </p:tgtEl>
                                        <p:attrNameLst>
                                          <p:attrName>style.visibility</p:attrName>
                                        </p:attrNameLst>
                                      </p:cBhvr>
                                      <p:to>
                                        <p:strVal val="visible"/>
                                      </p:to>
                                    </p:set>
                                    <p:animEffect transition="in" filter="blinds(horizontal)">
                                      <p:cBhvr>
                                        <p:cTn id="17" dur="500"/>
                                        <p:tgtEl>
                                          <p:spTgt spid="153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Approach</a:t>
            </a:r>
            <a:endParaRPr lang="en-IN" dirty="0"/>
          </a:p>
        </p:txBody>
      </p:sp>
      <p:sp>
        <p:nvSpPr>
          <p:cNvPr id="3" name="Content Placeholder 2"/>
          <p:cNvSpPr>
            <a:spLocks noGrp="1"/>
          </p:cNvSpPr>
          <p:nvPr>
            <p:ph idx="1"/>
          </p:nvPr>
        </p:nvSpPr>
        <p:spPr/>
        <p:txBody>
          <a:bodyPr/>
          <a:lstStyle/>
          <a:p>
            <a:r>
              <a:rPr lang="en-IN" dirty="0" smtClean="0"/>
              <a:t>Able to appropriately respond to changes, Change is to </a:t>
            </a:r>
          </a:p>
          <a:p>
            <a:pPr lvl="1"/>
            <a:r>
              <a:rPr lang="en-IN" dirty="0" smtClean="0"/>
              <a:t>The software being built</a:t>
            </a:r>
          </a:p>
          <a:p>
            <a:pPr lvl="1"/>
            <a:r>
              <a:rPr lang="en-IN" dirty="0" smtClean="0"/>
              <a:t>The team members</a:t>
            </a:r>
          </a:p>
          <a:p>
            <a:pPr lvl="1"/>
            <a:r>
              <a:rPr lang="en-IN" dirty="0" smtClean="0"/>
              <a:t>New technology</a:t>
            </a:r>
          </a:p>
          <a:p>
            <a:pPr lvl="1"/>
            <a:r>
              <a:rPr lang="en-IN" dirty="0" smtClean="0"/>
              <a:t>Of all kinds that may have an impact on the product they build or the project that creates the product</a:t>
            </a:r>
          </a:p>
          <a:p>
            <a:r>
              <a:rPr lang="en-IN" dirty="0" smtClean="0"/>
              <a:t>Support for changes should be built-in everything we do in software</a:t>
            </a:r>
          </a:p>
          <a:p>
            <a:r>
              <a:rPr lang="en-IN" dirty="0" smtClean="0"/>
              <a:t>An agile team recognizes that software is developed by individuals working in teams and that the skills of these people, their ability to collaborate is at the core for the success of the project</a:t>
            </a:r>
            <a:endParaRPr lang="en-IN" dirty="0"/>
          </a:p>
        </p:txBody>
      </p:sp>
      <p:sp>
        <p:nvSpPr>
          <p:cNvPr id="4" name="Footer Placeholder 3"/>
          <p:cNvSpPr>
            <a:spLocks noGrp="1"/>
          </p:cNvSpPr>
          <p:nvPr>
            <p:ph type="ftr" sz="quarter" idx="10"/>
          </p:nvPr>
        </p:nvSpPr>
        <p:spPr/>
        <p:txBody>
          <a:bodyPr/>
          <a:lstStyle/>
          <a:p>
            <a:r>
              <a:rPr lang="en-US" smtClean="0"/>
              <a:t>These slides are designed to accompany </a:t>
            </a:r>
            <a:r>
              <a:rPr lang="en-US" i="1" smtClean="0"/>
              <a:t>Web Engineering: A Practitioner’s Approach </a:t>
            </a:r>
            <a:r>
              <a:rPr lang="en-US" smtClean="0"/>
              <a:t>(The McGraw-Hill Companies, Inc.) by Roger Pressman and David Lowe, copyright 2009 </a:t>
            </a:r>
            <a:endParaRPr lang="en-US"/>
          </a:p>
        </p:txBody>
      </p:sp>
      <p:sp>
        <p:nvSpPr>
          <p:cNvPr id="5" name="Slide Number Placeholder 4"/>
          <p:cNvSpPr>
            <a:spLocks noGrp="1"/>
          </p:cNvSpPr>
          <p:nvPr>
            <p:ph type="sldNum" sz="quarter" idx="11"/>
          </p:nvPr>
        </p:nvSpPr>
        <p:spPr/>
        <p:txBody>
          <a:bodyPr/>
          <a:lstStyle/>
          <a:p>
            <a:fld id="{8F9C9D63-5110-4E47-B4D2-C37E6E4D4078}"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6F6652EE-3E93-4B9B-B7EE-BDECEE67D2FD}" type="slidenum">
              <a:rPr lang="en-US"/>
              <a:pPr/>
              <a:t>17</a:t>
            </a:fld>
            <a:endParaRPr lang="en-US"/>
          </a:p>
        </p:txBody>
      </p:sp>
      <p:sp>
        <p:nvSpPr>
          <p:cNvPr id="16386" name="Rectangle 2"/>
          <p:cNvSpPr>
            <a:spLocks noGrp="1" noChangeArrowheads="1"/>
          </p:cNvSpPr>
          <p:nvPr>
            <p:ph type="title"/>
          </p:nvPr>
        </p:nvSpPr>
        <p:spPr/>
        <p:txBody>
          <a:bodyPr/>
          <a:lstStyle/>
          <a:p>
            <a:r>
              <a:rPr lang="en-US"/>
              <a:t>What is an Agile Process?</a:t>
            </a:r>
          </a:p>
        </p:txBody>
      </p:sp>
      <p:sp>
        <p:nvSpPr>
          <p:cNvPr id="16387" name="Rectangle 3"/>
          <p:cNvSpPr>
            <a:spLocks noGrp="1" noChangeArrowheads="1"/>
          </p:cNvSpPr>
          <p:nvPr>
            <p:ph type="body" idx="1"/>
          </p:nvPr>
        </p:nvSpPr>
        <p:spPr/>
        <p:txBody>
          <a:bodyPr/>
          <a:lstStyle/>
          <a:p>
            <a:pPr>
              <a:spcBef>
                <a:spcPts val="600"/>
              </a:spcBef>
            </a:pPr>
            <a:r>
              <a:rPr lang="en-US" sz="2000" dirty="0"/>
              <a:t>Agile Web engineering combines a philosophy and a set of development guidelines. The philosophy encourages:</a:t>
            </a:r>
          </a:p>
          <a:p>
            <a:pPr lvl="1">
              <a:spcBef>
                <a:spcPts val="600"/>
              </a:spcBef>
            </a:pPr>
            <a:r>
              <a:rPr lang="en-US" sz="1800" dirty="0">
                <a:solidFill>
                  <a:schemeClr val="folHlink"/>
                </a:solidFill>
              </a:rPr>
              <a:t>C</a:t>
            </a:r>
            <a:r>
              <a:rPr lang="en-US" sz="1800" dirty="0" smtClean="0">
                <a:solidFill>
                  <a:schemeClr val="folHlink"/>
                </a:solidFill>
              </a:rPr>
              <a:t>ustomer </a:t>
            </a:r>
            <a:r>
              <a:rPr lang="en-US" sz="1800" dirty="0">
                <a:solidFill>
                  <a:schemeClr val="folHlink"/>
                </a:solidFill>
              </a:rPr>
              <a:t>satisfaction</a:t>
            </a:r>
            <a:endParaRPr lang="en-US" sz="1800" dirty="0"/>
          </a:p>
          <a:p>
            <a:pPr lvl="1">
              <a:spcBef>
                <a:spcPts val="600"/>
              </a:spcBef>
            </a:pPr>
            <a:r>
              <a:rPr lang="en-US" sz="1800" dirty="0"/>
              <a:t>E</a:t>
            </a:r>
            <a:r>
              <a:rPr lang="en-US" sz="1800" dirty="0" smtClean="0"/>
              <a:t>arly </a:t>
            </a:r>
            <a:r>
              <a:rPr lang="en-US" sz="1800" dirty="0">
                <a:solidFill>
                  <a:schemeClr val="folHlink"/>
                </a:solidFill>
              </a:rPr>
              <a:t>incremental delivery</a:t>
            </a:r>
            <a:r>
              <a:rPr lang="en-US" sz="1800" dirty="0"/>
              <a:t> of the </a:t>
            </a:r>
            <a:r>
              <a:rPr lang="en-US" sz="1800" dirty="0" err="1"/>
              <a:t>WebApp</a:t>
            </a:r>
            <a:endParaRPr lang="en-US" sz="1800" dirty="0"/>
          </a:p>
          <a:p>
            <a:pPr lvl="1">
              <a:spcBef>
                <a:spcPts val="600"/>
              </a:spcBef>
            </a:pPr>
            <a:r>
              <a:rPr lang="en-US" sz="1800" dirty="0"/>
              <a:t>S</a:t>
            </a:r>
            <a:r>
              <a:rPr lang="en-US" sz="1800" dirty="0" smtClean="0"/>
              <a:t>mall</a:t>
            </a:r>
            <a:r>
              <a:rPr lang="en-US" sz="1800" dirty="0"/>
              <a:t>, highly </a:t>
            </a:r>
            <a:r>
              <a:rPr lang="en-US" sz="1800" dirty="0">
                <a:solidFill>
                  <a:schemeClr val="folHlink"/>
                </a:solidFill>
              </a:rPr>
              <a:t>motivated project teams</a:t>
            </a:r>
          </a:p>
          <a:p>
            <a:pPr lvl="1">
              <a:spcBef>
                <a:spcPts val="600"/>
              </a:spcBef>
            </a:pPr>
            <a:r>
              <a:rPr lang="en-US" sz="1800" dirty="0">
                <a:solidFill>
                  <a:schemeClr val="folHlink"/>
                </a:solidFill>
              </a:rPr>
              <a:t>I</a:t>
            </a:r>
            <a:r>
              <a:rPr lang="en-US" sz="1800" dirty="0" smtClean="0">
                <a:solidFill>
                  <a:schemeClr val="folHlink"/>
                </a:solidFill>
              </a:rPr>
              <a:t>nformal </a:t>
            </a:r>
            <a:r>
              <a:rPr lang="en-US" sz="1800" dirty="0">
                <a:solidFill>
                  <a:schemeClr val="folHlink"/>
                </a:solidFill>
              </a:rPr>
              <a:t>methods</a:t>
            </a:r>
            <a:endParaRPr lang="en-US" sz="1800" dirty="0"/>
          </a:p>
          <a:p>
            <a:pPr lvl="1">
              <a:spcBef>
                <a:spcPts val="600"/>
              </a:spcBef>
            </a:pPr>
            <a:r>
              <a:rPr lang="en-US" sz="1800" dirty="0" smtClean="0">
                <a:solidFill>
                  <a:schemeClr val="folHlink"/>
                </a:solidFill>
              </a:rPr>
              <a:t>Minimal </a:t>
            </a:r>
            <a:r>
              <a:rPr lang="en-US" sz="1800" dirty="0">
                <a:solidFill>
                  <a:schemeClr val="folHlink"/>
                </a:solidFill>
              </a:rPr>
              <a:t>work products</a:t>
            </a:r>
            <a:endParaRPr lang="en-US" sz="1800" dirty="0"/>
          </a:p>
          <a:p>
            <a:pPr lvl="1">
              <a:spcBef>
                <a:spcPts val="600"/>
              </a:spcBef>
            </a:pPr>
            <a:r>
              <a:rPr lang="en-US" sz="1800" dirty="0"/>
              <a:t>O</a:t>
            </a:r>
            <a:r>
              <a:rPr lang="en-US" sz="1800" dirty="0" smtClean="0"/>
              <a:t>verall </a:t>
            </a:r>
            <a:r>
              <a:rPr lang="en-US" sz="1800" dirty="0"/>
              <a:t>development </a:t>
            </a:r>
            <a:r>
              <a:rPr lang="en-US" sz="1800" dirty="0" smtClean="0">
                <a:solidFill>
                  <a:schemeClr val="folHlink"/>
                </a:solidFill>
              </a:rPr>
              <a:t>simplicity</a:t>
            </a:r>
            <a:endParaRPr lang="en-US" sz="1800" dirty="0"/>
          </a:p>
          <a:p>
            <a:pPr>
              <a:spcBef>
                <a:spcPts val="600"/>
              </a:spcBef>
            </a:pPr>
            <a:r>
              <a:rPr lang="en-US" sz="2000" dirty="0"/>
              <a:t>An agile process stresses delivery over analysis and </a:t>
            </a:r>
            <a:r>
              <a:rPr lang="en-US" sz="2000" dirty="0" smtClean="0"/>
              <a:t>design </a:t>
            </a:r>
            <a:r>
              <a:rPr lang="en-US" sz="2000" dirty="0"/>
              <a:t>and </a:t>
            </a:r>
            <a:r>
              <a:rPr lang="en-US" sz="2000" dirty="0" smtClean="0"/>
              <a:t>also active </a:t>
            </a:r>
            <a:r>
              <a:rPr lang="en-US" sz="2000" dirty="0"/>
              <a:t>and continuous communication between developers and customers.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animEffect transition="in" filter="blinds(horizontal)">
                                      <p:cBhvr>
                                        <p:cTn id="7" dur="500"/>
                                        <p:tgtEl>
                                          <p:spTgt spid="163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387">
                                            <p:txEl>
                                              <p:pRg st="2" end="2"/>
                                            </p:txEl>
                                          </p:spTgt>
                                        </p:tgtEl>
                                        <p:attrNameLst>
                                          <p:attrName>style.visibility</p:attrName>
                                        </p:attrNameLst>
                                      </p:cBhvr>
                                      <p:to>
                                        <p:strVal val="visible"/>
                                      </p:to>
                                    </p:set>
                                    <p:animEffect transition="in" filter="blinds(horizontal)">
                                      <p:cBhvr>
                                        <p:cTn id="12" dur="500"/>
                                        <p:tgtEl>
                                          <p:spTgt spid="163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387">
                                            <p:txEl>
                                              <p:pRg st="3" end="3"/>
                                            </p:txEl>
                                          </p:spTgt>
                                        </p:tgtEl>
                                        <p:attrNameLst>
                                          <p:attrName>style.visibility</p:attrName>
                                        </p:attrNameLst>
                                      </p:cBhvr>
                                      <p:to>
                                        <p:strVal val="visible"/>
                                      </p:to>
                                    </p:set>
                                    <p:animEffect transition="in" filter="blinds(horizontal)">
                                      <p:cBhvr>
                                        <p:cTn id="17" dur="500"/>
                                        <p:tgtEl>
                                          <p:spTgt spid="1638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387">
                                            <p:txEl>
                                              <p:pRg st="4" end="4"/>
                                            </p:txEl>
                                          </p:spTgt>
                                        </p:tgtEl>
                                        <p:attrNameLst>
                                          <p:attrName>style.visibility</p:attrName>
                                        </p:attrNameLst>
                                      </p:cBhvr>
                                      <p:to>
                                        <p:strVal val="visible"/>
                                      </p:to>
                                    </p:set>
                                    <p:animEffect transition="in" filter="blinds(horizontal)">
                                      <p:cBhvr>
                                        <p:cTn id="22" dur="500"/>
                                        <p:tgtEl>
                                          <p:spTgt spid="1638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6387">
                                            <p:txEl>
                                              <p:pRg st="5" end="5"/>
                                            </p:txEl>
                                          </p:spTgt>
                                        </p:tgtEl>
                                        <p:attrNameLst>
                                          <p:attrName>style.visibility</p:attrName>
                                        </p:attrNameLst>
                                      </p:cBhvr>
                                      <p:to>
                                        <p:strVal val="visible"/>
                                      </p:to>
                                    </p:set>
                                    <p:animEffect transition="in" filter="blinds(horizontal)">
                                      <p:cBhvr>
                                        <p:cTn id="27" dur="500"/>
                                        <p:tgtEl>
                                          <p:spTgt spid="1638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6387">
                                            <p:txEl>
                                              <p:pRg st="6" end="6"/>
                                            </p:txEl>
                                          </p:spTgt>
                                        </p:tgtEl>
                                        <p:attrNameLst>
                                          <p:attrName>style.visibility</p:attrName>
                                        </p:attrNameLst>
                                      </p:cBhvr>
                                      <p:to>
                                        <p:strVal val="visible"/>
                                      </p:to>
                                    </p:set>
                                    <p:animEffect transition="in" filter="blinds(horizontal)">
                                      <p:cBhvr>
                                        <p:cTn id="32" dur="500"/>
                                        <p:tgtEl>
                                          <p:spTgt spid="1638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6387">
                                            <p:txEl>
                                              <p:pRg st="7" end="7"/>
                                            </p:txEl>
                                          </p:spTgt>
                                        </p:tgtEl>
                                        <p:attrNameLst>
                                          <p:attrName>style.visibility</p:attrName>
                                        </p:attrNameLst>
                                      </p:cBhvr>
                                      <p:to>
                                        <p:strVal val="visible"/>
                                      </p:to>
                                    </p:set>
                                    <p:animEffect transition="in" filter="blinds(horizontal)">
                                      <p:cBhvr>
                                        <p:cTn id="37" dur="500"/>
                                        <p:tgtEl>
                                          <p:spTgt spid="163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D2B80B66-ACF5-4DB0-BAE9-1BFDDEDF920B}" type="slidenum">
              <a:rPr lang="en-US"/>
              <a:pPr/>
              <a:t>18</a:t>
            </a:fld>
            <a:endParaRPr lang="en-US"/>
          </a:p>
        </p:txBody>
      </p:sp>
      <p:sp>
        <p:nvSpPr>
          <p:cNvPr id="17410" name="Rectangle 2"/>
          <p:cNvSpPr>
            <a:spLocks noGrp="1" noChangeArrowheads="1"/>
          </p:cNvSpPr>
          <p:nvPr>
            <p:ph type="title"/>
          </p:nvPr>
        </p:nvSpPr>
        <p:spPr/>
        <p:txBody>
          <a:bodyPr/>
          <a:lstStyle/>
          <a:p>
            <a:r>
              <a:rPr lang="en-US"/>
              <a:t>What is a WebE Framework?</a:t>
            </a:r>
          </a:p>
        </p:txBody>
      </p:sp>
      <p:sp>
        <p:nvSpPr>
          <p:cNvPr id="17411" name="Rectangle 3"/>
          <p:cNvSpPr>
            <a:spLocks noGrp="1" noChangeArrowheads="1"/>
          </p:cNvSpPr>
          <p:nvPr>
            <p:ph type="body" idx="1"/>
          </p:nvPr>
        </p:nvSpPr>
        <p:spPr/>
        <p:txBody>
          <a:bodyPr/>
          <a:lstStyle/>
          <a:p>
            <a:r>
              <a:rPr lang="en-US" dirty="0" smtClean="0"/>
              <a:t>Framework</a:t>
            </a:r>
          </a:p>
          <a:p>
            <a:pPr lvl="1"/>
            <a:r>
              <a:rPr lang="en-US" dirty="0" smtClean="0"/>
              <a:t>A </a:t>
            </a:r>
            <a:r>
              <a:rPr lang="en-US" dirty="0"/>
              <a:t>set of activities that will </a:t>
            </a:r>
            <a:r>
              <a:rPr lang="en-US" i="1" dirty="0"/>
              <a:t>always</a:t>
            </a:r>
            <a:r>
              <a:rPr lang="en-US" dirty="0"/>
              <a:t> be performed for </a:t>
            </a:r>
            <a:r>
              <a:rPr lang="en-US" i="1" dirty="0"/>
              <a:t>every</a:t>
            </a:r>
            <a:r>
              <a:rPr lang="en-US" dirty="0"/>
              <a:t> Web </a:t>
            </a:r>
            <a:r>
              <a:rPr lang="en-US" dirty="0" smtClean="0"/>
              <a:t>Engineering </a:t>
            </a:r>
            <a:r>
              <a:rPr lang="en-US" dirty="0"/>
              <a:t>project – though the nature of the activities might vary to suit the </a:t>
            </a:r>
            <a:r>
              <a:rPr lang="en-US" dirty="0" smtClean="0"/>
              <a:t>project</a:t>
            </a:r>
            <a:endParaRPr lang="en-US" dirty="0"/>
          </a:p>
          <a:p>
            <a:pPr lvl="1"/>
            <a:r>
              <a:rPr lang="en-US" dirty="0"/>
              <a:t>Each framework activity is composed of a set of actions</a:t>
            </a:r>
          </a:p>
          <a:p>
            <a:pPr lvl="1"/>
            <a:r>
              <a:rPr lang="en-US" dirty="0"/>
              <a:t>Actions encompass </a:t>
            </a:r>
          </a:p>
          <a:p>
            <a:pPr lvl="2"/>
            <a:r>
              <a:rPr lang="en-US" dirty="0" smtClean="0"/>
              <a:t>Work </a:t>
            </a:r>
            <a:r>
              <a:rPr lang="en-US" dirty="0"/>
              <a:t>tasks</a:t>
            </a:r>
          </a:p>
          <a:p>
            <a:pPr lvl="2"/>
            <a:r>
              <a:rPr lang="en-US" dirty="0"/>
              <a:t>W</a:t>
            </a:r>
            <a:r>
              <a:rPr lang="en-US" dirty="0" smtClean="0"/>
              <a:t>ork </a:t>
            </a:r>
            <a:r>
              <a:rPr lang="en-US" dirty="0"/>
              <a:t>products</a:t>
            </a:r>
          </a:p>
          <a:p>
            <a:pPr lvl="2"/>
            <a:r>
              <a:rPr lang="en-US" dirty="0" smtClean="0"/>
              <a:t>Quality </a:t>
            </a:r>
            <a:r>
              <a:rPr lang="en-US" dirty="0"/>
              <a:t>assurance </a:t>
            </a:r>
            <a:r>
              <a:rPr lang="en-US" dirty="0" smtClean="0"/>
              <a:t>points</a:t>
            </a:r>
            <a:endParaRPr lang="en-US" dirty="0"/>
          </a:p>
          <a:p>
            <a:pPr lvl="2"/>
            <a:r>
              <a:rPr lang="en-US" dirty="0" smtClean="0"/>
              <a:t>Project </a:t>
            </a:r>
            <a:r>
              <a:rPr lang="en-US" dirty="0"/>
              <a:t>milestones</a:t>
            </a:r>
          </a:p>
          <a:p>
            <a:pPr lvl="1"/>
            <a:r>
              <a:rPr lang="en-US" dirty="0"/>
              <a:t>A framework also has a set of “umbrella activities”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9ECE4B76-16EE-43B0-BD36-E1A9FD5A6A74}" type="slidenum">
              <a:rPr lang="en-US"/>
              <a:pPr/>
              <a:t>19</a:t>
            </a:fld>
            <a:endParaRPr lang="en-US"/>
          </a:p>
        </p:txBody>
      </p:sp>
      <p:sp>
        <p:nvSpPr>
          <p:cNvPr id="18434" name="Rectangle 2"/>
          <p:cNvSpPr>
            <a:spLocks noGrp="1" noChangeArrowheads="1"/>
          </p:cNvSpPr>
          <p:nvPr>
            <p:ph type="title"/>
          </p:nvPr>
        </p:nvSpPr>
        <p:spPr/>
        <p:txBody>
          <a:bodyPr/>
          <a:lstStyle/>
          <a:p>
            <a:r>
              <a:rPr lang="en-US" dirty="0">
                <a:solidFill>
                  <a:srgbClr val="FF0000"/>
                </a:solidFill>
              </a:rPr>
              <a:t>A Generic </a:t>
            </a:r>
            <a:r>
              <a:rPr lang="en-US" dirty="0" smtClean="0">
                <a:solidFill>
                  <a:srgbClr val="FF0000"/>
                </a:solidFill>
              </a:rPr>
              <a:t/>
            </a:r>
            <a:br>
              <a:rPr lang="en-US" dirty="0" smtClean="0">
                <a:solidFill>
                  <a:srgbClr val="FF0000"/>
                </a:solidFill>
              </a:rPr>
            </a:br>
            <a:r>
              <a:rPr lang="en-US" dirty="0" smtClean="0">
                <a:solidFill>
                  <a:srgbClr val="FF0000"/>
                </a:solidFill>
              </a:rPr>
              <a:t>Framework</a:t>
            </a:r>
            <a:endParaRPr lang="en-US" dirty="0">
              <a:solidFill>
                <a:srgbClr val="FF0000"/>
              </a:solidFill>
            </a:endParaRPr>
          </a:p>
        </p:txBody>
      </p:sp>
      <p:pic>
        <p:nvPicPr>
          <p:cNvPr id="18436" name="Picture 4" descr="Figure 2-1"/>
          <p:cNvPicPr>
            <a:picLocks noChangeAspect="1" noChangeArrowheads="1"/>
          </p:cNvPicPr>
          <p:nvPr/>
        </p:nvPicPr>
        <p:blipFill>
          <a:blip r:embed="rId2" cstate="print"/>
          <a:srcRect/>
          <a:stretch>
            <a:fillRect/>
          </a:stretch>
        </p:blipFill>
        <p:spPr bwMode="auto">
          <a:xfrm>
            <a:off x="4813300" y="127000"/>
            <a:ext cx="3797300" cy="64262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19145147-778B-43EB-A9EC-27A19610A560}" type="slidenum">
              <a:rPr lang="en-US"/>
              <a:pPr/>
              <a:t>2</a:t>
            </a:fld>
            <a:endParaRPr lang="en-US"/>
          </a:p>
        </p:txBody>
      </p:sp>
      <p:sp>
        <p:nvSpPr>
          <p:cNvPr id="1026" name="Rectangle 2"/>
          <p:cNvSpPr>
            <a:spLocks noGrp="1" noChangeArrowheads="1"/>
          </p:cNvSpPr>
          <p:nvPr>
            <p:ph type="title"/>
          </p:nvPr>
        </p:nvSpPr>
        <p:spPr>
          <a:xfrm>
            <a:off x="838200" y="609600"/>
            <a:ext cx="8162925" cy="1090613"/>
          </a:xfrm>
        </p:spPr>
        <p:txBody>
          <a:bodyPr/>
          <a:lstStyle/>
          <a:p>
            <a:r>
              <a:rPr lang="en-US" sz="2800" i="1" dirty="0" smtClean="0"/>
              <a:t>Web </a:t>
            </a:r>
            <a:r>
              <a:rPr lang="en-US" sz="2800" i="1" dirty="0"/>
              <a:t>Engineering: A Practitioner’s Approach</a:t>
            </a:r>
            <a:endParaRPr lang="en-US" dirty="0"/>
          </a:p>
        </p:txBody>
      </p:sp>
      <p:sp>
        <p:nvSpPr>
          <p:cNvPr id="1028" name="Rectangle 4"/>
          <p:cNvSpPr>
            <a:spLocks noChangeArrowheads="1"/>
          </p:cNvSpPr>
          <p:nvPr/>
        </p:nvSpPr>
        <p:spPr bwMode="auto">
          <a:xfrm>
            <a:off x="914400" y="2057400"/>
            <a:ext cx="7086600" cy="2002087"/>
          </a:xfrm>
          <a:prstGeom prst="rect">
            <a:avLst/>
          </a:prstGeom>
          <a:noFill/>
          <a:ln w="9525">
            <a:noFill/>
            <a:miter lim="800000"/>
            <a:headEnd/>
            <a:tailEnd/>
          </a:ln>
        </p:spPr>
        <p:txBody>
          <a:bodyPr>
            <a:spAutoFit/>
          </a:bodyPr>
          <a:lstStyle/>
          <a:p>
            <a:pPr>
              <a:lnSpc>
                <a:spcPct val="85000"/>
              </a:lnSpc>
            </a:pPr>
            <a:r>
              <a:rPr lang="en-US" sz="1800" b="1" dirty="0"/>
              <a:t>by Roger S. Pressman and David Lowe</a:t>
            </a:r>
            <a:endParaRPr lang="en-US" sz="1200" b="1" dirty="0"/>
          </a:p>
          <a:p>
            <a:pPr>
              <a:lnSpc>
                <a:spcPct val="85000"/>
              </a:lnSpc>
            </a:pPr>
            <a:endParaRPr lang="en-US" sz="1200" b="1" dirty="0"/>
          </a:p>
          <a:p>
            <a:pPr>
              <a:lnSpc>
                <a:spcPct val="85000"/>
              </a:lnSpc>
            </a:pPr>
            <a:r>
              <a:rPr lang="en-US" sz="1200" b="1" dirty="0"/>
              <a:t>copyright © 2009</a:t>
            </a:r>
            <a:endParaRPr lang="en-US" sz="1800" dirty="0"/>
          </a:p>
          <a:p>
            <a:pPr>
              <a:lnSpc>
                <a:spcPct val="85000"/>
              </a:lnSpc>
            </a:pPr>
            <a:r>
              <a:rPr lang="en-US" sz="1200" b="1" dirty="0"/>
              <a:t>Roger S. Pressman and David Lowe</a:t>
            </a:r>
            <a:endParaRPr lang="en-US" sz="1800" dirty="0"/>
          </a:p>
          <a:p>
            <a:pPr>
              <a:lnSpc>
                <a:spcPct val="85000"/>
              </a:lnSpc>
            </a:pPr>
            <a:endParaRPr lang="en-US" sz="1800" dirty="0"/>
          </a:p>
          <a:p>
            <a:pPr>
              <a:lnSpc>
                <a:spcPct val="85000"/>
              </a:lnSpc>
            </a:pPr>
            <a:r>
              <a:rPr lang="en-US" sz="1800" b="1" dirty="0">
                <a:solidFill>
                  <a:schemeClr val="folHlink"/>
                </a:solidFill>
              </a:rPr>
              <a:t>For Education Use Only</a:t>
            </a:r>
            <a:endParaRPr lang="en-US" sz="1800" b="1" dirty="0"/>
          </a:p>
          <a:p>
            <a:pPr>
              <a:lnSpc>
                <a:spcPct val="85000"/>
              </a:lnSpc>
            </a:pPr>
            <a:endParaRPr lang="en-US" sz="1400" dirty="0"/>
          </a:p>
          <a:p>
            <a:pPr>
              <a:lnSpc>
                <a:spcPct val="85000"/>
              </a:lnSpc>
            </a:pPr>
            <a:r>
              <a:rPr lang="en-US" sz="1400" dirty="0"/>
              <a:t>May be reproduced ONLY for student use at the university level when used in conjunction with </a:t>
            </a:r>
            <a:r>
              <a:rPr lang="en-US" sz="1400" i="1" dirty="0"/>
              <a:t>Web Engineering: A Practitioner's Approach. </a:t>
            </a:r>
          </a:p>
          <a:p>
            <a:pPr>
              <a:lnSpc>
                <a:spcPct val="85000"/>
              </a:lnSpc>
            </a:pPr>
            <a:endParaRPr lang="en-US" sz="1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230DA39D-F08A-417C-A570-9E752311C427}" type="slidenum">
              <a:rPr lang="en-US"/>
              <a:pPr/>
              <a:t>20</a:t>
            </a:fld>
            <a:endParaRPr lang="en-US"/>
          </a:p>
        </p:txBody>
      </p:sp>
      <p:sp>
        <p:nvSpPr>
          <p:cNvPr id="19458" name="Rectangle 2"/>
          <p:cNvSpPr>
            <a:spLocks noGrp="1" noChangeArrowheads="1"/>
          </p:cNvSpPr>
          <p:nvPr>
            <p:ph type="title"/>
          </p:nvPr>
        </p:nvSpPr>
        <p:spPr/>
        <p:txBody>
          <a:bodyPr/>
          <a:lstStyle/>
          <a:p>
            <a:r>
              <a:rPr lang="en-US"/>
              <a:t>The WebE Framework: Activities</a:t>
            </a:r>
          </a:p>
        </p:txBody>
      </p:sp>
      <p:sp>
        <p:nvSpPr>
          <p:cNvPr id="19459" name="Rectangle 3"/>
          <p:cNvSpPr>
            <a:spLocks noGrp="1" noChangeArrowheads="1"/>
          </p:cNvSpPr>
          <p:nvPr>
            <p:ph type="body" idx="1"/>
          </p:nvPr>
        </p:nvSpPr>
        <p:spPr/>
        <p:txBody>
          <a:bodyPr/>
          <a:lstStyle/>
          <a:p>
            <a:pPr>
              <a:spcBef>
                <a:spcPts val="600"/>
              </a:spcBef>
            </a:pPr>
            <a:r>
              <a:rPr lang="en-US" sz="2000" b="1" dirty="0" smtClean="0">
                <a:solidFill>
                  <a:schemeClr val="folHlink"/>
                </a:solidFill>
              </a:rPr>
              <a:t>Communication</a:t>
            </a:r>
          </a:p>
          <a:p>
            <a:pPr>
              <a:spcBef>
                <a:spcPts val="600"/>
              </a:spcBef>
            </a:pPr>
            <a:r>
              <a:rPr lang="en-US" sz="2000" b="1" dirty="0" smtClean="0">
                <a:solidFill>
                  <a:schemeClr val="folHlink"/>
                </a:solidFill>
              </a:rPr>
              <a:t>Planning</a:t>
            </a:r>
          </a:p>
          <a:p>
            <a:pPr>
              <a:spcBef>
                <a:spcPts val="600"/>
              </a:spcBef>
            </a:pPr>
            <a:r>
              <a:rPr lang="en-US" sz="2000" b="1" dirty="0" smtClean="0">
                <a:solidFill>
                  <a:schemeClr val="folHlink"/>
                </a:solidFill>
              </a:rPr>
              <a:t>Modeling</a:t>
            </a:r>
            <a:endParaRPr lang="en-US" sz="2000" dirty="0"/>
          </a:p>
          <a:p>
            <a:pPr>
              <a:spcBef>
                <a:spcPts val="600"/>
              </a:spcBef>
            </a:pPr>
            <a:r>
              <a:rPr lang="en-US" sz="2000" b="1" dirty="0" smtClean="0">
                <a:solidFill>
                  <a:schemeClr val="folHlink"/>
                </a:solidFill>
              </a:rPr>
              <a:t>Construction</a:t>
            </a:r>
            <a:endParaRPr lang="en-US" sz="2000" dirty="0"/>
          </a:p>
          <a:p>
            <a:pPr>
              <a:spcBef>
                <a:spcPts val="600"/>
              </a:spcBef>
            </a:pPr>
            <a:r>
              <a:rPr lang="en-US" sz="2000" b="1" dirty="0" smtClean="0">
                <a:solidFill>
                  <a:schemeClr val="folHlink"/>
                </a:solidFill>
              </a:rPr>
              <a:t>Deployment</a:t>
            </a:r>
            <a:endParaRPr lang="en-US"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230DA39D-F08A-417C-A570-9E752311C427}" type="slidenum">
              <a:rPr lang="en-US"/>
              <a:pPr/>
              <a:t>21</a:t>
            </a:fld>
            <a:endParaRPr lang="en-US"/>
          </a:p>
        </p:txBody>
      </p:sp>
      <p:sp>
        <p:nvSpPr>
          <p:cNvPr id="19458" name="Rectangle 2"/>
          <p:cNvSpPr>
            <a:spLocks noGrp="1" noChangeArrowheads="1"/>
          </p:cNvSpPr>
          <p:nvPr>
            <p:ph type="title"/>
          </p:nvPr>
        </p:nvSpPr>
        <p:spPr/>
        <p:txBody>
          <a:bodyPr/>
          <a:lstStyle/>
          <a:p>
            <a:r>
              <a:rPr lang="en-US"/>
              <a:t>The WebE Framework: Activities</a:t>
            </a:r>
          </a:p>
        </p:txBody>
      </p:sp>
      <p:sp>
        <p:nvSpPr>
          <p:cNvPr id="19459" name="Rectangle 3"/>
          <p:cNvSpPr>
            <a:spLocks noGrp="1" noChangeArrowheads="1"/>
          </p:cNvSpPr>
          <p:nvPr>
            <p:ph type="body" idx="1"/>
          </p:nvPr>
        </p:nvSpPr>
        <p:spPr/>
        <p:txBody>
          <a:bodyPr/>
          <a:lstStyle/>
          <a:p>
            <a:pPr>
              <a:spcBef>
                <a:spcPts val="600"/>
              </a:spcBef>
            </a:pPr>
            <a:r>
              <a:rPr lang="en-US" sz="2000" b="1" dirty="0">
                <a:solidFill>
                  <a:schemeClr val="folHlink"/>
                </a:solidFill>
              </a:rPr>
              <a:t>Communication.</a:t>
            </a:r>
            <a:r>
              <a:rPr lang="en-US" sz="2000" b="1" dirty="0"/>
              <a:t> </a:t>
            </a:r>
            <a:r>
              <a:rPr lang="en-US" sz="2000" dirty="0"/>
              <a:t>Involves heavy interaction and collaboration with the customer (and other stakeholders) and encompasses requirements gathering and other related activities.</a:t>
            </a:r>
          </a:p>
          <a:p>
            <a:pPr>
              <a:spcBef>
                <a:spcPts val="600"/>
              </a:spcBef>
            </a:pPr>
            <a:r>
              <a:rPr lang="en-US" sz="2000" b="1" dirty="0">
                <a:solidFill>
                  <a:schemeClr val="folHlink"/>
                </a:solidFill>
              </a:rPr>
              <a:t>Planning.</a:t>
            </a:r>
            <a:r>
              <a:rPr lang="en-US" sz="2000" b="1" dirty="0"/>
              <a:t> </a:t>
            </a:r>
            <a:r>
              <a:rPr lang="en-US" sz="2000" dirty="0"/>
              <a:t>Establishes an incremental plan for the </a:t>
            </a:r>
            <a:r>
              <a:rPr lang="en-US" sz="2000" dirty="0" err="1"/>
              <a:t>WebE</a:t>
            </a:r>
            <a:r>
              <a:rPr lang="en-US" sz="2000" dirty="0"/>
              <a:t> work. </a:t>
            </a:r>
          </a:p>
          <a:p>
            <a:pPr>
              <a:spcBef>
                <a:spcPts val="600"/>
              </a:spcBef>
            </a:pPr>
            <a:r>
              <a:rPr lang="en-US" sz="2000" b="1" dirty="0">
                <a:solidFill>
                  <a:schemeClr val="folHlink"/>
                </a:solidFill>
              </a:rPr>
              <a:t>Modeling.</a:t>
            </a:r>
            <a:r>
              <a:rPr lang="en-US" sz="2000" b="1" dirty="0"/>
              <a:t> </a:t>
            </a:r>
            <a:r>
              <a:rPr lang="en-US" sz="2000" dirty="0"/>
              <a:t>Encompasses the creation of models that assist the developer and the customer to better understand </a:t>
            </a:r>
            <a:r>
              <a:rPr lang="en-US" sz="2000" dirty="0" err="1"/>
              <a:t>WebApp</a:t>
            </a:r>
            <a:r>
              <a:rPr lang="en-US" sz="2000" dirty="0"/>
              <a:t> requirements and the design </a:t>
            </a:r>
          </a:p>
          <a:p>
            <a:pPr>
              <a:spcBef>
                <a:spcPts val="600"/>
              </a:spcBef>
            </a:pPr>
            <a:r>
              <a:rPr lang="en-US" sz="2000" b="1" dirty="0">
                <a:solidFill>
                  <a:schemeClr val="folHlink"/>
                </a:solidFill>
              </a:rPr>
              <a:t>Construction.</a:t>
            </a:r>
            <a:r>
              <a:rPr lang="en-US" sz="2000" b="1" dirty="0"/>
              <a:t> </a:t>
            </a:r>
            <a:r>
              <a:rPr lang="en-US" sz="2000" dirty="0"/>
              <a:t>Combines both the generation of HTML, XML, Java, and similar code with testing that is required to uncover errors in the code.</a:t>
            </a:r>
          </a:p>
          <a:p>
            <a:pPr>
              <a:spcBef>
                <a:spcPts val="600"/>
              </a:spcBef>
            </a:pPr>
            <a:r>
              <a:rPr lang="en-US" sz="2000" b="1" dirty="0">
                <a:solidFill>
                  <a:schemeClr val="folHlink"/>
                </a:solidFill>
              </a:rPr>
              <a:t>Deployment.</a:t>
            </a:r>
            <a:r>
              <a:rPr lang="en-US" sz="2000" b="1" dirty="0"/>
              <a:t> </a:t>
            </a:r>
            <a:r>
              <a:rPr lang="en-US" sz="2000" dirty="0"/>
              <a:t>Delivers a </a:t>
            </a:r>
            <a:r>
              <a:rPr lang="en-US" sz="2000" dirty="0" err="1"/>
              <a:t>WebApp</a:t>
            </a:r>
            <a:r>
              <a:rPr lang="en-US" sz="2000" dirty="0"/>
              <a:t> increment to the customer who evaluates it and provides feedback based on the evaluation.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animEffect transition="in" filter="blinds(horizontal)">
                                      <p:cBhvr>
                                        <p:cTn id="7" dur="500"/>
                                        <p:tgtEl>
                                          <p:spTgt spid="194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9">
                                            <p:txEl>
                                              <p:pRg st="2" end="2"/>
                                            </p:txEl>
                                          </p:spTgt>
                                        </p:tgtEl>
                                        <p:attrNameLst>
                                          <p:attrName>style.visibility</p:attrName>
                                        </p:attrNameLst>
                                      </p:cBhvr>
                                      <p:to>
                                        <p:strVal val="visible"/>
                                      </p:to>
                                    </p:set>
                                    <p:animEffect transition="in" filter="blinds(horizontal)">
                                      <p:cBhvr>
                                        <p:cTn id="12" dur="500"/>
                                        <p:tgtEl>
                                          <p:spTgt spid="194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459">
                                            <p:txEl>
                                              <p:pRg st="3" end="3"/>
                                            </p:txEl>
                                          </p:spTgt>
                                        </p:tgtEl>
                                        <p:attrNameLst>
                                          <p:attrName>style.visibility</p:attrName>
                                        </p:attrNameLst>
                                      </p:cBhvr>
                                      <p:to>
                                        <p:strVal val="visible"/>
                                      </p:to>
                                    </p:set>
                                    <p:animEffect transition="in" filter="blinds(horizontal)">
                                      <p:cBhvr>
                                        <p:cTn id="17" dur="500"/>
                                        <p:tgtEl>
                                          <p:spTgt spid="194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459">
                                            <p:txEl>
                                              <p:pRg st="4" end="4"/>
                                            </p:txEl>
                                          </p:spTgt>
                                        </p:tgtEl>
                                        <p:attrNameLst>
                                          <p:attrName>style.visibility</p:attrName>
                                        </p:attrNameLst>
                                      </p:cBhvr>
                                      <p:to>
                                        <p:strVal val="visible"/>
                                      </p:to>
                                    </p:set>
                                    <p:animEffect transition="in" filter="blinds(horizontal)">
                                      <p:cBhvr>
                                        <p:cTn id="22" dur="500"/>
                                        <p:tgtEl>
                                          <p:spTgt spid="19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A91EC0F1-0620-48FF-AAAC-24A06F352878}" type="slidenum">
              <a:rPr lang="en-US"/>
              <a:pPr/>
              <a:t>22</a:t>
            </a:fld>
            <a:endParaRPr lang="en-US"/>
          </a:p>
        </p:txBody>
      </p:sp>
      <p:sp>
        <p:nvSpPr>
          <p:cNvPr id="20482" name="Rectangle 2"/>
          <p:cNvSpPr>
            <a:spLocks noGrp="1" noChangeArrowheads="1"/>
          </p:cNvSpPr>
          <p:nvPr>
            <p:ph type="title"/>
          </p:nvPr>
        </p:nvSpPr>
        <p:spPr/>
        <p:txBody>
          <a:bodyPr/>
          <a:lstStyle/>
          <a:p>
            <a:r>
              <a:rPr lang="en-US" dirty="0"/>
              <a:t>Adapting the Framework</a:t>
            </a:r>
          </a:p>
        </p:txBody>
      </p:sp>
      <p:sp>
        <p:nvSpPr>
          <p:cNvPr id="20483" name="Rectangle 3"/>
          <p:cNvSpPr>
            <a:spLocks noGrp="1" noChangeArrowheads="1"/>
          </p:cNvSpPr>
          <p:nvPr>
            <p:ph type="body" idx="1"/>
          </p:nvPr>
        </p:nvSpPr>
        <p:spPr>
          <a:xfrm>
            <a:off x="762001" y="1905000"/>
            <a:ext cx="8261350" cy="4191000"/>
          </a:xfrm>
        </p:spPr>
        <p:txBody>
          <a:bodyPr/>
          <a:lstStyle/>
          <a:p>
            <a:pPr>
              <a:lnSpc>
                <a:spcPct val="90000"/>
              </a:lnSpc>
            </a:pPr>
            <a:r>
              <a:rPr lang="en-US" dirty="0">
                <a:latin typeface="Arial" pitchFamily="34" charset="0"/>
                <a:cs typeface="Arial" pitchFamily="34" charset="0"/>
              </a:rPr>
              <a:t>Adapt </a:t>
            </a:r>
            <a:endParaRPr lang="en-US" dirty="0" smtClean="0">
              <a:latin typeface="Arial" pitchFamily="34" charset="0"/>
              <a:cs typeface="Arial" pitchFamily="34" charset="0"/>
            </a:endParaRPr>
          </a:p>
          <a:p>
            <a:pPr lvl="1">
              <a:lnSpc>
                <a:spcPct val="90000"/>
              </a:lnSpc>
            </a:pPr>
            <a:r>
              <a:rPr lang="en-US" dirty="0" smtClean="0">
                <a:latin typeface="Arial" pitchFamily="34" charset="0"/>
                <a:cs typeface="Arial" pitchFamily="34" charset="0"/>
              </a:rPr>
              <a:t>to </a:t>
            </a:r>
            <a:r>
              <a:rPr lang="en-US" dirty="0">
                <a:latin typeface="Arial" pitchFamily="34" charset="0"/>
                <a:cs typeface="Arial" pitchFamily="34" charset="0"/>
              </a:rPr>
              <a:t>the </a:t>
            </a:r>
            <a:r>
              <a:rPr lang="en-US" dirty="0" smtClean="0">
                <a:latin typeface="Arial" pitchFamily="34" charset="0"/>
                <a:cs typeface="Arial" pitchFamily="34" charset="0"/>
              </a:rPr>
              <a:t>problem</a:t>
            </a:r>
          </a:p>
          <a:p>
            <a:pPr lvl="1">
              <a:lnSpc>
                <a:spcPct val="90000"/>
              </a:lnSpc>
            </a:pPr>
            <a:r>
              <a:rPr lang="en-US" dirty="0" smtClean="0">
                <a:latin typeface="Arial" pitchFamily="34" charset="0"/>
                <a:cs typeface="Arial" pitchFamily="34" charset="0"/>
              </a:rPr>
              <a:t>to </a:t>
            </a:r>
            <a:r>
              <a:rPr lang="en-US" dirty="0">
                <a:latin typeface="Arial" pitchFamily="34" charset="0"/>
                <a:cs typeface="Arial" pitchFamily="34" charset="0"/>
              </a:rPr>
              <a:t>the </a:t>
            </a:r>
            <a:r>
              <a:rPr lang="en-US" dirty="0" smtClean="0">
                <a:latin typeface="Arial" pitchFamily="34" charset="0"/>
                <a:cs typeface="Arial" pitchFamily="34" charset="0"/>
              </a:rPr>
              <a:t>project</a:t>
            </a:r>
          </a:p>
          <a:p>
            <a:pPr lvl="1">
              <a:lnSpc>
                <a:spcPct val="90000"/>
              </a:lnSpc>
            </a:pPr>
            <a:r>
              <a:rPr lang="en-US" dirty="0" smtClean="0">
                <a:latin typeface="Arial" pitchFamily="34" charset="0"/>
                <a:cs typeface="Arial" pitchFamily="34" charset="0"/>
              </a:rPr>
              <a:t>to </a:t>
            </a:r>
            <a:r>
              <a:rPr lang="en-US" dirty="0">
                <a:latin typeface="Arial" pitchFamily="34" charset="0"/>
                <a:cs typeface="Arial" pitchFamily="34" charset="0"/>
              </a:rPr>
              <a:t>the </a:t>
            </a:r>
            <a:r>
              <a:rPr lang="en-US" dirty="0" smtClean="0">
                <a:latin typeface="Arial" pitchFamily="34" charset="0"/>
                <a:cs typeface="Arial" pitchFamily="34" charset="0"/>
              </a:rPr>
              <a:t>team</a:t>
            </a:r>
          </a:p>
          <a:p>
            <a:pPr lvl="1">
              <a:lnSpc>
                <a:spcPct val="90000"/>
              </a:lnSpc>
            </a:pPr>
            <a:r>
              <a:rPr lang="en-US" dirty="0" smtClean="0">
                <a:latin typeface="Arial" pitchFamily="34" charset="0"/>
                <a:cs typeface="Arial" pitchFamily="34" charset="0"/>
              </a:rPr>
              <a:t>to </a:t>
            </a:r>
            <a:r>
              <a:rPr lang="en-US" dirty="0">
                <a:latin typeface="Arial" pitchFamily="34" charset="0"/>
                <a:cs typeface="Arial" pitchFamily="34" charset="0"/>
              </a:rPr>
              <a:t>the organizational culture</a:t>
            </a:r>
          </a:p>
          <a:p>
            <a:pPr lvl="1">
              <a:lnSpc>
                <a:spcPct val="90000"/>
              </a:lnSpc>
            </a:pPr>
            <a:r>
              <a:rPr lang="en-US" dirty="0" smtClean="0">
                <a:latin typeface="Arial" pitchFamily="34" charset="0"/>
                <a:cs typeface="Arial" pitchFamily="34" charset="0"/>
              </a:rPr>
              <a:t>to </a:t>
            </a:r>
            <a:r>
              <a:rPr lang="en-US" dirty="0">
                <a:latin typeface="Arial" pitchFamily="34" charset="0"/>
                <a:cs typeface="Arial" pitchFamily="34" charset="0"/>
              </a:rPr>
              <a:t>adapt throughout the project as circumstances change</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A91EC0F1-0620-48FF-AAAC-24A06F352878}" type="slidenum">
              <a:rPr lang="en-US"/>
              <a:pPr/>
              <a:t>23</a:t>
            </a:fld>
            <a:endParaRPr lang="en-US"/>
          </a:p>
        </p:txBody>
      </p:sp>
      <p:sp>
        <p:nvSpPr>
          <p:cNvPr id="20482" name="Rectangle 2"/>
          <p:cNvSpPr>
            <a:spLocks noGrp="1" noChangeArrowheads="1"/>
          </p:cNvSpPr>
          <p:nvPr>
            <p:ph type="title"/>
          </p:nvPr>
        </p:nvSpPr>
        <p:spPr/>
        <p:txBody>
          <a:bodyPr/>
          <a:lstStyle/>
          <a:p>
            <a:r>
              <a:rPr lang="en-US" dirty="0"/>
              <a:t>Adapting the Framework</a:t>
            </a:r>
          </a:p>
        </p:txBody>
      </p:sp>
      <p:sp>
        <p:nvSpPr>
          <p:cNvPr id="20483" name="Rectangle 3"/>
          <p:cNvSpPr>
            <a:spLocks noGrp="1" noChangeArrowheads="1"/>
          </p:cNvSpPr>
          <p:nvPr>
            <p:ph type="body" idx="1"/>
          </p:nvPr>
        </p:nvSpPr>
        <p:spPr>
          <a:xfrm>
            <a:off x="762001" y="1905000"/>
            <a:ext cx="8261350" cy="4191000"/>
          </a:xfrm>
        </p:spPr>
        <p:txBody>
          <a:bodyPr/>
          <a:lstStyle/>
          <a:p>
            <a:pPr>
              <a:lnSpc>
                <a:spcPct val="90000"/>
              </a:lnSpc>
            </a:pPr>
            <a:r>
              <a:rPr lang="en-US" sz="2000" dirty="0" smtClean="0">
                <a:latin typeface="Arial" pitchFamily="34" charset="0"/>
                <a:cs typeface="Arial" pitchFamily="34" charset="0"/>
              </a:rPr>
              <a:t>Adaptation </a:t>
            </a:r>
            <a:r>
              <a:rPr lang="en-US" sz="2000" dirty="0">
                <a:latin typeface="Arial" pitchFamily="34" charset="0"/>
                <a:cs typeface="Arial" pitchFamily="34" charset="0"/>
              </a:rPr>
              <a:t>leads </a:t>
            </a:r>
            <a:r>
              <a:rPr lang="en-US" sz="2000" dirty="0" smtClean="0">
                <a:latin typeface="Arial" pitchFamily="34" charset="0"/>
                <a:cs typeface="Arial" pitchFamily="34" charset="0"/>
              </a:rPr>
              <a:t>to, </a:t>
            </a:r>
          </a:p>
          <a:p>
            <a:pPr lvl="1">
              <a:lnSpc>
                <a:spcPct val="90000"/>
              </a:lnSpc>
              <a:spcBef>
                <a:spcPts val="600"/>
              </a:spcBef>
            </a:pPr>
            <a:r>
              <a:rPr lang="en-US" sz="1800" dirty="0" smtClean="0">
                <a:latin typeface="Arial" pitchFamily="34" charset="0"/>
                <a:cs typeface="Arial" pitchFamily="34" charset="0"/>
              </a:rPr>
              <a:t>Overall flow of activities, actions, and tasks and the interdependencies among them</a:t>
            </a:r>
          </a:p>
          <a:p>
            <a:pPr lvl="1">
              <a:lnSpc>
                <a:spcPct val="90000"/>
              </a:lnSpc>
              <a:spcBef>
                <a:spcPts val="300"/>
              </a:spcBef>
            </a:pPr>
            <a:r>
              <a:rPr lang="en-US" sz="1800" dirty="0" smtClean="0">
                <a:latin typeface="Arial" pitchFamily="34" charset="0"/>
                <a:cs typeface="Arial" pitchFamily="34" charset="0"/>
              </a:rPr>
              <a:t>Degree </a:t>
            </a:r>
            <a:r>
              <a:rPr lang="en-US" sz="1800" dirty="0">
                <a:latin typeface="Arial" pitchFamily="34" charset="0"/>
                <a:cs typeface="Arial" pitchFamily="34" charset="0"/>
              </a:rPr>
              <a:t>to which </a:t>
            </a:r>
            <a:r>
              <a:rPr lang="en-US" sz="1800" b="1" dirty="0">
                <a:latin typeface="Arial" pitchFamily="34" charset="0"/>
                <a:cs typeface="Arial" pitchFamily="34" charset="0"/>
              </a:rPr>
              <a:t>work tasks are defined </a:t>
            </a:r>
            <a:r>
              <a:rPr lang="en-US" sz="1800" dirty="0">
                <a:latin typeface="Arial" pitchFamily="34" charset="0"/>
                <a:cs typeface="Arial" pitchFamily="34" charset="0"/>
              </a:rPr>
              <a:t>within each framework activity</a:t>
            </a:r>
          </a:p>
          <a:p>
            <a:pPr lvl="1">
              <a:lnSpc>
                <a:spcPct val="90000"/>
              </a:lnSpc>
            </a:pPr>
            <a:r>
              <a:rPr lang="en-US" sz="1800" dirty="0">
                <a:latin typeface="Arial" pitchFamily="34" charset="0"/>
                <a:cs typeface="Arial" pitchFamily="34" charset="0"/>
              </a:rPr>
              <a:t>Degree to which </a:t>
            </a:r>
            <a:r>
              <a:rPr lang="en-US" sz="1800" b="1" dirty="0">
                <a:latin typeface="Arial" pitchFamily="34" charset="0"/>
                <a:cs typeface="Arial" pitchFamily="34" charset="0"/>
              </a:rPr>
              <a:t>work products are identified </a:t>
            </a:r>
            <a:r>
              <a:rPr lang="en-US" sz="1800" dirty="0">
                <a:latin typeface="Arial" pitchFamily="34" charset="0"/>
                <a:cs typeface="Arial" pitchFamily="34" charset="0"/>
              </a:rPr>
              <a:t>and required</a:t>
            </a:r>
          </a:p>
          <a:p>
            <a:pPr lvl="1">
              <a:lnSpc>
                <a:spcPct val="90000"/>
              </a:lnSpc>
            </a:pPr>
            <a:r>
              <a:rPr lang="en-US" sz="1800" dirty="0">
                <a:latin typeface="Arial" pitchFamily="34" charset="0"/>
                <a:cs typeface="Arial" pitchFamily="34" charset="0"/>
              </a:rPr>
              <a:t>Manner in which </a:t>
            </a:r>
            <a:r>
              <a:rPr lang="en-US" sz="1800" b="1" dirty="0">
                <a:latin typeface="Arial" pitchFamily="34" charset="0"/>
                <a:cs typeface="Arial" pitchFamily="34" charset="0"/>
              </a:rPr>
              <a:t>quality assurance </a:t>
            </a:r>
            <a:r>
              <a:rPr lang="en-US" sz="1800" dirty="0">
                <a:latin typeface="Arial" pitchFamily="34" charset="0"/>
                <a:cs typeface="Arial" pitchFamily="34" charset="0"/>
              </a:rPr>
              <a:t>activities are applied</a:t>
            </a:r>
          </a:p>
          <a:p>
            <a:pPr lvl="1">
              <a:lnSpc>
                <a:spcPct val="90000"/>
              </a:lnSpc>
            </a:pPr>
            <a:r>
              <a:rPr lang="en-US" sz="1800" dirty="0">
                <a:latin typeface="Arial" pitchFamily="34" charset="0"/>
                <a:cs typeface="Arial" pitchFamily="34" charset="0"/>
              </a:rPr>
              <a:t>Manner in which </a:t>
            </a:r>
            <a:r>
              <a:rPr lang="en-US" sz="1800" b="1" dirty="0">
                <a:latin typeface="Arial" pitchFamily="34" charset="0"/>
                <a:cs typeface="Arial" pitchFamily="34" charset="0"/>
              </a:rPr>
              <a:t>project tracking and control activities </a:t>
            </a:r>
            <a:r>
              <a:rPr lang="en-US" sz="1800" dirty="0">
                <a:latin typeface="Arial" pitchFamily="34" charset="0"/>
                <a:cs typeface="Arial" pitchFamily="34" charset="0"/>
              </a:rPr>
              <a:t>are applied</a:t>
            </a:r>
          </a:p>
          <a:p>
            <a:pPr lvl="1">
              <a:lnSpc>
                <a:spcPct val="90000"/>
              </a:lnSpc>
            </a:pPr>
            <a:r>
              <a:rPr lang="en-US" sz="1800" dirty="0">
                <a:latin typeface="Arial" pitchFamily="34" charset="0"/>
                <a:cs typeface="Arial" pitchFamily="34" charset="0"/>
              </a:rPr>
              <a:t>Overall </a:t>
            </a:r>
            <a:r>
              <a:rPr lang="en-US" sz="1800" b="1" dirty="0">
                <a:latin typeface="Arial" pitchFamily="34" charset="0"/>
                <a:cs typeface="Arial" pitchFamily="34" charset="0"/>
              </a:rPr>
              <a:t>degree of detail </a:t>
            </a:r>
            <a:r>
              <a:rPr lang="en-US" sz="1800" dirty="0">
                <a:latin typeface="Arial" pitchFamily="34" charset="0"/>
                <a:cs typeface="Arial" pitchFamily="34" charset="0"/>
              </a:rPr>
              <a:t>and </a:t>
            </a:r>
            <a:r>
              <a:rPr lang="en-US" sz="1800" dirty="0" smtClean="0">
                <a:latin typeface="Arial" pitchFamily="34" charset="0"/>
                <a:cs typeface="Arial" pitchFamily="34" charset="0"/>
              </a:rPr>
              <a:t>rigor </a:t>
            </a:r>
            <a:r>
              <a:rPr lang="en-US" sz="1800" dirty="0">
                <a:latin typeface="Arial" pitchFamily="34" charset="0"/>
                <a:cs typeface="Arial" pitchFamily="34" charset="0"/>
              </a:rPr>
              <a:t>with which the process is described</a:t>
            </a:r>
          </a:p>
          <a:p>
            <a:pPr lvl="1">
              <a:lnSpc>
                <a:spcPct val="90000"/>
              </a:lnSpc>
            </a:pPr>
            <a:r>
              <a:rPr lang="en-US" sz="1800" dirty="0">
                <a:latin typeface="Arial" pitchFamily="34" charset="0"/>
                <a:cs typeface="Arial" pitchFamily="34" charset="0"/>
              </a:rPr>
              <a:t>Degree to which </a:t>
            </a:r>
            <a:r>
              <a:rPr lang="en-US" sz="1800" b="1" dirty="0">
                <a:latin typeface="Arial" pitchFamily="34" charset="0"/>
                <a:cs typeface="Arial" pitchFamily="34" charset="0"/>
              </a:rPr>
              <a:t>customers and other stakeholders </a:t>
            </a:r>
            <a:r>
              <a:rPr lang="en-US" sz="1800" dirty="0">
                <a:latin typeface="Arial" pitchFamily="34" charset="0"/>
                <a:cs typeface="Arial" pitchFamily="34" charset="0"/>
              </a:rPr>
              <a:t>are involved with the project</a:t>
            </a:r>
          </a:p>
          <a:p>
            <a:pPr lvl="1">
              <a:lnSpc>
                <a:spcPct val="90000"/>
              </a:lnSpc>
            </a:pPr>
            <a:r>
              <a:rPr lang="en-US" sz="1800" dirty="0">
                <a:latin typeface="Arial" pitchFamily="34" charset="0"/>
                <a:cs typeface="Arial" pitchFamily="34" charset="0"/>
              </a:rPr>
              <a:t>Level of </a:t>
            </a:r>
            <a:r>
              <a:rPr lang="en-US" sz="1800" b="1" dirty="0">
                <a:latin typeface="Arial" pitchFamily="34" charset="0"/>
                <a:cs typeface="Arial" pitchFamily="34" charset="0"/>
              </a:rPr>
              <a:t>autonomy given to the software project team</a:t>
            </a:r>
          </a:p>
          <a:p>
            <a:pPr lvl="1">
              <a:lnSpc>
                <a:spcPct val="90000"/>
              </a:lnSpc>
            </a:pPr>
            <a:r>
              <a:rPr lang="en-US" sz="1800" dirty="0">
                <a:latin typeface="Arial" pitchFamily="34" charset="0"/>
                <a:cs typeface="Arial" pitchFamily="34" charset="0"/>
              </a:rPr>
              <a:t>Degree to </a:t>
            </a:r>
            <a:r>
              <a:rPr lang="en-US" dirty="0">
                <a:latin typeface="Arial" pitchFamily="34" charset="0"/>
                <a:cs typeface="Arial" pitchFamily="34" charset="0"/>
              </a:rPr>
              <a:t>which </a:t>
            </a:r>
            <a:r>
              <a:rPr lang="en-US" b="1" dirty="0">
                <a:latin typeface="Arial" pitchFamily="34" charset="0"/>
                <a:cs typeface="Arial" pitchFamily="34" charset="0"/>
              </a:rPr>
              <a:t>team organization and roles are prescribed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Effect transition="in" filter="blinds(horizontal)">
                                      <p:cBhvr>
                                        <p:cTn id="7" dur="500"/>
                                        <p:tgtEl>
                                          <p:spTgt spid="2048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483">
                                            <p:txEl>
                                              <p:pRg st="2" end="2"/>
                                            </p:txEl>
                                          </p:spTgt>
                                        </p:tgtEl>
                                        <p:attrNameLst>
                                          <p:attrName>style.visibility</p:attrName>
                                        </p:attrNameLst>
                                      </p:cBhvr>
                                      <p:to>
                                        <p:strVal val="visible"/>
                                      </p:to>
                                    </p:set>
                                    <p:animEffect transition="in" filter="blinds(horizontal)">
                                      <p:cBhvr>
                                        <p:cTn id="10" dur="500"/>
                                        <p:tgtEl>
                                          <p:spTgt spid="2048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animEffect transition="in" filter="blinds(horizontal)">
                                      <p:cBhvr>
                                        <p:cTn id="13" dur="500"/>
                                        <p:tgtEl>
                                          <p:spTgt spid="2048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0483">
                                            <p:txEl>
                                              <p:pRg st="4" end="4"/>
                                            </p:txEl>
                                          </p:spTgt>
                                        </p:tgtEl>
                                        <p:attrNameLst>
                                          <p:attrName>style.visibility</p:attrName>
                                        </p:attrNameLst>
                                      </p:cBhvr>
                                      <p:to>
                                        <p:strVal val="visible"/>
                                      </p:to>
                                    </p:set>
                                    <p:animEffect transition="in" filter="blinds(horizontal)">
                                      <p:cBhvr>
                                        <p:cTn id="16" dur="500"/>
                                        <p:tgtEl>
                                          <p:spTgt spid="2048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0483">
                                            <p:txEl>
                                              <p:pRg st="5" end="5"/>
                                            </p:txEl>
                                          </p:spTgt>
                                        </p:tgtEl>
                                        <p:attrNameLst>
                                          <p:attrName>style.visibility</p:attrName>
                                        </p:attrNameLst>
                                      </p:cBhvr>
                                      <p:to>
                                        <p:strVal val="visible"/>
                                      </p:to>
                                    </p:set>
                                    <p:animEffect transition="in" filter="blinds(horizontal)">
                                      <p:cBhvr>
                                        <p:cTn id="19" dur="500"/>
                                        <p:tgtEl>
                                          <p:spTgt spid="2048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0483">
                                            <p:txEl>
                                              <p:pRg st="6" end="6"/>
                                            </p:txEl>
                                          </p:spTgt>
                                        </p:tgtEl>
                                        <p:attrNameLst>
                                          <p:attrName>style.visibility</p:attrName>
                                        </p:attrNameLst>
                                      </p:cBhvr>
                                      <p:to>
                                        <p:strVal val="visible"/>
                                      </p:to>
                                    </p:set>
                                    <p:animEffect transition="in" filter="blinds(horizontal)">
                                      <p:cBhvr>
                                        <p:cTn id="22" dur="500"/>
                                        <p:tgtEl>
                                          <p:spTgt spid="20483">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0483">
                                            <p:txEl>
                                              <p:pRg st="7" end="7"/>
                                            </p:txEl>
                                          </p:spTgt>
                                        </p:tgtEl>
                                        <p:attrNameLst>
                                          <p:attrName>style.visibility</p:attrName>
                                        </p:attrNameLst>
                                      </p:cBhvr>
                                      <p:to>
                                        <p:strVal val="visible"/>
                                      </p:to>
                                    </p:set>
                                    <p:animEffect transition="in" filter="blinds(horizontal)">
                                      <p:cBhvr>
                                        <p:cTn id="25" dur="500"/>
                                        <p:tgtEl>
                                          <p:spTgt spid="20483">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0483">
                                            <p:txEl>
                                              <p:pRg st="8" end="8"/>
                                            </p:txEl>
                                          </p:spTgt>
                                        </p:tgtEl>
                                        <p:attrNameLst>
                                          <p:attrName>style.visibility</p:attrName>
                                        </p:attrNameLst>
                                      </p:cBhvr>
                                      <p:to>
                                        <p:strVal val="visible"/>
                                      </p:to>
                                    </p:set>
                                    <p:animEffect transition="in" filter="blinds(horizontal)">
                                      <p:cBhvr>
                                        <p:cTn id="28" dur="500"/>
                                        <p:tgtEl>
                                          <p:spTgt spid="20483">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0483">
                                            <p:txEl>
                                              <p:pRg st="9" end="9"/>
                                            </p:txEl>
                                          </p:spTgt>
                                        </p:tgtEl>
                                        <p:attrNameLst>
                                          <p:attrName>style.visibility</p:attrName>
                                        </p:attrNameLst>
                                      </p:cBhvr>
                                      <p:to>
                                        <p:strVal val="visible"/>
                                      </p:to>
                                    </p:set>
                                    <p:animEffect transition="in" filter="blinds(horizontal)">
                                      <p:cBhvr>
                                        <p:cTn id="31" dur="500"/>
                                        <p:tgtEl>
                                          <p:spTgt spid="204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BA493CD1-3147-4C33-94B4-0E38A8440BD1}" type="slidenum">
              <a:rPr lang="en-US"/>
              <a:pPr/>
              <a:t>24</a:t>
            </a:fld>
            <a:endParaRPr lang="en-US"/>
          </a:p>
        </p:txBody>
      </p:sp>
      <p:sp>
        <p:nvSpPr>
          <p:cNvPr id="21506" name="Rectangle 2"/>
          <p:cNvSpPr>
            <a:spLocks noGrp="1" noChangeArrowheads="1"/>
          </p:cNvSpPr>
          <p:nvPr>
            <p:ph type="title"/>
          </p:nvPr>
        </p:nvSpPr>
        <p:spPr/>
        <p:txBody>
          <a:bodyPr/>
          <a:lstStyle/>
          <a:p>
            <a:r>
              <a:rPr lang="en-US" dirty="0">
                <a:solidFill>
                  <a:srgbClr val="FF0000"/>
                </a:solidFill>
              </a:rPr>
              <a:t>Underlying Agility Principles </a:t>
            </a:r>
          </a:p>
        </p:txBody>
      </p:sp>
      <p:sp>
        <p:nvSpPr>
          <p:cNvPr id="21507" name="Rectangle 3"/>
          <p:cNvSpPr>
            <a:spLocks noGrp="1" noChangeArrowheads="1"/>
          </p:cNvSpPr>
          <p:nvPr>
            <p:ph type="body" idx="1"/>
          </p:nvPr>
        </p:nvSpPr>
        <p:spPr/>
        <p:txBody>
          <a:bodyPr/>
          <a:lstStyle/>
          <a:p>
            <a:pPr marL="457200" indent="-457200">
              <a:spcBef>
                <a:spcPts val="1200"/>
              </a:spcBef>
              <a:buFont typeface="+mj-lt"/>
              <a:buAutoNum type="arabicPeriod"/>
            </a:pPr>
            <a:r>
              <a:rPr lang="en-US" b="1" dirty="0" smtClean="0">
                <a:solidFill>
                  <a:srgbClr val="000000"/>
                </a:solidFill>
                <a:latin typeface="Arial" pitchFamily="34" charset="0"/>
                <a:cs typeface="Arial" pitchFamily="34" charset="0"/>
              </a:rPr>
              <a:t>Highest priority is to satisfy the customer </a:t>
            </a:r>
            <a:r>
              <a:rPr lang="en-US" dirty="0" smtClean="0">
                <a:solidFill>
                  <a:srgbClr val="000000"/>
                </a:solidFill>
                <a:latin typeface="Arial" pitchFamily="34" charset="0"/>
                <a:cs typeface="Arial" pitchFamily="34" charset="0"/>
              </a:rPr>
              <a:t> through </a:t>
            </a:r>
            <a:r>
              <a:rPr lang="en-US" dirty="0">
                <a:solidFill>
                  <a:srgbClr val="000000"/>
                </a:solidFill>
                <a:latin typeface="Arial" pitchFamily="34" charset="0"/>
                <a:cs typeface="Arial" pitchFamily="34" charset="0"/>
              </a:rPr>
              <a:t>early and continuous delivery of valuable </a:t>
            </a:r>
            <a:r>
              <a:rPr lang="en-US" dirty="0" smtClean="0">
                <a:solidFill>
                  <a:srgbClr val="000000"/>
                </a:solidFill>
                <a:latin typeface="Arial" pitchFamily="34" charset="0"/>
                <a:cs typeface="Arial" pitchFamily="34" charset="0"/>
              </a:rPr>
              <a:t>software. </a:t>
            </a:r>
            <a:endParaRPr lang="en-US" dirty="0">
              <a:solidFill>
                <a:srgbClr val="000000"/>
              </a:solidFill>
              <a:latin typeface="Arial" pitchFamily="34" charset="0"/>
              <a:cs typeface="Arial" pitchFamily="34" charset="0"/>
            </a:endParaRPr>
          </a:p>
          <a:p>
            <a:pPr marL="457200" indent="-457200">
              <a:spcBef>
                <a:spcPts val="300"/>
              </a:spcBef>
              <a:buFont typeface="+mj-lt"/>
              <a:buAutoNum type="arabicPeriod"/>
            </a:pPr>
            <a:r>
              <a:rPr lang="en-US" dirty="0">
                <a:solidFill>
                  <a:srgbClr val="000000"/>
                </a:solidFill>
                <a:latin typeface="Arial" pitchFamily="34" charset="0"/>
                <a:cs typeface="Arial" pitchFamily="34" charset="0"/>
              </a:rPr>
              <a:t>Welcome changing requirements, even late in development. Agile processes harness </a:t>
            </a:r>
            <a:r>
              <a:rPr lang="en-US" b="1" dirty="0">
                <a:solidFill>
                  <a:srgbClr val="000000"/>
                </a:solidFill>
                <a:latin typeface="Arial" pitchFamily="34" charset="0"/>
                <a:cs typeface="Arial" pitchFamily="34" charset="0"/>
              </a:rPr>
              <a:t>continuous change for the customer's competitive advantage</a:t>
            </a:r>
            <a:r>
              <a:rPr lang="en-US" dirty="0">
                <a:solidFill>
                  <a:srgbClr val="000000"/>
                </a:solidFill>
                <a:latin typeface="Arial" pitchFamily="34" charset="0"/>
                <a:cs typeface="Arial" pitchFamily="34" charset="0"/>
              </a:rPr>
              <a:t>. </a:t>
            </a:r>
          </a:p>
          <a:p>
            <a:pPr marL="457200" indent="-457200">
              <a:spcBef>
                <a:spcPts val="600"/>
              </a:spcBef>
              <a:buFont typeface="+mj-lt"/>
              <a:buAutoNum type="arabicPeriod"/>
            </a:pPr>
            <a:r>
              <a:rPr lang="en-US" b="1" dirty="0">
                <a:solidFill>
                  <a:srgbClr val="000000"/>
                </a:solidFill>
                <a:latin typeface="Arial" pitchFamily="34" charset="0"/>
                <a:cs typeface="Arial" pitchFamily="34" charset="0"/>
              </a:rPr>
              <a:t>Deliver working software increments frequently</a:t>
            </a:r>
            <a:r>
              <a:rPr lang="en-US" dirty="0">
                <a:solidFill>
                  <a:srgbClr val="000000"/>
                </a:solidFill>
                <a:latin typeface="Arial" pitchFamily="34" charset="0"/>
                <a:cs typeface="Arial" pitchFamily="34" charset="0"/>
              </a:rPr>
              <a:t>, from as often as every few days to every few months, with a preference to the shorter timescales.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BA493CD1-3147-4C33-94B4-0E38A8440BD1}" type="slidenum">
              <a:rPr lang="en-US"/>
              <a:pPr/>
              <a:t>25</a:t>
            </a:fld>
            <a:endParaRPr lang="en-US"/>
          </a:p>
        </p:txBody>
      </p:sp>
      <p:sp>
        <p:nvSpPr>
          <p:cNvPr id="21506" name="Rectangle 2"/>
          <p:cNvSpPr>
            <a:spLocks noGrp="1" noChangeArrowheads="1"/>
          </p:cNvSpPr>
          <p:nvPr>
            <p:ph type="title"/>
          </p:nvPr>
        </p:nvSpPr>
        <p:spPr/>
        <p:txBody>
          <a:bodyPr/>
          <a:lstStyle/>
          <a:p>
            <a:r>
              <a:rPr lang="en-US" dirty="0">
                <a:solidFill>
                  <a:srgbClr val="FF0000"/>
                </a:solidFill>
              </a:rPr>
              <a:t>Underlying Agility Principles </a:t>
            </a:r>
          </a:p>
        </p:txBody>
      </p:sp>
      <p:sp>
        <p:nvSpPr>
          <p:cNvPr id="21507" name="Rectangle 3"/>
          <p:cNvSpPr>
            <a:spLocks noGrp="1" noChangeArrowheads="1"/>
          </p:cNvSpPr>
          <p:nvPr>
            <p:ph type="body" idx="1"/>
          </p:nvPr>
        </p:nvSpPr>
        <p:spPr/>
        <p:txBody>
          <a:bodyPr/>
          <a:lstStyle/>
          <a:p>
            <a:pPr marL="457200" indent="-457200">
              <a:lnSpc>
                <a:spcPct val="90000"/>
              </a:lnSpc>
              <a:spcBef>
                <a:spcPts val="300"/>
              </a:spcBef>
              <a:buFont typeface="+mj-lt"/>
              <a:buAutoNum type="arabicPeriod" startAt="4"/>
            </a:pPr>
            <a:r>
              <a:rPr lang="en-US" dirty="0" smtClean="0">
                <a:solidFill>
                  <a:srgbClr val="000000"/>
                </a:solidFill>
                <a:latin typeface="Arial" pitchFamily="34" charset="0"/>
                <a:cs typeface="Arial" pitchFamily="34" charset="0"/>
              </a:rPr>
              <a:t>Business </a:t>
            </a:r>
            <a:r>
              <a:rPr lang="en-US" dirty="0">
                <a:solidFill>
                  <a:srgbClr val="000000"/>
                </a:solidFill>
                <a:latin typeface="Arial" pitchFamily="34" charset="0"/>
                <a:cs typeface="Arial" pitchFamily="34" charset="0"/>
              </a:rPr>
              <a:t>people and developers </a:t>
            </a:r>
            <a:r>
              <a:rPr lang="en-US" b="1" dirty="0">
                <a:solidFill>
                  <a:srgbClr val="000000"/>
                </a:solidFill>
                <a:latin typeface="Arial" pitchFamily="34" charset="0"/>
                <a:cs typeface="Arial" pitchFamily="34" charset="0"/>
              </a:rPr>
              <a:t>must work together</a:t>
            </a:r>
            <a:r>
              <a:rPr lang="en-US" dirty="0">
                <a:solidFill>
                  <a:srgbClr val="000000"/>
                </a:solidFill>
                <a:latin typeface="Arial" pitchFamily="34" charset="0"/>
                <a:cs typeface="Arial" pitchFamily="34" charset="0"/>
              </a:rPr>
              <a:t> daily throughout the project. </a:t>
            </a:r>
          </a:p>
          <a:p>
            <a:pPr marL="457200" indent="-457200">
              <a:lnSpc>
                <a:spcPct val="90000"/>
              </a:lnSpc>
              <a:spcBef>
                <a:spcPts val="600"/>
              </a:spcBef>
              <a:buFont typeface="+mj-lt"/>
              <a:buAutoNum type="arabicPeriod" startAt="4"/>
            </a:pPr>
            <a:r>
              <a:rPr lang="en-US" dirty="0">
                <a:solidFill>
                  <a:srgbClr val="000000"/>
                </a:solidFill>
                <a:latin typeface="Arial" pitchFamily="34" charset="0"/>
                <a:cs typeface="Arial" pitchFamily="34" charset="0"/>
              </a:rPr>
              <a:t>Build projects around motivated people. Give them </a:t>
            </a:r>
            <a:r>
              <a:rPr lang="en-US" dirty="0" smtClean="0">
                <a:solidFill>
                  <a:srgbClr val="000000"/>
                </a:solidFill>
                <a:latin typeface="Arial" pitchFamily="34" charset="0"/>
                <a:cs typeface="Arial" pitchFamily="34" charset="0"/>
              </a:rPr>
              <a:t>needed </a:t>
            </a:r>
            <a:r>
              <a:rPr lang="en-US" b="1" dirty="0">
                <a:solidFill>
                  <a:srgbClr val="000000"/>
                </a:solidFill>
                <a:latin typeface="Arial" pitchFamily="34" charset="0"/>
                <a:cs typeface="Arial" pitchFamily="34" charset="0"/>
              </a:rPr>
              <a:t>environment and </a:t>
            </a:r>
            <a:r>
              <a:rPr lang="en-US" b="1" dirty="0" smtClean="0">
                <a:solidFill>
                  <a:srgbClr val="000000"/>
                </a:solidFill>
                <a:latin typeface="Arial" pitchFamily="34" charset="0"/>
                <a:cs typeface="Arial" pitchFamily="34" charset="0"/>
              </a:rPr>
              <a:t>support</a:t>
            </a:r>
            <a:r>
              <a:rPr lang="en-US" dirty="0" smtClean="0">
                <a:solidFill>
                  <a:srgbClr val="000000"/>
                </a:solidFill>
                <a:latin typeface="Arial" pitchFamily="34" charset="0"/>
                <a:cs typeface="Arial" pitchFamily="34" charset="0"/>
              </a:rPr>
              <a:t>, </a:t>
            </a:r>
            <a:r>
              <a:rPr lang="en-US" dirty="0">
                <a:solidFill>
                  <a:srgbClr val="000000"/>
                </a:solidFill>
                <a:latin typeface="Arial" pitchFamily="34" charset="0"/>
                <a:cs typeface="Arial" pitchFamily="34" charset="0"/>
              </a:rPr>
              <a:t>and trust them to get the job done. </a:t>
            </a:r>
          </a:p>
          <a:p>
            <a:pPr marL="457200" indent="-457200">
              <a:lnSpc>
                <a:spcPct val="90000"/>
              </a:lnSpc>
              <a:buFont typeface="+mj-lt"/>
              <a:buAutoNum type="arabicPeriod" startAt="4"/>
            </a:pPr>
            <a:r>
              <a:rPr lang="en-US" dirty="0">
                <a:solidFill>
                  <a:srgbClr val="000000"/>
                </a:solidFill>
                <a:latin typeface="Arial" pitchFamily="34" charset="0"/>
                <a:cs typeface="Arial" pitchFamily="34" charset="0"/>
              </a:rPr>
              <a:t>The most efficient and effective method of </a:t>
            </a:r>
            <a:r>
              <a:rPr lang="en-US" b="1" dirty="0">
                <a:solidFill>
                  <a:srgbClr val="000000"/>
                </a:solidFill>
                <a:latin typeface="Arial" pitchFamily="34" charset="0"/>
                <a:cs typeface="Arial" pitchFamily="34" charset="0"/>
              </a:rPr>
              <a:t>conveying information</a:t>
            </a:r>
            <a:r>
              <a:rPr lang="en-US" dirty="0">
                <a:solidFill>
                  <a:srgbClr val="000000"/>
                </a:solidFill>
                <a:latin typeface="Arial" pitchFamily="34" charset="0"/>
                <a:cs typeface="Arial" pitchFamily="34" charset="0"/>
              </a:rPr>
              <a:t> to and within a development team is face-to-face conversation.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A906B828-E3EA-4EFA-9C95-802AF38D57DF}" type="slidenum">
              <a:rPr lang="en-US"/>
              <a:pPr/>
              <a:t>26</a:t>
            </a:fld>
            <a:endParaRPr lang="en-US"/>
          </a:p>
        </p:txBody>
      </p:sp>
      <p:sp>
        <p:nvSpPr>
          <p:cNvPr id="22530" name="Rectangle 2"/>
          <p:cNvSpPr>
            <a:spLocks noGrp="1" noChangeArrowheads="1"/>
          </p:cNvSpPr>
          <p:nvPr>
            <p:ph type="title"/>
          </p:nvPr>
        </p:nvSpPr>
        <p:spPr/>
        <p:txBody>
          <a:bodyPr/>
          <a:lstStyle/>
          <a:p>
            <a:r>
              <a:rPr lang="en-US" dirty="0">
                <a:solidFill>
                  <a:srgbClr val="FF0000"/>
                </a:solidFill>
              </a:rPr>
              <a:t>Underlying Agility Principles </a:t>
            </a:r>
          </a:p>
        </p:txBody>
      </p:sp>
      <p:sp>
        <p:nvSpPr>
          <p:cNvPr id="22531" name="Rectangle 3"/>
          <p:cNvSpPr>
            <a:spLocks noGrp="1" noChangeArrowheads="1"/>
          </p:cNvSpPr>
          <p:nvPr>
            <p:ph type="body" idx="1"/>
          </p:nvPr>
        </p:nvSpPr>
        <p:spPr/>
        <p:txBody>
          <a:bodyPr/>
          <a:lstStyle/>
          <a:p>
            <a:pPr marL="457200" indent="-457200">
              <a:spcBef>
                <a:spcPts val="600"/>
              </a:spcBef>
              <a:buFont typeface="+mj-lt"/>
              <a:buAutoNum type="arabicPeriod" startAt="7"/>
            </a:pPr>
            <a:r>
              <a:rPr lang="en-US" b="1" dirty="0">
                <a:solidFill>
                  <a:srgbClr val="000000"/>
                </a:solidFill>
                <a:latin typeface="Arial" pitchFamily="34" charset="0"/>
                <a:cs typeface="Arial" pitchFamily="34" charset="0"/>
              </a:rPr>
              <a:t>Working software</a:t>
            </a:r>
            <a:r>
              <a:rPr lang="en-US" dirty="0">
                <a:solidFill>
                  <a:srgbClr val="000000"/>
                </a:solidFill>
                <a:latin typeface="Arial" pitchFamily="34" charset="0"/>
                <a:cs typeface="Arial" pitchFamily="34" charset="0"/>
              </a:rPr>
              <a:t> is the primary measure of progress. </a:t>
            </a:r>
          </a:p>
          <a:p>
            <a:pPr marL="457200" indent="-457200">
              <a:buFont typeface="+mj-lt"/>
              <a:buAutoNum type="arabicPeriod" startAt="7"/>
            </a:pPr>
            <a:r>
              <a:rPr lang="en-US" dirty="0">
                <a:solidFill>
                  <a:srgbClr val="000000"/>
                </a:solidFill>
                <a:latin typeface="Arial" pitchFamily="34" charset="0"/>
                <a:cs typeface="Arial" pitchFamily="34" charset="0"/>
              </a:rPr>
              <a:t>Agile processes promote </a:t>
            </a:r>
            <a:r>
              <a:rPr lang="en-US" b="1" dirty="0">
                <a:solidFill>
                  <a:srgbClr val="000000"/>
                </a:solidFill>
                <a:latin typeface="Arial" pitchFamily="34" charset="0"/>
                <a:cs typeface="Arial" pitchFamily="34" charset="0"/>
              </a:rPr>
              <a:t>sustainable development</a:t>
            </a:r>
            <a:r>
              <a:rPr lang="en-US" dirty="0">
                <a:solidFill>
                  <a:srgbClr val="000000"/>
                </a:solidFill>
                <a:latin typeface="Arial" pitchFamily="34" charset="0"/>
                <a:cs typeface="Arial" pitchFamily="34" charset="0"/>
              </a:rPr>
              <a:t>. The sponsors, developers, and users should be able to maintain a constant pace indefinitely. </a:t>
            </a:r>
          </a:p>
          <a:p>
            <a:pPr marL="457200" indent="-457200">
              <a:buFont typeface="+mj-lt"/>
              <a:buAutoNum type="arabicPeriod" startAt="7"/>
            </a:pPr>
            <a:r>
              <a:rPr lang="en-US" dirty="0">
                <a:solidFill>
                  <a:srgbClr val="000000"/>
                </a:solidFill>
                <a:latin typeface="Arial" pitchFamily="34" charset="0"/>
                <a:cs typeface="Arial" pitchFamily="34" charset="0"/>
              </a:rPr>
              <a:t>Continuous attention to </a:t>
            </a:r>
            <a:r>
              <a:rPr lang="en-US" b="1" dirty="0">
                <a:solidFill>
                  <a:srgbClr val="000000"/>
                </a:solidFill>
                <a:latin typeface="Arial" pitchFamily="34" charset="0"/>
                <a:cs typeface="Arial" pitchFamily="34" charset="0"/>
              </a:rPr>
              <a:t>technical excellence and good design</a:t>
            </a:r>
            <a:r>
              <a:rPr lang="en-US" dirty="0">
                <a:solidFill>
                  <a:srgbClr val="000000"/>
                </a:solidFill>
                <a:latin typeface="Arial" pitchFamily="34" charset="0"/>
                <a:cs typeface="Arial" pitchFamily="34" charset="0"/>
              </a:rPr>
              <a:t> enhances agility.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A906B828-E3EA-4EFA-9C95-802AF38D57DF}" type="slidenum">
              <a:rPr lang="en-US"/>
              <a:pPr/>
              <a:t>27</a:t>
            </a:fld>
            <a:endParaRPr lang="en-US"/>
          </a:p>
        </p:txBody>
      </p:sp>
      <p:sp>
        <p:nvSpPr>
          <p:cNvPr id="22530" name="Rectangle 2"/>
          <p:cNvSpPr>
            <a:spLocks noGrp="1" noChangeArrowheads="1"/>
          </p:cNvSpPr>
          <p:nvPr>
            <p:ph type="title"/>
          </p:nvPr>
        </p:nvSpPr>
        <p:spPr/>
        <p:txBody>
          <a:bodyPr/>
          <a:lstStyle/>
          <a:p>
            <a:r>
              <a:rPr lang="en-US" dirty="0">
                <a:solidFill>
                  <a:srgbClr val="FF0000"/>
                </a:solidFill>
              </a:rPr>
              <a:t>Underlying Agility Principles </a:t>
            </a:r>
          </a:p>
        </p:txBody>
      </p:sp>
      <p:sp>
        <p:nvSpPr>
          <p:cNvPr id="22531" name="Rectangle 3"/>
          <p:cNvSpPr>
            <a:spLocks noGrp="1" noChangeArrowheads="1"/>
          </p:cNvSpPr>
          <p:nvPr>
            <p:ph type="body" idx="1"/>
          </p:nvPr>
        </p:nvSpPr>
        <p:spPr/>
        <p:txBody>
          <a:bodyPr/>
          <a:lstStyle/>
          <a:p>
            <a:pPr marL="457200" indent="-457200">
              <a:buFont typeface="+mj-lt"/>
              <a:buAutoNum type="arabicPeriod" startAt="10"/>
            </a:pPr>
            <a:r>
              <a:rPr lang="en-US" b="1" dirty="0" smtClean="0">
                <a:solidFill>
                  <a:srgbClr val="000000"/>
                </a:solidFill>
                <a:latin typeface="Arial" pitchFamily="34" charset="0"/>
                <a:cs typeface="Arial" pitchFamily="34" charset="0"/>
              </a:rPr>
              <a:t>Simplicity</a:t>
            </a:r>
            <a:r>
              <a:rPr lang="en-US" dirty="0" smtClean="0">
                <a:solidFill>
                  <a:srgbClr val="000000"/>
                </a:solidFill>
                <a:latin typeface="Arial" pitchFamily="34" charset="0"/>
                <a:cs typeface="Arial" pitchFamily="34" charset="0"/>
              </a:rPr>
              <a:t>—the </a:t>
            </a:r>
            <a:r>
              <a:rPr lang="en-US" dirty="0">
                <a:solidFill>
                  <a:srgbClr val="000000"/>
                </a:solidFill>
                <a:latin typeface="Arial" pitchFamily="34" charset="0"/>
                <a:cs typeface="Arial" pitchFamily="34" charset="0"/>
              </a:rPr>
              <a:t>art of maximizing the amount of work not done—is essential. </a:t>
            </a:r>
          </a:p>
          <a:p>
            <a:pPr marL="457200" indent="-457200">
              <a:buFont typeface="+mj-lt"/>
              <a:buAutoNum type="arabicPeriod" startAt="10"/>
            </a:pPr>
            <a:r>
              <a:rPr lang="en-US" dirty="0">
                <a:solidFill>
                  <a:srgbClr val="000000"/>
                </a:solidFill>
                <a:latin typeface="Arial" pitchFamily="34" charset="0"/>
                <a:cs typeface="Arial" pitchFamily="34" charset="0"/>
              </a:rPr>
              <a:t>The best architectures, requirements, and designs emerge from </a:t>
            </a:r>
            <a:r>
              <a:rPr lang="en-US" b="1" dirty="0">
                <a:solidFill>
                  <a:srgbClr val="000000"/>
                </a:solidFill>
                <a:latin typeface="Arial" pitchFamily="34" charset="0"/>
                <a:cs typeface="Arial" pitchFamily="34" charset="0"/>
              </a:rPr>
              <a:t>self-organizing teams</a:t>
            </a:r>
            <a:r>
              <a:rPr lang="en-US" dirty="0">
                <a:solidFill>
                  <a:srgbClr val="000000"/>
                </a:solidFill>
                <a:latin typeface="Arial" pitchFamily="34" charset="0"/>
                <a:cs typeface="Arial" pitchFamily="34" charset="0"/>
              </a:rPr>
              <a:t>.</a:t>
            </a:r>
          </a:p>
          <a:p>
            <a:pPr marL="457200" indent="-457200">
              <a:buFont typeface="+mj-lt"/>
              <a:buAutoNum type="arabicPeriod" startAt="10"/>
            </a:pPr>
            <a:r>
              <a:rPr lang="en-US" dirty="0">
                <a:latin typeface="Arial" pitchFamily="34" charset="0"/>
                <a:cs typeface="Arial" pitchFamily="34" charset="0"/>
              </a:rPr>
              <a:t>At </a:t>
            </a:r>
            <a:r>
              <a:rPr lang="en-US" b="1" dirty="0">
                <a:latin typeface="Arial" pitchFamily="34" charset="0"/>
                <a:cs typeface="Arial" pitchFamily="34" charset="0"/>
              </a:rPr>
              <a:t>regular intervals, the team reflects </a:t>
            </a:r>
            <a:r>
              <a:rPr lang="en-US" dirty="0">
                <a:latin typeface="Arial" pitchFamily="34" charset="0"/>
                <a:cs typeface="Arial" pitchFamily="34" charset="0"/>
              </a:rPr>
              <a:t>on how to become more effective, then tunes and adjusts its behavior accordingly.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001125" cy="1090613"/>
          </a:xfrm>
        </p:spPr>
        <p:txBody>
          <a:bodyPr/>
          <a:lstStyle/>
          <a:p>
            <a:r>
              <a:rPr lang="en-US" sz="3600" dirty="0" smtClean="0"/>
              <a:t>Web Engineering = Software Engineering ?</a:t>
            </a:r>
            <a:endParaRPr lang="en-IN" sz="3600" dirty="0"/>
          </a:p>
        </p:txBody>
      </p:sp>
      <p:sp>
        <p:nvSpPr>
          <p:cNvPr id="3" name="Content Placeholder 2"/>
          <p:cNvSpPr>
            <a:spLocks noGrp="1"/>
          </p:cNvSpPr>
          <p:nvPr>
            <p:ph idx="1"/>
          </p:nvPr>
        </p:nvSpPr>
        <p:spPr/>
        <p:txBody>
          <a:bodyPr/>
          <a:lstStyle/>
          <a:p>
            <a:r>
              <a:rPr lang="en-IN" dirty="0" smtClean="0"/>
              <a:t>Software engineering principles, concepts, and methods can be applied to Web development, but their application </a:t>
            </a:r>
            <a:r>
              <a:rPr lang="en-IN" b="1" dirty="0" smtClean="0"/>
              <a:t>requires a somewhat different approach </a:t>
            </a:r>
            <a:r>
              <a:rPr lang="en-IN" dirty="0" smtClean="0"/>
              <a:t>than their use during the development of conventional software based systems.</a:t>
            </a:r>
          </a:p>
          <a:p>
            <a:r>
              <a:rPr lang="en-IN" dirty="0" smtClean="0"/>
              <a:t>Software engineering is a layered technology</a:t>
            </a:r>
          </a:p>
        </p:txBody>
      </p:sp>
      <p:sp>
        <p:nvSpPr>
          <p:cNvPr id="4" name="Footer Placeholder 3"/>
          <p:cNvSpPr>
            <a:spLocks noGrp="1"/>
          </p:cNvSpPr>
          <p:nvPr>
            <p:ph type="ftr" sz="quarter" idx="10"/>
          </p:nvPr>
        </p:nvSpPr>
        <p:spPr/>
        <p:txBody>
          <a:bodyPr/>
          <a:lstStyle/>
          <a:p>
            <a:r>
              <a:rPr lang="en-US" smtClean="0"/>
              <a:t>These slides are designed to accompany </a:t>
            </a:r>
            <a:r>
              <a:rPr lang="en-US" i="1" smtClean="0"/>
              <a:t>Web Engineering: A Practitioner’s Approach </a:t>
            </a:r>
            <a:r>
              <a:rPr lang="en-US" smtClean="0"/>
              <a:t>(The McGraw-Hill Companies, Inc.) by Roger Pressman and David Lowe, copyright 2009 </a:t>
            </a:r>
            <a:endParaRPr lang="en-US"/>
          </a:p>
        </p:txBody>
      </p:sp>
      <p:sp>
        <p:nvSpPr>
          <p:cNvPr id="5" name="Slide Number Placeholder 4"/>
          <p:cNvSpPr>
            <a:spLocks noGrp="1"/>
          </p:cNvSpPr>
          <p:nvPr>
            <p:ph type="sldNum" sz="quarter" idx="11"/>
          </p:nvPr>
        </p:nvSpPr>
        <p:spPr/>
        <p:txBody>
          <a:bodyPr/>
          <a:lstStyle/>
          <a:p>
            <a:fld id="{8F9C9D63-5110-4E47-B4D2-C37E6E4D4078}" type="slidenum">
              <a:rPr lang="en-US" smtClean="0"/>
              <a:pPr/>
              <a:t>28</a:t>
            </a:fld>
            <a:endParaRPr lang="en-US"/>
          </a:p>
        </p:txBody>
      </p:sp>
      <p:pic>
        <p:nvPicPr>
          <p:cNvPr id="6" name="Picture 4" descr="Figure 2-2"/>
          <p:cNvPicPr>
            <a:picLocks noChangeAspect="1" noChangeArrowheads="1"/>
          </p:cNvPicPr>
          <p:nvPr/>
        </p:nvPicPr>
        <p:blipFill>
          <a:blip r:embed="rId2" cstate="print"/>
          <a:srcRect/>
          <a:stretch>
            <a:fillRect/>
          </a:stretch>
        </p:blipFill>
        <p:spPr bwMode="auto">
          <a:xfrm>
            <a:off x="1828800" y="4381500"/>
            <a:ext cx="5386387" cy="14859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6" name="Slide Number Placeholder 4"/>
          <p:cNvSpPr>
            <a:spLocks noGrp="1"/>
          </p:cNvSpPr>
          <p:nvPr>
            <p:ph type="sldNum" sz="quarter" idx="11"/>
          </p:nvPr>
        </p:nvSpPr>
        <p:spPr/>
        <p:txBody>
          <a:bodyPr/>
          <a:lstStyle/>
          <a:p>
            <a:fld id="{29D9F4D7-472E-4D32-8AF3-3480C19AC90C}" type="slidenum">
              <a:rPr lang="en-US"/>
              <a:pPr/>
              <a:t>29</a:t>
            </a:fld>
            <a:endParaRPr lang="en-US"/>
          </a:p>
        </p:txBody>
      </p:sp>
      <p:sp>
        <p:nvSpPr>
          <p:cNvPr id="23554" name="Rectangle 2"/>
          <p:cNvSpPr>
            <a:spLocks noGrp="1" noChangeArrowheads="1"/>
          </p:cNvSpPr>
          <p:nvPr>
            <p:ph type="title"/>
          </p:nvPr>
        </p:nvSpPr>
        <p:spPr/>
        <p:txBody>
          <a:bodyPr/>
          <a:lstStyle/>
          <a:p>
            <a:r>
              <a:rPr lang="en-US" sz="3600" dirty="0" smtClean="0"/>
              <a:t>Software Engineering Layers</a:t>
            </a:r>
            <a:endParaRPr lang="en-US" dirty="0"/>
          </a:p>
        </p:txBody>
      </p:sp>
      <p:pic>
        <p:nvPicPr>
          <p:cNvPr id="23556" name="Picture 4" descr="Figure 2-2"/>
          <p:cNvPicPr>
            <a:picLocks noChangeAspect="1" noChangeArrowheads="1"/>
          </p:cNvPicPr>
          <p:nvPr/>
        </p:nvPicPr>
        <p:blipFill>
          <a:blip r:embed="rId2" cstate="print"/>
          <a:srcRect/>
          <a:stretch>
            <a:fillRect/>
          </a:stretch>
        </p:blipFill>
        <p:spPr bwMode="auto">
          <a:xfrm>
            <a:off x="1878013" y="1828800"/>
            <a:ext cx="5386387" cy="1485900"/>
          </a:xfrm>
          <a:prstGeom prst="rect">
            <a:avLst/>
          </a:prstGeom>
          <a:noFill/>
        </p:spPr>
      </p:pic>
      <p:sp>
        <p:nvSpPr>
          <p:cNvPr id="23557" name="Rectangle 5"/>
          <p:cNvSpPr>
            <a:spLocks noGrp="1" noChangeArrowheads="1"/>
          </p:cNvSpPr>
          <p:nvPr>
            <p:ph type="body" idx="1"/>
          </p:nvPr>
        </p:nvSpPr>
        <p:spPr>
          <a:xfrm>
            <a:off x="912813" y="3429000"/>
            <a:ext cx="8110537" cy="2019300"/>
          </a:xfrm>
        </p:spPr>
        <p:txBody>
          <a:bodyPr/>
          <a:lstStyle/>
          <a:p>
            <a:r>
              <a:rPr lang="en-AU" sz="2000" dirty="0"/>
              <a:t>Quality: </a:t>
            </a:r>
            <a:r>
              <a:rPr lang="en-AU" sz="2000" dirty="0" smtClean="0"/>
              <a:t>Foster </a:t>
            </a:r>
            <a:r>
              <a:rPr lang="en-AU" sz="2000" dirty="0"/>
              <a:t>a continuous process improvement culture</a:t>
            </a:r>
          </a:p>
          <a:p>
            <a:r>
              <a:rPr lang="en-AU" sz="2000" dirty="0"/>
              <a:t>Process: </a:t>
            </a:r>
            <a:r>
              <a:rPr lang="en-AU" sz="2000" dirty="0" smtClean="0"/>
              <a:t>The </a:t>
            </a:r>
            <a:r>
              <a:rPr lang="en-AU" sz="2000" dirty="0"/>
              <a:t>glue that holds the technology layers </a:t>
            </a:r>
            <a:r>
              <a:rPr lang="en-AU" sz="2000" dirty="0" smtClean="0"/>
              <a:t>together</a:t>
            </a:r>
          </a:p>
          <a:p>
            <a:pPr lvl="1"/>
            <a:r>
              <a:rPr lang="en-IN" sz="1800" dirty="0" smtClean="0"/>
              <a:t>Work products (e.g., models and documents) are produced, milestones are established, quality is ensured, and change is properly managed</a:t>
            </a:r>
            <a:endParaRPr lang="en-AU" sz="4800" dirty="0"/>
          </a:p>
          <a:p>
            <a:r>
              <a:rPr lang="en-AU" sz="2000" dirty="0"/>
              <a:t>Methods: </a:t>
            </a:r>
            <a:r>
              <a:rPr lang="en-AU" sz="2000" dirty="0" smtClean="0"/>
              <a:t>Provide </a:t>
            </a:r>
            <a:r>
              <a:rPr lang="en-AU" sz="2000" dirty="0"/>
              <a:t>the technical </a:t>
            </a:r>
            <a:r>
              <a:rPr lang="en-AU" sz="2000" dirty="0" smtClean="0"/>
              <a:t>how-to’s </a:t>
            </a:r>
          </a:p>
          <a:p>
            <a:pPr lvl="1"/>
            <a:r>
              <a:rPr lang="en-IN" sz="1800" dirty="0" smtClean="0"/>
              <a:t>Communication, requirements analysis, design </a:t>
            </a:r>
            <a:r>
              <a:rPr lang="en-IN" sz="1800" dirty="0" err="1" smtClean="0"/>
              <a:t>modeling</a:t>
            </a:r>
            <a:r>
              <a:rPr lang="en-IN" sz="1800" dirty="0" smtClean="0"/>
              <a:t>, program construction, testing, and support.</a:t>
            </a:r>
            <a:endParaRPr lang="en-AU" sz="5400" dirty="0"/>
          </a:p>
          <a:p>
            <a:r>
              <a:rPr lang="en-AU" sz="2000" dirty="0"/>
              <a:t>Tools: </a:t>
            </a:r>
            <a:r>
              <a:rPr lang="en-AU" sz="2000" dirty="0" smtClean="0"/>
              <a:t>Support </a:t>
            </a:r>
            <a:r>
              <a:rPr lang="en-AU" sz="2000" dirty="0"/>
              <a:t>for the process and the methods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557">
                                            <p:txEl>
                                              <p:pRg st="1" end="1"/>
                                            </p:txEl>
                                          </p:spTgt>
                                        </p:tgtEl>
                                        <p:attrNameLst>
                                          <p:attrName>style.visibility</p:attrName>
                                        </p:attrNameLst>
                                      </p:cBhvr>
                                      <p:to>
                                        <p:strVal val="visible"/>
                                      </p:to>
                                    </p:set>
                                    <p:animEffect transition="in" filter="blinds(horizontal)">
                                      <p:cBhvr>
                                        <p:cTn id="7" dur="500"/>
                                        <p:tgtEl>
                                          <p:spTgt spid="2355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557">
                                            <p:txEl>
                                              <p:pRg st="2" end="2"/>
                                            </p:txEl>
                                          </p:spTgt>
                                        </p:tgtEl>
                                        <p:attrNameLst>
                                          <p:attrName>style.visibility</p:attrName>
                                        </p:attrNameLst>
                                      </p:cBhvr>
                                      <p:to>
                                        <p:strVal val="visible"/>
                                      </p:to>
                                    </p:set>
                                    <p:animEffect transition="in" filter="blinds(horizontal)">
                                      <p:cBhvr>
                                        <p:cTn id="10" dur="500"/>
                                        <p:tgtEl>
                                          <p:spTgt spid="2355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3557">
                                            <p:txEl>
                                              <p:pRg st="3" end="3"/>
                                            </p:txEl>
                                          </p:spTgt>
                                        </p:tgtEl>
                                        <p:attrNameLst>
                                          <p:attrName>style.visibility</p:attrName>
                                        </p:attrNameLst>
                                      </p:cBhvr>
                                      <p:to>
                                        <p:strVal val="visible"/>
                                      </p:to>
                                    </p:set>
                                    <p:animEffect transition="in" filter="blinds(horizontal)">
                                      <p:cBhvr>
                                        <p:cTn id="15" dur="500"/>
                                        <p:tgtEl>
                                          <p:spTgt spid="23557">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3557">
                                            <p:txEl>
                                              <p:pRg st="4" end="4"/>
                                            </p:txEl>
                                          </p:spTgt>
                                        </p:tgtEl>
                                        <p:attrNameLst>
                                          <p:attrName>style.visibility</p:attrName>
                                        </p:attrNameLst>
                                      </p:cBhvr>
                                      <p:to>
                                        <p:strVal val="visible"/>
                                      </p:to>
                                    </p:set>
                                    <p:animEffect transition="in" filter="blinds(horizontal)">
                                      <p:cBhvr>
                                        <p:cTn id="18" dur="500"/>
                                        <p:tgtEl>
                                          <p:spTgt spid="23557">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3557">
                                            <p:txEl>
                                              <p:pRg st="5" end="5"/>
                                            </p:txEl>
                                          </p:spTgt>
                                        </p:tgtEl>
                                        <p:attrNameLst>
                                          <p:attrName>style.visibility</p:attrName>
                                        </p:attrNameLst>
                                      </p:cBhvr>
                                      <p:to>
                                        <p:strVal val="visible"/>
                                      </p:to>
                                    </p:set>
                                    <p:animEffect transition="in" filter="blinds(horizontal)">
                                      <p:cBhvr>
                                        <p:cTn id="23" dur="500"/>
                                        <p:tgtEl>
                                          <p:spTgt spid="235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a:t>
            </a:r>
            <a:endParaRPr lang="en-IN" dirty="0"/>
          </a:p>
        </p:txBody>
      </p:sp>
      <p:sp>
        <p:nvSpPr>
          <p:cNvPr id="3" name="Content Placeholder 2"/>
          <p:cNvSpPr>
            <a:spLocks noGrp="1"/>
          </p:cNvSpPr>
          <p:nvPr>
            <p:ph idx="1"/>
          </p:nvPr>
        </p:nvSpPr>
        <p:spPr/>
        <p:txBody>
          <a:bodyPr/>
          <a:lstStyle/>
          <a:p>
            <a:r>
              <a:rPr lang="en-US" sz="4400" i="1" dirty="0" smtClean="0"/>
              <a:t>Web-Based Systems</a:t>
            </a:r>
            <a:endParaRPr lang="en-IN" sz="4400" dirty="0"/>
          </a:p>
        </p:txBody>
      </p:sp>
      <p:sp>
        <p:nvSpPr>
          <p:cNvPr id="4" name="Footer Placeholder 3"/>
          <p:cNvSpPr>
            <a:spLocks noGrp="1"/>
          </p:cNvSpPr>
          <p:nvPr>
            <p:ph type="ftr" sz="quarter" idx="10"/>
          </p:nvPr>
        </p:nvSpPr>
        <p:spPr/>
        <p:txBody>
          <a:bodyPr/>
          <a:lstStyle/>
          <a:p>
            <a:r>
              <a:rPr lang="en-US" smtClean="0"/>
              <a:t>These slides are designed to accompany </a:t>
            </a:r>
            <a:r>
              <a:rPr lang="en-US" i="1" smtClean="0"/>
              <a:t>Web Engineering: A Practitioner’s Approach </a:t>
            </a:r>
            <a:r>
              <a:rPr lang="en-US" smtClean="0"/>
              <a:t>(The McGraw-Hill Companies, Inc.) by Roger Pressman and David Lowe, copyright 2009 </a:t>
            </a:r>
            <a:endParaRPr lang="en-US"/>
          </a:p>
        </p:txBody>
      </p:sp>
      <p:sp>
        <p:nvSpPr>
          <p:cNvPr id="5" name="Slide Number Placeholder 4"/>
          <p:cNvSpPr>
            <a:spLocks noGrp="1"/>
          </p:cNvSpPr>
          <p:nvPr>
            <p:ph type="sldNum" sz="quarter" idx="11"/>
          </p:nvPr>
        </p:nvSpPr>
        <p:spPr/>
        <p:txBody>
          <a:bodyPr/>
          <a:lstStyle/>
          <a:p>
            <a:fld id="{8F9C9D63-5110-4E47-B4D2-C37E6E4D4078}"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err="1" smtClean="0"/>
              <a:t>Upto</a:t>
            </a:r>
            <a:r>
              <a:rPr lang="en-US" smtClean="0"/>
              <a:t> </a:t>
            </a:r>
            <a:r>
              <a:rPr lang="en-US" smtClean="0"/>
              <a:t>this…</a:t>
            </a:r>
            <a:endParaRPr lang="en-IN" dirty="0"/>
          </a:p>
        </p:txBody>
      </p:sp>
      <p:sp>
        <p:nvSpPr>
          <p:cNvPr id="4" name="Footer Placeholder 3"/>
          <p:cNvSpPr>
            <a:spLocks noGrp="1"/>
          </p:cNvSpPr>
          <p:nvPr>
            <p:ph type="ftr" sz="quarter" idx="10"/>
          </p:nvPr>
        </p:nvSpPr>
        <p:spPr/>
        <p:txBody>
          <a:bodyPr/>
          <a:lstStyle/>
          <a:p>
            <a:r>
              <a:rPr lang="en-US" smtClean="0"/>
              <a:t>These slides are designed to accompany </a:t>
            </a:r>
            <a:r>
              <a:rPr lang="en-US" i="1" smtClean="0"/>
              <a:t>Web Engineering: A Practitioner’s Approach </a:t>
            </a:r>
            <a:r>
              <a:rPr lang="en-US" smtClean="0"/>
              <a:t>(The McGraw-Hill Companies, Inc.) by Roger Pressman and David Lowe, copyright 2009 </a:t>
            </a:r>
            <a:endParaRPr lang="en-US"/>
          </a:p>
        </p:txBody>
      </p:sp>
      <p:sp>
        <p:nvSpPr>
          <p:cNvPr id="5" name="Slide Number Placeholder 4"/>
          <p:cNvSpPr>
            <a:spLocks noGrp="1"/>
          </p:cNvSpPr>
          <p:nvPr>
            <p:ph type="sldNum" sz="quarter" idx="11"/>
          </p:nvPr>
        </p:nvSpPr>
        <p:spPr/>
        <p:txBody>
          <a:bodyPr/>
          <a:lstStyle/>
          <a:p>
            <a:fld id="{8F9C9D63-5110-4E47-B4D2-C37E6E4D4078}"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solidFill>
                  <a:srgbClr val="FF0000"/>
                </a:solidFill>
              </a:rPr>
              <a:t>WebE</a:t>
            </a:r>
            <a:r>
              <a:rPr lang="en-IN" dirty="0" smtClean="0">
                <a:solidFill>
                  <a:srgbClr val="FF0000"/>
                </a:solidFill>
              </a:rPr>
              <a:t> Methods</a:t>
            </a:r>
            <a:endParaRPr lang="en-IN" dirty="0">
              <a:solidFill>
                <a:srgbClr val="FF0000"/>
              </a:solidFill>
            </a:endParaRPr>
          </a:p>
        </p:txBody>
      </p:sp>
      <p:sp>
        <p:nvSpPr>
          <p:cNvPr id="3" name="Content Placeholder 2"/>
          <p:cNvSpPr>
            <a:spLocks noGrp="1"/>
          </p:cNvSpPr>
          <p:nvPr>
            <p:ph idx="1"/>
          </p:nvPr>
        </p:nvSpPr>
        <p:spPr/>
        <p:txBody>
          <a:bodyPr/>
          <a:lstStyle/>
          <a:p>
            <a:r>
              <a:rPr lang="en-IN" dirty="0" smtClean="0"/>
              <a:t>Encompasses a set of technical tasks that enable a Web engineer to understand, characterize, and then build a high-quality </a:t>
            </a:r>
            <a:r>
              <a:rPr lang="en-IN" dirty="0" err="1" smtClean="0"/>
              <a:t>WebApp</a:t>
            </a:r>
            <a:endParaRPr lang="en-IN" dirty="0" smtClean="0"/>
          </a:p>
          <a:p>
            <a:r>
              <a:rPr lang="en-US" dirty="0" smtClean="0"/>
              <a:t>Types</a:t>
            </a:r>
            <a:endParaRPr lang="en-IN" dirty="0" smtClean="0"/>
          </a:p>
          <a:p>
            <a:pPr marL="857250" lvl="1" indent="-457200">
              <a:buFont typeface="+mj-lt"/>
              <a:buAutoNum type="arabicPeriod"/>
            </a:pPr>
            <a:r>
              <a:rPr lang="en-US" dirty="0" smtClean="0"/>
              <a:t>Communication methods</a:t>
            </a:r>
          </a:p>
          <a:p>
            <a:pPr marL="857250" lvl="1" indent="-457200">
              <a:buFont typeface="+mj-lt"/>
              <a:buAutoNum type="arabicPeriod"/>
            </a:pPr>
            <a:r>
              <a:rPr lang="en-US" dirty="0" smtClean="0"/>
              <a:t>Requirements analysis methods</a:t>
            </a:r>
          </a:p>
          <a:p>
            <a:pPr marL="857250" lvl="1" indent="-457200">
              <a:buFont typeface="+mj-lt"/>
              <a:buAutoNum type="arabicPeriod"/>
            </a:pPr>
            <a:r>
              <a:rPr lang="en-US" dirty="0" smtClean="0"/>
              <a:t>Design methods</a:t>
            </a:r>
          </a:p>
          <a:p>
            <a:pPr marL="857250" lvl="1" indent="-457200">
              <a:buFont typeface="+mj-lt"/>
              <a:buAutoNum type="arabicPeriod"/>
            </a:pPr>
            <a:r>
              <a:rPr lang="en-US" dirty="0" smtClean="0"/>
              <a:t>Construction methods</a:t>
            </a:r>
          </a:p>
          <a:p>
            <a:pPr marL="857250" lvl="1" indent="-457200">
              <a:buFont typeface="+mj-lt"/>
              <a:buAutoNum type="arabicPeriod"/>
            </a:pPr>
            <a:r>
              <a:rPr lang="en-US" dirty="0" smtClean="0"/>
              <a:t>Testing methods</a:t>
            </a:r>
          </a:p>
          <a:p>
            <a:endParaRPr lang="en-IN" dirty="0" smtClean="0"/>
          </a:p>
          <a:p>
            <a:endParaRPr lang="en-IN" dirty="0"/>
          </a:p>
        </p:txBody>
      </p:sp>
      <p:sp>
        <p:nvSpPr>
          <p:cNvPr id="4" name="Footer Placeholder 3"/>
          <p:cNvSpPr>
            <a:spLocks noGrp="1"/>
          </p:cNvSpPr>
          <p:nvPr>
            <p:ph type="ftr" sz="quarter" idx="10"/>
          </p:nvPr>
        </p:nvSpPr>
        <p:spPr/>
        <p:txBody>
          <a:bodyPr/>
          <a:lstStyle/>
          <a:p>
            <a:r>
              <a:rPr lang="en-US" smtClean="0"/>
              <a:t>These slides are designed to accompany </a:t>
            </a:r>
            <a:r>
              <a:rPr lang="en-US" i="1" smtClean="0"/>
              <a:t>Web Engineering: A Practitioner’s Approach </a:t>
            </a:r>
            <a:r>
              <a:rPr lang="en-US" smtClean="0"/>
              <a:t>(The McGraw-Hill Companies, Inc.) by Roger Pressman and David Lowe, copyright 2009 </a:t>
            </a:r>
            <a:endParaRPr lang="en-US"/>
          </a:p>
        </p:txBody>
      </p:sp>
      <p:sp>
        <p:nvSpPr>
          <p:cNvPr id="5" name="Slide Number Placeholder 4"/>
          <p:cNvSpPr>
            <a:spLocks noGrp="1"/>
          </p:cNvSpPr>
          <p:nvPr>
            <p:ph type="sldNum" sz="quarter" idx="11"/>
          </p:nvPr>
        </p:nvSpPr>
        <p:spPr/>
        <p:txBody>
          <a:bodyPr/>
          <a:lstStyle/>
          <a:p>
            <a:fld id="{8F9C9D63-5110-4E47-B4D2-C37E6E4D4078}"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FC34BF71-3106-4834-AA04-2E012505991F}" type="slidenum">
              <a:rPr lang="en-US"/>
              <a:pPr/>
              <a:t>32</a:t>
            </a:fld>
            <a:endParaRPr lang="en-US"/>
          </a:p>
        </p:txBody>
      </p:sp>
      <p:sp>
        <p:nvSpPr>
          <p:cNvPr id="24578" name="Rectangle 2"/>
          <p:cNvSpPr>
            <a:spLocks noGrp="1" noChangeArrowheads="1"/>
          </p:cNvSpPr>
          <p:nvPr>
            <p:ph type="title"/>
          </p:nvPr>
        </p:nvSpPr>
        <p:spPr/>
        <p:txBody>
          <a:bodyPr/>
          <a:lstStyle/>
          <a:p>
            <a:r>
              <a:rPr lang="en-US" dirty="0" err="1">
                <a:solidFill>
                  <a:srgbClr val="FF0000"/>
                </a:solidFill>
              </a:rPr>
              <a:t>WebE</a:t>
            </a:r>
            <a:r>
              <a:rPr lang="en-US" dirty="0">
                <a:solidFill>
                  <a:srgbClr val="FF0000"/>
                </a:solidFill>
              </a:rPr>
              <a:t> Methods</a:t>
            </a:r>
          </a:p>
        </p:txBody>
      </p:sp>
      <p:sp>
        <p:nvSpPr>
          <p:cNvPr id="24579" name="Rectangle 3"/>
          <p:cNvSpPr>
            <a:spLocks noGrp="1" noChangeArrowheads="1"/>
          </p:cNvSpPr>
          <p:nvPr>
            <p:ph type="body" idx="1"/>
          </p:nvPr>
        </p:nvSpPr>
        <p:spPr>
          <a:xfrm>
            <a:off x="533400" y="1752600"/>
            <a:ext cx="8610600" cy="3048000"/>
          </a:xfrm>
        </p:spPr>
        <p:txBody>
          <a:bodyPr/>
          <a:lstStyle/>
          <a:p>
            <a:pPr marL="457200" indent="-457200">
              <a:buFont typeface="+mj-lt"/>
              <a:buAutoNum type="arabicPeriod"/>
            </a:pPr>
            <a:r>
              <a:rPr lang="en-US" dirty="0"/>
              <a:t>Communication </a:t>
            </a:r>
            <a:r>
              <a:rPr lang="en-US" dirty="0" smtClean="0"/>
              <a:t>methods</a:t>
            </a:r>
          </a:p>
          <a:p>
            <a:pPr lvl="1"/>
            <a:r>
              <a:rPr lang="en-IN" dirty="0" smtClean="0"/>
              <a:t>Define the approach used to facilitate communication between Web engineers and all other </a:t>
            </a:r>
            <a:r>
              <a:rPr lang="en-IN" dirty="0" err="1" smtClean="0"/>
              <a:t>WebApp</a:t>
            </a:r>
            <a:r>
              <a:rPr lang="en-IN" dirty="0" smtClean="0"/>
              <a:t> stakeholders (e.g., end users, business clients, problem domain experts, content designers, team leaders, project managers)</a:t>
            </a:r>
          </a:p>
          <a:p>
            <a:pPr lvl="1"/>
            <a:r>
              <a:rPr lang="en-IN" dirty="0" smtClean="0"/>
              <a:t>Communication techniques are particularly important during requirements gathering and whenever a </a:t>
            </a:r>
            <a:r>
              <a:rPr lang="en-IN" dirty="0" err="1" smtClean="0"/>
              <a:t>WebApp</a:t>
            </a:r>
            <a:r>
              <a:rPr lang="en-IN" dirty="0" smtClean="0"/>
              <a:t> increment is to be evaluated.</a:t>
            </a:r>
            <a:endParaRPr lang="en-US" dirty="0"/>
          </a:p>
          <a:p>
            <a:pPr marL="457200" indent="-457200">
              <a:buFont typeface="+mj-lt"/>
              <a:buAutoNum type="arabicPeriod"/>
            </a:pPr>
            <a:r>
              <a:rPr lang="en-US" dirty="0"/>
              <a:t>Requirements analysis </a:t>
            </a:r>
            <a:r>
              <a:rPr lang="en-US" dirty="0" smtClean="0"/>
              <a:t>methods</a:t>
            </a:r>
          </a:p>
          <a:p>
            <a:pPr marL="914400" lvl="1" indent="-457200"/>
            <a:r>
              <a:rPr lang="en-IN" dirty="0" smtClean="0"/>
              <a:t>Provides understanding the deliverable content of a </a:t>
            </a:r>
            <a:r>
              <a:rPr lang="en-IN" dirty="0" err="1" smtClean="0"/>
              <a:t>WebApp</a:t>
            </a:r>
            <a:r>
              <a:rPr lang="en-IN" dirty="0" smtClean="0"/>
              <a:t>, functions for the end user, and the navigation modes of interaction for each class of user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7" dur="500"/>
                                        <p:tgtEl>
                                          <p:spTgt spid="24579">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4579">
                                            <p:txEl>
                                              <p:pRg st="4" end="4"/>
                                            </p:txEl>
                                          </p:spTgt>
                                        </p:tgtEl>
                                        <p:attrNameLst>
                                          <p:attrName>style.visibility</p:attrName>
                                        </p:attrNameLst>
                                      </p:cBhvr>
                                      <p:to>
                                        <p:strVal val="visible"/>
                                      </p:to>
                                    </p:set>
                                    <p:animEffect transition="in" filter="blinds(horizontal)">
                                      <p:cBhvr>
                                        <p:cTn id="10" dur="500"/>
                                        <p:tgtEl>
                                          <p:spTgt spid="245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FC34BF71-3106-4834-AA04-2E012505991F}" type="slidenum">
              <a:rPr lang="en-US"/>
              <a:pPr/>
              <a:t>33</a:t>
            </a:fld>
            <a:endParaRPr lang="en-US"/>
          </a:p>
        </p:txBody>
      </p:sp>
      <p:sp>
        <p:nvSpPr>
          <p:cNvPr id="24578" name="Rectangle 2"/>
          <p:cNvSpPr>
            <a:spLocks noGrp="1" noChangeArrowheads="1"/>
          </p:cNvSpPr>
          <p:nvPr>
            <p:ph type="title"/>
          </p:nvPr>
        </p:nvSpPr>
        <p:spPr/>
        <p:txBody>
          <a:bodyPr/>
          <a:lstStyle/>
          <a:p>
            <a:r>
              <a:rPr lang="en-US"/>
              <a:t>WebE Methods</a:t>
            </a:r>
          </a:p>
        </p:txBody>
      </p:sp>
      <p:sp>
        <p:nvSpPr>
          <p:cNvPr id="24579" name="Rectangle 3"/>
          <p:cNvSpPr>
            <a:spLocks noGrp="1" noChangeArrowheads="1"/>
          </p:cNvSpPr>
          <p:nvPr>
            <p:ph type="body" idx="1"/>
          </p:nvPr>
        </p:nvSpPr>
        <p:spPr>
          <a:xfrm>
            <a:off x="533400" y="1752600"/>
            <a:ext cx="8610600" cy="3048000"/>
          </a:xfrm>
        </p:spPr>
        <p:txBody>
          <a:bodyPr/>
          <a:lstStyle/>
          <a:p>
            <a:pPr marL="457200" indent="-457200">
              <a:buFont typeface="+mj-lt"/>
              <a:buAutoNum type="arabicPeriod" startAt="3"/>
            </a:pPr>
            <a:r>
              <a:rPr lang="en-US" dirty="0" smtClean="0"/>
              <a:t>Design methods</a:t>
            </a:r>
          </a:p>
          <a:p>
            <a:pPr marL="914400" lvl="1" indent="-457200"/>
            <a:r>
              <a:rPr lang="en-IN" dirty="0" smtClean="0"/>
              <a:t>Design technique for </a:t>
            </a:r>
            <a:r>
              <a:rPr lang="en-IN" dirty="0" err="1" smtClean="0"/>
              <a:t>WebApp</a:t>
            </a:r>
            <a:r>
              <a:rPr lang="en-IN" dirty="0" smtClean="0"/>
              <a:t> content, application and information architecture, interface design, and navigation structure</a:t>
            </a:r>
            <a:endParaRPr lang="en-US" dirty="0"/>
          </a:p>
          <a:p>
            <a:pPr marL="457200" indent="-457200">
              <a:buFont typeface="+mj-lt"/>
              <a:buAutoNum type="arabicPeriod" startAt="3"/>
            </a:pPr>
            <a:r>
              <a:rPr lang="en-US" dirty="0"/>
              <a:t>Construction </a:t>
            </a:r>
            <a:r>
              <a:rPr lang="en-US" dirty="0" smtClean="0"/>
              <a:t>methods</a:t>
            </a:r>
          </a:p>
          <a:p>
            <a:pPr marL="914400" lvl="1" indent="-457200"/>
            <a:r>
              <a:rPr lang="en-IN" dirty="0" smtClean="0"/>
              <a:t>Set of languages, tools, and related technology to create </a:t>
            </a:r>
            <a:r>
              <a:rPr lang="en-IN" dirty="0" err="1" smtClean="0"/>
              <a:t>WebApp</a:t>
            </a:r>
            <a:endParaRPr lang="en-US" dirty="0"/>
          </a:p>
          <a:p>
            <a:pPr marL="457200" indent="-457200">
              <a:buFont typeface="+mj-lt"/>
              <a:buAutoNum type="arabicPeriod" startAt="3"/>
            </a:pPr>
            <a:r>
              <a:rPr lang="en-US" dirty="0"/>
              <a:t>Testing </a:t>
            </a:r>
            <a:r>
              <a:rPr lang="en-US" dirty="0" smtClean="0"/>
              <a:t>methods</a:t>
            </a:r>
          </a:p>
          <a:p>
            <a:pPr lvl="1"/>
            <a:r>
              <a:rPr lang="en-IN" dirty="0" smtClean="0"/>
              <a:t>Testing component-level and architectural issues</a:t>
            </a:r>
          </a:p>
          <a:p>
            <a:pPr lvl="1"/>
            <a:r>
              <a:rPr lang="en-IN" dirty="0" smtClean="0"/>
              <a:t>Navigation testing</a:t>
            </a:r>
          </a:p>
          <a:p>
            <a:pPr lvl="1"/>
            <a:r>
              <a:rPr lang="en-IN" dirty="0" smtClean="0"/>
              <a:t>Usability testing </a:t>
            </a:r>
          </a:p>
          <a:p>
            <a:pPr lvl="1"/>
            <a:r>
              <a:rPr lang="en-IN" dirty="0" smtClean="0"/>
              <a:t>Security testing</a:t>
            </a:r>
          </a:p>
          <a:p>
            <a:pPr lvl="1"/>
            <a:r>
              <a:rPr lang="en-IN" dirty="0" smtClean="0"/>
              <a:t>Configuration testing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7" dur="500"/>
                                        <p:tgtEl>
                                          <p:spTgt spid="2457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10" dur="500"/>
                                        <p:tgtEl>
                                          <p:spTgt spid="24579">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4579">
                                            <p:txEl>
                                              <p:pRg st="4" end="4"/>
                                            </p:txEl>
                                          </p:spTgt>
                                        </p:tgtEl>
                                        <p:attrNameLst>
                                          <p:attrName>style.visibility</p:attrName>
                                        </p:attrNameLst>
                                      </p:cBhvr>
                                      <p:to>
                                        <p:strVal val="visible"/>
                                      </p:to>
                                    </p:set>
                                    <p:animEffect transition="in" filter="blinds(horizontal)">
                                      <p:cBhvr>
                                        <p:cTn id="15" dur="500"/>
                                        <p:tgtEl>
                                          <p:spTgt spid="24579">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4579">
                                            <p:txEl>
                                              <p:pRg st="5" end="5"/>
                                            </p:txEl>
                                          </p:spTgt>
                                        </p:tgtEl>
                                        <p:attrNameLst>
                                          <p:attrName>style.visibility</p:attrName>
                                        </p:attrNameLst>
                                      </p:cBhvr>
                                      <p:to>
                                        <p:strVal val="visible"/>
                                      </p:to>
                                    </p:set>
                                    <p:animEffect transition="in" filter="blinds(horizontal)">
                                      <p:cBhvr>
                                        <p:cTn id="18" dur="500"/>
                                        <p:tgtEl>
                                          <p:spTgt spid="24579">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4579">
                                            <p:txEl>
                                              <p:pRg st="6" end="6"/>
                                            </p:txEl>
                                          </p:spTgt>
                                        </p:tgtEl>
                                        <p:attrNameLst>
                                          <p:attrName>style.visibility</p:attrName>
                                        </p:attrNameLst>
                                      </p:cBhvr>
                                      <p:to>
                                        <p:strVal val="visible"/>
                                      </p:to>
                                    </p:set>
                                    <p:animEffect transition="in" filter="blinds(horizontal)">
                                      <p:cBhvr>
                                        <p:cTn id="21" dur="500"/>
                                        <p:tgtEl>
                                          <p:spTgt spid="24579">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4579">
                                            <p:txEl>
                                              <p:pRg st="7" end="7"/>
                                            </p:txEl>
                                          </p:spTgt>
                                        </p:tgtEl>
                                        <p:attrNameLst>
                                          <p:attrName>style.visibility</p:attrName>
                                        </p:attrNameLst>
                                      </p:cBhvr>
                                      <p:to>
                                        <p:strVal val="visible"/>
                                      </p:to>
                                    </p:set>
                                    <p:animEffect transition="in" filter="blinds(horizontal)">
                                      <p:cBhvr>
                                        <p:cTn id="24" dur="500"/>
                                        <p:tgtEl>
                                          <p:spTgt spid="24579">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4579">
                                            <p:txEl>
                                              <p:pRg st="8" end="8"/>
                                            </p:txEl>
                                          </p:spTgt>
                                        </p:tgtEl>
                                        <p:attrNameLst>
                                          <p:attrName>style.visibility</p:attrName>
                                        </p:attrNameLst>
                                      </p:cBhvr>
                                      <p:to>
                                        <p:strVal val="visible"/>
                                      </p:to>
                                    </p:set>
                                    <p:animEffect transition="in" filter="blinds(horizontal)">
                                      <p:cBhvr>
                                        <p:cTn id="27" dur="500"/>
                                        <p:tgtEl>
                                          <p:spTgt spid="24579">
                                            <p:txEl>
                                              <p:pRg st="8" end="8"/>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4579">
                                            <p:txEl>
                                              <p:pRg st="9" end="9"/>
                                            </p:txEl>
                                          </p:spTgt>
                                        </p:tgtEl>
                                        <p:attrNameLst>
                                          <p:attrName>style.visibility</p:attrName>
                                        </p:attrNameLst>
                                      </p:cBhvr>
                                      <p:to>
                                        <p:strVal val="visible"/>
                                      </p:to>
                                    </p:set>
                                    <p:animEffect transition="in" filter="blinds(horizontal)">
                                      <p:cBhvr>
                                        <p:cTn id="30" dur="500"/>
                                        <p:tgtEl>
                                          <p:spTgt spid="2457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WebE</a:t>
            </a:r>
            <a:r>
              <a:rPr lang="en-US" dirty="0" smtClean="0"/>
              <a:t> Methods</a:t>
            </a:r>
            <a:endParaRPr lang="en-IN" dirty="0"/>
          </a:p>
        </p:txBody>
      </p:sp>
      <p:sp>
        <p:nvSpPr>
          <p:cNvPr id="3" name="Content Placeholder 2"/>
          <p:cNvSpPr>
            <a:spLocks noGrp="1"/>
          </p:cNvSpPr>
          <p:nvPr>
            <p:ph idx="1"/>
          </p:nvPr>
        </p:nvSpPr>
        <p:spPr/>
        <p:txBody>
          <a:bodyPr/>
          <a:lstStyle/>
          <a:p>
            <a:r>
              <a:rPr lang="en-IN" dirty="0" smtClean="0"/>
              <a:t>Other than these are </a:t>
            </a:r>
          </a:p>
          <a:p>
            <a:pPr lvl="1"/>
            <a:r>
              <a:rPr lang="en-IN" dirty="0" smtClean="0"/>
              <a:t>Project management techniques </a:t>
            </a:r>
          </a:p>
          <a:p>
            <a:pPr lvl="2"/>
            <a:r>
              <a:rPr lang="en-IN" dirty="0" smtClean="0"/>
              <a:t>Estimation</a:t>
            </a:r>
          </a:p>
          <a:p>
            <a:pPr lvl="2"/>
            <a:r>
              <a:rPr lang="en-IN" dirty="0" smtClean="0"/>
              <a:t>Scheduling</a:t>
            </a:r>
          </a:p>
          <a:p>
            <a:pPr lvl="2"/>
            <a:r>
              <a:rPr lang="en-IN" dirty="0" smtClean="0"/>
              <a:t>Risk analysis)</a:t>
            </a:r>
          </a:p>
          <a:p>
            <a:pPr lvl="1"/>
            <a:r>
              <a:rPr lang="en-IN" dirty="0" smtClean="0"/>
              <a:t>Software configuration management techniques</a:t>
            </a:r>
          </a:p>
          <a:p>
            <a:pPr lvl="1"/>
            <a:r>
              <a:rPr lang="en-IN" dirty="0" smtClean="0"/>
              <a:t>Review techniques</a:t>
            </a:r>
            <a:endParaRPr lang="en-US" dirty="0" smtClean="0"/>
          </a:p>
          <a:p>
            <a:endParaRPr lang="en-IN" dirty="0"/>
          </a:p>
        </p:txBody>
      </p:sp>
      <p:sp>
        <p:nvSpPr>
          <p:cNvPr id="4" name="Footer Placeholder 3"/>
          <p:cNvSpPr>
            <a:spLocks noGrp="1"/>
          </p:cNvSpPr>
          <p:nvPr>
            <p:ph type="ftr" sz="quarter" idx="10"/>
          </p:nvPr>
        </p:nvSpPr>
        <p:spPr/>
        <p:txBody>
          <a:bodyPr/>
          <a:lstStyle/>
          <a:p>
            <a:r>
              <a:rPr lang="en-US" smtClean="0"/>
              <a:t>These slides are designed to accompany </a:t>
            </a:r>
            <a:r>
              <a:rPr lang="en-US" i="1" smtClean="0"/>
              <a:t>Web Engineering: A Practitioner’s Approach </a:t>
            </a:r>
            <a:r>
              <a:rPr lang="en-US" smtClean="0"/>
              <a:t>(The McGraw-Hill Companies, Inc.) by Roger Pressman and David Lowe, copyright 2009 </a:t>
            </a:r>
            <a:endParaRPr lang="en-US"/>
          </a:p>
        </p:txBody>
      </p:sp>
      <p:sp>
        <p:nvSpPr>
          <p:cNvPr id="5" name="Slide Number Placeholder 4"/>
          <p:cNvSpPr>
            <a:spLocks noGrp="1"/>
          </p:cNvSpPr>
          <p:nvPr>
            <p:ph type="sldNum" sz="quarter" idx="11"/>
          </p:nvPr>
        </p:nvSpPr>
        <p:spPr/>
        <p:txBody>
          <a:bodyPr/>
          <a:lstStyle/>
          <a:p>
            <a:fld id="{8F9C9D63-5110-4E47-B4D2-C37E6E4D4078}"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D7563284-EA1C-4836-B3C9-798A49EA345B}" type="slidenum">
              <a:rPr lang="en-US"/>
              <a:pPr/>
              <a:t>35</a:t>
            </a:fld>
            <a:endParaRPr lang="en-US"/>
          </a:p>
        </p:txBody>
      </p:sp>
      <p:sp>
        <p:nvSpPr>
          <p:cNvPr id="25602" name="Rectangle 2"/>
          <p:cNvSpPr>
            <a:spLocks noGrp="1" noChangeArrowheads="1"/>
          </p:cNvSpPr>
          <p:nvPr>
            <p:ph type="title"/>
          </p:nvPr>
        </p:nvSpPr>
        <p:spPr/>
        <p:txBody>
          <a:bodyPr/>
          <a:lstStyle/>
          <a:p>
            <a:r>
              <a:rPr lang="en-US" sz="3600"/>
              <a:t>What about Tools and Technology?</a:t>
            </a:r>
            <a:endParaRPr lang="en-US"/>
          </a:p>
        </p:txBody>
      </p:sp>
      <p:sp>
        <p:nvSpPr>
          <p:cNvPr id="25604" name="Text Box 4"/>
          <p:cNvSpPr txBox="1">
            <a:spLocks noChangeArrowheads="1"/>
          </p:cNvSpPr>
          <p:nvPr/>
        </p:nvSpPr>
        <p:spPr bwMode="auto">
          <a:xfrm>
            <a:off x="2133600" y="2362200"/>
            <a:ext cx="5943600" cy="2677656"/>
          </a:xfrm>
          <a:prstGeom prst="rect">
            <a:avLst/>
          </a:prstGeom>
          <a:noFill/>
          <a:ln w="9525">
            <a:noFill/>
            <a:miter lim="800000"/>
            <a:headEnd/>
            <a:tailEnd/>
          </a:ln>
        </p:spPr>
        <p:txBody>
          <a:bodyPr>
            <a:spAutoFit/>
          </a:bodyPr>
          <a:lstStyle/>
          <a:p>
            <a:pPr>
              <a:spcBef>
                <a:spcPct val="50000"/>
              </a:spcBef>
            </a:pPr>
            <a:r>
              <a:rPr lang="en-US" i="1" dirty="0">
                <a:latin typeface="Arial" pitchFamily="34" charset="0"/>
                <a:cs typeface="Arial" pitchFamily="34" charset="0"/>
              </a:rPr>
              <a:t>… tools and technology are very important, but they’ll work well only if they’re used within the context of an agile framework for Web engineering and in conjunction with proven methods for understanding the problem, designing a solution, and testing it thoroughly.</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E68AB04E-AF42-44E9-A220-07BEB6E365FA}" type="slidenum">
              <a:rPr lang="en-US"/>
              <a:pPr/>
              <a:t>36</a:t>
            </a:fld>
            <a:endParaRPr lang="en-US"/>
          </a:p>
        </p:txBody>
      </p:sp>
      <p:sp>
        <p:nvSpPr>
          <p:cNvPr id="26626" name="Rectangle 2"/>
          <p:cNvSpPr>
            <a:spLocks noGrp="1" noChangeArrowheads="1"/>
          </p:cNvSpPr>
          <p:nvPr>
            <p:ph type="title"/>
          </p:nvPr>
        </p:nvSpPr>
        <p:spPr/>
        <p:txBody>
          <a:bodyPr/>
          <a:lstStyle/>
          <a:p>
            <a:r>
              <a:rPr lang="en-US" dirty="0" err="1"/>
              <a:t>WebE</a:t>
            </a:r>
            <a:r>
              <a:rPr lang="en-US" dirty="0"/>
              <a:t> Best Practices</a:t>
            </a:r>
          </a:p>
        </p:txBody>
      </p:sp>
      <p:sp>
        <p:nvSpPr>
          <p:cNvPr id="26627" name="Rectangle 3"/>
          <p:cNvSpPr>
            <a:spLocks noGrp="1" noChangeArrowheads="1"/>
          </p:cNvSpPr>
          <p:nvPr>
            <p:ph type="body" idx="1"/>
          </p:nvPr>
        </p:nvSpPr>
        <p:spPr/>
        <p:txBody>
          <a:bodyPr/>
          <a:lstStyle/>
          <a:p>
            <a:r>
              <a:rPr lang="en-US" sz="2000" dirty="0">
                <a:solidFill>
                  <a:schemeClr val="folHlink"/>
                </a:solidFill>
                <a:latin typeface="Arial" pitchFamily="34" charset="0"/>
                <a:cs typeface="Arial" pitchFamily="34" charset="0"/>
              </a:rPr>
              <a:t>Take the time to understand business needs and product objectives</a:t>
            </a:r>
            <a:r>
              <a:rPr lang="en-US" sz="2000" dirty="0">
                <a:latin typeface="Arial" pitchFamily="34" charset="0"/>
                <a:cs typeface="Arial" pitchFamily="34" charset="0"/>
              </a:rPr>
              <a:t>, even if the details of the </a:t>
            </a:r>
            <a:r>
              <a:rPr lang="en-US" sz="2000" dirty="0" err="1">
                <a:latin typeface="Arial" pitchFamily="34" charset="0"/>
                <a:cs typeface="Arial" pitchFamily="34" charset="0"/>
              </a:rPr>
              <a:t>WebApp</a:t>
            </a:r>
            <a:r>
              <a:rPr lang="en-US" sz="2000" dirty="0">
                <a:latin typeface="Arial" pitchFamily="34" charset="0"/>
                <a:cs typeface="Arial" pitchFamily="34" charset="0"/>
              </a:rPr>
              <a:t> are vague. </a:t>
            </a:r>
          </a:p>
          <a:p>
            <a:r>
              <a:rPr lang="en-US" sz="2000" dirty="0">
                <a:solidFill>
                  <a:schemeClr val="folHlink"/>
                </a:solidFill>
                <a:latin typeface="Arial" pitchFamily="34" charset="0"/>
                <a:cs typeface="Arial" pitchFamily="34" charset="0"/>
              </a:rPr>
              <a:t>Describe how users will interact with the </a:t>
            </a:r>
            <a:r>
              <a:rPr lang="en-US" sz="2000" dirty="0" err="1">
                <a:solidFill>
                  <a:schemeClr val="folHlink"/>
                </a:solidFill>
                <a:latin typeface="Arial" pitchFamily="34" charset="0"/>
                <a:cs typeface="Arial" pitchFamily="34" charset="0"/>
              </a:rPr>
              <a:t>WebApp</a:t>
            </a:r>
            <a:r>
              <a:rPr lang="en-US" sz="2000" dirty="0">
                <a:latin typeface="Arial" pitchFamily="34" charset="0"/>
                <a:cs typeface="Arial" pitchFamily="34" charset="0"/>
              </a:rPr>
              <a:t> using a scenario-based approach.</a:t>
            </a:r>
          </a:p>
          <a:p>
            <a:r>
              <a:rPr lang="en-US" sz="2000" i="1" dirty="0">
                <a:solidFill>
                  <a:schemeClr val="folHlink"/>
                </a:solidFill>
                <a:latin typeface="Arial" pitchFamily="34" charset="0"/>
                <a:cs typeface="Arial" pitchFamily="34" charset="0"/>
              </a:rPr>
              <a:t>Always d</a:t>
            </a:r>
            <a:r>
              <a:rPr lang="en-US" sz="2000" dirty="0">
                <a:solidFill>
                  <a:schemeClr val="folHlink"/>
                </a:solidFill>
                <a:latin typeface="Arial" pitchFamily="34" charset="0"/>
                <a:cs typeface="Arial" pitchFamily="34" charset="0"/>
              </a:rPr>
              <a:t>evelop a project plan</a:t>
            </a:r>
            <a:r>
              <a:rPr lang="en-US" sz="2000" dirty="0">
                <a:latin typeface="Arial" pitchFamily="34" charset="0"/>
                <a:cs typeface="Arial" pitchFamily="34" charset="0"/>
              </a:rPr>
              <a:t>, even if it’s very brief.</a:t>
            </a:r>
          </a:p>
          <a:p>
            <a:r>
              <a:rPr lang="en-US" sz="2000" dirty="0">
                <a:solidFill>
                  <a:schemeClr val="folHlink"/>
                </a:solidFill>
                <a:latin typeface="Arial" pitchFamily="34" charset="0"/>
                <a:cs typeface="Arial" pitchFamily="34" charset="0"/>
              </a:rPr>
              <a:t>Spend some time modeling</a:t>
            </a:r>
            <a:r>
              <a:rPr lang="en-US" sz="2000" dirty="0">
                <a:latin typeface="Arial" pitchFamily="34" charset="0"/>
                <a:cs typeface="Arial" pitchFamily="34" charset="0"/>
              </a:rPr>
              <a:t> what it is that you’re going to build.</a:t>
            </a:r>
          </a:p>
          <a:p>
            <a:r>
              <a:rPr lang="en-US" sz="2000" dirty="0">
                <a:solidFill>
                  <a:schemeClr val="folHlink"/>
                </a:solidFill>
                <a:latin typeface="Arial" pitchFamily="34" charset="0"/>
                <a:cs typeface="Arial" pitchFamily="34" charset="0"/>
              </a:rPr>
              <a:t>Review the models</a:t>
            </a:r>
            <a:r>
              <a:rPr lang="en-US" sz="2000" dirty="0">
                <a:latin typeface="Arial" pitchFamily="34" charset="0"/>
                <a:cs typeface="Arial" pitchFamily="34" charset="0"/>
              </a:rPr>
              <a:t> for consistency and quality.</a:t>
            </a:r>
          </a:p>
          <a:p>
            <a:r>
              <a:rPr lang="en-US" sz="2000" dirty="0">
                <a:solidFill>
                  <a:schemeClr val="folHlink"/>
                </a:solidFill>
                <a:latin typeface="Arial" pitchFamily="34" charset="0"/>
                <a:cs typeface="Arial" pitchFamily="34" charset="0"/>
              </a:rPr>
              <a:t>Use tools and technology</a:t>
            </a:r>
            <a:r>
              <a:rPr lang="en-US" sz="2000" dirty="0">
                <a:latin typeface="Arial" pitchFamily="34" charset="0"/>
                <a:cs typeface="Arial" pitchFamily="34" charset="0"/>
              </a:rPr>
              <a:t> that enable you to construct the system with as many reusable components as possible.</a:t>
            </a:r>
          </a:p>
          <a:p>
            <a:r>
              <a:rPr lang="en-US" sz="2000" dirty="0">
                <a:solidFill>
                  <a:schemeClr val="folHlink"/>
                </a:solidFill>
                <a:latin typeface="Arial" pitchFamily="34" charset="0"/>
                <a:cs typeface="Arial" pitchFamily="34" charset="0"/>
              </a:rPr>
              <a:t>Don’t reinvent</a:t>
            </a:r>
            <a:r>
              <a:rPr lang="en-US" sz="2000" dirty="0">
                <a:latin typeface="Arial" pitchFamily="34" charset="0"/>
                <a:cs typeface="Arial" pitchFamily="34" charset="0"/>
              </a:rPr>
              <a:t> when you can reuse. </a:t>
            </a:r>
          </a:p>
          <a:p>
            <a:r>
              <a:rPr lang="en-US" sz="2000" dirty="0">
                <a:solidFill>
                  <a:schemeClr val="folHlink"/>
                </a:solidFill>
                <a:latin typeface="Arial" pitchFamily="34" charset="0"/>
                <a:cs typeface="Arial" pitchFamily="34" charset="0"/>
              </a:rPr>
              <a:t>Don’t rely on early users to debug the </a:t>
            </a:r>
            <a:r>
              <a:rPr lang="en-US" sz="2000" dirty="0" err="1">
                <a:solidFill>
                  <a:schemeClr val="folHlink"/>
                </a:solidFill>
                <a:latin typeface="Arial" pitchFamily="34" charset="0"/>
                <a:cs typeface="Arial" pitchFamily="34" charset="0"/>
              </a:rPr>
              <a:t>WebApp</a:t>
            </a:r>
            <a:r>
              <a:rPr lang="en-US" sz="2000" dirty="0">
                <a:latin typeface="Arial" pitchFamily="34" charset="0"/>
                <a:cs typeface="Arial" pitchFamily="34" charset="0"/>
              </a:rPr>
              <a:t>—design and use comprehensive tests before releasing the system.</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3</a:t>
            </a:r>
            <a:endParaRPr lang="en-IN" dirty="0"/>
          </a:p>
        </p:txBody>
      </p:sp>
      <p:sp>
        <p:nvSpPr>
          <p:cNvPr id="3" name="Content Placeholder 2"/>
          <p:cNvSpPr>
            <a:spLocks noGrp="1"/>
          </p:cNvSpPr>
          <p:nvPr>
            <p:ph idx="1"/>
          </p:nvPr>
        </p:nvSpPr>
        <p:spPr/>
        <p:txBody>
          <a:bodyPr/>
          <a:lstStyle/>
          <a:p>
            <a:r>
              <a:rPr lang="en-US" sz="4800" i="1" dirty="0" smtClean="0"/>
              <a:t>The </a:t>
            </a:r>
            <a:r>
              <a:rPr lang="en-US" sz="4800" i="1" dirty="0" err="1" smtClean="0"/>
              <a:t>WebE</a:t>
            </a:r>
            <a:r>
              <a:rPr lang="en-US" sz="4800" i="1" dirty="0" smtClean="0"/>
              <a:t> Process</a:t>
            </a:r>
            <a:endParaRPr lang="en-IN" sz="4800" dirty="0"/>
          </a:p>
        </p:txBody>
      </p:sp>
      <p:sp>
        <p:nvSpPr>
          <p:cNvPr id="4" name="Footer Placeholder 3"/>
          <p:cNvSpPr>
            <a:spLocks noGrp="1"/>
          </p:cNvSpPr>
          <p:nvPr>
            <p:ph type="ftr" sz="quarter" idx="10"/>
          </p:nvPr>
        </p:nvSpPr>
        <p:spPr/>
        <p:txBody>
          <a:bodyPr/>
          <a:lstStyle/>
          <a:p>
            <a:r>
              <a:rPr lang="en-US" smtClean="0"/>
              <a:t>These slides are designed to accompany </a:t>
            </a:r>
            <a:r>
              <a:rPr lang="en-US" i="1" smtClean="0"/>
              <a:t>Web Engineering: A Practitioner’s Approach </a:t>
            </a:r>
            <a:r>
              <a:rPr lang="en-US" smtClean="0"/>
              <a:t>(The McGraw-Hill Companies, Inc.) by Roger Pressman and David Lowe, copyright 2009 </a:t>
            </a:r>
            <a:endParaRPr lang="en-US"/>
          </a:p>
        </p:txBody>
      </p:sp>
      <p:sp>
        <p:nvSpPr>
          <p:cNvPr id="5" name="Slide Number Placeholder 4"/>
          <p:cNvSpPr>
            <a:spLocks noGrp="1"/>
          </p:cNvSpPr>
          <p:nvPr>
            <p:ph type="sldNum" sz="quarter" idx="11"/>
          </p:nvPr>
        </p:nvSpPr>
        <p:spPr/>
        <p:txBody>
          <a:bodyPr/>
          <a:lstStyle/>
          <a:p>
            <a:fld id="{8F9C9D63-5110-4E47-B4D2-C37E6E4D4078}"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3755E8ED-D4B5-401D-9D12-586D47C470FF}" type="slidenum">
              <a:rPr lang="en-US"/>
              <a:pPr/>
              <a:t>38</a:t>
            </a:fld>
            <a:endParaRPr lang="en-US"/>
          </a:p>
        </p:txBody>
      </p:sp>
      <p:sp>
        <p:nvSpPr>
          <p:cNvPr id="27650" name="Rectangle 2"/>
          <p:cNvSpPr>
            <a:spLocks noGrp="1" noChangeArrowheads="1"/>
          </p:cNvSpPr>
          <p:nvPr>
            <p:ph type="title"/>
          </p:nvPr>
        </p:nvSpPr>
        <p:spPr/>
        <p:txBody>
          <a:bodyPr/>
          <a:lstStyle/>
          <a:p>
            <a:r>
              <a:rPr lang="en-US" dirty="0"/>
              <a:t>Chapter 3: </a:t>
            </a:r>
            <a:r>
              <a:rPr lang="en-US" i="1" dirty="0"/>
              <a:t>The </a:t>
            </a:r>
            <a:r>
              <a:rPr lang="en-US" i="1" dirty="0" err="1"/>
              <a:t>WebE</a:t>
            </a:r>
            <a:r>
              <a:rPr lang="en-US" i="1" dirty="0"/>
              <a:t> Process</a:t>
            </a:r>
            <a:endParaRPr lang="en-US" dirty="0"/>
          </a:p>
        </p:txBody>
      </p:sp>
      <p:sp>
        <p:nvSpPr>
          <p:cNvPr id="27651" name="Rectangle 3"/>
          <p:cNvSpPr>
            <a:spLocks noGrp="1" noChangeArrowheads="1"/>
          </p:cNvSpPr>
          <p:nvPr>
            <p:ph type="body" idx="1"/>
          </p:nvPr>
        </p:nvSpPr>
        <p:spPr/>
        <p:txBody>
          <a:bodyPr/>
          <a:lstStyle/>
          <a:p>
            <a:r>
              <a:rPr lang="en-US" dirty="0"/>
              <a:t>The process must be agile and adaptable, but it must also be </a:t>
            </a:r>
            <a:r>
              <a:rPr lang="en-US" i="1" dirty="0">
                <a:solidFill>
                  <a:schemeClr val="folHlink"/>
                </a:solidFill>
              </a:rPr>
              <a:t>incremental</a:t>
            </a:r>
          </a:p>
          <a:p>
            <a:r>
              <a:rPr lang="en-US" dirty="0"/>
              <a:t>Why incremental?</a:t>
            </a:r>
          </a:p>
          <a:p>
            <a:pPr lvl="1"/>
            <a:r>
              <a:rPr lang="en-US" dirty="0"/>
              <a:t>Requirements evolve over time</a:t>
            </a:r>
          </a:p>
          <a:p>
            <a:pPr lvl="1"/>
            <a:r>
              <a:rPr lang="en-US" dirty="0"/>
              <a:t>Changes will occur frequently (and always at inconvenient times</a:t>
            </a:r>
          </a:p>
          <a:p>
            <a:pPr lvl="1"/>
            <a:r>
              <a:rPr lang="en-US" dirty="0"/>
              <a:t>Time lines are short</a:t>
            </a:r>
          </a:p>
          <a:p>
            <a:r>
              <a:rPr lang="en-US" dirty="0"/>
              <a:t>Incremental delivery allows you to manage this change!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animEffect transition="in" filter="blinds(horizontal)">
                                      <p:cBhvr>
                                        <p:cTn id="7" dur="500"/>
                                        <p:tgtEl>
                                          <p:spTgt spid="2765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7651">
                                            <p:txEl>
                                              <p:pRg st="2" end="2"/>
                                            </p:txEl>
                                          </p:spTgt>
                                        </p:tgtEl>
                                        <p:attrNameLst>
                                          <p:attrName>style.visibility</p:attrName>
                                        </p:attrNameLst>
                                      </p:cBhvr>
                                      <p:to>
                                        <p:strVal val="visible"/>
                                      </p:to>
                                    </p:set>
                                    <p:animEffect transition="in" filter="blinds(horizontal)">
                                      <p:cBhvr>
                                        <p:cTn id="10" dur="500"/>
                                        <p:tgtEl>
                                          <p:spTgt spid="2765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7651">
                                            <p:txEl>
                                              <p:pRg st="3" end="3"/>
                                            </p:txEl>
                                          </p:spTgt>
                                        </p:tgtEl>
                                        <p:attrNameLst>
                                          <p:attrName>style.visibility</p:attrName>
                                        </p:attrNameLst>
                                      </p:cBhvr>
                                      <p:to>
                                        <p:strVal val="visible"/>
                                      </p:to>
                                    </p:set>
                                    <p:animEffect transition="in" filter="blinds(horizontal)">
                                      <p:cBhvr>
                                        <p:cTn id="13" dur="500"/>
                                        <p:tgtEl>
                                          <p:spTgt spid="27651">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7651">
                                            <p:txEl>
                                              <p:pRg st="4" end="4"/>
                                            </p:txEl>
                                          </p:spTgt>
                                        </p:tgtEl>
                                        <p:attrNameLst>
                                          <p:attrName>style.visibility</p:attrName>
                                        </p:attrNameLst>
                                      </p:cBhvr>
                                      <p:to>
                                        <p:strVal val="visible"/>
                                      </p:to>
                                    </p:set>
                                    <p:animEffect transition="in" filter="blinds(horizontal)">
                                      <p:cBhvr>
                                        <p:cTn id="16" dur="500"/>
                                        <p:tgtEl>
                                          <p:spTgt spid="27651">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7651">
                                            <p:txEl>
                                              <p:pRg st="5" end="5"/>
                                            </p:txEl>
                                          </p:spTgt>
                                        </p:tgtEl>
                                        <p:attrNameLst>
                                          <p:attrName>style.visibility</p:attrName>
                                        </p:attrNameLst>
                                      </p:cBhvr>
                                      <p:to>
                                        <p:strVal val="visible"/>
                                      </p:to>
                                    </p:set>
                                    <p:animEffect transition="in" filter="blinds(horizontal)">
                                      <p:cBhvr>
                                        <p:cTn id="19" dur="500"/>
                                        <p:tgtEl>
                                          <p:spTgt spid="276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6" name="Slide Number Placeholder 5"/>
          <p:cNvSpPr>
            <a:spLocks noGrp="1"/>
          </p:cNvSpPr>
          <p:nvPr>
            <p:ph type="sldNum" sz="quarter" idx="11"/>
          </p:nvPr>
        </p:nvSpPr>
        <p:spPr/>
        <p:txBody>
          <a:bodyPr/>
          <a:lstStyle/>
          <a:p>
            <a:fld id="{7E9B5304-DFF7-4EEA-908C-16F395B4441C}" type="slidenum">
              <a:rPr lang="en-US"/>
              <a:pPr/>
              <a:t>39</a:t>
            </a:fld>
            <a:endParaRPr lang="en-US"/>
          </a:p>
        </p:txBody>
      </p:sp>
      <p:sp>
        <p:nvSpPr>
          <p:cNvPr id="29698" name="Rectangle 2"/>
          <p:cNvSpPr>
            <a:spLocks noGrp="1" noChangeArrowheads="1"/>
          </p:cNvSpPr>
          <p:nvPr>
            <p:ph type="title"/>
          </p:nvPr>
        </p:nvSpPr>
        <p:spPr/>
        <p:txBody>
          <a:bodyPr/>
          <a:lstStyle/>
          <a:p>
            <a:r>
              <a:rPr lang="en-US" dirty="0"/>
              <a:t>Incremental </a:t>
            </a:r>
            <a:r>
              <a:rPr lang="en-US" dirty="0" smtClean="0"/>
              <a:t>Delivery</a:t>
            </a:r>
            <a:endParaRPr lang="en-US" dirty="0"/>
          </a:p>
        </p:txBody>
      </p:sp>
      <p:sp>
        <p:nvSpPr>
          <p:cNvPr id="29702" name="Rectangle 6"/>
          <p:cNvSpPr>
            <a:spLocks noGrp="1" noChangeArrowheads="1"/>
          </p:cNvSpPr>
          <p:nvPr>
            <p:ph type="body" sz="half" idx="2"/>
          </p:nvPr>
        </p:nvSpPr>
        <p:spPr>
          <a:xfrm>
            <a:off x="1295400" y="2895600"/>
            <a:ext cx="3082925" cy="4191000"/>
          </a:xfrm>
        </p:spPr>
        <p:txBody>
          <a:bodyPr/>
          <a:lstStyle/>
          <a:p>
            <a:pPr>
              <a:buFont typeface="Wingdings" pitchFamily="2" charset="2"/>
              <a:buNone/>
            </a:pPr>
            <a:r>
              <a:rPr lang="en-AU" sz="2000" dirty="0"/>
              <a:t>Repeat the development cycle for each increment!</a:t>
            </a:r>
          </a:p>
        </p:txBody>
      </p:sp>
      <p:pic>
        <p:nvPicPr>
          <p:cNvPr id="29700" name="Picture 4" descr="Figure 3-1"/>
          <p:cNvPicPr>
            <a:picLocks noChangeAspect="1" noChangeArrowheads="1"/>
          </p:cNvPicPr>
          <p:nvPr/>
        </p:nvPicPr>
        <p:blipFill>
          <a:blip r:embed="rId2" cstate="print"/>
          <a:srcRect/>
          <a:stretch>
            <a:fillRect/>
          </a:stretch>
        </p:blipFill>
        <p:spPr bwMode="auto">
          <a:xfrm>
            <a:off x="4648200" y="1752600"/>
            <a:ext cx="3924300" cy="44069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20C9C200-318D-46B8-9B1A-CBED651794A5}" type="slidenum">
              <a:rPr lang="en-US"/>
              <a:pPr/>
              <a:t>4</a:t>
            </a:fld>
            <a:endParaRPr lang="en-US"/>
          </a:p>
        </p:txBody>
      </p:sp>
      <p:sp>
        <p:nvSpPr>
          <p:cNvPr id="10242" name="Rectangle 2"/>
          <p:cNvSpPr>
            <a:spLocks noGrp="1" noChangeArrowheads="1"/>
          </p:cNvSpPr>
          <p:nvPr>
            <p:ph type="title"/>
          </p:nvPr>
        </p:nvSpPr>
        <p:spPr/>
        <p:txBody>
          <a:bodyPr/>
          <a:lstStyle/>
          <a:p>
            <a:r>
              <a:rPr lang="en-US" dirty="0" smtClean="0"/>
              <a:t>The </a:t>
            </a:r>
            <a:r>
              <a:rPr lang="en-US" dirty="0"/>
              <a:t>Web</a:t>
            </a:r>
          </a:p>
        </p:txBody>
      </p:sp>
      <p:sp>
        <p:nvSpPr>
          <p:cNvPr id="10243" name="Rectangle 3"/>
          <p:cNvSpPr>
            <a:spLocks noGrp="1" noChangeArrowheads="1"/>
          </p:cNvSpPr>
          <p:nvPr>
            <p:ph type="body" idx="1"/>
          </p:nvPr>
        </p:nvSpPr>
        <p:spPr/>
        <p:txBody>
          <a:bodyPr/>
          <a:lstStyle/>
          <a:p>
            <a:r>
              <a:rPr lang="en-US" dirty="0"/>
              <a:t>An indispensable technology</a:t>
            </a:r>
          </a:p>
          <a:p>
            <a:pPr lvl="1"/>
            <a:r>
              <a:rPr lang="en-US" dirty="0" smtClean="0"/>
              <a:t>In </a:t>
            </a:r>
            <a:r>
              <a:rPr lang="en-US" dirty="0"/>
              <a:t>every aspect of modern </a:t>
            </a:r>
            <a:r>
              <a:rPr lang="en-US" dirty="0" smtClean="0"/>
              <a:t>living -</a:t>
            </a:r>
            <a:r>
              <a:rPr lang="en-IN" dirty="0" smtClean="0"/>
              <a:t> buy products (e-commerce), meet people (online dating), understand the world (portals), acquire our news (online media), voice our opinions (blogs), entertain ourselves (everything from music downloads to online casinos), and go to school (online learning).</a:t>
            </a:r>
            <a:endParaRPr lang="en-US" dirty="0"/>
          </a:p>
          <a:p>
            <a:r>
              <a:rPr lang="en-US" dirty="0"/>
              <a:t>A transformative technology</a:t>
            </a:r>
          </a:p>
          <a:p>
            <a:pPr lvl="1"/>
            <a:r>
              <a:rPr lang="en-US" dirty="0"/>
              <a:t>Changes the way we do things</a:t>
            </a:r>
          </a:p>
          <a:p>
            <a:pPr lvl="1"/>
            <a:r>
              <a:rPr lang="en-US" dirty="0"/>
              <a:t>Changes the way we acquire and disseminate information</a:t>
            </a:r>
          </a:p>
          <a:p>
            <a:r>
              <a:rPr lang="en-US" dirty="0"/>
              <a:t>An evolving technology</a:t>
            </a:r>
          </a:p>
          <a:p>
            <a:r>
              <a:rPr lang="en-US" dirty="0"/>
              <a:t>Bottom line—high impact on everyone in the modern world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Effect transition="in" filter="blinds(horizontal)">
                                      <p:cBhvr>
                                        <p:cTn id="7" dur="500"/>
                                        <p:tgtEl>
                                          <p:spTgt spid="102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43">
                                            <p:txEl>
                                              <p:pRg st="2" end="2"/>
                                            </p:txEl>
                                          </p:spTgt>
                                        </p:tgtEl>
                                        <p:attrNameLst>
                                          <p:attrName>style.visibility</p:attrName>
                                        </p:attrNameLst>
                                      </p:cBhvr>
                                      <p:to>
                                        <p:strVal val="visible"/>
                                      </p:to>
                                    </p:set>
                                    <p:animEffect transition="in" filter="blinds(horizontal)">
                                      <p:cBhvr>
                                        <p:cTn id="12" dur="500"/>
                                        <p:tgtEl>
                                          <p:spTgt spid="102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43">
                                            <p:txEl>
                                              <p:pRg st="3" end="3"/>
                                            </p:txEl>
                                          </p:spTgt>
                                        </p:tgtEl>
                                        <p:attrNameLst>
                                          <p:attrName>style.visibility</p:attrName>
                                        </p:attrNameLst>
                                      </p:cBhvr>
                                      <p:to>
                                        <p:strVal val="visible"/>
                                      </p:to>
                                    </p:set>
                                    <p:animEffect transition="in" filter="blinds(horizontal)">
                                      <p:cBhvr>
                                        <p:cTn id="17" dur="500"/>
                                        <p:tgtEl>
                                          <p:spTgt spid="1024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243">
                                            <p:txEl>
                                              <p:pRg st="4" end="4"/>
                                            </p:txEl>
                                          </p:spTgt>
                                        </p:tgtEl>
                                        <p:attrNameLst>
                                          <p:attrName>style.visibility</p:attrName>
                                        </p:attrNameLst>
                                      </p:cBhvr>
                                      <p:to>
                                        <p:strVal val="visible"/>
                                      </p:to>
                                    </p:set>
                                    <p:animEffect transition="in" filter="blinds(horizontal)">
                                      <p:cBhvr>
                                        <p:cTn id="22" dur="500"/>
                                        <p:tgtEl>
                                          <p:spTgt spid="1024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243">
                                            <p:txEl>
                                              <p:pRg st="5" end="5"/>
                                            </p:txEl>
                                          </p:spTgt>
                                        </p:tgtEl>
                                        <p:attrNameLst>
                                          <p:attrName>style.visibility</p:attrName>
                                        </p:attrNameLst>
                                      </p:cBhvr>
                                      <p:to>
                                        <p:strVal val="visible"/>
                                      </p:to>
                                    </p:set>
                                    <p:animEffect transition="in" filter="blinds(horizontal)">
                                      <p:cBhvr>
                                        <p:cTn id="27" dur="500"/>
                                        <p:tgtEl>
                                          <p:spTgt spid="1024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243">
                                            <p:txEl>
                                              <p:pRg st="6" end="6"/>
                                            </p:txEl>
                                          </p:spTgt>
                                        </p:tgtEl>
                                        <p:attrNameLst>
                                          <p:attrName>style.visibility</p:attrName>
                                        </p:attrNameLst>
                                      </p:cBhvr>
                                      <p:to>
                                        <p:strVal val="visible"/>
                                      </p:to>
                                    </p:set>
                                    <p:animEffect transition="in" filter="blinds(horizontal)">
                                      <p:cBhvr>
                                        <p:cTn id="32" dur="500"/>
                                        <p:tgtEl>
                                          <p:spTgt spid="10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1BC6163D-F0B8-4788-A956-5D4E202940D2}" type="slidenum">
              <a:rPr lang="en-US"/>
              <a:pPr/>
              <a:t>40</a:t>
            </a:fld>
            <a:endParaRPr lang="en-US"/>
          </a:p>
        </p:txBody>
      </p:sp>
      <p:sp>
        <p:nvSpPr>
          <p:cNvPr id="30722" name="Rectangle 2"/>
          <p:cNvSpPr>
            <a:spLocks noGrp="1" noChangeArrowheads="1"/>
          </p:cNvSpPr>
          <p:nvPr>
            <p:ph type="title"/>
          </p:nvPr>
        </p:nvSpPr>
        <p:spPr/>
        <p:txBody>
          <a:bodyPr/>
          <a:lstStyle/>
          <a:p>
            <a:r>
              <a:rPr lang="en-US"/>
              <a:t>WebE Process Activities &amp; Actions</a:t>
            </a:r>
          </a:p>
        </p:txBody>
      </p:sp>
      <p:pic>
        <p:nvPicPr>
          <p:cNvPr id="30725" name="Picture 5" descr="Figure 3-2"/>
          <p:cNvPicPr>
            <a:picLocks noChangeAspect="1" noChangeArrowheads="1"/>
          </p:cNvPicPr>
          <p:nvPr/>
        </p:nvPicPr>
        <p:blipFill>
          <a:blip r:embed="rId2" cstate="print"/>
          <a:srcRect/>
          <a:stretch>
            <a:fillRect/>
          </a:stretch>
        </p:blipFill>
        <p:spPr bwMode="auto">
          <a:xfrm>
            <a:off x="2362200" y="1905000"/>
            <a:ext cx="5132388" cy="4368800"/>
          </a:xfrm>
          <a:prstGeom prst="rect">
            <a:avLst/>
          </a:prstGeom>
          <a:noFill/>
        </p:spPr>
      </p:pic>
      <p:sp>
        <p:nvSpPr>
          <p:cNvPr id="6" name="TextBox 5"/>
          <p:cNvSpPr txBox="1"/>
          <p:nvPr/>
        </p:nvSpPr>
        <p:spPr>
          <a:xfrm>
            <a:off x="3657600" y="3700790"/>
            <a:ext cx="263214" cy="261610"/>
          </a:xfrm>
          <a:prstGeom prst="rect">
            <a:avLst/>
          </a:prstGeom>
          <a:noFill/>
        </p:spPr>
        <p:txBody>
          <a:bodyPr wrap="none" rtlCol="0">
            <a:spAutoFit/>
          </a:bodyPr>
          <a:lstStyle/>
          <a:p>
            <a:r>
              <a:rPr lang="en-US" sz="1100" dirty="0" smtClean="0">
                <a:solidFill>
                  <a:schemeClr val="accent1"/>
                </a:solidFill>
              </a:rPr>
              <a:t>1</a:t>
            </a:r>
            <a:endParaRPr lang="en-IN" dirty="0">
              <a:solidFill>
                <a:schemeClr val="accent1"/>
              </a:solidFill>
            </a:endParaRPr>
          </a:p>
        </p:txBody>
      </p:sp>
      <p:sp>
        <p:nvSpPr>
          <p:cNvPr id="7" name="TextBox 6"/>
          <p:cNvSpPr txBox="1"/>
          <p:nvPr/>
        </p:nvSpPr>
        <p:spPr>
          <a:xfrm>
            <a:off x="4686300" y="3434090"/>
            <a:ext cx="263214" cy="261610"/>
          </a:xfrm>
          <a:prstGeom prst="rect">
            <a:avLst/>
          </a:prstGeom>
          <a:noFill/>
        </p:spPr>
        <p:txBody>
          <a:bodyPr wrap="none" rtlCol="0">
            <a:spAutoFit/>
          </a:bodyPr>
          <a:lstStyle/>
          <a:p>
            <a:r>
              <a:rPr lang="en-US" sz="1100" dirty="0" smtClean="0">
                <a:solidFill>
                  <a:schemeClr val="accent1"/>
                </a:solidFill>
              </a:rPr>
              <a:t>2</a:t>
            </a:r>
            <a:endParaRPr lang="en-IN" dirty="0">
              <a:solidFill>
                <a:schemeClr val="accent1"/>
              </a:solidFill>
            </a:endParaRPr>
          </a:p>
        </p:txBody>
      </p:sp>
      <p:sp>
        <p:nvSpPr>
          <p:cNvPr id="8" name="TextBox 7"/>
          <p:cNvSpPr txBox="1"/>
          <p:nvPr/>
        </p:nvSpPr>
        <p:spPr>
          <a:xfrm>
            <a:off x="5867400" y="4114800"/>
            <a:ext cx="263214" cy="261610"/>
          </a:xfrm>
          <a:prstGeom prst="rect">
            <a:avLst/>
          </a:prstGeom>
          <a:noFill/>
        </p:spPr>
        <p:txBody>
          <a:bodyPr wrap="none" rtlCol="0">
            <a:spAutoFit/>
          </a:bodyPr>
          <a:lstStyle/>
          <a:p>
            <a:r>
              <a:rPr lang="en-US" sz="1100" dirty="0" smtClean="0">
                <a:solidFill>
                  <a:schemeClr val="accent1"/>
                </a:solidFill>
              </a:rPr>
              <a:t>3</a:t>
            </a:r>
            <a:endParaRPr lang="en-IN" dirty="0">
              <a:solidFill>
                <a:schemeClr val="accent1"/>
              </a:solidFill>
            </a:endParaRPr>
          </a:p>
        </p:txBody>
      </p:sp>
      <p:sp>
        <p:nvSpPr>
          <p:cNvPr id="9" name="TextBox 8"/>
          <p:cNvSpPr txBox="1"/>
          <p:nvPr/>
        </p:nvSpPr>
        <p:spPr>
          <a:xfrm>
            <a:off x="4876800" y="4648200"/>
            <a:ext cx="263214" cy="261610"/>
          </a:xfrm>
          <a:prstGeom prst="rect">
            <a:avLst/>
          </a:prstGeom>
          <a:noFill/>
        </p:spPr>
        <p:txBody>
          <a:bodyPr wrap="none" rtlCol="0">
            <a:spAutoFit/>
          </a:bodyPr>
          <a:lstStyle/>
          <a:p>
            <a:r>
              <a:rPr lang="en-US" sz="1100" dirty="0" smtClean="0">
                <a:solidFill>
                  <a:schemeClr val="accent1"/>
                </a:solidFill>
              </a:rPr>
              <a:t>4</a:t>
            </a:r>
            <a:endParaRPr lang="en-IN" dirty="0">
              <a:solidFill>
                <a:schemeClr val="accent1"/>
              </a:solidFill>
            </a:endParaRPr>
          </a:p>
        </p:txBody>
      </p:sp>
      <p:sp>
        <p:nvSpPr>
          <p:cNvPr id="10" name="TextBox 9"/>
          <p:cNvSpPr txBox="1"/>
          <p:nvPr/>
        </p:nvSpPr>
        <p:spPr>
          <a:xfrm>
            <a:off x="3581400" y="4419600"/>
            <a:ext cx="263214" cy="261610"/>
          </a:xfrm>
          <a:prstGeom prst="rect">
            <a:avLst/>
          </a:prstGeom>
          <a:noFill/>
        </p:spPr>
        <p:txBody>
          <a:bodyPr wrap="none" rtlCol="0">
            <a:spAutoFit/>
          </a:bodyPr>
          <a:lstStyle/>
          <a:p>
            <a:r>
              <a:rPr lang="en-US" sz="1100" dirty="0" smtClean="0">
                <a:solidFill>
                  <a:schemeClr val="accent1"/>
                </a:solidFill>
              </a:rPr>
              <a:t>5</a:t>
            </a:r>
            <a:endParaRPr lang="en-IN" dirty="0">
              <a:solidFill>
                <a:schemeClr val="accent1"/>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E85AA393-921C-48A8-BD56-F5F6FCECE25B}" type="slidenum">
              <a:rPr lang="en-US"/>
              <a:pPr/>
              <a:t>41</a:t>
            </a:fld>
            <a:endParaRPr lang="en-US"/>
          </a:p>
        </p:txBody>
      </p:sp>
      <p:sp>
        <p:nvSpPr>
          <p:cNvPr id="31746" name="Rectangle 2"/>
          <p:cNvSpPr>
            <a:spLocks noGrp="1" noChangeArrowheads="1"/>
          </p:cNvSpPr>
          <p:nvPr>
            <p:ph type="title"/>
          </p:nvPr>
        </p:nvSpPr>
        <p:spPr/>
        <p:txBody>
          <a:bodyPr/>
          <a:lstStyle/>
          <a:p>
            <a:r>
              <a:rPr lang="en-US" sz="3600"/>
              <a:t>Conducting Framework Activities-I</a:t>
            </a:r>
            <a:endParaRPr lang="en-US"/>
          </a:p>
        </p:txBody>
      </p:sp>
      <p:sp>
        <p:nvSpPr>
          <p:cNvPr id="31747" name="Rectangle 3"/>
          <p:cNvSpPr>
            <a:spLocks noGrp="1" noChangeArrowheads="1"/>
          </p:cNvSpPr>
          <p:nvPr>
            <p:ph type="body" idx="1"/>
          </p:nvPr>
        </p:nvSpPr>
        <p:spPr/>
        <p:txBody>
          <a:bodyPr/>
          <a:lstStyle/>
          <a:p>
            <a:r>
              <a:rPr lang="en-US" dirty="0">
                <a:latin typeface="Arial" pitchFamily="34" charset="0"/>
                <a:cs typeface="Arial" pitchFamily="34" charset="0"/>
              </a:rPr>
              <a:t>The first iteration</a:t>
            </a:r>
          </a:p>
          <a:p>
            <a:pPr lvl="1">
              <a:spcBef>
                <a:spcPts val="300"/>
              </a:spcBef>
            </a:pPr>
            <a:r>
              <a:rPr lang="en-US" dirty="0">
                <a:latin typeface="Arial" pitchFamily="34" charset="0"/>
                <a:cs typeface="Arial" pitchFamily="34" charset="0"/>
              </a:rPr>
              <a:t>define business context</a:t>
            </a:r>
          </a:p>
          <a:p>
            <a:pPr lvl="1">
              <a:spcBef>
                <a:spcPts val="300"/>
              </a:spcBef>
            </a:pPr>
            <a:r>
              <a:rPr lang="en-US" dirty="0">
                <a:latin typeface="Arial" pitchFamily="34" charset="0"/>
                <a:cs typeface="Arial" pitchFamily="34" charset="0"/>
              </a:rPr>
              <a:t>establish overall requirements</a:t>
            </a:r>
          </a:p>
          <a:p>
            <a:pPr lvl="1">
              <a:spcBef>
                <a:spcPts val="300"/>
              </a:spcBef>
            </a:pPr>
            <a:r>
              <a:rPr lang="en-US" dirty="0">
                <a:latin typeface="Arial" pitchFamily="34" charset="0"/>
                <a:cs typeface="Arial" pitchFamily="34" charset="0"/>
              </a:rPr>
              <a:t>create a set of usage scenarios</a:t>
            </a:r>
          </a:p>
          <a:p>
            <a:pPr lvl="1">
              <a:spcBef>
                <a:spcPts val="300"/>
              </a:spcBef>
            </a:pPr>
            <a:r>
              <a:rPr lang="en-US" dirty="0">
                <a:latin typeface="Arial" pitchFamily="34" charset="0"/>
                <a:cs typeface="Arial" pitchFamily="34" charset="0"/>
              </a:rPr>
              <a:t>negotiate conflicting needs among stakeholders, and </a:t>
            </a:r>
          </a:p>
          <a:p>
            <a:pPr lvl="1">
              <a:spcBef>
                <a:spcPts val="300"/>
              </a:spcBef>
            </a:pPr>
            <a:r>
              <a:rPr lang="en-US" dirty="0">
                <a:latin typeface="Arial" pitchFamily="34" charset="0"/>
                <a:cs typeface="Arial" pitchFamily="34" charset="0"/>
              </a:rPr>
              <a:t>from this information derive the set of </a:t>
            </a:r>
            <a:r>
              <a:rPr lang="en-US" dirty="0" err="1">
                <a:latin typeface="Arial" pitchFamily="34" charset="0"/>
                <a:cs typeface="Arial" pitchFamily="34" charset="0"/>
              </a:rPr>
              <a:t>WebApp</a:t>
            </a:r>
            <a:r>
              <a:rPr lang="en-US" dirty="0">
                <a:latin typeface="Arial" pitchFamily="34" charset="0"/>
                <a:cs typeface="Arial" pitchFamily="34" charset="0"/>
              </a:rPr>
              <a:t> increments that is to be delivered. </a:t>
            </a:r>
          </a:p>
          <a:p>
            <a:pPr>
              <a:spcBef>
                <a:spcPts val="300"/>
              </a:spcBef>
            </a:pPr>
            <a:r>
              <a:rPr lang="en-US" dirty="0">
                <a:latin typeface="Arial" pitchFamily="34" charset="0"/>
                <a:cs typeface="Arial" pitchFamily="34" charset="0"/>
              </a:rPr>
              <a:t>Develop a broad outline of all components, recognizing that it </a:t>
            </a:r>
            <a:r>
              <a:rPr lang="en-US">
                <a:latin typeface="Arial" pitchFamily="34" charset="0"/>
                <a:cs typeface="Arial" pitchFamily="34" charset="0"/>
              </a:rPr>
              <a:t>will </a:t>
            </a:r>
            <a:r>
              <a:rPr lang="en-US" smtClean="0">
                <a:latin typeface="Arial" pitchFamily="34" charset="0"/>
                <a:cs typeface="Arial" pitchFamily="34" charset="0"/>
              </a:rPr>
              <a:t>change</a:t>
            </a:r>
            <a:endParaRPr lang="en-US"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A56F102F-A73E-46CB-8827-992E1EC28FCC}" type="slidenum">
              <a:rPr lang="en-US"/>
              <a:pPr/>
              <a:t>42</a:t>
            </a:fld>
            <a:endParaRPr lang="en-US"/>
          </a:p>
        </p:txBody>
      </p:sp>
      <p:sp>
        <p:nvSpPr>
          <p:cNvPr id="32770" name="Rectangle 2"/>
          <p:cNvSpPr>
            <a:spLocks noGrp="1" noChangeArrowheads="1"/>
          </p:cNvSpPr>
          <p:nvPr>
            <p:ph type="title"/>
          </p:nvPr>
        </p:nvSpPr>
        <p:spPr/>
        <p:txBody>
          <a:bodyPr/>
          <a:lstStyle/>
          <a:p>
            <a:r>
              <a:rPr lang="en-US" sz="3600"/>
              <a:t>Conducting Framework Activities-II</a:t>
            </a:r>
          </a:p>
        </p:txBody>
      </p:sp>
      <p:sp>
        <p:nvSpPr>
          <p:cNvPr id="32771" name="Rectangle 3"/>
          <p:cNvSpPr>
            <a:spLocks noGrp="1" noChangeArrowheads="1"/>
          </p:cNvSpPr>
          <p:nvPr>
            <p:ph type="body" idx="1"/>
          </p:nvPr>
        </p:nvSpPr>
        <p:spPr/>
        <p:txBody>
          <a:bodyPr/>
          <a:lstStyle/>
          <a:p>
            <a:pPr>
              <a:lnSpc>
                <a:spcPct val="90000"/>
              </a:lnSpc>
            </a:pPr>
            <a:r>
              <a:rPr lang="en-US" sz="2000" dirty="0"/>
              <a:t>The second iteration</a:t>
            </a:r>
          </a:p>
          <a:p>
            <a:pPr lvl="1">
              <a:lnSpc>
                <a:spcPct val="90000"/>
              </a:lnSpc>
            </a:pPr>
            <a:r>
              <a:rPr lang="en-US" sz="1800" dirty="0"/>
              <a:t>You’ve learned that the first increment is an informational </a:t>
            </a:r>
            <a:r>
              <a:rPr lang="en-US" sz="1800" dirty="0" err="1"/>
              <a:t>WebApp</a:t>
            </a:r>
            <a:r>
              <a:rPr lang="en-US" sz="1800" dirty="0"/>
              <a:t> and it must be delivered in one week!</a:t>
            </a:r>
          </a:p>
          <a:p>
            <a:pPr lvl="1">
              <a:lnSpc>
                <a:spcPct val="90000"/>
              </a:lnSpc>
            </a:pPr>
            <a:r>
              <a:rPr lang="en-US" sz="1800" dirty="0"/>
              <a:t>You meet with stakeholders and later review your notes:</a:t>
            </a:r>
          </a:p>
          <a:p>
            <a:pPr lvl="2">
              <a:lnSpc>
                <a:spcPct val="90000"/>
              </a:lnSpc>
              <a:spcBef>
                <a:spcPts val="300"/>
              </a:spcBef>
            </a:pPr>
            <a:r>
              <a:rPr lang="en-US" sz="1200" dirty="0">
                <a:latin typeface="Arial" pitchFamily="34" charset="0"/>
                <a:cs typeface="Arial" pitchFamily="34" charset="0"/>
              </a:rPr>
              <a:t>Logo and graphics—need aesthetic design.</a:t>
            </a:r>
          </a:p>
          <a:p>
            <a:pPr lvl="2">
              <a:lnSpc>
                <a:spcPct val="90000"/>
              </a:lnSpc>
              <a:spcBef>
                <a:spcPts val="300"/>
              </a:spcBef>
            </a:pPr>
            <a:r>
              <a:rPr lang="en-US" sz="1200" dirty="0">
                <a:latin typeface="Arial" pitchFamily="34" charset="0"/>
                <a:cs typeface="Arial" pitchFamily="34" charset="0"/>
              </a:rPr>
              <a:t>One- or two-paragraph introduction. </a:t>
            </a:r>
          </a:p>
          <a:p>
            <a:pPr lvl="2">
              <a:lnSpc>
                <a:spcPct val="90000"/>
              </a:lnSpc>
              <a:spcBef>
                <a:spcPts val="300"/>
              </a:spcBef>
            </a:pPr>
            <a:r>
              <a:rPr lang="en-US" sz="1200" dirty="0">
                <a:latin typeface="Arial" pitchFamily="34" charset="0"/>
                <a:cs typeface="Arial" pitchFamily="34" charset="0"/>
              </a:rPr>
              <a:t>	CPI mission statement (file exists)</a:t>
            </a:r>
          </a:p>
          <a:p>
            <a:pPr lvl="2">
              <a:lnSpc>
                <a:spcPct val="90000"/>
              </a:lnSpc>
              <a:spcBef>
                <a:spcPts val="300"/>
              </a:spcBef>
            </a:pPr>
            <a:r>
              <a:rPr lang="en-US" sz="1200" dirty="0">
                <a:latin typeface="Arial" pitchFamily="34" charset="0"/>
                <a:cs typeface="Arial" pitchFamily="34" charset="0"/>
              </a:rPr>
              <a:t>	A word to visitors (someone will write this tomorrow)</a:t>
            </a:r>
          </a:p>
          <a:p>
            <a:pPr lvl="2">
              <a:lnSpc>
                <a:spcPct val="90000"/>
              </a:lnSpc>
              <a:spcBef>
                <a:spcPts val="300"/>
              </a:spcBef>
            </a:pPr>
            <a:r>
              <a:rPr lang="en-US" sz="1200" dirty="0">
                <a:latin typeface="Arial" pitchFamily="34" charset="0"/>
                <a:cs typeface="Arial" pitchFamily="34" charset="0"/>
              </a:rPr>
              <a:t>Basic navigation bar will look like …</a:t>
            </a:r>
          </a:p>
          <a:p>
            <a:pPr lvl="2">
              <a:lnSpc>
                <a:spcPct val="90000"/>
              </a:lnSpc>
              <a:spcBef>
                <a:spcPts val="300"/>
              </a:spcBef>
            </a:pPr>
            <a:r>
              <a:rPr lang="en-US" sz="1200" dirty="0">
                <a:latin typeface="Arial" pitchFamily="34" charset="0"/>
                <a:cs typeface="Arial" pitchFamily="34" charset="0"/>
              </a:rPr>
              <a:t>	About the company</a:t>
            </a:r>
          </a:p>
          <a:p>
            <a:pPr lvl="2">
              <a:lnSpc>
                <a:spcPct val="90000"/>
              </a:lnSpc>
              <a:spcBef>
                <a:spcPts val="300"/>
              </a:spcBef>
            </a:pPr>
            <a:r>
              <a:rPr lang="en-US" sz="1200" dirty="0">
                <a:latin typeface="Arial" pitchFamily="34" charset="0"/>
                <a:cs typeface="Arial" pitchFamily="34" charset="0"/>
              </a:rPr>
              <a:t>	Our offerings</a:t>
            </a:r>
          </a:p>
          <a:p>
            <a:pPr lvl="2">
              <a:lnSpc>
                <a:spcPct val="90000"/>
              </a:lnSpc>
              <a:spcBef>
                <a:spcPts val="300"/>
              </a:spcBef>
            </a:pPr>
            <a:r>
              <a:rPr lang="en-US" sz="1200" dirty="0">
                <a:latin typeface="Arial" pitchFamily="34" charset="0"/>
                <a:cs typeface="Arial" pitchFamily="34" charset="0"/>
              </a:rPr>
              <a:t>		Home security products (hierarchical at next level)</a:t>
            </a:r>
          </a:p>
          <a:p>
            <a:pPr lvl="2">
              <a:lnSpc>
                <a:spcPct val="90000"/>
              </a:lnSpc>
              <a:spcBef>
                <a:spcPts val="300"/>
              </a:spcBef>
            </a:pPr>
            <a:r>
              <a:rPr lang="en-US" sz="1200" dirty="0">
                <a:latin typeface="Arial" pitchFamily="34" charset="0"/>
                <a:cs typeface="Arial" pitchFamily="34" charset="0"/>
              </a:rPr>
              <a:t>		Monitoring services (a list)</a:t>
            </a:r>
          </a:p>
          <a:p>
            <a:pPr lvl="2">
              <a:lnSpc>
                <a:spcPct val="90000"/>
              </a:lnSpc>
              <a:spcBef>
                <a:spcPts val="300"/>
              </a:spcBef>
            </a:pPr>
            <a:r>
              <a:rPr lang="en-US" sz="1200" dirty="0">
                <a:latin typeface="Arial" pitchFamily="34" charset="0"/>
                <a:cs typeface="Arial" pitchFamily="34" charset="0"/>
              </a:rPr>
              <a:t>	Our Technology (the new sensor)</a:t>
            </a:r>
          </a:p>
          <a:p>
            <a:pPr lvl="2">
              <a:lnSpc>
                <a:spcPct val="90000"/>
              </a:lnSpc>
              <a:spcBef>
                <a:spcPts val="300"/>
              </a:spcBef>
            </a:pPr>
            <a:r>
              <a:rPr lang="en-US" sz="1200" dirty="0">
                <a:latin typeface="Arial" pitchFamily="34" charset="0"/>
                <a:cs typeface="Arial" pitchFamily="34" charset="0"/>
              </a:rPr>
              <a:t>	Contact us</a:t>
            </a:r>
          </a:p>
          <a:p>
            <a:pPr lvl="2">
              <a:lnSpc>
                <a:spcPct val="90000"/>
              </a:lnSpc>
              <a:spcBef>
                <a:spcPts val="300"/>
              </a:spcBef>
            </a:pPr>
            <a:r>
              <a:rPr lang="en-US" sz="1200" dirty="0">
                <a:latin typeface="Arial" pitchFamily="34" charset="0"/>
                <a:cs typeface="Arial" pitchFamily="34" charset="0"/>
              </a:rPr>
              <a:t>Other issues:</a:t>
            </a:r>
          </a:p>
          <a:p>
            <a:pPr lvl="2">
              <a:lnSpc>
                <a:spcPct val="90000"/>
              </a:lnSpc>
              <a:spcBef>
                <a:spcPts val="300"/>
              </a:spcBef>
            </a:pPr>
            <a:r>
              <a:rPr lang="en-US" sz="1200" dirty="0">
                <a:latin typeface="Arial" pitchFamily="34" charset="0"/>
                <a:cs typeface="Arial" pitchFamily="34" charset="0"/>
              </a:rPr>
              <a:t>Informational content will change over time.</a:t>
            </a:r>
          </a:p>
          <a:p>
            <a:pPr lvl="3">
              <a:lnSpc>
                <a:spcPct val="90000"/>
              </a:lnSpc>
              <a:spcBef>
                <a:spcPts val="300"/>
              </a:spcBef>
            </a:pPr>
            <a:r>
              <a:rPr lang="en-US" sz="1200" dirty="0">
                <a:latin typeface="Arial" pitchFamily="34" charset="0"/>
                <a:cs typeface="Arial" pitchFamily="34" charset="0"/>
              </a:rPr>
              <a:t>This “home page” will be the navigation starting point for content and functions required for subsequent increments.</a:t>
            </a:r>
            <a:endParaRPr lang="en-US"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203EC199-ADC0-419E-B696-8D48644107E9}" type="slidenum">
              <a:rPr lang="en-US"/>
              <a:pPr/>
              <a:t>43</a:t>
            </a:fld>
            <a:endParaRPr lang="en-US"/>
          </a:p>
        </p:txBody>
      </p:sp>
      <p:sp>
        <p:nvSpPr>
          <p:cNvPr id="33794" name="Rectangle 2"/>
          <p:cNvSpPr>
            <a:spLocks noGrp="1" noChangeArrowheads="1"/>
          </p:cNvSpPr>
          <p:nvPr>
            <p:ph type="title"/>
          </p:nvPr>
        </p:nvSpPr>
        <p:spPr/>
        <p:txBody>
          <a:bodyPr/>
          <a:lstStyle/>
          <a:p>
            <a:r>
              <a:rPr lang="en-US" sz="3600" dirty="0"/>
              <a:t>Conducting Framework Activities-III</a:t>
            </a:r>
          </a:p>
        </p:txBody>
      </p:sp>
      <p:sp>
        <p:nvSpPr>
          <p:cNvPr id="33795" name="Rectangle 3"/>
          <p:cNvSpPr>
            <a:spLocks noGrp="1" noChangeArrowheads="1"/>
          </p:cNvSpPr>
          <p:nvPr>
            <p:ph type="body" idx="1"/>
          </p:nvPr>
        </p:nvSpPr>
        <p:spPr/>
        <p:txBody>
          <a:bodyPr/>
          <a:lstStyle/>
          <a:p>
            <a:pPr>
              <a:lnSpc>
                <a:spcPct val="90000"/>
              </a:lnSpc>
            </a:pPr>
            <a:r>
              <a:rPr lang="en-US" dirty="0">
                <a:latin typeface="Arial" pitchFamily="34" charset="0"/>
                <a:cs typeface="Arial" pitchFamily="34" charset="0"/>
              </a:rPr>
              <a:t>The second iteration</a:t>
            </a:r>
          </a:p>
          <a:p>
            <a:pPr lvl="1">
              <a:lnSpc>
                <a:spcPct val="90000"/>
              </a:lnSpc>
            </a:pPr>
            <a:r>
              <a:rPr lang="en-US" dirty="0">
                <a:latin typeface="Arial" pitchFamily="34" charset="0"/>
                <a:cs typeface="Arial" pitchFamily="34" charset="0"/>
              </a:rPr>
              <a:t>You spend a few minutes developing a plan</a:t>
            </a:r>
          </a:p>
          <a:p>
            <a:pPr lvl="2">
              <a:lnSpc>
                <a:spcPct val="90000"/>
              </a:lnSpc>
              <a:spcBef>
                <a:spcPts val="300"/>
              </a:spcBef>
            </a:pPr>
            <a:r>
              <a:rPr lang="en-US" sz="1400" dirty="0">
                <a:latin typeface="Arial" pitchFamily="34" charset="0"/>
                <a:cs typeface="Arial" pitchFamily="34" charset="0"/>
              </a:rPr>
              <a:t>Day 1:	Create a prototype layout (a model) of the </a:t>
            </a:r>
            <a:r>
              <a:rPr lang="en-US" sz="1400" dirty="0" err="1">
                <a:latin typeface="Arial" pitchFamily="34" charset="0"/>
                <a:cs typeface="Arial" pitchFamily="34" charset="0"/>
              </a:rPr>
              <a:t>WebApp</a:t>
            </a:r>
            <a:r>
              <a:rPr lang="en-US" sz="1400" dirty="0">
                <a:latin typeface="Arial" pitchFamily="34" charset="0"/>
                <a:cs typeface="Arial" pitchFamily="34" charset="0"/>
              </a:rPr>
              <a:t>.</a:t>
            </a:r>
          </a:p>
          <a:p>
            <a:pPr lvl="2">
              <a:lnSpc>
                <a:spcPct val="90000"/>
              </a:lnSpc>
              <a:spcBef>
                <a:spcPts val="300"/>
              </a:spcBef>
            </a:pPr>
            <a:r>
              <a:rPr lang="en-US" sz="1400" dirty="0">
                <a:latin typeface="Arial" pitchFamily="34" charset="0"/>
                <a:cs typeface="Arial" pitchFamily="34" charset="0"/>
              </a:rPr>
              <a:t>	Collect and review all existing CPI content and graphics.</a:t>
            </a:r>
          </a:p>
          <a:p>
            <a:pPr lvl="2">
              <a:lnSpc>
                <a:spcPct val="90000"/>
              </a:lnSpc>
              <a:spcBef>
                <a:spcPts val="300"/>
              </a:spcBef>
            </a:pPr>
            <a:r>
              <a:rPr lang="en-US" sz="1400" dirty="0">
                <a:latin typeface="Arial" pitchFamily="34" charset="0"/>
                <a:cs typeface="Arial" pitchFamily="34" charset="0"/>
              </a:rPr>
              <a:t>	Get stakeholder feedback on prototype, if possible.</a:t>
            </a:r>
          </a:p>
          <a:p>
            <a:pPr lvl="2">
              <a:lnSpc>
                <a:spcPct val="90000"/>
              </a:lnSpc>
              <a:spcBef>
                <a:spcPts val="300"/>
              </a:spcBef>
            </a:pPr>
            <a:r>
              <a:rPr lang="en-US" sz="1400" dirty="0">
                <a:latin typeface="Arial" pitchFamily="34" charset="0"/>
                <a:cs typeface="Arial" pitchFamily="34" charset="0"/>
              </a:rPr>
              <a:t>Day 2:	Using the prototype as a guide, begin construction of the increment.</a:t>
            </a:r>
          </a:p>
          <a:p>
            <a:pPr lvl="2">
              <a:lnSpc>
                <a:spcPct val="90000"/>
              </a:lnSpc>
              <a:spcBef>
                <a:spcPts val="300"/>
              </a:spcBef>
            </a:pPr>
            <a:r>
              <a:rPr lang="en-US" sz="1400" dirty="0">
                <a:latin typeface="Arial" pitchFamily="34" charset="0"/>
                <a:cs typeface="Arial" pitchFamily="34" charset="0"/>
              </a:rPr>
              <a:t>	Build navigation bar.</a:t>
            </a:r>
          </a:p>
          <a:p>
            <a:pPr lvl="2">
              <a:lnSpc>
                <a:spcPct val="90000"/>
              </a:lnSpc>
              <a:spcBef>
                <a:spcPts val="300"/>
              </a:spcBef>
            </a:pPr>
            <a:r>
              <a:rPr lang="en-US" sz="1400" dirty="0">
                <a:latin typeface="Arial" pitchFamily="34" charset="0"/>
                <a:cs typeface="Arial" pitchFamily="34" charset="0"/>
              </a:rPr>
              <a:t>	Lay out content areas.</a:t>
            </a:r>
          </a:p>
          <a:p>
            <a:pPr lvl="2">
              <a:lnSpc>
                <a:spcPct val="90000"/>
              </a:lnSpc>
              <a:spcBef>
                <a:spcPts val="300"/>
              </a:spcBef>
            </a:pPr>
            <a:r>
              <a:rPr lang="en-US" sz="1400" dirty="0">
                <a:latin typeface="Arial" pitchFamily="34" charset="0"/>
                <a:cs typeface="Arial" pitchFamily="34" charset="0"/>
              </a:rPr>
              <a:t>	Integrate graphics, links, etc.</a:t>
            </a:r>
          </a:p>
          <a:p>
            <a:pPr lvl="2">
              <a:lnSpc>
                <a:spcPct val="90000"/>
              </a:lnSpc>
              <a:spcBef>
                <a:spcPts val="300"/>
              </a:spcBef>
            </a:pPr>
            <a:r>
              <a:rPr lang="en-US" sz="1400" dirty="0">
                <a:latin typeface="Arial" pitchFamily="34" charset="0"/>
                <a:cs typeface="Arial" pitchFamily="34" charset="0"/>
              </a:rPr>
              <a:t>	Test all links for validity.</a:t>
            </a:r>
          </a:p>
          <a:p>
            <a:pPr lvl="2">
              <a:lnSpc>
                <a:spcPct val="90000"/>
              </a:lnSpc>
              <a:spcBef>
                <a:spcPts val="300"/>
              </a:spcBef>
            </a:pPr>
            <a:r>
              <a:rPr lang="en-US" sz="1400" dirty="0">
                <a:latin typeface="Arial" pitchFamily="34" charset="0"/>
                <a:cs typeface="Arial" pitchFamily="34" charset="0"/>
              </a:rPr>
              <a:t>	Review all content for completeness and correctness. </a:t>
            </a:r>
          </a:p>
          <a:p>
            <a:pPr lvl="2">
              <a:lnSpc>
                <a:spcPct val="90000"/>
              </a:lnSpc>
              <a:spcBef>
                <a:spcPts val="300"/>
              </a:spcBef>
            </a:pPr>
            <a:r>
              <a:rPr lang="en-US" sz="1400" dirty="0">
                <a:latin typeface="Arial" pitchFamily="34" charset="0"/>
                <a:cs typeface="Arial" pitchFamily="34" charset="0"/>
              </a:rPr>
              <a:t>Day 3:	FTP all files to (an existing) domain.</a:t>
            </a:r>
          </a:p>
          <a:p>
            <a:pPr lvl="2">
              <a:lnSpc>
                <a:spcPct val="90000"/>
              </a:lnSpc>
              <a:spcBef>
                <a:spcPts val="300"/>
              </a:spcBef>
            </a:pPr>
            <a:r>
              <a:rPr lang="en-US" sz="1400" dirty="0">
                <a:latin typeface="Arial" pitchFamily="34" charset="0"/>
                <a:cs typeface="Arial" pitchFamily="34" charset="0"/>
              </a:rPr>
              <a:t>	Perform navigation tests.</a:t>
            </a:r>
          </a:p>
          <a:p>
            <a:pPr lvl="2">
              <a:lnSpc>
                <a:spcPct val="90000"/>
              </a:lnSpc>
              <a:spcBef>
                <a:spcPts val="300"/>
              </a:spcBef>
            </a:pPr>
            <a:r>
              <a:rPr lang="en-US" sz="1400" dirty="0">
                <a:latin typeface="Arial" pitchFamily="34" charset="0"/>
                <a:cs typeface="Arial" pitchFamily="34" charset="0"/>
              </a:rPr>
              <a:t>	Deployment:  Inform selected stakeholders that the increment is available.</a:t>
            </a:r>
          </a:p>
          <a:p>
            <a:pPr lvl="2">
              <a:lnSpc>
                <a:spcPct val="90000"/>
              </a:lnSpc>
              <a:spcBef>
                <a:spcPts val="300"/>
              </a:spcBef>
            </a:pPr>
            <a:r>
              <a:rPr lang="en-US" sz="1400" dirty="0">
                <a:latin typeface="Arial" pitchFamily="34" charset="0"/>
                <a:cs typeface="Arial" pitchFamily="34" charset="0"/>
              </a:rPr>
              <a:t>Day 4:	Poll stakeholders for feedback.</a:t>
            </a:r>
          </a:p>
          <a:p>
            <a:pPr lvl="2">
              <a:lnSpc>
                <a:spcPct val="90000"/>
              </a:lnSpc>
              <a:spcBef>
                <a:spcPts val="300"/>
              </a:spcBef>
            </a:pPr>
            <a:r>
              <a:rPr lang="en-US" sz="1400" dirty="0">
                <a:latin typeface="Arial" pitchFamily="34" charset="0"/>
                <a:cs typeface="Arial" pitchFamily="34" charset="0"/>
              </a:rPr>
              <a:t>	Make modifications based on stakeholder feedback.</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AB64DCCD-CC5C-447D-B9CE-4078983942F7}" type="slidenum">
              <a:rPr lang="en-US"/>
              <a:pPr/>
              <a:t>44</a:t>
            </a:fld>
            <a:endParaRPr lang="en-US"/>
          </a:p>
        </p:txBody>
      </p:sp>
      <p:sp>
        <p:nvSpPr>
          <p:cNvPr id="34818" name="Rectangle 2"/>
          <p:cNvSpPr>
            <a:spLocks noGrp="1" noChangeArrowheads="1"/>
          </p:cNvSpPr>
          <p:nvPr>
            <p:ph type="title"/>
          </p:nvPr>
        </p:nvSpPr>
        <p:spPr/>
        <p:txBody>
          <a:bodyPr/>
          <a:lstStyle/>
          <a:p>
            <a:r>
              <a:rPr lang="en-US" sz="3600"/>
              <a:t>Conducting Framework Activities-IV</a:t>
            </a:r>
          </a:p>
        </p:txBody>
      </p:sp>
      <p:sp>
        <p:nvSpPr>
          <p:cNvPr id="34819" name="Rectangle 3"/>
          <p:cNvSpPr>
            <a:spLocks noGrp="1" noChangeArrowheads="1"/>
          </p:cNvSpPr>
          <p:nvPr>
            <p:ph type="body" idx="1"/>
          </p:nvPr>
        </p:nvSpPr>
        <p:spPr/>
        <p:txBody>
          <a:bodyPr/>
          <a:lstStyle/>
          <a:p>
            <a:r>
              <a:rPr lang="en-US" sz="2000"/>
              <a:t>The next iteration</a:t>
            </a:r>
          </a:p>
          <a:p>
            <a:pPr lvl="1"/>
            <a:r>
              <a:rPr lang="en-US" sz="1800"/>
              <a:t>You’ve deployed the informational WebApp</a:t>
            </a:r>
          </a:p>
          <a:p>
            <a:pPr>
              <a:spcBef>
                <a:spcPts val="300"/>
              </a:spcBef>
            </a:pPr>
            <a:r>
              <a:rPr lang="en-US" sz="2000"/>
              <a:t>the communication activity during this second iteration will identify the requirements (including content and functionality) </a:t>
            </a:r>
          </a:p>
          <a:p>
            <a:pPr lvl="1">
              <a:spcBef>
                <a:spcPts val="300"/>
              </a:spcBef>
            </a:pPr>
            <a:r>
              <a:rPr lang="en-US" sz="1800"/>
              <a:t>assume that the second increment delivers the capability to select and download product specifications and related information</a:t>
            </a:r>
          </a:p>
          <a:p>
            <a:pPr>
              <a:spcBef>
                <a:spcPts val="300"/>
              </a:spcBef>
            </a:pPr>
            <a:r>
              <a:rPr lang="en-US" sz="2000"/>
              <a:t>the process flow is restarted at the beginning, performing the communication activity for this increment. </a:t>
            </a:r>
          </a:p>
          <a:p>
            <a:pPr>
              <a:spcBef>
                <a:spcPts val="300"/>
              </a:spcBef>
            </a:pPr>
            <a:r>
              <a:rPr lang="en-US" sz="2000"/>
              <a:t>The tasks you select to populate each framework activity for the increment may differ from the tasks performed for the preceding increment, but the overall process flow remains the same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F1E29694-B79E-4B0D-9E82-38DE677B35D7}" type="slidenum">
              <a:rPr lang="en-US"/>
              <a:pPr/>
              <a:t>45</a:t>
            </a:fld>
            <a:endParaRPr lang="en-US"/>
          </a:p>
        </p:txBody>
      </p:sp>
      <p:sp>
        <p:nvSpPr>
          <p:cNvPr id="36866" name="Rectangle 2"/>
          <p:cNvSpPr>
            <a:spLocks noGrp="1" noChangeArrowheads="1"/>
          </p:cNvSpPr>
          <p:nvPr>
            <p:ph type="title"/>
          </p:nvPr>
        </p:nvSpPr>
        <p:spPr/>
        <p:txBody>
          <a:bodyPr/>
          <a:lstStyle/>
          <a:p>
            <a:r>
              <a:rPr lang="en-US"/>
              <a:t>Revisiting the Framework Activities</a:t>
            </a:r>
          </a:p>
        </p:txBody>
      </p:sp>
      <p:sp>
        <p:nvSpPr>
          <p:cNvPr id="36867" name="Rectangle 3"/>
          <p:cNvSpPr>
            <a:spLocks noGrp="1" noChangeArrowheads="1"/>
          </p:cNvSpPr>
          <p:nvPr>
            <p:ph type="body" idx="1"/>
          </p:nvPr>
        </p:nvSpPr>
        <p:spPr/>
        <p:txBody>
          <a:bodyPr/>
          <a:lstStyle/>
          <a:p>
            <a:r>
              <a:rPr lang="en-US" dirty="0"/>
              <a:t>WEPA pp. 32 - 42 presents a breakdown of the generic actions and tasks for each of the five framework activities</a:t>
            </a:r>
          </a:p>
          <a:p>
            <a:r>
              <a:rPr lang="en-US" dirty="0"/>
              <a:t>Recognize that a </a:t>
            </a:r>
            <a:r>
              <a:rPr lang="en-US" dirty="0" err="1"/>
              <a:t>WebE</a:t>
            </a:r>
            <a:r>
              <a:rPr lang="en-US" dirty="0"/>
              <a:t> team must refine and adapt these generic tasks to the problem at hand</a:t>
            </a:r>
          </a:p>
          <a:p>
            <a:pPr lvl="1"/>
            <a:r>
              <a:rPr lang="en-US" dirty="0"/>
              <a:t>And continue to refine them throughout the project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FF7FC599-146C-4604-BBFC-56BFFCE300B1}" type="slidenum">
              <a:rPr lang="en-US"/>
              <a:pPr/>
              <a:t>46</a:t>
            </a:fld>
            <a:endParaRPr lang="en-US"/>
          </a:p>
        </p:txBody>
      </p:sp>
      <p:sp>
        <p:nvSpPr>
          <p:cNvPr id="109570" name="Rectangle 1026"/>
          <p:cNvSpPr>
            <a:spLocks noGrp="1" noChangeArrowheads="1"/>
          </p:cNvSpPr>
          <p:nvPr>
            <p:ph type="title"/>
          </p:nvPr>
        </p:nvSpPr>
        <p:spPr/>
        <p:txBody>
          <a:bodyPr/>
          <a:lstStyle/>
          <a:p>
            <a:r>
              <a:rPr lang="en-AU"/>
              <a:t>Umbrella Activities</a:t>
            </a:r>
          </a:p>
        </p:txBody>
      </p:sp>
      <p:sp>
        <p:nvSpPr>
          <p:cNvPr id="109571" name="Rectangle 1027"/>
          <p:cNvSpPr>
            <a:spLocks noGrp="1" noChangeArrowheads="1"/>
          </p:cNvSpPr>
          <p:nvPr>
            <p:ph type="body" idx="1"/>
          </p:nvPr>
        </p:nvSpPr>
        <p:spPr/>
        <p:txBody>
          <a:bodyPr/>
          <a:lstStyle/>
          <a:p>
            <a:r>
              <a:rPr lang="en-AU" dirty="0"/>
              <a:t>Background activities which occur in parallel with the main development activities</a:t>
            </a:r>
          </a:p>
          <a:p>
            <a:r>
              <a:rPr lang="en-AU" dirty="0"/>
              <a:t>Equally important to the success of a project</a:t>
            </a:r>
          </a:p>
          <a:p>
            <a:pPr lvl="1"/>
            <a:r>
              <a:rPr lang="en-AU" dirty="0"/>
              <a:t>And so should be considered explicitly.</a:t>
            </a:r>
          </a:p>
          <a:p>
            <a:r>
              <a:rPr lang="en-AU" dirty="0"/>
              <a:t>Many umbrella activities can be defined</a:t>
            </a:r>
          </a:p>
          <a:p>
            <a:pPr lvl="1"/>
            <a:r>
              <a:rPr lang="en-AU" dirty="0"/>
              <a:t>But only four are crucial for a successful Web engineering project: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9C4EE893-FCB8-4E40-852C-310DA181ED2E}" type="slidenum">
              <a:rPr lang="en-US"/>
              <a:pPr/>
              <a:t>47</a:t>
            </a:fld>
            <a:endParaRPr lang="en-US"/>
          </a:p>
        </p:txBody>
      </p:sp>
      <p:sp>
        <p:nvSpPr>
          <p:cNvPr id="37890" name="Rectangle 2"/>
          <p:cNvSpPr>
            <a:spLocks noGrp="1" noChangeArrowheads="1"/>
          </p:cNvSpPr>
          <p:nvPr>
            <p:ph type="title"/>
          </p:nvPr>
        </p:nvSpPr>
        <p:spPr/>
        <p:txBody>
          <a:bodyPr/>
          <a:lstStyle/>
          <a:p>
            <a:r>
              <a:rPr lang="en-US"/>
              <a:t>Umbrella Activities</a:t>
            </a:r>
          </a:p>
        </p:txBody>
      </p:sp>
      <p:sp>
        <p:nvSpPr>
          <p:cNvPr id="37891" name="Rectangle 3"/>
          <p:cNvSpPr>
            <a:spLocks noGrp="1" noChangeArrowheads="1"/>
          </p:cNvSpPr>
          <p:nvPr>
            <p:ph type="body" idx="1"/>
          </p:nvPr>
        </p:nvSpPr>
        <p:spPr/>
        <p:txBody>
          <a:bodyPr/>
          <a:lstStyle/>
          <a:p>
            <a:pPr>
              <a:spcBef>
                <a:spcPts val="600"/>
              </a:spcBef>
            </a:pPr>
            <a:r>
              <a:rPr lang="en-US">
                <a:solidFill>
                  <a:schemeClr val="folHlink"/>
                </a:solidFill>
              </a:rPr>
              <a:t>Change management.</a:t>
            </a:r>
            <a:r>
              <a:rPr lang="en-US"/>
              <a:t> Manages the effects of change as each increment is engineered, integrating tools that assist in the management of all WebApp content</a:t>
            </a:r>
          </a:p>
          <a:p>
            <a:r>
              <a:rPr lang="en-US">
                <a:solidFill>
                  <a:schemeClr val="folHlink"/>
                </a:solidFill>
              </a:rPr>
              <a:t>Quality assurance.</a:t>
            </a:r>
            <a:r>
              <a:rPr lang="en-US"/>
              <a:t> Defines and conducts those tasks that help ensure that each work product and the deployed increment exhibits quality</a:t>
            </a:r>
          </a:p>
          <a:p>
            <a:r>
              <a:rPr lang="en-US">
                <a:solidFill>
                  <a:schemeClr val="folHlink"/>
                </a:solidFill>
              </a:rPr>
              <a:t>Risk management.</a:t>
            </a:r>
            <a:r>
              <a:rPr lang="en-US"/>
              <a:t> Considers project and technical risks as an increment is engineered</a:t>
            </a:r>
          </a:p>
          <a:p>
            <a:r>
              <a:rPr lang="en-US">
                <a:solidFill>
                  <a:schemeClr val="folHlink"/>
                </a:solidFill>
              </a:rPr>
              <a:t>Project management.</a:t>
            </a:r>
            <a:r>
              <a:rPr lang="en-US"/>
              <a:t> Tracks and monitors progress as an increment is engineered</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dirty="0" smtClean="0"/>
              <a:t>End</a:t>
            </a:r>
          </a:p>
          <a:p>
            <a:pPr>
              <a:buNone/>
            </a:pPr>
            <a:endParaRPr lang="en-IN" dirty="0"/>
          </a:p>
        </p:txBody>
      </p:sp>
      <p:sp>
        <p:nvSpPr>
          <p:cNvPr id="4" name="Footer Placeholder 3"/>
          <p:cNvSpPr>
            <a:spLocks noGrp="1"/>
          </p:cNvSpPr>
          <p:nvPr>
            <p:ph type="ftr" sz="quarter" idx="10"/>
          </p:nvPr>
        </p:nvSpPr>
        <p:spPr/>
        <p:txBody>
          <a:bodyPr/>
          <a:lstStyle/>
          <a:p>
            <a:r>
              <a:rPr lang="en-US" smtClean="0"/>
              <a:t>These slides are designed to accompany </a:t>
            </a:r>
            <a:r>
              <a:rPr lang="en-US" i="1" smtClean="0"/>
              <a:t>Web Engineering: A Practitioner’s Approach </a:t>
            </a:r>
            <a:r>
              <a:rPr lang="en-US" smtClean="0"/>
              <a:t>(The McGraw-Hill Companies, Inc.) by Roger Pressman and David Lowe, copyright 2009 </a:t>
            </a:r>
            <a:endParaRPr lang="en-US"/>
          </a:p>
        </p:txBody>
      </p:sp>
      <p:sp>
        <p:nvSpPr>
          <p:cNvPr id="5" name="Slide Number Placeholder 4"/>
          <p:cNvSpPr>
            <a:spLocks noGrp="1"/>
          </p:cNvSpPr>
          <p:nvPr>
            <p:ph type="sldNum" sz="quarter" idx="11"/>
          </p:nvPr>
        </p:nvSpPr>
        <p:spPr/>
        <p:txBody>
          <a:bodyPr/>
          <a:lstStyle/>
          <a:p>
            <a:fld id="{8F9C9D63-5110-4E47-B4D2-C37E6E4D4078}"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WebApp</a:t>
            </a:r>
            <a:r>
              <a:rPr lang="en-IN" dirty="0" smtClean="0"/>
              <a:t> design</a:t>
            </a:r>
            <a:endParaRPr lang="en-IN" dirty="0"/>
          </a:p>
        </p:txBody>
      </p:sp>
      <p:sp>
        <p:nvSpPr>
          <p:cNvPr id="3" name="Content Placeholder 2"/>
          <p:cNvSpPr>
            <a:spLocks noGrp="1"/>
          </p:cNvSpPr>
          <p:nvPr>
            <p:ph idx="1"/>
          </p:nvPr>
        </p:nvSpPr>
        <p:spPr/>
        <p:txBody>
          <a:bodyPr/>
          <a:lstStyle/>
          <a:p>
            <a:r>
              <a:rPr lang="en-IN" dirty="0" smtClean="0"/>
              <a:t>A combination of art and engineering</a:t>
            </a:r>
          </a:p>
          <a:p>
            <a:r>
              <a:rPr lang="en-IN" dirty="0" smtClean="0"/>
              <a:t>To be effective, a good design must accommodate each of the requirements established by stakeholders during the communication activity</a:t>
            </a:r>
          </a:p>
          <a:p>
            <a:r>
              <a:rPr lang="en-IN" dirty="0" smtClean="0"/>
              <a:t>But it must also accommodate the inevitable changes to requirements that will occur throughout the design and into construction and delivery. Design begins by focusing on the way in which a user will interact with an application and then moves to consider the functions and information content that will be required to meet stakeholders’ needs. It then proceeds to physical design, in which the logical elements are mapped into a representation that can be implemented as part of the </a:t>
            </a:r>
            <a:r>
              <a:rPr lang="en-IN" dirty="0" err="1" smtClean="0"/>
              <a:t>WebApp</a:t>
            </a:r>
            <a:r>
              <a:rPr lang="en-IN" dirty="0" smtClean="0"/>
              <a:t>. The primary output of the design</a:t>
            </a:r>
          </a:p>
          <a:p>
            <a:r>
              <a:rPr lang="en-IN" dirty="0" smtClean="0"/>
              <a:t>activity is a design model that encompasses interface descriptions, aesthetics, content,</a:t>
            </a:r>
          </a:p>
          <a:p>
            <a:r>
              <a:rPr lang="en-IN" dirty="0" smtClean="0"/>
              <a:t>navigation, architecture, and component-level design issues.</a:t>
            </a:r>
          </a:p>
        </p:txBody>
      </p:sp>
      <p:sp>
        <p:nvSpPr>
          <p:cNvPr id="4" name="Footer Placeholder 3"/>
          <p:cNvSpPr>
            <a:spLocks noGrp="1"/>
          </p:cNvSpPr>
          <p:nvPr>
            <p:ph type="ftr" sz="quarter" idx="10"/>
          </p:nvPr>
        </p:nvSpPr>
        <p:spPr/>
        <p:txBody>
          <a:bodyPr/>
          <a:lstStyle/>
          <a:p>
            <a:r>
              <a:rPr lang="en-US" smtClean="0"/>
              <a:t>These slides are designed to accompany </a:t>
            </a:r>
            <a:r>
              <a:rPr lang="en-US" i="1" smtClean="0"/>
              <a:t>Web Engineering: A Practitioner’s Approach </a:t>
            </a:r>
            <a:r>
              <a:rPr lang="en-US" smtClean="0"/>
              <a:t>(The McGraw-Hill Companies, Inc.) by Roger Pressman and David Lowe, copyright 2009 </a:t>
            </a:r>
            <a:endParaRPr lang="en-US"/>
          </a:p>
        </p:txBody>
      </p:sp>
      <p:sp>
        <p:nvSpPr>
          <p:cNvPr id="5" name="Slide Number Placeholder 4"/>
          <p:cNvSpPr>
            <a:spLocks noGrp="1"/>
          </p:cNvSpPr>
          <p:nvPr>
            <p:ph type="sldNum" sz="quarter" idx="11"/>
          </p:nvPr>
        </p:nvSpPr>
        <p:spPr/>
        <p:txBody>
          <a:bodyPr/>
          <a:lstStyle/>
          <a:p>
            <a:fld id="{8F9C9D63-5110-4E47-B4D2-C37E6E4D4078}"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950D8EE5-44C4-4DF3-A507-399F16531988}" type="slidenum">
              <a:rPr lang="en-US"/>
              <a:pPr/>
              <a:t>5</a:t>
            </a:fld>
            <a:endParaRPr lang="en-US"/>
          </a:p>
        </p:txBody>
      </p:sp>
      <p:sp>
        <p:nvSpPr>
          <p:cNvPr id="11266" name="Rectangle 2"/>
          <p:cNvSpPr>
            <a:spLocks noGrp="1" noChangeArrowheads="1"/>
          </p:cNvSpPr>
          <p:nvPr>
            <p:ph type="title"/>
          </p:nvPr>
        </p:nvSpPr>
        <p:spPr/>
        <p:txBody>
          <a:bodyPr/>
          <a:lstStyle/>
          <a:p>
            <a:r>
              <a:rPr lang="en-US"/>
              <a:t>WebApps</a:t>
            </a:r>
          </a:p>
        </p:txBody>
      </p:sp>
      <p:sp>
        <p:nvSpPr>
          <p:cNvPr id="11267" name="Rectangle 3"/>
          <p:cNvSpPr>
            <a:spLocks noGrp="1" noChangeArrowheads="1"/>
          </p:cNvSpPr>
          <p:nvPr>
            <p:ph type="body" idx="1"/>
          </p:nvPr>
        </p:nvSpPr>
        <p:spPr/>
        <p:txBody>
          <a:bodyPr/>
          <a:lstStyle/>
          <a:p>
            <a:r>
              <a:rPr lang="en-US" dirty="0">
                <a:latin typeface="Arial" pitchFamily="34" charset="0"/>
                <a:cs typeface="Arial" pitchFamily="34" charset="0"/>
              </a:rPr>
              <a:t>The term </a:t>
            </a:r>
            <a:r>
              <a:rPr lang="en-US" i="1" dirty="0">
                <a:solidFill>
                  <a:schemeClr val="folHlink"/>
                </a:solidFill>
                <a:latin typeface="Arial" pitchFamily="34" charset="0"/>
                <a:cs typeface="Arial" pitchFamily="34" charset="0"/>
              </a:rPr>
              <a:t>Web application</a:t>
            </a:r>
            <a:r>
              <a:rPr lang="en-US" dirty="0">
                <a:solidFill>
                  <a:schemeClr val="folHlink"/>
                </a:solidFill>
                <a:latin typeface="Arial" pitchFamily="34" charset="0"/>
                <a:cs typeface="Arial" pitchFamily="34" charset="0"/>
              </a:rPr>
              <a:t> (</a:t>
            </a:r>
            <a:r>
              <a:rPr lang="en-US" dirty="0" err="1">
                <a:solidFill>
                  <a:schemeClr val="folHlink"/>
                </a:solidFill>
                <a:latin typeface="Arial" pitchFamily="34" charset="0"/>
                <a:cs typeface="Arial" pitchFamily="34" charset="0"/>
              </a:rPr>
              <a:t>WebApp</a:t>
            </a:r>
            <a:r>
              <a:rPr lang="en-US" dirty="0">
                <a:solidFill>
                  <a:schemeClr val="folHlink"/>
                </a:solidFill>
                <a:latin typeface="Arial" pitchFamily="34" charset="0"/>
                <a:cs typeface="Arial" pitchFamily="34" charset="0"/>
              </a:rPr>
              <a:t>)</a:t>
            </a:r>
            <a:r>
              <a:rPr lang="en-US" dirty="0">
                <a:latin typeface="Arial" pitchFamily="34" charset="0"/>
                <a:cs typeface="Arial" pitchFamily="34" charset="0"/>
              </a:rPr>
              <a:t> encompasses:</a:t>
            </a:r>
          </a:p>
          <a:p>
            <a:pPr lvl="1"/>
            <a:r>
              <a:rPr lang="en-US" dirty="0">
                <a:latin typeface="Arial" pitchFamily="34" charset="0"/>
                <a:cs typeface="Arial" pitchFamily="34" charset="0"/>
              </a:rPr>
              <a:t> </a:t>
            </a:r>
            <a:r>
              <a:rPr lang="en-US" dirty="0" smtClean="0">
                <a:latin typeface="Arial" pitchFamily="34" charset="0"/>
                <a:cs typeface="Arial" pitchFamily="34" charset="0"/>
              </a:rPr>
              <a:t>Everything </a:t>
            </a:r>
            <a:r>
              <a:rPr lang="en-US" dirty="0">
                <a:latin typeface="Arial" pitchFamily="34" charset="0"/>
                <a:cs typeface="Arial" pitchFamily="34" charset="0"/>
              </a:rPr>
              <a:t>from </a:t>
            </a:r>
            <a:r>
              <a:rPr lang="en-US" b="1" dirty="0">
                <a:latin typeface="Arial" pitchFamily="34" charset="0"/>
                <a:cs typeface="Arial" pitchFamily="34" charset="0"/>
              </a:rPr>
              <a:t>a simple Web page</a:t>
            </a:r>
            <a:r>
              <a:rPr lang="en-US" dirty="0">
                <a:latin typeface="Arial" pitchFamily="34" charset="0"/>
                <a:cs typeface="Arial" pitchFamily="34" charset="0"/>
              </a:rPr>
              <a:t> that might help a consumer </a:t>
            </a:r>
            <a:r>
              <a:rPr lang="en-US" dirty="0" smtClean="0">
                <a:latin typeface="Arial" pitchFamily="34" charset="0"/>
                <a:cs typeface="Arial" pitchFamily="34" charset="0"/>
              </a:rPr>
              <a:t>to compute </a:t>
            </a:r>
            <a:r>
              <a:rPr lang="en-US" dirty="0">
                <a:latin typeface="Arial" pitchFamily="34" charset="0"/>
                <a:cs typeface="Arial" pitchFamily="34" charset="0"/>
              </a:rPr>
              <a:t>an automobile lease payment to </a:t>
            </a:r>
            <a:r>
              <a:rPr lang="en-US" b="1" dirty="0">
                <a:latin typeface="Arial" pitchFamily="34" charset="0"/>
                <a:cs typeface="Arial" pitchFamily="34" charset="0"/>
              </a:rPr>
              <a:t>a comprehensive website</a:t>
            </a:r>
            <a:r>
              <a:rPr lang="en-US" dirty="0">
                <a:latin typeface="Arial" pitchFamily="34" charset="0"/>
                <a:cs typeface="Arial" pitchFamily="34" charset="0"/>
              </a:rPr>
              <a:t> that provides complete travel services for business people and vacationers. </a:t>
            </a:r>
          </a:p>
          <a:p>
            <a:r>
              <a:rPr lang="en-US" dirty="0" smtClean="0">
                <a:latin typeface="Arial" pitchFamily="34" charset="0"/>
                <a:cs typeface="Arial" pitchFamily="34" charset="0"/>
              </a:rPr>
              <a:t>Category:</a:t>
            </a:r>
          </a:p>
          <a:p>
            <a:pPr lvl="1"/>
            <a:r>
              <a:rPr lang="en-US" dirty="0" smtClean="0">
                <a:latin typeface="Arial" pitchFamily="34" charset="0"/>
                <a:cs typeface="Arial" pitchFamily="34" charset="0"/>
              </a:rPr>
              <a:t>Complete websites</a:t>
            </a:r>
          </a:p>
          <a:p>
            <a:pPr lvl="1"/>
            <a:r>
              <a:rPr lang="en-US" dirty="0" smtClean="0">
                <a:latin typeface="Arial" pitchFamily="34" charset="0"/>
                <a:cs typeface="Arial" pitchFamily="34" charset="0"/>
              </a:rPr>
              <a:t>Specialized </a:t>
            </a:r>
            <a:r>
              <a:rPr lang="en-US" dirty="0">
                <a:latin typeface="Arial" pitchFamily="34" charset="0"/>
                <a:cs typeface="Arial" pitchFamily="34" charset="0"/>
              </a:rPr>
              <a:t>functionality within </a:t>
            </a:r>
            <a:r>
              <a:rPr lang="en-US" dirty="0" smtClean="0">
                <a:latin typeface="Arial" pitchFamily="34" charset="0"/>
                <a:cs typeface="Arial" pitchFamily="34" charset="0"/>
              </a:rPr>
              <a:t>websites</a:t>
            </a:r>
          </a:p>
          <a:p>
            <a:pPr lvl="1"/>
            <a:r>
              <a:rPr lang="en-US" dirty="0" smtClean="0">
                <a:latin typeface="Arial" pitchFamily="34" charset="0"/>
                <a:cs typeface="Arial" pitchFamily="34" charset="0"/>
              </a:rPr>
              <a:t>Information-processing </a:t>
            </a:r>
            <a:r>
              <a:rPr lang="en-US" dirty="0">
                <a:latin typeface="Arial" pitchFamily="34" charset="0"/>
                <a:cs typeface="Arial" pitchFamily="34" charset="0"/>
              </a:rPr>
              <a:t>applications that </a:t>
            </a:r>
            <a:r>
              <a:rPr lang="en-US" b="1" dirty="0">
                <a:latin typeface="Arial" pitchFamily="34" charset="0"/>
                <a:cs typeface="Arial" pitchFamily="34" charset="0"/>
              </a:rPr>
              <a:t>reside on the Internet or on an Intranet or </a:t>
            </a:r>
            <a:r>
              <a:rPr lang="en-US" b="1" dirty="0" smtClean="0">
                <a:latin typeface="Arial" pitchFamily="34" charset="0"/>
                <a:cs typeface="Arial" pitchFamily="34" charset="0"/>
              </a:rPr>
              <a:t>Extranet</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 8 </a:t>
            </a:r>
            <a:r>
              <a:rPr lang="en-IN" dirty="0" err="1" smtClean="0"/>
              <a:t>WebApp</a:t>
            </a:r>
            <a:r>
              <a:rPr lang="en-IN" dirty="0" smtClean="0"/>
              <a:t> design</a:t>
            </a:r>
            <a:endParaRPr lang="en-IN" dirty="0"/>
          </a:p>
        </p:txBody>
      </p:sp>
      <p:sp>
        <p:nvSpPr>
          <p:cNvPr id="3" name="Content Placeholder 2"/>
          <p:cNvSpPr>
            <a:spLocks noGrp="1"/>
          </p:cNvSpPr>
          <p:nvPr>
            <p:ph idx="1"/>
          </p:nvPr>
        </p:nvSpPr>
        <p:spPr/>
        <p:txBody>
          <a:bodyPr/>
          <a:lstStyle/>
          <a:p>
            <a:r>
              <a:rPr lang="en-IN" dirty="0" smtClean="0"/>
              <a:t>Generic </a:t>
            </a:r>
            <a:r>
              <a:rPr lang="en-IN" dirty="0" err="1" smtClean="0"/>
              <a:t>WebApp</a:t>
            </a:r>
            <a:r>
              <a:rPr lang="en-IN" dirty="0" smtClean="0"/>
              <a:t> design goals:</a:t>
            </a:r>
          </a:p>
          <a:p>
            <a:pPr lvl="1"/>
            <a:r>
              <a:rPr lang="en-IN" dirty="0" smtClean="0"/>
              <a:t>simplicity, consistency, identity, robustness, navigability, visual appeal, and compatibility.</a:t>
            </a:r>
          </a:p>
          <a:p>
            <a:r>
              <a:rPr lang="en-IN" dirty="0" smtClean="0"/>
              <a:t>In addition, a variety of quality frameworks can be applied to </a:t>
            </a:r>
            <a:r>
              <a:rPr lang="en-IN" dirty="0" err="1" smtClean="0"/>
              <a:t>WebApp</a:t>
            </a:r>
            <a:r>
              <a:rPr lang="en-IN" dirty="0" smtClean="0"/>
              <a:t> design. These quality criteria provide a set of objectives for achieving </a:t>
            </a:r>
            <a:r>
              <a:rPr lang="en-IN" dirty="0" err="1" smtClean="0"/>
              <a:t>WebApp</a:t>
            </a:r>
            <a:r>
              <a:rPr lang="en-IN" dirty="0" smtClean="0"/>
              <a:t> design</a:t>
            </a:r>
          </a:p>
          <a:p>
            <a:r>
              <a:rPr lang="en-IN" dirty="0" smtClean="0"/>
              <a:t>quality. In addition, a user-centric quality model provides a solid indication</a:t>
            </a:r>
          </a:p>
          <a:p>
            <a:r>
              <a:rPr lang="en-IN" dirty="0" smtClean="0"/>
              <a:t>of the degree to which end users like the technology that the </a:t>
            </a:r>
            <a:r>
              <a:rPr lang="en-IN" dirty="0" err="1" smtClean="0"/>
              <a:t>WebApp</a:t>
            </a:r>
            <a:r>
              <a:rPr lang="en-IN" dirty="0" smtClean="0"/>
              <a:t> delivers.</a:t>
            </a:r>
          </a:p>
          <a:p>
            <a:r>
              <a:rPr lang="en-IN" dirty="0" err="1" smtClean="0"/>
              <a:t>WebApp</a:t>
            </a:r>
            <a:r>
              <a:rPr lang="en-IN" dirty="0" smtClean="0"/>
              <a:t> designers can apply a Design IQ Checklist that serves to assess the importance</a:t>
            </a:r>
          </a:p>
          <a:p>
            <a:r>
              <a:rPr lang="en-IN" dirty="0" smtClean="0"/>
              <a:t>of various quality criteria and the degree to which the </a:t>
            </a:r>
            <a:r>
              <a:rPr lang="en-IN" dirty="0" err="1" smtClean="0"/>
              <a:t>WebE</a:t>
            </a:r>
            <a:r>
              <a:rPr lang="en-IN" dirty="0" smtClean="0"/>
              <a:t> team has met</a:t>
            </a:r>
          </a:p>
          <a:p>
            <a:r>
              <a:rPr lang="en-IN" dirty="0" smtClean="0"/>
              <a:t>each of the criteria.</a:t>
            </a:r>
          </a:p>
          <a:p>
            <a:r>
              <a:rPr lang="en-IN" dirty="0" smtClean="0"/>
              <a:t>The design process is an agile, iterative collection of design actions that are</a:t>
            </a:r>
          </a:p>
          <a:p>
            <a:r>
              <a:rPr lang="en-IN" dirty="0" smtClean="0"/>
              <a:t>applied to each </a:t>
            </a:r>
            <a:r>
              <a:rPr lang="en-IN" dirty="0" err="1" smtClean="0"/>
              <a:t>WebApp</a:t>
            </a:r>
            <a:r>
              <a:rPr lang="en-IN" dirty="0" smtClean="0"/>
              <a:t> increment as it is created. A design pyramid can be used</a:t>
            </a:r>
          </a:p>
          <a:p>
            <a:r>
              <a:rPr lang="en-IN" dirty="0" smtClean="0"/>
              <a:t>to describe a set of design actions that are performed (with varying degrees of emphasis)</a:t>
            </a:r>
          </a:p>
          <a:p>
            <a:r>
              <a:rPr lang="en-IN" dirty="0" smtClean="0"/>
              <a:t>for each </a:t>
            </a:r>
            <a:r>
              <a:rPr lang="en-IN" dirty="0" err="1" smtClean="0"/>
              <a:t>WebApp</a:t>
            </a:r>
            <a:r>
              <a:rPr lang="en-IN" dirty="0" smtClean="0"/>
              <a:t> increment. The design actions include interface design,</a:t>
            </a:r>
          </a:p>
          <a:p>
            <a:r>
              <a:rPr lang="en-IN" dirty="0" smtClean="0"/>
              <a:t>aesthetic design, content design, navigation design, functional design, architecture</a:t>
            </a:r>
          </a:p>
          <a:p>
            <a:r>
              <a:rPr lang="en-IN" dirty="0" smtClean="0"/>
              <a:t>design, and component design.</a:t>
            </a:r>
          </a:p>
          <a:p>
            <a:r>
              <a:rPr lang="en-IN" dirty="0" smtClean="0"/>
              <a:t>Each of the design actions represents a challenge for the </a:t>
            </a:r>
            <a:r>
              <a:rPr lang="en-IN" dirty="0" err="1" smtClean="0"/>
              <a:t>WebE</a:t>
            </a:r>
            <a:r>
              <a:rPr lang="en-IN" dirty="0" smtClean="0"/>
              <a:t> team. In the chapters</a:t>
            </a:r>
          </a:p>
          <a:p>
            <a:r>
              <a:rPr lang="en-IN" dirty="0" smtClean="0"/>
              <a:t>that follow, we’ll consider the mechanics of each design action in some detail.</a:t>
            </a:r>
            <a:endParaRPr lang="en-IN" dirty="0"/>
          </a:p>
        </p:txBody>
      </p:sp>
      <p:sp>
        <p:nvSpPr>
          <p:cNvPr id="4" name="Footer Placeholder 3"/>
          <p:cNvSpPr>
            <a:spLocks noGrp="1"/>
          </p:cNvSpPr>
          <p:nvPr>
            <p:ph type="ftr" sz="quarter" idx="10"/>
          </p:nvPr>
        </p:nvSpPr>
        <p:spPr/>
        <p:txBody>
          <a:bodyPr/>
          <a:lstStyle/>
          <a:p>
            <a:r>
              <a:rPr lang="en-US" smtClean="0"/>
              <a:t>These slides are designed to accompany </a:t>
            </a:r>
            <a:r>
              <a:rPr lang="en-US" i="1" smtClean="0"/>
              <a:t>Web Engineering: A Practitioner’s Approach </a:t>
            </a:r>
            <a:r>
              <a:rPr lang="en-US" smtClean="0"/>
              <a:t>(The McGraw-Hill Companies, Inc.) by Roger Pressman and David Lowe, copyright 2009 </a:t>
            </a:r>
            <a:endParaRPr lang="en-US"/>
          </a:p>
        </p:txBody>
      </p:sp>
      <p:sp>
        <p:nvSpPr>
          <p:cNvPr id="5" name="Slide Number Placeholder 4"/>
          <p:cNvSpPr>
            <a:spLocks noGrp="1"/>
          </p:cNvSpPr>
          <p:nvPr>
            <p:ph type="sldNum" sz="quarter" idx="11"/>
          </p:nvPr>
        </p:nvSpPr>
        <p:spPr/>
        <p:txBody>
          <a:bodyPr/>
          <a:lstStyle/>
          <a:p>
            <a:fld id="{8F9C9D63-5110-4E47-B4D2-C37E6E4D4078}"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6" name="Slide Number Placeholder 4"/>
          <p:cNvSpPr>
            <a:spLocks noGrp="1"/>
          </p:cNvSpPr>
          <p:nvPr>
            <p:ph type="sldNum" sz="quarter" idx="11"/>
          </p:nvPr>
        </p:nvSpPr>
        <p:spPr/>
        <p:txBody>
          <a:bodyPr/>
          <a:lstStyle/>
          <a:p>
            <a:fld id="{B3CD25E3-0919-40E7-827C-BAFA4E1847B4}" type="slidenum">
              <a:rPr lang="en-US"/>
              <a:pPr/>
              <a:t>51</a:t>
            </a:fld>
            <a:endParaRPr lang="en-US"/>
          </a:p>
        </p:txBody>
      </p:sp>
      <p:sp>
        <p:nvSpPr>
          <p:cNvPr id="38914" name="Rectangle 2"/>
          <p:cNvSpPr>
            <a:spLocks noGrp="1" noChangeArrowheads="1"/>
          </p:cNvSpPr>
          <p:nvPr>
            <p:ph type="title"/>
          </p:nvPr>
        </p:nvSpPr>
        <p:spPr/>
        <p:txBody>
          <a:bodyPr/>
          <a:lstStyle/>
          <a:p>
            <a:r>
              <a:rPr lang="en-US"/>
              <a:t>Chapter 4: </a:t>
            </a:r>
            <a:r>
              <a:rPr lang="en-US" i="1"/>
              <a:t>Communication</a:t>
            </a:r>
            <a:endParaRPr lang="en-US"/>
          </a:p>
        </p:txBody>
      </p:sp>
      <p:sp>
        <p:nvSpPr>
          <p:cNvPr id="38915" name="Rectangle 3"/>
          <p:cNvSpPr>
            <a:spLocks noGrp="1" noChangeArrowheads="1"/>
          </p:cNvSpPr>
          <p:nvPr>
            <p:ph type="body" idx="1"/>
          </p:nvPr>
        </p:nvSpPr>
        <p:spPr>
          <a:xfrm>
            <a:off x="838200" y="1905000"/>
            <a:ext cx="5029200" cy="4191000"/>
          </a:xfrm>
        </p:spPr>
        <p:txBody>
          <a:bodyPr/>
          <a:lstStyle/>
          <a:p>
            <a:r>
              <a:rPr lang="en-US" i="1">
                <a:solidFill>
                  <a:schemeClr val="folHlink"/>
                </a:solidFill>
              </a:rPr>
              <a:t>Understand the problem before you begin to solve it, and be sure that the solution you conceive is one that people really want</a:t>
            </a:r>
            <a:endParaRPr lang="en-US" i="1"/>
          </a:p>
          <a:p>
            <a:r>
              <a:rPr lang="en-US"/>
              <a:t>To do this, you’ll need to:</a:t>
            </a:r>
          </a:p>
          <a:p>
            <a:pPr lvl="1"/>
            <a:r>
              <a:rPr lang="en-US" i="1">
                <a:solidFill>
                  <a:schemeClr val="folHlink"/>
                </a:solidFill>
              </a:rPr>
              <a:t>Formulate</a:t>
            </a:r>
          </a:p>
          <a:p>
            <a:pPr lvl="1"/>
            <a:r>
              <a:rPr lang="en-US" i="1">
                <a:solidFill>
                  <a:schemeClr val="folHlink"/>
                </a:solidFill>
              </a:rPr>
              <a:t>Elicitate</a:t>
            </a:r>
          </a:p>
          <a:p>
            <a:pPr lvl="1"/>
            <a:r>
              <a:rPr lang="en-US" i="1">
                <a:solidFill>
                  <a:schemeClr val="folHlink"/>
                </a:solidFill>
              </a:rPr>
              <a:t>Negotiate</a:t>
            </a:r>
          </a:p>
        </p:txBody>
      </p:sp>
      <p:pic>
        <p:nvPicPr>
          <p:cNvPr id="38916" name="Picture 4" descr="Figure 4-1"/>
          <p:cNvPicPr>
            <a:picLocks noChangeAspect="1" noChangeArrowheads="1"/>
          </p:cNvPicPr>
          <p:nvPr/>
        </p:nvPicPr>
        <p:blipFill>
          <a:blip r:embed="rId2" cstate="print"/>
          <a:srcRect/>
          <a:stretch>
            <a:fillRect/>
          </a:stretch>
        </p:blipFill>
        <p:spPr bwMode="auto">
          <a:xfrm>
            <a:off x="5867400" y="1905000"/>
            <a:ext cx="3074988" cy="2159000"/>
          </a:xfrm>
          <a:prstGeom prst="rect">
            <a:avLst/>
          </a:prstGeom>
          <a:noFill/>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2A7BE71B-1342-4A4D-B284-CBD462779F27}" type="slidenum">
              <a:rPr lang="en-US"/>
              <a:pPr/>
              <a:t>52</a:t>
            </a:fld>
            <a:endParaRPr lang="en-US"/>
          </a:p>
        </p:txBody>
      </p:sp>
      <p:sp>
        <p:nvSpPr>
          <p:cNvPr id="39938" name="Rectangle 2"/>
          <p:cNvSpPr>
            <a:spLocks noGrp="1" noChangeArrowheads="1"/>
          </p:cNvSpPr>
          <p:nvPr>
            <p:ph type="title"/>
          </p:nvPr>
        </p:nvSpPr>
        <p:spPr/>
        <p:txBody>
          <a:bodyPr/>
          <a:lstStyle/>
          <a:p>
            <a:r>
              <a:rPr lang="en-US"/>
              <a:t>Formulation</a:t>
            </a:r>
          </a:p>
        </p:txBody>
      </p:sp>
      <p:sp>
        <p:nvSpPr>
          <p:cNvPr id="39939" name="Rectangle 3"/>
          <p:cNvSpPr>
            <a:spLocks noGrp="1" noChangeArrowheads="1"/>
          </p:cNvSpPr>
          <p:nvPr>
            <p:ph type="body" idx="1"/>
          </p:nvPr>
        </p:nvSpPr>
        <p:spPr/>
        <p:txBody>
          <a:bodyPr/>
          <a:lstStyle/>
          <a:p>
            <a:r>
              <a:rPr lang="en-US"/>
              <a:t>Focuses on defining the project needs and scope</a:t>
            </a:r>
          </a:p>
          <a:p>
            <a:pPr lvl="1"/>
            <a:r>
              <a:rPr lang="en-US"/>
              <a:t>begins with the </a:t>
            </a:r>
            <a:r>
              <a:rPr lang="en-US">
                <a:solidFill>
                  <a:schemeClr val="folHlink"/>
                </a:solidFill>
              </a:rPr>
              <a:t>identification of a business need</a:t>
            </a:r>
            <a:endParaRPr lang="en-US"/>
          </a:p>
          <a:p>
            <a:pPr lvl="1"/>
            <a:r>
              <a:rPr lang="en-US"/>
              <a:t>moves into a </a:t>
            </a:r>
            <a:r>
              <a:rPr lang="en-US">
                <a:solidFill>
                  <a:schemeClr val="folHlink"/>
                </a:solidFill>
              </a:rPr>
              <a:t>description of WebApp objectives</a:t>
            </a:r>
            <a:endParaRPr lang="en-US"/>
          </a:p>
          <a:p>
            <a:pPr lvl="1"/>
            <a:r>
              <a:rPr lang="en-US"/>
              <a:t>defines </a:t>
            </a:r>
            <a:r>
              <a:rPr lang="en-US">
                <a:solidFill>
                  <a:schemeClr val="folHlink"/>
                </a:solidFill>
              </a:rPr>
              <a:t>major WebApp features</a:t>
            </a:r>
            <a:r>
              <a:rPr lang="en-US"/>
              <a:t>, and </a:t>
            </a:r>
          </a:p>
          <a:p>
            <a:pPr lvl="1"/>
            <a:r>
              <a:rPr lang="en-US"/>
              <a:t>establishes a </a:t>
            </a:r>
            <a:r>
              <a:rPr lang="en-US">
                <a:solidFill>
                  <a:schemeClr val="folHlink"/>
                </a:solidFill>
              </a:rPr>
              <a:t>basis for the elicitation</a:t>
            </a:r>
            <a:r>
              <a:rPr lang="en-US"/>
              <a:t> action that follows.</a:t>
            </a:r>
          </a:p>
          <a:p>
            <a:pPr lvl="1"/>
            <a:r>
              <a:rPr lang="en-US"/>
              <a:t>allows stakeholders and the WebE team to </a:t>
            </a:r>
            <a:r>
              <a:rPr lang="en-US">
                <a:solidFill>
                  <a:schemeClr val="folHlink"/>
                </a:solidFill>
              </a:rPr>
              <a:t>establish a common set of goals and objectives</a:t>
            </a:r>
            <a:r>
              <a:rPr lang="en-US"/>
              <a:t> for the creation of each WebApp increment</a:t>
            </a:r>
          </a:p>
          <a:p>
            <a:pPr lvl="1"/>
            <a:r>
              <a:rPr lang="en-US"/>
              <a:t>identifies the </a:t>
            </a:r>
            <a:r>
              <a:rPr lang="en-US">
                <a:solidFill>
                  <a:schemeClr val="folHlink"/>
                </a:solidFill>
              </a:rPr>
              <a:t>scope of the development effort</a:t>
            </a:r>
            <a:r>
              <a:rPr lang="en-US"/>
              <a:t> and provides a means for determining a successful outcome</a:t>
            </a:r>
            <a:r>
              <a:rPr lang="en-US">
                <a:latin typeface="Palatino" pitchFamily="18" charset="0"/>
              </a:rPr>
              <a:t> </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EA3B44B-A6E3-44CC-8ED6-D2E36ACB2EC8}" type="slidenum">
              <a:rPr lang="en-US"/>
              <a:pPr/>
              <a:t>53</a:t>
            </a:fld>
            <a:endParaRPr lang="en-US"/>
          </a:p>
        </p:txBody>
      </p:sp>
      <p:sp>
        <p:nvSpPr>
          <p:cNvPr id="40962" name="Rectangle 2"/>
          <p:cNvSpPr>
            <a:spLocks noGrp="1" noChangeArrowheads="1"/>
          </p:cNvSpPr>
          <p:nvPr>
            <p:ph type="title"/>
          </p:nvPr>
        </p:nvSpPr>
        <p:spPr/>
        <p:txBody>
          <a:bodyPr/>
          <a:lstStyle/>
          <a:p>
            <a:r>
              <a:rPr lang="en-US"/>
              <a:t>What Questions Do We Ask?</a:t>
            </a:r>
          </a:p>
        </p:txBody>
      </p:sp>
      <p:sp>
        <p:nvSpPr>
          <p:cNvPr id="40963" name="Rectangle 3"/>
          <p:cNvSpPr>
            <a:spLocks noGrp="1" noChangeArrowheads="1"/>
          </p:cNvSpPr>
          <p:nvPr>
            <p:ph type="body" idx="1"/>
          </p:nvPr>
        </p:nvSpPr>
        <p:spPr/>
        <p:txBody>
          <a:bodyPr/>
          <a:lstStyle/>
          <a:p>
            <a:pPr>
              <a:spcBef>
                <a:spcPts val="600"/>
              </a:spcBef>
            </a:pPr>
            <a:r>
              <a:rPr lang="en-US" sz="2000"/>
              <a:t>What is the main motivation (business need) for the WebApp?</a:t>
            </a:r>
          </a:p>
          <a:p>
            <a:r>
              <a:rPr lang="en-US" sz="2000"/>
              <a:t>What are the objectives that the WebApp must fulfill?</a:t>
            </a:r>
          </a:p>
          <a:p>
            <a:r>
              <a:rPr lang="en-US" sz="2000"/>
              <a:t>Who will use the WebApp?</a:t>
            </a:r>
          </a:p>
          <a:p>
            <a:r>
              <a:rPr lang="en-US" sz="2000"/>
              <a:t>Note that:</a:t>
            </a:r>
          </a:p>
          <a:p>
            <a:pPr lvl="1"/>
            <a:r>
              <a:rPr lang="en-US" sz="1800">
                <a:latin typeface="Palatino" pitchFamily="18" charset="0"/>
              </a:rPr>
              <a:t>Every stakeholder has a different view of the WebApp, achieves different benefits when the WebApp is successfully deployed, and is open to different risks if the development effort should fail. </a:t>
            </a:r>
          </a:p>
          <a:p>
            <a:pPr lvl="1"/>
            <a:r>
              <a:rPr lang="en-US" sz="1800">
                <a:latin typeface="Palatino" pitchFamily="18" charset="0"/>
              </a:rPr>
              <a:t>As information from multiple viewpoints is collected, emerging requirements may be inconsistent or may conflict with one another.</a:t>
            </a:r>
          </a:p>
          <a:p>
            <a:pPr lvl="1"/>
            <a:r>
              <a:rPr lang="en-US" sz="1800">
                <a:latin typeface="Palatino" pitchFamily="18" charset="0"/>
              </a:rPr>
              <a:t>Your job during formulation and elicitation is to categorize all stakeholder information (including inconsistent and conflicting requirements) in a way that will set the stage for the last WebE action, </a:t>
            </a:r>
            <a:r>
              <a:rPr lang="en-US" sz="1800" i="1">
                <a:latin typeface="Palatino" pitchFamily="18" charset="0"/>
              </a:rPr>
              <a:t>negotiation.</a:t>
            </a:r>
            <a:r>
              <a:rPr lang="en-US" sz="1800">
                <a:latin typeface="Palatino" pitchFamily="18" charset="0"/>
              </a:rPr>
              <a:t> </a:t>
            </a:r>
            <a:endParaRPr lang="en-US" sz="180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828E05A-21B0-410E-9EB0-A7151525EFE1}" type="slidenum">
              <a:rPr lang="en-US"/>
              <a:pPr/>
              <a:t>54</a:t>
            </a:fld>
            <a:endParaRPr lang="en-US"/>
          </a:p>
        </p:txBody>
      </p:sp>
      <p:sp>
        <p:nvSpPr>
          <p:cNvPr id="41986" name="Rectangle 2"/>
          <p:cNvSpPr>
            <a:spLocks noGrp="1" noChangeArrowheads="1"/>
          </p:cNvSpPr>
          <p:nvPr>
            <p:ph type="title"/>
          </p:nvPr>
        </p:nvSpPr>
        <p:spPr/>
        <p:txBody>
          <a:bodyPr/>
          <a:lstStyle/>
          <a:p>
            <a:r>
              <a:rPr lang="en-US"/>
              <a:t>Elicitation</a:t>
            </a:r>
          </a:p>
        </p:txBody>
      </p:sp>
      <p:sp>
        <p:nvSpPr>
          <p:cNvPr id="41987" name="Rectangle 3"/>
          <p:cNvSpPr>
            <a:spLocks noGrp="1" noChangeArrowheads="1"/>
          </p:cNvSpPr>
          <p:nvPr>
            <p:ph type="body" idx="1"/>
          </p:nvPr>
        </p:nvSpPr>
        <p:spPr/>
        <p:txBody>
          <a:bodyPr/>
          <a:lstStyle/>
          <a:p>
            <a:pPr>
              <a:lnSpc>
                <a:spcPct val="90000"/>
              </a:lnSpc>
            </a:pPr>
            <a:r>
              <a:rPr lang="en-US"/>
              <a:t>The intent is to gather detailed requirement collaboratively with all stakeholders</a:t>
            </a:r>
          </a:p>
          <a:p>
            <a:pPr>
              <a:lnSpc>
                <a:spcPct val="90000"/>
              </a:lnSpc>
            </a:pPr>
            <a:r>
              <a:rPr lang="en-US"/>
              <a:t>To do this:</a:t>
            </a:r>
          </a:p>
          <a:p>
            <a:pPr lvl="2">
              <a:lnSpc>
                <a:spcPct val="90000"/>
              </a:lnSpc>
              <a:spcBef>
                <a:spcPts val="300"/>
              </a:spcBef>
            </a:pPr>
            <a:r>
              <a:rPr lang="en-US">
                <a:latin typeface="Palatino" pitchFamily="18" charset="0"/>
              </a:rPr>
              <a:t>A </a:t>
            </a:r>
            <a:r>
              <a:rPr lang="en-US">
                <a:solidFill>
                  <a:schemeClr val="folHlink"/>
                </a:solidFill>
                <a:latin typeface="Palatino" pitchFamily="18" charset="0"/>
              </a:rPr>
              <a:t>meeting (</a:t>
            </a:r>
            <a:r>
              <a:rPr lang="en-US">
                <a:solidFill>
                  <a:schemeClr val="folHlink"/>
                </a:solidFill>
                <a:latin typeface="Times New Roman" pitchFamily="-16" charset="0"/>
              </a:rPr>
              <a:t>either physical or virtual)</a:t>
            </a:r>
            <a:r>
              <a:rPr lang="en-US">
                <a:solidFill>
                  <a:schemeClr val="folHlink"/>
                </a:solidFill>
                <a:latin typeface="Palatino" pitchFamily="18" charset="0"/>
              </a:rPr>
              <a:t> is conducted</a:t>
            </a:r>
            <a:r>
              <a:rPr lang="en-US">
                <a:latin typeface="Palatino" pitchFamily="18" charset="0"/>
              </a:rPr>
              <a:t> and attended by all stakeholders.</a:t>
            </a:r>
          </a:p>
          <a:p>
            <a:pPr lvl="2">
              <a:lnSpc>
                <a:spcPct val="90000"/>
              </a:lnSpc>
            </a:pPr>
            <a:r>
              <a:rPr lang="en-US">
                <a:solidFill>
                  <a:schemeClr val="folHlink"/>
                </a:solidFill>
                <a:latin typeface="Palatino" pitchFamily="18" charset="0"/>
              </a:rPr>
              <a:t>Rules for preparation and participation are established</a:t>
            </a:r>
            <a:r>
              <a:rPr lang="en-US">
                <a:latin typeface="Palatino" pitchFamily="18" charset="0"/>
              </a:rPr>
              <a:t>.</a:t>
            </a:r>
          </a:p>
          <a:p>
            <a:pPr lvl="2">
              <a:lnSpc>
                <a:spcPct val="90000"/>
              </a:lnSpc>
            </a:pPr>
            <a:r>
              <a:rPr lang="en-US">
                <a:latin typeface="Palatino" pitchFamily="18" charset="0"/>
              </a:rPr>
              <a:t>An </a:t>
            </a:r>
            <a:r>
              <a:rPr lang="en-US">
                <a:solidFill>
                  <a:schemeClr val="folHlink"/>
                </a:solidFill>
                <a:latin typeface="Palatino" pitchFamily="18" charset="0"/>
              </a:rPr>
              <a:t>agenda is suggested</a:t>
            </a:r>
            <a:r>
              <a:rPr lang="en-US">
                <a:latin typeface="Palatino" pitchFamily="18" charset="0"/>
              </a:rPr>
              <a:t> that is formal enough to cover all important points but informal enough to encourage the free flow of ideas.</a:t>
            </a:r>
          </a:p>
          <a:p>
            <a:pPr lvl="2">
              <a:lnSpc>
                <a:spcPct val="90000"/>
              </a:lnSpc>
            </a:pPr>
            <a:r>
              <a:rPr lang="en-US">
                <a:latin typeface="Palatino" pitchFamily="18" charset="0"/>
              </a:rPr>
              <a:t>A </a:t>
            </a:r>
            <a:r>
              <a:rPr lang="en-US">
                <a:solidFill>
                  <a:schemeClr val="folHlink"/>
                </a:solidFill>
                <a:latin typeface="Palatino" pitchFamily="18" charset="0"/>
              </a:rPr>
              <a:t>facilitator (can be a customer, a Web engineer, or an outsider) controls the meeting</a:t>
            </a:r>
            <a:r>
              <a:rPr lang="en-US">
                <a:latin typeface="Palatino" pitchFamily="18" charset="0"/>
              </a:rPr>
              <a:t>.</a:t>
            </a:r>
          </a:p>
          <a:p>
            <a:pPr lvl="2">
              <a:lnSpc>
                <a:spcPct val="90000"/>
              </a:lnSpc>
            </a:pPr>
            <a:r>
              <a:rPr lang="en-US">
                <a:latin typeface="Palatino" pitchFamily="18" charset="0"/>
              </a:rPr>
              <a:t>A </a:t>
            </a:r>
            <a:r>
              <a:rPr lang="en-US">
                <a:solidFill>
                  <a:schemeClr val="folHlink"/>
                </a:solidFill>
                <a:latin typeface="Palatino" pitchFamily="18" charset="0"/>
              </a:rPr>
              <a:t>definition mechanism (can be work sheets, flip charts, or wall stickers or an electronic bulletin board, chat room, or virtual forum) is used</a:t>
            </a:r>
            <a:r>
              <a:rPr lang="en-US">
                <a:latin typeface="Palatino" pitchFamily="18" charset="0"/>
              </a:rPr>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CF36E228-AB15-4096-BB05-41CF8912B6AF}" type="slidenum">
              <a:rPr lang="en-US"/>
              <a:pPr/>
              <a:t>55</a:t>
            </a:fld>
            <a:endParaRPr lang="en-US"/>
          </a:p>
        </p:txBody>
      </p:sp>
      <p:sp>
        <p:nvSpPr>
          <p:cNvPr id="43010" name="Rectangle 2"/>
          <p:cNvSpPr>
            <a:spLocks noGrp="1" noChangeArrowheads="1"/>
          </p:cNvSpPr>
          <p:nvPr>
            <p:ph type="title"/>
          </p:nvPr>
        </p:nvSpPr>
        <p:spPr/>
        <p:txBody>
          <a:bodyPr/>
          <a:lstStyle/>
          <a:p>
            <a:r>
              <a:rPr lang="en-US"/>
              <a:t>Elicitation Tasks</a:t>
            </a:r>
          </a:p>
        </p:txBody>
      </p:sp>
      <p:sp>
        <p:nvSpPr>
          <p:cNvPr id="43011" name="Rectangle 3"/>
          <p:cNvSpPr>
            <a:spLocks noGrp="1" noChangeArrowheads="1"/>
          </p:cNvSpPr>
          <p:nvPr>
            <p:ph type="body" idx="1"/>
          </p:nvPr>
        </p:nvSpPr>
        <p:spPr/>
        <p:txBody>
          <a:bodyPr/>
          <a:lstStyle/>
          <a:p>
            <a:pPr>
              <a:spcBef>
                <a:spcPts val="600"/>
              </a:spcBef>
            </a:pPr>
            <a:r>
              <a:rPr lang="en-US">
                <a:latin typeface="Palatino" pitchFamily="18" charset="0"/>
              </a:rPr>
              <a:t>Define user categories, and develop descriptions for each category.</a:t>
            </a:r>
          </a:p>
          <a:p>
            <a:r>
              <a:rPr lang="en-US">
                <a:latin typeface="Palatino" pitchFamily="18" charset="0"/>
              </a:rPr>
              <a:t>Define content and functionality using the lists each person prepared.</a:t>
            </a:r>
          </a:p>
          <a:p>
            <a:r>
              <a:rPr lang="en-US">
                <a:latin typeface="Palatino" pitchFamily="18" charset="0"/>
              </a:rPr>
              <a:t>Consider specific constraints and performance issues.</a:t>
            </a:r>
          </a:p>
          <a:p>
            <a:r>
              <a:rPr lang="en-US">
                <a:latin typeface="Palatino" pitchFamily="18" charset="0"/>
              </a:rPr>
              <a:t>Write user scenarios for each user class.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E78BE9-CDB3-44FF-9E27-E3367EC64547}" type="slidenum">
              <a:rPr lang="en-US"/>
              <a:pPr/>
              <a:t>56</a:t>
            </a:fld>
            <a:endParaRPr lang="en-US"/>
          </a:p>
        </p:txBody>
      </p:sp>
      <p:sp>
        <p:nvSpPr>
          <p:cNvPr id="44034" name="Rectangle 2"/>
          <p:cNvSpPr>
            <a:spLocks noGrp="1" noChangeArrowheads="1"/>
          </p:cNvSpPr>
          <p:nvPr>
            <p:ph type="title"/>
          </p:nvPr>
        </p:nvSpPr>
        <p:spPr/>
        <p:txBody>
          <a:bodyPr/>
          <a:lstStyle/>
          <a:p>
            <a:r>
              <a:rPr lang="en-US"/>
              <a:t>User Descriptions</a:t>
            </a:r>
          </a:p>
        </p:txBody>
      </p:sp>
      <p:sp>
        <p:nvSpPr>
          <p:cNvPr id="44035" name="Rectangle 3"/>
          <p:cNvSpPr>
            <a:spLocks noGrp="1" noChangeArrowheads="1"/>
          </p:cNvSpPr>
          <p:nvPr>
            <p:ph type="body" idx="1"/>
          </p:nvPr>
        </p:nvSpPr>
        <p:spPr/>
        <p:txBody>
          <a:bodyPr/>
          <a:lstStyle/>
          <a:p>
            <a:r>
              <a:rPr lang="en-US">
                <a:solidFill>
                  <a:schemeClr val="folHlink"/>
                </a:solidFill>
              </a:rPr>
              <a:t>What is the user’s overall objective</a:t>
            </a:r>
            <a:r>
              <a:rPr lang="en-US"/>
              <a:t> when using the WebApp?</a:t>
            </a:r>
          </a:p>
          <a:p>
            <a:r>
              <a:rPr lang="en-US">
                <a:solidFill>
                  <a:schemeClr val="folHlink"/>
                </a:solidFill>
              </a:rPr>
              <a:t>What is the user’s background and sophistication</a:t>
            </a:r>
            <a:r>
              <a:rPr lang="en-US"/>
              <a:t> level relative to the content and functionality of the WebApp?</a:t>
            </a:r>
          </a:p>
          <a:p>
            <a:r>
              <a:rPr lang="en-US">
                <a:solidFill>
                  <a:schemeClr val="folHlink"/>
                </a:solidFill>
              </a:rPr>
              <a:t>How will the user arrive</a:t>
            </a:r>
            <a:r>
              <a:rPr lang="en-US"/>
              <a:t> at the WebApp?</a:t>
            </a:r>
          </a:p>
          <a:p>
            <a:r>
              <a:rPr lang="en-US">
                <a:solidFill>
                  <a:schemeClr val="folHlink"/>
                </a:solidFill>
              </a:rPr>
              <a:t>What generic WebApp characteristics does the user like and dislike?</a:t>
            </a:r>
            <a:endParaRPr lang="en-US" b="1">
              <a:latin typeface="Palatino"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9B6FA4E7-FFB9-4F5D-83D6-5145EB93324C}" type="slidenum">
              <a:rPr lang="en-US"/>
              <a:pPr/>
              <a:t>57</a:t>
            </a:fld>
            <a:endParaRPr lang="en-US"/>
          </a:p>
        </p:txBody>
      </p:sp>
      <p:sp>
        <p:nvSpPr>
          <p:cNvPr id="45058" name="Rectangle 2"/>
          <p:cNvSpPr>
            <a:spLocks noGrp="1" noChangeArrowheads="1"/>
          </p:cNvSpPr>
          <p:nvPr>
            <p:ph type="title"/>
          </p:nvPr>
        </p:nvSpPr>
        <p:spPr/>
        <p:txBody>
          <a:bodyPr/>
          <a:lstStyle/>
          <a:p>
            <a:r>
              <a:rPr lang="en-US"/>
              <a:t>Content and Functionality</a:t>
            </a:r>
          </a:p>
        </p:txBody>
      </p:sp>
      <p:sp>
        <p:nvSpPr>
          <p:cNvPr id="45059" name="Rectangle 3"/>
          <p:cNvSpPr>
            <a:spLocks noGrp="1" noChangeArrowheads="1"/>
          </p:cNvSpPr>
          <p:nvPr>
            <p:ph type="body" idx="1"/>
          </p:nvPr>
        </p:nvSpPr>
        <p:spPr/>
        <p:txBody>
          <a:bodyPr/>
          <a:lstStyle/>
          <a:p>
            <a:r>
              <a:rPr lang="en-US" sz="2000">
                <a:latin typeface="Palatino" pitchFamily="18" charset="0"/>
              </a:rPr>
              <a:t>Each stakeholder has begun this work by preparing lists of content objects and WebApp functions. </a:t>
            </a:r>
          </a:p>
          <a:p>
            <a:r>
              <a:rPr lang="en-US" sz="2000">
                <a:latin typeface="Palatino" pitchFamily="18" charset="0"/>
              </a:rPr>
              <a:t>Once the meeting begins these lists can be:</a:t>
            </a:r>
          </a:p>
          <a:p>
            <a:pPr lvl="1"/>
            <a:r>
              <a:rPr lang="en-US" sz="1800">
                <a:latin typeface="Palatino" pitchFamily="18" charset="0"/>
              </a:rPr>
              <a:t>displayed on large sheets of paper pinned to the walls of the room</a:t>
            </a:r>
          </a:p>
          <a:p>
            <a:pPr lvl="1"/>
            <a:r>
              <a:rPr lang="en-US" sz="1800">
                <a:latin typeface="Palatino" pitchFamily="18" charset="0"/>
              </a:rPr>
              <a:t>displayed on adhesive-backed sheets stuck to the walls, or</a:t>
            </a:r>
          </a:p>
          <a:p>
            <a:pPr lvl="1"/>
            <a:r>
              <a:rPr lang="en-US" sz="1800">
                <a:latin typeface="Palatino" pitchFamily="18" charset="0"/>
              </a:rPr>
              <a:t>written on a whiteboard. </a:t>
            </a:r>
          </a:p>
          <a:p>
            <a:pPr lvl="1"/>
            <a:r>
              <a:rPr lang="en-US" sz="1800">
                <a:latin typeface="Palatino" pitchFamily="18" charset="0"/>
              </a:rPr>
              <a:t>posted on an electronic bulletin board, at an internal website, or posted in a chat room environment for review prior to the meeting. </a:t>
            </a:r>
          </a:p>
          <a:p>
            <a:r>
              <a:rPr lang="en-US" sz="2000">
                <a:latin typeface="Palatino" pitchFamily="18" charset="0"/>
              </a:rPr>
              <a:t>Ideally, each listed entry should be capable of being manipulated separately so that lists can be combined, entries can be deleted, and additions can be made. At this stage, critique and debate are strictly prohibited.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2442F88D-EE28-4C61-8AA5-56852ECCB089}" type="slidenum">
              <a:rPr lang="en-US"/>
              <a:pPr/>
              <a:t>58</a:t>
            </a:fld>
            <a:endParaRPr lang="en-US"/>
          </a:p>
        </p:txBody>
      </p:sp>
      <p:sp>
        <p:nvSpPr>
          <p:cNvPr id="46082" name="Rectangle 2"/>
          <p:cNvSpPr>
            <a:spLocks noGrp="1" noChangeArrowheads="1"/>
          </p:cNvSpPr>
          <p:nvPr>
            <p:ph type="title"/>
          </p:nvPr>
        </p:nvSpPr>
        <p:spPr/>
        <p:txBody>
          <a:bodyPr/>
          <a:lstStyle/>
          <a:p>
            <a:r>
              <a:rPr lang="en-US"/>
              <a:t>Constraints and Performance</a:t>
            </a:r>
          </a:p>
        </p:txBody>
      </p:sp>
      <p:sp>
        <p:nvSpPr>
          <p:cNvPr id="46083" name="Rectangle 3"/>
          <p:cNvSpPr>
            <a:spLocks noGrp="1" noChangeArrowheads="1"/>
          </p:cNvSpPr>
          <p:nvPr>
            <p:ph type="body" idx="1"/>
          </p:nvPr>
        </p:nvSpPr>
        <p:spPr/>
        <p:txBody>
          <a:bodyPr/>
          <a:lstStyle/>
          <a:p>
            <a:pPr>
              <a:lnSpc>
                <a:spcPct val="90000"/>
              </a:lnSpc>
              <a:spcBef>
                <a:spcPts val="300"/>
              </a:spcBef>
            </a:pPr>
            <a:r>
              <a:rPr lang="en-US" sz="2000" i="1">
                <a:solidFill>
                  <a:schemeClr val="folHlink"/>
                </a:solidFill>
                <a:latin typeface="Palatino" pitchFamily="18" charset="0"/>
              </a:rPr>
              <a:t>Internal constraints</a:t>
            </a:r>
            <a:r>
              <a:rPr lang="en-US" sz="2000">
                <a:latin typeface="Palatino" pitchFamily="18" charset="0"/>
              </a:rPr>
              <a:t> are best understood by thinking about the technical environment in which the WebApp will reside and the project environment in which the WebApp will be built. </a:t>
            </a:r>
          </a:p>
          <a:p>
            <a:pPr lvl="1">
              <a:lnSpc>
                <a:spcPct val="90000"/>
              </a:lnSpc>
              <a:spcBef>
                <a:spcPts val="300"/>
              </a:spcBef>
            </a:pPr>
            <a:r>
              <a:rPr lang="en-US" sz="1800" i="1">
                <a:latin typeface="Palatino" pitchFamily="18" charset="0"/>
              </a:rPr>
              <a:t>technical environment</a:t>
            </a:r>
            <a:r>
              <a:rPr lang="en-US" sz="1800">
                <a:latin typeface="Palatino" pitchFamily="18" charset="0"/>
              </a:rPr>
              <a:t>—specialized database protocols, the vagaries of different Web browsers, operating system characteristics, and client-server issues</a:t>
            </a:r>
          </a:p>
          <a:p>
            <a:pPr lvl="1">
              <a:lnSpc>
                <a:spcPct val="90000"/>
              </a:lnSpc>
              <a:spcBef>
                <a:spcPts val="300"/>
              </a:spcBef>
            </a:pPr>
            <a:r>
              <a:rPr lang="en-US" sz="1800">
                <a:latin typeface="Palatino" pitchFamily="18" charset="0"/>
              </a:rPr>
              <a:t> </a:t>
            </a:r>
            <a:r>
              <a:rPr lang="en-US" sz="1800" i="1">
                <a:latin typeface="Palatino" pitchFamily="18" charset="0"/>
              </a:rPr>
              <a:t>project environment</a:t>
            </a:r>
            <a:r>
              <a:rPr lang="en-US" sz="1800">
                <a:latin typeface="Palatino" pitchFamily="18" charset="0"/>
              </a:rPr>
              <a:t>—available WebE tools, development hardware, software standards, and staff skill levels with various WebE technologies. </a:t>
            </a:r>
          </a:p>
          <a:p>
            <a:pPr>
              <a:lnSpc>
                <a:spcPct val="90000"/>
              </a:lnSpc>
              <a:spcBef>
                <a:spcPts val="300"/>
              </a:spcBef>
            </a:pPr>
            <a:r>
              <a:rPr lang="en-US" sz="2000" i="1">
                <a:solidFill>
                  <a:schemeClr val="folHlink"/>
                </a:solidFill>
                <a:latin typeface="Palatino" pitchFamily="18" charset="0"/>
              </a:rPr>
              <a:t>External constraints</a:t>
            </a:r>
            <a:r>
              <a:rPr lang="en-US" sz="2000">
                <a:latin typeface="Palatino" pitchFamily="18" charset="0"/>
              </a:rPr>
              <a:t> can be enumerated by considering the business and usage environment for the WebApp. </a:t>
            </a:r>
          </a:p>
          <a:p>
            <a:pPr lvl="1">
              <a:lnSpc>
                <a:spcPct val="90000"/>
              </a:lnSpc>
              <a:spcBef>
                <a:spcPts val="300"/>
              </a:spcBef>
            </a:pPr>
            <a:r>
              <a:rPr lang="en-US" sz="1800">
                <a:latin typeface="Palatino" pitchFamily="18" charset="0"/>
              </a:rPr>
              <a:t>Business rules, end-user idiosyncrasies, security demands, privacy issues, run-time performance, interoperability requirements, legal restrictions, and government regulations are but a few of possible external constraints</a:t>
            </a:r>
            <a:endParaRPr lang="en-US" sz="180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92F611F0-3526-415E-BF8A-927B93A60EB3}" type="slidenum">
              <a:rPr lang="en-US"/>
              <a:pPr/>
              <a:t>59</a:t>
            </a:fld>
            <a:endParaRPr lang="en-US"/>
          </a:p>
        </p:txBody>
      </p:sp>
      <p:sp>
        <p:nvSpPr>
          <p:cNvPr id="47106" name="Rectangle 2"/>
          <p:cNvSpPr>
            <a:spLocks noGrp="1" noChangeArrowheads="1"/>
          </p:cNvSpPr>
          <p:nvPr>
            <p:ph type="title"/>
          </p:nvPr>
        </p:nvSpPr>
        <p:spPr/>
        <p:txBody>
          <a:bodyPr/>
          <a:lstStyle/>
          <a:p>
            <a:r>
              <a:rPr lang="en-US"/>
              <a:t>Capturing Interaction: Use Cases</a:t>
            </a:r>
          </a:p>
        </p:txBody>
      </p:sp>
      <p:sp>
        <p:nvSpPr>
          <p:cNvPr id="47107" name="Rectangle 3"/>
          <p:cNvSpPr>
            <a:spLocks noGrp="1" noChangeArrowheads="1"/>
          </p:cNvSpPr>
          <p:nvPr>
            <p:ph type="body" idx="1"/>
          </p:nvPr>
        </p:nvSpPr>
        <p:spPr/>
        <p:txBody>
          <a:bodyPr/>
          <a:lstStyle/>
          <a:p>
            <a:pPr>
              <a:spcBef>
                <a:spcPts val="300"/>
              </a:spcBef>
            </a:pPr>
            <a:r>
              <a:rPr lang="en-US" sz="2000"/>
              <a:t>Use cases describe how a specific user category (called an </a:t>
            </a:r>
            <a:r>
              <a:rPr lang="en-US" sz="2000" i="1"/>
              <a:t>actor</a:t>
            </a:r>
            <a:r>
              <a:rPr lang="en-US" sz="2000"/>
              <a:t>) will interact with the WebApp to accomplish a specific action. </a:t>
            </a:r>
          </a:p>
          <a:p>
            <a:pPr>
              <a:spcBef>
                <a:spcPts val="300"/>
              </a:spcBef>
            </a:pPr>
            <a:r>
              <a:rPr lang="en-US" sz="2000"/>
              <a:t>Use cases are developed iteratively. Only those use cases necessary for the increment to be built are developed during the communication activity for the increment. </a:t>
            </a:r>
          </a:p>
          <a:p>
            <a:pPr>
              <a:spcBef>
                <a:spcPts val="300"/>
              </a:spcBef>
            </a:pPr>
            <a:r>
              <a:rPr lang="en-US" sz="2000"/>
              <a:t>Use cases enable you to:</a:t>
            </a:r>
          </a:p>
          <a:p>
            <a:pPr lvl="2">
              <a:spcBef>
                <a:spcPts val="300"/>
              </a:spcBef>
            </a:pPr>
            <a:r>
              <a:rPr lang="en-US" sz="1600"/>
              <a:t>provide the detail necessary for effective planning and modeling activities.</a:t>
            </a:r>
          </a:p>
          <a:p>
            <a:pPr lvl="2"/>
            <a:r>
              <a:rPr lang="en-US" sz="1600"/>
              <a:t>help you to understand how users perceive their interaction with the WebApp. </a:t>
            </a:r>
          </a:p>
          <a:p>
            <a:pPr lvl="2"/>
            <a:r>
              <a:rPr lang="en-US" sz="1600"/>
              <a:t>help to compartmentalize Web engineering work because they can be organized into WebApp increments.</a:t>
            </a:r>
          </a:p>
          <a:p>
            <a:pPr lvl="2"/>
            <a:r>
              <a:rPr lang="en-US" sz="1600"/>
              <a:t>provide important guidance for those who must test the WebApp.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WebApps</a:t>
            </a:r>
            <a:endParaRPr lang="en-IN" dirty="0"/>
          </a:p>
        </p:txBody>
      </p:sp>
      <p:sp>
        <p:nvSpPr>
          <p:cNvPr id="3" name="Content Placeholder 2"/>
          <p:cNvSpPr>
            <a:spLocks noGrp="1"/>
          </p:cNvSpPr>
          <p:nvPr>
            <p:ph idx="1"/>
          </p:nvPr>
        </p:nvSpPr>
        <p:spPr/>
        <p:txBody>
          <a:bodyPr/>
          <a:lstStyle/>
          <a:p>
            <a:r>
              <a:rPr lang="en-IN" dirty="0" smtClean="0"/>
              <a:t>Means HTML, Java, XML, or any of the countless technologies that must be understood to build successful Web-based systems/applications (</a:t>
            </a:r>
            <a:r>
              <a:rPr lang="en-IN" dirty="0" err="1" smtClean="0"/>
              <a:t>WebApps</a:t>
            </a:r>
            <a:r>
              <a:rPr lang="en-IN" dirty="0" smtClean="0"/>
              <a:t>)</a:t>
            </a:r>
          </a:p>
          <a:p>
            <a:r>
              <a:rPr lang="en-IN" dirty="0" err="1" smtClean="0"/>
              <a:t>WebApps</a:t>
            </a:r>
            <a:r>
              <a:rPr lang="en-IN" dirty="0" smtClean="0"/>
              <a:t> can be pivotal to the success of all businesses and organizations</a:t>
            </a:r>
          </a:p>
          <a:p>
            <a:endParaRPr lang="en-IN" dirty="0" smtClean="0"/>
          </a:p>
        </p:txBody>
      </p:sp>
      <p:sp>
        <p:nvSpPr>
          <p:cNvPr id="4" name="Footer Placeholder 3"/>
          <p:cNvSpPr>
            <a:spLocks noGrp="1"/>
          </p:cNvSpPr>
          <p:nvPr>
            <p:ph type="ftr" sz="quarter" idx="10"/>
          </p:nvPr>
        </p:nvSpPr>
        <p:spPr/>
        <p:txBody>
          <a:bodyPr/>
          <a:lstStyle/>
          <a:p>
            <a:r>
              <a:rPr lang="en-US" smtClean="0"/>
              <a:t>These slides are designed to accompany </a:t>
            </a:r>
            <a:r>
              <a:rPr lang="en-US" i="1" smtClean="0"/>
              <a:t>Web Engineering: A Practitioner’s Approach </a:t>
            </a:r>
            <a:r>
              <a:rPr lang="en-US" smtClean="0"/>
              <a:t>(The McGraw-Hill Companies, Inc.) by Roger Pressman and David Lowe, copyright 2009 </a:t>
            </a:r>
            <a:endParaRPr lang="en-US"/>
          </a:p>
        </p:txBody>
      </p:sp>
      <p:sp>
        <p:nvSpPr>
          <p:cNvPr id="5" name="Slide Number Placeholder 4"/>
          <p:cNvSpPr>
            <a:spLocks noGrp="1"/>
          </p:cNvSpPr>
          <p:nvPr>
            <p:ph type="sldNum" sz="quarter" idx="11"/>
          </p:nvPr>
        </p:nvSpPr>
        <p:spPr/>
        <p:txBody>
          <a:bodyPr/>
          <a:lstStyle/>
          <a:p>
            <a:fld id="{8F9C9D63-5110-4E47-B4D2-C37E6E4D4078}"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27579434-2723-420F-BD7C-97E098427E9E}" type="slidenum">
              <a:rPr lang="en-US"/>
              <a:pPr/>
              <a:t>60</a:t>
            </a:fld>
            <a:endParaRPr lang="en-US"/>
          </a:p>
        </p:txBody>
      </p:sp>
      <p:sp>
        <p:nvSpPr>
          <p:cNvPr id="48130" name="Rectangle 2"/>
          <p:cNvSpPr>
            <a:spLocks noGrp="1" noChangeArrowheads="1"/>
          </p:cNvSpPr>
          <p:nvPr>
            <p:ph type="title"/>
          </p:nvPr>
        </p:nvSpPr>
        <p:spPr/>
        <p:txBody>
          <a:bodyPr/>
          <a:lstStyle/>
          <a:p>
            <a:r>
              <a:rPr lang="en-US"/>
              <a:t>From Use Cases to Increments</a:t>
            </a:r>
          </a:p>
        </p:txBody>
      </p:sp>
      <p:sp>
        <p:nvSpPr>
          <p:cNvPr id="48131" name="Rectangle 3"/>
          <p:cNvSpPr>
            <a:spLocks noGrp="1" noChangeArrowheads="1"/>
          </p:cNvSpPr>
          <p:nvPr>
            <p:ph type="body" idx="1"/>
          </p:nvPr>
        </p:nvSpPr>
        <p:spPr/>
        <p:txBody>
          <a:bodyPr/>
          <a:lstStyle/>
          <a:p>
            <a:pPr>
              <a:lnSpc>
                <a:spcPct val="90000"/>
              </a:lnSpc>
              <a:spcBef>
                <a:spcPts val="300"/>
              </a:spcBef>
            </a:pPr>
            <a:r>
              <a:rPr lang="en-US" sz="2000">
                <a:latin typeface="Palatino" pitchFamily="18" charset="0"/>
              </a:rPr>
              <a:t>A stack of “cards” that contains one usage scenario or use case per card</a:t>
            </a:r>
          </a:p>
          <a:p>
            <a:pPr lvl="1">
              <a:lnSpc>
                <a:spcPct val="90000"/>
              </a:lnSpc>
              <a:spcBef>
                <a:spcPts val="300"/>
              </a:spcBef>
            </a:pPr>
            <a:r>
              <a:rPr lang="en-US" sz="1800">
                <a:latin typeface="Palatino" pitchFamily="18" charset="0"/>
              </a:rPr>
              <a:t>Each card contains the name of the use case, a brief description, and an </a:t>
            </a:r>
            <a:r>
              <a:rPr lang="en-US" sz="1800" i="1">
                <a:latin typeface="Palatino" pitchFamily="18" charset="0"/>
              </a:rPr>
              <a:t>effort indicator—</a:t>
            </a:r>
            <a:r>
              <a:rPr lang="en-US" sz="1800">
                <a:latin typeface="Palatino" pitchFamily="18" charset="0"/>
              </a:rPr>
              <a:t>usually a number between 1 and 4</a:t>
            </a:r>
          </a:p>
          <a:p>
            <a:pPr>
              <a:lnSpc>
                <a:spcPct val="90000"/>
              </a:lnSpc>
              <a:spcBef>
                <a:spcPts val="300"/>
              </a:spcBef>
            </a:pPr>
            <a:r>
              <a:rPr lang="en-US" sz="2000">
                <a:latin typeface="Palatino" pitchFamily="18" charset="0"/>
              </a:rPr>
              <a:t>The cards are:</a:t>
            </a:r>
          </a:p>
          <a:p>
            <a:pPr lvl="1">
              <a:lnSpc>
                <a:spcPct val="90000"/>
              </a:lnSpc>
              <a:spcBef>
                <a:spcPts val="300"/>
              </a:spcBef>
            </a:pPr>
            <a:r>
              <a:rPr lang="en-US" sz="1800">
                <a:latin typeface="Palatino" pitchFamily="18" charset="0"/>
              </a:rPr>
              <a:t>shuffled into random order </a:t>
            </a:r>
          </a:p>
          <a:p>
            <a:pPr lvl="1">
              <a:lnSpc>
                <a:spcPct val="90000"/>
              </a:lnSpc>
              <a:spcBef>
                <a:spcPts val="300"/>
              </a:spcBef>
            </a:pPr>
            <a:r>
              <a:rPr lang="en-US" sz="1800">
                <a:latin typeface="Palatino" pitchFamily="18" charset="0"/>
              </a:rPr>
              <a:t>distributed to selected stakeholders who are asked to arrange the cards into groupings that reflect how they would like content and functionality (implied by the usage scenarios) to be delivered</a:t>
            </a:r>
          </a:p>
          <a:p>
            <a:pPr>
              <a:lnSpc>
                <a:spcPct val="90000"/>
              </a:lnSpc>
              <a:spcBef>
                <a:spcPts val="300"/>
              </a:spcBef>
            </a:pPr>
            <a:r>
              <a:rPr lang="en-US" sz="2000">
                <a:latin typeface="Palatino" pitchFamily="18" charset="0"/>
              </a:rPr>
              <a:t>The manner in which cards are grouped is constrained by an </a:t>
            </a:r>
            <a:r>
              <a:rPr lang="en-US" sz="2000" i="1">
                <a:latin typeface="Palatino" pitchFamily="18" charset="0"/>
              </a:rPr>
              <a:t>effort maximum M.</a:t>
            </a:r>
            <a:r>
              <a:rPr lang="en-US" sz="2000">
                <a:latin typeface="Palatino" pitchFamily="18" charset="0"/>
              </a:rPr>
              <a:t> </a:t>
            </a:r>
          </a:p>
          <a:p>
            <a:pPr lvl="1">
              <a:lnSpc>
                <a:spcPct val="90000"/>
              </a:lnSpc>
              <a:spcBef>
                <a:spcPts val="300"/>
              </a:spcBef>
            </a:pPr>
            <a:r>
              <a:rPr lang="en-US" sz="1800">
                <a:latin typeface="Palatino" pitchFamily="18" charset="0"/>
              </a:rPr>
              <a:t>No grouping of cards can have a cumulative effort indicator value that is greater than </a:t>
            </a:r>
            <a:r>
              <a:rPr lang="en-US" sz="1800" i="1">
                <a:latin typeface="Palatino" pitchFamily="18" charset="0"/>
              </a:rPr>
              <a:t>M, </a:t>
            </a:r>
            <a:r>
              <a:rPr lang="en-US" sz="1800">
                <a:latin typeface="Palatino" pitchFamily="18" charset="0"/>
              </a:rPr>
              <a:t>where </a:t>
            </a:r>
            <a:r>
              <a:rPr lang="en-US" sz="1800" i="1">
                <a:latin typeface="Palatino" pitchFamily="18" charset="0"/>
              </a:rPr>
              <a:t>M</a:t>
            </a:r>
            <a:r>
              <a:rPr lang="en-US" sz="1800">
                <a:latin typeface="Palatino" pitchFamily="18" charset="0"/>
              </a:rPr>
              <a:t> is defined by the WebE team and is a function of available resources and the desired delivery time for each increment.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B8A81FEC-976F-4C2B-BA41-5A4C414D691F}" type="slidenum">
              <a:rPr lang="en-US"/>
              <a:pPr/>
              <a:t>61</a:t>
            </a:fld>
            <a:endParaRPr lang="en-US"/>
          </a:p>
        </p:txBody>
      </p:sp>
      <p:sp>
        <p:nvSpPr>
          <p:cNvPr id="110594" name="Rectangle 1026"/>
          <p:cNvSpPr>
            <a:spLocks noGrp="1" noChangeArrowheads="1"/>
          </p:cNvSpPr>
          <p:nvPr>
            <p:ph type="title"/>
          </p:nvPr>
        </p:nvSpPr>
        <p:spPr/>
        <p:txBody>
          <a:bodyPr/>
          <a:lstStyle/>
          <a:p>
            <a:r>
              <a:rPr lang="en-US"/>
              <a:t>Negotiation</a:t>
            </a:r>
            <a:endParaRPr lang="en-AU"/>
          </a:p>
        </p:txBody>
      </p:sp>
      <p:sp>
        <p:nvSpPr>
          <p:cNvPr id="110595" name="Rectangle 1027"/>
          <p:cNvSpPr>
            <a:spLocks noGrp="1" noChangeArrowheads="1"/>
          </p:cNvSpPr>
          <p:nvPr>
            <p:ph type="body" idx="1"/>
          </p:nvPr>
        </p:nvSpPr>
        <p:spPr/>
        <p:txBody>
          <a:bodyPr/>
          <a:lstStyle/>
          <a:p>
            <a:pPr>
              <a:lnSpc>
                <a:spcPct val="90000"/>
              </a:lnSpc>
            </a:pPr>
            <a:r>
              <a:rPr lang="en-AU"/>
              <a:t>Ideally, requirements are defined in sufficient detail to proceed</a:t>
            </a:r>
          </a:p>
          <a:p>
            <a:pPr>
              <a:lnSpc>
                <a:spcPct val="90000"/>
              </a:lnSpc>
            </a:pPr>
            <a:r>
              <a:rPr lang="en-AU"/>
              <a:t>BUT, in reality, requirements are often contradictory or infeasible (within the context of real-world constraints, such as cost or time).</a:t>
            </a:r>
          </a:p>
          <a:p>
            <a:pPr>
              <a:lnSpc>
                <a:spcPct val="90000"/>
              </a:lnSpc>
            </a:pPr>
            <a:r>
              <a:rPr lang="en-AU"/>
              <a:t>Negotiation involves working with the stakeholders to balance functionality, performance, and other product or system characteristics against cost and delivery time.</a:t>
            </a:r>
          </a:p>
          <a:p>
            <a:pPr>
              <a:lnSpc>
                <a:spcPct val="90000"/>
              </a:lnSpc>
            </a:pPr>
            <a:r>
              <a:rPr lang="en-AU"/>
              <a:t>The best negotiators strive for a win-win result.</a:t>
            </a:r>
          </a:p>
          <a:p>
            <a:pPr lvl="1">
              <a:lnSpc>
                <a:spcPct val="90000"/>
              </a:lnSpc>
            </a:pPr>
            <a:r>
              <a:rPr lang="en-AU"/>
              <a:t>it’s a good idea to determine each of the stakeholders’ “win conditions”.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7B9C908D-5B6E-4CA4-83C8-EC56EAAE972A}" type="slidenum">
              <a:rPr lang="en-US"/>
              <a:pPr/>
              <a:t>62</a:t>
            </a:fld>
            <a:endParaRPr lang="en-US"/>
          </a:p>
        </p:txBody>
      </p:sp>
      <p:sp>
        <p:nvSpPr>
          <p:cNvPr id="49154" name="Rectangle 2"/>
          <p:cNvSpPr>
            <a:spLocks noGrp="1" noChangeArrowheads="1"/>
          </p:cNvSpPr>
          <p:nvPr>
            <p:ph type="title"/>
          </p:nvPr>
        </p:nvSpPr>
        <p:spPr/>
        <p:txBody>
          <a:bodyPr/>
          <a:lstStyle/>
          <a:p>
            <a:r>
              <a:rPr lang="en-US"/>
              <a:t>Negotiation</a:t>
            </a:r>
          </a:p>
        </p:txBody>
      </p:sp>
      <p:sp>
        <p:nvSpPr>
          <p:cNvPr id="49155" name="Rectangle 3"/>
          <p:cNvSpPr>
            <a:spLocks noGrp="1" noChangeArrowheads="1"/>
          </p:cNvSpPr>
          <p:nvPr>
            <p:ph type="body" idx="1"/>
          </p:nvPr>
        </p:nvSpPr>
        <p:spPr/>
        <p:txBody>
          <a:bodyPr/>
          <a:lstStyle/>
          <a:p>
            <a:pPr>
              <a:lnSpc>
                <a:spcPct val="90000"/>
              </a:lnSpc>
              <a:spcBef>
                <a:spcPts val="300"/>
              </a:spcBef>
            </a:pPr>
            <a:r>
              <a:rPr lang="en-US" sz="1800" i="1">
                <a:solidFill>
                  <a:schemeClr val="folHlink"/>
                </a:solidFill>
                <a:latin typeface="Arial" charset="0"/>
              </a:rPr>
              <a:t>Recognize that it’s not a competition.</a:t>
            </a:r>
            <a:r>
              <a:rPr lang="en-US" sz="1800" i="1">
                <a:latin typeface="Arial" charset="0"/>
              </a:rPr>
              <a:t> </a:t>
            </a:r>
            <a:r>
              <a:rPr lang="en-US" sz="1800">
                <a:latin typeface="Arial" charset="0"/>
              </a:rPr>
              <a:t>To be successful, both parties have to feel they’ve won or achieved something. Both will have to compromise.</a:t>
            </a:r>
          </a:p>
          <a:p>
            <a:pPr>
              <a:lnSpc>
                <a:spcPct val="90000"/>
              </a:lnSpc>
            </a:pPr>
            <a:r>
              <a:rPr lang="en-US" sz="1800" i="1">
                <a:solidFill>
                  <a:schemeClr val="folHlink"/>
                </a:solidFill>
                <a:latin typeface="Arial" charset="0"/>
              </a:rPr>
              <a:t>Map out a strategy.</a:t>
            </a:r>
            <a:r>
              <a:rPr lang="en-US" sz="1800" i="1">
                <a:latin typeface="Arial" charset="0"/>
              </a:rPr>
              <a:t> </a:t>
            </a:r>
            <a:r>
              <a:rPr lang="en-US" sz="1800">
                <a:latin typeface="Arial" charset="0"/>
              </a:rPr>
              <a:t>Decide what you’d like to achieve, what the other party wants to achieve, and how you’ll go about making both happen.</a:t>
            </a:r>
          </a:p>
          <a:p>
            <a:pPr>
              <a:lnSpc>
                <a:spcPct val="90000"/>
              </a:lnSpc>
            </a:pPr>
            <a:r>
              <a:rPr lang="en-US" sz="1800" i="1">
                <a:solidFill>
                  <a:schemeClr val="folHlink"/>
                </a:solidFill>
                <a:latin typeface="Arial" charset="0"/>
              </a:rPr>
              <a:t>Listen actively.</a:t>
            </a:r>
            <a:r>
              <a:rPr lang="en-US" sz="1800" i="1">
                <a:latin typeface="Arial" charset="0"/>
              </a:rPr>
              <a:t> </a:t>
            </a:r>
            <a:r>
              <a:rPr lang="en-US" sz="1800">
                <a:latin typeface="Arial" charset="0"/>
              </a:rPr>
              <a:t>Don’t work on formulating your response while the other party is talking. Listen. It’s likely you’ll gain knowledge that will help you to better negotiate your position.</a:t>
            </a:r>
          </a:p>
          <a:p>
            <a:pPr>
              <a:lnSpc>
                <a:spcPct val="90000"/>
              </a:lnSpc>
            </a:pPr>
            <a:r>
              <a:rPr lang="en-US" sz="1800" i="1">
                <a:solidFill>
                  <a:schemeClr val="folHlink"/>
                </a:solidFill>
                <a:latin typeface="Arial" charset="0"/>
              </a:rPr>
              <a:t>Focus on the other party’s interests.</a:t>
            </a:r>
            <a:r>
              <a:rPr lang="en-US" sz="1800">
                <a:latin typeface="Arial" charset="0"/>
              </a:rPr>
              <a:t> Don’t take hard positions if you want to avoid conflict.</a:t>
            </a:r>
          </a:p>
          <a:p>
            <a:pPr>
              <a:lnSpc>
                <a:spcPct val="90000"/>
              </a:lnSpc>
            </a:pPr>
            <a:r>
              <a:rPr lang="en-US" sz="1800" i="1">
                <a:solidFill>
                  <a:schemeClr val="folHlink"/>
                </a:solidFill>
                <a:latin typeface="Arial" charset="0"/>
              </a:rPr>
              <a:t>Don’t let it get personal.</a:t>
            </a:r>
            <a:r>
              <a:rPr lang="en-US" sz="1800">
                <a:latin typeface="Arial" charset="0"/>
              </a:rPr>
              <a:t> Focus on the problem that needs to be solved.</a:t>
            </a:r>
          </a:p>
          <a:p>
            <a:pPr>
              <a:lnSpc>
                <a:spcPct val="90000"/>
              </a:lnSpc>
            </a:pPr>
            <a:r>
              <a:rPr lang="en-US" sz="1800" i="1">
                <a:solidFill>
                  <a:schemeClr val="folHlink"/>
                </a:solidFill>
                <a:latin typeface="Arial" charset="0"/>
              </a:rPr>
              <a:t>Be creative.</a:t>
            </a:r>
            <a:r>
              <a:rPr lang="en-US" sz="1800">
                <a:latin typeface="Arial" charset="0"/>
              </a:rPr>
              <a:t> Don’t be afraid to think outside of the box if you’re at an impasse.</a:t>
            </a:r>
          </a:p>
          <a:p>
            <a:pPr>
              <a:lnSpc>
                <a:spcPct val="90000"/>
              </a:lnSpc>
            </a:pPr>
            <a:r>
              <a:rPr lang="en-US" sz="1800" i="1">
                <a:solidFill>
                  <a:schemeClr val="folHlink"/>
                </a:solidFill>
                <a:latin typeface="Arial" charset="0"/>
              </a:rPr>
              <a:t>Be ready to commit.</a:t>
            </a:r>
            <a:r>
              <a:rPr lang="en-US" sz="1800" i="1">
                <a:latin typeface="Arial" charset="0"/>
              </a:rPr>
              <a:t> </a:t>
            </a:r>
            <a:r>
              <a:rPr lang="en-US" sz="1800">
                <a:latin typeface="Arial" charset="0"/>
              </a:rPr>
              <a:t>Once an agreement has been reached, don’t waffle; commit to it and move on.</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1E9BD50-F903-4BF2-808F-330D3857F695}" type="slidenum">
              <a:rPr lang="en-US"/>
              <a:pPr/>
              <a:t>63</a:t>
            </a:fld>
            <a:endParaRPr lang="en-US"/>
          </a:p>
        </p:txBody>
      </p:sp>
      <p:sp>
        <p:nvSpPr>
          <p:cNvPr id="111618" name="Rectangle 1026"/>
          <p:cNvSpPr>
            <a:spLocks noGrp="1" noChangeArrowheads="1"/>
          </p:cNvSpPr>
          <p:nvPr>
            <p:ph type="title"/>
          </p:nvPr>
        </p:nvSpPr>
        <p:spPr/>
        <p:txBody>
          <a:bodyPr/>
          <a:lstStyle/>
          <a:p>
            <a:r>
              <a:rPr lang="en-US"/>
              <a:t>Chapter 5: </a:t>
            </a:r>
            <a:r>
              <a:rPr lang="en-US" i="1"/>
              <a:t>Planning</a:t>
            </a:r>
            <a:endParaRPr lang="en-AU" i="1"/>
          </a:p>
        </p:txBody>
      </p:sp>
      <p:sp>
        <p:nvSpPr>
          <p:cNvPr id="111619" name="Rectangle 1027"/>
          <p:cNvSpPr>
            <a:spLocks noGrp="1" noChangeArrowheads="1"/>
          </p:cNvSpPr>
          <p:nvPr>
            <p:ph type="body" idx="1"/>
          </p:nvPr>
        </p:nvSpPr>
        <p:spPr/>
        <p:txBody>
          <a:bodyPr/>
          <a:lstStyle/>
          <a:p>
            <a:r>
              <a:rPr lang="en-AU"/>
              <a:t>Planning is a key activity</a:t>
            </a:r>
          </a:p>
          <a:p>
            <a:pPr lvl="1"/>
            <a:r>
              <a:rPr lang="en-AU"/>
              <a:t>But the scope of planning activities varies among people involved in a WebE project.</a:t>
            </a:r>
          </a:p>
          <a:p>
            <a:pPr lvl="2"/>
            <a:r>
              <a:rPr lang="en-AU"/>
              <a:t>A team leader plans, monitors, and coordinates the combined work of a WebE team.</a:t>
            </a:r>
          </a:p>
          <a:p>
            <a:pPr lvl="2"/>
            <a:r>
              <a:rPr lang="en-AU"/>
              <a:t>A Web engineer manages day-to-day work—planning, monitoring, and controlling technical tasks.</a:t>
            </a:r>
          </a:p>
          <a:p>
            <a:r>
              <a:rPr lang="en-AU"/>
              <a:t>Take an agile approach to planning</a:t>
            </a:r>
          </a:p>
          <a:p>
            <a:pPr lvl="1"/>
            <a:r>
              <a:rPr lang="en-AU"/>
              <a:t>Adapt effort and time spent on planning to the complexity of the WebApp increment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0A73F2DC-FB25-4335-AC3B-F4A96F44B8CF}" type="slidenum">
              <a:rPr lang="en-US"/>
              <a:pPr/>
              <a:t>64</a:t>
            </a:fld>
            <a:endParaRPr lang="en-US"/>
          </a:p>
        </p:txBody>
      </p:sp>
      <p:sp>
        <p:nvSpPr>
          <p:cNvPr id="50178" name="Rectangle 2"/>
          <p:cNvSpPr>
            <a:spLocks noGrp="1" noChangeArrowheads="1"/>
          </p:cNvSpPr>
          <p:nvPr>
            <p:ph type="title"/>
          </p:nvPr>
        </p:nvSpPr>
        <p:spPr/>
        <p:txBody>
          <a:bodyPr/>
          <a:lstStyle/>
          <a:p>
            <a:r>
              <a:rPr lang="en-US"/>
              <a:t>Planning guidelines</a:t>
            </a:r>
          </a:p>
        </p:txBody>
      </p:sp>
      <p:sp>
        <p:nvSpPr>
          <p:cNvPr id="50179" name="Rectangle 3"/>
          <p:cNvSpPr>
            <a:spLocks noGrp="1" noChangeArrowheads="1"/>
          </p:cNvSpPr>
          <p:nvPr>
            <p:ph type="body" idx="1"/>
          </p:nvPr>
        </p:nvSpPr>
        <p:spPr/>
        <p:txBody>
          <a:bodyPr/>
          <a:lstStyle/>
          <a:p>
            <a:r>
              <a:rPr lang="en-US"/>
              <a:t>Understand scope </a:t>
            </a:r>
            <a:r>
              <a:rPr lang="en-US" i="1"/>
              <a:t>before</a:t>
            </a:r>
            <a:r>
              <a:rPr lang="en-US"/>
              <a:t> you define work tasks or schedule for an increment </a:t>
            </a:r>
          </a:p>
          <a:p>
            <a:r>
              <a:rPr lang="en-US"/>
              <a:t>Refine framework actions and tasks</a:t>
            </a:r>
          </a:p>
          <a:p>
            <a:r>
              <a:rPr lang="en-US"/>
              <a:t>Be sure you have the right team</a:t>
            </a:r>
          </a:p>
          <a:p>
            <a:r>
              <a:rPr lang="en-US"/>
              <a:t>Evaluate risks</a:t>
            </a:r>
          </a:p>
          <a:p>
            <a:r>
              <a:rPr lang="en-US"/>
              <a:t>Define a schedule</a:t>
            </a:r>
          </a:p>
          <a:p>
            <a:r>
              <a:rPr lang="en-US"/>
              <a:t>Identify quality filters</a:t>
            </a:r>
          </a:p>
          <a:p>
            <a:r>
              <a:rPr lang="en-US"/>
              <a:t>Identify how you’ll manage change</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FE8E9DCC-888C-40F0-A067-CAC156A5E980}" type="slidenum">
              <a:rPr lang="en-US"/>
              <a:pPr/>
              <a:t>65</a:t>
            </a:fld>
            <a:endParaRPr lang="en-US"/>
          </a:p>
        </p:txBody>
      </p:sp>
      <p:sp>
        <p:nvSpPr>
          <p:cNvPr id="51202" name="Rectangle 2"/>
          <p:cNvSpPr>
            <a:spLocks noGrp="1" noChangeArrowheads="1"/>
          </p:cNvSpPr>
          <p:nvPr>
            <p:ph type="title"/>
          </p:nvPr>
        </p:nvSpPr>
        <p:spPr/>
        <p:txBody>
          <a:bodyPr/>
          <a:lstStyle/>
          <a:p>
            <a:r>
              <a:rPr lang="en-US"/>
              <a:t>WebApp Project Scope</a:t>
            </a:r>
          </a:p>
        </p:txBody>
      </p:sp>
      <p:sp>
        <p:nvSpPr>
          <p:cNvPr id="51203" name="Rectangle 3"/>
          <p:cNvSpPr>
            <a:spLocks noGrp="1" noChangeArrowheads="1"/>
          </p:cNvSpPr>
          <p:nvPr>
            <p:ph type="body" idx="1"/>
          </p:nvPr>
        </p:nvSpPr>
        <p:spPr/>
        <p:txBody>
          <a:bodyPr/>
          <a:lstStyle/>
          <a:p>
            <a:pPr>
              <a:lnSpc>
                <a:spcPct val="90000"/>
              </a:lnSpc>
            </a:pPr>
            <a:r>
              <a:rPr lang="en-US" sz="2000"/>
              <a:t>To plan effectively, you need to understand project scope</a:t>
            </a:r>
          </a:p>
          <a:p>
            <a:pPr>
              <a:lnSpc>
                <a:spcPct val="90000"/>
              </a:lnSpc>
            </a:pPr>
            <a:r>
              <a:rPr lang="en-US" sz="2000"/>
              <a:t>To establish scope be sure you understand:</a:t>
            </a:r>
          </a:p>
          <a:p>
            <a:pPr lvl="1">
              <a:lnSpc>
                <a:spcPct val="90000"/>
              </a:lnSpc>
              <a:spcBef>
                <a:spcPts val="600"/>
              </a:spcBef>
            </a:pPr>
            <a:r>
              <a:rPr lang="en-US" sz="1800" b="1">
                <a:solidFill>
                  <a:schemeClr val="folHlink"/>
                </a:solidFill>
                <a:latin typeface="Palatino" pitchFamily="18" charset="0"/>
              </a:rPr>
              <a:t>Context.</a:t>
            </a:r>
            <a:r>
              <a:rPr lang="en-US" sz="1800">
                <a:latin typeface="Palatino" pitchFamily="18" charset="0"/>
              </a:rPr>
              <a:t> </a:t>
            </a:r>
          </a:p>
          <a:p>
            <a:pPr lvl="2">
              <a:lnSpc>
                <a:spcPct val="90000"/>
              </a:lnSpc>
              <a:spcBef>
                <a:spcPts val="600"/>
              </a:spcBef>
            </a:pPr>
            <a:r>
              <a:rPr lang="en-US" sz="1600">
                <a:latin typeface="Palatino" pitchFamily="18" charset="0"/>
              </a:rPr>
              <a:t>How does the WebApp fit into a business context, and what constraints are imposed as a result of the context?</a:t>
            </a:r>
          </a:p>
          <a:p>
            <a:pPr lvl="1">
              <a:lnSpc>
                <a:spcPct val="90000"/>
              </a:lnSpc>
              <a:spcBef>
                <a:spcPts val="300"/>
              </a:spcBef>
            </a:pPr>
            <a:r>
              <a:rPr lang="en-US" sz="1800" b="1">
                <a:solidFill>
                  <a:schemeClr val="folHlink"/>
                </a:solidFill>
                <a:latin typeface="Palatino" pitchFamily="18" charset="0"/>
              </a:rPr>
              <a:t>Information objectives.</a:t>
            </a:r>
            <a:r>
              <a:rPr lang="en-US" sz="1800">
                <a:latin typeface="Palatino" pitchFamily="18" charset="0"/>
              </a:rPr>
              <a:t> </a:t>
            </a:r>
          </a:p>
          <a:p>
            <a:pPr lvl="2">
              <a:lnSpc>
                <a:spcPct val="90000"/>
              </a:lnSpc>
              <a:spcBef>
                <a:spcPts val="300"/>
              </a:spcBef>
            </a:pPr>
            <a:r>
              <a:rPr lang="en-US" sz="1600">
                <a:latin typeface="Palatino" pitchFamily="18" charset="0"/>
              </a:rPr>
              <a:t>What customer-visible content objects are used by the WebApp increment? </a:t>
            </a:r>
          </a:p>
          <a:p>
            <a:pPr lvl="1">
              <a:lnSpc>
                <a:spcPct val="90000"/>
              </a:lnSpc>
              <a:spcBef>
                <a:spcPts val="300"/>
              </a:spcBef>
            </a:pPr>
            <a:r>
              <a:rPr lang="en-US" sz="1800" b="1">
                <a:solidFill>
                  <a:schemeClr val="folHlink"/>
                </a:solidFill>
                <a:latin typeface="Palatino" pitchFamily="18" charset="0"/>
              </a:rPr>
              <a:t>Functionality.</a:t>
            </a:r>
            <a:r>
              <a:rPr lang="en-US" sz="1800" b="1">
                <a:latin typeface="Palatino" pitchFamily="18" charset="0"/>
              </a:rPr>
              <a:t> </a:t>
            </a:r>
          </a:p>
          <a:p>
            <a:pPr lvl="2">
              <a:lnSpc>
                <a:spcPct val="90000"/>
              </a:lnSpc>
              <a:spcBef>
                <a:spcPts val="300"/>
              </a:spcBef>
            </a:pPr>
            <a:r>
              <a:rPr lang="en-US" sz="1600">
                <a:latin typeface="Palatino" pitchFamily="18" charset="0"/>
              </a:rPr>
              <a:t>What functions are initiated by the end user or invoked internally by the WebApp to meet the requirements defined in usage scenarios?</a:t>
            </a:r>
          </a:p>
          <a:p>
            <a:pPr lvl="1">
              <a:lnSpc>
                <a:spcPct val="90000"/>
              </a:lnSpc>
              <a:spcBef>
                <a:spcPts val="300"/>
              </a:spcBef>
            </a:pPr>
            <a:r>
              <a:rPr lang="en-US" sz="1800" b="1">
                <a:solidFill>
                  <a:schemeClr val="folHlink"/>
                </a:solidFill>
                <a:latin typeface="Palatino" pitchFamily="18" charset="0"/>
              </a:rPr>
              <a:t>Constraints and performance.</a:t>
            </a:r>
            <a:r>
              <a:rPr lang="en-US" sz="1800">
                <a:latin typeface="Palatino" pitchFamily="18" charset="0"/>
              </a:rPr>
              <a:t> </a:t>
            </a:r>
          </a:p>
          <a:p>
            <a:pPr lvl="2">
              <a:lnSpc>
                <a:spcPct val="90000"/>
              </a:lnSpc>
              <a:spcBef>
                <a:spcPts val="300"/>
              </a:spcBef>
            </a:pPr>
            <a:r>
              <a:rPr lang="en-US" sz="1600">
                <a:latin typeface="Palatino" pitchFamily="18" charset="0"/>
              </a:rPr>
              <a:t>What technical and environmental constraints are relevant?</a:t>
            </a:r>
          </a:p>
          <a:p>
            <a:pPr lvl="2">
              <a:lnSpc>
                <a:spcPct val="90000"/>
              </a:lnSpc>
              <a:spcBef>
                <a:spcPts val="300"/>
              </a:spcBef>
            </a:pPr>
            <a:r>
              <a:rPr lang="en-US" sz="1600">
                <a:latin typeface="Palatino" pitchFamily="18" charset="0"/>
              </a:rPr>
              <a:t>What special performance issues (including security and privacy issues) will require design and construction effort?</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7BA97543-3EE5-441C-A4D2-533B0612B9A0}" type="slidenum">
              <a:rPr lang="en-US"/>
              <a:pPr/>
              <a:t>66</a:t>
            </a:fld>
            <a:endParaRPr lang="en-US"/>
          </a:p>
        </p:txBody>
      </p:sp>
      <p:sp>
        <p:nvSpPr>
          <p:cNvPr id="57346" name="Rectangle 2"/>
          <p:cNvSpPr>
            <a:spLocks noGrp="1" noChangeArrowheads="1"/>
          </p:cNvSpPr>
          <p:nvPr>
            <p:ph type="title"/>
          </p:nvPr>
        </p:nvSpPr>
        <p:spPr/>
        <p:txBody>
          <a:bodyPr/>
          <a:lstStyle/>
          <a:p>
            <a:r>
              <a:rPr lang="en-US"/>
              <a:t>Refining Actions and Tasks</a:t>
            </a:r>
          </a:p>
        </p:txBody>
      </p:sp>
      <p:pic>
        <p:nvPicPr>
          <p:cNvPr id="57348" name="Picture 4" descr="Figure 5-1"/>
          <p:cNvPicPr>
            <a:picLocks noChangeAspect="1" noChangeArrowheads="1"/>
          </p:cNvPicPr>
          <p:nvPr/>
        </p:nvPicPr>
        <p:blipFill>
          <a:blip r:embed="rId2" cstate="print"/>
          <a:srcRect/>
          <a:stretch>
            <a:fillRect/>
          </a:stretch>
        </p:blipFill>
        <p:spPr bwMode="auto">
          <a:xfrm>
            <a:off x="2514600" y="1828800"/>
            <a:ext cx="4032250" cy="4191000"/>
          </a:xfrm>
          <a:prstGeom prst="rect">
            <a:avLst/>
          </a:prstGeom>
          <a:noFill/>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77F8261-EE2F-4DAB-92FB-5B52D365B60E}" type="slidenum">
              <a:rPr lang="en-US"/>
              <a:pPr/>
              <a:t>67</a:t>
            </a:fld>
            <a:endParaRPr lang="en-US"/>
          </a:p>
        </p:txBody>
      </p:sp>
      <p:sp>
        <p:nvSpPr>
          <p:cNvPr id="58370" name="Rectangle 1026"/>
          <p:cNvSpPr>
            <a:spLocks noGrp="1" noChangeArrowheads="1"/>
          </p:cNvSpPr>
          <p:nvPr>
            <p:ph type="title"/>
          </p:nvPr>
        </p:nvSpPr>
        <p:spPr/>
        <p:txBody>
          <a:bodyPr/>
          <a:lstStyle/>
          <a:p>
            <a:r>
              <a:rPr lang="en-US"/>
              <a:t>The Team</a:t>
            </a:r>
          </a:p>
        </p:txBody>
      </p:sp>
      <p:sp>
        <p:nvSpPr>
          <p:cNvPr id="58371" name="Rectangle 1027"/>
          <p:cNvSpPr>
            <a:spLocks noGrp="1" noChangeArrowheads="1"/>
          </p:cNvSpPr>
          <p:nvPr>
            <p:ph type="body" idx="1"/>
          </p:nvPr>
        </p:nvSpPr>
        <p:spPr/>
        <p:txBody>
          <a:bodyPr/>
          <a:lstStyle/>
          <a:p>
            <a:r>
              <a:rPr lang="en-US" sz="2000" i="1">
                <a:latin typeface="Palatino" pitchFamily="18" charset="0"/>
              </a:rPr>
              <a:t>Interestingly, people working together with good communication and interaction can operate at noticeably higher levels than when they use their individual talents. We see this time and again in brainstorming and joint problem-solving sessions. Therefore, agile project teams [WebE teams] focus on increasing both individual competencies and collaboration levels.</a:t>
            </a:r>
            <a:r>
              <a:rPr lang="en-US" sz="2000">
                <a:latin typeface="Palatino" pitchFamily="18" charset="0"/>
              </a:rPr>
              <a:t> Cockburn and Highsmith</a:t>
            </a:r>
          </a:p>
          <a:p>
            <a:r>
              <a:rPr lang="en-US" sz="2000">
                <a:latin typeface="Palatino" pitchFamily="18" charset="0"/>
              </a:rPr>
              <a:t>But how do successful teams conduct their business?</a:t>
            </a:r>
          </a:p>
          <a:p>
            <a:pPr lvl="1"/>
            <a:r>
              <a:rPr lang="en-US" sz="1800"/>
              <a:t>A </a:t>
            </a:r>
            <a:r>
              <a:rPr lang="en-US" sz="1800">
                <a:solidFill>
                  <a:schemeClr val="folHlink"/>
                </a:solidFill>
              </a:rPr>
              <a:t>set of team guidelines</a:t>
            </a:r>
            <a:r>
              <a:rPr lang="en-US" sz="1800"/>
              <a:t> should be established.</a:t>
            </a:r>
          </a:p>
          <a:p>
            <a:pPr lvl="1"/>
            <a:r>
              <a:rPr lang="en-US" sz="1800">
                <a:solidFill>
                  <a:schemeClr val="folHlink"/>
                </a:solidFill>
              </a:rPr>
              <a:t>Strong leadership</a:t>
            </a:r>
            <a:r>
              <a:rPr lang="en-US" sz="1800"/>
              <a:t> is a must.</a:t>
            </a:r>
          </a:p>
          <a:p>
            <a:pPr lvl="1"/>
            <a:r>
              <a:rPr lang="en-US" sz="1800">
                <a:solidFill>
                  <a:schemeClr val="folHlink"/>
                </a:solidFill>
              </a:rPr>
              <a:t>Respect</a:t>
            </a:r>
            <a:r>
              <a:rPr lang="en-US" sz="1800"/>
              <a:t> for individual talents is critical.</a:t>
            </a:r>
          </a:p>
          <a:p>
            <a:pPr lvl="1"/>
            <a:r>
              <a:rPr lang="en-US" sz="1800"/>
              <a:t>Every member of the team should </a:t>
            </a:r>
            <a:r>
              <a:rPr lang="en-US" sz="1800">
                <a:solidFill>
                  <a:schemeClr val="folHlink"/>
                </a:solidFill>
              </a:rPr>
              <a:t>commit.</a:t>
            </a:r>
            <a:r>
              <a:rPr lang="en-US" sz="1800"/>
              <a:t> </a:t>
            </a:r>
          </a:p>
          <a:p>
            <a:pPr lvl="1"/>
            <a:r>
              <a:rPr lang="en-US" sz="1800"/>
              <a:t>It’s easy to get started, but it’s very hard to </a:t>
            </a:r>
            <a:r>
              <a:rPr lang="en-US" sz="1800">
                <a:solidFill>
                  <a:schemeClr val="folHlink"/>
                </a:solidFill>
              </a:rPr>
              <a:t>sustain momentum.</a:t>
            </a:r>
            <a:endParaRPr lang="en-US" sz="1800" b="1">
              <a:latin typeface="Palatino"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C156F603-A57A-46A2-8B77-8F265AB8A46D}" type="slidenum">
              <a:rPr lang="en-US"/>
              <a:pPr/>
              <a:t>68</a:t>
            </a:fld>
            <a:endParaRPr lang="en-US"/>
          </a:p>
        </p:txBody>
      </p:sp>
      <p:sp>
        <p:nvSpPr>
          <p:cNvPr id="112642" name="Rectangle 2"/>
          <p:cNvSpPr>
            <a:spLocks noGrp="1" noChangeArrowheads="1"/>
          </p:cNvSpPr>
          <p:nvPr>
            <p:ph type="title"/>
          </p:nvPr>
        </p:nvSpPr>
        <p:spPr/>
        <p:txBody>
          <a:bodyPr/>
          <a:lstStyle/>
          <a:p>
            <a:r>
              <a:rPr lang="en-US"/>
              <a:t>Managing Risk</a:t>
            </a:r>
            <a:endParaRPr lang="en-AU"/>
          </a:p>
        </p:txBody>
      </p:sp>
      <p:sp>
        <p:nvSpPr>
          <p:cNvPr id="112643" name="Rectangle 3"/>
          <p:cNvSpPr>
            <a:spLocks noGrp="1" noChangeArrowheads="1"/>
          </p:cNvSpPr>
          <p:nvPr>
            <p:ph type="body" idx="1"/>
          </p:nvPr>
        </p:nvSpPr>
        <p:spPr/>
        <p:txBody>
          <a:bodyPr/>
          <a:lstStyle/>
          <a:p>
            <a:pPr>
              <a:lnSpc>
                <a:spcPct val="90000"/>
              </a:lnSpc>
            </a:pPr>
            <a:r>
              <a:rPr lang="en-AU" sz="1800"/>
              <a:t>Many problems can arise during a project</a:t>
            </a:r>
          </a:p>
          <a:p>
            <a:pPr>
              <a:lnSpc>
                <a:spcPct val="90000"/>
              </a:lnSpc>
            </a:pPr>
            <a:r>
              <a:rPr lang="en-AU" sz="1800"/>
              <a:t>Risk management focuses on understanding and managing these problems</a:t>
            </a:r>
          </a:p>
          <a:p>
            <a:pPr lvl="1">
              <a:lnSpc>
                <a:spcPct val="90000"/>
              </a:lnSpc>
            </a:pPr>
            <a:r>
              <a:rPr lang="en-AU" sz="1600"/>
              <a:t>Identify the risk; Assess its probability of occurrence; Estimate its impact; Establish a contingency plan</a:t>
            </a:r>
          </a:p>
          <a:p>
            <a:pPr>
              <a:lnSpc>
                <a:spcPct val="90000"/>
              </a:lnSpc>
            </a:pPr>
            <a:r>
              <a:rPr lang="en-AU" sz="1800"/>
              <a:t>Considers risk at two different levels of granularity</a:t>
            </a:r>
          </a:p>
          <a:p>
            <a:pPr lvl="1">
              <a:lnSpc>
                <a:spcPct val="90000"/>
              </a:lnSpc>
              <a:buFont typeface="Wingdings" pitchFamily="2" charset="2"/>
              <a:buNone/>
            </a:pPr>
            <a:r>
              <a:rPr lang="en-AU" sz="1600"/>
              <a:t>	(1) the impact of risk on the entire WebApp project, and</a:t>
            </a:r>
          </a:p>
          <a:p>
            <a:pPr lvl="1">
              <a:lnSpc>
                <a:spcPct val="90000"/>
              </a:lnSpc>
              <a:buFont typeface="Wingdings" pitchFamily="2" charset="2"/>
              <a:buNone/>
            </a:pPr>
            <a:r>
              <a:rPr lang="en-AU" sz="1600"/>
              <a:t>	(2) the impact of risk on the current WebApp increment</a:t>
            </a:r>
          </a:p>
          <a:p>
            <a:pPr>
              <a:lnSpc>
                <a:spcPct val="90000"/>
              </a:lnSpc>
            </a:pPr>
            <a:r>
              <a:rPr lang="en-AU" sz="1800"/>
              <a:t>Typical risks:</a:t>
            </a:r>
          </a:p>
          <a:p>
            <a:pPr lvl="1">
              <a:lnSpc>
                <a:spcPct val="90000"/>
              </a:lnSpc>
            </a:pPr>
            <a:r>
              <a:rPr lang="en-AU" sz="1600"/>
              <a:t>Is the time timeframe defined and reasonable?</a:t>
            </a:r>
          </a:p>
          <a:p>
            <a:pPr lvl="1">
              <a:lnSpc>
                <a:spcPct val="90000"/>
              </a:lnSpc>
            </a:pPr>
            <a:r>
              <a:rPr lang="en-AU" sz="1600"/>
              <a:t>Will the increments provide ongoing value for end users</a:t>
            </a:r>
          </a:p>
          <a:p>
            <a:pPr lvl="1">
              <a:lnSpc>
                <a:spcPct val="90000"/>
              </a:lnSpc>
            </a:pPr>
            <a:r>
              <a:rPr lang="en-AU" sz="1600"/>
              <a:t>How will requests for change impact delivery schedules?</a:t>
            </a:r>
          </a:p>
          <a:p>
            <a:pPr lvl="1">
              <a:lnSpc>
                <a:spcPct val="90000"/>
              </a:lnSpc>
            </a:pPr>
            <a:r>
              <a:rPr lang="en-AU" sz="1600"/>
              <a:t>Is the available technology appropriate for the job?</a:t>
            </a:r>
          </a:p>
          <a:p>
            <a:pPr lvl="1">
              <a:lnSpc>
                <a:spcPct val="90000"/>
              </a:lnSpc>
            </a:pPr>
            <a:r>
              <a:rPr lang="en-AU" sz="1600"/>
              <a:t>Does the team have the right mix of skills to build this increment</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C7943202-93BE-4793-80AE-44742887F80D}" type="slidenum">
              <a:rPr lang="en-US"/>
              <a:pPr/>
              <a:t>69</a:t>
            </a:fld>
            <a:endParaRPr lang="en-US"/>
          </a:p>
        </p:txBody>
      </p:sp>
      <p:sp>
        <p:nvSpPr>
          <p:cNvPr id="113666" name="Rectangle 1026"/>
          <p:cNvSpPr>
            <a:spLocks noGrp="1" noChangeArrowheads="1"/>
          </p:cNvSpPr>
          <p:nvPr>
            <p:ph type="title"/>
          </p:nvPr>
        </p:nvSpPr>
        <p:spPr/>
        <p:txBody>
          <a:bodyPr/>
          <a:lstStyle/>
          <a:p>
            <a:r>
              <a:rPr lang="en-AU"/>
              <a:t>Identifying Risks</a:t>
            </a:r>
          </a:p>
        </p:txBody>
      </p:sp>
      <p:sp>
        <p:nvSpPr>
          <p:cNvPr id="113667" name="Rectangle 1027"/>
          <p:cNvSpPr>
            <a:spLocks noGrp="1" noChangeArrowheads="1"/>
          </p:cNvSpPr>
          <p:nvPr>
            <p:ph type="body" idx="1"/>
          </p:nvPr>
        </p:nvSpPr>
        <p:spPr/>
        <p:txBody>
          <a:bodyPr/>
          <a:lstStyle/>
          <a:p>
            <a:pPr marL="457200" indent="-457200"/>
            <a:r>
              <a:rPr lang="en-AU"/>
              <a:t>Address the fundamental question: “What can go wrong?”</a:t>
            </a:r>
          </a:p>
          <a:p>
            <a:pPr marL="457200" indent="-457200"/>
            <a:r>
              <a:rPr lang="en-AU"/>
              <a:t>Each team member is asked to make a list of risks</a:t>
            </a:r>
          </a:p>
          <a:p>
            <a:pPr marL="838200" lvl="1" indent="-381000"/>
            <a:r>
              <a:rPr lang="en-AU" i="1"/>
              <a:t>People risks</a:t>
            </a:r>
            <a:r>
              <a:rPr lang="en-AU"/>
              <a:t>: potential problems that can be directly traced to some human action or failing.</a:t>
            </a:r>
          </a:p>
          <a:p>
            <a:pPr marL="838200" lvl="1" indent="-381000"/>
            <a:r>
              <a:rPr lang="en-AU" i="1"/>
              <a:t>Product risks</a:t>
            </a:r>
            <a:r>
              <a:rPr lang="en-AU"/>
              <a:t>: potential problems associated with WebApp content, functions, constraints, or performance.</a:t>
            </a:r>
          </a:p>
          <a:p>
            <a:pPr marL="838200" lvl="1" indent="-381000"/>
            <a:r>
              <a:rPr lang="en-AU" i="1"/>
              <a:t>Process risks</a:t>
            </a:r>
            <a:r>
              <a:rPr lang="en-AU"/>
              <a:t>: problems that are tied to the framework actions and tasks that have been chosen by the team</a:t>
            </a:r>
          </a:p>
          <a:p>
            <a:pPr marL="838200" lvl="1" indent="-381000"/>
            <a:endParaRPr lang="en-AU"/>
          </a:p>
          <a:p>
            <a:pPr marL="457200" indent="-457200"/>
            <a:endParaRPr lang="en-AU"/>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58E55B1-5238-4C7B-8C07-D8298E031ED4}" type="slidenum">
              <a:rPr lang="en-US"/>
              <a:pPr/>
              <a:t>7</a:t>
            </a:fld>
            <a:endParaRPr lang="en-US"/>
          </a:p>
        </p:txBody>
      </p:sp>
      <p:sp>
        <p:nvSpPr>
          <p:cNvPr id="7170" name="Rectangle 2"/>
          <p:cNvSpPr>
            <a:spLocks noGrp="1" noChangeArrowheads="1"/>
          </p:cNvSpPr>
          <p:nvPr>
            <p:ph type="title"/>
          </p:nvPr>
        </p:nvSpPr>
        <p:spPr/>
        <p:txBody>
          <a:bodyPr/>
          <a:lstStyle/>
          <a:p>
            <a:r>
              <a:rPr lang="en-US" i="1" dirty="0" smtClean="0"/>
              <a:t>Web-Based </a:t>
            </a:r>
            <a:r>
              <a:rPr lang="en-US" i="1" dirty="0"/>
              <a:t>Systems</a:t>
            </a:r>
            <a:endParaRPr lang="en-US" dirty="0"/>
          </a:p>
        </p:txBody>
      </p:sp>
      <p:sp>
        <p:nvSpPr>
          <p:cNvPr id="7171" name="Rectangle 3"/>
          <p:cNvSpPr>
            <a:spLocks noGrp="1" noChangeArrowheads="1"/>
          </p:cNvSpPr>
          <p:nvPr>
            <p:ph type="body" idx="1"/>
          </p:nvPr>
        </p:nvSpPr>
        <p:spPr/>
        <p:txBody>
          <a:bodyPr/>
          <a:lstStyle/>
          <a:p>
            <a:r>
              <a:rPr lang="en-US" dirty="0"/>
              <a:t>In the early </a:t>
            </a:r>
            <a:r>
              <a:rPr lang="en-US" dirty="0" smtClean="0"/>
              <a:t>days, </a:t>
            </a:r>
            <a:r>
              <a:rPr lang="en-US" dirty="0"/>
              <a:t>the </a:t>
            </a:r>
            <a:r>
              <a:rPr lang="en-US" dirty="0" smtClean="0"/>
              <a:t>Web systems built using </a:t>
            </a:r>
            <a:r>
              <a:rPr lang="en-US" dirty="0">
                <a:solidFill>
                  <a:schemeClr val="folHlink"/>
                </a:solidFill>
              </a:rPr>
              <a:t>informality, urgency, intuition,</a:t>
            </a:r>
            <a:r>
              <a:rPr lang="en-US" dirty="0"/>
              <a:t> and </a:t>
            </a:r>
            <a:r>
              <a:rPr lang="en-US" dirty="0">
                <a:solidFill>
                  <a:schemeClr val="folHlink"/>
                </a:solidFill>
              </a:rPr>
              <a:t>art </a:t>
            </a:r>
          </a:p>
          <a:p>
            <a:pPr lvl="1"/>
            <a:r>
              <a:rPr lang="en-US" i="1" dirty="0">
                <a:solidFill>
                  <a:srgbClr val="C00000"/>
                </a:solidFill>
                <a:latin typeface="Arial" pitchFamily="34" charset="0"/>
                <a:cs typeface="Arial" pitchFamily="34" charset="0"/>
              </a:rPr>
              <a:t>Informality</a:t>
            </a:r>
            <a:r>
              <a:rPr lang="en-US" dirty="0">
                <a:solidFill>
                  <a:srgbClr val="C00000"/>
                </a:solidFill>
                <a:latin typeface="Arial" pitchFamily="34" charset="0"/>
                <a:cs typeface="Arial" pitchFamily="34" charset="0"/>
              </a:rPr>
              <a:t> </a:t>
            </a:r>
            <a:r>
              <a:rPr lang="en-US" dirty="0">
                <a:latin typeface="Arial" pitchFamily="34" charset="0"/>
                <a:cs typeface="Arial" pitchFamily="34" charset="0"/>
              </a:rPr>
              <a:t>leads to an easy work environment—one in which you can do your own thing. </a:t>
            </a:r>
          </a:p>
          <a:p>
            <a:pPr lvl="1"/>
            <a:r>
              <a:rPr lang="en-US" i="1" dirty="0">
                <a:solidFill>
                  <a:srgbClr val="C00000"/>
                </a:solidFill>
                <a:latin typeface="Arial" pitchFamily="34" charset="0"/>
                <a:cs typeface="Arial" pitchFamily="34" charset="0"/>
              </a:rPr>
              <a:t>Urgency</a:t>
            </a:r>
            <a:r>
              <a:rPr lang="en-US" dirty="0">
                <a:latin typeface="Arial" pitchFamily="34" charset="0"/>
                <a:cs typeface="Arial" pitchFamily="34" charset="0"/>
              </a:rPr>
              <a:t> leads to action and rapid decision making. </a:t>
            </a:r>
          </a:p>
          <a:p>
            <a:pPr lvl="1"/>
            <a:r>
              <a:rPr lang="en-US" i="1" dirty="0">
                <a:solidFill>
                  <a:srgbClr val="C00000"/>
                </a:solidFill>
                <a:latin typeface="Arial" pitchFamily="34" charset="0"/>
                <a:cs typeface="Arial" pitchFamily="34" charset="0"/>
              </a:rPr>
              <a:t>Intuition</a:t>
            </a:r>
            <a:r>
              <a:rPr lang="en-US" dirty="0">
                <a:latin typeface="Arial" pitchFamily="34" charset="0"/>
                <a:cs typeface="Arial" pitchFamily="34" charset="0"/>
              </a:rPr>
              <a:t> is an intangible quality that enables you to “feel” your way through complex situations. </a:t>
            </a:r>
          </a:p>
          <a:p>
            <a:pPr lvl="1"/>
            <a:r>
              <a:rPr lang="en-US" i="1" dirty="0">
                <a:solidFill>
                  <a:srgbClr val="C00000"/>
                </a:solidFill>
                <a:latin typeface="Arial" pitchFamily="34" charset="0"/>
                <a:cs typeface="Arial" pitchFamily="34" charset="0"/>
              </a:rPr>
              <a:t>Art</a:t>
            </a:r>
            <a:r>
              <a:rPr lang="en-US" dirty="0">
                <a:latin typeface="Arial" pitchFamily="34" charset="0"/>
                <a:cs typeface="Arial" pitchFamily="34" charset="0"/>
              </a:rPr>
              <a:t> leads to aesthetic form and function—to something that pleases those who encounter it. </a:t>
            </a:r>
          </a:p>
          <a:p>
            <a:r>
              <a:rPr lang="en-US" dirty="0"/>
              <a:t>Problem is—</a:t>
            </a:r>
            <a:r>
              <a:rPr lang="en-US" dirty="0">
                <a:solidFill>
                  <a:schemeClr val="folHlink"/>
                </a:solidFill>
              </a:rPr>
              <a:t>this approach can and often does lead to problems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animEffect transition="in" filter="blinds(horizontal)">
                                      <p:cBhvr>
                                        <p:cTn id="7" dur="500"/>
                                        <p:tgtEl>
                                          <p:spTgt spid="71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2" dur="500"/>
                                        <p:tgtEl>
                                          <p:spTgt spid="71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71">
                                            <p:txEl>
                                              <p:pRg st="3" end="3"/>
                                            </p:txEl>
                                          </p:spTgt>
                                        </p:tgtEl>
                                        <p:attrNameLst>
                                          <p:attrName>style.visibility</p:attrName>
                                        </p:attrNameLst>
                                      </p:cBhvr>
                                      <p:to>
                                        <p:strVal val="visible"/>
                                      </p:to>
                                    </p:set>
                                    <p:animEffect transition="in" filter="blinds(horizontal)">
                                      <p:cBhvr>
                                        <p:cTn id="17" dur="500"/>
                                        <p:tgtEl>
                                          <p:spTgt spid="717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71">
                                            <p:txEl>
                                              <p:pRg st="4" end="4"/>
                                            </p:txEl>
                                          </p:spTgt>
                                        </p:tgtEl>
                                        <p:attrNameLst>
                                          <p:attrName>style.visibility</p:attrName>
                                        </p:attrNameLst>
                                      </p:cBhvr>
                                      <p:to>
                                        <p:strVal val="visible"/>
                                      </p:to>
                                    </p:set>
                                    <p:animEffect transition="in" filter="blinds(horizontal)">
                                      <p:cBhvr>
                                        <p:cTn id="22" dur="500"/>
                                        <p:tgtEl>
                                          <p:spTgt spid="717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animEffect transition="in" filter="blinds(horizontal)">
                                      <p:cBhvr>
                                        <p:cTn id="27" dur="500"/>
                                        <p:tgtEl>
                                          <p:spTgt spid="71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74F5C961-0DEF-42A1-BDBD-EFEDF1522C31}" type="slidenum">
              <a:rPr lang="en-US"/>
              <a:pPr/>
              <a:t>70</a:t>
            </a:fld>
            <a:endParaRPr lang="en-US"/>
          </a:p>
        </p:txBody>
      </p:sp>
      <p:sp>
        <p:nvSpPr>
          <p:cNvPr id="52226" name="Rectangle 2"/>
          <p:cNvSpPr>
            <a:spLocks noGrp="1" noChangeArrowheads="1"/>
          </p:cNvSpPr>
          <p:nvPr>
            <p:ph type="title"/>
          </p:nvPr>
        </p:nvSpPr>
        <p:spPr/>
        <p:txBody>
          <a:bodyPr/>
          <a:lstStyle/>
          <a:p>
            <a:r>
              <a:rPr lang="en-US"/>
              <a:t>Risk Analysis</a:t>
            </a:r>
          </a:p>
        </p:txBody>
      </p:sp>
      <p:pic>
        <p:nvPicPr>
          <p:cNvPr id="52228" name="Picture 4" descr="Figure 5-2"/>
          <p:cNvPicPr>
            <a:picLocks noChangeAspect="1" noChangeArrowheads="1"/>
          </p:cNvPicPr>
          <p:nvPr/>
        </p:nvPicPr>
        <p:blipFill>
          <a:blip r:embed="rId2" cstate="print"/>
          <a:srcRect/>
          <a:stretch>
            <a:fillRect/>
          </a:stretch>
        </p:blipFill>
        <p:spPr bwMode="auto">
          <a:xfrm>
            <a:off x="2514600" y="1981200"/>
            <a:ext cx="4356100" cy="3670300"/>
          </a:xfrm>
          <a:prstGeom prst="rect">
            <a:avLst/>
          </a:prstGeom>
          <a:noFill/>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55B4AA65-7C9D-4510-8496-4097013AE297}" type="slidenum">
              <a:rPr lang="en-US"/>
              <a:pPr/>
              <a:t>71</a:t>
            </a:fld>
            <a:endParaRPr lang="en-US"/>
          </a:p>
        </p:txBody>
      </p:sp>
      <p:sp>
        <p:nvSpPr>
          <p:cNvPr id="114690" name="Rectangle 1026"/>
          <p:cNvSpPr>
            <a:spLocks noGrp="1" noChangeArrowheads="1"/>
          </p:cNvSpPr>
          <p:nvPr>
            <p:ph type="title"/>
          </p:nvPr>
        </p:nvSpPr>
        <p:spPr/>
        <p:txBody>
          <a:bodyPr/>
          <a:lstStyle/>
          <a:p>
            <a:r>
              <a:rPr lang="en-AU"/>
              <a:t>Risk Contingency Planning</a:t>
            </a:r>
          </a:p>
        </p:txBody>
      </p:sp>
      <p:sp>
        <p:nvSpPr>
          <p:cNvPr id="114691" name="Rectangle 1027"/>
          <p:cNvSpPr>
            <a:spLocks noGrp="1" noChangeArrowheads="1"/>
          </p:cNvSpPr>
          <p:nvPr>
            <p:ph type="body" idx="1"/>
          </p:nvPr>
        </p:nvSpPr>
        <p:spPr/>
        <p:txBody>
          <a:bodyPr/>
          <a:lstStyle/>
          <a:p>
            <a:r>
              <a:rPr lang="en-AU"/>
              <a:t>Development time spans are short, so contingency plans are usually not formally documented.	</a:t>
            </a:r>
          </a:p>
          <a:p>
            <a:pPr lvl="2"/>
            <a:r>
              <a:rPr lang="en-AU"/>
              <a:t>Document as information notes by the team leader</a:t>
            </a:r>
          </a:p>
          <a:p>
            <a:r>
              <a:rPr lang="en-AU"/>
              <a:t>Consider each risk that falls above the cutoff line in the risk table and answer three questions:</a:t>
            </a:r>
          </a:p>
          <a:p>
            <a:pPr lvl="1">
              <a:buFont typeface="Wingdings" pitchFamily="2" charset="2"/>
              <a:buNone/>
            </a:pPr>
            <a:r>
              <a:rPr lang="en-AU"/>
              <a:t>1. How can we avoid the risk altogether?</a:t>
            </a:r>
          </a:p>
          <a:p>
            <a:pPr lvl="1">
              <a:buFont typeface="Wingdings" pitchFamily="2" charset="2"/>
              <a:buNone/>
            </a:pPr>
            <a:r>
              <a:rPr lang="en-AU"/>
              <a:t>2. What factors can we monitor to determine whether the risk is becoming more or less likely?</a:t>
            </a:r>
          </a:p>
          <a:p>
            <a:pPr lvl="1">
              <a:buFont typeface="Wingdings" pitchFamily="2" charset="2"/>
              <a:buNone/>
            </a:pPr>
            <a:r>
              <a:rPr lang="en-AU"/>
              <a:t>3. Should the risk become a reality, what are we going to do about it?</a:t>
            </a:r>
          </a:p>
          <a:p>
            <a:pPr>
              <a:buFont typeface="Wingdings" pitchFamily="2" charset="2"/>
              <a:buNone/>
            </a:pPr>
            <a:endParaRPr lang="en-AU"/>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FB0530C5-ED6F-4AE9-B8F1-F19338FF48D5}" type="slidenum">
              <a:rPr lang="en-US"/>
              <a:pPr/>
              <a:t>72</a:t>
            </a:fld>
            <a:endParaRPr lang="en-US"/>
          </a:p>
        </p:txBody>
      </p:sp>
      <p:sp>
        <p:nvSpPr>
          <p:cNvPr id="115714" name="Rectangle 1026"/>
          <p:cNvSpPr>
            <a:spLocks noGrp="1" noChangeArrowheads="1"/>
          </p:cNvSpPr>
          <p:nvPr>
            <p:ph type="title"/>
          </p:nvPr>
        </p:nvSpPr>
        <p:spPr/>
        <p:txBody>
          <a:bodyPr/>
          <a:lstStyle/>
          <a:p>
            <a:r>
              <a:rPr lang="en-AU"/>
              <a:t>Developing a Schedule	</a:t>
            </a:r>
          </a:p>
        </p:txBody>
      </p:sp>
      <p:sp>
        <p:nvSpPr>
          <p:cNvPr id="115715" name="Rectangle 1027"/>
          <p:cNvSpPr>
            <a:spLocks noGrp="1" noChangeArrowheads="1"/>
          </p:cNvSpPr>
          <p:nvPr>
            <p:ph type="body" idx="1"/>
          </p:nvPr>
        </p:nvSpPr>
        <p:spPr/>
        <p:txBody>
          <a:bodyPr/>
          <a:lstStyle/>
          <a:p>
            <a:pPr>
              <a:lnSpc>
                <a:spcPct val="80000"/>
              </a:lnSpc>
            </a:pPr>
            <a:r>
              <a:rPr lang="en-AU" sz="2000"/>
              <a:t>How do projects fall behind schedule?</a:t>
            </a:r>
          </a:p>
          <a:p>
            <a:pPr lvl="1">
              <a:lnSpc>
                <a:spcPct val="80000"/>
              </a:lnSpc>
            </a:pPr>
            <a:r>
              <a:rPr lang="en-AU" sz="1800" i="1"/>
              <a:t>One day at a time</a:t>
            </a:r>
            <a:r>
              <a:rPr lang="en-AU" sz="1800"/>
              <a:t>, Fred Brooks</a:t>
            </a:r>
          </a:p>
          <a:p>
            <a:pPr>
              <a:lnSpc>
                <a:spcPct val="80000"/>
              </a:lnSpc>
            </a:pPr>
            <a:r>
              <a:rPr lang="en-AU" sz="2000"/>
              <a:t>Approach:</a:t>
            </a:r>
          </a:p>
          <a:p>
            <a:pPr lvl="1">
              <a:lnSpc>
                <a:spcPct val="80000"/>
              </a:lnSpc>
            </a:pPr>
            <a:r>
              <a:rPr lang="en-AU" sz="1800"/>
              <a:t>List all WebE actions and tasks for an increment</a:t>
            </a:r>
          </a:p>
          <a:p>
            <a:pPr lvl="1">
              <a:lnSpc>
                <a:spcPct val="80000"/>
              </a:lnSpc>
            </a:pPr>
            <a:r>
              <a:rPr lang="en-AU" sz="1800"/>
              <a:t>Build a network that depicts interdependencies</a:t>
            </a:r>
          </a:p>
          <a:p>
            <a:pPr lvl="1">
              <a:lnSpc>
                <a:spcPct val="80000"/>
              </a:lnSpc>
            </a:pPr>
            <a:r>
              <a:rPr lang="en-AU" sz="1800"/>
              <a:t>Identify tasks that are criticalT</a:t>
            </a:r>
          </a:p>
          <a:p>
            <a:pPr lvl="1">
              <a:lnSpc>
                <a:spcPct val="80000"/>
              </a:lnSpc>
            </a:pPr>
            <a:r>
              <a:rPr lang="en-AU" sz="1800"/>
              <a:t>Track progress (especially critical tasks)</a:t>
            </a:r>
          </a:p>
          <a:p>
            <a:pPr>
              <a:lnSpc>
                <a:spcPct val="80000"/>
              </a:lnSpc>
            </a:pPr>
            <a:r>
              <a:rPr lang="en-AU" sz="2000"/>
              <a:t>The WebApp schedule evolves over time.</a:t>
            </a:r>
          </a:p>
          <a:p>
            <a:pPr>
              <a:lnSpc>
                <a:spcPct val="80000"/>
              </a:lnSpc>
            </a:pPr>
            <a:r>
              <a:rPr lang="en-AU" sz="2000"/>
              <a:t>During the first iteration a macroscopic schedule is developed.</a:t>
            </a:r>
          </a:p>
          <a:p>
            <a:pPr lvl="1">
              <a:lnSpc>
                <a:spcPct val="80000"/>
              </a:lnSpc>
            </a:pPr>
            <a:r>
              <a:rPr lang="en-AU" sz="1800"/>
              <a:t>Identify all increments and dates on which each will be deployed.</a:t>
            </a:r>
          </a:p>
          <a:p>
            <a:pPr>
              <a:lnSpc>
                <a:spcPct val="80000"/>
              </a:lnSpc>
            </a:pPr>
            <a:r>
              <a:rPr lang="en-AU" sz="2000"/>
              <a:t>For each subsequent increment</a:t>
            </a:r>
          </a:p>
          <a:p>
            <a:pPr lvl="1">
              <a:lnSpc>
                <a:spcPct val="80000"/>
              </a:lnSpc>
            </a:pPr>
            <a:r>
              <a:rPr lang="en-AU" sz="1800"/>
              <a:t>The entry for the increment on the macroscopic schedule is refined into a detailed schedule.</a:t>
            </a:r>
            <a:endParaRPr lang="en-AU" sz="1800" i="1"/>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932FF6C1-49D2-40E3-9DB3-A13970EE8F0C}" type="slidenum">
              <a:rPr lang="en-US"/>
              <a:pPr/>
              <a:t>73</a:t>
            </a:fld>
            <a:endParaRPr lang="en-US"/>
          </a:p>
        </p:txBody>
      </p:sp>
      <p:sp>
        <p:nvSpPr>
          <p:cNvPr id="53250" name="Rectangle 2"/>
          <p:cNvSpPr>
            <a:spLocks noGrp="1" noChangeArrowheads="1"/>
          </p:cNvSpPr>
          <p:nvPr>
            <p:ph type="title"/>
          </p:nvPr>
        </p:nvSpPr>
        <p:spPr/>
        <p:txBody>
          <a:bodyPr/>
          <a:lstStyle/>
          <a:p>
            <a:r>
              <a:rPr lang="en-US"/>
              <a:t>The Schedule</a:t>
            </a:r>
          </a:p>
        </p:txBody>
      </p:sp>
      <p:pic>
        <p:nvPicPr>
          <p:cNvPr id="53252" name="Picture 4" descr="Figure 5-3"/>
          <p:cNvPicPr>
            <a:picLocks noChangeAspect="1" noChangeArrowheads="1"/>
          </p:cNvPicPr>
          <p:nvPr/>
        </p:nvPicPr>
        <p:blipFill>
          <a:blip r:embed="rId2" cstate="print"/>
          <a:srcRect/>
          <a:stretch>
            <a:fillRect/>
          </a:stretch>
        </p:blipFill>
        <p:spPr bwMode="auto">
          <a:xfrm>
            <a:off x="685800" y="1828800"/>
            <a:ext cx="7875588" cy="3759200"/>
          </a:xfrm>
          <a:prstGeom prst="rect">
            <a:avLst/>
          </a:prstGeom>
          <a:noFill/>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EB3D567C-9B44-4706-9234-D06704214E29}" type="slidenum">
              <a:rPr lang="en-US"/>
              <a:pPr/>
              <a:t>74</a:t>
            </a:fld>
            <a:endParaRPr lang="en-US"/>
          </a:p>
        </p:txBody>
      </p:sp>
      <p:sp>
        <p:nvSpPr>
          <p:cNvPr id="116738" name="Rectangle 1026"/>
          <p:cNvSpPr>
            <a:spLocks noGrp="1" noChangeArrowheads="1"/>
          </p:cNvSpPr>
          <p:nvPr>
            <p:ph type="title"/>
          </p:nvPr>
        </p:nvSpPr>
        <p:spPr/>
        <p:txBody>
          <a:bodyPr/>
          <a:lstStyle/>
          <a:p>
            <a:r>
              <a:rPr lang="en-AU"/>
              <a:t>Estimating Time and Effort</a:t>
            </a:r>
          </a:p>
        </p:txBody>
      </p:sp>
      <p:sp>
        <p:nvSpPr>
          <p:cNvPr id="116739" name="Rectangle 1027"/>
          <p:cNvSpPr>
            <a:spLocks noGrp="1" noChangeArrowheads="1"/>
          </p:cNvSpPr>
          <p:nvPr>
            <p:ph type="body" idx="1"/>
          </p:nvPr>
        </p:nvSpPr>
        <p:spPr/>
        <p:txBody>
          <a:bodyPr/>
          <a:lstStyle/>
          <a:p>
            <a:pPr>
              <a:lnSpc>
                <a:spcPct val="80000"/>
              </a:lnSpc>
            </a:pPr>
            <a:r>
              <a:rPr lang="en-AU" sz="2000"/>
              <a:t>Two viable (and quick) approaches to detailed estimation</a:t>
            </a:r>
          </a:p>
          <a:p>
            <a:pPr>
              <a:lnSpc>
                <a:spcPct val="80000"/>
              </a:lnSpc>
            </a:pPr>
            <a:endParaRPr lang="en-AU" sz="2000" i="1"/>
          </a:p>
          <a:p>
            <a:pPr>
              <a:lnSpc>
                <a:spcPct val="80000"/>
              </a:lnSpc>
            </a:pPr>
            <a:r>
              <a:rPr lang="en-AU" sz="2000" i="1"/>
              <a:t>Usage scenario–based estimation</a:t>
            </a:r>
          </a:p>
          <a:p>
            <a:pPr lvl="1">
              <a:lnSpc>
                <a:spcPct val="80000"/>
              </a:lnSpc>
            </a:pPr>
            <a:r>
              <a:rPr lang="en-AU" sz="1800"/>
              <a:t>Examines the usage scenarios for the increment, compares them to previous data on average effort (E</a:t>
            </a:r>
            <a:r>
              <a:rPr lang="en-AU" sz="1800" baseline="-25000"/>
              <a:t>avg</a:t>
            </a:r>
            <a:r>
              <a:rPr lang="en-AU" sz="1800"/>
              <a:t>) for previous increments. </a:t>
            </a:r>
          </a:p>
          <a:p>
            <a:pPr lvl="1">
              <a:lnSpc>
                <a:spcPct val="80000"/>
              </a:lnSpc>
            </a:pPr>
            <a:r>
              <a:rPr lang="en-AU" sz="1800"/>
              <a:t>Adjust estimates based on perceived complexity</a:t>
            </a:r>
          </a:p>
          <a:p>
            <a:pPr>
              <a:lnSpc>
                <a:spcPct val="80000"/>
              </a:lnSpc>
            </a:pPr>
            <a:r>
              <a:rPr lang="en-AU" sz="2000" i="1"/>
              <a:t>Product-process table</a:t>
            </a:r>
          </a:p>
          <a:p>
            <a:pPr lvl="1">
              <a:lnSpc>
                <a:spcPct val="80000"/>
              </a:lnSpc>
            </a:pPr>
            <a:r>
              <a:rPr lang="en-AU" sz="1800"/>
              <a:t>First column lists, for all major WebE actions, content objects and functions for an increment</a:t>
            </a:r>
          </a:p>
          <a:p>
            <a:pPr lvl="1">
              <a:lnSpc>
                <a:spcPct val="80000"/>
              </a:lnSpc>
            </a:pPr>
            <a:r>
              <a:rPr lang="en-AU" sz="1800"/>
              <a:t>Subsequent columns lists estimates of effort (in person-days) required to perform each of the main WebE actions for each content object and function.</a:t>
            </a:r>
          </a:p>
          <a:p>
            <a:pPr>
              <a:lnSpc>
                <a:spcPct val="80000"/>
              </a:lnSpc>
            </a:pPr>
            <a:endParaRPr lang="en-AU" sz="2000"/>
          </a:p>
          <a:p>
            <a:pPr>
              <a:lnSpc>
                <a:spcPct val="80000"/>
              </a:lnSpc>
            </a:pPr>
            <a:r>
              <a:rPr lang="en-AU" sz="2000"/>
              <a:t>Warning! The relationship between effort, people and time is NOT linear.</a:t>
            </a:r>
          </a:p>
          <a:p>
            <a:pPr>
              <a:lnSpc>
                <a:spcPct val="80000"/>
              </a:lnSpc>
            </a:pPr>
            <a:endParaRPr lang="en-AU" sz="200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14B9B78D-4090-4376-A5BA-C59B6A628E28}" type="slidenum">
              <a:rPr lang="en-US"/>
              <a:pPr/>
              <a:t>75</a:t>
            </a:fld>
            <a:endParaRPr lang="en-US"/>
          </a:p>
        </p:txBody>
      </p:sp>
      <p:sp>
        <p:nvSpPr>
          <p:cNvPr id="117762" name="Rectangle 1026"/>
          <p:cNvSpPr>
            <a:spLocks noGrp="1" noChangeArrowheads="1"/>
          </p:cNvSpPr>
          <p:nvPr>
            <p:ph type="title"/>
          </p:nvPr>
        </p:nvSpPr>
        <p:spPr/>
        <p:txBody>
          <a:bodyPr/>
          <a:lstStyle/>
          <a:p>
            <a:r>
              <a:rPr lang="en-AU"/>
              <a:t>Managing Quality</a:t>
            </a:r>
          </a:p>
        </p:txBody>
      </p:sp>
      <p:sp>
        <p:nvSpPr>
          <p:cNvPr id="117763" name="Rectangle 1027"/>
          <p:cNvSpPr>
            <a:spLocks noGrp="1" noChangeArrowheads="1"/>
          </p:cNvSpPr>
          <p:nvPr>
            <p:ph type="body" idx="1"/>
          </p:nvPr>
        </p:nvSpPr>
        <p:spPr/>
        <p:txBody>
          <a:bodyPr/>
          <a:lstStyle/>
          <a:p>
            <a:r>
              <a:rPr lang="en-AU"/>
              <a:t>What Quality Assurance Mechanisms Can the Team Use?</a:t>
            </a:r>
          </a:p>
          <a:p>
            <a:pPr lvl="1"/>
            <a:r>
              <a:rPr lang="en-AU"/>
              <a:t>A thoughtful, thorough communication activity</a:t>
            </a:r>
          </a:p>
          <a:p>
            <a:pPr lvl="1"/>
            <a:r>
              <a:rPr lang="en-AU"/>
              <a:t>Careful requirements gathering</a:t>
            </a:r>
          </a:p>
          <a:p>
            <a:pPr lvl="1"/>
            <a:r>
              <a:rPr lang="en-AU"/>
              <a:t>Pair walkthroughs to assess the quality of all work products</a:t>
            </a:r>
          </a:p>
          <a:p>
            <a:pPr lvl="1"/>
            <a:r>
              <a:rPr lang="en-AU"/>
              <a:t>Create a generic checklist that you can use to assess models</a:t>
            </a:r>
          </a:p>
          <a:p>
            <a:pPr lvl="1"/>
            <a:r>
              <a:rPr lang="en-AU"/>
              <a:t>Use tests to evaluate quality</a:t>
            </a:r>
          </a:p>
          <a:p>
            <a:endParaRPr lang="en-AU"/>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9" name="Slide Number Placeholder 4"/>
          <p:cNvSpPr>
            <a:spLocks noGrp="1"/>
          </p:cNvSpPr>
          <p:nvPr>
            <p:ph type="sldNum" sz="quarter" idx="11"/>
          </p:nvPr>
        </p:nvSpPr>
        <p:spPr/>
        <p:txBody>
          <a:bodyPr/>
          <a:lstStyle/>
          <a:p>
            <a:fld id="{783FAAA5-D4CA-4EFD-87DE-4343C6373138}" type="slidenum">
              <a:rPr lang="en-US"/>
              <a:pPr/>
              <a:t>76</a:t>
            </a:fld>
            <a:endParaRPr lang="en-US"/>
          </a:p>
        </p:txBody>
      </p:sp>
      <p:sp>
        <p:nvSpPr>
          <p:cNvPr id="54274" name="Rectangle 2"/>
          <p:cNvSpPr>
            <a:spLocks noGrp="1" noChangeArrowheads="1"/>
          </p:cNvSpPr>
          <p:nvPr>
            <p:ph type="title"/>
          </p:nvPr>
        </p:nvSpPr>
        <p:spPr/>
        <p:txBody>
          <a:bodyPr/>
          <a:lstStyle/>
          <a:p>
            <a:r>
              <a:rPr lang="en-US"/>
              <a:t>Quality Filters</a:t>
            </a:r>
          </a:p>
        </p:txBody>
      </p:sp>
      <p:pic>
        <p:nvPicPr>
          <p:cNvPr id="54276" name="Picture 4" descr="Figure 5-6"/>
          <p:cNvPicPr>
            <a:picLocks noChangeAspect="1" noChangeArrowheads="1"/>
          </p:cNvPicPr>
          <p:nvPr/>
        </p:nvPicPr>
        <p:blipFill>
          <a:blip r:embed="rId2" cstate="print"/>
          <a:srcRect/>
          <a:stretch>
            <a:fillRect/>
          </a:stretch>
        </p:blipFill>
        <p:spPr bwMode="auto">
          <a:xfrm>
            <a:off x="228600" y="1905000"/>
            <a:ext cx="8764588" cy="3771900"/>
          </a:xfrm>
          <a:prstGeom prst="rect">
            <a:avLst/>
          </a:prstGeom>
          <a:noFill/>
        </p:spPr>
      </p:pic>
      <p:sp>
        <p:nvSpPr>
          <p:cNvPr id="54277" name="Text Box 5"/>
          <p:cNvSpPr txBox="1">
            <a:spLocks noChangeArrowheads="1"/>
          </p:cNvSpPr>
          <p:nvPr/>
        </p:nvSpPr>
        <p:spPr bwMode="auto">
          <a:xfrm>
            <a:off x="3733800" y="5181600"/>
            <a:ext cx="1371600" cy="336550"/>
          </a:xfrm>
          <a:prstGeom prst="rect">
            <a:avLst/>
          </a:prstGeom>
          <a:noFill/>
          <a:ln w="9525">
            <a:noFill/>
            <a:miter lim="800000"/>
            <a:headEnd/>
            <a:tailEnd/>
          </a:ln>
        </p:spPr>
        <p:txBody>
          <a:bodyPr>
            <a:spAutoFit/>
          </a:bodyPr>
          <a:lstStyle/>
          <a:p>
            <a:pPr>
              <a:spcBef>
                <a:spcPct val="50000"/>
              </a:spcBef>
            </a:pPr>
            <a:r>
              <a:rPr lang="en-US" sz="1600" i="1">
                <a:solidFill>
                  <a:schemeClr val="folHlink"/>
                </a:solidFill>
              </a:rPr>
              <a:t>Quality filters</a:t>
            </a:r>
            <a:endParaRPr lang="en-US" sz="1600"/>
          </a:p>
        </p:txBody>
      </p:sp>
      <p:sp>
        <p:nvSpPr>
          <p:cNvPr id="54278" name="Line 6"/>
          <p:cNvSpPr>
            <a:spLocks noChangeShapeType="1"/>
          </p:cNvSpPr>
          <p:nvPr/>
        </p:nvSpPr>
        <p:spPr bwMode="auto">
          <a:xfrm flipH="1" flipV="1">
            <a:off x="3886200" y="4267200"/>
            <a:ext cx="304800" cy="914400"/>
          </a:xfrm>
          <a:prstGeom prst="line">
            <a:avLst/>
          </a:prstGeom>
          <a:noFill/>
          <a:ln w="9525">
            <a:solidFill>
              <a:schemeClr val="folHlink"/>
            </a:solidFill>
            <a:round/>
            <a:headEnd/>
            <a:tailEnd/>
          </a:ln>
        </p:spPr>
        <p:txBody>
          <a:bodyPr wrap="none" anchor="ctr"/>
          <a:lstStyle/>
          <a:p>
            <a:endParaRPr lang="en-US"/>
          </a:p>
        </p:txBody>
      </p:sp>
      <p:sp>
        <p:nvSpPr>
          <p:cNvPr id="54279" name="Line 7"/>
          <p:cNvSpPr>
            <a:spLocks noChangeShapeType="1"/>
          </p:cNvSpPr>
          <p:nvPr/>
        </p:nvSpPr>
        <p:spPr bwMode="auto">
          <a:xfrm flipV="1">
            <a:off x="4191000" y="4267200"/>
            <a:ext cx="1524000" cy="914400"/>
          </a:xfrm>
          <a:prstGeom prst="line">
            <a:avLst/>
          </a:prstGeom>
          <a:noFill/>
          <a:ln w="9525">
            <a:solidFill>
              <a:schemeClr val="folHlink"/>
            </a:solidFill>
            <a:round/>
            <a:headEnd/>
            <a:tailEnd/>
          </a:ln>
        </p:spPr>
        <p:txBody>
          <a:bodyPr wrap="none" anchor="ctr"/>
          <a:lstStyle/>
          <a:p>
            <a:endParaRPr lang="en-US"/>
          </a:p>
        </p:txBody>
      </p:sp>
      <p:sp>
        <p:nvSpPr>
          <p:cNvPr id="54280" name="Line 8"/>
          <p:cNvSpPr>
            <a:spLocks noChangeShapeType="1"/>
          </p:cNvSpPr>
          <p:nvPr/>
        </p:nvSpPr>
        <p:spPr bwMode="auto">
          <a:xfrm flipV="1">
            <a:off x="4191000" y="4419600"/>
            <a:ext cx="3276600" cy="762000"/>
          </a:xfrm>
          <a:prstGeom prst="line">
            <a:avLst/>
          </a:prstGeom>
          <a:noFill/>
          <a:ln w="9525">
            <a:solidFill>
              <a:schemeClr val="folHlink"/>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A93AC38E-8780-41BC-BA1E-0A3AA3AD7C71}" type="slidenum">
              <a:rPr lang="en-US"/>
              <a:pPr/>
              <a:t>77</a:t>
            </a:fld>
            <a:endParaRPr lang="en-US"/>
          </a:p>
        </p:txBody>
      </p:sp>
      <p:sp>
        <p:nvSpPr>
          <p:cNvPr id="60418" name="Rectangle 2"/>
          <p:cNvSpPr>
            <a:spLocks noGrp="1" noChangeArrowheads="1"/>
          </p:cNvSpPr>
          <p:nvPr>
            <p:ph type="title"/>
          </p:nvPr>
        </p:nvSpPr>
        <p:spPr/>
        <p:txBody>
          <a:bodyPr/>
          <a:lstStyle/>
          <a:p>
            <a:r>
              <a:rPr lang="en-US"/>
              <a:t>Pair Walkthrough</a:t>
            </a:r>
          </a:p>
        </p:txBody>
      </p:sp>
      <p:sp>
        <p:nvSpPr>
          <p:cNvPr id="60419" name="Rectangle 3"/>
          <p:cNvSpPr>
            <a:spLocks noGrp="1" noChangeArrowheads="1"/>
          </p:cNvSpPr>
          <p:nvPr>
            <p:ph type="body" idx="1"/>
          </p:nvPr>
        </p:nvSpPr>
        <p:spPr/>
        <p:txBody>
          <a:bodyPr/>
          <a:lstStyle/>
          <a:p>
            <a:pPr>
              <a:spcBef>
                <a:spcPts val="300"/>
              </a:spcBef>
            </a:pPr>
            <a:r>
              <a:rPr lang="en-US" sz="1800" b="1">
                <a:latin typeface="Palatino" pitchFamily="18" charset="0"/>
              </a:rPr>
              <a:t>Review the product, not the producer.</a:t>
            </a:r>
            <a:r>
              <a:rPr lang="en-US" sz="1800" i="1">
                <a:latin typeface="Palatino" pitchFamily="18" charset="0"/>
              </a:rPr>
              <a:t> </a:t>
            </a:r>
            <a:endParaRPr lang="en-US" sz="1800">
              <a:latin typeface="Palatino" pitchFamily="18" charset="0"/>
            </a:endParaRPr>
          </a:p>
          <a:p>
            <a:pPr>
              <a:spcBef>
                <a:spcPts val="300"/>
              </a:spcBef>
            </a:pPr>
            <a:r>
              <a:rPr lang="en-US" sz="1800" b="1">
                <a:latin typeface="Palatino" pitchFamily="18" charset="0"/>
              </a:rPr>
              <a:t>Set an agenda and maintain it.</a:t>
            </a:r>
            <a:r>
              <a:rPr lang="en-US" sz="1800">
                <a:latin typeface="Palatino" pitchFamily="18" charset="0"/>
              </a:rPr>
              <a:t> One of the key maladies of meetings of all types is drift. A walkthrough should be kept on track and on schedule. </a:t>
            </a:r>
          </a:p>
          <a:p>
            <a:r>
              <a:rPr lang="en-US" sz="1800" b="1">
                <a:latin typeface="Palatino" pitchFamily="18" charset="0"/>
              </a:rPr>
              <a:t>Limit debate and rebuttal.</a:t>
            </a:r>
            <a:r>
              <a:rPr lang="en-US" sz="1800" i="1">
                <a:latin typeface="Palatino" pitchFamily="18" charset="0"/>
              </a:rPr>
              <a:t> </a:t>
            </a:r>
            <a:r>
              <a:rPr lang="en-US" sz="1800">
                <a:latin typeface="Palatino" pitchFamily="18" charset="0"/>
              </a:rPr>
              <a:t>When an issue is raised by a reviewer, there may not be agreement on its impact. Rather than spending time debating the question, the issue should be recorded for resolution later.</a:t>
            </a:r>
          </a:p>
          <a:p>
            <a:pPr>
              <a:spcBef>
                <a:spcPts val="300"/>
              </a:spcBef>
            </a:pPr>
            <a:r>
              <a:rPr lang="en-US" sz="1800" b="1">
                <a:latin typeface="Palatino" pitchFamily="18" charset="0"/>
              </a:rPr>
              <a:t>Enunciate problem areas, but don't attempt to solve every problem noted.</a:t>
            </a:r>
            <a:r>
              <a:rPr lang="en-US" sz="1800" i="1">
                <a:latin typeface="Palatino" pitchFamily="18" charset="0"/>
              </a:rPr>
              <a:t> </a:t>
            </a:r>
            <a:r>
              <a:rPr lang="en-US" sz="1800">
                <a:latin typeface="Palatino" pitchFamily="18" charset="0"/>
              </a:rPr>
              <a:t>A walkthrough is not a problem-solving session. </a:t>
            </a:r>
          </a:p>
          <a:p>
            <a:r>
              <a:rPr lang="en-US" sz="1800" b="1">
                <a:latin typeface="Palatino" pitchFamily="18" charset="0"/>
              </a:rPr>
              <a:t>Take written notes</a:t>
            </a:r>
            <a:r>
              <a:rPr lang="en-US" sz="1800" i="1">
                <a:latin typeface="Palatino" pitchFamily="18" charset="0"/>
              </a:rPr>
              <a:t>. </a:t>
            </a:r>
            <a:r>
              <a:rPr lang="en-US" sz="1800">
                <a:latin typeface="Palatino" pitchFamily="18" charset="0"/>
              </a:rPr>
              <a:t>Notes may be entered directly into a notebook computer.</a:t>
            </a:r>
          </a:p>
          <a:p>
            <a:r>
              <a:rPr lang="en-US" sz="1800" b="1">
                <a:latin typeface="Palatino" pitchFamily="18" charset="0"/>
              </a:rPr>
              <a:t>Spend enough time to uncover quality problems, but not one minute more</a:t>
            </a:r>
            <a:r>
              <a:rPr lang="en-US" sz="1800" i="1">
                <a:latin typeface="Palatino" pitchFamily="18" charset="0"/>
              </a:rPr>
              <a:t>. </a:t>
            </a:r>
            <a:r>
              <a:rPr lang="en-US" sz="1800">
                <a:latin typeface="Palatino" pitchFamily="18" charset="0"/>
              </a:rPr>
              <a:t>In general, a team walkthrough should be completed within 60 to 90 minutes at the most.</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C69251A3-11AD-4DB4-A0AD-936D338D5537}" type="slidenum">
              <a:rPr lang="en-US"/>
              <a:pPr/>
              <a:t>78</a:t>
            </a:fld>
            <a:endParaRPr lang="en-US"/>
          </a:p>
        </p:txBody>
      </p:sp>
      <p:sp>
        <p:nvSpPr>
          <p:cNvPr id="55298" name="Rectangle 2"/>
          <p:cNvSpPr>
            <a:spLocks noGrp="1" noChangeArrowheads="1"/>
          </p:cNvSpPr>
          <p:nvPr>
            <p:ph type="title"/>
          </p:nvPr>
        </p:nvSpPr>
        <p:spPr/>
        <p:txBody>
          <a:bodyPr/>
          <a:lstStyle/>
          <a:p>
            <a:r>
              <a:rPr lang="en-US"/>
              <a:t>Change Management</a:t>
            </a:r>
          </a:p>
        </p:txBody>
      </p:sp>
      <p:pic>
        <p:nvPicPr>
          <p:cNvPr id="55300" name="Picture 4" descr="Figure 5-7"/>
          <p:cNvPicPr>
            <a:picLocks noChangeAspect="1" noChangeArrowheads="1"/>
          </p:cNvPicPr>
          <p:nvPr/>
        </p:nvPicPr>
        <p:blipFill>
          <a:blip r:embed="rId2" cstate="print"/>
          <a:srcRect/>
          <a:stretch>
            <a:fillRect/>
          </a:stretch>
        </p:blipFill>
        <p:spPr bwMode="auto">
          <a:xfrm>
            <a:off x="3048000" y="1828800"/>
            <a:ext cx="3201988" cy="4572000"/>
          </a:xfrm>
          <a:prstGeom prst="rect">
            <a:avLst/>
          </a:prstGeom>
          <a:noFill/>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46FDB261-326C-4CC0-97BD-59B19A4C4174}" type="slidenum">
              <a:rPr lang="en-US"/>
              <a:pPr/>
              <a:t>79</a:t>
            </a:fld>
            <a:endParaRPr lang="en-US"/>
          </a:p>
        </p:txBody>
      </p:sp>
      <p:sp>
        <p:nvSpPr>
          <p:cNvPr id="56322" name="Rectangle 2"/>
          <p:cNvSpPr>
            <a:spLocks noGrp="1" noChangeArrowheads="1"/>
          </p:cNvSpPr>
          <p:nvPr>
            <p:ph type="title"/>
          </p:nvPr>
        </p:nvSpPr>
        <p:spPr/>
        <p:txBody>
          <a:bodyPr/>
          <a:lstStyle/>
          <a:p>
            <a:r>
              <a:rPr lang="en-US"/>
              <a:t>Chapter 6: </a:t>
            </a:r>
            <a:r>
              <a:rPr lang="en-US" i="1"/>
              <a:t>The Modeling Activity</a:t>
            </a:r>
            <a:endParaRPr lang="en-US"/>
          </a:p>
        </p:txBody>
      </p:sp>
      <p:sp>
        <p:nvSpPr>
          <p:cNvPr id="56323" name="Rectangle 3"/>
          <p:cNvSpPr>
            <a:spLocks noGrp="1" noChangeArrowheads="1"/>
          </p:cNvSpPr>
          <p:nvPr>
            <p:ph type="body" idx="1"/>
          </p:nvPr>
        </p:nvSpPr>
        <p:spPr/>
        <p:txBody>
          <a:bodyPr/>
          <a:lstStyle/>
          <a:p>
            <a:pPr>
              <a:lnSpc>
                <a:spcPct val="90000"/>
              </a:lnSpc>
            </a:pPr>
            <a:r>
              <a:rPr lang="en-US" i="1">
                <a:latin typeface="Palatino" pitchFamily="18" charset="0"/>
              </a:rPr>
              <a:t>All models are wrong, but some models are useful</a:t>
            </a:r>
            <a:r>
              <a:rPr lang="en-US">
                <a:latin typeface="Palatino" pitchFamily="18" charset="0"/>
              </a:rPr>
              <a:t>,</a:t>
            </a:r>
            <a:br>
              <a:rPr lang="en-US">
                <a:latin typeface="Palatino" pitchFamily="18" charset="0"/>
              </a:rPr>
            </a:br>
            <a:r>
              <a:rPr lang="en-US">
                <a:latin typeface="Palatino" pitchFamily="18" charset="0"/>
              </a:rPr>
              <a:t>George Box</a:t>
            </a:r>
            <a:endParaRPr lang="en-US" i="1">
              <a:latin typeface="Palatino" pitchFamily="18" charset="0"/>
            </a:endParaRPr>
          </a:p>
          <a:p>
            <a:pPr>
              <a:lnSpc>
                <a:spcPct val="90000"/>
              </a:lnSpc>
            </a:pPr>
            <a:r>
              <a:rPr lang="en-US">
                <a:latin typeface="Palatino" pitchFamily="18" charset="0"/>
              </a:rPr>
              <a:t>We model our perception of reality so that we can understand and change it, but our models of reality are not perfect.</a:t>
            </a:r>
          </a:p>
          <a:p>
            <a:pPr>
              <a:lnSpc>
                <a:spcPct val="90000"/>
              </a:lnSpc>
            </a:pPr>
            <a:r>
              <a:rPr lang="en-US">
                <a:solidFill>
                  <a:schemeClr val="folHlink"/>
                </a:solidFill>
                <a:latin typeface="Palatino" pitchFamily="18" charset="0"/>
              </a:rPr>
              <a:t>Analysis modeling</a:t>
            </a:r>
            <a:r>
              <a:rPr lang="en-US">
                <a:latin typeface="Palatino" pitchFamily="18" charset="0"/>
              </a:rPr>
              <a:t> helps you to understand the nature of the problem being addressed and the “shape” of the WebApp that will allow you to address that problem</a:t>
            </a:r>
          </a:p>
          <a:p>
            <a:pPr>
              <a:lnSpc>
                <a:spcPct val="90000"/>
              </a:lnSpc>
            </a:pPr>
            <a:r>
              <a:rPr lang="en-US">
                <a:solidFill>
                  <a:schemeClr val="folHlink"/>
                </a:solidFill>
                <a:latin typeface="Palatino" pitchFamily="18" charset="0"/>
              </a:rPr>
              <a:t>Design modeling</a:t>
            </a:r>
            <a:r>
              <a:rPr lang="en-US">
                <a:latin typeface="Palatino" pitchFamily="18" charset="0"/>
              </a:rPr>
              <a:t> is about understanding the internal structure of the WebApp being developed and how this creates the shape of the WebApp that was identified by the analysis model.</a:t>
            </a:r>
          </a:p>
          <a:p>
            <a:pPr>
              <a:lnSpc>
                <a:spcPct val="90000"/>
              </a:lnSpc>
            </a:pPr>
            <a:endParaRPr lang="en-US">
              <a:latin typeface="Palatino"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ADFB98D6-D4C0-44C2-9C35-D83EB5AA577D}" type="slidenum">
              <a:rPr lang="en-US"/>
              <a:pPr/>
              <a:t>8</a:t>
            </a:fld>
            <a:endParaRPr lang="en-US"/>
          </a:p>
        </p:txBody>
      </p:sp>
      <p:sp>
        <p:nvSpPr>
          <p:cNvPr id="8194" name="Rectangle 2"/>
          <p:cNvSpPr>
            <a:spLocks noGrp="1" noChangeArrowheads="1"/>
          </p:cNvSpPr>
          <p:nvPr>
            <p:ph type="title"/>
          </p:nvPr>
        </p:nvSpPr>
        <p:spPr/>
        <p:txBody>
          <a:bodyPr/>
          <a:lstStyle/>
          <a:p>
            <a:r>
              <a:rPr lang="en-US" i="1" dirty="0" smtClean="0"/>
              <a:t>Web-Based Systems</a:t>
            </a:r>
            <a:endParaRPr lang="en-US" dirty="0"/>
          </a:p>
        </p:txBody>
      </p:sp>
      <p:sp>
        <p:nvSpPr>
          <p:cNvPr id="8195" name="Rectangle 3"/>
          <p:cNvSpPr>
            <a:spLocks noGrp="1" noChangeArrowheads="1"/>
          </p:cNvSpPr>
          <p:nvPr>
            <p:ph type="body" idx="1"/>
          </p:nvPr>
        </p:nvSpPr>
        <p:spPr/>
        <p:txBody>
          <a:bodyPr/>
          <a:lstStyle/>
          <a:p>
            <a:r>
              <a:rPr lang="en-US" dirty="0"/>
              <a:t>As </a:t>
            </a:r>
            <a:r>
              <a:rPr lang="en-US" dirty="0" err="1"/>
              <a:t>WebApps</a:t>
            </a:r>
            <a:r>
              <a:rPr lang="en-US" dirty="0"/>
              <a:t> become larger and more complex,</a:t>
            </a:r>
          </a:p>
          <a:p>
            <a:pPr lvl="1"/>
            <a:r>
              <a:rPr lang="en-US" dirty="0"/>
              <a:t>Informality remains, but some degree of requirements gathering and planning are necessary</a:t>
            </a:r>
          </a:p>
          <a:p>
            <a:pPr lvl="1"/>
            <a:r>
              <a:rPr lang="en-US" dirty="0"/>
              <a:t>Urgency remains, but it must be tempered by a recognition that decisions may have broad consequences</a:t>
            </a:r>
          </a:p>
          <a:p>
            <a:pPr lvl="1"/>
            <a:r>
              <a:rPr lang="en-US" dirty="0"/>
              <a:t>Intuition remains, but it must be augmented by proven management and technical patterns</a:t>
            </a:r>
          </a:p>
          <a:p>
            <a:pPr lvl="1"/>
            <a:r>
              <a:rPr lang="en-US" dirty="0"/>
              <a:t>Art remains, but it must be complemented with solid design</a:t>
            </a:r>
          </a:p>
          <a:p>
            <a:r>
              <a:rPr lang="en-US" dirty="0"/>
              <a:t>Bottom line—we must adapt the old-school approach to the realities of a Web 2.0 </a:t>
            </a:r>
            <a:r>
              <a:rPr lang="en-US" dirty="0" smtClean="0"/>
              <a:t>world….and now Web 3.0 world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blinds(horizontal)">
                                      <p:cBhvr>
                                        <p:cTn id="7" dur="500"/>
                                        <p:tgtEl>
                                          <p:spTgt spid="81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blinds(horizontal)">
                                      <p:cBhvr>
                                        <p:cTn id="12" dur="500"/>
                                        <p:tgtEl>
                                          <p:spTgt spid="81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animEffect transition="in" filter="blinds(horizontal)">
                                      <p:cBhvr>
                                        <p:cTn id="17" dur="500"/>
                                        <p:tgtEl>
                                          <p:spTgt spid="819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195">
                                            <p:txEl>
                                              <p:pRg st="4" end="4"/>
                                            </p:txEl>
                                          </p:spTgt>
                                        </p:tgtEl>
                                        <p:attrNameLst>
                                          <p:attrName>style.visibility</p:attrName>
                                        </p:attrNameLst>
                                      </p:cBhvr>
                                      <p:to>
                                        <p:strVal val="visible"/>
                                      </p:to>
                                    </p:set>
                                    <p:animEffect transition="in" filter="blinds(horizontal)">
                                      <p:cBhvr>
                                        <p:cTn id="22" dur="500"/>
                                        <p:tgtEl>
                                          <p:spTgt spid="819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195">
                                            <p:txEl>
                                              <p:pRg st="5" end="5"/>
                                            </p:txEl>
                                          </p:spTgt>
                                        </p:tgtEl>
                                        <p:attrNameLst>
                                          <p:attrName>style.visibility</p:attrName>
                                        </p:attrNameLst>
                                      </p:cBhvr>
                                      <p:to>
                                        <p:strVal val="visible"/>
                                      </p:to>
                                    </p:set>
                                    <p:animEffect transition="in" filter="blinds(horizontal)">
                                      <p:cBhvr>
                                        <p:cTn id="27" dur="500"/>
                                        <p:tgtEl>
                                          <p:spTgt spid="8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3083A4DF-9FC5-4FA8-9103-0062903144A3}" type="slidenum">
              <a:rPr lang="en-US"/>
              <a:pPr/>
              <a:t>80</a:t>
            </a:fld>
            <a:endParaRPr lang="en-US"/>
          </a:p>
        </p:txBody>
      </p:sp>
      <p:sp>
        <p:nvSpPr>
          <p:cNvPr id="61442" name="Rectangle 2"/>
          <p:cNvSpPr>
            <a:spLocks noGrp="1" noChangeArrowheads="1"/>
          </p:cNvSpPr>
          <p:nvPr>
            <p:ph type="title"/>
          </p:nvPr>
        </p:nvSpPr>
        <p:spPr/>
        <p:txBody>
          <a:bodyPr/>
          <a:lstStyle/>
          <a:p>
            <a:r>
              <a:rPr lang="en-US"/>
              <a:t>WAAF Modeling - Example</a:t>
            </a:r>
          </a:p>
        </p:txBody>
      </p:sp>
      <p:pic>
        <p:nvPicPr>
          <p:cNvPr id="61444" name="Picture 4" descr="Figure 6-3"/>
          <p:cNvPicPr>
            <a:picLocks noChangeAspect="1" noChangeArrowheads="1"/>
          </p:cNvPicPr>
          <p:nvPr/>
        </p:nvPicPr>
        <p:blipFill>
          <a:blip r:embed="rId2" cstate="print"/>
          <a:srcRect/>
          <a:stretch>
            <a:fillRect/>
          </a:stretch>
        </p:blipFill>
        <p:spPr bwMode="auto">
          <a:xfrm>
            <a:off x="1905000" y="1905000"/>
            <a:ext cx="5640388" cy="4067175"/>
          </a:xfrm>
          <a:prstGeom prst="rect">
            <a:avLst/>
          </a:prstGeom>
          <a:noFill/>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BC5ACF69-2EC0-411B-A534-2F0DD9FDA041}" type="slidenum">
              <a:rPr lang="en-US"/>
              <a:pPr/>
              <a:t>81</a:t>
            </a:fld>
            <a:endParaRPr lang="en-US"/>
          </a:p>
        </p:txBody>
      </p:sp>
      <p:sp>
        <p:nvSpPr>
          <p:cNvPr id="62466" name="Rectangle 2"/>
          <p:cNvSpPr>
            <a:spLocks noGrp="1" noChangeArrowheads="1"/>
          </p:cNvSpPr>
          <p:nvPr>
            <p:ph type="title"/>
          </p:nvPr>
        </p:nvSpPr>
        <p:spPr/>
        <p:txBody>
          <a:bodyPr/>
          <a:lstStyle/>
          <a:p>
            <a:r>
              <a:rPr lang="en-US"/>
              <a:t>Modeling Languages</a:t>
            </a:r>
          </a:p>
        </p:txBody>
      </p:sp>
      <p:sp>
        <p:nvSpPr>
          <p:cNvPr id="62467" name="Rectangle 3"/>
          <p:cNvSpPr>
            <a:spLocks noGrp="1" noChangeArrowheads="1"/>
          </p:cNvSpPr>
          <p:nvPr>
            <p:ph type="body" idx="1"/>
          </p:nvPr>
        </p:nvSpPr>
        <p:spPr/>
        <p:txBody>
          <a:bodyPr/>
          <a:lstStyle/>
          <a:p>
            <a:r>
              <a:rPr lang="en-US">
                <a:latin typeface="Palatino" pitchFamily="18" charset="0"/>
              </a:rPr>
              <a:t>A </a:t>
            </a:r>
            <a:r>
              <a:rPr lang="en-US" i="1">
                <a:latin typeface="Palatino" pitchFamily="18" charset="0"/>
              </a:rPr>
              <a:t>modeling language</a:t>
            </a:r>
            <a:r>
              <a:rPr lang="en-US">
                <a:latin typeface="Palatino" pitchFamily="18" charset="0"/>
              </a:rPr>
              <a:t> (ML) incorporates a set of notations, terms, and/or symbols, as well as the rules for establishing associations between them</a:t>
            </a:r>
          </a:p>
          <a:p>
            <a:r>
              <a:rPr lang="en-US">
                <a:latin typeface="Palatino" pitchFamily="18" charset="0"/>
              </a:rPr>
              <a:t>A </a:t>
            </a:r>
            <a:r>
              <a:rPr lang="en-US" i="1">
                <a:latin typeface="Palatino" pitchFamily="18" charset="0"/>
              </a:rPr>
              <a:t>modeling language</a:t>
            </a:r>
            <a:r>
              <a:rPr lang="en-US">
                <a:latin typeface="Palatino" pitchFamily="18" charset="0"/>
              </a:rPr>
              <a:t> often has a formally structured representation as well as a set of graphical elements</a:t>
            </a:r>
          </a:p>
          <a:p>
            <a:r>
              <a:rPr lang="en-US">
                <a:latin typeface="Palatino" pitchFamily="18" charset="0"/>
              </a:rPr>
              <a:t>Some MLs are general purpose (e.g., UML) and others are more specific (e.g., WebML)</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5240C92C-FB86-4236-9FEB-F46378A8697F}" type="slidenum">
              <a:rPr lang="en-US"/>
              <a:pPr/>
              <a:t>82</a:t>
            </a:fld>
            <a:endParaRPr lang="en-US"/>
          </a:p>
        </p:txBody>
      </p:sp>
      <p:sp>
        <p:nvSpPr>
          <p:cNvPr id="118786" name="Rectangle 1026"/>
          <p:cNvSpPr>
            <a:spLocks noGrp="1" noChangeArrowheads="1"/>
          </p:cNvSpPr>
          <p:nvPr>
            <p:ph type="title"/>
          </p:nvPr>
        </p:nvSpPr>
        <p:spPr/>
        <p:txBody>
          <a:bodyPr/>
          <a:lstStyle/>
          <a:p>
            <a:r>
              <a:rPr lang="en-AU"/>
              <a:t>Modeling Languages</a:t>
            </a:r>
          </a:p>
        </p:txBody>
      </p:sp>
      <p:sp>
        <p:nvSpPr>
          <p:cNvPr id="118787" name="Rectangle 1027"/>
          <p:cNvSpPr>
            <a:spLocks noGrp="1" noChangeArrowheads="1"/>
          </p:cNvSpPr>
          <p:nvPr>
            <p:ph type="body" idx="1"/>
          </p:nvPr>
        </p:nvSpPr>
        <p:spPr/>
        <p:txBody>
          <a:bodyPr/>
          <a:lstStyle/>
          <a:p>
            <a:pPr>
              <a:lnSpc>
                <a:spcPct val="80000"/>
              </a:lnSpc>
            </a:pPr>
            <a:r>
              <a:rPr lang="en-AU" sz="1600"/>
              <a:t>What Capabilities Should Exist to Model Functionality?</a:t>
            </a:r>
          </a:p>
          <a:p>
            <a:pPr lvl="1">
              <a:lnSpc>
                <a:spcPct val="80000"/>
              </a:lnSpc>
            </a:pPr>
            <a:r>
              <a:rPr lang="en-AU" sz="1400"/>
              <a:t>Ability to model integration and connectivity.</a:t>
            </a:r>
          </a:p>
          <a:p>
            <a:pPr lvl="1">
              <a:lnSpc>
                <a:spcPct val="80000"/>
              </a:lnSpc>
            </a:pPr>
            <a:r>
              <a:rPr lang="en-AU" sz="1400"/>
              <a:t>Ability to support pattern modeling.</a:t>
            </a:r>
          </a:p>
          <a:p>
            <a:pPr lvl="1">
              <a:lnSpc>
                <a:spcPct val="80000"/>
              </a:lnSpc>
            </a:pPr>
            <a:r>
              <a:rPr lang="en-AU" sz="1400"/>
              <a:t>Ability to represent concepts in a technology-neutral fashion.</a:t>
            </a:r>
          </a:p>
          <a:p>
            <a:pPr lvl="1">
              <a:lnSpc>
                <a:spcPct val="80000"/>
              </a:lnSpc>
            </a:pPr>
            <a:r>
              <a:rPr lang="en-AU" sz="1400"/>
              <a:t>Ability to model sophisticated system functionality.</a:t>
            </a:r>
          </a:p>
          <a:p>
            <a:pPr>
              <a:lnSpc>
                <a:spcPct val="80000"/>
              </a:lnSpc>
            </a:pPr>
            <a:r>
              <a:rPr lang="en-AU" sz="1600"/>
              <a:t>What Capabilities Should Exist to Model Information Content?</a:t>
            </a:r>
          </a:p>
          <a:p>
            <a:pPr lvl="1">
              <a:lnSpc>
                <a:spcPct val="80000"/>
              </a:lnSpc>
            </a:pPr>
            <a:r>
              <a:rPr lang="en-AU" sz="1400"/>
              <a:t>Ability to model presentation-level concepts.</a:t>
            </a:r>
          </a:p>
          <a:p>
            <a:pPr lvl="1">
              <a:lnSpc>
                <a:spcPct val="80000"/>
              </a:lnSpc>
            </a:pPr>
            <a:r>
              <a:rPr lang="en-AU" sz="1400"/>
              <a:t>Ability to model navigational structure and behavior.</a:t>
            </a:r>
          </a:p>
          <a:p>
            <a:pPr lvl="1">
              <a:lnSpc>
                <a:spcPct val="80000"/>
              </a:lnSpc>
            </a:pPr>
            <a:r>
              <a:rPr lang="en-AU" sz="1400"/>
              <a:t>Ability to model user interactions with the information.</a:t>
            </a:r>
          </a:p>
          <a:p>
            <a:pPr lvl="1">
              <a:lnSpc>
                <a:spcPct val="80000"/>
              </a:lnSpc>
            </a:pPr>
            <a:r>
              <a:rPr lang="en-AU" sz="1400"/>
              <a:t>Ability to model user roles and user groups.</a:t>
            </a:r>
          </a:p>
          <a:p>
            <a:pPr lvl="1">
              <a:lnSpc>
                <a:spcPct val="80000"/>
              </a:lnSpc>
            </a:pPr>
            <a:r>
              <a:rPr lang="en-AU" sz="1400"/>
              <a:t>Ability to model content.</a:t>
            </a:r>
          </a:p>
          <a:p>
            <a:pPr>
              <a:lnSpc>
                <a:spcPct val="80000"/>
              </a:lnSpc>
            </a:pPr>
            <a:r>
              <a:rPr lang="en-AU" sz="1600"/>
              <a:t>What Generic Capabilities Should Exist in a Modeling Language?</a:t>
            </a:r>
          </a:p>
          <a:p>
            <a:pPr lvl="1">
              <a:lnSpc>
                <a:spcPct val="80000"/>
              </a:lnSpc>
            </a:pPr>
            <a:r>
              <a:rPr lang="en-AU" sz="1400"/>
              <a:t>Ability to model business domain concepts.</a:t>
            </a:r>
          </a:p>
          <a:p>
            <a:pPr lvl="1">
              <a:lnSpc>
                <a:spcPct val="80000"/>
              </a:lnSpc>
            </a:pPr>
            <a:r>
              <a:rPr lang="en-AU" sz="1400"/>
              <a:t>Ability to link business models with the technical architecture.</a:t>
            </a:r>
          </a:p>
          <a:p>
            <a:pPr lvl="1">
              <a:lnSpc>
                <a:spcPct val="80000"/>
              </a:lnSpc>
            </a:pPr>
            <a:r>
              <a:rPr lang="en-AU" sz="1400"/>
              <a:t>Ability to link information with functionality.</a:t>
            </a:r>
          </a:p>
          <a:p>
            <a:pPr lvl="1">
              <a:lnSpc>
                <a:spcPct val="80000"/>
              </a:lnSpc>
            </a:pPr>
            <a:r>
              <a:rPr lang="en-AU" sz="1400"/>
              <a:t>Ability to maintain system integrity.</a:t>
            </a:r>
          </a:p>
          <a:p>
            <a:pPr lvl="1">
              <a:lnSpc>
                <a:spcPct val="80000"/>
              </a:lnSpc>
            </a:pPr>
            <a:r>
              <a:rPr lang="en-AU" sz="1400"/>
              <a:t>Ability to support understanding and communication.</a:t>
            </a:r>
          </a:p>
          <a:p>
            <a:pPr lvl="1">
              <a:lnSpc>
                <a:spcPct val="80000"/>
              </a:lnSpc>
            </a:pPr>
            <a:r>
              <a:rPr lang="en-AU" sz="1400"/>
              <a:t>Ability to support Web system life cycle management.</a:t>
            </a:r>
          </a:p>
          <a:p>
            <a:pPr>
              <a:lnSpc>
                <a:spcPct val="80000"/>
              </a:lnSpc>
            </a:pPr>
            <a:endParaRPr lang="en-AU" sz="160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46F22E38-FFC0-4629-B5BA-F27187971C9F}" type="slidenum">
              <a:rPr lang="en-US"/>
              <a:pPr/>
              <a:t>83</a:t>
            </a:fld>
            <a:endParaRPr lang="en-US"/>
          </a:p>
        </p:txBody>
      </p:sp>
      <p:sp>
        <p:nvSpPr>
          <p:cNvPr id="63490" name="Rectangle 2"/>
          <p:cNvSpPr>
            <a:spLocks noGrp="1" noChangeArrowheads="1"/>
          </p:cNvSpPr>
          <p:nvPr>
            <p:ph type="title"/>
          </p:nvPr>
        </p:nvSpPr>
        <p:spPr/>
        <p:txBody>
          <a:bodyPr/>
          <a:lstStyle/>
          <a:p>
            <a:r>
              <a:rPr lang="en-US"/>
              <a:t>Chapter 7 </a:t>
            </a:r>
            <a:r>
              <a:rPr lang="en-US" i="1"/>
              <a:t>Analysis Modeling</a:t>
            </a:r>
            <a:endParaRPr lang="en-US"/>
          </a:p>
        </p:txBody>
      </p:sp>
      <p:sp>
        <p:nvSpPr>
          <p:cNvPr id="63491" name="Rectangle 3"/>
          <p:cNvSpPr>
            <a:spLocks noGrp="1" noChangeArrowheads="1"/>
          </p:cNvSpPr>
          <p:nvPr>
            <p:ph type="body" idx="1"/>
          </p:nvPr>
        </p:nvSpPr>
        <p:spPr/>
        <p:txBody>
          <a:bodyPr/>
          <a:lstStyle/>
          <a:p>
            <a:r>
              <a:rPr lang="en-US" sz="2000"/>
              <a:t>Analysis modeling helps you to understand the detailed requirements that will allow you to satisfy user needs</a:t>
            </a:r>
          </a:p>
          <a:p>
            <a:r>
              <a:rPr lang="en-US" sz="2000"/>
              <a:t>Analysis models look at content, interaction, function and behavior, and the WebApp configuration</a:t>
            </a:r>
          </a:p>
          <a:p>
            <a:r>
              <a:rPr lang="en-US" sz="2000"/>
              <a:t>To determine the how much analysis modeling to do, examine the:</a:t>
            </a:r>
          </a:p>
          <a:p>
            <a:pPr lvl="2">
              <a:spcBef>
                <a:spcPts val="600"/>
              </a:spcBef>
            </a:pPr>
            <a:r>
              <a:rPr lang="en-US" sz="1600">
                <a:latin typeface="Palatino" pitchFamily="18" charset="0"/>
              </a:rPr>
              <a:t>Size and complexity of the WebApp increment</a:t>
            </a:r>
          </a:p>
          <a:p>
            <a:pPr lvl="2">
              <a:spcBef>
                <a:spcPts val="300"/>
              </a:spcBef>
            </a:pPr>
            <a:r>
              <a:rPr lang="en-US" sz="1600">
                <a:latin typeface="Palatino" pitchFamily="18" charset="0"/>
              </a:rPr>
              <a:t>Number of stakeholders (analysis can help to identify conflicting requirements coming from different sources)</a:t>
            </a:r>
          </a:p>
          <a:p>
            <a:pPr lvl="2"/>
            <a:r>
              <a:rPr lang="en-US" sz="1600">
                <a:latin typeface="Palatino" pitchFamily="18" charset="0"/>
              </a:rPr>
              <a:t>Size of the WebE team</a:t>
            </a:r>
          </a:p>
          <a:p>
            <a:pPr lvl="2">
              <a:spcBef>
                <a:spcPts val="300"/>
              </a:spcBef>
            </a:pPr>
            <a:r>
              <a:rPr lang="en-US" sz="1600">
                <a:latin typeface="Palatino" pitchFamily="18" charset="0"/>
              </a:rPr>
              <a:t>Degree to which members of the WebE team have worked together before (analysis can help develop a common understanding of the project)</a:t>
            </a:r>
          </a:p>
          <a:p>
            <a:pPr lvl="2">
              <a:spcBef>
                <a:spcPts val="300"/>
              </a:spcBef>
            </a:pPr>
            <a:r>
              <a:rPr lang="en-US" sz="1600">
                <a:latin typeface="Palatino" pitchFamily="18" charset="0"/>
              </a:rPr>
              <a:t>Degree to which the organization’s success is directly dependent on the success of the WebApp </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41CA5874-FA96-479A-875A-000A5223B0B7}" type="slidenum">
              <a:rPr lang="en-US"/>
              <a:pPr/>
              <a:t>84</a:t>
            </a:fld>
            <a:endParaRPr lang="en-US"/>
          </a:p>
        </p:txBody>
      </p:sp>
      <p:sp>
        <p:nvSpPr>
          <p:cNvPr id="64514" name="Rectangle 2"/>
          <p:cNvSpPr>
            <a:spLocks noGrp="1" noChangeArrowheads="1"/>
          </p:cNvSpPr>
          <p:nvPr>
            <p:ph type="title"/>
          </p:nvPr>
        </p:nvSpPr>
        <p:spPr/>
        <p:txBody>
          <a:bodyPr/>
          <a:lstStyle/>
          <a:p>
            <a:r>
              <a:rPr lang="en-US"/>
              <a:t>Analysis Outputs</a:t>
            </a:r>
          </a:p>
        </p:txBody>
      </p:sp>
      <p:sp>
        <p:nvSpPr>
          <p:cNvPr id="64515" name="Rectangle 3"/>
          <p:cNvSpPr>
            <a:spLocks noGrp="1" noChangeArrowheads="1"/>
          </p:cNvSpPr>
          <p:nvPr>
            <p:ph type="body" idx="1"/>
          </p:nvPr>
        </p:nvSpPr>
        <p:spPr/>
        <p:txBody>
          <a:bodyPr/>
          <a:lstStyle/>
          <a:p>
            <a:r>
              <a:rPr lang="en-US" sz="2000" b="1">
                <a:solidFill>
                  <a:schemeClr val="folHlink"/>
                </a:solidFill>
                <a:latin typeface="Palatino" pitchFamily="18" charset="0"/>
              </a:rPr>
              <a:t>Interaction model</a:t>
            </a:r>
            <a:r>
              <a:rPr lang="en-US" sz="2000">
                <a:solidFill>
                  <a:schemeClr val="folHlink"/>
                </a:solidFill>
                <a:latin typeface="Palatino" pitchFamily="18" charset="0"/>
              </a:rPr>
              <a:t>.</a:t>
            </a:r>
            <a:r>
              <a:rPr lang="en-US" sz="2000">
                <a:latin typeface="Palatino" pitchFamily="18" charset="0"/>
              </a:rPr>
              <a:t> Describes the manner in which users interact with the WebApp. </a:t>
            </a:r>
          </a:p>
          <a:p>
            <a:pPr>
              <a:spcBef>
                <a:spcPts val="300"/>
              </a:spcBef>
            </a:pPr>
            <a:r>
              <a:rPr lang="en-US" sz="2000" b="1">
                <a:solidFill>
                  <a:schemeClr val="folHlink"/>
                </a:solidFill>
                <a:latin typeface="Palatino" pitchFamily="18" charset="0"/>
              </a:rPr>
              <a:t>Information model.</a:t>
            </a:r>
            <a:r>
              <a:rPr lang="en-US" sz="2000">
                <a:latin typeface="Palatino" pitchFamily="18" charset="0"/>
              </a:rPr>
              <a:t> Identifies the full spectrum of content to be provided by the WebApp. Content includes text, graphics and images, and video and audio data. </a:t>
            </a:r>
          </a:p>
          <a:p>
            <a:r>
              <a:rPr lang="en-US" sz="2000" b="1">
                <a:solidFill>
                  <a:schemeClr val="folHlink"/>
                </a:solidFill>
                <a:latin typeface="Palatino" pitchFamily="18" charset="0"/>
              </a:rPr>
              <a:t>Functional model</a:t>
            </a:r>
            <a:r>
              <a:rPr lang="en-US" sz="2000">
                <a:solidFill>
                  <a:schemeClr val="folHlink"/>
                </a:solidFill>
                <a:latin typeface="Palatino" pitchFamily="18" charset="0"/>
              </a:rPr>
              <a:t>.</a:t>
            </a:r>
            <a:r>
              <a:rPr lang="en-US" sz="2000">
                <a:latin typeface="Palatino" pitchFamily="18" charset="0"/>
              </a:rPr>
              <a:t> Defines the operations that will be applied to WebApp content and describes other processing functions that are independent of content but necessary to the end user. </a:t>
            </a:r>
          </a:p>
          <a:p>
            <a:r>
              <a:rPr lang="en-US" sz="2000" b="1">
                <a:solidFill>
                  <a:schemeClr val="folHlink"/>
                </a:solidFill>
                <a:latin typeface="Palatino" pitchFamily="18" charset="0"/>
              </a:rPr>
              <a:t>Configuration model</a:t>
            </a:r>
            <a:r>
              <a:rPr lang="en-US" sz="2000">
                <a:solidFill>
                  <a:schemeClr val="folHlink"/>
                </a:solidFill>
                <a:latin typeface="Palatino" pitchFamily="18" charset="0"/>
              </a:rPr>
              <a:t>.</a:t>
            </a:r>
            <a:r>
              <a:rPr lang="en-US" sz="2000">
                <a:latin typeface="Palatino" pitchFamily="18" charset="0"/>
              </a:rPr>
              <a:t> Describes the environment and infrastructure in which the WebApp resides.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6" name="Slide Number Placeholder 4"/>
          <p:cNvSpPr>
            <a:spLocks noGrp="1"/>
          </p:cNvSpPr>
          <p:nvPr>
            <p:ph type="sldNum" sz="quarter" idx="11"/>
          </p:nvPr>
        </p:nvSpPr>
        <p:spPr/>
        <p:txBody>
          <a:bodyPr/>
          <a:lstStyle/>
          <a:p>
            <a:fld id="{35FD50CF-7436-4EC8-B95D-778CE912791C}" type="slidenum">
              <a:rPr lang="en-US"/>
              <a:pPr/>
              <a:t>85</a:t>
            </a:fld>
            <a:endParaRPr lang="en-US"/>
          </a:p>
        </p:txBody>
      </p:sp>
      <p:sp>
        <p:nvSpPr>
          <p:cNvPr id="120834" name="Rectangle 2"/>
          <p:cNvSpPr>
            <a:spLocks noGrp="1" noChangeArrowheads="1"/>
          </p:cNvSpPr>
          <p:nvPr>
            <p:ph type="title"/>
          </p:nvPr>
        </p:nvSpPr>
        <p:spPr/>
        <p:txBody>
          <a:bodyPr/>
          <a:lstStyle/>
          <a:p>
            <a:r>
              <a:rPr lang="en-AU"/>
              <a:t>Understanding Users</a:t>
            </a:r>
          </a:p>
        </p:txBody>
      </p:sp>
      <p:sp>
        <p:nvSpPr>
          <p:cNvPr id="120835" name="Rectangle 3"/>
          <p:cNvSpPr>
            <a:spLocks noGrp="1" noChangeArrowheads="1"/>
          </p:cNvSpPr>
          <p:nvPr>
            <p:ph type="body" idx="1"/>
          </p:nvPr>
        </p:nvSpPr>
        <p:spPr>
          <a:xfrm>
            <a:off x="912813" y="1905000"/>
            <a:ext cx="3514725" cy="4191000"/>
          </a:xfrm>
        </p:spPr>
        <p:txBody>
          <a:bodyPr/>
          <a:lstStyle/>
          <a:p>
            <a:pPr>
              <a:lnSpc>
                <a:spcPct val="90000"/>
              </a:lnSpc>
            </a:pPr>
            <a:r>
              <a:rPr lang="en-AU"/>
              <a:t>Crucial to understand your users!</a:t>
            </a:r>
          </a:p>
          <a:p>
            <a:pPr>
              <a:lnSpc>
                <a:spcPct val="90000"/>
              </a:lnSpc>
            </a:pPr>
            <a:r>
              <a:rPr lang="en-AU"/>
              <a:t>For each user class:</a:t>
            </a:r>
          </a:p>
          <a:p>
            <a:pPr lvl="1">
              <a:lnSpc>
                <a:spcPct val="90000"/>
              </a:lnSpc>
            </a:pPr>
            <a:r>
              <a:rPr lang="en-AU"/>
              <a:t>What is the user’s overall objective?</a:t>
            </a:r>
          </a:p>
          <a:p>
            <a:pPr lvl="1">
              <a:lnSpc>
                <a:spcPct val="90000"/>
              </a:lnSpc>
            </a:pPr>
            <a:r>
              <a:rPr lang="en-AU"/>
              <a:t>What is the user’s background?</a:t>
            </a:r>
          </a:p>
          <a:p>
            <a:pPr lvl="1">
              <a:lnSpc>
                <a:spcPct val="90000"/>
              </a:lnSpc>
            </a:pPr>
            <a:r>
              <a:rPr lang="en-AU"/>
              <a:t>How will the user arrive at the WebApp?</a:t>
            </a:r>
          </a:p>
          <a:p>
            <a:pPr lvl="1">
              <a:lnSpc>
                <a:spcPct val="90000"/>
              </a:lnSpc>
            </a:pPr>
            <a:r>
              <a:rPr lang="en-AU"/>
              <a:t>What characteristics does the user like and dislike?</a:t>
            </a:r>
          </a:p>
          <a:p>
            <a:pPr>
              <a:lnSpc>
                <a:spcPct val="90000"/>
              </a:lnSpc>
            </a:pPr>
            <a:endParaRPr lang="en-AU"/>
          </a:p>
        </p:txBody>
      </p:sp>
      <p:pic>
        <p:nvPicPr>
          <p:cNvPr id="120836" name="Picture 4"/>
          <p:cNvPicPr>
            <a:picLocks noChangeAspect="1" noChangeArrowheads="1"/>
          </p:cNvPicPr>
          <p:nvPr/>
        </p:nvPicPr>
        <p:blipFill>
          <a:blip r:embed="rId2" cstate="print"/>
          <a:srcRect/>
          <a:stretch>
            <a:fillRect/>
          </a:stretch>
        </p:blipFill>
        <p:spPr bwMode="auto">
          <a:xfrm>
            <a:off x="4427538" y="2027238"/>
            <a:ext cx="4470400" cy="4051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6" name="Slide Number Placeholder 5"/>
          <p:cNvSpPr>
            <a:spLocks noGrp="1"/>
          </p:cNvSpPr>
          <p:nvPr>
            <p:ph type="sldNum" sz="quarter" idx="11"/>
          </p:nvPr>
        </p:nvSpPr>
        <p:spPr/>
        <p:txBody>
          <a:bodyPr/>
          <a:lstStyle/>
          <a:p>
            <a:fld id="{BE2CA4F5-3176-45FF-9A43-0E3EE356793A}" type="slidenum">
              <a:rPr lang="en-US"/>
              <a:pPr/>
              <a:t>86</a:t>
            </a:fld>
            <a:endParaRPr lang="en-US"/>
          </a:p>
        </p:txBody>
      </p:sp>
      <p:sp>
        <p:nvSpPr>
          <p:cNvPr id="65538" name="Rectangle 2"/>
          <p:cNvSpPr>
            <a:spLocks noGrp="1" noChangeArrowheads="1"/>
          </p:cNvSpPr>
          <p:nvPr>
            <p:ph type="title"/>
          </p:nvPr>
        </p:nvSpPr>
        <p:spPr/>
        <p:txBody>
          <a:bodyPr/>
          <a:lstStyle/>
          <a:p>
            <a:r>
              <a:rPr lang="en-US"/>
              <a:t>Revisiting Use Cases</a:t>
            </a:r>
          </a:p>
        </p:txBody>
      </p:sp>
      <p:sp>
        <p:nvSpPr>
          <p:cNvPr id="65541" name="Rectangle 5"/>
          <p:cNvSpPr>
            <a:spLocks noGrp="1" noChangeArrowheads="1"/>
          </p:cNvSpPr>
          <p:nvPr>
            <p:ph type="body" sz="half" idx="1"/>
          </p:nvPr>
        </p:nvSpPr>
        <p:spPr/>
        <p:txBody>
          <a:bodyPr/>
          <a:lstStyle/>
          <a:p>
            <a:r>
              <a:rPr lang="en-AU" sz="2000"/>
              <a:t>Analyse and elaborate where necessary</a:t>
            </a:r>
          </a:p>
          <a:p>
            <a:pPr lvl="1"/>
            <a:r>
              <a:rPr lang="en-AU" sz="1800"/>
              <a:t>Find gaps, missing details</a:t>
            </a:r>
          </a:p>
          <a:p>
            <a:r>
              <a:rPr lang="en-AU" sz="2000"/>
              <a:t>Identify overlaps and possible optimizations</a:t>
            </a:r>
          </a:p>
          <a:p>
            <a:pPr lvl="1"/>
            <a:r>
              <a:rPr lang="en-AU" sz="1800"/>
              <a:t>Allows design simplification</a:t>
            </a:r>
          </a:p>
          <a:p>
            <a:pPr lvl="1"/>
            <a:r>
              <a:rPr lang="en-AU" sz="1800"/>
              <a:t>E.g. often “view” task can be seen as a specialization of an “edit” task.</a:t>
            </a:r>
          </a:p>
          <a:p>
            <a:endParaRPr lang="en-AU" sz="2000"/>
          </a:p>
          <a:p>
            <a:endParaRPr lang="en-AU" sz="2000"/>
          </a:p>
        </p:txBody>
      </p:sp>
      <p:pic>
        <p:nvPicPr>
          <p:cNvPr id="65540" name="Picture 4" descr="Figure 7-2"/>
          <p:cNvPicPr>
            <a:picLocks noChangeAspect="1" noChangeArrowheads="1"/>
          </p:cNvPicPr>
          <p:nvPr/>
        </p:nvPicPr>
        <p:blipFill>
          <a:blip r:embed="rId2" cstate="print"/>
          <a:srcRect/>
          <a:stretch>
            <a:fillRect/>
          </a:stretch>
        </p:blipFill>
        <p:spPr bwMode="auto">
          <a:xfrm>
            <a:off x="5219700" y="1844675"/>
            <a:ext cx="3260725" cy="4495800"/>
          </a:xfrm>
          <a:prstGeom prst="rect">
            <a:avLst/>
          </a:prstGeom>
          <a:noFill/>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98BDE39E-5806-467F-A066-C74376D11D84}" type="slidenum">
              <a:rPr lang="en-US"/>
              <a:pPr/>
              <a:t>87</a:t>
            </a:fld>
            <a:endParaRPr lang="en-US"/>
          </a:p>
        </p:txBody>
      </p:sp>
      <p:sp>
        <p:nvSpPr>
          <p:cNvPr id="66562" name="Rectangle 2"/>
          <p:cNvSpPr>
            <a:spLocks noGrp="1" noChangeArrowheads="1"/>
          </p:cNvSpPr>
          <p:nvPr>
            <p:ph type="title"/>
          </p:nvPr>
        </p:nvSpPr>
        <p:spPr/>
        <p:txBody>
          <a:bodyPr/>
          <a:lstStyle/>
          <a:p>
            <a:r>
              <a:rPr lang="en-US"/>
              <a:t>The Content Model</a:t>
            </a:r>
          </a:p>
        </p:txBody>
      </p:sp>
      <p:sp>
        <p:nvSpPr>
          <p:cNvPr id="66563" name="Rectangle 3"/>
          <p:cNvSpPr>
            <a:spLocks noGrp="1" noChangeArrowheads="1"/>
          </p:cNvSpPr>
          <p:nvPr>
            <p:ph type="body" idx="1"/>
          </p:nvPr>
        </p:nvSpPr>
        <p:spPr/>
        <p:txBody>
          <a:bodyPr/>
          <a:lstStyle/>
          <a:p>
            <a:pPr>
              <a:lnSpc>
                <a:spcPct val="90000"/>
              </a:lnSpc>
              <a:spcBef>
                <a:spcPts val="300"/>
              </a:spcBef>
            </a:pPr>
            <a:r>
              <a:rPr lang="en-US" sz="2000"/>
              <a:t>Identify content objects:</a:t>
            </a:r>
            <a:endParaRPr lang="en-US" sz="2000" i="1">
              <a:latin typeface="Palatino" pitchFamily="18" charset="0"/>
            </a:endParaRPr>
          </a:p>
          <a:p>
            <a:pPr lvl="1">
              <a:lnSpc>
                <a:spcPct val="90000"/>
              </a:lnSpc>
              <a:spcBef>
                <a:spcPts val="300"/>
              </a:spcBef>
            </a:pPr>
            <a:r>
              <a:rPr lang="en-US" sz="1800" i="1">
                <a:latin typeface="Palatino" pitchFamily="18" charset="0"/>
              </a:rPr>
              <a:t>External entities</a:t>
            </a:r>
            <a:r>
              <a:rPr lang="en-US" sz="1800">
                <a:latin typeface="Palatino" pitchFamily="18" charset="0"/>
              </a:rPr>
              <a:t> (e.g., other systems, databases, people) that produce or consume information to be used by the WebApp</a:t>
            </a:r>
          </a:p>
          <a:p>
            <a:pPr lvl="1">
              <a:lnSpc>
                <a:spcPct val="90000"/>
              </a:lnSpc>
            </a:pPr>
            <a:r>
              <a:rPr lang="en-US" sz="1800" i="1">
                <a:latin typeface="Palatino" pitchFamily="18" charset="0"/>
              </a:rPr>
              <a:t>Things</a:t>
            </a:r>
            <a:r>
              <a:rPr lang="en-US" sz="1800">
                <a:latin typeface="Palatino" pitchFamily="18" charset="0"/>
              </a:rPr>
              <a:t> (e.g., reports, displays, video images) that are part of the information domain for the problem</a:t>
            </a:r>
          </a:p>
          <a:p>
            <a:pPr lvl="1">
              <a:lnSpc>
                <a:spcPct val="90000"/>
              </a:lnSpc>
            </a:pPr>
            <a:r>
              <a:rPr lang="en-US" sz="1800" i="1">
                <a:latin typeface="Palatino" pitchFamily="18" charset="0"/>
              </a:rPr>
              <a:t>Occurrences or events</a:t>
            </a:r>
            <a:r>
              <a:rPr lang="en-US" sz="1800">
                <a:latin typeface="Palatino" pitchFamily="18" charset="0"/>
              </a:rPr>
              <a:t> (e.g., a quote or an order) that occur within the context of a user’s interaction with a WebApp</a:t>
            </a:r>
          </a:p>
          <a:p>
            <a:pPr lvl="1">
              <a:lnSpc>
                <a:spcPct val="90000"/>
              </a:lnSpc>
            </a:pPr>
            <a:r>
              <a:rPr lang="en-US" sz="1800" i="1">
                <a:latin typeface="Palatino" pitchFamily="18" charset="0"/>
              </a:rPr>
              <a:t>Roles</a:t>
            </a:r>
            <a:r>
              <a:rPr lang="en-US" sz="1800">
                <a:latin typeface="Palatino" pitchFamily="18" charset="0"/>
              </a:rPr>
              <a:t> (e.g., retail purchasers, customer support, salesperson) played by people who interact with the WebApp</a:t>
            </a:r>
          </a:p>
          <a:p>
            <a:pPr lvl="1">
              <a:lnSpc>
                <a:spcPct val="90000"/>
              </a:lnSpc>
            </a:pPr>
            <a:r>
              <a:rPr lang="en-US" sz="1800" i="1">
                <a:latin typeface="Palatino" pitchFamily="18" charset="0"/>
              </a:rPr>
              <a:t>Organizational units</a:t>
            </a:r>
            <a:r>
              <a:rPr lang="en-US" sz="1800">
                <a:latin typeface="Palatino" pitchFamily="18" charset="0"/>
              </a:rPr>
              <a:t> (e.g., division, group, team) that are relevant to an application</a:t>
            </a:r>
          </a:p>
          <a:p>
            <a:pPr lvl="1">
              <a:lnSpc>
                <a:spcPct val="90000"/>
              </a:lnSpc>
            </a:pPr>
            <a:r>
              <a:rPr lang="en-US" sz="1800" i="1">
                <a:latin typeface="Palatino" pitchFamily="18" charset="0"/>
              </a:rPr>
              <a:t>Places </a:t>
            </a:r>
            <a:r>
              <a:rPr lang="en-US" sz="1800">
                <a:latin typeface="Palatino" pitchFamily="18" charset="0"/>
              </a:rPr>
              <a:t>(e.g., manufacturing floor or loading dock) that establish the context of the problem and the overall function of the WebApp</a:t>
            </a:r>
          </a:p>
          <a:p>
            <a:pPr lvl="1">
              <a:lnSpc>
                <a:spcPct val="90000"/>
              </a:lnSpc>
            </a:pPr>
            <a:r>
              <a:rPr lang="en-US" sz="1800" i="1">
                <a:latin typeface="Palatino" pitchFamily="18" charset="0"/>
              </a:rPr>
              <a:t>Structures</a:t>
            </a:r>
            <a:r>
              <a:rPr lang="en-US" sz="1800">
                <a:latin typeface="Palatino" pitchFamily="18" charset="0"/>
              </a:rPr>
              <a:t> (e.g., sensors, monitoring devices) that define a class of objects or related classes of objects</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4F078BEB-CED4-46F3-BB56-48A56CE599EE}" type="slidenum">
              <a:rPr lang="en-US"/>
              <a:pPr/>
              <a:t>88</a:t>
            </a:fld>
            <a:endParaRPr lang="en-US"/>
          </a:p>
        </p:txBody>
      </p:sp>
      <p:sp>
        <p:nvSpPr>
          <p:cNvPr id="67586" name="Rectangle 2"/>
          <p:cNvSpPr>
            <a:spLocks noGrp="1" noChangeArrowheads="1"/>
          </p:cNvSpPr>
          <p:nvPr>
            <p:ph type="title"/>
          </p:nvPr>
        </p:nvSpPr>
        <p:spPr/>
        <p:txBody>
          <a:bodyPr/>
          <a:lstStyle/>
          <a:p>
            <a:r>
              <a:rPr lang="en-US"/>
              <a:t>Web Info. Exchange - Notation</a:t>
            </a:r>
          </a:p>
        </p:txBody>
      </p:sp>
      <p:pic>
        <p:nvPicPr>
          <p:cNvPr id="67588" name="Picture 4" descr="Figure 7-3"/>
          <p:cNvPicPr>
            <a:picLocks noChangeAspect="1" noChangeArrowheads="1"/>
          </p:cNvPicPr>
          <p:nvPr/>
        </p:nvPicPr>
        <p:blipFill>
          <a:blip r:embed="rId2" cstate="print"/>
          <a:srcRect/>
          <a:stretch>
            <a:fillRect/>
          </a:stretch>
        </p:blipFill>
        <p:spPr bwMode="auto">
          <a:xfrm>
            <a:off x="2743200" y="1828800"/>
            <a:ext cx="3541713" cy="4495800"/>
          </a:xfrm>
          <a:prstGeom prst="rect">
            <a:avLst/>
          </a:prstGeom>
          <a:noFill/>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BFFC85AC-F7DF-4046-B33B-D8075123053F}" type="slidenum">
              <a:rPr lang="en-US"/>
              <a:pPr/>
              <a:t>89</a:t>
            </a:fld>
            <a:endParaRPr lang="en-US"/>
          </a:p>
        </p:txBody>
      </p:sp>
      <p:sp>
        <p:nvSpPr>
          <p:cNvPr id="119810" name="Rectangle 2"/>
          <p:cNvSpPr>
            <a:spLocks noGrp="1" noChangeArrowheads="1"/>
          </p:cNvSpPr>
          <p:nvPr>
            <p:ph type="title"/>
          </p:nvPr>
        </p:nvSpPr>
        <p:spPr/>
        <p:txBody>
          <a:bodyPr/>
          <a:lstStyle/>
          <a:p>
            <a:r>
              <a:rPr lang="en-US"/>
              <a:t>Web Info. Exchange - Example</a:t>
            </a:r>
            <a:endParaRPr lang="en-AU"/>
          </a:p>
        </p:txBody>
      </p:sp>
      <p:pic>
        <p:nvPicPr>
          <p:cNvPr id="119812" name="Picture 4"/>
          <p:cNvPicPr>
            <a:picLocks noGrp="1" noChangeAspect="1" noChangeArrowheads="1"/>
          </p:cNvPicPr>
          <p:nvPr>
            <p:ph type="body" idx="1"/>
          </p:nvPr>
        </p:nvPicPr>
        <p:blipFill>
          <a:blip r:embed="rId2" cstate="print"/>
          <a:srcRect/>
          <a:stretch>
            <a:fillRect/>
          </a:stretch>
        </p:blipFill>
        <p:spPr>
          <a:xfrm>
            <a:off x="2124075" y="1844675"/>
            <a:ext cx="4824413" cy="4429125"/>
          </a:xfrm>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0DDFEBD8-CD5E-44CF-A215-87B73FFB9418}" type="slidenum">
              <a:rPr lang="en-US"/>
              <a:pPr/>
              <a:t>9</a:t>
            </a:fld>
            <a:endParaRPr lang="en-US"/>
          </a:p>
        </p:txBody>
      </p:sp>
      <p:sp>
        <p:nvSpPr>
          <p:cNvPr id="12290" name="Rectangle 2"/>
          <p:cNvSpPr>
            <a:spLocks noGrp="1" noChangeArrowheads="1"/>
          </p:cNvSpPr>
          <p:nvPr>
            <p:ph type="title"/>
          </p:nvPr>
        </p:nvSpPr>
        <p:spPr/>
        <p:txBody>
          <a:bodyPr/>
          <a:lstStyle/>
          <a:p>
            <a:r>
              <a:rPr lang="en-US" dirty="0" err="1"/>
              <a:t>WebApp</a:t>
            </a:r>
            <a:r>
              <a:rPr lang="en-US" dirty="0"/>
              <a:t> Attributes</a:t>
            </a:r>
          </a:p>
        </p:txBody>
      </p:sp>
      <p:sp>
        <p:nvSpPr>
          <p:cNvPr id="12291" name="Rectangle 3"/>
          <p:cNvSpPr>
            <a:spLocks noGrp="1" noChangeArrowheads="1"/>
          </p:cNvSpPr>
          <p:nvPr>
            <p:ph type="body" idx="1"/>
          </p:nvPr>
        </p:nvSpPr>
        <p:spPr>
          <a:xfrm>
            <a:off x="914400" y="1676400"/>
            <a:ext cx="8229600" cy="4343400"/>
          </a:xfrm>
        </p:spPr>
        <p:txBody>
          <a:bodyPr/>
          <a:lstStyle/>
          <a:p>
            <a:r>
              <a:rPr lang="en-US" sz="2300" dirty="0" smtClean="0"/>
              <a:t>Data driven</a:t>
            </a:r>
          </a:p>
          <a:p>
            <a:r>
              <a:rPr lang="en-US" sz="2300" dirty="0" smtClean="0"/>
              <a:t>Performance – </a:t>
            </a:r>
            <a:r>
              <a:rPr lang="en-US" sz="2000" dirty="0" smtClean="0"/>
              <a:t>Not to </a:t>
            </a:r>
            <a:r>
              <a:rPr lang="en-IN" sz="2000" dirty="0" smtClean="0"/>
              <a:t>wait too long for </a:t>
            </a:r>
            <a:r>
              <a:rPr lang="en-IN" sz="2000" dirty="0" err="1" smtClean="0"/>
              <a:t>serverside</a:t>
            </a:r>
            <a:r>
              <a:rPr lang="en-IN" sz="2000" dirty="0" smtClean="0"/>
              <a:t> processing, for client-side formatting and display</a:t>
            </a:r>
            <a:endParaRPr lang="en-US" sz="2300" dirty="0" smtClean="0"/>
          </a:p>
          <a:p>
            <a:r>
              <a:rPr lang="en-US" sz="2300" dirty="0" smtClean="0"/>
              <a:t>Continuous evolution</a:t>
            </a:r>
          </a:p>
          <a:p>
            <a:r>
              <a:rPr lang="en-US" sz="2300" dirty="0" smtClean="0"/>
              <a:t>Immediacy - </a:t>
            </a:r>
            <a:r>
              <a:rPr lang="en-IN" sz="2000" dirty="0" smtClean="0"/>
              <a:t>exhibit a time-to-market</a:t>
            </a:r>
            <a:endParaRPr lang="en-US" sz="2300" dirty="0" smtClean="0"/>
          </a:p>
          <a:p>
            <a:r>
              <a:rPr lang="en-US" sz="2300" dirty="0" smtClean="0"/>
              <a:t>Network intensiveness - </a:t>
            </a:r>
            <a:r>
              <a:rPr lang="en-IN" sz="2000" dirty="0" smtClean="0"/>
              <a:t>diverse community of clients on net</a:t>
            </a:r>
            <a:endParaRPr lang="en-US" sz="2300" dirty="0"/>
          </a:p>
          <a:p>
            <a:r>
              <a:rPr lang="en-US" sz="2300" dirty="0" smtClean="0"/>
              <a:t>Concurrency - L</a:t>
            </a:r>
            <a:r>
              <a:rPr lang="en-IN" sz="2000" dirty="0" err="1" smtClean="0"/>
              <a:t>arge</a:t>
            </a:r>
            <a:r>
              <a:rPr lang="en-IN" sz="2000" dirty="0" smtClean="0"/>
              <a:t> number of users may access at one time</a:t>
            </a:r>
            <a:endParaRPr lang="en-US" sz="2300" dirty="0"/>
          </a:p>
          <a:p>
            <a:r>
              <a:rPr lang="en-US" sz="2300" dirty="0"/>
              <a:t>Unpredictable </a:t>
            </a:r>
            <a:r>
              <a:rPr lang="en-US" sz="2300" dirty="0" smtClean="0"/>
              <a:t>load- N</a:t>
            </a:r>
            <a:r>
              <a:rPr lang="en-IN" sz="2000" dirty="0" smtClean="0"/>
              <a:t>o. of users of may vary from day to day.</a:t>
            </a:r>
            <a:endParaRPr lang="en-US" sz="2300" dirty="0"/>
          </a:p>
          <a:p>
            <a:r>
              <a:rPr lang="en-US" sz="2300" dirty="0" smtClean="0"/>
              <a:t>Availability</a:t>
            </a:r>
            <a:endParaRPr lang="en-US" sz="2300" dirty="0"/>
          </a:p>
          <a:p>
            <a:r>
              <a:rPr lang="en-US" sz="2300" dirty="0" smtClean="0"/>
              <a:t>Content sensitive-</a:t>
            </a:r>
            <a:r>
              <a:rPr lang="en-IN" sz="2000" dirty="0" smtClean="0"/>
              <a:t> simple, yet meaningful for nontechnical user</a:t>
            </a:r>
          </a:p>
          <a:p>
            <a:r>
              <a:rPr lang="en-US" sz="2300" dirty="0" smtClean="0"/>
              <a:t>Security</a:t>
            </a:r>
            <a:endParaRPr lang="en-US" sz="2300" dirty="0"/>
          </a:p>
          <a:p>
            <a:r>
              <a:rPr lang="en-US" sz="2300" dirty="0" smtClean="0"/>
              <a:t>Aesthetics-</a:t>
            </a:r>
            <a:r>
              <a:rPr lang="en-IN" sz="2000" dirty="0" smtClean="0"/>
              <a:t> appeal of a </a:t>
            </a:r>
            <a:r>
              <a:rPr lang="en-IN" sz="2000" dirty="0" err="1" smtClean="0"/>
              <a:t>WebApp’s</a:t>
            </a:r>
            <a:r>
              <a:rPr lang="en-IN" sz="2000" dirty="0" smtClean="0"/>
              <a:t> look and feel</a:t>
            </a:r>
            <a:endParaRPr lang="en-US" sz="23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blinds(horizontal)">
                                      <p:cBhvr>
                                        <p:cTn id="7" dur="5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blinds(horizontal)">
                                      <p:cBhvr>
                                        <p:cTn id="12" dur="500"/>
                                        <p:tgtEl>
                                          <p:spTgt spid="12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17" dur="500"/>
                                        <p:tgtEl>
                                          <p:spTgt spid="122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22" dur="500"/>
                                        <p:tgtEl>
                                          <p:spTgt spid="122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291">
                                            <p:txEl>
                                              <p:pRg st="4" end="4"/>
                                            </p:txEl>
                                          </p:spTgt>
                                        </p:tgtEl>
                                        <p:attrNameLst>
                                          <p:attrName>style.visibility</p:attrName>
                                        </p:attrNameLst>
                                      </p:cBhvr>
                                      <p:to>
                                        <p:strVal val="visible"/>
                                      </p:to>
                                    </p:set>
                                    <p:animEffect transition="in" filter="blinds(horizontal)">
                                      <p:cBhvr>
                                        <p:cTn id="27" dur="500"/>
                                        <p:tgtEl>
                                          <p:spTgt spid="122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291">
                                            <p:txEl>
                                              <p:pRg st="5" end="5"/>
                                            </p:txEl>
                                          </p:spTgt>
                                        </p:tgtEl>
                                        <p:attrNameLst>
                                          <p:attrName>style.visibility</p:attrName>
                                        </p:attrNameLst>
                                      </p:cBhvr>
                                      <p:to>
                                        <p:strVal val="visible"/>
                                      </p:to>
                                    </p:set>
                                    <p:animEffect transition="in" filter="blinds(horizontal)">
                                      <p:cBhvr>
                                        <p:cTn id="32" dur="500"/>
                                        <p:tgtEl>
                                          <p:spTgt spid="1229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291">
                                            <p:txEl>
                                              <p:pRg st="6" end="6"/>
                                            </p:txEl>
                                          </p:spTgt>
                                        </p:tgtEl>
                                        <p:attrNameLst>
                                          <p:attrName>style.visibility</p:attrName>
                                        </p:attrNameLst>
                                      </p:cBhvr>
                                      <p:to>
                                        <p:strVal val="visible"/>
                                      </p:to>
                                    </p:set>
                                    <p:animEffect transition="in" filter="blinds(horizontal)">
                                      <p:cBhvr>
                                        <p:cTn id="37" dur="500"/>
                                        <p:tgtEl>
                                          <p:spTgt spid="1229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2291">
                                            <p:txEl>
                                              <p:pRg st="7" end="7"/>
                                            </p:txEl>
                                          </p:spTgt>
                                        </p:tgtEl>
                                        <p:attrNameLst>
                                          <p:attrName>style.visibility</p:attrName>
                                        </p:attrNameLst>
                                      </p:cBhvr>
                                      <p:to>
                                        <p:strVal val="visible"/>
                                      </p:to>
                                    </p:set>
                                    <p:animEffect transition="in" filter="blinds(horizontal)">
                                      <p:cBhvr>
                                        <p:cTn id="42" dur="500"/>
                                        <p:tgtEl>
                                          <p:spTgt spid="1229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2291">
                                            <p:txEl>
                                              <p:pRg st="8" end="8"/>
                                            </p:txEl>
                                          </p:spTgt>
                                        </p:tgtEl>
                                        <p:attrNameLst>
                                          <p:attrName>style.visibility</p:attrName>
                                        </p:attrNameLst>
                                      </p:cBhvr>
                                      <p:to>
                                        <p:strVal val="visible"/>
                                      </p:to>
                                    </p:set>
                                    <p:animEffect transition="in" filter="blinds(horizontal)">
                                      <p:cBhvr>
                                        <p:cTn id="47" dur="500"/>
                                        <p:tgtEl>
                                          <p:spTgt spid="1229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2291">
                                            <p:txEl>
                                              <p:pRg st="9" end="9"/>
                                            </p:txEl>
                                          </p:spTgt>
                                        </p:tgtEl>
                                        <p:attrNameLst>
                                          <p:attrName>style.visibility</p:attrName>
                                        </p:attrNameLst>
                                      </p:cBhvr>
                                      <p:to>
                                        <p:strVal val="visible"/>
                                      </p:to>
                                    </p:set>
                                    <p:animEffect transition="in" filter="blinds(horizontal)">
                                      <p:cBhvr>
                                        <p:cTn id="52" dur="500"/>
                                        <p:tgtEl>
                                          <p:spTgt spid="1229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2291">
                                            <p:txEl>
                                              <p:pRg st="10" end="10"/>
                                            </p:txEl>
                                          </p:spTgt>
                                        </p:tgtEl>
                                        <p:attrNameLst>
                                          <p:attrName>style.visibility</p:attrName>
                                        </p:attrNameLst>
                                      </p:cBhvr>
                                      <p:to>
                                        <p:strVal val="visible"/>
                                      </p:to>
                                    </p:set>
                                    <p:animEffect transition="in" filter="blinds(horizontal)">
                                      <p:cBhvr>
                                        <p:cTn id="57" dur="500"/>
                                        <p:tgtEl>
                                          <p:spTgt spid="1229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6" name="Slide Number Placeholder 4"/>
          <p:cNvSpPr>
            <a:spLocks noGrp="1"/>
          </p:cNvSpPr>
          <p:nvPr>
            <p:ph type="sldNum" sz="quarter" idx="11"/>
          </p:nvPr>
        </p:nvSpPr>
        <p:spPr/>
        <p:txBody>
          <a:bodyPr/>
          <a:lstStyle/>
          <a:p>
            <a:fld id="{F970FCA7-ABEC-4032-9399-1A208ADDDBD7}" type="slidenum">
              <a:rPr lang="en-US"/>
              <a:pPr/>
              <a:t>90</a:t>
            </a:fld>
            <a:endParaRPr lang="en-US"/>
          </a:p>
        </p:txBody>
      </p:sp>
      <p:sp>
        <p:nvSpPr>
          <p:cNvPr id="68610" name="Rectangle 2"/>
          <p:cNvSpPr>
            <a:spLocks noGrp="1" noChangeArrowheads="1"/>
          </p:cNvSpPr>
          <p:nvPr>
            <p:ph type="title"/>
          </p:nvPr>
        </p:nvSpPr>
        <p:spPr/>
        <p:txBody>
          <a:bodyPr/>
          <a:lstStyle/>
          <a:p>
            <a:r>
              <a:rPr lang="en-US"/>
              <a:t>Data Tree</a:t>
            </a:r>
          </a:p>
        </p:txBody>
      </p:sp>
      <p:pic>
        <p:nvPicPr>
          <p:cNvPr id="68612" name="Picture 4" descr="Figure 7-5"/>
          <p:cNvPicPr>
            <a:picLocks noChangeAspect="1" noChangeArrowheads="1"/>
          </p:cNvPicPr>
          <p:nvPr/>
        </p:nvPicPr>
        <p:blipFill>
          <a:blip r:embed="rId2" cstate="print"/>
          <a:srcRect/>
          <a:stretch>
            <a:fillRect/>
          </a:stretch>
        </p:blipFill>
        <p:spPr bwMode="auto">
          <a:xfrm>
            <a:off x="1835150" y="3352800"/>
            <a:ext cx="5334000" cy="2884488"/>
          </a:xfrm>
          <a:prstGeom prst="rect">
            <a:avLst/>
          </a:prstGeom>
          <a:noFill/>
        </p:spPr>
      </p:pic>
      <p:sp>
        <p:nvSpPr>
          <p:cNvPr id="68613" name="Rectangle 5"/>
          <p:cNvSpPr>
            <a:spLocks noGrp="1" noChangeArrowheads="1"/>
          </p:cNvSpPr>
          <p:nvPr>
            <p:ph type="body" idx="1"/>
          </p:nvPr>
        </p:nvSpPr>
        <p:spPr>
          <a:xfrm>
            <a:off x="912813" y="1905000"/>
            <a:ext cx="7331075" cy="1595438"/>
          </a:xfrm>
        </p:spPr>
        <p:txBody>
          <a:bodyPr/>
          <a:lstStyle/>
          <a:p>
            <a:r>
              <a:rPr lang="en-AU" sz="2000"/>
              <a:t>In some cases, the content model may benefit from a richer analysis</a:t>
            </a:r>
          </a:p>
          <a:p>
            <a:r>
              <a:rPr lang="en-AU" sz="2000" i="1"/>
              <a:t>Data trees </a:t>
            </a:r>
            <a:r>
              <a:rPr lang="en-AU" sz="2000"/>
              <a:t>depict the relationships among content objects and/or the hierarchy of content maintained by a WebApp.</a:t>
            </a:r>
          </a:p>
          <a:p>
            <a:endParaRPr lang="en-AU" sz="200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425CE5F8-3B4A-49DF-93B5-EFD5BEA62DB7}" type="slidenum">
              <a:rPr lang="en-US"/>
              <a:pPr/>
              <a:t>91</a:t>
            </a:fld>
            <a:endParaRPr lang="en-US"/>
          </a:p>
        </p:txBody>
      </p:sp>
      <p:sp>
        <p:nvSpPr>
          <p:cNvPr id="69634" name="Rectangle 2"/>
          <p:cNvSpPr>
            <a:spLocks noGrp="1" noChangeArrowheads="1"/>
          </p:cNvSpPr>
          <p:nvPr>
            <p:ph type="title"/>
          </p:nvPr>
        </p:nvSpPr>
        <p:spPr/>
        <p:txBody>
          <a:bodyPr/>
          <a:lstStyle/>
          <a:p>
            <a:r>
              <a:rPr lang="en-US"/>
              <a:t>The Interaction Model</a:t>
            </a:r>
          </a:p>
        </p:txBody>
      </p:sp>
      <p:sp>
        <p:nvSpPr>
          <p:cNvPr id="69635" name="Rectangle 3"/>
          <p:cNvSpPr>
            <a:spLocks noGrp="1" noChangeArrowheads="1"/>
          </p:cNvSpPr>
          <p:nvPr>
            <p:ph type="body" idx="1"/>
          </p:nvPr>
        </p:nvSpPr>
        <p:spPr/>
        <p:txBody>
          <a:bodyPr/>
          <a:lstStyle/>
          <a:p>
            <a:pPr>
              <a:lnSpc>
                <a:spcPct val="90000"/>
              </a:lnSpc>
            </a:pPr>
            <a:r>
              <a:rPr lang="en-US"/>
              <a:t>Can be represented using:</a:t>
            </a:r>
          </a:p>
          <a:p>
            <a:pPr lvl="1">
              <a:lnSpc>
                <a:spcPct val="90000"/>
              </a:lnSpc>
            </a:pPr>
            <a:r>
              <a:rPr lang="en-US"/>
              <a:t>Use cases</a:t>
            </a:r>
          </a:p>
          <a:p>
            <a:pPr lvl="1">
              <a:lnSpc>
                <a:spcPct val="90000"/>
              </a:lnSpc>
            </a:pPr>
            <a:r>
              <a:rPr lang="en-US"/>
              <a:t>Sequence diagrams</a:t>
            </a:r>
          </a:p>
          <a:p>
            <a:pPr lvl="1">
              <a:lnSpc>
                <a:spcPct val="90000"/>
              </a:lnSpc>
            </a:pPr>
            <a:r>
              <a:rPr lang="en-US"/>
              <a:t>State diagrams</a:t>
            </a:r>
          </a:p>
          <a:p>
            <a:pPr lvl="1">
              <a:lnSpc>
                <a:spcPct val="90000"/>
              </a:lnSpc>
            </a:pPr>
            <a:r>
              <a:rPr lang="en-US"/>
              <a:t>User interface prototypes</a:t>
            </a:r>
          </a:p>
          <a:p>
            <a:pPr>
              <a:lnSpc>
                <a:spcPct val="90000"/>
              </a:lnSpc>
              <a:spcBef>
                <a:spcPts val="300"/>
              </a:spcBef>
            </a:pPr>
            <a:r>
              <a:rPr lang="en-US">
                <a:solidFill>
                  <a:srgbClr val="000000"/>
                </a:solidFill>
              </a:rPr>
              <a:t>In many instances, a set of use cases is sufficient to describe the interaction at an analysis level (further refinement and detail will be introduced during design)</a:t>
            </a:r>
          </a:p>
          <a:p>
            <a:pPr>
              <a:lnSpc>
                <a:spcPct val="90000"/>
              </a:lnSpc>
              <a:spcBef>
                <a:spcPts val="300"/>
              </a:spcBef>
            </a:pPr>
            <a:r>
              <a:rPr lang="en-US">
                <a:solidFill>
                  <a:srgbClr val="000000"/>
                </a:solidFill>
              </a:rPr>
              <a:t>However, when the sequence of interaction is complex and involves multiple analysis classes or many tasks, it is sometimes worthwhile to depict it using a more rigorous diagrammatic form.</a:t>
            </a:r>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6" name="Slide Number Placeholder 4"/>
          <p:cNvSpPr>
            <a:spLocks noGrp="1"/>
          </p:cNvSpPr>
          <p:nvPr>
            <p:ph type="sldNum" sz="quarter" idx="11"/>
          </p:nvPr>
        </p:nvSpPr>
        <p:spPr/>
        <p:txBody>
          <a:bodyPr/>
          <a:lstStyle/>
          <a:p>
            <a:fld id="{12EBA341-E510-4F9D-8BA5-68F303B79D79}" type="slidenum">
              <a:rPr lang="en-US"/>
              <a:pPr/>
              <a:t>92</a:t>
            </a:fld>
            <a:endParaRPr lang="en-US"/>
          </a:p>
        </p:txBody>
      </p:sp>
      <p:sp>
        <p:nvSpPr>
          <p:cNvPr id="70658" name="Rectangle 2"/>
          <p:cNvSpPr>
            <a:spLocks noGrp="1" noChangeArrowheads="1"/>
          </p:cNvSpPr>
          <p:nvPr>
            <p:ph type="title"/>
          </p:nvPr>
        </p:nvSpPr>
        <p:spPr/>
        <p:txBody>
          <a:bodyPr/>
          <a:lstStyle/>
          <a:p>
            <a:r>
              <a:rPr lang="en-US"/>
              <a:t>Sequence Diagram</a:t>
            </a:r>
          </a:p>
        </p:txBody>
      </p:sp>
      <p:pic>
        <p:nvPicPr>
          <p:cNvPr id="70660" name="Picture 4" descr="Figure 7-7"/>
          <p:cNvPicPr>
            <a:picLocks noChangeAspect="1" noChangeArrowheads="1"/>
          </p:cNvPicPr>
          <p:nvPr/>
        </p:nvPicPr>
        <p:blipFill>
          <a:blip r:embed="rId2" cstate="print"/>
          <a:srcRect/>
          <a:stretch>
            <a:fillRect/>
          </a:stretch>
        </p:blipFill>
        <p:spPr bwMode="auto">
          <a:xfrm>
            <a:off x="827088" y="1916113"/>
            <a:ext cx="4451350" cy="4203700"/>
          </a:xfrm>
          <a:prstGeom prst="rect">
            <a:avLst/>
          </a:prstGeom>
          <a:noFill/>
        </p:spPr>
      </p:pic>
      <p:sp>
        <p:nvSpPr>
          <p:cNvPr id="70661" name="Rectangle 5"/>
          <p:cNvSpPr>
            <a:spLocks noGrp="1" noChangeArrowheads="1"/>
          </p:cNvSpPr>
          <p:nvPr>
            <p:ph type="body" idx="1"/>
          </p:nvPr>
        </p:nvSpPr>
        <p:spPr>
          <a:xfrm>
            <a:off x="5940425" y="1916113"/>
            <a:ext cx="2592388" cy="2603500"/>
          </a:xfrm>
        </p:spPr>
        <p:txBody>
          <a:bodyPr/>
          <a:lstStyle/>
          <a:p>
            <a:pPr>
              <a:lnSpc>
                <a:spcPct val="90000"/>
              </a:lnSpc>
              <a:buFont typeface="Wingdings" pitchFamily="2" charset="2"/>
              <a:buNone/>
            </a:pPr>
            <a:r>
              <a:rPr lang="en-AU" sz="2000"/>
              <a:t>	UML </a:t>
            </a:r>
            <a:r>
              <a:rPr lang="en-AU" sz="2000" i="1"/>
              <a:t>sequence diagrams </a:t>
            </a:r>
            <a:r>
              <a:rPr lang="en-AU" sz="2000"/>
              <a:t>describe how user actions collaborate with analysis classes (the structural elements of a system).</a:t>
            </a:r>
          </a:p>
          <a:p>
            <a:pPr>
              <a:lnSpc>
                <a:spcPct val="90000"/>
              </a:lnSpc>
            </a:pPr>
            <a:endParaRPr lang="en-AU" sz="200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6" name="Slide Number Placeholder 4"/>
          <p:cNvSpPr>
            <a:spLocks noGrp="1"/>
          </p:cNvSpPr>
          <p:nvPr>
            <p:ph type="sldNum" sz="quarter" idx="11"/>
          </p:nvPr>
        </p:nvSpPr>
        <p:spPr/>
        <p:txBody>
          <a:bodyPr/>
          <a:lstStyle/>
          <a:p>
            <a:fld id="{058E932E-81BD-4E4D-A429-BE875322A9A2}" type="slidenum">
              <a:rPr lang="en-US"/>
              <a:pPr/>
              <a:t>93</a:t>
            </a:fld>
            <a:endParaRPr lang="en-US"/>
          </a:p>
        </p:txBody>
      </p:sp>
      <p:sp>
        <p:nvSpPr>
          <p:cNvPr id="71682" name="Rectangle 2"/>
          <p:cNvSpPr>
            <a:spLocks noGrp="1" noChangeArrowheads="1"/>
          </p:cNvSpPr>
          <p:nvPr>
            <p:ph type="title"/>
          </p:nvPr>
        </p:nvSpPr>
        <p:spPr/>
        <p:txBody>
          <a:bodyPr/>
          <a:lstStyle/>
          <a:p>
            <a:r>
              <a:rPr lang="en-US"/>
              <a:t>State Diagram</a:t>
            </a:r>
          </a:p>
        </p:txBody>
      </p:sp>
      <p:pic>
        <p:nvPicPr>
          <p:cNvPr id="71684" name="Picture 4" descr="Figure 7-8"/>
          <p:cNvPicPr>
            <a:picLocks noChangeAspect="1" noChangeArrowheads="1"/>
          </p:cNvPicPr>
          <p:nvPr/>
        </p:nvPicPr>
        <p:blipFill>
          <a:blip r:embed="rId2" cstate="print"/>
          <a:srcRect/>
          <a:stretch>
            <a:fillRect/>
          </a:stretch>
        </p:blipFill>
        <p:spPr bwMode="auto">
          <a:xfrm>
            <a:off x="1676400" y="2133600"/>
            <a:ext cx="5776913" cy="2212975"/>
          </a:xfrm>
          <a:prstGeom prst="rect">
            <a:avLst/>
          </a:prstGeom>
          <a:noFill/>
        </p:spPr>
      </p:pic>
      <p:sp>
        <p:nvSpPr>
          <p:cNvPr id="71685" name="Rectangle 5"/>
          <p:cNvSpPr>
            <a:spLocks noGrp="1" noChangeArrowheads="1"/>
          </p:cNvSpPr>
          <p:nvPr>
            <p:ph type="body" idx="1"/>
          </p:nvPr>
        </p:nvSpPr>
        <p:spPr>
          <a:xfrm>
            <a:off x="900113" y="4581525"/>
            <a:ext cx="7632700" cy="1296988"/>
          </a:xfrm>
        </p:spPr>
        <p:txBody>
          <a:bodyPr/>
          <a:lstStyle/>
          <a:p>
            <a:pPr>
              <a:lnSpc>
                <a:spcPct val="80000"/>
              </a:lnSpc>
            </a:pPr>
            <a:r>
              <a:rPr lang="en-AU" sz="1800"/>
              <a:t>UML </a:t>
            </a:r>
            <a:r>
              <a:rPr lang="en-AU" sz="1800" i="1"/>
              <a:t>state diagrams </a:t>
            </a:r>
            <a:r>
              <a:rPr lang="en-AU" sz="1800"/>
              <a:t>describe dynamic behavior of the WebApp as an interaction occurs.</a:t>
            </a:r>
          </a:p>
          <a:p>
            <a:pPr>
              <a:lnSpc>
                <a:spcPct val="80000"/>
              </a:lnSpc>
            </a:pPr>
            <a:r>
              <a:rPr lang="en-AU" sz="1800"/>
              <a:t>State diagrams are most useful when a user interaction triggers a change in the state of the WebApp—and hence changes the way in which it might react to a user.</a:t>
            </a:r>
          </a:p>
          <a:p>
            <a:pPr>
              <a:lnSpc>
                <a:spcPct val="80000"/>
              </a:lnSpc>
            </a:pPr>
            <a:endParaRPr lang="en-AU" sz="180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6" name="Slide Number Placeholder 4"/>
          <p:cNvSpPr>
            <a:spLocks noGrp="1"/>
          </p:cNvSpPr>
          <p:nvPr>
            <p:ph type="sldNum" sz="quarter" idx="11"/>
          </p:nvPr>
        </p:nvSpPr>
        <p:spPr/>
        <p:txBody>
          <a:bodyPr/>
          <a:lstStyle/>
          <a:p>
            <a:fld id="{DB30003B-B579-4C24-B286-F7F1FC7B5552}" type="slidenum">
              <a:rPr lang="en-US"/>
              <a:pPr/>
              <a:t>94</a:t>
            </a:fld>
            <a:endParaRPr lang="en-US"/>
          </a:p>
        </p:txBody>
      </p:sp>
      <p:sp>
        <p:nvSpPr>
          <p:cNvPr id="72706" name="Rectangle 2"/>
          <p:cNvSpPr>
            <a:spLocks noGrp="1" noChangeArrowheads="1"/>
          </p:cNvSpPr>
          <p:nvPr>
            <p:ph type="title"/>
          </p:nvPr>
        </p:nvSpPr>
        <p:spPr/>
        <p:txBody>
          <a:bodyPr/>
          <a:lstStyle/>
          <a:p>
            <a:r>
              <a:rPr lang="en-US"/>
              <a:t>Active Interface Prototype</a:t>
            </a:r>
          </a:p>
        </p:txBody>
      </p:sp>
      <p:graphicFrame>
        <p:nvGraphicFramePr>
          <p:cNvPr id="72711" name="Object 7"/>
          <p:cNvGraphicFramePr>
            <a:graphicFrameLocks noChangeAspect="1"/>
          </p:cNvGraphicFramePr>
          <p:nvPr/>
        </p:nvGraphicFramePr>
        <p:xfrm>
          <a:off x="971550" y="1844675"/>
          <a:ext cx="4267200" cy="4267200"/>
        </p:xfrm>
        <a:graphic>
          <a:graphicData uri="http://schemas.openxmlformats.org/presentationml/2006/ole">
            <p:oleObj spid="_x0000_s72711" name="Document" r:id="rId3" imgW="5474208" imgH="4407408" progId="Word.Document.8">
              <p:embed/>
            </p:oleObj>
          </a:graphicData>
        </a:graphic>
      </p:graphicFrame>
      <p:sp>
        <p:nvSpPr>
          <p:cNvPr id="72712" name="Rectangle 8"/>
          <p:cNvSpPr>
            <a:spLocks noGrp="1" noChangeArrowheads="1"/>
          </p:cNvSpPr>
          <p:nvPr>
            <p:ph type="body" idx="1"/>
          </p:nvPr>
        </p:nvSpPr>
        <p:spPr>
          <a:xfrm>
            <a:off x="5580063" y="1916113"/>
            <a:ext cx="2736850" cy="4191000"/>
          </a:xfrm>
        </p:spPr>
        <p:txBody>
          <a:bodyPr/>
          <a:lstStyle/>
          <a:p>
            <a:r>
              <a:rPr lang="en-AU" sz="2000"/>
              <a:t>A prototype shows the layout of the user interface, the content, interaction mechanisms and overall aesthetic</a:t>
            </a:r>
          </a:p>
          <a:p>
            <a:r>
              <a:rPr lang="en-AU" sz="2000"/>
              <a:t>Supports validation with the client of the requirements and analysis</a:t>
            </a:r>
          </a:p>
          <a:p>
            <a:endParaRPr lang="en-AU" sz="200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F0736DBB-0479-4DEC-901C-7050D9FE3DF0}" type="slidenum">
              <a:rPr lang="en-US"/>
              <a:pPr/>
              <a:t>95</a:t>
            </a:fld>
            <a:endParaRPr lang="en-US"/>
          </a:p>
        </p:txBody>
      </p:sp>
      <p:sp>
        <p:nvSpPr>
          <p:cNvPr id="73730" name="Rectangle 2"/>
          <p:cNvSpPr>
            <a:spLocks noGrp="1" noChangeArrowheads="1"/>
          </p:cNvSpPr>
          <p:nvPr>
            <p:ph type="title"/>
          </p:nvPr>
        </p:nvSpPr>
        <p:spPr/>
        <p:txBody>
          <a:bodyPr/>
          <a:lstStyle/>
          <a:p>
            <a:r>
              <a:rPr lang="en-US"/>
              <a:t>The Functional Model</a:t>
            </a:r>
          </a:p>
        </p:txBody>
      </p:sp>
      <p:sp>
        <p:nvSpPr>
          <p:cNvPr id="73731" name="Rectangle 3"/>
          <p:cNvSpPr>
            <a:spLocks noGrp="1" noChangeArrowheads="1"/>
          </p:cNvSpPr>
          <p:nvPr>
            <p:ph type="body" idx="1"/>
          </p:nvPr>
        </p:nvSpPr>
        <p:spPr/>
        <p:txBody>
          <a:bodyPr/>
          <a:lstStyle/>
          <a:p>
            <a:r>
              <a:rPr lang="en-US"/>
              <a:t>Addresses two processing elements of the WebApp, each representing a different level of procedural abstraction: </a:t>
            </a:r>
          </a:p>
          <a:p>
            <a:pPr lvl="1"/>
            <a:r>
              <a:rPr lang="en-US"/>
              <a:t>user-observable functionality that is delivered by the WebApp to end users, and </a:t>
            </a:r>
          </a:p>
          <a:p>
            <a:pPr lvl="1"/>
            <a:r>
              <a:rPr lang="en-US"/>
              <a:t>the operations contained within analysis classes that implement behaviors associated with the class.</a:t>
            </a:r>
          </a:p>
          <a:p>
            <a:r>
              <a:rPr lang="en-US"/>
              <a:t>The UML </a:t>
            </a:r>
            <a:r>
              <a:rPr lang="en-US" i="1">
                <a:solidFill>
                  <a:schemeClr val="folHlink"/>
                </a:solidFill>
              </a:rPr>
              <a:t>activity diagram</a:t>
            </a:r>
            <a:r>
              <a:rPr lang="en-US"/>
              <a:t> can be used to represent processing details</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6" name="Slide Number Placeholder 4"/>
          <p:cNvSpPr>
            <a:spLocks noGrp="1"/>
          </p:cNvSpPr>
          <p:nvPr>
            <p:ph type="sldNum" sz="quarter" idx="11"/>
          </p:nvPr>
        </p:nvSpPr>
        <p:spPr/>
        <p:txBody>
          <a:bodyPr/>
          <a:lstStyle/>
          <a:p>
            <a:fld id="{80AEDD41-3D61-4F2B-8F37-2BA8726E11BC}" type="slidenum">
              <a:rPr lang="en-US"/>
              <a:pPr/>
              <a:t>96</a:t>
            </a:fld>
            <a:endParaRPr lang="en-US"/>
          </a:p>
        </p:txBody>
      </p:sp>
      <p:sp>
        <p:nvSpPr>
          <p:cNvPr id="74754" name="Rectangle 2"/>
          <p:cNvSpPr>
            <a:spLocks noGrp="1" noChangeArrowheads="1"/>
          </p:cNvSpPr>
          <p:nvPr>
            <p:ph type="title"/>
          </p:nvPr>
        </p:nvSpPr>
        <p:spPr/>
        <p:txBody>
          <a:bodyPr/>
          <a:lstStyle/>
          <a:p>
            <a:r>
              <a:rPr lang="en-US"/>
              <a:t>Activity Diagram</a:t>
            </a:r>
          </a:p>
        </p:txBody>
      </p:sp>
      <p:pic>
        <p:nvPicPr>
          <p:cNvPr id="74756" name="Picture 4" descr="Figure 7-10"/>
          <p:cNvPicPr>
            <a:picLocks noChangeAspect="1" noChangeArrowheads="1"/>
          </p:cNvPicPr>
          <p:nvPr/>
        </p:nvPicPr>
        <p:blipFill>
          <a:blip r:embed="rId2" cstate="print"/>
          <a:srcRect/>
          <a:stretch>
            <a:fillRect/>
          </a:stretch>
        </p:blipFill>
        <p:spPr bwMode="auto">
          <a:xfrm>
            <a:off x="4716463" y="2205038"/>
            <a:ext cx="3879850" cy="3756025"/>
          </a:xfrm>
          <a:prstGeom prst="rect">
            <a:avLst/>
          </a:prstGeom>
          <a:noFill/>
        </p:spPr>
      </p:pic>
      <p:sp>
        <p:nvSpPr>
          <p:cNvPr id="74757" name="Rectangle 5"/>
          <p:cNvSpPr>
            <a:spLocks noGrp="1" noChangeArrowheads="1"/>
          </p:cNvSpPr>
          <p:nvPr>
            <p:ph type="body" idx="1"/>
          </p:nvPr>
        </p:nvSpPr>
        <p:spPr>
          <a:xfrm>
            <a:off x="912813" y="1905000"/>
            <a:ext cx="3659187" cy="3324225"/>
          </a:xfrm>
        </p:spPr>
        <p:txBody>
          <a:bodyPr/>
          <a:lstStyle/>
          <a:p>
            <a:r>
              <a:rPr lang="en-AU" sz="2000"/>
              <a:t>Illustrates the processing flow and logical decisions within the flow.</a:t>
            </a:r>
          </a:p>
          <a:p>
            <a:pPr lvl="1"/>
            <a:r>
              <a:rPr lang="en-AU" sz="1800"/>
              <a:t>The construction details indicate how these operations are invoked, and the interface details for each operation are not considered until WebApp design commences.</a:t>
            </a:r>
          </a:p>
          <a:p>
            <a:endParaRPr lang="en-AU" sz="200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5BC8BA41-1183-4A2E-A1D9-8D34573A753C}" type="slidenum">
              <a:rPr lang="en-US"/>
              <a:pPr/>
              <a:t>97</a:t>
            </a:fld>
            <a:endParaRPr lang="en-US"/>
          </a:p>
        </p:txBody>
      </p:sp>
      <p:sp>
        <p:nvSpPr>
          <p:cNvPr id="75778" name="Rectangle 2"/>
          <p:cNvSpPr>
            <a:spLocks noGrp="1" noChangeArrowheads="1"/>
          </p:cNvSpPr>
          <p:nvPr>
            <p:ph type="title"/>
          </p:nvPr>
        </p:nvSpPr>
        <p:spPr/>
        <p:txBody>
          <a:bodyPr/>
          <a:lstStyle/>
          <a:p>
            <a:r>
              <a:rPr lang="en-US"/>
              <a:t>The Configuration Model</a:t>
            </a:r>
          </a:p>
        </p:txBody>
      </p:sp>
      <p:sp>
        <p:nvSpPr>
          <p:cNvPr id="75779" name="Rectangle 3"/>
          <p:cNvSpPr>
            <a:spLocks noGrp="1" noChangeArrowheads="1"/>
          </p:cNvSpPr>
          <p:nvPr>
            <p:ph type="body" idx="1"/>
          </p:nvPr>
        </p:nvSpPr>
        <p:spPr/>
        <p:txBody>
          <a:bodyPr/>
          <a:lstStyle/>
          <a:p>
            <a:r>
              <a:rPr lang="en-US"/>
              <a:t>Among the many configuration issues that should be addressed are:</a:t>
            </a:r>
          </a:p>
          <a:p>
            <a:pPr lvl="1"/>
            <a:r>
              <a:rPr lang="en-US">
                <a:latin typeface="Palatino" pitchFamily="18" charset="0"/>
              </a:rPr>
              <a:t>Server hardware and operating system environments</a:t>
            </a:r>
          </a:p>
          <a:p>
            <a:pPr lvl="1"/>
            <a:r>
              <a:rPr lang="en-US">
                <a:latin typeface="Palatino" pitchFamily="18" charset="0"/>
              </a:rPr>
              <a:t>Interoperability considerations on the server side (e.g., large database access, other IT applications, specialized communication protocols)</a:t>
            </a:r>
          </a:p>
          <a:p>
            <a:pPr lvl="1"/>
            <a:r>
              <a:rPr lang="en-US">
                <a:latin typeface="Palatino" pitchFamily="18" charset="0"/>
              </a:rPr>
              <a:t>On the client side: </a:t>
            </a:r>
          </a:p>
          <a:p>
            <a:pPr lvl="2"/>
            <a:r>
              <a:rPr lang="en-US">
                <a:latin typeface="Palatino" pitchFamily="18" charset="0"/>
              </a:rPr>
              <a:t>Local OS</a:t>
            </a:r>
          </a:p>
          <a:p>
            <a:pPr lvl="2"/>
            <a:r>
              <a:rPr lang="en-US">
                <a:latin typeface="Palatino" pitchFamily="18" charset="0"/>
              </a:rPr>
              <a:t>Browser software</a:t>
            </a:r>
          </a:p>
          <a:p>
            <a:pPr lvl="2"/>
            <a:r>
              <a:rPr lang="en-US">
                <a:latin typeface="Palatino" pitchFamily="18" charset="0"/>
              </a:rPr>
              <a:t>Client hardware variations</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C5557222-2643-44B4-9BB2-4F6C1852C8AC}" type="slidenum">
              <a:rPr lang="en-US"/>
              <a:pPr/>
              <a:t>98</a:t>
            </a:fld>
            <a:endParaRPr lang="en-US"/>
          </a:p>
        </p:txBody>
      </p:sp>
      <p:sp>
        <p:nvSpPr>
          <p:cNvPr id="76802" name="Rectangle 2"/>
          <p:cNvSpPr>
            <a:spLocks noGrp="1" noChangeArrowheads="1"/>
          </p:cNvSpPr>
          <p:nvPr>
            <p:ph type="title"/>
          </p:nvPr>
        </p:nvSpPr>
        <p:spPr/>
        <p:txBody>
          <a:bodyPr/>
          <a:lstStyle/>
          <a:p>
            <a:r>
              <a:rPr lang="en-US"/>
              <a:t>Relation-Navigation Analysis</a:t>
            </a:r>
          </a:p>
        </p:txBody>
      </p:sp>
      <p:sp>
        <p:nvSpPr>
          <p:cNvPr id="76803" name="Rectangle 3"/>
          <p:cNvSpPr>
            <a:spLocks noGrp="1" noChangeArrowheads="1"/>
          </p:cNvSpPr>
          <p:nvPr>
            <p:ph type="body" idx="1"/>
          </p:nvPr>
        </p:nvSpPr>
        <p:spPr/>
        <p:txBody>
          <a:bodyPr/>
          <a:lstStyle/>
          <a:p>
            <a:pPr>
              <a:lnSpc>
                <a:spcPct val="90000"/>
              </a:lnSpc>
            </a:pPr>
            <a:r>
              <a:rPr lang="en-US" sz="2000" i="1">
                <a:latin typeface="Palatino" pitchFamily="18" charset="0"/>
              </a:rPr>
              <a:t>Relationship-navigation analysis</a:t>
            </a:r>
            <a:r>
              <a:rPr lang="en-US" sz="2000">
                <a:latin typeface="Palatino" pitchFamily="18" charset="0"/>
              </a:rPr>
              <a:t> (RNA) provides a series of analysis steps that strive to identify relationships among the elements uncovered as part of the creation of the analysis model</a:t>
            </a:r>
          </a:p>
          <a:p>
            <a:pPr>
              <a:lnSpc>
                <a:spcPct val="90000"/>
              </a:lnSpc>
              <a:spcBef>
                <a:spcPts val="1200"/>
              </a:spcBef>
            </a:pPr>
            <a:r>
              <a:rPr lang="en-US" sz="2000">
                <a:latin typeface="Palatino" pitchFamily="18" charset="0"/>
              </a:rPr>
              <a:t>The RNA approach is organized into five steps: </a:t>
            </a:r>
          </a:p>
          <a:p>
            <a:pPr lvl="1">
              <a:lnSpc>
                <a:spcPct val="90000"/>
              </a:lnSpc>
              <a:spcBef>
                <a:spcPts val="300"/>
              </a:spcBef>
            </a:pPr>
            <a:r>
              <a:rPr lang="en-US" sz="1800" b="1">
                <a:latin typeface="Palatino" pitchFamily="18" charset="0"/>
              </a:rPr>
              <a:t>Stakeholder analysis.</a:t>
            </a:r>
            <a:r>
              <a:rPr lang="en-US" sz="1800">
                <a:latin typeface="Palatino" pitchFamily="18" charset="0"/>
              </a:rPr>
              <a:t> Identifies the various user categories, and establishes an appropriate stakeholder hierarchy</a:t>
            </a:r>
          </a:p>
          <a:p>
            <a:pPr lvl="1">
              <a:lnSpc>
                <a:spcPct val="90000"/>
              </a:lnSpc>
            </a:pPr>
            <a:r>
              <a:rPr lang="en-US" sz="1800" b="1">
                <a:latin typeface="Palatino" pitchFamily="18" charset="0"/>
              </a:rPr>
              <a:t>Element analysis.</a:t>
            </a:r>
            <a:r>
              <a:rPr lang="en-US" sz="1800">
                <a:latin typeface="Palatino" pitchFamily="18" charset="0"/>
              </a:rPr>
              <a:t> Identifies the content objects and functional elements that are of interest to end users</a:t>
            </a:r>
          </a:p>
          <a:p>
            <a:pPr lvl="1">
              <a:lnSpc>
                <a:spcPct val="90000"/>
              </a:lnSpc>
            </a:pPr>
            <a:r>
              <a:rPr lang="en-US" sz="1800" b="1">
                <a:latin typeface="Palatino" pitchFamily="18" charset="0"/>
              </a:rPr>
              <a:t>Relationship analysis.</a:t>
            </a:r>
            <a:r>
              <a:rPr lang="en-US" sz="1800">
                <a:latin typeface="Palatino" pitchFamily="18" charset="0"/>
              </a:rPr>
              <a:t> Describes the relationships that exist among the WebApp elements</a:t>
            </a:r>
          </a:p>
          <a:p>
            <a:pPr lvl="1">
              <a:lnSpc>
                <a:spcPct val="90000"/>
              </a:lnSpc>
            </a:pPr>
            <a:r>
              <a:rPr lang="en-US" sz="1800" b="1">
                <a:latin typeface="Palatino" pitchFamily="18" charset="0"/>
              </a:rPr>
              <a:t>Navigation analysis.</a:t>
            </a:r>
            <a:r>
              <a:rPr lang="en-US" sz="1800">
                <a:latin typeface="Palatino" pitchFamily="18" charset="0"/>
              </a:rPr>
              <a:t> Examines how users might access individual elements or groups of elements</a:t>
            </a:r>
          </a:p>
          <a:p>
            <a:pPr lvl="1">
              <a:lnSpc>
                <a:spcPct val="90000"/>
              </a:lnSpc>
            </a:pPr>
            <a:r>
              <a:rPr lang="en-US" sz="1800" b="1">
                <a:latin typeface="Palatino" pitchFamily="18" charset="0"/>
              </a:rPr>
              <a:t>Evaluation analysis.</a:t>
            </a:r>
            <a:r>
              <a:rPr lang="en-US" sz="1800">
                <a:latin typeface="Palatino" pitchFamily="18" charset="0"/>
              </a:rPr>
              <a:t> Considers pragmatic issues (e.g., cost-benefit) associated with implementing the relationships defined earlier</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E663CEAC-E01B-451D-BDE3-0FAC1EC5925D}" type="slidenum">
              <a:rPr lang="en-US"/>
              <a:pPr/>
              <a:t>99</a:t>
            </a:fld>
            <a:endParaRPr lang="en-US"/>
          </a:p>
        </p:txBody>
      </p:sp>
      <p:sp>
        <p:nvSpPr>
          <p:cNvPr id="77826" name="Rectangle 2"/>
          <p:cNvSpPr>
            <a:spLocks noGrp="1" noChangeArrowheads="1"/>
          </p:cNvSpPr>
          <p:nvPr>
            <p:ph type="title"/>
          </p:nvPr>
        </p:nvSpPr>
        <p:spPr/>
        <p:txBody>
          <a:bodyPr/>
          <a:lstStyle/>
          <a:p>
            <a:r>
              <a:rPr lang="en-US"/>
              <a:t>Chapter 8  </a:t>
            </a:r>
            <a:r>
              <a:rPr lang="en-US" i="1"/>
              <a:t>WebApp Design</a:t>
            </a:r>
            <a:endParaRPr lang="en-US"/>
          </a:p>
        </p:txBody>
      </p:sp>
      <p:sp>
        <p:nvSpPr>
          <p:cNvPr id="77827" name="Rectangle 3"/>
          <p:cNvSpPr>
            <a:spLocks noGrp="1" noChangeArrowheads="1"/>
          </p:cNvSpPr>
          <p:nvPr>
            <p:ph type="body" idx="1"/>
          </p:nvPr>
        </p:nvSpPr>
        <p:spPr/>
        <p:txBody>
          <a:bodyPr/>
          <a:lstStyle/>
          <a:p>
            <a:pPr>
              <a:lnSpc>
                <a:spcPct val="90000"/>
              </a:lnSpc>
            </a:pPr>
            <a:r>
              <a:rPr lang="en-US">
                <a:latin typeface="Palatino" pitchFamily="18" charset="0"/>
              </a:rPr>
              <a:t> </a:t>
            </a:r>
            <a:r>
              <a:rPr lang="en-US" sz="2000">
                <a:latin typeface="Palatino" pitchFamily="18" charset="0"/>
              </a:rPr>
              <a:t>Jakob Nielsen [Nie00] states: “There are essentially two basic approaches to design: the </a:t>
            </a:r>
            <a:r>
              <a:rPr lang="en-US" sz="2000">
                <a:solidFill>
                  <a:schemeClr val="folHlink"/>
                </a:solidFill>
                <a:latin typeface="Palatino" pitchFamily="18" charset="0"/>
              </a:rPr>
              <a:t>artistic ideal of expressing yourself</a:t>
            </a:r>
            <a:r>
              <a:rPr lang="en-US" sz="2000">
                <a:latin typeface="Palatino" pitchFamily="18" charset="0"/>
              </a:rPr>
              <a:t> and </a:t>
            </a:r>
            <a:r>
              <a:rPr lang="en-US" sz="2000">
                <a:solidFill>
                  <a:schemeClr val="folHlink"/>
                </a:solidFill>
                <a:latin typeface="Palatino" pitchFamily="18" charset="0"/>
              </a:rPr>
              <a:t>the engineering ideal of solving a problem for a customer</a:t>
            </a:r>
            <a:r>
              <a:rPr lang="en-US" sz="2000">
                <a:latin typeface="Palatino" pitchFamily="18" charset="0"/>
              </a:rPr>
              <a:t>.”</a:t>
            </a:r>
          </a:p>
          <a:p>
            <a:pPr>
              <a:lnSpc>
                <a:spcPct val="90000"/>
              </a:lnSpc>
            </a:pPr>
            <a:r>
              <a:rPr lang="en-US" sz="2000">
                <a:latin typeface="Palatino" pitchFamily="18" charset="0"/>
              </a:rPr>
              <a:t>Even today, some proponents of agile software development use WebApps as poster children for the development of applications based on “limited design.”</a:t>
            </a:r>
          </a:p>
          <a:p>
            <a:pPr lvl="1">
              <a:lnSpc>
                <a:spcPct val="90000"/>
              </a:lnSpc>
            </a:pPr>
            <a:r>
              <a:rPr lang="en-US" sz="1800">
                <a:latin typeface="Palatino" pitchFamily="18" charset="0"/>
              </a:rPr>
              <a:t>However --</a:t>
            </a:r>
          </a:p>
          <a:p>
            <a:pPr lvl="2">
              <a:lnSpc>
                <a:spcPct val="90000"/>
              </a:lnSpc>
            </a:pPr>
            <a:r>
              <a:rPr lang="en-US" sz="1600">
                <a:latin typeface="Palatino" pitchFamily="18" charset="0"/>
              </a:rPr>
              <a:t>When content and function are complex</a:t>
            </a:r>
          </a:p>
          <a:p>
            <a:pPr lvl="2">
              <a:lnSpc>
                <a:spcPct val="90000"/>
              </a:lnSpc>
            </a:pPr>
            <a:r>
              <a:rPr lang="en-US" sz="1600">
                <a:latin typeface="Palatino" pitchFamily="18" charset="0"/>
              </a:rPr>
              <a:t>when the size of the WebApp encompasses hundreds of content objects, functions, and analysis classes</a:t>
            </a:r>
          </a:p>
          <a:p>
            <a:pPr lvl="2">
              <a:lnSpc>
                <a:spcPct val="90000"/>
              </a:lnSpc>
            </a:pPr>
            <a:r>
              <a:rPr lang="en-US" sz="1600">
                <a:latin typeface="Palatino" pitchFamily="18" charset="0"/>
              </a:rPr>
              <a:t>when multiple people become involved in the design; and </a:t>
            </a:r>
          </a:p>
          <a:p>
            <a:pPr lvl="2">
              <a:lnSpc>
                <a:spcPct val="90000"/>
              </a:lnSpc>
            </a:pPr>
            <a:r>
              <a:rPr lang="en-US" sz="1600">
                <a:latin typeface="Palatino" pitchFamily="18" charset="0"/>
              </a:rPr>
              <a:t>when the success of the WebApp will have a direct impact on the success of the business, </a:t>
            </a:r>
          </a:p>
          <a:p>
            <a:pPr lvl="2">
              <a:lnSpc>
                <a:spcPct val="90000"/>
              </a:lnSpc>
            </a:pPr>
            <a:r>
              <a:rPr lang="en-US" sz="1600">
                <a:solidFill>
                  <a:schemeClr val="folHlink"/>
                </a:solidFill>
                <a:latin typeface="Palatino" pitchFamily="18" charset="0"/>
              </a:rPr>
              <a:t>design cannot and should not be taken lightly.</a:t>
            </a:r>
            <a:endParaRPr lang="en-US">
              <a:latin typeface="Palatino" pitchFamily="18"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Slide Set to accompany&amp;#x0D;&amp;#x0A;Web Engineering: A Practitioner’s Approach&amp;quot;&quot;/&gt;&lt;property id=&quot;20307&quot; value=&quot;257&quot;/&gt;&lt;/object&gt;&lt;object type=&quot;3&quot; unique_id=&quot;10005&quot;&gt;&lt;property id=&quot;20148&quot; value=&quot;5&quot;/&gt;&lt;property id=&quot;20300&quot; value=&quot;Slide 2 - &amp;quot;Chapter 1: Web-Based Systems&amp;quot;&quot;/&gt;&lt;property id=&quot;20307&quot; value=&quot;258&quot;/&gt;&lt;/object&gt;&lt;object type=&quot;3&quot; unique_id=&quot;10006&quot;&gt;&lt;property id=&quot;20148&quot; value=&quot;5&quot;/&gt;&lt;property id=&quot;20300&quot; value=&quot;Slide 3 - &amp;quot;But Why?&amp;quot;&quot;/&gt;&lt;property id=&quot;20307&quot; value=&quot;259&quot;/&gt;&lt;/object&gt;&lt;object type=&quot;3&quot; unique_id=&quot;10007&quot;&gt;&lt;property id=&quot;20148&quot; value=&quot;5&quot;/&gt;&lt;property id=&quot;20300&quot; value=&quot;Slide 4 - &amp;quot;And What’s the Response?&amp;quot;&quot;/&gt;&lt;property id=&quot;20307&quot; value=&quot;260&quot;/&gt;&lt;/object&gt;&lt;object type=&quot;3&quot; unique_id=&quot;10008&quot;&gt;&lt;property id=&quot;20148&quot; value=&quot;5&quot;/&gt;&lt;property id=&quot;20300&quot; value=&quot;Slide 5 - &amp;quot;The Web&amp;quot;&quot;/&gt;&lt;property id=&quot;20307&quot; value=&quot;261&quot;/&gt;&lt;/object&gt;&lt;object type=&quot;3&quot; unique_id=&quot;10009&quot;&gt;&lt;property id=&quot;20148&quot; value=&quot;5&quot;/&gt;&lt;property id=&quot;20300&quot; value=&quot;Slide 6 - &amp;quot;WebApps&amp;quot;&quot;/&gt;&lt;property id=&quot;20307&quot; value=&quot;262&quot;/&gt;&lt;/object&gt;&lt;object type=&quot;3&quot; unique_id=&quot;10010&quot;&gt;&lt;property id=&quot;20148&quot; value=&quot;5&quot;/&gt;&lt;property id=&quot;20300&quot; value=&quot;Slide 7 - &amp;quot;WebApp Attributes&amp;quot;&quot;/&gt;&lt;property id=&quot;20307&quot; value=&quot;263&quot;/&gt;&lt;/object&gt;&lt;object type=&quot;3&quot; unique_id=&quot;10011&quot;&gt;&lt;property id=&quot;20148&quot; value=&quot;5&quot;/&gt;&lt;property id=&quot;20300&quot; value=&quot;Slide 8 - &amp;quot;WebApp Types&amp;quot;&quot;/&gt;&lt;property id=&quot;20307&quot; value=&quot;264&quot;/&gt;&lt;/object&gt;&lt;object type=&quot;3&quot; unique_id=&quot;10012&quot;&gt;&lt;property id=&quot;20148&quot; value=&quot;5&quot;/&gt;&lt;property id=&quot;20300&quot; value=&quot;Slide 9 - &amp;quot;Chapter 2: Web Engineering&amp;quot;&quot;/&gt;&lt;property id=&quot;20307&quot; value=&quot;265&quot;/&gt;&lt;/object&gt;&lt;object type=&quot;3&quot; unique_id=&quot;10013&quot;&gt;&lt;property id=&quot;20148&quot; value=&quot;5&quot;/&gt;&lt;property id=&quot;20300&quot; value=&quot;Slide 10 - &amp;quot;Why Agility?&amp;quot;&quot;/&gt;&lt;property id=&quot;20307&quot; value=&quot;266&quot;/&gt;&lt;/object&gt;&lt;object type=&quot;3&quot; unique_id=&quot;10014&quot;&gt;&lt;property id=&quot;20148&quot; value=&quot;5&quot;/&gt;&lt;property id=&quot;20300&quot; value=&quot;Slide 11 - &amp;quot;What is an Agile Process?&amp;quot;&quot;/&gt;&lt;property id=&quot;20307&quot; value=&quot;267&quot;/&gt;&lt;/object&gt;&lt;object type=&quot;3&quot; unique_id=&quot;10015&quot;&gt;&lt;property id=&quot;20148&quot; value=&quot;5&quot;/&gt;&lt;property id=&quot;20300&quot; value=&quot;Slide 12 - &amp;quot;What is a WebE Framework?&amp;quot;&quot;/&gt;&lt;property id=&quot;20307&quot; value=&quot;268&quot;/&gt;&lt;/object&gt;&lt;object type=&quot;3&quot; unique_id=&quot;10016&quot;&gt;&lt;property id=&quot;20148&quot; value=&quot;5&quot;/&gt;&lt;property id=&quot;20300&quot; value=&quot;Slide 13 - &amp;quot;A Generic Framework&amp;quot;&quot;/&gt;&lt;property id=&quot;20307&quot; value=&quot;269&quot;/&gt;&lt;/object&gt;&lt;object type=&quot;3&quot; unique_id=&quot;10017&quot;&gt;&lt;property id=&quot;20148&quot; value=&quot;5&quot;/&gt;&lt;property id=&quot;20300&quot; value=&quot;Slide 14 - &amp;quot;The WebE Framework: Activities&amp;quot;&quot;/&gt;&lt;property id=&quot;20307&quot; value=&quot;270&quot;/&gt;&lt;/object&gt;&lt;object type=&quot;3&quot; unique_id=&quot;10018&quot;&gt;&lt;property id=&quot;20148&quot; value=&quot;5&quot;/&gt;&lt;property id=&quot;20300&quot; value=&quot;Slide 15 - &amp;quot;Adapting the Framework&amp;quot;&quot;/&gt;&lt;property id=&quot;20307&quot; value=&quot;271&quot;/&gt;&lt;/object&gt;&lt;object type=&quot;3&quot; unique_id=&quot;10019&quot;&gt;&lt;property id=&quot;20148&quot; value=&quot;5&quot;/&gt;&lt;property id=&quot;20300&quot; value=&quot;Slide 16 - &amp;quot;Underlying Agility Principles - I&amp;quot;&quot;/&gt;&lt;property id=&quot;20307&quot; value=&quot;272&quot;/&gt;&lt;/object&gt;&lt;object type=&quot;3&quot; unique_id=&quot;10020&quot;&gt;&lt;property id=&quot;20148&quot; value=&quot;5&quot;/&gt;&lt;property id=&quot;20300&quot; value=&quot;Slide 17 - &amp;quot;Underlying Agility Principles - II&amp;quot;&quot;/&gt;&lt;property id=&quot;20307&quot; value=&quot;273&quot;/&gt;&lt;/object&gt;&lt;object type=&quot;3&quot; unique_id=&quot;10021&quot;&gt;&lt;property id=&quot;20148&quot; value=&quot;5&quot;/&gt;&lt;property id=&quot;20300&quot; value=&quot;Slide 18 - &amp;quot;The Influence of Software Engineering&amp;quot;&quot;/&gt;&lt;property id=&quot;20307&quot; value=&quot;274&quot;/&gt;&lt;/object&gt;&lt;object type=&quot;3&quot; unique_id=&quot;10022&quot;&gt;&lt;property id=&quot;20148&quot; value=&quot;5&quot;/&gt;&lt;property id=&quot;20300&quot; value=&quot;Slide 19 - &amp;quot;WebE Methods&amp;quot;&quot;/&gt;&lt;property id=&quot;20307&quot; value=&quot;275&quot;/&gt;&lt;/object&gt;&lt;object type=&quot;3&quot; unique_id=&quot;10023&quot;&gt;&lt;property id=&quot;20148&quot; value=&quot;5&quot;/&gt;&lt;property id=&quot;20300&quot; value=&quot;Slide 20 - &amp;quot;What about Tools and Technology?&amp;quot;&quot;/&gt;&lt;property id=&quot;20307&quot; value=&quot;276&quot;/&gt;&lt;/object&gt;&lt;object type=&quot;3&quot; unique_id=&quot;10024&quot;&gt;&lt;property id=&quot;20148&quot; value=&quot;5&quot;/&gt;&lt;property id=&quot;20300&quot; value=&quot;Slide 21 - &amp;quot;WebE Best Practices&amp;quot;&quot;/&gt;&lt;property id=&quot;20307&quot; value=&quot;277&quot;/&gt;&lt;/object&gt;&lt;object type=&quot;3&quot; unique_id=&quot;10025&quot;&gt;&lt;property id=&quot;20148&quot; value=&quot;5&quot;/&gt;&lt;property id=&quot;20300&quot; value=&quot;Slide 22 - &amp;quot;Chapter 3: The WebE Process&amp;quot;&quot;/&gt;&lt;property id=&quot;20307&quot; value=&quot;278&quot;/&gt;&lt;/object&gt;&lt;object type=&quot;3&quot; unique_id=&quot;10026&quot;&gt;&lt;property id=&quot;20148&quot; value=&quot;5&quot;/&gt;&lt;property id=&quot;20300&quot; value=&quot;Slide 23 - &amp;quot;Incremental Delivery&amp;quot;&quot;/&gt;&lt;property id=&quot;20307&quot; value=&quot;279&quot;/&gt;&lt;/object&gt;&lt;object type=&quot;3&quot; unique_id=&quot;10027&quot;&gt;&lt;property id=&quot;20148&quot; value=&quot;5&quot;/&gt;&lt;property id=&quot;20300&quot; value=&quot;Slide 24 - &amp;quot;WebE Process Activities &amp;amp; Actions&amp;quot;&quot;/&gt;&lt;property id=&quot;20307&quot; value=&quot;280&quot;/&gt;&lt;/object&gt;&lt;object type=&quot;3&quot; unique_id=&quot;10028&quot;&gt;&lt;property id=&quot;20148&quot; value=&quot;5&quot;/&gt;&lt;property id=&quot;20300&quot; value=&quot;Slide 25 - &amp;quot;Conducting Framework Activities-I&amp;quot;&quot;/&gt;&lt;property id=&quot;20307&quot; value=&quot;281&quot;/&gt;&lt;/object&gt;&lt;object type=&quot;3&quot; unique_id=&quot;10029&quot;&gt;&lt;property id=&quot;20148&quot; value=&quot;5&quot;/&gt;&lt;property id=&quot;20300&quot; value=&quot;Slide 26 - &amp;quot;Conducting Framework Activities-II&amp;quot;&quot;/&gt;&lt;property id=&quot;20307&quot; value=&quot;282&quot;/&gt;&lt;/object&gt;&lt;object type=&quot;3&quot; unique_id=&quot;10030&quot;&gt;&lt;property id=&quot;20148&quot; value=&quot;5&quot;/&gt;&lt;property id=&quot;20300&quot; value=&quot;Slide 27 - &amp;quot;Conducting Framework Activities-III&amp;quot;&quot;/&gt;&lt;property id=&quot;20307&quot; value=&quot;283&quot;/&gt;&lt;/object&gt;&lt;object type=&quot;3&quot; unique_id=&quot;10031&quot;&gt;&lt;property id=&quot;20148&quot; value=&quot;5&quot;/&gt;&lt;property id=&quot;20300&quot; value=&quot;Slide 28 - &amp;quot;Conducting Framework Activities-IV&amp;quot;&quot;/&gt;&lt;property id=&quot;20307&quot; value=&quot;284&quot;/&gt;&lt;/object&gt;&lt;object type=&quot;3&quot; unique_id=&quot;10032&quot;&gt;&lt;property id=&quot;20148&quot; value=&quot;5&quot;/&gt;&lt;property id=&quot;20300&quot; value=&quot;Slide 29 - &amp;quot;Revisiting the Framework Activities&amp;quot;&quot;/&gt;&lt;property id=&quot;20307&quot; value=&quot;286&quot;/&gt;&lt;/object&gt;&lt;object type=&quot;3&quot; unique_id=&quot;10033&quot;&gt;&lt;property id=&quot;20148&quot; value=&quot;5&quot;/&gt;&lt;property id=&quot;20300&quot; value=&quot;Slide 30 - &amp;quot;Umbrella Activities&amp;quot;&quot;/&gt;&lt;property id=&quot;20307&quot; value=&quot;353&quot;/&gt;&lt;/object&gt;&lt;object type=&quot;3&quot; unique_id=&quot;10034&quot;&gt;&lt;property id=&quot;20148&quot; value=&quot;5&quot;/&gt;&lt;property id=&quot;20300&quot; value=&quot;Slide 31 - &amp;quot;Umbrella Activities&amp;quot;&quot;/&gt;&lt;property id=&quot;20307&quot; value=&quot;287&quot;/&gt;&lt;/object&gt;&lt;object type=&quot;3&quot; unique_id=&quot;10035&quot;&gt;&lt;property id=&quot;20148&quot; value=&quot;5&quot;/&gt;&lt;property id=&quot;20300&quot; value=&quot;Slide 32 - &amp;quot;Chapter 4: Communication&amp;quot;&quot;/&gt;&lt;property id=&quot;20307&quot; value=&quot;288&quot;/&gt;&lt;/object&gt;&lt;object type=&quot;3&quot; unique_id=&quot;10036&quot;&gt;&lt;property id=&quot;20148&quot; value=&quot;5&quot;/&gt;&lt;property id=&quot;20300&quot; value=&quot;Slide 33 - &amp;quot;Formulation&amp;quot;&quot;/&gt;&lt;property id=&quot;20307&quot; value=&quot;289&quot;/&gt;&lt;/object&gt;&lt;object type=&quot;3&quot; unique_id=&quot;10037&quot;&gt;&lt;property id=&quot;20148&quot; value=&quot;5&quot;/&gt;&lt;property id=&quot;20300&quot; value=&quot;Slide 34 - &amp;quot;What Questions Do We Ask?&amp;quot;&quot;/&gt;&lt;property id=&quot;20307&quot; value=&quot;290&quot;/&gt;&lt;/object&gt;&lt;object type=&quot;3&quot; unique_id=&quot;10038&quot;&gt;&lt;property id=&quot;20148&quot; value=&quot;5&quot;/&gt;&lt;property id=&quot;20300&quot; value=&quot;Slide 35 - &amp;quot;Elicitation&amp;quot;&quot;/&gt;&lt;property id=&quot;20307&quot; value=&quot;291&quot;/&gt;&lt;/object&gt;&lt;object type=&quot;3&quot; unique_id=&quot;10039&quot;&gt;&lt;property id=&quot;20148&quot; value=&quot;5&quot;/&gt;&lt;property id=&quot;20300&quot; value=&quot;Slide 36 - &amp;quot;Elicitation Tasks&amp;quot;&quot;/&gt;&lt;property id=&quot;20307&quot; value=&quot;292&quot;/&gt;&lt;/object&gt;&lt;object type=&quot;3&quot; unique_id=&quot;10040&quot;&gt;&lt;property id=&quot;20148&quot; value=&quot;5&quot;/&gt;&lt;property id=&quot;20300&quot; value=&quot;Slide 37 - &amp;quot;User Descriptions&amp;quot;&quot;/&gt;&lt;property id=&quot;20307&quot; value=&quot;293&quot;/&gt;&lt;/object&gt;&lt;object type=&quot;3&quot; unique_id=&quot;10041&quot;&gt;&lt;property id=&quot;20148&quot; value=&quot;5&quot;/&gt;&lt;property id=&quot;20300&quot; value=&quot;Slide 38 - &amp;quot;Content and Functionality&amp;quot;&quot;/&gt;&lt;property id=&quot;20307&quot; value=&quot;294&quot;/&gt;&lt;/object&gt;&lt;object type=&quot;3&quot; unique_id=&quot;10042&quot;&gt;&lt;property id=&quot;20148&quot; value=&quot;5&quot;/&gt;&lt;property id=&quot;20300&quot; value=&quot;Slide 39 - &amp;quot;Constraints and Performance&amp;quot;&quot;/&gt;&lt;property id=&quot;20307&quot; value=&quot;295&quot;/&gt;&lt;/object&gt;&lt;object type=&quot;3&quot; unique_id=&quot;10043&quot;&gt;&lt;property id=&quot;20148&quot; value=&quot;5&quot;/&gt;&lt;property id=&quot;20300&quot; value=&quot;Slide 40 - &amp;quot;Capturing Interaction: Use Cases&amp;quot;&quot;/&gt;&lt;property id=&quot;20307&quot; value=&quot;296&quot;/&gt;&lt;/object&gt;&lt;object type=&quot;3&quot; unique_id=&quot;10044&quot;&gt;&lt;property id=&quot;20148&quot; value=&quot;5&quot;/&gt;&lt;property id=&quot;20300&quot; value=&quot;Slide 41 - &amp;quot;From Use Cases to Increments&amp;quot;&quot;/&gt;&lt;property id=&quot;20307&quot; value=&quot;297&quot;/&gt;&lt;/object&gt;&lt;object type=&quot;3&quot; unique_id=&quot;10045&quot;&gt;&lt;property id=&quot;20148&quot; value=&quot;5&quot;/&gt;&lt;property id=&quot;20300&quot; value=&quot;Slide 42 - &amp;quot;Negotiation&amp;quot;&quot;/&gt;&lt;property id=&quot;20307&quot; value=&quot;354&quot;/&gt;&lt;/object&gt;&lt;object type=&quot;3&quot; unique_id=&quot;10046&quot;&gt;&lt;property id=&quot;20148&quot; value=&quot;5&quot;/&gt;&lt;property id=&quot;20300&quot; value=&quot;Slide 43 - &amp;quot;Negotiation&amp;quot;&quot;/&gt;&lt;property id=&quot;20307&quot; value=&quot;298&quot;/&gt;&lt;/object&gt;&lt;object type=&quot;3&quot; unique_id=&quot;10047&quot;&gt;&lt;property id=&quot;20148&quot; value=&quot;5&quot;/&gt;&lt;property id=&quot;20300&quot; value=&quot;Slide 44 - &amp;quot;Chapter 5: Planning&amp;quot;&quot;/&gt;&lt;property id=&quot;20307&quot; value=&quot;355&quot;/&gt;&lt;/object&gt;&lt;object type=&quot;3&quot; unique_id=&quot;10048&quot;&gt;&lt;property id=&quot;20148&quot; value=&quot;5&quot;/&gt;&lt;property id=&quot;20300&quot; value=&quot;Slide 45 - &amp;quot;Planning guidelines&amp;quot;&quot;/&gt;&lt;property id=&quot;20307&quot; value=&quot;299&quot;/&gt;&lt;/object&gt;&lt;object type=&quot;3&quot; unique_id=&quot;10049&quot;&gt;&lt;property id=&quot;20148&quot; value=&quot;5&quot;/&gt;&lt;property id=&quot;20300&quot; value=&quot;Slide 46 - &amp;quot;WebApp Project Scope&amp;quot;&quot;/&gt;&lt;property id=&quot;20307&quot; value=&quot;300&quot;/&gt;&lt;/object&gt;&lt;object type=&quot;3&quot; unique_id=&quot;10050&quot;&gt;&lt;property id=&quot;20148&quot; value=&quot;5&quot;/&gt;&lt;property id=&quot;20300&quot; value=&quot;Slide 47 - &amp;quot;Refining Actions and Tasks&amp;quot;&quot;/&gt;&lt;property id=&quot;20307&quot; value=&quot;306&quot;/&gt;&lt;/object&gt;&lt;object type=&quot;3&quot; unique_id=&quot;10051&quot;&gt;&lt;property id=&quot;20148&quot; value=&quot;5&quot;/&gt;&lt;property id=&quot;20300&quot; value=&quot;Slide 48 - &amp;quot;The Team&amp;quot;&quot;/&gt;&lt;property id=&quot;20307&quot; value=&quot;307&quot;/&gt;&lt;/object&gt;&lt;object type=&quot;3&quot; unique_id=&quot;10052&quot;&gt;&lt;property id=&quot;20148&quot; value=&quot;5&quot;/&gt;&lt;property id=&quot;20300&quot; value=&quot;Slide 49 - &amp;quot;Managing Risk&amp;quot;&quot;/&gt;&lt;property id=&quot;20307&quot; value=&quot;356&quot;/&gt;&lt;/object&gt;&lt;object type=&quot;3&quot; unique_id=&quot;10053&quot;&gt;&lt;property id=&quot;20148&quot; value=&quot;5&quot;/&gt;&lt;property id=&quot;20300&quot; value=&quot;Slide 50 - &amp;quot;Identifying Risks&amp;quot;&quot;/&gt;&lt;property id=&quot;20307&quot; value=&quot;357&quot;/&gt;&lt;/object&gt;&lt;object type=&quot;3&quot; unique_id=&quot;10054&quot;&gt;&lt;property id=&quot;20148&quot; value=&quot;5&quot;/&gt;&lt;property id=&quot;20300&quot; value=&quot;Slide 51 - &amp;quot;Risk Analysis&amp;quot;&quot;/&gt;&lt;property id=&quot;20307&quot; value=&quot;301&quot;/&gt;&lt;/object&gt;&lt;object type=&quot;3&quot; unique_id=&quot;10055&quot;&gt;&lt;property id=&quot;20148&quot; value=&quot;5&quot;/&gt;&lt;property id=&quot;20300&quot; value=&quot;Slide 52 - &amp;quot;Risk Contingency Planning&amp;quot;&quot;/&gt;&lt;property id=&quot;20307&quot; value=&quot;358&quot;/&gt;&lt;/object&gt;&lt;object type=&quot;3&quot; unique_id=&quot;10056&quot;&gt;&lt;property id=&quot;20148&quot; value=&quot;5&quot;/&gt;&lt;property id=&quot;20300&quot; value=&quot;Slide 53 - &amp;quot;Developing a Schedule&amp;amp;#x09;&amp;quot;&quot;/&gt;&lt;property id=&quot;20307&quot; value=&quot;359&quot;/&gt;&lt;/object&gt;&lt;object type=&quot;3&quot; unique_id=&quot;10057&quot;&gt;&lt;property id=&quot;20148&quot; value=&quot;5&quot;/&gt;&lt;property id=&quot;20300&quot; value=&quot;Slide 54 - &amp;quot;The Schedule&amp;quot;&quot;/&gt;&lt;property id=&quot;20307&quot; value=&quot;302&quot;/&gt;&lt;/object&gt;&lt;object type=&quot;3&quot; unique_id=&quot;10058&quot;&gt;&lt;property id=&quot;20148&quot; value=&quot;5&quot;/&gt;&lt;property id=&quot;20300&quot; value=&quot;Slide 55 - &amp;quot;Estimating Time and Effort&amp;quot;&quot;/&gt;&lt;property id=&quot;20307&quot; value=&quot;360&quot;/&gt;&lt;/object&gt;&lt;object type=&quot;3&quot; unique_id=&quot;10059&quot;&gt;&lt;property id=&quot;20148&quot; value=&quot;5&quot;/&gt;&lt;property id=&quot;20300&quot; value=&quot;Slide 56 - &amp;quot;Managing Quality&amp;quot;&quot;/&gt;&lt;property id=&quot;20307&quot; value=&quot;361&quot;/&gt;&lt;/object&gt;&lt;object type=&quot;3&quot; unique_id=&quot;10060&quot;&gt;&lt;property id=&quot;20148&quot; value=&quot;5&quot;/&gt;&lt;property id=&quot;20300&quot; value=&quot;Slide 57 - &amp;quot;Quality Filters&amp;quot;&quot;/&gt;&lt;property id=&quot;20307&quot; value=&quot;303&quot;/&gt;&lt;/object&gt;&lt;object type=&quot;3&quot; unique_id=&quot;10061&quot;&gt;&lt;property id=&quot;20148&quot; value=&quot;5&quot;/&gt;&lt;property id=&quot;20300&quot; value=&quot;Slide 58 - &amp;quot;Pair Walkthrough&amp;quot;&quot;/&gt;&lt;property id=&quot;20307&quot; value=&quot;308&quot;/&gt;&lt;/object&gt;&lt;object type=&quot;3&quot; unique_id=&quot;10062&quot;&gt;&lt;property id=&quot;20148&quot; value=&quot;5&quot;/&gt;&lt;property id=&quot;20300&quot; value=&quot;Slide 59 - &amp;quot;Change Management&amp;quot;&quot;/&gt;&lt;property id=&quot;20307&quot; value=&quot;304&quot;/&gt;&lt;/object&gt;&lt;object type=&quot;3&quot; unique_id=&quot;10063&quot;&gt;&lt;property id=&quot;20148&quot; value=&quot;5&quot;/&gt;&lt;property id=&quot;20300&quot; value=&quot;Slide 60 - &amp;quot;Chapter 6: The Modeling Activity&amp;quot;&quot;/&gt;&lt;property id=&quot;20307&quot; value=&quot;305&quot;/&gt;&lt;/object&gt;&lt;object type=&quot;3&quot; unique_id=&quot;10064&quot;&gt;&lt;property id=&quot;20148&quot; value=&quot;5&quot;/&gt;&lt;property id=&quot;20300&quot; value=&quot;Slide 61 - &amp;quot;WAAF Modeling - Example&amp;quot;&quot;/&gt;&lt;property id=&quot;20307&quot; value=&quot;309&quot;/&gt;&lt;/object&gt;&lt;object type=&quot;3&quot; unique_id=&quot;10065&quot;&gt;&lt;property id=&quot;20148&quot; value=&quot;5&quot;/&gt;&lt;property id=&quot;20300&quot; value=&quot;Slide 62 - &amp;quot;Modeling Languages&amp;quot;&quot;/&gt;&lt;property id=&quot;20307&quot; value=&quot;310&quot;/&gt;&lt;/object&gt;&lt;object type=&quot;3&quot; unique_id=&quot;10066&quot;&gt;&lt;property id=&quot;20148&quot; value=&quot;5&quot;/&gt;&lt;property id=&quot;20300&quot; value=&quot;Slide 63 - &amp;quot;Modeling Languages&amp;quot;&quot;/&gt;&lt;property id=&quot;20307&quot; value=&quot;362&quot;/&gt;&lt;/object&gt;&lt;object type=&quot;3&quot; unique_id=&quot;10067&quot;&gt;&lt;property id=&quot;20148&quot; value=&quot;5&quot;/&gt;&lt;property id=&quot;20300&quot; value=&quot;Slide 64 - &amp;quot;Chapter 7 Analysis Modeling&amp;quot;&quot;/&gt;&lt;property id=&quot;20307&quot; value=&quot;311&quot;/&gt;&lt;/object&gt;&lt;object type=&quot;3&quot; unique_id=&quot;10068&quot;&gt;&lt;property id=&quot;20148&quot; value=&quot;5&quot;/&gt;&lt;property id=&quot;20300&quot; value=&quot;Slide 65 - &amp;quot;Analysis Outputs&amp;quot;&quot;/&gt;&lt;property id=&quot;20307&quot; value=&quot;312&quot;/&gt;&lt;/object&gt;&lt;object type=&quot;3&quot; unique_id=&quot;10069&quot;&gt;&lt;property id=&quot;20148&quot; value=&quot;5&quot;/&gt;&lt;property id=&quot;20300&quot; value=&quot;Slide 66 - &amp;quot;Understanding Users&amp;quot;&quot;/&gt;&lt;property id=&quot;20307&quot; value=&quot;364&quot;/&gt;&lt;/object&gt;&lt;object type=&quot;3&quot; unique_id=&quot;10070&quot;&gt;&lt;property id=&quot;20148&quot; value=&quot;5&quot;/&gt;&lt;property id=&quot;20300&quot; value=&quot;Slide 67 - &amp;quot;Revisiting Use Cases&amp;quot;&quot;/&gt;&lt;property id=&quot;20307&quot; value=&quot;313&quot;/&gt;&lt;/object&gt;&lt;object type=&quot;3&quot; unique_id=&quot;10071&quot;&gt;&lt;property id=&quot;20148&quot; value=&quot;5&quot;/&gt;&lt;property id=&quot;20300&quot; value=&quot;Slide 68 - &amp;quot;The Content Model&amp;quot;&quot;/&gt;&lt;property id=&quot;20307&quot; value=&quot;314&quot;/&gt;&lt;/object&gt;&lt;object type=&quot;3&quot; unique_id=&quot;10072&quot;&gt;&lt;property id=&quot;20148&quot; value=&quot;5&quot;/&gt;&lt;property id=&quot;20300&quot; value=&quot;Slide 69 - &amp;quot;Web Info. Exchange - Notation&amp;quot;&quot;/&gt;&lt;property id=&quot;20307&quot; value=&quot;315&quot;/&gt;&lt;/object&gt;&lt;object type=&quot;3&quot; unique_id=&quot;10073&quot;&gt;&lt;property id=&quot;20148&quot; value=&quot;5&quot;/&gt;&lt;property id=&quot;20300&quot; value=&quot;Slide 70 - &amp;quot;Web Info. Exchange - Example&amp;quot;&quot;/&gt;&lt;property id=&quot;20307&quot; value=&quot;363&quot;/&gt;&lt;/object&gt;&lt;object type=&quot;3&quot; unique_id=&quot;10074&quot;&gt;&lt;property id=&quot;20148&quot; value=&quot;5&quot;/&gt;&lt;property id=&quot;20300&quot; value=&quot;Slide 71 - &amp;quot;Data Tree&amp;quot;&quot;/&gt;&lt;property id=&quot;20307&quot; value=&quot;316&quot;/&gt;&lt;/object&gt;&lt;object type=&quot;3&quot; unique_id=&quot;10075&quot;&gt;&lt;property id=&quot;20148&quot; value=&quot;5&quot;/&gt;&lt;property id=&quot;20300&quot; value=&quot;Slide 72 - &amp;quot;The Interaction Model&amp;quot;&quot;/&gt;&lt;property id=&quot;20307&quot; value=&quot;317&quot;/&gt;&lt;/object&gt;&lt;object type=&quot;3&quot; unique_id=&quot;10076&quot;&gt;&lt;property id=&quot;20148&quot; value=&quot;5&quot;/&gt;&lt;property id=&quot;20300&quot; value=&quot;Slide 73 - &amp;quot;Sequence Diagram&amp;quot;&quot;/&gt;&lt;property id=&quot;20307&quot; value=&quot;318&quot;/&gt;&lt;/object&gt;&lt;object type=&quot;3&quot; unique_id=&quot;10077&quot;&gt;&lt;property id=&quot;20148&quot; value=&quot;5&quot;/&gt;&lt;property id=&quot;20300&quot; value=&quot;Slide 74 - &amp;quot;State Diagram&amp;quot;&quot;/&gt;&lt;property id=&quot;20307&quot; value=&quot;319&quot;/&gt;&lt;/object&gt;&lt;object type=&quot;3&quot; unique_id=&quot;10078&quot;&gt;&lt;property id=&quot;20148&quot; value=&quot;5&quot;/&gt;&lt;property id=&quot;20300&quot; value=&quot;Slide 75 - &amp;quot;Active Interface Prototype&amp;quot;&quot;/&gt;&lt;property id=&quot;20307&quot; value=&quot;320&quot;/&gt;&lt;/object&gt;&lt;object type=&quot;3&quot; unique_id=&quot;10079&quot;&gt;&lt;property id=&quot;20148&quot; value=&quot;5&quot;/&gt;&lt;property id=&quot;20300&quot; value=&quot;Slide 76 - &amp;quot;The Functional Model&amp;quot;&quot;/&gt;&lt;property id=&quot;20307&quot; value=&quot;321&quot;/&gt;&lt;/object&gt;&lt;object type=&quot;3&quot; unique_id=&quot;10080&quot;&gt;&lt;property id=&quot;20148&quot; value=&quot;5&quot;/&gt;&lt;property id=&quot;20300&quot; value=&quot;Slide 77 - &amp;quot;Activity Diagram&amp;quot;&quot;/&gt;&lt;property id=&quot;20307&quot; value=&quot;322&quot;/&gt;&lt;/object&gt;&lt;object type=&quot;3&quot; unique_id=&quot;10081&quot;&gt;&lt;property id=&quot;20148&quot; value=&quot;5&quot;/&gt;&lt;property id=&quot;20300&quot; value=&quot;Slide 78 - &amp;quot;The Configuration Model&amp;quot;&quot;/&gt;&lt;property id=&quot;20307&quot; value=&quot;323&quot;/&gt;&lt;/object&gt;&lt;object type=&quot;3&quot; unique_id=&quot;10082&quot;&gt;&lt;property id=&quot;20148&quot; value=&quot;5&quot;/&gt;&lt;property id=&quot;20300&quot; value=&quot;Slide 79 - &amp;quot;Relation-Navigation Analysis&amp;quot;&quot;/&gt;&lt;property id=&quot;20307&quot; value=&quot;324&quot;/&gt;&lt;/object&gt;&lt;object type=&quot;3&quot; unique_id=&quot;10083&quot;&gt;&lt;property id=&quot;20148&quot; value=&quot;5&quot;/&gt;&lt;property id=&quot;20300&quot; value=&quot;Slide 80 - &amp;quot;Chapter 8  WebApp Design&amp;quot;&quot;/&gt;&lt;property id=&quot;20307&quot; value=&quot;325&quot;/&gt;&lt;/object&gt;&lt;object type=&quot;3&quot; unique_id=&quot;10084&quot;&gt;&lt;property id=&quot;20148&quot; value=&quot;5&quot;/&gt;&lt;property id=&quot;20300&quot; value=&quot;Slide 81 - &amp;quot;WebApp Design&amp;quot;&quot;/&gt;&lt;property id=&quot;20307&quot; value=&quot;326&quot;/&gt;&lt;/object&gt;&lt;object type=&quot;3&quot; unique_id=&quot;10085&quot;&gt;&lt;property id=&quot;20148&quot; value=&quot;5&quot;/&gt;&lt;property id=&quot;20300&quot; value=&quot;Slide 82 - &amp;quot;Design Goals - I&amp;quot;&quot;/&gt;&lt;property id=&quot;20307&quot; value=&quot;327&quot;/&gt;&lt;/object&gt;&lt;object type=&quot;3&quot; unique_id=&quot;10086&quot;&gt;&lt;property id=&quot;20148&quot; value=&quot;5&quot;/&gt;&lt;property id=&quot;20300&quot; value=&quot;Slide 83 - &amp;quot;Design Goals - II&amp;quot;&quot;/&gt;&lt;property id=&quot;20307&quot; value=&quot;328&quot;/&gt;&lt;/object&gt;&lt;object type=&quot;3&quot; unique_id=&quot;10087&quot;&gt;&lt;property id=&quot;20148&quot; value=&quot;5&quot;/&gt;&lt;property id=&quot;20300&quot; value=&quot;Slide 84 - &amp;quot;Design &amp;amp; WebApp Quality&amp;quot;&quot;/&gt;&lt;property id=&quot;20307&quot; value=&quot;329&quot;/&gt;&lt;/object&gt;&lt;object type=&quot;3&quot; unique_id=&quot;10088&quot;&gt;&lt;property id=&quot;20148&quot; value=&quot;5&quot;/&gt;&lt;property id=&quot;20300&quot; value=&quot;Slide 85 - &amp;quot;Design Actions&amp;quot;&quot;/&gt;&lt;property id=&quot;20307&quot; value=&quot;330&quot;/&gt;&lt;/object&gt;&lt;object type=&quot;3&quot; unique_id=&quot;10089&quot;&gt;&lt;property id=&quot;20148&quot; value=&quot;5&quot;/&gt;&lt;property id=&quot;20300&quot; value=&quot;Slide 86 - &amp;quot;The Design Process&amp;quot;&quot;/&gt;&lt;property id=&quot;20307&quot; value=&quot;331&quot;/&gt;&lt;/object&gt;&lt;object type=&quot;3&quot; unique_id=&quot;10090&quot;&gt;&lt;property id=&quot;20148&quot; value=&quot;5&quot;/&gt;&lt;property id=&quot;20300&quot; value=&quot;Slide 87 - &amp;quot;Conceptual Architecture&amp;quot;&quot;/&gt;&lt;property id=&quot;20307&quot; value=&quot;332&quot;/&gt;&lt;/object&gt;&lt;object type=&quot;3&quot; unique_id=&quot;10091&quot;&gt;&lt;property id=&quot;20148&quot; value=&quot;5&quot;/&gt;&lt;property id=&quot;20300&quot; value=&quot;Slide 88 - &amp;quot;Developing the architecture-I&amp;quot;&quot;/&gt;&lt;property id=&quot;20307&quot; value=&quot;334&quot;/&gt;&lt;/object&gt;&lt;object type=&quot;3&quot; unique_id=&quot;10092&quot;&gt;&lt;property id=&quot;20148&quot; value=&quot;5&quot;/&gt;&lt;property id=&quot;20300&quot; value=&quot;Slide 89 - &amp;quot;Developing the architecture-II&amp;quot;&quot;/&gt;&lt;property id=&quot;20307&quot; value=&quot;335&quot;/&gt;&lt;/object&gt;&lt;object type=&quot;3&quot; unique_id=&quot;10093&quot;&gt;&lt;property id=&quot;20148&quot; value=&quot;5&quot;/&gt;&lt;property id=&quot;20300&quot; value=&quot;Slide 90 - &amp;quot;Architecture&amp;quot;&quot;/&gt;&lt;property id=&quot;20307&quot; value=&quot;365&quot;/&gt;&lt;/object&gt;&lt;object type=&quot;3&quot; unique_id=&quot;10094&quot;&gt;&lt;property id=&quot;20148&quot; value=&quot;5&quot;/&gt;&lt;property id=&quot;20300&quot; value=&quot;Slide 91 - &amp;quot;Technical Architecture&amp;quot;&quot;/&gt;&lt;property id=&quot;20307&quot; value=&quot;333&quot;/&gt;&lt;/object&gt;&lt;object type=&quot;3&quot; unique_id=&quot;10095&quot;&gt;&lt;property id=&quot;20148&quot; value=&quot;5&quot;/&gt;&lt;property id=&quot;20300&quot; value=&quot;Slide 92 - &amp;quot;Chapter 9  Interaction Design &amp;quot;&quot;/&gt;&lt;property id=&quot;20307&quot; value=&quot;336&quot;/&gt;&lt;/object&gt;&lt;object type=&quot;3&quot; unique_id=&quot;10096&quot;&gt;&lt;property id=&quot;20148&quot; value=&quot;5&quot;/&gt;&lt;property id=&quot;20300&quot; value=&quot;Slide 93 - &amp;quot;Design Principles (Tognozzi) - I&amp;quot;&quot;/&gt;&lt;property id=&quot;20307&quot; value=&quot;337&quot;/&gt;&lt;/object&gt;&lt;object type=&quot;3&quot; unique_id=&quot;10097&quot;&gt;&lt;property id=&quot;20148&quot; value=&quot;5&quot;/&gt;&lt;property id=&quot;20300&quot; value=&quot;Slide 94 - &amp;quot;Design Principles (Tognozzi) - II&amp;quot;&quot;/&gt;&lt;property id=&quot;20307&quot; value=&quot;338&quot;/&gt;&lt;/object&gt;&lt;object type=&quot;3&quot; unique_id=&quot;10098&quot;&gt;&lt;property id=&quot;20148&quot; value=&quot;5&quot;/&gt;&lt;property id=&quot;20300&quot; value=&quot;Slide 95 - &amp;quot;Design Principles (Tognozzi) - III&amp;quot;&quot;/&gt;&lt;property id=&quot;20307&quot; value=&quot;339&quot;/&gt;&lt;/object&gt;&lt;object type=&quot;3&quot; unique_id=&quot;10099&quot;&gt;&lt;property id=&quot;20148&quot; value=&quot;5&quot;/&gt;&lt;property id=&quot;20300&quot; value=&quot;Slide 96 - &amp;quot;Preliminary Page Layout&amp;quot;&quot;/&gt;&lt;property id=&quot;20307&quot; value=&quot;340&quot;/&gt;&lt;/object&gt;&lt;object type=&quot;3&quot; unique_id=&quot;10100&quot;&gt;&lt;property id=&quot;20148&quot; value=&quot;5&quot;/&gt;&lt;property id=&quot;20300&quot; value=&quot;Slide 97 - &amp;quot;Pragmatic Design Guidelines&amp;quot;&quot;/&gt;&lt;property id=&quot;20307&quot; value=&quot;341&quot;/&gt;&lt;/object&gt;&lt;object type=&quot;3&quot; unique_id=&quot;10101&quot;&gt;&lt;property id=&quot;20148&quot; value=&quot;5&quot;/&gt;&lt;property id=&quot;20300&quot; value=&quot;Slide 98 - &amp;quot;Interface Design Workflow - I&amp;quot;&quot;/&gt;&lt;property id=&quot;20307&quot; value=&quot;342&quot;/&gt;&lt;/object&gt;&lt;object type=&quot;3&quot; unique_id=&quot;10102&quot;&gt;&lt;property id=&quot;20148&quot; value=&quot;5&quot;/&gt;&lt;property id=&quot;20300&quot; value=&quot;Slide 99 - &amp;quot;Interface Design Workflow - II&amp;quot;&quot;/&gt;&lt;property id=&quot;20307&quot; value=&quot;343&quot;/&gt;&lt;/object&gt;&lt;object type=&quot;3&quot; unique_id=&quot;10103&quot;&gt;&lt;property id=&quot;20148&quot; value=&quot;5&quot;/&gt;&lt;property id=&quot;20300&quot; value=&quot;Slide 100 - &amp;quot;Elaborate the design&amp;quot;&quot;/&gt;&lt;property id=&quot;20307&quot; value=&quot;344&quot;/&gt;&lt;/object&gt;&lt;object type=&quot;3&quot; unique_id=&quot;10104&quot;&gt;&lt;property id=&quot;20148&quot; value=&quot;5&quot;/&gt;&lt;property id=&quot;20300&quot; value=&quot;Slide 101 - &amp;quot;Elaborate the Design&amp;quot;&quot;/&gt;&lt;property id=&quot;20307&quot; value=&quot;345&quot;/&gt;&lt;/object&gt;&lt;object type=&quot;3&quot; unique_id=&quot;10105&quot;&gt;&lt;property id=&quot;20148&quot; value=&quot;5&quot;/&gt;&lt;property id=&quot;20300&quot; value=&quot;Slide 102 - &amp;quot;Different Users in Different Roles&amp;quot;&quot;/&gt;&lt;property id=&quot;20307&quot; value=&quot;346&quot;/&gt;&lt;/object&gt;&lt;object type=&quot;3&quot; unique_id=&quot;10106&quot;&gt;&lt;property id=&quot;20148&quot; value=&quot;5&quot;/&gt;&lt;property id=&quot;20300&quot; value=&quot;Slide 103 - &amp;quot;Translating Actions and Objects&amp;quot;&quot;/&gt;&lt;property id=&quot;20307&quot; value=&quot;347&quot;/&gt;&lt;/object&gt;&lt;object type=&quot;3&quot; unique_id=&quot;10107&quot;&gt;&lt;property id=&quot;20148&quot; value=&quot;5&quot;/&gt;&lt;property id=&quot;20300&quot; value=&quot;Slide 104 - &amp;quot;Design Layout&amp;quot;&quot;/&gt;&lt;property id=&quot;20307&quot; value=&quot;348&quot;/&gt;&lt;/object&gt;&lt;object type=&quot;3&quot; unique_id=&quot;10108&quot;&gt;&lt;property id=&quot;20148&quot; value=&quot;5&quot;/&gt;&lt;property id=&quot;20300&quot; value=&quot;Slide 105 - &amp;quot;Revising the Layout&amp;quot;&quot;/&gt;&lt;property id=&quot;20307&quot; value=&quot;349&quot;/&gt;&lt;/object&gt;&lt;object type=&quot;3&quot; unique_id=&quot;10109&quot;&gt;&lt;property id=&quot;20148&quot; value=&quot;5&quot;/&gt;&lt;property id=&quot;20300&quot; value=&quot;Slide 106 - &amp;quot;Aesthetic Design - I&amp;quot;&quot;/&gt;&lt;property id=&quot;20307&quot; value=&quot;350&quot;/&gt;&lt;/object&gt;&lt;object type=&quot;3&quot; unique_id=&quot;10110&quot;&gt;&lt;property id=&quot;20148&quot; value=&quot;5&quot;/&gt;&lt;property id=&quot;20300&quot; value=&quot;Slide 107 - &amp;quot;Usability&amp;quot;&quot;/&gt;&lt;property id=&quot;20307&quot; value=&quot;351&quot;/&gt;&lt;/object&gt;&lt;object type=&quot;3&quot; unique_id=&quot;10111&quot;&gt;&lt;property id=&quot;20148&quot; value=&quot;5&quot;/&gt;&lt;property id=&quot;20300&quot; value=&quot;Slide 108 - &amp;quot;Other Design Issues&amp;quot;&quot;/&gt;&lt;property id=&quot;20307&quot; value=&quot;352&quot;/&gt;&lt;/object&gt;&lt;/object&gt;&lt;/object&gt;&lt;/database&gt;"/>
</p:tagLst>
</file>

<file path=ppt/theme/theme1.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4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48" charset="-128"/>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5764</TotalTime>
  <Words>11717</Words>
  <Application>Microsoft Office PowerPoint</Application>
  <PresentationFormat>On-screen Show (4:3)</PresentationFormat>
  <Paragraphs>1033</Paragraphs>
  <Slides>127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127</vt:i4>
      </vt:variant>
    </vt:vector>
  </HeadingPairs>
  <TitlesOfParts>
    <vt:vector size="129" baseType="lpstr">
      <vt:lpstr>Bold Stripes</vt:lpstr>
      <vt:lpstr>Document</vt:lpstr>
      <vt:lpstr>ITA</vt:lpstr>
      <vt:lpstr>Web Engineering: A Practitioner’s Approach</vt:lpstr>
      <vt:lpstr>Chapter 1</vt:lpstr>
      <vt:lpstr>The Web</vt:lpstr>
      <vt:lpstr>WebApps</vt:lpstr>
      <vt:lpstr>WebApps</vt:lpstr>
      <vt:lpstr>Web-Based Systems</vt:lpstr>
      <vt:lpstr>Web-Based Systems</vt:lpstr>
      <vt:lpstr>WebApp Attributes</vt:lpstr>
      <vt:lpstr>WebApp Types</vt:lpstr>
      <vt:lpstr>Web Apps</vt:lpstr>
      <vt:lpstr>And What’s the Solution?</vt:lpstr>
      <vt:lpstr>Web Engineering</vt:lpstr>
      <vt:lpstr>Chapter 2: Web Engineering</vt:lpstr>
      <vt:lpstr>Agile Approach</vt:lpstr>
      <vt:lpstr>Agile Approach</vt:lpstr>
      <vt:lpstr>What is an Agile Process?</vt:lpstr>
      <vt:lpstr>What is a WebE Framework?</vt:lpstr>
      <vt:lpstr>A Generic  Framework</vt:lpstr>
      <vt:lpstr>The WebE Framework: Activities</vt:lpstr>
      <vt:lpstr>The WebE Framework: Activities</vt:lpstr>
      <vt:lpstr>Adapting the Framework</vt:lpstr>
      <vt:lpstr>Adapting the Framework</vt:lpstr>
      <vt:lpstr>Underlying Agility Principles </vt:lpstr>
      <vt:lpstr>Underlying Agility Principles </vt:lpstr>
      <vt:lpstr>Underlying Agility Principles </vt:lpstr>
      <vt:lpstr>Underlying Agility Principles </vt:lpstr>
      <vt:lpstr>Web Engineering = Software Engineering ?</vt:lpstr>
      <vt:lpstr>Software Engineering Layers</vt:lpstr>
      <vt:lpstr>Slide 30</vt:lpstr>
      <vt:lpstr>WebE Methods</vt:lpstr>
      <vt:lpstr>WebE Methods</vt:lpstr>
      <vt:lpstr>WebE Methods</vt:lpstr>
      <vt:lpstr>WebE Methods</vt:lpstr>
      <vt:lpstr>What about Tools and Technology?</vt:lpstr>
      <vt:lpstr>WebE Best Practices</vt:lpstr>
      <vt:lpstr>Chapter 3</vt:lpstr>
      <vt:lpstr>Chapter 3: The WebE Process</vt:lpstr>
      <vt:lpstr>Incremental Delivery</vt:lpstr>
      <vt:lpstr>WebE Process Activities &amp; Actions</vt:lpstr>
      <vt:lpstr>Conducting Framework Activities-I</vt:lpstr>
      <vt:lpstr>Conducting Framework Activities-II</vt:lpstr>
      <vt:lpstr>Conducting Framework Activities-III</vt:lpstr>
      <vt:lpstr>Conducting Framework Activities-IV</vt:lpstr>
      <vt:lpstr>Revisiting the Framework Activities</vt:lpstr>
      <vt:lpstr>Umbrella Activities</vt:lpstr>
      <vt:lpstr>Umbrella Activities</vt:lpstr>
      <vt:lpstr>Slide 48</vt:lpstr>
      <vt:lpstr>WebApp design</vt:lpstr>
      <vt:lpstr>Ch. 8 WebApp design</vt:lpstr>
      <vt:lpstr>Chapter 4: Communication</vt:lpstr>
      <vt:lpstr>Formulation</vt:lpstr>
      <vt:lpstr>What Questions Do We Ask?</vt:lpstr>
      <vt:lpstr>Elicitation</vt:lpstr>
      <vt:lpstr>Elicitation Tasks</vt:lpstr>
      <vt:lpstr>User Descriptions</vt:lpstr>
      <vt:lpstr>Content and Functionality</vt:lpstr>
      <vt:lpstr>Constraints and Performance</vt:lpstr>
      <vt:lpstr>Capturing Interaction: Use Cases</vt:lpstr>
      <vt:lpstr>From Use Cases to Increments</vt:lpstr>
      <vt:lpstr>Negotiation</vt:lpstr>
      <vt:lpstr>Negotiation</vt:lpstr>
      <vt:lpstr>Chapter 5: Planning</vt:lpstr>
      <vt:lpstr>Planning guidelines</vt:lpstr>
      <vt:lpstr>WebApp Project Scope</vt:lpstr>
      <vt:lpstr>Refining Actions and Tasks</vt:lpstr>
      <vt:lpstr>The Team</vt:lpstr>
      <vt:lpstr>Managing Risk</vt:lpstr>
      <vt:lpstr>Identifying Risks</vt:lpstr>
      <vt:lpstr>Risk Analysis</vt:lpstr>
      <vt:lpstr>Risk Contingency Planning</vt:lpstr>
      <vt:lpstr>Developing a Schedule </vt:lpstr>
      <vt:lpstr>The Schedule</vt:lpstr>
      <vt:lpstr>Estimating Time and Effort</vt:lpstr>
      <vt:lpstr>Managing Quality</vt:lpstr>
      <vt:lpstr>Quality Filters</vt:lpstr>
      <vt:lpstr>Pair Walkthrough</vt:lpstr>
      <vt:lpstr>Change Management</vt:lpstr>
      <vt:lpstr>Chapter 6: The Modeling Activity</vt:lpstr>
      <vt:lpstr>WAAF Modeling - Example</vt:lpstr>
      <vt:lpstr>Modeling Languages</vt:lpstr>
      <vt:lpstr>Modeling Languages</vt:lpstr>
      <vt:lpstr>Chapter 7 Analysis Modeling</vt:lpstr>
      <vt:lpstr>Analysis Outputs</vt:lpstr>
      <vt:lpstr>Understanding Users</vt:lpstr>
      <vt:lpstr>Revisiting Use Cases</vt:lpstr>
      <vt:lpstr>The Content Model</vt:lpstr>
      <vt:lpstr>Web Info. Exchange - Notation</vt:lpstr>
      <vt:lpstr>Web Info. Exchange - Example</vt:lpstr>
      <vt:lpstr>Data Tree</vt:lpstr>
      <vt:lpstr>The Interaction Model</vt:lpstr>
      <vt:lpstr>Sequence Diagram</vt:lpstr>
      <vt:lpstr>State Diagram</vt:lpstr>
      <vt:lpstr>Active Interface Prototype</vt:lpstr>
      <vt:lpstr>The Functional Model</vt:lpstr>
      <vt:lpstr>Activity Diagram</vt:lpstr>
      <vt:lpstr>The Configuration Model</vt:lpstr>
      <vt:lpstr>Relation-Navigation Analysis</vt:lpstr>
      <vt:lpstr>Chapter 8  WebApp Design</vt:lpstr>
      <vt:lpstr>WebApp Design</vt:lpstr>
      <vt:lpstr>Design Goals - I</vt:lpstr>
      <vt:lpstr>Design Goals - II</vt:lpstr>
      <vt:lpstr>Design &amp; WebApp Quality</vt:lpstr>
      <vt:lpstr>Design Actions</vt:lpstr>
      <vt:lpstr>The Design Process</vt:lpstr>
      <vt:lpstr>Conceptual Architecture</vt:lpstr>
      <vt:lpstr>Developing the architecture-I</vt:lpstr>
      <vt:lpstr>Developing the architecture-II</vt:lpstr>
      <vt:lpstr>Architecture</vt:lpstr>
      <vt:lpstr>Technical Architecture</vt:lpstr>
      <vt:lpstr>Chapter 9  Interaction Design </vt:lpstr>
      <vt:lpstr>Design Principles (Tognozzi) - I</vt:lpstr>
      <vt:lpstr>Design Principles (Tognozzi) - II</vt:lpstr>
      <vt:lpstr>Design Principles (Tognozzi) - III</vt:lpstr>
      <vt:lpstr>Preliminary Page Layout</vt:lpstr>
      <vt:lpstr>Pragmatic Design Guidelines</vt:lpstr>
      <vt:lpstr>Interface Design Workflow - I</vt:lpstr>
      <vt:lpstr>Interface Design Workflow - II</vt:lpstr>
      <vt:lpstr>Elaborate the design</vt:lpstr>
      <vt:lpstr>Elaborate the Design</vt:lpstr>
      <vt:lpstr>Different Users in Different Roles</vt:lpstr>
      <vt:lpstr>Translating Actions and Objects</vt:lpstr>
      <vt:lpstr>Design Layout</vt:lpstr>
      <vt:lpstr>Revising the Layout</vt:lpstr>
      <vt:lpstr>Aesthetic Design - I</vt:lpstr>
      <vt:lpstr>Usability</vt:lpstr>
      <vt:lpstr>Other Design Issues</vt:lpstr>
    </vt:vector>
  </TitlesOfParts>
  <Company>RS Pressman &amp; Associates,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subject>ITA</dc:subject>
  <dc:creator>Roger Pressman</dc:creator>
  <cp:lastModifiedBy>Dipti Rana</cp:lastModifiedBy>
  <cp:revision>64</cp:revision>
  <dcterms:created xsi:type="dcterms:W3CDTF">2008-02-08T18:09:54Z</dcterms:created>
  <dcterms:modified xsi:type="dcterms:W3CDTF">2017-02-23T09:54:13Z</dcterms:modified>
</cp:coreProperties>
</file>