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9" r:id="rId9"/>
    <p:sldId id="271" r:id="rId10"/>
    <p:sldId id="265" r:id="rId11"/>
    <p:sldId id="273" r:id="rId12"/>
    <p:sldId id="275" r:id="rId13"/>
    <p:sldId id="274" r:id="rId14"/>
    <p:sldId id="264" r:id="rId15"/>
    <p:sldId id="262" r:id="rId16"/>
    <p:sldId id="266" r:id="rId17"/>
    <p:sldId id="267" r:id="rId18"/>
    <p:sldId id="270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B-POS</c:v>
                </c:pt>
              </c:strCache>
            </c:strRef>
          </c:tx>
          <c:cat>
            <c:numRef>
              <c:f>Sheet1!$A$2:$A$4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0.61140000000000005</c:v>
                </c:pt>
                <c:pt idx="1">
                  <c:v>0.62900000000000023</c:v>
                </c:pt>
                <c:pt idx="2">
                  <c:v>0.94499999999999995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GC-TF-PK</c:v>
                </c:pt>
              </c:strCache>
            </c:strRef>
          </c:tx>
          <c:cat>
            <c:numRef>
              <c:f>Sheet1!$A$2:$A$4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0.79</c:v>
                </c:pt>
                <c:pt idx="1">
                  <c:v>0.89900000000000024</c:v>
                </c:pt>
                <c:pt idx="2">
                  <c:v>0.94599999999999995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MD-TF-PK</c:v>
                </c:pt>
              </c:strCache>
            </c:strRef>
          </c:tx>
          <c:cat>
            <c:numRef>
              <c:f>Sheet1!$A$2:$A$4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0.79</c:v>
                </c:pt>
                <c:pt idx="1">
                  <c:v>0.88000000000000023</c:v>
                </c:pt>
                <c:pt idx="2">
                  <c:v>0.92789999999999995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MD-GC-PK</c:v>
                </c:pt>
              </c:strCache>
            </c:strRef>
          </c:tx>
          <c:cat>
            <c:numRef>
              <c:f>Sheet1!$A$2:$A$4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0.68000000000000038</c:v>
                </c:pt>
                <c:pt idx="1">
                  <c:v>0.8500000000000002</c:v>
                </c:pt>
                <c:pt idx="2">
                  <c:v>0.93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MD-GC-TF-PK</c:v>
                </c:pt>
              </c:strCache>
            </c:strRef>
          </c:tx>
          <c:cat>
            <c:numRef>
              <c:f>Sheet1!$A$2:$A$4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</c:numCache>
            </c:num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0.7300000000000002</c:v>
                </c:pt>
                <c:pt idx="1">
                  <c:v>0.8500000000000002</c:v>
                </c:pt>
                <c:pt idx="2">
                  <c:v>0.97</c:v>
                </c:pt>
              </c:numCache>
            </c:numRef>
          </c:val>
        </c:ser>
        <c:marker val="1"/>
        <c:axId val="114460160"/>
        <c:axId val="114461696"/>
      </c:lineChart>
      <c:catAx>
        <c:axId val="114460160"/>
        <c:scaling>
          <c:orientation val="minMax"/>
        </c:scaling>
        <c:axPos val="b"/>
        <c:numFmt formatCode="General" sourceLinked="1"/>
        <c:majorTickMark val="none"/>
        <c:tickLblPos val="nextTo"/>
        <c:crossAx val="114461696"/>
        <c:crosses val="autoZero"/>
        <c:auto val="1"/>
        <c:lblAlgn val="ctr"/>
        <c:lblOffset val="100"/>
      </c:catAx>
      <c:valAx>
        <c:axId val="11446169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IN" dirty="0" smtClean="0"/>
                  <a:t>Recall</a:t>
                </a:r>
                <a:endParaRPr lang="en-IN" dirty="0"/>
              </a:p>
            </c:rich>
          </c:tx>
          <c:layout/>
        </c:title>
        <c:numFmt formatCode="General" sourceLinked="1"/>
        <c:majorTickMark val="none"/>
        <c:tickLblPos val="nextTo"/>
        <c:crossAx val="11446016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B-POS</c:v>
                </c:pt>
              </c:strCache>
            </c:strRef>
          </c:tx>
          <c:cat>
            <c:numRef>
              <c:f>Sheet1!$A$2:$A$4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0.52400000000000002</c:v>
                </c:pt>
                <c:pt idx="1">
                  <c:v>0.56999999999999995</c:v>
                </c:pt>
                <c:pt idx="2">
                  <c:v>0.82399999999999995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GC-TF-PK</c:v>
                </c:pt>
              </c:strCache>
            </c:strRef>
          </c:tx>
          <c:cat>
            <c:numRef>
              <c:f>Sheet1!$A$2:$A$4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0.62700000000000022</c:v>
                </c:pt>
                <c:pt idx="1">
                  <c:v>0.64700000000000024</c:v>
                </c:pt>
                <c:pt idx="2">
                  <c:v>0.67400000000000027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MD-TF-PK</c:v>
                </c:pt>
              </c:strCache>
            </c:strRef>
          </c:tx>
          <c:cat>
            <c:numRef>
              <c:f>Sheet1!$A$2:$A$4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0.64900000000000024</c:v>
                </c:pt>
                <c:pt idx="1">
                  <c:v>0.68300000000000005</c:v>
                </c:pt>
                <c:pt idx="2">
                  <c:v>0.70300000000000018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MD-GC-PK</c:v>
                </c:pt>
              </c:strCache>
            </c:strRef>
          </c:tx>
          <c:cat>
            <c:numRef>
              <c:f>Sheet1!$A$2:$A$4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0.51400000000000001</c:v>
                </c:pt>
                <c:pt idx="1">
                  <c:v>0.6000000000000002</c:v>
                </c:pt>
                <c:pt idx="2">
                  <c:v>0.66400000000000026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MD-GC-TF-PK</c:v>
                </c:pt>
              </c:strCache>
            </c:strRef>
          </c:tx>
          <c:cat>
            <c:numRef>
              <c:f>Sheet1!$A$2:$A$4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</c:numCache>
            </c:num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0.54500000000000004</c:v>
                </c:pt>
                <c:pt idx="1">
                  <c:v>0.59</c:v>
                </c:pt>
                <c:pt idx="2">
                  <c:v>0.61400000000000021</c:v>
                </c:pt>
              </c:numCache>
            </c:numRef>
          </c:val>
        </c:ser>
        <c:marker val="1"/>
        <c:axId val="66144512"/>
        <c:axId val="66154496"/>
      </c:lineChart>
      <c:catAx>
        <c:axId val="66144512"/>
        <c:scaling>
          <c:orientation val="minMax"/>
        </c:scaling>
        <c:axPos val="b"/>
        <c:numFmt formatCode="General" sourceLinked="1"/>
        <c:majorTickMark val="none"/>
        <c:tickLblPos val="nextTo"/>
        <c:crossAx val="66154496"/>
        <c:crosses val="autoZero"/>
        <c:auto val="1"/>
        <c:lblAlgn val="ctr"/>
        <c:lblOffset val="100"/>
      </c:catAx>
      <c:valAx>
        <c:axId val="6615449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IN" dirty="0" smtClean="0"/>
                  <a:t>Accuracy</a:t>
                </a:r>
                <a:endParaRPr lang="en-IN" dirty="0"/>
              </a:p>
            </c:rich>
          </c:tx>
          <c:layout/>
        </c:title>
        <c:numFmt formatCode="General" sourceLinked="1"/>
        <c:majorTickMark val="none"/>
        <c:tickLblPos val="nextTo"/>
        <c:crossAx val="6614451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524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Unsupervised Decomposition of Multi-Author Document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95800"/>
            <a:ext cx="6400800" cy="1600200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Kautsya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Kanu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(2012ME20780)</a:t>
            </a:r>
          </a:p>
          <a:p>
            <a:pPr algn="l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Sayantan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Sengupta (2015ANZ8478)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Set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690 Blogs written by Gary Becker and Richard Posner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1,182 New York Times Articles written by four authors (MD,GC,TF,PK)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Challenging , since each author has written a lot of different topics and some topics are taken by both authors.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133600"/>
          <a:ext cx="8229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21336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#Sentences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#Authors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Becker Posner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GC-TF-PK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11984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MD-TF-PK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MD-GC-PK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MD-GC-TF-PK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Variability of Clustering Recall with change in V(Chunk Size)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75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Variability of Accuracy with change in V(Chunk Size)</a:t>
            </a:r>
            <a:endParaRPr lang="en-IN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8229600" cy="521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the Baseline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 NLP features </a:t>
            </a:r>
            <a:r>
              <a:rPr lang="en-US" dirty="0" smtClean="0"/>
              <a:t>used for identifying authors.</a:t>
            </a:r>
          </a:p>
          <a:p>
            <a:r>
              <a:rPr lang="en-US" dirty="0" smtClean="0"/>
              <a:t>Bag of words is a </a:t>
            </a:r>
            <a:r>
              <a:rPr lang="en-US" dirty="0" smtClean="0">
                <a:solidFill>
                  <a:srgbClr val="FF0000"/>
                </a:solidFill>
              </a:rPr>
              <a:t>weak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Accuracy depends on </a:t>
            </a:r>
            <a:r>
              <a:rPr lang="en-US" dirty="0" smtClean="0">
                <a:solidFill>
                  <a:srgbClr val="FF0000"/>
                </a:solidFill>
              </a:rPr>
              <a:t>parameter V </a:t>
            </a:r>
            <a:r>
              <a:rPr lang="en-US" dirty="0" smtClean="0"/>
              <a:t>(chunk of sentences picked from each author).</a:t>
            </a:r>
          </a:p>
          <a:p>
            <a:r>
              <a:rPr lang="en-US" dirty="0" smtClean="0"/>
              <a:t>Changing V from 200 to 50 reduces the accuracy from 85% to 49%.</a:t>
            </a:r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800" b="1" dirty="0" smtClean="0"/>
              <a:t>Main Idea: </a:t>
            </a:r>
            <a:r>
              <a:rPr lang="en-US" sz="2800" dirty="0" smtClean="0"/>
              <a:t>Quantify the </a:t>
            </a:r>
            <a:r>
              <a:rPr lang="en-US" sz="2800" i="1" dirty="0" smtClean="0">
                <a:solidFill>
                  <a:srgbClr val="FF0000"/>
                </a:solidFill>
              </a:rPr>
              <a:t>differences of the grammatical writing styles </a:t>
            </a:r>
            <a:r>
              <a:rPr lang="en-US" sz="2800" dirty="0" smtClean="0"/>
              <a:t>and use this information to build paragraph clusters, whereby each cluster is assigned to a different author.</a:t>
            </a:r>
          </a:p>
          <a:p>
            <a:pPr>
              <a:buNone/>
            </a:pPr>
            <a:r>
              <a:rPr lang="en-US" sz="2800" dirty="0" smtClean="0"/>
              <a:t>S1: “My chair started squeaking a few days ago and it’s driving me nuts.”</a:t>
            </a:r>
          </a:p>
          <a:p>
            <a:pPr>
              <a:buNone/>
            </a:pPr>
            <a:r>
              <a:rPr lang="en-US" sz="2800" dirty="0" smtClean="0"/>
              <a:t>S2: “Since a few days my chair is squeaking-it’s simply annoying”</a:t>
            </a:r>
          </a:p>
          <a:p>
            <a:pPr>
              <a:buNone/>
            </a:pPr>
            <a:r>
              <a:rPr lang="en-US" dirty="0" smtClean="0"/>
              <a:t>                         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2476500" y="51435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4000500" y="43815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362200" y="5410200"/>
            <a:ext cx="39624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Semantically similar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685800"/>
            <a:ext cx="6663548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new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6018" y="533400"/>
            <a:ext cx="8301135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Specifications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Value of P and Q is set to 2 and 3 respectively.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Concrete words are omitted (?) – Intended to examine building structure of the sentences.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Grammar tree is created using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StanfordParser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Labels are POS tags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Penntree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bank. 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Questions?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number of choices an author has to formulate a sentence in terms of grammar structure is rather high, and the assumption in this approach is that the concrete choices is made intuitively and unconsciously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”  -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Gunther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Specht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Decompose document, written collaboratively by multiple authors based on authorial components.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Exploit the writing styles of different Authors.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Plagiarism detection: </a:t>
            </a:r>
            <a:r>
              <a:rPr lang="en-US" sz="2800" dirty="0" smtClean="0"/>
              <a:t>A main cluster is formed for the main author and one or more paragraphs for intrusive paragraphs.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Verification</a:t>
            </a:r>
            <a:r>
              <a:rPr lang="en-US" sz="2800" dirty="0" smtClean="0"/>
              <a:t> of collaborated student works such as Bachelors/Masters thesis to determine the amount of work done by each student.</a:t>
            </a:r>
            <a:endParaRPr lang="en-I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Challenges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Easy to decompose based on topics  and contexts(text segmentation)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Multiple-Author same topic ?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Quantify the differences of the grammatical writing styles of the authors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 prior information about the author’s written texts (supervised classification ruled out)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Number of authors unknown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Approaches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Most common approach for feature extraction : </a:t>
            </a:r>
            <a:r>
              <a:rPr lang="en-US" sz="2400" dirty="0" err="1" smtClean="0"/>
              <a:t>tf-idf</a:t>
            </a:r>
            <a:r>
              <a:rPr lang="en-US" sz="2400" dirty="0" smtClean="0"/>
              <a:t> which measures the significance of a word compared to the whole document collection. [Larsen  et al. (1999)].</a:t>
            </a:r>
          </a:p>
          <a:p>
            <a:r>
              <a:rPr lang="en-US" sz="2400" dirty="0" smtClean="0"/>
              <a:t>Dividing texts based on topics rather than authors, [</a:t>
            </a:r>
            <a:r>
              <a:rPr lang="en-US" sz="2400" dirty="0" err="1" smtClean="0"/>
              <a:t>choi</a:t>
            </a:r>
            <a:r>
              <a:rPr lang="en-US" sz="2400" dirty="0" smtClean="0"/>
              <a:t> (2000), </a:t>
            </a:r>
            <a:r>
              <a:rPr lang="en-US" sz="2400" dirty="0" err="1" smtClean="0"/>
              <a:t>Brants</a:t>
            </a:r>
            <a:r>
              <a:rPr lang="en-US" sz="2400" dirty="0" smtClean="0"/>
              <a:t> et al. (2002), </a:t>
            </a:r>
            <a:r>
              <a:rPr lang="en-US" sz="2400" dirty="0" err="1" smtClean="0"/>
              <a:t>Misra</a:t>
            </a:r>
            <a:r>
              <a:rPr lang="en-US" sz="2400" dirty="0" smtClean="0"/>
              <a:t> et al. (2009) and Henning and Labor(2009)</a:t>
            </a:r>
          </a:p>
          <a:p>
            <a:r>
              <a:rPr lang="en-US" sz="2400" dirty="0" smtClean="0"/>
              <a:t>Koppel et al. (2011) approach require manual translations and concordance to be available beforehand.</a:t>
            </a:r>
          </a:p>
          <a:p>
            <a:r>
              <a:rPr lang="en-US" sz="2400" dirty="0" err="1" smtClean="0"/>
              <a:t>Akiva</a:t>
            </a:r>
            <a:r>
              <a:rPr lang="en-US" sz="2400" dirty="0" smtClean="0"/>
              <a:t> and Koppel (2013) investigated this limitations and presented a generic unsupervised method, but – Performance degraded when authors more than two and valid only for special types of documents(Bible Books).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Baseline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Assumptions: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Every sentence is completely written by only one of the authors.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Every author has written consecutive sequences of sentences.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key idea is to exploit the difference in the posterior probability of the Naïve-Bayesian model to increase the precision and accuracy of the classification process.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-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Khaled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Aldebei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Xiangjian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He,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Jie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Yang “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Unsupervised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Decompostion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of a multi-author document based on Naive-Bayesian model”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Proceedings of the 53rd Annual Meeting of the Association for Computational Linguistics (Short Papers), pages 501–505, Beijing, China</a:t>
            </a:r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erge_docum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81000"/>
            <a:ext cx="8153400" cy="59737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b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228600"/>
            <a:ext cx="7010400" cy="6165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Main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Input to GMM :-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segments 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featurised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a binary vector reflecting words appearing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atleast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3 times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document.</a:t>
            </a: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GMM training:-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Iterative EM algorithm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Segments re-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vectorized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binary representation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1500 most frequently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appeared words.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Choose vital segments based on the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Segmentation Elicitation,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difference of the posterior probabilities of each segments according to other classes.</a:t>
            </a: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Train a Naïve Bayes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on the segments and test it on the sentences.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716</Words>
  <Application>Microsoft Office PowerPoint</Application>
  <PresentationFormat>On-screen Show (4:3)</PresentationFormat>
  <Paragraphs>86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Unsupervised Decomposition of Multi-Author Document</vt:lpstr>
      <vt:lpstr>Introduction</vt:lpstr>
      <vt:lpstr>Application</vt:lpstr>
      <vt:lpstr>Key Challenges</vt:lpstr>
      <vt:lpstr>Previous Approaches</vt:lpstr>
      <vt:lpstr>Baseline</vt:lpstr>
      <vt:lpstr>Slide 7</vt:lpstr>
      <vt:lpstr>Slide 8</vt:lpstr>
      <vt:lpstr>Main Points</vt:lpstr>
      <vt:lpstr>Data Set</vt:lpstr>
      <vt:lpstr>Results</vt:lpstr>
      <vt:lpstr>Variability of Clustering Recall with change in V(Chunk Size)</vt:lpstr>
      <vt:lpstr>Variability of Accuracy with change in V(Chunk Size)</vt:lpstr>
      <vt:lpstr>Limitations of the Baseline</vt:lpstr>
      <vt:lpstr>Our Method</vt:lpstr>
      <vt:lpstr>Slide 16</vt:lpstr>
      <vt:lpstr>Slide 17</vt:lpstr>
      <vt:lpstr>Specifications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Decomposition of Multi-Author Document</dc:title>
  <dc:creator>Sayantan</dc:creator>
  <cp:lastModifiedBy>Kauts Kanu</cp:lastModifiedBy>
  <cp:revision>92</cp:revision>
  <dcterms:created xsi:type="dcterms:W3CDTF">2006-08-16T00:00:00Z</dcterms:created>
  <dcterms:modified xsi:type="dcterms:W3CDTF">2016-05-01T09:56:49Z</dcterms:modified>
</cp:coreProperties>
</file>