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56" r:id="rId3"/>
    <p:sldId id="257" r:id="rId4"/>
    <p:sldId id="258" r:id="rId5"/>
    <p:sldId id="259" r:id="rId6"/>
    <p:sldId id="260" r:id="rId7"/>
    <p:sldId id="261" r:id="rId8"/>
    <p:sldId id="265" r:id="rId9"/>
    <p:sldId id="262" r:id="rId10"/>
    <p:sldId id="263" r:id="rId11"/>
    <p:sldId id="26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Lato" panose="020F0502020204030203" pitchFamily="34" charset="0"/>
      <p:regular r:id="rId18"/>
      <p:bold r:id="rId19"/>
      <p:italic r:id="rId20"/>
      <p:boldItalic r:id="rId21"/>
    </p:embeddedFont>
    <p:embeddedFont>
      <p:font typeface="Lato Black" panose="020F0502020204030203" pitchFamily="34" charset="0"/>
      <p:bold r:id="rId22"/>
      <p:boldItalic r:id="rId23"/>
    </p:embeddedFont>
    <p:embeddedFont>
      <p:font typeface="Microsoft Sans Serif" panose="020B0604020202020204" pitchFamily="34" charset="0"/>
      <p:regular r:id="rId24"/>
    </p:embeddedFont>
    <p:embeddedFont>
      <p:font typeface="Trebuchet MS" panose="020B0603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E6AECB6-2DA4-B717-2D16-58DA7E72CF6F}"/>
              </a:ext>
            </a:extLst>
          </p:cNvPr>
          <p:cNvSpPr>
            <a:spLocks noGrp="1"/>
          </p:cNvSpPr>
          <p:nvPr>
            <p:ph type="dt" sz="half" idx="10"/>
          </p:nvPr>
        </p:nvSpPr>
        <p:spPr/>
        <p:txBody>
          <a:bodyPr/>
          <a:lstStyle>
            <a:lvl1pPr>
              <a:defRPr/>
            </a:lvl1pPr>
          </a:lstStyle>
          <a:p>
            <a:pPr>
              <a:defRPr/>
            </a:pPr>
            <a:fld id="{71F4DF65-DCDE-423B-9D3B-60F29AA91ED0}" type="datetimeFigureOut">
              <a:rPr lang="en-US"/>
              <a:pPr>
                <a:defRPr/>
              </a:pPr>
              <a:t>9/20/2022</a:t>
            </a:fld>
            <a:endParaRPr lang="en-US" dirty="0"/>
          </a:p>
        </p:txBody>
      </p:sp>
      <p:sp>
        <p:nvSpPr>
          <p:cNvPr id="5" name="Footer Placeholder 4">
            <a:extLst>
              <a:ext uri="{FF2B5EF4-FFF2-40B4-BE49-F238E27FC236}">
                <a16:creationId xmlns:a16="http://schemas.microsoft.com/office/drawing/2014/main" id="{099AC9CC-DEC4-3B1A-2385-4DC7EA1E4DD4}"/>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C082B44B-9B44-1A12-2DE8-7D919063E241}"/>
              </a:ext>
            </a:extLst>
          </p:cNvPr>
          <p:cNvSpPr>
            <a:spLocks noGrp="1"/>
          </p:cNvSpPr>
          <p:nvPr>
            <p:ph type="sldNum" sz="quarter" idx="12"/>
          </p:nvPr>
        </p:nvSpPr>
        <p:spPr/>
        <p:txBody>
          <a:bodyPr/>
          <a:lstStyle>
            <a:lvl1pPr>
              <a:defRPr/>
            </a:lvl1pPr>
          </a:lstStyle>
          <a:p>
            <a:pPr>
              <a:defRPr/>
            </a:pPr>
            <a:fld id="{16ABF4C8-DC52-4C60-9711-79137244F30E}" type="slidenum">
              <a:rPr lang="en-IN" altLang="en-US"/>
              <a:pPr>
                <a:defRPr/>
              </a:pPr>
              <a:t>‹#›</a:t>
            </a:fld>
            <a:endParaRPr lang="en-IN" altLang="en-US"/>
          </a:p>
        </p:txBody>
      </p:sp>
    </p:spTree>
    <p:extLst>
      <p:ext uri="{BB962C8B-B14F-4D97-AF65-F5344CB8AC3E}">
        <p14:creationId xmlns:p14="http://schemas.microsoft.com/office/powerpoint/2010/main" val="246107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704"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autuk-astu/ACP_ML_SQAUD/upload/main/idea"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ML SQUAD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3006150"/>
            <a:ext cx="4559100" cy="1124786"/>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Four students allied to Innovate using Automation &amp; Machine Learning.</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20-09-2022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247350" y="1110101"/>
            <a:ext cx="8649300" cy="82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600" u="sng" dirty="0"/>
              <a:t>Thank You</a:t>
            </a:r>
            <a:endParaRPr sz="3600" u="sng" dirty="0"/>
          </a:p>
        </p:txBody>
      </p:sp>
      <p:sp>
        <p:nvSpPr>
          <p:cNvPr id="390" name="Google Shape;390;p9"/>
          <p:cNvSpPr txBox="1">
            <a:spLocks noGrp="1"/>
          </p:cNvSpPr>
          <p:nvPr>
            <p:ph type="subTitle" idx="1"/>
          </p:nvPr>
        </p:nvSpPr>
        <p:spPr>
          <a:xfrm>
            <a:off x="328955" y="1937501"/>
            <a:ext cx="4559100" cy="287116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members :- </a:t>
            </a:r>
          </a:p>
          <a:p>
            <a:pPr marL="342900" lvl="0" algn="l" rtl="0">
              <a:lnSpc>
                <a:spcPct val="150000"/>
              </a:lnSpc>
              <a:spcBef>
                <a:spcPts val="0"/>
              </a:spcBef>
              <a:spcAft>
                <a:spcPts val="1600"/>
              </a:spcAft>
              <a:buSzPts val="1800"/>
              <a:buAutoNum type="arabicPeriod"/>
            </a:pPr>
            <a:r>
              <a:rPr lang="en" sz="1500" dirty="0"/>
              <a:t>Kautuk Astu</a:t>
            </a:r>
          </a:p>
          <a:p>
            <a:pPr marL="342900" lvl="0" algn="l" rtl="0">
              <a:lnSpc>
                <a:spcPct val="150000"/>
              </a:lnSpc>
              <a:spcBef>
                <a:spcPts val="0"/>
              </a:spcBef>
              <a:spcAft>
                <a:spcPts val="1600"/>
              </a:spcAft>
              <a:buSzPts val="1800"/>
              <a:buAutoNum type="arabicPeriod"/>
            </a:pPr>
            <a:r>
              <a:rPr lang="en" sz="1500" dirty="0"/>
              <a:t>Utsarg Baranwal</a:t>
            </a:r>
          </a:p>
          <a:p>
            <a:pPr marL="342900" lvl="0" algn="l" rtl="0">
              <a:lnSpc>
                <a:spcPct val="150000"/>
              </a:lnSpc>
              <a:spcBef>
                <a:spcPts val="0"/>
              </a:spcBef>
              <a:spcAft>
                <a:spcPts val="1600"/>
              </a:spcAft>
              <a:buSzPts val="1800"/>
              <a:buAutoNum type="arabicPeriod"/>
            </a:pPr>
            <a:r>
              <a:rPr lang="en" sz="1500" dirty="0"/>
              <a:t>Prakhar Gupta</a:t>
            </a:r>
          </a:p>
          <a:p>
            <a:pPr marL="342900" lvl="0" algn="l" rtl="0">
              <a:lnSpc>
                <a:spcPct val="150000"/>
              </a:lnSpc>
              <a:spcBef>
                <a:spcPts val="0"/>
              </a:spcBef>
              <a:spcAft>
                <a:spcPts val="1600"/>
              </a:spcAft>
              <a:buSzPts val="1800"/>
              <a:buAutoNum type="arabicPeriod"/>
            </a:pPr>
            <a:r>
              <a:rPr lang="en" sz="1500" dirty="0"/>
              <a:t>Parth Gupta</a:t>
            </a:r>
          </a:p>
          <a:p>
            <a:pPr marL="0" lvl="0" indent="0" algn="l" rtl="0">
              <a:lnSpc>
                <a:spcPct val="150000"/>
              </a:lnSpc>
              <a:spcBef>
                <a:spcPts val="0"/>
              </a:spcBef>
              <a:spcAft>
                <a:spcPts val="1600"/>
              </a:spcAft>
              <a:buSzPts val="1800"/>
              <a:buNone/>
            </a:pP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u="sng" dirty="0"/>
              <a:t>Problem Statement</a:t>
            </a:r>
            <a:endParaRPr sz="2000" u="sng" dirty="0"/>
          </a:p>
        </p:txBody>
      </p:sp>
      <p:sp>
        <p:nvSpPr>
          <p:cNvPr id="348" name="Google Shape;348;p2"/>
          <p:cNvSpPr txBox="1"/>
          <p:nvPr/>
        </p:nvSpPr>
        <p:spPr>
          <a:xfrm>
            <a:off x="512375" y="805549"/>
            <a:ext cx="8238600" cy="4218271"/>
          </a:xfrm>
          <a:prstGeom prst="rect">
            <a:avLst/>
          </a:prstGeom>
          <a:noFill/>
          <a:ln>
            <a:noFill/>
          </a:ln>
        </p:spPr>
        <p:txBody>
          <a:bodyPr spcFirstLastPara="1" wrap="square" lIns="91425" tIns="91425" rIns="91425" bIns="91425" anchor="t" anchorCtr="0">
            <a:noAutofit/>
          </a:bodyPr>
          <a:lstStyle/>
          <a:p>
            <a:pPr algn="l"/>
            <a:r>
              <a:rPr lang="en-US" b="0" i="0" dirty="0">
                <a:solidFill>
                  <a:srgbClr val="4A4548"/>
                </a:solidFill>
                <a:effectLst/>
                <a:latin typeface="lato" panose="020F0502020204030203" pitchFamily="34" charset="0"/>
              </a:rPr>
              <a:t>Bank handles large volumes of cheques in the clearing process. The process involves many technical verifications including signature verification. Some of these steps are manual and require human intervention to complete the process. The current process requires the high human capital deployment and longer processing time.</a:t>
            </a:r>
          </a:p>
          <a:p>
            <a:pPr algn="l"/>
            <a:endParaRPr lang="en-US" dirty="0">
              <a:solidFill>
                <a:srgbClr val="4A4548"/>
              </a:solidFill>
              <a:latin typeface="lato" panose="020F0502020204030203" pitchFamily="34" charset="0"/>
            </a:endParaRPr>
          </a:p>
          <a:p>
            <a:pPr algn="ctr"/>
            <a:r>
              <a:rPr lang="en-US" sz="1800" b="1" i="0" dirty="0">
                <a:solidFill>
                  <a:srgbClr val="4A4548"/>
                </a:solidFill>
                <a:effectLst/>
                <a:latin typeface="lato" panose="020F0502020204030203" pitchFamily="34" charset="0"/>
              </a:rPr>
              <a:t>Why we decide to solve this ?</a:t>
            </a:r>
          </a:p>
          <a:p>
            <a:pPr algn="ctr"/>
            <a:endParaRPr lang="en-US" sz="1800" dirty="0">
              <a:solidFill>
                <a:srgbClr val="4A4548"/>
              </a:solidFill>
              <a:latin typeface="lato" panose="020F0502020204030203" pitchFamily="34" charset="0"/>
            </a:endParaRPr>
          </a:p>
          <a:p>
            <a:pPr marL="285750" indent="-285750">
              <a:buFont typeface="Wingdings" panose="05000000000000000000" pitchFamily="2" charset="2"/>
              <a:buChar char="Ø"/>
            </a:pPr>
            <a:r>
              <a:rPr lang="en-US" i="0" dirty="0">
                <a:solidFill>
                  <a:srgbClr val="4A4548"/>
                </a:solidFill>
                <a:effectLst/>
                <a:latin typeface="lato" panose="020F0502020204030203" pitchFamily="34" charset="0"/>
              </a:rPr>
              <a:t>We decided to solve this problem because manual processing of cheque requires lot of time which can be reduced by the use of </a:t>
            </a:r>
            <a:r>
              <a:rPr lang="en-US" i="1" dirty="0">
                <a:solidFill>
                  <a:srgbClr val="4A4548"/>
                </a:solidFill>
                <a:effectLst/>
                <a:latin typeface="lato" panose="020F0502020204030203" pitchFamily="34" charset="0"/>
              </a:rPr>
              <a:t>Computer Vision</a:t>
            </a:r>
            <a:r>
              <a:rPr lang="en-US" i="0" dirty="0">
                <a:solidFill>
                  <a:srgbClr val="4A4548"/>
                </a:solidFill>
                <a:effectLst/>
                <a:latin typeface="lato" panose="020F0502020204030203" pitchFamily="34" charset="0"/>
              </a:rPr>
              <a:t>.</a:t>
            </a:r>
          </a:p>
          <a:p>
            <a:pPr marL="285750" indent="-285750">
              <a:buFont typeface="Wingdings" panose="05000000000000000000" pitchFamily="2" charset="2"/>
              <a:buChar char="Ø"/>
            </a:pPr>
            <a:r>
              <a:rPr lang="en-US" dirty="0">
                <a:solidFill>
                  <a:srgbClr val="4A4548"/>
                </a:solidFill>
                <a:latin typeface="lato" panose="020F0502020204030203" pitchFamily="34" charset="0"/>
              </a:rPr>
              <a:t>The main purpose behind AI based cheque clearance system is to reduce the processing time while also making the process less prone to errors and possible frauds.</a:t>
            </a:r>
          </a:p>
          <a:p>
            <a:pPr marL="285750" indent="-285750">
              <a:buFont typeface="Wingdings" panose="05000000000000000000" pitchFamily="2" charset="2"/>
              <a:buChar char="Ø"/>
            </a:pPr>
            <a:r>
              <a:rPr lang="en-US" dirty="0">
                <a:solidFill>
                  <a:srgbClr val="4A4548"/>
                </a:solidFill>
                <a:latin typeface="lato" panose="020F0502020204030203" pitchFamily="34" charset="0"/>
              </a:rPr>
              <a:t>Automated Cheque Processing if feasible and scalable.</a:t>
            </a:r>
          </a:p>
          <a:p>
            <a:pPr marL="285750" indent="-285750">
              <a:buFont typeface="Wingdings" panose="05000000000000000000" pitchFamily="2" charset="2"/>
              <a:buChar char="Ø"/>
            </a:pPr>
            <a:endParaRPr lang="en-US" dirty="0">
              <a:solidFill>
                <a:srgbClr val="4A4548"/>
              </a:solidFill>
              <a:latin typeface="lato" panose="020F050202020403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 sz="2000" u="sng" dirty="0">
                <a:solidFill>
                  <a:srgbClr val="222222"/>
                </a:solidFill>
                <a:highlight>
                  <a:srgbClr val="FFFFFF"/>
                </a:highlight>
              </a:rPr>
              <a:t>User Segment &amp; Pain Points</a:t>
            </a:r>
            <a:endParaRPr sz="2000" u="sng" dirty="0"/>
          </a:p>
        </p:txBody>
      </p:sp>
      <p:sp>
        <p:nvSpPr>
          <p:cNvPr id="354" name="Google Shape;354;p3"/>
          <p:cNvSpPr txBox="1"/>
          <p:nvPr/>
        </p:nvSpPr>
        <p:spPr>
          <a:xfrm>
            <a:off x="512375" y="805550"/>
            <a:ext cx="8238600" cy="423978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342900" marR="0" lvl="0" indent="-342900" algn="l" rtl="0">
              <a:lnSpc>
                <a:spcPct val="115000"/>
              </a:lnSpc>
              <a:spcBef>
                <a:spcPts val="1000"/>
              </a:spcBef>
              <a:spcAft>
                <a:spcPts val="0"/>
              </a:spcAft>
              <a:buClr>
                <a:srgbClr val="000000"/>
              </a:buClr>
              <a:buSzPct val="100000"/>
              <a:buFont typeface="Arial"/>
              <a:buChar char="•"/>
            </a:pPr>
            <a:r>
              <a:rPr lang="en" sz="1400" b="0" i="0" u="none" strike="noStrike" cap="none" dirty="0">
                <a:solidFill>
                  <a:srgbClr val="222222"/>
                </a:solidFill>
                <a:latin typeface="Lato"/>
              </a:rPr>
              <a:t>Our early adopters will be the bank employees who are involved in the cheque clearing procedures.</a:t>
            </a:r>
          </a:p>
          <a:p>
            <a:pPr marL="342900" indent="-342900">
              <a:lnSpc>
                <a:spcPct val="115000"/>
              </a:lnSpc>
              <a:spcBef>
                <a:spcPts val="1000"/>
              </a:spcBef>
              <a:buSzPct val="100000"/>
              <a:buFont typeface="Arial"/>
              <a:buChar char="•"/>
            </a:pPr>
            <a:r>
              <a:rPr lang="en" sz="1400" b="0" i="0" u="none" strike="noStrike" cap="none" dirty="0">
                <a:solidFill>
                  <a:srgbClr val="222222"/>
                </a:solidFill>
                <a:latin typeface="Lato"/>
              </a:rPr>
              <a:t>Our product can also </a:t>
            </a:r>
            <a:r>
              <a:rPr lang="en" dirty="0">
                <a:solidFill>
                  <a:srgbClr val="222222"/>
                </a:solidFill>
                <a:latin typeface="Lato"/>
              </a:rPr>
              <a:t>be embedded with ATMs so t</a:t>
            </a:r>
            <a:r>
              <a:rPr lang="en-IN" dirty="0">
                <a:solidFill>
                  <a:srgbClr val="222222"/>
                </a:solidFill>
                <a:latin typeface="Lato"/>
              </a:rPr>
              <a:t>ha</a:t>
            </a:r>
            <a:r>
              <a:rPr lang="en" dirty="0">
                <a:solidFill>
                  <a:srgbClr val="222222"/>
                </a:solidFill>
                <a:latin typeface="Lato"/>
              </a:rPr>
              <a:t>t the whole cheque processing can actually become automated.</a:t>
            </a:r>
          </a:p>
          <a:p>
            <a:pPr marL="342900" indent="-342900">
              <a:lnSpc>
                <a:spcPct val="115000"/>
              </a:lnSpc>
              <a:spcBef>
                <a:spcPts val="1000"/>
              </a:spcBef>
              <a:buSzPct val="100000"/>
              <a:buFont typeface="Arial"/>
              <a:buChar char="•"/>
            </a:pPr>
            <a:r>
              <a:rPr lang="en" dirty="0">
                <a:solidFill>
                  <a:srgbClr val="222222"/>
                </a:solidFill>
                <a:latin typeface="Lato"/>
              </a:rPr>
              <a:t>Our product also consist of a user-friendly app, so that user can easily process cheques while sitting in their home without compromising security.</a:t>
            </a:r>
          </a:p>
          <a:p>
            <a:pPr marL="342900" indent="-342900">
              <a:lnSpc>
                <a:spcPct val="115000"/>
              </a:lnSpc>
              <a:spcBef>
                <a:spcPts val="1000"/>
              </a:spcBef>
              <a:buSzPct val="100000"/>
              <a:buFont typeface="Arial"/>
              <a:buChar char="•"/>
            </a:pPr>
            <a:r>
              <a:rPr lang="en" dirty="0">
                <a:solidFill>
                  <a:srgbClr val="222222"/>
                </a:solidFill>
                <a:latin typeface="Lato"/>
              </a:rPr>
              <a:t>After embedding with ATM, </a:t>
            </a:r>
            <a:r>
              <a:rPr lang="en" sz="1400" b="0" i="0" u="none" strike="noStrike" cap="none" dirty="0">
                <a:solidFill>
                  <a:srgbClr val="222222"/>
                </a:solidFill>
                <a:latin typeface="Lato"/>
              </a:rPr>
              <a:t>customers of </a:t>
            </a:r>
            <a:r>
              <a:rPr lang="en" dirty="0">
                <a:solidFill>
                  <a:srgbClr val="222222"/>
                </a:solidFill>
                <a:latin typeface="Lato"/>
              </a:rPr>
              <a:t>banks don’t need to go to branches for deposition of cheques.</a:t>
            </a:r>
            <a:endParaRPr lang="en" sz="1400" b="0" i="0" u="none" strike="noStrike" cap="none" dirty="0">
              <a:solidFill>
                <a:srgbClr val="222222"/>
              </a:solidFill>
              <a:latin typeface="Lato"/>
            </a:endParaRPr>
          </a:p>
          <a:p>
            <a:pPr marL="342900" marR="0" lvl="0" indent="-342900" algn="l" rtl="0">
              <a:lnSpc>
                <a:spcPct val="115000"/>
              </a:lnSpc>
              <a:spcBef>
                <a:spcPts val="1000"/>
              </a:spcBef>
              <a:spcAft>
                <a:spcPts val="0"/>
              </a:spcAft>
              <a:buClr>
                <a:srgbClr val="000000"/>
              </a:buClr>
              <a:buSzPct val="100000"/>
              <a:buFont typeface="Arial"/>
              <a:buChar char="•"/>
            </a:pPr>
            <a:r>
              <a:rPr lang="en" sz="1400" b="0" i="0" u="none" strike="noStrike" cap="none" dirty="0">
                <a:solidFill>
                  <a:srgbClr val="222222"/>
                </a:solidFill>
                <a:latin typeface="Lato"/>
              </a:rPr>
              <a:t>Our product will make the process of clearing cheques faster, which will benefit the bank and bank staffs and can increase the productivity of the employees.</a:t>
            </a: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endParaRPr lang="en-US"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sym typeface="Lato"/>
              </a:rPr>
              <a:t>Currently, cheques are manually processed and there is no alternative for this project in India.</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sym typeface="Lato"/>
              </a:rPr>
              <a:t>In US, there are few banks who is implementing Automated Cheque Processing but their solution is not so effective.</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u="sng" dirty="0"/>
              <a:t>Pre-Requisite</a:t>
            </a:r>
            <a:endParaRPr sz="2000"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61369" y="173141"/>
            <a:ext cx="82800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u="sng" dirty="0">
                <a:solidFill>
                  <a:srgbClr val="4A4548"/>
                </a:solidFill>
                <a:highlight>
                  <a:srgbClr val="FFFFFF"/>
                </a:highlight>
              </a:rPr>
              <a:t>Azure Tools Or Resources</a:t>
            </a:r>
            <a:endParaRPr sz="2000" u="sng" dirty="0"/>
          </a:p>
        </p:txBody>
      </p:sp>
      <p:sp>
        <p:nvSpPr>
          <p:cNvPr id="366" name="Google Shape;366;p5"/>
          <p:cNvSpPr txBox="1">
            <a:spLocks noGrp="1"/>
          </p:cNvSpPr>
          <p:nvPr>
            <p:ph type="title"/>
          </p:nvPr>
        </p:nvSpPr>
        <p:spPr>
          <a:xfrm>
            <a:off x="613186" y="882127"/>
            <a:ext cx="7666817" cy="3894268"/>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IN" sz="1400" dirty="0"/>
              <a:t>Azure OCR :-</a:t>
            </a:r>
            <a:r>
              <a:rPr lang="en-IN" sz="1400" b="0" dirty="0"/>
              <a:t> </a:t>
            </a:r>
            <a:r>
              <a:rPr lang="en-US" sz="1400" b="0" dirty="0"/>
              <a:t>The Computer Vision Read API is Azure's latest OCR technology (learn what's new) that extracts printed text (in several languages), handwritten text (in several languages), digits, and currency symbols from image. It's optimized to extract text from text-heavy images with mixed languages. It supports extracting both printed and handwritten text in the same image or document. It is </a:t>
            </a:r>
            <a:r>
              <a:rPr lang="en-US" sz="1400" b="0" i="1" dirty="0"/>
              <a:t>multilingual</a:t>
            </a:r>
            <a:r>
              <a:rPr lang="en-US" sz="1400" b="0" dirty="0"/>
              <a:t>.</a:t>
            </a:r>
            <a:br>
              <a:rPr lang="en-US" sz="1400" b="0" dirty="0"/>
            </a:br>
            <a:br>
              <a:rPr lang="en-US" sz="1400" b="0" dirty="0"/>
            </a:br>
            <a:r>
              <a:rPr lang="en-US" sz="1400" dirty="0"/>
              <a:t>Azure Cosmos DB :-</a:t>
            </a:r>
            <a:r>
              <a:rPr lang="en-US" sz="1400" b="0" dirty="0"/>
              <a:t> Azure Cosmos DB is a fully managed NoSQL database for modern app development. Single-digit millisecond response times, and automatic and instant scalability, guarantee speed at any scale. Business continuity is assured with SLA-backed availability and enterprise-grade security.</a:t>
            </a:r>
            <a:br>
              <a:rPr lang="en-US" sz="1400" b="0" dirty="0"/>
            </a:br>
            <a:br>
              <a:rPr lang="en-US" sz="1400" b="0" dirty="0"/>
            </a:br>
            <a:r>
              <a:rPr lang="en-US" sz="1400" dirty="0"/>
              <a:t>Azure App Service :-</a:t>
            </a:r>
            <a:r>
              <a:rPr lang="en-US" sz="1400" b="0" dirty="0"/>
              <a:t> Azure App Service lets you create apps faster with a one-of-a kind cloud service to quickly and easily create enterprise-ready web and mobile apps for any platform or device and deploy them on a scalable and reliable cloud infrastructure.</a:t>
            </a:r>
            <a:br>
              <a:rPr lang="en-US" sz="1400" b="0" dirty="0"/>
            </a:br>
            <a:r>
              <a:rPr lang="en-US" sz="1400" b="0" dirty="0"/>
              <a:t>We need it to create mobile application.</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u="sng" dirty="0"/>
              <a:t>Any Supporting Functional Documents</a:t>
            </a:r>
            <a:endParaRPr sz="2000" u="sng" dirty="0"/>
          </a:p>
        </p:txBody>
      </p:sp>
      <p:sp>
        <p:nvSpPr>
          <p:cNvPr id="372" name="Google Shape;372;p6"/>
          <p:cNvSpPr txBox="1"/>
          <p:nvPr/>
        </p:nvSpPr>
        <p:spPr>
          <a:xfrm>
            <a:off x="512375" y="805550"/>
            <a:ext cx="8238600" cy="410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solidFill>
                <a:highlight>
                  <a:srgbClr val="FFFFFF"/>
                </a:highlight>
                <a:latin typeface="Lato"/>
                <a:ea typeface="Lato"/>
                <a:cs typeface="Lato"/>
                <a:sym typeface="Lato"/>
              </a:rPr>
              <a:t>Present your solution, talk about methodology, architecture &amp; scalability</a:t>
            </a:r>
          </a:p>
          <a:p>
            <a:pPr lvl="1" eaLnBrk="1" hangingPunct="1">
              <a:spcBef>
                <a:spcPts val="1688"/>
              </a:spcBef>
              <a:buSzPct val="109000"/>
              <a:buFont typeface="Microsoft Sans Serif" panose="020B0604020202020204" pitchFamily="34" charset="0"/>
              <a:buChar char="●"/>
              <a:defRPr/>
            </a:pPr>
            <a:r>
              <a:rPr lang="en-US" altLang="en-US" b="1" dirty="0">
                <a:solidFill>
                  <a:schemeClr val="tx1"/>
                </a:solidFill>
                <a:latin typeface="Times New Roman" panose="02020603050405020304" pitchFamily="18" charset="0"/>
                <a:cs typeface="Times New Roman" panose="02020603050405020304" pitchFamily="18" charset="0"/>
              </a:rPr>
              <a:t>Extract different parts of Cheque: </a:t>
            </a:r>
            <a:r>
              <a:rPr lang="en-US" altLang="en-US" dirty="0">
                <a:solidFill>
                  <a:schemeClr val="tx1"/>
                </a:solidFill>
                <a:latin typeface="Times New Roman" panose="02020603050405020304" pitchFamily="18" charset="0"/>
              </a:rPr>
              <a:t>As per RBI rules we can </a:t>
            </a:r>
            <a:r>
              <a:rPr lang="en-US" altLang="en-US" dirty="0">
                <a:solidFill>
                  <a:schemeClr val="tx1"/>
                </a:solidFill>
                <a:latin typeface="Times New Roman" panose="02020603050405020304" pitchFamily="18" charset="0"/>
                <a:cs typeface="Times New Roman" panose="02020603050405020304" pitchFamily="18" charset="0"/>
              </a:rPr>
              <a:t>extract different parts of cheque using RBI’s "CTS-2010 Standard" for Cheque Forms – Speciﬁcations for veriﬁcation.</a:t>
            </a:r>
          </a:p>
          <a:p>
            <a:pPr eaLnBrk="1" hangingPunct="1">
              <a:spcBef>
                <a:spcPts val="38"/>
              </a:spcBef>
              <a:defRPr/>
            </a:pPr>
            <a:endParaRPr lang="en-US" altLang="en-US" dirty="0">
              <a:solidFill>
                <a:schemeClr val="tx1"/>
              </a:solidFill>
              <a:latin typeface="Times New Roman" panose="02020603050405020304" pitchFamily="18" charset="0"/>
              <a:cs typeface="Times New Roman" panose="02020603050405020304" pitchFamily="18" charset="0"/>
            </a:endParaRPr>
          </a:p>
          <a:p>
            <a:pPr lvl="1" eaLnBrk="1" hangingPunct="1">
              <a:buSzPct val="109000"/>
              <a:buFont typeface="Microsoft Sans Serif" panose="020B0604020202020204" pitchFamily="34" charset="0"/>
              <a:buChar char="●"/>
              <a:defRPr/>
            </a:pPr>
            <a:r>
              <a:rPr lang="en-US" altLang="en-US" b="1" dirty="0">
                <a:solidFill>
                  <a:schemeClr val="tx1"/>
                </a:solidFill>
                <a:latin typeface="Times New Roman" panose="02020603050405020304" pitchFamily="18" charset="0"/>
                <a:cs typeface="Times New Roman" panose="02020603050405020304" pitchFamily="18" charset="0"/>
              </a:rPr>
              <a:t>Match Signature from bank database: </a:t>
            </a:r>
            <a:r>
              <a:rPr lang="en-US" altLang="en-US" dirty="0">
                <a:solidFill>
                  <a:schemeClr val="tx1"/>
                </a:solidFill>
                <a:latin typeface="Times New Roman" panose="02020603050405020304" pitchFamily="18" charset="0"/>
                <a:cs typeface="Times New Roman" panose="02020603050405020304" pitchFamily="18" charset="0"/>
              </a:rPr>
              <a:t>Match the signature from cheque with respect to signature from bank database. Also check for forge signature using neural networks techniques.</a:t>
            </a:r>
          </a:p>
          <a:p>
            <a:pPr eaLnBrk="1" hangingPunct="1">
              <a:defRPr/>
            </a:pPr>
            <a:endParaRPr lang="en-US" altLang="en-US" dirty="0">
              <a:solidFill>
                <a:schemeClr val="tx1"/>
              </a:solidFill>
              <a:latin typeface="Times New Roman" panose="02020603050405020304" pitchFamily="18" charset="0"/>
              <a:cs typeface="Times New Roman" panose="02020603050405020304" pitchFamily="18" charset="0"/>
            </a:endParaRPr>
          </a:p>
          <a:p>
            <a:pPr lvl="1" eaLnBrk="1" hangingPunct="1">
              <a:buSzPct val="109000"/>
              <a:buFont typeface="Microsoft Sans Serif" panose="020B0604020202020204" pitchFamily="34" charset="0"/>
              <a:buChar char="●"/>
              <a:defRPr/>
            </a:pPr>
            <a:r>
              <a:rPr lang="en-US" altLang="en-US" b="1" dirty="0">
                <a:solidFill>
                  <a:schemeClr val="tx1"/>
                </a:solidFill>
                <a:latin typeface="Times New Roman" panose="02020603050405020304" pitchFamily="18" charset="0"/>
                <a:cs typeface="Times New Roman" panose="02020603050405020304" pitchFamily="18" charset="0"/>
              </a:rPr>
              <a:t>Validating the cheque: </a:t>
            </a:r>
            <a:r>
              <a:rPr lang="en-US" altLang="en-US" dirty="0">
                <a:solidFill>
                  <a:schemeClr val="tx1"/>
                </a:solidFill>
                <a:latin typeface="Times New Roman" panose="02020603050405020304" pitchFamily="18" charset="0"/>
                <a:cs typeface="Times New Roman" panose="02020603050405020304" pitchFamily="18" charset="0"/>
              </a:rPr>
              <a:t>If all checks passes then proceed to next step otherwise detection of potential frauds will be processed further for investigation.</a:t>
            </a:r>
          </a:p>
          <a:p>
            <a:pPr eaLnBrk="1" hangingPunct="1">
              <a:spcBef>
                <a:spcPts val="13"/>
              </a:spcBef>
              <a:defRPr/>
            </a:pPr>
            <a:endParaRPr lang="en-US" altLang="en-US" dirty="0">
              <a:solidFill>
                <a:schemeClr val="tx1"/>
              </a:solidFill>
              <a:latin typeface="Times New Roman" panose="02020603050405020304" pitchFamily="18" charset="0"/>
              <a:cs typeface="Times New Roman" panose="02020603050405020304" pitchFamily="18" charset="0"/>
            </a:endParaRPr>
          </a:p>
          <a:p>
            <a:pPr lvl="1" eaLnBrk="1" hangingPunct="1">
              <a:buSzPct val="109000"/>
              <a:buFont typeface="Microsoft Sans Serif" panose="020B0604020202020204" pitchFamily="34" charset="0"/>
              <a:buChar char="●"/>
              <a:defRPr/>
            </a:pPr>
            <a:r>
              <a:rPr lang="en-US" altLang="en-US" b="1" dirty="0">
                <a:solidFill>
                  <a:schemeClr val="tx1"/>
                </a:solidFill>
                <a:latin typeface="Times New Roman" panose="02020603050405020304" pitchFamily="18" charset="0"/>
                <a:cs typeface="Times New Roman" panose="02020603050405020304" pitchFamily="18" charset="0"/>
              </a:rPr>
              <a:t>Check for overwriting/correction: </a:t>
            </a:r>
            <a:r>
              <a:rPr lang="en-US" altLang="en-US" dirty="0">
                <a:solidFill>
                  <a:schemeClr val="tx1"/>
                </a:solidFill>
                <a:latin typeface="Times New Roman" panose="02020603050405020304" pitchFamily="18" charset="0"/>
                <a:cs typeface="Times New Roman" panose="02020603050405020304" pitchFamily="18" charset="0"/>
              </a:rPr>
              <a:t>The writing should be checked for overwriting/correct using neural networks if found bounce the cheque. (Image processing)</a:t>
            </a:r>
          </a:p>
          <a:p>
            <a:pPr eaLnBrk="1" hangingPunct="1">
              <a:spcBef>
                <a:spcPts val="13"/>
              </a:spcBef>
              <a:buFont typeface="Microsoft Sans Serif" panose="020B0604020202020204" pitchFamily="34" charset="0"/>
              <a:buChar char="●"/>
              <a:defRPr/>
            </a:pPr>
            <a:endParaRPr lang="en-US" altLang="en-US" dirty="0">
              <a:solidFill>
                <a:schemeClr val="tx1"/>
              </a:solidFill>
              <a:latin typeface="Times New Roman" panose="02020603050405020304" pitchFamily="18" charset="0"/>
              <a:cs typeface="Times New Roman" panose="02020603050405020304" pitchFamily="18" charset="0"/>
            </a:endParaRPr>
          </a:p>
          <a:p>
            <a:pPr lvl="1" eaLnBrk="1" hangingPunct="1">
              <a:buSzPct val="109000"/>
              <a:buFont typeface="Microsoft Sans Serif" panose="020B0604020202020204" pitchFamily="34" charset="0"/>
              <a:buChar char="●"/>
              <a:defRPr/>
            </a:pPr>
            <a:r>
              <a:rPr lang="en-US" altLang="en-US" b="1" dirty="0">
                <a:solidFill>
                  <a:schemeClr val="tx1"/>
                </a:solidFill>
                <a:latin typeface="Times New Roman" panose="02020603050405020304" pitchFamily="18" charset="0"/>
                <a:cs typeface="Times New Roman" panose="02020603050405020304" pitchFamily="18" charset="0"/>
              </a:rPr>
              <a:t>Data Entry: </a:t>
            </a:r>
            <a:r>
              <a:rPr lang="en-US" altLang="en-US" dirty="0">
                <a:solidFill>
                  <a:schemeClr val="tx1"/>
                </a:solidFill>
                <a:latin typeface="Times New Roman" panose="02020603050405020304" pitchFamily="18" charset="0"/>
                <a:cs typeface="Times New Roman" panose="02020603050405020304" pitchFamily="18" charset="0"/>
              </a:rPr>
              <a:t>After all the veriﬁcation is done the details of the cheque will be extracted using Azure Computer Vision API (conﬁgured for Multiple Languages) and start transaction  process.</a:t>
            </a:r>
          </a:p>
          <a:p>
            <a:pPr marL="0" marR="0" lvl="0" indent="0" algn="l" rtl="0">
              <a:lnSpc>
                <a:spcPct val="100000"/>
              </a:lnSpc>
              <a:spcBef>
                <a:spcPts val="0"/>
              </a:spcBef>
              <a:spcAft>
                <a:spcPts val="0"/>
              </a:spcAft>
              <a:buClr>
                <a:srgbClr val="000000"/>
              </a:buClr>
              <a:buSzPts val="1400"/>
              <a:buFont typeface="Arial"/>
              <a:buNone/>
            </a:pPr>
            <a:endParaRPr lang="en" b="0" i="0" u="none" strike="noStrike" cap="none" dirty="0">
              <a:solidFill>
                <a:schemeClr val="tx1"/>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b="0" i="0" u="none" strike="noStrike" cap="none" dirty="0">
              <a:solidFill>
                <a:schemeClr val="tx1"/>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b="0" i="0" u="none" strike="noStrike" cap="none" dirty="0">
              <a:solidFill>
                <a:schemeClr val="tx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2B1F-F737-7D7D-8D36-141404429458}"/>
              </a:ext>
            </a:extLst>
          </p:cNvPr>
          <p:cNvSpPr>
            <a:spLocks noGrp="1"/>
          </p:cNvSpPr>
          <p:nvPr>
            <p:ph type="title"/>
          </p:nvPr>
        </p:nvSpPr>
        <p:spPr>
          <a:xfrm>
            <a:off x="1436868" y="253278"/>
            <a:ext cx="5154054" cy="896216"/>
          </a:xfrm>
        </p:spPr>
        <p:txBody>
          <a:bodyPr rtlCol="0">
            <a:normAutofit fontScale="90000"/>
          </a:bodyPr>
          <a:lstStyle/>
          <a:p>
            <a:pPr algn="ctr" defTabSz="342932">
              <a:lnSpc>
                <a:spcPts val="1681"/>
              </a:lnSpc>
              <a:defRPr/>
            </a:pPr>
            <a:r>
              <a:rPr lang="en-US" altLang="en-US" sz="2762" b="1" u="sng" dirty="0">
                <a:latin typeface="Times New Roman" panose="02020603050405020304" pitchFamily="18" charset="0"/>
                <a:cs typeface="Times New Roman" panose="02020603050405020304" pitchFamily="18" charset="0"/>
              </a:rPr>
              <a:t>Flow Chart For Automated Cheque</a:t>
            </a:r>
            <a:br>
              <a:rPr lang="en-US" altLang="en-US" sz="2762" b="1" u="sng" dirty="0">
                <a:latin typeface="Times New Roman" panose="02020603050405020304" pitchFamily="18" charset="0"/>
                <a:cs typeface="Times New Roman" panose="02020603050405020304" pitchFamily="18" charset="0"/>
              </a:rPr>
            </a:br>
            <a:r>
              <a:rPr lang="en-US" altLang="en-US" sz="2762" b="1" u="sng" dirty="0">
                <a:latin typeface="Times New Roman" panose="02020603050405020304" pitchFamily="18" charset="0"/>
                <a:cs typeface="Times New Roman" panose="02020603050405020304" pitchFamily="18" charset="0"/>
              </a:rPr>
              <a:t> </a:t>
            </a:r>
            <a:br>
              <a:rPr lang="en-US" altLang="en-US" sz="2762" u="sng" dirty="0">
                <a:latin typeface="Times New Roman" panose="02020603050405020304" pitchFamily="18" charset="0"/>
                <a:cs typeface="Times New Roman" panose="02020603050405020304" pitchFamily="18" charset="0"/>
              </a:rPr>
            </a:br>
            <a:r>
              <a:rPr lang="en-US" altLang="en-US" sz="2762" b="1" u="sng" dirty="0">
                <a:latin typeface="Times New Roman" panose="02020603050405020304" pitchFamily="18" charset="0"/>
                <a:cs typeface="Times New Roman" panose="02020603050405020304" pitchFamily="18" charset="0"/>
              </a:rPr>
              <a:t>Processing</a:t>
            </a:r>
            <a:br>
              <a:rPr lang="en-US" altLang="en-US" sz="2762" u="sng" dirty="0">
                <a:latin typeface="Times New Roman" panose="02020603050405020304" pitchFamily="18" charset="0"/>
                <a:cs typeface="Times New Roman" panose="02020603050405020304" pitchFamily="18" charset="0"/>
              </a:rPr>
            </a:br>
            <a:endParaRPr lang="en-IN" sz="2700" u="sng" dirty="0"/>
          </a:p>
        </p:txBody>
      </p:sp>
      <p:sp>
        <p:nvSpPr>
          <p:cNvPr id="5" name="object 3">
            <a:extLst>
              <a:ext uri="{FF2B5EF4-FFF2-40B4-BE49-F238E27FC236}">
                <a16:creationId xmlns:a16="http://schemas.microsoft.com/office/drawing/2014/main" id="{BA89C344-4515-BB6B-66F3-75B4D3D697AE}"/>
              </a:ext>
            </a:extLst>
          </p:cNvPr>
          <p:cNvSpPr>
            <a:spLocks noChangeArrowheads="1"/>
          </p:cNvSpPr>
          <p:nvPr/>
        </p:nvSpPr>
        <p:spPr bwMode="auto">
          <a:xfrm>
            <a:off x="1600200" y="1091045"/>
            <a:ext cx="4998028" cy="3623830"/>
          </a:xfrm>
          <a:prstGeom prst="rect">
            <a:avLst/>
          </a:prstGeom>
          <a:blipFill dpi="0" rotWithShape="1">
            <a:blip r:embed="rId2"/>
            <a:srcRect/>
            <a:stretch>
              <a:fillRect l="1013" r="1013"/>
            </a:stretch>
          </a:blipFill>
          <a:ln>
            <a:noFill/>
          </a:ln>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endParaRPr lang="en-US" altLang="en-US" sz="716" dirty="0"/>
          </a:p>
          <a:p>
            <a:pPr>
              <a:defRPr/>
            </a:pPr>
            <a:endParaRPr lang="en-US" altLang="en-US" sz="71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u="sng" dirty="0">
                <a:solidFill>
                  <a:srgbClr val="222222"/>
                </a:solidFill>
                <a:highlight>
                  <a:srgbClr val="FFFFFF"/>
                </a:highlight>
              </a:rPr>
              <a:t>Key Differentiators &amp; Adoption Plan</a:t>
            </a:r>
            <a:endParaRPr sz="2000" u="sng" dirty="0"/>
          </a:p>
        </p:txBody>
      </p:sp>
      <p:sp>
        <p:nvSpPr>
          <p:cNvPr id="378" name="Google Shape;378;p7"/>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sz="1400" b="0" i="0" u="none" strike="noStrike" cap="none" dirty="0">
                <a:solidFill>
                  <a:srgbClr val="000000"/>
                </a:solidFill>
                <a:latin typeface="Lato"/>
                <a:ea typeface="Lato"/>
                <a:cs typeface="Lato"/>
                <a:sym typeface="Lato"/>
              </a:rPr>
              <a:t>Our product requires </a:t>
            </a:r>
            <a:r>
              <a:rPr lang="en-IN" sz="1400" b="1" i="0" u="none" strike="noStrike" cap="none" dirty="0">
                <a:solidFill>
                  <a:srgbClr val="000000"/>
                </a:solidFill>
                <a:latin typeface="Lato"/>
                <a:ea typeface="Lato"/>
                <a:cs typeface="Lato"/>
                <a:sym typeface="Lato"/>
              </a:rPr>
              <a:t>negligible human interaction</a:t>
            </a:r>
            <a:r>
              <a:rPr lang="en-IN" sz="1400" b="0" i="0" u="none" strike="noStrike" cap="none" dirty="0">
                <a:solidFill>
                  <a:srgbClr val="000000"/>
                </a:solidFill>
                <a:latin typeface="Lato"/>
                <a:ea typeface="Lato"/>
                <a:cs typeface="Lato"/>
                <a:sym typeface="Lato"/>
              </a:rPr>
              <a:t> for processing which is far better than manual processing of cheques.</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dirty="0">
                <a:latin typeface="Lato"/>
                <a:ea typeface="Lato"/>
                <a:cs typeface="Lato"/>
                <a:sym typeface="Lato"/>
              </a:rPr>
              <a:t>Text extraction </a:t>
            </a:r>
            <a:r>
              <a:rPr lang="en-IN" b="1" dirty="0">
                <a:latin typeface="Lato"/>
                <a:ea typeface="Lato"/>
                <a:cs typeface="Lato"/>
                <a:sym typeface="Lato"/>
              </a:rPr>
              <a:t>accuracy</a:t>
            </a:r>
            <a:r>
              <a:rPr lang="en-IN" dirty="0">
                <a:latin typeface="Lato"/>
                <a:ea typeface="Lato"/>
                <a:cs typeface="Lato"/>
                <a:sym typeface="Lato"/>
              </a:rPr>
              <a:t> is more than 98%.</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b="1" dirty="0">
                <a:latin typeface="Lato"/>
                <a:ea typeface="Lato"/>
                <a:cs typeface="Lato"/>
                <a:sym typeface="Lato"/>
              </a:rPr>
              <a:t>Convenient</a:t>
            </a:r>
            <a:r>
              <a:rPr lang="en-IN" dirty="0">
                <a:latin typeface="Lato"/>
                <a:ea typeface="Lato"/>
                <a:cs typeface="Lato"/>
                <a:sym typeface="Lato"/>
              </a:rPr>
              <a:t>. Customers don’t need to go to branches of bank, they can process their cheques from nearest ATMs or through Mobile App.</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b="1" dirty="0">
                <a:latin typeface="Lato"/>
                <a:ea typeface="Lato"/>
                <a:cs typeface="Lato"/>
                <a:sym typeface="Lato"/>
              </a:rPr>
              <a:t>Cost Effective</a:t>
            </a:r>
            <a:r>
              <a:rPr lang="en-IN" dirty="0">
                <a:latin typeface="Lato"/>
                <a:ea typeface="Lato"/>
                <a:cs typeface="Lato"/>
                <a:sym typeface="Lato"/>
              </a:rPr>
              <a:t>. Our product can be easily implemented with the existing system with just little change in the system.</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endParaRPr lang="en-IN" dirty="0">
              <a:latin typeface="Lato"/>
              <a:ea typeface="Lato"/>
              <a:cs typeface="Lato"/>
              <a:sym typeface="Lato"/>
            </a:endParaRPr>
          </a:p>
          <a:p>
            <a:pPr marR="0" lvl="0" algn="l" rtl="0">
              <a:lnSpc>
                <a:spcPct val="100000"/>
              </a:lnSpc>
              <a:spcBef>
                <a:spcPts val="0"/>
              </a:spcBef>
              <a:spcAft>
                <a:spcPts val="0"/>
              </a:spcAft>
              <a:buClr>
                <a:srgbClr val="000000"/>
              </a:buClr>
              <a:buSzPts val="1400"/>
            </a:pPr>
            <a:r>
              <a:rPr lang="en-IN" b="1" dirty="0">
                <a:latin typeface="Lato"/>
                <a:ea typeface="Lato"/>
                <a:cs typeface="Lato"/>
                <a:sym typeface="Lato"/>
              </a:rPr>
              <a:t>Adoption :-</a:t>
            </a:r>
            <a:r>
              <a:rPr lang="en-IN" dirty="0">
                <a:latin typeface="Lato"/>
                <a:ea typeface="Lato"/>
                <a:cs typeface="Lato"/>
                <a:sym typeface="Lato"/>
              </a:rPr>
              <a:t> The bank employees can upload the cheque image to our software. After processing, they will get a confirmation message (if processing successful), and transaction will take place.</a:t>
            </a:r>
          </a:p>
          <a:p>
            <a:pPr marR="0" lvl="0" algn="l" rtl="0">
              <a:lnSpc>
                <a:spcPct val="100000"/>
              </a:lnSpc>
              <a:spcBef>
                <a:spcPts val="0"/>
              </a:spcBef>
              <a:spcAft>
                <a:spcPts val="0"/>
              </a:spcAft>
              <a:buClr>
                <a:srgbClr val="000000"/>
              </a:buClr>
              <a:buSzPts val="1400"/>
            </a:pPr>
            <a:r>
              <a:rPr lang="en-IN" dirty="0">
                <a:latin typeface="Lato"/>
                <a:ea typeface="Lato"/>
                <a:cs typeface="Lato"/>
                <a:sym typeface="Lato"/>
              </a:rPr>
              <a:t>For ATM implementation, we just need to attach a small module consisting of a camera and a button. User will proceed by clicking button and they will get the details of transaction. They can proceed to complete the transaction.</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sng" strike="noStrike" cap="none" dirty="0">
                <a:solidFill>
                  <a:srgbClr val="1F1F50"/>
                </a:solidFill>
                <a:latin typeface="Lato"/>
                <a:ea typeface="Lato"/>
                <a:cs typeface="Lato"/>
                <a:sym typeface="Lato"/>
              </a:rPr>
              <a:t>GitHub Repository Link &amp; </a:t>
            </a:r>
            <a:r>
              <a:rPr lang="en" sz="2000" b="1" i="0" u="sng" strike="noStrike" cap="none" dirty="0">
                <a:solidFill>
                  <a:srgbClr val="4A4548"/>
                </a:solidFill>
                <a:highlight>
                  <a:srgbClr val="FFFFFF"/>
                </a:highlight>
                <a:latin typeface="Lato"/>
                <a:ea typeface="Lato"/>
                <a:cs typeface="Lato"/>
                <a:sym typeface="Lato"/>
              </a:rPr>
              <a:t>supporting diagrams, screenshots, if any</a:t>
            </a:r>
            <a:endParaRPr sz="2000" b="1" i="0" u="sng" strike="noStrike" cap="none" dirty="0">
              <a:solidFill>
                <a:srgbClr val="1F1F50"/>
              </a:solidFill>
              <a:latin typeface="Lato"/>
              <a:ea typeface="Lato"/>
              <a:cs typeface="Lato"/>
              <a:sym typeface="Lato"/>
            </a:endParaRPr>
          </a:p>
        </p:txBody>
      </p:sp>
      <p:sp>
        <p:nvSpPr>
          <p:cNvPr id="384" name="Google Shape;384;p8"/>
          <p:cNvSpPr txBox="1"/>
          <p:nvPr/>
        </p:nvSpPr>
        <p:spPr>
          <a:xfrm>
            <a:off x="419548" y="1044150"/>
            <a:ext cx="7966652"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Github Link : </a:t>
            </a:r>
            <a:r>
              <a:rPr lang="en-IN" dirty="0">
                <a:solidFill>
                  <a:srgbClr val="222222"/>
                </a:solidFill>
                <a:highlight>
                  <a:srgbClr val="FFFFFF"/>
                </a:highlight>
                <a:latin typeface="Lato"/>
                <a:ea typeface="Lato"/>
                <a:cs typeface="Lato"/>
                <a:sym typeface="Lato"/>
                <a:hlinkClick r:id="rId3"/>
              </a:rPr>
              <a:t>https://github.com/kautuk-astu/ACP-ML-SQAUD/upload/main/idea</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905</Words>
  <Application>Microsoft Office PowerPoint</Application>
  <PresentationFormat>On-screen Show (16:9)</PresentationFormat>
  <Paragraphs>60</Paragraphs>
  <Slides>10</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Microsoft Sans Serif</vt:lpstr>
      <vt:lpstr>Times New Roman</vt:lpstr>
      <vt:lpstr>Lato Black</vt:lpstr>
      <vt:lpstr>Lato</vt:lpstr>
      <vt:lpstr>Calibri</vt:lpstr>
      <vt:lpstr>Wingdings</vt:lpstr>
      <vt:lpstr>Trebuchet MS</vt:lpstr>
      <vt:lpstr>Lato</vt:lpstr>
      <vt:lpstr>Arial</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Flow Chart For Automated Cheque   Processing </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Kautuk Astu</dc:creator>
  <cp:lastModifiedBy>Kautuk Astu</cp:lastModifiedBy>
  <cp:revision>2</cp:revision>
  <dcterms:modified xsi:type="dcterms:W3CDTF">2022-09-20T15:02:55Z</dcterms:modified>
</cp:coreProperties>
</file>