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3" d="100"/>
          <a:sy n="103" d="100"/>
        </p:scale>
        <p:origin x="-1800" y="-112"/>
      </p:cViewPr>
      <p:guideLst>
        <p:guide orient="horz" pos="2160"/>
        <p:guide pos="2880"/>
      </p:guideLst>
    </p:cSldViewPr>
  </p:slideViewPr>
  <p:notesTextViewPr>
    <p:cViewPr>
      <p:scale>
        <a:sx n="100" d="100"/>
        <a:sy n="100" d="100"/>
      </p:scale>
      <p:origin x="0" y="0"/>
    </p:cViewPr>
  </p:notesTextViewPr>
  <p:sorterViewPr>
    <p:cViewPr>
      <p:scale>
        <a:sx n="137" d="100"/>
        <a:sy n="137"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C57704-AE7A-4141-8FDE-FBF3BA9DA1A7}" type="datetimeFigureOut">
              <a:rPr lang="en-US" smtClean="0"/>
              <a:t>06/08/17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7046A3-F247-024D-AFED-615A3F8DBDC6}" type="slidenum">
              <a:rPr lang="en-US" smtClean="0"/>
              <a:t>‹#›</a:t>
            </a:fld>
            <a:endParaRPr lang="en-US"/>
          </a:p>
        </p:txBody>
      </p:sp>
    </p:spTree>
    <p:extLst>
      <p:ext uri="{BB962C8B-B14F-4D97-AF65-F5344CB8AC3E}">
        <p14:creationId xmlns:p14="http://schemas.microsoft.com/office/powerpoint/2010/main" val="15382266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2EDBBF-1DE4-0A45-AEA3-310E5E7CCC32}" type="datetimeFigureOut">
              <a:rPr lang="en-US" smtClean="0"/>
              <a:t>06/08/17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298269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2EDBBF-1DE4-0A45-AEA3-310E5E7CCC32}" type="datetimeFigureOut">
              <a:rPr lang="en-US" smtClean="0"/>
              <a:t>06/08/17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4150211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2EDBBF-1DE4-0A45-AEA3-310E5E7CCC32}" type="datetimeFigureOut">
              <a:rPr lang="en-US" smtClean="0"/>
              <a:t>06/08/17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2077139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2EDBBF-1DE4-0A45-AEA3-310E5E7CCC32}" type="datetimeFigureOut">
              <a:rPr lang="en-US" smtClean="0"/>
              <a:t>06/08/17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1782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2EDBBF-1DE4-0A45-AEA3-310E5E7CCC32}" type="datetimeFigureOut">
              <a:rPr lang="en-US" smtClean="0"/>
              <a:t>06/08/17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86208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2EDBBF-1DE4-0A45-AEA3-310E5E7CCC32}" type="datetimeFigureOut">
              <a:rPr lang="en-US" smtClean="0"/>
              <a:t>06/08/17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303078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2EDBBF-1DE4-0A45-AEA3-310E5E7CCC32}" type="datetimeFigureOut">
              <a:rPr lang="en-US" smtClean="0"/>
              <a:t>06/08/17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25146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2EDBBF-1DE4-0A45-AEA3-310E5E7CCC32}" type="datetimeFigureOut">
              <a:rPr lang="en-US" smtClean="0"/>
              <a:t>06/08/17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165553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2EDBBF-1DE4-0A45-AEA3-310E5E7CCC32}" type="datetimeFigureOut">
              <a:rPr lang="en-US" smtClean="0"/>
              <a:t>06/08/17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146695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2EDBBF-1DE4-0A45-AEA3-310E5E7CCC32}" type="datetimeFigureOut">
              <a:rPr lang="en-US" smtClean="0"/>
              <a:t>06/08/17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293120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2EDBBF-1DE4-0A45-AEA3-310E5E7CCC32}" type="datetimeFigureOut">
              <a:rPr lang="en-US" smtClean="0"/>
              <a:t>06/08/17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A1421-B622-9144-970B-974BF037FFEB}" type="slidenum">
              <a:rPr lang="en-US" smtClean="0"/>
              <a:t>‹#›</a:t>
            </a:fld>
            <a:endParaRPr lang="en-US"/>
          </a:p>
        </p:txBody>
      </p:sp>
    </p:spTree>
    <p:extLst>
      <p:ext uri="{BB962C8B-B14F-4D97-AF65-F5344CB8AC3E}">
        <p14:creationId xmlns:p14="http://schemas.microsoft.com/office/powerpoint/2010/main" val="30603247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EDBBF-1DE4-0A45-AEA3-310E5E7CCC32}" type="datetimeFigureOut">
              <a:rPr lang="en-US" smtClean="0"/>
              <a:t>06/08/17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A1421-B622-9144-970B-974BF037FFEB}" type="slidenum">
              <a:rPr lang="en-US" smtClean="0"/>
              <a:t>‹#›</a:t>
            </a:fld>
            <a:endParaRPr lang="en-US"/>
          </a:p>
        </p:txBody>
      </p:sp>
    </p:spTree>
    <p:extLst>
      <p:ext uri="{BB962C8B-B14F-4D97-AF65-F5344CB8AC3E}">
        <p14:creationId xmlns:p14="http://schemas.microsoft.com/office/powerpoint/2010/main" val="9615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Programming Languages 1 - C</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9607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457200" y="1447800"/>
            <a:ext cx="8229600" cy="4525963"/>
          </a:xfrm>
        </p:spPr>
        <p:txBody>
          <a:bodyPr/>
          <a:lstStyle/>
          <a:p>
            <a:r>
              <a:rPr lang="en-US" sz="2800"/>
              <a:t>Assembly language (cont)</a:t>
            </a:r>
          </a:p>
          <a:p>
            <a:pPr lvl="1"/>
            <a:r>
              <a:rPr lang="en-US" sz="2400"/>
              <a:t>Translation of assembly language into machine language: in the beginning done manually, later done by a special computer program – the </a:t>
            </a:r>
            <a:r>
              <a:rPr lang="en-US" sz="2400" i="1">
                <a:solidFill>
                  <a:srgbClr val="CC0099"/>
                </a:solidFill>
              </a:rPr>
              <a:t>assembler</a:t>
            </a:r>
          </a:p>
          <a:p>
            <a:pPr lvl="1"/>
            <a:r>
              <a:rPr lang="en-US" sz="2400"/>
              <a:t>Disadvantages:  Low-level language: </a:t>
            </a:r>
          </a:p>
          <a:p>
            <a:pPr lvl="2"/>
            <a:r>
              <a:rPr lang="en-US" sz="2000"/>
              <a:t>programmer must learn the instruction set of the particular processor </a:t>
            </a:r>
          </a:p>
          <a:p>
            <a:pPr lvl="2"/>
            <a:r>
              <a:rPr lang="en-US" sz="2000"/>
              <a:t>Program must be rewritten in order to run on a different processor type – program is not</a:t>
            </a:r>
            <a:r>
              <a:rPr lang="en-US" sz="2000">
                <a:solidFill>
                  <a:srgbClr val="CC0099"/>
                </a:solidFill>
              </a:rPr>
              <a:t> </a:t>
            </a:r>
            <a:r>
              <a:rPr lang="en-US" sz="2000" i="1">
                <a:solidFill>
                  <a:srgbClr val="CC0099"/>
                </a:solidFill>
              </a:rPr>
              <a:t>portable</a:t>
            </a:r>
          </a:p>
        </p:txBody>
      </p:sp>
    </p:spTree>
    <p:extLst>
      <p:ext uri="{BB962C8B-B14F-4D97-AF65-F5344CB8AC3E}">
        <p14:creationId xmlns:p14="http://schemas.microsoft.com/office/powerpoint/2010/main" val="394222119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304800"/>
            <a:ext cx="8229600" cy="1143000"/>
          </a:xfrm>
        </p:spPr>
        <p:txBody>
          <a:bodyPr/>
          <a:lstStyle/>
          <a:p>
            <a:r>
              <a:rPr lang="en-US"/>
              <a:t>Higher level languages</a:t>
            </a:r>
          </a:p>
        </p:txBody>
      </p:sp>
      <p:sp>
        <p:nvSpPr>
          <p:cNvPr id="59395" name="Rectangle 3"/>
          <p:cNvSpPr>
            <a:spLocks noGrp="1" noChangeArrowheads="1"/>
          </p:cNvSpPr>
          <p:nvPr>
            <p:ph type="body" idx="1"/>
          </p:nvPr>
        </p:nvSpPr>
        <p:spPr>
          <a:xfrm>
            <a:off x="457200" y="1447800"/>
            <a:ext cx="8229600" cy="4525963"/>
          </a:xfrm>
        </p:spPr>
        <p:txBody>
          <a:bodyPr/>
          <a:lstStyle/>
          <a:p>
            <a:pPr>
              <a:lnSpc>
                <a:spcPct val="90000"/>
              </a:lnSpc>
            </a:pPr>
            <a:r>
              <a:rPr lang="en-US" sz="2800"/>
              <a:t>High level languages</a:t>
            </a:r>
          </a:p>
          <a:p>
            <a:pPr lvl="1">
              <a:lnSpc>
                <a:spcPct val="90000"/>
              </a:lnSpc>
            </a:pPr>
            <a:r>
              <a:rPr lang="en-US" sz="2400"/>
              <a:t>Using </a:t>
            </a:r>
            <a:r>
              <a:rPr lang="en-US" sz="2400" b="1" i="1"/>
              <a:t>more abstract instructions</a:t>
            </a:r>
          </a:p>
          <a:p>
            <a:pPr lvl="1">
              <a:lnSpc>
                <a:spcPct val="90000"/>
              </a:lnSpc>
            </a:pPr>
            <a:r>
              <a:rPr lang="en-US" sz="2400" b="1"/>
              <a:t>Portable </a:t>
            </a:r>
            <a:r>
              <a:rPr lang="en-US" sz="2400"/>
              <a:t>programs result</a:t>
            </a:r>
          </a:p>
          <a:p>
            <a:pPr lvl="1">
              <a:lnSpc>
                <a:spcPct val="90000"/>
              </a:lnSpc>
            </a:pPr>
            <a:endParaRPr lang="en-US" sz="2400"/>
          </a:p>
          <a:p>
            <a:pPr lvl="1">
              <a:lnSpc>
                <a:spcPct val="90000"/>
              </a:lnSpc>
            </a:pPr>
            <a:r>
              <a:rPr lang="en-US" sz="2000">
                <a:solidFill>
                  <a:srgbClr val="00FF00"/>
                </a:solidFill>
              </a:rPr>
              <a:t>Example</a:t>
            </a:r>
            <a:r>
              <a:rPr lang="en-US" sz="2000"/>
              <a:t>: a hypothetical  program sequence:</a:t>
            </a:r>
          </a:p>
          <a:p>
            <a:pPr lvl="1">
              <a:lnSpc>
                <a:spcPct val="90000"/>
              </a:lnSpc>
              <a:buFontTx/>
              <a:buNone/>
            </a:pPr>
            <a:endParaRPr lang="en-US" sz="2400"/>
          </a:p>
        </p:txBody>
      </p:sp>
      <p:sp>
        <p:nvSpPr>
          <p:cNvPr id="59396" name="Rectangle 4"/>
          <p:cNvSpPr>
            <a:spLocks noChangeArrowheads="1"/>
          </p:cNvSpPr>
          <p:nvPr/>
        </p:nvSpPr>
        <p:spPr bwMode="auto">
          <a:xfrm>
            <a:off x="1981200" y="3657600"/>
            <a:ext cx="457200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vl="1"/>
            <a:r>
              <a:rPr lang="en-US" u="sng"/>
              <a:t>DEFVAR</a:t>
            </a:r>
            <a:r>
              <a:rPr lang="en-US"/>
              <a:t> a,b,c;</a:t>
            </a:r>
          </a:p>
          <a:p>
            <a:pPr lvl="1"/>
            <a:r>
              <a:rPr lang="en-US" u="sng"/>
              <a:t>BEGIN</a:t>
            </a:r>
          </a:p>
          <a:p>
            <a:pPr lvl="4"/>
            <a:r>
              <a:rPr lang="en-US" u="sng"/>
              <a:t>READ</a:t>
            </a:r>
            <a:r>
              <a:rPr lang="en-US"/>
              <a:t> a</a:t>
            </a:r>
          </a:p>
          <a:p>
            <a:pPr lvl="4"/>
            <a:r>
              <a:rPr lang="en-US" u="sng"/>
              <a:t>READ</a:t>
            </a:r>
            <a:r>
              <a:rPr lang="en-US"/>
              <a:t> b</a:t>
            </a:r>
          </a:p>
          <a:p>
            <a:pPr lvl="4"/>
            <a:r>
              <a:rPr lang="en-US" u="sng"/>
              <a:t>READ</a:t>
            </a:r>
            <a:r>
              <a:rPr lang="en-US"/>
              <a:t> c</a:t>
            </a:r>
          </a:p>
          <a:p>
            <a:pPr lvl="4"/>
            <a:r>
              <a:rPr lang="en-US"/>
              <a:t>c := a+b</a:t>
            </a:r>
          </a:p>
          <a:p>
            <a:pPr lvl="4"/>
            <a:r>
              <a:rPr lang="en-US" u="sng"/>
              <a:t>IF</a:t>
            </a:r>
            <a:r>
              <a:rPr lang="en-US"/>
              <a:t> (c &lt;10) </a:t>
            </a:r>
            <a:r>
              <a:rPr lang="en-US" u="sng"/>
              <a:t>THEN</a:t>
            </a:r>
            <a:r>
              <a:rPr lang="en-US"/>
              <a:t> c:=c+10</a:t>
            </a:r>
          </a:p>
          <a:p>
            <a:pPr lvl="4"/>
            <a:r>
              <a:rPr lang="en-US" u="sng"/>
              <a:t>PRINT</a:t>
            </a:r>
            <a:r>
              <a:rPr lang="en-US"/>
              <a:t> c</a:t>
            </a:r>
          </a:p>
          <a:p>
            <a:pPr lvl="1"/>
            <a:r>
              <a:rPr lang="en-US" u="sng"/>
              <a:t>END</a:t>
            </a:r>
            <a:r>
              <a:rPr lang="en-US"/>
              <a:t>                                    … </a:t>
            </a:r>
          </a:p>
        </p:txBody>
      </p:sp>
    </p:spTree>
    <p:extLst>
      <p:ext uri="{BB962C8B-B14F-4D97-AF65-F5344CB8AC3E}">
        <p14:creationId xmlns:p14="http://schemas.microsoft.com/office/powerpoint/2010/main" val="249607542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457200" y="1447800"/>
            <a:ext cx="8229600" cy="4525963"/>
          </a:xfrm>
        </p:spPr>
        <p:txBody>
          <a:bodyPr/>
          <a:lstStyle/>
          <a:p>
            <a:pPr>
              <a:lnSpc>
                <a:spcPct val="90000"/>
              </a:lnSpc>
            </a:pPr>
            <a:r>
              <a:rPr lang="en-US" sz="2800"/>
              <a:t>High level languages</a:t>
            </a:r>
          </a:p>
          <a:p>
            <a:pPr lvl="1">
              <a:lnSpc>
                <a:spcPct val="90000"/>
              </a:lnSpc>
            </a:pPr>
            <a:r>
              <a:rPr lang="en-US" sz="2400"/>
              <a:t>Writing portable programs, using more abstract instructions</a:t>
            </a:r>
          </a:p>
          <a:p>
            <a:pPr lvl="1">
              <a:lnSpc>
                <a:spcPct val="90000"/>
              </a:lnSpc>
            </a:pPr>
            <a:r>
              <a:rPr lang="en-US" sz="2400"/>
              <a:t>A high level instruction (</a:t>
            </a:r>
            <a:r>
              <a:rPr lang="en-US" sz="2400" i="1">
                <a:solidFill>
                  <a:srgbClr val="CC0099"/>
                </a:solidFill>
              </a:rPr>
              <a:t>statement</a:t>
            </a:r>
            <a:r>
              <a:rPr lang="en-US" sz="2400"/>
              <a:t>) is translated into many machine instructions</a:t>
            </a:r>
          </a:p>
          <a:p>
            <a:pPr lvl="1">
              <a:lnSpc>
                <a:spcPct val="90000"/>
              </a:lnSpc>
            </a:pPr>
            <a:r>
              <a:rPr lang="en-US" sz="2400"/>
              <a:t>Translation of high level language into machine instructions: done by special computer programs – </a:t>
            </a:r>
            <a:r>
              <a:rPr lang="en-US" sz="2400" i="1">
                <a:solidFill>
                  <a:srgbClr val="CC0099"/>
                </a:solidFill>
              </a:rPr>
              <a:t>compilers</a:t>
            </a:r>
            <a:r>
              <a:rPr lang="en-US" sz="2400">
                <a:solidFill>
                  <a:srgbClr val="CC0099"/>
                </a:solidFill>
              </a:rPr>
              <a:t> </a:t>
            </a:r>
            <a:r>
              <a:rPr lang="en-US" sz="2400"/>
              <a:t>or </a:t>
            </a:r>
            <a:r>
              <a:rPr lang="en-US" sz="2400" i="1">
                <a:solidFill>
                  <a:srgbClr val="CC0099"/>
                </a:solidFill>
              </a:rPr>
              <a:t>interpreters</a:t>
            </a:r>
          </a:p>
          <a:p>
            <a:pPr lvl="1">
              <a:lnSpc>
                <a:spcPct val="90000"/>
              </a:lnSpc>
              <a:buFontTx/>
              <a:buNone/>
            </a:pPr>
            <a:endParaRPr lang="en-US" sz="2400">
              <a:solidFill>
                <a:srgbClr val="CC0099"/>
              </a:solidFill>
            </a:endParaRPr>
          </a:p>
        </p:txBody>
      </p:sp>
    </p:spTree>
    <p:extLst>
      <p:ext uri="{BB962C8B-B14F-4D97-AF65-F5344CB8AC3E}">
        <p14:creationId xmlns:p14="http://schemas.microsoft.com/office/powerpoint/2010/main" val="22337416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Compilers/Interpreters</a:t>
            </a:r>
          </a:p>
        </p:txBody>
      </p:sp>
      <p:sp>
        <p:nvSpPr>
          <p:cNvPr id="37894" name="Rectangle 6"/>
          <p:cNvSpPr>
            <a:spLocks noGrp="1" noChangeArrowheads="1"/>
          </p:cNvSpPr>
          <p:nvPr>
            <p:ph type="body" sz="half" idx="1"/>
          </p:nvPr>
        </p:nvSpPr>
        <p:spPr>
          <a:noFill/>
          <a:ln>
            <a:solidFill>
              <a:schemeClr val="tx1"/>
            </a:solidFill>
            <a:miter lim="800000"/>
            <a:headEnd/>
            <a:tailEnd/>
          </a:ln>
        </p:spPr>
        <p:txBody>
          <a:bodyPr/>
          <a:lstStyle/>
          <a:p>
            <a:pPr>
              <a:buFontTx/>
              <a:buNone/>
            </a:pPr>
            <a:r>
              <a:rPr lang="en-US"/>
              <a:t>   </a:t>
            </a:r>
          </a:p>
        </p:txBody>
      </p:sp>
      <p:sp>
        <p:nvSpPr>
          <p:cNvPr id="37895" name="Rectangle 7"/>
          <p:cNvSpPr>
            <a:spLocks noGrp="1" noChangeArrowheads="1"/>
          </p:cNvSpPr>
          <p:nvPr>
            <p:ph type="body" sz="half" idx="2"/>
          </p:nvPr>
        </p:nvSpPr>
        <p:spPr>
          <a:xfrm>
            <a:off x="4800600" y="1600200"/>
            <a:ext cx="4038600" cy="4525963"/>
          </a:xfrm>
          <a:noFill/>
          <a:ln>
            <a:solidFill>
              <a:schemeClr val="tx1"/>
            </a:solidFill>
            <a:miter lim="800000"/>
            <a:headEnd/>
            <a:tailEnd/>
          </a:ln>
        </p:spPr>
        <p:txBody>
          <a:bodyPr/>
          <a:lstStyle/>
          <a:p>
            <a:pPr>
              <a:buFontTx/>
              <a:buNone/>
            </a:pPr>
            <a:r>
              <a:rPr lang="en-US"/>
              <a:t> </a:t>
            </a:r>
          </a:p>
        </p:txBody>
      </p:sp>
      <p:sp>
        <p:nvSpPr>
          <p:cNvPr id="37896" name="Rectangle 8"/>
          <p:cNvSpPr>
            <a:spLocks noChangeArrowheads="1"/>
          </p:cNvSpPr>
          <p:nvPr/>
        </p:nvSpPr>
        <p:spPr bwMode="auto">
          <a:xfrm>
            <a:off x="1828800" y="2133600"/>
            <a:ext cx="10668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Compiler</a:t>
            </a:r>
          </a:p>
        </p:txBody>
      </p:sp>
      <p:sp>
        <p:nvSpPr>
          <p:cNvPr id="37897" name="Oval 9"/>
          <p:cNvSpPr>
            <a:spLocks noChangeArrowheads="1"/>
          </p:cNvSpPr>
          <p:nvPr/>
        </p:nvSpPr>
        <p:spPr bwMode="auto">
          <a:xfrm>
            <a:off x="533400" y="2133600"/>
            <a:ext cx="9906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Source </a:t>
            </a:r>
          </a:p>
          <a:p>
            <a:pPr algn="ctr"/>
            <a:r>
              <a:rPr lang="en-US"/>
              <a:t>Code</a:t>
            </a:r>
          </a:p>
        </p:txBody>
      </p:sp>
      <p:sp>
        <p:nvSpPr>
          <p:cNvPr id="37900" name="Oval 12"/>
          <p:cNvSpPr>
            <a:spLocks noChangeArrowheads="1"/>
          </p:cNvSpPr>
          <p:nvPr/>
        </p:nvSpPr>
        <p:spPr bwMode="auto">
          <a:xfrm>
            <a:off x="3276600" y="2133600"/>
            <a:ext cx="9906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Machine </a:t>
            </a:r>
          </a:p>
          <a:p>
            <a:pPr algn="ctr"/>
            <a:r>
              <a:rPr lang="en-US"/>
              <a:t>Code</a:t>
            </a:r>
          </a:p>
        </p:txBody>
      </p:sp>
      <p:sp>
        <p:nvSpPr>
          <p:cNvPr id="37901" name="Rectangle 13"/>
          <p:cNvSpPr>
            <a:spLocks noChangeArrowheads="1"/>
          </p:cNvSpPr>
          <p:nvPr/>
        </p:nvSpPr>
        <p:spPr bwMode="auto">
          <a:xfrm>
            <a:off x="1828800" y="3810000"/>
            <a:ext cx="10668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Executable</a:t>
            </a:r>
          </a:p>
          <a:p>
            <a:pPr algn="ctr"/>
            <a:r>
              <a:rPr lang="en-US"/>
              <a:t>Program</a:t>
            </a:r>
          </a:p>
        </p:txBody>
      </p:sp>
      <p:sp>
        <p:nvSpPr>
          <p:cNvPr id="37902" name="Oval 14"/>
          <p:cNvSpPr>
            <a:spLocks noChangeArrowheads="1"/>
          </p:cNvSpPr>
          <p:nvPr/>
        </p:nvSpPr>
        <p:spPr bwMode="auto">
          <a:xfrm>
            <a:off x="533400" y="3810000"/>
            <a:ext cx="9906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a:p>
            <a:pPr algn="ctr"/>
            <a:r>
              <a:rPr lang="en-US"/>
              <a:t>Input </a:t>
            </a:r>
          </a:p>
          <a:p>
            <a:pPr algn="ctr"/>
            <a:r>
              <a:rPr lang="en-US"/>
              <a:t> data</a:t>
            </a:r>
          </a:p>
          <a:p>
            <a:pPr algn="ctr"/>
            <a:endParaRPr lang="en-US"/>
          </a:p>
        </p:txBody>
      </p:sp>
      <p:sp>
        <p:nvSpPr>
          <p:cNvPr id="37903" name="Oval 15"/>
          <p:cNvSpPr>
            <a:spLocks noChangeArrowheads="1"/>
          </p:cNvSpPr>
          <p:nvPr/>
        </p:nvSpPr>
        <p:spPr bwMode="auto">
          <a:xfrm>
            <a:off x="3276600" y="3810000"/>
            <a:ext cx="9906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a:p>
            <a:pPr algn="ctr"/>
            <a:r>
              <a:rPr lang="en-US"/>
              <a:t>Output </a:t>
            </a:r>
          </a:p>
          <a:p>
            <a:pPr algn="ctr"/>
            <a:r>
              <a:rPr lang="en-US"/>
              <a:t> data</a:t>
            </a:r>
          </a:p>
          <a:p>
            <a:pPr algn="ctr"/>
            <a:endParaRPr lang="en-US"/>
          </a:p>
        </p:txBody>
      </p:sp>
      <p:sp>
        <p:nvSpPr>
          <p:cNvPr id="37904" name="Line 16"/>
          <p:cNvSpPr>
            <a:spLocks noChangeShapeType="1"/>
          </p:cNvSpPr>
          <p:nvPr/>
        </p:nvSpPr>
        <p:spPr bwMode="auto">
          <a:xfrm>
            <a:off x="1524000" y="2514600"/>
            <a:ext cx="304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905" name="Line 17"/>
          <p:cNvSpPr>
            <a:spLocks noChangeShapeType="1"/>
          </p:cNvSpPr>
          <p:nvPr/>
        </p:nvSpPr>
        <p:spPr bwMode="auto">
          <a:xfrm>
            <a:off x="2895600" y="2514600"/>
            <a:ext cx="304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906" name="Line 18"/>
          <p:cNvSpPr>
            <a:spLocks noChangeShapeType="1"/>
          </p:cNvSpPr>
          <p:nvPr/>
        </p:nvSpPr>
        <p:spPr bwMode="auto">
          <a:xfrm>
            <a:off x="1524000" y="4191000"/>
            <a:ext cx="304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907" name="Line 19"/>
          <p:cNvSpPr>
            <a:spLocks noChangeShapeType="1"/>
          </p:cNvSpPr>
          <p:nvPr/>
        </p:nvSpPr>
        <p:spPr bwMode="auto">
          <a:xfrm>
            <a:off x="2895600" y="4191000"/>
            <a:ext cx="304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909" name="Line 21"/>
          <p:cNvSpPr>
            <a:spLocks noChangeShapeType="1"/>
          </p:cNvSpPr>
          <p:nvPr/>
        </p:nvSpPr>
        <p:spPr bwMode="auto">
          <a:xfrm flipV="1">
            <a:off x="2514600" y="2895600"/>
            <a:ext cx="838200" cy="762000"/>
          </a:xfrm>
          <a:prstGeom prst="line">
            <a:avLst/>
          </a:prstGeom>
          <a:noFill/>
          <a:ln w="381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910" name="Rectangle 22"/>
          <p:cNvSpPr>
            <a:spLocks noChangeArrowheads="1"/>
          </p:cNvSpPr>
          <p:nvPr/>
        </p:nvSpPr>
        <p:spPr bwMode="auto">
          <a:xfrm>
            <a:off x="6324600" y="2209800"/>
            <a:ext cx="1066800" cy="2667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Interpreter</a:t>
            </a:r>
          </a:p>
        </p:txBody>
      </p:sp>
      <p:sp>
        <p:nvSpPr>
          <p:cNvPr id="37911" name="Oval 23"/>
          <p:cNvSpPr>
            <a:spLocks noChangeArrowheads="1"/>
          </p:cNvSpPr>
          <p:nvPr/>
        </p:nvSpPr>
        <p:spPr bwMode="auto">
          <a:xfrm>
            <a:off x="5029200" y="2209800"/>
            <a:ext cx="9906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Source </a:t>
            </a:r>
          </a:p>
          <a:p>
            <a:pPr algn="ctr"/>
            <a:r>
              <a:rPr lang="en-US"/>
              <a:t>Code</a:t>
            </a:r>
          </a:p>
        </p:txBody>
      </p:sp>
      <p:sp>
        <p:nvSpPr>
          <p:cNvPr id="37914" name="Oval 26"/>
          <p:cNvSpPr>
            <a:spLocks noChangeArrowheads="1"/>
          </p:cNvSpPr>
          <p:nvPr/>
        </p:nvSpPr>
        <p:spPr bwMode="auto">
          <a:xfrm>
            <a:off x="5029200" y="3886200"/>
            <a:ext cx="9906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a:p>
            <a:pPr algn="ctr"/>
            <a:r>
              <a:rPr lang="en-US"/>
              <a:t>Input </a:t>
            </a:r>
          </a:p>
          <a:p>
            <a:pPr algn="ctr"/>
            <a:r>
              <a:rPr lang="en-US"/>
              <a:t> data</a:t>
            </a:r>
          </a:p>
          <a:p>
            <a:pPr algn="ctr"/>
            <a:endParaRPr lang="en-US"/>
          </a:p>
        </p:txBody>
      </p:sp>
      <p:sp>
        <p:nvSpPr>
          <p:cNvPr id="37915" name="Oval 27"/>
          <p:cNvSpPr>
            <a:spLocks noChangeArrowheads="1"/>
          </p:cNvSpPr>
          <p:nvPr/>
        </p:nvSpPr>
        <p:spPr bwMode="auto">
          <a:xfrm>
            <a:off x="7772400" y="3886200"/>
            <a:ext cx="9906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a:p>
            <a:pPr algn="ctr"/>
            <a:r>
              <a:rPr lang="en-US"/>
              <a:t>Output </a:t>
            </a:r>
          </a:p>
          <a:p>
            <a:pPr algn="ctr"/>
            <a:r>
              <a:rPr lang="en-US"/>
              <a:t> data</a:t>
            </a:r>
          </a:p>
          <a:p>
            <a:pPr algn="ctr"/>
            <a:endParaRPr lang="en-US"/>
          </a:p>
        </p:txBody>
      </p:sp>
      <p:sp>
        <p:nvSpPr>
          <p:cNvPr id="37916" name="Line 28"/>
          <p:cNvSpPr>
            <a:spLocks noChangeShapeType="1"/>
          </p:cNvSpPr>
          <p:nvPr/>
        </p:nvSpPr>
        <p:spPr bwMode="auto">
          <a:xfrm>
            <a:off x="6019800" y="2590800"/>
            <a:ext cx="304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918" name="Line 30"/>
          <p:cNvSpPr>
            <a:spLocks noChangeShapeType="1"/>
          </p:cNvSpPr>
          <p:nvPr/>
        </p:nvSpPr>
        <p:spPr bwMode="auto">
          <a:xfrm>
            <a:off x="6019800" y="4267200"/>
            <a:ext cx="304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919" name="Line 31"/>
          <p:cNvSpPr>
            <a:spLocks noChangeShapeType="1"/>
          </p:cNvSpPr>
          <p:nvPr/>
        </p:nvSpPr>
        <p:spPr bwMode="auto">
          <a:xfrm>
            <a:off x="7391400" y="4267200"/>
            <a:ext cx="304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922" name="Text Box 34"/>
          <p:cNvSpPr txBox="1">
            <a:spLocks noChangeArrowheads="1"/>
          </p:cNvSpPr>
          <p:nvPr/>
        </p:nvSpPr>
        <p:spPr bwMode="auto">
          <a:xfrm>
            <a:off x="517525" y="5105400"/>
            <a:ext cx="3902075" cy="1474788"/>
          </a:xfrm>
          <a:prstGeom prst="rect">
            <a:avLst/>
          </a:prstGeom>
          <a:solidFill>
            <a:srgbClr val="FFCC00"/>
          </a:solidFill>
          <a:ln w="9525">
            <a:solidFill>
              <a:srgbClr val="FFCC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Compiler: analyzes program and translates it into machine language</a:t>
            </a:r>
          </a:p>
          <a:p>
            <a:r>
              <a:rPr lang="en-US"/>
              <a:t>Executable program: can be run independently from compiler as many times =&gt; fast execution</a:t>
            </a:r>
          </a:p>
        </p:txBody>
      </p:sp>
      <p:sp>
        <p:nvSpPr>
          <p:cNvPr id="37923" name="Text Box 35"/>
          <p:cNvSpPr txBox="1">
            <a:spLocks noChangeArrowheads="1"/>
          </p:cNvSpPr>
          <p:nvPr/>
        </p:nvSpPr>
        <p:spPr bwMode="auto">
          <a:xfrm>
            <a:off x="4876800" y="5105400"/>
            <a:ext cx="3902075" cy="1474788"/>
          </a:xfrm>
          <a:prstGeom prst="rect">
            <a:avLst/>
          </a:prstGeom>
          <a:solidFill>
            <a:srgbClr val="FFCC00"/>
          </a:solidFill>
          <a:ln w="9525">
            <a:solidFill>
              <a:srgbClr val="FFCC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Interpreter: analyzes and executes program statements at the same time</a:t>
            </a:r>
          </a:p>
          <a:p>
            <a:r>
              <a:rPr lang="en-US"/>
              <a:t>Execution is slower</a:t>
            </a:r>
          </a:p>
          <a:p>
            <a:r>
              <a:rPr lang="en-US"/>
              <a:t>Easier to debug program </a:t>
            </a:r>
          </a:p>
        </p:txBody>
      </p:sp>
    </p:spTree>
    <p:extLst>
      <p:ext uri="{BB962C8B-B14F-4D97-AF65-F5344CB8AC3E}">
        <p14:creationId xmlns:p14="http://schemas.microsoft.com/office/powerpoint/2010/main" val="354425440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Operating Systems</a:t>
            </a:r>
          </a:p>
        </p:txBody>
      </p:sp>
      <p:sp>
        <p:nvSpPr>
          <p:cNvPr id="64515" name="Rectangle 3"/>
          <p:cNvSpPr>
            <a:spLocks noGrp="1" noChangeArrowheads="1"/>
          </p:cNvSpPr>
          <p:nvPr>
            <p:ph type="body" idx="1"/>
          </p:nvPr>
        </p:nvSpPr>
        <p:spPr/>
        <p:txBody>
          <a:bodyPr/>
          <a:lstStyle/>
          <a:p>
            <a:r>
              <a:rPr lang="en-US" sz="2800"/>
              <a:t>Operating system: a program that controls the entire operation of a computer system:</a:t>
            </a:r>
          </a:p>
          <a:p>
            <a:pPr lvl="1"/>
            <a:r>
              <a:rPr lang="en-US" sz="2400"/>
              <a:t>Handles all input and output (I/O) operations that are performed on a computer</a:t>
            </a:r>
          </a:p>
          <a:p>
            <a:pPr lvl="1"/>
            <a:r>
              <a:rPr lang="en-US" sz="2400"/>
              <a:t>manages the computer system</a:t>
            </a:r>
            <a:r>
              <a:rPr lang="ja-JP" altLang="en-US" sz="2400">
                <a:latin typeface="Arial"/>
              </a:rPr>
              <a:t>’</a:t>
            </a:r>
            <a:r>
              <a:rPr lang="en-US" sz="2400"/>
              <a:t>s resources </a:t>
            </a:r>
          </a:p>
          <a:p>
            <a:pPr lvl="1"/>
            <a:r>
              <a:rPr lang="en-US" sz="2400"/>
              <a:t>handles the execution of programs (including multitasking or multiuser facilities)</a:t>
            </a:r>
          </a:p>
          <a:p>
            <a:r>
              <a:rPr lang="en-US" sz="2800"/>
              <a:t>Most famous OS families:</a:t>
            </a:r>
          </a:p>
          <a:p>
            <a:pPr lvl="1"/>
            <a:r>
              <a:rPr lang="en-US" sz="2400"/>
              <a:t>Windows</a:t>
            </a:r>
          </a:p>
          <a:p>
            <a:pPr lvl="1"/>
            <a:r>
              <a:rPr lang="en-US" sz="2400"/>
              <a:t>Unix</a:t>
            </a:r>
          </a:p>
        </p:txBody>
      </p:sp>
    </p:spTree>
    <p:extLst>
      <p:ext uri="{BB962C8B-B14F-4D97-AF65-F5344CB8AC3E}">
        <p14:creationId xmlns:p14="http://schemas.microsoft.com/office/powerpoint/2010/main" val="73232911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Higher Level Languages</a:t>
            </a:r>
          </a:p>
        </p:txBody>
      </p:sp>
      <p:sp>
        <p:nvSpPr>
          <p:cNvPr id="60419" name="Rectangle 3"/>
          <p:cNvSpPr>
            <a:spLocks noGrp="1" noChangeArrowheads="1"/>
          </p:cNvSpPr>
          <p:nvPr>
            <p:ph type="body" idx="1"/>
          </p:nvPr>
        </p:nvSpPr>
        <p:spPr/>
        <p:txBody>
          <a:bodyPr/>
          <a:lstStyle/>
          <a:p>
            <a:pPr>
              <a:lnSpc>
                <a:spcPct val="90000"/>
              </a:lnSpc>
            </a:pPr>
            <a:r>
              <a:rPr lang="en-US" sz="2800"/>
              <a:t>Programming Paradigms:</a:t>
            </a:r>
          </a:p>
          <a:p>
            <a:pPr lvl="1">
              <a:lnSpc>
                <a:spcPct val="90000"/>
              </a:lnSpc>
            </a:pPr>
            <a:r>
              <a:rPr lang="en-US" sz="2400">
                <a:solidFill>
                  <a:srgbClr val="CC0099"/>
                </a:solidFill>
              </a:rPr>
              <a:t>Imperative Programming</a:t>
            </a:r>
            <a:r>
              <a:rPr lang="en-US" sz="2400"/>
              <a:t>: describes the exact sequences of commands to be executed</a:t>
            </a:r>
          </a:p>
          <a:p>
            <a:pPr lvl="2">
              <a:lnSpc>
                <a:spcPct val="90000"/>
              </a:lnSpc>
            </a:pPr>
            <a:r>
              <a:rPr lang="en-US" sz="2000"/>
              <a:t>Structured programming, procedural programming</a:t>
            </a:r>
          </a:p>
          <a:p>
            <a:pPr lvl="3">
              <a:lnSpc>
                <a:spcPct val="90000"/>
              </a:lnSpc>
            </a:pPr>
            <a:r>
              <a:rPr lang="en-US" sz="1800"/>
              <a:t>FORTRAN, C, PASCAL, …</a:t>
            </a:r>
          </a:p>
          <a:p>
            <a:pPr lvl="2">
              <a:lnSpc>
                <a:spcPct val="90000"/>
              </a:lnSpc>
            </a:pPr>
            <a:r>
              <a:rPr lang="en-US" sz="2000"/>
              <a:t>Object oriented programming</a:t>
            </a:r>
          </a:p>
          <a:p>
            <a:pPr lvl="3">
              <a:lnSpc>
                <a:spcPct val="90000"/>
              </a:lnSpc>
            </a:pPr>
            <a:r>
              <a:rPr lang="en-US" sz="1800"/>
              <a:t>C++, Java, C#, …</a:t>
            </a:r>
          </a:p>
          <a:p>
            <a:pPr lvl="1">
              <a:lnSpc>
                <a:spcPct val="90000"/>
              </a:lnSpc>
            </a:pPr>
            <a:r>
              <a:rPr lang="en-US" sz="2400">
                <a:solidFill>
                  <a:srgbClr val="CC0099"/>
                </a:solidFill>
              </a:rPr>
              <a:t>Declarative programming</a:t>
            </a:r>
            <a:r>
              <a:rPr lang="en-US" sz="2400"/>
              <a:t>: program describes </a:t>
            </a:r>
            <a:r>
              <a:rPr lang="en-US" sz="2400" i="1"/>
              <a:t>what</a:t>
            </a:r>
            <a:r>
              <a:rPr lang="en-US" sz="2400"/>
              <a:t> it should do, </a:t>
            </a:r>
            <a:r>
              <a:rPr lang="en-US" sz="2400" i="1"/>
              <a:t>not how</a:t>
            </a:r>
          </a:p>
          <a:p>
            <a:pPr lvl="2">
              <a:lnSpc>
                <a:spcPct val="90000"/>
              </a:lnSpc>
            </a:pPr>
            <a:r>
              <a:rPr lang="en-US" sz="2000"/>
              <a:t>Functional programming</a:t>
            </a:r>
          </a:p>
          <a:p>
            <a:pPr lvl="3">
              <a:lnSpc>
                <a:spcPct val="90000"/>
              </a:lnSpc>
            </a:pPr>
            <a:r>
              <a:rPr lang="en-US" sz="1800"/>
              <a:t>Lisp, ML, …</a:t>
            </a:r>
          </a:p>
          <a:p>
            <a:pPr lvl="2">
              <a:lnSpc>
                <a:spcPct val="90000"/>
              </a:lnSpc>
            </a:pPr>
            <a:r>
              <a:rPr lang="en-US" sz="2000"/>
              <a:t>Logic Programming</a:t>
            </a:r>
          </a:p>
          <a:p>
            <a:pPr lvl="3">
              <a:lnSpc>
                <a:spcPct val="90000"/>
              </a:lnSpc>
            </a:pPr>
            <a:r>
              <a:rPr lang="en-US" sz="1800"/>
              <a:t>Prolog</a:t>
            </a:r>
          </a:p>
          <a:p>
            <a:pPr lvl="1">
              <a:lnSpc>
                <a:spcPct val="90000"/>
              </a:lnSpc>
              <a:buFontTx/>
              <a:buNone/>
            </a:pPr>
            <a:endParaRPr lang="en-US" sz="2400"/>
          </a:p>
        </p:txBody>
      </p:sp>
    </p:spTree>
    <p:extLst>
      <p:ext uri="{BB962C8B-B14F-4D97-AF65-F5344CB8AC3E}">
        <p14:creationId xmlns:p14="http://schemas.microsoft.com/office/powerpoint/2010/main" val="7631439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The C Programming Language</a:t>
            </a:r>
          </a:p>
        </p:txBody>
      </p:sp>
      <p:sp>
        <p:nvSpPr>
          <p:cNvPr id="41987" name="Rectangle 3"/>
          <p:cNvSpPr>
            <a:spLocks noGrp="1" noChangeArrowheads="1"/>
          </p:cNvSpPr>
          <p:nvPr>
            <p:ph type="body" idx="1"/>
          </p:nvPr>
        </p:nvSpPr>
        <p:spPr/>
        <p:txBody>
          <a:bodyPr/>
          <a:lstStyle/>
          <a:p>
            <a:pPr>
              <a:lnSpc>
                <a:spcPct val="90000"/>
              </a:lnSpc>
            </a:pPr>
            <a:r>
              <a:rPr lang="en-US" sz="2400"/>
              <a:t>Developed by Dennis Ritchie at AT&amp;T Bell Laboratories in the early 1970s</a:t>
            </a:r>
          </a:p>
          <a:p>
            <a:pPr>
              <a:lnSpc>
                <a:spcPct val="90000"/>
              </a:lnSpc>
            </a:pPr>
            <a:r>
              <a:rPr lang="en-US" sz="2400"/>
              <a:t>Growth of C tightly coupled with growth of Unix: Unix was written mostly in C</a:t>
            </a:r>
          </a:p>
          <a:p>
            <a:pPr>
              <a:lnSpc>
                <a:spcPct val="90000"/>
              </a:lnSpc>
            </a:pPr>
            <a:r>
              <a:rPr lang="en-US" sz="2400"/>
              <a:t>Success of PCs: need of porting C on MS-DOS</a:t>
            </a:r>
          </a:p>
          <a:p>
            <a:pPr>
              <a:lnSpc>
                <a:spcPct val="90000"/>
              </a:lnSpc>
            </a:pPr>
            <a:r>
              <a:rPr lang="en-US" sz="2400"/>
              <a:t>Many providers of C compilers for many different platforms =&gt; need for standardization of the C language</a:t>
            </a:r>
          </a:p>
          <a:p>
            <a:pPr>
              <a:lnSpc>
                <a:spcPct val="90000"/>
              </a:lnSpc>
            </a:pPr>
            <a:r>
              <a:rPr lang="en-US" sz="2400"/>
              <a:t>1990: ANSI C (American National Standards Institute) </a:t>
            </a:r>
          </a:p>
          <a:p>
            <a:pPr>
              <a:lnSpc>
                <a:spcPct val="90000"/>
              </a:lnSpc>
            </a:pPr>
            <a:r>
              <a:rPr lang="en-US" sz="2400"/>
              <a:t>International Standard Organization: ISO/IEC 9899:1990</a:t>
            </a:r>
          </a:p>
          <a:p>
            <a:pPr>
              <a:lnSpc>
                <a:spcPct val="90000"/>
              </a:lnSpc>
            </a:pPr>
            <a:r>
              <a:rPr lang="en-US" sz="2400"/>
              <a:t>1999: standard updated: C99, or ISO/IEC 9899:1999</a:t>
            </a:r>
          </a:p>
          <a:p>
            <a:pPr>
              <a:lnSpc>
                <a:spcPct val="90000"/>
              </a:lnSpc>
            </a:pPr>
            <a:endParaRPr lang="en-US" sz="2400"/>
          </a:p>
          <a:p>
            <a:pPr>
              <a:lnSpc>
                <a:spcPct val="90000"/>
              </a:lnSpc>
            </a:pPr>
            <a:endParaRPr lang="en-US" sz="2400"/>
          </a:p>
        </p:txBody>
      </p:sp>
    </p:spTree>
    <p:extLst>
      <p:ext uri="{BB962C8B-B14F-4D97-AF65-F5344CB8AC3E}">
        <p14:creationId xmlns:p14="http://schemas.microsoft.com/office/powerpoint/2010/main" val="31522011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Model of a computing machine</a:t>
            </a:r>
          </a:p>
        </p:txBody>
      </p:sp>
      <p:sp>
        <p:nvSpPr>
          <p:cNvPr id="32771" name="Rectangle 3"/>
          <p:cNvSpPr>
            <a:spLocks noGrp="1" noChangeArrowheads="1"/>
          </p:cNvSpPr>
          <p:nvPr>
            <p:ph type="body" idx="1"/>
          </p:nvPr>
        </p:nvSpPr>
        <p:spPr>
          <a:xfrm>
            <a:off x="457200" y="1600200"/>
            <a:ext cx="8229600" cy="1828800"/>
          </a:xfrm>
        </p:spPr>
        <p:txBody>
          <a:bodyPr>
            <a:normAutofit fontScale="55000" lnSpcReduction="20000"/>
          </a:bodyPr>
          <a:lstStyle/>
          <a:p>
            <a:pPr>
              <a:lnSpc>
                <a:spcPct val="115000"/>
              </a:lnSpc>
            </a:pPr>
            <a:r>
              <a:rPr lang="en-US" sz="2800"/>
              <a:t>Computing machine (Computer): </a:t>
            </a:r>
            <a:r>
              <a:rPr lang="ja-JP" altLang="en-US" sz="2800">
                <a:latin typeface="Arial"/>
              </a:rPr>
              <a:t>“</a:t>
            </a:r>
            <a:r>
              <a:rPr lang="en-US" sz="2800" i="1"/>
              <a:t>a machine that </a:t>
            </a:r>
            <a:r>
              <a:rPr lang="en-US" sz="2800" b="1" i="1"/>
              <a:t>stores</a:t>
            </a:r>
            <a:r>
              <a:rPr lang="en-US" sz="2800" i="1"/>
              <a:t> and </a:t>
            </a:r>
            <a:r>
              <a:rPr lang="en-US" sz="2800" b="1" i="1"/>
              <a:t>manipulates</a:t>
            </a:r>
            <a:r>
              <a:rPr lang="en-US" sz="2800" i="1"/>
              <a:t> </a:t>
            </a:r>
            <a:r>
              <a:rPr lang="en-US" sz="2800" b="1" i="1"/>
              <a:t>information</a:t>
            </a:r>
            <a:r>
              <a:rPr lang="en-US" sz="2800" i="1"/>
              <a:t> under the control of a </a:t>
            </a:r>
            <a:r>
              <a:rPr lang="en-US" sz="2800" b="1" i="1"/>
              <a:t>changeable</a:t>
            </a:r>
            <a:r>
              <a:rPr lang="en-US" sz="2800" i="1"/>
              <a:t> </a:t>
            </a:r>
            <a:r>
              <a:rPr lang="en-US" sz="2800" b="1" i="1"/>
              <a:t>program </a:t>
            </a:r>
            <a:r>
              <a:rPr lang="en-US" sz="2800" i="1"/>
              <a:t>that is </a:t>
            </a:r>
            <a:r>
              <a:rPr lang="en-US" sz="2800" b="1" i="1"/>
              <a:t>stored </a:t>
            </a:r>
            <a:r>
              <a:rPr lang="en-US" sz="2800" i="1"/>
              <a:t>in its memory</a:t>
            </a:r>
            <a:r>
              <a:rPr lang="en-US" sz="2800"/>
              <a:t>.</a:t>
            </a:r>
            <a:r>
              <a:rPr lang="ja-JP" altLang="en-US" sz="2800">
                <a:latin typeface="Arial"/>
              </a:rPr>
              <a:t>”</a:t>
            </a:r>
            <a:endParaRPr lang="en-US" sz="2800"/>
          </a:p>
          <a:p>
            <a:pPr>
              <a:lnSpc>
                <a:spcPct val="115000"/>
              </a:lnSpc>
              <a:buFontTx/>
              <a:buNone/>
            </a:pPr>
            <a:endParaRPr lang="en-US" sz="2800"/>
          </a:p>
          <a:p>
            <a:pPr lvl="1"/>
            <a:r>
              <a:rPr lang="en-US" sz="2000"/>
              <a:t>Pocket calculator: not a computer ! Manipulates information, but is built to do a specific task (no changeable stored program)</a:t>
            </a:r>
          </a:p>
          <a:p>
            <a:r>
              <a:rPr lang="en-US" sz="2000"/>
              <a:t>This model is named the  </a:t>
            </a:r>
            <a:r>
              <a:rPr lang="ja-JP" altLang="en-US" sz="2000">
                <a:latin typeface="Arial"/>
              </a:rPr>
              <a:t>“</a:t>
            </a:r>
            <a:r>
              <a:rPr lang="en-US" sz="2000">
                <a:solidFill>
                  <a:srgbClr val="CC0099"/>
                </a:solidFill>
              </a:rPr>
              <a:t>von Neumann architecture</a:t>
            </a:r>
            <a:r>
              <a:rPr lang="ja-JP" altLang="en-US" sz="2000">
                <a:latin typeface="Arial"/>
              </a:rPr>
              <a:t>”</a:t>
            </a:r>
            <a:r>
              <a:rPr lang="en-US" sz="2000"/>
              <a:t> (John von Neumann – 1945; EDVAC - Electronic Discrete Variable Automatic Computer – the first stored-program computer)</a:t>
            </a:r>
          </a:p>
          <a:p>
            <a:r>
              <a:rPr lang="en-US" sz="2000"/>
              <a:t>Stored-program concept:   earlier ideas in theoretical articles of: Alan Turing (1936), Konrad Zuse (1936)</a:t>
            </a:r>
          </a:p>
          <a:p>
            <a:pPr>
              <a:buFontTx/>
              <a:buNone/>
            </a:pPr>
            <a:endParaRPr lang="en-US" sz="1800"/>
          </a:p>
        </p:txBody>
      </p:sp>
      <p:sp>
        <p:nvSpPr>
          <p:cNvPr id="32785" name="Rectangle 17"/>
          <p:cNvSpPr>
            <a:spLocks noChangeArrowheads="1"/>
          </p:cNvSpPr>
          <p:nvPr/>
        </p:nvSpPr>
        <p:spPr bwMode="auto">
          <a:xfrm>
            <a:off x="304800" y="1600200"/>
            <a:ext cx="8610600" cy="2286000"/>
          </a:xfrm>
          <a:prstGeom prst="rect">
            <a:avLst/>
          </a:prstGeom>
          <a:noFill/>
          <a:ln w="9525">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rgbClr val="CC0099"/>
              </a:solidFill>
            </a:endParaRPr>
          </a:p>
        </p:txBody>
      </p:sp>
    </p:spTree>
    <p:extLst>
      <p:ext uri="{BB962C8B-B14F-4D97-AF65-F5344CB8AC3E}">
        <p14:creationId xmlns:p14="http://schemas.microsoft.com/office/powerpoint/2010/main" val="32275874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304800"/>
            <a:ext cx="8229600" cy="1143000"/>
          </a:xfrm>
        </p:spPr>
        <p:txBody>
          <a:bodyPr/>
          <a:lstStyle/>
          <a:p>
            <a:r>
              <a:rPr lang="en-US"/>
              <a:t>The von Neumann architecture </a:t>
            </a:r>
          </a:p>
        </p:txBody>
      </p:sp>
      <p:sp>
        <p:nvSpPr>
          <p:cNvPr id="33796" name="Rectangle 4"/>
          <p:cNvSpPr>
            <a:spLocks noChangeArrowheads="1"/>
          </p:cNvSpPr>
          <p:nvPr/>
        </p:nvSpPr>
        <p:spPr bwMode="auto">
          <a:xfrm>
            <a:off x="3048000" y="2743200"/>
            <a:ext cx="27432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a:p>
            <a:pPr algn="ctr"/>
            <a:endParaRPr lang="en-US"/>
          </a:p>
          <a:p>
            <a:pPr algn="ctr"/>
            <a:endParaRPr lang="en-US"/>
          </a:p>
        </p:txBody>
      </p:sp>
      <p:sp>
        <p:nvSpPr>
          <p:cNvPr id="33797" name="Rectangle 5"/>
          <p:cNvSpPr>
            <a:spLocks noChangeArrowheads="1"/>
          </p:cNvSpPr>
          <p:nvPr/>
        </p:nvSpPr>
        <p:spPr bwMode="auto">
          <a:xfrm>
            <a:off x="533400" y="2895600"/>
            <a:ext cx="1600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Input Device</a:t>
            </a:r>
          </a:p>
        </p:txBody>
      </p:sp>
      <p:sp>
        <p:nvSpPr>
          <p:cNvPr id="33798" name="Rectangle 6"/>
          <p:cNvSpPr>
            <a:spLocks noChangeArrowheads="1"/>
          </p:cNvSpPr>
          <p:nvPr/>
        </p:nvSpPr>
        <p:spPr bwMode="auto">
          <a:xfrm>
            <a:off x="6781800" y="2895600"/>
            <a:ext cx="1600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Output Device</a:t>
            </a:r>
          </a:p>
        </p:txBody>
      </p:sp>
      <p:sp>
        <p:nvSpPr>
          <p:cNvPr id="33799" name="Rectangle 7"/>
          <p:cNvSpPr>
            <a:spLocks noChangeArrowheads="1"/>
          </p:cNvSpPr>
          <p:nvPr/>
        </p:nvSpPr>
        <p:spPr bwMode="auto">
          <a:xfrm>
            <a:off x="3276600" y="31242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ALU</a:t>
            </a:r>
          </a:p>
        </p:txBody>
      </p:sp>
      <p:sp>
        <p:nvSpPr>
          <p:cNvPr id="33800" name="Rectangle 8"/>
          <p:cNvSpPr>
            <a:spLocks noChangeArrowheads="1"/>
          </p:cNvSpPr>
          <p:nvPr/>
        </p:nvSpPr>
        <p:spPr bwMode="auto">
          <a:xfrm>
            <a:off x="4572000" y="31242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CU</a:t>
            </a:r>
          </a:p>
        </p:txBody>
      </p:sp>
      <p:sp>
        <p:nvSpPr>
          <p:cNvPr id="33801" name="Text Box 9"/>
          <p:cNvSpPr txBox="1">
            <a:spLocks noChangeArrowheads="1"/>
          </p:cNvSpPr>
          <p:nvPr/>
        </p:nvSpPr>
        <p:spPr bwMode="auto">
          <a:xfrm>
            <a:off x="4038600" y="2743200"/>
            <a:ext cx="66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CPU</a:t>
            </a:r>
          </a:p>
        </p:txBody>
      </p:sp>
      <p:sp>
        <p:nvSpPr>
          <p:cNvPr id="33802" name="Rectangle 10"/>
          <p:cNvSpPr>
            <a:spLocks noChangeArrowheads="1"/>
          </p:cNvSpPr>
          <p:nvPr/>
        </p:nvSpPr>
        <p:spPr bwMode="auto">
          <a:xfrm>
            <a:off x="3505200" y="4343400"/>
            <a:ext cx="1600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Main memory</a:t>
            </a:r>
          </a:p>
          <a:p>
            <a:pPr algn="ctr"/>
            <a:r>
              <a:rPr lang="en-US"/>
              <a:t>(RAM)</a:t>
            </a:r>
          </a:p>
        </p:txBody>
      </p:sp>
      <p:sp>
        <p:nvSpPr>
          <p:cNvPr id="33803" name="Rectangle 11"/>
          <p:cNvSpPr>
            <a:spLocks noChangeArrowheads="1"/>
          </p:cNvSpPr>
          <p:nvPr/>
        </p:nvSpPr>
        <p:spPr bwMode="auto">
          <a:xfrm>
            <a:off x="6019800" y="4267200"/>
            <a:ext cx="1600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Secondary </a:t>
            </a:r>
          </a:p>
          <a:p>
            <a:pPr algn="ctr"/>
            <a:r>
              <a:rPr lang="en-US"/>
              <a:t>storage</a:t>
            </a:r>
          </a:p>
        </p:txBody>
      </p:sp>
      <p:sp>
        <p:nvSpPr>
          <p:cNvPr id="33804" name="Line 12"/>
          <p:cNvSpPr>
            <a:spLocks noChangeShapeType="1"/>
          </p:cNvSpPr>
          <p:nvPr/>
        </p:nvSpPr>
        <p:spPr bwMode="auto">
          <a:xfrm>
            <a:off x="2133600" y="3276600"/>
            <a:ext cx="914400" cy="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3805" name="Line 13"/>
          <p:cNvSpPr>
            <a:spLocks noChangeShapeType="1"/>
          </p:cNvSpPr>
          <p:nvPr/>
        </p:nvSpPr>
        <p:spPr bwMode="auto">
          <a:xfrm>
            <a:off x="5791200" y="3276600"/>
            <a:ext cx="914400" cy="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3806" name="Line 14"/>
          <p:cNvSpPr>
            <a:spLocks noChangeShapeType="1"/>
          </p:cNvSpPr>
          <p:nvPr/>
        </p:nvSpPr>
        <p:spPr bwMode="auto">
          <a:xfrm>
            <a:off x="4419600" y="3886200"/>
            <a:ext cx="0" cy="457200"/>
          </a:xfrm>
          <a:prstGeom prst="line">
            <a:avLst/>
          </a:prstGeom>
          <a:noFill/>
          <a:ln w="38100" cmpd="dbl">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3807" name="Line 15"/>
          <p:cNvSpPr>
            <a:spLocks noChangeShapeType="1"/>
          </p:cNvSpPr>
          <p:nvPr/>
        </p:nvSpPr>
        <p:spPr bwMode="auto">
          <a:xfrm>
            <a:off x="5257800" y="3886200"/>
            <a:ext cx="1295400" cy="381000"/>
          </a:xfrm>
          <a:prstGeom prst="line">
            <a:avLst/>
          </a:prstGeom>
          <a:noFill/>
          <a:ln w="38100" cmpd="dbl">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10331621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304800"/>
            <a:ext cx="8229600" cy="1143000"/>
          </a:xfrm>
        </p:spPr>
        <p:txBody>
          <a:bodyPr/>
          <a:lstStyle/>
          <a:p>
            <a:r>
              <a:rPr lang="en-US"/>
              <a:t>The von Neumann architecture </a:t>
            </a:r>
          </a:p>
        </p:txBody>
      </p:sp>
      <p:sp>
        <p:nvSpPr>
          <p:cNvPr id="57347" name="Rectangle 3"/>
          <p:cNvSpPr>
            <a:spLocks noGrp="1" noChangeArrowheads="1"/>
          </p:cNvSpPr>
          <p:nvPr>
            <p:ph type="body" idx="1"/>
          </p:nvPr>
        </p:nvSpPr>
        <p:spPr>
          <a:xfrm>
            <a:off x="457200" y="1600200"/>
            <a:ext cx="8229600" cy="2514600"/>
          </a:xfrm>
        </p:spPr>
        <p:txBody>
          <a:bodyPr>
            <a:normAutofit fontScale="70000" lnSpcReduction="20000"/>
          </a:bodyPr>
          <a:lstStyle/>
          <a:p>
            <a:r>
              <a:rPr lang="en-US" sz="2000" i="1">
                <a:solidFill>
                  <a:srgbClr val="CC0099"/>
                </a:solidFill>
              </a:rPr>
              <a:t>Central Processing Unit </a:t>
            </a:r>
            <a:r>
              <a:rPr lang="en-US" sz="2000">
                <a:solidFill>
                  <a:srgbClr val="CC0099"/>
                </a:solidFill>
              </a:rPr>
              <a:t>(CPU):</a:t>
            </a:r>
            <a:r>
              <a:rPr lang="en-US" sz="2000"/>
              <a:t>  the </a:t>
            </a:r>
            <a:r>
              <a:rPr lang="ja-JP" altLang="en-US" sz="2000">
                <a:latin typeface="Arial"/>
              </a:rPr>
              <a:t>“</a:t>
            </a:r>
            <a:r>
              <a:rPr lang="en-US" sz="2000"/>
              <a:t>brain</a:t>
            </a:r>
            <a:r>
              <a:rPr lang="ja-JP" altLang="en-US" sz="2000">
                <a:latin typeface="Arial"/>
              </a:rPr>
              <a:t>”</a:t>
            </a:r>
            <a:r>
              <a:rPr lang="en-US" sz="2000"/>
              <a:t> of the machine. </a:t>
            </a:r>
          </a:p>
          <a:p>
            <a:pPr lvl="1"/>
            <a:r>
              <a:rPr lang="en-US" sz="1800">
                <a:solidFill>
                  <a:srgbClr val="CC0099"/>
                </a:solidFill>
              </a:rPr>
              <a:t>CU: Control Unit</a:t>
            </a:r>
          </a:p>
          <a:p>
            <a:pPr lvl="1"/>
            <a:r>
              <a:rPr lang="en-US" sz="1800">
                <a:solidFill>
                  <a:srgbClr val="CC0099"/>
                </a:solidFill>
              </a:rPr>
              <a:t>ALU: Arithmetic and Logic Unit</a:t>
            </a:r>
          </a:p>
          <a:p>
            <a:pPr lvl="2"/>
            <a:r>
              <a:rPr lang="en-US" sz="1600"/>
              <a:t>Carries out all basic operations of the computer </a:t>
            </a:r>
          </a:p>
          <a:p>
            <a:pPr lvl="2"/>
            <a:r>
              <a:rPr lang="en-US" sz="1600"/>
              <a:t>Examples of basic operation: adding two numbers, testing to see if two numbers are equal.</a:t>
            </a:r>
          </a:p>
          <a:p>
            <a:r>
              <a:rPr lang="en-US" sz="2000" i="1">
                <a:solidFill>
                  <a:srgbClr val="CC0099"/>
                </a:solidFill>
              </a:rPr>
              <a:t>Main memory</a:t>
            </a:r>
            <a:r>
              <a:rPr lang="en-US" sz="2000" i="1"/>
              <a:t> </a:t>
            </a:r>
            <a:r>
              <a:rPr lang="en-US" sz="2000"/>
              <a:t>(called RAM for </a:t>
            </a:r>
            <a:r>
              <a:rPr lang="en-US" sz="2000" i="1"/>
              <a:t>Random Access Memory</a:t>
            </a:r>
            <a:r>
              <a:rPr lang="en-US" sz="2000"/>
              <a:t>): stores </a:t>
            </a:r>
            <a:r>
              <a:rPr lang="en-US" sz="2000" b="1"/>
              <a:t>programs and data</a:t>
            </a:r>
          </a:p>
          <a:p>
            <a:pPr lvl="1"/>
            <a:r>
              <a:rPr lang="en-US" sz="1800"/>
              <a:t>Fast but volatile</a:t>
            </a:r>
          </a:p>
          <a:p>
            <a:r>
              <a:rPr lang="en-US" sz="2000" i="1">
                <a:solidFill>
                  <a:srgbClr val="CC0099"/>
                </a:solidFill>
              </a:rPr>
              <a:t>Secondary memory</a:t>
            </a:r>
            <a:r>
              <a:rPr lang="en-US" sz="2000"/>
              <a:t>: provides permanent storage</a:t>
            </a:r>
          </a:p>
          <a:p>
            <a:r>
              <a:rPr lang="en-US" sz="2000"/>
              <a:t>Human-computer interaction: through input and output devices. </a:t>
            </a:r>
          </a:p>
          <a:p>
            <a:pPr lvl="1"/>
            <a:r>
              <a:rPr lang="en-US" sz="1800"/>
              <a:t>keyboard, mouse, monitor </a:t>
            </a:r>
          </a:p>
          <a:p>
            <a:pPr lvl="1"/>
            <a:r>
              <a:rPr lang="en-US" sz="1800"/>
              <a:t>Information from input devices is processed by the CPU and may be sent to the main or secondary memory. When information needs to be displayed, the CPU sends it to the output device(s).</a:t>
            </a:r>
          </a:p>
          <a:p>
            <a:endParaRPr lang="en-US" sz="2000"/>
          </a:p>
          <a:p>
            <a:pPr>
              <a:lnSpc>
                <a:spcPct val="80000"/>
              </a:lnSpc>
            </a:pPr>
            <a:endParaRPr lang="en-US" sz="2000"/>
          </a:p>
        </p:txBody>
      </p:sp>
    </p:spTree>
    <p:extLst>
      <p:ext uri="{BB962C8B-B14F-4D97-AF65-F5344CB8AC3E}">
        <p14:creationId xmlns:p14="http://schemas.microsoft.com/office/powerpoint/2010/main" val="21322080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How it works</a:t>
            </a:r>
          </a:p>
        </p:txBody>
      </p:sp>
      <p:sp>
        <p:nvSpPr>
          <p:cNvPr id="34819" name="Rectangle 3"/>
          <p:cNvSpPr>
            <a:spLocks noGrp="1" noChangeArrowheads="1"/>
          </p:cNvSpPr>
          <p:nvPr>
            <p:ph type="body" idx="1"/>
          </p:nvPr>
        </p:nvSpPr>
        <p:spPr/>
        <p:txBody>
          <a:bodyPr/>
          <a:lstStyle/>
          <a:p>
            <a:pPr>
              <a:lnSpc>
                <a:spcPct val="80000"/>
              </a:lnSpc>
            </a:pPr>
            <a:r>
              <a:rPr lang="en-US" sz="2400"/>
              <a:t>How does a computer execute a program ? (example programs: a computer game, a word processor, etc) </a:t>
            </a:r>
          </a:p>
          <a:p>
            <a:pPr>
              <a:lnSpc>
                <a:spcPct val="80000"/>
              </a:lnSpc>
            </a:pPr>
            <a:r>
              <a:rPr lang="en-US" sz="2400"/>
              <a:t>the instructions that comprise the program are copied from the  permanent secondary memory into the main memory</a:t>
            </a:r>
          </a:p>
          <a:p>
            <a:pPr>
              <a:lnSpc>
                <a:spcPct val="80000"/>
              </a:lnSpc>
            </a:pPr>
            <a:r>
              <a:rPr lang="en-US" sz="2400"/>
              <a:t>After the instructions are loaded, the CPU starts executing the program.</a:t>
            </a:r>
          </a:p>
          <a:p>
            <a:pPr>
              <a:lnSpc>
                <a:spcPct val="80000"/>
              </a:lnSpc>
            </a:pPr>
            <a:r>
              <a:rPr lang="en-US" sz="2400"/>
              <a:t>For each instruction,  the instruction is retrieved from memory, decoded to figure out what it represents, and the appropriate action carried out. (the </a:t>
            </a:r>
            <a:r>
              <a:rPr lang="en-US" sz="2400" i="1"/>
              <a:t>fetch- execute cycle)</a:t>
            </a:r>
            <a:endParaRPr lang="en-US" sz="2400"/>
          </a:p>
          <a:p>
            <a:pPr>
              <a:lnSpc>
                <a:spcPct val="80000"/>
              </a:lnSpc>
            </a:pPr>
            <a:r>
              <a:rPr lang="en-US" sz="2400"/>
              <a:t>Then the next instruction is fetched, decoded and executed. </a:t>
            </a:r>
          </a:p>
        </p:txBody>
      </p:sp>
    </p:spTree>
    <p:extLst>
      <p:ext uri="{BB962C8B-B14F-4D97-AF65-F5344CB8AC3E}">
        <p14:creationId xmlns:p14="http://schemas.microsoft.com/office/powerpoint/2010/main" val="4128010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Machine level programming</a:t>
            </a:r>
          </a:p>
        </p:txBody>
      </p:sp>
      <p:sp>
        <p:nvSpPr>
          <p:cNvPr id="35843" name="Rectangle 3"/>
          <p:cNvSpPr>
            <a:spLocks noGrp="1" noChangeArrowheads="1"/>
          </p:cNvSpPr>
          <p:nvPr>
            <p:ph type="body" idx="1"/>
          </p:nvPr>
        </p:nvSpPr>
        <p:spPr>
          <a:xfrm>
            <a:off x="457200" y="1600200"/>
            <a:ext cx="8458200" cy="4525963"/>
          </a:xfrm>
        </p:spPr>
        <p:txBody>
          <a:bodyPr/>
          <a:lstStyle/>
          <a:p>
            <a:pPr>
              <a:lnSpc>
                <a:spcPct val="80000"/>
              </a:lnSpc>
            </a:pPr>
            <a:r>
              <a:rPr lang="en-US" sz="2800">
                <a:solidFill>
                  <a:srgbClr val="00FF00"/>
                </a:solidFill>
              </a:rPr>
              <a:t>Example: suppose we want the computer to add two numbers, and if the preliminary result is less than 10, then add 10 to the result</a:t>
            </a:r>
          </a:p>
          <a:p>
            <a:pPr>
              <a:lnSpc>
                <a:spcPct val="80000"/>
              </a:lnSpc>
            </a:pPr>
            <a:endParaRPr lang="en-US" sz="2800">
              <a:solidFill>
                <a:srgbClr val="00FF00"/>
              </a:solidFill>
            </a:endParaRPr>
          </a:p>
          <a:p>
            <a:pPr>
              <a:lnSpc>
                <a:spcPct val="80000"/>
              </a:lnSpc>
            </a:pPr>
            <a:r>
              <a:rPr lang="en-US" sz="2400"/>
              <a:t>The instructions that the CPU  carries out might be :</a:t>
            </a:r>
          </a:p>
          <a:p>
            <a:pPr lvl="1">
              <a:lnSpc>
                <a:spcPct val="80000"/>
              </a:lnSpc>
              <a:buFontTx/>
              <a:buNone/>
            </a:pPr>
            <a:r>
              <a:rPr lang="en-US" sz="1800">
                <a:latin typeface="Courier New" charset="0"/>
              </a:rPr>
              <a:t>[INSTR1]  Load into ALU the number from mem location 15 </a:t>
            </a:r>
          </a:p>
          <a:p>
            <a:pPr lvl="1">
              <a:lnSpc>
                <a:spcPct val="80000"/>
              </a:lnSpc>
              <a:buFontTx/>
              <a:buNone/>
            </a:pPr>
            <a:r>
              <a:rPr lang="en-US" sz="1800">
                <a:latin typeface="Courier New" charset="0"/>
              </a:rPr>
              <a:t>[INSTR2]  Load into ALU  the number from mem location 7 </a:t>
            </a:r>
          </a:p>
          <a:p>
            <a:pPr lvl="1">
              <a:lnSpc>
                <a:spcPct val="80000"/>
              </a:lnSpc>
              <a:buFontTx/>
              <a:buNone/>
            </a:pPr>
            <a:r>
              <a:rPr lang="en-US" sz="1800">
                <a:latin typeface="Courier New" charset="0"/>
              </a:rPr>
              <a:t>[INSTR3]  Add the two numbers in the ALU</a:t>
            </a:r>
          </a:p>
          <a:p>
            <a:pPr lvl="1">
              <a:lnSpc>
                <a:spcPct val="80000"/>
              </a:lnSpc>
              <a:buFontTx/>
              <a:buNone/>
            </a:pPr>
            <a:r>
              <a:rPr lang="en-US" sz="1800">
                <a:latin typeface="Courier New" charset="0"/>
              </a:rPr>
              <a:t>[INSTR4]  If result is bigger than 10 jump to [INSTR6]</a:t>
            </a:r>
          </a:p>
          <a:p>
            <a:pPr lvl="1">
              <a:lnSpc>
                <a:spcPct val="80000"/>
              </a:lnSpc>
              <a:buFontTx/>
              <a:buNone/>
            </a:pPr>
            <a:r>
              <a:rPr lang="en-US" sz="1800">
                <a:latin typeface="Courier New" charset="0"/>
              </a:rPr>
              <a:t>[INSTR5]  Add 10 to the number in the ALU</a:t>
            </a:r>
          </a:p>
          <a:p>
            <a:pPr lvl="1">
              <a:lnSpc>
                <a:spcPct val="80000"/>
              </a:lnSpc>
              <a:buFontTx/>
              <a:buNone/>
            </a:pPr>
            <a:r>
              <a:rPr lang="en-US" sz="1800">
                <a:latin typeface="Courier New" charset="0"/>
              </a:rPr>
              <a:t>[INSTR6]  Store the result from ALU into mem location 3</a:t>
            </a:r>
          </a:p>
          <a:p>
            <a:pPr lvl="1">
              <a:lnSpc>
                <a:spcPct val="80000"/>
              </a:lnSpc>
              <a:buFontTx/>
              <a:buNone/>
            </a:pPr>
            <a:r>
              <a:rPr lang="en-US" sz="1800">
                <a:latin typeface="Courier New" charset="0"/>
              </a:rPr>
              <a:t> </a:t>
            </a:r>
          </a:p>
          <a:p>
            <a:pPr>
              <a:lnSpc>
                <a:spcPct val="80000"/>
              </a:lnSpc>
            </a:pPr>
            <a:r>
              <a:rPr lang="en-US" sz="2400"/>
              <a:t>The </a:t>
            </a:r>
            <a:r>
              <a:rPr lang="en-US" sz="2400" b="1"/>
              <a:t>processors instruction set</a:t>
            </a:r>
            <a:r>
              <a:rPr lang="en-US" sz="2400"/>
              <a:t>: all basic operations that can be carried out by a certain type of processor</a:t>
            </a:r>
          </a:p>
        </p:txBody>
      </p:sp>
    </p:spTree>
    <p:extLst>
      <p:ext uri="{BB962C8B-B14F-4D97-AF65-F5344CB8AC3E}">
        <p14:creationId xmlns:p14="http://schemas.microsoft.com/office/powerpoint/2010/main" val="5303179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304800"/>
            <a:ext cx="8229600" cy="1143000"/>
          </a:xfrm>
        </p:spPr>
        <p:txBody>
          <a:bodyPr/>
          <a:lstStyle/>
          <a:p>
            <a:r>
              <a:rPr lang="en-US"/>
              <a:t>Machine level programming</a:t>
            </a:r>
          </a:p>
        </p:txBody>
      </p:sp>
      <p:sp>
        <p:nvSpPr>
          <p:cNvPr id="56323" name="Rectangle 3"/>
          <p:cNvSpPr>
            <a:spLocks noGrp="1" noChangeArrowheads="1"/>
          </p:cNvSpPr>
          <p:nvPr>
            <p:ph type="body" idx="1"/>
          </p:nvPr>
        </p:nvSpPr>
        <p:spPr/>
        <p:txBody>
          <a:bodyPr>
            <a:normAutofit fontScale="92500" lnSpcReduction="10000"/>
          </a:bodyPr>
          <a:lstStyle/>
          <a:p>
            <a:r>
              <a:rPr lang="en-US" sz="2000"/>
              <a:t>the </a:t>
            </a:r>
            <a:r>
              <a:rPr lang="en-US" sz="2000" b="1"/>
              <a:t>instructions and operands</a:t>
            </a:r>
            <a:r>
              <a:rPr lang="en-US" sz="2000"/>
              <a:t> are represented in </a:t>
            </a:r>
            <a:r>
              <a:rPr lang="en-US" sz="2000" i="1"/>
              <a:t>binary </a:t>
            </a:r>
            <a:r>
              <a:rPr lang="en-US" sz="2000"/>
              <a:t>notation (sequences of 0s and 1s).</a:t>
            </a:r>
          </a:p>
          <a:p>
            <a:pPr lvl="1"/>
            <a:r>
              <a:rPr lang="en-US" sz="1800"/>
              <a:t>Why binary ? Because computer hardware relies on electric/electronic circuits that have/can switch between 2 states</a:t>
            </a:r>
          </a:p>
          <a:p>
            <a:pPr lvl="1"/>
            <a:r>
              <a:rPr lang="en-US" sz="1800" b="1">
                <a:solidFill>
                  <a:srgbClr val="CC0099"/>
                </a:solidFill>
              </a:rPr>
              <a:t>bit</a:t>
            </a:r>
            <a:r>
              <a:rPr lang="en-US" sz="1800">
                <a:solidFill>
                  <a:srgbClr val="CC0099"/>
                </a:solidFill>
              </a:rPr>
              <a:t> (</a:t>
            </a:r>
            <a:r>
              <a:rPr lang="en-US" sz="1800" u="sng">
                <a:solidFill>
                  <a:srgbClr val="CC0099"/>
                </a:solidFill>
              </a:rPr>
              <a:t>b</a:t>
            </a:r>
            <a:r>
              <a:rPr lang="en-US" sz="1800">
                <a:solidFill>
                  <a:srgbClr val="CC0099"/>
                </a:solidFill>
              </a:rPr>
              <a:t>inary dig</a:t>
            </a:r>
            <a:r>
              <a:rPr lang="en-US" sz="1800" u="sng">
                <a:solidFill>
                  <a:srgbClr val="CC0099"/>
                </a:solidFill>
              </a:rPr>
              <a:t>it</a:t>
            </a:r>
            <a:r>
              <a:rPr lang="en-US" sz="1800">
                <a:solidFill>
                  <a:srgbClr val="CC0099"/>
                </a:solidFill>
              </a:rPr>
              <a:t>)</a:t>
            </a:r>
          </a:p>
          <a:p>
            <a:pPr lvl="1"/>
            <a:r>
              <a:rPr lang="en-US" sz="1800">
                <a:solidFill>
                  <a:srgbClr val="CC0099"/>
                </a:solidFill>
              </a:rPr>
              <a:t>Byte</a:t>
            </a:r>
            <a:r>
              <a:rPr lang="en-US" sz="1800"/>
              <a:t>: 8 bits</a:t>
            </a:r>
          </a:p>
          <a:p>
            <a:r>
              <a:rPr lang="en-US" sz="2000"/>
              <a:t>The program carried out by the CPU, on a hypothetical processor type, could be:</a:t>
            </a:r>
          </a:p>
          <a:p>
            <a:pPr lvl="1">
              <a:buFontTx/>
              <a:buNone/>
            </a:pPr>
            <a:r>
              <a:rPr lang="en-US" sz="1800"/>
              <a:t>1010 1111                       </a:t>
            </a:r>
          </a:p>
          <a:p>
            <a:pPr lvl="1">
              <a:buFontTx/>
              <a:buNone/>
            </a:pPr>
            <a:r>
              <a:rPr lang="en-US" sz="1800"/>
              <a:t>1011 0111                      </a:t>
            </a:r>
          </a:p>
          <a:p>
            <a:pPr lvl="1">
              <a:buFontTx/>
              <a:buNone/>
            </a:pPr>
            <a:r>
              <a:rPr lang="en-US" sz="1800"/>
              <a:t>0111                               </a:t>
            </a:r>
          </a:p>
          <a:p>
            <a:pPr lvl="1">
              <a:buFontTx/>
              <a:buNone/>
            </a:pPr>
            <a:r>
              <a:rPr lang="en-US" sz="1800"/>
              <a:t>…                                    </a:t>
            </a:r>
          </a:p>
          <a:p>
            <a:r>
              <a:rPr lang="en-US" sz="2000"/>
              <a:t>This way had to be programmed the first computers !</a:t>
            </a:r>
          </a:p>
          <a:p>
            <a:r>
              <a:rPr lang="en-US" sz="2000"/>
              <a:t>The job of the first programmers was to code directly in machine language and to enter their programs using switches</a:t>
            </a:r>
          </a:p>
        </p:txBody>
      </p:sp>
    </p:spTree>
    <p:extLst>
      <p:ext uri="{BB962C8B-B14F-4D97-AF65-F5344CB8AC3E}">
        <p14:creationId xmlns:p14="http://schemas.microsoft.com/office/powerpoint/2010/main" val="259869575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3600"/>
              <a:t>Example: old computer frontpanel</a:t>
            </a:r>
          </a:p>
        </p:txBody>
      </p:sp>
      <p:pic>
        <p:nvPicPr>
          <p:cNvPr id="46087" name="Picture 7" descr="FP6120%20Close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295400"/>
            <a:ext cx="8572500" cy="5210175"/>
          </a:xfrm>
          <a:prstGeom prst="rect">
            <a:avLst/>
          </a:prstGeom>
          <a:noFill/>
          <a:extLst>
            <a:ext uri="{909E8E84-426E-40dd-AFC4-6F175D3DCCD1}">
              <a14:hiddenFill xmlns:a14="http://schemas.microsoft.com/office/drawing/2010/main">
                <a:solidFill>
                  <a:srgbClr val="FFFFFF"/>
                </a:solidFill>
              </a14:hiddenFill>
            </a:ext>
          </a:extLst>
        </p:spPr>
      </p:pic>
      <p:sp>
        <p:nvSpPr>
          <p:cNvPr id="46088" name="Text Box 8"/>
          <p:cNvSpPr txBox="1">
            <a:spLocks noChangeArrowheads="1"/>
          </p:cNvSpPr>
          <p:nvPr/>
        </p:nvSpPr>
        <p:spPr bwMode="auto">
          <a:xfrm>
            <a:off x="5699125" y="1695450"/>
            <a:ext cx="2987675" cy="1200150"/>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LEDS  display the current memory address and  contents of current memory location or registers</a:t>
            </a:r>
          </a:p>
        </p:txBody>
      </p:sp>
      <p:sp>
        <p:nvSpPr>
          <p:cNvPr id="46089" name="Text Box 9"/>
          <p:cNvSpPr txBox="1">
            <a:spLocks noChangeArrowheads="1"/>
          </p:cNvSpPr>
          <p:nvPr/>
        </p:nvSpPr>
        <p:spPr bwMode="auto">
          <a:xfrm>
            <a:off x="3505200" y="6130925"/>
            <a:ext cx="3597275" cy="650875"/>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SWITCHES  allow programmer to enter  binary data / instructions</a:t>
            </a:r>
          </a:p>
        </p:txBody>
      </p:sp>
      <p:sp>
        <p:nvSpPr>
          <p:cNvPr id="46091" name="Line 11"/>
          <p:cNvSpPr>
            <a:spLocks noChangeShapeType="1"/>
          </p:cNvSpPr>
          <p:nvPr/>
        </p:nvSpPr>
        <p:spPr bwMode="auto">
          <a:xfrm flipH="1">
            <a:off x="6096000" y="2819400"/>
            <a:ext cx="457200" cy="457200"/>
          </a:xfrm>
          <a:prstGeom prst="line">
            <a:avLst/>
          </a:prstGeom>
          <a:noFill/>
          <a:ln w="76200">
            <a:solidFill>
              <a:srgbClr val="FFF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6092" name="Line 12"/>
          <p:cNvSpPr>
            <a:spLocks noChangeShapeType="1"/>
          </p:cNvSpPr>
          <p:nvPr/>
        </p:nvSpPr>
        <p:spPr bwMode="auto">
          <a:xfrm flipH="1" flipV="1">
            <a:off x="4648200" y="5715000"/>
            <a:ext cx="457200" cy="457200"/>
          </a:xfrm>
          <a:prstGeom prst="line">
            <a:avLst/>
          </a:prstGeom>
          <a:noFill/>
          <a:ln w="76200">
            <a:solidFill>
              <a:srgbClr val="FFF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271166015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81000"/>
            <a:ext cx="8229600" cy="1143000"/>
          </a:xfrm>
        </p:spPr>
        <p:txBody>
          <a:bodyPr/>
          <a:lstStyle/>
          <a:p>
            <a:r>
              <a:rPr lang="en-US"/>
              <a:t>Higher level languages</a:t>
            </a:r>
          </a:p>
        </p:txBody>
      </p:sp>
      <p:sp>
        <p:nvSpPr>
          <p:cNvPr id="36867" name="Rectangle 3"/>
          <p:cNvSpPr>
            <a:spLocks noGrp="1" noChangeArrowheads="1"/>
          </p:cNvSpPr>
          <p:nvPr>
            <p:ph type="body" idx="1"/>
          </p:nvPr>
        </p:nvSpPr>
        <p:spPr>
          <a:xfrm>
            <a:off x="457200" y="1447800"/>
            <a:ext cx="8229600" cy="4525963"/>
          </a:xfrm>
        </p:spPr>
        <p:txBody>
          <a:bodyPr/>
          <a:lstStyle/>
          <a:p>
            <a:r>
              <a:rPr lang="en-US" sz="2800"/>
              <a:t>Assembly language</a:t>
            </a:r>
          </a:p>
          <a:p>
            <a:pPr lvl="1"/>
            <a:r>
              <a:rPr lang="en-US" sz="2400"/>
              <a:t>First step from machine language</a:t>
            </a:r>
          </a:p>
          <a:p>
            <a:pPr lvl="1"/>
            <a:r>
              <a:rPr lang="en-US" sz="2400"/>
              <a:t>Uses </a:t>
            </a:r>
            <a:r>
              <a:rPr lang="en-US" sz="2400" b="1" i="1"/>
              <a:t>symbolic names</a:t>
            </a:r>
            <a:r>
              <a:rPr lang="en-US" sz="2400"/>
              <a:t> for operations</a:t>
            </a:r>
          </a:p>
          <a:p>
            <a:pPr lvl="1"/>
            <a:endParaRPr lang="en-US" sz="2400"/>
          </a:p>
          <a:p>
            <a:pPr lvl="1"/>
            <a:r>
              <a:rPr lang="en-US" sz="2400">
                <a:solidFill>
                  <a:srgbClr val="00FF00"/>
                </a:solidFill>
              </a:rPr>
              <a:t>Example</a:t>
            </a:r>
            <a:r>
              <a:rPr lang="en-US" sz="2400"/>
              <a:t>: a hypothetical assembly language program sequence:</a:t>
            </a:r>
          </a:p>
        </p:txBody>
      </p:sp>
      <p:sp>
        <p:nvSpPr>
          <p:cNvPr id="36868" name="Rectangle 4"/>
          <p:cNvSpPr>
            <a:spLocks noChangeArrowheads="1"/>
          </p:cNvSpPr>
          <p:nvPr/>
        </p:nvSpPr>
        <p:spPr bwMode="auto">
          <a:xfrm>
            <a:off x="1981200" y="4371975"/>
            <a:ext cx="45720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vl="1"/>
            <a:r>
              <a:rPr lang="en-US"/>
              <a:t>1010 1111                       LD1  15</a:t>
            </a:r>
          </a:p>
          <a:p>
            <a:pPr lvl="1"/>
            <a:r>
              <a:rPr lang="en-US"/>
              <a:t>1011 0111                       LD2   7</a:t>
            </a:r>
          </a:p>
          <a:p>
            <a:pPr lvl="1"/>
            <a:r>
              <a:rPr lang="en-US"/>
              <a:t>0111                                ADD                                    0011 1010                       CMP  10</a:t>
            </a:r>
          </a:p>
          <a:p>
            <a:pPr lvl="1"/>
            <a:r>
              <a:rPr lang="en-US"/>
              <a:t>0010 1100	           JGE  12 </a:t>
            </a:r>
          </a:p>
          <a:p>
            <a:pPr lvl="1"/>
            <a:r>
              <a:rPr lang="en-US"/>
              <a:t>0110 1010                       ADD 10</a:t>
            </a:r>
          </a:p>
          <a:p>
            <a:pPr lvl="1"/>
            <a:r>
              <a:rPr lang="en-US"/>
              <a:t>…                                        …	</a:t>
            </a:r>
          </a:p>
        </p:txBody>
      </p:sp>
      <p:sp>
        <p:nvSpPr>
          <p:cNvPr id="36869" name="Rectangle 5"/>
          <p:cNvSpPr>
            <a:spLocks noChangeArrowheads="1"/>
          </p:cNvSpPr>
          <p:nvPr/>
        </p:nvSpPr>
        <p:spPr bwMode="auto">
          <a:xfrm>
            <a:off x="4191000" y="4191000"/>
            <a:ext cx="1905000" cy="2286000"/>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870" name="Rectangle 6"/>
          <p:cNvSpPr>
            <a:spLocks noChangeArrowheads="1"/>
          </p:cNvSpPr>
          <p:nvPr/>
        </p:nvSpPr>
        <p:spPr bwMode="auto">
          <a:xfrm>
            <a:off x="1752600" y="4191000"/>
            <a:ext cx="1905000" cy="2286000"/>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8618418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TotalTime>
  <Words>1126</Words>
  <Application>Microsoft Macintosh PowerPoint</Application>
  <PresentationFormat>On-screen Show (4:3)</PresentationFormat>
  <Paragraphs>157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Programming Languages 1 - C</vt:lpstr>
      <vt:lpstr>Model of a computing machine</vt:lpstr>
      <vt:lpstr>The von Neumann architecture </vt:lpstr>
      <vt:lpstr>The von Neumann architecture </vt:lpstr>
      <vt:lpstr>How it works</vt:lpstr>
      <vt:lpstr>Machine level programming</vt:lpstr>
      <vt:lpstr>Machine level programming</vt:lpstr>
      <vt:lpstr>Example: old computer frontpanel</vt:lpstr>
      <vt:lpstr>Higher level languages</vt:lpstr>
      <vt:lpstr>PowerPoint Presentation</vt:lpstr>
      <vt:lpstr>Higher level languages</vt:lpstr>
      <vt:lpstr>PowerPoint Presentation</vt:lpstr>
      <vt:lpstr>Compilers/Interpreters</vt:lpstr>
      <vt:lpstr>Operating Systems</vt:lpstr>
      <vt:lpstr>Higher Level Languages</vt:lpstr>
      <vt:lpstr>The C Programming Language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 1 - C</dc:title>
  <dc:subject/>
  <dc:creator>Tricha</dc:creator>
  <cp:keywords/>
  <dc:description/>
  <cp:lastModifiedBy>Tricha</cp:lastModifiedBy>
  <cp:revision>7</cp:revision>
  <dcterms:created xsi:type="dcterms:W3CDTF">2017-07-14T03:41:02Z</dcterms:created>
  <dcterms:modified xsi:type="dcterms:W3CDTF">2017-08-06T13:28:38Z</dcterms:modified>
  <cp:category/>
</cp:coreProperties>
</file>