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8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ED680-C873-9B42-BEAD-B1A14E870633}" type="slidenum">
              <a:rPr lang="en-US"/>
              <a:pPr/>
              <a:t>2</a:t>
            </a:fld>
            <a:endParaRPr lang="en-US"/>
          </a:p>
        </p:txBody>
      </p:sp>
      <p:sp>
        <p:nvSpPr>
          <p:cNvPr id="220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0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5457B0B-DE6E-C24E-B467-5F65E9997D87}" type="slidenum">
              <a:rPr lang="en-CA" sz="1200">
                <a:latin typeface="Tahoma" charset="0"/>
              </a:rPr>
              <a:pPr eaLnBrk="1" hangingPunct="1"/>
              <a:t>26</a:t>
            </a:fld>
            <a:endParaRPr lang="en-CA" sz="1200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BCBC7C-441C-6C46-A662-1CB32F6B7987}" type="slidenum">
              <a:rPr lang="en-CA" sz="1200">
                <a:latin typeface="Tahoma" charset="0"/>
              </a:rPr>
              <a:pPr eaLnBrk="1" hangingPunct="1"/>
              <a:t>27</a:t>
            </a:fld>
            <a:endParaRPr lang="en-CA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A0D8DA-ABF1-9C4A-96D5-FBA4AF55F438}" type="slidenum">
              <a:rPr lang="en-CA" sz="1200">
                <a:latin typeface="Tahoma" charset="0"/>
              </a:rPr>
              <a:pPr eaLnBrk="1" hangingPunct="1"/>
              <a:t>28</a:t>
            </a:fld>
            <a:endParaRPr lang="en-CA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926467C-4DAD-AD4F-ABCD-5D796CD2BA70}" type="slidenum">
              <a:rPr lang="en-CA" sz="1200">
                <a:latin typeface="Tahoma" charset="0"/>
              </a:rPr>
              <a:pPr eaLnBrk="1" hangingPunct="1"/>
              <a:t>29</a:t>
            </a:fld>
            <a:endParaRPr lang="en-CA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83EA33-EBDF-A444-B7F3-8DAAAEC3D34D}" type="slidenum">
              <a:rPr lang="en-CA" sz="1200">
                <a:latin typeface="Tahoma" charset="0"/>
              </a:rPr>
              <a:pPr eaLnBrk="1" hangingPunct="1"/>
              <a:t>30</a:t>
            </a:fld>
            <a:endParaRPr lang="en-CA" sz="1200">
              <a:latin typeface="Tahom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C830CDC-3185-A549-87F8-64B0A523715A}" type="slidenum">
              <a:rPr lang="en-CA" sz="1200">
                <a:latin typeface="Tahoma" charset="0"/>
              </a:rPr>
              <a:pPr eaLnBrk="1" hangingPunct="1"/>
              <a:t>31</a:t>
            </a:fld>
            <a:endParaRPr lang="en-CA" sz="120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FA475C-E38E-FF4C-ABB5-6857900893AA}" type="slidenum">
              <a:rPr lang="en-CA" sz="1200">
                <a:latin typeface="Tahoma" charset="0"/>
              </a:rPr>
              <a:pPr eaLnBrk="1" hangingPunct="1"/>
              <a:t>32</a:t>
            </a:fld>
            <a:endParaRPr lang="en-CA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0368C8F-1806-CB4A-857B-888D6AB02BE7}" type="slidenum">
              <a:rPr lang="en-CA" sz="1200">
                <a:latin typeface="Tahoma" charset="0"/>
              </a:rPr>
              <a:pPr eaLnBrk="1" hangingPunct="1"/>
              <a:t>33</a:t>
            </a:fld>
            <a:endParaRPr lang="en-CA" sz="120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82035-915D-D14D-B8D9-A13739A6E7BA}" type="slidenum">
              <a:rPr lang="en-US"/>
              <a:pPr/>
              <a:t>3</a:t>
            </a:fld>
            <a:endParaRPr lang="en-US"/>
          </a:p>
        </p:txBody>
      </p:sp>
      <p:sp>
        <p:nvSpPr>
          <p:cNvPr id="157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43B3A-62E4-3F40-9D02-7EF64C1F4F93}" type="slidenum">
              <a:rPr lang="en-US"/>
              <a:pPr/>
              <a:t>4</a:t>
            </a:fld>
            <a:endParaRPr lang="en-US"/>
          </a:p>
        </p:txBody>
      </p:sp>
      <p:sp>
        <p:nvSpPr>
          <p:cNvPr id="157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3A759-8FC2-BC48-A8CD-923B2A900456}" type="slidenum">
              <a:rPr lang="en-US"/>
              <a:pPr/>
              <a:t>5</a:t>
            </a:fld>
            <a:endParaRPr lang="en-US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042-FB97-7741-9E48-287B066131CF}" type="slidenum">
              <a:rPr lang="en-US"/>
              <a:pPr/>
              <a:t>6</a:t>
            </a:fld>
            <a:endParaRPr lang="en-US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ACDE4-A028-E249-B06D-16F86020AD54}" type="slidenum">
              <a:rPr lang="en-US"/>
              <a:pPr/>
              <a:t>7</a:t>
            </a:fld>
            <a:endParaRPr lang="en-US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741F3-D537-A349-BE80-D0BF04AE0516}" type="slidenum">
              <a:rPr lang="en-US"/>
              <a:pPr/>
              <a:t>8</a:t>
            </a:fld>
            <a:endParaRPr lang="en-US"/>
          </a:p>
        </p:txBody>
      </p:sp>
      <p:sp>
        <p:nvSpPr>
          <p:cNvPr id="157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3436E-1994-7842-A696-2DBD3367B901}" type="slidenum">
              <a:rPr lang="en-US"/>
              <a:pPr/>
              <a:t>9</a:t>
            </a:fld>
            <a:endParaRPr lang="en-US"/>
          </a:p>
        </p:txBody>
      </p:sp>
      <p:sp>
        <p:nvSpPr>
          <p:cNvPr id="15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0FB4-25A0-0545-9E8B-0710C88549FF}" type="slidenum">
              <a:rPr lang="en-US"/>
              <a:pPr/>
              <a:t>10</a:t>
            </a:fld>
            <a:endParaRPr lang="en-US"/>
          </a:p>
        </p:txBody>
      </p:sp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397079BA-F6D3-124B-AD56-56AA03DD6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Languages 1 -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5EE54-B40B-C440-AA0F-8484867B858B}" type="slidenum">
              <a:rPr lang="en-US"/>
              <a:pPr/>
              <a:t>10</a:t>
            </a:fld>
            <a:endParaRPr lang="en-US"/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C,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graphicFrame>
        <p:nvGraphicFramePr>
          <p:cNvPr id="1271811" name="Group 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371600"/>
          <a:ext cx="8229600" cy="46939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for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 loop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for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(int i=0;i&lt;10;i++)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i;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for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(i=0; i&lt;10; i++)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while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 loop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while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(expression)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while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(expression)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do- while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 loop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{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…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while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(expression)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do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{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…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while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(expression)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Terminate a loop body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continue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continue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Terminate a loop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break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break;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7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C program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25800" y="2090738"/>
            <a:ext cx="56134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#include &lt;stdio.h&gt;</a:t>
            </a:r>
          </a:p>
          <a:p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int main (void)</a:t>
            </a:r>
          </a:p>
          <a:p>
            <a:r>
              <a:rPr lang="en-US">
                <a:latin typeface="Courier New" charset="0"/>
              </a:rPr>
              <a:t>{</a:t>
            </a:r>
          </a:p>
          <a:p>
            <a:r>
              <a:rPr lang="en-US">
                <a:latin typeface="Courier New" charset="0"/>
              </a:rPr>
              <a:t>	printf ("Programming is fun.\n");</a:t>
            </a:r>
          </a:p>
          <a:p>
            <a:r>
              <a:rPr lang="en-US">
                <a:latin typeface="Courier New" charset="0"/>
              </a:rPr>
              <a:t>	return 0;</a:t>
            </a:r>
          </a:p>
          <a:p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667000" y="20574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6050" y="1447800"/>
            <a:ext cx="28638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uses standard library </a:t>
            </a:r>
          </a:p>
          <a:p>
            <a:pPr>
              <a:spcBef>
                <a:spcPct val="20000"/>
              </a:spcBef>
            </a:pPr>
            <a:r>
              <a:rPr lang="en-US"/>
              <a:t>input and output functions </a:t>
            </a:r>
          </a:p>
          <a:p>
            <a:pPr>
              <a:spcBef>
                <a:spcPct val="20000"/>
              </a:spcBef>
            </a:pPr>
            <a:r>
              <a:rPr lang="en-US"/>
              <a:t>(printf) </a:t>
            </a:r>
          </a:p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38200" y="25146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the program</a:t>
            </a:r>
          </a:p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17525" y="313848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begin of program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4052888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end of program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286000" y="2743200"/>
            <a:ext cx="1066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438400" y="3352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438400" y="4191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060450" y="35956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statements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2438400" y="3657600"/>
            <a:ext cx="1752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438400" y="3810000"/>
            <a:ext cx="1752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41325" y="4767263"/>
            <a:ext cx="8550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/>
              <a:t>main: a special name that indicates where the program must begin execution. It is a special </a:t>
            </a:r>
            <a:r>
              <a:rPr lang="en-US" i="1"/>
              <a:t>function</a:t>
            </a:r>
            <a:r>
              <a:rPr lang="en-US"/>
              <a:t>.</a:t>
            </a:r>
          </a:p>
          <a:p>
            <a:pPr>
              <a:spcAft>
                <a:spcPct val="30000"/>
              </a:spcAft>
            </a:pPr>
            <a:r>
              <a:rPr lang="en-US"/>
              <a:t>first statement: calls a routine named printf, with argument the string of characters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Programming is fun \n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>
              <a:spcAft>
                <a:spcPct val="30000"/>
              </a:spcAft>
            </a:pPr>
            <a:r>
              <a:rPr lang="en-US"/>
              <a:t>last statement: finishes execution of main and returns to the system a status value of 0 (conventional value for OK) </a:t>
            </a:r>
          </a:p>
        </p:txBody>
      </p:sp>
    </p:spTree>
    <p:extLst>
      <p:ext uri="{BB962C8B-B14F-4D97-AF65-F5344CB8AC3E}">
        <p14:creationId xmlns:p14="http://schemas.microsoft.com/office/powerpoint/2010/main" val="346786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format in 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Statements are terminated with semicolons</a:t>
            </a:r>
          </a:p>
          <a:p>
            <a:pPr>
              <a:lnSpc>
                <a:spcPct val="90000"/>
              </a:lnSpc>
            </a:pPr>
            <a:r>
              <a:rPr lang="en-US" sz="2400"/>
              <a:t>Indentation is nice to be used for increased readability.</a:t>
            </a:r>
          </a:p>
          <a:p>
            <a:pPr>
              <a:lnSpc>
                <a:spcPct val="90000"/>
              </a:lnSpc>
            </a:pPr>
            <a:r>
              <a:rPr lang="en-US" sz="2400"/>
              <a:t>Free format: white spaces and indentation is ignored by compiler</a:t>
            </a:r>
          </a:p>
          <a:p>
            <a:pPr>
              <a:lnSpc>
                <a:spcPct val="90000"/>
              </a:lnSpc>
            </a:pPr>
            <a:r>
              <a:rPr lang="en-US" sz="2400" b="1"/>
              <a:t>C is case sensitive</a:t>
            </a:r>
            <a:r>
              <a:rPr lang="en-US" sz="2400"/>
              <a:t> – pay attention to lower and upper case letters when typing !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C keywords and standard functions are lower case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Typing INT, Int, etc instead of int is a compiler error </a:t>
            </a:r>
          </a:p>
          <a:p>
            <a:pPr>
              <a:lnSpc>
                <a:spcPct val="90000"/>
              </a:lnSpc>
            </a:pPr>
            <a:r>
              <a:rPr lang="en-US" sz="2400"/>
              <a:t>Strings are placed in double quotes</a:t>
            </a:r>
          </a:p>
          <a:p>
            <a:pPr>
              <a:lnSpc>
                <a:spcPct val="90000"/>
              </a:lnSpc>
            </a:pPr>
            <a:r>
              <a:rPr lang="en-US" sz="2400"/>
              <a:t>New line is represented by \n (Escape sequence)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231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Compiling and running C programs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95600" y="18288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Editor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8956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895600" y="4572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715000" y="19812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Source code</a:t>
            </a:r>
          </a:p>
          <a:p>
            <a:pPr algn="ctr"/>
            <a:r>
              <a:rPr lang="en-US"/>
              <a:t>file.c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791200" y="34290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Object code</a:t>
            </a:r>
          </a:p>
          <a:p>
            <a:pPr algn="ctr"/>
            <a:r>
              <a:rPr lang="en-US"/>
              <a:t>file.obj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791200" y="48768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Executable code</a:t>
            </a:r>
          </a:p>
          <a:p>
            <a:pPr algn="ctr"/>
            <a:r>
              <a:rPr lang="en-US"/>
              <a:t>file.exe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114800" y="19812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114800" y="3429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14800" y="4800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4114800" y="28956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4114800" y="43434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304800" y="4343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Libraries </a:t>
            </a: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438400" y="1447800"/>
            <a:ext cx="2286000" cy="5029200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03525" y="5486400"/>
            <a:ext cx="2073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323733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Development Cycle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083050" y="1671638"/>
            <a:ext cx="1562100" cy="80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Edit</a:t>
            </a:r>
          </a:p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Program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 rot="16200000" flipH="1">
            <a:off x="4479925" y="2208213"/>
            <a:ext cx="766763" cy="1893887"/>
          </a:xfrm>
          <a:prstGeom prst="rightArrow">
            <a:avLst>
              <a:gd name="adj1" fmla="val 50000"/>
              <a:gd name="adj2" fmla="val 50005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Source</a:t>
            </a:r>
          </a:p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Code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83050" y="3773488"/>
            <a:ext cx="1562100" cy="80645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Compile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H="1">
            <a:off x="4479926" y="4210050"/>
            <a:ext cx="766762" cy="1893887"/>
          </a:xfrm>
          <a:prstGeom prst="rightArrow">
            <a:avLst>
              <a:gd name="adj1" fmla="val 50000"/>
              <a:gd name="adj2" fmla="val 50005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Object</a:t>
            </a:r>
          </a:p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Code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083050" y="5773738"/>
            <a:ext cx="1562100" cy="808037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Link Object</a:t>
            </a:r>
          </a:p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Code</a:t>
            </a:r>
          </a:p>
        </p:txBody>
      </p:sp>
      <p:graphicFrame>
        <p:nvGraphicFramePr>
          <p:cNvPr id="1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3913" y="1365250"/>
          <a:ext cx="16319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DRAW! Graphic" r:id="rId3" imgW="1560240" imgH="1680840" progId="CDraw">
                  <p:embed/>
                </p:oleObj>
              </mc:Choice>
              <mc:Fallback>
                <p:oleObj name="CorelDRAW! Graphic" r:id="rId3" imgW="1560240" imgH="1680840" progId="CDra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65250"/>
                        <a:ext cx="163195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15238" y="5168900"/>
          <a:ext cx="163036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orelDRAW! Graphic" r:id="rId5" imgW="1560240" imgH="1680840" progId="CDraw">
                  <p:embed/>
                </p:oleObj>
              </mc:Choice>
              <mc:Fallback>
                <p:oleObj name="CorelDRAW! Graphic" r:id="rId5" imgW="1560240" imgH="1680840" progId="CDra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5168900"/>
                        <a:ext cx="1630362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5735638" y="5715000"/>
            <a:ext cx="1778000" cy="1046163"/>
          </a:xfrm>
          <a:prstGeom prst="rightArrow">
            <a:avLst>
              <a:gd name="adj1" fmla="val 50000"/>
              <a:gd name="adj2" fmla="val 84985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546" tIns="45952" rIns="93546" bIns="45952" anchor="ctr"/>
          <a:lstStyle/>
          <a:p>
            <a:pPr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Executable</a:t>
            </a: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2176463" y="1530350"/>
            <a:ext cx="1679575" cy="1047750"/>
          </a:xfrm>
          <a:prstGeom prst="rightArrow">
            <a:avLst>
              <a:gd name="adj1" fmla="val 50000"/>
              <a:gd name="adj2" fmla="val 80159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1941513" y="5573713"/>
            <a:ext cx="1855787" cy="1187450"/>
          </a:xfrm>
          <a:prstGeom prst="rightArrow">
            <a:avLst>
              <a:gd name="adj1" fmla="val 50000"/>
              <a:gd name="adj2" fmla="val 78149"/>
            </a:avLst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546" tIns="45952" rIns="93546" bIns="45952" anchor="ctr"/>
          <a:lstStyle/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Library</a:t>
            </a:r>
          </a:p>
          <a:p>
            <a:pPr algn="ctr" defTabSz="944563">
              <a:spcBef>
                <a:spcPct val="0"/>
              </a:spcBef>
              <a:buSzTx/>
              <a:buFontTx/>
              <a:buNone/>
            </a:pPr>
            <a:r>
              <a:rPr lang="en-US" sz="190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30311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Compilers and IDE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One can: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 a text editor to edit source code, and then use independent command-line compilers and linkers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 an IDE: everything together + facilities to debug, develop and organize large projects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There are several C compilers and IDE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that support various C compilers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Lab: </a:t>
            </a:r>
            <a:r>
              <a:rPr lang="en-US" sz="2400" dirty="0" err="1">
                <a:solidFill>
                  <a:srgbClr val="FF0000"/>
                </a:solidFill>
              </a:rPr>
              <a:t>Dev</a:t>
            </a:r>
            <a:r>
              <a:rPr lang="en-US" sz="2400" dirty="0">
                <a:solidFill>
                  <a:srgbClr val="FF0000"/>
                </a:solidFill>
              </a:rPr>
              <a:t>-C++  IDE for C and C++, </a:t>
            </a:r>
            <a:r>
              <a:rPr lang="en-US" sz="2400" dirty="0"/>
              <a:t>Free Software (under the GNU General Public License)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Works with </a:t>
            </a:r>
            <a:r>
              <a:rPr lang="en-US" sz="2000" dirty="0" err="1">
                <a:solidFill>
                  <a:srgbClr val="FF0000"/>
                </a:solidFill>
              </a:rPr>
              <a:t>gcc</a:t>
            </a:r>
            <a:r>
              <a:rPr lang="en-US" sz="2000" dirty="0">
                <a:solidFill>
                  <a:srgbClr val="FF0000"/>
                </a:solidFill>
              </a:rPr>
              <a:t> (GNU C Compiler)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supports the C99 standard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available on Windows and Unix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GNU Project (</a:t>
            </a:r>
            <a:r>
              <a:rPr lang="en-US" sz="2000" dirty="0">
                <a:hlinkClick r:id="rId2"/>
              </a:rPr>
              <a:t>http://www.gnu.org/</a:t>
            </a:r>
            <a:r>
              <a:rPr lang="en-US" sz="2000" dirty="0"/>
              <a:t>):  launched in 1984 in order to develop a complete Unix-like operating system which is free software - the GNU system.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Compilation translates your source code (in the file </a:t>
            </a:r>
            <a:r>
              <a:rPr lang="en-US" dirty="0" err="1">
                <a:solidFill>
                  <a:schemeClr val="hlink"/>
                </a:solidFill>
              </a:rPr>
              <a:t>hello.c</a:t>
            </a:r>
            <a:r>
              <a:rPr lang="en-US" dirty="0"/>
              <a:t>) into object code (machine dependent instructions for the particular machine you are on).</a:t>
            </a:r>
          </a:p>
          <a:p>
            <a:pPr lvl="1"/>
            <a:r>
              <a:rPr lang="en-US" dirty="0"/>
              <a:t>Note the difference with Java: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solidFill>
                  <a:schemeClr val="hlink"/>
                </a:solidFill>
              </a:rPr>
              <a:t>javac</a:t>
            </a:r>
            <a:r>
              <a:rPr lang="en-US" dirty="0"/>
              <a:t> compiler creates Java byte code from your Java program. </a:t>
            </a:r>
          </a:p>
          <a:p>
            <a:pPr lvl="2"/>
            <a:r>
              <a:rPr lang="en-US" dirty="0"/>
              <a:t>The byte code is then executed by a Java virtual machine, so it’s machine independent.</a:t>
            </a:r>
          </a:p>
          <a:p>
            <a:r>
              <a:rPr lang="en-US" dirty="0"/>
              <a:t>Linking the object code will generate an executable file.</a:t>
            </a:r>
          </a:p>
          <a:p>
            <a:r>
              <a:rPr lang="en-US" dirty="0"/>
              <a:t>There are many compilers for C under Unix</a:t>
            </a:r>
          </a:p>
          <a:p>
            <a:pPr lvl="1"/>
            <a:r>
              <a:rPr lang="en-US" dirty="0"/>
              <a:t>SUN provides the Workshop C Compiler, which you run with the </a:t>
            </a:r>
            <a:r>
              <a:rPr lang="en-US" dirty="0">
                <a:solidFill>
                  <a:schemeClr val="hlink"/>
                </a:solidFill>
              </a:rPr>
              <a:t>cc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There is also the freeware GNU compiler </a:t>
            </a:r>
            <a:r>
              <a:rPr lang="en-US" dirty="0" err="1">
                <a:solidFill>
                  <a:schemeClr val="hlink"/>
                </a:solidFill>
              </a:rPr>
              <a:t>gcc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994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program errors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895600" y="18288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Editor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8956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95600" y="4572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715000" y="19812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Source code</a:t>
            </a:r>
          </a:p>
          <a:p>
            <a:pPr algn="ctr"/>
            <a:r>
              <a:rPr lang="en-US"/>
              <a:t>file.c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5791200" y="34290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Object code</a:t>
            </a:r>
          </a:p>
          <a:p>
            <a:pPr algn="ctr"/>
            <a:r>
              <a:rPr lang="en-US"/>
              <a:t>file.obj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791200" y="48768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Executable code</a:t>
            </a:r>
          </a:p>
          <a:p>
            <a:pPr algn="ctr"/>
            <a:r>
              <a:rPr lang="en-US"/>
              <a:t>file.exe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114800" y="19812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114800" y="3429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114800" y="4800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4114800" y="28956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4114800" y="43434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304800" y="4343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Libraries 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2044700" y="2057400"/>
            <a:ext cx="774700" cy="1371600"/>
          </a:xfrm>
          <a:custGeom>
            <a:avLst/>
            <a:gdLst>
              <a:gd name="T0" fmla="*/ 488 w 488"/>
              <a:gd name="T1" fmla="*/ 1008 h 1008"/>
              <a:gd name="T2" fmla="*/ 152 w 488"/>
              <a:gd name="T3" fmla="*/ 864 h 1008"/>
              <a:gd name="T4" fmla="*/ 56 w 488"/>
              <a:gd name="T5" fmla="*/ 192 h 1008"/>
              <a:gd name="T6" fmla="*/ 488 w 488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" h="1008">
                <a:moveTo>
                  <a:pt x="488" y="1008"/>
                </a:moveTo>
                <a:cubicBezTo>
                  <a:pt x="356" y="1004"/>
                  <a:pt x="224" y="1000"/>
                  <a:pt x="152" y="864"/>
                </a:cubicBezTo>
                <a:cubicBezTo>
                  <a:pt x="80" y="728"/>
                  <a:pt x="0" y="336"/>
                  <a:pt x="56" y="192"/>
                </a:cubicBezTo>
                <a:cubicBezTo>
                  <a:pt x="112" y="48"/>
                  <a:pt x="300" y="24"/>
                  <a:pt x="488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69925" y="20177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Syntactic</a:t>
            </a:r>
          </a:p>
          <a:p>
            <a:r>
              <a:rPr lang="en-US" b="1">
                <a:solidFill>
                  <a:srgbClr val="FF0000"/>
                </a:solidFill>
              </a:rPr>
              <a:t>Errors</a:t>
            </a:r>
          </a:p>
        </p:txBody>
      </p:sp>
      <p:sp>
        <p:nvSpPr>
          <p:cNvPr id="51222" name="Freeform 22"/>
          <p:cNvSpPr>
            <a:spLocks/>
          </p:cNvSpPr>
          <p:nvPr/>
        </p:nvSpPr>
        <p:spPr bwMode="auto">
          <a:xfrm>
            <a:off x="4191000" y="1346200"/>
            <a:ext cx="4648200" cy="4508500"/>
          </a:xfrm>
          <a:custGeom>
            <a:avLst/>
            <a:gdLst>
              <a:gd name="T0" fmla="*/ 2256 w 2928"/>
              <a:gd name="T1" fmla="*/ 2608 h 2840"/>
              <a:gd name="T2" fmla="*/ 2592 w 2928"/>
              <a:gd name="T3" fmla="*/ 2464 h 2840"/>
              <a:gd name="T4" fmla="*/ 2496 w 2928"/>
              <a:gd name="T5" fmla="*/ 352 h 2840"/>
              <a:gd name="T6" fmla="*/ 0 w 2928"/>
              <a:gd name="T7" fmla="*/ 352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8" h="2840">
                <a:moveTo>
                  <a:pt x="2256" y="2608"/>
                </a:moveTo>
                <a:cubicBezTo>
                  <a:pt x="2404" y="2724"/>
                  <a:pt x="2552" y="2840"/>
                  <a:pt x="2592" y="2464"/>
                </a:cubicBezTo>
                <a:cubicBezTo>
                  <a:pt x="2632" y="2088"/>
                  <a:pt x="2928" y="704"/>
                  <a:pt x="2496" y="352"/>
                </a:cubicBezTo>
                <a:cubicBezTo>
                  <a:pt x="2064" y="0"/>
                  <a:pt x="1032" y="176"/>
                  <a:pt x="0" y="352"/>
                </a:cubicBezTo>
              </a:path>
            </a:pathLst>
          </a:custGeom>
          <a:noFill/>
          <a:ln w="539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7562850" y="583565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Semantic</a:t>
            </a:r>
          </a:p>
          <a:p>
            <a:r>
              <a:rPr lang="en-US" b="1">
                <a:solidFill>
                  <a:srgbClr val="FF0000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1912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and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CC0099"/>
                </a:solidFill>
              </a:rPr>
              <a:t>Syntax</a:t>
            </a:r>
            <a:r>
              <a:rPr lang="en-US" sz="2800"/>
              <a:t> errors: violation of programming language rules (grammar)</a:t>
            </a:r>
          </a:p>
          <a:p>
            <a:pPr lvl="1"/>
            <a:r>
              <a:rPr lang="en-US" sz="2400"/>
              <a:t>"</a:t>
            </a:r>
            <a:r>
              <a:rPr lang="en-US" sz="2400" i="1"/>
              <a:t>Me speak English good</a:t>
            </a:r>
            <a:r>
              <a:rPr lang="en-US" sz="2400"/>
              <a:t>." </a:t>
            </a:r>
          </a:p>
          <a:p>
            <a:pPr lvl="1"/>
            <a:r>
              <a:rPr lang="en-US" sz="2400"/>
              <a:t>Use valid C symbols in wrong places</a:t>
            </a:r>
          </a:p>
          <a:p>
            <a:pPr lvl="1"/>
            <a:r>
              <a:rPr lang="en-US" sz="2400"/>
              <a:t>Detected by the compiler</a:t>
            </a:r>
          </a:p>
          <a:p>
            <a:r>
              <a:rPr lang="en-US" sz="2800">
                <a:solidFill>
                  <a:srgbClr val="CC0099"/>
                </a:solidFill>
              </a:rPr>
              <a:t>Semantics</a:t>
            </a:r>
            <a:r>
              <a:rPr lang="en-US" sz="2800"/>
              <a:t> errors: errors in meaning: </a:t>
            </a:r>
          </a:p>
          <a:p>
            <a:pPr lvl="1"/>
            <a:r>
              <a:rPr lang="en-US" sz="2400"/>
              <a:t>"</a:t>
            </a:r>
            <a:r>
              <a:rPr lang="en-US" sz="2400" i="1"/>
              <a:t>This sentence is excellent Italian</a:t>
            </a:r>
            <a:r>
              <a:rPr lang="en-US" sz="2400"/>
              <a:t>." </a:t>
            </a:r>
          </a:p>
          <a:p>
            <a:pPr lvl="1"/>
            <a:r>
              <a:rPr lang="en-US" sz="2400"/>
              <a:t>Programs are syntactically correct but don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t produce the expected output</a:t>
            </a:r>
          </a:p>
          <a:p>
            <a:pPr lvl="1"/>
            <a:r>
              <a:rPr lang="en-US" sz="2400"/>
              <a:t>User observes output of running program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48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8390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#include &lt;stdio.h&gt;</a:t>
            </a:r>
          </a:p>
          <a:p>
            <a:r>
              <a:rPr lang="en-US">
                <a:latin typeface="Courier New" charset="0"/>
              </a:rPr>
              <a:t>int main (void)</a:t>
            </a:r>
          </a:p>
          <a:p>
            <a:r>
              <a:rPr lang="en-US">
                <a:latin typeface="Courier New" charset="0"/>
              </a:rPr>
              <a:t>{</a:t>
            </a:r>
          </a:p>
          <a:p>
            <a:r>
              <a:rPr lang="en-US">
                <a:latin typeface="Courier New" charset="0"/>
              </a:rPr>
              <a:t>    printf ("Programming is fun.\n");</a:t>
            </a:r>
          </a:p>
          <a:p>
            <a:r>
              <a:rPr lang="en-US">
                <a:latin typeface="Courier New" charset="0"/>
              </a:rPr>
              <a:t>    printf ("And programming in C is even more fun.\n");</a:t>
            </a:r>
          </a:p>
          <a:p>
            <a:r>
              <a:rPr lang="en-US">
                <a:latin typeface="Courier New" charset="0"/>
              </a:rPr>
              <a:t>    return 0;</a:t>
            </a:r>
          </a:p>
          <a:p>
            <a:r>
              <a:rPr 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85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C Programming Language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“</a:t>
            </a:r>
            <a:r>
              <a:rPr lang="en-US" dirty="0"/>
              <a:t>C has always been a language that never attempts to tie a     programmer down.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ja-JP" altLang="en-US" dirty="0"/>
              <a:t>“</a:t>
            </a:r>
            <a:r>
              <a:rPr lang="en-US" dirty="0"/>
              <a:t>C has always appealed to systems programmers who like the terse, concise manner in which powerful expressions can be coded.</a:t>
            </a:r>
            <a:r>
              <a:rPr lang="ja-JP" altLang="en-US" dirty="0"/>
              <a:t>”</a:t>
            </a:r>
            <a:r>
              <a:rPr lang="en-US" dirty="0"/>
              <a:t> </a:t>
            </a:r>
          </a:p>
          <a:p>
            <a:r>
              <a:rPr lang="ja-JP" altLang="en-US" dirty="0"/>
              <a:t>“</a:t>
            </a:r>
            <a:r>
              <a:rPr lang="en-US" dirty="0"/>
              <a:t>C allowed programmers to (while sacrificing portability) have direct access to many machine-level features that would otherwise require the use of Assembly Language.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ja-JP" altLang="en-US" dirty="0"/>
              <a:t>“</a:t>
            </a:r>
            <a:r>
              <a:rPr lang="en-US" dirty="0"/>
              <a:t>C is quirky, flawed, and an enormous success. While accidents of history surely helped, it evidently satisfied a need for a system implementation language efficient enough to displace assembly language, yet sufficiently abstract and fluent to describe algorithms and interactions in a wide variety of environments.</a:t>
            </a:r>
            <a:r>
              <a:rPr lang="ja-JP" altLang="en-US" dirty="0"/>
              <a:t>”</a:t>
            </a:r>
            <a:r>
              <a:rPr lang="en-US" dirty="0"/>
              <a:t> – Dennis Ritchie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89B4F-339A-F44E-A35A-A1DD8646C5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multiple lines of text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9200" y="2090738"/>
            <a:ext cx="63373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#include &lt;stdio.h&gt;</a:t>
            </a:r>
          </a:p>
          <a:p>
            <a:r>
              <a:rPr lang="en-US">
                <a:latin typeface="Courier New" charset="0"/>
              </a:rPr>
              <a:t>int main (void)</a:t>
            </a:r>
          </a:p>
          <a:p>
            <a:r>
              <a:rPr lang="en-US">
                <a:latin typeface="Courier New" charset="0"/>
              </a:rPr>
              <a:t>{</a:t>
            </a:r>
          </a:p>
          <a:p>
            <a:r>
              <a:rPr lang="en-US">
                <a:latin typeface="Courier New" charset="0"/>
              </a:rPr>
              <a:t>   printf ("Testing...\n..1\n...2\n....3\n");</a:t>
            </a:r>
          </a:p>
          <a:p>
            <a:r>
              <a:rPr lang="en-US">
                <a:latin typeface="Courier New" charset="0"/>
              </a:rPr>
              <a:t>   return 0;</a:t>
            </a:r>
          </a:p>
          <a:p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4572000"/>
            <a:ext cx="15589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endParaRPr lang="en-US"/>
          </a:p>
          <a:p>
            <a:r>
              <a:rPr lang="en-US">
                <a:latin typeface="Courier New" charset="0"/>
              </a:rPr>
              <a:t>Testing...</a:t>
            </a:r>
          </a:p>
          <a:p>
            <a:r>
              <a:rPr lang="en-US">
                <a:latin typeface="Courier New" charset="0"/>
              </a:rPr>
              <a:t>..1</a:t>
            </a:r>
          </a:p>
          <a:p>
            <a:r>
              <a:rPr lang="en-US">
                <a:latin typeface="Courier New" charset="0"/>
              </a:rPr>
              <a:t>...2</a:t>
            </a:r>
          </a:p>
          <a:p>
            <a:r>
              <a:rPr lang="en-US">
                <a:latin typeface="Courier New" charset="0"/>
              </a:rPr>
              <a:t>....3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371600" y="4495800"/>
            <a:ext cx="3429000" cy="2057400"/>
          </a:xfrm>
          <a:prstGeom prst="cloudCallout">
            <a:avLst>
              <a:gd name="adj1" fmla="val 67917"/>
              <a:gd name="adj2" fmla="val -9591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is not necessary to make a separate call to printf for each line of output ! </a:t>
            </a:r>
          </a:p>
        </p:txBody>
      </p:sp>
    </p:spTree>
    <p:extLst>
      <p:ext uri="{BB962C8B-B14F-4D97-AF65-F5344CB8AC3E}">
        <p14:creationId xmlns:p14="http://schemas.microsoft.com/office/powerpoint/2010/main" val="269165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Programs can use symbolic names for storing computation data and results</a:t>
            </a:r>
          </a:p>
          <a:p>
            <a:pPr>
              <a:lnSpc>
                <a:spcPct val="90000"/>
              </a:lnSpc>
            </a:pPr>
            <a:r>
              <a:rPr lang="en-US"/>
              <a:t>Variable: a symbolic name for a memory location</a:t>
            </a:r>
          </a:p>
          <a:p>
            <a:pPr lvl="1">
              <a:lnSpc>
                <a:spcPct val="90000"/>
              </a:lnSpc>
            </a:pPr>
            <a:r>
              <a:rPr lang="en-US"/>
              <a:t>programmer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has to worry about specifying (or even knowing) the value of the location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address</a:t>
            </a:r>
          </a:p>
          <a:p>
            <a:pPr>
              <a:lnSpc>
                <a:spcPct val="90000"/>
              </a:lnSpc>
            </a:pPr>
            <a:r>
              <a:rPr lang="en-US"/>
              <a:t>In C, variables have to be </a:t>
            </a:r>
            <a:r>
              <a:rPr lang="en-US" b="1" i="1"/>
              <a:t>declared</a:t>
            </a:r>
            <a:r>
              <a:rPr lang="en-US"/>
              <a:t> before they are used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and Displaying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2517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#include &lt;stdio.h&gt;</a:t>
            </a:r>
          </a:p>
          <a:p>
            <a:r>
              <a:rPr lang="en-US">
                <a:latin typeface="Courier New" charset="0"/>
              </a:rPr>
              <a:t>int main (void)</a:t>
            </a:r>
          </a:p>
          <a:p>
            <a:r>
              <a:rPr lang="en-US">
                <a:latin typeface="Courier New" charset="0"/>
              </a:rPr>
              <a:t>{</a:t>
            </a:r>
          </a:p>
          <a:p>
            <a:r>
              <a:rPr lang="en-US">
                <a:latin typeface="Courier New" charset="0"/>
              </a:rPr>
              <a:t>	int sum;</a:t>
            </a:r>
          </a:p>
          <a:p>
            <a:r>
              <a:rPr lang="en-US">
                <a:latin typeface="Courier New" charset="0"/>
              </a:rPr>
              <a:t>	sum = 50 + 25;</a:t>
            </a:r>
          </a:p>
          <a:p>
            <a:r>
              <a:rPr lang="en-US">
                <a:latin typeface="Courier New" charset="0"/>
              </a:rPr>
              <a:t>	printf ("The sum of 50 and 25 is %i\n", sum);</a:t>
            </a:r>
          </a:p>
          <a:p>
            <a:r>
              <a:rPr lang="en-US">
                <a:latin typeface="Courier New" charset="0"/>
              </a:rPr>
              <a:t>	return 0;</a:t>
            </a:r>
          </a:p>
          <a:p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60525" y="4151313"/>
            <a:ext cx="7331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Variable sum </a:t>
            </a:r>
            <a:r>
              <a:rPr lang="en-US" b="1"/>
              <a:t>declared</a:t>
            </a:r>
            <a:r>
              <a:rPr lang="en-US"/>
              <a:t> of type int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00200" y="4724400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Variable sum </a:t>
            </a:r>
            <a:r>
              <a:rPr lang="en-US" b="1"/>
              <a:t>assigned</a:t>
            </a:r>
            <a:r>
              <a:rPr lang="en-US"/>
              <a:t>  expression 50+25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00200" y="5410200"/>
            <a:ext cx="493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 of variable sum is </a:t>
            </a:r>
            <a:r>
              <a:rPr lang="en-US" b="1"/>
              <a:t>printed</a:t>
            </a:r>
            <a:r>
              <a:rPr lang="en-US"/>
              <a:t> in place of %i </a:t>
            </a:r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1485900" y="2667000"/>
            <a:ext cx="419100" cy="1600200"/>
          </a:xfrm>
          <a:custGeom>
            <a:avLst/>
            <a:gdLst>
              <a:gd name="T0" fmla="*/ 264 w 264"/>
              <a:gd name="T1" fmla="*/ 0 h 1008"/>
              <a:gd name="T2" fmla="*/ 24 w 264"/>
              <a:gd name="T3" fmla="*/ 384 h 1008"/>
              <a:gd name="T4" fmla="*/ 120 w 264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1295400" y="2971800"/>
            <a:ext cx="647700" cy="1905000"/>
          </a:xfrm>
          <a:custGeom>
            <a:avLst/>
            <a:gdLst>
              <a:gd name="T0" fmla="*/ 264 w 264"/>
              <a:gd name="T1" fmla="*/ 0 h 1008"/>
              <a:gd name="T2" fmla="*/ 24 w 264"/>
              <a:gd name="T3" fmla="*/ 384 h 1008"/>
              <a:gd name="T4" fmla="*/ 120 w 264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1143000" y="3276600"/>
            <a:ext cx="762000" cy="2286000"/>
          </a:xfrm>
          <a:custGeom>
            <a:avLst/>
            <a:gdLst>
              <a:gd name="T0" fmla="*/ 264 w 264"/>
              <a:gd name="T1" fmla="*/ 0 h 1008"/>
              <a:gd name="T2" fmla="*/ 24 w 264"/>
              <a:gd name="T3" fmla="*/ 384 h 1008"/>
              <a:gd name="T4" fmla="*/ 120 w 264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57200" y="5867400"/>
            <a:ext cx="877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printf routine call has now 2 arguments: first argument a string containing also a format specifier (%i), that holds place for an integer value to be inserted here</a:t>
            </a:r>
          </a:p>
        </p:txBody>
      </p:sp>
    </p:spTree>
    <p:extLst>
      <p:ext uri="{BB962C8B-B14F-4D97-AF65-F5344CB8AC3E}">
        <p14:creationId xmlns:p14="http://schemas.microsoft.com/office/powerpoint/2010/main" val="215942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multiple values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%</a:t>
            </a:r>
            <a:r>
              <a:rPr lang="en-US" dirty="0" err="1"/>
              <a:t>i</a:t>
            </a:r>
            <a:r>
              <a:rPr lang="en-US" dirty="0"/>
              <a:t> is very dangerous. It reads 0x as hex and 0.. as octal during input.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86582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#include &lt;</a:t>
            </a:r>
            <a:r>
              <a:rPr lang="en-US" dirty="0" err="1">
                <a:latin typeface="Courier New" charset="0"/>
              </a:rPr>
              <a:t>stdio.h</a:t>
            </a:r>
            <a:r>
              <a:rPr lang="en-US" dirty="0">
                <a:latin typeface="Courier New" charset="0"/>
              </a:rPr>
              <a:t>&gt;</a:t>
            </a:r>
          </a:p>
          <a:p>
            <a:r>
              <a:rPr lang="en-US" dirty="0">
                <a:latin typeface="Courier New" charset="0"/>
              </a:rPr>
              <a:t>int main (void)</a:t>
            </a:r>
          </a:p>
          <a:p>
            <a:r>
              <a:rPr lang="en-US" dirty="0">
                <a:latin typeface="Courier New" charset="0"/>
              </a:rPr>
              <a:t>{</a:t>
            </a:r>
          </a:p>
          <a:p>
            <a:r>
              <a:rPr lang="en-US" dirty="0">
                <a:latin typeface="Courier New" charset="0"/>
              </a:rPr>
              <a:t>  int value1, value2, sum;</a:t>
            </a:r>
          </a:p>
          <a:p>
            <a:r>
              <a:rPr lang="en-US" dirty="0">
                <a:latin typeface="Courier New" charset="0"/>
              </a:rPr>
              <a:t>  value1 = 50;</a:t>
            </a:r>
          </a:p>
          <a:p>
            <a:r>
              <a:rPr lang="en-US" dirty="0">
                <a:latin typeface="Courier New" charset="0"/>
              </a:rPr>
              <a:t>  value2 = 25;</a:t>
            </a:r>
          </a:p>
          <a:p>
            <a:r>
              <a:rPr lang="en-US" dirty="0">
                <a:latin typeface="Courier New" charset="0"/>
              </a:rPr>
              <a:t>  sum = value1 + value2;</a:t>
            </a:r>
          </a:p>
          <a:p>
            <a:r>
              <a:rPr lang="en-US" dirty="0">
                <a:latin typeface="Courier New" charset="0"/>
              </a:rPr>
              <a:t>  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 ("The sum of %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and %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is %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\n",value1, value2, sum);</a:t>
            </a:r>
          </a:p>
          <a:p>
            <a:r>
              <a:rPr lang="en-US" dirty="0">
                <a:latin typeface="Courier New" charset="0"/>
              </a:rPr>
              <a:t>  return 0;</a:t>
            </a:r>
          </a:p>
          <a:p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3340100" y="4495800"/>
            <a:ext cx="2984500" cy="609600"/>
          </a:xfrm>
          <a:custGeom>
            <a:avLst/>
            <a:gdLst>
              <a:gd name="T0" fmla="*/ 1880 w 1880"/>
              <a:gd name="T1" fmla="*/ 0 h 384"/>
              <a:gd name="T2" fmla="*/ 1544 w 1880"/>
              <a:gd name="T3" fmla="*/ 288 h 384"/>
              <a:gd name="T4" fmla="*/ 248 w 1880"/>
              <a:gd name="T5" fmla="*/ 336 h 384"/>
              <a:gd name="T6" fmla="*/ 56 w 188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4343400" y="4495800"/>
            <a:ext cx="2984500" cy="609600"/>
          </a:xfrm>
          <a:custGeom>
            <a:avLst/>
            <a:gdLst>
              <a:gd name="T0" fmla="*/ 1880 w 1880"/>
              <a:gd name="T1" fmla="*/ 0 h 384"/>
              <a:gd name="T2" fmla="*/ 1544 w 1880"/>
              <a:gd name="T3" fmla="*/ 288 h 384"/>
              <a:gd name="T4" fmla="*/ 248 w 1880"/>
              <a:gd name="T5" fmla="*/ 336 h 384"/>
              <a:gd name="T6" fmla="*/ 56 w 188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5257800" y="4495800"/>
            <a:ext cx="2984500" cy="609600"/>
          </a:xfrm>
          <a:custGeom>
            <a:avLst/>
            <a:gdLst>
              <a:gd name="T0" fmla="*/ 1880 w 1880"/>
              <a:gd name="T1" fmla="*/ 0 h 384"/>
              <a:gd name="T2" fmla="*/ 1544 w 1880"/>
              <a:gd name="T3" fmla="*/ 288 h 384"/>
              <a:gd name="T4" fmla="*/ 248 w 1880"/>
              <a:gd name="T5" fmla="*/ 336 h 384"/>
              <a:gd name="T6" fmla="*/ 56 w 188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" y="5638800"/>
            <a:ext cx="847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format string must contain as many placeholders as expressions to be printed</a:t>
            </a:r>
          </a:p>
        </p:txBody>
      </p:sp>
    </p:spTree>
    <p:extLst>
      <p:ext uri="{BB962C8B-B14F-4D97-AF65-F5344CB8AC3E}">
        <p14:creationId xmlns:p14="http://schemas.microsoft.com/office/powerpoint/2010/main" val="216308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comments in a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Comment statements are used in a program to document it and to enhance its readability.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Useful for human readers of the program – compiler ignores comments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Ways to insert comments in 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When comments span several lines: start marked with /*, end marked with */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Comments at the end of a line: start marked with //  </a:t>
            </a:r>
          </a:p>
        </p:txBody>
      </p:sp>
    </p:spTree>
    <p:extLst>
      <p:ext uri="{BB962C8B-B14F-4D97-AF65-F5344CB8AC3E}">
        <p14:creationId xmlns:p14="http://schemas.microsoft.com/office/powerpoint/2010/main" val="16232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comments in a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8023225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/* This program adds two integer values</a:t>
            </a:r>
          </a:p>
          <a:p>
            <a:r>
              <a:rPr lang="en-US">
                <a:latin typeface="Courier New" charset="0"/>
              </a:rPr>
              <a:t>and displays the results */</a:t>
            </a:r>
          </a:p>
          <a:p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#include &lt;stdio.h&gt;</a:t>
            </a:r>
          </a:p>
          <a:p>
            <a:r>
              <a:rPr lang="en-US">
                <a:latin typeface="Courier New" charset="0"/>
              </a:rPr>
              <a:t>int main (void)</a:t>
            </a:r>
          </a:p>
          <a:p>
            <a:r>
              <a:rPr lang="en-US">
                <a:latin typeface="Courier New" charset="0"/>
              </a:rPr>
              <a:t>{</a:t>
            </a:r>
          </a:p>
          <a:p>
            <a:pPr lvl="1"/>
            <a:r>
              <a:rPr lang="en-US">
                <a:latin typeface="Courier New" charset="0"/>
              </a:rPr>
              <a:t>// Declare variables</a:t>
            </a:r>
          </a:p>
          <a:p>
            <a:pPr lvl="1"/>
            <a:r>
              <a:rPr lang="en-US">
                <a:latin typeface="Courier New" charset="0"/>
              </a:rPr>
              <a:t>int value1, value2, sum;</a:t>
            </a:r>
          </a:p>
          <a:p>
            <a:pPr lvl="1"/>
            <a:r>
              <a:rPr lang="en-US">
                <a:latin typeface="Courier New" charset="0"/>
              </a:rPr>
              <a:t>// Assign values and calculate their sum</a:t>
            </a:r>
          </a:p>
          <a:p>
            <a:pPr lvl="1"/>
            <a:r>
              <a:rPr lang="en-US">
                <a:latin typeface="Courier New" charset="0"/>
              </a:rPr>
              <a:t>value1 = 50;</a:t>
            </a:r>
          </a:p>
          <a:p>
            <a:pPr lvl="1"/>
            <a:r>
              <a:rPr lang="en-US">
                <a:latin typeface="Courier New" charset="0"/>
              </a:rPr>
              <a:t>value2 = 25;</a:t>
            </a:r>
          </a:p>
          <a:p>
            <a:pPr lvl="1"/>
            <a:r>
              <a:rPr lang="en-US">
                <a:latin typeface="Courier New" charset="0"/>
              </a:rPr>
              <a:t>sum = value1 + value2;</a:t>
            </a:r>
          </a:p>
          <a:p>
            <a:pPr lvl="1"/>
            <a:r>
              <a:rPr lang="en-US">
                <a:latin typeface="Courier New" charset="0"/>
              </a:rPr>
              <a:t>// Display the result</a:t>
            </a:r>
          </a:p>
          <a:p>
            <a:pPr lvl="1"/>
            <a:r>
              <a:rPr lang="en-US">
                <a:latin typeface="Courier New" charset="0"/>
              </a:rPr>
              <a:t>printf ("The sum of %i and %i is %i\n", </a:t>
            </a:r>
          </a:p>
          <a:p>
            <a:pPr lvl="1"/>
            <a:r>
              <a:rPr lang="en-US">
                <a:latin typeface="Courier New" charset="0"/>
              </a:rPr>
              <a:t>                                 value1, value2, sum);</a:t>
            </a:r>
          </a:p>
          <a:p>
            <a:pPr lvl="1"/>
            <a:r>
              <a:rPr lang="en-US">
                <a:latin typeface="Courier New" charset="0"/>
              </a:rPr>
              <a:t>return 0;</a:t>
            </a:r>
          </a:p>
          <a:p>
            <a:r>
              <a:rPr 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43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vi/vim editor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vi filename.c</a:t>
            </a:r>
          </a:p>
          <a:p>
            <a:pPr eaLnBrk="1" hangingPunct="1"/>
            <a:r>
              <a:rPr lang="en-US">
                <a:latin typeface="Times New Roman" charset="0"/>
              </a:rPr>
              <a:t>Please refer to 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http://www.chem.brown.edu/instructions/vi.html</a:t>
            </a:r>
          </a:p>
        </p:txBody>
      </p:sp>
    </p:spTree>
    <p:extLst>
      <p:ext uri="{BB962C8B-B14F-4D97-AF65-F5344CB8AC3E}">
        <p14:creationId xmlns:p14="http://schemas.microsoft.com/office/powerpoint/2010/main" val="184753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2 modes:</a:t>
            </a:r>
          </a:p>
          <a:p>
            <a:pPr lvl="1" eaLnBrk="1" hangingPunct="1"/>
            <a:r>
              <a:rPr lang="en-US">
                <a:latin typeface="Times New Roman" charset="0"/>
              </a:rPr>
              <a:t>Editor mode (press &lt;esc&gt;): make correction</a:t>
            </a:r>
          </a:p>
          <a:p>
            <a:pPr lvl="1" eaLnBrk="1" hangingPunct="1"/>
            <a:r>
              <a:rPr lang="en-US">
                <a:latin typeface="Times New Roman" charset="0"/>
              </a:rPr>
              <a:t>Insert/open/append mode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(press&lt;i&gt;/&lt;o&gt;/&lt;a&gt;): add text</a:t>
            </a:r>
          </a:p>
        </p:txBody>
      </p:sp>
    </p:spTree>
    <p:extLst>
      <p:ext uri="{BB962C8B-B14F-4D97-AF65-F5344CB8AC3E}">
        <p14:creationId xmlns:p14="http://schemas.microsoft.com/office/powerpoint/2010/main" val="364700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Editor mode: (Common keys)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&lt;h&gt;:move left, &lt;l&gt;: move right, 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&lt;j&gt;: move down, &lt;k&gt;: move up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&lt;0&gt;: beginning of line, &lt;$&gt;: end of line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&lt;w&gt;: next word, &lt;b&gt;: previous word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&lt;:&gt;&lt;n&gt;: go to line n</a:t>
            </a:r>
          </a:p>
        </p:txBody>
      </p:sp>
    </p:spTree>
    <p:extLst>
      <p:ext uri="{BB962C8B-B14F-4D97-AF65-F5344CB8AC3E}">
        <p14:creationId xmlns:p14="http://schemas.microsoft.com/office/powerpoint/2010/main" val="67833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Editor mode: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&lt;x&gt;: delete character, &lt;d&gt;&lt;w&gt;: delete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&lt;d&gt;&lt;d&gt;: delete line (to clip board), &lt;Y&gt;: copy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&lt;p&gt;: paste from clip board after/below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&lt;P&gt;: paste from clip board before/above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Move cursor to line m,&lt;d&gt;&lt;d&gt;, then move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imes New Roman" charset="0"/>
              </a:rPr>
              <a:t>cursor to line n, &lt;p&gt;: move line m to below line 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Move cursor to line m,&lt;Y&gt;, then move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imes New Roman" charset="0"/>
              </a:rPr>
              <a:t>cursor to line n, &lt;p&gt;: copy line m to below line 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C Programming Language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Systems programming language</a:t>
            </a:r>
          </a:p>
          <a:p>
            <a:pPr lvl="1"/>
            <a:r>
              <a:rPr lang="en-US" dirty="0"/>
              <a:t>Originally used to write Unix and Unix tools</a:t>
            </a:r>
          </a:p>
          <a:p>
            <a:pPr lvl="1"/>
            <a:r>
              <a:rPr lang="en-US" dirty="0"/>
              <a:t>Data types and control structures close to most machines</a:t>
            </a:r>
          </a:p>
          <a:p>
            <a:pPr lvl="1"/>
            <a:r>
              <a:rPr lang="en-US" dirty="0"/>
              <a:t>Now also a popular application programming language</a:t>
            </a:r>
          </a:p>
          <a:p>
            <a:r>
              <a:rPr lang="en-US" dirty="0"/>
              <a:t>Pros and cons</a:t>
            </a:r>
          </a:p>
          <a:p>
            <a:pPr lvl="1"/>
            <a:r>
              <a:rPr lang="en-US" dirty="0"/>
              <a:t>Can do whatever you want: flexible and efficient</a:t>
            </a:r>
          </a:p>
          <a:p>
            <a:pPr lvl="1"/>
            <a:r>
              <a:rPr lang="en-US" dirty="0"/>
              <a:t>Can do whatever you want: can shoot yourself in the foot</a:t>
            </a:r>
          </a:p>
          <a:p>
            <a:r>
              <a:rPr lang="en-US" dirty="0"/>
              <a:t>Notable features</a:t>
            </a:r>
          </a:p>
          <a:p>
            <a:pPr lvl="1"/>
            <a:r>
              <a:rPr lang="en-US" dirty="0"/>
              <a:t>All functions are call-by-value</a:t>
            </a:r>
          </a:p>
          <a:p>
            <a:pPr lvl="1"/>
            <a:r>
              <a:rPr lang="en-US" dirty="0"/>
              <a:t>Pointer (address) arithmetic</a:t>
            </a:r>
          </a:p>
          <a:p>
            <a:pPr lvl="1"/>
            <a:r>
              <a:rPr lang="en-US" dirty="0"/>
              <a:t>Simple scope structure</a:t>
            </a:r>
          </a:p>
          <a:p>
            <a:pPr lvl="1"/>
            <a:r>
              <a:rPr lang="en-US" dirty="0"/>
              <a:t>I/O and memory management facilities provided by libraries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BCPL   </a:t>
            </a:r>
            <a:r>
              <a:rPr lang="en-US" dirty="0">
                <a:sym typeface="Wingdings" charset="0"/>
              </a:rPr>
              <a:t>    B      C       K&amp;R C      ANSI C</a:t>
            </a:r>
          </a:p>
          <a:p>
            <a:pPr marL="457200" lvl="1" indent="0">
              <a:buNone/>
            </a:pPr>
            <a:r>
              <a:rPr lang="en-US" dirty="0"/>
              <a:t>     1960         1970     1972       1978              1988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62F7-5634-3040-A174-D3F2928CF6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37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Editor mode: (Cont.)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Note: put a number n before an action will repeat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the action n times.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For example: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10&lt;j&gt;: move cursor down 10 lines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10&lt;x&gt; delete 10 characters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10&lt;d&gt;&lt;d&gt;: delete 10 lines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charset="0"/>
              </a:rPr>
              <a:t>10&lt;Y&gt;: copy 10 lines</a:t>
            </a:r>
          </a:p>
        </p:txBody>
      </p:sp>
    </p:spTree>
    <p:extLst>
      <p:ext uri="{BB962C8B-B14F-4D97-AF65-F5344CB8AC3E}">
        <p14:creationId xmlns:p14="http://schemas.microsoft.com/office/powerpoint/2010/main" val="162540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Editor mode: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&lt;r&gt;: replace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&lt;c&gt;&lt;w&gt; type in word&lt;esc&gt;: replace a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&lt;R&gt; type in words&lt;esc&gt;: replace/type over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&lt;/&gt;type in word&lt;enter&gt;: search the 1</a:t>
            </a:r>
            <a:r>
              <a:rPr lang="en-US" sz="2400" baseline="30000">
                <a:latin typeface="Times New Roman" charset="0"/>
              </a:rPr>
              <a:t>st</a:t>
            </a:r>
            <a:r>
              <a:rPr lang="en-US" sz="2400">
                <a:latin typeface="Times New Roman" charset="0"/>
              </a:rPr>
              <a:t> occurrence of the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&lt;:&gt;&lt;w&gt;: save, &lt;:&gt;&lt;w&gt;&lt;q&gt;: save and quit,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&lt;:&gt;&lt;w&gt;&lt;q&gt;type in filename&lt;enter&gt;: save to filename and quit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&lt;:&gt;&lt;s&gt;&lt;/&gt;&lt;word1&gt;&lt;/&gt;&lt;word2&gt;&lt;/&gt;&lt;enter&gt;: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imes New Roman" charset="0"/>
              </a:rPr>
              <a:t> substitute the 1</a:t>
            </a:r>
            <a:r>
              <a:rPr lang="en-US" sz="2400" baseline="30000">
                <a:latin typeface="Times New Roman" charset="0"/>
              </a:rPr>
              <a:t>st</a:t>
            </a:r>
            <a:r>
              <a:rPr lang="en-US" sz="2400">
                <a:latin typeface="Times New Roman" charset="0"/>
              </a:rPr>
              <a:t> occurrence of word1 for word2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&lt;:&gt;&lt;1&gt;&lt;,&gt;&lt;$&gt;&lt;s&gt;&lt;/&gt;&lt;word1&gt;&lt;/&gt;&lt;word2&gt;&lt;/&gt;&lt;enter&gt;: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imes New Roman" charset="0"/>
              </a:rPr>
              <a:t> substitute word1 for word2 from line 1 to lat line</a:t>
            </a:r>
          </a:p>
        </p:txBody>
      </p:sp>
    </p:spTree>
    <p:extLst>
      <p:ext uri="{BB962C8B-B14F-4D97-AF65-F5344CB8AC3E}">
        <p14:creationId xmlns:p14="http://schemas.microsoft.com/office/powerpoint/2010/main" val="174517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Editor mode: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&lt;J&gt;: join the cursor line and the line below into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imes New Roman" charset="0"/>
              </a:rPr>
              <a:t>one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Move cursor to position &lt;i&gt;&lt;esc&gt;: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imes New Roman" charset="0"/>
              </a:rPr>
              <a:t>	split at the cursor position into 2 lines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&lt;.&gt;: repeat the previous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&lt;n&gt;: next searched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&lt;G&gt;: go to last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&lt;ctrl&gt;&lt;g&gt;: file status</a:t>
            </a:r>
          </a:p>
        </p:txBody>
      </p:sp>
    </p:spTree>
    <p:extLst>
      <p:ext uri="{BB962C8B-B14F-4D97-AF65-F5344CB8AC3E}">
        <p14:creationId xmlns:p14="http://schemas.microsoft.com/office/powerpoint/2010/main" val="245642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Use vi Editor (Cont.)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imes New Roman" charset="0"/>
              </a:rPr>
              <a:t>Insert/open/append mode: (Common keys)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&lt;i&gt;type in words&lt;esc&gt;:insert words before the cursor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&lt;a&gt;type in words&lt;esc&gt;:append words after the cursor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&lt;o&gt;type in words&lt;esc&gt;:open lines after the cursor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and append words </a:t>
            </a:r>
          </a:p>
          <a:p>
            <a:pPr lvl="1" eaLnBrk="1" hangingPunct="1"/>
            <a:r>
              <a:rPr lang="en-US">
                <a:latin typeface="Times New Roman" charset="0"/>
              </a:rPr>
              <a:t>&lt;O&gt;type in words&lt;esc&gt;:open lines before the cursor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and append words </a:t>
            </a:r>
          </a:p>
        </p:txBody>
      </p:sp>
    </p:spTree>
    <p:extLst>
      <p:ext uri="{BB962C8B-B14F-4D97-AF65-F5344CB8AC3E}">
        <p14:creationId xmlns:p14="http://schemas.microsoft.com/office/powerpoint/2010/main" val="38292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Java vs. C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C exposes the raw machine</a:t>
            </a:r>
          </a:p>
          <a:p>
            <a:pPr lvl="1"/>
            <a:r>
              <a:rPr lang="en-US" dirty="0"/>
              <a:t>Java hides a lot of it</a:t>
            </a:r>
          </a:p>
          <a:p>
            <a:pPr lvl="1"/>
            <a:endParaRPr lang="en-US" dirty="0"/>
          </a:p>
          <a:p>
            <a:r>
              <a:rPr lang="en-US" dirty="0"/>
              <a:t>Bad things you </a:t>
            </a:r>
            <a:r>
              <a:rPr lang="en-US" b="1" u="sng" dirty="0"/>
              <a:t>can</a:t>
            </a:r>
            <a:r>
              <a:rPr lang="en-US" dirty="0"/>
              <a:t> do in C that you </a:t>
            </a:r>
            <a:r>
              <a:rPr lang="en-US" sz="3100" b="1" u="sng" dirty="0"/>
              <a:t>can</a:t>
            </a:r>
            <a:r>
              <a:rPr lang="ja-JP" altLang="en-US" sz="3100" b="1" u="sng" dirty="0"/>
              <a:t>’</a:t>
            </a:r>
            <a:r>
              <a:rPr lang="en-US" sz="3100" b="1" u="sng" dirty="0"/>
              <a:t>t</a:t>
            </a:r>
            <a:r>
              <a:rPr lang="en-US" dirty="0"/>
              <a:t> do in Java</a:t>
            </a:r>
          </a:p>
          <a:p>
            <a:pPr lvl="1"/>
            <a:r>
              <a:rPr lang="en-US" dirty="0"/>
              <a:t>Shoot yourself in the foot (safety)</a:t>
            </a:r>
          </a:p>
          <a:p>
            <a:pPr lvl="1"/>
            <a:r>
              <a:rPr lang="en-US" dirty="0"/>
              <a:t>Others shoot you in the foot (security)</a:t>
            </a:r>
          </a:p>
          <a:p>
            <a:pPr lvl="1"/>
            <a:r>
              <a:rPr lang="en-US" dirty="0"/>
              <a:t>Ignoring wounds (error handling)</a:t>
            </a:r>
          </a:p>
          <a:p>
            <a:pPr lvl="1"/>
            <a:endParaRPr lang="en-US" dirty="0"/>
          </a:p>
          <a:p>
            <a:r>
              <a:rPr lang="en-US" dirty="0"/>
              <a:t>Dangerous things you </a:t>
            </a:r>
            <a:r>
              <a:rPr lang="en-US" b="1" u="sng" dirty="0"/>
              <a:t>must</a:t>
            </a:r>
            <a:r>
              <a:rPr lang="en-US" dirty="0"/>
              <a:t> do in C that you </a:t>
            </a:r>
            <a:r>
              <a:rPr lang="en-US" b="1" u="sng" dirty="0"/>
              <a:t>don</a:t>
            </a:r>
            <a:r>
              <a:rPr lang="ja-JP" altLang="en-US" b="1" u="sng" dirty="0"/>
              <a:t>’</a:t>
            </a:r>
            <a:r>
              <a:rPr lang="en-US" b="1" u="sng" dirty="0"/>
              <a:t>t</a:t>
            </a:r>
            <a:r>
              <a:rPr lang="en-US" dirty="0"/>
              <a:t> in Java</a:t>
            </a:r>
          </a:p>
          <a:p>
            <a:pPr lvl="1"/>
            <a:r>
              <a:rPr lang="en-US" dirty="0"/>
              <a:t>Memory management (i.e., </a:t>
            </a:r>
            <a:r>
              <a:rPr lang="en-US" dirty="0" err="1"/>
              <a:t>malloc</a:t>
            </a:r>
            <a:r>
              <a:rPr lang="en-US" dirty="0"/>
              <a:t> and free)</a:t>
            </a:r>
          </a:p>
          <a:p>
            <a:pPr lvl="1"/>
            <a:endParaRPr lang="en-US" dirty="0"/>
          </a:p>
          <a:p>
            <a:r>
              <a:rPr lang="en-US" dirty="0"/>
              <a:t>Good things that you </a:t>
            </a:r>
            <a:r>
              <a:rPr lang="en-US" b="1" u="sng" dirty="0"/>
              <a:t>can</a:t>
            </a:r>
            <a:r>
              <a:rPr lang="en-US" dirty="0"/>
              <a:t> do in C, but Java </a:t>
            </a:r>
            <a:r>
              <a:rPr lang="en-US" b="1" u="sng" dirty="0"/>
              <a:t>makes</a:t>
            </a:r>
            <a:r>
              <a:rPr lang="en-US" dirty="0"/>
              <a:t> you do</a:t>
            </a:r>
          </a:p>
          <a:p>
            <a:pPr lvl="1"/>
            <a:r>
              <a:rPr lang="en-US" dirty="0"/>
              <a:t>Objected-oriented methodology</a:t>
            </a:r>
          </a:p>
          <a:p>
            <a:pPr lvl="1"/>
            <a:endParaRPr lang="en-US" dirty="0"/>
          </a:p>
          <a:p>
            <a:r>
              <a:rPr lang="en-US" dirty="0"/>
              <a:t>Good things that you </a:t>
            </a:r>
            <a:r>
              <a:rPr lang="en-US" b="1" u="sng" dirty="0"/>
              <a:t>can</a:t>
            </a:r>
            <a:r>
              <a:rPr lang="ja-JP" altLang="en-US" b="1" u="sng" dirty="0"/>
              <a:t>’</a:t>
            </a:r>
            <a:r>
              <a:rPr lang="en-US" b="1" u="sng" dirty="0"/>
              <a:t>t</a:t>
            </a:r>
            <a:r>
              <a:rPr lang="en-US" dirty="0"/>
              <a:t> do in C but you </a:t>
            </a:r>
            <a:r>
              <a:rPr lang="en-US" b="1" u="sng" dirty="0"/>
              <a:t>can</a:t>
            </a:r>
            <a:r>
              <a:rPr lang="en-US" dirty="0"/>
              <a:t> in Java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1EADF-4A94-844F-AC6E-FC21EA4A6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577FF-D6AD-4F4D-A383-22806F4EEC1A}" type="slidenum">
              <a:rPr lang="en-US"/>
              <a:pPr/>
              <a:t>5</a:t>
            </a:fld>
            <a:endParaRPr lang="en-US"/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</a:t>
            </a:r>
          </a:p>
        </p:txBody>
      </p:sp>
      <p:graphicFrame>
        <p:nvGraphicFramePr>
          <p:cNvPr id="1266714" name="Group 26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371600"/>
          <a:ext cx="8382000" cy="4967606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Program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hello.java: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public class hello {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public static void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main(String[] args) {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System.out.println(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 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Hello, world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);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}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hello.c: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 main(void) {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printf(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Hello, world\n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);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return 0;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Compile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javac hello.java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ls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hello.java   hello.class</a:t>
                      </a:r>
                      <a:b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gcc hello.c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ls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a.out      hello.c</a:t>
                      </a:r>
                      <a:b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Run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java hello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Hello, world</a:t>
                      </a:r>
                      <a:b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 a.out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Hello, world</a:t>
                      </a:r>
                      <a:b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508A8-AF39-7348-98CD-5302B452C36D}" type="slidenum">
              <a:rPr lang="en-US"/>
              <a:pPr/>
              <a:t>6</a:t>
            </a:fld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C,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graphicFrame>
        <p:nvGraphicFramePr>
          <p:cNvPr id="1267764" name="Group 52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371600"/>
          <a:ext cx="8229600" cy="51979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Boolean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boolean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Char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char  // 16-bit unicode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char /* 8 bits */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Void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no 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Integer types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byte   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8 bits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short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// 16 bits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// 32 bits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long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// 64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Floating point types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// 32 bits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double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// 64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final int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MAX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1000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#define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MAX 1000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(enumerations,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const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Arrays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[] 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= new int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[10];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[][] B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= 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new float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[5][20];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A[10];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B[5][20];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Bound check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run-time checking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/* no run-time check */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19E4E-E70D-0641-B756-0BD060EEB1C4}" type="slidenum">
              <a:rPr lang="en-US"/>
              <a:pPr/>
              <a:t>7</a:t>
            </a:fld>
            <a:endParaRPr lang="en-US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C,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graphicFrame>
        <p:nvGraphicFramePr>
          <p:cNvPr id="1268739" name="Group 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371600"/>
          <a:ext cx="8229600" cy="496824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Pointer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pointer implicit in   // class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 *p;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Record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class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 {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x;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y;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struct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 {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x;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float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y;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String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String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s1 =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String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s2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 new</a:t>
                      </a:r>
                      <a:b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String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(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);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char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*s1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char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s2[6];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strcpy( s2,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hello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String concatenate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+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#include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&lt;string.h&gt;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strcat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( s1, s2 );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Logical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&amp;&amp;, ||, 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&amp;&amp;, ||, 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Compare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=, !=, &gt;, &lt;, &gt;=, &lt;=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=, !=, &gt;, &lt;, &gt;=, 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+, -, *, /, %,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unary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+, -, *, /, %,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unary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Bit-wise ops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&gt;&gt;, &lt;&lt;, &gt;&gt;&gt;, &amp;, |, 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&gt;&gt;, &lt;&lt;, &amp;, |, 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8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B9132-E68D-7549-A90E-C81D36862977}" type="slidenum">
              <a:rPr lang="en-US"/>
              <a:pPr/>
              <a:t>8</a:t>
            </a:fld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C,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graphicFrame>
        <p:nvGraphicFramePr>
          <p:cNvPr id="1269763" name="Group 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371600"/>
          <a:ext cx="8229600" cy="48615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Comments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/* comments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another kind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/* comments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{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statement1;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statement2;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{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statement1;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statement2;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Assignments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=, *=, /=, +=, -=, &lt;&lt;=, &gt;&gt;=, &gt;&gt;&gt;=, =, ^=, |=, %=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=, *=, /=, +=, -=, &lt;&lt;=, &gt;&gt;=, =, ^=, |=, %=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Function / procedure call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foo( x, y, z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foo( x, y, z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Function return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return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5;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return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5;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Procedure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return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return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return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1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F96E-6C6A-6544-8249-EBD3BB635D7D}" type="slidenum">
              <a:rPr lang="en-US"/>
              <a:pPr/>
              <a:t>9</a:t>
            </a:fld>
            <a:endParaRPr lang="en-US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 vs. C, cont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</a:t>
            </a:r>
          </a:p>
        </p:txBody>
      </p:sp>
      <p:graphicFrame>
        <p:nvGraphicFramePr>
          <p:cNvPr id="1270787" name="Group 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533400" y="1295400"/>
          <a:ext cx="8229600" cy="494823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Conditional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if (expression)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statement1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else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if (expression)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statement1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else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statement2;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Switch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switch (n) {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case 1: 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break;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case 2: 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break;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default: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switch (n) {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case 1: 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break;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case 2: 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break; 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default: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     ...</a:t>
                      </a:r>
                      <a:b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</a:b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goto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// no 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goto L;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throw, try-catch-finally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/* no equivalent */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71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2324</Words>
  <Application>Microsoft Office PowerPoint</Application>
  <PresentationFormat>On-screen Show (4:3)</PresentationFormat>
  <Paragraphs>439</Paragraphs>
  <Slides>33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Helvetica</vt:lpstr>
      <vt:lpstr>Tahoma</vt:lpstr>
      <vt:lpstr>Times New Roman</vt:lpstr>
      <vt:lpstr>Wingdings</vt:lpstr>
      <vt:lpstr>Office Theme</vt:lpstr>
      <vt:lpstr>CorelDRAW! Graphic</vt:lpstr>
      <vt:lpstr>Programming Languages 1 - C</vt:lpstr>
      <vt:lpstr>The C Programming Language</vt:lpstr>
      <vt:lpstr>The C Programming Language</vt:lpstr>
      <vt:lpstr>Java vs. C</vt:lpstr>
      <vt:lpstr>Java vs. C</vt:lpstr>
      <vt:lpstr>Java vs. C, cont’d</vt:lpstr>
      <vt:lpstr>Java vs. C, cont’d</vt:lpstr>
      <vt:lpstr>Java vs. C, cont’d</vt:lpstr>
      <vt:lpstr>Java vs. C, cont’d</vt:lpstr>
      <vt:lpstr>Java vs. C, cont’d</vt:lpstr>
      <vt:lpstr>The first C program</vt:lpstr>
      <vt:lpstr>The format in C</vt:lpstr>
      <vt:lpstr>Compiling and running C programs</vt:lpstr>
      <vt:lpstr>The C Development Cycle</vt:lpstr>
      <vt:lpstr>C Compilers and IDE’s</vt:lpstr>
      <vt:lpstr>Compilation</vt:lpstr>
      <vt:lpstr>Debugging program errors</vt:lpstr>
      <vt:lpstr>Syntax and Semantics</vt:lpstr>
      <vt:lpstr>Second program</vt:lpstr>
      <vt:lpstr>Displaying multiple lines of text</vt:lpstr>
      <vt:lpstr>Variables</vt:lpstr>
      <vt:lpstr>Using and Displaying Variables</vt:lpstr>
      <vt:lpstr>Displaying multiple values</vt:lpstr>
      <vt:lpstr>Using comments in a program</vt:lpstr>
      <vt:lpstr>Using comments in a program</vt:lpstr>
      <vt:lpstr>vi/vim editor</vt:lpstr>
      <vt:lpstr>Use vi Editor</vt:lpstr>
      <vt:lpstr>Use vi Editor (Cont.)</vt:lpstr>
      <vt:lpstr>Use vi Editor (Cont.)</vt:lpstr>
      <vt:lpstr>Use vi Editor (Cont.)</vt:lpstr>
      <vt:lpstr>Use vi Editor (Cont.)</vt:lpstr>
      <vt:lpstr>Use vi Editor (Cont.)</vt:lpstr>
      <vt:lpstr>Use vi Editor (Cont.)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IMT2019043 Kautuk Raj</cp:lastModifiedBy>
  <cp:revision>10</cp:revision>
  <dcterms:created xsi:type="dcterms:W3CDTF">2017-07-14T03:41:02Z</dcterms:created>
  <dcterms:modified xsi:type="dcterms:W3CDTF">2019-09-19T12:11:15Z</dcterms:modified>
  <cp:category/>
</cp:coreProperties>
</file>