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5" r:id="rId25"/>
    <p:sldId id="306" r:id="rId26"/>
    <p:sldId id="307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72" r:id="rId35"/>
    <p:sldId id="373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368" r:id="rId86"/>
    <p:sldId id="369" r:id="rId87"/>
    <p:sldId id="370" r:id="rId88"/>
    <p:sldId id="371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7704-AE7A-4141-8FDE-FBF3BA9DA1A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46A3-F247-024D-AFED-615A3F8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E25A3AA6-BCF0-4A15-9B96-A3DC13D6C8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9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BBF-1DE4-0A45-AEA3-310E5E7CCC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ms858507.aspx" TargetMode="External"/><Relationship Id="rId2" Type="http://schemas.openxmlformats.org/officeDocument/2006/relationships/hyperlink" Target="http://msdn2.microsoft.com/en-us/library/ms858420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m.unibe.ch/comp_doc/c_manual/C/CONCEPT/data_types.html%23modifier" TargetMode="External"/><Relationship Id="rId2" Type="http://schemas.openxmlformats.org/officeDocument/2006/relationships/hyperlink" Target="http://www.phim.unibe.ch/comp_doc/c_manual/C/CONCEPT/data_types.html%23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im.unibe.ch/comp_doc/c_manual/C/SYNTAX/do.html" TargetMode="External"/><Relationship Id="rId13" Type="http://schemas.openxmlformats.org/officeDocument/2006/relationships/hyperlink" Target="http://www.phim.unibe.ch/comp_doc/c_manual/C/CONCEPT/data_types.html%23float" TargetMode="External"/><Relationship Id="rId18" Type="http://schemas.openxmlformats.org/officeDocument/2006/relationships/hyperlink" Target="http://www.phim.unibe.ch/comp_doc/c_manual/C/CONCEPT/storage_class.html%23register" TargetMode="External"/><Relationship Id="rId26" Type="http://schemas.openxmlformats.org/officeDocument/2006/relationships/hyperlink" Target="http://www.phim.unibe.ch/comp_doc/c_manual/C/SYNTAX/volatile.html" TargetMode="External"/><Relationship Id="rId3" Type="http://schemas.openxmlformats.org/officeDocument/2006/relationships/hyperlink" Target="http://www.phim.unibe.ch/comp_doc/c_manual/C/SYNTAX/break.html" TargetMode="External"/><Relationship Id="rId21" Type="http://schemas.openxmlformats.org/officeDocument/2006/relationships/hyperlink" Target="http://www.phim.unibe.ch/comp_doc/c_manual/C/CONCEPT/storage_class.html%23static" TargetMode="External"/><Relationship Id="rId7" Type="http://schemas.openxmlformats.org/officeDocument/2006/relationships/hyperlink" Target="http://www.phim.unibe.ch/comp_doc/c_manual/C/SYNTAX/continue.html" TargetMode="External"/><Relationship Id="rId12" Type="http://schemas.openxmlformats.org/officeDocument/2006/relationships/hyperlink" Target="http://www.phim.unibe.ch/comp_doc/c_manual/C/CONCEPT/storage_class.html%23extern" TargetMode="External"/><Relationship Id="rId17" Type="http://schemas.openxmlformats.org/officeDocument/2006/relationships/hyperlink" Target="http://www.phim.unibe.ch/comp_doc/c_manual/C/CONCEPT/data_types.html%23modifier" TargetMode="External"/><Relationship Id="rId25" Type="http://schemas.openxmlformats.org/officeDocument/2006/relationships/hyperlink" Target="http://www.phim.unibe.ch/comp_doc/c_manual/C/SYNTAX/void.html" TargetMode="External"/><Relationship Id="rId2" Type="http://schemas.openxmlformats.org/officeDocument/2006/relationships/hyperlink" Target="http://www.phim.unibe.ch/comp_doc/c_manual/C/CONCEPT/storage_class.html%23auto" TargetMode="External"/><Relationship Id="rId16" Type="http://schemas.openxmlformats.org/officeDocument/2006/relationships/hyperlink" Target="http://www.phim.unibe.ch/comp_doc/c_manual/C/CONCEPT/data_types.html%23int" TargetMode="External"/><Relationship Id="rId20" Type="http://schemas.openxmlformats.org/officeDocument/2006/relationships/hyperlink" Target="http://www.phim.unibe.ch/comp_doc/c_manual/C/SYNTAX/sizeo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im.unibe.ch/comp_doc/c_manual/C/CONCEPT/data_types.html%23qualifier" TargetMode="External"/><Relationship Id="rId11" Type="http://schemas.openxmlformats.org/officeDocument/2006/relationships/hyperlink" Target="http://www.phim.unibe.ch/comp_doc/c_manual/C/SYNTAX/enum.html" TargetMode="External"/><Relationship Id="rId24" Type="http://schemas.openxmlformats.org/officeDocument/2006/relationships/hyperlink" Target="http://www.phim.unibe.ch/comp_doc/c_manual/C/SYNTAX/union.html" TargetMode="External"/><Relationship Id="rId5" Type="http://schemas.openxmlformats.org/officeDocument/2006/relationships/hyperlink" Target="http://www.phim.unibe.ch/comp_doc/c_manual/C/CONCEPT/data_types.html%23char" TargetMode="External"/><Relationship Id="rId15" Type="http://schemas.openxmlformats.org/officeDocument/2006/relationships/hyperlink" Target="http://www.phim.unibe.ch/comp_doc/c_manual/C/SYNTAX/goto.html" TargetMode="External"/><Relationship Id="rId23" Type="http://schemas.openxmlformats.org/officeDocument/2006/relationships/hyperlink" Target="http://www.phim.unibe.ch/comp_doc/c_manual/C/SYNTAX/typedef.html" TargetMode="External"/><Relationship Id="rId10" Type="http://schemas.openxmlformats.org/officeDocument/2006/relationships/hyperlink" Target="http://www.phim.unibe.ch/comp_doc/c_manual/C/SYNTAX/if.html" TargetMode="External"/><Relationship Id="rId19" Type="http://schemas.openxmlformats.org/officeDocument/2006/relationships/hyperlink" Target="http://www.phim.unibe.ch/comp_doc/c_manual/C/SYNTAX/return.html" TargetMode="External"/><Relationship Id="rId4" Type="http://schemas.openxmlformats.org/officeDocument/2006/relationships/hyperlink" Target="http://www.phim.unibe.ch/comp_doc/c_manual/C/SYNTAX/switch.html" TargetMode="External"/><Relationship Id="rId9" Type="http://schemas.openxmlformats.org/officeDocument/2006/relationships/hyperlink" Target="http://www.phim.unibe.ch/comp_doc/c_manual/C/CONCEPT/data_types.html%23double" TargetMode="External"/><Relationship Id="rId14" Type="http://schemas.openxmlformats.org/officeDocument/2006/relationships/hyperlink" Target="http://www.phim.unibe.ch/comp_doc/c_manual/C/SYNTAX/for.html" TargetMode="External"/><Relationship Id="rId22" Type="http://schemas.openxmlformats.org/officeDocument/2006/relationships/hyperlink" Target="http://www.phim.unibe.ch/comp_doc/c_manual/C/SYNTAX/struct.html" TargetMode="External"/><Relationship Id="rId27" Type="http://schemas.openxmlformats.org/officeDocument/2006/relationships/hyperlink" Target="http://www.phim.unibe.ch/comp_doc/c_manual/C/SYNTAX/while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標楷體" pitchFamily="65" charset="-120"/>
              </a:rPr>
              <a:t>Programming Languages 1 </a:t>
            </a:r>
            <a:r>
              <a:rPr lang="en-US" altLang="zh-TW" dirty="0">
                <a:ea typeface="標楷體" pitchFamily="65" charset="-120"/>
                <a:sym typeface="Symbol" panose="05050102010706020507" pitchFamily="18" charset="2"/>
              </a:rPr>
              <a:t>- </a:t>
            </a:r>
            <a:r>
              <a:rPr lang="en-US" altLang="zh-TW" dirty="0">
                <a:ea typeface="標楷體" pitchFamily="65" charset="-120"/>
              </a:rPr>
              <a:t>C</a:t>
            </a:r>
            <a:br>
              <a:rPr lang="en-US" altLang="zh-TW" dirty="0">
                <a:ea typeface="標楷體" pitchFamily="65" charset="-120"/>
              </a:rPr>
            </a:br>
            <a:endParaRPr lang="en-US" altLang="zh-TW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Types, Operators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9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Types in Real World</a:t>
            </a:r>
          </a:p>
        </p:txBody>
      </p:sp>
      <p:graphicFrame>
        <p:nvGraphicFramePr>
          <p:cNvPr id="23703" name="Group 151"/>
          <p:cNvGraphicFramePr>
            <a:graphicFrameLocks noGrp="1"/>
          </p:cNvGraphicFramePr>
          <p:nvPr/>
        </p:nvGraphicFramePr>
        <p:xfrm>
          <a:off x="611188" y="2393950"/>
          <a:ext cx="8128000" cy="415417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128 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0  255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short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32,768  32,767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short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0 65,535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-2,147,483,648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+2,147,483,647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long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-2,147,483,648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+2,147,483,647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long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single-precision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double-precision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long 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extended-precision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8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Data Types in Real World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11188" y="2374900"/>
          <a:ext cx="8128000" cy="415417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128 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0  255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short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32,768  32,767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short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0 65,535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-2,147,483,648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+2,147,483,647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long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-2,147,483,648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+2,147,483,647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long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single-precision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double-precision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long 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extended-precision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0790" name="Group 70"/>
          <p:cNvGraphicFramePr>
            <a:graphicFrameLocks noGrp="1"/>
          </p:cNvGraphicFramePr>
          <p:nvPr/>
        </p:nvGraphicFramePr>
        <p:xfrm>
          <a:off x="611188" y="2374900"/>
          <a:ext cx="8128000" cy="415417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128 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0  255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short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32,768  32,767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short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0 65,535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-2,147,483,648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+2,147,483,647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long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-2,147,483,648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+2,147,483,647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unsigned long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single-precision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double-precision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long 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extended-precision 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Sizes of C Data Types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79388" y="2420938"/>
            <a:ext cx="8713787" cy="4022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zh-TW" b="1">
                <a:latin typeface="Courier New" panose="02070309020205020404" pitchFamily="49" charset="0"/>
              </a:rPr>
              <a:t> &lt;stdio.h&gt;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view the sizes of C basic data types */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printf("sizeof(char)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>
                <a:latin typeface="Courier New" panose="02070309020205020404" pitchFamily="49" charset="0"/>
              </a:rPr>
              <a:t>));    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printf("sizeof(short)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short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printf("sizeof(int)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printf("sizeof(long)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printf("sizeof(float)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printf("sizeof(double)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printf("sizeof(long double)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zh-TW" b="1">
                <a:latin typeface="Courier New" panose="02070309020205020404" pitchFamily="49" charset="0"/>
              </a:rPr>
              <a:t> 0;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679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Sizes of C Data Types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9388" y="2420938"/>
            <a:ext cx="8713787" cy="4022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zh-TW" b="1">
                <a:latin typeface="Courier New" panose="02070309020205020404" pitchFamily="49" charset="0"/>
              </a:rPr>
              <a:t> &lt;stdio.h&gt;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view the sizes of C basic data types */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printf("sizeof(char)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>
                <a:latin typeface="Courier New" panose="02070309020205020404" pitchFamily="49" charset="0"/>
              </a:rPr>
              <a:t>));    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printf("sizeof(short)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short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printf("sizeof(int)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printf("sizeof(long)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printf("sizeof(float)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printf("sizeof(double)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    printf("sizeof(long double) == %d\n",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b="1">
                <a:latin typeface="Courier New" panose="02070309020205020404" pitchFamily="49" charset="0"/>
              </a:rPr>
              <a:t>(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b="1">
                <a:latin typeface="Courier New" panose="02070309020205020404" pitchFamily="49" charset="0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zh-TW" b="1">
                <a:latin typeface="Courier New" panose="02070309020205020404" pitchFamily="49" charset="0"/>
              </a:rPr>
              <a:t> 0; </a:t>
            </a:r>
          </a:p>
          <a:p>
            <a:pPr>
              <a:lnSpc>
                <a:spcPct val="11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}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825625"/>
            <a:ext cx="63627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0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Header Files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316163" y="2276475"/>
            <a:ext cx="4200525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TW" sz="4800" b="1">
                <a:latin typeface="Courier New" panose="02070309020205020404" pitchFamily="49" charset="0"/>
                <a:hlinkClick r:id="rId2"/>
              </a:rPr>
              <a:t>&lt;limits.h&gt; </a:t>
            </a:r>
            <a:endParaRPr lang="en-US" altLang="zh-TW" sz="4800" b="1">
              <a:latin typeface="Courier New" panose="02070309020205020404" pitchFamily="49" charset="0"/>
            </a:endParaRPr>
          </a:p>
          <a:p>
            <a:pPr algn="ctr">
              <a:lnSpc>
                <a:spcPct val="180000"/>
              </a:lnSpc>
            </a:pPr>
            <a:r>
              <a:rPr lang="en-US" altLang="zh-TW" sz="4800" b="1">
                <a:latin typeface="Courier New" panose="02070309020205020404" pitchFamily="49" charset="0"/>
              </a:rPr>
              <a:t>and</a:t>
            </a:r>
          </a:p>
          <a:p>
            <a:pPr algn="ctr">
              <a:lnSpc>
                <a:spcPct val="180000"/>
              </a:lnSpc>
            </a:pPr>
            <a:r>
              <a:rPr lang="en-US" altLang="zh-TW" sz="4800" b="1">
                <a:latin typeface="Courier New" panose="02070309020205020404" pitchFamily="49" charset="0"/>
                <a:hlinkClick r:id="rId3"/>
              </a:rPr>
              <a:t>&lt;float.h&gt; </a:t>
            </a:r>
            <a:endParaRPr lang="en-US" altLang="zh-TW" sz="48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Constants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Integer constants</a:t>
            </a:r>
          </a:p>
          <a:p>
            <a:r>
              <a:rPr lang="en-US" altLang="zh-TW"/>
              <a:t>Floating point constants</a:t>
            </a:r>
          </a:p>
          <a:p>
            <a:r>
              <a:rPr lang="en-US" altLang="zh-TW"/>
              <a:t>Character constants</a:t>
            </a:r>
          </a:p>
          <a:p>
            <a:r>
              <a:rPr lang="en-US" altLang="zh-TW"/>
              <a:t>String constants</a:t>
            </a:r>
          </a:p>
          <a:p>
            <a:r>
              <a:rPr lang="en-US" altLang="zh-TW"/>
              <a:t>Enumeration constants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505200" y="5612432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 constant has a value that </a:t>
            </a:r>
            <a:r>
              <a:rPr lang="en-US" altLang="zh-TW" dirty="0">
                <a:solidFill>
                  <a:srgbClr val="CC3300"/>
                </a:solidFill>
                <a:latin typeface="Comic Sans MS" panose="030F0702030302020204" pitchFamily="66" charset="0"/>
              </a:rPr>
              <a:t>cannot</a:t>
            </a:r>
            <a:r>
              <a:rPr lang="en-US" altLang="zh-TW" dirty="0">
                <a:latin typeface="Comic Sans MS" panose="030F0702030302020204" pitchFamily="66" charset="0"/>
              </a:rPr>
              <a:t> be </a:t>
            </a:r>
            <a:r>
              <a:rPr lang="en-US" altLang="zh-TW" dirty="0">
                <a:solidFill>
                  <a:srgbClr val="0033CC"/>
                </a:solidFill>
                <a:latin typeface="Comic Sans MS" panose="030F0702030302020204" pitchFamily="66" charset="0"/>
              </a:rPr>
              <a:t>changed</a:t>
            </a:r>
            <a:r>
              <a:rPr lang="en-US" altLang="zh-TW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1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Integer Constants</a:t>
            </a: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be expressed in the following ways: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1234 	(decimal)</a:t>
            </a:r>
          </a:p>
          <a:p>
            <a:pPr marL="0" indent="0">
              <a:buNone/>
            </a:pPr>
            <a:r>
              <a:rPr lang="en-US" altLang="zh-TW" dirty="0"/>
              <a:t>		0xff 	(Hexadecimal)</a:t>
            </a:r>
          </a:p>
          <a:p>
            <a:pPr marL="0" indent="0">
              <a:buNone/>
            </a:pPr>
            <a:r>
              <a:rPr lang="en-US" altLang="zh-TW" dirty="0"/>
              <a:t>		0100 	(Octal)</a:t>
            </a:r>
          </a:p>
          <a:p>
            <a:pPr marL="0" indent="0">
              <a:buNone/>
            </a:pPr>
            <a:r>
              <a:rPr lang="en-US" altLang="zh-TW" dirty="0"/>
              <a:t>		'\</a:t>
            </a:r>
            <a:r>
              <a:rPr lang="en-US" altLang="zh-TW" dirty="0" err="1"/>
              <a:t>xf</a:t>
            </a:r>
            <a:r>
              <a:rPr lang="en-US" altLang="zh-TW" dirty="0"/>
              <a:t>' 	(Hex character) </a:t>
            </a:r>
          </a:p>
        </p:txBody>
      </p:sp>
    </p:spTree>
    <p:extLst>
      <p:ext uri="{BB962C8B-B14F-4D97-AF65-F5344CB8AC3E}">
        <p14:creationId xmlns:p14="http://schemas.microsoft.com/office/powerpoint/2010/main" val="10575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5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Example: Integer Constants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00113" y="2728913"/>
            <a:ext cx="7869237" cy="27130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>
                <a:latin typeface="Courier New" panose="02070309020205020404" pitchFamily="49" charset="0"/>
              </a:rPr>
              <a:t> i=</a:t>
            </a:r>
            <a:r>
              <a:rPr lang="en-US" altLang="zh-TW" b="1">
                <a:solidFill>
                  <a:srgbClr val="CC3300"/>
                </a:solidFill>
                <a:latin typeface="Courier New" panose="02070309020205020404" pitchFamily="49" charset="0"/>
              </a:rPr>
              <a:t>255</a:t>
            </a:r>
            <a:r>
              <a:rPr lang="en-US" altLang="zh-TW" b="1">
                <a:latin typeface="Courier New" panose="02070309020205020404" pitchFamily="49" charset="0"/>
              </a:rPr>
              <a:t>;	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i assigned the decimal value of 255 */</a:t>
            </a:r>
            <a:r>
              <a:rPr lang="en-US" altLang="zh-TW" b="1">
                <a:latin typeface="Courier New" panose="02070309020205020404" pitchFamily="49" charset="0"/>
              </a:rPr>
              <a:t> i -= </a:t>
            </a:r>
            <a:r>
              <a:rPr lang="en-US" altLang="zh-TW" b="1">
                <a:solidFill>
                  <a:srgbClr val="CC3300"/>
                </a:solidFill>
                <a:latin typeface="Courier New" panose="02070309020205020404" pitchFamily="49" charset="0"/>
              </a:rPr>
              <a:t>0xff</a:t>
            </a:r>
            <a:r>
              <a:rPr lang="en-US" altLang="zh-TW" b="1">
                <a:latin typeface="Courier New" panose="02070309020205020404" pitchFamily="49" charset="0"/>
              </a:rPr>
              <a:t>;	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subtract 255 from i */</a:t>
            </a:r>
          </a:p>
          <a:p>
            <a:pPr>
              <a:lnSpc>
                <a:spcPct val="19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i += </a:t>
            </a:r>
            <a:r>
              <a:rPr lang="en-US" altLang="zh-TW" b="1">
                <a:solidFill>
                  <a:srgbClr val="CC3300"/>
                </a:solidFill>
                <a:latin typeface="Courier New" panose="02070309020205020404" pitchFamily="49" charset="0"/>
              </a:rPr>
              <a:t>010</a:t>
            </a:r>
            <a:r>
              <a:rPr lang="en-US" altLang="zh-TW" b="1">
                <a:latin typeface="Courier New" panose="02070309020205020404" pitchFamily="49" charset="0"/>
              </a:rPr>
              <a:t>;	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Add Octal 10 (decimal 8) */</a:t>
            </a:r>
          </a:p>
          <a:p>
            <a:pPr>
              <a:lnSpc>
                <a:spcPct val="190000"/>
              </a:lnSpc>
            </a:pP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Print 15 - there are easier ways... */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9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printf ("%i \n", </a:t>
            </a:r>
            <a:r>
              <a:rPr lang="en-US" altLang="zh-TW" b="1">
                <a:solidFill>
                  <a:srgbClr val="CC3300"/>
                </a:solidFill>
                <a:latin typeface="Courier New" panose="02070309020205020404" pitchFamily="49" charset="0"/>
              </a:rPr>
              <a:t>'\xf'</a:t>
            </a:r>
            <a:r>
              <a:rPr lang="en-US" altLang="zh-TW" b="1">
                <a:latin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03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Integer Constants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81950" cy="3946525"/>
          </a:xfrm>
        </p:spPr>
        <p:txBody>
          <a:bodyPr>
            <a:normAutofit fontScale="92500"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Integer constants are assumed to have a datatype of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  <a:hlinkClick r:id="rId2"/>
              </a:rPr>
              <a:t>int</a:t>
            </a:r>
            <a:r>
              <a:rPr lang="en-US" altLang="zh-TW">
                <a:latin typeface="Comic Sans MS" panose="030F0702030302020204" pitchFamily="66" charset="0"/>
              </a:rPr>
              <a:t>; if not fit, the compiler will assume the constant is a </a:t>
            </a:r>
            <a:r>
              <a:rPr lang="en-US" altLang="zh-TW" b="1" u="sng">
                <a:latin typeface="Courier New" panose="02070309020205020404" pitchFamily="49" charset="0"/>
                <a:hlinkClick r:id="rId3"/>
              </a:rPr>
              <a:t>long</a:t>
            </a:r>
            <a:r>
              <a:rPr lang="en-US" altLang="zh-TW">
                <a:latin typeface="Comic Sans MS" panose="030F0702030302020204" pitchFamily="66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latin typeface="Comic Sans MS" panose="030F0702030302020204" pitchFamily="66" charset="0"/>
            </a:endParaRPr>
          </a:p>
          <a:p>
            <a:r>
              <a:rPr lang="en-US" altLang="zh-TW">
                <a:latin typeface="Comic Sans MS" panose="030F0702030302020204" pitchFamily="66" charset="0"/>
              </a:rPr>
              <a:t>Integer constants with modifiers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latin typeface="Comic Sans MS" panose="030F0702030302020204" pitchFamily="66" charset="0"/>
              </a:rPr>
              <a:t>	</a:t>
            </a:r>
            <a:r>
              <a:rPr lang="en-US" altLang="zh-TW" sz="2400" b="1">
                <a:latin typeface="Courier New" panose="02070309020205020404" pitchFamily="49" charset="0"/>
              </a:rPr>
              <a:t>1234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L</a:t>
            </a:r>
            <a:r>
              <a:rPr lang="en-US" altLang="zh-TW" sz="2400" b="1">
                <a:latin typeface="Courier New" panose="02070309020205020404" pitchFamily="49" charset="0"/>
              </a:rPr>
              <a:t>  </a:t>
            </a:r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</a:rPr>
              <a:t>/* long int constant (4 bytes)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1234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U</a:t>
            </a:r>
            <a:r>
              <a:rPr lang="en-US" altLang="zh-TW" sz="2400" b="1">
                <a:latin typeface="Courier New" panose="02070309020205020404" pitchFamily="49" charset="0"/>
              </a:rPr>
              <a:t>  </a:t>
            </a:r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</a:rPr>
              <a:t>/* unsigned int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1234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UL</a:t>
            </a:r>
            <a:r>
              <a:rPr lang="en-US" altLang="zh-TW" sz="2400" b="1">
                <a:latin typeface="Courier New" panose="02070309020205020404" pitchFamily="49" charset="0"/>
              </a:rPr>
              <a:t> </a:t>
            </a:r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</a:rPr>
              <a:t>/* unsigned long int */</a:t>
            </a:r>
            <a:r>
              <a:rPr lang="en-US" altLang="zh-TW" sz="2400" b="1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8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Floating Point Constants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latin typeface="Comic Sans MS" panose="030F0702030302020204" pitchFamily="66" charset="0"/>
              </a:rPr>
              <a:t>Floating point constants contain a </a:t>
            </a: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decimal point</a:t>
            </a:r>
            <a:r>
              <a:rPr lang="en-US" altLang="zh-TW" sz="2400">
                <a:latin typeface="Comic Sans MS" panose="030F0702030302020204" pitchFamily="66" charset="0"/>
              </a:rPr>
              <a:t> or </a:t>
            </a: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exponent</a:t>
            </a:r>
            <a:r>
              <a:rPr lang="en-US" altLang="zh-TW" sz="2400">
                <a:latin typeface="Comic Sans MS" panose="030F0702030302020204" pitchFamily="66" charset="0"/>
              </a:rPr>
              <a:t>. By default they are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2400">
                <a:latin typeface="Comic Sans MS" panose="030F0702030302020204" pitchFamily="66" charset="0"/>
              </a:rPr>
              <a:t>.</a:t>
            </a:r>
            <a:r>
              <a:rPr lang="en-US" altLang="zh-TW" sz="240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123.4	(double)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1e-2	(double)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124.4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f</a:t>
            </a:r>
            <a:r>
              <a:rPr lang="en-US" altLang="zh-TW" sz="2400" b="1">
                <a:latin typeface="Courier New" panose="02070309020205020404" pitchFamily="49" charset="0"/>
              </a:rPr>
              <a:t>	(float)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1e-2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f</a:t>
            </a:r>
            <a:r>
              <a:rPr lang="en-US" altLang="zh-TW" sz="2400" b="1">
                <a:latin typeface="Courier New" panose="02070309020205020404" pitchFamily="49" charset="0"/>
              </a:rPr>
              <a:t>	(float)</a:t>
            </a:r>
            <a:endParaRPr lang="en-US" altLang="zh-TW" sz="2400" b="1"/>
          </a:p>
        </p:txBody>
      </p:sp>
    </p:spTree>
    <p:extLst>
      <p:ext uri="{BB962C8B-B14F-4D97-AF65-F5344CB8AC3E}">
        <p14:creationId xmlns:p14="http://schemas.microsoft.com/office/powerpoint/2010/main" val="26412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>
                <a:ea typeface="標楷體" pitchFamily="65" charset="-120"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Variable Names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Data Types and Sizes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Constants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Declarations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Arithmetic Operators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Relational and Logical Operators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Type Conversions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Increment and Decrement Operators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Bitwise Operators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Assignment Operators and Expressions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Conditional Expressions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Comic Sans MS" panose="030F0702030302020204" pitchFamily="66" charset="0"/>
              </a:rPr>
              <a:t>Precedence and Order of Evaluation</a:t>
            </a:r>
          </a:p>
        </p:txBody>
      </p:sp>
    </p:spTree>
    <p:extLst>
      <p:ext uri="{BB962C8B-B14F-4D97-AF65-F5344CB8AC3E}">
        <p14:creationId xmlns:p14="http://schemas.microsoft.com/office/powerpoint/2010/main" val="195530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Character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Character</a:t>
            </a:r>
            <a:r>
              <a:rPr lang="en-US" altLang="zh-TW" sz="2400">
                <a:latin typeface="Comic Sans MS" panose="030F0702030302020204" pitchFamily="66" charset="0"/>
              </a:rPr>
              <a:t> constants are actually </a:t>
            </a: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integers</a:t>
            </a:r>
            <a:r>
              <a:rPr lang="en-US" altLang="zh-TW" sz="2400">
                <a:latin typeface="Comic Sans MS" panose="030F0702030302020204" pitchFamily="66" charset="0"/>
              </a:rPr>
              <a:t>, written as one character within single quotes, such as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'x'		(an visible character)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'\000' 	(Octal)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>
                <a:latin typeface="Courier New" panose="02070309020205020404" pitchFamily="49" charset="0"/>
              </a:rPr>
              <a:t>	'\xhh' 	(Hexadecimal) 	</a:t>
            </a:r>
          </a:p>
        </p:txBody>
      </p:sp>
    </p:spTree>
    <p:extLst>
      <p:ext uri="{BB962C8B-B14F-4D97-AF65-F5344CB8AC3E}">
        <p14:creationId xmlns:p14="http://schemas.microsoft.com/office/powerpoint/2010/main" val="3713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Escape Sequences</a:t>
            </a:r>
          </a:p>
        </p:txBody>
      </p:sp>
      <p:graphicFrame>
        <p:nvGraphicFramePr>
          <p:cNvPr id="42235" name="Group 251"/>
          <p:cNvGraphicFramePr>
            <a:graphicFrameLocks noGrp="1"/>
          </p:cNvGraphicFramePr>
          <p:nvPr/>
        </p:nvGraphicFramePr>
        <p:xfrm>
          <a:off x="1258888" y="2997200"/>
          <a:ext cx="7272337" cy="2566991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alert (bell) character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\\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 backslash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\b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backspace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question mark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formfeed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single quote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newline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\"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double quote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carriage return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</a:t>
                      </a:r>
                      <a:r>
                        <a:rPr kumimoji="1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000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octal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horizontal tab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\x</a:t>
                      </a:r>
                      <a:r>
                        <a:rPr kumimoji="1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hh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hexadecimal number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 \v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vertical tab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0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Example: Character Constants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24175"/>
            <a:ext cx="34385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997200"/>
            <a:ext cx="25527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2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 Constants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 does not have a "string" data type.</a:t>
            </a:r>
          </a:p>
          <a:p>
            <a:r>
              <a:rPr lang="en-US" altLang="zh-TW"/>
              <a:t>To create a string you have to use a char array or a char pointer. 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They are actually a sequence of char items terminated with a \0.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81163" y="3963988"/>
            <a:ext cx="58435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>
                <a:latin typeface="Courier New" panose="02070309020205020404" pitchFamily="49" charset="0"/>
              </a:rPr>
              <a:t> str[] = "String Constant";</a:t>
            </a:r>
          </a:p>
          <a:p>
            <a:r>
              <a:rPr lang="en-US" altLang="zh-TW" sz="2400" b="1">
                <a:latin typeface="Comic Sans MS" panose="030F0702030302020204" pitchFamily="66" charset="0"/>
              </a:rPr>
              <a:t>or</a:t>
            </a:r>
          </a:p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>
                <a:latin typeface="Courier New" panose="02070309020205020404" pitchFamily="49" charset="0"/>
              </a:rPr>
              <a:t> *str = "String Constant";</a:t>
            </a:r>
          </a:p>
        </p:txBody>
      </p:sp>
    </p:spTree>
    <p:extLst>
      <p:ext uri="{BB962C8B-B14F-4D97-AF65-F5344CB8AC3E}">
        <p14:creationId xmlns:p14="http://schemas.microsoft.com/office/powerpoint/2010/main" val="12430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Enumeration Constants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enum is closely related to the #define preprocessor.</a:t>
            </a:r>
          </a:p>
          <a:p>
            <a:r>
              <a:rPr lang="en-US" altLang="zh-TW"/>
              <a:t>It allows you to define a list of aliases which represent integer numbers.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58888" y="4427538"/>
            <a:ext cx="2936875" cy="21748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zh-TW" sz="2000" b="1">
                <a:latin typeface="Courier New" panose="02070309020205020404" pitchFamily="49" charset="0"/>
              </a:rPr>
              <a:t> SUN 0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zh-TW" sz="2000" b="1">
                <a:latin typeface="Courier New" panose="02070309020205020404" pitchFamily="49" charset="0"/>
              </a:rPr>
              <a:t> MON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zh-TW" sz="2000" b="1">
                <a:latin typeface="Courier New" panose="02070309020205020404" pitchFamily="49" charset="0"/>
              </a:rPr>
              <a:t> TUE 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zh-TW" sz="2000" b="1">
                <a:latin typeface="Courier New" panose="02070309020205020404" pitchFamily="49" charset="0"/>
              </a:rPr>
              <a:t> WED 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zh-TW" sz="2000" b="1">
                <a:latin typeface="Courier New" panose="02070309020205020404" pitchFamily="49" charset="0"/>
              </a:rPr>
              <a:t> THU 4</a:t>
            </a:r>
            <a:endParaRPr lang="en-US" altLang="zh-TW" sz="2000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zh-TW" sz="2000" b="1">
                <a:latin typeface="Courier New" panose="02070309020205020404" pitchFamily="49" charset="0"/>
              </a:rPr>
              <a:t> FRI 5</a:t>
            </a:r>
            <a:endParaRPr lang="en-US" altLang="zh-TW" sz="2000" b="1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zh-TW" sz="2000" b="1">
                <a:latin typeface="Courier New" panose="02070309020205020404" pitchFamily="49" charset="0"/>
              </a:rPr>
              <a:t> SAT 6	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716463" y="4803775"/>
            <a:ext cx="3959225" cy="1320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TW" sz="2000" b="1">
                <a:latin typeface="Courier New" panose="02070309020205020404" pitchFamily="49" charset="0"/>
              </a:rPr>
              <a:t> week {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	Sun, Mon, Tue, Wed, 	Thu, Fri, Sat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}; 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211638" y="5013325"/>
            <a:ext cx="504825" cy="11525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8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6" grpId="0" animBg="1"/>
      <p:bldP spid="49157" grpId="0" animBg="1"/>
      <p:bldP spid="491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Example: Weekday</a:t>
            </a: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090863"/>
            <a:ext cx="3495675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465513"/>
            <a:ext cx="27813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3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/>
              <a:t>Example: </a:t>
            </a:r>
            <a:br>
              <a:rPr lang="en-US" altLang="zh-TW" sz="3200"/>
            </a:br>
            <a:r>
              <a:rPr lang="en-US" altLang="zh-TW" sz="4000"/>
              <a:t>More Enumeration Constants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116013" y="2492375"/>
            <a:ext cx="7437437" cy="3759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TW" sz="2000" b="1">
                <a:latin typeface="Courier New" panose="02070309020205020404" pitchFamily="49" charset="0"/>
              </a:rPr>
              <a:t> boolean { NO, YES };</a:t>
            </a:r>
          </a:p>
          <a:p>
            <a:endParaRPr lang="en-US" altLang="zh-TW" sz="2000" b="1">
              <a:latin typeface="Courier New" panose="02070309020205020404" pitchFamily="49" charset="0"/>
            </a:endParaRPr>
          </a:p>
          <a:p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TW" sz="2000" b="1">
                <a:latin typeface="Courier New" panose="02070309020205020404" pitchFamily="49" charset="0"/>
              </a:rPr>
              <a:t> escapes {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	BELL = '\a', BACKSPACE = '\b', 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	TAB = '\t', NEWLINE = '\n',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	VTAB = '\v', RETURN = '\r' 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};</a:t>
            </a:r>
          </a:p>
          <a:p>
            <a:endParaRPr lang="en-US" altLang="zh-TW" sz="2000" b="1">
              <a:latin typeface="Courier New" panose="02070309020205020404" pitchFamily="49" charset="0"/>
            </a:endParaRPr>
          </a:p>
          <a:p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TW" sz="2000" b="1">
                <a:latin typeface="Courier New" panose="02070309020205020404" pitchFamily="49" charset="0"/>
              </a:rPr>
              <a:t> months { 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	JAN = 1, FEB, MAR, APR, MAY, JUN,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	JUL, AUG, SEP, OCT, NOV, DEC </a:t>
            </a:r>
          </a:p>
          <a:p>
            <a:r>
              <a:rPr lang="en-US" altLang="zh-TW" sz="2000" b="1">
                <a:latin typeface="Courier New" panose="02070309020205020404" pitchFamily="49" charset="0"/>
              </a:rPr>
              <a:t>}; </a:t>
            </a:r>
            <a:r>
              <a:rPr lang="en-US" altLang="zh-TW" sz="2000" b="1">
                <a:solidFill>
                  <a:srgbClr val="006600"/>
                </a:solidFill>
                <a:latin typeface="Courier New" panose="02070309020205020404" pitchFamily="49" charset="0"/>
              </a:rPr>
              <a:t>/* FEB = 2, MAR = 3, etc. */</a:t>
            </a:r>
            <a:r>
              <a:rPr lang="en-US" altLang="zh-TW" sz="2000" b="1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43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1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1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Variable Declarations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023938" y="2492375"/>
            <a:ext cx="23256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Comic Sans MS" panose="030F0702030302020204" pitchFamily="66" charset="0"/>
              </a:rPr>
              <a:t>single</a:t>
            </a:r>
          </a:p>
          <a:p>
            <a:pPr algn="ctr"/>
            <a:r>
              <a:rPr lang="en-US" altLang="zh-TW" sz="2800" u="sng">
                <a:latin typeface="Comic Sans MS" panose="030F0702030302020204" pitchFamily="66" charset="0"/>
              </a:rPr>
              <a:t>declarations</a:t>
            </a:r>
            <a:r>
              <a:rPr lang="en-US" altLang="zh-TW" sz="2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910138" y="2492375"/>
            <a:ext cx="23256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Comic Sans MS" panose="030F0702030302020204" pitchFamily="66" charset="0"/>
              </a:rPr>
              <a:t>multiple</a:t>
            </a:r>
          </a:p>
          <a:p>
            <a:pPr algn="ctr"/>
            <a:r>
              <a:rPr lang="en-US" altLang="zh-TW" sz="2800" u="sng">
                <a:latin typeface="Comic Sans MS" panose="030F0702030302020204" pitchFamily="66" charset="0"/>
              </a:rPr>
              <a:t>declarations</a:t>
            </a:r>
            <a:r>
              <a:rPr lang="en-US" altLang="zh-TW" sz="2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46100" y="3706813"/>
            <a:ext cx="2820988" cy="1866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lower;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upper;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step;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</a:rPr>
              <a:t> c;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</a:rPr>
              <a:t> line[1000];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51275" y="4179888"/>
            <a:ext cx="5256213" cy="771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>
                <a:latin typeface="Courier New" panose="02070309020205020404" pitchFamily="49" charset="0"/>
              </a:rPr>
              <a:t> lower, upper, step;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>
                <a:latin typeface="Courier New" panose="02070309020205020404" pitchFamily="49" charset="0"/>
              </a:rPr>
              <a:t> c, line[1000];</a:t>
            </a:r>
            <a:endParaRPr lang="en-US" altLang="zh-TW" sz="2400" b="1"/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3348038" y="4221163"/>
            <a:ext cx="503237" cy="792162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 animBg="1"/>
      <p:bldP spid="54278" grpId="0" animBg="1"/>
      <p:bldP spid="542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Declarations and Initializations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023938" y="2492375"/>
            <a:ext cx="23256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Comic Sans MS" panose="030F0702030302020204" pitchFamily="66" charset="0"/>
              </a:rPr>
              <a:t>single</a:t>
            </a:r>
          </a:p>
          <a:p>
            <a:pPr algn="ctr"/>
            <a:r>
              <a:rPr lang="en-US" altLang="zh-TW" sz="2800" u="sng">
                <a:latin typeface="Comic Sans MS" panose="030F0702030302020204" pitchFamily="66" charset="0"/>
              </a:rPr>
              <a:t>declarations</a:t>
            </a:r>
            <a:r>
              <a:rPr lang="en-US" altLang="zh-TW" sz="2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910138" y="2492375"/>
            <a:ext cx="23256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>
                <a:latin typeface="Comic Sans MS" panose="030F0702030302020204" pitchFamily="66" charset="0"/>
              </a:rPr>
              <a:t>multiple</a:t>
            </a:r>
          </a:p>
          <a:p>
            <a:pPr algn="ctr"/>
            <a:r>
              <a:rPr lang="en-US" altLang="zh-TW" sz="2800" u="sng">
                <a:latin typeface="Comic Sans MS" panose="030F0702030302020204" pitchFamily="66" charset="0"/>
              </a:rPr>
              <a:t>declarations</a:t>
            </a:r>
            <a:r>
              <a:rPr lang="en-US" altLang="zh-TW" sz="2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92100" y="3706813"/>
            <a:ext cx="3074988" cy="1866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lower;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upper;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step;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</a:rPr>
              <a:t> c;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</a:rPr>
              <a:t> line[1000];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851275" y="4179888"/>
            <a:ext cx="5256213" cy="771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>
                <a:latin typeface="Courier New" panose="02070309020205020404" pitchFamily="49" charset="0"/>
              </a:rPr>
              <a:t> lower, upper, step;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>
                <a:latin typeface="Courier New" panose="02070309020205020404" pitchFamily="49" charset="0"/>
              </a:rPr>
              <a:t> c, line[1000];</a:t>
            </a:r>
            <a:endParaRPr lang="en-US" altLang="zh-TW" sz="2400" b="1"/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3348038" y="4221163"/>
            <a:ext cx="503237" cy="792162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92100" y="3706813"/>
            <a:ext cx="3074988" cy="1866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lower</a:t>
            </a:r>
            <a:r>
              <a:rPr lang="en-US" altLang="zh-TW" sz="2000" b="1" dirty="0">
                <a:solidFill>
                  <a:srgbClr val="CC3300"/>
                </a:solidFill>
                <a:latin typeface="Courier New" panose="02070309020205020404" pitchFamily="49" charset="0"/>
              </a:rPr>
              <a:t>=0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upper</a:t>
            </a:r>
            <a:r>
              <a:rPr lang="en-US" altLang="zh-TW" sz="2000" b="1" dirty="0">
                <a:solidFill>
                  <a:srgbClr val="CC3300"/>
                </a:solidFill>
                <a:latin typeface="Courier New" panose="02070309020205020404" pitchFamily="49" charset="0"/>
              </a:rPr>
              <a:t>=300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step</a:t>
            </a:r>
            <a:r>
              <a:rPr lang="en-US" altLang="zh-TW" sz="2000" b="1" dirty="0">
                <a:solidFill>
                  <a:srgbClr val="CC3300"/>
                </a:solidFill>
                <a:latin typeface="Courier New" panose="02070309020205020404" pitchFamily="49" charset="0"/>
              </a:rPr>
              <a:t>=20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</a:rPr>
              <a:t> c</a:t>
            </a:r>
            <a:r>
              <a:rPr lang="en-US" altLang="zh-TW" sz="2000" b="1" dirty="0">
                <a:solidFill>
                  <a:srgbClr val="CC3300"/>
                </a:solidFill>
                <a:latin typeface="Courier New" panose="02070309020205020404" pitchFamily="49" charset="0"/>
              </a:rPr>
              <a:t>='\0'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</a:rPr>
              <a:t> line[1000];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851275" y="4176713"/>
            <a:ext cx="5256213" cy="771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>
                <a:latin typeface="Courier New" panose="02070309020205020404" pitchFamily="49" charset="0"/>
              </a:rPr>
              <a:t> lower=0, upper=300, step=200;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 b="1">
                <a:latin typeface="Courier New" panose="02070309020205020404" pitchFamily="49" charset="0"/>
              </a:rPr>
              <a:t> c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='\0'</a:t>
            </a:r>
            <a:r>
              <a:rPr lang="en-US" altLang="zh-TW" sz="2000" b="1">
                <a:latin typeface="Courier New" panose="02070309020205020404" pitchFamily="49" charset="0"/>
              </a:rPr>
              <a:t>, line[1000];</a:t>
            </a:r>
          </a:p>
        </p:txBody>
      </p:sp>
    </p:spTree>
    <p:extLst>
      <p:ext uri="{BB962C8B-B14F-4D97-AF65-F5344CB8AC3E}">
        <p14:creationId xmlns:p14="http://schemas.microsoft.com/office/powerpoint/2010/main" val="30788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8" grpId="0" animBg="1"/>
      <p:bldP spid="563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>
                <a:solidFill>
                  <a:srgbClr val="0033CC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 sz="4000"/>
              <a:t> </a:t>
            </a:r>
            <a:r>
              <a:rPr lang="en-US" altLang="zh-TW" sz="4000">
                <a:sym typeface="Symbol" panose="05050102010706020507" pitchFamily="18" charset="2"/>
              </a:rPr>
              <a:t> </a:t>
            </a:r>
            <a:br>
              <a:rPr lang="en-US" altLang="zh-TW" sz="4000">
                <a:sym typeface="Symbol" panose="05050102010706020507" pitchFamily="18" charset="2"/>
              </a:rPr>
            </a:br>
            <a:r>
              <a:rPr lang="en-US" altLang="zh-TW" sz="4000">
                <a:sym typeface="Symbol" panose="05050102010706020507" pitchFamily="18" charset="2"/>
              </a:rPr>
              <a:t>Defined Variables as constants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42988" y="2492375"/>
            <a:ext cx="7561262" cy="18097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 sz="2800" b="1">
                <a:latin typeface="Courier New" panose="02070309020205020404" pitchFamily="49" charset="0"/>
              </a:rPr>
              <a:t> 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2800" b="1">
                <a:latin typeface="Courier New" panose="02070309020205020404" pitchFamily="49" charset="0"/>
              </a:rPr>
              <a:t> e = 2.71828182845905;</a:t>
            </a:r>
          </a:p>
          <a:p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 sz="2800" b="1">
                <a:latin typeface="Courier New" panose="02070309020205020404" pitchFamily="49" charset="0"/>
              </a:rPr>
              <a:t> 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800" b="1">
                <a:latin typeface="Courier New" panose="02070309020205020404" pitchFamily="49" charset="0"/>
              </a:rPr>
              <a:t> msg[] = "warning: ";</a:t>
            </a:r>
          </a:p>
          <a:p>
            <a:endParaRPr lang="en-US" altLang="zh-TW" sz="2800" b="1">
              <a:latin typeface="Courier New" panose="02070309020205020404" pitchFamily="49" charset="0"/>
            </a:endParaRPr>
          </a:p>
          <a:p>
            <a:r>
              <a:rPr lang="en-US" altLang="en-US" sz="28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>
                <a:latin typeface="Courier New" panose="02070309020205020404" pitchFamily="49" charset="0"/>
              </a:rPr>
              <a:t> strlen(</a:t>
            </a:r>
            <a:r>
              <a:rPr lang="en-US" altLang="en-US" sz="2800" b="1">
                <a:solidFill>
                  <a:srgbClr val="0033CC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800" b="1">
                <a:latin typeface="Courier New" panose="02070309020205020404" pitchFamily="49" charset="0"/>
              </a:rPr>
              <a:t> char[]);</a:t>
            </a:r>
            <a:r>
              <a:rPr lang="en-US" altLang="zh-TW" sz="28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4581525"/>
            <a:ext cx="7693025" cy="1871663"/>
          </a:xfrm>
        </p:spPr>
        <p:txBody>
          <a:bodyPr>
            <a:normAutofit fontScale="92500"/>
          </a:bodyPr>
          <a:lstStyle/>
          <a:p>
            <a:r>
              <a:rPr lang="en-US" altLang="zh-TW">
                <a:latin typeface="Comic Sans MS" panose="030F0702030302020204" pitchFamily="66" charset="0"/>
              </a:rPr>
              <a:t>Variables defined with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TW">
                <a:latin typeface="Comic Sans MS" panose="030F0702030302020204" pitchFamily="66" charset="0"/>
              </a:rPr>
              <a:t> qualifier  whose values can </a:t>
            </a:r>
            <a:r>
              <a:rPr lang="en-US" altLang="zh-TW">
                <a:solidFill>
                  <a:srgbClr val="CC3300"/>
                </a:solidFill>
                <a:latin typeface="Comic Sans MS" panose="030F0702030302020204" pitchFamily="66" charset="0"/>
              </a:rPr>
              <a:t>not</a:t>
            </a:r>
            <a:r>
              <a:rPr lang="en-US" altLang="zh-TW">
                <a:latin typeface="Comic Sans MS" panose="030F0702030302020204" pitchFamily="66" charset="0"/>
              </a:rPr>
              <a:t> be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changed</a:t>
            </a:r>
            <a:r>
              <a:rPr lang="en-US" altLang="zh-TW">
                <a:latin typeface="Comic Sans MS" panose="030F0702030302020204" pitchFamily="66" charset="0"/>
              </a:rPr>
              <a:t>.</a:t>
            </a:r>
          </a:p>
          <a:p>
            <a:r>
              <a:rPr kumimoji="0" lang="en-US" altLang="zh-TW">
                <a:latin typeface="Comic Sans MS" panose="030F0702030302020204" pitchFamily="66" charset="0"/>
              </a:rPr>
              <a:t>They must have </a:t>
            </a:r>
            <a:r>
              <a:rPr kumimoji="0"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initializers</a:t>
            </a:r>
            <a:r>
              <a:rPr kumimoji="0" lang="en-US" altLang="zh-TW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/>
              <a:t>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62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latin typeface="Comic Sans MS" panose="030F0702030302020204" pitchFamily="66" charset="0"/>
              </a:rPr>
              <a:t>In C, a variable must be </a:t>
            </a: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declared</a:t>
            </a:r>
            <a:r>
              <a:rPr lang="en-US" altLang="zh-TW" sz="2400">
                <a:latin typeface="Comic Sans MS" panose="030F0702030302020204" pitchFamily="66" charset="0"/>
              </a:rPr>
              <a:t> </a:t>
            </a:r>
            <a:r>
              <a:rPr lang="en-US" altLang="zh-TW" sz="2400">
                <a:solidFill>
                  <a:srgbClr val="CC3300"/>
                </a:solidFill>
                <a:latin typeface="Comic Sans MS" panose="030F0702030302020204" pitchFamily="66" charset="0"/>
              </a:rPr>
              <a:t>before</a:t>
            </a:r>
            <a:r>
              <a:rPr lang="en-US" altLang="zh-TW" sz="2400">
                <a:latin typeface="Comic Sans MS" panose="030F0702030302020204" pitchFamily="66" charset="0"/>
              </a:rPr>
              <a:t> it can be </a:t>
            </a: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used</a:t>
            </a:r>
            <a:r>
              <a:rPr lang="en-US" altLang="zh-TW" sz="2400">
                <a:latin typeface="Comic Sans MS" panose="030F0702030302020204" pitchFamily="66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Global</a:t>
            </a:r>
            <a:r>
              <a:rPr lang="en-US" altLang="zh-TW" sz="2400">
                <a:latin typeface="Comic Sans MS" panose="030F0702030302020204" pitchFamily="66" charset="0"/>
              </a:rPr>
              <a:t> variables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0033CC"/>
                </a:solidFill>
                <a:latin typeface="Comic Sans MS" panose="030F0702030302020204" pitchFamily="66" charset="0"/>
              </a:rPr>
              <a:t>declared</a:t>
            </a:r>
            <a:r>
              <a:rPr lang="en-US" altLang="zh-TW" sz="2000">
                <a:latin typeface="Comic Sans MS" panose="030F0702030302020204" pitchFamily="66" charset="0"/>
              </a:rPr>
              <a:t> outside any functions 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0033CC"/>
                </a:solidFill>
                <a:latin typeface="Comic Sans MS" panose="030F0702030302020204" pitchFamily="66" charset="0"/>
              </a:rPr>
              <a:t>created</a:t>
            </a:r>
            <a:r>
              <a:rPr lang="en-US" altLang="zh-TW" sz="2000">
                <a:latin typeface="Comic Sans MS" panose="030F0702030302020204" pitchFamily="66" charset="0"/>
              </a:rPr>
              <a:t> when the program starts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0033CC"/>
                </a:solidFill>
                <a:latin typeface="Comic Sans MS" panose="030F0702030302020204" pitchFamily="66" charset="0"/>
              </a:rPr>
              <a:t>destroyed</a:t>
            </a:r>
            <a:r>
              <a:rPr lang="en-US" altLang="zh-TW" sz="2000">
                <a:latin typeface="Comic Sans MS" panose="030F0702030302020204" pitchFamily="66" charset="0"/>
              </a:rPr>
              <a:t> when the program terminates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Local</a:t>
            </a:r>
            <a:r>
              <a:rPr lang="en-US" altLang="zh-TW" sz="2400">
                <a:latin typeface="Comic Sans MS" panose="030F0702030302020204" pitchFamily="66" charset="0"/>
              </a:rPr>
              <a:t> variables 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0033CC"/>
                </a:solidFill>
                <a:latin typeface="Comic Sans MS" panose="030F0702030302020204" pitchFamily="66" charset="0"/>
              </a:rPr>
              <a:t>declared</a:t>
            </a:r>
            <a:r>
              <a:rPr lang="en-US" altLang="zh-TW" sz="2000">
                <a:latin typeface="Comic Sans MS" panose="030F0702030302020204" pitchFamily="66" charset="0"/>
              </a:rPr>
              <a:t> at the </a:t>
            </a:r>
            <a:r>
              <a:rPr lang="en-US" altLang="zh-TW" sz="2000">
                <a:solidFill>
                  <a:srgbClr val="CC3300"/>
                </a:solidFill>
                <a:latin typeface="Comic Sans MS" panose="030F0702030302020204" pitchFamily="66" charset="0"/>
              </a:rPr>
              <a:t>start</a:t>
            </a:r>
            <a:r>
              <a:rPr lang="en-US" altLang="zh-TW" sz="2000">
                <a:latin typeface="Comic Sans MS" panose="030F0702030302020204" pitchFamily="66" charset="0"/>
              </a:rPr>
              <a:t> of any block of code, but most are found at the start of each function.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0033CC"/>
                </a:solidFill>
                <a:latin typeface="Comic Sans MS" panose="030F0702030302020204" pitchFamily="66" charset="0"/>
              </a:rPr>
              <a:t>created</a:t>
            </a:r>
            <a:r>
              <a:rPr lang="en-US" altLang="zh-TW" sz="2000">
                <a:latin typeface="Comic Sans MS" panose="030F0702030302020204" pitchFamily="66" charset="0"/>
              </a:rPr>
              <a:t> when the function is called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0033CC"/>
                </a:solidFill>
                <a:latin typeface="Comic Sans MS" panose="030F0702030302020204" pitchFamily="66" charset="0"/>
              </a:rPr>
              <a:t>destroyed</a:t>
            </a:r>
            <a:r>
              <a:rPr lang="en-US" altLang="zh-TW" sz="2000">
                <a:latin typeface="Comic Sans MS" panose="030F0702030302020204" pitchFamily="66" charset="0"/>
              </a:rPr>
              <a:t> on return from that function.</a:t>
            </a:r>
          </a:p>
        </p:txBody>
      </p:sp>
    </p:spTree>
    <p:extLst>
      <p:ext uri="{BB962C8B-B14F-4D97-AF65-F5344CB8AC3E}">
        <p14:creationId xmlns:p14="http://schemas.microsoft.com/office/powerpoint/2010/main" val="12215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Scope &amp; Life Span</a:t>
            </a:r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Variable Scope </a:t>
            </a:r>
            <a:r>
              <a:rPr lang="en-US" altLang="zh-TW" dirty="0">
                <a:sym typeface="Symbol" panose="05050102010706020507" pitchFamily="18" charset="2"/>
              </a:rPr>
              <a:t> </a:t>
            </a:r>
          </a:p>
          <a:p>
            <a:pPr lvl="1"/>
            <a:r>
              <a:rPr lang="en-US" altLang="zh-TW" dirty="0"/>
              <a:t>The area of the program where that variable is valid, i.e.,</a:t>
            </a:r>
          </a:p>
          <a:p>
            <a:pPr lvl="1"/>
            <a:r>
              <a:rPr lang="en-US" altLang="zh-TW" dirty="0"/>
              <a:t>the parts of the program that have access to that variable.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determined by the location of the declaration.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Life Span </a:t>
            </a:r>
            <a:r>
              <a:rPr lang="en-US" altLang="zh-TW" dirty="0">
                <a:sym typeface="Symbol" panose="05050102010706020507" pitchFamily="18" charset="2"/>
              </a:rPr>
              <a:t>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the length of time that the variable remains in memory.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determined by the location of the declaration. </a:t>
            </a:r>
          </a:p>
        </p:txBody>
      </p:sp>
    </p:spTree>
    <p:extLst>
      <p:ext uri="{BB962C8B-B14F-4D97-AF65-F5344CB8AC3E}">
        <p14:creationId xmlns:p14="http://schemas.microsoft.com/office/powerpoint/2010/main" val="7173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8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8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8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8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8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8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8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8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8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8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8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8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Where do you Declare Variables?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Outside any function definition</a:t>
            </a:r>
          </a:p>
          <a:p>
            <a:pPr lvl="1"/>
            <a:r>
              <a:rPr lang="en-US" altLang="zh-TW" dirty="0"/>
              <a:t>.e.g. Prior to the start of the main() function</a:t>
            </a:r>
          </a:p>
          <a:p>
            <a:pPr lvl="1"/>
            <a:r>
              <a:rPr lang="en-US" altLang="zh-TW" dirty="0"/>
              <a:t>Global/external variables </a:t>
            </a:r>
          </a:p>
          <a:p>
            <a:r>
              <a:rPr lang="en-US" altLang="zh-TW" dirty="0"/>
              <a:t>Within a function, after the opening { </a:t>
            </a:r>
          </a:p>
          <a:p>
            <a:pPr lvl="1"/>
            <a:r>
              <a:rPr lang="en-US" altLang="zh-TW" dirty="0"/>
              <a:t>Local to the function</a:t>
            </a:r>
          </a:p>
          <a:p>
            <a:r>
              <a:rPr lang="en-US" altLang="zh-TW" dirty="0"/>
              <a:t>Within a block of code, after the {</a:t>
            </a:r>
          </a:p>
          <a:p>
            <a:pPr lvl="1"/>
            <a:r>
              <a:rPr lang="en-US" altLang="zh-TW" dirty="0"/>
              <a:t>Local to the area surrounded by the {} braces</a:t>
            </a:r>
          </a:p>
        </p:txBody>
      </p:sp>
    </p:spTree>
    <p:extLst>
      <p:ext uri="{BB962C8B-B14F-4D97-AF65-F5344CB8AC3E}">
        <p14:creationId xmlns:p14="http://schemas.microsoft.com/office/powerpoint/2010/main" val="225659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260350"/>
            <a:ext cx="7924800" cy="1143000"/>
          </a:xfrm>
        </p:spPr>
        <p:txBody>
          <a:bodyPr/>
          <a:lstStyle/>
          <a:p>
            <a:r>
              <a:rPr lang="en-US" altLang="zh-TW" sz="4800"/>
              <a:t>Example: Scope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4213" y="1341438"/>
            <a:ext cx="8208962" cy="526297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mr-IN" altLang="zh-TW" sz="1400" b="1" dirty="0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int m, n=2;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double val1=0.1, val2=0.2;</a:t>
            </a:r>
          </a:p>
          <a:p>
            <a:endParaRPr lang="mr-IN" altLang="zh-TW" sz="1400" b="1" dirty="0">
              <a:latin typeface="Courier New" panose="02070309020205020404" pitchFamily="49" charset="0"/>
            </a:endParaRP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void fun(double val1, int q);</a:t>
            </a:r>
          </a:p>
          <a:p>
            <a:endParaRPr lang="mr-IN" altLang="zh-TW" sz="1400" b="1" dirty="0">
              <a:latin typeface="Courier New" panose="02070309020205020404" pitchFamily="49" charset="0"/>
            </a:endParaRP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main()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{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	int num=5;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printf("0:val1=%lf,val2=%lf,m=%d,n=%d,num=%d\n", val1, val2, m, n, num);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fun(val2,num);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printf("3:val1=%lf,val2=%lf,m=%d,n=%d,num=%d\n", val1, val2, m, n, num);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}</a:t>
            </a:r>
          </a:p>
          <a:p>
            <a:endParaRPr lang="mr-IN" altLang="zh-TW" sz="1400" b="1" dirty="0">
              <a:latin typeface="Courier New" panose="02070309020205020404" pitchFamily="49" charset="0"/>
            </a:endParaRP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void fun(double val2, int q)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{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int n=1000;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val1 = 1.234;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val2 = 5.678;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q=7;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printf("1:val1=%lf,val2=%lf,m=%d,n=%d,num=%d\n", val1, val2, m, n, q);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val1=4.5;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printf("2:val1=%lf,val2=%lf,m=%d,n=%d,num=%d\n", val1, val2, m, n, q);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}</a:t>
            </a:r>
            <a:endParaRPr lang="en-US" altLang="zh-TW" sz="1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04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04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04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04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04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042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042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042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042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042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260350"/>
            <a:ext cx="7924800" cy="1143000"/>
          </a:xfrm>
        </p:spPr>
        <p:txBody>
          <a:bodyPr/>
          <a:lstStyle/>
          <a:p>
            <a:r>
              <a:rPr lang="en-US" altLang="zh-TW" sz="4800" dirty="0"/>
              <a:t>Example: Scope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84213" y="1341438"/>
            <a:ext cx="8208962" cy="5419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mr-IN" altLang="zh-TW" sz="1400" b="1" dirty="0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int m, n=2;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double val1=0.1, val2=0.2;</a:t>
            </a:r>
          </a:p>
          <a:p>
            <a:endParaRPr lang="mr-IN" altLang="zh-TW" sz="1400" b="1" dirty="0">
              <a:latin typeface="Courier New" panose="02070309020205020404" pitchFamily="49" charset="0"/>
            </a:endParaRP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void fun(double val1, int q);</a:t>
            </a:r>
          </a:p>
          <a:p>
            <a:endParaRPr lang="mr-IN" altLang="zh-TW" sz="1400" b="1" dirty="0">
              <a:latin typeface="Courier New" panose="02070309020205020404" pitchFamily="49" charset="0"/>
            </a:endParaRP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main()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{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	int num=5;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printf("0:val1=%lf,val2=%lf,m=%d,n=%d,num=%d\n", val1, val2, m, n, num);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fun(val2,num);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printf("3:val1=%lf,val2=%lf,m=%d,n=%d,num=%d\n", val1, val2, m, n, num);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}</a:t>
            </a:r>
          </a:p>
          <a:p>
            <a:endParaRPr lang="mr-IN" altLang="zh-TW" sz="1400" b="1" dirty="0">
              <a:latin typeface="Courier New" panose="02070309020205020404" pitchFamily="49" charset="0"/>
            </a:endParaRP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void fun(double val2, int q)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{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int n=1000;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val1 = 1.234;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val2 = 5.678;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q=7;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printf("1:val1=%lf,val2=%lf,m=%d,n=%d,num=%d\n", val1, val2, m, n, q);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val1=4.5;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latin typeface="Courier New" panose="02070309020205020404" pitchFamily="49" charset="0"/>
              </a:rPr>
              <a:t>	</a:t>
            </a:r>
            <a:r>
              <a:rPr lang="mr-IN" altLang="zh-TW" sz="1400" b="1" dirty="0">
                <a:latin typeface="Courier New" panose="02070309020205020404" pitchFamily="49" charset="0"/>
              </a:rPr>
              <a:t>printf("2:val1=%lf,val2=%lf,m=%d,n=%d,num=%d\n", val1, val2, m, n, q);</a:t>
            </a:r>
          </a:p>
          <a:p>
            <a:r>
              <a:rPr lang="mr-IN" altLang="zh-TW" sz="1400" b="1" dirty="0">
                <a:latin typeface="Courier New" panose="02070309020205020404" pitchFamily="49" charset="0"/>
              </a:rPr>
              <a:t>}</a:t>
            </a:r>
            <a:endParaRPr lang="en-US" altLang="zh-TW" sz="1400" b="1" dirty="0"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4889" y="1357292"/>
            <a:ext cx="4785611" cy="954107"/>
          </a:xfrm>
          <a:prstGeom prst="rect">
            <a:avLst/>
          </a:prstGeom>
          <a:solidFill>
            <a:srgbClr val="ED7D31"/>
          </a:solidFill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dirty="0"/>
              <a:t>0:val1=0.100000,val2=0.200000,m=0,n=2,num=5 </a:t>
            </a:r>
            <a:endParaRPr lang="en-US" sz="1400" dirty="0"/>
          </a:p>
          <a:p>
            <a:r>
              <a:rPr lang="mr-IN" sz="1400" dirty="0"/>
              <a:t>1:val1=1.234000,val2=5.678000,m=0,n=1000,num=7 </a:t>
            </a:r>
            <a:endParaRPr lang="en-US" sz="1400" dirty="0"/>
          </a:p>
          <a:p>
            <a:r>
              <a:rPr lang="mr-IN" sz="1400" dirty="0"/>
              <a:t>2:val1=4.500000,val2=5.678000,m=0,n=1000,num=7 </a:t>
            </a:r>
            <a:endParaRPr lang="en-US" sz="1400" dirty="0"/>
          </a:p>
          <a:p>
            <a:r>
              <a:rPr lang="mr-IN" sz="1400" dirty="0"/>
              <a:t>3:val1=4.500000,val2=0.200000,m=0,n=2,num=5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654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Static variables have a property of preserving their value even after they are out of their scope!</a:t>
            </a:r>
          </a:p>
          <a:p>
            <a:r>
              <a:rPr lang="en-US" dirty="0"/>
              <a:t>A static </a:t>
            </a:r>
            <a:r>
              <a:rPr lang="en-US" dirty="0" err="1"/>
              <a:t>int</a:t>
            </a:r>
            <a:r>
              <a:rPr lang="en-US" dirty="0"/>
              <a:t> variable remains in memory while the program is running. A normal or auto variable is destroyed when a function call where the variable was declared is over. </a:t>
            </a:r>
          </a:p>
          <a:p>
            <a:r>
              <a:rPr lang="en-US" dirty="0"/>
              <a:t>Static variables are allocated memory in </a:t>
            </a:r>
            <a:r>
              <a:rPr lang="en-US" dirty="0">
                <a:highlight>
                  <a:srgbClr val="FFFF00"/>
                </a:highlight>
              </a:rPr>
              <a:t>data segment</a:t>
            </a:r>
            <a:r>
              <a:rPr lang="en-US" dirty="0"/>
              <a:t>, not stack segment. </a:t>
            </a:r>
          </a:p>
          <a:p>
            <a:r>
              <a:rPr lang="en-US" dirty="0"/>
              <a:t>Static variables (like global variables) are initialized as 0 if not initialized explicitly. </a:t>
            </a:r>
          </a:p>
          <a:p>
            <a:r>
              <a:rPr lang="en-US" dirty="0"/>
              <a:t>Static variables can only be initialized using constant literals. </a:t>
            </a:r>
          </a:p>
          <a:p>
            <a:r>
              <a:rPr lang="en-US" dirty="0"/>
              <a:t>Static global variables and functions are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3223856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4213" y="1341438"/>
            <a:ext cx="2465387" cy="33239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mr-IN" altLang="zh-TW" sz="1400" dirty="0">
                <a:latin typeface="American Typewriter"/>
                <a:cs typeface="American Typewriter"/>
              </a:rPr>
              <a:t>#include&lt;stdio.h&gt;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int fun()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{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  int count = 0;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  count++;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  return count;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}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  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int main()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{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  printf("%d ", fun());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  printf("%d ", fun());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  return 0;</a:t>
            </a:r>
          </a:p>
          <a:p>
            <a:r>
              <a:rPr lang="mr-IN" altLang="zh-TW" sz="1400" dirty="0">
                <a:latin typeface="American Typewriter"/>
                <a:cs typeface="American Typewriter"/>
              </a:rPr>
              <a:t>}</a:t>
            </a:r>
            <a:endParaRPr lang="en-US" altLang="zh-TW" sz="1400" dirty="0">
              <a:latin typeface="American Typewriter"/>
              <a:cs typeface="American Typewriter"/>
            </a:endParaRPr>
          </a:p>
          <a:p>
            <a:endParaRPr lang="en-US" altLang="zh-TW" sz="1400" dirty="0">
              <a:latin typeface="American Typewriter"/>
              <a:cs typeface="American Typewriter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25913" y="1341438"/>
            <a:ext cx="2465387" cy="33239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American Typewriter"/>
                <a:cs typeface="American Typewriter"/>
              </a:rPr>
              <a:t>#include&lt;</a:t>
            </a:r>
            <a:r>
              <a:rPr lang="en-US" sz="1400" dirty="0" err="1">
                <a:latin typeface="American Typewriter"/>
                <a:cs typeface="American Typewriter"/>
              </a:rPr>
              <a:t>stdio.h</a:t>
            </a:r>
            <a:r>
              <a:rPr lang="en-US" sz="1400" dirty="0">
                <a:latin typeface="American Typewriter"/>
                <a:cs typeface="American Typewriter"/>
              </a:rPr>
              <a:t>&gt;</a:t>
            </a:r>
          </a:p>
          <a:p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fun()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{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  static </a:t>
            </a:r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count = 0;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  count++;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  return count;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}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  </a:t>
            </a:r>
          </a:p>
          <a:p>
            <a:r>
              <a:rPr lang="en-US" sz="1400" dirty="0" err="1">
                <a:latin typeface="American Typewriter"/>
                <a:cs typeface="American Typewriter"/>
              </a:rPr>
              <a:t>int</a:t>
            </a:r>
            <a:r>
              <a:rPr lang="en-US" sz="1400" dirty="0">
                <a:latin typeface="American Typewriter"/>
                <a:cs typeface="American Typewriter"/>
              </a:rPr>
              <a:t> main()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{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  </a:t>
            </a:r>
            <a:r>
              <a:rPr lang="en-US" sz="1400" dirty="0" err="1">
                <a:latin typeface="American Typewriter"/>
                <a:cs typeface="American Typewriter"/>
              </a:rPr>
              <a:t>printf</a:t>
            </a:r>
            <a:r>
              <a:rPr lang="en-US" sz="1400" dirty="0">
                <a:latin typeface="American Typewriter"/>
                <a:cs typeface="American Typewriter"/>
              </a:rPr>
              <a:t>("%d ", fun());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  </a:t>
            </a:r>
            <a:r>
              <a:rPr lang="en-US" sz="1400" dirty="0" err="1">
                <a:latin typeface="American Typewriter"/>
                <a:cs typeface="American Typewriter"/>
              </a:rPr>
              <a:t>printf</a:t>
            </a:r>
            <a:r>
              <a:rPr lang="en-US" sz="1400" dirty="0">
                <a:latin typeface="American Typewriter"/>
                <a:cs typeface="American Typewriter"/>
              </a:rPr>
              <a:t>("%d ", fun());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  return 0;</a:t>
            </a:r>
          </a:p>
          <a:p>
            <a:r>
              <a:rPr lang="en-US" sz="1400" dirty="0">
                <a:latin typeface="American Typewriter"/>
                <a:cs typeface="American Typewriter"/>
              </a:rPr>
              <a:t>}</a:t>
            </a:r>
          </a:p>
          <a:p>
            <a:endParaRPr lang="en-US" altLang="zh-TW" sz="1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21670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0033CC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4400" dirty="0"/>
              <a:t> Variables/Functions</a:t>
            </a:r>
            <a:br>
              <a:rPr lang="en-US" altLang="zh-TW" sz="4400" dirty="0"/>
            </a:br>
            <a:r>
              <a:rPr lang="en-US" altLang="zh-TW" sz="4400" dirty="0"/>
              <a:t>important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8642350" cy="421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/* Example of the static keyword */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TW" sz="1600" b="1">
                <a:latin typeface="Courier New" panose="02070309020205020404" pitchFamily="49" charset="0"/>
              </a:rPr>
              <a:t>name[100];      /*</a:t>
            </a: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Variable accessible from </a:t>
            </a:r>
            <a:r>
              <a:rPr lang="en-US" altLang="zh-TW" sz="1600" b="1">
                <a:solidFill>
                  <a:srgbClr val="CC330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 files */ </a:t>
            </a:r>
            <a:endParaRPr lang="en-US" altLang="zh-TW" sz="1600" b="1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600" b="1">
                <a:latin typeface="Courier New" panose="02070309020205020404" pitchFamily="49" charset="0"/>
              </a:rPr>
              <a:t> </a:t>
            </a: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>
                <a:latin typeface="Courier New" panose="02070309020205020404" pitchFamily="49" charset="0"/>
              </a:rPr>
              <a:t> i;        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/* Variable accessible </a:t>
            </a:r>
            <a:r>
              <a:rPr lang="en-US" altLang="zh-TW" sz="1600" b="1">
                <a:solidFill>
                  <a:srgbClr val="CC3300"/>
                </a:solidFill>
                <a:latin typeface="Courier New" panose="02070309020205020404" pitchFamily="49" charset="0"/>
              </a:rPr>
              <a:t>only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 from </a:t>
            </a:r>
            <a:r>
              <a:rPr lang="en-US" altLang="zh-TW" sz="1600" b="1">
                <a:solidFill>
                  <a:srgbClr val="CC33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 file */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600" b="1">
                <a:latin typeface="Courier New" panose="02070309020205020404" pitchFamily="49" charset="0"/>
              </a:rPr>
              <a:t> </a:t>
            </a: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>
                <a:latin typeface="Courier New" panose="02070309020205020404" pitchFamily="49" charset="0"/>
              </a:rPr>
              <a:t> max_so_far(int); 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  /* Function accessible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zh-TW" sz="1600" b="1">
                <a:solidFill>
                  <a:srgbClr val="CC3300"/>
                </a:solidFill>
                <a:latin typeface="Courier New" panose="02070309020205020404" pitchFamily="49" charset="0"/>
              </a:rPr>
              <a:t>only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 from </a:t>
            </a:r>
            <a:r>
              <a:rPr lang="en-US" altLang="zh-TW" sz="1600" b="1">
                <a:solidFill>
                  <a:srgbClr val="CC33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 file   */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>
                <a:latin typeface="Courier New" panose="02070309020205020404" pitchFamily="49" charset="0"/>
              </a:rPr>
              <a:t> max_so_far(</a:t>
            </a: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>
                <a:latin typeface="Courier New" panose="02070309020205020404" pitchFamily="49" charset="0"/>
              </a:rPr>
              <a:t> curr)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latin typeface="Courier New" panose="02070309020205020404" pitchFamily="49" charset="0"/>
              </a:rPr>
              <a:t>    </a:t>
            </a: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static int</a:t>
            </a:r>
            <a:r>
              <a:rPr lang="en-US" altLang="zh-TW" sz="1600" b="1">
                <a:latin typeface="Courier New" panose="02070309020205020404" pitchFamily="49" charset="0"/>
              </a:rPr>
              <a:t> biggest=0;    </a:t>
            </a: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/* Variable whose value is </a:t>
            </a:r>
            <a:r>
              <a:rPr lang="en-US" altLang="zh-TW" sz="1600" b="1">
                <a:solidFill>
                  <a:srgbClr val="CC3300"/>
                </a:solidFill>
                <a:latin typeface="Courier New" panose="02070309020205020404" pitchFamily="49" charset="0"/>
              </a:rPr>
              <a:t>retained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solidFill>
                  <a:srgbClr val="006600"/>
                </a:solidFill>
                <a:latin typeface="Courier New" panose="02070309020205020404" pitchFamily="49" charset="0"/>
              </a:rPr>
              <a:t>                                between each function call */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latin typeface="Courier New" panose="02070309020205020404" pitchFamily="49" charset="0"/>
              </a:rPr>
              <a:t>    </a:t>
            </a: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600" b="1">
                <a:latin typeface="Courier New" panose="02070309020205020404" pitchFamily="49" charset="0"/>
              </a:rPr>
              <a:t>( curr &gt; biggest ) biggest = curr;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latin typeface="Courier New" panose="02070309020205020404" pitchFamily="49" charset="0"/>
              </a:rPr>
              <a:t>    </a:t>
            </a:r>
            <a:r>
              <a:rPr lang="en-US" altLang="zh-TW" sz="1600" b="1">
                <a:solidFill>
                  <a:srgbClr val="0033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600" b="1">
                <a:latin typeface="Courier New" panose="02070309020205020404" pitchFamily="49" charset="0"/>
              </a:rPr>
              <a:t> biggest;</a:t>
            </a:r>
          </a:p>
          <a:p>
            <a:pPr>
              <a:lnSpc>
                <a:spcPct val="140000"/>
              </a:lnSpc>
            </a:pPr>
            <a:r>
              <a:rPr lang="en-US" altLang="zh-TW" sz="1600" b="1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341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Example</a:t>
            </a:r>
            <a:br>
              <a:rPr lang="en-US" altLang="zh-TW"/>
            </a:br>
            <a:r>
              <a:rPr lang="en-US" altLang="zh-TW">
                <a:solidFill>
                  <a:srgbClr val="0033CC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/>
              <a:t> Variables/Functions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08275"/>
            <a:ext cx="5400675" cy="305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>
                <a:ea typeface="標楷體" pitchFamily="65" charset="-120"/>
              </a:rPr>
              <a:t>Arithmetic Operators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642043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>
                <a:ea typeface="標楷體" pitchFamily="65" charset="-120"/>
              </a:rPr>
              <a:t>Arithmetic Operators</a:t>
            </a:r>
          </a:p>
        </p:txBody>
      </p:sp>
      <p:graphicFrame>
        <p:nvGraphicFramePr>
          <p:cNvPr id="65827" name="Group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43898"/>
              </p:ext>
            </p:extLst>
          </p:nvPr>
        </p:nvGraphicFramePr>
        <p:xfrm>
          <a:off x="346760" y="1814902"/>
          <a:ext cx="8542337" cy="3146111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Operation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Operator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Example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Value of Sum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before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Value of sum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after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Multiply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*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Divide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/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Addition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+ 2;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-2;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Increment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++sum; sum++;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Decrement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--sum; sum--;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Modulus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% 3;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3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>
                <a:ea typeface="標楷體" pitchFamily="65" charset="-120"/>
              </a:rPr>
              <a:t>Variable Names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Every variable has a </a:t>
            </a:r>
            <a:r>
              <a:rPr lang="en-US" altLang="zh-TW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name</a:t>
            </a:r>
            <a:r>
              <a:rPr lang="en-US" altLang="zh-TW" sz="2400" dirty="0">
                <a:latin typeface="Comic Sans MS" panose="030F0702030302020204" pitchFamily="66" charset="0"/>
              </a:rPr>
              <a:t> and a </a:t>
            </a:r>
            <a:r>
              <a:rPr lang="en-US" altLang="zh-TW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value</a:t>
            </a:r>
            <a:r>
              <a:rPr lang="en-US" altLang="zh-TW" sz="2400" dirty="0">
                <a:latin typeface="Comic Sans MS" panose="030F0702030302020204" pitchFamily="66" charset="0"/>
              </a:rPr>
              <a:t>.</a:t>
            </a:r>
          </a:p>
          <a:p>
            <a:pPr lvl="1"/>
            <a:r>
              <a:rPr lang="en-US" altLang="zh-TW" sz="2000" dirty="0">
                <a:latin typeface="Comic Sans MS" panose="030F0702030302020204" pitchFamily="66" charset="0"/>
              </a:rPr>
              <a:t>The name identifies the variable, the value stores data. 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Limitation on names</a:t>
            </a:r>
          </a:p>
          <a:p>
            <a:pPr lvl="1"/>
            <a:r>
              <a:rPr lang="en-US" altLang="zh-TW" sz="2000" dirty="0">
                <a:latin typeface="Comic Sans MS" panose="030F0702030302020204" pitchFamily="66" charset="0"/>
              </a:rPr>
              <a:t>Every variable name in C must </a:t>
            </a:r>
            <a:r>
              <a:rPr lang="en-US" altLang="zh-TW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start</a:t>
            </a:r>
            <a:r>
              <a:rPr lang="en-US" altLang="zh-TW" sz="2000" dirty="0">
                <a:latin typeface="Comic Sans MS" panose="030F0702030302020204" pitchFamily="66" charset="0"/>
              </a:rPr>
              <a:t> with a </a:t>
            </a:r>
            <a:r>
              <a:rPr lang="en-US" altLang="zh-TW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letter</a:t>
            </a:r>
            <a:r>
              <a:rPr lang="en-US" altLang="zh-TW" sz="2000" dirty="0">
                <a:latin typeface="Comic Sans MS" panose="030F0702030302020204" pitchFamily="66" charset="0"/>
              </a:rPr>
              <a:t>, the rest of the name can consist of letters, numbers and </a:t>
            </a:r>
            <a:r>
              <a:rPr lang="en-US" altLang="zh-TW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underscore</a:t>
            </a:r>
            <a:r>
              <a:rPr lang="en-US" altLang="zh-TW" sz="2000" dirty="0">
                <a:latin typeface="Comic Sans MS" panose="030F0702030302020204" pitchFamily="66" charset="0"/>
              </a:rPr>
              <a:t> characters. </a:t>
            </a:r>
            <a:r>
              <a:rPr lang="en-US" altLang="zh-TW" sz="2000" b="1" dirty="0">
                <a:latin typeface="Comic Sans MS" panose="030F0702030302020204" pitchFamily="66" charset="0"/>
              </a:rPr>
              <a:t>Variable name can start with underscore also.</a:t>
            </a:r>
            <a:endParaRPr lang="en-US" altLang="zh-TW" sz="2000" dirty="0">
              <a:latin typeface="Comic Sans MS" panose="030F0702030302020204" pitchFamily="66" charset="0"/>
            </a:endParaRPr>
          </a:p>
          <a:p>
            <a:r>
              <a:rPr lang="en-US" altLang="zh-TW" sz="2400" dirty="0">
                <a:latin typeface="Comic Sans MS" panose="030F0702030302020204" pitchFamily="66" charset="0"/>
              </a:rPr>
              <a:t>C recognizes </a:t>
            </a:r>
            <a:r>
              <a:rPr lang="en-US" altLang="zh-TW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upper</a:t>
            </a:r>
            <a:r>
              <a:rPr lang="en-US" altLang="zh-TW" sz="2400" dirty="0">
                <a:latin typeface="Comic Sans MS" panose="030F0702030302020204" pitchFamily="66" charset="0"/>
              </a:rPr>
              <a:t> and </a:t>
            </a:r>
            <a:r>
              <a:rPr lang="en-US" altLang="zh-TW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lower</a:t>
            </a:r>
            <a:r>
              <a:rPr lang="en-US" altLang="zh-TW" sz="2400" dirty="0">
                <a:latin typeface="Comic Sans MS" panose="030F0702030302020204" pitchFamily="66" charset="0"/>
              </a:rPr>
              <a:t> case characters as being </a:t>
            </a:r>
            <a:r>
              <a:rPr lang="en-US" altLang="zh-TW" sz="2400" dirty="0">
                <a:solidFill>
                  <a:srgbClr val="CC3300"/>
                </a:solidFill>
                <a:latin typeface="Comic Sans MS" panose="030F0702030302020204" pitchFamily="66" charset="0"/>
              </a:rPr>
              <a:t>different</a:t>
            </a:r>
            <a:r>
              <a:rPr lang="en-US" altLang="zh-TW" sz="2400" dirty="0">
                <a:latin typeface="Comic Sans MS" panose="030F0702030302020204" pitchFamily="66" charset="0"/>
              </a:rPr>
              <a:t>. 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Finally, you </a:t>
            </a:r>
            <a:r>
              <a:rPr lang="en-US" altLang="zh-TW" sz="2400" dirty="0">
                <a:solidFill>
                  <a:srgbClr val="CC3300"/>
                </a:solidFill>
                <a:latin typeface="Comic Sans MS" panose="030F0702030302020204" pitchFamily="66" charset="0"/>
              </a:rPr>
              <a:t>cannot</a:t>
            </a:r>
            <a:r>
              <a:rPr lang="en-US" altLang="zh-TW" sz="2400" dirty="0">
                <a:latin typeface="Comic Sans MS" panose="030F0702030302020204" pitchFamily="66" charset="0"/>
              </a:rPr>
              <a:t> use any of C's </a:t>
            </a:r>
            <a:r>
              <a:rPr lang="en-US" altLang="zh-TW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keywords</a:t>
            </a:r>
            <a:r>
              <a:rPr lang="en-US" altLang="zh-TW" sz="2400" dirty="0">
                <a:latin typeface="Comic Sans MS" panose="030F0702030302020204" pitchFamily="66" charset="0"/>
              </a:rPr>
              <a:t> like </a:t>
            </a:r>
            <a:r>
              <a:rPr lang="en-US" altLang="zh-TW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n-US" altLang="zh-TW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n-US" altLang="zh-TW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switch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 err="1">
                <a:latin typeface="Comic Sans MS" panose="030F0702030302020204" pitchFamily="66" charset="0"/>
              </a:rPr>
              <a:t>etc</a:t>
            </a:r>
            <a:r>
              <a:rPr lang="en-US" altLang="zh-TW" sz="2400" dirty="0">
                <a:latin typeface="Comic Sans MS" panose="030F0702030302020204" pitchFamily="66" charset="0"/>
              </a:rPr>
              <a:t> as variable names.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616325" y="6038318"/>
            <a:ext cx="484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>
                <a:latin typeface="Comic Sans MS" panose="030F0702030302020204" pitchFamily="66" charset="0"/>
              </a:rPr>
              <a:t>The rules governing variable names also apply to the </a:t>
            </a:r>
            <a:r>
              <a:rPr lang="en-US" altLang="zh-TW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zh-TW" sz="2000" dirty="0">
                <a:latin typeface="Comic Sans MS" panose="030F0702030302020204" pitchFamily="66" charset="0"/>
              </a:rPr>
              <a:t> names. </a:t>
            </a:r>
          </a:p>
        </p:txBody>
      </p:sp>
    </p:spTree>
    <p:extLst>
      <p:ext uri="{BB962C8B-B14F-4D97-AF65-F5344CB8AC3E}">
        <p14:creationId xmlns:p14="http://schemas.microsoft.com/office/powerpoint/2010/main" val="15145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Precedence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latin typeface="Comic Sans MS" panose="030F0702030302020204" pitchFamily="66" charset="0"/>
              </a:rPr>
              <a:t>The binary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>
                <a:latin typeface="Comic Sans MS" panose="030F0702030302020204" pitchFamily="66" charset="0"/>
              </a:rPr>
              <a:t> and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>
                <a:latin typeface="Comic Sans MS" panose="030F0702030302020204" pitchFamily="66" charset="0"/>
              </a:rPr>
              <a:t> operators have the same precedence, which is lower than the precedence of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>
                <a:latin typeface="Comic Sans MS" panose="030F0702030302020204" pitchFamily="66" charset="0"/>
              </a:rPr>
              <a:t>,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>
                <a:latin typeface="Comic Sans MS" panose="030F0702030302020204" pitchFamily="66" charset="0"/>
              </a:rPr>
              <a:t> and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>
                <a:latin typeface="Comic Sans MS" panose="030F0702030302020204" pitchFamily="66" charset="0"/>
              </a:rPr>
              <a:t>, which is in turn lower than unary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>
                <a:latin typeface="Comic Sans MS" panose="030F0702030302020204" pitchFamily="66" charset="0"/>
              </a:rPr>
              <a:t> and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>
                <a:latin typeface="Comic Sans MS" panose="030F0702030302020204" pitchFamily="66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latin typeface="Comic Sans MS" panose="030F0702030302020204" pitchFamily="66" charset="0"/>
            </a:endParaRPr>
          </a:p>
          <a:p>
            <a:r>
              <a:rPr lang="en-US" altLang="zh-TW">
                <a:latin typeface="Comic Sans MS" panose="030F0702030302020204" pitchFamily="66" charset="0"/>
              </a:rPr>
              <a:t>Arithmetic operators associate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left to right</a:t>
            </a:r>
            <a:r>
              <a:rPr lang="en-US" altLang="zh-TW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65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Precedence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527175" y="2420938"/>
            <a:ext cx="434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latin typeface="Courier New" panose="02070309020205020404" pitchFamily="49" charset="0"/>
              </a:rPr>
              <a:t>-x+y*-z/w*2-x+y/5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812800" y="3440113"/>
            <a:ext cx="8251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(((</a:t>
            </a:r>
            <a:r>
              <a:rPr lang="en-US" altLang="zh-TW" sz="3200" b="1">
                <a:latin typeface="Courier New" panose="02070309020205020404" pitchFamily="49" charset="0"/>
              </a:rPr>
              <a:t>-x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3200" b="1">
                <a:latin typeface="Courier New" panose="02070309020205020404" pitchFamily="49" charset="0"/>
              </a:rPr>
              <a:t>+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(((</a:t>
            </a:r>
            <a:r>
              <a:rPr lang="en-US" altLang="zh-TW" sz="3200" b="1">
                <a:latin typeface="Courier New" panose="02070309020205020404" pitchFamily="49" charset="0"/>
              </a:rPr>
              <a:t>y*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3200" b="1">
                <a:latin typeface="Courier New" panose="02070309020205020404" pitchFamily="49" charset="0"/>
              </a:rPr>
              <a:t>-z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sz="3200" b="1">
                <a:latin typeface="Courier New" panose="02070309020205020404" pitchFamily="49" charset="0"/>
              </a:rPr>
              <a:t>/w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3200" b="1">
                <a:latin typeface="Courier New" panose="02070309020205020404" pitchFamily="49" charset="0"/>
              </a:rPr>
              <a:t>*2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3200" b="1">
                <a:latin typeface="Courier New" panose="02070309020205020404" pitchFamily="49" charset="0"/>
              </a:rPr>
              <a:t>-x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3200" b="1">
                <a:latin typeface="Courier New" panose="02070309020205020404" pitchFamily="49" charset="0"/>
              </a:rPr>
              <a:t>+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3200" b="1">
                <a:latin typeface="Courier New" panose="02070309020205020404" pitchFamily="49" charset="0"/>
              </a:rPr>
              <a:t>y/5</a:t>
            </a:r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476375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2138363" y="3578225"/>
            <a:ext cx="1444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3924300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4572000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3203575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4845050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959100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5580063" y="3578225"/>
            <a:ext cx="1444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2700338" y="3578225"/>
            <a:ext cx="1444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6299200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1258888" y="3578225"/>
            <a:ext cx="1444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7019925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7581900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8504238" y="3578225"/>
            <a:ext cx="1444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971550" y="3578225"/>
            <a:ext cx="144463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8748713" y="3578225"/>
            <a:ext cx="1444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187700" y="1712504"/>
            <a:ext cx="507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altLang="zh-TW" sz="3200" b="1" dirty="0">
                <a:latin typeface="Courier New" panose="02070309020205020404" pitchFamily="49" charset="0"/>
              </a:rPr>
              <a:t>x=2; y=10; z=4; w=2;</a:t>
            </a:r>
            <a:endParaRPr lang="en-US" altLang="zh-TW" sz="3200" b="1" dirty="0">
              <a:latin typeface="Courier New" panose="02070309020205020404" pitchFamily="49" charset="0"/>
            </a:endParaRPr>
          </a:p>
        </p:txBody>
      </p:sp>
      <p:sp>
        <p:nvSpPr>
          <p:cNvPr id="69669" name="AutoShape 37"/>
          <p:cNvSpPr>
            <a:spLocks/>
          </p:cNvSpPr>
          <p:nvPr/>
        </p:nvSpPr>
        <p:spPr bwMode="auto">
          <a:xfrm rot="5400000">
            <a:off x="1745456" y="3736182"/>
            <a:ext cx="252413" cy="647700"/>
          </a:xfrm>
          <a:prstGeom prst="rightBrace">
            <a:avLst>
              <a:gd name="adj1" fmla="val 213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-2</a:t>
            </a:r>
          </a:p>
        </p:txBody>
      </p:sp>
      <p:sp>
        <p:nvSpPr>
          <p:cNvPr id="69670" name="AutoShape 38"/>
          <p:cNvSpPr>
            <a:spLocks/>
          </p:cNvSpPr>
          <p:nvPr/>
        </p:nvSpPr>
        <p:spPr bwMode="auto">
          <a:xfrm rot="5400000">
            <a:off x="4193381" y="3736182"/>
            <a:ext cx="252413" cy="647700"/>
          </a:xfrm>
          <a:prstGeom prst="rightBrace">
            <a:avLst>
              <a:gd name="adj1" fmla="val 213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-4</a:t>
            </a:r>
          </a:p>
        </p:txBody>
      </p:sp>
      <p:sp>
        <p:nvSpPr>
          <p:cNvPr id="69671" name="AutoShape 39"/>
          <p:cNvSpPr>
            <a:spLocks/>
          </p:cNvSpPr>
          <p:nvPr/>
        </p:nvSpPr>
        <p:spPr bwMode="auto">
          <a:xfrm rot="5400000">
            <a:off x="3978276" y="3627437"/>
            <a:ext cx="252412" cy="1655763"/>
          </a:xfrm>
          <a:prstGeom prst="rightBrace">
            <a:avLst>
              <a:gd name="adj1" fmla="val 546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-40</a:t>
            </a:r>
          </a:p>
        </p:txBody>
      </p:sp>
      <p:sp>
        <p:nvSpPr>
          <p:cNvPr id="69672" name="AutoShape 40"/>
          <p:cNvSpPr>
            <a:spLocks/>
          </p:cNvSpPr>
          <p:nvPr/>
        </p:nvSpPr>
        <p:spPr bwMode="auto">
          <a:xfrm rot="5400000">
            <a:off x="4229100" y="3554413"/>
            <a:ext cx="252413" cy="2592387"/>
          </a:xfrm>
          <a:prstGeom prst="rightBrace">
            <a:avLst>
              <a:gd name="adj1" fmla="val 855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-20</a:t>
            </a:r>
          </a:p>
        </p:txBody>
      </p:sp>
      <p:sp>
        <p:nvSpPr>
          <p:cNvPr id="69673" name="AutoShape 41"/>
          <p:cNvSpPr>
            <a:spLocks/>
          </p:cNvSpPr>
          <p:nvPr/>
        </p:nvSpPr>
        <p:spPr bwMode="auto">
          <a:xfrm rot="5400000">
            <a:off x="4445795" y="3517106"/>
            <a:ext cx="252412" cy="3457575"/>
          </a:xfrm>
          <a:prstGeom prst="rightBrace">
            <a:avLst>
              <a:gd name="adj1" fmla="val 1141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-40</a:t>
            </a:r>
          </a:p>
        </p:txBody>
      </p:sp>
      <p:sp>
        <p:nvSpPr>
          <p:cNvPr id="69675" name="AutoShape 43"/>
          <p:cNvSpPr>
            <a:spLocks/>
          </p:cNvSpPr>
          <p:nvPr/>
        </p:nvSpPr>
        <p:spPr bwMode="auto">
          <a:xfrm rot="5400000">
            <a:off x="7938294" y="3807619"/>
            <a:ext cx="252412" cy="647700"/>
          </a:xfrm>
          <a:prstGeom prst="rightBrace">
            <a:avLst>
              <a:gd name="adj1" fmla="val 213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9676" name="AutoShape 44"/>
          <p:cNvSpPr>
            <a:spLocks/>
          </p:cNvSpPr>
          <p:nvPr/>
        </p:nvSpPr>
        <p:spPr bwMode="auto">
          <a:xfrm rot="5400000">
            <a:off x="4140201" y="2781300"/>
            <a:ext cx="215900" cy="5832475"/>
          </a:xfrm>
          <a:prstGeom prst="rightBrace">
            <a:avLst>
              <a:gd name="adj1" fmla="val 2251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-44</a:t>
            </a:r>
          </a:p>
        </p:txBody>
      </p:sp>
      <p:sp>
        <p:nvSpPr>
          <p:cNvPr id="69677" name="AutoShape 45"/>
          <p:cNvSpPr>
            <a:spLocks/>
          </p:cNvSpPr>
          <p:nvPr/>
        </p:nvSpPr>
        <p:spPr bwMode="auto">
          <a:xfrm rot="5400000">
            <a:off x="4895850" y="2384425"/>
            <a:ext cx="215900" cy="7632700"/>
          </a:xfrm>
          <a:prstGeom prst="rightBrace">
            <a:avLst>
              <a:gd name="adj1" fmla="val 2946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endParaRPr lang="en-US" altLang="zh-TW">
              <a:latin typeface="Courier New" panose="020703090202050204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en-US" altLang="zh-TW">
                <a:latin typeface="Courier New" panose="02070309020205020404" pitchFamily="49" charset="0"/>
              </a:rPr>
              <a:t>-42</a:t>
            </a:r>
          </a:p>
        </p:txBody>
      </p:sp>
    </p:spTree>
    <p:extLst>
      <p:ext uri="{BB962C8B-B14F-4D97-AF65-F5344CB8AC3E}">
        <p14:creationId xmlns:p14="http://schemas.microsoft.com/office/powerpoint/2010/main" val="23472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39" grpId="0" animBg="1"/>
      <p:bldP spid="69653" grpId="0" animBg="1"/>
      <p:bldP spid="69654" grpId="0" animBg="1"/>
      <p:bldP spid="69655" grpId="0" animBg="1"/>
      <p:bldP spid="69656" grpId="0" animBg="1"/>
      <p:bldP spid="69657" grpId="0" animBg="1"/>
      <p:bldP spid="69658" grpId="0" animBg="1"/>
      <p:bldP spid="69659" grpId="0" animBg="1"/>
      <p:bldP spid="69660" grpId="0" animBg="1"/>
      <p:bldP spid="69661" grpId="0" animBg="1"/>
      <p:bldP spid="69662" grpId="0" animBg="1"/>
      <p:bldP spid="69663" grpId="0" animBg="1"/>
      <p:bldP spid="69664" grpId="0" animBg="1"/>
      <p:bldP spid="69665" grpId="0" animBg="1"/>
      <p:bldP spid="69666" grpId="0" animBg="1"/>
      <p:bldP spid="69667" grpId="0" animBg="1"/>
      <p:bldP spid="69668" grpId="0"/>
      <p:bldP spid="69669" grpId="0" animBg="1"/>
      <p:bldP spid="69670" grpId="0" animBg="1"/>
      <p:bldP spid="69671" grpId="0" animBg="1"/>
      <p:bldP spid="69672" grpId="0" animBg="1"/>
      <p:bldP spid="69673" grpId="0" animBg="1"/>
      <p:bldP spid="69675" grpId="0" animBg="1"/>
      <p:bldP spid="69676" grpId="0" animBg="1"/>
      <p:bldP spid="6967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Precedence </a:t>
            </a:r>
          </a:p>
        </p:txBody>
      </p:sp>
      <p:pic>
        <p:nvPicPr>
          <p:cNvPr id="7171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2492375"/>
            <a:ext cx="7105650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4652963"/>
            <a:ext cx="33147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Example: Modulus 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503488"/>
            <a:ext cx="4981575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66568" name="Picture 8" descr="j02817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6260306" y="4764882"/>
            <a:ext cx="836613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6569" name="Picture 9" descr="j02817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5107782" y="3540919"/>
            <a:ext cx="836612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Example: Modulus 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503488"/>
            <a:ext cx="4981575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420938"/>
            <a:ext cx="2400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1" name="Picture 7" descr="j02817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6836568" y="516732"/>
            <a:ext cx="836613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7019925" y="620713"/>
            <a:ext cx="1858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C3300"/>
                </a:solidFill>
                <a:latin typeface="Comic Sans MS" panose="030F0702030302020204" pitchFamily="66" charset="0"/>
              </a:rPr>
              <a:t>only for integer</a:t>
            </a:r>
          </a:p>
        </p:txBody>
      </p:sp>
    </p:spTree>
    <p:extLst>
      <p:ext uri="{BB962C8B-B14F-4D97-AF65-F5344CB8AC3E}">
        <p14:creationId xmlns:p14="http://schemas.microsoft.com/office/powerpoint/2010/main" val="15969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標楷體" pitchFamily="65" charset="-120"/>
              </a:rPr>
              <a:t>Relational and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708275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Relation Operators</a:t>
            </a:r>
          </a:p>
        </p:txBody>
      </p:sp>
      <p:graphicFrame>
        <p:nvGraphicFramePr>
          <p:cNvPr id="73805" name="Group 77"/>
          <p:cNvGraphicFramePr>
            <a:graphicFrameLocks noGrp="1"/>
          </p:cNvGraphicFramePr>
          <p:nvPr/>
        </p:nvGraphicFramePr>
        <p:xfrm>
          <a:off x="2051050" y="2997200"/>
          <a:ext cx="5545138" cy="2773680"/>
        </p:xfrm>
        <a:graphic>
          <a:graphicData uri="http://schemas.openxmlformats.org/drawingml/2006/table">
            <a:tbl>
              <a:tblPr/>
              <a:tblGrid>
                <a:gridCol w="171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Operator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Meaning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==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equal 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!=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not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less than or equal 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greater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greater than or equal 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Example: Relation Operator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92375"/>
            <a:ext cx="4400550" cy="223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4221163"/>
            <a:ext cx="33147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4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Logical Operators</a:t>
            </a:r>
          </a:p>
        </p:txBody>
      </p:sp>
      <p:graphicFrame>
        <p:nvGraphicFramePr>
          <p:cNvPr id="75973" name="Group 197"/>
          <p:cNvGraphicFramePr>
            <a:graphicFrameLocks noGrp="1"/>
          </p:cNvGraphicFramePr>
          <p:nvPr/>
        </p:nvGraphicFramePr>
        <p:xfrm>
          <a:off x="1258888" y="2565400"/>
          <a:ext cx="2890837" cy="1463993"/>
        </p:xfrm>
        <a:graphic>
          <a:graphicData uri="http://schemas.openxmlformats.org/drawingml/2006/table">
            <a:tbl>
              <a:tblPr/>
              <a:tblGrid>
                <a:gridCol w="146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Operator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Meaning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&amp;&amp;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and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||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!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not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972" name="Group 196"/>
          <p:cNvGraphicFramePr>
            <a:graphicFrameLocks noGrp="1"/>
          </p:cNvGraphicFramePr>
          <p:nvPr/>
        </p:nvGraphicFramePr>
        <p:xfrm>
          <a:off x="1258888" y="4530725"/>
          <a:ext cx="7056437" cy="170783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Operand 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Operand 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op1 || op2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op1 &amp;&amp; op2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! op1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1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non-zero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1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1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non-zero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1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non-zero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non-zero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1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1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新細明體" pitchFamily="18" charset="-120"/>
                        </a:rPr>
                        <a:t>0 </a:t>
                      </a:r>
                      <a:endParaRPr kumimoji="1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2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Example: Logical Operator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6838"/>
            <a:ext cx="4067175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860800"/>
            <a:ext cx="30289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4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>
                <a:ea typeface="標楷體" pitchFamily="65" charset="-120"/>
              </a:rPr>
              <a:t>Conventions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solidFill>
                  <a:srgbClr val="CC3300"/>
                </a:solidFill>
                <a:latin typeface="Comic Sans MS" panose="030F0702030302020204" pitchFamily="66" charset="0"/>
              </a:rPr>
              <a:t>Avoid</a:t>
            </a:r>
            <a:r>
              <a:rPr lang="en-US" altLang="zh-TW">
                <a:latin typeface="Comic Sans MS" panose="030F0702030302020204" pitchFamily="66" charset="0"/>
              </a:rPr>
              <a:t> using only capital letters in variable names.</a:t>
            </a:r>
          </a:p>
          <a:p>
            <a:pPr lvl="1"/>
            <a:r>
              <a:rPr lang="en-US" altLang="zh-TW">
                <a:latin typeface="Comic Sans MS" panose="030F0702030302020204" pitchFamily="66" charset="0"/>
              </a:rPr>
              <a:t>These are used for names of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constants</a:t>
            </a:r>
            <a:r>
              <a:rPr lang="en-US" altLang="zh-TW">
                <a:latin typeface="Comic Sans MS" panose="030F0702030302020204" pitchFamily="66" charset="0"/>
              </a:rPr>
              <a:t>.</a:t>
            </a:r>
          </a:p>
          <a:p>
            <a:endParaRPr lang="en-US" altLang="zh-TW">
              <a:latin typeface="Comic Sans MS" panose="030F0702030302020204" pitchFamily="66" charset="0"/>
            </a:endParaRPr>
          </a:p>
          <a:p>
            <a:r>
              <a:rPr lang="en-US" altLang="zh-TW">
                <a:latin typeface="Comic Sans MS" panose="030F0702030302020204" pitchFamily="66" charset="0"/>
              </a:rPr>
              <a:t>Some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old</a:t>
            </a:r>
            <a:r>
              <a:rPr lang="en-US" altLang="zh-TW">
                <a:latin typeface="Comic Sans MS" panose="030F0702030302020204" pitchFamily="66" charset="0"/>
              </a:rPr>
              <a:t> implementations of C only use the first 8 characters of a variable name.</a:t>
            </a:r>
          </a:p>
          <a:p>
            <a:pPr lvl="1"/>
            <a:r>
              <a:rPr lang="en-US" altLang="zh-TW">
                <a:latin typeface="Comic Sans MS" panose="030F0702030302020204" pitchFamily="66" charset="0"/>
              </a:rPr>
              <a:t>Most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modern</a:t>
            </a:r>
            <a:r>
              <a:rPr lang="en-US" altLang="zh-TW">
                <a:latin typeface="Comic Sans MS" panose="030F0702030302020204" pitchFamily="66" charset="0"/>
              </a:rPr>
              <a:t> ones </a:t>
            </a:r>
            <a:r>
              <a:rPr lang="en-US" altLang="zh-TW">
                <a:solidFill>
                  <a:srgbClr val="CC3300"/>
                </a:solidFill>
                <a:latin typeface="Comic Sans MS" panose="030F0702030302020204" pitchFamily="66" charset="0"/>
              </a:rPr>
              <a:t>don't</a:t>
            </a:r>
            <a:r>
              <a:rPr lang="en-US" altLang="zh-TW">
                <a:latin typeface="Comic Sans MS" panose="030F0702030302020204" pitchFamily="66" charset="0"/>
              </a:rPr>
              <a:t> apply this limit though.</a:t>
            </a:r>
          </a:p>
        </p:txBody>
      </p:sp>
    </p:spTree>
    <p:extLst>
      <p:ext uri="{BB962C8B-B14F-4D97-AF65-F5344CB8AC3E}">
        <p14:creationId xmlns:p14="http://schemas.microsoft.com/office/powerpoint/2010/main" val="1230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標楷體" pitchFamily="65" charset="-120"/>
              </a:rPr>
              <a:t>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468680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>
                <a:ea typeface="標楷體" pitchFamily="65" charset="-120"/>
              </a:rPr>
              <a:t>Type Conversions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909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Implicit</a:t>
            </a:r>
            <a:r>
              <a:rPr lang="en-US" altLang="zh-TW">
                <a:latin typeface="Comic Sans MS" panose="030F0702030302020204" pitchFamily="66" charset="0"/>
              </a:rPr>
              <a:t> type conversion</a:t>
            </a:r>
          </a:p>
          <a:p>
            <a:pPr lvl="1"/>
            <a:r>
              <a:rPr lang="en-US" altLang="zh-TW">
                <a:latin typeface="Comic Sans MS" panose="030F0702030302020204" pitchFamily="66" charset="0"/>
              </a:rPr>
              <a:t>also known as </a:t>
            </a:r>
            <a:r>
              <a:rPr lang="en-US" altLang="zh-TW">
                <a:solidFill>
                  <a:srgbClr val="CC3300"/>
                </a:solidFill>
                <a:latin typeface="Comic Sans MS" panose="030F0702030302020204" pitchFamily="66" charset="0"/>
              </a:rPr>
              <a:t>coercion</a:t>
            </a:r>
            <a:endParaRPr lang="en-US" altLang="zh-TW">
              <a:latin typeface="Comic Sans MS" panose="030F0702030302020204" pitchFamily="66" charset="0"/>
            </a:endParaRPr>
          </a:p>
          <a:p>
            <a:pPr lvl="1"/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automatically </a:t>
            </a:r>
            <a:r>
              <a:rPr lang="en-US" altLang="zh-TW">
                <a:latin typeface="Comic Sans MS" panose="030F0702030302020204" pitchFamily="66" charset="0"/>
              </a:rPr>
              <a:t>done by the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compiler</a:t>
            </a:r>
            <a:r>
              <a:rPr lang="en-US" altLang="zh-TW">
                <a:latin typeface="Comic Sans MS" panose="030F0702030302020204" pitchFamily="66" charset="0"/>
              </a:rPr>
              <a:t> when type mismatch on operands</a:t>
            </a:r>
          </a:p>
          <a:p>
            <a:pPr lvl="1"/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narrower</a:t>
            </a:r>
            <a:r>
              <a:rPr lang="en-US" altLang="zh-TW">
                <a:latin typeface="Comic Sans MS" panose="030F0702030302020204" pitchFamily="66" charset="0"/>
              </a:rPr>
              <a:t> type </a:t>
            </a:r>
            <a:r>
              <a:rPr lang="en-US" altLang="zh-TW"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zh-TW">
                <a:latin typeface="Comic Sans MS" panose="030F0702030302020204" pitchFamily="66" charset="0"/>
              </a:rPr>
              <a:t>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wider</a:t>
            </a:r>
            <a:r>
              <a:rPr lang="en-US" altLang="zh-TW">
                <a:latin typeface="Comic Sans MS" panose="030F0702030302020204" pitchFamily="66" charset="0"/>
              </a:rPr>
              <a:t> type</a:t>
            </a:r>
          </a:p>
          <a:p>
            <a:pPr lvl="1">
              <a:buFontTx/>
              <a:buNone/>
            </a:pPr>
            <a:endParaRPr lang="en-US" altLang="zh-TW">
              <a:latin typeface="Comic Sans MS" panose="030F0702030302020204" pitchFamily="66" charset="0"/>
            </a:endParaRPr>
          </a:p>
          <a:p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Explicit</a:t>
            </a:r>
            <a:r>
              <a:rPr lang="en-US" altLang="zh-TW">
                <a:latin typeface="Comic Sans MS" panose="030F0702030302020204" pitchFamily="66" charset="0"/>
              </a:rPr>
              <a:t> type conversion</a:t>
            </a:r>
          </a:p>
          <a:p>
            <a:pPr lvl="1"/>
            <a:r>
              <a:rPr lang="en-US" altLang="zh-TW">
                <a:latin typeface="Comic Sans MS" panose="030F0702030302020204" pitchFamily="66" charset="0"/>
              </a:rPr>
              <a:t>Done by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programmer</a:t>
            </a:r>
          </a:p>
          <a:p>
            <a:pPr lvl="1"/>
            <a:r>
              <a:rPr lang="en-US" altLang="zh-TW">
                <a:latin typeface="Comic Sans MS" panose="030F0702030302020204" pitchFamily="66" charset="0"/>
              </a:rPr>
              <a:t>Type </a:t>
            </a:r>
            <a:r>
              <a:rPr lang="en-US" altLang="zh-TW">
                <a:solidFill>
                  <a:srgbClr val="0033CC"/>
                </a:solidFill>
                <a:latin typeface="Comic Sans MS" panose="030F0702030302020204" pitchFamily="66" charset="0"/>
              </a:rPr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1143829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標楷體" pitchFamily="65" charset="-120"/>
              </a:rPr>
              <a:t>Implicit </a:t>
            </a:r>
            <a:r>
              <a:rPr lang="en-US" altLang="zh-TW" sz="4400">
                <a:ea typeface="標楷體" pitchFamily="65" charset="-120"/>
              </a:rPr>
              <a:t>T</a:t>
            </a:r>
            <a:r>
              <a:rPr lang="en-US" altLang="en-US" sz="4400">
                <a:ea typeface="標楷體" pitchFamily="65" charset="-120"/>
              </a:rPr>
              <a:t>ype </a:t>
            </a:r>
            <a:r>
              <a:rPr lang="en-US" altLang="zh-TW" sz="4400">
                <a:ea typeface="標楷體" pitchFamily="65" charset="-120"/>
              </a:rPr>
              <a:t>C</a:t>
            </a:r>
            <a:r>
              <a:rPr lang="en-US" altLang="en-US" sz="4400">
                <a:ea typeface="標楷體" pitchFamily="65" charset="-120"/>
              </a:rPr>
              <a:t>onversion</a:t>
            </a:r>
            <a:endParaRPr lang="en-US" altLang="zh-TW" sz="4400">
              <a:ea typeface="標楷體" pitchFamily="65" charset="-120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latin typeface="Comic Sans MS" panose="030F0702030302020204" pitchFamily="66" charset="0"/>
              </a:rPr>
              <a:t>General rules for binary operators 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+-*/%</a:t>
            </a:r>
            <a:r>
              <a:rPr lang="en-US" altLang="zh-TW" sz="2400" b="1">
                <a:solidFill>
                  <a:srgbClr val="0033CC"/>
                </a:solidFill>
                <a:latin typeface="Comic Sans MS" panose="030F0702030302020204" pitchFamily="66" charset="0"/>
              </a:rPr>
              <a:t>etc</a:t>
            </a:r>
            <a:r>
              <a:rPr lang="en-US" altLang="zh-TW" sz="240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zh-TW" sz="2000">
                <a:latin typeface="Comic Sans MS" panose="030F0702030302020204" pitchFamily="66" charset="0"/>
              </a:rPr>
              <a:t>If either operand is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long double</a:t>
            </a:r>
            <a:r>
              <a:rPr lang="en-US" altLang="zh-TW" sz="2000">
                <a:latin typeface="Comic Sans MS" panose="030F0702030302020204" pitchFamily="66" charset="0"/>
              </a:rPr>
              <a:t> the other is converted to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long double</a:t>
            </a:r>
            <a:r>
              <a:rPr lang="en-US" altLang="zh-TW" sz="2000">
                <a:latin typeface="Comic Sans MS" panose="030F0702030302020204" pitchFamily="66" charset="0"/>
              </a:rPr>
              <a:t>. </a:t>
            </a:r>
          </a:p>
          <a:p>
            <a:pPr lvl="1"/>
            <a:r>
              <a:rPr lang="en-US" altLang="zh-TW" sz="2000">
                <a:latin typeface="Comic Sans MS" panose="030F0702030302020204" pitchFamily="66" charset="0"/>
              </a:rPr>
              <a:t>Otherwise, if either operand is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2000">
                <a:latin typeface="Comic Sans MS" panose="030F0702030302020204" pitchFamily="66" charset="0"/>
              </a:rPr>
              <a:t> the other is converted to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200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altLang="zh-TW" sz="2000">
                <a:latin typeface="Comic Sans MS" panose="030F0702030302020204" pitchFamily="66" charset="0"/>
              </a:rPr>
              <a:t>Otherwise, if either operand is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2000">
                <a:latin typeface="Comic Sans MS" panose="030F0702030302020204" pitchFamily="66" charset="0"/>
              </a:rPr>
              <a:t> the other is converted to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TW" sz="200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altLang="zh-TW" sz="2000">
                <a:latin typeface="Comic Sans MS" panose="030F0702030302020204" pitchFamily="66" charset="0"/>
              </a:rPr>
              <a:t>Otherwise, convert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000">
                <a:latin typeface="Comic Sans MS" panose="030F0702030302020204" pitchFamily="66" charset="0"/>
              </a:rPr>
              <a:t> and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short</a:t>
            </a:r>
            <a:r>
              <a:rPr lang="en-US" altLang="zh-TW" sz="2000">
                <a:latin typeface="Comic Sans MS" panose="030F0702030302020204" pitchFamily="66" charset="0"/>
              </a:rPr>
              <a:t> to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altLang="zh-TW" sz="2000">
                <a:latin typeface="Comic Sans MS" panose="030F0702030302020204" pitchFamily="66" charset="0"/>
              </a:rPr>
              <a:t>Then, if an operand is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TW" sz="2000">
                <a:latin typeface="Comic Sans MS" panose="030F0702030302020204" pitchFamily="66" charset="0"/>
              </a:rPr>
              <a:t> convert the other to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long</a:t>
            </a:r>
            <a:r>
              <a:rPr lang="en-US" altLang="zh-TW" sz="200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41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Coercion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380047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3284538"/>
            <a:ext cx="34099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0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atoi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971550" y="2492375"/>
            <a:ext cx="7796213" cy="36734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2000" b="1">
                <a:solidFill>
                  <a:srgbClr val="006600"/>
                </a:solidFill>
                <a:latin typeface="Courier New" panose="02070309020205020404" pitchFamily="49" charset="0"/>
              </a:rPr>
              <a:t>/* atoi: convert s to integer */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int atoi(char s[])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   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>
                <a:latin typeface="Courier New" panose="02070309020205020404" pitchFamily="49" charset="0"/>
              </a:rPr>
              <a:t> i, n;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    n = 0;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   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2000" b="1">
                <a:latin typeface="Courier New" panose="02070309020205020404" pitchFamily="49" charset="0"/>
              </a:rPr>
              <a:t> (i = 0; s[i] &gt;= '0' &amp;&amp; s[i] &lt;= '9'; ++i)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        n = 10 * n + (s[i] - '0');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    </a:t>
            </a:r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000" b="1">
                <a:latin typeface="Courier New" panose="02070309020205020404" pitchFamily="49" charset="0"/>
              </a:rPr>
              <a:t> n;</a:t>
            </a:r>
          </a:p>
          <a:p>
            <a:pPr>
              <a:lnSpc>
                <a:spcPct val="130000"/>
              </a:lnSpc>
            </a:pPr>
            <a:r>
              <a:rPr lang="en-US" altLang="zh-TW" sz="2000" b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4284663" y="5445125"/>
            <a:ext cx="3816350" cy="1079500"/>
          </a:xfrm>
          <a:prstGeom prst="cloudCallout">
            <a:avLst>
              <a:gd name="adj1" fmla="val -33653"/>
              <a:gd name="adj2" fmla="val -56912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altLang="zh-TW">
                <a:latin typeface="Comic Sans MS" panose="030F0702030302020204" pitchFamily="66" charset="0"/>
              </a:rPr>
              <a:t>Converted to integer before subtraction.</a:t>
            </a:r>
          </a:p>
        </p:txBody>
      </p:sp>
    </p:spTree>
    <p:extLst>
      <p:ext uri="{BB962C8B-B14F-4D97-AF65-F5344CB8AC3E}">
        <p14:creationId xmlns:p14="http://schemas.microsoft.com/office/powerpoint/2010/main" val="36471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nimBg="1"/>
      <p:bldP spid="81925" grpId="0" animBg="1"/>
      <p:bldP spid="81925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Type Casting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3387725"/>
            <a:ext cx="7888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400" b="1">
                <a:latin typeface="Courier New" panose="02070309020205020404" pitchFamily="49" charset="0"/>
              </a:rPr>
              <a:t>(</a:t>
            </a:r>
            <a:r>
              <a:rPr lang="en-US" altLang="zh-TW" sz="4400" b="1" i="1">
                <a:latin typeface="Courier New" panose="02070309020205020404" pitchFamily="49" charset="0"/>
              </a:rPr>
              <a:t>type name</a:t>
            </a:r>
            <a:r>
              <a:rPr lang="en-US" altLang="zh-TW" sz="4400" b="1">
                <a:latin typeface="Courier New" panose="02070309020205020404" pitchFamily="49" charset="0"/>
              </a:rPr>
              <a:t>) </a:t>
            </a:r>
            <a:r>
              <a:rPr lang="en-US" altLang="zh-TW" sz="4400" b="1" i="1">
                <a:latin typeface="Courier New" panose="02070309020205020404" pitchFamily="49" charset="0"/>
              </a:rPr>
              <a:t>expression</a:t>
            </a:r>
            <a:r>
              <a:rPr lang="en-US" altLang="zh-TW" sz="4400" b="1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65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Type Casting</a:t>
            </a:r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81175"/>
            <a:ext cx="75723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8" name="Picture 6" descr="j02817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5323681" y="3783807"/>
            <a:ext cx="836613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6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Type Casting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81175"/>
            <a:ext cx="75723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73238"/>
            <a:ext cx="75723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5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Type Casting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277931"/>
            <a:ext cx="75723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30356"/>
            <a:ext cx="64484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7" descr="j02817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875757" y="2561425"/>
            <a:ext cx="836612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47510" y="6382368"/>
            <a:ext cx="161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:      -</a:t>
            </a:r>
            <a:r>
              <a:rPr lang="en-US" dirty="0" err="1"/>
              <a:t>Werror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Type Casting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81175"/>
            <a:ext cx="75723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477443"/>
            <a:ext cx="77343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0" name="Picture 8" descr="j02817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7843044" y="4777062"/>
            <a:ext cx="836612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Example: Some Valid Variable Names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87450" y="2903538"/>
            <a:ext cx="7077075" cy="23971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TW" sz="2800" b="1">
                <a:latin typeface="Courier New" panose="02070309020205020404" pitchFamily="49" charset="0"/>
              </a:rPr>
              <a:t>x	  result	 outfile  bestyet</a:t>
            </a:r>
          </a:p>
          <a:p>
            <a:pPr>
              <a:lnSpc>
                <a:spcPct val="180000"/>
              </a:lnSpc>
            </a:pPr>
            <a:r>
              <a:rPr lang="en-US" altLang="zh-TW" sz="2800" b="1">
                <a:latin typeface="Courier New" panose="02070309020205020404" pitchFamily="49" charset="0"/>
              </a:rPr>
              <a:t>x1	  x2 	 out_file best_yet </a:t>
            </a:r>
          </a:p>
          <a:p>
            <a:pPr>
              <a:lnSpc>
                <a:spcPct val="180000"/>
              </a:lnSpc>
            </a:pPr>
            <a:r>
              <a:rPr lang="en-US" altLang="zh-TW" sz="2800" b="1">
                <a:latin typeface="Courier New" panose="02070309020205020404" pitchFamily="49" charset="0"/>
              </a:rPr>
              <a:t>power impetus gamma    hi_score </a:t>
            </a:r>
          </a:p>
        </p:txBody>
      </p:sp>
    </p:spTree>
    <p:extLst>
      <p:ext uri="{BB962C8B-B14F-4D97-AF65-F5344CB8AC3E}">
        <p14:creationId xmlns:p14="http://schemas.microsoft.com/office/powerpoint/2010/main" val="38881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81175"/>
            <a:ext cx="77343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781175"/>
            <a:ext cx="75723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Type Casting</a:t>
            </a:r>
          </a:p>
        </p:txBody>
      </p:sp>
      <p:pic>
        <p:nvPicPr>
          <p:cNvPr id="86022" name="Picture 6" descr="j0281718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5287168" y="3856832"/>
            <a:ext cx="836613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Type Casting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042988" y="2349500"/>
            <a:ext cx="7488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latin typeface="Comic Sans MS" panose="030F0702030302020204" pitchFamily="66" charset="0"/>
              </a:rPr>
              <a:t>The cast operator has the same high </a:t>
            </a:r>
            <a:r>
              <a:rPr lang="en-US" altLang="zh-TW" sz="2400">
                <a:solidFill>
                  <a:srgbClr val="0033CC"/>
                </a:solidFill>
                <a:latin typeface="Comic Sans MS" panose="030F0702030302020204" pitchFamily="66" charset="0"/>
              </a:rPr>
              <a:t>precedence</a:t>
            </a:r>
            <a:r>
              <a:rPr lang="en-US" altLang="zh-TW" sz="2400">
                <a:latin typeface="Comic Sans MS" panose="030F0702030302020204" pitchFamily="66" charset="0"/>
              </a:rPr>
              <a:t> as other unary operators. </a:t>
            </a:r>
          </a:p>
        </p:txBody>
      </p:sp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3357563"/>
            <a:ext cx="51244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2171" name="Group 11"/>
          <p:cNvGrpSpPr>
            <a:grpSpLocks/>
          </p:cNvGrpSpPr>
          <p:nvPr/>
        </p:nvGrpSpPr>
        <p:grpSpPr bwMode="auto">
          <a:xfrm>
            <a:off x="2051050" y="5373688"/>
            <a:ext cx="5314950" cy="1019175"/>
            <a:chOff x="1292" y="3385"/>
            <a:chExt cx="3348" cy="642"/>
          </a:xfrm>
        </p:grpSpPr>
        <p:pic>
          <p:nvPicPr>
            <p:cNvPr id="9216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3385"/>
              <a:ext cx="334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4014" y="3539"/>
              <a:ext cx="272" cy="1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6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標楷體" pitchFamily="65" charset="-120"/>
              </a:rPr>
              <a:t>Increment and Decrement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776905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Increment and Decrement Operators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19550"/>
          </a:xfrm>
        </p:spPr>
        <p:txBody>
          <a:bodyPr/>
          <a:lstStyle/>
          <a:p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++</a:t>
            </a:r>
            <a:r>
              <a:rPr lang="en-US" altLang="zh-TW" sz="3200"/>
              <a:t> </a:t>
            </a:r>
            <a:r>
              <a:rPr lang="en-US" altLang="zh-TW" sz="3200">
                <a:latin typeface="Comic Sans MS" panose="030F0702030302020204" pitchFamily="66" charset="0"/>
              </a:rPr>
              <a:t>(Increment Operator)</a:t>
            </a:r>
          </a:p>
          <a:p>
            <a:pPr lvl="1"/>
            <a:r>
              <a:rPr lang="en-US" altLang="zh-TW" sz="2800">
                <a:latin typeface="Comic Sans MS" panose="030F0702030302020204" pitchFamily="66" charset="0"/>
              </a:rPr>
              <a:t>Prefix: 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++n</a:t>
            </a:r>
          </a:p>
          <a:p>
            <a:pPr lvl="1"/>
            <a:r>
              <a:rPr lang="en-US" altLang="zh-TW" sz="2800">
                <a:latin typeface="Comic Sans MS" panose="030F0702030302020204" pitchFamily="66" charset="0"/>
              </a:rPr>
              <a:t>Postfix: 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n++</a:t>
            </a:r>
          </a:p>
          <a:p>
            <a:endParaRPr lang="en-US" altLang="zh-TW" sz="3200" b="1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r>
              <a:rPr lang="en-US" altLang="zh-TW" sz="3200" b="1">
                <a:solidFill>
                  <a:srgbClr val="0033CC"/>
                </a:solidFill>
                <a:latin typeface="Courier New" panose="02070309020205020404" pitchFamily="49" charset="0"/>
              </a:rPr>
              <a:t>--</a:t>
            </a:r>
            <a:r>
              <a:rPr lang="en-US" altLang="zh-TW" sz="3200"/>
              <a:t> </a:t>
            </a:r>
            <a:r>
              <a:rPr lang="en-US" altLang="zh-TW" sz="3200">
                <a:latin typeface="Comic Sans MS" panose="030F0702030302020204" pitchFamily="66" charset="0"/>
              </a:rPr>
              <a:t>(Decrement Operator)</a:t>
            </a:r>
          </a:p>
          <a:p>
            <a:pPr lvl="1"/>
            <a:r>
              <a:rPr lang="en-US" altLang="zh-TW" sz="2800">
                <a:latin typeface="Comic Sans MS" panose="030F0702030302020204" pitchFamily="66" charset="0"/>
              </a:rPr>
              <a:t>Prefix: 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--n</a:t>
            </a:r>
          </a:p>
          <a:p>
            <a:pPr lvl="1"/>
            <a:r>
              <a:rPr lang="en-US" altLang="zh-TW" sz="2800">
                <a:latin typeface="Comic Sans MS" panose="030F0702030302020204" pitchFamily="66" charset="0"/>
              </a:rPr>
              <a:t>Postfix: 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n--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17403" y="1219200"/>
            <a:ext cx="4932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Prefix</a:t>
            </a:r>
            <a:r>
              <a:rPr lang="en-US" altLang="zh-TW" sz="2000" dirty="0">
                <a:latin typeface="Comic Sans MS" panose="030F0702030302020204" pitchFamily="66" charset="0"/>
              </a:rPr>
              <a:t>: value changed before being used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817403" y="1591734"/>
            <a:ext cx="5046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Postfix</a:t>
            </a:r>
            <a:r>
              <a:rPr lang="en-US" altLang="zh-TW" sz="2000" dirty="0">
                <a:latin typeface="Comic Sans MS" panose="030F0702030302020204" pitchFamily="66" charset="0"/>
              </a:rPr>
              <a:t>: value used before being changed</a:t>
            </a:r>
          </a:p>
        </p:txBody>
      </p:sp>
    </p:spTree>
    <p:extLst>
      <p:ext uri="{BB962C8B-B14F-4D97-AF65-F5344CB8AC3E}">
        <p14:creationId xmlns:p14="http://schemas.microsoft.com/office/powerpoint/2010/main" val="76001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4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12" grpId="0"/>
      <p:bldP spid="942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Example:</a:t>
            </a:r>
            <a:br>
              <a:rPr lang="en-US" altLang="zh-TW" sz="3200"/>
            </a:br>
            <a:r>
              <a:rPr lang="en-US" altLang="zh-TW" sz="3200"/>
              <a:t>Increment and Decrement Operators</a:t>
            </a:r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70150"/>
            <a:ext cx="429577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600575"/>
            <a:ext cx="36004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6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Example: Squeeze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971550" y="2565400"/>
            <a:ext cx="7632700" cy="3898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/* squeeze: delete all c from s */</a:t>
            </a:r>
          </a:p>
          <a:p>
            <a:pPr>
              <a:lnSpc>
                <a:spcPct val="130000"/>
              </a:lnSpc>
            </a:pPr>
            <a:r>
              <a:rPr lang="en-US" altLang="zh-TW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2400" b="1" dirty="0">
                <a:latin typeface="Courier New" panose="02070309020205020404" pitchFamily="49" charset="0"/>
              </a:rPr>
              <a:t> squeeze(char s[],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c)</a:t>
            </a:r>
          </a:p>
          <a:p>
            <a:pPr>
              <a:lnSpc>
                <a:spcPct val="13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 </a:t>
            </a:r>
            <a:r>
              <a:rPr lang="en-US" altLang="zh-TW" sz="24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</a:rPr>
              <a:t>, j;</a:t>
            </a:r>
          </a:p>
          <a:p>
            <a:pPr>
              <a:lnSpc>
                <a:spcPct val="13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2400" b="1" dirty="0">
                <a:latin typeface="Courier New" panose="02070309020205020404" pitchFamily="49" charset="0"/>
              </a:rPr>
              <a:t> (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</a:rPr>
              <a:t> = j = 0; s[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</a:rPr>
              <a:t>] != '\0';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13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     </a:t>
            </a:r>
            <a:r>
              <a:rPr lang="en-US" altLang="zh-TW" sz="2400" b="1" dirty="0">
                <a:solidFill>
                  <a:srgbClr val="0033CC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</a:rPr>
              <a:t> (s[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</a:rPr>
              <a:t>] != c) s[j++] = s[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24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3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    s[j] = '\0';</a:t>
            </a:r>
          </a:p>
          <a:p>
            <a:pPr>
              <a:lnSpc>
                <a:spcPct val="130000"/>
              </a:lnSpc>
            </a:pPr>
            <a:r>
              <a:rPr lang="en-US" altLang="zh-TW" sz="2400" b="1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88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2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6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Squeeze</a:t>
            </a:r>
          </a:p>
        </p:txBody>
      </p:sp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789363"/>
            <a:ext cx="30289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852738"/>
            <a:ext cx="34766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標楷體" pitchFamily="65" charset="-120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1434022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Bitwise Operators</a:t>
            </a:r>
          </a:p>
        </p:txBody>
      </p:sp>
      <p:graphicFrame>
        <p:nvGraphicFramePr>
          <p:cNvPr id="99519" name="Group 191"/>
          <p:cNvGraphicFramePr>
            <a:graphicFrameLocks noGrp="1"/>
          </p:cNvGraphicFramePr>
          <p:nvPr/>
        </p:nvGraphicFramePr>
        <p:xfrm>
          <a:off x="900113" y="2420938"/>
          <a:ext cx="8064500" cy="2779398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Operation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Operator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Comment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Value of Sum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before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Value of sum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after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&amp;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&amp;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|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Exclusive 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^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1's Complement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~sum;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Left Shift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&lt;&lt;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&lt;&lt;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Right Shift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&gt;&gt;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sum = sum &gt;&gt; 2;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520" name="Text Box 192"/>
          <p:cNvSpPr txBox="1">
            <a:spLocks noChangeArrowheads="1"/>
          </p:cNvSpPr>
          <p:nvPr/>
        </p:nvSpPr>
        <p:spPr bwMode="auto">
          <a:xfrm>
            <a:off x="684213" y="5441950"/>
            <a:ext cx="43211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400" b="1">
                <a:latin typeface="Courier New" panose="02070309020205020404" pitchFamily="49" charset="0"/>
              </a:rPr>
              <a:t> 1=00000000 00000000 00000000 0000000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   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 2=00000000 00000000 00000000 000000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  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 4=00000000 00000000 00000000 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00 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 8=00000000 00000000 00000000 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000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16=00000000 00000000 00000000 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0000</a:t>
            </a:r>
          </a:p>
        </p:txBody>
      </p:sp>
      <p:sp>
        <p:nvSpPr>
          <p:cNvPr id="99521" name="Text Box 193"/>
          <p:cNvSpPr txBox="1">
            <a:spLocks noChangeArrowheads="1"/>
          </p:cNvSpPr>
          <p:nvPr/>
        </p:nvSpPr>
        <p:spPr bwMode="auto">
          <a:xfrm>
            <a:off x="4986338" y="5445125"/>
            <a:ext cx="4119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anose="02070309020205020404" pitchFamily="49" charset="0"/>
              </a:rPr>
              <a:t>5=00000000 00000000 00000000 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9522" name="Text Box 194"/>
          <p:cNvSpPr txBox="1">
            <a:spLocks noChangeArrowheads="1"/>
          </p:cNvSpPr>
          <p:nvPr/>
        </p:nvSpPr>
        <p:spPr bwMode="auto">
          <a:xfrm>
            <a:off x="5202238" y="5653088"/>
            <a:ext cx="3906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11111111 11111111 11111111 11111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99523" name="Text Box 195"/>
          <p:cNvSpPr txBox="1">
            <a:spLocks noChangeArrowheads="1"/>
          </p:cNvSpPr>
          <p:nvPr/>
        </p:nvSpPr>
        <p:spPr bwMode="auto">
          <a:xfrm>
            <a:off x="4879975" y="5861050"/>
            <a:ext cx="4225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anose="02070309020205020404" pitchFamily="49" charset="0"/>
              </a:rPr>
              <a:t>-5=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11111111 11111111 11111111 11111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79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5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5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9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20" grpId="0"/>
      <p:bldP spid="99521" grpId="0"/>
      <p:bldP spid="99522" grpId="0"/>
      <p:bldP spid="9952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Example: Bitwise Operators</a:t>
            </a:r>
          </a:p>
        </p:txBody>
      </p:sp>
      <p:sp>
        <p:nvSpPr>
          <p:cNvPr id="100405" name="Text Box 53"/>
          <p:cNvSpPr txBox="1">
            <a:spLocks noChangeArrowheads="1"/>
          </p:cNvSpPr>
          <p:nvPr/>
        </p:nvSpPr>
        <p:spPr bwMode="auto">
          <a:xfrm>
            <a:off x="684213" y="5441950"/>
            <a:ext cx="43211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400" b="1">
                <a:latin typeface="Courier New" panose="02070309020205020404" pitchFamily="49" charset="0"/>
              </a:rPr>
              <a:t> 1=00000000 00000000 00000000 0000000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   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 2=00000000 00000000 00000000 000000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  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 4=00000000 00000000 00000000 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00 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 8=00000000 00000000 00000000 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000</a:t>
            </a:r>
          </a:p>
          <a:p>
            <a:r>
              <a:rPr lang="en-US" altLang="zh-TW" sz="1400" b="1">
                <a:latin typeface="Courier New" panose="02070309020205020404" pitchFamily="49" charset="0"/>
              </a:rPr>
              <a:t>16=00000000 00000000 00000000 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0000</a:t>
            </a:r>
          </a:p>
        </p:txBody>
      </p:sp>
      <p:sp>
        <p:nvSpPr>
          <p:cNvPr id="100406" name="Text Box 54"/>
          <p:cNvSpPr txBox="1">
            <a:spLocks noChangeArrowheads="1"/>
          </p:cNvSpPr>
          <p:nvPr/>
        </p:nvSpPr>
        <p:spPr bwMode="auto">
          <a:xfrm>
            <a:off x="4986338" y="5445125"/>
            <a:ext cx="4119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anose="02070309020205020404" pitchFamily="49" charset="0"/>
              </a:rPr>
              <a:t>5=00000000 00000000 00000000 00000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0407" name="Text Box 55"/>
          <p:cNvSpPr txBox="1">
            <a:spLocks noChangeArrowheads="1"/>
          </p:cNvSpPr>
          <p:nvPr/>
        </p:nvSpPr>
        <p:spPr bwMode="auto">
          <a:xfrm>
            <a:off x="5202238" y="5653088"/>
            <a:ext cx="3906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11111111 11111111 11111111 11111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00408" name="Text Box 56"/>
          <p:cNvSpPr txBox="1">
            <a:spLocks noChangeArrowheads="1"/>
          </p:cNvSpPr>
          <p:nvPr/>
        </p:nvSpPr>
        <p:spPr bwMode="auto">
          <a:xfrm>
            <a:off x="4879975" y="5861050"/>
            <a:ext cx="4225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Courier New" panose="02070309020205020404" pitchFamily="49" charset="0"/>
              </a:rPr>
              <a:t>-5=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11111111 11111111 11111111 11111</a:t>
            </a:r>
            <a:r>
              <a:rPr lang="en-US" altLang="zh-TW" sz="1400" b="1">
                <a:latin typeface="Courier New" panose="02070309020205020404" pitchFamily="49" charset="0"/>
              </a:rPr>
              <a:t>0</a:t>
            </a:r>
            <a:r>
              <a:rPr lang="en-US" altLang="zh-TW" sz="1400" b="1">
                <a:solidFill>
                  <a:srgbClr val="CC3300"/>
                </a:solidFill>
                <a:latin typeface="Courier New" panose="02070309020205020404" pitchFamily="49" charset="0"/>
              </a:rPr>
              <a:t>11</a:t>
            </a:r>
          </a:p>
        </p:txBody>
      </p:sp>
      <p:pic>
        <p:nvPicPr>
          <p:cNvPr id="100413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08275"/>
            <a:ext cx="3124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41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36838"/>
            <a:ext cx="3305175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Keywords of C</a:t>
            </a:r>
          </a:p>
        </p:txBody>
      </p:sp>
      <p:graphicFrame>
        <p:nvGraphicFramePr>
          <p:cNvPr id="122069" name="Group 213"/>
          <p:cNvGraphicFramePr>
            <a:graphicFrameLocks noGrp="1"/>
          </p:cNvGraphicFramePr>
          <p:nvPr/>
        </p:nvGraphicFramePr>
        <p:xfrm>
          <a:off x="323850" y="2997200"/>
          <a:ext cx="8569325" cy="251936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"/>
                        </a:rPr>
                        <a:t>auto</a:t>
                      </a: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3"/>
                        </a:rPr>
                        <a:t>break</a:t>
                      </a: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4"/>
                        </a:rPr>
                        <a:t>case</a:t>
                      </a: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5"/>
                        </a:rPr>
                        <a:t>char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6"/>
                        </a:rPr>
                        <a:t>const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7"/>
                        </a:rPr>
                        <a:t>continue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4"/>
                        </a:rPr>
                        <a:t>default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8"/>
                        </a:rPr>
                        <a:t>do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9"/>
                        </a:rPr>
                        <a:t>double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0"/>
                        </a:rPr>
                        <a:t>else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1"/>
                        </a:rPr>
                        <a:t>enum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2"/>
                        </a:rPr>
                        <a:t>extern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3"/>
                        </a:rPr>
                        <a:t>float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4"/>
                        </a:rPr>
                        <a:t>for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5"/>
                        </a:rPr>
                        <a:t>goto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0"/>
                        </a:rPr>
                        <a:t>if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6"/>
                        </a:rPr>
                        <a:t>int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7"/>
                        </a:rPr>
                        <a:t>long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8"/>
                        </a:rPr>
                        <a:t>register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9"/>
                        </a:rPr>
                        <a:t>return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7"/>
                        </a:rPr>
                        <a:t>short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7"/>
                        </a:rPr>
                        <a:t>signed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0"/>
                        </a:rPr>
                        <a:t>sizeof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1"/>
                        </a:rPr>
                        <a:t>static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2"/>
                        </a:rPr>
                        <a:t>struct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4"/>
                        </a:rPr>
                        <a:t>switch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3"/>
                        </a:rPr>
                        <a:t>typedef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4"/>
                        </a:rPr>
                        <a:t>union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17"/>
                        </a:rPr>
                        <a:t>unsigned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5"/>
                        </a:rPr>
                        <a:t>void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6"/>
                        </a:rPr>
                        <a:t>volatile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hlinkClick r:id="rId27"/>
                        </a:rPr>
                        <a:t>while</a:t>
                      </a:r>
                      <a:endParaRPr kumimoji="1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getbits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803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p,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n) </a:t>
            </a:r>
          </a:p>
        </p:txBody>
      </p:sp>
      <p:sp>
        <p:nvSpPr>
          <p:cNvPr id="103428" name="AutoShape 4"/>
          <p:cNvSpPr>
            <a:spLocks/>
          </p:cNvSpPr>
          <p:nvPr/>
        </p:nvSpPr>
        <p:spPr bwMode="auto">
          <a:xfrm rot="5400000">
            <a:off x="4822825" y="2097088"/>
            <a:ext cx="217488" cy="1871662"/>
          </a:xfrm>
          <a:prstGeom prst="rightBrace">
            <a:avLst>
              <a:gd name="adj1" fmla="val 717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103429" name="AutoShape 5"/>
          <p:cNvSpPr>
            <a:spLocks/>
          </p:cNvSpPr>
          <p:nvPr/>
        </p:nvSpPr>
        <p:spPr bwMode="auto">
          <a:xfrm rot="5400000">
            <a:off x="6623844" y="2528094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position</a:t>
            </a:r>
          </a:p>
        </p:txBody>
      </p:sp>
      <p:sp>
        <p:nvSpPr>
          <p:cNvPr id="103430" name="AutoShape 6"/>
          <p:cNvSpPr>
            <a:spLocks/>
          </p:cNvSpPr>
          <p:nvPr/>
        </p:nvSpPr>
        <p:spPr bwMode="auto">
          <a:xfrm rot="5400000">
            <a:off x="7920832" y="2529681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#bits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971550" y="3716338"/>
            <a:ext cx="7704138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x =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xabababab, 19, 6); 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3179763" y="5184775"/>
            <a:ext cx="21129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6000" b="1">
                <a:latin typeface="Courier New" panose="02070309020205020404" pitchFamily="49" charset="0"/>
              </a:rPr>
              <a:t>X</a:t>
            </a:r>
            <a:r>
              <a:rPr lang="en-US" altLang="zh-TW" sz="6000">
                <a:latin typeface="Courier New" panose="02070309020205020404" pitchFamily="49" charset="0"/>
              </a:rPr>
              <a:t> </a:t>
            </a:r>
            <a:r>
              <a:rPr lang="en-US" altLang="zh-TW" sz="6000">
                <a:solidFill>
                  <a:srgbClr val="CC3300"/>
                </a:solidFill>
                <a:latin typeface="Comic Sans MS" panose="030F0702030302020204" pitchFamily="66" charset="0"/>
              </a:rPr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42830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28" grpId="0" animBg="1"/>
      <p:bldP spid="103429" grpId="0" animBg="1"/>
      <p:bldP spid="103430" grpId="0" animBg="1"/>
      <p:bldP spid="103431" grpId="0" animBg="1"/>
      <p:bldP spid="10343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getbits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803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p,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n) </a:t>
            </a:r>
          </a:p>
        </p:txBody>
      </p:sp>
      <p:sp>
        <p:nvSpPr>
          <p:cNvPr id="102404" name="AutoShape 4"/>
          <p:cNvSpPr>
            <a:spLocks/>
          </p:cNvSpPr>
          <p:nvPr/>
        </p:nvSpPr>
        <p:spPr bwMode="auto">
          <a:xfrm rot="5400000">
            <a:off x="4822825" y="2097088"/>
            <a:ext cx="217488" cy="1871662"/>
          </a:xfrm>
          <a:prstGeom prst="rightBrace">
            <a:avLst>
              <a:gd name="adj1" fmla="val 717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102405" name="AutoShape 5"/>
          <p:cNvSpPr>
            <a:spLocks/>
          </p:cNvSpPr>
          <p:nvPr/>
        </p:nvSpPr>
        <p:spPr bwMode="auto">
          <a:xfrm rot="5400000">
            <a:off x="6623844" y="2528094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position</a:t>
            </a:r>
          </a:p>
        </p:txBody>
      </p:sp>
      <p:sp>
        <p:nvSpPr>
          <p:cNvPr id="102406" name="AutoShape 6"/>
          <p:cNvSpPr>
            <a:spLocks/>
          </p:cNvSpPr>
          <p:nvPr/>
        </p:nvSpPr>
        <p:spPr bwMode="auto">
          <a:xfrm rot="5400000">
            <a:off x="7920832" y="2529681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#bits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755650" y="5229225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xabababab=</a:t>
            </a:r>
            <a:r>
              <a:rPr lang="en-US" altLang="zh-TW" sz="2000" b="1">
                <a:latin typeface="Courier New" panose="02070309020205020404" pitchFamily="49" charset="0"/>
              </a:rPr>
              <a:t>10101011 10101011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</a:rPr>
              <a:t>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</a:rPr>
              <a:t>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971550" y="3716338"/>
            <a:ext cx="7704138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x =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xabababab, 19, 6); </a:t>
            </a:r>
          </a:p>
        </p:txBody>
      </p:sp>
    </p:spTree>
    <p:extLst>
      <p:ext uri="{BB962C8B-B14F-4D97-AF65-F5344CB8AC3E}">
        <p14:creationId xmlns:p14="http://schemas.microsoft.com/office/powerpoint/2010/main" val="34672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getbits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803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p,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n) </a:t>
            </a:r>
          </a:p>
        </p:txBody>
      </p:sp>
      <p:sp>
        <p:nvSpPr>
          <p:cNvPr id="104452" name="AutoShape 4"/>
          <p:cNvSpPr>
            <a:spLocks/>
          </p:cNvSpPr>
          <p:nvPr/>
        </p:nvSpPr>
        <p:spPr bwMode="auto">
          <a:xfrm rot="5400000">
            <a:off x="4822825" y="2097088"/>
            <a:ext cx="217488" cy="1871662"/>
          </a:xfrm>
          <a:prstGeom prst="rightBrace">
            <a:avLst>
              <a:gd name="adj1" fmla="val 717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104453" name="AutoShape 5"/>
          <p:cNvSpPr>
            <a:spLocks/>
          </p:cNvSpPr>
          <p:nvPr/>
        </p:nvSpPr>
        <p:spPr bwMode="auto">
          <a:xfrm rot="5400000">
            <a:off x="6623844" y="2528094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position</a:t>
            </a:r>
          </a:p>
        </p:txBody>
      </p:sp>
      <p:sp>
        <p:nvSpPr>
          <p:cNvPr id="104454" name="AutoShape 6"/>
          <p:cNvSpPr>
            <a:spLocks/>
          </p:cNvSpPr>
          <p:nvPr/>
        </p:nvSpPr>
        <p:spPr bwMode="auto">
          <a:xfrm rot="5400000">
            <a:off x="7920832" y="2529681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#bits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55650" y="5229225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xabababab=</a:t>
            </a:r>
            <a:r>
              <a:rPr lang="en-US" altLang="zh-TW" sz="2000" b="1">
                <a:latin typeface="Courier New" panose="02070309020205020404" pitchFamily="49" charset="0"/>
              </a:rPr>
              <a:t>10101011 10101011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</a:rPr>
              <a:t>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</a:rPr>
              <a:t>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971550" y="3716338"/>
            <a:ext cx="7704138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x =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xabababab, 19, 6); </a:t>
            </a: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5148263" y="4365625"/>
            <a:ext cx="1655762" cy="7191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755650" y="5229225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xabababab=</a:t>
            </a:r>
            <a:r>
              <a:rPr lang="en-US" altLang="zh-TW" sz="2000" b="1">
                <a:solidFill>
                  <a:srgbClr val="C0C0C0"/>
                </a:solidFill>
                <a:latin typeface="Courier New" panose="02070309020205020404" pitchFamily="49" charset="0"/>
              </a:rPr>
              <a:t>10101011 1010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1011</a:t>
            </a:r>
            <a:r>
              <a:rPr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2000" b="1">
                <a:solidFill>
                  <a:srgbClr val="C0C0C0"/>
                </a:solidFill>
                <a:latin typeface="Courier New" panose="02070309020205020404" pitchFamily="49" charset="0"/>
              </a:rPr>
              <a:t>101011</a:t>
            </a:r>
            <a:r>
              <a:rPr lang="en-US" altLang="zh-TW" sz="2000">
                <a:solidFill>
                  <a:srgbClr val="C0C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solidFill>
                  <a:srgbClr val="C0C0C0"/>
                </a:solidFill>
                <a:latin typeface="Courier New" panose="02070309020205020404" pitchFamily="49" charset="0"/>
              </a:rPr>
              <a:t>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339975" y="5951538"/>
            <a:ext cx="433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latin typeface="Courier New" panose="02070309020205020404" pitchFamily="49" charset="0"/>
              </a:rPr>
              <a:t>X = </a:t>
            </a:r>
            <a:r>
              <a:rPr lang="en-US" altLang="zh-TW" sz="3200" b="1">
                <a:solidFill>
                  <a:srgbClr val="CC3300"/>
                </a:solidFill>
                <a:latin typeface="Courier New" panose="02070309020205020404" pitchFamily="49" charset="0"/>
              </a:rPr>
              <a:t>101110</a:t>
            </a:r>
            <a:r>
              <a:rPr lang="en-US" altLang="zh-TW" sz="3200" b="1" baseline="-25000">
                <a:latin typeface="Courier New" panose="02070309020205020404" pitchFamily="49" charset="0"/>
              </a:rPr>
              <a:t>b</a:t>
            </a:r>
            <a:r>
              <a:rPr lang="en-US" altLang="zh-TW" sz="3200" b="1">
                <a:latin typeface="Courier New" panose="02070309020205020404" pitchFamily="49" charset="0"/>
              </a:rPr>
              <a:t> = 46</a:t>
            </a:r>
            <a:r>
              <a:rPr lang="en-US" altLang="zh-TW" sz="3200" b="1" baseline="-25000">
                <a:latin typeface="Courier New" panose="02070309020205020404" pitchFamily="49" charset="0"/>
              </a:rPr>
              <a:t>10</a:t>
            </a:r>
            <a:endParaRPr lang="en-US" altLang="zh-TW" sz="3200" b="1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6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 animBg="1"/>
      <p:bldP spid="104458" grpId="0"/>
      <p:bldP spid="10445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755650" y="5229225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xabababab=</a:t>
            </a:r>
            <a:r>
              <a:rPr lang="en-US" altLang="zh-TW" sz="2000" b="1">
                <a:latin typeface="Courier New" panose="02070309020205020404" pitchFamily="49" charset="0"/>
              </a:rPr>
              <a:t>10101011 1010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1011</a:t>
            </a:r>
            <a:r>
              <a:rPr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2000" b="1">
                <a:latin typeface="Courier New" panose="02070309020205020404" pitchFamily="49" charset="0"/>
              </a:rPr>
              <a:t>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</a:rPr>
              <a:t>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6499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getbits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27088" y="2492375"/>
            <a:ext cx="803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p,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n) </a:t>
            </a:r>
          </a:p>
        </p:txBody>
      </p:sp>
      <p:sp>
        <p:nvSpPr>
          <p:cNvPr id="106501" name="AutoShape 5"/>
          <p:cNvSpPr>
            <a:spLocks/>
          </p:cNvSpPr>
          <p:nvPr/>
        </p:nvSpPr>
        <p:spPr bwMode="auto">
          <a:xfrm rot="5400000">
            <a:off x="4822825" y="2097088"/>
            <a:ext cx="217488" cy="1871662"/>
          </a:xfrm>
          <a:prstGeom prst="rightBrace">
            <a:avLst>
              <a:gd name="adj1" fmla="val 717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106502" name="AutoShape 6"/>
          <p:cNvSpPr>
            <a:spLocks/>
          </p:cNvSpPr>
          <p:nvPr/>
        </p:nvSpPr>
        <p:spPr bwMode="auto">
          <a:xfrm rot="5400000">
            <a:off x="6623844" y="2528094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position</a:t>
            </a:r>
          </a:p>
        </p:txBody>
      </p:sp>
      <p:sp>
        <p:nvSpPr>
          <p:cNvPr id="106503" name="AutoShape 7"/>
          <p:cNvSpPr>
            <a:spLocks/>
          </p:cNvSpPr>
          <p:nvPr/>
        </p:nvSpPr>
        <p:spPr bwMode="auto">
          <a:xfrm rot="5400000">
            <a:off x="7920832" y="2529681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#bits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71550" y="3716338"/>
            <a:ext cx="7704138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x =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xabababab, 19, 6); </a:t>
            </a:r>
          </a:p>
        </p:txBody>
      </p:sp>
      <p:sp>
        <p:nvSpPr>
          <p:cNvPr id="106505" name="Oval 9"/>
          <p:cNvSpPr>
            <a:spLocks noChangeArrowheads="1"/>
          </p:cNvSpPr>
          <p:nvPr/>
        </p:nvSpPr>
        <p:spPr bwMode="auto">
          <a:xfrm>
            <a:off x="5148263" y="4365625"/>
            <a:ext cx="1655762" cy="7191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1192213" y="561975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&gt;&gt; 14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771775" y="5589588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anose="02070309020205020404" pitchFamily="49" charset="0"/>
              </a:rPr>
              <a:t>00000000 00000010 10101110 10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101110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2771775" y="5915025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anose="02070309020205020404" pitchFamily="49" charset="0"/>
              </a:rPr>
              <a:t>00000000 00000000 00000000 00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111111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 flipV="1">
            <a:off x="1258888" y="630872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1738313" y="592931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2771775" y="6308725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anose="02070309020205020404" pitchFamily="49" charset="0"/>
              </a:rPr>
              <a:t>00000000 00000000 00000000 00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101110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479800" y="3644900"/>
            <a:ext cx="433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latin typeface="Courier New" panose="02070309020205020404" pitchFamily="49" charset="0"/>
              </a:rPr>
              <a:t>X = </a:t>
            </a:r>
            <a:r>
              <a:rPr lang="en-US" altLang="zh-TW" sz="3200" b="1">
                <a:solidFill>
                  <a:srgbClr val="CC3300"/>
                </a:solidFill>
                <a:latin typeface="Courier New" panose="02070309020205020404" pitchFamily="49" charset="0"/>
              </a:rPr>
              <a:t>101110</a:t>
            </a:r>
            <a:r>
              <a:rPr lang="en-US" altLang="zh-TW" sz="3200" b="1" baseline="-25000">
                <a:latin typeface="Courier New" panose="02070309020205020404" pitchFamily="49" charset="0"/>
              </a:rPr>
              <a:t>b</a:t>
            </a:r>
            <a:r>
              <a:rPr lang="en-US" altLang="zh-TW" sz="3200" b="1">
                <a:latin typeface="Courier New" panose="02070309020205020404" pitchFamily="49" charset="0"/>
              </a:rPr>
              <a:t> = 46</a:t>
            </a:r>
            <a:r>
              <a:rPr lang="en-US" altLang="zh-TW" sz="3200" b="1" baseline="-25000">
                <a:latin typeface="Courier New" panose="02070309020205020404" pitchFamily="49" charset="0"/>
              </a:rPr>
              <a:t>10</a:t>
            </a:r>
            <a:endParaRPr lang="en-US" altLang="zh-TW" sz="3200" b="1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/>
      <p:bldP spid="106507" grpId="0"/>
      <p:bldP spid="106508" grpId="0"/>
      <p:bldP spid="106509" grpId="0" animBg="1"/>
      <p:bldP spid="106510" grpId="0"/>
      <p:bldP spid="106511" grpId="0"/>
      <p:bldP spid="1065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755650" y="5229225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xabababab=</a:t>
            </a:r>
            <a:r>
              <a:rPr lang="en-US" altLang="zh-TW" sz="2000" b="1">
                <a:latin typeface="Courier New" panose="02070309020205020404" pitchFamily="49" charset="0"/>
              </a:rPr>
              <a:t>10101011 1010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1011</a:t>
            </a:r>
            <a:r>
              <a:rPr lang="en-US" altLang="zh-TW" sz="2000">
                <a:solidFill>
                  <a:srgbClr val="CC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sz="2000" b="1">
                <a:latin typeface="Courier New" panose="02070309020205020404" pitchFamily="49" charset="0"/>
              </a:rPr>
              <a:t>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  <a:r>
              <a:rPr lang="en-US" altLang="zh-TW" sz="2000" b="1">
                <a:latin typeface="Courier New" panose="02070309020205020404" pitchFamily="49" charset="0"/>
              </a:rPr>
              <a:t>10101011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getbits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803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p,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n) </a:t>
            </a:r>
          </a:p>
        </p:txBody>
      </p:sp>
      <p:sp>
        <p:nvSpPr>
          <p:cNvPr id="105476" name="AutoShape 4"/>
          <p:cNvSpPr>
            <a:spLocks/>
          </p:cNvSpPr>
          <p:nvPr/>
        </p:nvSpPr>
        <p:spPr bwMode="auto">
          <a:xfrm rot="5400000">
            <a:off x="4822825" y="2097088"/>
            <a:ext cx="217488" cy="1871662"/>
          </a:xfrm>
          <a:prstGeom prst="rightBrace">
            <a:avLst>
              <a:gd name="adj1" fmla="val 717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105477" name="AutoShape 5"/>
          <p:cNvSpPr>
            <a:spLocks/>
          </p:cNvSpPr>
          <p:nvPr/>
        </p:nvSpPr>
        <p:spPr bwMode="auto">
          <a:xfrm rot="5400000">
            <a:off x="6623844" y="2528094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position</a:t>
            </a:r>
          </a:p>
        </p:txBody>
      </p:sp>
      <p:sp>
        <p:nvSpPr>
          <p:cNvPr id="105478" name="AutoShape 6"/>
          <p:cNvSpPr>
            <a:spLocks/>
          </p:cNvSpPr>
          <p:nvPr/>
        </p:nvSpPr>
        <p:spPr bwMode="auto">
          <a:xfrm rot="5400000">
            <a:off x="7920832" y="2529681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>
              <a:lnSpc>
                <a:spcPct val="150000"/>
              </a:lnSpc>
            </a:pPr>
            <a:endParaRPr lang="en-US" altLang="zh-TW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>
                <a:latin typeface="Comic Sans MS" panose="030F0702030302020204" pitchFamily="66" charset="0"/>
              </a:rPr>
              <a:t>#bits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71550" y="3716338"/>
            <a:ext cx="7704138" cy="1196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x = getbits(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>
                <a:latin typeface="Courier New" panose="02070309020205020404" pitchFamily="49" charset="0"/>
              </a:rPr>
              <a:t>xabababab, 19, 6); </a:t>
            </a:r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5148263" y="4365625"/>
            <a:ext cx="1655762" cy="7191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1192213" y="561975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&gt;&gt; 14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2771775" y="5589588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anose="02070309020205020404" pitchFamily="49" charset="0"/>
              </a:rPr>
              <a:t>00000000 00000010 10101110 10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101110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2771775" y="5915025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anose="02070309020205020404" pitchFamily="49" charset="0"/>
              </a:rPr>
              <a:t>00000000 00000000 00000000 00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111111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 flipV="1">
            <a:off x="1258888" y="630872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1738313" y="592931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2771775" y="6308725"/>
            <a:ext cx="567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anose="02070309020205020404" pitchFamily="49" charset="0"/>
              </a:rPr>
              <a:t>00000000 00000000 00000000 00</a:t>
            </a:r>
            <a:r>
              <a:rPr lang="en-US" altLang="zh-TW" sz="2000" b="1">
                <a:solidFill>
                  <a:srgbClr val="CC3300"/>
                </a:solidFill>
                <a:latin typeface="Courier New" panose="02070309020205020404" pitchFamily="49" charset="0"/>
              </a:rPr>
              <a:t>101110</a:t>
            </a:r>
            <a:r>
              <a:rPr lang="en-US" altLang="zh-TW" sz="20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3479800" y="3644900"/>
            <a:ext cx="433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latin typeface="Courier New" panose="02070309020205020404" pitchFamily="49" charset="0"/>
              </a:rPr>
              <a:t>X = </a:t>
            </a:r>
            <a:r>
              <a:rPr lang="en-US" altLang="zh-TW" sz="3200" b="1">
                <a:solidFill>
                  <a:srgbClr val="CC3300"/>
                </a:solidFill>
                <a:latin typeface="Courier New" panose="02070309020205020404" pitchFamily="49" charset="0"/>
              </a:rPr>
              <a:t>101110</a:t>
            </a:r>
            <a:r>
              <a:rPr lang="en-US" altLang="zh-TW" sz="3200" b="1" baseline="-25000">
                <a:latin typeface="Courier New" panose="02070309020205020404" pitchFamily="49" charset="0"/>
              </a:rPr>
              <a:t>b</a:t>
            </a:r>
            <a:r>
              <a:rPr lang="en-US" altLang="zh-TW" sz="3200" b="1">
                <a:latin typeface="Courier New" panose="02070309020205020404" pitchFamily="49" charset="0"/>
              </a:rPr>
              <a:t> = 46</a:t>
            </a:r>
            <a:r>
              <a:rPr lang="en-US" altLang="zh-TW" sz="3200" b="1" baseline="-25000">
                <a:latin typeface="Courier New" panose="02070309020205020404" pitchFamily="49" charset="0"/>
              </a:rPr>
              <a:t>10</a:t>
            </a:r>
            <a:endParaRPr lang="en-US" altLang="zh-TW" sz="3200" b="1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91" name="AutoShape 19"/>
          <p:cNvSpPr>
            <a:spLocks noChangeArrowheads="1"/>
          </p:cNvSpPr>
          <p:nvPr/>
        </p:nvSpPr>
        <p:spPr bwMode="auto">
          <a:xfrm>
            <a:off x="1979613" y="4581525"/>
            <a:ext cx="2519362" cy="720725"/>
          </a:xfrm>
          <a:prstGeom prst="cloudCallout">
            <a:avLst>
              <a:gd name="adj1" fmla="val -49685"/>
              <a:gd name="adj2" fmla="val 10308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altLang="zh-TW" sz="2400" b="1">
                <a:latin typeface="Courier New" panose="02070309020205020404" pitchFamily="49" charset="0"/>
              </a:rPr>
              <a:t>p–n+1</a:t>
            </a:r>
          </a:p>
        </p:txBody>
      </p:sp>
      <p:sp>
        <p:nvSpPr>
          <p:cNvPr id="105492" name="AutoShape 20"/>
          <p:cNvSpPr>
            <a:spLocks noChangeArrowheads="1"/>
          </p:cNvSpPr>
          <p:nvPr/>
        </p:nvSpPr>
        <p:spPr bwMode="auto">
          <a:xfrm>
            <a:off x="684213" y="3141663"/>
            <a:ext cx="8062912" cy="1079500"/>
          </a:xfrm>
          <a:prstGeom prst="cloudCallout">
            <a:avLst>
              <a:gd name="adj1" fmla="val 35546"/>
              <a:gd name="adj2" fmla="val 207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US" altLang="zh-TW" b="1">
                <a:latin typeface="Courier New" panose="02070309020205020404" pitchFamily="49" charset="0"/>
              </a:rPr>
              <a:t>~(11111111 11111111 11111111 11000000)</a:t>
            </a:r>
          </a:p>
          <a:p>
            <a:pPr algn="ctr">
              <a:lnSpc>
                <a:spcPct val="130000"/>
              </a:lnSpc>
            </a:pPr>
            <a:r>
              <a:rPr lang="en-US" altLang="zh-TW" b="1">
                <a:latin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altLang="zh-TW" b="1">
                <a:latin typeface="Courier New" panose="02070309020205020404" pitchFamily="49" charset="0"/>
              </a:rPr>
              <a:t>~(~0 &lt;&lt; n) </a:t>
            </a:r>
          </a:p>
        </p:txBody>
      </p:sp>
    </p:spTree>
    <p:extLst>
      <p:ext uri="{BB962C8B-B14F-4D97-AF65-F5344CB8AC3E}">
        <p14:creationId xmlns:p14="http://schemas.microsoft.com/office/powerpoint/2010/main" val="38849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54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0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  <p:bldP spid="105484" grpId="0"/>
      <p:bldP spid="105485" grpId="0"/>
      <p:bldP spid="105486" grpId="0"/>
      <p:bldP spid="105486" grpId="1"/>
      <p:bldP spid="105487" grpId="0" animBg="1"/>
      <p:bldP spid="105488" grpId="0"/>
      <p:bldP spid="105488" grpId="1"/>
      <p:bldP spid="105489" grpId="0"/>
      <p:bldP spid="105491" grpId="0" animBg="1"/>
      <p:bldP spid="105491" grpId="1" animBg="1"/>
      <p:bldP spid="105492" grpId="0" build="p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getbits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1331912" y="2873375"/>
            <a:ext cx="6834187" cy="284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TW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/* </a:t>
            </a:r>
            <a:r>
              <a:rPr lang="en-US" altLang="zh-TW" sz="20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getbits</a:t>
            </a:r>
            <a:r>
              <a:rPr lang="en-US" altLang="zh-TW" sz="2000" b="1" dirty="0">
                <a:solidFill>
                  <a:srgbClr val="006600"/>
                </a:solidFill>
                <a:latin typeface="Courier New" panose="02070309020205020404" pitchFamily="49" charset="0"/>
              </a:rPr>
              <a:t>: get n bits from position p */</a:t>
            </a:r>
          </a:p>
          <a:p>
            <a:pPr>
              <a:lnSpc>
                <a:spcPct val="180000"/>
              </a:lnSpc>
            </a:pP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getbits</a:t>
            </a:r>
            <a:r>
              <a:rPr lang="en-US" altLang="zh-TW" sz="2000" b="1" dirty="0">
                <a:latin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000" b="1" dirty="0">
                <a:latin typeface="Courier New" panose="02070309020205020404" pitchFamily="49" charset="0"/>
              </a:rPr>
              <a:t> x, </a:t>
            </a: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p, </a:t>
            </a:r>
            <a:r>
              <a:rPr lang="en-US" altLang="zh-TW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n) </a:t>
            </a:r>
          </a:p>
          <a:p>
            <a:pPr>
              <a:lnSpc>
                <a:spcPct val="180000"/>
              </a:lnSpc>
            </a:pPr>
            <a:r>
              <a:rPr lang="en-US" altLang="zh-TW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80000"/>
              </a:lnSpc>
            </a:pPr>
            <a:r>
              <a:rPr lang="en-US" altLang="zh-TW" sz="2000" b="1" dirty="0">
                <a:latin typeface="Courier New" panose="02070309020205020404" pitchFamily="49" charset="0"/>
              </a:rPr>
              <a:t>    </a:t>
            </a:r>
            <a:r>
              <a:rPr lang="en-US" altLang="zh-TW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000" b="1" dirty="0">
                <a:latin typeface="Courier New" panose="02070309020205020404" pitchFamily="49" charset="0"/>
              </a:rPr>
              <a:t> (x &gt;&gt; (p+1-n)) &amp; ~(~0 &lt;&lt; n); </a:t>
            </a:r>
          </a:p>
          <a:p>
            <a:pPr>
              <a:lnSpc>
                <a:spcPct val="180000"/>
              </a:lnSpc>
            </a:pPr>
            <a:r>
              <a:rPr lang="en-US" altLang="zh-TW" sz="2000" b="1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348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標楷體" pitchFamily="65" charset="-120"/>
              </a:rPr>
              <a:t>Assignment Operators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32766156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>
                <a:ea typeface="標楷體" pitchFamily="65" charset="-120"/>
              </a:rPr>
              <a:t>Assignment Operators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996950" y="2767013"/>
            <a:ext cx="231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i </a:t>
            </a:r>
            <a:r>
              <a:rPr lang="en-US" altLang="zh-TW" sz="2800" b="1">
                <a:solidFill>
                  <a:srgbClr val="CC33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800" b="1">
                <a:latin typeface="Courier New" panose="02070309020205020404" pitchFamily="49" charset="0"/>
              </a:rPr>
              <a:t> i </a:t>
            </a:r>
            <a:r>
              <a:rPr lang="en-US" altLang="zh-TW" sz="2800" b="1">
                <a:solidFill>
                  <a:srgbClr val="CC330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2800" b="1">
                <a:latin typeface="Courier New" panose="02070309020205020404" pitchFamily="49" charset="0"/>
              </a:rPr>
              <a:t> 2;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942013" y="2767013"/>
            <a:ext cx="167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</a:rPr>
              <a:t>i </a:t>
            </a:r>
            <a:r>
              <a:rPr lang="en-US" altLang="zh-TW" sz="2800" b="1">
                <a:solidFill>
                  <a:srgbClr val="CC3300"/>
                </a:solidFill>
                <a:latin typeface="Courier New" panose="02070309020205020404" pitchFamily="49" charset="0"/>
              </a:rPr>
              <a:t>+=</a:t>
            </a:r>
            <a:r>
              <a:rPr lang="en-US" altLang="zh-TW" sz="2800" b="1">
                <a:latin typeface="Courier New" panose="02070309020205020404" pitchFamily="49" charset="0"/>
              </a:rPr>
              <a:t> 2;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5235575" y="2563813"/>
            <a:ext cx="490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400" b="1">
                <a:solidFill>
                  <a:srgbClr val="0033CC"/>
                </a:solidFill>
                <a:sym typeface="Symbol" panose="05050102010706020507" pitchFamily="18" charset="2"/>
              </a:rPr>
              <a:t>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6040438" y="5546725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Courier New" panose="02070309020205020404" pitchFamily="49" charset="0"/>
              </a:rPr>
              <a:t>exp</a:t>
            </a:r>
            <a:r>
              <a:rPr lang="en-US" altLang="zh-TW" sz="2400" i="1" baseline="-25000">
                <a:latin typeface="Courier New" panose="02070309020205020404" pitchFamily="49" charset="0"/>
              </a:rPr>
              <a:t>1</a:t>
            </a:r>
            <a:r>
              <a:rPr lang="en-US" altLang="zh-TW" sz="2400">
                <a:latin typeface="Courier New" panose="02070309020205020404" pitchFamily="49" charset="0"/>
              </a:rPr>
              <a:t>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op=</a:t>
            </a:r>
            <a:r>
              <a:rPr lang="en-US" altLang="zh-TW" sz="2400">
                <a:latin typeface="Courier New" panose="02070309020205020404" pitchFamily="49" charset="0"/>
              </a:rPr>
              <a:t> </a:t>
            </a:r>
            <a:r>
              <a:rPr lang="en-US" altLang="zh-TW" sz="2400" i="1">
                <a:latin typeface="Courier New" panose="02070309020205020404" pitchFamily="49" charset="0"/>
              </a:rPr>
              <a:t>exp</a:t>
            </a:r>
            <a:r>
              <a:rPr lang="en-US" altLang="zh-TW" sz="2400" i="1" baseline="-25000">
                <a:latin typeface="Courier New" panose="02070309020205020404" pitchFamily="49" charset="0"/>
              </a:rPr>
              <a:t>2</a:t>
            </a:r>
            <a:r>
              <a:rPr lang="en-US" altLang="zh-TW" sz="2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866775" y="5546725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Courier New" panose="02070309020205020404" pitchFamily="49" charset="0"/>
              </a:rPr>
              <a:t>exp</a:t>
            </a:r>
            <a:r>
              <a:rPr lang="en-US" altLang="zh-TW" sz="2400" i="1" baseline="-25000">
                <a:latin typeface="Courier New" panose="02070309020205020404" pitchFamily="49" charset="0"/>
              </a:rPr>
              <a:t>1</a:t>
            </a:r>
            <a:r>
              <a:rPr lang="en-US" altLang="zh-TW" sz="2400">
                <a:latin typeface="Courier New" panose="02070309020205020404" pitchFamily="49" charset="0"/>
              </a:rPr>
              <a:t>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>
                <a:latin typeface="Courier New" panose="02070309020205020404" pitchFamily="49" charset="0"/>
              </a:rPr>
              <a:t> </a:t>
            </a:r>
            <a:r>
              <a:rPr lang="en-US" altLang="zh-TW" sz="2400" i="1">
                <a:latin typeface="Courier New" panose="02070309020205020404" pitchFamily="49" charset="0"/>
              </a:rPr>
              <a:t>exp</a:t>
            </a:r>
            <a:r>
              <a:rPr lang="en-US" altLang="zh-TW" sz="2400" i="1" baseline="-25000">
                <a:latin typeface="Courier New" panose="02070309020205020404" pitchFamily="49" charset="0"/>
              </a:rPr>
              <a:t>1</a:t>
            </a:r>
            <a:r>
              <a:rPr lang="en-US" altLang="zh-TW" sz="2400">
                <a:latin typeface="Courier New" panose="02070309020205020404" pitchFamily="49" charset="0"/>
              </a:rPr>
              <a:t>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op</a:t>
            </a:r>
            <a:r>
              <a:rPr lang="en-US" altLang="zh-TW" sz="2400">
                <a:latin typeface="Courier New" panose="02070309020205020404" pitchFamily="49" charset="0"/>
              </a:rPr>
              <a:t> (</a:t>
            </a:r>
            <a:r>
              <a:rPr lang="en-US" altLang="zh-TW" sz="2400" i="1">
                <a:latin typeface="Courier New" panose="02070309020205020404" pitchFamily="49" charset="0"/>
              </a:rPr>
              <a:t>exp</a:t>
            </a:r>
            <a:r>
              <a:rPr lang="en-US" altLang="zh-TW" sz="2400" i="1" baseline="-25000">
                <a:latin typeface="Courier New" panose="02070309020205020404" pitchFamily="49" charset="0"/>
              </a:rPr>
              <a:t>2</a:t>
            </a:r>
            <a:r>
              <a:rPr lang="en-US" altLang="zh-TW" sz="2400"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5292725" y="5330825"/>
            <a:ext cx="490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400" b="1">
                <a:solidFill>
                  <a:srgbClr val="0033CC"/>
                </a:solidFill>
                <a:sym typeface="Symbol" panose="05050102010706020507" pitchFamily="18" charset="2"/>
              </a:rPr>
              <a:t>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771525" y="3632200"/>
            <a:ext cx="380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ourier New" panose="02070309020205020404" pitchFamily="49" charset="0"/>
              </a:rPr>
              <a:t> x </a:t>
            </a:r>
            <a:r>
              <a:rPr lang="en-US" altLang="en-US" sz="2800" b="1">
                <a:solidFill>
                  <a:srgbClr val="CC33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800" b="1">
                <a:latin typeface="Courier New" panose="02070309020205020404" pitchFamily="49" charset="0"/>
              </a:rPr>
              <a:t> x </a:t>
            </a:r>
            <a:r>
              <a:rPr lang="en-US" altLang="en-US" sz="2800" b="1">
                <a:solidFill>
                  <a:srgbClr val="CC33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800" b="1">
                <a:latin typeface="Courier New" panose="02070309020205020404" pitchFamily="49" charset="0"/>
              </a:rPr>
              <a:t> (y + 1)</a:t>
            </a:r>
            <a:r>
              <a:rPr lang="en-US" altLang="zh-TW" sz="2800" b="1">
                <a:latin typeface="Courier New" panose="02070309020205020404" pitchFamily="49" charset="0"/>
              </a:rPr>
              <a:t>;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730875" y="362585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ourier New" panose="02070309020205020404" pitchFamily="49" charset="0"/>
              </a:rPr>
              <a:t> x </a:t>
            </a:r>
            <a:r>
              <a:rPr lang="en-US" altLang="en-US" sz="2800" b="1">
                <a:solidFill>
                  <a:srgbClr val="CC3300"/>
                </a:solidFill>
                <a:latin typeface="Courier New" panose="02070309020205020404" pitchFamily="49" charset="0"/>
              </a:rPr>
              <a:t>*</a:t>
            </a:r>
            <a:r>
              <a:rPr lang="en-US" altLang="zh-TW" sz="2800" b="1">
                <a:solidFill>
                  <a:srgbClr val="CC33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800" b="1">
                <a:latin typeface="Courier New" panose="02070309020205020404" pitchFamily="49" charset="0"/>
              </a:rPr>
              <a:t> y + 1</a:t>
            </a:r>
            <a:r>
              <a:rPr lang="en-US" altLang="zh-TW" sz="2800" b="1">
                <a:latin typeface="Courier New" panose="02070309020205020404" pitchFamily="49" charset="0"/>
              </a:rPr>
              <a:t>;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5235575" y="3429000"/>
            <a:ext cx="490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400" b="1">
                <a:solidFill>
                  <a:srgbClr val="0033CC"/>
                </a:solidFill>
                <a:sym typeface="Symbol" panose="05050102010706020507" pitchFamily="18" charset="2"/>
              </a:rPr>
              <a:t></a:t>
            </a:r>
          </a:p>
        </p:txBody>
      </p:sp>
    </p:spTree>
    <p:extLst>
      <p:ext uri="{BB962C8B-B14F-4D97-AF65-F5344CB8AC3E}">
        <p14:creationId xmlns:p14="http://schemas.microsoft.com/office/powerpoint/2010/main" val="5513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74" grpId="0"/>
      <p:bldP spid="109575" grpId="0"/>
      <p:bldP spid="109576" grpId="0"/>
      <p:bldP spid="109577" grpId="0"/>
      <p:bldP spid="109578" grpId="0"/>
      <p:bldP spid="109579" grpId="0"/>
      <p:bldP spid="10958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>
                <a:ea typeface="標楷體" pitchFamily="65" charset="-120"/>
              </a:rPr>
              <a:t>Assignment Operators</a:t>
            </a:r>
          </a:p>
        </p:txBody>
      </p:sp>
      <p:graphicFrame>
        <p:nvGraphicFramePr>
          <p:cNvPr id="110728" name="Group 136"/>
          <p:cNvGraphicFramePr>
            <a:graphicFrameLocks noGrp="1"/>
          </p:cNvGraphicFramePr>
          <p:nvPr/>
        </p:nvGraphicFramePr>
        <p:xfrm>
          <a:off x="1692275" y="2708275"/>
          <a:ext cx="5616575" cy="3657600"/>
        </p:xfrm>
        <a:graphic>
          <a:graphicData uri="http://schemas.openxmlformats.org/drawingml/2006/table">
            <a:tbl>
              <a:tblPr/>
              <a:tblGrid>
                <a:gridCol w="169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Operator 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Operation Performed 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Simple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*=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Multiplication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/=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Division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%=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Remainder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+=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Addition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–=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Subtraction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&lt;&lt;=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Left-shift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&gt;&gt;=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Right-shift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&amp;=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Bitwise-AND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^=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Bitwise-exclusive-OR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|= </a:t>
                      </a:r>
                      <a:endParaRPr kumimoji="1" lang="en-US" altLang="zh-TW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Bitwise-inclusive-OR assignment</a:t>
                      </a:r>
                      <a:endParaRPr kumimoji="1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17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Example: bitcount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042988" y="2636838"/>
            <a:ext cx="6211887" cy="3387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Courier New" panose="02070309020205020404" pitchFamily="49" charset="0"/>
              </a:rPr>
              <a:t>/* bitcount: count 1 bits in x */</a:t>
            </a:r>
          </a:p>
          <a:p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bitcount(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TW" sz="2400" b="1">
                <a:latin typeface="Courier New" panose="02070309020205020404" pitchFamily="49" charset="0"/>
              </a:rPr>
              <a:t> x)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{ 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b; 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2400" b="1">
                <a:latin typeface="Courier New" panose="02070309020205020404" pitchFamily="49" charset="0"/>
              </a:rPr>
              <a:t> (b = 0; x != 0; x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&gt;&gt;=</a:t>
            </a:r>
            <a:r>
              <a:rPr lang="en-US" altLang="zh-TW" sz="2400" b="1">
                <a:latin typeface="Courier New" panose="02070309020205020404" pitchFamily="49" charset="0"/>
              </a:rPr>
              <a:t> 1)    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   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2400" b="1">
                <a:latin typeface="Courier New" panose="02070309020205020404" pitchFamily="49" charset="0"/>
              </a:rPr>
              <a:t> (x &amp; 01) b++;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>
                <a:latin typeface="Courier New" panose="02070309020205020404" pitchFamily="49" charset="0"/>
              </a:rPr>
              <a:t> b;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} </a:t>
            </a:r>
          </a:p>
        </p:txBody>
      </p:sp>
      <p:grpSp>
        <p:nvGrpSpPr>
          <p:cNvPr id="111626" name="Group 10"/>
          <p:cNvGrpSpPr>
            <a:grpSpLocks/>
          </p:cNvGrpSpPr>
          <p:nvPr/>
        </p:nvGrpSpPr>
        <p:grpSpPr bwMode="auto">
          <a:xfrm>
            <a:off x="3419475" y="1238169"/>
            <a:ext cx="5545138" cy="719137"/>
            <a:chOff x="2154" y="119"/>
            <a:chExt cx="3493" cy="453"/>
          </a:xfrm>
        </p:grpSpPr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2291" y="119"/>
              <a:ext cx="3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Courier New" panose="02070309020205020404" pitchFamily="49" charset="0"/>
                </a:rPr>
                <a:t>X=01101110 11100010 11111001 11001101</a:t>
              </a:r>
            </a:p>
          </p:txBody>
        </p:sp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2476" y="341"/>
              <a:ext cx="31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Courier New" panose="02070309020205020404" pitchFamily="49" charset="0"/>
                </a:rPr>
                <a:t>00000000 00000000 00000000 00000001</a:t>
              </a:r>
            </a:p>
          </p:txBody>
        </p:sp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2297" y="34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0033CC"/>
                  </a:solidFill>
                </a:rPr>
                <a:t>&amp;</a:t>
              </a:r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2154" y="572"/>
              <a:ext cx="34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5660612" y="3357563"/>
            <a:ext cx="3203575" cy="720725"/>
          </a:xfrm>
          <a:prstGeom prst="cloudCallout">
            <a:avLst>
              <a:gd name="adj1" fmla="val -21759"/>
              <a:gd name="adj2" fmla="val 10528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en-US" altLang="zh-TW" sz="2400" b="1" dirty="0">
                <a:latin typeface="Courier New" panose="02070309020205020404" pitchFamily="49" charset="0"/>
              </a:rPr>
              <a:t>x 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b="1" dirty="0">
                <a:latin typeface="Courier New" panose="02070309020205020404" pitchFamily="49" charset="0"/>
              </a:rPr>
              <a:t> x 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zh-TW" sz="2400" b="1" dirty="0">
                <a:latin typeface="Courier New" panose="02070309020205020404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950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1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4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uild="allAtOnce" animBg="1"/>
      <p:bldP spid="111627" grpId="0" animBg="1"/>
      <p:bldP spid="1116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/>
              <a:t>Basic Data Types</a:t>
            </a:r>
          </a:p>
        </p:txBody>
      </p:sp>
      <p:graphicFrame>
        <p:nvGraphicFramePr>
          <p:cNvPr id="19574" name="Group 118"/>
          <p:cNvGraphicFramePr>
            <a:graphicFrameLocks noGrp="1"/>
          </p:cNvGraphicFramePr>
          <p:nvPr/>
        </p:nvGraphicFramePr>
        <p:xfrm>
          <a:off x="1116013" y="2928938"/>
          <a:ext cx="7656512" cy="2013586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 single byte, capable of holding one character in the local character 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an integer, typically reflecting the natural size of integers on the host machine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single-precision floating 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double-precision floating 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75" name="Text Box 119"/>
          <p:cNvSpPr txBox="1">
            <a:spLocks noChangeArrowheads="1"/>
          </p:cNvSpPr>
          <p:nvPr/>
        </p:nvSpPr>
        <p:spPr bwMode="auto">
          <a:xfrm>
            <a:off x="3286125" y="5444295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The type determines the set of values it can have and what operations can be performed on it. </a:t>
            </a:r>
          </a:p>
        </p:txBody>
      </p:sp>
    </p:spTree>
    <p:extLst>
      <p:ext uri="{BB962C8B-B14F-4D97-AF65-F5344CB8AC3E}">
        <p14:creationId xmlns:p14="http://schemas.microsoft.com/office/powerpoint/2010/main" val="27477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標楷體" pitchFamily="65" charset="-120"/>
              </a:rPr>
              <a:t>Conditional Expressions</a:t>
            </a:r>
            <a:endParaRPr lang="en-US" altLang="zh-TW" sz="32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endParaRPr lang="en-US" altLang="zh-TW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77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Conditional Expressions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116013" y="2636838"/>
            <a:ext cx="2746375" cy="3517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b="1">
                <a:latin typeface="Courier New" panose="02070309020205020404" pitchFamily="49" charset="0"/>
              </a:rPr>
              <a:t> a, b, z;</a:t>
            </a:r>
          </a:p>
          <a:p>
            <a:endParaRPr lang="en-US" altLang="zh-TW" sz="2800" b="1">
              <a:latin typeface="Courier New" panose="02070309020205020404" pitchFamily="49" charset="0"/>
            </a:endParaRPr>
          </a:p>
          <a:p>
            <a:r>
              <a:rPr lang="en-US" altLang="zh-TW" sz="2800" b="1">
                <a:latin typeface="Courier New" panose="02070309020205020404" pitchFamily="49" charset="0"/>
              </a:rPr>
              <a:t>. . . . . .</a:t>
            </a:r>
          </a:p>
          <a:p>
            <a:endParaRPr lang="en-US" altLang="zh-TW" sz="2800" b="1">
              <a:latin typeface="Courier New" panose="02070309020205020404" pitchFamily="49" charset="0"/>
            </a:endParaRPr>
          </a:p>
          <a:p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2800" b="1">
                <a:latin typeface="Courier New" panose="02070309020205020404" pitchFamily="49" charset="0"/>
              </a:rPr>
              <a:t> (a &gt; b)</a:t>
            </a:r>
          </a:p>
          <a:p>
            <a:r>
              <a:rPr lang="en-US" altLang="zh-TW" sz="2800" b="1">
                <a:latin typeface="Courier New" panose="02070309020205020404" pitchFamily="49" charset="0"/>
              </a:rPr>
              <a:t>    z = a; </a:t>
            </a:r>
          </a:p>
          <a:p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TW" sz="2800" b="1">
                <a:latin typeface="Courier New" panose="02070309020205020404" pitchFamily="49" charset="0"/>
              </a:rPr>
              <a:t>    z = b; 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643438" y="2632075"/>
            <a:ext cx="4022725" cy="22367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b="1">
                <a:latin typeface="Courier New" panose="02070309020205020404" pitchFamily="49" charset="0"/>
              </a:rPr>
              <a:t> a, b, z;</a:t>
            </a:r>
          </a:p>
          <a:p>
            <a:endParaRPr lang="en-US" altLang="zh-TW" sz="2800" b="1">
              <a:latin typeface="Courier New" panose="02070309020205020404" pitchFamily="49" charset="0"/>
            </a:endParaRPr>
          </a:p>
          <a:p>
            <a:r>
              <a:rPr lang="en-US" altLang="zh-TW" sz="2800" b="1">
                <a:latin typeface="Courier New" panose="02070309020205020404" pitchFamily="49" charset="0"/>
              </a:rPr>
              <a:t>. . . . . .</a:t>
            </a:r>
          </a:p>
          <a:p>
            <a:endParaRPr lang="en-US" altLang="zh-TW" sz="2800" b="1">
              <a:latin typeface="Courier New" panose="02070309020205020404" pitchFamily="49" charset="0"/>
            </a:endParaRPr>
          </a:p>
          <a:p>
            <a:r>
              <a:rPr lang="en-US" altLang="zh-TW" sz="2800" b="1">
                <a:latin typeface="Courier New" panose="02070309020205020404" pitchFamily="49" charset="0"/>
              </a:rPr>
              <a:t>z = a &gt; b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 ? </a:t>
            </a:r>
            <a:r>
              <a:rPr lang="en-US" altLang="zh-TW" sz="2800" b="1">
                <a:latin typeface="Courier New" panose="02070309020205020404" pitchFamily="49" charset="0"/>
              </a:rPr>
              <a:t>a</a:t>
            </a:r>
            <a:r>
              <a:rPr lang="en-US" altLang="zh-TW" sz="2800" b="1">
                <a:solidFill>
                  <a:srgbClr val="0033CC"/>
                </a:solidFill>
                <a:latin typeface="Courier New" panose="02070309020205020404" pitchFamily="49" charset="0"/>
              </a:rPr>
              <a:t> :</a:t>
            </a:r>
            <a:r>
              <a:rPr lang="en-US" altLang="zh-TW" sz="2800" b="1">
                <a:latin typeface="Courier New" panose="02070309020205020404" pitchFamily="49" charset="0"/>
              </a:rPr>
              <a:t> b 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656138" y="5564188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i="1">
                <a:latin typeface="Courier New" panose="02070309020205020404" pitchFamily="49" charset="0"/>
              </a:rPr>
              <a:t>expr</a:t>
            </a:r>
            <a:r>
              <a:rPr lang="en-US" altLang="zh-TW" sz="2400" b="1" i="1" baseline="-25000">
                <a:latin typeface="Courier New" panose="02070309020205020404" pitchFamily="49" charset="0"/>
              </a:rPr>
              <a:t>1</a:t>
            </a:r>
            <a:r>
              <a:rPr lang="en-US" altLang="zh-TW" sz="2400" b="1">
                <a:latin typeface="Courier New" panose="02070309020205020404" pitchFamily="49" charset="0"/>
              </a:rPr>
              <a:t> ? </a:t>
            </a:r>
            <a:r>
              <a:rPr lang="en-US" altLang="zh-TW" sz="2400" b="1" i="1">
                <a:latin typeface="Courier New" panose="02070309020205020404" pitchFamily="49" charset="0"/>
              </a:rPr>
              <a:t>expr</a:t>
            </a:r>
            <a:r>
              <a:rPr lang="en-US" altLang="zh-TW" sz="2400" b="1" i="1" baseline="-25000">
                <a:latin typeface="Courier New" panose="02070309020205020404" pitchFamily="49" charset="0"/>
              </a:rPr>
              <a:t>2</a:t>
            </a:r>
            <a:r>
              <a:rPr lang="en-US" altLang="zh-TW" sz="2400" b="1">
                <a:latin typeface="Courier New" panose="02070309020205020404" pitchFamily="49" charset="0"/>
              </a:rPr>
              <a:t> : </a:t>
            </a:r>
            <a:r>
              <a:rPr lang="en-US" altLang="zh-TW" sz="2400" b="1" i="1">
                <a:latin typeface="Courier New" panose="02070309020205020404" pitchFamily="49" charset="0"/>
              </a:rPr>
              <a:t>expr</a:t>
            </a:r>
            <a:r>
              <a:rPr lang="en-US" altLang="zh-TW" sz="2400" b="1" i="1" baseline="-25000">
                <a:latin typeface="Courier New" panose="02070309020205020404" pitchFamily="49" charset="0"/>
              </a:rPr>
              <a:t>3</a:t>
            </a:r>
            <a:r>
              <a:rPr lang="en-US" altLang="zh-TW" sz="2400" b="1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2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7" grpId="0" animBg="1"/>
      <p:bldP spid="1157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min/max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50825" y="1989138"/>
            <a:ext cx="8642350" cy="47704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b="1">
                <a:latin typeface="Courier New" panose="02070309020205020404" pitchFamily="49" charset="0"/>
              </a:rPr>
              <a:t>. . . . . . . . . . . . . .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>
                <a:latin typeface="Courier New" panose="02070309020205020404" pitchFamily="49" charset="0"/>
              </a:rPr>
              <a:t> str[MAXLINE];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>
                <a:latin typeface="Courier New" panose="02070309020205020404" pitchFamily="49" charset="0"/>
              </a:rPr>
              <a:t> val1, val2;</a:t>
            </a:r>
          </a:p>
          <a:p>
            <a:endParaRPr lang="en-US" altLang="zh-TW" b="1">
              <a:latin typeface="Courier New" panose="02070309020205020404" pitchFamily="49" charset="0"/>
            </a:endParaRPr>
          </a:p>
          <a:p>
            <a:r>
              <a:rPr lang="en-US" altLang="zh-TW" b="1">
                <a:latin typeface="Courier New" panose="02070309020205020404" pitchFamily="49" charset="0"/>
              </a:rPr>
              <a:t>    printf("Enter First integer:");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get 1st int string */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getlinestr(str, MAXLINE);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val1 = atoi(str);	   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convert string to value */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printf("Enter second integer:");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get 2nd int string */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getlinestr(str, MAXLINE);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val2 = atoi(str);	   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convert string to value */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b="1">
                <a:latin typeface="Courier New" panose="02070309020205020404" pitchFamily="49" charset="0"/>
              </a:rPr>
              <a:t>(val1 &lt;= val2)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    printf("The min/max are %d/%d\n", val1, val2);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    printf("The min/max are %d/%d\n", val2, val1);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770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67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67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16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16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16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16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16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16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116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167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167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167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167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/>
              <a:t>Example: min/max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50825" y="1989138"/>
            <a:ext cx="8642350" cy="47704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b="1">
                <a:latin typeface="Courier New" panose="02070309020205020404" pitchFamily="49" charset="0"/>
              </a:rPr>
              <a:t>. . . . . . . . . . . . . .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>
                <a:latin typeface="Courier New" panose="02070309020205020404" pitchFamily="49" charset="0"/>
              </a:rPr>
              <a:t> str[MAXLINE];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</a:t>
            </a:r>
            <a:r>
              <a:rPr lang="en-US" altLang="zh-TW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>
                <a:latin typeface="Courier New" panose="02070309020205020404" pitchFamily="49" charset="0"/>
              </a:rPr>
              <a:t> val1, val2;</a:t>
            </a:r>
          </a:p>
          <a:p>
            <a:endParaRPr lang="en-US" altLang="zh-TW" b="1">
              <a:latin typeface="Courier New" panose="02070309020205020404" pitchFamily="49" charset="0"/>
            </a:endParaRPr>
          </a:p>
          <a:p>
            <a:r>
              <a:rPr lang="en-US" altLang="zh-TW" b="1">
                <a:latin typeface="Courier New" panose="02070309020205020404" pitchFamily="49" charset="0"/>
              </a:rPr>
              <a:t>    printf("Enter First integer:");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get 1st int string */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getlinestr(str, MAXLINE);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val1 = atoi(str);	   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convert string to value */</a:t>
            </a:r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printf("Enter second integer:");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get 2nd int string */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getlinestr(str, MAXLINE);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val2 = atoi(str);	   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convert string to value */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printf("The min/max are %d/%d\n", 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       val1&gt;=val2 ? val2 : val1,  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min(val1, val2) */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           val1&lt;val2  ? val2 : val1);   </a:t>
            </a:r>
            <a:r>
              <a:rPr lang="en-US" altLang="zh-TW" b="1">
                <a:solidFill>
                  <a:srgbClr val="006600"/>
                </a:solidFill>
                <a:latin typeface="Courier New" panose="02070309020205020404" pitchFamily="49" charset="0"/>
              </a:rPr>
              <a:t>/* max(val1, val2) */</a:t>
            </a:r>
          </a:p>
          <a:p>
            <a:r>
              <a:rPr lang="en-US" altLang="zh-TW" b="1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11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17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7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177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/>
              <a:t>Example: Male/Female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755650" y="2938463"/>
            <a:ext cx="8270875" cy="1930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>
                <a:latin typeface="Courier New" panose="02070309020205020404" pitchFamily="49" charset="0"/>
              </a:rPr>
              <a:t> sex;    </a:t>
            </a:r>
            <a:r>
              <a:rPr lang="en-US" altLang="zh-TW" sz="2000" b="1">
                <a:solidFill>
                  <a:srgbClr val="006600"/>
                </a:solidFill>
                <a:latin typeface="Courier New" panose="02070309020205020404" pitchFamily="49" charset="0"/>
              </a:rPr>
              <a:t>/* 0:female, 1: male */</a:t>
            </a:r>
          </a:p>
          <a:p>
            <a:endParaRPr lang="en-US" altLang="zh-TW" sz="20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>
                <a:latin typeface="Courier New" panose="02070309020205020404" pitchFamily="49" charset="0"/>
              </a:rPr>
              <a:t>sex = 1;</a:t>
            </a:r>
          </a:p>
          <a:p>
            <a:endParaRPr lang="en-US" altLang="zh-TW" sz="2000" b="1">
              <a:latin typeface="Courier New" panose="02070309020205020404" pitchFamily="49" charset="0"/>
            </a:endParaRPr>
          </a:p>
          <a:p>
            <a:r>
              <a:rPr lang="en-US" altLang="zh-TW" sz="2000" b="1">
                <a:latin typeface="Courier New" panose="02070309020205020404" pitchFamily="49" charset="0"/>
              </a:rPr>
              <a:t>printf("%s is a good student.\n", sex ? "He", "She");</a:t>
            </a:r>
          </a:p>
          <a:p>
            <a:endParaRPr lang="en-US" altLang="zh-TW" sz="20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47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標楷體" pitchFamily="65" charset="-120"/>
              </a:rPr>
              <a:t>Precedence and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Order of Evaluation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endParaRPr lang="en-US" altLang="zh-TW" sz="32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4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Precedence and Order of Evaluation</a:t>
            </a:r>
          </a:p>
        </p:txBody>
      </p:sp>
      <p:graphicFrame>
        <p:nvGraphicFramePr>
          <p:cNvPr id="121001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72346"/>
              </p:ext>
            </p:extLst>
          </p:nvPr>
        </p:nvGraphicFramePr>
        <p:xfrm>
          <a:off x="1547813" y="2133600"/>
          <a:ext cx="5761037" cy="4632960"/>
        </p:xfrm>
        <a:graphic>
          <a:graphicData uri="http://schemas.openxmlformats.org/drawingml/2006/table">
            <a:tbl>
              <a:tblPr/>
              <a:tblGrid>
                <a:gridCol w="374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Operators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Associativity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() [] -&gt;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! ~ ++ -- + - * (</a:t>
                      </a:r>
                      <a:r>
                        <a:rPr kumimoji="1" lang="en-US" altLang="zh-TW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type</a:t>
                      </a: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) sizeof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</a:t>
                      </a: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panose="030F0702030302020204" pitchFamily="66" charset="0"/>
                          <a:ea typeface="新細明體" pitchFamily="18" charset="-120"/>
                        </a:rPr>
                        <a:t>right to 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* / %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+ -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&lt;&lt;  &gt;&gt;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&lt; &lt;= &gt; &gt;=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== !=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&amp;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^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|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&amp;&amp;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||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?: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panose="030F0702030302020204" pitchFamily="66" charset="0"/>
                          <a:ea typeface="新細明體" pitchFamily="18" charset="-120"/>
                        </a:rPr>
                        <a:t> right to 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</a:rPr>
                        <a:t>= += -= *= /= %= &amp;= ^= |= &lt;&lt;= &gt;&gt;=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panose="030F0702030302020204" pitchFamily="66" charset="0"/>
                          <a:ea typeface="新細明體" pitchFamily="18" charset="-120"/>
                        </a:rPr>
                        <a:t> right to 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8"/>
                          <a:ea typeface="新細明體" pitchFamily="18" charset="-120"/>
                        </a:rPr>
                        <a:t>, </a:t>
                      </a:r>
                      <a:endParaRPr kumimoji="1" lang="en-US" altLang="zh-TW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itchFamily="18" charset="-120"/>
                        </a:rPr>
                        <a:t> 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Example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27088" y="2492375"/>
            <a:ext cx="7921625" cy="37528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score, bonus;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    score = 50;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bonus = 10;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    printf("The final score is %d\n",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        score + bonus &gt; 0 ? bonus : 0);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36838"/>
            <a:ext cx="2838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75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9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3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23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23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23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/>
              <a:t>Example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827088" y="2492375"/>
            <a:ext cx="7921625" cy="37528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TW" sz="2400" b="1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</a:t>
            </a:r>
            <a:r>
              <a:rPr lang="en-US" altLang="zh-TW" sz="2400" b="1">
                <a:solidFill>
                  <a:srgbClr val="00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>
                <a:latin typeface="Courier New" panose="02070309020205020404" pitchFamily="49" charset="0"/>
              </a:rPr>
              <a:t> score, bonus;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    score = 50;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bonus = 10;</a:t>
            </a:r>
          </a:p>
          <a:p>
            <a:endParaRPr lang="en-US" altLang="zh-TW" sz="2400" b="1">
              <a:latin typeface="Courier New" panose="02070309020205020404" pitchFamily="49" charset="0"/>
            </a:endParaRPr>
          </a:p>
          <a:p>
            <a:r>
              <a:rPr lang="en-US" altLang="zh-TW" sz="2400" b="1">
                <a:latin typeface="Courier New" panose="02070309020205020404" pitchFamily="49" charset="0"/>
              </a:rPr>
              <a:t>    printf("The final score is %d\n",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         score + 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b="1">
                <a:latin typeface="Courier New" panose="02070309020205020404" pitchFamily="49" charset="0"/>
              </a:rPr>
              <a:t>bonus &gt; 0 ? bonus : 0</a:t>
            </a:r>
            <a:r>
              <a:rPr lang="en-US" altLang="zh-TW" sz="24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400" b="1"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24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08275"/>
            <a:ext cx="30289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6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Modifiers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short </a:t>
            </a:r>
          </a:p>
          <a:p>
            <a:r>
              <a:rPr lang="en-US" altLang="zh-TW"/>
              <a:t>long </a:t>
            </a:r>
          </a:p>
          <a:p>
            <a:r>
              <a:rPr lang="en-US" altLang="zh-TW"/>
              <a:t>signed </a:t>
            </a:r>
          </a:p>
          <a:p>
            <a:r>
              <a:rPr lang="en-US" altLang="zh-TW"/>
              <a:t>unsigned </a:t>
            </a:r>
          </a:p>
        </p:txBody>
      </p:sp>
    </p:spTree>
    <p:extLst>
      <p:ext uri="{BB962C8B-B14F-4D97-AF65-F5344CB8AC3E}">
        <p14:creationId xmlns:p14="http://schemas.microsoft.com/office/powerpoint/2010/main" val="18598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3412</Words>
  <Application>Microsoft Office PowerPoint</Application>
  <PresentationFormat>On-screen Show (4:3)</PresentationFormat>
  <Paragraphs>1037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American Typewriter</vt:lpstr>
      <vt:lpstr>Arial</vt:lpstr>
      <vt:lpstr>Arial Unicode MS</vt:lpstr>
      <vt:lpstr>Calibri</vt:lpstr>
      <vt:lpstr>Comic Sans MS</vt:lpstr>
      <vt:lpstr>Courier New</vt:lpstr>
      <vt:lpstr>Verdana</vt:lpstr>
      <vt:lpstr>Wingdings</vt:lpstr>
      <vt:lpstr>Office Theme</vt:lpstr>
      <vt:lpstr>Programming Languages 1 - C </vt:lpstr>
      <vt:lpstr>Content</vt:lpstr>
      <vt:lpstr>Variables</vt:lpstr>
      <vt:lpstr>Variable Names</vt:lpstr>
      <vt:lpstr>Conventions</vt:lpstr>
      <vt:lpstr>Example: Some Valid Variable Names</vt:lpstr>
      <vt:lpstr>Keywords of C</vt:lpstr>
      <vt:lpstr>Basic Data Types</vt:lpstr>
      <vt:lpstr>Modifiers</vt:lpstr>
      <vt:lpstr>Data Types in Real World</vt:lpstr>
      <vt:lpstr>Data Types in Real World</vt:lpstr>
      <vt:lpstr>Example: Sizes of C Data Types</vt:lpstr>
      <vt:lpstr>Example: Sizes of C Data Types</vt:lpstr>
      <vt:lpstr>Header Files</vt:lpstr>
      <vt:lpstr>Constants</vt:lpstr>
      <vt:lpstr>Integer Constants</vt:lpstr>
      <vt:lpstr>Example: Integer Constants</vt:lpstr>
      <vt:lpstr>Integer Constants</vt:lpstr>
      <vt:lpstr>Floating Point Constants</vt:lpstr>
      <vt:lpstr>Character Constants</vt:lpstr>
      <vt:lpstr>Escape Sequences</vt:lpstr>
      <vt:lpstr>Example: Character Constants</vt:lpstr>
      <vt:lpstr>String Constants</vt:lpstr>
      <vt:lpstr>Enumeration Constants</vt:lpstr>
      <vt:lpstr>Example: Weekday</vt:lpstr>
      <vt:lpstr>Example:  More Enumeration Constants</vt:lpstr>
      <vt:lpstr>Variable Declarations</vt:lpstr>
      <vt:lpstr>Declarations and Initializations</vt:lpstr>
      <vt:lpstr>const   Defined Variables as constants</vt:lpstr>
      <vt:lpstr>Variable Scope &amp; Life Span</vt:lpstr>
      <vt:lpstr>Where do you Declare Variables?</vt:lpstr>
      <vt:lpstr>Example: Scope</vt:lpstr>
      <vt:lpstr>Example: Scope</vt:lpstr>
      <vt:lpstr>Static keyword</vt:lpstr>
      <vt:lpstr>Example</vt:lpstr>
      <vt:lpstr>static Variables/Functions important</vt:lpstr>
      <vt:lpstr>Example static Variables/Functions</vt:lpstr>
      <vt:lpstr>Arithmetic Operators</vt:lpstr>
      <vt:lpstr>Arithmetic Operators</vt:lpstr>
      <vt:lpstr>Precedence </vt:lpstr>
      <vt:lpstr>Example: Precedence </vt:lpstr>
      <vt:lpstr>Example: Precedence </vt:lpstr>
      <vt:lpstr>Example: Modulus </vt:lpstr>
      <vt:lpstr>Example: Modulus </vt:lpstr>
      <vt:lpstr>Relational and Logical Operators</vt:lpstr>
      <vt:lpstr>Relation Operators</vt:lpstr>
      <vt:lpstr>Example: Relation Operator</vt:lpstr>
      <vt:lpstr>Logical Operators</vt:lpstr>
      <vt:lpstr>Example: Logical Operator</vt:lpstr>
      <vt:lpstr>Type Conversions</vt:lpstr>
      <vt:lpstr>Type Conversions</vt:lpstr>
      <vt:lpstr>Implicit Type Conversion</vt:lpstr>
      <vt:lpstr>Example: Coercion</vt:lpstr>
      <vt:lpstr>Example: atoi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Increment and Decrement Operators</vt:lpstr>
      <vt:lpstr>Increment and Decrement Operators</vt:lpstr>
      <vt:lpstr>Example: Increment and Decrement Operators</vt:lpstr>
      <vt:lpstr>Example: Squeeze</vt:lpstr>
      <vt:lpstr>Example: Squeeze</vt:lpstr>
      <vt:lpstr>Bitwise Operators</vt:lpstr>
      <vt:lpstr>Bitwise Operators</vt:lpstr>
      <vt:lpstr>Example: Bitwise Operators</vt:lpstr>
      <vt:lpstr>Example: getbits</vt:lpstr>
      <vt:lpstr>Example: getbits</vt:lpstr>
      <vt:lpstr>Example: getbits</vt:lpstr>
      <vt:lpstr>Example: getbits</vt:lpstr>
      <vt:lpstr>Example: getbits</vt:lpstr>
      <vt:lpstr>Example: getbits</vt:lpstr>
      <vt:lpstr>Assignment Operators and Expressions</vt:lpstr>
      <vt:lpstr>Assignment Operators</vt:lpstr>
      <vt:lpstr>Assignment Operators</vt:lpstr>
      <vt:lpstr>Example: bitcount</vt:lpstr>
      <vt:lpstr>Conditional Expressions</vt:lpstr>
      <vt:lpstr>Conditional Expressions</vt:lpstr>
      <vt:lpstr>Example: min/max</vt:lpstr>
      <vt:lpstr>Example: min/max</vt:lpstr>
      <vt:lpstr>Example: Male/Female</vt:lpstr>
      <vt:lpstr>Precedence and Order of Evaluation</vt:lpstr>
      <vt:lpstr>Precedence and Order of Evaluation</vt:lpstr>
      <vt:lpstr>Example</vt:lpstr>
      <vt:lpstr>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1 - C</dc:title>
  <dc:subject/>
  <dc:creator>Tricha</dc:creator>
  <cp:keywords/>
  <dc:description/>
  <cp:lastModifiedBy>IMT2019043 Kautuk Raj</cp:lastModifiedBy>
  <cp:revision>31</cp:revision>
  <dcterms:created xsi:type="dcterms:W3CDTF">2017-07-14T03:41:02Z</dcterms:created>
  <dcterms:modified xsi:type="dcterms:W3CDTF">2019-09-19T13:29:02Z</dcterms:modified>
  <cp:category/>
</cp:coreProperties>
</file>