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72" r:id="rId6"/>
    <p:sldId id="312" r:id="rId7"/>
    <p:sldId id="313" r:id="rId8"/>
    <p:sldId id="314" r:id="rId9"/>
    <p:sldId id="31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0" r:id="rId23"/>
    <p:sldId id="261" r:id="rId24"/>
    <p:sldId id="262" r:id="rId25"/>
    <p:sldId id="286" r:id="rId26"/>
    <p:sldId id="285" r:id="rId27"/>
    <p:sldId id="263" r:id="rId28"/>
    <p:sldId id="287" r:id="rId29"/>
    <p:sldId id="288" r:id="rId30"/>
    <p:sldId id="292" r:id="rId31"/>
    <p:sldId id="293" r:id="rId32"/>
    <p:sldId id="294" r:id="rId33"/>
    <p:sldId id="295" r:id="rId34"/>
    <p:sldId id="296" r:id="rId35"/>
    <p:sldId id="264" r:id="rId36"/>
    <p:sldId id="297" r:id="rId37"/>
    <p:sldId id="265" r:id="rId38"/>
    <p:sldId id="298" r:id="rId39"/>
    <p:sldId id="266" r:id="rId40"/>
    <p:sldId id="267" r:id="rId41"/>
    <p:sldId id="299" r:id="rId42"/>
    <p:sldId id="300" r:id="rId43"/>
    <p:sldId id="301" r:id="rId44"/>
    <p:sldId id="322" r:id="rId45"/>
    <p:sldId id="323" r:id="rId46"/>
    <p:sldId id="324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5" r:id="rId64"/>
    <p:sldId id="326" r:id="rId65"/>
    <p:sldId id="327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15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5211F3-561B-2B4F-8BC3-8FCA76B71C3E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EF3C3A36-A142-524E-8527-4127557BBA95}">
      <dgm:prSet phldrT="[Text]"/>
      <dgm:spPr/>
      <dgm:t>
        <a:bodyPr/>
        <a:lstStyle/>
        <a:p>
          <a:r>
            <a:rPr lang="en-US" dirty="0"/>
            <a:t>Statement 1</a:t>
          </a:r>
        </a:p>
      </dgm:t>
    </dgm:pt>
    <dgm:pt modelId="{006B4A53-341E-1242-AA93-CC77B1E538D1}" type="parTrans" cxnId="{8D77F991-AC75-C841-9E02-8877C1BACFEE}">
      <dgm:prSet/>
      <dgm:spPr/>
      <dgm:t>
        <a:bodyPr/>
        <a:lstStyle/>
        <a:p>
          <a:endParaRPr lang="en-US"/>
        </a:p>
      </dgm:t>
    </dgm:pt>
    <dgm:pt modelId="{3CF6E6EE-D950-CA42-9057-33FA8CAD0D05}" type="sibTrans" cxnId="{8D77F991-AC75-C841-9E02-8877C1BACFEE}">
      <dgm:prSet/>
      <dgm:spPr/>
      <dgm:t>
        <a:bodyPr/>
        <a:lstStyle/>
        <a:p>
          <a:endParaRPr lang="en-US"/>
        </a:p>
      </dgm:t>
    </dgm:pt>
    <dgm:pt modelId="{B5C2D0DA-6F1E-2741-9110-586ECF1B99E4}">
      <dgm:prSet phldrT="[Text]"/>
      <dgm:spPr/>
      <dgm:t>
        <a:bodyPr/>
        <a:lstStyle/>
        <a:p>
          <a:r>
            <a:rPr lang="en-US" dirty="0"/>
            <a:t>Statement 2</a:t>
          </a:r>
        </a:p>
      </dgm:t>
    </dgm:pt>
    <dgm:pt modelId="{89B3EC50-5F0F-DC4C-8EDF-B00B1CD4AC2C}" type="parTrans" cxnId="{9D23F3D3-A7A3-504C-BDEB-B69A4AA5C2E4}">
      <dgm:prSet/>
      <dgm:spPr/>
      <dgm:t>
        <a:bodyPr/>
        <a:lstStyle/>
        <a:p>
          <a:endParaRPr lang="en-US"/>
        </a:p>
      </dgm:t>
    </dgm:pt>
    <dgm:pt modelId="{00519869-9809-B742-83B2-54B25CF56C57}" type="sibTrans" cxnId="{9D23F3D3-A7A3-504C-BDEB-B69A4AA5C2E4}">
      <dgm:prSet/>
      <dgm:spPr/>
      <dgm:t>
        <a:bodyPr/>
        <a:lstStyle/>
        <a:p>
          <a:endParaRPr lang="en-US"/>
        </a:p>
      </dgm:t>
    </dgm:pt>
    <dgm:pt modelId="{0B9C2044-6530-4E4F-AB4D-358A6BC581CA}">
      <dgm:prSet phldrT="[Text]"/>
      <dgm:spPr/>
      <dgm:t>
        <a:bodyPr/>
        <a:lstStyle/>
        <a:p>
          <a:r>
            <a:rPr lang="en-US" dirty="0"/>
            <a:t>Statement 3</a:t>
          </a:r>
        </a:p>
      </dgm:t>
    </dgm:pt>
    <dgm:pt modelId="{A8DF0070-E534-384F-9C10-ECFE5ED95C82}" type="parTrans" cxnId="{8433473D-BB13-854C-9F65-5DAE39E631CF}">
      <dgm:prSet/>
      <dgm:spPr/>
      <dgm:t>
        <a:bodyPr/>
        <a:lstStyle/>
        <a:p>
          <a:endParaRPr lang="en-US"/>
        </a:p>
      </dgm:t>
    </dgm:pt>
    <dgm:pt modelId="{4F40024F-6E84-C248-9A2B-809593CA9D29}" type="sibTrans" cxnId="{8433473D-BB13-854C-9F65-5DAE39E631CF}">
      <dgm:prSet/>
      <dgm:spPr/>
      <dgm:t>
        <a:bodyPr/>
        <a:lstStyle/>
        <a:p>
          <a:endParaRPr lang="en-US"/>
        </a:p>
      </dgm:t>
    </dgm:pt>
    <dgm:pt modelId="{833FD748-9D87-0942-A304-F7B049521591}" type="pres">
      <dgm:prSet presAssocID="{825211F3-561B-2B4F-8BC3-8FCA76B71C3E}" presName="linearFlow" presStyleCnt="0">
        <dgm:presLayoutVars>
          <dgm:resizeHandles val="exact"/>
        </dgm:presLayoutVars>
      </dgm:prSet>
      <dgm:spPr/>
    </dgm:pt>
    <dgm:pt modelId="{71FE9B85-5691-DE44-82FE-12246C7AF907}" type="pres">
      <dgm:prSet presAssocID="{EF3C3A36-A142-524E-8527-4127557BBA95}" presName="node" presStyleLbl="node1" presStyleIdx="0" presStyleCnt="3">
        <dgm:presLayoutVars>
          <dgm:bulletEnabled val="1"/>
        </dgm:presLayoutVars>
      </dgm:prSet>
      <dgm:spPr/>
    </dgm:pt>
    <dgm:pt modelId="{D6CE147A-25FE-0E47-9DEA-027E62954ABE}" type="pres">
      <dgm:prSet presAssocID="{3CF6E6EE-D950-CA42-9057-33FA8CAD0D05}" presName="sibTrans" presStyleLbl="sibTrans2D1" presStyleIdx="0" presStyleCnt="2"/>
      <dgm:spPr/>
    </dgm:pt>
    <dgm:pt modelId="{7439CD5C-F7CF-F748-9555-DD59F70C38EC}" type="pres">
      <dgm:prSet presAssocID="{3CF6E6EE-D950-CA42-9057-33FA8CAD0D05}" presName="connectorText" presStyleLbl="sibTrans2D1" presStyleIdx="0" presStyleCnt="2"/>
      <dgm:spPr/>
    </dgm:pt>
    <dgm:pt modelId="{66E7CFA9-5FEF-0E4C-9D92-B0E4BFA00985}" type="pres">
      <dgm:prSet presAssocID="{B5C2D0DA-6F1E-2741-9110-586ECF1B99E4}" presName="node" presStyleLbl="node1" presStyleIdx="1" presStyleCnt="3">
        <dgm:presLayoutVars>
          <dgm:bulletEnabled val="1"/>
        </dgm:presLayoutVars>
      </dgm:prSet>
      <dgm:spPr/>
    </dgm:pt>
    <dgm:pt modelId="{228DB5DA-A8AF-724F-B60E-E26AC5FD38C1}" type="pres">
      <dgm:prSet presAssocID="{00519869-9809-B742-83B2-54B25CF56C57}" presName="sibTrans" presStyleLbl="sibTrans2D1" presStyleIdx="1" presStyleCnt="2"/>
      <dgm:spPr/>
    </dgm:pt>
    <dgm:pt modelId="{D33B5B3E-DD15-9846-BEF9-3643A40593E5}" type="pres">
      <dgm:prSet presAssocID="{00519869-9809-B742-83B2-54B25CF56C57}" presName="connectorText" presStyleLbl="sibTrans2D1" presStyleIdx="1" presStyleCnt="2"/>
      <dgm:spPr/>
    </dgm:pt>
    <dgm:pt modelId="{18FD6772-29EC-214D-8884-A85457EE01FE}" type="pres">
      <dgm:prSet presAssocID="{0B9C2044-6530-4E4F-AB4D-358A6BC581CA}" presName="node" presStyleLbl="node1" presStyleIdx="2" presStyleCnt="3">
        <dgm:presLayoutVars>
          <dgm:bulletEnabled val="1"/>
        </dgm:presLayoutVars>
      </dgm:prSet>
      <dgm:spPr/>
    </dgm:pt>
  </dgm:ptLst>
  <dgm:cxnLst>
    <dgm:cxn modelId="{40B4C401-6904-7445-9A8A-963B0CBF32C4}" type="presOf" srcId="{EF3C3A36-A142-524E-8527-4127557BBA95}" destId="{71FE9B85-5691-DE44-82FE-12246C7AF907}" srcOrd="0" destOrd="0" presId="urn:microsoft.com/office/officeart/2005/8/layout/process2"/>
    <dgm:cxn modelId="{0C1E5519-82C2-AC46-AE84-495784E3749D}" type="presOf" srcId="{00519869-9809-B742-83B2-54B25CF56C57}" destId="{228DB5DA-A8AF-724F-B60E-E26AC5FD38C1}" srcOrd="0" destOrd="0" presId="urn:microsoft.com/office/officeart/2005/8/layout/process2"/>
    <dgm:cxn modelId="{8433473D-BB13-854C-9F65-5DAE39E631CF}" srcId="{825211F3-561B-2B4F-8BC3-8FCA76B71C3E}" destId="{0B9C2044-6530-4E4F-AB4D-358A6BC581CA}" srcOrd="2" destOrd="0" parTransId="{A8DF0070-E534-384F-9C10-ECFE5ED95C82}" sibTransId="{4F40024F-6E84-C248-9A2B-809593CA9D29}"/>
    <dgm:cxn modelId="{9813BC3D-CD19-FE49-938E-FE2FAE29446D}" type="presOf" srcId="{3CF6E6EE-D950-CA42-9057-33FA8CAD0D05}" destId="{7439CD5C-F7CF-F748-9555-DD59F70C38EC}" srcOrd="1" destOrd="0" presId="urn:microsoft.com/office/officeart/2005/8/layout/process2"/>
    <dgm:cxn modelId="{44246061-5049-4143-8F2C-60B10FD50F64}" type="presOf" srcId="{B5C2D0DA-6F1E-2741-9110-586ECF1B99E4}" destId="{66E7CFA9-5FEF-0E4C-9D92-B0E4BFA00985}" srcOrd="0" destOrd="0" presId="urn:microsoft.com/office/officeart/2005/8/layout/process2"/>
    <dgm:cxn modelId="{AB43F551-BF66-B94D-A618-82E9D1A4D348}" type="presOf" srcId="{825211F3-561B-2B4F-8BC3-8FCA76B71C3E}" destId="{833FD748-9D87-0942-A304-F7B049521591}" srcOrd="0" destOrd="0" presId="urn:microsoft.com/office/officeart/2005/8/layout/process2"/>
    <dgm:cxn modelId="{49A50D8A-A9FD-3643-A29A-F66A9E20E0E5}" type="presOf" srcId="{3CF6E6EE-D950-CA42-9057-33FA8CAD0D05}" destId="{D6CE147A-25FE-0E47-9DEA-027E62954ABE}" srcOrd="0" destOrd="0" presId="urn:microsoft.com/office/officeart/2005/8/layout/process2"/>
    <dgm:cxn modelId="{8D77F991-AC75-C841-9E02-8877C1BACFEE}" srcId="{825211F3-561B-2B4F-8BC3-8FCA76B71C3E}" destId="{EF3C3A36-A142-524E-8527-4127557BBA95}" srcOrd="0" destOrd="0" parTransId="{006B4A53-341E-1242-AA93-CC77B1E538D1}" sibTransId="{3CF6E6EE-D950-CA42-9057-33FA8CAD0D05}"/>
    <dgm:cxn modelId="{14C4E7AF-417C-CE49-AAE7-2F8744DAF915}" type="presOf" srcId="{0B9C2044-6530-4E4F-AB4D-358A6BC581CA}" destId="{18FD6772-29EC-214D-8884-A85457EE01FE}" srcOrd="0" destOrd="0" presId="urn:microsoft.com/office/officeart/2005/8/layout/process2"/>
    <dgm:cxn modelId="{E18640C4-6A25-0D41-B621-9032E3558BD4}" type="presOf" srcId="{00519869-9809-B742-83B2-54B25CF56C57}" destId="{D33B5B3E-DD15-9846-BEF9-3643A40593E5}" srcOrd="1" destOrd="0" presId="urn:microsoft.com/office/officeart/2005/8/layout/process2"/>
    <dgm:cxn modelId="{9D23F3D3-A7A3-504C-BDEB-B69A4AA5C2E4}" srcId="{825211F3-561B-2B4F-8BC3-8FCA76B71C3E}" destId="{B5C2D0DA-6F1E-2741-9110-586ECF1B99E4}" srcOrd="1" destOrd="0" parTransId="{89B3EC50-5F0F-DC4C-8EDF-B00B1CD4AC2C}" sibTransId="{00519869-9809-B742-83B2-54B25CF56C57}"/>
    <dgm:cxn modelId="{5EDD1242-76A2-FE47-98F6-689991A1D634}" type="presParOf" srcId="{833FD748-9D87-0942-A304-F7B049521591}" destId="{71FE9B85-5691-DE44-82FE-12246C7AF907}" srcOrd="0" destOrd="0" presId="urn:microsoft.com/office/officeart/2005/8/layout/process2"/>
    <dgm:cxn modelId="{EC1CBF8F-7494-AA42-923C-CB4DA7BADACD}" type="presParOf" srcId="{833FD748-9D87-0942-A304-F7B049521591}" destId="{D6CE147A-25FE-0E47-9DEA-027E62954ABE}" srcOrd="1" destOrd="0" presId="urn:microsoft.com/office/officeart/2005/8/layout/process2"/>
    <dgm:cxn modelId="{FFCC37B7-75D1-4241-9D31-F64C891BCB55}" type="presParOf" srcId="{D6CE147A-25FE-0E47-9DEA-027E62954ABE}" destId="{7439CD5C-F7CF-F748-9555-DD59F70C38EC}" srcOrd="0" destOrd="0" presId="urn:microsoft.com/office/officeart/2005/8/layout/process2"/>
    <dgm:cxn modelId="{9647E9EA-F9A9-CF49-8CD8-3781477F57BB}" type="presParOf" srcId="{833FD748-9D87-0942-A304-F7B049521591}" destId="{66E7CFA9-5FEF-0E4C-9D92-B0E4BFA00985}" srcOrd="2" destOrd="0" presId="urn:microsoft.com/office/officeart/2005/8/layout/process2"/>
    <dgm:cxn modelId="{F4B4F988-1921-064E-9CC5-CCA9BC163BBF}" type="presParOf" srcId="{833FD748-9D87-0942-A304-F7B049521591}" destId="{228DB5DA-A8AF-724F-B60E-E26AC5FD38C1}" srcOrd="3" destOrd="0" presId="urn:microsoft.com/office/officeart/2005/8/layout/process2"/>
    <dgm:cxn modelId="{BB778CC2-93B4-564C-9801-626E3F299CB3}" type="presParOf" srcId="{228DB5DA-A8AF-724F-B60E-E26AC5FD38C1}" destId="{D33B5B3E-DD15-9846-BEF9-3643A40593E5}" srcOrd="0" destOrd="0" presId="urn:microsoft.com/office/officeart/2005/8/layout/process2"/>
    <dgm:cxn modelId="{6247BF24-FBF2-1541-B920-7E8822436AE7}" type="presParOf" srcId="{833FD748-9D87-0942-A304-F7B049521591}" destId="{18FD6772-29EC-214D-8884-A85457EE01F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E9B85-5691-DE44-82FE-12246C7AF907}">
      <dsp:nvSpPr>
        <dsp:cNvPr id="0" name=""/>
        <dsp:cNvSpPr/>
      </dsp:nvSpPr>
      <dsp:spPr>
        <a:xfrm>
          <a:off x="1909511" y="0"/>
          <a:ext cx="1314450" cy="730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Statement 1</a:t>
          </a:r>
        </a:p>
      </dsp:txBody>
      <dsp:txXfrm>
        <a:off x="1930899" y="21388"/>
        <a:ext cx="1271674" cy="687474"/>
      </dsp:txXfrm>
    </dsp:sp>
    <dsp:sp modelId="{D6CE147A-25FE-0E47-9DEA-027E62954ABE}">
      <dsp:nvSpPr>
        <dsp:cNvPr id="0" name=""/>
        <dsp:cNvSpPr/>
      </dsp:nvSpPr>
      <dsp:spPr>
        <a:xfrm rot="5400000">
          <a:off x="2429815" y="748506"/>
          <a:ext cx="273843" cy="3286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2468153" y="775891"/>
        <a:ext cx="197168" cy="191690"/>
      </dsp:txXfrm>
    </dsp:sp>
    <dsp:sp modelId="{66E7CFA9-5FEF-0E4C-9D92-B0E4BFA00985}">
      <dsp:nvSpPr>
        <dsp:cNvPr id="0" name=""/>
        <dsp:cNvSpPr/>
      </dsp:nvSpPr>
      <dsp:spPr>
        <a:xfrm>
          <a:off x="1909511" y="1095374"/>
          <a:ext cx="1314450" cy="730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Statement 2</a:t>
          </a:r>
        </a:p>
      </dsp:txBody>
      <dsp:txXfrm>
        <a:off x="1930899" y="1116762"/>
        <a:ext cx="1271674" cy="687474"/>
      </dsp:txXfrm>
    </dsp:sp>
    <dsp:sp modelId="{228DB5DA-A8AF-724F-B60E-E26AC5FD38C1}">
      <dsp:nvSpPr>
        <dsp:cNvPr id="0" name=""/>
        <dsp:cNvSpPr/>
      </dsp:nvSpPr>
      <dsp:spPr>
        <a:xfrm rot="5400000">
          <a:off x="2429815" y="1843881"/>
          <a:ext cx="273843" cy="3286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2468153" y="1871266"/>
        <a:ext cx="197168" cy="191690"/>
      </dsp:txXfrm>
    </dsp:sp>
    <dsp:sp modelId="{18FD6772-29EC-214D-8884-A85457EE01FE}">
      <dsp:nvSpPr>
        <dsp:cNvPr id="0" name=""/>
        <dsp:cNvSpPr/>
      </dsp:nvSpPr>
      <dsp:spPr>
        <a:xfrm>
          <a:off x="1909511" y="2190750"/>
          <a:ext cx="1314450" cy="730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Statement 3</a:t>
          </a:r>
        </a:p>
      </dsp:txBody>
      <dsp:txXfrm>
        <a:off x="1930899" y="2212138"/>
        <a:ext cx="1271674" cy="687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57704-AE7A-4141-8FDE-FBF3BA9DA1A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046A3-F247-024D-AFED-615A3F8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9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1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3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2362200"/>
            <a:ext cx="7693025" cy="37242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E25A3AA6-BCF0-4A15-9B96-A3DC13D6C88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917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41910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©2004 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0E739CCD-7A49-8E4D-8635-569F8ABFE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37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99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8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8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3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5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0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800" b="1">
                <a:latin typeface="Arial" charset="0"/>
              </a:rPr>
              <a:t>Control Statements in C</a:t>
            </a:r>
          </a:p>
        </p:txBody>
      </p:sp>
    </p:spTree>
    <p:extLst>
      <p:ext uri="{BB962C8B-B14F-4D97-AF65-F5344CB8AC3E}">
        <p14:creationId xmlns:p14="http://schemas.microsoft.com/office/powerpoint/2010/main" val="71296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196975"/>
            <a:ext cx="8534400" cy="5516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program may choose among alternative statements by testing the value of key variables.</a:t>
            </a:r>
          </a:p>
          <a:p>
            <a:pPr lvl="1">
              <a:lnSpc>
                <a:spcPct val="90000"/>
              </a:lnSpc>
            </a:pPr>
            <a:r>
              <a:rPr lang="en-US"/>
              <a:t>e.g., if( </a:t>
            </a:r>
            <a:r>
              <a:rPr lang="en-US" b="1">
                <a:solidFill>
                  <a:schemeClr val="accent2"/>
                </a:solidFill>
              </a:rPr>
              <a:t>your_grade &gt; 60</a:t>
            </a:r>
            <a:r>
              <a:rPr lang="en-US"/>
              <a:t> 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	printf(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you are passed!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);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Condition</a:t>
            </a:r>
            <a:r>
              <a:rPr lang="en-US"/>
              <a:t> is an expression that is either false (represented by 0) or true (represented by 1).</a:t>
            </a:r>
          </a:p>
          <a:p>
            <a:pPr lvl="1">
              <a:lnSpc>
                <a:spcPct val="90000"/>
              </a:lnSpc>
            </a:pPr>
            <a:r>
              <a:rPr lang="en-US"/>
              <a:t>e.g., </a:t>
            </a:r>
            <a:r>
              <a:rPr lang="ja-JP" altLang="en-US">
                <a:latin typeface="Arial"/>
              </a:rPr>
              <a:t>“</a:t>
            </a:r>
            <a:r>
              <a:rPr lang="en-US" b="1">
                <a:solidFill>
                  <a:schemeClr val="accent2"/>
                </a:solidFill>
              </a:rPr>
              <a:t>your_grade &gt; 60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is a condition.</a:t>
            </a:r>
          </a:p>
          <a:p>
            <a:pPr>
              <a:lnSpc>
                <a:spcPct val="90000"/>
              </a:lnSpc>
            </a:pPr>
            <a:r>
              <a:rPr lang="en-US"/>
              <a:t>Conditions may contain </a:t>
            </a: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relational</a:t>
            </a:r>
            <a:r>
              <a:rPr lang="en-US"/>
              <a:t> or </a:t>
            </a: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equality</a:t>
            </a: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operators</a:t>
            </a:r>
            <a:r>
              <a:rPr lang="en-US"/>
              <a:t>, and have the following forms.</a:t>
            </a:r>
          </a:p>
          <a:p>
            <a:pPr lvl="1">
              <a:lnSpc>
                <a:spcPct val="90000"/>
              </a:lnSpc>
            </a:pPr>
            <a:r>
              <a:rPr lang="en-US"/>
              <a:t>variable </a:t>
            </a: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relational-operator</a:t>
            </a:r>
            <a:r>
              <a:rPr lang="en-US"/>
              <a:t> variable (or constant)</a:t>
            </a:r>
          </a:p>
          <a:p>
            <a:pPr lvl="1">
              <a:lnSpc>
                <a:spcPct val="90000"/>
              </a:lnSpc>
            </a:pPr>
            <a:r>
              <a:rPr lang="en-US"/>
              <a:t>variable </a:t>
            </a: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equality-operator</a:t>
            </a:r>
            <a:r>
              <a:rPr lang="en-US"/>
              <a:t> variable (or constant)</a:t>
            </a:r>
          </a:p>
        </p:txBody>
      </p:sp>
    </p:spTree>
    <p:extLst>
      <p:ext uri="{BB962C8B-B14F-4D97-AF65-F5344CB8AC3E}">
        <p14:creationId xmlns:p14="http://schemas.microsoft.com/office/powerpoint/2010/main" val="350184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 Used in Conditions</a:t>
            </a:r>
          </a:p>
        </p:txBody>
      </p:sp>
      <p:graphicFrame>
        <p:nvGraphicFramePr>
          <p:cNvPr id="545839" name="Group 47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534400" cy="4419601"/>
        </p:xfrm>
        <a:graphic>
          <a:graphicData uri="http://schemas.openxmlformats.org/drawingml/2006/table">
            <a:tbl>
              <a:tblPr/>
              <a:tblGrid>
                <a:gridCol w="2179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3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Relational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Relational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Relational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Relational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Equality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Not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Equality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10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Conditions</a:t>
            </a:r>
          </a:p>
        </p:txBody>
      </p:sp>
      <p:graphicFrame>
        <p:nvGraphicFramePr>
          <p:cNvPr id="547890" name="Group 50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534400" cy="4411345"/>
        </p:xfrm>
        <a:graphic>
          <a:graphicData uri="http://schemas.openxmlformats.org/drawingml/2006/table">
            <a:tbl>
              <a:tblPr/>
              <a:tblGrid>
                <a:gridCol w="174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3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Condition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&lt;=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less than or equal to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Power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&lt;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MAX_POW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Power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less than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MAX_POW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mom_or_dad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== 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‘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mom_or_dad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equal to 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‘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num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!=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SETINEL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num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not equal to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SETINEL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03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three kinds of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logical operators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  <a:p>
            <a:pPr lvl="1"/>
            <a:r>
              <a:rPr lang="en-US" b="1">
                <a:solidFill>
                  <a:schemeClr val="folHlink"/>
                </a:solidFill>
                <a:latin typeface="Courier New" charset="0"/>
              </a:rPr>
              <a:t>&amp;&amp;</a:t>
            </a:r>
            <a:r>
              <a:rPr lang="en-US"/>
              <a:t>: and</a:t>
            </a:r>
          </a:p>
          <a:p>
            <a:pPr lvl="1"/>
            <a:r>
              <a:rPr lang="en-US" b="1">
                <a:solidFill>
                  <a:schemeClr val="folHlink"/>
                </a:solidFill>
                <a:latin typeface="Courier New" charset="0"/>
              </a:rPr>
              <a:t>||</a:t>
            </a:r>
            <a:r>
              <a:rPr lang="en-US"/>
              <a:t>: or</a:t>
            </a:r>
          </a:p>
          <a:p>
            <a:pPr lvl="1"/>
            <a:r>
              <a:rPr lang="en-US" b="1">
                <a:solidFill>
                  <a:schemeClr val="folHlink"/>
                </a:solidFill>
                <a:latin typeface="Courier New" charset="0"/>
              </a:rPr>
              <a:t>!</a:t>
            </a:r>
            <a:r>
              <a:rPr lang="en-US"/>
              <a:t>: not</a:t>
            </a:r>
          </a:p>
          <a:p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Logical expression</a:t>
            </a:r>
            <a:r>
              <a:rPr lang="en-US"/>
              <a:t> is an expression which uses one or more logical operators, e.g.,</a:t>
            </a:r>
          </a:p>
          <a:p>
            <a:pPr lvl="1"/>
            <a:r>
              <a:rPr lang="en-US"/>
              <a:t>(temperature &gt; 90.0 </a:t>
            </a:r>
            <a:r>
              <a:rPr lang="en-US" b="1">
                <a:solidFill>
                  <a:schemeClr val="folHlink"/>
                </a:solidFill>
                <a:latin typeface="Courier New" charset="0"/>
              </a:rPr>
              <a:t>&amp;&amp;</a:t>
            </a:r>
            <a:r>
              <a:rPr lang="en-US"/>
              <a:t> humidity &gt; 0.90)</a:t>
            </a:r>
          </a:p>
          <a:p>
            <a:pPr lvl="1"/>
            <a:r>
              <a:rPr lang="en-US" b="1">
                <a:solidFill>
                  <a:schemeClr val="folHlink"/>
                </a:solidFill>
                <a:latin typeface="Courier New" charset="0"/>
              </a:rPr>
              <a:t>!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&lt;= 0 </a:t>
            </a:r>
            <a:r>
              <a:rPr lang="en-US" b="1">
                <a:solidFill>
                  <a:schemeClr val="folHlink"/>
                </a:solidFill>
                <a:latin typeface="Courier New" charset="0"/>
              </a:rPr>
              <a:t>||</a:t>
            </a:r>
            <a:r>
              <a:rPr lang="en-US"/>
              <a:t> </a:t>
            </a:r>
            <a:r>
              <a:rPr lang="en-US" i="1"/>
              <a:t>n</a:t>
            </a:r>
            <a:r>
              <a:rPr lang="en-US"/>
              <a:t> &gt;= 100).</a:t>
            </a:r>
          </a:p>
        </p:txBody>
      </p:sp>
    </p:spTree>
    <p:extLst>
      <p:ext uri="{BB962C8B-B14F-4D97-AF65-F5344CB8AC3E}">
        <p14:creationId xmlns:p14="http://schemas.microsoft.com/office/powerpoint/2010/main" val="265866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Truth Table of Logical Operators</a:t>
            </a:r>
          </a:p>
        </p:txBody>
      </p:sp>
      <p:graphicFrame>
        <p:nvGraphicFramePr>
          <p:cNvPr id="551009" name="Group 9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899256"/>
              </p:ext>
            </p:extLst>
          </p:nvPr>
        </p:nvGraphicFramePr>
        <p:xfrm>
          <a:off x="304800" y="1803298"/>
          <a:ext cx="8659813" cy="2590800"/>
        </p:xfrm>
        <a:graphic>
          <a:graphicData uri="http://schemas.openxmlformats.org/drawingml/2006/table">
            <a:tbl>
              <a:tblPr/>
              <a:tblGrid>
                <a:gridCol w="189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Op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Op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Op 1 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&amp;&amp;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Op 1 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||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nonzero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nonzero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nonzero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nonzero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51024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895116"/>
              </p:ext>
            </p:extLst>
          </p:nvPr>
        </p:nvGraphicFramePr>
        <p:xfrm>
          <a:off x="1524000" y="4827485"/>
          <a:ext cx="6096000" cy="180022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Op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!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Op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nonzero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50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72840"/>
            <a:ext cx="8534400" cy="1143000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1125538"/>
            <a:ext cx="4191000" cy="5472112"/>
          </a:xfrm>
        </p:spPr>
        <p:txBody>
          <a:bodyPr/>
          <a:lstStyle/>
          <a:p>
            <a:r>
              <a:rPr lang="en-US" sz="2800"/>
              <a:t>An operator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s </a:t>
            </a: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precedence</a:t>
            </a:r>
            <a:r>
              <a:rPr lang="en-US" sz="2800"/>
              <a:t> determines its order of evaluation.</a:t>
            </a:r>
          </a:p>
          <a:p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Unary operator</a:t>
            </a:r>
            <a:r>
              <a:rPr lang="en-US" sz="2800"/>
              <a:t> is an operator that has only one operand.</a:t>
            </a:r>
          </a:p>
          <a:p>
            <a:pPr lvl="1"/>
            <a:r>
              <a:rPr lang="en-US" sz="2400">
                <a:solidFill>
                  <a:schemeClr val="folHlink"/>
                </a:solidFill>
                <a:latin typeface="Courier New" charset="0"/>
              </a:rPr>
              <a:t>!</a:t>
            </a:r>
            <a:r>
              <a:rPr lang="en-US" sz="2400">
                <a:solidFill>
                  <a:schemeClr val="folHlink"/>
                </a:solidFill>
              </a:rPr>
              <a:t>, </a:t>
            </a:r>
            <a:r>
              <a:rPr lang="en-US" sz="2400">
                <a:solidFill>
                  <a:schemeClr val="folHlink"/>
                </a:solidFill>
                <a:latin typeface="Courier New" charset="0"/>
              </a:rPr>
              <a:t>+</a:t>
            </a:r>
            <a:r>
              <a:rPr lang="en-US" sz="2400">
                <a:solidFill>
                  <a:schemeClr val="folHlink"/>
                </a:solidFill>
              </a:rPr>
              <a:t>(plus sign), </a:t>
            </a:r>
            <a:r>
              <a:rPr lang="en-US" sz="2400">
                <a:solidFill>
                  <a:schemeClr val="folHlink"/>
                </a:solidFill>
                <a:latin typeface="Courier New" charset="0"/>
              </a:rPr>
              <a:t>-</a:t>
            </a:r>
            <a:r>
              <a:rPr lang="en-US" sz="2400">
                <a:solidFill>
                  <a:schemeClr val="folHlink"/>
                </a:solidFill>
              </a:rPr>
              <a:t>(minus sign), and </a:t>
            </a:r>
            <a:r>
              <a:rPr lang="en-US" sz="2400">
                <a:solidFill>
                  <a:schemeClr val="folHlink"/>
                </a:solidFill>
                <a:latin typeface="Courier New" charset="0"/>
              </a:rPr>
              <a:t>&amp;</a:t>
            </a:r>
            <a:r>
              <a:rPr lang="en-US" sz="2400">
                <a:solidFill>
                  <a:schemeClr val="folHlink"/>
                </a:solidFill>
              </a:rPr>
              <a:t>(address of)</a:t>
            </a:r>
          </a:p>
          <a:p>
            <a:pPr lvl="1"/>
            <a:r>
              <a:rPr lang="en-US" sz="2400"/>
              <a:t>They are evaluated second only after function calls.</a:t>
            </a:r>
          </a:p>
        </p:txBody>
      </p:sp>
      <p:graphicFrame>
        <p:nvGraphicFramePr>
          <p:cNvPr id="554032" name="Group 4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7026621"/>
              </p:ext>
            </p:extLst>
          </p:nvPr>
        </p:nvGraphicFramePr>
        <p:xfrm>
          <a:off x="4427538" y="1125540"/>
          <a:ext cx="4411662" cy="5448134"/>
        </p:xfrm>
        <a:graphic>
          <a:graphicData uri="http://schemas.openxmlformats.org/drawingml/2006/table">
            <a:tbl>
              <a:tblPr/>
              <a:tblGrid>
                <a:gridCol w="220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Precedence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function calls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highest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! + - 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* /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+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&lt; &lt;= &gt;=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== 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lowest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54033" name="Line 49"/>
          <p:cNvSpPr>
            <a:spLocks noChangeShapeType="1"/>
          </p:cNvSpPr>
          <p:nvPr/>
        </p:nvSpPr>
        <p:spPr bwMode="auto">
          <a:xfrm>
            <a:off x="7667625" y="2420938"/>
            <a:ext cx="0" cy="3455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23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</a:t>
            </a:r>
            <a:fld id="{9C24F757-2D9F-9A48-AE9D-8CF6C6EDDBC3}" type="slidenum">
              <a:rPr lang="en-US"/>
              <a:pPr/>
              <a:t>16</a:t>
            </a:fld>
            <a:endParaRPr lang="en-US"/>
          </a:p>
        </p:txBody>
      </p:sp>
      <p:pic>
        <p:nvPicPr>
          <p:cNvPr id="507906" name="Picture 2" descr="fig040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501775"/>
            <a:ext cx="7848600" cy="533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790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93193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Evaluation for </a:t>
            </a:r>
            <a:br>
              <a:rPr lang="en-US" sz="3600" dirty="0"/>
            </a:br>
            <a:r>
              <a:rPr lang="en-US" sz="3600" dirty="0">
                <a:solidFill>
                  <a:schemeClr val="folHlink"/>
                </a:solidFill>
                <a:latin typeface="Courier New" charset="0"/>
              </a:rPr>
              <a:t>!flag || (y + z  &gt;=  x - z)</a:t>
            </a:r>
          </a:p>
        </p:txBody>
      </p:sp>
      <p:sp>
        <p:nvSpPr>
          <p:cNvPr id="507908" name="AutoShape 4"/>
          <p:cNvSpPr>
            <a:spLocks noChangeArrowheads="1"/>
          </p:cNvSpPr>
          <p:nvPr/>
        </p:nvSpPr>
        <p:spPr bwMode="auto">
          <a:xfrm>
            <a:off x="2700338" y="5589588"/>
            <a:ext cx="2087562" cy="863600"/>
          </a:xfrm>
          <a:prstGeom prst="wedgeRectCallout">
            <a:avLst>
              <a:gd name="adj1" fmla="val -74412"/>
              <a:gd name="adj2" fmla="val -8125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charset="0"/>
              </a:rPr>
              <a:t>Evaluation tree</a:t>
            </a:r>
          </a:p>
        </p:txBody>
      </p:sp>
      <p:sp>
        <p:nvSpPr>
          <p:cNvPr id="507909" name="AutoShape 5"/>
          <p:cNvSpPr>
            <a:spLocks noChangeArrowheads="1"/>
          </p:cNvSpPr>
          <p:nvPr/>
        </p:nvSpPr>
        <p:spPr bwMode="auto">
          <a:xfrm>
            <a:off x="6156325" y="5229225"/>
            <a:ext cx="2663825" cy="863600"/>
          </a:xfrm>
          <a:prstGeom prst="wedgeRectCallout">
            <a:avLst>
              <a:gd name="adj1" fmla="val -85102"/>
              <a:gd name="adj2" fmla="val -79963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charset="0"/>
              </a:rPr>
              <a:t>The result of this expression is true</a:t>
            </a:r>
          </a:p>
        </p:txBody>
      </p:sp>
    </p:spTree>
    <p:extLst>
      <p:ext uri="{BB962C8B-B14F-4D97-AF65-F5344CB8AC3E}">
        <p14:creationId xmlns:p14="http://schemas.microsoft.com/office/powerpoint/2010/main" val="27076695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8" grpId="0" animBg="1"/>
      <p:bldP spid="5079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Characters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6975"/>
            <a:ext cx="8534400" cy="1468438"/>
          </a:xfrm>
        </p:spPr>
        <p:txBody>
          <a:bodyPr/>
          <a:lstStyle/>
          <a:p>
            <a:r>
              <a:rPr lang="en-US"/>
              <a:t>We can also compare characters in C using the </a:t>
            </a: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relational</a:t>
            </a:r>
            <a:r>
              <a:rPr lang="en-US"/>
              <a:t> and </a:t>
            </a: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equality operators</a:t>
            </a:r>
            <a:r>
              <a:rPr lang="en-US"/>
              <a:t>.</a:t>
            </a:r>
          </a:p>
        </p:txBody>
      </p:sp>
      <p:graphicFrame>
        <p:nvGraphicFramePr>
          <p:cNvPr id="556061" name="Group 29"/>
          <p:cNvGraphicFramePr>
            <a:graphicFrameLocks noGrp="1"/>
          </p:cNvGraphicFramePr>
          <p:nvPr/>
        </p:nvGraphicFramePr>
        <p:xfrm>
          <a:off x="1524000" y="2492375"/>
          <a:ext cx="6096000" cy="3600451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Expression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‘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&gt;= 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‘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 (true)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‘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&lt; 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‘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 (true)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‘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Z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== 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‘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z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 (false)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‘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&lt;= 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‘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system dependent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804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DeMorgan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Theorem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6975"/>
            <a:ext cx="8534400" cy="5472113"/>
          </a:xfrm>
        </p:spPr>
        <p:txBody>
          <a:bodyPr/>
          <a:lstStyle/>
          <a:p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DeMorgan</a:t>
            </a:r>
            <a:r>
              <a:rPr lang="ja-JP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</a:rPr>
              <a:t>’</a:t>
            </a: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 theorem</a:t>
            </a:r>
            <a:r>
              <a:rPr lang="en-US" sz="2800"/>
              <a:t> gives us a way of transforming a logical expression into its complement.</a:t>
            </a:r>
          </a:p>
          <a:p>
            <a:pPr lvl="1"/>
            <a:r>
              <a:rPr lang="en-US" sz="2400"/>
              <a:t>The complement of </a:t>
            </a:r>
            <a:r>
              <a:rPr lang="en-US" sz="2400">
                <a:latin typeface="Courier New" charset="0"/>
              </a:rPr>
              <a:t>expr</a:t>
            </a:r>
            <a:r>
              <a:rPr lang="en-US" sz="2400" baseline="-25000">
                <a:latin typeface="Courier New" charset="0"/>
              </a:rPr>
              <a:t>1</a:t>
            </a:r>
            <a:r>
              <a:rPr lang="en-US" sz="2400">
                <a:latin typeface="Courier New" charset="0"/>
              </a:rPr>
              <a:t> &amp;&amp; expr</a:t>
            </a:r>
            <a:r>
              <a:rPr lang="en-US" sz="2400" baseline="-25000">
                <a:latin typeface="Courier New" charset="0"/>
              </a:rPr>
              <a:t>2</a:t>
            </a:r>
            <a:r>
              <a:rPr lang="en-US" sz="2400"/>
              <a:t> is </a:t>
            </a:r>
            <a:r>
              <a:rPr lang="en-US" sz="2400">
                <a:latin typeface="Courier New" charset="0"/>
              </a:rPr>
              <a:t>comp</a:t>
            </a:r>
            <a:r>
              <a:rPr lang="en-US" sz="2400" baseline="-25000">
                <a:latin typeface="Courier New" charset="0"/>
              </a:rPr>
              <a:t>1</a:t>
            </a:r>
            <a:r>
              <a:rPr lang="en-US" sz="2400">
                <a:latin typeface="Courier New" charset="0"/>
              </a:rPr>
              <a:t> || comp</a:t>
            </a:r>
            <a:r>
              <a:rPr lang="en-US" sz="2400" baseline="-25000">
                <a:latin typeface="Courier New" charset="0"/>
              </a:rPr>
              <a:t>2</a:t>
            </a:r>
            <a:r>
              <a:rPr lang="en-US" sz="2400"/>
              <a:t>, where </a:t>
            </a:r>
            <a:r>
              <a:rPr lang="en-US" sz="2400">
                <a:latin typeface="Courier New" charset="0"/>
              </a:rPr>
              <a:t>comp</a:t>
            </a:r>
            <a:r>
              <a:rPr lang="en-US" sz="2400" baseline="-25000">
                <a:latin typeface="Courier New" charset="0"/>
              </a:rPr>
              <a:t>1</a:t>
            </a:r>
            <a:r>
              <a:rPr lang="en-US" sz="2400"/>
              <a:t> and </a:t>
            </a:r>
            <a:r>
              <a:rPr lang="en-US" sz="2400">
                <a:latin typeface="Courier New" charset="0"/>
              </a:rPr>
              <a:t>comp</a:t>
            </a:r>
            <a:r>
              <a:rPr lang="en-US" sz="2400" baseline="-25000">
                <a:latin typeface="Courier New" charset="0"/>
              </a:rPr>
              <a:t>2</a:t>
            </a:r>
            <a:r>
              <a:rPr lang="en-US" sz="2400"/>
              <a:t> are the complement of </a:t>
            </a:r>
            <a:r>
              <a:rPr lang="en-US" sz="2400">
                <a:latin typeface="Courier New" charset="0"/>
              </a:rPr>
              <a:t>expr</a:t>
            </a:r>
            <a:r>
              <a:rPr lang="en-US" sz="2400" baseline="-25000">
                <a:latin typeface="Courier New" charset="0"/>
              </a:rPr>
              <a:t>1</a:t>
            </a:r>
            <a:r>
              <a:rPr lang="en-US" sz="2400"/>
              <a:t> and </a:t>
            </a:r>
            <a:r>
              <a:rPr lang="en-US" sz="2400">
                <a:latin typeface="Courier New" charset="0"/>
              </a:rPr>
              <a:t>expr</a:t>
            </a:r>
            <a:r>
              <a:rPr lang="en-US" sz="2400" baseline="-25000">
                <a:latin typeface="Courier New" charset="0"/>
              </a:rPr>
              <a:t>2</a:t>
            </a:r>
            <a:r>
              <a:rPr lang="en-US" sz="2400"/>
              <a:t>, respectively.</a:t>
            </a:r>
          </a:p>
          <a:p>
            <a:pPr lvl="1"/>
            <a:r>
              <a:rPr lang="en-US" sz="2400"/>
              <a:t>The complement of </a:t>
            </a:r>
            <a:r>
              <a:rPr lang="en-US" sz="2400">
                <a:latin typeface="Courier New" charset="0"/>
              </a:rPr>
              <a:t>expr</a:t>
            </a:r>
            <a:r>
              <a:rPr lang="en-US" sz="2400" baseline="-25000">
                <a:latin typeface="Courier New" charset="0"/>
              </a:rPr>
              <a:t>1</a:t>
            </a:r>
            <a:r>
              <a:rPr lang="en-US" sz="2400">
                <a:latin typeface="Courier New" charset="0"/>
              </a:rPr>
              <a:t> || expr</a:t>
            </a:r>
            <a:r>
              <a:rPr lang="en-US" sz="2400" baseline="-25000">
                <a:latin typeface="Courier New" charset="0"/>
              </a:rPr>
              <a:t>2</a:t>
            </a:r>
            <a:r>
              <a:rPr lang="en-US" sz="2400"/>
              <a:t> is </a:t>
            </a:r>
            <a:r>
              <a:rPr lang="en-US" sz="2400">
                <a:latin typeface="Courier New" charset="0"/>
              </a:rPr>
              <a:t>comp</a:t>
            </a:r>
            <a:r>
              <a:rPr lang="en-US" sz="2400" baseline="-25000">
                <a:latin typeface="Courier New" charset="0"/>
              </a:rPr>
              <a:t>1</a:t>
            </a:r>
            <a:r>
              <a:rPr lang="en-US" sz="2400">
                <a:latin typeface="Courier New" charset="0"/>
              </a:rPr>
              <a:t> &amp;&amp; comp</a:t>
            </a:r>
            <a:r>
              <a:rPr lang="en-US" sz="2400" baseline="-25000">
                <a:latin typeface="Courier New" charset="0"/>
              </a:rPr>
              <a:t>2</a:t>
            </a:r>
            <a:r>
              <a:rPr lang="en-US" sz="2400"/>
              <a:t>.</a:t>
            </a:r>
          </a:p>
          <a:p>
            <a:r>
              <a:rPr lang="en-US" sz="2800"/>
              <a:t>e.g., </a:t>
            </a:r>
            <a:r>
              <a:rPr lang="en-US" sz="2800">
                <a:latin typeface="Courier New" charset="0"/>
              </a:rPr>
              <a:t>age &gt; 25 &amp;&amp; (status == </a:t>
            </a:r>
            <a:r>
              <a:rPr lang="ja-JP" altLang="en-US" sz="2800">
                <a:latin typeface="Arial"/>
              </a:rPr>
              <a:t>‘</a:t>
            </a:r>
            <a:r>
              <a:rPr lang="en-US" sz="2800">
                <a:latin typeface="Courier New" charset="0"/>
              </a:rPr>
              <a:t>S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>
                <a:latin typeface="Courier New" charset="0"/>
              </a:rPr>
              <a:t> || status ==</a:t>
            </a:r>
            <a:r>
              <a:rPr lang="ja-JP" altLang="en-US" sz="2800">
                <a:latin typeface="Arial"/>
              </a:rPr>
              <a:t>‘</a:t>
            </a:r>
            <a:r>
              <a:rPr lang="en-US" sz="2800">
                <a:latin typeface="Courier New" charset="0"/>
              </a:rPr>
              <a:t>D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>
                <a:latin typeface="Courier New" charset="0"/>
              </a:rPr>
              <a:t>)</a:t>
            </a:r>
          </a:p>
          <a:p>
            <a:pPr>
              <a:buFontTx/>
              <a:buNone/>
            </a:pPr>
            <a:r>
              <a:rPr lang="en-US" sz="2800"/>
              <a:t>    is equal to </a:t>
            </a:r>
          </a:p>
          <a:p>
            <a:pPr>
              <a:buFontTx/>
              <a:buNone/>
            </a:pPr>
            <a:r>
              <a:rPr lang="en-US" sz="2800">
                <a:latin typeface="Courier New" charset="0"/>
              </a:rPr>
              <a:t> !(age &lt;=25 || (status != </a:t>
            </a:r>
            <a:r>
              <a:rPr lang="ja-JP" altLang="en-US" sz="2800">
                <a:latin typeface="Arial"/>
              </a:rPr>
              <a:t>‘</a:t>
            </a:r>
            <a:r>
              <a:rPr lang="en-US" sz="2800">
                <a:latin typeface="Courier New" charset="0"/>
              </a:rPr>
              <a:t>S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>
                <a:latin typeface="Courier New" charset="0"/>
              </a:rPr>
              <a:t>) &amp;&amp; status != </a:t>
            </a:r>
            <a:r>
              <a:rPr lang="ja-JP" altLang="en-US" sz="2800">
                <a:latin typeface="Arial"/>
              </a:rPr>
              <a:t>‘</a:t>
            </a:r>
            <a:r>
              <a:rPr lang="en-US" sz="2800">
                <a:latin typeface="Courier New" charset="0"/>
              </a:rPr>
              <a:t>D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>
                <a:latin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8283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6975"/>
            <a:ext cx="8534400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</a:t>
            </a:r>
            <a:r>
              <a:rPr lang="en-US" sz="2800">
                <a:latin typeface="Courier New" charset="0"/>
              </a:rPr>
              <a:t>if</a:t>
            </a:r>
            <a:r>
              <a:rPr lang="en-US" sz="2800"/>
              <a:t> statement is the primary </a:t>
            </a: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selection </a:t>
            </a:r>
            <a:r>
              <a:rPr lang="en-US" sz="2800"/>
              <a:t>control structure.</a:t>
            </a:r>
          </a:p>
          <a:p>
            <a:pPr>
              <a:lnSpc>
                <a:spcPct val="90000"/>
              </a:lnSpc>
            </a:pPr>
            <a:r>
              <a:rPr lang="en-US" sz="2800"/>
              <a:t>Syntax: </a:t>
            </a:r>
            <a:r>
              <a:rPr lang="en-US" sz="2800">
                <a:latin typeface="Courier New" charset="0"/>
              </a:rPr>
              <a:t>if</a:t>
            </a:r>
            <a:r>
              <a:rPr lang="en-US" sz="2800"/>
              <a:t> (condition) statement;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    </a:t>
            </a:r>
            <a:r>
              <a:rPr lang="en-US" sz="2800">
                <a:latin typeface="Courier New" charset="0"/>
              </a:rPr>
              <a:t>else</a:t>
            </a:r>
            <a:r>
              <a:rPr lang="en-US" sz="2800"/>
              <a:t> statement;</a:t>
            </a:r>
          </a:p>
          <a:p>
            <a:pPr>
              <a:lnSpc>
                <a:spcPct val="90000"/>
              </a:lnSpc>
            </a:pPr>
            <a:r>
              <a:rPr lang="en-US" sz="2800"/>
              <a:t>An example of two alternatives: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	</a:t>
            </a:r>
            <a:r>
              <a:rPr lang="en-US" sz="2400">
                <a:latin typeface="Courier New" charset="0"/>
              </a:rPr>
              <a:t>if</a:t>
            </a:r>
            <a:r>
              <a:rPr lang="en-US" sz="2400"/>
              <a:t> ( rest_heart_rate &gt; 56 )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			printf(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/>
              <a:t>Keep up your exercise program!\n</a:t>
            </a:r>
            <a:r>
              <a:rPr lang="ja-JP" altLang="en-US" sz="2400">
                <a:latin typeface="Arial"/>
              </a:rPr>
              <a:t>”</a:t>
            </a:r>
            <a:r>
              <a:rPr lang="en-US" sz="2400"/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    </a:t>
            </a:r>
            <a:r>
              <a:rPr lang="en-US" sz="2400">
                <a:latin typeface="Courier New" charset="0"/>
              </a:rPr>
              <a:t>else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			printf(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/>
              <a:t>Your heart is in excellent health!\n</a:t>
            </a:r>
            <a:r>
              <a:rPr lang="ja-JP" altLang="en-US" sz="2400">
                <a:latin typeface="Arial"/>
              </a:rPr>
              <a:t>”</a:t>
            </a:r>
            <a:r>
              <a:rPr lang="en-US" sz="2400"/>
              <a:t>);</a:t>
            </a:r>
          </a:p>
          <a:p>
            <a:pPr>
              <a:lnSpc>
                <a:spcPct val="90000"/>
              </a:lnSpc>
            </a:pPr>
            <a:r>
              <a:rPr lang="en-US" sz="2800"/>
              <a:t>An example of one alternative: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	if</a:t>
            </a:r>
            <a:r>
              <a:rPr lang="en-US" sz="2400"/>
              <a:t> ( </a:t>
            </a:r>
            <a:r>
              <a:rPr lang="en-US" sz="2400" i="1"/>
              <a:t>x</a:t>
            </a:r>
            <a:r>
              <a:rPr lang="en-US" sz="2400"/>
              <a:t> != 0.0 )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			product = product * </a:t>
            </a:r>
            <a:r>
              <a:rPr lang="en-US" sz="2400" i="1"/>
              <a:t>x</a:t>
            </a:r>
            <a:r>
              <a:rPr lang="en-US" sz="240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5032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u="sng"/>
              <a:t>C Keywords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990600" y="1447800"/>
            <a:ext cx="713105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auto		double	int		struct</a:t>
            </a:r>
          </a:p>
          <a:p>
            <a:r>
              <a:rPr lang="en-US" b="1">
                <a:latin typeface="Courier New" charset="0"/>
              </a:rPr>
              <a:t>break</a:t>
            </a:r>
            <a:r>
              <a:rPr lang="en-US">
                <a:latin typeface="Courier New" charset="0"/>
              </a:rPr>
              <a:t>		</a:t>
            </a:r>
            <a:r>
              <a:rPr lang="en-US" b="1">
                <a:latin typeface="Courier New" charset="0"/>
              </a:rPr>
              <a:t>else</a:t>
            </a:r>
            <a:r>
              <a:rPr lang="en-US">
                <a:latin typeface="Courier New" charset="0"/>
              </a:rPr>
              <a:t>		long		</a:t>
            </a:r>
            <a:r>
              <a:rPr lang="en-US" b="1">
                <a:latin typeface="Courier New" charset="0"/>
              </a:rPr>
              <a:t>switch</a:t>
            </a:r>
          </a:p>
          <a:p>
            <a:r>
              <a:rPr lang="en-US" b="1">
                <a:latin typeface="Courier New" charset="0"/>
              </a:rPr>
              <a:t>case</a:t>
            </a:r>
            <a:r>
              <a:rPr lang="en-US">
                <a:latin typeface="Courier New" charset="0"/>
              </a:rPr>
              <a:t>		enum		register	typedef</a:t>
            </a:r>
          </a:p>
          <a:p>
            <a:r>
              <a:rPr lang="en-US">
                <a:latin typeface="Courier New" charset="0"/>
              </a:rPr>
              <a:t>char		extern	</a:t>
            </a:r>
            <a:r>
              <a:rPr lang="en-US" b="1">
                <a:latin typeface="Courier New" charset="0"/>
              </a:rPr>
              <a:t>return</a:t>
            </a:r>
            <a:r>
              <a:rPr lang="en-US">
                <a:latin typeface="Courier New" charset="0"/>
              </a:rPr>
              <a:t>	union</a:t>
            </a:r>
          </a:p>
          <a:p>
            <a:r>
              <a:rPr lang="en-US">
                <a:latin typeface="Courier New" charset="0"/>
              </a:rPr>
              <a:t>const		float		short		unsigned</a:t>
            </a:r>
          </a:p>
          <a:p>
            <a:r>
              <a:rPr lang="en-US" b="1">
                <a:latin typeface="Courier New" charset="0"/>
              </a:rPr>
              <a:t>continue</a:t>
            </a:r>
            <a:r>
              <a:rPr lang="en-US">
                <a:latin typeface="Courier New" charset="0"/>
              </a:rPr>
              <a:t>	</a:t>
            </a:r>
            <a:r>
              <a:rPr lang="en-US" b="1">
                <a:latin typeface="Courier New" charset="0"/>
              </a:rPr>
              <a:t>for</a:t>
            </a:r>
            <a:r>
              <a:rPr lang="en-US">
                <a:latin typeface="Courier New" charset="0"/>
              </a:rPr>
              <a:t>		signed	void</a:t>
            </a:r>
          </a:p>
          <a:p>
            <a:r>
              <a:rPr lang="en-US" b="1">
                <a:latin typeface="Courier New" charset="0"/>
              </a:rPr>
              <a:t>default</a:t>
            </a:r>
            <a:r>
              <a:rPr lang="en-US">
                <a:latin typeface="Courier New" charset="0"/>
              </a:rPr>
              <a:t>	</a:t>
            </a:r>
            <a:r>
              <a:rPr lang="en-US" b="1">
                <a:latin typeface="Courier New" charset="0"/>
              </a:rPr>
              <a:t>goto</a:t>
            </a:r>
            <a:r>
              <a:rPr lang="en-US">
                <a:latin typeface="Courier New" charset="0"/>
              </a:rPr>
              <a:t>		sizeof	volatile</a:t>
            </a:r>
          </a:p>
          <a:p>
            <a:r>
              <a:rPr lang="en-US" b="1">
                <a:latin typeface="Courier New" charset="0"/>
              </a:rPr>
              <a:t>do</a:t>
            </a:r>
            <a:r>
              <a:rPr lang="en-US">
                <a:latin typeface="Courier New" charset="0"/>
              </a:rPr>
              <a:t>		</a:t>
            </a:r>
            <a:r>
              <a:rPr lang="en-US" b="1">
                <a:latin typeface="Courier New" charset="0"/>
              </a:rPr>
              <a:t>if</a:t>
            </a:r>
            <a:r>
              <a:rPr lang="en-US">
                <a:latin typeface="Courier New" charset="0"/>
              </a:rPr>
              <a:t>		static	</a:t>
            </a:r>
            <a:r>
              <a:rPr lang="en-US" b="1">
                <a:latin typeface="Courier New" charset="0"/>
              </a:rPr>
              <a:t>while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85800" y="4876800"/>
            <a:ext cx="76438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words in </a:t>
            </a:r>
            <a:r>
              <a:rPr lang="en-US" b="1"/>
              <a:t>bold</a:t>
            </a:r>
            <a:r>
              <a:rPr lang="en-US"/>
              <a:t> print are used in control statements.  They</a:t>
            </a:r>
          </a:p>
          <a:p>
            <a:r>
              <a:rPr lang="en-US"/>
              <a:t>change the otherwise sequential execution of the assignment</a:t>
            </a:r>
          </a:p>
          <a:p>
            <a:r>
              <a:rPr lang="en-US"/>
              <a:t>statements in a function block</a:t>
            </a:r>
          </a:p>
        </p:txBody>
      </p:sp>
    </p:spTree>
    <p:extLst>
      <p:ext uri="{BB962C8B-B14F-4D97-AF65-F5344CB8AC3E}">
        <p14:creationId xmlns:p14="http://schemas.microsoft.com/office/powerpoint/2010/main" val="1412834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Flowchart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Flowchart</a:t>
            </a:r>
            <a:r>
              <a:rPr lang="en-US"/>
              <a:t> is a diagram that shows the step-by-step execution of a control structure.</a:t>
            </a:r>
          </a:p>
          <a:p>
            <a:pPr lvl="1"/>
            <a:r>
              <a:rPr lang="en-US"/>
              <a:t>A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diamond-shaped box</a:t>
            </a:r>
            <a:r>
              <a:rPr lang="en-US"/>
              <a:t> represents a decision.</a:t>
            </a:r>
          </a:p>
          <a:p>
            <a:pPr lvl="1"/>
            <a:r>
              <a:rPr lang="en-US"/>
              <a:t>A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rectangular box</a:t>
            </a:r>
            <a:r>
              <a:rPr lang="en-US"/>
              <a:t> represents an assignment statement or a process.</a:t>
            </a:r>
          </a:p>
        </p:txBody>
      </p:sp>
    </p:spTree>
    <p:extLst>
      <p:ext uri="{BB962C8B-B14F-4D97-AF65-F5344CB8AC3E}">
        <p14:creationId xmlns:p14="http://schemas.microsoft.com/office/powerpoint/2010/main" val="3453699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978" name="Picture 2" descr="fig040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916113"/>
            <a:ext cx="8893175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1097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Flowcharts</a:t>
            </a:r>
            <a:r>
              <a:rPr lang="en-US" sz="3600"/>
              <a:t> of </a:t>
            </a:r>
            <a:r>
              <a:rPr lang="en-US" sz="3600">
                <a:latin typeface="Courier New" charset="0"/>
              </a:rPr>
              <a:t>if</a:t>
            </a:r>
            <a:r>
              <a:rPr lang="en-US" sz="3600"/>
              <a:t> Statements with (a) Two Alternatives and (b) One Alternative</a:t>
            </a:r>
          </a:p>
        </p:txBody>
      </p:sp>
      <p:sp>
        <p:nvSpPr>
          <p:cNvPr id="510980" name="AutoShape 4"/>
          <p:cNvSpPr>
            <a:spLocks noChangeArrowheads="1"/>
          </p:cNvSpPr>
          <p:nvPr/>
        </p:nvSpPr>
        <p:spPr bwMode="auto">
          <a:xfrm>
            <a:off x="3348038" y="1916113"/>
            <a:ext cx="1584325" cy="503237"/>
          </a:xfrm>
          <a:prstGeom prst="wedgeRectCallout">
            <a:avLst>
              <a:gd name="adj1" fmla="val -63426"/>
              <a:gd name="adj2" fmla="val 144639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charset="0"/>
              </a:rPr>
              <a:t>Decision</a:t>
            </a:r>
          </a:p>
        </p:txBody>
      </p:sp>
      <p:sp>
        <p:nvSpPr>
          <p:cNvPr id="510982" name="AutoShape 6"/>
          <p:cNvSpPr>
            <a:spLocks noChangeArrowheads="1"/>
          </p:cNvSpPr>
          <p:nvPr/>
        </p:nvSpPr>
        <p:spPr bwMode="auto">
          <a:xfrm>
            <a:off x="7164388" y="1916113"/>
            <a:ext cx="1584325" cy="503237"/>
          </a:xfrm>
          <a:prstGeom prst="wedgeRectCallout">
            <a:avLst>
              <a:gd name="adj1" fmla="val -57116"/>
              <a:gd name="adj2" fmla="val 121292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11085374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09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u="sng"/>
              <a:t>simple </a:t>
            </a:r>
            <a:r>
              <a:rPr lang="ja-JP" altLang="en-US" u="sng">
                <a:latin typeface="Arial"/>
              </a:rPr>
              <a:t>“</a:t>
            </a:r>
            <a:r>
              <a:rPr lang="en-US" u="sng"/>
              <a:t>if</a:t>
            </a:r>
            <a:r>
              <a:rPr lang="ja-JP" altLang="en-US" u="sng">
                <a:latin typeface="Arial"/>
              </a:rPr>
              <a:t>”</a:t>
            </a:r>
            <a:r>
              <a:rPr lang="en-US" u="sng"/>
              <a:t> statement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362200" y="2362200"/>
            <a:ext cx="3844925" cy="1196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41EDF"/>
                </a:solidFill>
                <a:latin typeface="Courier New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(aNumber != 1000)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countA++;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endParaRPr lang="en-US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76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ja-JP" altLang="en-US" u="sng">
                <a:latin typeface="Arial"/>
              </a:rPr>
              <a:t>“</a:t>
            </a:r>
            <a:r>
              <a:rPr lang="en-US" u="sng"/>
              <a:t>if</a:t>
            </a:r>
            <a:r>
              <a:rPr lang="ja-JP" altLang="en-US" u="sng">
                <a:latin typeface="Arial"/>
              </a:rPr>
              <a:t>”</a:t>
            </a:r>
            <a:r>
              <a:rPr lang="en-US" u="sng"/>
              <a:t> with a block of statements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3588" y="2438400"/>
            <a:ext cx="7313612" cy="2292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41EDF"/>
                </a:solidFill>
                <a:latin typeface="Courier New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(aValue &lt;= 10)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>
                <a:solidFill>
                  <a:srgbClr val="000000"/>
                </a:solidFill>
                <a:latin typeface="Courier New" charset="0"/>
              </a:rPr>
              <a:t>{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printf(</a:t>
            </a:r>
            <a:r>
              <a:rPr lang="en-US">
                <a:solidFill>
                  <a:srgbClr val="00CB00"/>
                </a:solidFill>
                <a:latin typeface="Courier New" charset="0"/>
              </a:rPr>
              <a:t>"Answer is %8.2f\n"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, aValue);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countB++;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>
                <a:solidFill>
                  <a:srgbClr val="000000"/>
                </a:solidFill>
                <a:latin typeface="Courier New" charset="0"/>
              </a:rPr>
              <a:t>}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>
                <a:solidFill>
                  <a:srgbClr val="E69400"/>
                </a:solidFill>
                <a:latin typeface="Courier New" charset="0"/>
              </a:rPr>
              <a:t>// End if</a:t>
            </a:r>
            <a:br>
              <a:rPr lang="en-US">
                <a:solidFill>
                  <a:srgbClr val="E69400"/>
                </a:solidFill>
                <a:latin typeface="Courier New" charset="0"/>
              </a:rPr>
            </a:br>
            <a:endParaRPr lang="en-US">
              <a:solidFill>
                <a:srgbClr val="E694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93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ja-JP" altLang="en-US" u="sng">
                <a:latin typeface="Arial"/>
              </a:rPr>
              <a:t>“</a:t>
            </a:r>
            <a:r>
              <a:rPr lang="en-US" u="sng"/>
              <a:t>if</a:t>
            </a:r>
            <a:r>
              <a:rPr lang="ja-JP" altLang="en-US" u="sng">
                <a:latin typeface="Arial"/>
              </a:rPr>
              <a:t>”</a:t>
            </a:r>
            <a:r>
              <a:rPr lang="en-US" u="sng"/>
              <a:t> – </a:t>
            </a:r>
            <a:r>
              <a:rPr lang="ja-JP" altLang="en-US" u="sng">
                <a:latin typeface="Arial"/>
              </a:rPr>
              <a:t>“</a:t>
            </a:r>
            <a:r>
              <a:rPr lang="en-US" u="sng"/>
              <a:t>else</a:t>
            </a:r>
            <a:r>
              <a:rPr lang="ja-JP" altLang="en-US" u="sng">
                <a:latin typeface="Arial"/>
              </a:rPr>
              <a:t>”</a:t>
            </a:r>
            <a:r>
              <a:rPr lang="en-US" u="sng"/>
              <a:t> with a block of statements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23850" y="1676400"/>
            <a:ext cx="7313613" cy="411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41EDF"/>
                </a:solidFill>
                <a:latin typeface="Courier New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(aValue &lt;= 10)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>
                <a:solidFill>
                  <a:srgbClr val="000000"/>
                </a:solidFill>
                <a:latin typeface="Courier New" charset="0"/>
              </a:rPr>
              <a:t>{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printf(</a:t>
            </a:r>
            <a:r>
              <a:rPr lang="en-US">
                <a:solidFill>
                  <a:srgbClr val="00CB00"/>
                </a:solidFill>
                <a:latin typeface="Courier New" charset="0"/>
              </a:rPr>
              <a:t>"Answer is %8.2f\n"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, aValue);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countB++;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>
                <a:solidFill>
                  <a:srgbClr val="000000"/>
                </a:solidFill>
                <a:latin typeface="Courier New" charset="0"/>
              </a:rPr>
              <a:t>}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>
                <a:solidFill>
                  <a:srgbClr val="E69400"/>
                </a:solidFill>
                <a:latin typeface="Courier New" charset="0"/>
              </a:rPr>
              <a:t>// End if</a:t>
            </a:r>
            <a:br>
              <a:rPr lang="en-US">
                <a:solidFill>
                  <a:srgbClr val="E69400"/>
                </a:solidFill>
                <a:latin typeface="Courier New" charset="0"/>
              </a:rPr>
            </a:br>
            <a:r>
              <a:rPr lang="en-US">
                <a:solidFill>
                  <a:srgbClr val="941EDF"/>
                </a:solidFill>
                <a:latin typeface="Courier New" charset="0"/>
              </a:rPr>
              <a:t>else</a:t>
            </a:r>
            <a:br>
              <a:rPr lang="en-US">
                <a:solidFill>
                  <a:srgbClr val="941EDF"/>
                </a:solidFill>
                <a:latin typeface="Courier New" charset="0"/>
              </a:rPr>
            </a:br>
            <a:r>
              <a:rPr lang="en-US">
                <a:solidFill>
                  <a:srgbClr val="941EDF"/>
                </a:solidFill>
                <a:latin typeface="Courier New" charset="0"/>
              </a:rPr>
              <a:t>   </a:t>
            </a:r>
            <a:r>
              <a:rPr lang="en-US" b="1">
                <a:solidFill>
                  <a:srgbClr val="000000"/>
                </a:solidFill>
                <a:latin typeface="Courier New" charset="0"/>
              </a:rPr>
              <a:t>{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printf(</a:t>
            </a:r>
            <a:r>
              <a:rPr lang="en-US">
                <a:solidFill>
                  <a:srgbClr val="00CB00"/>
                </a:solidFill>
                <a:latin typeface="Courier New" charset="0"/>
              </a:rPr>
              <a:t>"Error occurred\n"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);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countC++;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>
                <a:solidFill>
                  <a:srgbClr val="000000"/>
                </a:solidFill>
                <a:latin typeface="Courier New" charset="0"/>
              </a:rPr>
              <a:t>}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>
                <a:solidFill>
                  <a:srgbClr val="E69400"/>
                </a:solidFill>
                <a:latin typeface="Courier New" charset="0"/>
              </a:rPr>
              <a:t>// End else</a:t>
            </a:r>
            <a:br>
              <a:rPr lang="en-US">
                <a:solidFill>
                  <a:srgbClr val="E69400"/>
                </a:solidFill>
                <a:latin typeface="Courier New" charset="0"/>
              </a:rPr>
            </a:br>
            <a:endParaRPr lang="en-US">
              <a:solidFill>
                <a:srgbClr val="E694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65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266" name="Picture 2" descr="fig041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52625"/>
            <a:ext cx="82804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2326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41313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An Example for the Flowchart of Nested </a:t>
            </a:r>
            <a:r>
              <a:rPr lang="en-US">
                <a:latin typeface="Courier New" charset="0"/>
              </a:rPr>
              <a:t>if</a:t>
            </a:r>
            <a:r>
              <a:rPr lang="en-US"/>
              <a:t> Statements</a:t>
            </a:r>
          </a:p>
        </p:txBody>
      </p:sp>
      <p:sp>
        <p:nvSpPr>
          <p:cNvPr id="523270" name="Rectangle 6"/>
          <p:cNvSpPr>
            <a:spLocks noChangeArrowheads="1"/>
          </p:cNvSpPr>
          <p:nvPr/>
        </p:nvSpPr>
        <p:spPr bwMode="auto">
          <a:xfrm>
            <a:off x="4643438" y="2349500"/>
            <a:ext cx="4249737" cy="3959225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271" name="Rectangle 7"/>
          <p:cNvSpPr>
            <a:spLocks noChangeArrowheads="1"/>
          </p:cNvSpPr>
          <p:nvPr/>
        </p:nvSpPr>
        <p:spPr bwMode="auto">
          <a:xfrm>
            <a:off x="179388" y="1846263"/>
            <a:ext cx="2592387" cy="3382962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272" name="AutoShape 8"/>
          <p:cNvSpPr>
            <a:spLocks noChangeArrowheads="1"/>
          </p:cNvSpPr>
          <p:nvPr/>
        </p:nvSpPr>
        <p:spPr bwMode="auto">
          <a:xfrm>
            <a:off x="5580063" y="1557338"/>
            <a:ext cx="3240087" cy="503237"/>
          </a:xfrm>
          <a:prstGeom prst="wedgeRectCallout">
            <a:avLst>
              <a:gd name="adj1" fmla="val -63227"/>
              <a:gd name="adj2" fmla="val 100787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charset="0"/>
              </a:rPr>
              <a:t>Another </a:t>
            </a:r>
            <a:r>
              <a:rPr lang="en-US" b="1">
                <a:solidFill>
                  <a:schemeClr val="bg1"/>
                </a:solidFill>
                <a:latin typeface="Courier New" charset="0"/>
              </a:rPr>
              <a:t>if</a:t>
            </a:r>
            <a:r>
              <a:rPr lang="en-US" b="1">
                <a:solidFill>
                  <a:schemeClr val="bg1"/>
                </a:solidFill>
                <a:latin typeface="Times New Roman" charset="0"/>
              </a:rPr>
              <a:t> statement</a:t>
            </a:r>
          </a:p>
        </p:txBody>
      </p:sp>
      <p:sp>
        <p:nvSpPr>
          <p:cNvPr id="523273" name="AutoShape 9"/>
          <p:cNvSpPr>
            <a:spLocks noChangeArrowheads="1"/>
          </p:cNvSpPr>
          <p:nvPr/>
        </p:nvSpPr>
        <p:spPr bwMode="auto">
          <a:xfrm>
            <a:off x="323850" y="5949950"/>
            <a:ext cx="3240088" cy="503238"/>
          </a:xfrm>
          <a:prstGeom prst="wedgeRectCallout">
            <a:avLst>
              <a:gd name="adj1" fmla="val -53333"/>
              <a:gd name="adj2" fmla="val -184384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charset="0"/>
              </a:rPr>
              <a:t>Main </a:t>
            </a:r>
            <a:r>
              <a:rPr lang="en-US" b="1">
                <a:solidFill>
                  <a:schemeClr val="bg1"/>
                </a:solidFill>
                <a:latin typeface="Courier New" charset="0"/>
              </a:rPr>
              <a:t>if</a:t>
            </a:r>
            <a:r>
              <a:rPr lang="en-US" b="1">
                <a:solidFill>
                  <a:schemeClr val="bg1"/>
                </a:solidFill>
                <a:latin typeface="Times New Roman" charset="0"/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420337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2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72" grpId="0" animBg="1"/>
      <p:bldP spid="5232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</a:t>
            </a:r>
            <a:r>
              <a:rPr lang="en-US">
                <a:latin typeface="Courier New" charset="0"/>
              </a:rPr>
              <a:t>if</a:t>
            </a:r>
            <a:r>
              <a:rPr lang="en-US"/>
              <a:t> Statements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81075"/>
            <a:ext cx="8534400" cy="5616575"/>
          </a:xfrm>
        </p:spPr>
        <p:txBody>
          <a:bodyPr/>
          <a:lstStyle/>
          <a:p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Nested </a:t>
            </a: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if</a:t>
            </a: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statement</a:t>
            </a:r>
            <a:r>
              <a:rPr lang="en-US"/>
              <a:t> is an </a:t>
            </a:r>
            <a:r>
              <a:rPr lang="en-US">
                <a:latin typeface="Courier New" charset="0"/>
              </a:rPr>
              <a:t>if</a:t>
            </a:r>
            <a:r>
              <a:rPr lang="en-US"/>
              <a:t> statement with </a:t>
            </a: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another </a:t>
            </a: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if</a:t>
            </a: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statement</a:t>
            </a:r>
            <a:r>
              <a:rPr lang="en-US"/>
              <a:t> as its true task or false task.</a:t>
            </a:r>
          </a:p>
          <a:p>
            <a:r>
              <a:rPr lang="en-US"/>
              <a:t>e.g.,</a:t>
            </a:r>
          </a:p>
          <a:p>
            <a:pPr>
              <a:buFontTx/>
              <a:buNone/>
            </a:pPr>
            <a:r>
              <a:rPr lang="en-US"/>
              <a:t>	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561156" name="Text Box 4"/>
          <p:cNvSpPr txBox="1">
            <a:spLocks noChangeArrowheads="1"/>
          </p:cNvSpPr>
          <p:nvPr/>
        </p:nvSpPr>
        <p:spPr bwMode="auto">
          <a:xfrm>
            <a:off x="1116013" y="2997200"/>
            <a:ext cx="6985000" cy="350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if</a:t>
            </a:r>
            <a:r>
              <a:rPr lang="en-US" sz="2800" b="1">
                <a:solidFill>
                  <a:schemeClr val="accent2"/>
                </a:solidFill>
              </a:rPr>
              <a:t> (road_status == </a:t>
            </a:r>
            <a:r>
              <a:rPr lang="ja-JP" altLang="en-US" sz="2800" b="1">
                <a:solidFill>
                  <a:schemeClr val="accent2"/>
                </a:solidFill>
                <a:latin typeface="Arial"/>
              </a:rPr>
              <a:t>‘</a:t>
            </a:r>
            <a:r>
              <a:rPr lang="en-US" sz="2800" b="1">
                <a:solidFill>
                  <a:schemeClr val="accent2"/>
                </a:solidFill>
              </a:rPr>
              <a:t>S</a:t>
            </a:r>
            <a:r>
              <a:rPr lang="ja-JP" altLang="en-US" sz="2800" b="1">
                <a:solidFill>
                  <a:schemeClr val="accent2"/>
                </a:solidFill>
                <a:latin typeface="Arial"/>
              </a:rPr>
              <a:t>’</a:t>
            </a:r>
            <a:r>
              <a:rPr lang="en-US" sz="2800" b="1">
                <a:solidFill>
                  <a:schemeClr val="accent2"/>
                </a:solidFill>
              </a:rPr>
              <a:t>)</a:t>
            </a:r>
            <a:br>
              <a:rPr lang="en-US" sz="2800" b="1">
                <a:solidFill>
                  <a:schemeClr val="accent2"/>
                </a:solidFill>
              </a:rPr>
            </a:br>
            <a:endParaRPr lang="en-US" sz="2800" b="1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endParaRPr lang="en-US" sz="2800" b="1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br>
              <a:rPr lang="en-US" sz="2800" b="1">
                <a:solidFill>
                  <a:schemeClr val="accent2"/>
                </a:solidFill>
                <a:latin typeface="Courier New" charset="0"/>
              </a:rPr>
            </a:br>
            <a:br>
              <a:rPr lang="en-US" sz="2800" b="1">
                <a:solidFill>
                  <a:schemeClr val="accent2"/>
                </a:solidFill>
                <a:latin typeface="Courier New" charset="0"/>
              </a:rPr>
            </a:b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else</a:t>
            </a:r>
            <a:br>
              <a:rPr lang="en-US" sz="2800" b="1">
                <a:solidFill>
                  <a:schemeClr val="accent2"/>
                </a:solidFill>
              </a:rPr>
            </a:br>
            <a:r>
              <a:rPr lang="en-US" sz="2800" b="1">
                <a:solidFill>
                  <a:schemeClr val="accent2"/>
                </a:solidFill>
              </a:rPr>
              <a:t>	printf(</a:t>
            </a:r>
            <a:r>
              <a:rPr lang="ja-JP" altLang="en-US" sz="2800" b="1">
                <a:solidFill>
                  <a:schemeClr val="accent2"/>
                </a:solidFill>
                <a:latin typeface="Arial"/>
              </a:rPr>
              <a:t>“</a:t>
            </a:r>
            <a:r>
              <a:rPr lang="en-US" sz="2800" b="1">
                <a:solidFill>
                  <a:schemeClr val="accent2"/>
                </a:solidFill>
              </a:rPr>
              <a:t>Drive carefully!\n</a:t>
            </a:r>
            <a:r>
              <a:rPr lang="ja-JP" altLang="en-US" sz="2800" b="1">
                <a:solidFill>
                  <a:schemeClr val="accent2"/>
                </a:solidFill>
                <a:latin typeface="Arial"/>
              </a:rPr>
              <a:t>”</a:t>
            </a:r>
            <a:r>
              <a:rPr lang="en-US" sz="2800" b="1">
                <a:solidFill>
                  <a:schemeClr val="accent2"/>
                </a:solidFill>
              </a:rPr>
              <a:t>);</a:t>
            </a:r>
          </a:p>
        </p:txBody>
      </p:sp>
      <p:sp>
        <p:nvSpPr>
          <p:cNvPr id="561157" name="Text Box 5"/>
          <p:cNvSpPr txBox="1">
            <a:spLocks noChangeArrowheads="1"/>
          </p:cNvSpPr>
          <p:nvPr/>
        </p:nvSpPr>
        <p:spPr bwMode="auto">
          <a:xfrm>
            <a:off x="1979613" y="3433763"/>
            <a:ext cx="63373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folHlink"/>
                </a:solidFill>
                <a:latin typeface="Courier New" charset="0"/>
              </a:rPr>
              <a:t>if</a:t>
            </a:r>
            <a:r>
              <a:rPr lang="en-US" sz="2800" b="1">
                <a:solidFill>
                  <a:schemeClr val="folHlink"/>
                </a:solidFill>
              </a:rPr>
              <a:t> (temp &gt; 0) {</a:t>
            </a:r>
            <a:br>
              <a:rPr lang="en-US" sz="2800" b="1">
                <a:solidFill>
                  <a:schemeClr val="folHlink"/>
                </a:solidFill>
              </a:rPr>
            </a:br>
            <a:r>
              <a:rPr lang="en-US" sz="2800" b="1">
                <a:solidFill>
                  <a:schemeClr val="folHlink"/>
                </a:solidFill>
              </a:rPr>
              <a:t>	printf(</a:t>
            </a:r>
            <a:r>
              <a:rPr lang="ja-JP" altLang="en-US" sz="2800" b="1">
                <a:solidFill>
                  <a:schemeClr val="folHlink"/>
                </a:solidFill>
                <a:latin typeface="Arial"/>
              </a:rPr>
              <a:t>“</a:t>
            </a:r>
            <a:r>
              <a:rPr lang="en-US" sz="2800" b="1">
                <a:solidFill>
                  <a:schemeClr val="folHlink"/>
                </a:solidFill>
              </a:rPr>
              <a:t>Wet roads ahead!\n</a:t>
            </a:r>
            <a:r>
              <a:rPr lang="ja-JP" altLang="en-US" sz="2800" b="1">
                <a:solidFill>
                  <a:schemeClr val="folHlink"/>
                </a:solidFill>
                <a:latin typeface="Arial"/>
              </a:rPr>
              <a:t>”</a:t>
            </a:r>
            <a:r>
              <a:rPr lang="en-US" sz="2800" b="1">
                <a:solidFill>
                  <a:schemeClr val="folHlink"/>
                </a:solidFill>
              </a:rPr>
              <a:t>);</a:t>
            </a:r>
            <a:br>
              <a:rPr lang="en-US" sz="2800" b="1">
                <a:solidFill>
                  <a:schemeClr val="folHlink"/>
                </a:solidFill>
              </a:rPr>
            </a:br>
            <a:r>
              <a:rPr lang="en-US" sz="2800" b="1">
                <a:solidFill>
                  <a:schemeClr val="folHlink"/>
                </a:solidFill>
              </a:rPr>
              <a:t>}</a:t>
            </a:r>
            <a:r>
              <a:rPr lang="en-US" sz="2800" b="1">
                <a:solidFill>
                  <a:schemeClr val="folHlink"/>
                </a:solidFill>
                <a:latin typeface="Courier New" charset="0"/>
              </a:rPr>
              <a:t>else</a:t>
            </a:r>
            <a:r>
              <a:rPr lang="en-US" sz="2800" b="1">
                <a:solidFill>
                  <a:schemeClr val="folHlink"/>
                </a:solidFill>
              </a:rPr>
              <a:t>{</a:t>
            </a:r>
            <a:br>
              <a:rPr lang="en-US" sz="2800" b="1">
                <a:solidFill>
                  <a:schemeClr val="folHlink"/>
                </a:solidFill>
              </a:rPr>
            </a:br>
            <a:r>
              <a:rPr lang="en-US" sz="2800" b="1">
                <a:solidFill>
                  <a:schemeClr val="folHlink"/>
                </a:solidFill>
              </a:rPr>
              <a:t>	printf(</a:t>
            </a:r>
            <a:r>
              <a:rPr lang="ja-JP" altLang="en-US" sz="2800" b="1">
                <a:solidFill>
                  <a:schemeClr val="folHlink"/>
                </a:solidFill>
                <a:latin typeface="Arial"/>
              </a:rPr>
              <a:t>“</a:t>
            </a:r>
            <a:r>
              <a:rPr lang="en-US" sz="2800" b="1">
                <a:solidFill>
                  <a:schemeClr val="folHlink"/>
                </a:solidFill>
              </a:rPr>
              <a:t>Icy roads ahead!\n</a:t>
            </a:r>
            <a:r>
              <a:rPr lang="ja-JP" altLang="en-US" sz="2800" b="1">
                <a:solidFill>
                  <a:schemeClr val="folHlink"/>
                </a:solidFill>
                <a:latin typeface="Arial"/>
              </a:rPr>
              <a:t>”</a:t>
            </a:r>
            <a:r>
              <a:rPr lang="en-US" sz="2800" b="1">
                <a:solidFill>
                  <a:schemeClr val="folHlink"/>
                </a:solidFill>
              </a:rPr>
              <a:t>);</a:t>
            </a:r>
            <a:br>
              <a:rPr lang="en-US" sz="2800" b="1">
                <a:solidFill>
                  <a:schemeClr val="folHlink"/>
                </a:solidFill>
              </a:rPr>
            </a:br>
            <a:r>
              <a:rPr lang="en-US" sz="2800" b="1">
                <a:solidFill>
                  <a:schemeClr val="folHlin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1084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u="sng"/>
              <a:t>nested </a:t>
            </a:r>
            <a:r>
              <a:rPr lang="ja-JP" altLang="en-US" u="sng">
                <a:latin typeface="Arial"/>
              </a:rPr>
              <a:t>“</a:t>
            </a:r>
            <a:r>
              <a:rPr lang="en-US" u="sng"/>
              <a:t>if</a:t>
            </a:r>
            <a:r>
              <a:rPr lang="ja-JP" altLang="en-US" u="sng">
                <a:latin typeface="Arial"/>
              </a:rPr>
              <a:t>”</a:t>
            </a:r>
            <a:r>
              <a:rPr lang="en-US" u="sng"/>
              <a:t> statement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828800" y="1828800"/>
            <a:ext cx="4392613" cy="338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41EDF"/>
                </a:solidFill>
                <a:latin typeface="Courier New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(aValue == 1)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countA++;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941EDF"/>
                </a:solidFill>
                <a:latin typeface="Courier New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>
                <a:solidFill>
                  <a:srgbClr val="941EDF"/>
                </a:solidFill>
                <a:latin typeface="Courier New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(aValue == 10)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countB++;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941EDF"/>
                </a:solidFill>
                <a:latin typeface="Courier New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>
                <a:solidFill>
                  <a:srgbClr val="941EDF"/>
                </a:solidFill>
                <a:latin typeface="Courier New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(aValue == 100)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countC++;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941EDF"/>
                </a:solidFill>
                <a:latin typeface="Courier New" charset="0"/>
              </a:rPr>
              <a:t>else</a:t>
            </a:r>
            <a:br>
              <a:rPr lang="en-US">
                <a:solidFill>
                  <a:srgbClr val="941EDF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countD++;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endParaRPr lang="en-US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685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Multiple-Alternative Decisions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6975"/>
            <a:ext cx="8534400" cy="53276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If there are many alternatives, it is better to use the syntax of </a:t>
            </a: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multiple-alternative decision</a:t>
            </a:r>
            <a:r>
              <a:rPr lang="en-US" sz="2800"/>
              <a:t>.</a:t>
            </a:r>
          </a:p>
          <a:p>
            <a:pPr>
              <a:lnSpc>
                <a:spcPct val="80000"/>
              </a:lnSpc>
            </a:pPr>
            <a:r>
              <a:rPr lang="en-US" sz="2800"/>
              <a:t>Syntax: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</a:t>
            </a:r>
            <a:r>
              <a:rPr lang="en-US" sz="2800">
                <a:latin typeface="Courier New" charset="0"/>
              </a:rPr>
              <a:t>if</a:t>
            </a:r>
            <a:r>
              <a:rPr lang="en-US" sz="2800"/>
              <a:t> (</a:t>
            </a:r>
            <a:r>
              <a:rPr lang="en-US" sz="2800" i="1"/>
              <a:t>condition</a:t>
            </a:r>
            <a:r>
              <a:rPr lang="en-US" sz="2800" baseline="-25000"/>
              <a:t>1</a:t>
            </a:r>
            <a:r>
              <a:rPr lang="en-US" sz="280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</a:t>
            </a:r>
            <a:r>
              <a:rPr lang="en-US" sz="2800" i="1"/>
              <a:t>statement</a:t>
            </a:r>
            <a:r>
              <a:rPr lang="en-US" sz="2800" baseline="-25000"/>
              <a:t>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</a:t>
            </a:r>
            <a:r>
              <a:rPr lang="en-US" sz="2800">
                <a:latin typeface="Courier New" charset="0"/>
              </a:rPr>
              <a:t>else</a:t>
            </a:r>
            <a:r>
              <a:rPr lang="en-US" sz="2800"/>
              <a:t> </a:t>
            </a:r>
            <a:r>
              <a:rPr lang="en-US" sz="2800">
                <a:latin typeface="Courier New" charset="0"/>
              </a:rPr>
              <a:t>if</a:t>
            </a:r>
            <a:r>
              <a:rPr lang="en-US" sz="2800"/>
              <a:t> (</a:t>
            </a:r>
            <a:r>
              <a:rPr lang="en-US" sz="2800" i="1"/>
              <a:t>condition</a:t>
            </a:r>
            <a:r>
              <a:rPr lang="en-US" sz="2800" baseline="-25000"/>
              <a:t>2</a:t>
            </a:r>
            <a:r>
              <a:rPr lang="en-US" sz="280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</a:t>
            </a:r>
            <a:r>
              <a:rPr lang="en-US" sz="2800" i="1"/>
              <a:t>statement</a:t>
            </a:r>
            <a:r>
              <a:rPr lang="en-US" sz="2800" baseline="-25000"/>
              <a:t>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</a:t>
            </a:r>
            <a:r>
              <a:rPr lang="en-US" sz="2800">
                <a:latin typeface="Courier New" charset="0"/>
              </a:rPr>
              <a:t>else</a:t>
            </a:r>
            <a:r>
              <a:rPr lang="en-US" sz="2800"/>
              <a:t> </a:t>
            </a:r>
            <a:r>
              <a:rPr lang="en-US" sz="2800">
                <a:latin typeface="Courier New" charset="0"/>
              </a:rPr>
              <a:t>if</a:t>
            </a:r>
            <a:r>
              <a:rPr lang="en-US" sz="2800"/>
              <a:t> (</a:t>
            </a:r>
            <a:r>
              <a:rPr lang="en-US" sz="2800" i="1"/>
              <a:t>condition</a:t>
            </a:r>
            <a:r>
              <a:rPr lang="en-US" sz="2800" i="1" baseline="-25000"/>
              <a:t>n</a:t>
            </a:r>
            <a:r>
              <a:rPr lang="en-US" sz="280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</a:t>
            </a:r>
            <a:r>
              <a:rPr lang="en-US" sz="2800" i="1"/>
              <a:t>statement</a:t>
            </a:r>
            <a:r>
              <a:rPr lang="en-US" sz="2800" i="1" baseline="-25000"/>
              <a:t>n</a:t>
            </a:r>
            <a:endParaRPr lang="en-US" sz="2800" i="1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Courier New" charset="0"/>
              </a:rPr>
              <a:t>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</a:t>
            </a:r>
            <a:r>
              <a:rPr lang="en-US" sz="2800" i="1"/>
              <a:t>statement</a:t>
            </a:r>
            <a:r>
              <a:rPr lang="en-US" sz="2800" i="1" baseline="-25000"/>
              <a:t>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7908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4800" y="6248400"/>
            <a:ext cx="42672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©2004 Pearson Addison-Wesley. All rights reserved.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4-</a:t>
            </a:r>
            <a:fld id="{A4B62410-0D3B-2A49-A099-7673B44DC493}" type="slidenum">
              <a:rPr lang="en-US"/>
              <a:pPr/>
              <a:t>29</a:t>
            </a:fld>
            <a:endParaRPr lang="en-US"/>
          </a:p>
        </p:txBody>
      </p:sp>
      <p:pic>
        <p:nvPicPr>
          <p:cNvPr id="521218" name="Picture 2" descr="fig0410a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04813"/>
            <a:ext cx="8497887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21220" name="Picture 4" descr="fig0410b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775" y="3429000"/>
            <a:ext cx="8534400" cy="3448050"/>
          </a:xfrm>
          <a:noFill/>
          <a:ln/>
        </p:spPr>
      </p:pic>
      <p:sp>
        <p:nvSpPr>
          <p:cNvPr id="52121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34400" cy="150336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An Example of Multiple-Alternative Decisions</a:t>
            </a:r>
          </a:p>
        </p:txBody>
      </p:sp>
      <p:sp>
        <p:nvSpPr>
          <p:cNvPr id="521222" name="Rectangle 6"/>
          <p:cNvSpPr>
            <a:spLocks noChangeArrowheads="1"/>
          </p:cNvSpPr>
          <p:nvPr/>
        </p:nvSpPr>
        <p:spPr bwMode="auto">
          <a:xfrm>
            <a:off x="755650" y="3429000"/>
            <a:ext cx="8137525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23" name="Rectangle 7"/>
          <p:cNvSpPr>
            <a:spLocks noChangeArrowheads="1"/>
          </p:cNvSpPr>
          <p:nvPr/>
        </p:nvSpPr>
        <p:spPr bwMode="auto">
          <a:xfrm>
            <a:off x="1042988" y="2781300"/>
            <a:ext cx="7850187" cy="338455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05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u="sng"/>
              <a:t>assignment statement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098550" y="2927763"/>
            <a:ext cx="6400800" cy="3022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charset="0"/>
              </a:rPr>
              <a:t>aResult = 10;</a:t>
            </a:r>
          </a:p>
          <a:p>
            <a:endParaRPr lang="en-US">
              <a:solidFill>
                <a:srgbClr val="000000"/>
              </a:solidFill>
              <a:latin typeface="Courier New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charset="0"/>
              </a:rPr>
              <a:t>aResult = countB;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aResult = (aValue + 100) / countD;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aResult = sqrt (aValue);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endParaRPr lang="en-US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4134" y="1193800"/>
            <a:ext cx="8416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Statements are the	instructions given to the computer to perform any kind of action , be it data movements, be it making decisions or be it repeating actions.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Statements are the smallest executing unit of a C program.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2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0"/>
                <a:cs typeface="新細明體" charset="0"/>
              </a:rPr>
              <a:t>Repetition in Programs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534400" cy="5283200"/>
          </a:xfrm>
        </p:spPr>
        <p:txBody>
          <a:bodyPr/>
          <a:lstStyle/>
          <a:p>
            <a:r>
              <a:rPr lang="en-US" altLang="zh-TW">
                <a:ea typeface="新細明體" charset="0"/>
                <a:cs typeface="新細明體" charset="0"/>
              </a:rPr>
              <a:t>In most software, the statements in the program may need to repeat for many times.</a:t>
            </a:r>
          </a:p>
          <a:p>
            <a:pPr lvl="1"/>
            <a:r>
              <a:rPr lang="en-US" altLang="zh-TW">
                <a:ea typeface="新細明體" charset="0"/>
                <a:cs typeface="新細明體" charset="0"/>
              </a:rPr>
              <a:t>e.g., calculate the value of </a:t>
            </a:r>
            <a:r>
              <a:rPr lang="en-US" altLang="zh-TW" i="1">
                <a:ea typeface="新細明體" charset="0"/>
                <a:cs typeface="新細明體" charset="0"/>
              </a:rPr>
              <a:t>n</a:t>
            </a:r>
            <a:r>
              <a:rPr lang="en-US" altLang="zh-TW">
                <a:ea typeface="新細明體" charset="0"/>
                <a:cs typeface="新細明體" charset="0"/>
              </a:rPr>
              <a:t>!.</a:t>
            </a:r>
          </a:p>
          <a:p>
            <a:pPr lvl="1"/>
            <a:r>
              <a:rPr lang="en-US" altLang="zh-TW">
                <a:ea typeface="新細明體" charset="0"/>
                <a:cs typeface="新細明體" charset="0"/>
              </a:rPr>
              <a:t>If </a:t>
            </a:r>
            <a:r>
              <a:rPr lang="en-US" altLang="zh-TW" i="1">
                <a:ea typeface="新細明體" charset="0"/>
                <a:cs typeface="新細明體" charset="0"/>
              </a:rPr>
              <a:t>n</a:t>
            </a:r>
            <a:r>
              <a:rPr lang="en-US" altLang="zh-TW">
                <a:ea typeface="新細明體" charset="0"/>
                <a:cs typeface="新細明體" charset="0"/>
              </a:rPr>
              <a:t> = 10000, it’s not elegant to write the code as 1*2*3*…*10000.</a:t>
            </a:r>
          </a:p>
          <a:p>
            <a:r>
              <a:rPr lang="en-US" altLang="zh-TW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Loop</a:t>
            </a:r>
            <a:r>
              <a:rPr lang="en-US" altLang="zh-TW">
                <a:ea typeface="新細明體" charset="0"/>
                <a:cs typeface="新細明體" charset="0"/>
              </a:rPr>
              <a:t> is a control structure that repeats a group of steps in a program.</a:t>
            </a:r>
          </a:p>
          <a:p>
            <a:pPr lvl="1"/>
            <a:r>
              <a:rPr lang="en-US" altLang="zh-TW" b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Loop body</a:t>
            </a:r>
            <a:r>
              <a:rPr lang="en-US" altLang="zh-TW">
                <a:ea typeface="新細明體" charset="0"/>
                <a:cs typeface="新細明體" charset="0"/>
              </a:rPr>
              <a:t> stands for the repeated statements.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There are three C loop control statements:</a:t>
            </a:r>
          </a:p>
          <a:p>
            <a:pPr lvl="1"/>
            <a:r>
              <a:rPr lang="en-US" altLang="zh-TW" sz="32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while</a:t>
            </a:r>
            <a:r>
              <a:rPr lang="en-US" altLang="zh-TW">
                <a:ea typeface="新細明體" charset="0"/>
                <a:cs typeface="新細明體" charset="0"/>
              </a:rPr>
              <a:t>, </a:t>
            </a:r>
            <a:r>
              <a:rPr lang="en-US" altLang="zh-TW" sz="32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for</a:t>
            </a:r>
            <a:r>
              <a:rPr lang="en-US" altLang="zh-TW">
                <a:ea typeface="新細明體" charset="0"/>
                <a:cs typeface="新細明體" charset="0"/>
              </a:rPr>
              <a:t>, and </a:t>
            </a:r>
            <a:r>
              <a:rPr lang="en-US" altLang="zh-TW" sz="32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do-while</a:t>
            </a:r>
            <a:r>
              <a:rPr lang="en-US" altLang="zh-TW">
                <a:ea typeface="新細明體" charset="0"/>
                <a:cs typeface="新細明體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2855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5-</a:t>
            </a:r>
            <a:fld id="{2AE01909-7859-2C43-863F-A5E9A5CC6774}" type="slidenum">
              <a:rPr lang="en-US"/>
              <a:pPr/>
              <a:t>31</a:t>
            </a:fld>
            <a:endParaRPr lang="en-US"/>
          </a:p>
        </p:txBody>
      </p:sp>
      <p:pic>
        <p:nvPicPr>
          <p:cNvPr id="542722" name="Picture 2" descr="fig050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55688"/>
            <a:ext cx="7704138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42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charset="0"/>
                <a:cs typeface="新細明體" charset="0"/>
              </a:rPr>
              <a:t>Flow Diagram of Loop Choice Process</a:t>
            </a:r>
          </a:p>
        </p:txBody>
      </p:sp>
      <p:sp>
        <p:nvSpPr>
          <p:cNvPr id="542724" name="AutoShape 4"/>
          <p:cNvSpPr>
            <a:spLocks noChangeArrowheads="1"/>
          </p:cNvSpPr>
          <p:nvPr/>
        </p:nvSpPr>
        <p:spPr bwMode="auto">
          <a:xfrm>
            <a:off x="3492500" y="6021388"/>
            <a:ext cx="4319588" cy="503237"/>
          </a:xfrm>
          <a:prstGeom prst="wedgeRoundRectCallout">
            <a:avLst>
              <a:gd name="adj1" fmla="val -60472"/>
              <a:gd name="adj2" fmla="val -104574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e.g., calculate the value of </a:t>
            </a:r>
            <a:r>
              <a:rPr lang="en-US" b="1" i="1">
                <a:solidFill>
                  <a:schemeClr val="bg1"/>
                </a:solidFill>
              </a:rPr>
              <a:t>n</a:t>
            </a:r>
            <a:r>
              <a:rPr lang="en-US" b="1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42725" name="AutoShape 5"/>
          <p:cNvSpPr>
            <a:spLocks noChangeArrowheads="1"/>
          </p:cNvSpPr>
          <p:nvPr/>
        </p:nvSpPr>
        <p:spPr bwMode="auto">
          <a:xfrm>
            <a:off x="3059113" y="3068638"/>
            <a:ext cx="4319587" cy="503237"/>
          </a:xfrm>
          <a:prstGeom prst="wedgeRoundRectCallout">
            <a:avLst>
              <a:gd name="adj1" fmla="val -7773"/>
              <a:gd name="adj2" fmla="val 97634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e.g., read the content in a file</a:t>
            </a:r>
          </a:p>
        </p:txBody>
      </p:sp>
    </p:spTree>
    <p:extLst>
      <p:ext uri="{BB962C8B-B14F-4D97-AF65-F5344CB8AC3E}">
        <p14:creationId xmlns:p14="http://schemas.microsoft.com/office/powerpoint/2010/main" val="1580786827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0"/>
                <a:cs typeface="新細明體" charset="0"/>
              </a:rPr>
              <a:t>Comparison of Loop Choices (1/2)</a:t>
            </a:r>
          </a:p>
        </p:txBody>
      </p:sp>
      <p:graphicFrame>
        <p:nvGraphicFramePr>
          <p:cNvPr id="590909" name="Group 61"/>
          <p:cNvGraphicFramePr>
            <a:graphicFrameLocks noGrp="1"/>
          </p:cNvGraphicFramePr>
          <p:nvPr>
            <p:ph idx="1"/>
          </p:nvPr>
        </p:nvGraphicFramePr>
        <p:xfrm>
          <a:off x="250825" y="1700213"/>
          <a:ext cx="8696325" cy="3897948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Kind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When to 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 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Counting loop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We know how many loop repetitions will be needed in advance.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while, 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Sentinel-controlled loop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Input of a list of data ended by a special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while, 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4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Endfile-controlled loop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Input of a list of data from a data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while, 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693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930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0"/>
                <a:cs typeface="新細明體" charset="0"/>
              </a:rPr>
              <a:t>Comparison of Loop Choices (2/2)</a:t>
            </a:r>
          </a:p>
        </p:txBody>
      </p:sp>
      <p:graphicFrame>
        <p:nvGraphicFramePr>
          <p:cNvPr id="592933" name="Group 37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534400" cy="3261360"/>
        </p:xfrm>
        <a:graphic>
          <a:graphicData uri="http://schemas.openxmlformats.org/drawingml/2006/table">
            <a:tbl>
              <a:tblPr/>
              <a:tblGrid>
                <a:gridCol w="24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Kind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When to 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 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Input validation loop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Repeated interactive input of a value until a desired value is entered.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do-while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General conditional loop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Repeated processing of data until a desired condition is met.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while, 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791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0"/>
                <a:cs typeface="新細明體" charset="0"/>
              </a:rPr>
              <a:t>The </a:t>
            </a:r>
            <a:r>
              <a:rPr lang="en-US" altLang="zh-TW">
                <a:latin typeface="Courier New" charset="0"/>
                <a:ea typeface="新細明體" charset="0"/>
                <a:cs typeface="新細明體" charset="0"/>
              </a:rPr>
              <a:t>while </a:t>
            </a:r>
            <a:r>
              <a:rPr lang="en-US" altLang="zh-TW">
                <a:ea typeface="新細明體" charset="0"/>
                <a:cs typeface="新細明體" charset="0"/>
              </a:rPr>
              <a:t>Statement in C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1438"/>
            <a:ext cx="8534400" cy="5183187"/>
          </a:xfrm>
        </p:spPr>
        <p:txBody>
          <a:bodyPr/>
          <a:lstStyle/>
          <a:p>
            <a:r>
              <a:rPr lang="en-US" altLang="zh-TW" dirty="0">
                <a:ea typeface="新細明體" charset="0"/>
                <a:cs typeface="新細明體" charset="0"/>
              </a:rPr>
              <a:t>The syntax of </a:t>
            </a:r>
            <a:r>
              <a:rPr lang="en-US" altLang="zh-TW" b="1" dirty="0">
                <a:latin typeface="Courier New" charset="0"/>
                <a:ea typeface="新細明體" charset="0"/>
                <a:cs typeface="新細明體" charset="0"/>
              </a:rPr>
              <a:t>while</a:t>
            </a:r>
            <a:r>
              <a:rPr lang="en-US" altLang="zh-TW" dirty="0">
                <a:ea typeface="新細明體" charset="0"/>
                <a:cs typeface="新細明體" charset="0"/>
              </a:rPr>
              <a:t> statement in C: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0"/>
                <a:cs typeface="新細明體" charset="0"/>
              </a:rPr>
              <a:t>	</a:t>
            </a:r>
            <a:r>
              <a:rPr lang="en-US" altLang="zh-TW" b="1" dirty="0">
                <a:latin typeface="Courier New" charset="0"/>
                <a:ea typeface="新細明體" charset="0"/>
                <a:cs typeface="新細明體" charset="0"/>
              </a:rPr>
              <a:t>while</a:t>
            </a:r>
            <a:r>
              <a:rPr lang="en-US" altLang="zh-TW" dirty="0">
                <a:ea typeface="新細明體" charset="0"/>
                <a:cs typeface="新細明體" charset="0"/>
              </a:rPr>
              <a:t> (</a:t>
            </a:r>
            <a:r>
              <a:rPr lang="en-US" altLang="zh-TW" b="1" dirty="0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loop repetition condition</a:t>
            </a:r>
            <a:r>
              <a:rPr lang="en-US" altLang="zh-TW" dirty="0">
                <a:ea typeface="新細明體" charset="0"/>
                <a:cs typeface="新細明體" charset="0"/>
              </a:rPr>
              <a:t>)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0"/>
                <a:cs typeface="新細明體" charset="0"/>
              </a:rPr>
              <a:t>		</a:t>
            </a:r>
            <a:r>
              <a:rPr lang="en-US" altLang="zh-TW" b="1" i="1" dirty="0">
                <a:solidFill>
                  <a:schemeClr val="accent2"/>
                </a:solidFill>
                <a:ea typeface="新細明體" charset="0"/>
                <a:cs typeface="新細明體" charset="0"/>
              </a:rPr>
              <a:t>statement</a:t>
            </a:r>
            <a:endParaRPr lang="en-US" altLang="zh-TW" b="1" i="1" dirty="0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ea typeface="新細明體" charset="0"/>
              <a:cs typeface="新細明體" charset="0"/>
            </a:endParaRPr>
          </a:p>
          <a:p>
            <a:r>
              <a:rPr lang="en-US" altLang="zh-TW" b="1" dirty="0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Loop repetition condition</a:t>
            </a:r>
            <a:r>
              <a:rPr lang="en-US" altLang="zh-TW" dirty="0">
                <a:ea typeface="新細明體" charset="0"/>
                <a:cs typeface="新細明體" charset="0"/>
              </a:rPr>
              <a:t> is the condition which controls the loop.</a:t>
            </a:r>
          </a:p>
          <a:p>
            <a:r>
              <a:rPr lang="en-US" altLang="zh-TW" dirty="0">
                <a:ea typeface="新細明體" charset="0"/>
                <a:cs typeface="新細明體" charset="0"/>
              </a:rPr>
              <a:t>The </a:t>
            </a:r>
            <a:r>
              <a:rPr lang="en-US" altLang="zh-TW" b="1" i="1" dirty="0">
                <a:solidFill>
                  <a:schemeClr val="accent2"/>
                </a:solidFill>
                <a:ea typeface="新細明體" charset="0"/>
                <a:cs typeface="新細明體" charset="0"/>
              </a:rPr>
              <a:t>statement</a:t>
            </a:r>
            <a:r>
              <a:rPr lang="en-US" altLang="zh-TW" dirty="0">
                <a:ea typeface="新細明體" charset="0"/>
                <a:cs typeface="新細明體" charset="0"/>
              </a:rPr>
              <a:t> is repeated as long as the loop repetition condition is </a:t>
            </a:r>
            <a:r>
              <a:rPr lang="en-US" altLang="zh-TW" b="1" dirty="0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true</a:t>
            </a:r>
            <a:r>
              <a:rPr lang="en-US" altLang="zh-TW" dirty="0">
                <a:ea typeface="新細明體" charset="0"/>
                <a:cs typeface="新細明體" charset="0"/>
              </a:rPr>
              <a:t>.</a:t>
            </a:r>
          </a:p>
          <a:p>
            <a:r>
              <a:rPr lang="en-US" altLang="zh-TW" dirty="0">
                <a:ea typeface="新細明體" charset="0"/>
                <a:cs typeface="新細明體" charset="0"/>
              </a:rPr>
              <a:t>A loop is called an </a:t>
            </a:r>
            <a:r>
              <a:rPr lang="en-US" altLang="zh-TW" b="1" dirty="0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infinite loop</a:t>
            </a:r>
            <a:r>
              <a:rPr lang="en-US" altLang="zh-TW" dirty="0">
                <a:ea typeface="新細明體" charset="0"/>
                <a:cs typeface="新細明體" charset="0"/>
              </a:rPr>
              <a:t> if the loop repetition condition is always true.</a:t>
            </a:r>
          </a:p>
        </p:txBody>
      </p:sp>
    </p:spTree>
    <p:extLst>
      <p:ext uri="{BB962C8B-B14F-4D97-AF65-F5344CB8AC3E}">
        <p14:creationId xmlns:p14="http://schemas.microsoft.com/office/powerpoint/2010/main" val="2554646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ja-JP" altLang="en-US" u="sng">
                <a:latin typeface="Arial"/>
              </a:rPr>
              <a:t>“</a:t>
            </a:r>
            <a:r>
              <a:rPr lang="en-US" u="sng"/>
              <a:t>while</a:t>
            </a:r>
            <a:r>
              <a:rPr lang="ja-JP" altLang="en-US" u="sng">
                <a:latin typeface="Arial"/>
              </a:rPr>
              <a:t>”</a:t>
            </a:r>
            <a:r>
              <a:rPr lang="en-US" u="sng"/>
              <a:t> with a single statement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24000" y="2514600"/>
            <a:ext cx="5670550" cy="1196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41EDF"/>
                </a:solidFill>
                <a:latin typeface="Courier New" charset="0"/>
              </a:rPr>
              <a:t>while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(aResult &gt;= 1000)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aResult = aResult / aValue;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endParaRPr lang="en-US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45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746" name="Picture 2" descr="fig050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87513"/>
            <a:ext cx="8697913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0"/>
                <a:cs typeface="新細明體" charset="0"/>
              </a:rPr>
              <a:t>An Example of a </a:t>
            </a:r>
            <a:r>
              <a:rPr lang="en-US" altLang="zh-TW">
                <a:latin typeface="Courier New" charset="0"/>
                <a:ea typeface="新細明體" charset="0"/>
                <a:cs typeface="新細明體" charset="0"/>
              </a:rPr>
              <a:t>while</a:t>
            </a:r>
            <a:r>
              <a:rPr lang="en-US" altLang="zh-TW">
                <a:ea typeface="新細明體" charset="0"/>
                <a:cs typeface="新細明體" charset="0"/>
              </a:rPr>
              <a:t> Loop</a:t>
            </a:r>
          </a:p>
        </p:txBody>
      </p:sp>
      <p:sp>
        <p:nvSpPr>
          <p:cNvPr id="543748" name="AutoShape 4"/>
          <p:cNvSpPr>
            <a:spLocks/>
          </p:cNvSpPr>
          <p:nvPr/>
        </p:nvSpPr>
        <p:spPr bwMode="auto">
          <a:xfrm>
            <a:off x="4140200" y="2263775"/>
            <a:ext cx="287338" cy="1512888"/>
          </a:xfrm>
          <a:prstGeom prst="rightBrace">
            <a:avLst>
              <a:gd name="adj1" fmla="val 4387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749" name="AutoShape 5"/>
          <p:cNvSpPr>
            <a:spLocks noChangeArrowheads="1"/>
          </p:cNvSpPr>
          <p:nvPr/>
        </p:nvSpPr>
        <p:spPr bwMode="auto">
          <a:xfrm>
            <a:off x="4500563" y="2767013"/>
            <a:ext cx="1582737" cy="5048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Statement</a:t>
            </a:r>
          </a:p>
        </p:txBody>
      </p:sp>
      <p:sp>
        <p:nvSpPr>
          <p:cNvPr id="543751" name="AutoShape 7"/>
          <p:cNvSpPr>
            <a:spLocks noChangeArrowheads="1"/>
          </p:cNvSpPr>
          <p:nvPr/>
        </p:nvSpPr>
        <p:spPr bwMode="auto">
          <a:xfrm>
            <a:off x="2843213" y="1039813"/>
            <a:ext cx="3816350" cy="503237"/>
          </a:xfrm>
          <a:prstGeom prst="wedgeRoundRectCallout">
            <a:avLst>
              <a:gd name="adj1" fmla="val -61856"/>
              <a:gd name="adj2" fmla="val 153153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Loop repetition condition</a:t>
            </a:r>
          </a:p>
        </p:txBody>
      </p:sp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684213" y="4868863"/>
            <a:ext cx="7632700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Loop control variable</a:t>
            </a:r>
            <a:r>
              <a:rPr lang="en-US">
                <a:latin typeface="Times New Roman" charset="0"/>
              </a:rPr>
              <a:t> is the variable whose value controls loop repetition.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In this example, </a:t>
            </a:r>
            <a:r>
              <a:rPr lang="en-US" b="1">
                <a:latin typeface="Courier New" charset="0"/>
              </a:rPr>
              <a:t>count_emp</a:t>
            </a:r>
            <a:r>
              <a:rPr lang="en-US">
                <a:latin typeface="Times New Roman" charset="0"/>
              </a:rPr>
              <a:t> is the loop control variable.</a:t>
            </a:r>
          </a:p>
        </p:txBody>
      </p:sp>
    </p:spTree>
    <p:extLst>
      <p:ext uri="{BB962C8B-B14F-4D97-AF65-F5344CB8AC3E}">
        <p14:creationId xmlns:p14="http://schemas.microsoft.com/office/powerpoint/2010/main" val="3940237202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1143000"/>
          </a:xfrm>
        </p:spPr>
        <p:txBody>
          <a:bodyPr/>
          <a:lstStyle/>
          <a:p>
            <a:r>
              <a:rPr lang="ja-JP" altLang="en-US" u="sng">
                <a:latin typeface="Arial"/>
              </a:rPr>
              <a:t>“</a:t>
            </a:r>
            <a:r>
              <a:rPr lang="en-US" u="sng"/>
              <a:t>while</a:t>
            </a:r>
            <a:r>
              <a:rPr lang="ja-JP" altLang="en-US" u="sng">
                <a:latin typeface="Arial"/>
              </a:rPr>
              <a:t>”</a:t>
            </a:r>
            <a:r>
              <a:rPr lang="en-US" u="sng"/>
              <a:t> with a block of statements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33400" y="2133600"/>
            <a:ext cx="7496175" cy="2292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41EDF"/>
                </a:solidFill>
                <a:latin typeface="Courier New" charset="0"/>
              </a:rPr>
              <a:t>while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(aResult &gt;= 1000)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{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aResult = aResult / aValue;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printf(</a:t>
            </a:r>
            <a:r>
              <a:rPr lang="en-US">
                <a:solidFill>
                  <a:srgbClr val="00CB00"/>
                </a:solidFill>
                <a:latin typeface="Courier New" charset="0"/>
              </a:rPr>
              <a:t>"Result is %9.4f\n"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, aResult);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} </a:t>
            </a:r>
            <a:r>
              <a:rPr lang="en-US">
                <a:solidFill>
                  <a:srgbClr val="E69400"/>
                </a:solidFill>
                <a:latin typeface="Courier New" charset="0"/>
              </a:rPr>
              <a:t>// End while</a:t>
            </a:r>
            <a:br>
              <a:rPr lang="en-US">
                <a:solidFill>
                  <a:srgbClr val="E69400"/>
                </a:solidFill>
                <a:latin typeface="Courier New" charset="0"/>
              </a:rPr>
            </a:br>
            <a:endParaRPr lang="en-US">
              <a:solidFill>
                <a:srgbClr val="E694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33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770" name="Picture 2" descr="fig0503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315200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44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0"/>
                <a:cs typeface="新細明體" charset="0"/>
              </a:rPr>
              <a:t>Flowchart for a </a:t>
            </a:r>
            <a:r>
              <a:rPr lang="en-US" altLang="zh-TW">
                <a:latin typeface="Courier New" charset="0"/>
                <a:ea typeface="新細明體" charset="0"/>
                <a:cs typeface="新細明體" charset="0"/>
              </a:rPr>
              <a:t>while</a:t>
            </a:r>
            <a:r>
              <a:rPr lang="en-US" altLang="zh-TW">
                <a:ea typeface="新細明體" charset="0"/>
                <a:cs typeface="新細明體" charset="0"/>
              </a:rPr>
              <a:t> Loop</a:t>
            </a:r>
          </a:p>
        </p:txBody>
      </p:sp>
      <p:sp>
        <p:nvSpPr>
          <p:cNvPr id="544772" name="AutoShape 4"/>
          <p:cNvSpPr>
            <a:spLocks noChangeArrowheads="1"/>
          </p:cNvSpPr>
          <p:nvPr/>
        </p:nvSpPr>
        <p:spPr bwMode="auto">
          <a:xfrm>
            <a:off x="2700338" y="2349500"/>
            <a:ext cx="3816350" cy="503238"/>
          </a:xfrm>
          <a:prstGeom prst="wedgeRoundRectCallout">
            <a:avLst>
              <a:gd name="adj1" fmla="val -62273"/>
              <a:gd name="adj2" fmla="val 106468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Loop repetition condition</a:t>
            </a:r>
          </a:p>
        </p:txBody>
      </p:sp>
      <p:sp>
        <p:nvSpPr>
          <p:cNvPr id="544773" name="AutoShape 5"/>
          <p:cNvSpPr>
            <a:spLocks noChangeArrowheads="1"/>
          </p:cNvSpPr>
          <p:nvPr/>
        </p:nvSpPr>
        <p:spPr bwMode="auto">
          <a:xfrm>
            <a:off x="2124075" y="5805488"/>
            <a:ext cx="2087563" cy="503237"/>
          </a:xfrm>
          <a:prstGeom prst="wedgeRoundRectCallout">
            <a:avLst>
              <a:gd name="adj1" fmla="val 79583"/>
              <a:gd name="adj2" fmla="val -150630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93442926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305800" cy="914400"/>
          </a:xfrm>
        </p:spPr>
        <p:txBody>
          <a:bodyPr>
            <a:normAutofit fontScale="90000"/>
          </a:bodyPr>
          <a:lstStyle/>
          <a:p>
            <a:r>
              <a:rPr lang="ja-JP" altLang="en-US" u="sng">
                <a:latin typeface="Arial"/>
              </a:rPr>
              <a:t>“</a:t>
            </a:r>
            <a:r>
              <a:rPr lang="en-US" u="sng"/>
              <a:t>while</a:t>
            </a:r>
            <a:r>
              <a:rPr lang="ja-JP" altLang="en-US" u="sng">
                <a:latin typeface="Arial"/>
              </a:rPr>
              <a:t>”</a:t>
            </a:r>
            <a:r>
              <a:rPr lang="en-US" u="sng"/>
              <a:t> with nested </a:t>
            </a:r>
            <a:r>
              <a:rPr lang="ja-JP" altLang="en-US" u="sng">
                <a:latin typeface="Arial"/>
              </a:rPr>
              <a:t>“</a:t>
            </a:r>
            <a:r>
              <a:rPr lang="en-US" u="sng"/>
              <a:t>if</a:t>
            </a:r>
            <a:r>
              <a:rPr lang="ja-JP" altLang="en-US" u="sng">
                <a:latin typeface="Arial"/>
              </a:rPr>
              <a:t>”</a:t>
            </a:r>
            <a:r>
              <a:rPr lang="en-US" u="sng"/>
              <a:t> statements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057400" y="1041400"/>
            <a:ext cx="4765675" cy="558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ourier New" charset="0"/>
              </a:rPr>
              <a:t>aResult = MAX_VALUE;</a:t>
            </a:r>
            <a:endParaRPr lang="en-US" sz="2000">
              <a:solidFill>
                <a:srgbClr val="E69400"/>
              </a:solidFill>
              <a:latin typeface="Courier New" charset="0"/>
            </a:endParaRPr>
          </a:p>
          <a:p>
            <a:br>
              <a:rPr lang="en-US" sz="2000">
                <a:solidFill>
                  <a:srgbClr val="E69400"/>
                </a:solidFill>
                <a:latin typeface="Courier New" charset="0"/>
              </a:rPr>
            </a:br>
            <a:r>
              <a:rPr lang="en-US" sz="2000">
                <a:solidFill>
                  <a:srgbClr val="941EDF"/>
                </a:solidFill>
                <a:latin typeface="Courier New" charset="0"/>
              </a:rPr>
              <a:t>while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 (aResult &gt;= 1000)</a:t>
            </a:r>
            <a:br>
              <a:rPr lang="en-US" sz="2000">
                <a:solidFill>
                  <a:srgbClr val="000000"/>
                </a:solidFill>
                <a:latin typeface="Courier New" charset="0"/>
              </a:rPr>
            </a:br>
            <a:r>
              <a:rPr lang="en-US" sz="2000">
                <a:solidFill>
                  <a:srgbClr val="000000"/>
                </a:solidFill>
                <a:latin typeface="Courier New" charset="0"/>
              </a:rPr>
              <a:t>   {</a:t>
            </a:r>
            <a:br>
              <a:rPr lang="en-US" sz="2000">
                <a:solidFill>
                  <a:srgbClr val="000000"/>
                </a:solidFill>
                <a:latin typeface="Courier New" charset="0"/>
              </a:rPr>
            </a:br>
            <a:r>
              <a:rPr lang="en-US" sz="2000">
                <a:solidFill>
                  <a:srgbClr val="000000"/>
                </a:solidFill>
                <a:latin typeface="Courier New" charset="0"/>
              </a:rPr>
              <a:t>   countW++;</a:t>
            </a:r>
            <a:br>
              <a:rPr lang="en-US" sz="2000">
                <a:solidFill>
                  <a:srgbClr val="000000"/>
                </a:solidFill>
                <a:latin typeface="Courier New" charset="0"/>
              </a:rPr>
            </a:br>
            <a:br>
              <a:rPr lang="en-US" sz="2000">
                <a:solidFill>
                  <a:srgbClr val="000000"/>
                </a:solidFill>
                <a:latin typeface="Courier New" charset="0"/>
              </a:rPr>
            </a:br>
            <a:r>
              <a:rPr lang="en-US" sz="200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2000">
                <a:solidFill>
                  <a:srgbClr val="E69400"/>
                </a:solidFill>
                <a:latin typeface="Courier New" charset="0"/>
              </a:rPr>
              <a:t>// nested if statement</a:t>
            </a:r>
            <a:br>
              <a:rPr lang="en-US" sz="2000">
                <a:solidFill>
                  <a:srgbClr val="E69400"/>
                </a:solidFill>
                <a:latin typeface="Courier New" charset="0"/>
              </a:rPr>
            </a:br>
            <a:r>
              <a:rPr lang="en-US" sz="200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2000">
                <a:solidFill>
                  <a:srgbClr val="941EDF"/>
                </a:solidFill>
                <a:latin typeface="Courier New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 (aValue == 1)</a:t>
            </a:r>
            <a:br>
              <a:rPr lang="en-US" sz="2000">
                <a:solidFill>
                  <a:srgbClr val="000000"/>
                </a:solidFill>
                <a:latin typeface="Courier New" charset="0"/>
              </a:rPr>
            </a:br>
            <a:r>
              <a:rPr lang="en-US" sz="2000">
                <a:solidFill>
                  <a:srgbClr val="000000"/>
                </a:solidFill>
                <a:latin typeface="Courier New" charset="0"/>
              </a:rPr>
              <a:t>      countA++;</a:t>
            </a:r>
            <a:br>
              <a:rPr lang="en-US" sz="2000">
                <a:solidFill>
                  <a:srgbClr val="000000"/>
                </a:solidFill>
                <a:latin typeface="Courier New" charset="0"/>
              </a:rPr>
            </a:br>
            <a:r>
              <a:rPr lang="en-US" sz="200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2000">
                <a:solidFill>
                  <a:srgbClr val="941EDF"/>
                </a:solidFill>
                <a:latin typeface="Courier New" charset="0"/>
              </a:rPr>
              <a:t>else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000">
                <a:solidFill>
                  <a:srgbClr val="941EDF"/>
                </a:solidFill>
                <a:latin typeface="Courier New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 (aValue == 10)</a:t>
            </a:r>
            <a:br>
              <a:rPr lang="en-US" sz="2000">
                <a:solidFill>
                  <a:srgbClr val="000000"/>
                </a:solidFill>
                <a:latin typeface="Courier New" charset="0"/>
              </a:rPr>
            </a:br>
            <a:r>
              <a:rPr lang="en-US" sz="2000">
                <a:solidFill>
                  <a:srgbClr val="000000"/>
                </a:solidFill>
                <a:latin typeface="Courier New" charset="0"/>
              </a:rPr>
              <a:t>      countB++;</a:t>
            </a:r>
            <a:br>
              <a:rPr lang="en-US" sz="2000">
                <a:solidFill>
                  <a:srgbClr val="000000"/>
                </a:solidFill>
                <a:latin typeface="Courier New" charset="0"/>
              </a:rPr>
            </a:br>
            <a:r>
              <a:rPr lang="en-US" sz="200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2000">
                <a:solidFill>
                  <a:srgbClr val="941EDF"/>
                </a:solidFill>
                <a:latin typeface="Courier New" charset="0"/>
              </a:rPr>
              <a:t>else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000">
                <a:solidFill>
                  <a:srgbClr val="941EDF"/>
                </a:solidFill>
                <a:latin typeface="Courier New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 (aValue == 100)</a:t>
            </a:r>
            <a:br>
              <a:rPr lang="en-US" sz="2000">
                <a:solidFill>
                  <a:srgbClr val="000000"/>
                </a:solidFill>
                <a:latin typeface="Courier New" charset="0"/>
              </a:rPr>
            </a:br>
            <a:r>
              <a:rPr lang="en-US" sz="2000">
                <a:solidFill>
                  <a:srgbClr val="000000"/>
                </a:solidFill>
                <a:latin typeface="Courier New" charset="0"/>
              </a:rPr>
              <a:t>      countC++;</a:t>
            </a:r>
            <a:br>
              <a:rPr lang="en-US" sz="2000">
                <a:solidFill>
                  <a:srgbClr val="000000"/>
                </a:solidFill>
                <a:latin typeface="Courier New" charset="0"/>
              </a:rPr>
            </a:br>
            <a:r>
              <a:rPr lang="en-US" sz="200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2000">
                <a:solidFill>
                  <a:srgbClr val="941EDF"/>
                </a:solidFill>
                <a:latin typeface="Courier New" charset="0"/>
              </a:rPr>
              <a:t>else</a:t>
            </a:r>
            <a:br>
              <a:rPr lang="en-US" sz="2000">
                <a:solidFill>
                  <a:srgbClr val="941EDF"/>
                </a:solidFill>
                <a:latin typeface="Courier New" charset="0"/>
              </a:rPr>
            </a:br>
            <a:r>
              <a:rPr lang="en-US" sz="2000">
                <a:solidFill>
                  <a:srgbClr val="000000"/>
                </a:solidFill>
                <a:latin typeface="Courier New" charset="0"/>
              </a:rPr>
              <a:t>      countD++;</a:t>
            </a:r>
            <a:br>
              <a:rPr lang="en-US" sz="2000">
                <a:solidFill>
                  <a:srgbClr val="000000"/>
                </a:solidFill>
                <a:latin typeface="Courier New" charset="0"/>
              </a:rPr>
            </a:br>
            <a:r>
              <a:rPr lang="en-US" sz="2000">
                <a:solidFill>
                  <a:srgbClr val="000000"/>
                </a:solidFill>
                <a:latin typeface="Courier New" charset="0"/>
              </a:rPr>
              <a:t>   aResult = aResult / aValue;</a:t>
            </a:r>
            <a:br>
              <a:rPr lang="en-US" sz="2000">
                <a:solidFill>
                  <a:srgbClr val="000000"/>
                </a:solidFill>
                <a:latin typeface="Courier New" charset="0"/>
              </a:rPr>
            </a:br>
            <a:r>
              <a:rPr lang="en-US" sz="2000">
                <a:solidFill>
                  <a:srgbClr val="000000"/>
                </a:solidFill>
                <a:latin typeface="Courier New" charset="0"/>
              </a:rPr>
              <a:t>   } </a:t>
            </a:r>
            <a:r>
              <a:rPr lang="en-US" sz="2000">
                <a:solidFill>
                  <a:srgbClr val="E69400"/>
                </a:solidFill>
                <a:latin typeface="Courier New" charset="0"/>
              </a:rPr>
              <a:t>// End while</a:t>
            </a:r>
            <a:br>
              <a:rPr lang="en-US" sz="2000">
                <a:solidFill>
                  <a:srgbClr val="E69400"/>
                </a:solidFill>
                <a:latin typeface="Courier New" charset="0"/>
              </a:rPr>
            </a:br>
            <a:endParaRPr lang="en-US" sz="2000">
              <a:solidFill>
                <a:srgbClr val="E694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5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Compound Statement: Block of Statements</a:t>
            </a:r>
          </a:p>
        </p:txBody>
      </p:sp>
      <p:sp>
        <p:nvSpPr>
          <p:cNvPr id="9220" name="Text Box 1028"/>
          <p:cNvSpPr txBox="1">
            <a:spLocks noChangeArrowheads="1"/>
          </p:cNvSpPr>
          <p:nvPr/>
        </p:nvSpPr>
        <p:spPr bwMode="auto">
          <a:xfrm>
            <a:off x="838200" y="2166367"/>
            <a:ext cx="7496175" cy="4483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charset="0"/>
              </a:rPr>
              <a:t>{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941EDF"/>
                </a:solidFill>
                <a:latin typeface="Courier New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>
                <a:solidFill>
                  <a:srgbClr val="941EDF"/>
                </a:solidFill>
                <a:latin typeface="Courier New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MAX_BINS = 11;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941EDF"/>
                </a:solidFill>
                <a:latin typeface="Courier New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orderNumber;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941EDF"/>
                </a:solidFill>
                <a:latin typeface="Courier New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binNumber;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printf(</a:t>
            </a:r>
            <a:r>
              <a:rPr lang="en-US">
                <a:solidFill>
                  <a:srgbClr val="00CB00"/>
                </a:solidFill>
                <a:latin typeface="Courier New" charset="0"/>
              </a:rPr>
              <a:t>"Enter order number: "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);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scanf(</a:t>
            </a:r>
            <a:r>
              <a:rPr lang="en-US">
                <a:solidFill>
                  <a:srgbClr val="00CB00"/>
                </a:solidFill>
                <a:latin typeface="Courier New" charset="0"/>
              </a:rPr>
              <a:t>"%d"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, &amp;orderNumber);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binNumber = orderNumber % MAX_BINS;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printf(</a:t>
            </a:r>
            <a:r>
              <a:rPr lang="en-US">
                <a:solidFill>
                  <a:srgbClr val="00CB00"/>
                </a:solidFill>
                <a:latin typeface="Courier New" charset="0"/>
              </a:rPr>
              <a:t>"Bin number is %d\n"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, binNumber);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 b="1">
                <a:solidFill>
                  <a:srgbClr val="000000"/>
                </a:solidFill>
                <a:latin typeface="Courier New" charset="0"/>
              </a:rPr>
              <a:t>}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</a:t>
            </a:r>
            <a:br>
              <a:rPr lang="en-US">
                <a:solidFill>
                  <a:srgbClr val="E69400"/>
                </a:solidFill>
                <a:latin typeface="Courier New" charset="0"/>
              </a:rPr>
            </a:b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endParaRPr lang="en-US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8870" y="1268152"/>
            <a:ext cx="773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compound statement in C is a sequence of statements enclosed by a pair of braces {	}.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3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ja-JP" altLang="en-US" u="sng">
                <a:latin typeface="Arial"/>
              </a:rPr>
              <a:t>“</a:t>
            </a:r>
            <a:r>
              <a:rPr lang="en-US" u="sng"/>
              <a:t>while</a:t>
            </a:r>
            <a:r>
              <a:rPr lang="ja-JP" altLang="en-US" u="sng">
                <a:latin typeface="Arial"/>
              </a:rPr>
              <a:t>”</a:t>
            </a:r>
            <a:r>
              <a:rPr lang="en-US" u="sng"/>
              <a:t> performing an infinite loop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09600" y="1981200"/>
            <a:ext cx="7678738" cy="338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 </a:t>
            </a:r>
            <a:br>
              <a:rPr lang="en-US">
                <a:latin typeface="Courier New" charset="0"/>
              </a:rPr>
            </a:br>
            <a:r>
              <a:rPr lang="en-US">
                <a:solidFill>
                  <a:srgbClr val="941EDF"/>
                </a:solidFill>
                <a:latin typeface="Courier New" charset="0"/>
              </a:rPr>
              <a:t>while</a:t>
            </a:r>
            <a:r>
              <a:rPr lang="en-US">
                <a:latin typeface="Courier New" charset="0"/>
              </a:rPr>
              <a:t> (</a:t>
            </a:r>
            <a:r>
              <a:rPr lang="en-US" b="1">
                <a:latin typeface="Courier New" charset="0"/>
              </a:rPr>
              <a:t>1</a:t>
            </a:r>
            <a:r>
              <a:rPr lang="en-US">
                <a:latin typeface="Courier New" charset="0"/>
              </a:rPr>
              <a:t>)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  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   receiveFrom (aClient, aRequest);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   theResults = processRequest(aRequest);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   sendTo (aClient, theResults);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   } // End while</a:t>
            </a:r>
            <a:br>
              <a:rPr lang="en-US">
                <a:latin typeface="Courier New" charset="0"/>
              </a:rPr>
            </a:br>
            <a:br>
              <a:rPr lang="en-US">
                <a:latin typeface="Courier New" charset="0"/>
              </a:rPr>
            </a:br>
            <a:endParaRPr lang="en-US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49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>
                <a:ea typeface="新細明體" charset="0"/>
                <a:cs typeface="新細明體" charset="0"/>
              </a:rPr>
              <a:t>Compound Assignment Operators (1/2)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0"/>
                <a:cs typeface="新細明體" charset="0"/>
              </a:rPr>
              <a:t>The loop body usually consists of statements of the form: </a:t>
            </a:r>
            <a:r>
              <a:rPr lang="en-US" altLang="zh-TW" b="1">
                <a:ea typeface="新細明體" charset="0"/>
                <a:cs typeface="新細明體" charset="0"/>
              </a:rPr>
              <a:t>variable = variable op expression</a:t>
            </a:r>
            <a:r>
              <a:rPr lang="en-US" altLang="zh-TW">
                <a:ea typeface="新細明體" charset="0"/>
                <a:cs typeface="新細明體" charset="0"/>
              </a:rPr>
              <a:t>.</a:t>
            </a:r>
          </a:p>
          <a:p>
            <a:pPr lvl="1"/>
            <a:r>
              <a:rPr lang="en-US" altLang="zh-TW">
                <a:ea typeface="新細明體" charset="0"/>
                <a:cs typeface="新細明體" charset="0"/>
              </a:rPr>
              <a:t>e.g., </a:t>
            </a:r>
            <a:r>
              <a:rPr lang="en-US" altLang="zh-TW">
                <a:latin typeface="Courier New" charset="0"/>
                <a:ea typeface="新細明體" charset="0"/>
                <a:cs typeface="新細明體" charset="0"/>
              </a:rPr>
              <a:t>count_emp</a:t>
            </a:r>
            <a:r>
              <a:rPr lang="en-US" altLang="zh-TW">
                <a:ea typeface="新細明體" charset="0"/>
                <a:cs typeface="新細明體" charset="0"/>
              </a:rPr>
              <a:t> = </a:t>
            </a:r>
            <a:r>
              <a:rPr lang="en-US" altLang="zh-TW">
                <a:latin typeface="Courier New" charset="0"/>
                <a:ea typeface="新細明體" charset="0"/>
                <a:cs typeface="新細明體" charset="0"/>
              </a:rPr>
              <a:t>count_emp</a:t>
            </a:r>
            <a:r>
              <a:rPr lang="en-US" altLang="zh-TW">
                <a:ea typeface="新細明體" charset="0"/>
                <a:cs typeface="新細明體" charset="0"/>
              </a:rPr>
              <a:t> + 1;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C provides </a:t>
            </a:r>
            <a:r>
              <a:rPr lang="en-US" altLang="zh-TW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compound assignment operators</a:t>
            </a:r>
            <a:r>
              <a:rPr lang="en-US" altLang="zh-TW">
                <a:ea typeface="新細明體" charset="0"/>
                <a:cs typeface="新細明體" charset="0"/>
              </a:rPr>
              <a:t> which enable a more concise notation for this kind of statements.</a:t>
            </a:r>
          </a:p>
          <a:p>
            <a:pPr lvl="1"/>
            <a:r>
              <a:rPr lang="en-US" altLang="zh-TW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“variable op = expression”</a:t>
            </a:r>
            <a:r>
              <a:rPr lang="en-US" altLang="zh-TW">
                <a:ea typeface="新細明體" charset="0"/>
                <a:cs typeface="新細明體" charset="0"/>
              </a:rPr>
              <a:t> is the same to </a:t>
            </a:r>
            <a:br>
              <a:rPr lang="en-US" altLang="zh-TW">
                <a:ea typeface="新細明體" charset="0"/>
                <a:cs typeface="新細明體" charset="0"/>
              </a:rPr>
            </a:br>
            <a:r>
              <a:rPr lang="en-US" altLang="zh-TW">
                <a:ea typeface="新細明體" charset="0"/>
                <a:cs typeface="新細明體" charset="0"/>
              </a:rPr>
              <a:t>“variable = variable op expression.”</a:t>
            </a:r>
          </a:p>
        </p:txBody>
      </p:sp>
    </p:spTree>
    <p:extLst>
      <p:ext uri="{BB962C8B-B14F-4D97-AF65-F5344CB8AC3E}">
        <p14:creationId xmlns:p14="http://schemas.microsoft.com/office/powerpoint/2010/main" val="3111145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4450"/>
            <a:ext cx="8534400" cy="1143000"/>
          </a:xfrm>
        </p:spPr>
        <p:txBody>
          <a:bodyPr/>
          <a:lstStyle/>
          <a:p>
            <a:r>
              <a:rPr lang="en-US" altLang="zh-TW" sz="4000">
                <a:ea typeface="新細明體" charset="0"/>
                <a:cs typeface="新細明體" charset="0"/>
              </a:rPr>
              <a:t>Compound Assignment Operators (2/2)</a:t>
            </a:r>
          </a:p>
        </p:txBody>
      </p:sp>
      <p:graphicFrame>
        <p:nvGraphicFramePr>
          <p:cNvPr id="598052" name="Group 36"/>
          <p:cNvGraphicFramePr>
            <a:graphicFrameLocks noGrp="1"/>
          </p:cNvGraphicFramePr>
          <p:nvPr>
            <p:ph idx="1"/>
          </p:nvPr>
        </p:nvGraphicFramePr>
        <p:xfrm>
          <a:off x="395288" y="1268413"/>
          <a:ext cx="8443912" cy="5252720"/>
        </p:xfrm>
        <a:graphic>
          <a:graphicData uri="http://schemas.openxmlformats.org/drawingml/2006/table">
            <a:tbl>
              <a:tblPr/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Simple Assignment Operators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Compound Assignment Operators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count_emp = count_emp + 1;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count_emp += 1;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time = time -1;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time -= 1;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product = product * item;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product *= item;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total = total / number;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total /= number;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n = n % (x+1);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n %= x+1;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849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0"/>
                <a:cs typeface="新細明體" charset="0"/>
              </a:rPr>
              <a:t>The </a:t>
            </a:r>
            <a:r>
              <a:rPr lang="en-US" altLang="zh-TW">
                <a:latin typeface="Courier New" charset="0"/>
                <a:ea typeface="新細明體" charset="0"/>
                <a:cs typeface="新細明體" charset="0"/>
              </a:rPr>
              <a:t>for</a:t>
            </a:r>
            <a:r>
              <a:rPr lang="en-US" altLang="zh-TW">
                <a:ea typeface="新細明體" charset="0"/>
                <a:cs typeface="新細明體" charset="0"/>
              </a:rPr>
              <a:t> Statement in C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6975"/>
            <a:ext cx="8534400" cy="5472113"/>
          </a:xfrm>
        </p:spPr>
        <p:txBody>
          <a:bodyPr/>
          <a:lstStyle/>
          <a:p>
            <a:r>
              <a:rPr lang="en-US" altLang="zh-TW" sz="2800">
                <a:ea typeface="新細明體" charset="0"/>
                <a:cs typeface="新細明體" charset="0"/>
              </a:rPr>
              <a:t>The syntax of </a:t>
            </a:r>
            <a:r>
              <a:rPr lang="en-US" altLang="zh-TW" sz="2800" b="1">
                <a:latin typeface="Courier New" charset="0"/>
                <a:ea typeface="新細明體" charset="0"/>
                <a:cs typeface="新細明體" charset="0"/>
              </a:rPr>
              <a:t>for</a:t>
            </a:r>
            <a:r>
              <a:rPr lang="en-US" altLang="zh-TW" sz="2800">
                <a:ea typeface="新細明體" charset="0"/>
                <a:cs typeface="新細明體" charset="0"/>
              </a:rPr>
              <a:t> statement in C:</a:t>
            </a:r>
          </a:p>
          <a:p>
            <a:pPr>
              <a:buFontTx/>
              <a:buNone/>
            </a:pPr>
            <a:r>
              <a:rPr lang="en-US" altLang="zh-TW" sz="2800">
                <a:ea typeface="新細明體" charset="0"/>
                <a:cs typeface="新細明體" charset="0"/>
              </a:rPr>
              <a:t>	</a:t>
            </a:r>
            <a:r>
              <a:rPr lang="en-US" altLang="zh-TW" sz="2800" b="1">
                <a:latin typeface="Courier New" charset="0"/>
                <a:ea typeface="新細明體" charset="0"/>
                <a:cs typeface="新細明體" charset="0"/>
              </a:rPr>
              <a:t>for</a:t>
            </a:r>
            <a:r>
              <a:rPr lang="en-US" altLang="zh-TW" sz="2800">
                <a:ea typeface="新細明體" charset="0"/>
                <a:cs typeface="新細明體" charset="0"/>
              </a:rPr>
              <a:t> (</a:t>
            </a:r>
            <a:r>
              <a:rPr lang="en-US" altLang="zh-TW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initialization expression</a:t>
            </a:r>
            <a:r>
              <a:rPr lang="en-US" altLang="zh-TW" sz="2800">
                <a:ea typeface="新細明體" charset="0"/>
                <a:cs typeface="新細明體" charset="0"/>
              </a:rPr>
              <a:t>;</a:t>
            </a:r>
          </a:p>
          <a:p>
            <a:pPr>
              <a:buFontTx/>
              <a:buNone/>
            </a:pPr>
            <a:r>
              <a:rPr lang="en-US" altLang="zh-TW" sz="2800">
                <a:ea typeface="新細明體" charset="0"/>
                <a:cs typeface="新細明體" charset="0"/>
              </a:rPr>
              <a:t>		    </a:t>
            </a:r>
            <a:r>
              <a:rPr lang="en-US" altLang="zh-TW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loop repetition condition</a:t>
            </a:r>
            <a:r>
              <a:rPr lang="en-US" altLang="zh-TW" sz="2800">
                <a:ea typeface="新細明體" charset="0"/>
                <a:cs typeface="新細明體" charset="0"/>
              </a:rPr>
              <a:t>;</a:t>
            </a:r>
          </a:p>
          <a:p>
            <a:pPr>
              <a:buFontTx/>
              <a:buNone/>
            </a:pPr>
            <a:r>
              <a:rPr lang="en-US" altLang="zh-TW" sz="2800">
                <a:ea typeface="新細明體" charset="0"/>
                <a:cs typeface="新細明體" charset="0"/>
              </a:rPr>
              <a:t>		    </a:t>
            </a:r>
            <a:r>
              <a:rPr lang="en-US" altLang="zh-TW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update expression</a:t>
            </a:r>
            <a:r>
              <a:rPr lang="en-US" altLang="zh-TW" sz="2800">
                <a:ea typeface="新細明體" charset="0"/>
                <a:cs typeface="新細明體" charset="0"/>
              </a:rPr>
              <a:t>)</a:t>
            </a:r>
          </a:p>
          <a:p>
            <a:pPr>
              <a:buFontTx/>
              <a:buNone/>
            </a:pPr>
            <a:r>
              <a:rPr lang="en-US" altLang="zh-TW" sz="2800">
                <a:ea typeface="新細明體" charset="0"/>
                <a:cs typeface="新細明體" charset="0"/>
              </a:rPr>
              <a:t>		    </a:t>
            </a:r>
            <a:r>
              <a:rPr lang="en-US" altLang="zh-TW" sz="2800" i="1">
                <a:ea typeface="新細明體" charset="0"/>
                <a:cs typeface="新細明體" charset="0"/>
              </a:rPr>
              <a:t>statement</a:t>
            </a:r>
          </a:p>
          <a:p>
            <a:r>
              <a:rPr lang="en-US" altLang="zh-TW" sz="2800">
                <a:ea typeface="新細明體" charset="0"/>
                <a:cs typeface="新細明體" charset="0"/>
              </a:rPr>
              <a:t>The </a:t>
            </a:r>
            <a:r>
              <a:rPr lang="en-US" altLang="zh-TW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initialization expression</a:t>
            </a:r>
            <a:r>
              <a:rPr lang="en-US" altLang="zh-TW" sz="2800">
                <a:ea typeface="新細明體" charset="0"/>
                <a:cs typeface="新細明體" charset="0"/>
              </a:rPr>
              <a:t> set the initial value of the loop control variable.</a:t>
            </a:r>
          </a:p>
          <a:p>
            <a:r>
              <a:rPr lang="en-US" altLang="zh-TW" sz="2800">
                <a:ea typeface="新細明體" charset="0"/>
                <a:cs typeface="新細明體" charset="0"/>
              </a:rPr>
              <a:t>The </a:t>
            </a:r>
            <a:r>
              <a:rPr lang="en-US" altLang="zh-TW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loop repetition condition</a:t>
            </a:r>
            <a:r>
              <a:rPr lang="en-US" altLang="zh-TW" sz="2800">
                <a:ea typeface="新細明體" charset="0"/>
                <a:cs typeface="新細明體" charset="0"/>
              </a:rPr>
              <a:t> test the value of the loop control variable.</a:t>
            </a:r>
          </a:p>
          <a:p>
            <a:r>
              <a:rPr lang="en-US" altLang="zh-TW" sz="2800">
                <a:ea typeface="新細明體" charset="0"/>
                <a:cs typeface="新細明體" charset="0"/>
              </a:rPr>
              <a:t>The </a:t>
            </a:r>
            <a:r>
              <a:rPr lang="en-US" altLang="zh-TW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update expression</a:t>
            </a:r>
            <a:r>
              <a:rPr lang="en-US" altLang="zh-TW" sz="2800">
                <a:ea typeface="新細明體" charset="0"/>
                <a:cs typeface="新細明體" charset="0"/>
              </a:rPr>
              <a:t> update the loop control variable.</a:t>
            </a:r>
          </a:p>
        </p:txBody>
      </p:sp>
    </p:spTree>
    <p:extLst>
      <p:ext uri="{BB962C8B-B14F-4D97-AF65-F5344CB8AC3E}">
        <p14:creationId xmlns:p14="http://schemas.microsoft.com/office/powerpoint/2010/main" val="628173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ja-JP" altLang="en-US" u="sng">
                <a:latin typeface="Arial"/>
              </a:rPr>
              <a:t>“</a:t>
            </a:r>
            <a:r>
              <a:rPr lang="en-US" u="sng"/>
              <a:t>for</a:t>
            </a:r>
            <a:r>
              <a:rPr lang="ja-JP" altLang="en-US" u="sng">
                <a:latin typeface="Arial"/>
              </a:rPr>
              <a:t>”</a:t>
            </a:r>
            <a:r>
              <a:rPr lang="en-US" u="sng"/>
              <a:t> with a single statement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47800" y="2590800"/>
            <a:ext cx="6218238" cy="1196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41EDF"/>
                </a:solidFill>
                <a:latin typeface="Courier New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(i = 1; i &lt;= MAX_LENGTH; i++)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printf(</a:t>
            </a:r>
            <a:r>
              <a:rPr lang="en-US">
                <a:solidFill>
                  <a:srgbClr val="00CB00"/>
                </a:solidFill>
                <a:latin typeface="Courier New" charset="0"/>
              </a:rPr>
              <a:t>"#"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);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endParaRPr lang="en-US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729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ja-JP" altLang="en-US" u="sng">
                <a:latin typeface="Arial"/>
              </a:rPr>
              <a:t>“</a:t>
            </a:r>
            <a:r>
              <a:rPr lang="en-US" u="sng"/>
              <a:t>for</a:t>
            </a:r>
            <a:r>
              <a:rPr lang="ja-JP" altLang="en-US" u="sng">
                <a:latin typeface="Arial"/>
              </a:rPr>
              <a:t>”</a:t>
            </a:r>
            <a:r>
              <a:rPr lang="en-US" u="sng"/>
              <a:t> with a block of statements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2362200"/>
            <a:ext cx="7496175" cy="2292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41EDF"/>
                </a:solidFill>
                <a:latin typeface="Courier New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(i = 0; i &lt; MAX_SIZE; i++)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{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printf(</a:t>
            </a:r>
            <a:r>
              <a:rPr lang="en-US">
                <a:solidFill>
                  <a:srgbClr val="00CB00"/>
                </a:solidFill>
                <a:latin typeface="Courier New" charset="0"/>
              </a:rPr>
              <a:t>"Symbol is %c\n"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, aBuffer[i]);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aResult = aResult / i;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} </a:t>
            </a:r>
            <a:r>
              <a:rPr lang="en-US">
                <a:solidFill>
                  <a:srgbClr val="E69400"/>
                </a:solidFill>
                <a:latin typeface="Courier New" charset="0"/>
              </a:rPr>
              <a:t>// End for</a:t>
            </a:r>
            <a:br>
              <a:rPr lang="en-US">
                <a:solidFill>
                  <a:srgbClr val="E69400"/>
                </a:solidFill>
                <a:latin typeface="Courier New" charset="0"/>
              </a:rPr>
            </a:br>
            <a:endParaRPr lang="en-US">
              <a:solidFill>
                <a:srgbClr val="E694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08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ja-JP" altLang="en-US" u="sng">
                <a:latin typeface="Arial"/>
              </a:rPr>
              <a:t>“</a:t>
            </a:r>
            <a:r>
              <a:rPr lang="en-US" u="sng"/>
              <a:t>for</a:t>
            </a:r>
            <a:r>
              <a:rPr lang="ja-JP" altLang="en-US" u="sng">
                <a:latin typeface="Arial"/>
              </a:rPr>
              <a:t>”</a:t>
            </a:r>
            <a:r>
              <a:rPr lang="en-US" u="sng"/>
              <a:t> performing an infinite loop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976313" y="2133600"/>
            <a:ext cx="6948487" cy="2657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41EDF"/>
                </a:solidFill>
                <a:latin typeface="Courier New" charset="0"/>
              </a:rPr>
              <a:t>for</a:t>
            </a:r>
            <a:r>
              <a:rPr lang="en-US">
                <a:latin typeface="Courier New" charset="0"/>
              </a:rPr>
              <a:t> (;;)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  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   receiveFrom (client, request);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   results = processRequest(request);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   sendTo (client, Results);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   } </a:t>
            </a:r>
            <a:r>
              <a:rPr lang="en-US">
                <a:solidFill>
                  <a:srgbClr val="E69400"/>
                </a:solidFill>
                <a:latin typeface="Courier New" charset="0"/>
              </a:rPr>
              <a:t>//</a:t>
            </a:r>
            <a:r>
              <a:rPr lang="en-US">
                <a:latin typeface="Courier New" charset="0"/>
              </a:rPr>
              <a:t> End for</a:t>
            </a:r>
            <a:br>
              <a:rPr lang="en-US">
                <a:latin typeface="Courier New" charset="0"/>
              </a:rPr>
            </a:br>
            <a:endParaRPr lang="en-US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3915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842" name="Picture 2" descr="fig0505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16038"/>
            <a:ext cx="8697913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0"/>
                <a:cs typeface="新細明體" charset="0"/>
              </a:rPr>
              <a:t>An Example of the </a:t>
            </a:r>
            <a:r>
              <a:rPr lang="en-US" altLang="zh-TW">
                <a:latin typeface="Courier New" charset="0"/>
                <a:ea typeface="新細明體" charset="0"/>
                <a:cs typeface="新細明體" charset="0"/>
              </a:rPr>
              <a:t>for</a:t>
            </a:r>
            <a:r>
              <a:rPr lang="en-US" altLang="zh-TW">
                <a:ea typeface="新細明體" charset="0"/>
                <a:cs typeface="新細明體" charset="0"/>
              </a:rPr>
              <a:t> Loop</a:t>
            </a:r>
          </a:p>
        </p:txBody>
      </p:sp>
      <p:sp>
        <p:nvSpPr>
          <p:cNvPr id="547844" name="AutoShape 4"/>
          <p:cNvSpPr>
            <a:spLocks noChangeArrowheads="1"/>
          </p:cNvSpPr>
          <p:nvPr/>
        </p:nvSpPr>
        <p:spPr bwMode="auto">
          <a:xfrm>
            <a:off x="4787900" y="1892300"/>
            <a:ext cx="3816350" cy="503238"/>
          </a:xfrm>
          <a:prstGeom prst="wedgeRoundRectCallout">
            <a:avLst>
              <a:gd name="adj1" fmla="val -80074"/>
              <a:gd name="adj2" fmla="val 2381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Loop repetition condition</a:t>
            </a:r>
          </a:p>
        </p:txBody>
      </p:sp>
      <p:sp>
        <p:nvSpPr>
          <p:cNvPr id="547845" name="AutoShape 5"/>
          <p:cNvSpPr>
            <a:spLocks noChangeArrowheads="1"/>
          </p:cNvSpPr>
          <p:nvPr/>
        </p:nvSpPr>
        <p:spPr bwMode="auto">
          <a:xfrm>
            <a:off x="3708400" y="1244600"/>
            <a:ext cx="3816350" cy="503238"/>
          </a:xfrm>
          <a:prstGeom prst="wedgeRoundRectCallout">
            <a:avLst>
              <a:gd name="adj1" fmla="val -75958"/>
              <a:gd name="adj2" fmla="val 97949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Initialization Expression</a:t>
            </a:r>
          </a:p>
        </p:txBody>
      </p:sp>
      <p:sp>
        <p:nvSpPr>
          <p:cNvPr id="547846" name="AutoShape 6"/>
          <p:cNvSpPr>
            <a:spLocks noChangeArrowheads="1"/>
          </p:cNvSpPr>
          <p:nvPr/>
        </p:nvSpPr>
        <p:spPr bwMode="auto">
          <a:xfrm>
            <a:off x="3779838" y="2540000"/>
            <a:ext cx="3816350" cy="503238"/>
          </a:xfrm>
          <a:prstGeom prst="wedgeRoundRectCallout">
            <a:avLst>
              <a:gd name="adj1" fmla="val -76912"/>
              <a:gd name="adj2" fmla="val -56310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Update Expression</a:t>
            </a:r>
          </a:p>
        </p:txBody>
      </p:sp>
      <p:sp>
        <p:nvSpPr>
          <p:cNvPr id="547847" name="Text Box 7"/>
          <p:cNvSpPr txBox="1">
            <a:spLocks noChangeArrowheads="1"/>
          </p:cNvSpPr>
          <p:nvPr/>
        </p:nvSpPr>
        <p:spPr bwMode="auto">
          <a:xfrm>
            <a:off x="684213" y="4868863"/>
            <a:ext cx="76327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charset="0"/>
              </a:rPr>
              <a:t>count_emp</a:t>
            </a:r>
            <a:r>
              <a:rPr lang="en-US">
                <a:latin typeface="Times New Roman" charset="0"/>
              </a:rPr>
              <a:t> is set to 0 initially.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charset="0"/>
              </a:rPr>
              <a:t>count_emp</a:t>
            </a:r>
            <a:r>
              <a:rPr lang="en-US">
                <a:latin typeface="Times New Roman" charset="0"/>
              </a:rPr>
              <a:t> should not </a:t>
            </a:r>
            <a:r>
              <a:rPr lang="en-US"/>
              <a:t>exceed the value of </a:t>
            </a:r>
            <a:r>
              <a:rPr lang="en-US">
                <a:latin typeface="Courier New" charset="0"/>
              </a:rPr>
              <a:t>number_emp</a:t>
            </a:r>
            <a:r>
              <a:rPr lang="en-US"/>
              <a:t>.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charset="0"/>
              </a:rPr>
              <a:t>count_emp</a:t>
            </a:r>
            <a:r>
              <a:rPr lang="en-US"/>
              <a:t> is increased by one after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12830581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4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4" grpId="0" animBg="1"/>
      <p:bldP spid="547845" grpId="0" animBg="1"/>
      <p:bldP spid="54784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charset="0"/>
                <a:cs typeface="新細明體" charset="0"/>
              </a:rPr>
              <a:t>Increment and Decrement Operators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997450"/>
          </a:xfrm>
        </p:spPr>
        <p:txBody>
          <a:bodyPr/>
          <a:lstStyle/>
          <a:p>
            <a:r>
              <a:rPr lang="en-US" altLang="zh-TW">
                <a:ea typeface="新細明體" charset="0"/>
                <a:cs typeface="新細明體" charset="0"/>
              </a:rPr>
              <a:t>The statements of increment and decrement are commonly used in the </a:t>
            </a:r>
            <a:r>
              <a:rPr lang="en-US" altLang="zh-TW">
                <a:latin typeface="Courier New" charset="0"/>
                <a:ea typeface="新細明體" charset="0"/>
                <a:cs typeface="新細明體" charset="0"/>
              </a:rPr>
              <a:t>for</a:t>
            </a:r>
            <a:r>
              <a:rPr lang="en-US" altLang="zh-TW">
                <a:ea typeface="新細明體" charset="0"/>
                <a:cs typeface="新細明體" charset="0"/>
              </a:rPr>
              <a:t> loop.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The increment (i.e., </a:t>
            </a:r>
            <a:r>
              <a:rPr lang="en-US" altLang="zh-TW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++</a:t>
            </a:r>
            <a:r>
              <a:rPr lang="en-US" altLang="zh-TW">
                <a:ea typeface="新細明體" charset="0"/>
                <a:cs typeface="新細明體" charset="0"/>
              </a:rPr>
              <a:t>) or decrement (i.e., </a:t>
            </a:r>
            <a:r>
              <a:rPr lang="en-US" altLang="zh-TW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--</a:t>
            </a:r>
            <a:r>
              <a:rPr lang="en-US" altLang="zh-TW">
                <a:ea typeface="新細明體" charset="0"/>
                <a:cs typeface="新細明體" charset="0"/>
              </a:rPr>
              <a:t>) operators are the frequently used operators which take only one operand.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The increment/decrement operators increase or decrease the value of the single operand.</a:t>
            </a:r>
            <a:r>
              <a:rPr lang="en-US" altLang="zh-TW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 </a:t>
            </a:r>
            <a:endParaRPr lang="en-US" altLang="zh-TW">
              <a:ea typeface="新細明體" charset="0"/>
              <a:cs typeface="新細明體" charset="0"/>
            </a:endParaRPr>
          </a:p>
          <a:p>
            <a:pPr lvl="1"/>
            <a:r>
              <a:rPr lang="en-US" altLang="zh-TW">
                <a:ea typeface="新細明體" charset="0"/>
                <a:cs typeface="新細明體" charset="0"/>
              </a:rPr>
              <a:t>e.g., for (int i = 0; i &lt; 100; </a:t>
            </a:r>
            <a:r>
              <a:rPr lang="en-US" altLang="zh-TW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i++</a:t>
            </a:r>
            <a:r>
              <a:rPr lang="en-US" altLang="zh-TW">
                <a:ea typeface="新細明體" charset="0"/>
                <a:cs typeface="新細明體" charset="0"/>
              </a:rPr>
              <a:t>){ … }</a:t>
            </a:r>
          </a:p>
          <a:p>
            <a:pPr lvl="1"/>
            <a:r>
              <a:rPr lang="en-US" altLang="zh-TW">
                <a:ea typeface="新細明體" charset="0"/>
                <a:cs typeface="新細明體" charset="0"/>
              </a:rPr>
              <a:t>The variable i increase one after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18386298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5-</a:t>
            </a:r>
            <a:fld id="{C10B8CF6-7EB2-0C42-83D8-636D8468EA69}" type="slidenum">
              <a:rPr lang="en-US"/>
              <a:pPr/>
              <a:t>49</a:t>
            </a:fld>
            <a:endParaRPr lang="en-US"/>
          </a:p>
        </p:txBody>
      </p:sp>
      <p:pic>
        <p:nvPicPr>
          <p:cNvPr id="548866" name="Picture 2" descr="fig050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420938"/>
            <a:ext cx="8305800" cy="424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4886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>
                <a:ea typeface="新細明體" charset="0"/>
                <a:cs typeface="新細明體" charset="0"/>
              </a:rPr>
              <a:t>Comparison of Prefix and Postfix Increments</a:t>
            </a:r>
          </a:p>
        </p:txBody>
      </p:sp>
      <p:sp>
        <p:nvSpPr>
          <p:cNvPr id="548868" name="Text Box 4"/>
          <p:cNvSpPr txBox="1">
            <a:spLocks noChangeArrowheads="1"/>
          </p:cNvSpPr>
          <p:nvPr/>
        </p:nvSpPr>
        <p:spPr bwMode="auto">
          <a:xfrm>
            <a:off x="755650" y="1628775"/>
            <a:ext cx="7632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value of the expression (that uses the ++/-- operators) depends on the position of the operator.</a:t>
            </a:r>
          </a:p>
        </p:txBody>
      </p:sp>
      <p:sp>
        <p:nvSpPr>
          <p:cNvPr id="548869" name="AutoShape 5"/>
          <p:cNvSpPr>
            <a:spLocks noChangeArrowheads="1"/>
          </p:cNvSpPr>
          <p:nvPr/>
        </p:nvSpPr>
        <p:spPr bwMode="auto">
          <a:xfrm>
            <a:off x="179388" y="4508500"/>
            <a:ext cx="1728787" cy="1296988"/>
          </a:xfrm>
          <a:prstGeom prst="wedgeRoundRectCallout">
            <a:avLst>
              <a:gd name="adj1" fmla="val 139991"/>
              <a:gd name="adj2" fmla="val 59792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The value of j is increased</a:t>
            </a:r>
          </a:p>
        </p:txBody>
      </p:sp>
      <p:sp>
        <p:nvSpPr>
          <p:cNvPr id="548871" name="Rectangle 7"/>
          <p:cNvSpPr>
            <a:spLocks noChangeArrowheads="1"/>
          </p:cNvSpPr>
          <p:nvPr/>
        </p:nvSpPr>
        <p:spPr bwMode="auto">
          <a:xfrm>
            <a:off x="2771775" y="3933825"/>
            <a:ext cx="504825" cy="4318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8870" name="AutoShape 6"/>
          <p:cNvSpPr>
            <a:spLocks noChangeArrowheads="1"/>
          </p:cNvSpPr>
          <p:nvPr/>
        </p:nvSpPr>
        <p:spPr bwMode="auto">
          <a:xfrm>
            <a:off x="4211638" y="4365625"/>
            <a:ext cx="1728787" cy="1296988"/>
          </a:xfrm>
          <a:prstGeom prst="wedgeRoundRectCallout">
            <a:avLst>
              <a:gd name="adj1" fmla="val 147519"/>
              <a:gd name="adj2" fmla="val 7068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The value of j is not 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increased</a:t>
            </a:r>
          </a:p>
        </p:txBody>
      </p:sp>
      <p:sp>
        <p:nvSpPr>
          <p:cNvPr id="548872" name="Rectangle 8"/>
          <p:cNvSpPr>
            <a:spLocks noChangeArrowheads="1"/>
          </p:cNvSpPr>
          <p:nvPr/>
        </p:nvSpPr>
        <p:spPr bwMode="auto">
          <a:xfrm>
            <a:off x="7019925" y="3933825"/>
            <a:ext cx="504825" cy="4318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36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4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9" grpId="0" animBg="1"/>
      <p:bldP spid="548871" grpId="0" animBg="1"/>
      <p:bldP spid="548870" grpId="0" animBg="1"/>
      <p:bldP spid="5488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Structures in C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1438"/>
            <a:ext cx="8534400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Control structures</a:t>
            </a:r>
            <a:r>
              <a:rPr lang="en-US" dirty="0"/>
              <a:t> control the flow of execution in a program or function.</a:t>
            </a:r>
          </a:p>
          <a:p>
            <a:pPr>
              <a:lnSpc>
                <a:spcPct val="90000"/>
              </a:lnSpc>
            </a:pPr>
            <a:r>
              <a:rPr lang="en-US" dirty="0"/>
              <a:t>There are three kinds of execution flow: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Sequence</a:t>
            </a:r>
            <a:r>
              <a:rPr lang="en-US" dirty="0"/>
              <a:t>: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execution of the program is sequential.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Selection/Decision</a:t>
            </a:r>
            <a:r>
              <a:rPr lang="en-US" dirty="0"/>
              <a:t>: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control structure which chooses alternative to execute.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Repetition/Loop</a:t>
            </a:r>
            <a:r>
              <a:rPr lang="en-US" dirty="0"/>
              <a:t>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control structure which repeats a group of statements.</a:t>
            </a:r>
          </a:p>
        </p:txBody>
      </p:sp>
    </p:spTree>
    <p:extLst>
      <p:ext uri="{BB962C8B-B14F-4D97-AF65-F5344CB8AC3E}">
        <p14:creationId xmlns:p14="http://schemas.microsoft.com/office/powerpoint/2010/main" val="2064005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0"/>
                <a:cs typeface="新細明體" charset="0"/>
              </a:rPr>
              <a:t>Sentinel-Controlled Loops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924425"/>
          </a:xfrm>
        </p:spPr>
        <p:txBody>
          <a:bodyPr/>
          <a:lstStyle/>
          <a:p>
            <a:r>
              <a:rPr lang="en-US" altLang="zh-TW" dirty="0">
                <a:ea typeface="新細明體" charset="0"/>
                <a:cs typeface="新細明體" charset="0"/>
              </a:rPr>
              <a:t>Sometimes we may not know how many times the loop will repeat.</a:t>
            </a:r>
          </a:p>
          <a:p>
            <a:r>
              <a:rPr lang="en-US" altLang="zh-TW" dirty="0">
                <a:ea typeface="新細明體" charset="0"/>
                <a:cs typeface="新細明體" charset="0"/>
              </a:rPr>
              <a:t>One way to do this is to choose a </a:t>
            </a:r>
            <a:r>
              <a:rPr lang="en-US" altLang="zh-TW" b="1" dirty="0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sentinel value</a:t>
            </a:r>
            <a:r>
              <a:rPr lang="en-US" altLang="zh-TW" dirty="0">
                <a:ea typeface="新細明體" charset="0"/>
                <a:cs typeface="新細明體" charset="0"/>
              </a:rPr>
              <a:t> as an end marker.</a:t>
            </a:r>
          </a:p>
          <a:p>
            <a:pPr lvl="1"/>
            <a:r>
              <a:rPr lang="en-US" altLang="zh-TW" dirty="0">
                <a:ea typeface="新細明體" charset="0"/>
                <a:cs typeface="新細明體" charset="0"/>
              </a:rPr>
              <a:t>The loop exits when the </a:t>
            </a:r>
            <a:r>
              <a:rPr lang="en-US" altLang="zh-TW" b="1" dirty="0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sentinel value</a:t>
            </a:r>
            <a:r>
              <a:rPr lang="en-US" altLang="zh-TW" dirty="0">
                <a:ea typeface="新細明體" charset="0"/>
                <a:cs typeface="新細明體" charset="0"/>
              </a:rPr>
              <a:t> is read.</a:t>
            </a:r>
          </a:p>
          <a:p>
            <a:r>
              <a:rPr lang="en-US" altLang="zh-TW" dirty="0">
                <a:highlight>
                  <a:srgbClr val="FFFF00"/>
                </a:highlight>
                <a:ea typeface="新細明體" charset="0"/>
                <a:cs typeface="新細明體" charset="0"/>
              </a:rPr>
              <a:t>If the user wish to exit the loop, he or she has to input the </a:t>
            </a:r>
            <a:r>
              <a:rPr lang="en-US" altLang="zh-TW" b="1" dirty="0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highlight>
                  <a:srgbClr val="FFFF00"/>
                </a:highlight>
                <a:ea typeface="新細明體" charset="0"/>
                <a:cs typeface="新細明體" charset="0"/>
              </a:rPr>
              <a:t>sentinel value</a:t>
            </a:r>
            <a:r>
              <a:rPr lang="en-US" altLang="zh-TW" dirty="0">
                <a:highlight>
                  <a:srgbClr val="FFFF00"/>
                </a:highlight>
                <a:ea typeface="新細明體" charset="0"/>
                <a:cs typeface="新細明體" charset="0"/>
              </a:rPr>
              <a:t>.</a:t>
            </a:r>
          </a:p>
          <a:p>
            <a:pPr lvl="1"/>
            <a:r>
              <a:rPr lang="en-US" altLang="zh-TW" dirty="0">
                <a:highlight>
                  <a:srgbClr val="FFFF00"/>
                </a:highlight>
                <a:ea typeface="新細明體" charset="0"/>
                <a:cs typeface="新細明體" charset="0"/>
              </a:rPr>
              <a:t>It is similar to the “logout” function in many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2424709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5-</a:t>
            </a:r>
            <a:fld id="{75B3405F-D828-F341-8AC3-16C6903BE60E}" type="slidenum">
              <a:rPr lang="en-US"/>
              <a:pPr/>
              <a:t>51</a:t>
            </a:fld>
            <a:endParaRPr lang="en-US"/>
          </a:p>
        </p:txBody>
      </p:sp>
      <p:pic>
        <p:nvPicPr>
          <p:cNvPr id="555010" name="Picture 2" descr="fig0510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00213"/>
            <a:ext cx="8229600" cy="505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5501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>
                <a:ea typeface="新細明體" charset="0"/>
                <a:cs typeface="新細明體" charset="0"/>
              </a:rPr>
              <a:t>An Example of Sentinel-Controlled while Loops</a:t>
            </a:r>
          </a:p>
        </p:txBody>
      </p:sp>
      <p:sp>
        <p:nvSpPr>
          <p:cNvPr id="555012" name="Rectangle 4"/>
          <p:cNvSpPr>
            <a:spLocks noChangeArrowheads="1"/>
          </p:cNvSpPr>
          <p:nvPr/>
        </p:nvSpPr>
        <p:spPr bwMode="auto">
          <a:xfrm>
            <a:off x="1187450" y="4581525"/>
            <a:ext cx="5689600" cy="12954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13" name="Rectangle 5"/>
          <p:cNvSpPr>
            <a:spLocks noChangeArrowheads="1"/>
          </p:cNvSpPr>
          <p:nvPr/>
        </p:nvSpPr>
        <p:spPr bwMode="auto">
          <a:xfrm>
            <a:off x="755650" y="2492375"/>
            <a:ext cx="2016125" cy="4318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14" name="AutoShape 6"/>
          <p:cNvSpPr>
            <a:spLocks noChangeArrowheads="1"/>
          </p:cNvSpPr>
          <p:nvPr/>
        </p:nvSpPr>
        <p:spPr bwMode="auto">
          <a:xfrm>
            <a:off x="3203575" y="2276475"/>
            <a:ext cx="4824413" cy="100806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If the user wish to exit the loop, </a:t>
            </a:r>
          </a:p>
          <a:p>
            <a:r>
              <a:rPr lang="en-US" b="1">
                <a:solidFill>
                  <a:schemeClr val="bg1"/>
                </a:solidFill>
              </a:rPr>
              <a:t>he or she has to input -99.</a:t>
            </a:r>
          </a:p>
        </p:txBody>
      </p:sp>
    </p:spTree>
    <p:extLst>
      <p:ext uri="{BB962C8B-B14F-4D97-AF65-F5344CB8AC3E}">
        <p14:creationId xmlns:p14="http://schemas.microsoft.com/office/powerpoint/2010/main" val="1033907838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5-</a:t>
            </a:r>
            <a:fld id="{B8929C34-2D60-CB40-B6C6-99E1A36F0E2A}" type="slidenum">
              <a:rPr lang="en-US"/>
              <a:pPr/>
              <a:t>52</a:t>
            </a:fld>
            <a:endParaRPr lang="en-US"/>
          </a:p>
        </p:txBody>
      </p:sp>
      <p:pic>
        <p:nvPicPr>
          <p:cNvPr id="606210" name="Picture 2" descr="fig051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88913"/>
            <a:ext cx="6985000" cy="668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062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88913"/>
            <a:ext cx="8659813" cy="1655762"/>
          </a:xfrm>
          <a:solidFill>
            <a:schemeClr val="bg1"/>
          </a:solidFill>
        </p:spPr>
        <p:txBody>
          <a:bodyPr/>
          <a:lstStyle/>
          <a:p>
            <a:r>
              <a:rPr lang="en-US" altLang="zh-TW" sz="4000">
                <a:ea typeface="新細明體" charset="0"/>
                <a:cs typeface="新細明體" charset="0"/>
              </a:rPr>
              <a:t>An Example of Endfile-Controlled Loops</a:t>
            </a: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2916238" y="3429000"/>
            <a:ext cx="4032250" cy="1152525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304800" y="1484313"/>
            <a:ext cx="8534400" cy="1873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fscanf</a:t>
            </a:r>
            <a:r>
              <a:rPr lang="en-US" sz="2800">
                <a:latin typeface="Times New Roman" charset="0"/>
              </a:rPr>
              <a:t> is a function used to read file.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EOF</a:t>
            </a:r>
            <a:r>
              <a:rPr lang="en-US" sz="2800">
                <a:latin typeface="Times New Roman" charset="0"/>
              </a:rPr>
              <a:t> stands for the special value of end-file returned by </a:t>
            </a: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fscanf</a:t>
            </a:r>
            <a:r>
              <a:rPr lang="en-US" sz="2800">
                <a:latin typeface="Times New Roman" charset="0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>
                <a:latin typeface="Times New Roman" charset="0"/>
              </a:rPr>
              <a:t>This loop repeats until reading the end of the file.</a:t>
            </a:r>
          </a:p>
        </p:txBody>
      </p:sp>
    </p:spTree>
    <p:extLst>
      <p:ext uri="{BB962C8B-B14F-4D97-AF65-F5344CB8AC3E}">
        <p14:creationId xmlns:p14="http://schemas.microsoft.com/office/powerpoint/2010/main" val="3458125906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0"/>
                <a:cs typeface="新細明體" charset="0"/>
              </a:rPr>
              <a:t>Nested Loops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8413"/>
            <a:ext cx="8534400" cy="5329237"/>
          </a:xfrm>
        </p:spPr>
        <p:txBody>
          <a:bodyPr/>
          <a:lstStyle/>
          <a:p>
            <a:r>
              <a:rPr lang="en-US" altLang="zh-TW">
                <a:ea typeface="新細明體" charset="0"/>
                <a:cs typeface="新細明體" charset="0"/>
              </a:rPr>
              <a:t>Nested loops consist of an </a:t>
            </a:r>
            <a:r>
              <a:rPr lang="en-US" altLang="zh-TW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outer loop</a:t>
            </a:r>
            <a:r>
              <a:rPr lang="en-US" altLang="zh-TW">
                <a:ea typeface="新細明體" charset="0"/>
                <a:cs typeface="新細明體" charset="0"/>
              </a:rPr>
              <a:t> with one or more </a:t>
            </a:r>
            <a:r>
              <a:rPr lang="en-US" altLang="zh-TW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inner loops</a:t>
            </a:r>
            <a:r>
              <a:rPr lang="en-US" altLang="zh-TW">
                <a:ea typeface="新細明體" charset="0"/>
                <a:cs typeface="新細明體" charset="0"/>
              </a:rPr>
              <a:t>.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e.g.,</a:t>
            </a:r>
          </a:p>
          <a:p>
            <a:pPr>
              <a:buFontTx/>
              <a:buNone/>
            </a:pPr>
            <a:r>
              <a:rPr lang="en-US" altLang="zh-TW">
                <a:ea typeface="新細明體" charset="0"/>
                <a:cs typeface="新細明體" charset="0"/>
              </a:rPr>
              <a:t>	for (i=1;i&lt;=100;i++){</a:t>
            </a:r>
          </a:p>
          <a:p>
            <a:pPr>
              <a:buFontTx/>
              <a:buNone/>
            </a:pPr>
            <a:r>
              <a:rPr lang="en-US" altLang="zh-TW">
                <a:ea typeface="新細明體" charset="0"/>
                <a:cs typeface="新細明體" charset="0"/>
              </a:rPr>
              <a:t>		for(j=1;j&lt;=50;j++){</a:t>
            </a:r>
          </a:p>
          <a:p>
            <a:pPr>
              <a:buFontTx/>
              <a:buNone/>
            </a:pPr>
            <a:r>
              <a:rPr lang="en-US" altLang="zh-TW">
                <a:ea typeface="新細明體" charset="0"/>
                <a:cs typeface="新細明體" charset="0"/>
              </a:rPr>
              <a:t>			…</a:t>
            </a:r>
          </a:p>
          <a:p>
            <a:pPr>
              <a:buFontTx/>
              <a:buNone/>
            </a:pPr>
            <a:r>
              <a:rPr lang="en-US" altLang="zh-TW">
                <a:ea typeface="新細明體" charset="0"/>
                <a:cs typeface="新細明體" charset="0"/>
              </a:rPr>
              <a:t>		}</a:t>
            </a:r>
          </a:p>
          <a:p>
            <a:pPr>
              <a:buFontTx/>
              <a:buNone/>
            </a:pPr>
            <a:r>
              <a:rPr lang="en-US" altLang="zh-TW">
                <a:ea typeface="新細明體" charset="0"/>
                <a:cs typeface="新細明體" charset="0"/>
              </a:rPr>
              <a:t>	}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The above loop will run for 100*50 iterations.</a:t>
            </a:r>
          </a:p>
        </p:txBody>
      </p:sp>
      <p:sp>
        <p:nvSpPr>
          <p:cNvPr id="602116" name="Rectangle 4"/>
          <p:cNvSpPr>
            <a:spLocks noChangeArrowheads="1"/>
          </p:cNvSpPr>
          <p:nvPr/>
        </p:nvSpPr>
        <p:spPr bwMode="auto">
          <a:xfrm>
            <a:off x="1258888" y="3573463"/>
            <a:ext cx="3384550" cy="1727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17" name="AutoShape 5"/>
          <p:cNvSpPr>
            <a:spLocks noChangeArrowheads="1"/>
          </p:cNvSpPr>
          <p:nvPr/>
        </p:nvSpPr>
        <p:spPr bwMode="auto">
          <a:xfrm>
            <a:off x="5580063" y="4221163"/>
            <a:ext cx="1728787" cy="503237"/>
          </a:xfrm>
          <a:prstGeom prst="wedgeRoundRectCallout">
            <a:avLst>
              <a:gd name="adj1" fmla="val -102801"/>
              <a:gd name="adj2" fmla="val 1624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Inner loop</a:t>
            </a:r>
          </a:p>
        </p:txBody>
      </p:sp>
      <p:sp>
        <p:nvSpPr>
          <p:cNvPr id="602118" name="AutoShape 6"/>
          <p:cNvSpPr>
            <a:spLocks noChangeArrowheads="1"/>
          </p:cNvSpPr>
          <p:nvPr/>
        </p:nvSpPr>
        <p:spPr bwMode="auto">
          <a:xfrm>
            <a:off x="5219700" y="2925763"/>
            <a:ext cx="1728788" cy="503237"/>
          </a:xfrm>
          <a:prstGeom prst="wedgeRoundRectCallout">
            <a:avLst>
              <a:gd name="adj1" fmla="val -102801"/>
              <a:gd name="adj2" fmla="val 1624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Outer loop</a:t>
            </a:r>
          </a:p>
        </p:txBody>
      </p:sp>
    </p:spTree>
    <p:extLst>
      <p:ext uri="{BB962C8B-B14F-4D97-AF65-F5344CB8AC3E}">
        <p14:creationId xmlns:p14="http://schemas.microsoft.com/office/powerpoint/2010/main" val="8542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7" grpId="0" animBg="1"/>
      <p:bldP spid="6021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0"/>
                <a:cs typeface="新細明體" charset="0"/>
              </a:rPr>
              <a:t>The </a:t>
            </a:r>
            <a:r>
              <a:rPr lang="en-US" altLang="zh-TW">
                <a:latin typeface="Courier New" charset="0"/>
                <a:ea typeface="新細明體" charset="0"/>
                <a:cs typeface="新細明體" charset="0"/>
              </a:rPr>
              <a:t>do-while</a:t>
            </a:r>
            <a:r>
              <a:rPr lang="en-US" altLang="zh-TW">
                <a:ea typeface="新細明體" charset="0"/>
                <a:cs typeface="新細明體" charset="0"/>
              </a:rPr>
              <a:t> Statement in C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0"/>
                <a:cs typeface="新細明體" charset="0"/>
              </a:rPr>
              <a:t>The syntax of </a:t>
            </a:r>
            <a:r>
              <a:rPr lang="en-US" altLang="zh-TW">
                <a:latin typeface="Courier New" charset="0"/>
                <a:ea typeface="新細明體" charset="0"/>
                <a:cs typeface="新細明體" charset="0"/>
              </a:rPr>
              <a:t>do-while</a:t>
            </a:r>
            <a:r>
              <a:rPr lang="en-US" altLang="zh-TW">
                <a:ea typeface="新細明體" charset="0"/>
                <a:cs typeface="新細明體" charset="0"/>
              </a:rPr>
              <a:t> statement in C:</a:t>
            </a:r>
          </a:p>
          <a:p>
            <a:pPr>
              <a:buFontTx/>
              <a:buNone/>
            </a:pPr>
            <a:r>
              <a:rPr lang="en-US" altLang="zh-TW">
                <a:ea typeface="新細明體" charset="0"/>
                <a:cs typeface="新細明體" charset="0"/>
              </a:rPr>
              <a:t>	</a:t>
            </a:r>
            <a:r>
              <a:rPr lang="en-US" altLang="zh-TW" b="1">
                <a:latin typeface="Courier New" charset="0"/>
                <a:ea typeface="新細明體" charset="0"/>
                <a:cs typeface="新細明體" charset="0"/>
              </a:rPr>
              <a:t>do</a:t>
            </a:r>
            <a:br>
              <a:rPr lang="en-US" altLang="zh-TW">
                <a:latin typeface="Courier New" charset="0"/>
                <a:ea typeface="新細明體" charset="0"/>
                <a:cs typeface="新細明體" charset="0"/>
              </a:rPr>
            </a:br>
            <a:r>
              <a:rPr lang="en-US" altLang="zh-TW">
                <a:latin typeface="Courier New" charset="0"/>
                <a:ea typeface="新細明體" charset="0"/>
                <a:cs typeface="新細明體" charset="0"/>
              </a:rPr>
              <a:t>	</a:t>
            </a:r>
            <a:r>
              <a:rPr lang="en-US" altLang="zh-TW" i="1">
                <a:ea typeface="新細明體" charset="0"/>
                <a:cs typeface="新細明體" charset="0"/>
              </a:rPr>
              <a:t>statement</a:t>
            </a:r>
            <a:br>
              <a:rPr lang="en-US" altLang="zh-TW" i="1">
                <a:ea typeface="新細明體" charset="0"/>
                <a:cs typeface="新細明體" charset="0"/>
              </a:rPr>
            </a:br>
            <a:r>
              <a:rPr lang="en-US" altLang="zh-TW" b="1">
                <a:latin typeface="Courier New" charset="0"/>
                <a:ea typeface="新細明體" charset="0"/>
                <a:cs typeface="新細明體" charset="0"/>
              </a:rPr>
              <a:t>while </a:t>
            </a:r>
            <a:r>
              <a:rPr lang="en-US" altLang="zh-TW">
                <a:ea typeface="新細明體" charset="0"/>
                <a:cs typeface="新細明體" charset="0"/>
              </a:rPr>
              <a:t>(</a:t>
            </a:r>
            <a:r>
              <a:rPr lang="en-US" altLang="zh-TW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loop repetition condition</a:t>
            </a:r>
            <a:r>
              <a:rPr lang="en-US" altLang="zh-TW">
                <a:ea typeface="新細明體" charset="0"/>
                <a:cs typeface="新細明體" charset="0"/>
              </a:rPr>
              <a:t>);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The </a:t>
            </a:r>
            <a:r>
              <a:rPr lang="en-US" altLang="zh-TW" i="1">
                <a:ea typeface="新細明體" charset="0"/>
                <a:cs typeface="新細明體" charset="0"/>
              </a:rPr>
              <a:t>statement</a:t>
            </a:r>
            <a:r>
              <a:rPr lang="en-US" altLang="zh-TW">
                <a:ea typeface="新細明體" charset="0"/>
                <a:cs typeface="新細明體" charset="0"/>
              </a:rPr>
              <a:t> is first executed.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If the </a:t>
            </a:r>
            <a:r>
              <a:rPr lang="en-US" altLang="zh-TW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新細明體" charset="0"/>
                <a:cs typeface="新細明體" charset="0"/>
              </a:rPr>
              <a:t>loop repetition condition</a:t>
            </a:r>
            <a:r>
              <a:rPr lang="en-US" altLang="zh-TW">
                <a:ea typeface="新細明體" charset="0"/>
                <a:cs typeface="新細明體" charset="0"/>
              </a:rPr>
              <a:t> is true, the </a:t>
            </a:r>
            <a:r>
              <a:rPr lang="en-US" altLang="zh-TW" i="1">
                <a:ea typeface="新細明體" charset="0"/>
                <a:cs typeface="新細明體" charset="0"/>
              </a:rPr>
              <a:t>statement</a:t>
            </a:r>
            <a:r>
              <a:rPr lang="en-US" altLang="zh-TW">
                <a:ea typeface="新細明體" charset="0"/>
                <a:cs typeface="新細明體" charset="0"/>
              </a:rPr>
              <a:t> is repeated.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Otherwise, the loop is exited.</a:t>
            </a:r>
          </a:p>
        </p:txBody>
      </p:sp>
    </p:spTree>
    <p:extLst>
      <p:ext uri="{BB962C8B-B14F-4D97-AF65-F5344CB8AC3E}">
        <p14:creationId xmlns:p14="http://schemas.microsoft.com/office/powerpoint/2010/main" val="38645445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charset="0"/>
                <a:cs typeface="新細明體" charset="0"/>
              </a:rPr>
              <a:t>An Example of the </a:t>
            </a:r>
            <a:r>
              <a:rPr lang="en-US" altLang="zh-TW" sz="4000">
                <a:latin typeface="Courier New" charset="0"/>
                <a:ea typeface="新細明體" charset="0"/>
                <a:cs typeface="新細明體" charset="0"/>
              </a:rPr>
              <a:t>do-while</a:t>
            </a:r>
            <a:r>
              <a:rPr lang="en-US" altLang="zh-TW" sz="4000">
                <a:ea typeface="新細明體" charset="0"/>
                <a:cs typeface="新細明體" charset="0"/>
              </a:rPr>
              <a:t> Loop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0688" y="1600200"/>
            <a:ext cx="67691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>
                <a:ea typeface="新細明體" charset="0"/>
                <a:cs typeface="新細明體" charset="0"/>
              </a:rPr>
              <a:t>/* Find even number input */</a:t>
            </a:r>
          </a:p>
          <a:p>
            <a:pPr>
              <a:buFontTx/>
              <a:buNone/>
            </a:pPr>
            <a:r>
              <a:rPr lang="en-US" altLang="zh-TW" b="1">
                <a:latin typeface="Courier New" charset="0"/>
                <a:ea typeface="新細明體" charset="0"/>
                <a:cs typeface="新細明體" charset="0"/>
              </a:rPr>
              <a:t>do{</a:t>
            </a:r>
            <a:br>
              <a:rPr lang="en-US" altLang="zh-TW">
                <a:latin typeface="Courier New" charset="0"/>
                <a:ea typeface="新細明體" charset="0"/>
                <a:cs typeface="新細明體" charset="0"/>
              </a:rPr>
            </a:br>
            <a:r>
              <a:rPr lang="en-US" altLang="zh-TW">
                <a:ea typeface="新細明體" charset="0"/>
                <a:cs typeface="新細明體" charset="0"/>
              </a:rPr>
              <a:t>printf(“Enter a value: ”);</a:t>
            </a:r>
          </a:p>
          <a:p>
            <a:pPr>
              <a:buFontTx/>
              <a:buNone/>
            </a:pPr>
            <a:r>
              <a:rPr lang="en-US" altLang="zh-TW">
                <a:ea typeface="新細明體" charset="0"/>
                <a:cs typeface="新細明體" charset="0"/>
              </a:rPr>
              <a:t>	scanf(“%d”, &amp;num);</a:t>
            </a:r>
          </a:p>
          <a:p>
            <a:pPr>
              <a:buFontTx/>
              <a:buNone/>
            </a:pPr>
            <a:r>
              <a:rPr lang="en-US" altLang="zh-TW" b="1">
                <a:latin typeface="Courier New" charset="0"/>
                <a:ea typeface="新細明體" charset="0"/>
                <a:cs typeface="新細明體" charset="0"/>
              </a:rPr>
              <a:t>}while</a:t>
            </a:r>
            <a:r>
              <a:rPr lang="en-US" altLang="zh-TW">
                <a:latin typeface="Courier New" charset="0"/>
                <a:ea typeface="新細明體" charset="0"/>
                <a:cs typeface="新細明體" charset="0"/>
              </a:rPr>
              <a:t> </a:t>
            </a:r>
            <a:r>
              <a:rPr lang="en-US" altLang="zh-TW">
                <a:ea typeface="新細明體" charset="0"/>
                <a:cs typeface="新細明體" charset="0"/>
              </a:rPr>
              <a:t>(num % 2 !=0)</a:t>
            </a:r>
          </a:p>
        </p:txBody>
      </p:sp>
      <p:sp>
        <p:nvSpPr>
          <p:cNvPr id="604164" name="AutoShape 4"/>
          <p:cNvSpPr>
            <a:spLocks noChangeArrowheads="1"/>
          </p:cNvSpPr>
          <p:nvPr/>
        </p:nvSpPr>
        <p:spPr bwMode="auto">
          <a:xfrm>
            <a:off x="2482850" y="4724400"/>
            <a:ext cx="4681538" cy="936625"/>
          </a:xfrm>
          <a:prstGeom prst="wedgeRoundRectCallout">
            <a:avLst>
              <a:gd name="adj1" fmla="val 324"/>
              <a:gd name="adj2" fmla="val -84236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b="1">
                <a:solidFill>
                  <a:schemeClr val="bg1"/>
                </a:solidFill>
                <a:ea typeface="新細明體" charset="0"/>
                <a:cs typeface="新細明體" charset="0"/>
              </a:rPr>
              <a:t>This loop will repeat if the user inputs odd number.</a:t>
            </a:r>
          </a:p>
        </p:txBody>
      </p:sp>
    </p:spTree>
    <p:extLst>
      <p:ext uri="{BB962C8B-B14F-4D97-AF65-F5344CB8AC3E}">
        <p14:creationId xmlns:p14="http://schemas.microsoft.com/office/powerpoint/2010/main" val="263346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 and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Flow of Control</a:t>
            </a:r>
            <a:endParaRPr lang="en-IN" dirty="0"/>
          </a:p>
          <a:p>
            <a:pPr lvl="1"/>
            <a:r>
              <a:rPr lang="en-US" dirty="0"/>
              <a:t>Recall how loops provide "graceful" and clear flow of control in and out</a:t>
            </a:r>
            <a:endParaRPr lang="en-IN" dirty="0"/>
          </a:p>
          <a:p>
            <a:pPr lvl="1"/>
            <a:r>
              <a:rPr lang="en-US" dirty="0"/>
              <a:t>In RARE instances, want to alter natural flow</a:t>
            </a:r>
            <a:endParaRPr lang="en-IN" dirty="0"/>
          </a:p>
          <a:p>
            <a:r>
              <a:rPr lang="en-US" dirty="0"/>
              <a:t>Break;</a:t>
            </a:r>
            <a:endParaRPr lang="en-IN" dirty="0"/>
          </a:p>
          <a:p>
            <a:pPr lvl="1"/>
            <a:r>
              <a:rPr lang="en-US" dirty="0"/>
              <a:t>Forces loop to exit immediately.</a:t>
            </a:r>
            <a:endParaRPr lang="en-IN" dirty="0"/>
          </a:p>
          <a:p>
            <a:r>
              <a:rPr lang="en-US" dirty="0"/>
              <a:t>Continue;</a:t>
            </a:r>
            <a:endParaRPr lang="en-IN" dirty="0"/>
          </a:p>
          <a:p>
            <a:pPr lvl="1"/>
            <a:r>
              <a:rPr lang="en-US" dirty="0"/>
              <a:t>Skips rest of loop body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US" dirty="0"/>
              <a:t>These statements violate natural flow</a:t>
            </a:r>
            <a:r>
              <a:rPr lang="en-IN" dirty="0"/>
              <a:t>. </a:t>
            </a:r>
            <a:r>
              <a:rPr lang="en-US" dirty="0"/>
              <a:t>Only used when absolutely necessary!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355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noProof="1">
                <a:solidFill>
                  <a:srgbClr val="FF0000"/>
                </a:solidFill>
              </a:rPr>
              <a:t>	The </a:t>
            </a:r>
            <a:r>
              <a:rPr lang="en-US" sz="2800" b="1" noProof="1">
                <a:solidFill>
                  <a:srgbClr val="FF0000"/>
                </a:solidFill>
                <a:latin typeface="Courier New" pitchFamily="49" charset="0"/>
              </a:rPr>
              <a:t>break</a:t>
            </a:r>
            <a:r>
              <a:rPr lang="en-US" sz="2800" b="1" noProof="1">
                <a:solidFill>
                  <a:srgbClr val="FF0000"/>
                </a:solidFill>
              </a:rPr>
              <a:t> and </a:t>
            </a:r>
            <a:r>
              <a:rPr lang="en-US" sz="2800" b="1" noProof="1">
                <a:solidFill>
                  <a:srgbClr val="FF0000"/>
                </a:solidFill>
                <a:latin typeface="Courier New" pitchFamily="49" charset="0"/>
              </a:rPr>
              <a:t>continue</a:t>
            </a:r>
            <a:r>
              <a:rPr lang="en-US" sz="2800" b="1" noProof="1">
                <a:solidFill>
                  <a:srgbClr val="FF0000"/>
                </a:solidFill>
              </a:rPr>
              <a:t> Statements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break</a:t>
            </a:r>
            <a:endParaRPr lang="en-US" sz="2800" dirty="0">
              <a:cs typeface="Times New Roman" pitchFamily="18" charset="0"/>
            </a:endParaRPr>
          </a:p>
          <a:p>
            <a:pPr lvl="1"/>
            <a:r>
              <a:rPr lang="en-US" sz="2200" dirty="0">
                <a:cs typeface="Times New Roman" pitchFamily="18" charset="0"/>
              </a:rPr>
              <a:t>Causes immediate exit from a</a:t>
            </a:r>
            <a:r>
              <a:rPr lang="en-US" sz="22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200" b="1" dirty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200" dirty="0">
                <a:cs typeface="Times New Roman" pitchFamily="18" charset="0"/>
              </a:rPr>
              <a:t>, </a:t>
            </a:r>
            <a:r>
              <a:rPr lang="en-US" sz="22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200" dirty="0">
                <a:cs typeface="Times New Roman" pitchFamily="18" charset="0"/>
              </a:rPr>
              <a:t>, </a:t>
            </a:r>
            <a:r>
              <a:rPr lang="en-US" sz="2200" b="1" dirty="0">
                <a:latin typeface="Courier New" pitchFamily="49" charset="0"/>
                <a:cs typeface="Times New Roman" pitchFamily="18" charset="0"/>
              </a:rPr>
              <a:t>do</a:t>
            </a:r>
            <a:r>
              <a:rPr lang="en-US" sz="2200" dirty="0">
                <a:latin typeface="Courier New" pitchFamily="49" charset="0"/>
                <a:cs typeface="Times New Roman" pitchFamily="18" charset="0"/>
              </a:rPr>
              <a:t>/</a:t>
            </a:r>
            <a:r>
              <a:rPr lang="en-US" sz="2200" b="1" dirty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200" dirty="0">
                <a:cs typeface="Times New Roman" pitchFamily="18" charset="0"/>
              </a:rPr>
              <a:t> or </a:t>
            </a:r>
            <a:r>
              <a:rPr lang="en-US" sz="2200" b="1" dirty="0">
                <a:latin typeface="Courier New" pitchFamily="49" charset="0"/>
                <a:cs typeface="Times New Roman" pitchFamily="18" charset="0"/>
              </a:rPr>
              <a:t>switch</a:t>
            </a:r>
            <a:r>
              <a:rPr lang="en-US" sz="2200" dirty="0">
                <a:cs typeface="Times New Roman" pitchFamily="18" charset="0"/>
              </a:rPr>
              <a:t> structure</a:t>
            </a:r>
          </a:p>
          <a:p>
            <a:pPr lvl="1"/>
            <a:r>
              <a:rPr lang="en-US" sz="2200" dirty="0">
                <a:cs typeface="Times New Roman" pitchFamily="18" charset="0"/>
              </a:rPr>
              <a:t>Program execution continues with the first statement after the structure</a:t>
            </a:r>
          </a:p>
          <a:p>
            <a:pPr lvl="1"/>
            <a:r>
              <a:rPr lang="en-US" sz="2200" dirty="0">
                <a:cs typeface="Times New Roman" pitchFamily="18" charset="0"/>
              </a:rPr>
              <a:t>Common uses of the </a:t>
            </a:r>
            <a:r>
              <a:rPr lang="en-US" sz="2200" b="1" dirty="0">
                <a:latin typeface="Courier New" pitchFamily="49" charset="0"/>
                <a:cs typeface="Times New Roman" pitchFamily="18" charset="0"/>
              </a:rPr>
              <a:t>break</a:t>
            </a:r>
            <a:r>
              <a:rPr lang="en-US" sz="2200" dirty="0">
                <a:cs typeface="Times New Roman" pitchFamily="18" charset="0"/>
              </a:rPr>
              <a:t> statement</a:t>
            </a:r>
          </a:p>
          <a:p>
            <a:pPr lvl="2"/>
            <a:r>
              <a:rPr lang="en-US" sz="2000" dirty="0">
                <a:cs typeface="Times New Roman" pitchFamily="18" charset="0"/>
              </a:rPr>
              <a:t>Escape early from a loop</a:t>
            </a:r>
          </a:p>
          <a:p>
            <a:pPr lvl="2"/>
            <a:r>
              <a:rPr lang="en-US" sz="2000" dirty="0">
                <a:cs typeface="Times New Roman" pitchFamily="18" charset="0"/>
              </a:rPr>
              <a:t>Skip the remainder of a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switch</a:t>
            </a:r>
            <a:r>
              <a:rPr lang="en-US" sz="2000" dirty="0">
                <a:cs typeface="Times New Roman" pitchFamily="18" charset="0"/>
              </a:rPr>
              <a:t> structure</a:t>
            </a:r>
          </a:p>
          <a:p>
            <a:endParaRPr lang="en-US" sz="2000" b="1" dirty="0">
              <a:latin typeface="Courier New" pitchFamily="49" charset="0"/>
              <a:cs typeface="Times New Roman" pitchFamily="18" charset="0"/>
            </a:endParaRPr>
          </a:p>
          <a:p>
            <a:pPr lvl="1"/>
            <a:endParaRPr lang="en-US" sz="2000" dirty="0">
              <a:cs typeface="Times New Roman" pitchFamily="18" charset="0"/>
            </a:endParaRPr>
          </a:p>
          <a:p>
            <a:pPr lvl="1">
              <a:buFontTx/>
              <a:buNone/>
            </a:pPr>
            <a:endParaRPr lang="en-US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4428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sz="2800" b="1" noProof="1">
                <a:solidFill>
                  <a:srgbClr val="FF0000"/>
                </a:solidFill>
              </a:rPr>
              <a:t>	The </a:t>
            </a:r>
            <a:r>
              <a:rPr lang="en-US" sz="2800" b="1" noProof="1">
                <a:solidFill>
                  <a:srgbClr val="FF0000"/>
                </a:solidFill>
                <a:latin typeface="Courier New" pitchFamily="49" charset="0"/>
              </a:rPr>
              <a:t>break</a:t>
            </a:r>
            <a:r>
              <a:rPr lang="en-US" sz="2800" b="1" noProof="1">
                <a:solidFill>
                  <a:srgbClr val="FF0000"/>
                </a:solidFill>
              </a:rPr>
              <a:t> and </a:t>
            </a:r>
            <a:r>
              <a:rPr lang="en-US" sz="2800" b="1" noProof="1">
                <a:solidFill>
                  <a:srgbClr val="FF0000"/>
                </a:solidFill>
                <a:latin typeface="Courier New" pitchFamily="49" charset="0"/>
              </a:rPr>
              <a:t>continue</a:t>
            </a:r>
            <a:r>
              <a:rPr lang="en-US" sz="2800" b="1" noProof="1">
                <a:solidFill>
                  <a:srgbClr val="FF0000"/>
                </a:solidFill>
              </a:rPr>
              <a:t> Statements</a:t>
            </a:r>
            <a:r>
              <a:rPr lang="en-US" sz="2800" b="1" dirty="0">
                <a:solidFill>
                  <a:srgbClr val="FF0000"/>
                </a:solidFill>
              </a:rPr>
              <a:t> (II)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continue</a:t>
            </a:r>
            <a:endParaRPr lang="en-US" sz="2800" dirty="0">
              <a:cs typeface="Times New Roman" pitchFamily="18" charset="0"/>
            </a:endParaRPr>
          </a:p>
          <a:p>
            <a:pPr lvl="1"/>
            <a:r>
              <a:rPr lang="en-US" sz="2200" dirty="0">
                <a:cs typeface="Times New Roman" pitchFamily="18" charset="0"/>
              </a:rPr>
              <a:t>Skips the remaining statements in the body of a </a:t>
            </a:r>
            <a:r>
              <a:rPr lang="en-US" sz="2200" b="1" dirty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200" dirty="0">
                <a:cs typeface="Times New Roman" pitchFamily="18" charset="0"/>
              </a:rPr>
              <a:t>, </a:t>
            </a:r>
            <a:r>
              <a:rPr lang="en-US" sz="22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200" dirty="0">
                <a:cs typeface="Times New Roman" pitchFamily="18" charset="0"/>
              </a:rPr>
              <a:t> or </a:t>
            </a:r>
            <a:r>
              <a:rPr lang="en-US" sz="2200" b="1" dirty="0">
                <a:latin typeface="Courier New" pitchFamily="49" charset="0"/>
                <a:cs typeface="Times New Roman" pitchFamily="18" charset="0"/>
              </a:rPr>
              <a:t>do</a:t>
            </a:r>
            <a:r>
              <a:rPr lang="en-US" sz="2200" dirty="0">
                <a:latin typeface="Courier New" pitchFamily="49" charset="0"/>
                <a:cs typeface="Times New Roman" pitchFamily="18" charset="0"/>
              </a:rPr>
              <a:t>/</a:t>
            </a:r>
            <a:r>
              <a:rPr lang="en-US" sz="2200" b="1" dirty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200" dirty="0">
                <a:cs typeface="Times New Roman" pitchFamily="18" charset="0"/>
              </a:rPr>
              <a:t> structure </a:t>
            </a:r>
          </a:p>
          <a:p>
            <a:pPr lvl="2"/>
            <a:r>
              <a:rPr lang="en-US" sz="2000" dirty="0">
                <a:cs typeface="Times New Roman" pitchFamily="18" charset="0"/>
              </a:rPr>
              <a:t>Proceeds with the next iteration of the loop</a:t>
            </a:r>
            <a:endParaRPr lang="en-US" sz="2000" b="1" dirty="0">
              <a:latin typeface="Courier New" pitchFamily="49" charset="0"/>
              <a:cs typeface="Times New Roman" pitchFamily="18" charset="0"/>
            </a:endParaRPr>
          </a:p>
          <a:p>
            <a:pPr lvl="1"/>
            <a:r>
              <a:rPr lang="en-US" sz="2200" b="1" dirty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200" dirty="0">
                <a:cs typeface="Times New Roman" pitchFamily="18" charset="0"/>
              </a:rPr>
              <a:t> and </a:t>
            </a:r>
            <a:r>
              <a:rPr lang="en-US" sz="2200" b="1" dirty="0">
                <a:latin typeface="Courier New" pitchFamily="49" charset="0"/>
                <a:cs typeface="Times New Roman" pitchFamily="18" charset="0"/>
              </a:rPr>
              <a:t>do</a:t>
            </a:r>
            <a:r>
              <a:rPr lang="en-US" sz="2200" dirty="0">
                <a:latin typeface="Courier New" pitchFamily="49" charset="0"/>
                <a:cs typeface="Times New Roman" pitchFamily="18" charset="0"/>
              </a:rPr>
              <a:t>/</a:t>
            </a:r>
            <a:r>
              <a:rPr lang="en-US" sz="2200" b="1" dirty="0">
                <a:latin typeface="Courier New" pitchFamily="49" charset="0"/>
                <a:cs typeface="Times New Roman" pitchFamily="18" charset="0"/>
              </a:rPr>
              <a:t>while</a:t>
            </a:r>
          </a:p>
          <a:p>
            <a:pPr lvl="2"/>
            <a:r>
              <a:rPr lang="en-US" sz="2000" dirty="0">
                <a:cs typeface="Times New Roman" pitchFamily="18" charset="0"/>
              </a:rPr>
              <a:t>Loop-continuation test is evaluated immediately after the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continue</a:t>
            </a:r>
            <a:r>
              <a:rPr lang="en-US" sz="2000" dirty="0">
                <a:cs typeface="Times New Roman" pitchFamily="18" charset="0"/>
              </a:rPr>
              <a:t> statement is executed</a:t>
            </a:r>
            <a:endParaRPr lang="en-US" sz="2000" b="1" dirty="0">
              <a:latin typeface="Courier New" pitchFamily="49" charset="0"/>
              <a:cs typeface="Times New Roman" pitchFamily="18" charset="0"/>
            </a:endParaRPr>
          </a:p>
          <a:p>
            <a:pPr lvl="1"/>
            <a:r>
              <a:rPr lang="en-US" sz="22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200" dirty="0">
                <a:cs typeface="Times New Roman" pitchFamily="18" charset="0"/>
              </a:rPr>
              <a:t> structure</a:t>
            </a:r>
          </a:p>
          <a:p>
            <a:pPr lvl="2"/>
            <a:r>
              <a:rPr lang="en-US" sz="2000" dirty="0">
                <a:cs typeface="Times New Roman" pitchFamily="18" charset="0"/>
              </a:rPr>
              <a:t>Increment expression is executed, then the loop-continuation test is evaluated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68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55632" y="518160"/>
            <a:ext cx="6797253" cy="5255262"/>
            <a:chOff x="0" y="748"/>
            <a:chExt cx="3079" cy="6732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63499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00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pitchFamily="49" charset="0"/>
                  </a:rPr>
                  <a:t>	3	</a:t>
                </a:r>
                <a:r>
                  <a:rPr lang="en-US" b="1">
                    <a:solidFill>
                      <a:srgbClr val="275AFF"/>
                    </a:solidFill>
                    <a:latin typeface="Courier New" pitchFamily="49" charset="0"/>
                  </a:rPr>
                  <a:t>#include</a:t>
                </a:r>
                <a:r>
                  <a:rPr lang="en-US" b="1">
                    <a:latin typeface="Courier New" pitchFamily="49" charset="0"/>
                  </a:rPr>
                  <a:t> &lt;stdio.h&gt;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63502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03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pitchFamily="49" charset="0"/>
                  </a:rPr>
                  <a:t>	4	</a:t>
                </a:r>
                <a:endParaRPr lang="en-US" b="1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63505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06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pitchFamily="49" charset="0"/>
                  </a:rPr>
                  <a:t>	5	</a:t>
                </a:r>
                <a:r>
                  <a:rPr lang="en-US" b="1">
                    <a:solidFill>
                      <a:srgbClr val="275AFF"/>
                    </a:solidFill>
                    <a:latin typeface="Courier New" pitchFamily="49" charset="0"/>
                  </a:rPr>
                  <a:t>int</a:t>
                </a:r>
                <a:r>
                  <a:rPr lang="en-US" b="1">
                    <a:latin typeface="Courier New" pitchFamily="49" charset="0"/>
                  </a:rPr>
                  <a:t> main()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63508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09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pitchFamily="49" charset="0"/>
                  </a:rPr>
                  <a:t>	6	</a:t>
                </a:r>
                <a:r>
                  <a:rPr lang="en-US" b="1">
                    <a:latin typeface="Courier New" pitchFamily="49" charset="0"/>
                  </a:rPr>
                  <a:t>{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63511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12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pitchFamily="49" charset="0"/>
                  </a:rPr>
                  <a:t>	7	</a:t>
                </a:r>
                <a:r>
                  <a:rPr lang="en-US" b="1">
                    <a:latin typeface="Courier New" pitchFamily="49" charset="0"/>
                  </a:rPr>
                  <a:t>   </a:t>
                </a:r>
                <a:r>
                  <a:rPr lang="en-US" b="1">
                    <a:solidFill>
                      <a:srgbClr val="275AFF"/>
                    </a:solidFill>
                    <a:latin typeface="Courier New" pitchFamily="49" charset="0"/>
                  </a:rPr>
                  <a:t>int</a:t>
                </a:r>
                <a:r>
                  <a:rPr lang="en-US" b="1">
                    <a:latin typeface="Courier New" pitchFamily="49" charset="0"/>
                  </a:rPr>
                  <a:t> x;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63514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15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pitchFamily="49" charset="0"/>
                  </a:rPr>
                  <a:t>	8	</a:t>
                </a:r>
                <a:r>
                  <a:rPr lang="en-US" b="1">
                    <a:latin typeface="Courier New" pitchFamily="49" charset="0"/>
                  </a:rPr>
                  <a:t>   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63517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18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 dirty="0">
                    <a:solidFill>
                      <a:srgbClr val="4D8DFF"/>
                    </a:solidFill>
                    <a:latin typeface="Courier New" pitchFamily="49" charset="0"/>
                  </a:rPr>
                  <a:t>	9	</a:t>
                </a:r>
                <a:r>
                  <a:rPr lang="en-US" b="1" dirty="0">
                    <a:latin typeface="Courier New" pitchFamily="49" charset="0"/>
                  </a:rPr>
                  <a:t>   </a:t>
                </a:r>
                <a:r>
                  <a:rPr lang="en-US" b="1" dirty="0">
                    <a:solidFill>
                      <a:srgbClr val="275AFF"/>
                    </a:solidFill>
                    <a:latin typeface="Courier New" pitchFamily="49" charset="0"/>
                  </a:rPr>
                  <a:t>for</a:t>
                </a:r>
                <a:r>
                  <a:rPr lang="en-US" b="1" dirty="0">
                    <a:latin typeface="Courier New" pitchFamily="49" charset="0"/>
                  </a:rPr>
                  <a:t> ( x = 1; x &lt;= 10; x++ ) {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63520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21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pitchFamily="49" charset="0"/>
                  </a:rPr>
                  <a:t>	10	</a:t>
                </a:r>
                <a:endParaRPr lang="en-US" b="1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63523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24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pitchFamily="49" charset="0"/>
                  </a:rPr>
                  <a:t>	11	</a:t>
                </a:r>
                <a:r>
                  <a:rPr lang="en-US" b="1">
                    <a:latin typeface="Courier New" pitchFamily="49" charset="0"/>
                  </a:rPr>
                  <a:t>      </a:t>
                </a:r>
                <a:r>
                  <a:rPr lang="en-US" b="1">
                    <a:solidFill>
                      <a:srgbClr val="275AFF"/>
                    </a:solidFill>
                    <a:latin typeface="Courier New" pitchFamily="49" charset="0"/>
                  </a:rPr>
                  <a:t>if</a:t>
                </a:r>
                <a:r>
                  <a:rPr lang="en-US" b="1">
                    <a:latin typeface="Courier New" pitchFamily="49" charset="0"/>
                  </a:rPr>
                  <a:t> ( x == 5 )   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14" name="Group 37"/>
            <p:cNvGrpSpPr>
              <a:grpSpLocks/>
            </p:cNvGrpSpPr>
            <p:nvPr/>
          </p:nvGrpSpPr>
          <p:grpSpPr bwMode="auto">
            <a:xfrm>
              <a:off x="0" y="4114"/>
              <a:ext cx="3079" cy="374"/>
              <a:chOff x="0" y="4114"/>
              <a:chExt cx="3079" cy="374"/>
            </a:xfrm>
          </p:grpSpPr>
          <p:sp>
            <p:nvSpPr>
              <p:cNvPr id="63526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27" name="Rectangle 39"/>
              <p:cNvSpPr>
                <a:spLocks noChangeArrowheads="1"/>
              </p:cNvSpPr>
              <p:nvPr/>
            </p:nvSpPr>
            <p:spPr bwMode="auto">
              <a:xfrm>
                <a:off x="7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 dirty="0">
                    <a:solidFill>
                      <a:srgbClr val="4D8DFF"/>
                    </a:solidFill>
                    <a:latin typeface="Courier New" pitchFamily="49" charset="0"/>
                  </a:rPr>
                  <a:t>	12	</a:t>
                </a:r>
                <a:r>
                  <a:rPr lang="en-US" b="1" dirty="0">
                    <a:latin typeface="Courier New" pitchFamily="49" charset="0"/>
                  </a:rPr>
                  <a:t>         </a:t>
                </a:r>
                <a:r>
                  <a:rPr lang="en-US" b="1" dirty="0">
                    <a:solidFill>
                      <a:srgbClr val="275AFF"/>
                    </a:solidFill>
                    <a:latin typeface="Courier New" pitchFamily="49" charset="0"/>
                  </a:rPr>
                  <a:t>continue</a:t>
                </a:r>
                <a:r>
                  <a:rPr lang="en-US" b="1" dirty="0">
                    <a:latin typeface="Courier New" pitchFamily="49" charset="0"/>
                  </a:rPr>
                  <a:t>;  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63529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30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 dirty="0">
                    <a:solidFill>
                      <a:srgbClr val="4D8DFF"/>
                    </a:solidFill>
                    <a:latin typeface="Courier New" pitchFamily="49" charset="0"/>
                  </a:rPr>
                  <a:t>	13	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63532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33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pitchFamily="49" charset="0"/>
                  </a:rPr>
                  <a:t>	14	</a:t>
                </a:r>
                <a:r>
                  <a:rPr lang="en-US" b="1">
                    <a:latin typeface="Courier New" pitchFamily="49" charset="0"/>
                  </a:rPr>
                  <a:t>   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17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63535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36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pitchFamily="49" charset="0"/>
                  </a:rPr>
                  <a:t>	15	</a:t>
                </a:r>
                <a:r>
                  <a:rPr lang="en-US" b="1">
                    <a:latin typeface="Courier New" pitchFamily="49" charset="0"/>
                  </a:rPr>
                  <a:t>      printf( "%d ", x ); 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18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63538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39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pitchFamily="49" charset="0"/>
                  </a:rPr>
                  <a:t>	16	</a:t>
                </a:r>
                <a:r>
                  <a:rPr lang="en-US" b="1">
                    <a:latin typeface="Courier New" pitchFamily="49" charset="0"/>
                  </a:rPr>
                  <a:t>   }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63541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42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pitchFamily="49" charset="0"/>
                  </a:rPr>
                  <a:t>	17	</a:t>
                </a:r>
                <a:r>
                  <a:rPr lang="en-US" b="1">
                    <a:latin typeface="Courier New" pitchFamily="49" charset="0"/>
                  </a:rPr>
                  <a:t>   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0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63544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45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 dirty="0">
                    <a:solidFill>
                      <a:srgbClr val="4D8DFF"/>
                    </a:solidFill>
                    <a:latin typeface="Courier New" pitchFamily="49" charset="0"/>
                  </a:rPr>
                  <a:t>	18	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1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63547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48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pitchFamily="49" charset="0"/>
                  </a:rPr>
                  <a:t>	19	</a:t>
                </a:r>
                <a:r>
                  <a:rPr lang="en-US" b="1">
                    <a:latin typeface="Courier New" pitchFamily="49" charset="0"/>
                  </a:rPr>
                  <a:t>   </a:t>
                </a:r>
                <a:r>
                  <a:rPr lang="en-US" b="1">
                    <a:solidFill>
                      <a:srgbClr val="275AFF"/>
                    </a:solidFill>
                    <a:latin typeface="Courier New" pitchFamily="49" charset="0"/>
                  </a:rPr>
                  <a:t>return</a:t>
                </a:r>
                <a:r>
                  <a:rPr lang="en-US" b="1">
                    <a:latin typeface="Courier New" pitchFamily="49" charset="0"/>
                  </a:rPr>
                  <a:t> 0;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2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63550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51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r>
                  <a:rPr lang="en-US" b="1">
                    <a:solidFill>
                      <a:srgbClr val="4D8DFF"/>
                    </a:solidFill>
                    <a:latin typeface="Courier New" pitchFamily="49" charset="0"/>
                  </a:rPr>
                  <a:t>	20	</a:t>
                </a:r>
                <a:r>
                  <a:rPr lang="en-US" b="1">
                    <a:latin typeface="Courier New" pitchFamily="49" charset="0"/>
                  </a:rPr>
                  <a:t>}</a:t>
                </a:r>
              </a:p>
              <a:p>
                <a: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</a:pPr>
                <a:endParaRPr lang="en-US" b="1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720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sequence construct means the statements are</a:t>
            </a:r>
            <a:r>
              <a:rPr lang="en-IN" dirty="0"/>
              <a:t> </a:t>
            </a:r>
            <a:r>
              <a:rPr lang="en-US" dirty="0"/>
              <a:t>being executed sequentially. This represents the default flow of</a:t>
            </a:r>
            <a:r>
              <a:rPr lang="en-IN" dirty="0"/>
              <a:t> </a:t>
            </a:r>
            <a:r>
              <a:rPr lang="en-US" dirty="0"/>
              <a:t>statements.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60356504"/>
              </p:ext>
            </p:extLst>
          </p:nvPr>
        </p:nvGraphicFramePr>
        <p:xfrm>
          <a:off x="2192421" y="3288631"/>
          <a:ext cx="5133474" cy="292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3209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sz="4200" b="1" dirty="0">
                <a:latin typeface="Courier New" pitchFamily="49" charset="0"/>
              </a:rPr>
              <a:t>break</a:t>
            </a:r>
            <a:r>
              <a:rPr lang="en-US" b="1" dirty="0"/>
              <a:t> Keyword</a:t>
            </a:r>
          </a:p>
        </p:txBody>
      </p:sp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1963738" y="838200"/>
          <a:ext cx="4837112" cy="514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icture" r:id="rId3" imgW="3360600" imgH="3310200" progId="Word.Picture.8">
                  <p:embed/>
                </p:oleObj>
              </mc:Choice>
              <mc:Fallback>
                <p:oleObj name="Picture" r:id="rId3" imgW="3360600" imgH="3310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758" t="2850" r="5562" b="11949"/>
                      <a:stretch>
                        <a:fillRect/>
                      </a:stretch>
                    </p:blipFill>
                    <p:spPr bwMode="auto">
                      <a:xfrm>
                        <a:off x="1963738" y="838200"/>
                        <a:ext cx="4837112" cy="514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13342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3300"/>
                </a:solidFill>
              </a:rPr>
              <a:t>break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772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b="1" dirty="0">
                <a:solidFill>
                  <a:srgbClr val="003300"/>
                </a:solidFill>
              </a:rPr>
              <a:t>// Using break to exit a loop (</a:t>
            </a:r>
            <a:r>
              <a:rPr lang="en-US" sz="1800" b="1" dirty="0" err="1">
                <a:solidFill>
                  <a:srgbClr val="003300"/>
                </a:solidFill>
              </a:rPr>
              <a:t>break.c</a:t>
            </a:r>
            <a:r>
              <a:rPr lang="en-US" sz="1800" b="1" dirty="0">
                <a:solidFill>
                  <a:srgbClr val="003300"/>
                </a:solidFill>
              </a:rPr>
              <a:t>).</a:t>
            </a:r>
          </a:p>
          <a:p>
            <a:pPr>
              <a:buFont typeface="Wingdings" pitchFamily="2" charset="2"/>
              <a:buNone/>
            </a:pPr>
            <a:r>
              <a:rPr lang="en-US" sz="1800" b="1" dirty="0">
                <a:solidFill>
                  <a:srgbClr val="003300"/>
                </a:solidFill>
              </a:rPr>
              <a:t>#include &lt;</a:t>
            </a:r>
            <a:r>
              <a:rPr lang="en-US" sz="1800" b="1" dirty="0" err="1">
                <a:solidFill>
                  <a:srgbClr val="003300"/>
                </a:solidFill>
              </a:rPr>
              <a:t>stdio.h</a:t>
            </a:r>
            <a:r>
              <a:rPr lang="en-US" sz="1800" b="1" dirty="0">
                <a:solidFill>
                  <a:srgbClr val="003300"/>
                </a:solidFill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b="1" dirty="0">
                <a:solidFill>
                  <a:srgbClr val="003300"/>
                </a:solidFill>
              </a:rPr>
              <a:t>	main() {</a:t>
            </a:r>
          </a:p>
          <a:p>
            <a:pPr>
              <a:buFont typeface="Wingdings" pitchFamily="2" charset="2"/>
              <a:buNone/>
            </a:pPr>
            <a:r>
              <a:rPr lang="en-US" sz="1800" b="1" dirty="0">
                <a:solidFill>
                  <a:srgbClr val="003300"/>
                </a:solidFill>
              </a:rPr>
              <a:t>                </a:t>
            </a:r>
            <a:r>
              <a:rPr lang="en-US" sz="1800" b="1" dirty="0" err="1">
                <a:solidFill>
                  <a:srgbClr val="003300"/>
                </a:solidFill>
              </a:rPr>
              <a:t>int</a:t>
            </a:r>
            <a:r>
              <a:rPr lang="en-US" sz="1800" b="1" dirty="0">
                <a:solidFill>
                  <a:srgbClr val="003300"/>
                </a:solidFill>
              </a:rPr>
              <a:t> </a:t>
            </a:r>
            <a:r>
              <a:rPr lang="en-US" sz="1800" b="1" dirty="0" err="1">
                <a:solidFill>
                  <a:srgbClr val="003300"/>
                </a:solidFill>
              </a:rPr>
              <a:t>i</a:t>
            </a:r>
            <a:r>
              <a:rPr lang="en-US" sz="1800" b="1" dirty="0">
                <a:solidFill>
                  <a:srgbClr val="003300"/>
                </a:solidFill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800" b="1" dirty="0">
                <a:solidFill>
                  <a:srgbClr val="003300"/>
                </a:solidFill>
              </a:rPr>
              <a:t>		for(</a:t>
            </a:r>
            <a:r>
              <a:rPr lang="en-US" sz="1800" b="1" dirty="0" err="1">
                <a:solidFill>
                  <a:srgbClr val="003300"/>
                </a:solidFill>
              </a:rPr>
              <a:t>i</a:t>
            </a:r>
            <a:r>
              <a:rPr lang="en-US" sz="1800" b="1" dirty="0">
                <a:solidFill>
                  <a:srgbClr val="003300"/>
                </a:solidFill>
              </a:rPr>
              <a:t>=0; </a:t>
            </a:r>
            <a:r>
              <a:rPr lang="en-US" sz="1800" b="1" dirty="0" err="1">
                <a:solidFill>
                  <a:srgbClr val="003300"/>
                </a:solidFill>
              </a:rPr>
              <a:t>i</a:t>
            </a:r>
            <a:r>
              <a:rPr lang="en-US" sz="1800" b="1" dirty="0">
                <a:solidFill>
                  <a:srgbClr val="003300"/>
                </a:solidFill>
              </a:rPr>
              <a:t>&lt;100; </a:t>
            </a:r>
            <a:r>
              <a:rPr lang="en-US" sz="1800" b="1" dirty="0" err="1">
                <a:solidFill>
                  <a:srgbClr val="003300"/>
                </a:solidFill>
              </a:rPr>
              <a:t>i</a:t>
            </a:r>
            <a:r>
              <a:rPr lang="en-US" sz="1800" b="1" dirty="0">
                <a:solidFill>
                  <a:srgbClr val="003300"/>
                </a:solidFill>
              </a:rPr>
              <a:t>++) {</a:t>
            </a:r>
          </a:p>
          <a:p>
            <a:pPr>
              <a:buFont typeface="Wingdings" pitchFamily="2" charset="2"/>
              <a:buNone/>
            </a:pPr>
            <a:r>
              <a:rPr lang="en-US" sz="1800" b="1" dirty="0">
                <a:solidFill>
                  <a:srgbClr val="003300"/>
                </a:solidFill>
              </a:rPr>
              <a:t>			if(</a:t>
            </a:r>
            <a:r>
              <a:rPr lang="en-US" sz="1800" b="1" dirty="0" err="1">
                <a:solidFill>
                  <a:srgbClr val="003300"/>
                </a:solidFill>
              </a:rPr>
              <a:t>i</a:t>
            </a:r>
            <a:r>
              <a:rPr lang="en-US" sz="1800" b="1" dirty="0">
                <a:solidFill>
                  <a:srgbClr val="003300"/>
                </a:solidFill>
              </a:rPr>
              <a:t> == 10) break; // terminate loop if </a:t>
            </a:r>
            <a:r>
              <a:rPr lang="en-US" sz="1800" b="1" dirty="0" err="1">
                <a:solidFill>
                  <a:srgbClr val="003300"/>
                </a:solidFill>
              </a:rPr>
              <a:t>i</a:t>
            </a:r>
            <a:r>
              <a:rPr lang="en-US" sz="1800" b="1" dirty="0">
                <a:solidFill>
                  <a:srgbClr val="003300"/>
                </a:solidFill>
              </a:rPr>
              <a:t> is 10</a:t>
            </a:r>
          </a:p>
          <a:p>
            <a:pPr>
              <a:buFont typeface="Wingdings" pitchFamily="2" charset="2"/>
              <a:buNone/>
            </a:pPr>
            <a:r>
              <a:rPr lang="en-US" sz="1800" b="1" dirty="0">
                <a:solidFill>
                  <a:srgbClr val="003300"/>
                </a:solidFill>
              </a:rPr>
              <a:t>			</a:t>
            </a:r>
            <a:r>
              <a:rPr lang="en-US" sz="1800" b="1" dirty="0" err="1">
                <a:solidFill>
                  <a:srgbClr val="003300"/>
                </a:solidFill>
              </a:rPr>
              <a:t>printf</a:t>
            </a:r>
            <a:r>
              <a:rPr lang="en-US" sz="1800" b="1" dirty="0">
                <a:solidFill>
                  <a:srgbClr val="003300"/>
                </a:solidFill>
              </a:rPr>
              <a:t>("</a:t>
            </a:r>
            <a:r>
              <a:rPr lang="en-US" sz="1800" b="1" dirty="0" err="1">
                <a:solidFill>
                  <a:srgbClr val="003300"/>
                </a:solidFill>
              </a:rPr>
              <a:t>i</a:t>
            </a:r>
            <a:r>
              <a:rPr lang="en-US" sz="1800" b="1" dirty="0">
                <a:solidFill>
                  <a:srgbClr val="003300"/>
                </a:solidFill>
              </a:rPr>
              <a:t>: %d \n", </a:t>
            </a:r>
            <a:r>
              <a:rPr lang="en-US" sz="1800" b="1" dirty="0" err="1">
                <a:solidFill>
                  <a:srgbClr val="003300"/>
                </a:solidFill>
              </a:rPr>
              <a:t>i</a:t>
            </a:r>
            <a:r>
              <a:rPr lang="en-US" sz="1800" b="1" dirty="0">
                <a:solidFill>
                  <a:srgbClr val="003300"/>
                </a:solidFill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1800" b="1" dirty="0">
                <a:solidFill>
                  <a:srgbClr val="003300"/>
                </a:solidFill>
              </a:rPr>
              <a:t>		}</a:t>
            </a:r>
          </a:p>
          <a:p>
            <a:pPr>
              <a:buFont typeface="Wingdings" pitchFamily="2" charset="2"/>
              <a:buNone/>
            </a:pPr>
            <a:r>
              <a:rPr lang="en-US" sz="1800" b="1" dirty="0">
                <a:solidFill>
                  <a:srgbClr val="003300"/>
                </a:solidFill>
              </a:rPr>
              <a:t>		</a:t>
            </a:r>
            <a:r>
              <a:rPr lang="en-US" sz="1800" b="1" dirty="0" err="1">
                <a:solidFill>
                  <a:srgbClr val="003300"/>
                </a:solidFill>
              </a:rPr>
              <a:t>printf</a:t>
            </a:r>
            <a:r>
              <a:rPr lang="en-US" sz="1800" b="1" dirty="0">
                <a:solidFill>
                  <a:srgbClr val="003300"/>
                </a:solidFill>
              </a:rPr>
              <a:t>("Loop complete.");</a:t>
            </a:r>
          </a:p>
          <a:p>
            <a:pPr>
              <a:buFont typeface="Wingdings" pitchFamily="2" charset="2"/>
              <a:buNone/>
            </a:pPr>
            <a:r>
              <a:rPr lang="en-US" sz="1800" b="1" dirty="0">
                <a:solidFill>
                  <a:srgbClr val="00330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272496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4200" dirty="0">
                <a:latin typeface="Courier New" pitchFamily="49" charset="0"/>
              </a:rPr>
              <a:t>continue</a:t>
            </a:r>
            <a:r>
              <a:rPr lang="en-US" dirty="0"/>
              <a:t> Keyword</a:t>
            </a:r>
          </a:p>
        </p:txBody>
      </p:sp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1963738" y="914400"/>
          <a:ext cx="4837112" cy="514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Picture" r:id="rId3" imgW="3360600" imgH="3310200" progId="Word.Picture.8">
                  <p:embed/>
                </p:oleObj>
              </mc:Choice>
              <mc:Fallback>
                <p:oleObj name="Picture" r:id="rId3" imgW="3360600" imgH="3310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758" t="2850" r="5562" b="11949"/>
                      <a:stretch>
                        <a:fillRect/>
                      </a:stretch>
                    </p:blipFill>
                    <p:spPr bwMode="auto">
                      <a:xfrm>
                        <a:off x="1963738" y="914400"/>
                        <a:ext cx="4837112" cy="514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95156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213"/>
            <a:ext cx="8229600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charset="0"/>
              </a:rPr>
              <a:t>switch</a:t>
            </a:r>
            <a:r>
              <a:rPr lang="en-US" dirty="0"/>
              <a:t> Statement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81075"/>
            <a:ext cx="8534400" cy="5876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The </a:t>
            </a:r>
            <a:r>
              <a:rPr lang="en-US" sz="2800">
                <a:latin typeface="Courier New" charset="0"/>
              </a:rPr>
              <a:t>switch</a:t>
            </a:r>
            <a:r>
              <a:rPr lang="en-US" sz="2800"/>
              <a:t> statement is used to select one of several alternatives when the selection is based on the value of </a:t>
            </a: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 single variable</a:t>
            </a:r>
            <a:r>
              <a:rPr lang="en-US" sz="2800"/>
              <a:t> or </a:t>
            </a: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an expression</a:t>
            </a:r>
            <a:r>
              <a:rPr lang="en-US" sz="280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</a:rPr>
              <a:t>	switch</a:t>
            </a:r>
            <a:r>
              <a:rPr lang="en-US" sz="2000"/>
              <a:t> (controlling expression)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</a:rPr>
              <a:t>	case</a:t>
            </a:r>
            <a:r>
              <a:rPr lang="en-US" sz="2000"/>
              <a:t> </a:t>
            </a:r>
            <a:r>
              <a:rPr lang="en-US" sz="2000" i="1"/>
              <a:t>label</a:t>
            </a:r>
            <a:r>
              <a:rPr lang="en-US" sz="2000" baseline="-25000"/>
              <a:t>1</a:t>
            </a:r>
            <a:r>
              <a:rPr lang="en-US" sz="2000">
                <a:latin typeface="Courier New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statement</a:t>
            </a:r>
            <a:r>
              <a:rPr lang="en-US" sz="2000" baseline="-25000"/>
              <a:t>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</a:t>
            </a:r>
            <a:r>
              <a:rPr lang="en-US" sz="2000">
                <a:latin typeface="Courier New" charset="0"/>
              </a:rPr>
              <a:t>break</a:t>
            </a:r>
            <a:r>
              <a:rPr lang="en-US" sz="20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</a:rPr>
              <a:t>	case</a:t>
            </a:r>
            <a:r>
              <a:rPr lang="en-US" sz="2000"/>
              <a:t> </a:t>
            </a:r>
            <a:r>
              <a:rPr lang="en-US" sz="2000" i="1"/>
              <a:t>label</a:t>
            </a:r>
            <a:r>
              <a:rPr lang="en-US" sz="2000" baseline="-25000"/>
              <a:t>2</a:t>
            </a:r>
            <a:r>
              <a:rPr lang="en-US" sz="2000">
                <a:latin typeface="Courier New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statement</a:t>
            </a:r>
            <a:r>
              <a:rPr lang="en-US" sz="2000" baseline="-25000"/>
              <a:t>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</a:t>
            </a:r>
            <a:r>
              <a:rPr lang="en-US" sz="2000">
                <a:latin typeface="Courier New" charset="0"/>
              </a:rPr>
              <a:t>break</a:t>
            </a:r>
            <a:r>
              <a:rPr lang="en-US" sz="20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</a:rPr>
              <a:t>	case</a:t>
            </a:r>
            <a:r>
              <a:rPr lang="en-US" sz="2000"/>
              <a:t> </a:t>
            </a:r>
            <a:r>
              <a:rPr lang="en-US" sz="2000" i="1"/>
              <a:t>label</a:t>
            </a:r>
            <a:r>
              <a:rPr lang="en-US" sz="2000" i="1" baseline="-25000"/>
              <a:t>n</a:t>
            </a:r>
            <a:r>
              <a:rPr lang="en-US" sz="2000">
                <a:latin typeface="Courier New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statement</a:t>
            </a:r>
            <a:r>
              <a:rPr lang="en-US" sz="2000" baseline="-25000"/>
              <a:t>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</a:t>
            </a:r>
            <a:r>
              <a:rPr lang="en-US" sz="2000">
                <a:latin typeface="Courier New" charset="0"/>
              </a:rPr>
              <a:t>break</a:t>
            </a:r>
            <a:r>
              <a:rPr lang="en-US" sz="20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statement</a:t>
            </a:r>
            <a:r>
              <a:rPr lang="en-US" sz="2000" i="1" baseline="-25000"/>
              <a:t>d</a:t>
            </a:r>
            <a:r>
              <a:rPr lang="en-US" sz="20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}</a:t>
            </a:r>
          </a:p>
        </p:txBody>
      </p:sp>
      <p:sp>
        <p:nvSpPr>
          <p:cNvPr id="564228" name="AutoShape 4"/>
          <p:cNvSpPr>
            <a:spLocks noChangeArrowheads="1"/>
          </p:cNvSpPr>
          <p:nvPr/>
        </p:nvSpPr>
        <p:spPr bwMode="auto">
          <a:xfrm>
            <a:off x="3490913" y="2420938"/>
            <a:ext cx="5040312" cy="1152525"/>
          </a:xfrm>
          <a:prstGeom prst="wedgeRectCallout">
            <a:avLst>
              <a:gd name="adj1" fmla="val -65213"/>
              <a:gd name="adj2" fmla="val -16255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Times New Roman" charset="0"/>
              </a:rPr>
              <a:t>If the result of this controlling expression matches </a:t>
            </a:r>
            <a:r>
              <a:rPr lang="en-US" b="1" i="1">
                <a:solidFill>
                  <a:schemeClr val="bg1"/>
                </a:solidFill>
                <a:latin typeface="Times New Roman" charset="0"/>
              </a:rPr>
              <a:t>label</a:t>
            </a:r>
            <a:r>
              <a:rPr lang="en-US" b="1" baseline="-25000">
                <a:solidFill>
                  <a:schemeClr val="bg1"/>
                </a:solidFill>
                <a:latin typeface="Times New Roman" charset="0"/>
              </a:rPr>
              <a:t>1</a:t>
            </a:r>
            <a:r>
              <a:rPr lang="en-US" b="1">
                <a:solidFill>
                  <a:schemeClr val="bg1"/>
                </a:solidFill>
                <a:latin typeface="Times New Roman" charset="0"/>
              </a:rPr>
              <a:t>, execute staement</a:t>
            </a:r>
            <a:r>
              <a:rPr lang="en-US" b="1" baseline="-25000">
                <a:solidFill>
                  <a:schemeClr val="bg1"/>
                </a:solidFill>
                <a:latin typeface="Times New Roman" charset="0"/>
              </a:rPr>
              <a:t>1</a:t>
            </a:r>
            <a:r>
              <a:rPr lang="en-US" b="1">
                <a:solidFill>
                  <a:schemeClr val="bg1"/>
                </a:solidFill>
                <a:latin typeface="Times New Roman" charset="0"/>
              </a:rPr>
              <a:t> and then break this switch block.</a:t>
            </a:r>
          </a:p>
        </p:txBody>
      </p:sp>
      <p:sp>
        <p:nvSpPr>
          <p:cNvPr id="564229" name="AutoShape 5"/>
          <p:cNvSpPr>
            <a:spLocks/>
          </p:cNvSpPr>
          <p:nvPr/>
        </p:nvSpPr>
        <p:spPr bwMode="auto">
          <a:xfrm>
            <a:off x="2482850" y="2349500"/>
            <a:ext cx="215900" cy="935038"/>
          </a:xfrm>
          <a:prstGeom prst="rightBrace">
            <a:avLst>
              <a:gd name="adj1" fmla="val 360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30" name="AutoShape 6"/>
          <p:cNvSpPr>
            <a:spLocks/>
          </p:cNvSpPr>
          <p:nvPr/>
        </p:nvSpPr>
        <p:spPr bwMode="auto">
          <a:xfrm>
            <a:off x="2482850" y="5445125"/>
            <a:ext cx="215900" cy="576263"/>
          </a:xfrm>
          <a:prstGeom prst="rightBrace">
            <a:avLst>
              <a:gd name="adj1" fmla="val 222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31" name="AutoShape 7"/>
          <p:cNvSpPr>
            <a:spLocks noChangeArrowheads="1"/>
          </p:cNvSpPr>
          <p:nvPr/>
        </p:nvSpPr>
        <p:spPr bwMode="auto">
          <a:xfrm>
            <a:off x="3490913" y="5013325"/>
            <a:ext cx="5113337" cy="792163"/>
          </a:xfrm>
          <a:prstGeom prst="wedgeRectCallout">
            <a:avLst>
              <a:gd name="adj1" fmla="val -64560"/>
              <a:gd name="adj2" fmla="val 36375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Times New Roman" charset="0"/>
              </a:rPr>
              <a:t>If the result matches none of all labels, execute the default statement</a:t>
            </a:r>
            <a:r>
              <a:rPr lang="en-US" b="1" i="1" baseline="-25000">
                <a:solidFill>
                  <a:schemeClr val="bg1"/>
                </a:solidFill>
                <a:latin typeface="Times New Roman" charset="0"/>
              </a:rPr>
              <a:t>d</a:t>
            </a:r>
            <a:r>
              <a:rPr lang="en-US" b="1">
                <a:solidFill>
                  <a:schemeClr val="bg1"/>
                </a:solidFill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269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6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8" grpId="0" animBg="1"/>
      <p:bldP spid="56423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ja-JP" altLang="en-US" u="sng">
                <a:latin typeface="Arial"/>
              </a:rPr>
              <a:t>“</a:t>
            </a:r>
            <a:r>
              <a:rPr lang="en-US" u="sng"/>
              <a:t>switch</a:t>
            </a:r>
            <a:r>
              <a:rPr lang="ja-JP" altLang="en-US" u="sng">
                <a:latin typeface="Arial"/>
              </a:rPr>
              <a:t>”</a:t>
            </a:r>
            <a:r>
              <a:rPr lang="en-US" u="sng"/>
              <a:t> statement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312988" y="1371600"/>
            <a:ext cx="4392612" cy="4483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41EDF"/>
                </a:solidFill>
                <a:latin typeface="Courier New" charset="0"/>
              </a:rPr>
              <a:t>switch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(aNumber)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{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>
                <a:solidFill>
                  <a:srgbClr val="941EDF"/>
                </a:solidFill>
                <a:latin typeface="Courier New" charset="0"/>
              </a:rPr>
              <a:t>case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1   : countA++;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           </a:t>
            </a:r>
            <a:r>
              <a:rPr lang="en-US">
                <a:solidFill>
                  <a:srgbClr val="941EDF"/>
                </a:solidFill>
                <a:latin typeface="Courier New" charset="0"/>
              </a:rPr>
              <a:t>break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>
                <a:solidFill>
                  <a:srgbClr val="941EDF"/>
                </a:solidFill>
                <a:latin typeface="Courier New" charset="0"/>
              </a:rPr>
              <a:t>case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10  : countB++;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           </a:t>
            </a:r>
            <a:r>
              <a:rPr lang="en-US">
                <a:solidFill>
                  <a:srgbClr val="941EDF"/>
                </a:solidFill>
                <a:latin typeface="Courier New" charset="0"/>
              </a:rPr>
              <a:t>break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>
                <a:solidFill>
                  <a:srgbClr val="941EDF"/>
                </a:solidFill>
                <a:latin typeface="Courier New" charset="0"/>
              </a:rPr>
              <a:t>case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100 :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>
                <a:solidFill>
                  <a:srgbClr val="941EDF"/>
                </a:solidFill>
                <a:latin typeface="Courier New" charset="0"/>
              </a:rPr>
              <a:t>case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500 : countC++;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           </a:t>
            </a:r>
            <a:r>
              <a:rPr lang="en-US">
                <a:solidFill>
                  <a:srgbClr val="941EDF"/>
                </a:solidFill>
                <a:latin typeface="Courier New" charset="0"/>
              </a:rPr>
              <a:t>break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>
                <a:solidFill>
                  <a:srgbClr val="941EDF"/>
                </a:solidFill>
                <a:latin typeface="Courier New" charset="0"/>
              </a:rPr>
              <a:t>default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  : countD++;</a:t>
            </a:r>
            <a:br>
              <a:rPr lang="en-US">
                <a:solidFill>
                  <a:srgbClr val="000000"/>
                </a:solidFill>
                <a:latin typeface="Courier New" charset="0"/>
              </a:rPr>
            </a:br>
            <a:r>
              <a:rPr lang="en-US">
                <a:solidFill>
                  <a:srgbClr val="000000"/>
                </a:solidFill>
                <a:latin typeface="Courier New" charset="0"/>
              </a:rPr>
              <a:t>   } </a:t>
            </a:r>
            <a:r>
              <a:rPr lang="en-US">
                <a:solidFill>
                  <a:srgbClr val="E69400"/>
                </a:solidFill>
                <a:latin typeface="Courier New" charset="0"/>
              </a:rPr>
              <a:t>// End switch</a:t>
            </a:r>
            <a:br>
              <a:rPr lang="en-US">
                <a:solidFill>
                  <a:srgbClr val="E69400"/>
                </a:solidFill>
                <a:latin typeface="Courier New" charset="0"/>
              </a:rPr>
            </a:br>
            <a:endParaRPr lang="en-US">
              <a:solidFill>
                <a:srgbClr val="E694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534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04800" y="6248400"/>
            <a:ext cx="42672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©2004 Pearson Addison-Wesley. All rights reserved.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4-</a:t>
            </a:r>
            <a:fld id="{5F71A70B-E4E6-C14F-9301-0F0B54A406A1}" type="slidenum">
              <a:rPr lang="en-US"/>
              <a:pPr/>
              <a:t>65</a:t>
            </a:fld>
            <a:endParaRPr lang="en-US"/>
          </a:p>
        </p:txBody>
      </p:sp>
      <p:pic>
        <p:nvPicPr>
          <p:cNvPr id="524290" name="Picture 2" descr="fig041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11313"/>
            <a:ext cx="8351838" cy="522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2429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 Example of a </a:t>
            </a:r>
            <a:r>
              <a:rPr lang="en-US">
                <a:latin typeface="Courier New" charset="0"/>
              </a:rPr>
              <a:t>switch</a:t>
            </a:r>
            <a:r>
              <a:rPr lang="en-US"/>
              <a:t> Statement with Type </a:t>
            </a:r>
            <a:r>
              <a:rPr lang="en-US">
                <a:latin typeface="Courier New" charset="0"/>
              </a:rPr>
              <a:t>char</a:t>
            </a:r>
            <a:r>
              <a:rPr lang="en-US"/>
              <a:t> Case Labels</a:t>
            </a:r>
          </a:p>
        </p:txBody>
      </p:sp>
      <p:sp>
        <p:nvSpPr>
          <p:cNvPr id="524292" name="AutoShape 4"/>
          <p:cNvSpPr>
            <a:spLocks noChangeArrowheads="1"/>
          </p:cNvSpPr>
          <p:nvPr/>
        </p:nvSpPr>
        <p:spPr bwMode="auto">
          <a:xfrm>
            <a:off x="3132138" y="1844675"/>
            <a:ext cx="3527425" cy="503238"/>
          </a:xfrm>
          <a:prstGeom prst="wedgeRectCallout">
            <a:avLst>
              <a:gd name="adj1" fmla="val -85690"/>
              <a:gd name="adj2" fmla="val -28551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Times New Roman" charset="0"/>
              </a:rPr>
              <a:t>class is a </a:t>
            </a:r>
            <a:r>
              <a:rPr lang="en-US" b="1">
                <a:solidFill>
                  <a:schemeClr val="bg1"/>
                </a:solidFill>
                <a:latin typeface="Courier New" charset="0"/>
              </a:rPr>
              <a:t>char</a:t>
            </a:r>
            <a:r>
              <a:rPr lang="en-US" b="1">
                <a:solidFill>
                  <a:schemeClr val="bg1"/>
                </a:solidFill>
                <a:latin typeface="Times New Roman" charset="0"/>
              </a:rPr>
              <a:t> variable.</a:t>
            </a:r>
          </a:p>
        </p:txBody>
      </p:sp>
      <p:sp>
        <p:nvSpPr>
          <p:cNvPr id="524293" name="AutoShape 5"/>
          <p:cNvSpPr>
            <a:spLocks noChangeArrowheads="1"/>
          </p:cNvSpPr>
          <p:nvPr/>
        </p:nvSpPr>
        <p:spPr bwMode="auto">
          <a:xfrm>
            <a:off x="4059213" y="3252886"/>
            <a:ext cx="4573588" cy="865187"/>
          </a:xfrm>
          <a:prstGeom prst="wedgeRectCallout">
            <a:avLst>
              <a:gd name="adj1" fmla="val -95435"/>
              <a:gd name="adj2" fmla="val 59176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Times New Roman" charset="0"/>
              </a:rPr>
              <a:t>Two or more cases can execute the same statement</a:t>
            </a:r>
            <a:r>
              <a:rPr lang="en-US" b="1" dirty="0">
                <a:solidFill>
                  <a:schemeClr val="bg1"/>
                </a:solidFill>
                <a:latin typeface="Times New Roman" charset="0"/>
              </a:rPr>
              <a:t>.</a:t>
            </a:r>
          </a:p>
        </p:txBody>
      </p:sp>
      <p:sp>
        <p:nvSpPr>
          <p:cNvPr id="524294" name="AutoShape 6"/>
          <p:cNvSpPr>
            <a:spLocks/>
          </p:cNvSpPr>
          <p:nvPr/>
        </p:nvSpPr>
        <p:spPr bwMode="auto">
          <a:xfrm>
            <a:off x="1692275" y="4005263"/>
            <a:ext cx="215900" cy="431800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651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2" grpId="0" animBg="1"/>
      <p:bldP spid="5242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Selection/Decision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selection construct means the execution of statements depending upon when a condition evaluates true, a set of statements is followed.</a:t>
            </a:r>
            <a:endParaRPr lang="en-IN" dirty="0"/>
          </a:p>
          <a:p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697788" y="3943684"/>
            <a:ext cx="2219159" cy="92242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5013158" y="3943684"/>
            <a:ext cx="1684421" cy="922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7788" y="5334000"/>
            <a:ext cx="2219159" cy="6283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2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3916947" y="4404895"/>
            <a:ext cx="10962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2807368" y="4866105"/>
            <a:ext cx="0" cy="467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7685" y="4037270"/>
            <a:ext cx="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00947" y="4906210"/>
            <a:ext cx="62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070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/ Loop /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iteration construct means	repetition	of	a set</a:t>
            </a:r>
            <a:r>
              <a:rPr lang="en-IN" dirty="0"/>
              <a:t> </a:t>
            </a:r>
            <a:r>
              <a:rPr lang="en-US" dirty="0"/>
              <a:t>of statements depending upon a condition / test. Till the time a	condition is true {or false depending upon the loop}, a set-of-statements are repeated	again	and again. As soon</a:t>
            </a:r>
            <a:r>
              <a:rPr lang="en-IN" dirty="0"/>
              <a:t> </a:t>
            </a:r>
            <a:r>
              <a:rPr lang="en-US" dirty="0"/>
              <a:t>as the condition	becomes false { or true }, the loop ends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4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</a:t>
            </a:r>
          </a:p>
        </p:txBody>
      </p:sp>
      <p:pic>
        <p:nvPicPr>
          <p:cNvPr id="5" name="Picture 4" descr="Control_Statements_in_Java_2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t="13803" r="4439" b="11898"/>
          <a:stretch/>
        </p:blipFill>
        <p:spPr>
          <a:xfrm>
            <a:off x="824713" y="1550576"/>
            <a:ext cx="7620343" cy="45197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15303" y="5407204"/>
            <a:ext cx="971497" cy="1174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7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2080</Words>
  <Application>Microsoft Office PowerPoint</Application>
  <PresentationFormat>On-screen Show (4:3)</PresentationFormat>
  <Paragraphs>454</Paragraphs>
  <Slides>65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AvantGarde</vt:lpstr>
      <vt:lpstr>Calibri</vt:lpstr>
      <vt:lpstr>Courier New</vt:lpstr>
      <vt:lpstr>Times New Roman</vt:lpstr>
      <vt:lpstr>Wingdings</vt:lpstr>
      <vt:lpstr>Office Theme</vt:lpstr>
      <vt:lpstr>Picture</vt:lpstr>
      <vt:lpstr>Control Statements in C</vt:lpstr>
      <vt:lpstr>C Keywords</vt:lpstr>
      <vt:lpstr>assignment statement</vt:lpstr>
      <vt:lpstr>Compound Statement: Block of Statements</vt:lpstr>
      <vt:lpstr>Control Structures in C</vt:lpstr>
      <vt:lpstr>Sequence</vt:lpstr>
      <vt:lpstr>Selection/Decision</vt:lpstr>
      <vt:lpstr>Repetition / Loop / Iteration</vt:lpstr>
      <vt:lpstr>Flow of Control</vt:lpstr>
      <vt:lpstr>Conditions</vt:lpstr>
      <vt:lpstr>Operators Used in Conditions</vt:lpstr>
      <vt:lpstr>Examples of Conditions</vt:lpstr>
      <vt:lpstr>Logical Operators</vt:lpstr>
      <vt:lpstr>The Truth Table of Logical Operators</vt:lpstr>
      <vt:lpstr>Operator Precedence</vt:lpstr>
      <vt:lpstr>Evaluation for  !flag || (y + z  &gt;=  x - z)</vt:lpstr>
      <vt:lpstr>Comparing Characters</vt:lpstr>
      <vt:lpstr>DeMorgan’s Theorem</vt:lpstr>
      <vt:lpstr>The if Statement</vt:lpstr>
      <vt:lpstr>Flowchart</vt:lpstr>
      <vt:lpstr>Flowcharts of if Statements with (a) Two Alternatives and (b) One Alternative</vt:lpstr>
      <vt:lpstr>simple “if” statement</vt:lpstr>
      <vt:lpstr>“if” with a block of statements</vt:lpstr>
      <vt:lpstr>“if” – “else” with a block of statements</vt:lpstr>
      <vt:lpstr>An Example for the Flowchart of Nested if Statements</vt:lpstr>
      <vt:lpstr>Nested if Statements</vt:lpstr>
      <vt:lpstr>nested “if” statement</vt:lpstr>
      <vt:lpstr>Multiple-Alternative Decisions</vt:lpstr>
      <vt:lpstr>An Example of Multiple-Alternative Decisions</vt:lpstr>
      <vt:lpstr>Repetition in Programs</vt:lpstr>
      <vt:lpstr>Flow Diagram of Loop Choice Process</vt:lpstr>
      <vt:lpstr>Comparison of Loop Choices (1/2)</vt:lpstr>
      <vt:lpstr>Comparison of Loop Choices (2/2)</vt:lpstr>
      <vt:lpstr>The while Statement in C</vt:lpstr>
      <vt:lpstr>“while” with a single statement</vt:lpstr>
      <vt:lpstr>An Example of a while Loop</vt:lpstr>
      <vt:lpstr>“while” with a block of statements</vt:lpstr>
      <vt:lpstr>Flowchart for a while Loop</vt:lpstr>
      <vt:lpstr>“while” with nested “if” statements</vt:lpstr>
      <vt:lpstr>“while” performing an infinite loop</vt:lpstr>
      <vt:lpstr>Compound Assignment Operators (1/2)</vt:lpstr>
      <vt:lpstr>Compound Assignment Operators (2/2)</vt:lpstr>
      <vt:lpstr>The for Statement in C</vt:lpstr>
      <vt:lpstr>“for” with a single statement</vt:lpstr>
      <vt:lpstr>“for” with a block of statements</vt:lpstr>
      <vt:lpstr>“for” performing an infinite loop</vt:lpstr>
      <vt:lpstr>An Example of the for Loop</vt:lpstr>
      <vt:lpstr>Increment and Decrement Operators</vt:lpstr>
      <vt:lpstr>Comparison of Prefix and Postfix Increments</vt:lpstr>
      <vt:lpstr>Sentinel-Controlled Loops</vt:lpstr>
      <vt:lpstr>An Example of Sentinel-Controlled while Loops</vt:lpstr>
      <vt:lpstr>An Example of Endfile-Controlled Loops</vt:lpstr>
      <vt:lpstr>Nested Loops</vt:lpstr>
      <vt:lpstr>The do-while Statement in C</vt:lpstr>
      <vt:lpstr>An Example of the do-while Loop</vt:lpstr>
      <vt:lpstr>Break and Continue</vt:lpstr>
      <vt:lpstr> The break and continue Statements</vt:lpstr>
      <vt:lpstr> The break and continue Statements (II)</vt:lpstr>
      <vt:lpstr>PowerPoint Presentation</vt:lpstr>
      <vt:lpstr>The break Keyword</vt:lpstr>
      <vt:lpstr>break</vt:lpstr>
      <vt:lpstr>The continue Keyword</vt:lpstr>
      <vt:lpstr>The switch Statement</vt:lpstr>
      <vt:lpstr>“switch” statement</vt:lpstr>
      <vt:lpstr>An Example of a switch Statement with Type char Case Labels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1 - C</dc:title>
  <dc:subject/>
  <dc:creator>Tricha</dc:creator>
  <cp:keywords/>
  <dc:description/>
  <cp:lastModifiedBy>IMT2019043 Kautuk Raj</cp:lastModifiedBy>
  <cp:revision>45</cp:revision>
  <dcterms:created xsi:type="dcterms:W3CDTF">2017-07-14T03:41:02Z</dcterms:created>
  <dcterms:modified xsi:type="dcterms:W3CDTF">2019-09-19T13:46:37Z</dcterms:modified>
  <cp:category/>
</cp:coreProperties>
</file>