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256" r:id="rId2"/>
    <p:sldId id="257" r:id="rId3"/>
    <p:sldId id="287" r:id="rId4"/>
    <p:sldId id="258" r:id="rId5"/>
    <p:sldId id="297" r:id="rId6"/>
    <p:sldId id="289" r:id="rId7"/>
    <p:sldId id="294" r:id="rId8"/>
    <p:sldId id="259" r:id="rId9"/>
    <p:sldId id="260" r:id="rId10"/>
    <p:sldId id="261" r:id="rId11"/>
    <p:sldId id="262" r:id="rId12"/>
    <p:sldId id="263" r:id="rId13"/>
    <p:sldId id="264" r:id="rId14"/>
    <p:sldId id="265" r:id="rId15"/>
    <p:sldId id="295" r:id="rId16"/>
    <p:sldId id="266" r:id="rId17"/>
    <p:sldId id="267" r:id="rId18"/>
    <p:sldId id="268" r:id="rId19"/>
    <p:sldId id="269" r:id="rId20"/>
    <p:sldId id="291"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90" r:id="rId39"/>
    <p:sldId id="288" r:id="rId40"/>
    <p:sldId id="292" r:id="rId41"/>
    <p:sldId id="293" r:id="rId42"/>
    <p:sldId id="296"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690" autoAdjust="0"/>
  </p:normalViewPr>
  <p:slideViewPr>
    <p:cSldViewPr snapToGrid="0" snapToObjects="1">
      <p:cViewPr varScale="1">
        <p:scale>
          <a:sx n="72" d="100"/>
          <a:sy n="72" d="100"/>
        </p:scale>
        <p:origin x="1326" y="78"/>
      </p:cViewPr>
      <p:guideLst>
        <p:guide orient="horz" pos="2160"/>
        <p:guide pos="2880"/>
      </p:guideLst>
    </p:cSldViewPr>
  </p:slideViewPr>
  <p:notesTextViewPr>
    <p:cViewPr>
      <p:scale>
        <a:sx n="100" d="100"/>
        <a:sy n="100" d="100"/>
      </p:scale>
      <p:origin x="0" y="0"/>
    </p:cViewPr>
  </p:notesTextViewPr>
  <p:sorterViewPr>
    <p:cViewPr>
      <p:scale>
        <a:sx n="214" d="100"/>
        <a:sy n="214"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C57704-AE7A-4141-8FDE-FBF3BA9DA1A7}" type="datetimeFigureOut">
              <a:rPr lang="en-US" smtClean="0"/>
              <a:t>9/19/2019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7046A3-F247-024D-AFED-615A3F8DBDC6}" type="slidenum">
              <a:rPr lang="en-US" smtClean="0"/>
              <a:t>‹#›</a:t>
            </a:fld>
            <a:endParaRPr lang="en-US"/>
          </a:p>
        </p:txBody>
      </p:sp>
    </p:spTree>
    <p:extLst>
      <p:ext uri="{BB962C8B-B14F-4D97-AF65-F5344CB8AC3E}">
        <p14:creationId xmlns:p14="http://schemas.microsoft.com/office/powerpoint/2010/main" val="153822662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40DC5A-01D7-7245-86AF-2BBD17F3512F}" type="slidenum">
              <a:rPr lang="en-US"/>
              <a:pPr/>
              <a:t>2</a:t>
            </a:fld>
            <a:endParaRPr lang="en-US"/>
          </a:p>
        </p:txBody>
      </p:sp>
      <p:sp>
        <p:nvSpPr>
          <p:cNvPr id="6041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0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8B3E07-FCBB-FC47-AEA1-394C97DA4094}" type="slidenum">
              <a:rPr lang="en-US"/>
              <a:pPr/>
              <a:t>16</a:t>
            </a:fld>
            <a:endParaRPr lang="en-US"/>
          </a:p>
        </p:txBody>
      </p:sp>
      <p:sp>
        <p:nvSpPr>
          <p:cNvPr id="6861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8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39A2F6-57F7-424B-85AB-5D0F72D4E83E}" type="slidenum">
              <a:rPr lang="en-US"/>
              <a:pPr/>
              <a:t>17</a:t>
            </a:fld>
            <a:endParaRPr lang="en-US"/>
          </a:p>
        </p:txBody>
      </p:sp>
      <p:sp>
        <p:nvSpPr>
          <p:cNvPr id="6963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9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F0C7A-8C2D-424A-B540-98BE0BE10531}" type="slidenum">
              <a:rPr lang="en-US"/>
              <a:pPr/>
              <a:t>18</a:t>
            </a:fld>
            <a:endParaRPr lang="en-US"/>
          </a:p>
        </p:txBody>
      </p:sp>
      <p:sp>
        <p:nvSpPr>
          <p:cNvPr id="7065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70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8AB3EC-ACD4-1A40-A451-80F0528E3A86}" type="slidenum">
              <a:rPr lang="en-US"/>
              <a:pPr/>
              <a:t>19</a:t>
            </a:fld>
            <a:endParaRPr lang="en-US"/>
          </a:p>
        </p:txBody>
      </p:sp>
      <p:sp>
        <p:nvSpPr>
          <p:cNvPr id="8601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5E505E-B12A-0D44-9176-9E76A697F4C1}" type="slidenum">
              <a:rPr lang="en-US"/>
              <a:pPr/>
              <a:t>21</a:t>
            </a:fld>
            <a:endParaRPr lang="en-US"/>
          </a:p>
        </p:txBody>
      </p:sp>
      <p:sp>
        <p:nvSpPr>
          <p:cNvPr id="8806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8806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3A6297-8A6B-864B-8DC4-1CEFDBCD8F05}" type="slidenum">
              <a:rPr lang="en-US"/>
              <a:pPr/>
              <a:t>22</a:t>
            </a:fld>
            <a:endParaRPr lang="en-US"/>
          </a:p>
        </p:txBody>
      </p:sp>
      <p:sp>
        <p:nvSpPr>
          <p:cNvPr id="9011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901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0B6604-FEEC-B147-8183-66859396A128}" type="slidenum">
              <a:rPr lang="en-US"/>
              <a:pPr/>
              <a:t>23</a:t>
            </a:fld>
            <a:endParaRPr lang="en-US"/>
          </a:p>
        </p:txBody>
      </p:sp>
      <p:sp>
        <p:nvSpPr>
          <p:cNvPr id="8294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2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822F40-ABC4-2840-8F65-BBBB1D56F701}" type="slidenum">
              <a:rPr lang="en-US"/>
              <a:pPr/>
              <a:t>24</a:t>
            </a:fld>
            <a:endParaRPr lang="en-US"/>
          </a:p>
        </p:txBody>
      </p:sp>
      <p:sp>
        <p:nvSpPr>
          <p:cNvPr id="8397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3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D5028C-6544-5D44-A7A8-BF3DDA318139}" type="slidenum">
              <a:rPr lang="en-US"/>
              <a:pPr/>
              <a:t>25</a:t>
            </a:fld>
            <a:endParaRPr lang="en-US"/>
          </a:p>
        </p:txBody>
      </p:sp>
      <p:sp>
        <p:nvSpPr>
          <p:cNvPr id="9421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942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5E703A-7916-3341-8FCE-8318F870F528}" type="slidenum">
              <a:rPr lang="en-US"/>
              <a:pPr/>
              <a:t>26</a:t>
            </a:fld>
            <a:endParaRPr lang="en-US"/>
          </a:p>
        </p:txBody>
      </p:sp>
      <p:sp>
        <p:nvSpPr>
          <p:cNvPr id="9216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921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A0D207-F25E-5B42-9E2A-8A6940DCA3D6}" type="slidenum">
              <a:rPr lang="en-US"/>
              <a:pPr/>
              <a:t>4</a:t>
            </a:fld>
            <a:endParaRPr lang="en-US"/>
          </a:p>
        </p:txBody>
      </p:sp>
      <p:sp>
        <p:nvSpPr>
          <p:cNvPr id="6144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A82FA0-4400-CB4C-BF9B-99B835901893}" type="slidenum">
              <a:rPr lang="en-US"/>
              <a:pPr/>
              <a:t>27</a:t>
            </a:fld>
            <a:endParaRPr lang="en-US"/>
          </a:p>
        </p:txBody>
      </p:sp>
      <p:sp>
        <p:nvSpPr>
          <p:cNvPr id="1843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8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F37C8C-73D8-A449-97ED-6B0DEE7937EE}" type="slidenum">
              <a:rPr lang="en-US"/>
              <a:pPr/>
              <a:t>28</a:t>
            </a:fld>
            <a:endParaRPr lang="en-US"/>
          </a:p>
        </p:txBody>
      </p:sp>
      <p:sp>
        <p:nvSpPr>
          <p:cNvPr id="1945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459" name="Rectangle 3"/>
          <p:cNvSpPr>
            <a:spLocks noGrp="1" noChangeArrowheads="1"/>
          </p:cNvSpPr>
          <p:nvPr>
            <p:ph type="body" idx="1"/>
          </p:nvPr>
        </p:nvSpPr>
        <p:spPr/>
        <p:txBody>
          <a:bodyPr/>
          <a:lstStyle/>
          <a:p>
            <a:r>
              <a:rPr lang="en-US"/>
              <a:t>I want to reinforce the note above.  Because you may be using a C++ compiler, you will not get compiler errors if you intersperse your declarations with your executable statements.  But in C, this is illegal, so please make sure that in your C functions (and main) that you declare all of your variables at the top of the function.</a:t>
            </a:r>
          </a:p>
          <a:p>
            <a:endParaRPr lang="en-US"/>
          </a:p>
          <a:p>
            <a:r>
              <a:rPr lang="en-US"/>
              <a:t>We explore separate compilation of functions as we go through this material.  However, if you are using visual studio.net, this does not work very well, so you really can only explore this if you are using visual studio C++ 6.0, Borland C (turbo C) or a Unix/Linux version of C.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18DF5F-DAE1-5347-86AB-2B35BA5A7D13}" type="slidenum">
              <a:rPr lang="en-US"/>
              <a:pPr/>
              <a:t>29</a:t>
            </a:fld>
            <a:endParaRPr lang="en-US"/>
          </a:p>
        </p:txBody>
      </p:sp>
      <p:sp>
        <p:nvSpPr>
          <p:cNvPr id="2048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0483" name="Rectangle 3"/>
          <p:cNvSpPr>
            <a:spLocks noGrp="1" noChangeArrowheads="1"/>
          </p:cNvSpPr>
          <p:nvPr>
            <p:ph type="body" idx="1"/>
          </p:nvPr>
        </p:nvSpPr>
        <p:spPr>
          <a:xfrm>
            <a:off x="381000" y="4343400"/>
            <a:ext cx="6096000" cy="4495800"/>
          </a:xfrm>
        </p:spPr>
        <p:txBody>
          <a:bodyPr/>
          <a:lstStyle/>
          <a:p>
            <a:pPr>
              <a:lnSpc>
                <a:spcPct val="90000"/>
              </a:lnSpc>
            </a:pPr>
            <a:r>
              <a:rPr lang="en-US"/>
              <a:t>How to pass a pointer:</a:t>
            </a:r>
          </a:p>
          <a:p>
            <a:pPr>
              <a:lnSpc>
                <a:spcPct val="90000"/>
              </a:lnSpc>
            </a:pPr>
            <a:r>
              <a:rPr lang="en-US"/>
              <a:t>    Place &amp; prior to the variable name in the function call</a:t>
            </a:r>
          </a:p>
          <a:p>
            <a:pPr>
              <a:lnSpc>
                <a:spcPct val="90000"/>
              </a:lnSpc>
            </a:pPr>
            <a:r>
              <a:rPr lang="en-US"/>
              <a:t>    Place * prior to the variable name in the function header</a:t>
            </a:r>
          </a:p>
          <a:p>
            <a:pPr>
              <a:lnSpc>
                <a:spcPct val="90000"/>
              </a:lnSpc>
            </a:pPr>
            <a:r>
              <a:rPr lang="en-US"/>
              <a:t>    To access the datum, place * prior to the variable name in the code</a:t>
            </a:r>
          </a:p>
          <a:p>
            <a:pPr>
              <a:lnSpc>
                <a:spcPct val="90000"/>
              </a:lnSpc>
            </a:pPr>
            <a:endParaRPr lang="en-US"/>
          </a:p>
          <a:p>
            <a:pPr>
              <a:lnSpc>
                <a:spcPct val="90000"/>
              </a:lnSpc>
            </a:pPr>
            <a:r>
              <a:rPr lang="en-US"/>
              <a:t>Example without pointers</a:t>
            </a:r>
          </a:p>
          <a:p>
            <a:pPr>
              <a:lnSpc>
                <a:spcPct val="90000"/>
              </a:lnSpc>
            </a:pPr>
            <a:r>
              <a:rPr lang="en-US"/>
              <a:t>    int x = 5;</a:t>
            </a:r>
          </a:p>
          <a:p>
            <a:pPr>
              <a:lnSpc>
                <a:spcPct val="90000"/>
              </a:lnSpc>
            </a:pPr>
            <a:r>
              <a:rPr lang="en-US"/>
              <a:t>    foo(x);</a:t>
            </a:r>
          </a:p>
          <a:p>
            <a:pPr>
              <a:lnSpc>
                <a:spcPct val="90000"/>
              </a:lnSpc>
            </a:pPr>
            <a:r>
              <a:rPr lang="en-US"/>
              <a:t>    printf(</a:t>
            </a:r>
            <a:r>
              <a:rPr lang="ja-JP" altLang="en-US">
                <a:latin typeface="Arial"/>
              </a:rPr>
              <a:t>“</a:t>
            </a:r>
            <a:r>
              <a:rPr lang="en-US"/>
              <a:t>%d\n</a:t>
            </a:r>
            <a:r>
              <a:rPr lang="ja-JP" altLang="en-US">
                <a:latin typeface="Arial"/>
              </a:rPr>
              <a:t>”</a:t>
            </a:r>
            <a:r>
              <a:rPr lang="en-US"/>
              <a:t>, x);	// prints 5 even though foo adds 1 to x</a:t>
            </a:r>
          </a:p>
          <a:p>
            <a:pPr>
              <a:lnSpc>
                <a:spcPct val="90000"/>
              </a:lnSpc>
            </a:pPr>
            <a:endParaRPr lang="en-US"/>
          </a:p>
          <a:p>
            <a:pPr>
              <a:lnSpc>
                <a:spcPct val="90000"/>
              </a:lnSpc>
            </a:pPr>
            <a:r>
              <a:rPr lang="en-US"/>
              <a:t>void foo(int a)  {a = a + 1;}</a:t>
            </a:r>
          </a:p>
          <a:p>
            <a:pPr>
              <a:lnSpc>
                <a:spcPct val="90000"/>
              </a:lnSpc>
            </a:pPr>
            <a:endParaRPr lang="en-US"/>
          </a:p>
          <a:p>
            <a:pPr>
              <a:lnSpc>
                <a:spcPct val="90000"/>
              </a:lnSpc>
            </a:pPr>
            <a:r>
              <a:rPr lang="en-US"/>
              <a:t>With a pointer:</a:t>
            </a:r>
          </a:p>
          <a:p>
            <a:pPr>
              <a:lnSpc>
                <a:spcPct val="90000"/>
              </a:lnSpc>
            </a:pPr>
            <a:r>
              <a:rPr lang="en-US"/>
              <a:t>    int x = 5;</a:t>
            </a:r>
          </a:p>
          <a:p>
            <a:pPr>
              <a:lnSpc>
                <a:spcPct val="90000"/>
              </a:lnSpc>
            </a:pPr>
            <a:r>
              <a:rPr lang="en-US"/>
              <a:t>    foo(&amp;x);		// we are passing x</a:t>
            </a:r>
            <a:r>
              <a:rPr lang="ja-JP" altLang="en-US">
                <a:latin typeface="Arial"/>
              </a:rPr>
              <a:t>’</a:t>
            </a:r>
            <a:r>
              <a:rPr lang="en-US"/>
              <a:t>s address, not the datum 5</a:t>
            </a:r>
          </a:p>
          <a:p>
            <a:pPr>
              <a:lnSpc>
                <a:spcPct val="90000"/>
              </a:lnSpc>
            </a:pPr>
            <a:r>
              <a:rPr lang="en-US"/>
              <a:t>    printf(</a:t>
            </a:r>
            <a:r>
              <a:rPr lang="ja-JP" altLang="en-US">
                <a:latin typeface="Arial"/>
              </a:rPr>
              <a:t>“</a:t>
            </a:r>
            <a:r>
              <a:rPr lang="en-US"/>
              <a:t>%d\n</a:t>
            </a:r>
            <a:r>
              <a:rPr lang="ja-JP" altLang="en-US">
                <a:latin typeface="Arial"/>
              </a:rPr>
              <a:t>”</a:t>
            </a:r>
            <a:r>
              <a:rPr lang="en-US"/>
              <a:t>, x);	// prints 6</a:t>
            </a:r>
          </a:p>
          <a:p>
            <a:pPr>
              <a:lnSpc>
                <a:spcPct val="90000"/>
              </a:lnSpc>
            </a:pPr>
            <a:endParaRPr lang="en-US"/>
          </a:p>
          <a:p>
            <a:pPr>
              <a:lnSpc>
                <a:spcPct val="90000"/>
              </a:lnSpc>
            </a:pPr>
            <a:r>
              <a:rPr lang="en-US"/>
              <a:t>void foo(int *a) {*a = *a + 1;}    // *a is a pointer and is initialized with x</a:t>
            </a:r>
            <a:r>
              <a:rPr lang="ja-JP" altLang="en-US">
                <a:latin typeface="Arial"/>
              </a:rPr>
              <a:t>’</a:t>
            </a:r>
            <a:r>
              <a:rPr lang="en-US"/>
              <a:t>s address, </a:t>
            </a:r>
          </a:p>
          <a:p>
            <a:pPr>
              <a:lnSpc>
                <a:spcPct val="90000"/>
              </a:lnSpc>
            </a:pPr>
            <a:r>
              <a:rPr lang="en-US"/>
              <a:t>		// not the datum 5, *a means </a:t>
            </a:r>
            <a:r>
              <a:rPr lang="ja-JP" altLang="en-US">
                <a:latin typeface="Arial"/>
              </a:rPr>
              <a:t>“</a:t>
            </a:r>
            <a:r>
              <a:rPr lang="en-US"/>
              <a:t>access what a points to, or the </a:t>
            </a:r>
          </a:p>
          <a:p>
            <a:pPr>
              <a:lnSpc>
                <a:spcPct val="90000"/>
              </a:lnSpc>
            </a:pPr>
            <a:r>
              <a:rPr lang="en-US"/>
              <a:t>		// datum 5</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9877CD-4155-7E4C-B644-976289364D9F}" type="slidenum">
              <a:rPr lang="en-US"/>
              <a:pPr/>
              <a:t>30</a:t>
            </a:fld>
            <a:endParaRPr lang="en-US"/>
          </a:p>
        </p:txBody>
      </p:sp>
      <p:sp>
        <p:nvSpPr>
          <p:cNvPr id="2150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1507" name="Rectangle 3"/>
          <p:cNvSpPr>
            <a:spLocks noGrp="1" noChangeArrowheads="1"/>
          </p:cNvSpPr>
          <p:nvPr>
            <p:ph type="body" idx="1"/>
          </p:nvPr>
        </p:nvSpPr>
        <p:spPr/>
        <p:txBody>
          <a:bodyPr/>
          <a:lstStyle/>
          <a:p>
            <a:r>
              <a:rPr lang="en-US"/>
              <a:t>Recall that strings are actually arrays of characters.  Arrays in C are automatically pointed to.  So the only exception in passing a parameter to a function where you want the parameter to change is when passing an array or a string.  In such a case, do not use &amp; or *.</a:t>
            </a:r>
          </a:p>
          <a:p>
            <a:endParaRPr lang="en-US"/>
          </a:p>
          <a:p>
            <a:r>
              <a:rPr lang="en-US"/>
              <a:t>Example:  </a:t>
            </a:r>
          </a:p>
          <a:p>
            <a:r>
              <a:rPr lang="en-US"/>
              <a:t>   char x[ ]=</a:t>
            </a:r>
            <a:r>
              <a:rPr lang="ja-JP" altLang="en-US">
                <a:latin typeface="Arial"/>
              </a:rPr>
              <a:t>“</a:t>
            </a:r>
            <a:r>
              <a:rPr lang="en-US"/>
              <a:t>hello</a:t>
            </a:r>
            <a:r>
              <a:rPr lang="ja-JP" altLang="en-US">
                <a:latin typeface="Arial"/>
              </a:rPr>
              <a:t>”</a:t>
            </a:r>
            <a:r>
              <a:rPr lang="en-US"/>
              <a:t>;</a:t>
            </a:r>
          </a:p>
          <a:p>
            <a:r>
              <a:rPr lang="en-US"/>
              <a:t>   foo2(x);</a:t>
            </a:r>
          </a:p>
          <a:p>
            <a:r>
              <a:rPr lang="en-US"/>
              <a:t>   printf(</a:t>
            </a:r>
            <a:r>
              <a:rPr lang="ja-JP" altLang="en-US">
                <a:latin typeface="Arial"/>
              </a:rPr>
              <a:t>“</a:t>
            </a:r>
            <a:r>
              <a:rPr lang="en-US"/>
              <a:t>%s\n</a:t>
            </a:r>
            <a:r>
              <a:rPr lang="ja-JP" altLang="en-US">
                <a:latin typeface="Arial"/>
              </a:rPr>
              <a:t>”</a:t>
            </a:r>
            <a:r>
              <a:rPr lang="en-US"/>
              <a:t>, x);      // prints </a:t>
            </a:r>
            <a:r>
              <a:rPr lang="ja-JP" altLang="en-US">
                <a:latin typeface="Arial"/>
              </a:rPr>
              <a:t>“</a:t>
            </a:r>
            <a:r>
              <a:rPr lang="en-US"/>
              <a:t>if mmp</a:t>
            </a:r>
            <a:r>
              <a:rPr lang="ja-JP" altLang="en-US">
                <a:latin typeface="Arial"/>
              </a:rPr>
              <a:t>”</a:t>
            </a:r>
            <a:endParaRPr lang="en-US"/>
          </a:p>
          <a:p>
            <a:endParaRPr lang="en-US"/>
          </a:p>
          <a:p>
            <a:r>
              <a:rPr lang="en-US"/>
              <a:t>void foo(char a[ ])</a:t>
            </a:r>
          </a:p>
          <a:p>
            <a:r>
              <a:rPr lang="en-US"/>
              <a:t>{  </a:t>
            </a:r>
          </a:p>
          <a:p>
            <a:r>
              <a:rPr lang="en-US"/>
              <a:t>    int i=0;</a:t>
            </a:r>
          </a:p>
          <a:p>
            <a:r>
              <a:rPr lang="en-US"/>
              <a:t>     while(a[i]!=</a:t>
            </a:r>
            <a:r>
              <a:rPr lang="ja-JP" altLang="en-US">
                <a:latin typeface="Arial"/>
              </a:rPr>
              <a:t>‘</a:t>
            </a:r>
            <a:r>
              <a:rPr lang="en-US"/>
              <a:t>\0</a:t>
            </a:r>
            <a:r>
              <a:rPr lang="ja-JP" altLang="en-US">
                <a:latin typeface="Arial"/>
              </a:rPr>
              <a:t>’</a:t>
            </a:r>
            <a:r>
              <a:rPr lang="en-US"/>
              <a:t>)  {</a:t>
            </a:r>
          </a:p>
          <a:p>
            <a:r>
              <a:rPr lang="en-US"/>
              <a:t>            a[i] = (char) a[i] + 1;     // changes a[i] even though we are not using *</a:t>
            </a:r>
          </a:p>
          <a:p>
            <a:r>
              <a:rPr lang="en-US"/>
              <a:t>            i++;</a:t>
            </a:r>
          </a:p>
          <a:p>
            <a:r>
              <a:rPr lang="en-US"/>
              <a: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2ADFBA-5781-3547-8A29-6610ECA81897}" type="slidenum">
              <a:rPr lang="en-US"/>
              <a:pPr/>
              <a:t>31</a:t>
            </a:fld>
            <a:endParaRPr lang="en-US"/>
          </a:p>
        </p:txBody>
      </p:sp>
      <p:sp>
        <p:nvSpPr>
          <p:cNvPr id="2253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2531" name="Rectangle 3"/>
          <p:cNvSpPr>
            <a:spLocks noGrp="1" noChangeArrowheads="1"/>
          </p:cNvSpPr>
          <p:nvPr>
            <p:ph type="body" idx="1"/>
          </p:nvPr>
        </p:nvSpPr>
        <p:spPr/>
        <p:txBody>
          <a:bodyPr/>
          <a:lstStyle/>
          <a:p>
            <a:r>
              <a:rPr lang="en-US"/>
              <a:t>NEVER EVER use global variables.  This is strictly here for your information, but don</a:t>
            </a:r>
            <a:r>
              <a:rPr lang="ja-JP" altLang="en-US">
                <a:latin typeface="Arial"/>
              </a:rPr>
              <a:t>’</a:t>
            </a:r>
            <a:r>
              <a:rPr lang="en-US"/>
              <a:t>t use this!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C14363-D6DC-EC45-8671-8D15539FA538}" type="slidenum">
              <a:rPr lang="en-US"/>
              <a:pPr/>
              <a:t>32</a:t>
            </a:fld>
            <a:endParaRPr lang="en-US"/>
          </a:p>
        </p:txBody>
      </p:sp>
      <p:sp>
        <p:nvSpPr>
          <p:cNvPr id="2355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3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55600D-2E48-EC4D-8D64-A165ABD2EDF2}" type="slidenum">
              <a:rPr lang="en-US"/>
              <a:pPr/>
              <a:t>33</a:t>
            </a:fld>
            <a:endParaRPr lang="en-US"/>
          </a:p>
        </p:txBody>
      </p:sp>
      <p:sp>
        <p:nvSpPr>
          <p:cNvPr id="2457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4579" name="Rectangle 3"/>
          <p:cNvSpPr>
            <a:spLocks noGrp="1" noChangeArrowheads="1"/>
          </p:cNvSpPr>
          <p:nvPr>
            <p:ph type="body" idx="1"/>
          </p:nvPr>
        </p:nvSpPr>
        <p:spPr/>
        <p:txBody>
          <a:bodyPr/>
          <a:lstStyle/>
          <a:p>
            <a:r>
              <a:rPr lang="en-US"/>
              <a:t>The above example is silly.  No one would ever do this.  It just illustrates scope.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1871FD-4E51-934D-9B85-CF8739FAD42B}" type="slidenum">
              <a:rPr lang="en-US"/>
              <a:pPr/>
              <a:t>34</a:t>
            </a:fld>
            <a:endParaRPr lang="en-US"/>
          </a:p>
        </p:txBody>
      </p:sp>
      <p:sp>
        <p:nvSpPr>
          <p:cNvPr id="2560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5603" name="Rectangle 3"/>
          <p:cNvSpPr>
            <a:spLocks noGrp="1" noChangeArrowheads="1"/>
          </p:cNvSpPr>
          <p:nvPr>
            <p:ph type="body" idx="1"/>
          </p:nvPr>
        </p:nvSpPr>
        <p:spPr/>
        <p:txBody>
          <a:bodyPr/>
          <a:lstStyle/>
          <a:p>
            <a:r>
              <a:rPr lang="en-US"/>
              <a:t>Header files are usually not necessary, merely a convenience.  For program #2, you will break your functions into several files and use a header file just to get the experience.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C9B548-76EB-D145-9270-E69020DDBC0D}" type="slidenum">
              <a:rPr lang="en-US"/>
              <a:pPr/>
              <a:t>35</a:t>
            </a:fld>
            <a:endParaRPr lang="en-US"/>
          </a:p>
        </p:txBody>
      </p:sp>
      <p:sp>
        <p:nvSpPr>
          <p:cNvPr id="2662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6627" name="Rectangle 3"/>
          <p:cNvSpPr>
            <a:spLocks noGrp="1" noChangeArrowheads="1"/>
          </p:cNvSpPr>
          <p:nvPr>
            <p:ph type="body" idx="1"/>
          </p:nvPr>
        </p:nvSpPr>
        <p:spPr/>
        <p:txBody>
          <a:bodyPr/>
          <a:lstStyle/>
          <a:p>
            <a:r>
              <a:rPr lang="en-US"/>
              <a:t>Like extern, these items are here just FYI.</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80669B-50D4-5A48-BF0B-54CE5DD06B3A}" type="slidenum">
              <a:rPr lang="en-US"/>
              <a:pPr/>
              <a:t>36</a:t>
            </a:fld>
            <a:endParaRPr lang="en-US"/>
          </a:p>
        </p:txBody>
      </p:sp>
      <p:sp>
        <p:nvSpPr>
          <p:cNvPr id="2765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7651" name="Rectangle 3"/>
          <p:cNvSpPr>
            <a:spLocks noGrp="1" noChangeArrowheads="1"/>
          </p:cNvSpPr>
          <p:nvPr>
            <p:ph type="body" idx="1"/>
          </p:nvPr>
        </p:nvSpPr>
        <p:spPr/>
        <p:txBody>
          <a:bodyPr/>
          <a:lstStyle/>
          <a:p>
            <a:r>
              <a:rPr lang="en-US"/>
              <a:t>For some reason, C hackers love #define.  I don</a:t>
            </a:r>
            <a:r>
              <a:rPr lang="ja-JP" altLang="en-US">
                <a:latin typeface="Arial"/>
              </a:rPr>
              <a:t>’</a:t>
            </a:r>
            <a:r>
              <a:rPr lang="en-US"/>
              <a:t>t really think it</a:t>
            </a:r>
            <a:r>
              <a:rPr lang="ja-JP" altLang="en-US">
                <a:latin typeface="Arial"/>
              </a:rPr>
              <a:t>’</a:t>
            </a:r>
            <a:r>
              <a:rPr lang="en-US"/>
              <a:t>s a particularly useful thing.  I prefer to define constants using const and I don</a:t>
            </a:r>
            <a:r>
              <a:rPr lang="ja-JP" altLang="en-US">
                <a:latin typeface="Arial"/>
              </a:rPr>
              <a:t>’</a:t>
            </a:r>
            <a:r>
              <a:rPr lang="en-US"/>
              <a:t>t see much value in the use of macro substitution, at least in C.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2A1AFE-2CBE-8740-BD71-80DD64A9502E}" type="slidenum">
              <a:rPr lang="en-US"/>
              <a:pPr/>
              <a:t>8</a:t>
            </a:fld>
            <a:endParaRPr lang="en-US"/>
          </a:p>
        </p:txBody>
      </p:sp>
      <p:sp>
        <p:nvSpPr>
          <p:cNvPr id="6246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2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3ABFA7-6A90-AF4A-BFC7-10A84E107CB7}" type="slidenum">
              <a:rPr lang="en-US"/>
              <a:pPr/>
              <a:t>37</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p:txBody>
          <a:bodyPr/>
          <a:lstStyle/>
          <a:p>
            <a:r>
              <a:rPr lang="en-US"/>
              <a:t>This stuff is pretty cool.  You might want to read up on it in more detail when you have a chance.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7046A3-F247-024D-AFED-615A3F8DBDC6}" type="slidenum">
              <a:rPr lang="en-US" smtClean="0"/>
              <a:t>39</a:t>
            </a:fld>
            <a:endParaRPr lang="en-US"/>
          </a:p>
        </p:txBody>
      </p:sp>
    </p:spTree>
    <p:extLst>
      <p:ext uri="{BB962C8B-B14F-4D97-AF65-F5344CB8AC3E}">
        <p14:creationId xmlns:p14="http://schemas.microsoft.com/office/powerpoint/2010/main" val="2890719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7C128D-6A97-AE4B-B796-B10B879BD0D3}" type="slidenum">
              <a:rPr lang="en-US"/>
              <a:pPr/>
              <a:t>9</a:t>
            </a:fld>
            <a:endParaRPr lang="en-US"/>
          </a:p>
        </p:txBody>
      </p:sp>
      <p:sp>
        <p:nvSpPr>
          <p:cNvPr id="6349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3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5D0F03-60CD-5B4D-9455-AF93C391A02A}" type="slidenum">
              <a:rPr lang="en-US"/>
              <a:pPr/>
              <a:t>10</a:t>
            </a:fld>
            <a:endParaRPr lang="en-US"/>
          </a:p>
        </p:txBody>
      </p:sp>
      <p:sp>
        <p:nvSpPr>
          <p:cNvPr id="6553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1F1A0F-7B57-0C4A-801E-7CD3D7BC0E7A}" type="slidenum">
              <a:rPr lang="en-US"/>
              <a:pPr/>
              <a:t>11</a:t>
            </a:fld>
            <a:endParaRPr lang="en-US"/>
          </a:p>
        </p:txBody>
      </p:sp>
      <p:sp>
        <p:nvSpPr>
          <p:cNvPr id="6656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6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6BC641-685A-2C43-9B94-DD280C553147}" type="slidenum">
              <a:rPr lang="en-US"/>
              <a:pPr/>
              <a:t>12</a:t>
            </a:fld>
            <a:endParaRPr lang="en-US"/>
          </a:p>
        </p:txBody>
      </p:sp>
      <p:sp>
        <p:nvSpPr>
          <p:cNvPr id="9625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962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6FCE95-5DFF-AE44-BC29-E7C401023671}" type="slidenum">
              <a:rPr lang="en-US"/>
              <a:pPr/>
              <a:t>13</a:t>
            </a:fld>
            <a:endParaRPr lang="en-US"/>
          </a:p>
        </p:txBody>
      </p:sp>
      <p:sp>
        <p:nvSpPr>
          <p:cNvPr id="9830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983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035838-539C-5844-B2B4-BF996B110F2D}" type="slidenum">
              <a:rPr lang="en-US"/>
              <a:pPr/>
              <a:t>14</a:t>
            </a:fld>
            <a:endParaRPr lang="en-US"/>
          </a:p>
        </p:txBody>
      </p:sp>
      <p:sp>
        <p:nvSpPr>
          <p:cNvPr id="6758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758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F2EDBBF-1DE4-0A45-AEA3-310E5E7CCC32}" type="datetimeFigureOut">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A1421-B622-9144-970B-974BF037FFEB}" type="slidenum">
              <a:rPr lang="en-US" smtClean="0"/>
              <a:t>‹#›</a:t>
            </a:fld>
            <a:endParaRPr lang="en-US"/>
          </a:p>
        </p:txBody>
      </p:sp>
    </p:spTree>
    <p:extLst>
      <p:ext uri="{BB962C8B-B14F-4D97-AF65-F5344CB8AC3E}">
        <p14:creationId xmlns:p14="http://schemas.microsoft.com/office/powerpoint/2010/main" val="2982695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2EDBBF-1DE4-0A45-AEA3-310E5E7CCC32}" type="datetimeFigureOut">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A1421-B622-9144-970B-974BF037FFEB}" type="slidenum">
              <a:rPr lang="en-US" smtClean="0"/>
              <a:t>‹#›</a:t>
            </a:fld>
            <a:endParaRPr lang="en-US"/>
          </a:p>
        </p:txBody>
      </p:sp>
    </p:spTree>
    <p:extLst>
      <p:ext uri="{BB962C8B-B14F-4D97-AF65-F5344CB8AC3E}">
        <p14:creationId xmlns:p14="http://schemas.microsoft.com/office/powerpoint/2010/main" val="4150211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2EDBBF-1DE4-0A45-AEA3-310E5E7CCC32}" type="datetimeFigureOut">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A1421-B622-9144-970B-974BF037FFEB}" type="slidenum">
              <a:rPr lang="en-US" smtClean="0"/>
              <a:t>‹#›</a:t>
            </a:fld>
            <a:endParaRPr lang="en-US"/>
          </a:p>
        </p:txBody>
      </p:sp>
    </p:spTree>
    <p:extLst>
      <p:ext uri="{BB962C8B-B14F-4D97-AF65-F5344CB8AC3E}">
        <p14:creationId xmlns:p14="http://schemas.microsoft.com/office/powerpoint/2010/main" val="2077139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2EDBBF-1DE4-0A45-AEA3-310E5E7CCC32}" type="datetimeFigureOut">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A1421-B622-9144-970B-974BF037FFEB}" type="slidenum">
              <a:rPr lang="en-US" smtClean="0"/>
              <a:t>‹#›</a:t>
            </a:fld>
            <a:endParaRPr lang="en-US"/>
          </a:p>
        </p:txBody>
      </p:sp>
    </p:spTree>
    <p:extLst>
      <p:ext uri="{BB962C8B-B14F-4D97-AF65-F5344CB8AC3E}">
        <p14:creationId xmlns:p14="http://schemas.microsoft.com/office/powerpoint/2010/main" val="17820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2EDBBF-1DE4-0A45-AEA3-310E5E7CCC32}" type="datetimeFigureOut">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A1421-B622-9144-970B-974BF037FFEB}" type="slidenum">
              <a:rPr lang="en-US" smtClean="0"/>
              <a:t>‹#›</a:t>
            </a:fld>
            <a:endParaRPr lang="en-US"/>
          </a:p>
        </p:txBody>
      </p:sp>
    </p:spTree>
    <p:extLst>
      <p:ext uri="{BB962C8B-B14F-4D97-AF65-F5344CB8AC3E}">
        <p14:creationId xmlns:p14="http://schemas.microsoft.com/office/powerpoint/2010/main" val="862081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F2EDBBF-1DE4-0A45-AEA3-310E5E7CCC32}" type="datetimeFigureOut">
              <a:rPr lang="en-US" smtClean="0"/>
              <a:t>9/19/2019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5A1421-B622-9144-970B-974BF037FFEB}" type="slidenum">
              <a:rPr lang="en-US" smtClean="0"/>
              <a:t>‹#›</a:t>
            </a:fld>
            <a:endParaRPr lang="en-US"/>
          </a:p>
        </p:txBody>
      </p:sp>
    </p:spTree>
    <p:extLst>
      <p:ext uri="{BB962C8B-B14F-4D97-AF65-F5344CB8AC3E}">
        <p14:creationId xmlns:p14="http://schemas.microsoft.com/office/powerpoint/2010/main" val="3030787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F2EDBBF-1DE4-0A45-AEA3-310E5E7CCC32}" type="datetimeFigureOut">
              <a:rPr lang="en-US" smtClean="0"/>
              <a:t>9/19/2019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5A1421-B622-9144-970B-974BF037FFEB}" type="slidenum">
              <a:rPr lang="en-US" smtClean="0"/>
              <a:t>‹#›</a:t>
            </a:fld>
            <a:endParaRPr lang="en-US"/>
          </a:p>
        </p:txBody>
      </p:sp>
    </p:spTree>
    <p:extLst>
      <p:ext uri="{BB962C8B-B14F-4D97-AF65-F5344CB8AC3E}">
        <p14:creationId xmlns:p14="http://schemas.microsoft.com/office/powerpoint/2010/main" val="251468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F2EDBBF-1DE4-0A45-AEA3-310E5E7CCC32}" type="datetimeFigureOut">
              <a:rPr lang="en-US" smtClean="0"/>
              <a:t>9/19/2019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5A1421-B622-9144-970B-974BF037FFEB}" type="slidenum">
              <a:rPr lang="en-US" smtClean="0"/>
              <a:t>‹#›</a:t>
            </a:fld>
            <a:endParaRPr lang="en-US"/>
          </a:p>
        </p:txBody>
      </p:sp>
    </p:spTree>
    <p:extLst>
      <p:ext uri="{BB962C8B-B14F-4D97-AF65-F5344CB8AC3E}">
        <p14:creationId xmlns:p14="http://schemas.microsoft.com/office/powerpoint/2010/main" val="1655538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2EDBBF-1DE4-0A45-AEA3-310E5E7CCC32}" type="datetimeFigureOut">
              <a:rPr lang="en-US" smtClean="0"/>
              <a:t>9/19/2019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5A1421-B622-9144-970B-974BF037FFEB}" type="slidenum">
              <a:rPr lang="en-US" smtClean="0"/>
              <a:t>‹#›</a:t>
            </a:fld>
            <a:endParaRPr lang="en-US"/>
          </a:p>
        </p:txBody>
      </p:sp>
    </p:spTree>
    <p:extLst>
      <p:ext uri="{BB962C8B-B14F-4D97-AF65-F5344CB8AC3E}">
        <p14:creationId xmlns:p14="http://schemas.microsoft.com/office/powerpoint/2010/main" val="1466956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2EDBBF-1DE4-0A45-AEA3-310E5E7CCC32}" type="datetimeFigureOut">
              <a:rPr lang="en-US" smtClean="0"/>
              <a:t>9/19/2019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5A1421-B622-9144-970B-974BF037FFEB}" type="slidenum">
              <a:rPr lang="en-US" smtClean="0"/>
              <a:t>‹#›</a:t>
            </a:fld>
            <a:endParaRPr lang="en-US"/>
          </a:p>
        </p:txBody>
      </p:sp>
    </p:spTree>
    <p:extLst>
      <p:ext uri="{BB962C8B-B14F-4D97-AF65-F5344CB8AC3E}">
        <p14:creationId xmlns:p14="http://schemas.microsoft.com/office/powerpoint/2010/main" val="2931205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2EDBBF-1DE4-0A45-AEA3-310E5E7CCC32}" type="datetimeFigureOut">
              <a:rPr lang="en-US" smtClean="0"/>
              <a:t>9/19/2019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5A1421-B622-9144-970B-974BF037FFEB}" type="slidenum">
              <a:rPr lang="en-US" smtClean="0"/>
              <a:t>‹#›</a:t>
            </a:fld>
            <a:endParaRPr lang="en-US"/>
          </a:p>
        </p:txBody>
      </p:sp>
    </p:spTree>
    <p:extLst>
      <p:ext uri="{BB962C8B-B14F-4D97-AF65-F5344CB8AC3E}">
        <p14:creationId xmlns:p14="http://schemas.microsoft.com/office/powerpoint/2010/main" val="3060324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2EDBBF-1DE4-0A45-AEA3-310E5E7CCC32}" type="datetimeFigureOut">
              <a:rPr lang="en-US" smtClean="0"/>
              <a:t>9/19/2019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5A1421-B622-9144-970B-974BF037FFEB}" type="slidenum">
              <a:rPr lang="en-US" smtClean="0"/>
              <a:t>‹#›</a:t>
            </a:fld>
            <a:endParaRPr lang="en-US"/>
          </a:p>
        </p:txBody>
      </p:sp>
    </p:spTree>
    <p:extLst>
      <p:ext uri="{BB962C8B-B14F-4D97-AF65-F5344CB8AC3E}">
        <p14:creationId xmlns:p14="http://schemas.microsoft.com/office/powerpoint/2010/main" val="96156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Functions</a:t>
            </a:r>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9626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algn="ctr"/>
            <a:r>
              <a:rPr lang="en-US" sz="5400"/>
              <a:t>The </a:t>
            </a:r>
            <a:r>
              <a:rPr lang="en-US" sz="5400">
                <a:solidFill>
                  <a:schemeClr val="accent1"/>
                </a:solidFill>
              </a:rPr>
              <a:t>return</a:t>
            </a:r>
            <a:r>
              <a:rPr lang="en-US" sz="5400"/>
              <a:t> Statement</a:t>
            </a:r>
          </a:p>
        </p:txBody>
      </p:sp>
      <p:sp>
        <p:nvSpPr>
          <p:cNvPr id="54275" name="Rectangle 3"/>
          <p:cNvSpPr>
            <a:spLocks noGrp="1" noChangeArrowheads="1"/>
          </p:cNvSpPr>
          <p:nvPr>
            <p:ph type="body" idx="1"/>
          </p:nvPr>
        </p:nvSpPr>
        <p:spPr/>
        <p:txBody>
          <a:bodyPr/>
          <a:lstStyle/>
          <a:p>
            <a:pPr>
              <a:lnSpc>
                <a:spcPct val="90000"/>
              </a:lnSpc>
            </a:pPr>
            <a:r>
              <a:rPr lang="en-US" sz="2800" dirty="0"/>
              <a:t>When a return statement is executed, program control is immediately passed back to the calling environment.</a:t>
            </a:r>
          </a:p>
          <a:p>
            <a:pPr lvl="1">
              <a:lnSpc>
                <a:spcPct val="90000"/>
              </a:lnSpc>
            </a:pPr>
            <a:r>
              <a:rPr lang="en-US" sz="2400" dirty="0">
                <a:highlight>
                  <a:srgbClr val="FFFF00"/>
                </a:highlight>
              </a:rPr>
              <a:t>If an expression follows the keyword </a:t>
            </a:r>
            <a:r>
              <a:rPr lang="en-US" sz="2400" dirty="0">
                <a:solidFill>
                  <a:schemeClr val="accent1"/>
                </a:solidFill>
                <a:highlight>
                  <a:srgbClr val="FFFF00"/>
                </a:highlight>
              </a:rPr>
              <a:t>return</a:t>
            </a:r>
            <a:r>
              <a:rPr lang="en-US" sz="2400" dirty="0">
                <a:highlight>
                  <a:srgbClr val="FFFF00"/>
                </a:highlight>
              </a:rPr>
              <a:t>, the value of the expression is returned to the calling environment as well.</a:t>
            </a:r>
          </a:p>
          <a:p>
            <a:pPr lvl="1">
              <a:lnSpc>
                <a:spcPct val="90000"/>
              </a:lnSpc>
              <a:buFontTx/>
              <a:buNone/>
            </a:pPr>
            <a:r>
              <a:rPr lang="en-US" sz="2400" dirty="0">
                <a:highlight>
                  <a:srgbClr val="FFFF00"/>
                </a:highlight>
              </a:rPr>
              <a:t>			</a:t>
            </a:r>
            <a:r>
              <a:rPr lang="en-US" dirty="0">
                <a:solidFill>
                  <a:schemeClr val="accent1"/>
                </a:solidFill>
                <a:highlight>
                  <a:srgbClr val="FFFF00"/>
                </a:highlight>
              </a:rPr>
              <a:t>return;</a:t>
            </a:r>
          </a:p>
          <a:p>
            <a:pPr lvl="1">
              <a:lnSpc>
                <a:spcPct val="90000"/>
              </a:lnSpc>
              <a:buFontTx/>
              <a:buNone/>
            </a:pPr>
            <a:r>
              <a:rPr lang="en-US" dirty="0">
                <a:highlight>
                  <a:srgbClr val="FFFF00"/>
                </a:highlight>
              </a:rPr>
              <a:t>			</a:t>
            </a:r>
            <a:r>
              <a:rPr lang="en-US" dirty="0">
                <a:solidFill>
                  <a:schemeClr val="accent1"/>
                </a:solidFill>
                <a:highlight>
                  <a:srgbClr val="FFFF00"/>
                </a:highlight>
              </a:rPr>
              <a:t>return expression;</a:t>
            </a:r>
          </a:p>
        </p:txBody>
      </p:sp>
    </p:spTree>
    <p:extLst>
      <p:ext uri="{BB962C8B-B14F-4D97-AF65-F5344CB8AC3E}">
        <p14:creationId xmlns:p14="http://schemas.microsoft.com/office/powerpoint/2010/main" val="2985315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lgn="ctr"/>
            <a:r>
              <a:rPr lang="en-US"/>
              <a:t>If There is </a:t>
            </a:r>
            <a:r>
              <a:rPr lang="en-US" u="sng"/>
              <a:t>No return</a:t>
            </a:r>
            <a:endParaRPr lang="en-US"/>
          </a:p>
        </p:txBody>
      </p:sp>
      <p:sp>
        <p:nvSpPr>
          <p:cNvPr id="55299" name="Rectangle 3"/>
          <p:cNvSpPr>
            <a:spLocks noGrp="1" noChangeArrowheads="1"/>
          </p:cNvSpPr>
          <p:nvPr>
            <p:ph type="body" idx="1"/>
          </p:nvPr>
        </p:nvSpPr>
        <p:spPr/>
        <p:txBody>
          <a:bodyPr/>
          <a:lstStyle/>
          <a:p>
            <a:r>
              <a:rPr lang="en-US"/>
              <a:t>Control is passed back to the calling environment when the </a:t>
            </a:r>
            <a:r>
              <a:rPr lang="en-US">
                <a:solidFill>
                  <a:srgbClr val="FF9966"/>
                </a:solidFill>
              </a:rPr>
              <a:t>closing brace of the body</a:t>
            </a:r>
            <a:r>
              <a:rPr lang="en-US"/>
              <a:t> is encountered.</a:t>
            </a:r>
          </a:p>
          <a:p>
            <a:pPr lvl="1"/>
            <a:r>
              <a:rPr lang="en-US"/>
              <a:t>Known as </a:t>
            </a:r>
            <a:r>
              <a:rPr lang="ja-JP" altLang="en-US">
                <a:latin typeface="Arial"/>
              </a:rPr>
              <a:t>“</a:t>
            </a:r>
            <a:r>
              <a:rPr lang="en-US">
                <a:solidFill>
                  <a:srgbClr val="FF9966"/>
                </a:solidFill>
              </a:rPr>
              <a:t>falling of the end</a:t>
            </a:r>
            <a:r>
              <a:rPr lang="en-US"/>
              <a:t>.</a:t>
            </a:r>
            <a:r>
              <a:rPr lang="ja-JP" altLang="en-US">
                <a:latin typeface="Arial"/>
              </a:rPr>
              <a:t>”</a:t>
            </a:r>
            <a:endParaRPr lang="en-US"/>
          </a:p>
        </p:txBody>
      </p:sp>
    </p:spTree>
    <p:extLst>
      <p:ext uri="{BB962C8B-B14F-4D97-AF65-F5344CB8AC3E}">
        <p14:creationId xmlns:p14="http://schemas.microsoft.com/office/powerpoint/2010/main" val="4270363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algn="ctr"/>
            <a:r>
              <a:rPr lang="en-US" sz="4000"/>
              <a:t>Exit Status and </a:t>
            </a:r>
            <a:r>
              <a:rPr lang="en-US" sz="4000">
                <a:solidFill>
                  <a:schemeClr val="accent1"/>
                </a:solidFill>
              </a:rPr>
              <a:t>return</a:t>
            </a:r>
            <a:r>
              <a:rPr lang="en-US" sz="4000"/>
              <a:t> Verus </a:t>
            </a:r>
            <a:r>
              <a:rPr lang="en-US" sz="4000">
                <a:solidFill>
                  <a:schemeClr val="accent1"/>
                </a:solidFill>
              </a:rPr>
              <a:t>exit( )</a:t>
            </a:r>
            <a:endParaRPr lang="en-US" sz="4000"/>
          </a:p>
        </p:txBody>
      </p:sp>
      <p:sp>
        <p:nvSpPr>
          <p:cNvPr id="95235" name="Rectangle 3"/>
          <p:cNvSpPr>
            <a:spLocks noGrp="1" noChangeArrowheads="1"/>
          </p:cNvSpPr>
          <p:nvPr>
            <p:ph type="body" idx="1"/>
          </p:nvPr>
        </p:nvSpPr>
        <p:spPr/>
        <p:txBody>
          <a:bodyPr/>
          <a:lstStyle/>
          <a:p>
            <a:r>
              <a:rPr lang="en-US" sz="2800"/>
              <a:t>In main() </a:t>
            </a:r>
            <a:r>
              <a:rPr lang="en-US" sz="2800">
                <a:solidFill>
                  <a:srgbClr val="FF5050"/>
                </a:solidFill>
              </a:rPr>
              <a:t>either</a:t>
            </a:r>
            <a:r>
              <a:rPr lang="en-US" sz="2800"/>
              <a:t> </a:t>
            </a:r>
          </a:p>
          <a:p>
            <a:pPr lvl="1">
              <a:buFontTx/>
              <a:buNone/>
            </a:pPr>
            <a:r>
              <a:rPr lang="en-US" sz="2400"/>
              <a:t>return expr;</a:t>
            </a:r>
          </a:p>
          <a:p>
            <a:pPr lvl="1">
              <a:buFontTx/>
              <a:buNone/>
            </a:pPr>
            <a:r>
              <a:rPr lang="en-US" sz="2400"/>
              <a:t>   or</a:t>
            </a:r>
          </a:p>
          <a:p>
            <a:pPr lvl="1">
              <a:buFontTx/>
              <a:buNone/>
            </a:pPr>
            <a:r>
              <a:rPr lang="en-US" sz="2400"/>
              <a:t>exit(expr);</a:t>
            </a:r>
          </a:p>
          <a:p>
            <a:pPr lvl="1">
              <a:buFontTx/>
              <a:buNone/>
            </a:pPr>
            <a:r>
              <a:rPr lang="en-US" sz="2400">
                <a:solidFill>
                  <a:srgbClr val="FFC6A9"/>
                </a:solidFill>
              </a:rPr>
              <a:t> will return an integer value to the operating system.</a:t>
            </a:r>
          </a:p>
          <a:p>
            <a:r>
              <a:rPr lang="en-US" sz="2800"/>
              <a:t>In functions other than main(), the effects of </a:t>
            </a:r>
            <a:r>
              <a:rPr lang="en-US" sz="2800">
                <a:solidFill>
                  <a:schemeClr val="tx2"/>
                </a:solidFill>
              </a:rPr>
              <a:t>return</a:t>
            </a:r>
            <a:r>
              <a:rPr lang="en-US" sz="2800"/>
              <a:t> and </a:t>
            </a:r>
            <a:r>
              <a:rPr lang="en-US" sz="2800">
                <a:solidFill>
                  <a:schemeClr val="tx2"/>
                </a:solidFill>
              </a:rPr>
              <a:t>exit</a:t>
            </a:r>
            <a:r>
              <a:rPr lang="en-US" sz="2800"/>
              <a:t> are </a:t>
            </a:r>
            <a:r>
              <a:rPr lang="en-US" sz="2800">
                <a:solidFill>
                  <a:srgbClr val="FF5050"/>
                </a:solidFill>
              </a:rPr>
              <a:t>different</a:t>
            </a:r>
            <a:r>
              <a:rPr lang="en-US" sz="2800"/>
              <a:t>.</a:t>
            </a:r>
          </a:p>
        </p:txBody>
      </p:sp>
    </p:spTree>
    <p:extLst>
      <p:ext uri="{BB962C8B-B14F-4D97-AF65-F5344CB8AC3E}">
        <p14:creationId xmlns:p14="http://schemas.microsoft.com/office/powerpoint/2010/main" val="3267409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solidFill>
                  <a:schemeClr val="accent1"/>
                </a:solidFill>
              </a:rPr>
              <a:t>return expr</a:t>
            </a:r>
            <a:r>
              <a:rPr lang="en-US"/>
              <a:t> Versus </a:t>
            </a:r>
            <a:r>
              <a:rPr lang="en-US">
                <a:solidFill>
                  <a:schemeClr val="accent1"/>
                </a:solidFill>
              </a:rPr>
              <a:t>exit(expr)</a:t>
            </a:r>
            <a:endParaRPr lang="en-US"/>
          </a:p>
        </p:txBody>
      </p:sp>
      <p:sp>
        <p:nvSpPr>
          <p:cNvPr id="97283" name="Rectangle 3"/>
          <p:cNvSpPr>
            <a:spLocks noGrp="1" noChangeArrowheads="1"/>
          </p:cNvSpPr>
          <p:nvPr>
            <p:ph type="body" idx="1"/>
          </p:nvPr>
        </p:nvSpPr>
        <p:spPr/>
        <p:txBody>
          <a:bodyPr/>
          <a:lstStyle/>
          <a:p>
            <a:r>
              <a:rPr lang="en-US">
                <a:solidFill>
                  <a:schemeClr val="accent1"/>
                </a:solidFill>
              </a:rPr>
              <a:t>return expr</a:t>
            </a:r>
            <a:r>
              <a:rPr lang="en-US"/>
              <a:t> returns the value of </a:t>
            </a:r>
            <a:r>
              <a:rPr lang="en-US">
                <a:solidFill>
                  <a:schemeClr val="accent1"/>
                </a:solidFill>
              </a:rPr>
              <a:t>expr</a:t>
            </a:r>
            <a:r>
              <a:rPr lang="en-US"/>
              <a:t> to the </a:t>
            </a:r>
            <a:r>
              <a:rPr lang="en-US">
                <a:solidFill>
                  <a:srgbClr val="FF5050"/>
                </a:solidFill>
              </a:rPr>
              <a:t>calling function</a:t>
            </a:r>
            <a:r>
              <a:rPr lang="en-US"/>
              <a:t>.</a:t>
            </a:r>
          </a:p>
          <a:p>
            <a:r>
              <a:rPr lang="en-US">
                <a:solidFill>
                  <a:schemeClr val="accent1"/>
                </a:solidFill>
              </a:rPr>
              <a:t>exit(expr)</a:t>
            </a:r>
            <a:r>
              <a:rPr lang="en-US"/>
              <a:t> always causes the </a:t>
            </a:r>
            <a:r>
              <a:rPr lang="en-US">
                <a:solidFill>
                  <a:srgbClr val="FF5050"/>
                </a:solidFill>
              </a:rPr>
              <a:t>program to terminate</a:t>
            </a:r>
            <a:r>
              <a:rPr lang="en-US"/>
              <a:t> and returns an </a:t>
            </a:r>
            <a:r>
              <a:rPr lang="en-US" i="1">
                <a:solidFill>
                  <a:schemeClr val="accent1"/>
                </a:solidFill>
              </a:rPr>
              <a:t>exit status</a:t>
            </a:r>
            <a:r>
              <a:rPr lang="en-US"/>
              <a:t> to the </a:t>
            </a:r>
            <a:r>
              <a:rPr lang="en-US">
                <a:solidFill>
                  <a:srgbClr val="FF5050"/>
                </a:solidFill>
              </a:rPr>
              <a:t>operating system</a:t>
            </a:r>
            <a:r>
              <a:rPr lang="en-US"/>
              <a:t>. The value in </a:t>
            </a:r>
            <a:r>
              <a:rPr lang="en-US">
                <a:solidFill>
                  <a:schemeClr val="accent1"/>
                </a:solidFill>
              </a:rPr>
              <a:t>expr</a:t>
            </a:r>
            <a:r>
              <a:rPr lang="en-US"/>
              <a:t> is the </a:t>
            </a:r>
            <a:r>
              <a:rPr lang="en-US" i="1">
                <a:solidFill>
                  <a:schemeClr val="accent1"/>
                </a:solidFill>
              </a:rPr>
              <a:t>exit status</a:t>
            </a:r>
            <a:r>
              <a:rPr lang="en-US"/>
              <a:t>.</a:t>
            </a:r>
          </a:p>
        </p:txBody>
      </p:sp>
    </p:spTree>
    <p:extLst>
      <p:ext uri="{BB962C8B-B14F-4D97-AF65-F5344CB8AC3E}">
        <p14:creationId xmlns:p14="http://schemas.microsoft.com/office/powerpoint/2010/main" val="936029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2286000" y="0"/>
            <a:ext cx="4084638"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2000">
                <a:solidFill>
                  <a:srgbClr val="FF5050"/>
                </a:solidFill>
              </a:rPr>
              <a:t>Demo Program – Using a Function </a:t>
            </a:r>
          </a:p>
          <a:p>
            <a:pPr algn="ctr"/>
            <a:r>
              <a:rPr lang="en-US" sz="2000">
                <a:solidFill>
                  <a:srgbClr val="FF5050"/>
                </a:solidFill>
              </a:rPr>
              <a:t>to Calculate the Minimum of 2 Values</a:t>
            </a:r>
          </a:p>
        </p:txBody>
      </p:sp>
      <p:sp>
        <p:nvSpPr>
          <p:cNvPr id="56323" name="Text Box 3"/>
          <p:cNvSpPr txBox="1">
            <a:spLocks noChangeArrowheads="1"/>
          </p:cNvSpPr>
          <p:nvPr/>
        </p:nvSpPr>
        <p:spPr bwMode="auto">
          <a:xfrm>
            <a:off x="457200" y="862013"/>
            <a:ext cx="4611688" cy="59959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nSpc>
                <a:spcPct val="90000"/>
              </a:lnSpc>
            </a:pPr>
            <a:r>
              <a:rPr lang="en-US" sz="2000"/>
              <a:t>#include &lt;stdio.h&gt;</a:t>
            </a:r>
          </a:p>
          <a:p>
            <a:pPr>
              <a:lnSpc>
                <a:spcPct val="90000"/>
              </a:lnSpc>
            </a:pPr>
            <a:endParaRPr lang="en-US" sz="1800"/>
          </a:p>
          <a:p>
            <a:pPr>
              <a:lnSpc>
                <a:spcPct val="90000"/>
              </a:lnSpc>
            </a:pPr>
            <a:r>
              <a:rPr lang="en-US" sz="1800">
                <a:solidFill>
                  <a:schemeClr val="accent1"/>
                </a:solidFill>
              </a:rPr>
              <a:t>int  min(int a, int b);</a:t>
            </a:r>
          </a:p>
          <a:p>
            <a:pPr>
              <a:lnSpc>
                <a:spcPct val="90000"/>
              </a:lnSpc>
            </a:pPr>
            <a:endParaRPr lang="en-US" sz="1800"/>
          </a:p>
          <a:p>
            <a:pPr>
              <a:lnSpc>
                <a:spcPct val="90000"/>
              </a:lnSpc>
            </a:pPr>
            <a:r>
              <a:rPr lang="en-US" sz="1800"/>
              <a:t>int main(void)</a:t>
            </a:r>
          </a:p>
          <a:p>
            <a:pPr>
              <a:lnSpc>
                <a:spcPct val="90000"/>
              </a:lnSpc>
            </a:pPr>
            <a:r>
              <a:rPr lang="en-US" sz="2000"/>
              <a:t>{</a:t>
            </a:r>
          </a:p>
          <a:p>
            <a:pPr>
              <a:lnSpc>
                <a:spcPct val="90000"/>
              </a:lnSpc>
            </a:pPr>
            <a:r>
              <a:rPr lang="en-US" sz="2000"/>
              <a:t>   int   j, k, m;</a:t>
            </a:r>
          </a:p>
          <a:p>
            <a:pPr>
              <a:lnSpc>
                <a:spcPct val="90000"/>
              </a:lnSpc>
            </a:pPr>
            <a:r>
              <a:rPr lang="en-US" sz="2000"/>
              <a:t>   printf(</a:t>
            </a:r>
            <a:r>
              <a:rPr lang="ja-JP" altLang="en-US" sz="2000">
                <a:latin typeface="Arial"/>
              </a:rPr>
              <a:t>“</a:t>
            </a:r>
            <a:r>
              <a:rPr lang="en-US" sz="2000"/>
              <a:t>Input two integers:  </a:t>
            </a:r>
            <a:r>
              <a:rPr lang="ja-JP" altLang="en-US" sz="2000">
                <a:latin typeface="Arial"/>
              </a:rPr>
              <a:t>“</a:t>
            </a:r>
            <a:r>
              <a:rPr lang="en-US" sz="2000"/>
              <a:t>);</a:t>
            </a:r>
          </a:p>
          <a:p>
            <a:pPr>
              <a:lnSpc>
                <a:spcPct val="90000"/>
              </a:lnSpc>
            </a:pPr>
            <a:r>
              <a:rPr lang="en-US" sz="2000"/>
              <a:t>   scanf(</a:t>
            </a:r>
            <a:r>
              <a:rPr lang="ja-JP" altLang="en-US" sz="2000">
                <a:latin typeface="Arial"/>
              </a:rPr>
              <a:t>“</a:t>
            </a:r>
            <a:r>
              <a:rPr lang="en-US" sz="2000"/>
              <a:t>%d%d</a:t>
            </a:r>
            <a:r>
              <a:rPr lang="ja-JP" altLang="en-US" sz="2000">
                <a:latin typeface="Arial"/>
              </a:rPr>
              <a:t>”</a:t>
            </a:r>
            <a:r>
              <a:rPr lang="en-US" sz="2000"/>
              <a:t>, &amp;j, &amp;k);</a:t>
            </a:r>
          </a:p>
          <a:p>
            <a:pPr>
              <a:lnSpc>
                <a:spcPct val="90000"/>
              </a:lnSpc>
            </a:pPr>
            <a:r>
              <a:rPr lang="en-US" sz="2000"/>
              <a:t>   m = </a:t>
            </a:r>
            <a:r>
              <a:rPr lang="en-US" sz="2000">
                <a:solidFill>
                  <a:schemeClr val="accent1"/>
                </a:solidFill>
              </a:rPr>
              <a:t>min(j, k)</a:t>
            </a:r>
            <a:r>
              <a:rPr lang="en-US" sz="2000"/>
              <a:t>;</a:t>
            </a:r>
          </a:p>
          <a:p>
            <a:pPr>
              <a:lnSpc>
                <a:spcPct val="90000"/>
              </a:lnSpc>
            </a:pPr>
            <a:r>
              <a:rPr lang="en-US" sz="2000"/>
              <a:t>   printf(</a:t>
            </a:r>
            <a:r>
              <a:rPr lang="ja-JP" altLang="en-US" sz="2000">
                <a:latin typeface="Arial"/>
              </a:rPr>
              <a:t>“</a:t>
            </a:r>
            <a:r>
              <a:rPr lang="en-US" sz="2000"/>
              <a:t>\nOf the two values %d and %d, </a:t>
            </a:r>
            <a:r>
              <a:rPr lang="ja-JP" altLang="en-US" sz="2000">
                <a:latin typeface="Arial"/>
              </a:rPr>
              <a:t>“</a:t>
            </a:r>
            <a:endParaRPr lang="en-US" sz="2000"/>
          </a:p>
          <a:p>
            <a:pPr>
              <a:lnSpc>
                <a:spcPct val="90000"/>
              </a:lnSpc>
            </a:pPr>
            <a:r>
              <a:rPr lang="en-US" sz="2000"/>
              <a:t>             </a:t>
            </a:r>
            <a:r>
              <a:rPr lang="ja-JP" altLang="en-US" sz="2000">
                <a:latin typeface="Arial"/>
              </a:rPr>
              <a:t>“</a:t>
            </a:r>
            <a:r>
              <a:rPr lang="en-US" sz="2000"/>
              <a:t>the minimum is %d.\n\n</a:t>
            </a:r>
            <a:r>
              <a:rPr lang="ja-JP" altLang="en-US" sz="2000">
                <a:latin typeface="Arial"/>
              </a:rPr>
              <a:t>”</a:t>
            </a:r>
            <a:r>
              <a:rPr lang="en-US" sz="2000"/>
              <a:t>, j, k, m);</a:t>
            </a:r>
          </a:p>
          <a:p>
            <a:pPr>
              <a:lnSpc>
                <a:spcPct val="90000"/>
              </a:lnSpc>
            </a:pPr>
            <a:r>
              <a:rPr lang="en-US" sz="2000"/>
              <a:t>   return 0;</a:t>
            </a:r>
          </a:p>
          <a:p>
            <a:pPr>
              <a:lnSpc>
                <a:spcPct val="90000"/>
              </a:lnSpc>
            </a:pPr>
            <a:r>
              <a:rPr lang="en-US" sz="2000"/>
              <a:t>}</a:t>
            </a:r>
          </a:p>
          <a:p>
            <a:pPr>
              <a:lnSpc>
                <a:spcPct val="80000"/>
              </a:lnSpc>
            </a:pPr>
            <a:endParaRPr lang="en-US" sz="2000"/>
          </a:p>
          <a:p>
            <a:pPr>
              <a:lnSpc>
                <a:spcPct val="90000"/>
              </a:lnSpc>
            </a:pPr>
            <a:r>
              <a:rPr lang="en-US" sz="2000">
                <a:solidFill>
                  <a:schemeClr val="accent1"/>
                </a:solidFill>
              </a:rPr>
              <a:t>int min(int a, int b)</a:t>
            </a:r>
          </a:p>
          <a:p>
            <a:pPr>
              <a:lnSpc>
                <a:spcPct val="90000"/>
              </a:lnSpc>
            </a:pPr>
            <a:r>
              <a:rPr lang="en-US" sz="2000">
                <a:solidFill>
                  <a:schemeClr val="accent1"/>
                </a:solidFill>
              </a:rPr>
              <a:t>{</a:t>
            </a:r>
          </a:p>
          <a:p>
            <a:pPr>
              <a:lnSpc>
                <a:spcPct val="90000"/>
              </a:lnSpc>
            </a:pPr>
            <a:r>
              <a:rPr lang="en-US" sz="2000">
                <a:solidFill>
                  <a:schemeClr val="accent1"/>
                </a:solidFill>
              </a:rPr>
              <a:t>   if (a &lt; b)</a:t>
            </a:r>
          </a:p>
          <a:p>
            <a:pPr>
              <a:lnSpc>
                <a:spcPct val="90000"/>
              </a:lnSpc>
            </a:pPr>
            <a:r>
              <a:rPr lang="en-US" sz="2000">
                <a:solidFill>
                  <a:schemeClr val="accent1"/>
                </a:solidFill>
              </a:rPr>
              <a:t>      </a:t>
            </a:r>
            <a:r>
              <a:rPr lang="en-US" sz="2000">
                <a:solidFill>
                  <a:srgbClr val="FF0000"/>
                </a:solidFill>
              </a:rPr>
              <a:t>return a;</a:t>
            </a:r>
            <a:endParaRPr lang="en-US" sz="2000">
              <a:solidFill>
                <a:schemeClr val="accent1"/>
              </a:solidFill>
            </a:endParaRPr>
          </a:p>
          <a:p>
            <a:pPr>
              <a:lnSpc>
                <a:spcPct val="90000"/>
              </a:lnSpc>
            </a:pPr>
            <a:r>
              <a:rPr lang="en-US" sz="2000">
                <a:solidFill>
                  <a:schemeClr val="accent1"/>
                </a:solidFill>
              </a:rPr>
              <a:t>   else</a:t>
            </a:r>
          </a:p>
          <a:p>
            <a:pPr>
              <a:lnSpc>
                <a:spcPct val="90000"/>
              </a:lnSpc>
            </a:pPr>
            <a:r>
              <a:rPr lang="en-US" sz="2000">
                <a:solidFill>
                  <a:schemeClr val="accent1"/>
                </a:solidFill>
              </a:rPr>
              <a:t>      </a:t>
            </a:r>
            <a:r>
              <a:rPr lang="en-US" sz="2000">
                <a:solidFill>
                  <a:srgbClr val="FF0000"/>
                </a:solidFill>
              </a:rPr>
              <a:t>return b;</a:t>
            </a:r>
            <a:endParaRPr lang="en-US" sz="2000">
              <a:solidFill>
                <a:schemeClr val="accent1"/>
              </a:solidFill>
            </a:endParaRPr>
          </a:p>
          <a:p>
            <a:pPr>
              <a:lnSpc>
                <a:spcPct val="90000"/>
              </a:lnSpc>
            </a:pPr>
            <a:r>
              <a:rPr lang="en-US" sz="2000">
                <a:solidFill>
                  <a:schemeClr val="accent1"/>
                </a:solidFill>
              </a:rPr>
              <a:t>}</a:t>
            </a:r>
          </a:p>
        </p:txBody>
      </p:sp>
    </p:spTree>
    <p:extLst>
      <p:ext uri="{BB962C8B-B14F-4D97-AF65-F5344CB8AC3E}">
        <p14:creationId xmlns:p14="http://schemas.microsoft.com/office/powerpoint/2010/main" val="1635018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94"/>
          <p:cNvGrpSpPr>
            <a:grpSpLocks/>
          </p:cNvGrpSpPr>
          <p:nvPr/>
        </p:nvGrpSpPr>
        <p:grpSpPr bwMode="auto">
          <a:xfrm>
            <a:off x="857702" y="-55624"/>
            <a:ext cx="7824466" cy="6968022"/>
            <a:chOff x="0" y="-91"/>
            <a:chExt cx="3072" cy="11400"/>
          </a:xfrm>
          <a:noFill/>
        </p:grpSpPr>
        <p:sp>
          <p:nvSpPr>
            <p:cNvPr id="92" name="Rectangle 34"/>
            <p:cNvSpPr>
              <a:spLocks noChangeArrowheads="1"/>
            </p:cNvSpPr>
            <p:nvPr/>
          </p:nvSpPr>
          <p:spPr bwMode="auto">
            <a:xfrm>
              <a:off x="0" y="-91"/>
              <a:ext cx="3072" cy="55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sz="1600"/>
            </a:p>
          </p:txBody>
        </p:sp>
        <p:grpSp>
          <p:nvGrpSpPr>
            <p:cNvPr id="5" name="Group 37"/>
            <p:cNvGrpSpPr>
              <a:grpSpLocks/>
            </p:cNvGrpSpPr>
            <p:nvPr/>
          </p:nvGrpSpPr>
          <p:grpSpPr bwMode="auto">
            <a:xfrm>
              <a:off x="0" y="283"/>
              <a:ext cx="3072" cy="554"/>
              <a:chOff x="0" y="283"/>
              <a:chExt cx="3072" cy="554"/>
            </a:xfrm>
            <a:grpFill/>
          </p:grpSpPr>
          <p:sp>
            <p:nvSpPr>
              <p:cNvPr id="90" name="Rectangle 36"/>
              <p:cNvSpPr>
                <a:spLocks noChangeArrowheads="1"/>
              </p:cNvSpPr>
              <p:nvPr/>
            </p:nvSpPr>
            <p:spPr bwMode="auto">
              <a:xfrm>
                <a:off x="0" y="283"/>
                <a:ext cx="3072" cy="55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sz="1600"/>
              </a:p>
            </p:txBody>
          </p:sp>
          <p:sp>
            <p:nvSpPr>
              <p:cNvPr id="91" name="Rectangle 5"/>
              <p:cNvSpPr>
                <a:spLocks noChangeArrowheads="1"/>
              </p:cNvSpPr>
              <p:nvPr/>
            </p:nvSpPr>
            <p:spPr bwMode="auto">
              <a:xfrm>
                <a:off x="0" y="374"/>
                <a:ext cx="3072" cy="37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0"/>
                  </a:spcBef>
                  <a:tabLst>
                    <a:tab pos="139700" algn="r"/>
                    <a:tab pos="292100" algn="l"/>
                  </a:tabLst>
                </a:pPr>
                <a:r>
                  <a:rPr lang="en-US" sz="1600" b="1">
                    <a:solidFill>
                      <a:srgbClr val="4D8DFF"/>
                    </a:solidFill>
                    <a:latin typeface="Courier New" charset="0"/>
                  </a:rPr>
                  <a:t>	2	</a:t>
                </a:r>
                <a:r>
                  <a:rPr lang="en-US" sz="1600" b="1">
                    <a:latin typeface="Courier New" charset="0"/>
                  </a:rPr>
                  <a:t>   </a:t>
                </a:r>
                <a:r>
                  <a:rPr lang="en-US" sz="1600" b="1">
                    <a:solidFill>
                      <a:srgbClr val="33CC33"/>
                    </a:solidFill>
                    <a:latin typeface="Courier New" charset="0"/>
                  </a:rPr>
                  <a:t>Finding the maximum of three integers */</a:t>
                </a:r>
                <a:endParaRPr lang="en-US" sz="1600" b="1">
                  <a:latin typeface="Courier New" charset="0"/>
                </a:endParaRPr>
              </a:p>
              <a:p>
                <a:pPr>
                  <a:spcBef>
                    <a:spcPct val="0"/>
                  </a:spcBef>
                  <a:tabLst>
                    <a:tab pos="139700" algn="r"/>
                    <a:tab pos="292100" algn="l"/>
                  </a:tabLst>
                </a:pPr>
                <a:endParaRPr lang="en-US" sz="1600" b="1">
                  <a:solidFill>
                    <a:schemeClr val="tx1"/>
                  </a:solidFill>
                  <a:latin typeface="Courier New" charset="0"/>
                </a:endParaRPr>
              </a:p>
            </p:txBody>
          </p:sp>
        </p:grpSp>
        <p:grpSp>
          <p:nvGrpSpPr>
            <p:cNvPr id="6" name="Group 39"/>
            <p:cNvGrpSpPr>
              <a:grpSpLocks/>
            </p:cNvGrpSpPr>
            <p:nvPr/>
          </p:nvGrpSpPr>
          <p:grpSpPr bwMode="auto">
            <a:xfrm>
              <a:off x="0" y="657"/>
              <a:ext cx="3072" cy="554"/>
              <a:chOff x="0" y="657"/>
              <a:chExt cx="3072" cy="554"/>
            </a:xfrm>
            <a:grpFill/>
          </p:grpSpPr>
          <p:sp>
            <p:nvSpPr>
              <p:cNvPr id="88" name="Rectangle 38"/>
              <p:cNvSpPr>
                <a:spLocks noChangeArrowheads="1"/>
              </p:cNvSpPr>
              <p:nvPr/>
            </p:nvSpPr>
            <p:spPr bwMode="auto">
              <a:xfrm>
                <a:off x="0" y="657"/>
                <a:ext cx="3072" cy="55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sz="1600"/>
              </a:p>
            </p:txBody>
          </p:sp>
          <p:sp>
            <p:nvSpPr>
              <p:cNvPr id="89" name="Rectangle 6"/>
              <p:cNvSpPr>
                <a:spLocks noChangeArrowheads="1"/>
              </p:cNvSpPr>
              <p:nvPr/>
            </p:nvSpPr>
            <p:spPr bwMode="auto">
              <a:xfrm>
                <a:off x="0" y="748"/>
                <a:ext cx="3072" cy="37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0"/>
                  </a:spcBef>
                  <a:tabLst>
                    <a:tab pos="139700" algn="r"/>
                    <a:tab pos="292100" algn="l"/>
                  </a:tabLst>
                </a:pPr>
                <a:r>
                  <a:rPr lang="en-US" sz="1600" b="1">
                    <a:solidFill>
                      <a:srgbClr val="4D8DFF"/>
                    </a:solidFill>
                    <a:latin typeface="Courier New" charset="0"/>
                  </a:rPr>
                  <a:t>	3	</a:t>
                </a:r>
                <a:r>
                  <a:rPr lang="en-US" sz="1600" b="1">
                    <a:solidFill>
                      <a:srgbClr val="275AFF"/>
                    </a:solidFill>
                    <a:latin typeface="Courier New" charset="0"/>
                  </a:rPr>
                  <a:t>#include</a:t>
                </a:r>
                <a:r>
                  <a:rPr lang="en-US" sz="1600" b="1">
                    <a:latin typeface="Courier New" charset="0"/>
                  </a:rPr>
                  <a:t> &lt;stdio.h&gt;</a:t>
                </a:r>
              </a:p>
              <a:p>
                <a:pPr>
                  <a:spcBef>
                    <a:spcPct val="0"/>
                  </a:spcBef>
                  <a:tabLst>
                    <a:tab pos="139700" algn="r"/>
                    <a:tab pos="292100" algn="l"/>
                  </a:tabLst>
                </a:pPr>
                <a:endParaRPr lang="en-US" sz="1600" b="1">
                  <a:solidFill>
                    <a:schemeClr val="tx1"/>
                  </a:solidFill>
                  <a:latin typeface="Courier New" charset="0"/>
                </a:endParaRPr>
              </a:p>
            </p:txBody>
          </p:sp>
        </p:grpSp>
        <p:grpSp>
          <p:nvGrpSpPr>
            <p:cNvPr id="7" name="Group 41"/>
            <p:cNvGrpSpPr>
              <a:grpSpLocks/>
            </p:cNvGrpSpPr>
            <p:nvPr/>
          </p:nvGrpSpPr>
          <p:grpSpPr bwMode="auto">
            <a:xfrm>
              <a:off x="0" y="1031"/>
              <a:ext cx="3072" cy="554"/>
              <a:chOff x="0" y="1031"/>
              <a:chExt cx="3072" cy="554"/>
            </a:xfrm>
            <a:grpFill/>
          </p:grpSpPr>
          <p:sp>
            <p:nvSpPr>
              <p:cNvPr id="86" name="Rectangle 40"/>
              <p:cNvSpPr>
                <a:spLocks noChangeArrowheads="1"/>
              </p:cNvSpPr>
              <p:nvPr/>
            </p:nvSpPr>
            <p:spPr bwMode="auto">
              <a:xfrm>
                <a:off x="0" y="1031"/>
                <a:ext cx="3072" cy="55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sz="1600"/>
              </a:p>
            </p:txBody>
          </p:sp>
          <p:sp>
            <p:nvSpPr>
              <p:cNvPr id="87" name="Rectangle 7"/>
              <p:cNvSpPr>
                <a:spLocks noChangeArrowheads="1"/>
              </p:cNvSpPr>
              <p:nvPr/>
            </p:nvSpPr>
            <p:spPr bwMode="auto">
              <a:xfrm>
                <a:off x="0" y="1122"/>
                <a:ext cx="3072" cy="37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0"/>
                  </a:spcBef>
                  <a:tabLst>
                    <a:tab pos="139700" algn="r"/>
                    <a:tab pos="292100" algn="l"/>
                  </a:tabLst>
                </a:pPr>
                <a:r>
                  <a:rPr lang="en-US" sz="1600" b="1">
                    <a:solidFill>
                      <a:srgbClr val="4D8DFF"/>
                    </a:solidFill>
                    <a:latin typeface="Courier New" charset="0"/>
                  </a:rPr>
                  <a:t>	4	</a:t>
                </a:r>
                <a:endParaRPr lang="en-US" sz="1600" b="1">
                  <a:latin typeface="Courier New" charset="0"/>
                </a:endParaRPr>
              </a:p>
              <a:p>
                <a:pPr>
                  <a:spcBef>
                    <a:spcPct val="0"/>
                  </a:spcBef>
                  <a:tabLst>
                    <a:tab pos="139700" algn="r"/>
                    <a:tab pos="292100" algn="l"/>
                  </a:tabLst>
                </a:pPr>
                <a:endParaRPr lang="en-US" sz="1600" b="1">
                  <a:solidFill>
                    <a:schemeClr val="tx1"/>
                  </a:solidFill>
                  <a:latin typeface="Courier New" charset="0"/>
                </a:endParaRPr>
              </a:p>
            </p:txBody>
          </p:sp>
        </p:grpSp>
        <p:grpSp>
          <p:nvGrpSpPr>
            <p:cNvPr id="8" name="Group 43"/>
            <p:cNvGrpSpPr>
              <a:grpSpLocks/>
            </p:cNvGrpSpPr>
            <p:nvPr/>
          </p:nvGrpSpPr>
          <p:grpSpPr bwMode="auto">
            <a:xfrm>
              <a:off x="0" y="1405"/>
              <a:ext cx="3072" cy="554"/>
              <a:chOff x="0" y="1405"/>
              <a:chExt cx="3072" cy="554"/>
            </a:xfrm>
            <a:grpFill/>
          </p:grpSpPr>
          <p:sp>
            <p:nvSpPr>
              <p:cNvPr id="84" name="Rectangle 42"/>
              <p:cNvSpPr>
                <a:spLocks noChangeArrowheads="1"/>
              </p:cNvSpPr>
              <p:nvPr/>
            </p:nvSpPr>
            <p:spPr bwMode="auto">
              <a:xfrm>
                <a:off x="0" y="1405"/>
                <a:ext cx="3072" cy="55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sz="1600"/>
              </a:p>
            </p:txBody>
          </p:sp>
          <p:sp>
            <p:nvSpPr>
              <p:cNvPr id="85" name="Rectangle 8"/>
              <p:cNvSpPr>
                <a:spLocks noChangeArrowheads="1"/>
              </p:cNvSpPr>
              <p:nvPr/>
            </p:nvSpPr>
            <p:spPr bwMode="auto">
              <a:xfrm>
                <a:off x="0" y="1496"/>
                <a:ext cx="3072" cy="37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0"/>
                  </a:spcBef>
                  <a:tabLst>
                    <a:tab pos="139700" algn="r"/>
                    <a:tab pos="292100" algn="l"/>
                  </a:tabLst>
                </a:pPr>
                <a:r>
                  <a:rPr lang="en-US" sz="1600" b="1">
                    <a:solidFill>
                      <a:srgbClr val="4D8DFF"/>
                    </a:solidFill>
                    <a:latin typeface="Courier New" charset="0"/>
                  </a:rPr>
                  <a:t>	5	</a:t>
                </a:r>
                <a:r>
                  <a:rPr lang="en-US" sz="1600" b="1">
                    <a:solidFill>
                      <a:srgbClr val="275AFF"/>
                    </a:solidFill>
                    <a:latin typeface="Courier New" charset="0"/>
                  </a:rPr>
                  <a:t>int</a:t>
                </a:r>
                <a:r>
                  <a:rPr lang="en-US" sz="1600" b="1">
                    <a:latin typeface="Courier New" charset="0"/>
                  </a:rPr>
                  <a:t> maximum( </a:t>
                </a:r>
                <a:r>
                  <a:rPr lang="en-US" sz="1600" b="1">
                    <a:solidFill>
                      <a:srgbClr val="275AFF"/>
                    </a:solidFill>
                    <a:latin typeface="Courier New" charset="0"/>
                  </a:rPr>
                  <a:t>int</a:t>
                </a:r>
                <a:r>
                  <a:rPr lang="en-US" sz="1600" b="1">
                    <a:latin typeface="Courier New" charset="0"/>
                  </a:rPr>
                  <a:t>, </a:t>
                </a:r>
                <a:r>
                  <a:rPr lang="en-US" sz="1600" b="1">
                    <a:solidFill>
                      <a:srgbClr val="275AFF"/>
                    </a:solidFill>
                    <a:latin typeface="Courier New" charset="0"/>
                  </a:rPr>
                  <a:t>int</a:t>
                </a:r>
                <a:r>
                  <a:rPr lang="en-US" sz="1600" b="1">
                    <a:latin typeface="Courier New" charset="0"/>
                  </a:rPr>
                  <a:t>, </a:t>
                </a:r>
                <a:r>
                  <a:rPr lang="en-US" sz="1600" b="1">
                    <a:solidFill>
                      <a:srgbClr val="275AFF"/>
                    </a:solidFill>
                    <a:latin typeface="Courier New" charset="0"/>
                  </a:rPr>
                  <a:t>int</a:t>
                </a:r>
                <a:r>
                  <a:rPr lang="en-US" sz="1600" b="1">
                    <a:latin typeface="Courier New" charset="0"/>
                  </a:rPr>
                  <a:t> );   </a:t>
                </a:r>
                <a:r>
                  <a:rPr lang="en-US" sz="1600" b="1">
                    <a:solidFill>
                      <a:srgbClr val="33CC33"/>
                    </a:solidFill>
                    <a:latin typeface="Courier New" charset="0"/>
                  </a:rPr>
                  <a:t>/* function prototype */</a:t>
                </a:r>
                <a:endParaRPr lang="en-US" sz="1600" b="1">
                  <a:latin typeface="Courier New" charset="0"/>
                </a:endParaRPr>
              </a:p>
              <a:p>
                <a:pPr>
                  <a:spcBef>
                    <a:spcPct val="0"/>
                  </a:spcBef>
                  <a:tabLst>
                    <a:tab pos="139700" algn="r"/>
                    <a:tab pos="292100" algn="l"/>
                  </a:tabLst>
                </a:pPr>
                <a:endParaRPr lang="en-US" sz="1600" b="1">
                  <a:solidFill>
                    <a:schemeClr val="tx1"/>
                  </a:solidFill>
                  <a:latin typeface="Courier New" charset="0"/>
                </a:endParaRPr>
              </a:p>
            </p:txBody>
          </p:sp>
        </p:grpSp>
        <p:grpSp>
          <p:nvGrpSpPr>
            <p:cNvPr id="9" name="Group 45"/>
            <p:cNvGrpSpPr>
              <a:grpSpLocks/>
            </p:cNvGrpSpPr>
            <p:nvPr/>
          </p:nvGrpSpPr>
          <p:grpSpPr bwMode="auto">
            <a:xfrm>
              <a:off x="0" y="1779"/>
              <a:ext cx="3072" cy="554"/>
              <a:chOff x="0" y="1779"/>
              <a:chExt cx="3072" cy="554"/>
            </a:xfrm>
            <a:grpFill/>
          </p:grpSpPr>
          <p:sp>
            <p:nvSpPr>
              <p:cNvPr id="82" name="Rectangle 44"/>
              <p:cNvSpPr>
                <a:spLocks noChangeArrowheads="1"/>
              </p:cNvSpPr>
              <p:nvPr/>
            </p:nvSpPr>
            <p:spPr bwMode="auto">
              <a:xfrm>
                <a:off x="0" y="1779"/>
                <a:ext cx="3072" cy="55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sz="1600"/>
              </a:p>
            </p:txBody>
          </p:sp>
          <p:sp>
            <p:nvSpPr>
              <p:cNvPr id="83" name="Rectangle 9"/>
              <p:cNvSpPr>
                <a:spLocks noChangeArrowheads="1"/>
              </p:cNvSpPr>
              <p:nvPr/>
            </p:nvSpPr>
            <p:spPr bwMode="auto">
              <a:xfrm>
                <a:off x="0" y="1870"/>
                <a:ext cx="3072" cy="37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0"/>
                  </a:spcBef>
                  <a:tabLst>
                    <a:tab pos="139700" algn="r"/>
                    <a:tab pos="292100" algn="l"/>
                  </a:tabLst>
                </a:pPr>
                <a:r>
                  <a:rPr lang="en-US" sz="1600" b="1">
                    <a:solidFill>
                      <a:srgbClr val="4D8DFF"/>
                    </a:solidFill>
                    <a:latin typeface="Courier New" charset="0"/>
                  </a:rPr>
                  <a:t>	6	</a:t>
                </a:r>
                <a:endParaRPr lang="en-US" sz="1600" b="1">
                  <a:latin typeface="Courier New" charset="0"/>
                </a:endParaRPr>
              </a:p>
              <a:p>
                <a:pPr>
                  <a:spcBef>
                    <a:spcPct val="0"/>
                  </a:spcBef>
                  <a:tabLst>
                    <a:tab pos="139700" algn="r"/>
                    <a:tab pos="292100" algn="l"/>
                  </a:tabLst>
                </a:pPr>
                <a:endParaRPr lang="en-US" sz="1600" b="1">
                  <a:solidFill>
                    <a:schemeClr val="tx1"/>
                  </a:solidFill>
                  <a:latin typeface="Courier New" charset="0"/>
                </a:endParaRPr>
              </a:p>
            </p:txBody>
          </p:sp>
        </p:grpSp>
        <p:grpSp>
          <p:nvGrpSpPr>
            <p:cNvPr id="10" name="Group 47"/>
            <p:cNvGrpSpPr>
              <a:grpSpLocks/>
            </p:cNvGrpSpPr>
            <p:nvPr/>
          </p:nvGrpSpPr>
          <p:grpSpPr bwMode="auto">
            <a:xfrm>
              <a:off x="0" y="2153"/>
              <a:ext cx="3072" cy="554"/>
              <a:chOff x="0" y="2153"/>
              <a:chExt cx="3072" cy="554"/>
            </a:xfrm>
            <a:grpFill/>
          </p:grpSpPr>
          <p:sp>
            <p:nvSpPr>
              <p:cNvPr id="80" name="Rectangle 46"/>
              <p:cNvSpPr>
                <a:spLocks noChangeArrowheads="1"/>
              </p:cNvSpPr>
              <p:nvPr/>
            </p:nvSpPr>
            <p:spPr bwMode="auto">
              <a:xfrm>
                <a:off x="0" y="2153"/>
                <a:ext cx="3072" cy="55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sz="1600"/>
              </a:p>
            </p:txBody>
          </p:sp>
          <p:sp>
            <p:nvSpPr>
              <p:cNvPr id="81" name="Rectangle 10"/>
              <p:cNvSpPr>
                <a:spLocks noChangeArrowheads="1"/>
              </p:cNvSpPr>
              <p:nvPr/>
            </p:nvSpPr>
            <p:spPr bwMode="auto">
              <a:xfrm>
                <a:off x="0" y="2244"/>
                <a:ext cx="3072" cy="37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0"/>
                  </a:spcBef>
                  <a:tabLst>
                    <a:tab pos="139700" algn="r"/>
                    <a:tab pos="292100" algn="l"/>
                  </a:tabLst>
                </a:pPr>
                <a:r>
                  <a:rPr lang="en-US" sz="1600" b="1">
                    <a:solidFill>
                      <a:srgbClr val="4D8DFF"/>
                    </a:solidFill>
                    <a:latin typeface="Courier New" charset="0"/>
                  </a:rPr>
                  <a:t>	7	</a:t>
                </a:r>
                <a:r>
                  <a:rPr lang="en-US" sz="1600" b="1">
                    <a:solidFill>
                      <a:srgbClr val="275AFF"/>
                    </a:solidFill>
                    <a:latin typeface="Courier New" charset="0"/>
                  </a:rPr>
                  <a:t>int</a:t>
                </a:r>
                <a:r>
                  <a:rPr lang="en-US" sz="1600" b="1">
                    <a:latin typeface="Courier New" charset="0"/>
                  </a:rPr>
                  <a:t> main()</a:t>
                </a:r>
              </a:p>
              <a:p>
                <a:pPr>
                  <a:spcBef>
                    <a:spcPct val="0"/>
                  </a:spcBef>
                  <a:tabLst>
                    <a:tab pos="139700" algn="r"/>
                    <a:tab pos="292100" algn="l"/>
                  </a:tabLst>
                </a:pPr>
                <a:endParaRPr lang="en-US" sz="1600" b="1">
                  <a:solidFill>
                    <a:schemeClr val="tx1"/>
                  </a:solidFill>
                  <a:latin typeface="Courier New" charset="0"/>
                </a:endParaRPr>
              </a:p>
            </p:txBody>
          </p:sp>
        </p:grpSp>
        <p:grpSp>
          <p:nvGrpSpPr>
            <p:cNvPr id="11" name="Group 49"/>
            <p:cNvGrpSpPr>
              <a:grpSpLocks/>
            </p:cNvGrpSpPr>
            <p:nvPr/>
          </p:nvGrpSpPr>
          <p:grpSpPr bwMode="auto">
            <a:xfrm>
              <a:off x="0" y="2527"/>
              <a:ext cx="3072" cy="554"/>
              <a:chOff x="0" y="2527"/>
              <a:chExt cx="3072" cy="554"/>
            </a:xfrm>
            <a:grpFill/>
          </p:grpSpPr>
          <p:sp>
            <p:nvSpPr>
              <p:cNvPr id="78" name="Rectangle 48"/>
              <p:cNvSpPr>
                <a:spLocks noChangeArrowheads="1"/>
              </p:cNvSpPr>
              <p:nvPr/>
            </p:nvSpPr>
            <p:spPr bwMode="auto">
              <a:xfrm>
                <a:off x="0" y="2527"/>
                <a:ext cx="3072" cy="55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sz="1600"/>
              </a:p>
            </p:txBody>
          </p:sp>
          <p:sp>
            <p:nvSpPr>
              <p:cNvPr id="79" name="Rectangle 11"/>
              <p:cNvSpPr>
                <a:spLocks noChangeArrowheads="1"/>
              </p:cNvSpPr>
              <p:nvPr/>
            </p:nvSpPr>
            <p:spPr bwMode="auto">
              <a:xfrm>
                <a:off x="0" y="2618"/>
                <a:ext cx="3072" cy="37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0"/>
                  </a:spcBef>
                  <a:tabLst>
                    <a:tab pos="139700" algn="r"/>
                    <a:tab pos="292100" algn="l"/>
                  </a:tabLst>
                </a:pPr>
                <a:r>
                  <a:rPr lang="en-US" sz="1600" b="1">
                    <a:solidFill>
                      <a:srgbClr val="4D8DFF"/>
                    </a:solidFill>
                    <a:latin typeface="Courier New" charset="0"/>
                  </a:rPr>
                  <a:t>	8	</a:t>
                </a:r>
                <a:r>
                  <a:rPr lang="en-US" sz="1600" b="1">
                    <a:latin typeface="Courier New" charset="0"/>
                  </a:rPr>
                  <a:t>{</a:t>
                </a:r>
              </a:p>
              <a:p>
                <a:pPr>
                  <a:spcBef>
                    <a:spcPct val="0"/>
                  </a:spcBef>
                  <a:tabLst>
                    <a:tab pos="139700" algn="r"/>
                    <a:tab pos="292100" algn="l"/>
                  </a:tabLst>
                </a:pPr>
                <a:endParaRPr lang="en-US" sz="1600" b="1">
                  <a:solidFill>
                    <a:schemeClr val="tx1"/>
                  </a:solidFill>
                  <a:latin typeface="Courier New" charset="0"/>
                </a:endParaRPr>
              </a:p>
            </p:txBody>
          </p:sp>
        </p:grpSp>
        <p:grpSp>
          <p:nvGrpSpPr>
            <p:cNvPr id="12" name="Group 51"/>
            <p:cNvGrpSpPr>
              <a:grpSpLocks/>
            </p:cNvGrpSpPr>
            <p:nvPr/>
          </p:nvGrpSpPr>
          <p:grpSpPr bwMode="auto">
            <a:xfrm>
              <a:off x="0" y="2901"/>
              <a:ext cx="3072" cy="554"/>
              <a:chOff x="0" y="2901"/>
              <a:chExt cx="3072" cy="554"/>
            </a:xfrm>
            <a:grpFill/>
          </p:grpSpPr>
          <p:sp>
            <p:nvSpPr>
              <p:cNvPr id="76" name="Rectangle 50"/>
              <p:cNvSpPr>
                <a:spLocks noChangeArrowheads="1"/>
              </p:cNvSpPr>
              <p:nvPr/>
            </p:nvSpPr>
            <p:spPr bwMode="auto">
              <a:xfrm>
                <a:off x="0" y="2901"/>
                <a:ext cx="3072" cy="55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sz="1600"/>
              </a:p>
            </p:txBody>
          </p:sp>
          <p:sp>
            <p:nvSpPr>
              <p:cNvPr id="77" name="Rectangle 12"/>
              <p:cNvSpPr>
                <a:spLocks noChangeArrowheads="1"/>
              </p:cNvSpPr>
              <p:nvPr/>
            </p:nvSpPr>
            <p:spPr bwMode="auto">
              <a:xfrm>
                <a:off x="0" y="2992"/>
                <a:ext cx="3072" cy="37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0"/>
                  </a:spcBef>
                  <a:tabLst>
                    <a:tab pos="139700" algn="r"/>
                    <a:tab pos="292100" algn="l"/>
                  </a:tabLst>
                </a:pPr>
                <a:r>
                  <a:rPr lang="en-US" sz="1600" b="1">
                    <a:solidFill>
                      <a:srgbClr val="4D8DFF"/>
                    </a:solidFill>
                    <a:latin typeface="Courier New" charset="0"/>
                  </a:rPr>
                  <a:t>	9	</a:t>
                </a:r>
                <a:r>
                  <a:rPr lang="en-US" sz="1600" b="1">
                    <a:latin typeface="Courier New" charset="0"/>
                  </a:rPr>
                  <a:t>   </a:t>
                </a:r>
                <a:r>
                  <a:rPr lang="en-US" sz="1600" b="1">
                    <a:solidFill>
                      <a:srgbClr val="275AFF"/>
                    </a:solidFill>
                    <a:latin typeface="Courier New" charset="0"/>
                  </a:rPr>
                  <a:t>int</a:t>
                </a:r>
                <a:r>
                  <a:rPr lang="en-US" sz="1600" b="1">
                    <a:latin typeface="Courier New" charset="0"/>
                  </a:rPr>
                  <a:t> a, b, c;</a:t>
                </a:r>
              </a:p>
              <a:p>
                <a:pPr>
                  <a:spcBef>
                    <a:spcPct val="0"/>
                  </a:spcBef>
                  <a:tabLst>
                    <a:tab pos="139700" algn="r"/>
                    <a:tab pos="292100" algn="l"/>
                  </a:tabLst>
                </a:pPr>
                <a:endParaRPr lang="en-US" sz="1600" b="1">
                  <a:solidFill>
                    <a:schemeClr val="tx1"/>
                  </a:solidFill>
                  <a:latin typeface="Courier New" charset="0"/>
                </a:endParaRPr>
              </a:p>
            </p:txBody>
          </p:sp>
        </p:grpSp>
        <p:grpSp>
          <p:nvGrpSpPr>
            <p:cNvPr id="13" name="Group 53"/>
            <p:cNvGrpSpPr>
              <a:grpSpLocks/>
            </p:cNvGrpSpPr>
            <p:nvPr/>
          </p:nvGrpSpPr>
          <p:grpSpPr bwMode="auto">
            <a:xfrm>
              <a:off x="0" y="3275"/>
              <a:ext cx="3072" cy="554"/>
              <a:chOff x="0" y="3275"/>
              <a:chExt cx="3072" cy="554"/>
            </a:xfrm>
            <a:grpFill/>
          </p:grpSpPr>
          <p:sp>
            <p:nvSpPr>
              <p:cNvPr id="74" name="Rectangle 52"/>
              <p:cNvSpPr>
                <a:spLocks noChangeArrowheads="1"/>
              </p:cNvSpPr>
              <p:nvPr/>
            </p:nvSpPr>
            <p:spPr bwMode="auto">
              <a:xfrm>
                <a:off x="0" y="3275"/>
                <a:ext cx="3072" cy="55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sz="1600"/>
              </a:p>
            </p:txBody>
          </p:sp>
          <p:sp>
            <p:nvSpPr>
              <p:cNvPr id="75" name="Rectangle 13"/>
              <p:cNvSpPr>
                <a:spLocks noChangeArrowheads="1"/>
              </p:cNvSpPr>
              <p:nvPr/>
            </p:nvSpPr>
            <p:spPr bwMode="auto">
              <a:xfrm>
                <a:off x="0" y="3366"/>
                <a:ext cx="3072" cy="37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0"/>
                  </a:spcBef>
                  <a:tabLst>
                    <a:tab pos="139700" algn="r"/>
                    <a:tab pos="292100" algn="l"/>
                  </a:tabLst>
                </a:pPr>
                <a:r>
                  <a:rPr lang="en-US" sz="1600" b="1">
                    <a:solidFill>
                      <a:srgbClr val="4D8DFF"/>
                    </a:solidFill>
                    <a:latin typeface="Courier New" charset="0"/>
                  </a:rPr>
                  <a:t>	10	</a:t>
                </a:r>
                <a:endParaRPr lang="en-US" sz="1600" b="1">
                  <a:latin typeface="Courier New" charset="0"/>
                </a:endParaRPr>
              </a:p>
              <a:p>
                <a:pPr>
                  <a:spcBef>
                    <a:spcPct val="0"/>
                  </a:spcBef>
                  <a:tabLst>
                    <a:tab pos="139700" algn="r"/>
                    <a:tab pos="292100" algn="l"/>
                  </a:tabLst>
                </a:pPr>
                <a:endParaRPr lang="en-US" sz="1600" b="1">
                  <a:solidFill>
                    <a:schemeClr val="tx1"/>
                  </a:solidFill>
                  <a:latin typeface="Courier New" charset="0"/>
                </a:endParaRPr>
              </a:p>
            </p:txBody>
          </p:sp>
        </p:grpSp>
        <p:grpSp>
          <p:nvGrpSpPr>
            <p:cNvPr id="14" name="Group 55"/>
            <p:cNvGrpSpPr>
              <a:grpSpLocks/>
            </p:cNvGrpSpPr>
            <p:nvPr/>
          </p:nvGrpSpPr>
          <p:grpSpPr bwMode="auto">
            <a:xfrm>
              <a:off x="0" y="3649"/>
              <a:ext cx="3072" cy="554"/>
              <a:chOff x="0" y="3649"/>
              <a:chExt cx="3072" cy="554"/>
            </a:xfrm>
            <a:grpFill/>
          </p:grpSpPr>
          <p:sp>
            <p:nvSpPr>
              <p:cNvPr id="72" name="Rectangle 54"/>
              <p:cNvSpPr>
                <a:spLocks noChangeArrowheads="1"/>
              </p:cNvSpPr>
              <p:nvPr/>
            </p:nvSpPr>
            <p:spPr bwMode="auto">
              <a:xfrm>
                <a:off x="0" y="3649"/>
                <a:ext cx="3072" cy="55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sz="1600"/>
              </a:p>
            </p:txBody>
          </p:sp>
          <p:sp>
            <p:nvSpPr>
              <p:cNvPr id="73" name="Rectangle 14"/>
              <p:cNvSpPr>
                <a:spLocks noChangeArrowheads="1"/>
              </p:cNvSpPr>
              <p:nvPr/>
            </p:nvSpPr>
            <p:spPr bwMode="auto">
              <a:xfrm>
                <a:off x="0" y="3740"/>
                <a:ext cx="3072" cy="37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0"/>
                  </a:spcBef>
                  <a:tabLst>
                    <a:tab pos="139700" algn="r"/>
                    <a:tab pos="292100" algn="l"/>
                  </a:tabLst>
                </a:pPr>
                <a:r>
                  <a:rPr lang="en-US" sz="1600" b="1">
                    <a:solidFill>
                      <a:srgbClr val="4D8DFF"/>
                    </a:solidFill>
                    <a:latin typeface="Courier New" charset="0"/>
                  </a:rPr>
                  <a:t>	11	</a:t>
                </a:r>
                <a:r>
                  <a:rPr lang="en-US" sz="1600" b="1">
                    <a:latin typeface="Courier New" charset="0"/>
                  </a:rPr>
                  <a:t>   printf( "Enter three integers: " );</a:t>
                </a:r>
              </a:p>
              <a:p>
                <a:pPr>
                  <a:spcBef>
                    <a:spcPct val="0"/>
                  </a:spcBef>
                  <a:tabLst>
                    <a:tab pos="139700" algn="r"/>
                    <a:tab pos="292100" algn="l"/>
                  </a:tabLst>
                </a:pPr>
                <a:endParaRPr lang="en-US" sz="1600" b="1">
                  <a:solidFill>
                    <a:schemeClr val="tx1"/>
                  </a:solidFill>
                  <a:latin typeface="Courier New" charset="0"/>
                </a:endParaRPr>
              </a:p>
            </p:txBody>
          </p:sp>
        </p:grpSp>
        <p:grpSp>
          <p:nvGrpSpPr>
            <p:cNvPr id="15" name="Group 57"/>
            <p:cNvGrpSpPr>
              <a:grpSpLocks/>
            </p:cNvGrpSpPr>
            <p:nvPr/>
          </p:nvGrpSpPr>
          <p:grpSpPr bwMode="auto">
            <a:xfrm>
              <a:off x="0" y="4023"/>
              <a:ext cx="3072" cy="554"/>
              <a:chOff x="0" y="4023"/>
              <a:chExt cx="3072" cy="554"/>
            </a:xfrm>
            <a:grpFill/>
          </p:grpSpPr>
          <p:sp>
            <p:nvSpPr>
              <p:cNvPr id="70" name="Rectangle 56"/>
              <p:cNvSpPr>
                <a:spLocks noChangeArrowheads="1"/>
              </p:cNvSpPr>
              <p:nvPr/>
            </p:nvSpPr>
            <p:spPr bwMode="auto">
              <a:xfrm>
                <a:off x="0" y="4023"/>
                <a:ext cx="3072" cy="55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sz="1600"/>
              </a:p>
            </p:txBody>
          </p:sp>
          <p:sp>
            <p:nvSpPr>
              <p:cNvPr id="71" name="Rectangle 15"/>
              <p:cNvSpPr>
                <a:spLocks noChangeArrowheads="1"/>
              </p:cNvSpPr>
              <p:nvPr/>
            </p:nvSpPr>
            <p:spPr bwMode="auto">
              <a:xfrm>
                <a:off x="0" y="4114"/>
                <a:ext cx="3072" cy="37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0"/>
                  </a:spcBef>
                  <a:tabLst>
                    <a:tab pos="139700" algn="r"/>
                    <a:tab pos="292100" algn="l"/>
                  </a:tabLst>
                </a:pPr>
                <a:r>
                  <a:rPr lang="en-US" sz="1600" b="1">
                    <a:solidFill>
                      <a:srgbClr val="4D8DFF"/>
                    </a:solidFill>
                    <a:latin typeface="Courier New" charset="0"/>
                  </a:rPr>
                  <a:t>	12	</a:t>
                </a:r>
                <a:r>
                  <a:rPr lang="en-US" sz="1600" b="1">
                    <a:latin typeface="Courier New" charset="0"/>
                  </a:rPr>
                  <a:t>   scanf( "%d%d%d", &amp;a, &amp;b, &amp;c );</a:t>
                </a:r>
              </a:p>
              <a:p>
                <a:pPr>
                  <a:spcBef>
                    <a:spcPct val="0"/>
                  </a:spcBef>
                  <a:tabLst>
                    <a:tab pos="139700" algn="r"/>
                    <a:tab pos="292100" algn="l"/>
                  </a:tabLst>
                </a:pPr>
                <a:endParaRPr lang="en-US" sz="1600" b="1">
                  <a:solidFill>
                    <a:schemeClr val="tx1"/>
                  </a:solidFill>
                  <a:latin typeface="Courier New" charset="0"/>
                </a:endParaRPr>
              </a:p>
            </p:txBody>
          </p:sp>
        </p:grpSp>
        <p:grpSp>
          <p:nvGrpSpPr>
            <p:cNvPr id="16" name="Group 59"/>
            <p:cNvGrpSpPr>
              <a:grpSpLocks/>
            </p:cNvGrpSpPr>
            <p:nvPr/>
          </p:nvGrpSpPr>
          <p:grpSpPr bwMode="auto">
            <a:xfrm>
              <a:off x="0" y="4397"/>
              <a:ext cx="3072" cy="554"/>
              <a:chOff x="0" y="4397"/>
              <a:chExt cx="3072" cy="554"/>
            </a:xfrm>
            <a:grpFill/>
          </p:grpSpPr>
          <p:sp>
            <p:nvSpPr>
              <p:cNvPr id="68" name="Rectangle 58"/>
              <p:cNvSpPr>
                <a:spLocks noChangeArrowheads="1"/>
              </p:cNvSpPr>
              <p:nvPr/>
            </p:nvSpPr>
            <p:spPr bwMode="auto">
              <a:xfrm>
                <a:off x="0" y="4397"/>
                <a:ext cx="3072" cy="55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sz="1600"/>
              </a:p>
            </p:txBody>
          </p:sp>
          <p:sp>
            <p:nvSpPr>
              <p:cNvPr id="69" name="Rectangle 16"/>
              <p:cNvSpPr>
                <a:spLocks noChangeArrowheads="1"/>
              </p:cNvSpPr>
              <p:nvPr/>
            </p:nvSpPr>
            <p:spPr bwMode="auto">
              <a:xfrm>
                <a:off x="0" y="4488"/>
                <a:ext cx="3072" cy="37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0"/>
                  </a:spcBef>
                  <a:tabLst>
                    <a:tab pos="139700" algn="r"/>
                    <a:tab pos="292100" algn="l"/>
                  </a:tabLst>
                </a:pPr>
                <a:r>
                  <a:rPr lang="en-US" sz="1600" b="1">
                    <a:solidFill>
                      <a:srgbClr val="4D8DFF"/>
                    </a:solidFill>
                    <a:latin typeface="Courier New" charset="0"/>
                  </a:rPr>
                  <a:t>	13	</a:t>
                </a:r>
                <a:r>
                  <a:rPr lang="en-US" sz="1600" b="1">
                    <a:latin typeface="Courier New" charset="0"/>
                  </a:rPr>
                  <a:t>   printf( "Maximum is: %d\n", maximum( a, b, c ) );</a:t>
                </a:r>
              </a:p>
              <a:p>
                <a:pPr>
                  <a:spcBef>
                    <a:spcPct val="0"/>
                  </a:spcBef>
                  <a:tabLst>
                    <a:tab pos="139700" algn="r"/>
                    <a:tab pos="292100" algn="l"/>
                  </a:tabLst>
                </a:pPr>
                <a:endParaRPr lang="en-US" sz="1600" b="1">
                  <a:solidFill>
                    <a:schemeClr val="tx1"/>
                  </a:solidFill>
                  <a:latin typeface="Courier New" charset="0"/>
                </a:endParaRPr>
              </a:p>
            </p:txBody>
          </p:sp>
        </p:grpSp>
        <p:grpSp>
          <p:nvGrpSpPr>
            <p:cNvPr id="17" name="Group 61"/>
            <p:cNvGrpSpPr>
              <a:grpSpLocks/>
            </p:cNvGrpSpPr>
            <p:nvPr/>
          </p:nvGrpSpPr>
          <p:grpSpPr bwMode="auto">
            <a:xfrm>
              <a:off x="0" y="4771"/>
              <a:ext cx="3072" cy="554"/>
              <a:chOff x="0" y="4771"/>
              <a:chExt cx="3072" cy="554"/>
            </a:xfrm>
            <a:grpFill/>
          </p:grpSpPr>
          <p:sp>
            <p:nvSpPr>
              <p:cNvPr id="66" name="Rectangle 60"/>
              <p:cNvSpPr>
                <a:spLocks noChangeArrowheads="1"/>
              </p:cNvSpPr>
              <p:nvPr/>
            </p:nvSpPr>
            <p:spPr bwMode="auto">
              <a:xfrm>
                <a:off x="0" y="4771"/>
                <a:ext cx="3072" cy="55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sz="1600"/>
              </a:p>
            </p:txBody>
          </p:sp>
          <p:sp>
            <p:nvSpPr>
              <p:cNvPr id="67" name="Rectangle 17"/>
              <p:cNvSpPr>
                <a:spLocks noChangeArrowheads="1"/>
              </p:cNvSpPr>
              <p:nvPr/>
            </p:nvSpPr>
            <p:spPr bwMode="auto">
              <a:xfrm>
                <a:off x="0" y="4862"/>
                <a:ext cx="3072" cy="37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0"/>
                  </a:spcBef>
                  <a:tabLst>
                    <a:tab pos="139700" algn="r"/>
                    <a:tab pos="292100" algn="l"/>
                  </a:tabLst>
                </a:pPr>
                <a:r>
                  <a:rPr lang="en-US" sz="1600" b="1">
                    <a:solidFill>
                      <a:srgbClr val="4D8DFF"/>
                    </a:solidFill>
                    <a:latin typeface="Courier New" charset="0"/>
                  </a:rPr>
                  <a:t>	14	</a:t>
                </a:r>
                <a:endParaRPr lang="en-US" sz="1600" b="1">
                  <a:latin typeface="Courier New" charset="0"/>
                </a:endParaRPr>
              </a:p>
              <a:p>
                <a:pPr>
                  <a:spcBef>
                    <a:spcPct val="0"/>
                  </a:spcBef>
                  <a:tabLst>
                    <a:tab pos="139700" algn="r"/>
                    <a:tab pos="292100" algn="l"/>
                  </a:tabLst>
                </a:pPr>
                <a:endParaRPr lang="en-US" sz="1600" b="1">
                  <a:solidFill>
                    <a:schemeClr val="tx1"/>
                  </a:solidFill>
                  <a:latin typeface="Courier New" charset="0"/>
                </a:endParaRPr>
              </a:p>
            </p:txBody>
          </p:sp>
        </p:grpSp>
        <p:grpSp>
          <p:nvGrpSpPr>
            <p:cNvPr id="18" name="Group 63"/>
            <p:cNvGrpSpPr>
              <a:grpSpLocks/>
            </p:cNvGrpSpPr>
            <p:nvPr/>
          </p:nvGrpSpPr>
          <p:grpSpPr bwMode="auto">
            <a:xfrm>
              <a:off x="0" y="5145"/>
              <a:ext cx="3072" cy="554"/>
              <a:chOff x="0" y="5145"/>
              <a:chExt cx="3072" cy="554"/>
            </a:xfrm>
            <a:grpFill/>
          </p:grpSpPr>
          <p:sp>
            <p:nvSpPr>
              <p:cNvPr id="64" name="Rectangle 62"/>
              <p:cNvSpPr>
                <a:spLocks noChangeArrowheads="1"/>
              </p:cNvSpPr>
              <p:nvPr/>
            </p:nvSpPr>
            <p:spPr bwMode="auto">
              <a:xfrm>
                <a:off x="0" y="5145"/>
                <a:ext cx="3072" cy="55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sz="1600"/>
              </a:p>
            </p:txBody>
          </p:sp>
          <p:sp>
            <p:nvSpPr>
              <p:cNvPr id="65" name="Rectangle 18"/>
              <p:cNvSpPr>
                <a:spLocks noChangeArrowheads="1"/>
              </p:cNvSpPr>
              <p:nvPr/>
            </p:nvSpPr>
            <p:spPr bwMode="auto">
              <a:xfrm>
                <a:off x="0" y="5236"/>
                <a:ext cx="3072" cy="37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0"/>
                  </a:spcBef>
                  <a:tabLst>
                    <a:tab pos="139700" algn="r"/>
                    <a:tab pos="292100" algn="l"/>
                  </a:tabLst>
                </a:pPr>
                <a:r>
                  <a:rPr lang="en-US" sz="1600" b="1">
                    <a:solidFill>
                      <a:srgbClr val="4D8DFF"/>
                    </a:solidFill>
                    <a:latin typeface="Courier New" charset="0"/>
                  </a:rPr>
                  <a:t>	15	</a:t>
                </a:r>
                <a:r>
                  <a:rPr lang="en-US" sz="1600" b="1">
                    <a:latin typeface="Courier New" charset="0"/>
                  </a:rPr>
                  <a:t>   </a:t>
                </a:r>
                <a:r>
                  <a:rPr lang="en-US" sz="1600" b="1">
                    <a:solidFill>
                      <a:srgbClr val="275AFF"/>
                    </a:solidFill>
                    <a:latin typeface="Courier New" charset="0"/>
                  </a:rPr>
                  <a:t>return</a:t>
                </a:r>
                <a:r>
                  <a:rPr lang="en-US" sz="1600" b="1">
                    <a:latin typeface="Courier New" charset="0"/>
                  </a:rPr>
                  <a:t> 0;</a:t>
                </a:r>
              </a:p>
              <a:p>
                <a:pPr>
                  <a:spcBef>
                    <a:spcPct val="0"/>
                  </a:spcBef>
                  <a:tabLst>
                    <a:tab pos="139700" algn="r"/>
                    <a:tab pos="292100" algn="l"/>
                  </a:tabLst>
                </a:pPr>
                <a:endParaRPr lang="en-US" sz="1600" b="1">
                  <a:solidFill>
                    <a:schemeClr val="tx1"/>
                  </a:solidFill>
                  <a:latin typeface="Courier New" charset="0"/>
                </a:endParaRPr>
              </a:p>
            </p:txBody>
          </p:sp>
        </p:grpSp>
        <p:grpSp>
          <p:nvGrpSpPr>
            <p:cNvPr id="19" name="Group 65"/>
            <p:cNvGrpSpPr>
              <a:grpSpLocks/>
            </p:cNvGrpSpPr>
            <p:nvPr/>
          </p:nvGrpSpPr>
          <p:grpSpPr bwMode="auto">
            <a:xfrm>
              <a:off x="0" y="5519"/>
              <a:ext cx="3072" cy="554"/>
              <a:chOff x="0" y="5519"/>
              <a:chExt cx="3072" cy="554"/>
            </a:xfrm>
            <a:grpFill/>
          </p:grpSpPr>
          <p:sp>
            <p:nvSpPr>
              <p:cNvPr id="62" name="Rectangle 64"/>
              <p:cNvSpPr>
                <a:spLocks noChangeArrowheads="1"/>
              </p:cNvSpPr>
              <p:nvPr/>
            </p:nvSpPr>
            <p:spPr bwMode="auto">
              <a:xfrm>
                <a:off x="0" y="5519"/>
                <a:ext cx="3072" cy="55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sz="1600"/>
              </a:p>
            </p:txBody>
          </p:sp>
          <p:sp>
            <p:nvSpPr>
              <p:cNvPr id="63" name="Rectangle 19"/>
              <p:cNvSpPr>
                <a:spLocks noChangeArrowheads="1"/>
              </p:cNvSpPr>
              <p:nvPr/>
            </p:nvSpPr>
            <p:spPr bwMode="auto">
              <a:xfrm>
                <a:off x="0" y="5610"/>
                <a:ext cx="3072" cy="37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0"/>
                  </a:spcBef>
                  <a:tabLst>
                    <a:tab pos="139700" algn="r"/>
                    <a:tab pos="292100" algn="l"/>
                  </a:tabLst>
                </a:pPr>
                <a:r>
                  <a:rPr lang="en-US" sz="1600" b="1">
                    <a:solidFill>
                      <a:srgbClr val="4D8DFF"/>
                    </a:solidFill>
                    <a:latin typeface="Courier New" charset="0"/>
                  </a:rPr>
                  <a:t>	16	</a:t>
                </a:r>
                <a:r>
                  <a:rPr lang="en-US" sz="1600" b="1">
                    <a:latin typeface="Courier New" charset="0"/>
                  </a:rPr>
                  <a:t>}</a:t>
                </a:r>
              </a:p>
              <a:p>
                <a:pPr>
                  <a:spcBef>
                    <a:spcPct val="0"/>
                  </a:spcBef>
                  <a:tabLst>
                    <a:tab pos="139700" algn="r"/>
                    <a:tab pos="292100" algn="l"/>
                  </a:tabLst>
                </a:pPr>
                <a:endParaRPr lang="en-US" sz="1600" b="1">
                  <a:solidFill>
                    <a:schemeClr val="tx1"/>
                  </a:solidFill>
                  <a:latin typeface="Courier New" charset="0"/>
                </a:endParaRPr>
              </a:p>
            </p:txBody>
          </p:sp>
        </p:grpSp>
        <p:grpSp>
          <p:nvGrpSpPr>
            <p:cNvPr id="20" name="Group 67"/>
            <p:cNvGrpSpPr>
              <a:grpSpLocks/>
            </p:cNvGrpSpPr>
            <p:nvPr/>
          </p:nvGrpSpPr>
          <p:grpSpPr bwMode="auto">
            <a:xfrm>
              <a:off x="0" y="5893"/>
              <a:ext cx="3072" cy="554"/>
              <a:chOff x="0" y="5893"/>
              <a:chExt cx="3072" cy="554"/>
            </a:xfrm>
            <a:grpFill/>
          </p:grpSpPr>
          <p:sp>
            <p:nvSpPr>
              <p:cNvPr id="60" name="Rectangle 66"/>
              <p:cNvSpPr>
                <a:spLocks noChangeArrowheads="1"/>
              </p:cNvSpPr>
              <p:nvPr/>
            </p:nvSpPr>
            <p:spPr bwMode="auto">
              <a:xfrm>
                <a:off x="0" y="5893"/>
                <a:ext cx="3072" cy="55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sz="1600"/>
              </a:p>
            </p:txBody>
          </p:sp>
          <p:sp>
            <p:nvSpPr>
              <p:cNvPr id="61" name="Rectangle 20"/>
              <p:cNvSpPr>
                <a:spLocks noChangeArrowheads="1"/>
              </p:cNvSpPr>
              <p:nvPr/>
            </p:nvSpPr>
            <p:spPr bwMode="auto">
              <a:xfrm>
                <a:off x="0" y="5984"/>
                <a:ext cx="3072" cy="37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0"/>
                  </a:spcBef>
                  <a:tabLst>
                    <a:tab pos="139700" algn="r"/>
                    <a:tab pos="292100" algn="l"/>
                  </a:tabLst>
                </a:pPr>
                <a:r>
                  <a:rPr lang="en-US" sz="1600" b="1">
                    <a:solidFill>
                      <a:srgbClr val="4D8DFF"/>
                    </a:solidFill>
                    <a:latin typeface="Courier New" charset="0"/>
                  </a:rPr>
                  <a:t>	17	</a:t>
                </a:r>
                <a:endParaRPr lang="en-US" sz="1600" b="1">
                  <a:latin typeface="Courier New" charset="0"/>
                </a:endParaRPr>
              </a:p>
              <a:p>
                <a:pPr>
                  <a:spcBef>
                    <a:spcPct val="0"/>
                  </a:spcBef>
                  <a:tabLst>
                    <a:tab pos="139700" algn="r"/>
                    <a:tab pos="292100" algn="l"/>
                  </a:tabLst>
                </a:pPr>
                <a:endParaRPr lang="en-US" sz="1600" b="1">
                  <a:solidFill>
                    <a:schemeClr val="tx1"/>
                  </a:solidFill>
                  <a:latin typeface="Courier New" charset="0"/>
                </a:endParaRPr>
              </a:p>
            </p:txBody>
          </p:sp>
        </p:grpSp>
        <p:grpSp>
          <p:nvGrpSpPr>
            <p:cNvPr id="21" name="Group 69"/>
            <p:cNvGrpSpPr>
              <a:grpSpLocks/>
            </p:cNvGrpSpPr>
            <p:nvPr/>
          </p:nvGrpSpPr>
          <p:grpSpPr bwMode="auto">
            <a:xfrm>
              <a:off x="0" y="6267"/>
              <a:ext cx="3072" cy="554"/>
              <a:chOff x="0" y="6267"/>
              <a:chExt cx="3072" cy="554"/>
            </a:xfrm>
            <a:grpFill/>
          </p:grpSpPr>
          <p:sp>
            <p:nvSpPr>
              <p:cNvPr id="58" name="Rectangle 68"/>
              <p:cNvSpPr>
                <a:spLocks noChangeArrowheads="1"/>
              </p:cNvSpPr>
              <p:nvPr/>
            </p:nvSpPr>
            <p:spPr bwMode="auto">
              <a:xfrm>
                <a:off x="0" y="6267"/>
                <a:ext cx="3072" cy="55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sz="1600"/>
              </a:p>
            </p:txBody>
          </p:sp>
          <p:sp>
            <p:nvSpPr>
              <p:cNvPr id="59" name="Rectangle 21"/>
              <p:cNvSpPr>
                <a:spLocks noChangeArrowheads="1"/>
              </p:cNvSpPr>
              <p:nvPr/>
            </p:nvSpPr>
            <p:spPr bwMode="auto">
              <a:xfrm>
                <a:off x="0" y="6358"/>
                <a:ext cx="3072" cy="37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0"/>
                  </a:spcBef>
                  <a:tabLst>
                    <a:tab pos="139700" algn="r"/>
                    <a:tab pos="292100" algn="l"/>
                  </a:tabLst>
                </a:pPr>
                <a:r>
                  <a:rPr lang="en-US" sz="1600" b="1" dirty="0">
                    <a:solidFill>
                      <a:srgbClr val="4D8DFF"/>
                    </a:solidFill>
                    <a:latin typeface="Courier New" charset="0"/>
                  </a:rPr>
                  <a:t>	18	</a:t>
                </a:r>
                <a:r>
                  <a:rPr lang="en-US" sz="1600" b="1" dirty="0">
                    <a:solidFill>
                      <a:srgbClr val="33CC33"/>
                    </a:solidFill>
                    <a:latin typeface="Courier New" charset="0"/>
                  </a:rPr>
                  <a:t>/* Function maximum definition */</a:t>
                </a:r>
                <a:endParaRPr lang="en-US" sz="1600" b="1" dirty="0">
                  <a:latin typeface="Courier New" charset="0"/>
                </a:endParaRPr>
              </a:p>
              <a:p>
                <a:pPr>
                  <a:spcBef>
                    <a:spcPct val="0"/>
                  </a:spcBef>
                  <a:tabLst>
                    <a:tab pos="139700" algn="r"/>
                    <a:tab pos="292100" algn="l"/>
                  </a:tabLst>
                </a:pPr>
                <a:endParaRPr lang="en-US" sz="1600" b="1" dirty="0">
                  <a:solidFill>
                    <a:schemeClr val="tx1"/>
                  </a:solidFill>
                  <a:latin typeface="Courier New" charset="0"/>
                </a:endParaRPr>
              </a:p>
            </p:txBody>
          </p:sp>
        </p:grpSp>
        <p:grpSp>
          <p:nvGrpSpPr>
            <p:cNvPr id="22" name="Group 71"/>
            <p:cNvGrpSpPr>
              <a:grpSpLocks/>
            </p:cNvGrpSpPr>
            <p:nvPr/>
          </p:nvGrpSpPr>
          <p:grpSpPr bwMode="auto">
            <a:xfrm>
              <a:off x="0" y="6641"/>
              <a:ext cx="3072" cy="554"/>
              <a:chOff x="0" y="6641"/>
              <a:chExt cx="3072" cy="554"/>
            </a:xfrm>
            <a:grpFill/>
          </p:grpSpPr>
          <p:sp>
            <p:nvSpPr>
              <p:cNvPr id="56" name="Rectangle 70"/>
              <p:cNvSpPr>
                <a:spLocks noChangeArrowheads="1"/>
              </p:cNvSpPr>
              <p:nvPr/>
            </p:nvSpPr>
            <p:spPr bwMode="auto">
              <a:xfrm>
                <a:off x="0" y="6641"/>
                <a:ext cx="3072" cy="55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sz="1600"/>
              </a:p>
            </p:txBody>
          </p:sp>
          <p:sp>
            <p:nvSpPr>
              <p:cNvPr id="57" name="Rectangle 22"/>
              <p:cNvSpPr>
                <a:spLocks noChangeArrowheads="1"/>
              </p:cNvSpPr>
              <p:nvPr/>
            </p:nvSpPr>
            <p:spPr bwMode="auto">
              <a:xfrm>
                <a:off x="0" y="6732"/>
                <a:ext cx="3072" cy="37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0"/>
                  </a:spcBef>
                  <a:tabLst>
                    <a:tab pos="139700" algn="r"/>
                    <a:tab pos="292100" algn="l"/>
                  </a:tabLst>
                </a:pPr>
                <a:r>
                  <a:rPr lang="en-US" sz="1600" b="1">
                    <a:solidFill>
                      <a:srgbClr val="4D8DFF"/>
                    </a:solidFill>
                    <a:latin typeface="Courier New" charset="0"/>
                  </a:rPr>
                  <a:t>	19	</a:t>
                </a:r>
                <a:r>
                  <a:rPr lang="en-US" sz="1600" b="1">
                    <a:solidFill>
                      <a:srgbClr val="275AFF"/>
                    </a:solidFill>
                    <a:latin typeface="Courier New" charset="0"/>
                  </a:rPr>
                  <a:t>int</a:t>
                </a:r>
                <a:r>
                  <a:rPr lang="en-US" sz="1600" b="1">
                    <a:latin typeface="Courier New" charset="0"/>
                  </a:rPr>
                  <a:t> maximum( </a:t>
                </a:r>
                <a:r>
                  <a:rPr lang="en-US" sz="1600" b="1">
                    <a:solidFill>
                      <a:srgbClr val="275AFF"/>
                    </a:solidFill>
                    <a:latin typeface="Courier New" charset="0"/>
                  </a:rPr>
                  <a:t>int</a:t>
                </a:r>
                <a:r>
                  <a:rPr lang="en-US" sz="1600" b="1">
                    <a:latin typeface="Courier New" charset="0"/>
                  </a:rPr>
                  <a:t> x, </a:t>
                </a:r>
                <a:r>
                  <a:rPr lang="en-US" sz="1600" b="1">
                    <a:solidFill>
                      <a:srgbClr val="275AFF"/>
                    </a:solidFill>
                    <a:latin typeface="Courier New" charset="0"/>
                  </a:rPr>
                  <a:t>int</a:t>
                </a:r>
                <a:r>
                  <a:rPr lang="en-US" sz="1600" b="1">
                    <a:latin typeface="Courier New" charset="0"/>
                  </a:rPr>
                  <a:t> y, </a:t>
                </a:r>
                <a:r>
                  <a:rPr lang="en-US" sz="1600" b="1">
                    <a:solidFill>
                      <a:srgbClr val="275AFF"/>
                    </a:solidFill>
                    <a:latin typeface="Courier New" charset="0"/>
                  </a:rPr>
                  <a:t>int</a:t>
                </a:r>
                <a:r>
                  <a:rPr lang="en-US" sz="1600" b="1">
                    <a:latin typeface="Courier New" charset="0"/>
                  </a:rPr>
                  <a:t> z )</a:t>
                </a:r>
              </a:p>
              <a:p>
                <a:pPr>
                  <a:spcBef>
                    <a:spcPct val="0"/>
                  </a:spcBef>
                  <a:tabLst>
                    <a:tab pos="139700" algn="r"/>
                    <a:tab pos="292100" algn="l"/>
                  </a:tabLst>
                </a:pPr>
                <a:endParaRPr lang="en-US" sz="1600" b="1">
                  <a:solidFill>
                    <a:schemeClr val="tx1"/>
                  </a:solidFill>
                  <a:latin typeface="Courier New" charset="0"/>
                </a:endParaRPr>
              </a:p>
            </p:txBody>
          </p:sp>
        </p:grpSp>
        <p:grpSp>
          <p:nvGrpSpPr>
            <p:cNvPr id="23" name="Group 73"/>
            <p:cNvGrpSpPr>
              <a:grpSpLocks/>
            </p:cNvGrpSpPr>
            <p:nvPr/>
          </p:nvGrpSpPr>
          <p:grpSpPr bwMode="auto">
            <a:xfrm>
              <a:off x="0" y="7015"/>
              <a:ext cx="3072" cy="554"/>
              <a:chOff x="0" y="7015"/>
              <a:chExt cx="3072" cy="554"/>
            </a:xfrm>
            <a:grpFill/>
          </p:grpSpPr>
          <p:sp>
            <p:nvSpPr>
              <p:cNvPr id="54" name="Rectangle 72"/>
              <p:cNvSpPr>
                <a:spLocks noChangeArrowheads="1"/>
              </p:cNvSpPr>
              <p:nvPr/>
            </p:nvSpPr>
            <p:spPr bwMode="auto">
              <a:xfrm>
                <a:off x="0" y="7015"/>
                <a:ext cx="3072" cy="55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sz="1600"/>
              </a:p>
            </p:txBody>
          </p:sp>
          <p:sp>
            <p:nvSpPr>
              <p:cNvPr id="55" name="Rectangle 23"/>
              <p:cNvSpPr>
                <a:spLocks noChangeArrowheads="1"/>
              </p:cNvSpPr>
              <p:nvPr/>
            </p:nvSpPr>
            <p:spPr bwMode="auto">
              <a:xfrm>
                <a:off x="0" y="7106"/>
                <a:ext cx="3072" cy="37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0"/>
                  </a:spcBef>
                  <a:tabLst>
                    <a:tab pos="139700" algn="r"/>
                    <a:tab pos="292100" algn="l"/>
                  </a:tabLst>
                </a:pPr>
                <a:r>
                  <a:rPr lang="en-US" sz="1600" b="1">
                    <a:solidFill>
                      <a:srgbClr val="4D8DFF"/>
                    </a:solidFill>
                    <a:latin typeface="Courier New" charset="0"/>
                  </a:rPr>
                  <a:t>	20	</a:t>
                </a:r>
                <a:r>
                  <a:rPr lang="en-US" sz="1600" b="1">
                    <a:latin typeface="Courier New" charset="0"/>
                  </a:rPr>
                  <a:t>{</a:t>
                </a:r>
              </a:p>
              <a:p>
                <a:pPr>
                  <a:spcBef>
                    <a:spcPct val="0"/>
                  </a:spcBef>
                  <a:tabLst>
                    <a:tab pos="139700" algn="r"/>
                    <a:tab pos="292100" algn="l"/>
                  </a:tabLst>
                </a:pPr>
                <a:endParaRPr lang="en-US" sz="1600" b="1">
                  <a:solidFill>
                    <a:schemeClr val="tx1"/>
                  </a:solidFill>
                  <a:latin typeface="Courier New" charset="0"/>
                </a:endParaRPr>
              </a:p>
            </p:txBody>
          </p:sp>
        </p:grpSp>
        <p:grpSp>
          <p:nvGrpSpPr>
            <p:cNvPr id="24" name="Group 75"/>
            <p:cNvGrpSpPr>
              <a:grpSpLocks/>
            </p:cNvGrpSpPr>
            <p:nvPr/>
          </p:nvGrpSpPr>
          <p:grpSpPr bwMode="auto">
            <a:xfrm>
              <a:off x="0" y="7389"/>
              <a:ext cx="3072" cy="554"/>
              <a:chOff x="0" y="7389"/>
              <a:chExt cx="3072" cy="554"/>
            </a:xfrm>
            <a:grpFill/>
          </p:grpSpPr>
          <p:sp>
            <p:nvSpPr>
              <p:cNvPr id="52" name="Rectangle 74"/>
              <p:cNvSpPr>
                <a:spLocks noChangeArrowheads="1"/>
              </p:cNvSpPr>
              <p:nvPr/>
            </p:nvSpPr>
            <p:spPr bwMode="auto">
              <a:xfrm>
                <a:off x="0" y="7389"/>
                <a:ext cx="3072" cy="55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sz="1600"/>
              </a:p>
            </p:txBody>
          </p:sp>
          <p:sp>
            <p:nvSpPr>
              <p:cNvPr id="53" name="Rectangle 24"/>
              <p:cNvSpPr>
                <a:spLocks noChangeArrowheads="1"/>
              </p:cNvSpPr>
              <p:nvPr/>
            </p:nvSpPr>
            <p:spPr bwMode="auto">
              <a:xfrm>
                <a:off x="0" y="7480"/>
                <a:ext cx="3072" cy="37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0"/>
                  </a:spcBef>
                  <a:tabLst>
                    <a:tab pos="139700" algn="r"/>
                    <a:tab pos="292100" algn="l"/>
                  </a:tabLst>
                </a:pPr>
                <a:r>
                  <a:rPr lang="en-US" sz="1600" b="1">
                    <a:solidFill>
                      <a:srgbClr val="4D8DFF"/>
                    </a:solidFill>
                    <a:latin typeface="Courier New" charset="0"/>
                  </a:rPr>
                  <a:t>	21	</a:t>
                </a:r>
                <a:r>
                  <a:rPr lang="en-US" sz="1600" b="1">
                    <a:latin typeface="Courier New" charset="0"/>
                  </a:rPr>
                  <a:t>   </a:t>
                </a:r>
                <a:r>
                  <a:rPr lang="en-US" sz="1600" b="1">
                    <a:solidFill>
                      <a:srgbClr val="275AFF"/>
                    </a:solidFill>
                    <a:latin typeface="Courier New" charset="0"/>
                  </a:rPr>
                  <a:t>int</a:t>
                </a:r>
                <a:r>
                  <a:rPr lang="en-US" sz="1600" b="1">
                    <a:latin typeface="Courier New" charset="0"/>
                  </a:rPr>
                  <a:t> max = x;</a:t>
                </a:r>
              </a:p>
              <a:p>
                <a:pPr>
                  <a:spcBef>
                    <a:spcPct val="0"/>
                  </a:spcBef>
                  <a:tabLst>
                    <a:tab pos="139700" algn="r"/>
                    <a:tab pos="292100" algn="l"/>
                  </a:tabLst>
                </a:pPr>
                <a:endParaRPr lang="en-US" sz="1600" b="1">
                  <a:solidFill>
                    <a:schemeClr val="tx1"/>
                  </a:solidFill>
                  <a:latin typeface="Courier New" charset="0"/>
                </a:endParaRPr>
              </a:p>
            </p:txBody>
          </p:sp>
        </p:grpSp>
        <p:grpSp>
          <p:nvGrpSpPr>
            <p:cNvPr id="25" name="Group 77"/>
            <p:cNvGrpSpPr>
              <a:grpSpLocks/>
            </p:cNvGrpSpPr>
            <p:nvPr/>
          </p:nvGrpSpPr>
          <p:grpSpPr bwMode="auto">
            <a:xfrm>
              <a:off x="0" y="7763"/>
              <a:ext cx="3072" cy="554"/>
              <a:chOff x="0" y="7763"/>
              <a:chExt cx="3072" cy="554"/>
            </a:xfrm>
            <a:grpFill/>
          </p:grpSpPr>
          <p:sp>
            <p:nvSpPr>
              <p:cNvPr id="50" name="Rectangle 76"/>
              <p:cNvSpPr>
                <a:spLocks noChangeArrowheads="1"/>
              </p:cNvSpPr>
              <p:nvPr/>
            </p:nvSpPr>
            <p:spPr bwMode="auto">
              <a:xfrm>
                <a:off x="0" y="7763"/>
                <a:ext cx="3072" cy="55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sz="1600"/>
              </a:p>
            </p:txBody>
          </p:sp>
          <p:sp>
            <p:nvSpPr>
              <p:cNvPr id="51" name="Rectangle 25"/>
              <p:cNvSpPr>
                <a:spLocks noChangeArrowheads="1"/>
              </p:cNvSpPr>
              <p:nvPr/>
            </p:nvSpPr>
            <p:spPr bwMode="auto">
              <a:xfrm>
                <a:off x="0" y="7854"/>
                <a:ext cx="3072" cy="37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0"/>
                  </a:spcBef>
                  <a:tabLst>
                    <a:tab pos="139700" algn="r"/>
                    <a:tab pos="292100" algn="l"/>
                  </a:tabLst>
                </a:pPr>
                <a:r>
                  <a:rPr lang="en-US" sz="1600" b="1">
                    <a:solidFill>
                      <a:srgbClr val="4D8DFF"/>
                    </a:solidFill>
                    <a:latin typeface="Courier New" charset="0"/>
                  </a:rPr>
                  <a:t>	22	</a:t>
                </a:r>
                <a:endParaRPr lang="en-US" sz="1600" b="1">
                  <a:latin typeface="Courier New" charset="0"/>
                </a:endParaRPr>
              </a:p>
              <a:p>
                <a:pPr>
                  <a:spcBef>
                    <a:spcPct val="0"/>
                  </a:spcBef>
                  <a:tabLst>
                    <a:tab pos="139700" algn="r"/>
                    <a:tab pos="292100" algn="l"/>
                  </a:tabLst>
                </a:pPr>
                <a:endParaRPr lang="en-US" sz="1600" b="1">
                  <a:solidFill>
                    <a:schemeClr val="tx1"/>
                  </a:solidFill>
                  <a:latin typeface="Courier New" charset="0"/>
                </a:endParaRPr>
              </a:p>
            </p:txBody>
          </p:sp>
        </p:grpSp>
        <p:grpSp>
          <p:nvGrpSpPr>
            <p:cNvPr id="26" name="Group 79"/>
            <p:cNvGrpSpPr>
              <a:grpSpLocks/>
            </p:cNvGrpSpPr>
            <p:nvPr/>
          </p:nvGrpSpPr>
          <p:grpSpPr bwMode="auto">
            <a:xfrm>
              <a:off x="0" y="8137"/>
              <a:ext cx="3072" cy="554"/>
              <a:chOff x="0" y="8137"/>
              <a:chExt cx="3072" cy="554"/>
            </a:xfrm>
            <a:grpFill/>
          </p:grpSpPr>
          <p:sp>
            <p:nvSpPr>
              <p:cNvPr id="48" name="Rectangle 78"/>
              <p:cNvSpPr>
                <a:spLocks noChangeArrowheads="1"/>
              </p:cNvSpPr>
              <p:nvPr/>
            </p:nvSpPr>
            <p:spPr bwMode="auto">
              <a:xfrm>
                <a:off x="0" y="8137"/>
                <a:ext cx="3072" cy="55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sz="1600"/>
              </a:p>
            </p:txBody>
          </p:sp>
          <p:sp>
            <p:nvSpPr>
              <p:cNvPr id="49" name="Rectangle 26"/>
              <p:cNvSpPr>
                <a:spLocks noChangeArrowheads="1"/>
              </p:cNvSpPr>
              <p:nvPr/>
            </p:nvSpPr>
            <p:spPr bwMode="auto">
              <a:xfrm>
                <a:off x="0" y="8228"/>
                <a:ext cx="3072" cy="37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0"/>
                  </a:spcBef>
                  <a:tabLst>
                    <a:tab pos="139700" algn="r"/>
                    <a:tab pos="292100" algn="l"/>
                  </a:tabLst>
                </a:pPr>
                <a:r>
                  <a:rPr lang="en-US" sz="1600" b="1">
                    <a:solidFill>
                      <a:srgbClr val="4D8DFF"/>
                    </a:solidFill>
                    <a:latin typeface="Courier New" charset="0"/>
                  </a:rPr>
                  <a:t>	23	</a:t>
                </a:r>
                <a:r>
                  <a:rPr lang="en-US" sz="1600" b="1">
                    <a:latin typeface="Courier New" charset="0"/>
                  </a:rPr>
                  <a:t>   </a:t>
                </a:r>
                <a:r>
                  <a:rPr lang="en-US" sz="1600" b="1">
                    <a:solidFill>
                      <a:srgbClr val="275AFF"/>
                    </a:solidFill>
                    <a:latin typeface="Courier New" charset="0"/>
                  </a:rPr>
                  <a:t>if</a:t>
                </a:r>
                <a:r>
                  <a:rPr lang="en-US" sz="1600" b="1">
                    <a:latin typeface="Courier New" charset="0"/>
                  </a:rPr>
                  <a:t> ( y &gt; max )</a:t>
                </a:r>
              </a:p>
              <a:p>
                <a:pPr>
                  <a:spcBef>
                    <a:spcPct val="0"/>
                  </a:spcBef>
                  <a:tabLst>
                    <a:tab pos="139700" algn="r"/>
                    <a:tab pos="292100" algn="l"/>
                  </a:tabLst>
                </a:pPr>
                <a:endParaRPr lang="en-US" sz="1600" b="1">
                  <a:solidFill>
                    <a:schemeClr val="tx1"/>
                  </a:solidFill>
                  <a:latin typeface="Courier New" charset="0"/>
                </a:endParaRPr>
              </a:p>
            </p:txBody>
          </p:sp>
        </p:grpSp>
        <p:grpSp>
          <p:nvGrpSpPr>
            <p:cNvPr id="27" name="Group 81"/>
            <p:cNvGrpSpPr>
              <a:grpSpLocks/>
            </p:cNvGrpSpPr>
            <p:nvPr/>
          </p:nvGrpSpPr>
          <p:grpSpPr bwMode="auto">
            <a:xfrm>
              <a:off x="0" y="8511"/>
              <a:ext cx="3072" cy="554"/>
              <a:chOff x="0" y="8511"/>
              <a:chExt cx="3072" cy="554"/>
            </a:xfrm>
            <a:grpFill/>
          </p:grpSpPr>
          <p:sp>
            <p:nvSpPr>
              <p:cNvPr id="46" name="Rectangle 80"/>
              <p:cNvSpPr>
                <a:spLocks noChangeArrowheads="1"/>
              </p:cNvSpPr>
              <p:nvPr/>
            </p:nvSpPr>
            <p:spPr bwMode="auto">
              <a:xfrm>
                <a:off x="0" y="8511"/>
                <a:ext cx="3072" cy="55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sz="1600"/>
              </a:p>
            </p:txBody>
          </p:sp>
          <p:sp>
            <p:nvSpPr>
              <p:cNvPr id="47" name="Rectangle 27"/>
              <p:cNvSpPr>
                <a:spLocks noChangeArrowheads="1"/>
              </p:cNvSpPr>
              <p:nvPr/>
            </p:nvSpPr>
            <p:spPr bwMode="auto">
              <a:xfrm>
                <a:off x="0" y="8602"/>
                <a:ext cx="3072" cy="37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0"/>
                  </a:spcBef>
                  <a:tabLst>
                    <a:tab pos="139700" algn="r"/>
                    <a:tab pos="292100" algn="l"/>
                  </a:tabLst>
                </a:pPr>
                <a:r>
                  <a:rPr lang="en-US" sz="1600" b="1">
                    <a:solidFill>
                      <a:srgbClr val="4D8DFF"/>
                    </a:solidFill>
                    <a:latin typeface="Courier New" charset="0"/>
                  </a:rPr>
                  <a:t>	24	</a:t>
                </a:r>
                <a:r>
                  <a:rPr lang="en-US" sz="1600" b="1">
                    <a:latin typeface="Courier New" charset="0"/>
                  </a:rPr>
                  <a:t>      max = y;</a:t>
                </a:r>
              </a:p>
              <a:p>
                <a:pPr>
                  <a:spcBef>
                    <a:spcPct val="0"/>
                  </a:spcBef>
                  <a:tabLst>
                    <a:tab pos="139700" algn="r"/>
                    <a:tab pos="292100" algn="l"/>
                  </a:tabLst>
                </a:pPr>
                <a:endParaRPr lang="en-US" sz="1600" b="1">
                  <a:solidFill>
                    <a:schemeClr val="tx1"/>
                  </a:solidFill>
                  <a:latin typeface="Courier New" charset="0"/>
                </a:endParaRPr>
              </a:p>
            </p:txBody>
          </p:sp>
        </p:grpSp>
        <p:grpSp>
          <p:nvGrpSpPr>
            <p:cNvPr id="28" name="Group 83"/>
            <p:cNvGrpSpPr>
              <a:grpSpLocks/>
            </p:cNvGrpSpPr>
            <p:nvPr/>
          </p:nvGrpSpPr>
          <p:grpSpPr bwMode="auto">
            <a:xfrm>
              <a:off x="0" y="8885"/>
              <a:ext cx="3072" cy="554"/>
              <a:chOff x="0" y="8885"/>
              <a:chExt cx="3072" cy="554"/>
            </a:xfrm>
            <a:grpFill/>
          </p:grpSpPr>
          <p:sp>
            <p:nvSpPr>
              <p:cNvPr id="44" name="Rectangle 82"/>
              <p:cNvSpPr>
                <a:spLocks noChangeArrowheads="1"/>
              </p:cNvSpPr>
              <p:nvPr/>
            </p:nvSpPr>
            <p:spPr bwMode="auto">
              <a:xfrm>
                <a:off x="0" y="8885"/>
                <a:ext cx="3072" cy="55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sz="1600"/>
              </a:p>
            </p:txBody>
          </p:sp>
          <p:sp>
            <p:nvSpPr>
              <p:cNvPr id="45" name="Rectangle 28"/>
              <p:cNvSpPr>
                <a:spLocks noChangeArrowheads="1"/>
              </p:cNvSpPr>
              <p:nvPr/>
            </p:nvSpPr>
            <p:spPr bwMode="auto">
              <a:xfrm>
                <a:off x="0" y="8976"/>
                <a:ext cx="3072" cy="37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0"/>
                  </a:spcBef>
                  <a:tabLst>
                    <a:tab pos="139700" algn="r"/>
                    <a:tab pos="292100" algn="l"/>
                  </a:tabLst>
                </a:pPr>
                <a:r>
                  <a:rPr lang="en-US" sz="1600" b="1">
                    <a:solidFill>
                      <a:srgbClr val="4D8DFF"/>
                    </a:solidFill>
                    <a:latin typeface="Courier New" charset="0"/>
                  </a:rPr>
                  <a:t>	25	</a:t>
                </a:r>
                <a:endParaRPr lang="en-US" sz="1600" b="1">
                  <a:latin typeface="Courier New" charset="0"/>
                </a:endParaRPr>
              </a:p>
              <a:p>
                <a:pPr>
                  <a:spcBef>
                    <a:spcPct val="0"/>
                  </a:spcBef>
                  <a:tabLst>
                    <a:tab pos="139700" algn="r"/>
                    <a:tab pos="292100" algn="l"/>
                  </a:tabLst>
                </a:pPr>
                <a:endParaRPr lang="en-US" sz="1600" b="1">
                  <a:solidFill>
                    <a:schemeClr val="tx1"/>
                  </a:solidFill>
                  <a:latin typeface="Courier New" charset="0"/>
                </a:endParaRPr>
              </a:p>
            </p:txBody>
          </p:sp>
        </p:grpSp>
        <p:grpSp>
          <p:nvGrpSpPr>
            <p:cNvPr id="29" name="Group 85"/>
            <p:cNvGrpSpPr>
              <a:grpSpLocks/>
            </p:cNvGrpSpPr>
            <p:nvPr/>
          </p:nvGrpSpPr>
          <p:grpSpPr bwMode="auto">
            <a:xfrm>
              <a:off x="0" y="9259"/>
              <a:ext cx="3072" cy="554"/>
              <a:chOff x="0" y="9259"/>
              <a:chExt cx="3072" cy="554"/>
            </a:xfrm>
            <a:grpFill/>
          </p:grpSpPr>
          <p:sp>
            <p:nvSpPr>
              <p:cNvPr id="42" name="Rectangle 84"/>
              <p:cNvSpPr>
                <a:spLocks noChangeArrowheads="1"/>
              </p:cNvSpPr>
              <p:nvPr/>
            </p:nvSpPr>
            <p:spPr bwMode="auto">
              <a:xfrm>
                <a:off x="0" y="9259"/>
                <a:ext cx="3072" cy="55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sz="1600"/>
              </a:p>
            </p:txBody>
          </p:sp>
          <p:sp>
            <p:nvSpPr>
              <p:cNvPr id="43" name="Rectangle 29"/>
              <p:cNvSpPr>
                <a:spLocks noChangeArrowheads="1"/>
              </p:cNvSpPr>
              <p:nvPr/>
            </p:nvSpPr>
            <p:spPr bwMode="auto">
              <a:xfrm>
                <a:off x="0" y="9350"/>
                <a:ext cx="3072" cy="37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0"/>
                  </a:spcBef>
                  <a:tabLst>
                    <a:tab pos="139700" algn="r"/>
                    <a:tab pos="292100" algn="l"/>
                  </a:tabLst>
                </a:pPr>
                <a:r>
                  <a:rPr lang="en-US" sz="1600" b="1">
                    <a:solidFill>
                      <a:srgbClr val="4D8DFF"/>
                    </a:solidFill>
                    <a:latin typeface="Courier New" charset="0"/>
                  </a:rPr>
                  <a:t>	26	</a:t>
                </a:r>
                <a:r>
                  <a:rPr lang="en-US" sz="1600" b="1">
                    <a:latin typeface="Courier New" charset="0"/>
                  </a:rPr>
                  <a:t>   </a:t>
                </a:r>
                <a:r>
                  <a:rPr lang="en-US" sz="1600" b="1">
                    <a:solidFill>
                      <a:srgbClr val="275AFF"/>
                    </a:solidFill>
                    <a:latin typeface="Courier New" charset="0"/>
                  </a:rPr>
                  <a:t>if</a:t>
                </a:r>
                <a:r>
                  <a:rPr lang="en-US" sz="1600" b="1">
                    <a:latin typeface="Courier New" charset="0"/>
                  </a:rPr>
                  <a:t> ( z &gt; max )</a:t>
                </a:r>
              </a:p>
              <a:p>
                <a:pPr>
                  <a:spcBef>
                    <a:spcPct val="0"/>
                  </a:spcBef>
                  <a:tabLst>
                    <a:tab pos="139700" algn="r"/>
                    <a:tab pos="292100" algn="l"/>
                  </a:tabLst>
                </a:pPr>
                <a:endParaRPr lang="en-US" sz="1600" b="1">
                  <a:solidFill>
                    <a:schemeClr val="tx1"/>
                  </a:solidFill>
                  <a:latin typeface="Courier New" charset="0"/>
                </a:endParaRPr>
              </a:p>
            </p:txBody>
          </p:sp>
        </p:grpSp>
        <p:grpSp>
          <p:nvGrpSpPr>
            <p:cNvPr id="30" name="Group 87"/>
            <p:cNvGrpSpPr>
              <a:grpSpLocks/>
            </p:cNvGrpSpPr>
            <p:nvPr/>
          </p:nvGrpSpPr>
          <p:grpSpPr bwMode="auto">
            <a:xfrm>
              <a:off x="0" y="9633"/>
              <a:ext cx="3072" cy="554"/>
              <a:chOff x="0" y="9633"/>
              <a:chExt cx="3072" cy="554"/>
            </a:xfrm>
            <a:grpFill/>
          </p:grpSpPr>
          <p:sp>
            <p:nvSpPr>
              <p:cNvPr id="40" name="Rectangle 86"/>
              <p:cNvSpPr>
                <a:spLocks noChangeArrowheads="1"/>
              </p:cNvSpPr>
              <p:nvPr/>
            </p:nvSpPr>
            <p:spPr bwMode="auto">
              <a:xfrm>
                <a:off x="0" y="9633"/>
                <a:ext cx="3072" cy="55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sz="1600"/>
              </a:p>
            </p:txBody>
          </p:sp>
          <p:sp>
            <p:nvSpPr>
              <p:cNvPr id="41" name="Rectangle 30"/>
              <p:cNvSpPr>
                <a:spLocks noChangeArrowheads="1"/>
              </p:cNvSpPr>
              <p:nvPr/>
            </p:nvSpPr>
            <p:spPr bwMode="auto">
              <a:xfrm>
                <a:off x="0" y="9724"/>
                <a:ext cx="3072" cy="37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0"/>
                  </a:spcBef>
                  <a:tabLst>
                    <a:tab pos="139700" algn="r"/>
                    <a:tab pos="292100" algn="l"/>
                  </a:tabLst>
                </a:pPr>
                <a:r>
                  <a:rPr lang="en-US" sz="1600" b="1">
                    <a:solidFill>
                      <a:srgbClr val="4D8DFF"/>
                    </a:solidFill>
                    <a:latin typeface="Courier New" charset="0"/>
                  </a:rPr>
                  <a:t>	27	</a:t>
                </a:r>
                <a:r>
                  <a:rPr lang="en-US" sz="1600" b="1">
                    <a:latin typeface="Courier New" charset="0"/>
                  </a:rPr>
                  <a:t>      max = z;</a:t>
                </a:r>
              </a:p>
              <a:p>
                <a:pPr>
                  <a:spcBef>
                    <a:spcPct val="0"/>
                  </a:spcBef>
                  <a:tabLst>
                    <a:tab pos="139700" algn="r"/>
                    <a:tab pos="292100" algn="l"/>
                  </a:tabLst>
                </a:pPr>
                <a:endParaRPr lang="en-US" sz="1600" b="1">
                  <a:solidFill>
                    <a:schemeClr val="tx1"/>
                  </a:solidFill>
                  <a:latin typeface="Courier New" charset="0"/>
                </a:endParaRPr>
              </a:p>
            </p:txBody>
          </p:sp>
        </p:grpSp>
        <p:grpSp>
          <p:nvGrpSpPr>
            <p:cNvPr id="31" name="Group 89"/>
            <p:cNvGrpSpPr>
              <a:grpSpLocks/>
            </p:cNvGrpSpPr>
            <p:nvPr/>
          </p:nvGrpSpPr>
          <p:grpSpPr bwMode="auto">
            <a:xfrm>
              <a:off x="0" y="10007"/>
              <a:ext cx="3072" cy="554"/>
              <a:chOff x="0" y="10007"/>
              <a:chExt cx="3072" cy="554"/>
            </a:xfrm>
            <a:grpFill/>
          </p:grpSpPr>
          <p:sp>
            <p:nvSpPr>
              <p:cNvPr id="38" name="Rectangle 88"/>
              <p:cNvSpPr>
                <a:spLocks noChangeArrowheads="1"/>
              </p:cNvSpPr>
              <p:nvPr/>
            </p:nvSpPr>
            <p:spPr bwMode="auto">
              <a:xfrm>
                <a:off x="0" y="10007"/>
                <a:ext cx="3072" cy="55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sz="1600"/>
              </a:p>
            </p:txBody>
          </p:sp>
          <p:sp>
            <p:nvSpPr>
              <p:cNvPr id="39" name="Rectangle 31"/>
              <p:cNvSpPr>
                <a:spLocks noChangeArrowheads="1"/>
              </p:cNvSpPr>
              <p:nvPr/>
            </p:nvSpPr>
            <p:spPr bwMode="auto">
              <a:xfrm>
                <a:off x="0" y="10098"/>
                <a:ext cx="3072" cy="37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0"/>
                  </a:spcBef>
                  <a:tabLst>
                    <a:tab pos="139700" algn="r"/>
                    <a:tab pos="292100" algn="l"/>
                  </a:tabLst>
                </a:pPr>
                <a:r>
                  <a:rPr lang="en-US" sz="1600" b="1">
                    <a:solidFill>
                      <a:srgbClr val="4D8DFF"/>
                    </a:solidFill>
                    <a:latin typeface="Courier New" charset="0"/>
                  </a:rPr>
                  <a:t>	28	</a:t>
                </a:r>
                <a:endParaRPr lang="en-US" sz="1600" b="1">
                  <a:latin typeface="Courier New" charset="0"/>
                </a:endParaRPr>
              </a:p>
              <a:p>
                <a:pPr>
                  <a:spcBef>
                    <a:spcPct val="0"/>
                  </a:spcBef>
                  <a:tabLst>
                    <a:tab pos="139700" algn="r"/>
                    <a:tab pos="292100" algn="l"/>
                  </a:tabLst>
                </a:pPr>
                <a:endParaRPr lang="en-US" sz="1600" b="1">
                  <a:solidFill>
                    <a:schemeClr val="tx1"/>
                  </a:solidFill>
                  <a:latin typeface="Courier New" charset="0"/>
                </a:endParaRPr>
              </a:p>
            </p:txBody>
          </p:sp>
        </p:grpSp>
        <p:grpSp>
          <p:nvGrpSpPr>
            <p:cNvPr id="32" name="Group 91"/>
            <p:cNvGrpSpPr>
              <a:grpSpLocks/>
            </p:cNvGrpSpPr>
            <p:nvPr/>
          </p:nvGrpSpPr>
          <p:grpSpPr bwMode="auto">
            <a:xfrm>
              <a:off x="0" y="10381"/>
              <a:ext cx="3072" cy="554"/>
              <a:chOff x="0" y="10381"/>
              <a:chExt cx="3072" cy="554"/>
            </a:xfrm>
            <a:grpFill/>
          </p:grpSpPr>
          <p:sp>
            <p:nvSpPr>
              <p:cNvPr id="36" name="Rectangle 90"/>
              <p:cNvSpPr>
                <a:spLocks noChangeArrowheads="1"/>
              </p:cNvSpPr>
              <p:nvPr/>
            </p:nvSpPr>
            <p:spPr bwMode="auto">
              <a:xfrm>
                <a:off x="0" y="10381"/>
                <a:ext cx="3072" cy="55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sz="1600"/>
              </a:p>
            </p:txBody>
          </p:sp>
          <p:sp>
            <p:nvSpPr>
              <p:cNvPr id="37" name="Rectangle 32"/>
              <p:cNvSpPr>
                <a:spLocks noChangeArrowheads="1"/>
              </p:cNvSpPr>
              <p:nvPr/>
            </p:nvSpPr>
            <p:spPr bwMode="auto">
              <a:xfrm>
                <a:off x="0" y="10472"/>
                <a:ext cx="3072" cy="37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0"/>
                  </a:spcBef>
                  <a:tabLst>
                    <a:tab pos="139700" algn="r"/>
                    <a:tab pos="292100" algn="l"/>
                  </a:tabLst>
                </a:pPr>
                <a:r>
                  <a:rPr lang="en-US" sz="1600" b="1">
                    <a:solidFill>
                      <a:srgbClr val="4D8DFF"/>
                    </a:solidFill>
                    <a:latin typeface="Courier New" charset="0"/>
                  </a:rPr>
                  <a:t>	29	</a:t>
                </a:r>
                <a:r>
                  <a:rPr lang="en-US" sz="1600" b="1">
                    <a:latin typeface="Courier New" charset="0"/>
                  </a:rPr>
                  <a:t>   </a:t>
                </a:r>
                <a:r>
                  <a:rPr lang="en-US" sz="1600" b="1">
                    <a:solidFill>
                      <a:srgbClr val="275AFF"/>
                    </a:solidFill>
                    <a:latin typeface="Courier New" charset="0"/>
                  </a:rPr>
                  <a:t>return</a:t>
                </a:r>
                <a:r>
                  <a:rPr lang="en-US" sz="1600" b="1">
                    <a:latin typeface="Courier New" charset="0"/>
                  </a:rPr>
                  <a:t> max;</a:t>
                </a:r>
              </a:p>
              <a:p>
                <a:pPr>
                  <a:spcBef>
                    <a:spcPct val="0"/>
                  </a:spcBef>
                  <a:tabLst>
                    <a:tab pos="139700" algn="r"/>
                    <a:tab pos="292100" algn="l"/>
                  </a:tabLst>
                </a:pPr>
                <a:endParaRPr lang="en-US" sz="1600" b="1">
                  <a:solidFill>
                    <a:schemeClr val="tx1"/>
                  </a:solidFill>
                  <a:latin typeface="Courier New" charset="0"/>
                </a:endParaRPr>
              </a:p>
            </p:txBody>
          </p:sp>
        </p:grpSp>
        <p:grpSp>
          <p:nvGrpSpPr>
            <p:cNvPr id="33" name="Group 93"/>
            <p:cNvGrpSpPr>
              <a:grpSpLocks/>
            </p:cNvGrpSpPr>
            <p:nvPr/>
          </p:nvGrpSpPr>
          <p:grpSpPr bwMode="auto">
            <a:xfrm>
              <a:off x="0" y="10755"/>
              <a:ext cx="3072" cy="554"/>
              <a:chOff x="0" y="10755"/>
              <a:chExt cx="3072" cy="554"/>
            </a:xfrm>
            <a:grpFill/>
          </p:grpSpPr>
          <p:sp>
            <p:nvSpPr>
              <p:cNvPr id="34" name="Rectangle 92"/>
              <p:cNvSpPr>
                <a:spLocks noChangeArrowheads="1"/>
              </p:cNvSpPr>
              <p:nvPr/>
            </p:nvSpPr>
            <p:spPr bwMode="auto">
              <a:xfrm>
                <a:off x="0" y="10755"/>
                <a:ext cx="3072" cy="55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sz="1600"/>
              </a:p>
            </p:txBody>
          </p:sp>
          <p:sp>
            <p:nvSpPr>
              <p:cNvPr id="35" name="Rectangle 33"/>
              <p:cNvSpPr>
                <a:spLocks noChangeArrowheads="1"/>
              </p:cNvSpPr>
              <p:nvPr/>
            </p:nvSpPr>
            <p:spPr bwMode="auto">
              <a:xfrm>
                <a:off x="0" y="10846"/>
                <a:ext cx="3072" cy="374"/>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0"/>
                  </a:spcBef>
                  <a:tabLst>
                    <a:tab pos="139700" algn="r"/>
                    <a:tab pos="292100" algn="l"/>
                  </a:tabLst>
                </a:pPr>
                <a:r>
                  <a:rPr lang="en-US" sz="1600" b="1">
                    <a:solidFill>
                      <a:srgbClr val="4D8DFF"/>
                    </a:solidFill>
                    <a:latin typeface="Courier New" charset="0"/>
                  </a:rPr>
                  <a:t>	30	</a:t>
                </a:r>
                <a:r>
                  <a:rPr lang="en-US" sz="1600" b="1">
                    <a:latin typeface="Courier New" charset="0"/>
                  </a:rPr>
                  <a:t>}</a:t>
                </a:r>
              </a:p>
              <a:p>
                <a:pPr>
                  <a:spcBef>
                    <a:spcPct val="0"/>
                  </a:spcBef>
                  <a:tabLst>
                    <a:tab pos="139700" algn="r"/>
                    <a:tab pos="292100" algn="l"/>
                  </a:tabLst>
                </a:pPr>
                <a:endParaRPr lang="en-US" sz="1600" b="1">
                  <a:solidFill>
                    <a:schemeClr val="tx1"/>
                  </a:solidFill>
                  <a:latin typeface="Courier New" charset="0"/>
                </a:endParaRPr>
              </a:p>
            </p:txBody>
          </p:sp>
        </p:grpSp>
      </p:grpSp>
    </p:spTree>
    <p:extLst>
      <p:ext uri="{BB962C8B-B14F-4D97-AF65-F5344CB8AC3E}">
        <p14:creationId xmlns:p14="http://schemas.microsoft.com/office/powerpoint/2010/main" val="3398677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ctr"/>
            <a:r>
              <a:rPr lang="en-US"/>
              <a:t>Function Prototypes</a:t>
            </a:r>
          </a:p>
        </p:txBody>
      </p:sp>
      <p:sp>
        <p:nvSpPr>
          <p:cNvPr id="29699" name="Rectangle 3"/>
          <p:cNvSpPr>
            <a:spLocks noGrp="1" noChangeArrowheads="1"/>
          </p:cNvSpPr>
          <p:nvPr>
            <p:ph type="body" idx="1"/>
          </p:nvPr>
        </p:nvSpPr>
        <p:spPr/>
        <p:txBody>
          <a:bodyPr/>
          <a:lstStyle/>
          <a:p>
            <a:pPr>
              <a:lnSpc>
                <a:spcPct val="90000"/>
              </a:lnSpc>
            </a:pPr>
            <a:r>
              <a:rPr lang="en-US" sz="2800"/>
              <a:t>A function prototype tells the compiler:</a:t>
            </a:r>
          </a:p>
          <a:p>
            <a:pPr lvl="1">
              <a:lnSpc>
                <a:spcPct val="90000"/>
              </a:lnSpc>
            </a:pPr>
            <a:r>
              <a:rPr lang="en-US" sz="2400"/>
              <a:t>The </a:t>
            </a:r>
            <a:r>
              <a:rPr lang="en-US" sz="2400">
                <a:solidFill>
                  <a:srgbClr val="FF5050"/>
                </a:solidFill>
              </a:rPr>
              <a:t>number</a:t>
            </a:r>
            <a:r>
              <a:rPr lang="en-US" sz="2400"/>
              <a:t> and </a:t>
            </a:r>
            <a:r>
              <a:rPr lang="en-US" sz="2400">
                <a:solidFill>
                  <a:srgbClr val="FF5050"/>
                </a:solidFill>
              </a:rPr>
              <a:t>type</a:t>
            </a:r>
            <a:r>
              <a:rPr lang="en-US" sz="2400"/>
              <a:t> of </a:t>
            </a:r>
            <a:r>
              <a:rPr lang="en-US" sz="2400">
                <a:solidFill>
                  <a:srgbClr val="FF9966"/>
                </a:solidFill>
              </a:rPr>
              <a:t>arguments</a:t>
            </a:r>
            <a:r>
              <a:rPr lang="en-US" sz="2400"/>
              <a:t> that are to be passed to the function.</a:t>
            </a:r>
          </a:p>
          <a:p>
            <a:pPr lvl="1">
              <a:lnSpc>
                <a:spcPct val="90000"/>
              </a:lnSpc>
            </a:pPr>
            <a:r>
              <a:rPr lang="en-US" sz="2400"/>
              <a:t>The </a:t>
            </a:r>
            <a:r>
              <a:rPr lang="en-US" sz="2400">
                <a:solidFill>
                  <a:srgbClr val="FF5050"/>
                </a:solidFill>
              </a:rPr>
              <a:t>type</a:t>
            </a:r>
            <a:r>
              <a:rPr lang="en-US" sz="2400"/>
              <a:t> of the </a:t>
            </a:r>
            <a:r>
              <a:rPr lang="en-US" sz="2400">
                <a:solidFill>
                  <a:srgbClr val="FF9966"/>
                </a:solidFill>
              </a:rPr>
              <a:t>value</a:t>
            </a:r>
            <a:r>
              <a:rPr lang="en-US" sz="2400"/>
              <a:t> that is to be </a:t>
            </a:r>
            <a:r>
              <a:rPr lang="en-US" sz="2400">
                <a:solidFill>
                  <a:srgbClr val="FF9966"/>
                </a:solidFill>
              </a:rPr>
              <a:t>returned</a:t>
            </a:r>
            <a:r>
              <a:rPr lang="en-US" sz="2400"/>
              <a:t> by the function.</a:t>
            </a:r>
          </a:p>
          <a:p>
            <a:pPr>
              <a:lnSpc>
                <a:spcPct val="90000"/>
              </a:lnSpc>
            </a:pPr>
            <a:r>
              <a:rPr lang="en-US" sz="2800"/>
              <a:t>General Form of a Function Prototype</a:t>
            </a:r>
          </a:p>
          <a:p>
            <a:pPr>
              <a:lnSpc>
                <a:spcPct val="90000"/>
              </a:lnSpc>
              <a:buFont typeface="Monotype Sorts" charset="0"/>
              <a:buNone/>
            </a:pPr>
            <a:r>
              <a:rPr lang="en-US" sz="2400">
                <a:solidFill>
                  <a:srgbClr val="FF5050"/>
                </a:solidFill>
              </a:rPr>
              <a:t>type</a:t>
            </a:r>
            <a:r>
              <a:rPr lang="en-US" sz="2400"/>
              <a:t> </a:t>
            </a:r>
            <a:r>
              <a:rPr lang="en-US" sz="2400">
                <a:solidFill>
                  <a:srgbClr val="FF9966"/>
                </a:solidFill>
              </a:rPr>
              <a:t>function_name</a:t>
            </a:r>
            <a:r>
              <a:rPr lang="en-US" sz="2400"/>
              <a:t>( </a:t>
            </a:r>
            <a:r>
              <a:rPr lang="en-US" sz="2400">
                <a:solidFill>
                  <a:srgbClr val="FF5050"/>
                </a:solidFill>
              </a:rPr>
              <a:t>parameter type list</a:t>
            </a:r>
            <a:r>
              <a:rPr lang="en-US" sz="2400"/>
              <a:t>);</a:t>
            </a:r>
          </a:p>
        </p:txBody>
      </p:sp>
    </p:spTree>
    <p:extLst>
      <p:ext uri="{BB962C8B-B14F-4D97-AF65-F5344CB8AC3E}">
        <p14:creationId xmlns:p14="http://schemas.microsoft.com/office/powerpoint/2010/main" val="2533464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ctr"/>
            <a:r>
              <a:rPr lang="en-US"/>
              <a:t>Examples of Function Prototypes</a:t>
            </a:r>
          </a:p>
        </p:txBody>
      </p:sp>
      <p:sp>
        <p:nvSpPr>
          <p:cNvPr id="30723" name="Rectangle 3"/>
          <p:cNvSpPr>
            <a:spLocks noGrp="1" noChangeArrowheads="1"/>
          </p:cNvSpPr>
          <p:nvPr>
            <p:ph type="body" idx="1"/>
          </p:nvPr>
        </p:nvSpPr>
        <p:spPr/>
        <p:txBody>
          <a:bodyPr/>
          <a:lstStyle/>
          <a:p>
            <a:pPr>
              <a:buFont typeface="Monotype Sorts" charset="0"/>
              <a:buNone/>
            </a:pPr>
            <a:r>
              <a:rPr lang="en-US"/>
              <a:t> </a:t>
            </a:r>
            <a:r>
              <a:rPr lang="en-US">
                <a:solidFill>
                  <a:srgbClr val="FF5050"/>
                </a:solidFill>
              </a:rPr>
              <a:t>double</a:t>
            </a:r>
            <a:r>
              <a:rPr lang="en-US"/>
              <a:t> </a:t>
            </a:r>
            <a:r>
              <a:rPr lang="en-US">
                <a:solidFill>
                  <a:srgbClr val="FF9966"/>
                </a:solidFill>
              </a:rPr>
              <a:t>sqrt</a:t>
            </a:r>
            <a:r>
              <a:rPr lang="en-US"/>
              <a:t>(</a:t>
            </a:r>
            <a:r>
              <a:rPr lang="en-US">
                <a:solidFill>
                  <a:srgbClr val="FF5050"/>
                </a:solidFill>
              </a:rPr>
              <a:t>double</a:t>
            </a:r>
            <a:r>
              <a:rPr lang="en-US"/>
              <a:t>);</a:t>
            </a:r>
          </a:p>
          <a:p>
            <a:pPr>
              <a:buFont typeface="Monotype Sorts" charset="0"/>
              <a:buNone/>
            </a:pPr>
            <a:endParaRPr lang="en-US"/>
          </a:p>
          <a:p>
            <a:pPr>
              <a:lnSpc>
                <a:spcPct val="90000"/>
              </a:lnSpc>
            </a:pPr>
            <a:r>
              <a:rPr lang="en-US" sz="2800"/>
              <a:t>The parameter list is typically a comma-separated list of types.  </a:t>
            </a:r>
            <a:r>
              <a:rPr lang="en-US" sz="2800">
                <a:solidFill>
                  <a:srgbClr val="FF9966"/>
                </a:solidFill>
              </a:rPr>
              <a:t>Identifiers are optional</a:t>
            </a:r>
            <a:r>
              <a:rPr lang="en-US" sz="2800"/>
              <a:t>.</a:t>
            </a:r>
          </a:p>
          <a:p>
            <a:pPr>
              <a:lnSpc>
                <a:spcPct val="90000"/>
              </a:lnSpc>
              <a:buFont typeface="Monotype Sorts" charset="0"/>
              <a:buNone/>
            </a:pPr>
            <a:r>
              <a:rPr lang="en-US" sz="2800"/>
              <a:t>  </a:t>
            </a:r>
            <a:r>
              <a:rPr lang="en-US" sz="2800">
                <a:solidFill>
                  <a:srgbClr val="FF5050"/>
                </a:solidFill>
              </a:rPr>
              <a:t>void</a:t>
            </a:r>
            <a:r>
              <a:rPr lang="en-US" sz="2800"/>
              <a:t> f(</a:t>
            </a:r>
            <a:r>
              <a:rPr lang="en-US" sz="2800">
                <a:solidFill>
                  <a:srgbClr val="FF5050"/>
                </a:solidFill>
              </a:rPr>
              <a:t>char </a:t>
            </a:r>
            <a:r>
              <a:rPr lang="en-US" sz="2800">
                <a:solidFill>
                  <a:schemeClr val="accent1"/>
                </a:solidFill>
              </a:rPr>
              <a:t>c</a:t>
            </a:r>
            <a:r>
              <a:rPr lang="en-US" sz="2800"/>
              <a:t>, </a:t>
            </a:r>
            <a:r>
              <a:rPr lang="en-US" sz="2800">
                <a:solidFill>
                  <a:srgbClr val="FF5050"/>
                </a:solidFill>
              </a:rPr>
              <a:t>int </a:t>
            </a:r>
            <a:r>
              <a:rPr lang="en-US" sz="2800">
                <a:solidFill>
                  <a:schemeClr val="accent1"/>
                </a:solidFill>
              </a:rPr>
              <a:t>i</a:t>
            </a:r>
            <a:r>
              <a:rPr lang="en-US" sz="2800"/>
              <a:t>);</a:t>
            </a:r>
          </a:p>
          <a:p>
            <a:pPr>
              <a:lnSpc>
                <a:spcPct val="90000"/>
              </a:lnSpc>
              <a:buFont typeface="Monotype Sorts" charset="0"/>
              <a:buNone/>
            </a:pPr>
            <a:r>
              <a:rPr lang="en-US" sz="2800"/>
              <a:t>     is equivalent to</a:t>
            </a:r>
          </a:p>
          <a:p>
            <a:pPr>
              <a:lnSpc>
                <a:spcPct val="90000"/>
              </a:lnSpc>
              <a:buFont typeface="Monotype Sorts" charset="0"/>
              <a:buNone/>
            </a:pPr>
            <a:r>
              <a:rPr lang="en-US" sz="2800"/>
              <a:t>  </a:t>
            </a:r>
            <a:r>
              <a:rPr lang="en-US" sz="2800">
                <a:solidFill>
                  <a:srgbClr val="FF5050"/>
                </a:solidFill>
              </a:rPr>
              <a:t>void</a:t>
            </a:r>
            <a:r>
              <a:rPr lang="en-US" sz="2800"/>
              <a:t> f(</a:t>
            </a:r>
            <a:r>
              <a:rPr lang="en-US" sz="2800">
                <a:solidFill>
                  <a:srgbClr val="FF5050"/>
                </a:solidFill>
              </a:rPr>
              <a:t>char</a:t>
            </a:r>
            <a:r>
              <a:rPr lang="en-US" sz="2800"/>
              <a:t>, </a:t>
            </a:r>
            <a:r>
              <a:rPr lang="en-US" sz="2800">
                <a:solidFill>
                  <a:srgbClr val="FF5050"/>
                </a:solidFill>
              </a:rPr>
              <a:t>int</a:t>
            </a:r>
            <a:r>
              <a:rPr lang="en-US" sz="2800"/>
              <a:t>);</a:t>
            </a:r>
          </a:p>
        </p:txBody>
      </p:sp>
    </p:spTree>
    <p:extLst>
      <p:ext uri="{BB962C8B-B14F-4D97-AF65-F5344CB8AC3E}">
        <p14:creationId xmlns:p14="http://schemas.microsoft.com/office/powerpoint/2010/main" val="1045393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143000" y="533400"/>
            <a:ext cx="7772400" cy="838200"/>
          </a:xfrm>
        </p:spPr>
        <p:txBody>
          <a:bodyPr/>
          <a:lstStyle/>
          <a:p>
            <a:pPr algn="ctr"/>
            <a:r>
              <a:rPr lang="en-US"/>
              <a:t>The Keyword void </a:t>
            </a:r>
          </a:p>
        </p:txBody>
      </p:sp>
      <p:sp>
        <p:nvSpPr>
          <p:cNvPr id="31747" name="Rectangle 3"/>
          <p:cNvSpPr>
            <a:spLocks noGrp="1" noChangeArrowheads="1"/>
          </p:cNvSpPr>
          <p:nvPr>
            <p:ph type="body" idx="1"/>
          </p:nvPr>
        </p:nvSpPr>
        <p:spPr/>
        <p:txBody>
          <a:bodyPr/>
          <a:lstStyle/>
          <a:p>
            <a:pPr>
              <a:lnSpc>
                <a:spcPct val="80000"/>
              </a:lnSpc>
            </a:pPr>
            <a:r>
              <a:rPr lang="en-US">
                <a:solidFill>
                  <a:srgbClr val="FF5050"/>
                </a:solidFill>
              </a:rPr>
              <a:t>void</a:t>
            </a:r>
            <a:r>
              <a:rPr lang="en-US"/>
              <a:t> is used if:</a:t>
            </a:r>
          </a:p>
          <a:p>
            <a:pPr lvl="1">
              <a:lnSpc>
                <a:spcPct val="80000"/>
              </a:lnSpc>
            </a:pPr>
            <a:r>
              <a:rPr lang="en-US"/>
              <a:t>A function takes </a:t>
            </a:r>
            <a:r>
              <a:rPr lang="en-US">
                <a:solidFill>
                  <a:srgbClr val="FF9966"/>
                </a:solidFill>
              </a:rPr>
              <a:t>no arguments</a:t>
            </a:r>
            <a:r>
              <a:rPr lang="en-US"/>
              <a:t>.</a:t>
            </a:r>
          </a:p>
          <a:p>
            <a:pPr lvl="1">
              <a:lnSpc>
                <a:spcPct val="80000"/>
              </a:lnSpc>
            </a:pPr>
            <a:r>
              <a:rPr lang="en-US"/>
              <a:t>If </a:t>
            </a:r>
            <a:r>
              <a:rPr lang="en-US">
                <a:solidFill>
                  <a:srgbClr val="FF9966"/>
                </a:solidFill>
              </a:rPr>
              <a:t>no value is returned</a:t>
            </a:r>
            <a:r>
              <a:rPr lang="en-US"/>
              <a:t> by the function.</a:t>
            </a:r>
          </a:p>
        </p:txBody>
      </p:sp>
    </p:spTree>
    <p:extLst>
      <p:ext uri="{BB962C8B-B14F-4D97-AF65-F5344CB8AC3E}">
        <p14:creationId xmlns:p14="http://schemas.microsoft.com/office/powerpoint/2010/main" val="3877099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algn="ctr"/>
            <a:r>
              <a:rPr lang="en-US"/>
              <a:t>Function Invocation</a:t>
            </a:r>
          </a:p>
        </p:txBody>
      </p:sp>
      <p:sp>
        <p:nvSpPr>
          <p:cNvPr id="84995" name="Rectangle 3"/>
          <p:cNvSpPr>
            <a:spLocks noGrp="1" noChangeArrowheads="1"/>
          </p:cNvSpPr>
          <p:nvPr>
            <p:ph type="body" idx="1"/>
          </p:nvPr>
        </p:nvSpPr>
        <p:spPr>
          <a:xfrm>
            <a:off x="1219200" y="2044700"/>
            <a:ext cx="7924800" cy="4356100"/>
          </a:xfrm>
        </p:spPr>
        <p:txBody>
          <a:bodyPr/>
          <a:lstStyle/>
          <a:p>
            <a:r>
              <a:rPr lang="en-US"/>
              <a:t>As we have seen, a function is </a:t>
            </a:r>
            <a:r>
              <a:rPr lang="en-US">
                <a:solidFill>
                  <a:srgbClr val="FF5050"/>
                </a:solidFill>
              </a:rPr>
              <a:t>invoked</a:t>
            </a:r>
            <a:r>
              <a:rPr lang="en-US"/>
              <a:t> (or </a:t>
            </a:r>
            <a:r>
              <a:rPr lang="en-US">
                <a:solidFill>
                  <a:srgbClr val="FF5050"/>
                </a:solidFill>
              </a:rPr>
              <a:t>called</a:t>
            </a:r>
            <a:r>
              <a:rPr lang="en-US"/>
              <a:t>) by writing its name and an appropriate list of arguments within parentheses.</a:t>
            </a:r>
          </a:p>
          <a:p>
            <a:pPr lvl="1"/>
            <a:r>
              <a:rPr lang="en-US"/>
              <a:t>The </a:t>
            </a:r>
            <a:r>
              <a:rPr lang="en-US">
                <a:solidFill>
                  <a:srgbClr val="FF9966"/>
                </a:solidFill>
              </a:rPr>
              <a:t>arguments must match</a:t>
            </a:r>
            <a:r>
              <a:rPr lang="en-US"/>
              <a:t> in </a:t>
            </a:r>
            <a:r>
              <a:rPr lang="en-US">
                <a:solidFill>
                  <a:srgbClr val="FF9966"/>
                </a:solidFill>
              </a:rPr>
              <a:t>number</a:t>
            </a:r>
            <a:r>
              <a:rPr lang="en-US"/>
              <a:t> and </a:t>
            </a:r>
            <a:r>
              <a:rPr lang="en-US">
                <a:solidFill>
                  <a:srgbClr val="FF9966"/>
                </a:solidFill>
              </a:rPr>
              <a:t>type</a:t>
            </a:r>
            <a:r>
              <a:rPr lang="en-US"/>
              <a:t> the parameters in the parameter list of the function definition.</a:t>
            </a:r>
          </a:p>
        </p:txBody>
      </p:sp>
    </p:spTree>
    <p:extLst>
      <p:ext uri="{BB962C8B-B14F-4D97-AF65-F5344CB8AC3E}">
        <p14:creationId xmlns:p14="http://schemas.microsoft.com/office/powerpoint/2010/main" val="111544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lgn="ctr"/>
            <a:r>
              <a:rPr lang="en-US"/>
              <a:t>Structured Programming</a:t>
            </a:r>
          </a:p>
        </p:txBody>
      </p:sp>
      <p:sp>
        <p:nvSpPr>
          <p:cNvPr id="48131" name="Rectangle 3"/>
          <p:cNvSpPr>
            <a:spLocks noGrp="1" noChangeArrowheads="1"/>
          </p:cNvSpPr>
          <p:nvPr>
            <p:ph type="body" idx="1"/>
          </p:nvPr>
        </p:nvSpPr>
        <p:spPr/>
        <p:txBody>
          <a:bodyPr>
            <a:normAutofit fontScale="92500" lnSpcReduction="20000"/>
          </a:bodyPr>
          <a:lstStyle/>
          <a:p>
            <a:pPr>
              <a:lnSpc>
                <a:spcPct val="90000"/>
              </a:lnSpc>
            </a:pPr>
            <a:r>
              <a:rPr lang="en-US" dirty="0"/>
              <a:t>Keep the flow of control in a program as simple as possible.</a:t>
            </a:r>
          </a:p>
          <a:p>
            <a:pPr>
              <a:lnSpc>
                <a:spcPct val="90000"/>
              </a:lnSpc>
            </a:pPr>
            <a:r>
              <a:rPr lang="en-US" dirty="0"/>
              <a:t>Use </a:t>
            </a:r>
            <a:r>
              <a:rPr lang="en-US" dirty="0">
                <a:solidFill>
                  <a:srgbClr val="FF9966"/>
                </a:solidFill>
              </a:rPr>
              <a:t>top-down design</a:t>
            </a:r>
            <a:r>
              <a:rPr lang="en-US" dirty="0"/>
              <a:t>.</a:t>
            </a:r>
          </a:p>
          <a:p>
            <a:pPr lvl="1">
              <a:lnSpc>
                <a:spcPct val="90000"/>
              </a:lnSpc>
            </a:pPr>
            <a:r>
              <a:rPr lang="en-US" dirty="0"/>
              <a:t>Keep </a:t>
            </a:r>
            <a:r>
              <a:rPr lang="en-US" dirty="0">
                <a:solidFill>
                  <a:srgbClr val="FF9966"/>
                </a:solidFill>
              </a:rPr>
              <a:t>decomposing</a:t>
            </a:r>
            <a:r>
              <a:rPr lang="en-US" dirty="0"/>
              <a:t> (also known as </a:t>
            </a:r>
            <a:r>
              <a:rPr lang="en-US" dirty="0">
                <a:solidFill>
                  <a:srgbClr val="FF9966"/>
                </a:solidFill>
              </a:rPr>
              <a:t>factoring</a:t>
            </a:r>
            <a:r>
              <a:rPr lang="en-US" dirty="0"/>
              <a:t>) a problem into smaller problems until you have a collection of small problems that you can easily solve.</a:t>
            </a:r>
          </a:p>
          <a:p>
            <a:r>
              <a:rPr lang="en-US" dirty="0">
                <a:solidFill>
                  <a:srgbClr val="FF9966"/>
                </a:solidFill>
              </a:rPr>
              <a:t>Divide and conquer </a:t>
            </a:r>
          </a:p>
          <a:p>
            <a:pPr lvl="1"/>
            <a:r>
              <a:rPr lang="en-US" dirty="0"/>
              <a:t>Construct a program from smaller pieces or components</a:t>
            </a:r>
          </a:p>
          <a:p>
            <a:pPr lvl="2"/>
            <a:r>
              <a:rPr lang="en-US" dirty="0"/>
              <a:t>These smaller pieces are called modules</a:t>
            </a:r>
          </a:p>
          <a:p>
            <a:pPr lvl="1"/>
            <a:r>
              <a:rPr lang="en-US" dirty="0"/>
              <a:t>Each piece more manageable than the original program</a:t>
            </a:r>
          </a:p>
          <a:p>
            <a:pPr>
              <a:lnSpc>
                <a:spcPct val="90000"/>
              </a:lnSpc>
            </a:pPr>
            <a:endParaRPr lang="en-US" dirty="0"/>
          </a:p>
        </p:txBody>
      </p:sp>
    </p:spTree>
    <p:extLst>
      <p:ext uri="{BB962C8B-B14F-4D97-AF65-F5344CB8AC3E}">
        <p14:creationId xmlns:p14="http://schemas.microsoft.com/office/powerpoint/2010/main" val="2048230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ChangeArrowheads="1"/>
          </p:cNvSpPr>
          <p:nvPr>
            <p:ph type="title"/>
          </p:nvPr>
        </p:nvSpPr>
        <p:spPr/>
        <p:txBody>
          <a:bodyPr>
            <a:normAutofit fontScale="90000"/>
          </a:bodyPr>
          <a:lstStyle/>
          <a:p>
            <a:r>
              <a:rPr lang="en-US"/>
              <a:t>Calling Functions: Call by Value and Call by Reference</a:t>
            </a:r>
            <a:endParaRPr lang="en-US" dirty="0"/>
          </a:p>
        </p:txBody>
      </p:sp>
      <p:sp>
        <p:nvSpPr>
          <p:cNvPr id="14341" name="Rectangle 5"/>
          <p:cNvSpPr>
            <a:spLocks noGrp="1" noChangeArrowheads="1"/>
          </p:cNvSpPr>
          <p:nvPr>
            <p:ph type="body" idx="1"/>
          </p:nvPr>
        </p:nvSpPr>
        <p:spPr/>
        <p:txBody>
          <a:bodyPr>
            <a:normAutofit fontScale="85000" lnSpcReduction="20000"/>
          </a:bodyPr>
          <a:lstStyle/>
          <a:p>
            <a:r>
              <a:rPr lang="en-US"/>
              <a:t>Used when invoking functions</a:t>
            </a:r>
          </a:p>
          <a:p>
            <a:r>
              <a:rPr lang="en-US"/>
              <a:t>Call by value</a:t>
            </a:r>
          </a:p>
          <a:p>
            <a:pPr lvl="1"/>
            <a:r>
              <a:rPr lang="en-US"/>
              <a:t>Copy of argument passed to function</a:t>
            </a:r>
          </a:p>
          <a:p>
            <a:pPr lvl="1"/>
            <a:r>
              <a:rPr lang="en-US"/>
              <a:t>Changes in function do not effect original</a:t>
            </a:r>
          </a:p>
          <a:p>
            <a:pPr lvl="1"/>
            <a:r>
              <a:rPr lang="en-US"/>
              <a:t>Use when function does not need to modify argument</a:t>
            </a:r>
          </a:p>
          <a:p>
            <a:pPr lvl="2"/>
            <a:r>
              <a:rPr lang="en-US"/>
              <a:t>Avoids accidental changes</a:t>
            </a:r>
          </a:p>
          <a:p>
            <a:r>
              <a:rPr lang="en-US"/>
              <a:t>Call by reference </a:t>
            </a:r>
          </a:p>
          <a:p>
            <a:pPr lvl="1"/>
            <a:r>
              <a:rPr lang="en-US"/>
              <a:t>Passes original argument</a:t>
            </a:r>
          </a:p>
          <a:p>
            <a:pPr lvl="1"/>
            <a:r>
              <a:rPr lang="en-US"/>
              <a:t>Changes in function effect original</a:t>
            </a:r>
          </a:p>
          <a:p>
            <a:pPr lvl="1"/>
            <a:r>
              <a:rPr lang="en-US"/>
              <a:t>Only used with trusted functions</a:t>
            </a:r>
          </a:p>
          <a:p>
            <a:r>
              <a:rPr lang="en-US"/>
              <a:t>For now, we focus on call by value</a:t>
            </a:r>
          </a:p>
        </p:txBody>
      </p:sp>
    </p:spTree>
    <p:extLst>
      <p:ext uri="{BB962C8B-B14F-4D97-AF65-F5344CB8AC3E}">
        <p14:creationId xmlns:p14="http://schemas.microsoft.com/office/powerpoint/2010/main" val="1902325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algn="ctr"/>
            <a:r>
              <a:rPr lang="en-US"/>
              <a:t>Call-by-Value</a:t>
            </a:r>
          </a:p>
        </p:txBody>
      </p:sp>
      <p:sp>
        <p:nvSpPr>
          <p:cNvPr id="87043" name="Rectangle 3"/>
          <p:cNvSpPr>
            <a:spLocks noGrp="1" noChangeArrowheads="1"/>
          </p:cNvSpPr>
          <p:nvPr>
            <p:ph type="body" idx="1"/>
          </p:nvPr>
        </p:nvSpPr>
        <p:spPr/>
        <p:txBody>
          <a:bodyPr/>
          <a:lstStyle/>
          <a:p>
            <a:r>
              <a:rPr lang="en-US"/>
              <a:t>In C, all arguments are passed call-by-value.</a:t>
            </a:r>
          </a:p>
          <a:p>
            <a:pPr lvl="1"/>
            <a:r>
              <a:rPr lang="en-US"/>
              <a:t>This means that each argument is evaluated, and its </a:t>
            </a:r>
            <a:r>
              <a:rPr lang="en-US">
                <a:solidFill>
                  <a:srgbClr val="FF9966"/>
                </a:solidFill>
              </a:rPr>
              <a:t>value</a:t>
            </a:r>
            <a:r>
              <a:rPr lang="en-US"/>
              <a:t> is used in place of the corresponding </a:t>
            </a:r>
            <a:r>
              <a:rPr lang="en-US">
                <a:solidFill>
                  <a:srgbClr val="FF9966"/>
                </a:solidFill>
              </a:rPr>
              <a:t>formal parameter</a:t>
            </a:r>
            <a:r>
              <a:rPr lang="en-US"/>
              <a:t> in the </a:t>
            </a:r>
            <a:r>
              <a:rPr lang="en-US">
                <a:solidFill>
                  <a:srgbClr val="FF9966"/>
                </a:solidFill>
              </a:rPr>
              <a:t>called</a:t>
            </a:r>
            <a:r>
              <a:rPr lang="en-US"/>
              <a:t> function.</a:t>
            </a:r>
          </a:p>
        </p:txBody>
      </p:sp>
    </p:spTree>
    <p:extLst>
      <p:ext uri="{BB962C8B-B14F-4D97-AF65-F5344CB8AC3E}">
        <p14:creationId xmlns:p14="http://schemas.microsoft.com/office/powerpoint/2010/main" val="3096861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1524000" y="76200"/>
            <a:ext cx="6675438"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800" b="1">
                <a:solidFill>
                  <a:srgbClr val="FF5050"/>
                </a:solidFill>
              </a:rPr>
              <a:t>Demonstration Program for Call-by-Value</a:t>
            </a:r>
          </a:p>
        </p:txBody>
      </p:sp>
      <p:sp>
        <p:nvSpPr>
          <p:cNvPr id="89091" name="Text Box 3"/>
          <p:cNvSpPr txBox="1">
            <a:spLocks noChangeArrowheads="1"/>
          </p:cNvSpPr>
          <p:nvPr/>
        </p:nvSpPr>
        <p:spPr bwMode="auto">
          <a:xfrm>
            <a:off x="685800" y="609600"/>
            <a:ext cx="8566150" cy="5832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80000"/>
              </a:lnSpc>
            </a:pPr>
            <a:r>
              <a:rPr lang="en-US" sz="2000" b="1">
                <a:latin typeface="Courier New" charset="0"/>
              </a:rPr>
              <a:t>#include &lt;stdio.h&gt;</a:t>
            </a:r>
          </a:p>
          <a:p>
            <a:pPr>
              <a:lnSpc>
                <a:spcPct val="70000"/>
              </a:lnSpc>
            </a:pPr>
            <a:endParaRPr lang="en-US" sz="2000" b="1">
              <a:latin typeface="Courier New" charset="0"/>
            </a:endParaRPr>
          </a:p>
          <a:p>
            <a:pPr>
              <a:lnSpc>
                <a:spcPct val="80000"/>
              </a:lnSpc>
            </a:pPr>
            <a:r>
              <a:rPr lang="en-US" sz="2000" b="1">
                <a:solidFill>
                  <a:schemeClr val="accent1"/>
                </a:solidFill>
                <a:latin typeface="Courier New" charset="0"/>
              </a:rPr>
              <a:t>int  compute_sum(</a:t>
            </a:r>
            <a:r>
              <a:rPr lang="en-US" sz="2000" b="1">
                <a:solidFill>
                  <a:srgbClr val="FF3300"/>
                </a:solidFill>
                <a:latin typeface="Courier New" charset="0"/>
              </a:rPr>
              <a:t>int n</a:t>
            </a:r>
            <a:r>
              <a:rPr lang="en-US" sz="2000" b="1">
                <a:solidFill>
                  <a:schemeClr val="accent1"/>
                </a:solidFill>
                <a:latin typeface="Courier New" charset="0"/>
              </a:rPr>
              <a:t>);</a:t>
            </a:r>
            <a:endParaRPr lang="en-US" sz="2000" b="1">
              <a:latin typeface="Courier New" charset="0"/>
            </a:endParaRPr>
          </a:p>
          <a:p>
            <a:pPr>
              <a:lnSpc>
                <a:spcPct val="70000"/>
              </a:lnSpc>
            </a:pPr>
            <a:endParaRPr lang="en-US" sz="2000" b="1">
              <a:latin typeface="Courier New" charset="0"/>
            </a:endParaRPr>
          </a:p>
          <a:p>
            <a:pPr>
              <a:lnSpc>
                <a:spcPct val="80000"/>
              </a:lnSpc>
            </a:pPr>
            <a:r>
              <a:rPr lang="en-US" sz="2000" b="1">
                <a:latin typeface="Courier New" charset="0"/>
              </a:rPr>
              <a:t>int main(void)</a:t>
            </a:r>
          </a:p>
          <a:p>
            <a:pPr>
              <a:lnSpc>
                <a:spcPct val="80000"/>
              </a:lnSpc>
            </a:pPr>
            <a:r>
              <a:rPr lang="en-US" sz="2000" b="1">
                <a:latin typeface="Courier New" charset="0"/>
              </a:rPr>
              <a:t>{</a:t>
            </a:r>
          </a:p>
          <a:p>
            <a:pPr>
              <a:lnSpc>
                <a:spcPct val="80000"/>
              </a:lnSpc>
            </a:pPr>
            <a:r>
              <a:rPr lang="en-US" sz="2000" b="1">
                <a:latin typeface="Courier New" charset="0"/>
              </a:rPr>
              <a:t>   int   </a:t>
            </a:r>
            <a:r>
              <a:rPr lang="en-US" sz="2000" b="1">
                <a:solidFill>
                  <a:srgbClr val="FF9966"/>
                </a:solidFill>
                <a:latin typeface="Courier New" charset="0"/>
              </a:rPr>
              <a:t>n</a:t>
            </a:r>
            <a:r>
              <a:rPr lang="en-US" sz="2000" b="1">
                <a:latin typeface="Courier New" charset="0"/>
              </a:rPr>
              <a:t> = 3, sum;</a:t>
            </a:r>
          </a:p>
          <a:p>
            <a:pPr>
              <a:lnSpc>
                <a:spcPct val="70000"/>
              </a:lnSpc>
            </a:pPr>
            <a:r>
              <a:rPr lang="en-US" sz="2000" b="1">
                <a:latin typeface="Courier New" charset="0"/>
              </a:rPr>
              <a:t>   </a:t>
            </a:r>
          </a:p>
          <a:p>
            <a:pPr>
              <a:lnSpc>
                <a:spcPct val="80000"/>
              </a:lnSpc>
            </a:pPr>
            <a:r>
              <a:rPr lang="en-US" sz="2000" b="1">
                <a:latin typeface="Courier New" charset="0"/>
              </a:rPr>
              <a:t>   printf(</a:t>
            </a:r>
            <a:r>
              <a:rPr lang="ja-JP" altLang="en-US" sz="2000" b="1">
                <a:latin typeface="Arial"/>
              </a:rPr>
              <a:t>“</a:t>
            </a:r>
            <a:r>
              <a:rPr lang="en-US" sz="2000" b="1">
                <a:latin typeface="Courier New" charset="0"/>
              </a:rPr>
              <a:t>%d\n</a:t>
            </a:r>
            <a:r>
              <a:rPr lang="ja-JP" altLang="en-US" sz="2000" b="1">
                <a:latin typeface="Arial"/>
              </a:rPr>
              <a:t>”</a:t>
            </a:r>
            <a:r>
              <a:rPr lang="en-US" sz="2000" b="1">
                <a:latin typeface="Courier New" charset="0"/>
              </a:rPr>
              <a:t>, </a:t>
            </a:r>
            <a:r>
              <a:rPr lang="en-US" sz="2000" b="1">
                <a:solidFill>
                  <a:srgbClr val="FF9966"/>
                </a:solidFill>
                <a:latin typeface="Courier New" charset="0"/>
              </a:rPr>
              <a:t>n</a:t>
            </a:r>
            <a:r>
              <a:rPr lang="en-US" sz="2000" b="1">
                <a:latin typeface="Courier New" charset="0"/>
              </a:rPr>
              <a:t>);         /* 3 is printed */</a:t>
            </a:r>
          </a:p>
          <a:p>
            <a:pPr>
              <a:lnSpc>
                <a:spcPct val="80000"/>
              </a:lnSpc>
            </a:pPr>
            <a:r>
              <a:rPr lang="en-US" sz="2000" b="1">
                <a:latin typeface="Courier New" charset="0"/>
              </a:rPr>
              <a:t>   sum = </a:t>
            </a:r>
            <a:r>
              <a:rPr lang="en-US" sz="2000" b="1">
                <a:solidFill>
                  <a:schemeClr val="accent1"/>
                </a:solidFill>
                <a:latin typeface="Courier New" charset="0"/>
              </a:rPr>
              <a:t>compute_sum(</a:t>
            </a:r>
            <a:r>
              <a:rPr lang="en-US" sz="2000" b="1">
                <a:solidFill>
                  <a:srgbClr val="FF3300"/>
                </a:solidFill>
                <a:latin typeface="Courier New" charset="0"/>
              </a:rPr>
              <a:t>n</a:t>
            </a:r>
            <a:r>
              <a:rPr lang="en-US" sz="2000" b="1">
                <a:solidFill>
                  <a:schemeClr val="accent1"/>
                </a:solidFill>
                <a:latin typeface="Courier New" charset="0"/>
              </a:rPr>
              <a:t>);</a:t>
            </a:r>
            <a:endParaRPr lang="en-US" sz="2000" b="1">
              <a:latin typeface="Courier New" charset="0"/>
            </a:endParaRPr>
          </a:p>
          <a:p>
            <a:pPr>
              <a:lnSpc>
                <a:spcPct val="80000"/>
              </a:lnSpc>
            </a:pPr>
            <a:r>
              <a:rPr lang="en-US" sz="2000" b="1">
                <a:latin typeface="Courier New" charset="0"/>
              </a:rPr>
              <a:t>   printf(</a:t>
            </a:r>
            <a:r>
              <a:rPr lang="ja-JP" altLang="en-US" sz="2000" b="1">
                <a:latin typeface="Arial"/>
              </a:rPr>
              <a:t>“</a:t>
            </a:r>
            <a:r>
              <a:rPr lang="en-US" sz="2000" b="1">
                <a:latin typeface="Courier New" charset="0"/>
              </a:rPr>
              <a:t>%d\n</a:t>
            </a:r>
            <a:r>
              <a:rPr lang="ja-JP" altLang="en-US" sz="2000" b="1">
                <a:latin typeface="Arial"/>
              </a:rPr>
              <a:t>”</a:t>
            </a:r>
            <a:r>
              <a:rPr lang="en-US" sz="2000" b="1">
                <a:latin typeface="Courier New" charset="0"/>
              </a:rPr>
              <a:t>, </a:t>
            </a:r>
            <a:r>
              <a:rPr lang="en-US" sz="2000" b="1">
                <a:solidFill>
                  <a:srgbClr val="FF9966"/>
                </a:solidFill>
                <a:latin typeface="Courier New" charset="0"/>
              </a:rPr>
              <a:t>n</a:t>
            </a:r>
            <a:r>
              <a:rPr lang="en-US" sz="2000" b="1">
                <a:latin typeface="Courier New" charset="0"/>
              </a:rPr>
              <a:t>);         /* 3 is printed */</a:t>
            </a:r>
          </a:p>
          <a:p>
            <a:pPr>
              <a:lnSpc>
                <a:spcPct val="80000"/>
              </a:lnSpc>
            </a:pPr>
            <a:r>
              <a:rPr lang="en-US" sz="2000" b="1">
                <a:latin typeface="Courier New" charset="0"/>
              </a:rPr>
              <a:t>   printf(</a:t>
            </a:r>
            <a:r>
              <a:rPr lang="ja-JP" altLang="en-US" sz="2000" b="1">
                <a:latin typeface="Arial"/>
              </a:rPr>
              <a:t>“</a:t>
            </a:r>
            <a:r>
              <a:rPr lang="en-US" sz="2000" b="1">
                <a:latin typeface="Courier New" charset="0"/>
              </a:rPr>
              <a:t>%d\n</a:t>
            </a:r>
            <a:r>
              <a:rPr lang="ja-JP" altLang="en-US" sz="2000" b="1">
                <a:latin typeface="Arial"/>
              </a:rPr>
              <a:t>”</a:t>
            </a:r>
            <a:r>
              <a:rPr lang="en-US" sz="2000" b="1">
                <a:latin typeface="Courier New" charset="0"/>
              </a:rPr>
              <a:t>, sum);</a:t>
            </a:r>
          </a:p>
          <a:p>
            <a:pPr>
              <a:lnSpc>
                <a:spcPct val="80000"/>
              </a:lnSpc>
            </a:pPr>
            <a:r>
              <a:rPr lang="en-US" sz="2000" b="1">
                <a:latin typeface="Courier New" charset="0"/>
              </a:rPr>
              <a:t>   return 0;</a:t>
            </a:r>
          </a:p>
          <a:p>
            <a:pPr>
              <a:lnSpc>
                <a:spcPct val="80000"/>
              </a:lnSpc>
            </a:pPr>
            <a:r>
              <a:rPr lang="en-US" sz="2000" b="1">
                <a:latin typeface="Courier New" charset="0"/>
              </a:rPr>
              <a:t>}</a:t>
            </a:r>
          </a:p>
          <a:p>
            <a:pPr>
              <a:lnSpc>
                <a:spcPct val="80000"/>
              </a:lnSpc>
            </a:pPr>
            <a:endParaRPr lang="en-US" sz="2000" b="1">
              <a:latin typeface="Courier New" charset="0"/>
            </a:endParaRPr>
          </a:p>
          <a:p>
            <a:pPr>
              <a:lnSpc>
                <a:spcPct val="80000"/>
              </a:lnSpc>
            </a:pPr>
            <a:r>
              <a:rPr lang="en-US" sz="2000" b="1">
                <a:solidFill>
                  <a:schemeClr val="accent1"/>
                </a:solidFill>
                <a:latin typeface="Courier New" charset="0"/>
              </a:rPr>
              <a:t>int compute_sum(</a:t>
            </a:r>
            <a:r>
              <a:rPr lang="en-US" sz="2000" b="1">
                <a:solidFill>
                  <a:srgbClr val="FF3300"/>
                </a:solidFill>
                <a:latin typeface="Courier New" charset="0"/>
              </a:rPr>
              <a:t>int n</a:t>
            </a:r>
            <a:r>
              <a:rPr lang="en-US" sz="2000" b="1">
                <a:solidFill>
                  <a:schemeClr val="accent1"/>
                </a:solidFill>
                <a:latin typeface="Courier New" charset="0"/>
              </a:rPr>
              <a:t>)</a:t>
            </a:r>
            <a:endParaRPr lang="en-US" sz="2000" b="1">
              <a:latin typeface="Courier New" charset="0"/>
            </a:endParaRPr>
          </a:p>
          <a:p>
            <a:pPr>
              <a:lnSpc>
                <a:spcPct val="80000"/>
              </a:lnSpc>
            </a:pPr>
            <a:r>
              <a:rPr lang="en-US" sz="2000" b="1">
                <a:latin typeface="Courier New" charset="0"/>
              </a:rPr>
              <a:t>{</a:t>
            </a:r>
          </a:p>
          <a:p>
            <a:pPr>
              <a:lnSpc>
                <a:spcPct val="80000"/>
              </a:lnSpc>
            </a:pPr>
            <a:r>
              <a:rPr lang="en-US" sz="2000" b="1">
                <a:latin typeface="Courier New" charset="0"/>
              </a:rPr>
              <a:t>   int    sum = 0;</a:t>
            </a:r>
          </a:p>
          <a:p>
            <a:pPr>
              <a:lnSpc>
                <a:spcPct val="70000"/>
              </a:lnSpc>
            </a:pPr>
            <a:endParaRPr lang="en-US" sz="2000" b="1">
              <a:latin typeface="Courier New" charset="0"/>
            </a:endParaRPr>
          </a:p>
          <a:p>
            <a:pPr>
              <a:lnSpc>
                <a:spcPct val="80000"/>
              </a:lnSpc>
            </a:pPr>
            <a:r>
              <a:rPr lang="en-US" sz="2000" b="1">
                <a:latin typeface="Courier New" charset="0"/>
              </a:rPr>
              <a:t>   for (; </a:t>
            </a:r>
            <a:r>
              <a:rPr lang="en-US" sz="2000" b="1">
                <a:solidFill>
                  <a:srgbClr val="FF9966"/>
                </a:solidFill>
                <a:latin typeface="Courier New" charset="0"/>
              </a:rPr>
              <a:t>n</a:t>
            </a:r>
            <a:r>
              <a:rPr lang="en-US" sz="2000" b="1">
                <a:latin typeface="Courier New" charset="0"/>
              </a:rPr>
              <a:t> &gt; 0; </a:t>
            </a:r>
            <a:r>
              <a:rPr lang="en-US" sz="2000" b="1">
                <a:solidFill>
                  <a:srgbClr val="FF9966"/>
                </a:solidFill>
                <a:latin typeface="Courier New" charset="0"/>
              </a:rPr>
              <a:t>--n</a:t>
            </a:r>
            <a:r>
              <a:rPr lang="en-US" sz="2000" b="1">
                <a:latin typeface="Courier New" charset="0"/>
              </a:rPr>
              <a:t>) /* </a:t>
            </a:r>
            <a:r>
              <a:rPr lang="en-US" sz="2000" b="1">
                <a:solidFill>
                  <a:srgbClr val="FF9966"/>
                </a:solidFill>
                <a:latin typeface="Courier New" charset="0"/>
              </a:rPr>
              <a:t>in main(), n is unchanged</a:t>
            </a:r>
            <a:r>
              <a:rPr lang="en-US" sz="2000" b="1">
                <a:latin typeface="Courier New" charset="0"/>
              </a:rPr>
              <a:t> */</a:t>
            </a:r>
          </a:p>
          <a:p>
            <a:pPr>
              <a:lnSpc>
                <a:spcPct val="80000"/>
              </a:lnSpc>
            </a:pPr>
            <a:r>
              <a:rPr lang="en-US" sz="2000" b="1">
                <a:latin typeface="Courier New" charset="0"/>
              </a:rPr>
              <a:t>      sum += </a:t>
            </a:r>
            <a:r>
              <a:rPr lang="en-US" sz="2000" b="1">
                <a:solidFill>
                  <a:srgbClr val="FF9966"/>
                </a:solidFill>
                <a:latin typeface="Courier New" charset="0"/>
              </a:rPr>
              <a:t>n</a:t>
            </a:r>
            <a:r>
              <a:rPr lang="en-US" sz="2000" b="1">
                <a:latin typeface="Courier New" charset="0"/>
              </a:rPr>
              <a:t>;</a:t>
            </a:r>
          </a:p>
          <a:p>
            <a:pPr>
              <a:lnSpc>
                <a:spcPct val="80000"/>
              </a:lnSpc>
            </a:pPr>
            <a:r>
              <a:rPr lang="en-US" sz="2000" b="1">
                <a:latin typeface="Courier New" charset="0"/>
              </a:rPr>
              <a:t>   printf(</a:t>
            </a:r>
            <a:r>
              <a:rPr lang="ja-JP" altLang="en-US" sz="2000" b="1">
                <a:latin typeface="Arial"/>
              </a:rPr>
              <a:t>“</a:t>
            </a:r>
            <a:r>
              <a:rPr lang="en-US" sz="2000" b="1">
                <a:latin typeface="Courier New" charset="0"/>
              </a:rPr>
              <a:t>%d\n</a:t>
            </a:r>
            <a:r>
              <a:rPr lang="ja-JP" altLang="en-US" sz="2000" b="1">
                <a:latin typeface="Arial"/>
              </a:rPr>
              <a:t>”</a:t>
            </a:r>
            <a:r>
              <a:rPr lang="en-US" sz="2000" b="1">
                <a:latin typeface="Courier New" charset="0"/>
              </a:rPr>
              <a:t>, </a:t>
            </a:r>
            <a:r>
              <a:rPr lang="en-US" sz="2000" b="1">
                <a:solidFill>
                  <a:srgbClr val="FF9966"/>
                </a:solidFill>
                <a:latin typeface="Courier New" charset="0"/>
              </a:rPr>
              <a:t>n</a:t>
            </a:r>
            <a:r>
              <a:rPr lang="en-US" sz="2000" b="1">
                <a:latin typeface="Courier New" charset="0"/>
              </a:rPr>
              <a:t>);         /* 0 is printed */</a:t>
            </a:r>
          </a:p>
          <a:p>
            <a:pPr>
              <a:lnSpc>
                <a:spcPct val="80000"/>
              </a:lnSpc>
            </a:pPr>
            <a:r>
              <a:rPr lang="en-US" sz="2000" b="1">
                <a:latin typeface="Courier New" charset="0"/>
              </a:rPr>
              <a:t>   return sum;</a:t>
            </a:r>
          </a:p>
          <a:p>
            <a:pPr>
              <a:lnSpc>
                <a:spcPct val="80000"/>
              </a:lnSpc>
            </a:pPr>
            <a:r>
              <a:rPr lang="en-US" sz="2000" b="1">
                <a:latin typeface="Courier New" charset="0"/>
              </a:rPr>
              <a:t>}</a:t>
            </a:r>
          </a:p>
        </p:txBody>
      </p:sp>
    </p:spTree>
    <p:extLst>
      <p:ext uri="{BB962C8B-B14F-4D97-AF65-F5344CB8AC3E}">
        <p14:creationId xmlns:p14="http://schemas.microsoft.com/office/powerpoint/2010/main" val="1715274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Text Box 4"/>
          <p:cNvSpPr txBox="1">
            <a:spLocks noChangeArrowheads="1"/>
          </p:cNvSpPr>
          <p:nvPr/>
        </p:nvSpPr>
        <p:spPr bwMode="auto">
          <a:xfrm>
            <a:off x="1524000" y="814388"/>
            <a:ext cx="3849688" cy="5321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nSpc>
                <a:spcPct val="90000"/>
              </a:lnSpc>
            </a:pPr>
            <a:r>
              <a:rPr lang="en-US" sz="2000" b="1">
                <a:solidFill>
                  <a:srgbClr val="FF9966"/>
                </a:solidFill>
              </a:rPr>
              <a:t>#include &lt;stdio.h&gt;</a:t>
            </a:r>
          </a:p>
          <a:p>
            <a:pPr>
              <a:lnSpc>
                <a:spcPct val="90000"/>
              </a:lnSpc>
            </a:pPr>
            <a:r>
              <a:rPr lang="en-US" sz="2000" b="1">
                <a:solidFill>
                  <a:srgbClr val="FF9966"/>
                </a:solidFill>
              </a:rPr>
              <a:t>#include &lt;stdlib.h&gt;</a:t>
            </a:r>
          </a:p>
          <a:p>
            <a:pPr>
              <a:lnSpc>
                <a:spcPct val="70000"/>
              </a:lnSpc>
            </a:pPr>
            <a:endParaRPr lang="en-US" sz="2000" b="1">
              <a:solidFill>
                <a:srgbClr val="FF9966"/>
              </a:solidFill>
            </a:endParaRPr>
          </a:p>
          <a:p>
            <a:pPr>
              <a:lnSpc>
                <a:spcPct val="70000"/>
              </a:lnSpc>
            </a:pPr>
            <a:r>
              <a:rPr lang="en-US" sz="2000" b="1">
                <a:solidFill>
                  <a:schemeClr val="accent1"/>
                </a:solidFill>
              </a:rPr>
              <a:t>list of function prototypes</a:t>
            </a:r>
            <a:endParaRPr lang="en-US" sz="2000" b="1">
              <a:solidFill>
                <a:srgbClr val="FF9966"/>
              </a:solidFill>
            </a:endParaRPr>
          </a:p>
          <a:p>
            <a:pPr>
              <a:lnSpc>
                <a:spcPct val="70000"/>
              </a:lnSpc>
            </a:pPr>
            <a:endParaRPr lang="en-US" sz="2000" b="1">
              <a:solidFill>
                <a:srgbClr val="FF9966"/>
              </a:solidFill>
            </a:endParaRPr>
          </a:p>
          <a:p>
            <a:pPr>
              <a:lnSpc>
                <a:spcPct val="70000"/>
              </a:lnSpc>
            </a:pPr>
            <a:r>
              <a:rPr lang="en-US" sz="2000" b="1">
                <a:solidFill>
                  <a:srgbClr val="FF9966"/>
                </a:solidFill>
              </a:rPr>
              <a:t>int</a:t>
            </a:r>
            <a:r>
              <a:rPr lang="en-US" sz="2000" b="1">
                <a:solidFill>
                  <a:schemeClr val="accent1"/>
                </a:solidFill>
              </a:rPr>
              <a:t> main</a:t>
            </a:r>
            <a:r>
              <a:rPr lang="en-US" sz="2000" b="1">
                <a:solidFill>
                  <a:srgbClr val="FF9966"/>
                </a:solidFill>
              </a:rPr>
              <a:t>(void)</a:t>
            </a:r>
          </a:p>
          <a:p>
            <a:pPr>
              <a:lnSpc>
                <a:spcPct val="70000"/>
              </a:lnSpc>
            </a:pPr>
            <a:r>
              <a:rPr lang="en-US" sz="2000" b="1">
                <a:solidFill>
                  <a:srgbClr val="FF9966"/>
                </a:solidFill>
              </a:rPr>
              <a:t>{</a:t>
            </a:r>
          </a:p>
          <a:p>
            <a:pPr>
              <a:lnSpc>
                <a:spcPct val="70000"/>
              </a:lnSpc>
            </a:pPr>
            <a:r>
              <a:rPr lang="en-US" sz="2000" b="1">
                <a:solidFill>
                  <a:srgbClr val="FF9966"/>
                </a:solidFill>
              </a:rPr>
              <a:t>   . . .</a:t>
            </a:r>
          </a:p>
          <a:p>
            <a:pPr>
              <a:lnSpc>
                <a:spcPct val="70000"/>
              </a:lnSpc>
            </a:pPr>
            <a:r>
              <a:rPr lang="en-US" sz="2000" b="1">
                <a:solidFill>
                  <a:srgbClr val="FF9966"/>
                </a:solidFill>
              </a:rPr>
              <a:t>}</a:t>
            </a:r>
          </a:p>
          <a:p>
            <a:pPr>
              <a:lnSpc>
                <a:spcPct val="70000"/>
              </a:lnSpc>
            </a:pPr>
            <a:endParaRPr lang="en-US" sz="2000" b="1">
              <a:solidFill>
                <a:srgbClr val="FF9966"/>
              </a:solidFill>
            </a:endParaRPr>
          </a:p>
          <a:p>
            <a:pPr>
              <a:lnSpc>
                <a:spcPct val="70000"/>
              </a:lnSpc>
            </a:pPr>
            <a:r>
              <a:rPr lang="en-US" sz="2000" b="1">
                <a:solidFill>
                  <a:srgbClr val="FF9966"/>
                </a:solidFill>
              </a:rPr>
              <a:t>int max(int a, int b)</a:t>
            </a:r>
          </a:p>
          <a:p>
            <a:pPr>
              <a:lnSpc>
                <a:spcPct val="70000"/>
              </a:lnSpc>
            </a:pPr>
            <a:r>
              <a:rPr lang="en-US" sz="2000" b="1">
                <a:solidFill>
                  <a:srgbClr val="FF9966"/>
                </a:solidFill>
              </a:rPr>
              <a:t>{</a:t>
            </a:r>
          </a:p>
          <a:p>
            <a:pPr>
              <a:lnSpc>
                <a:spcPct val="70000"/>
              </a:lnSpc>
            </a:pPr>
            <a:r>
              <a:rPr lang="en-US" sz="2000" b="1">
                <a:solidFill>
                  <a:srgbClr val="FF9966"/>
                </a:solidFill>
              </a:rPr>
              <a:t>   . . .</a:t>
            </a:r>
          </a:p>
          <a:p>
            <a:pPr>
              <a:lnSpc>
                <a:spcPct val="70000"/>
              </a:lnSpc>
            </a:pPr>
            <a:r>
              <a:rPr lang="en-US" sz="2000" b="1">
                <a:solidFill>
                  <a:srgbClr val="FF9966"/>
                </a:solidFill>
              </a:rPr>
              <a:t>}</a:t>
            </a:r>
          </a:p>
          <a:p>
            <a:pPr>
              <a:lnSpc>
                <a:spcPct val="70000"/>
              </a:lnSpc>
            </a:pPr>
            <a:endParaRPr lang="en-US" sz="2000" b="1">
              <a:solidFill>
                <a:srgbClr val="FF9966"/>
              </a:solidFill>
            </a:endParaRPr>
          </a:p>
          <a:p>
            <a:pPr>
              <a:lnSpc>
                <a:spcPct val="70000"/>
              </a:lnSpc>
            </a:pPr>
            <a:r>
              <a:rPr lang="en-US" sz="2000" b="1">
                <a:solidFill>
                  <a:srgbClr val="FF9966"/>
                </a:solidFill>
              </a:rPr>
              <a:t>int min(int a, int b)</a:t>
            </a:r>
          </a:p>
          <a:p>
            <a:pPr>
              <a:lnSpc>
                <a:spcPct val="70000"/>
              </a:lnSpc>
            </a:pPr>
            <a:r>
              <a:rPr lang="en-US" sz="2000" b="1">
                <a:solidFill>
                  <a:srgbClr val="FF9966"/>
                </a:solidFill>
              </a:rPr>
              <a:t>{</a:t>
            </a:r>
          </a:p>
          <a:p>
            <a:pPr>
              <a:lnSpc>
                <a:spcPct val="70000"/>
              </a:lnSpc>
            </a:pPr>
            <a:r>
              <a:rPr lang="en-US" sz="2000" b="1">
                <a:solidFill>
                  <a:srgbClr val="FF9966"/>
                </a:solidFill>
              </a:rPr>
              <a:t>   . . .</a:t>
            </a:r>
          </a:p>
          <a:p>
            <a:pPr>
              <a:lnSpc>
                <a:spcPct val="70000"/>
              </a:lnSpc>
            </a:pPr>
            <a:r>
              <a:rPr lang="en-US" sz="2000" b="1">
                <a:solidFill>
                  <a:srgbClr val="FF9966"/>
                </a:solidFill>
              </a:rPr>
              <a:t>}</a:t>
            </a:r>
          </a:p>
          <a:p>
            <a:pPr>
              <a:lnSpc>
                <a:spcPct val="70000"/>
              </a:lnSpc>
            </a:pPr>
            <a:endParaRPr lang="en-US" sz="2000" b="1">
              <a:solidFill>
                <a:srgbClr val="FF9966"/>
              </a:solidFill>
            </a:endParaRPr>
          </a:p>
          <a:p>
            <a:pPr>
              <a:lnSpc>
                <a:spcPct val="70000"/>
              </a:lnSpc>
            </a:pPr>
            <a:r>
              <a:rPr lang="en-US" sz="2000" b="1">
                <a:solidFill>
                  <a:srgbClr val="FF9966"/>
                </a:solidFill>
              </a:rPr>
              <a:t>void prn_random_numbers(int k)</a:t>
            </a:r>
          </a:p>
          <a:p>
            <a:pPr>
              <a:lnSpc>
                <a:spcPct val="70000"/>
              </a:lnSpc>
            </a:pPr>
            <a:r>
              <a:rPr lang="en-US" sz="2000" b="1">
                <a:solidFill>
                  <a:srgbClr val="FF9966"/>
                </a:solidFill>
              </a:rPr>
              <a:t>{</a:t>
            </a:r>
          </a:p>
          <a:p>
            <a:pPr>
              <a:lnSpc>
                <a:spcPct val="70000"/>
              </a:lnSpc>
            </a:pPr>
            <a:r>
              <a:rPr lang="en-US" sz="2000" b="1">
                <a:solidFill>
                  <a:srgbClr val="FF9966"/>
                </a:solidFill>
              </a:rPr>
              <a:t>   . . .</a:t>
            </a:r>
          </a:p>
          <a:p>
            <a:pPr>
              <a:lnSpc>
                <a:spcPct val="70000"/>
              </a:lnSpc>
            </a:pPr>
            <a:r>
              <a:rPr lang="en-US" sz="2000" b="1">
                <a:solidFill>
                  <a:srgbClr val="FF9966"/>
                </a:solidFill>
              </a:rPr>
              <a:t>}</a:t>
            </a:r>
          </a:p>
        </p:txBody>
      </p:sp>
      <p:sp>
        <p:nvSpPr>
          <p:cNvPr id="44037" name="Text Box 5"/>
          <p:cNvSpPr txBox="1">
            <a:spLocks noChangeArrowheads="1"/>
          </p:cNvSpPr>
          <p:nvPr/>
        </p:nvSpPr>
        <p:spPr bwMode="auto">
          <a:xfrm>
            <a:off x="838200" y="228600"/>
            <a:ext cx="8069263"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3200" b="1">
                <a:solidFill>
                  <a:srgbClr val="FF5050"/>
                </a:solidFill>
              </a:rPr>
              <a:t>Standard Style for Function Definition Order</a:t>
            </a:r>
          </a:p>
        </p:txBody>
      </p:sp>
    </p:spTree>
    <p:extLst>
      <p:ext uri="{BB962C8B-B14F-4D97-AF65-F5344CB8AC3E}">
        <p14:creationId xmlns:p14="http://schemas.microsoft.com/office/powerpoint/2010/main" val="1214438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524000" y="814388"/>
            <a:ext cx="3849688" cy="5108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nSpc>
                <a:spcPct val="90000"/>
              </a:lnSpc>
            </a:pPr>
            <a:r>
              <a:rPr lang="en-US" sz="2000" b="1">
                <a:solidFill>
                  <a:srgbClr val="FF9966"/>
                </a:solidFill>
              </a:rPr>
              <a:t>#include &lt;stdio.h&gt;</a:t>
            </a:r>
          </a:p>
          <a:p>
            <a:pPr>
              <a:lnSpc>
                <a:spcPct val="90000"/>
              </a:lnSpc>
            </a:pPr>
            <a:r>
              <a:rPr lang="en-US" sz="2000" b="1">
                <a:solidFill>
                  <a:srgbClr val="FF9966"/>
                </a:solidFill>
              </a:rPr>
              <a:t>#include &lt;stdlib.h&gt;</a:t>
            </a:r>
          </a:p>
          <a:p>
            <a:pPr>
              <a:lnSpc>
                <a:spcPct val="70000"/>
              </a:lnSpc>
            </a:pPr>
            <a:endParaRPr lang="en-US" sz="2000" b="1">
              <a:solidFill>
                <a:srgbClr val="FF9966"/>
              </a:solidFill>
            </a:endParaRPr>
          </a:p>
          <a:p>
            <a:pPr>
              <a:lnSpc>
                <a:spcPct val="70000"/>
              </a:lnSpc>
            </a:pPr>
            <a:endParaRPr lang="en-US" sz="2000" b="1">
              <a:solidFill>
                <a:srgbClr val="FF9966"/>
              </a:solidFill>
            </a:endParaRPr>
          </a:p>
          <a:p>
            <a:pPr>
              <a:lnSpc>
                <a:spcPct val="70000"/>
              </a:lnSpc>
            </a:pPr>
            <a:r>
              <a:rPr lang="en-US" sz="2000" b="1">
                <a:solidFill>
                  <a:srgbClr val="FF9966"/>
                </a:solidFill>
              </a:rPr>
              <a:t>int max(int a, int b)</a:t>
            </a:r>
          </a:p>
          <a:p>
            <a:pPr>
              <a:lnSpc>
                <a:spcPct val="70000"/>
              </a:lnSpc>
            </a:pPr>
            <a:r>
              <a:rPr lang="en-US" sz="2000" b="1">
                <a:solidFill>
                  <a:srgbClr val="FF9966"/>
                </a:solidFill>
              </a:rPr>
              <a:t>{</a:t>
            </a:r>
          </a:p>
          <a:p>
            <a:pPr>
              <a:lnSpc>
                <a:spcPct val="70000"/>
              </a:lnSpc>
            </a:pPr>
            <a:r>
              <a:rPr lang="en-US" sz="2000" b="1">
                <a:solidFill>
                  <a:srgbClr val="FF9966"/>
                </a:solidFill>
              </a:rPr>
              <a:t>   . . .</a:t>
            </a:r>
          </a:p>
          <a:p>
            <a:pPr>
              <a:lnSpc>
                <a:spcPct val="70000"/>
              </a:lnSpc>
            </a:pPr>
            <a:r>
              <a:rPr lang="en-US" sz="2000" b="1">
                <a:solidFill>
                  <a:srgbClr val="FF9966"/>
                </a:solidFill>
              </a:rPr>
              <a:t>}</a:t>
            </a:r>
          </a:p>
          <a:p>
            <a:pPr>
              <a:lnSpc>
                <a:spcPct val="70000"/>
              </a:lnSpc>
            </a:pPr>
            <a:endParaRPr lang="en-US" sz="2000" b="1">
              <a:solidFill>
                <a:srgbClr val="FF9966"/>
              </a:solidFill>
            </a:endParaRPr>
          </a:p>
          <a:p>
            <a:pPr>
              <a:lnSpc>
                <a:spcPct val="70000"/>
              </a:lnSpc>
            </a:pPr>
            <a:r>
              <a:rPr lang="en-US" sz="2000" b="1">
                <a:solidFill>
                  <a:srgbClr val="FF9966"/>
                </a:solidFill>
              </a:rPr>
              <a:t>int min(int a, int b)</a:t>
            </a:r>
          </a:p>
          <a:p>
            <a:pPr>
              <a:lnSpc>
                <a:spcPct val="70000"/>
              </a:lnSpc>
            </a:pPr>
            <a:r>
              <a:rPr lang="en-US" sz="2000" b="1">
                <a:solidFill>
                  <a:srgbClr val="FF9966"/>
                </a:solidFill>
              </a:rPr>
              <a:t>{</a:t>
            </a:r>
          </a:p>
          <a:p>
            <a:pPr>
              <a:lnSpc>
                <a:spcPct val="70000"/>
              </a:lnSpc>
            </a:pPr>
            <a:r>
              <a:rPr lang="en-US" sz="2000" b="1">
                <a:solidFill>
                  <a:srgbClr val="FF9966"/>
                </a:solidFill>
              </a:rPr>
              <a:t>   . . .</a:t>
            </a:r>
          </a:p>
          <a:p>
            <a:pPr>
              <a:lnSpc>
                <a:spcPct val="70000"/>
              </a:lnSpc>
            </a:pPr>
            <a:r>
              <a:rPr lang="en-US" sz="2000" b="1">
                <a:solidFill>
                  <a:srgbClr val="FF9966"/>
                </a:solidFill>
              </a:rPr>
              <a:t>}</a:t>
            </a:r>
          </a:p>
          <a:p>
            <a:pPr>
              <a:lnSpc>
                <a:spcPct val="70000"/>
              </a:lnSpc>
            </a:pPr>
            <a:endParaRPr lang="en-US" sz="2000" b="1">
              <a:solidFill>
                <a:srgbClr val="FF9966"/>
              </a:solidFill>
            </a:endParaRPr>
          </a:p>
          <a:p>
            <a:pPr>
              <a:lnSpc>
                <a:spcPct val="70000"/>
              </a:lnSpc>
            </a:pPr>
            <a:r>
              <a:rPr lang="en-US" sz="2000" b="1">
                <a:solidFill>
                  <a:srgbClr val="FF9966"/>
                </a:solidFill>
              </a:rPr>
              <a:t>void prn_random_numbers(int k)</a:t>
            </a:r>
          </a:p>
          <a:p>
            <a:pPr>
              <a:lnSpc>
                <a:spcPct val="70000"/>
              </a:lnSpc>
            </a:pPr>
            <a:r>
              <a:rPr lang="en-US" sz="2000" b="1">
                <a:solidFill>
                  <a:srgbClr val="FF9966"/>
                </a:solidFill>
              </a:rPr>
              <a:t>{</a:t>
            </a:r>
          </a:p>
          <a:p>
            <a:pPr>
              <a:lnSpc>
                <a:spcPct val="70000"/>
              </a:lnSpc>
            </a:pPr>
            <a:r>
              <a:rPr lang="en-US" sz="2000" b="1">
                <a:solidFill>
                  <a:srgbClr val="FF9966"/>
                </a:solidFill>
              </a:rPr>
              <a:t>   . . .</a:t>
            </a:r>
          </a:p>
          <a:p>
            <a:pPr>
              <a:lnSpc>
                <a:spcPct val="70000"/>
              </a:lnSpc>
            </a:pPr>
            <a:r>
              <a:rPr lang="en-US" sz="2000" b="1">
                <a:solidFill>
                  <a:srgbClr val="FF9966"/>
                </a:solidFill>
              </a:rPr>
              <a:t>}</a:t>
            </a:r>
          </a:p>
          <a:p>
            <a:pPr>
              <a:lnSpc>
                <a:spcPct val="70000"/>
              </a:lnSpc>
            </a:pPr>
            <a:endParaRPr lang="en-US" sz="2000" b="1">
              <a:solidFill>
                <a:srgbClr val="FF9966"/>
              </a:solidFill>
            </a:endParaRPr>
          </a:p>
          <a:p>
            <a:pPr>
              <a:lnSpc>
                <a:spcPct val="70000"/>
              </a:lnSpc>
            </a:pPr>
            <a:r>
              <a:rPr lang="en-US" sz="2000" b="1">
                <a:solidFill>
                  <a:srgbClr val="FF9966"/>
                </a:solidFill>
              </a:rPr>
              <a:t>int </a:t>
            </a:r>
            <a:r>
              <a:rPr lang="en-US" sz="2000" b="1">
                <a:solidFill>
                  <a:schemeClr val="accent1"/>
                </a:solidFill>
              </a:rPr>
              <a:t>main</a:t>
            </a:r>
            <a:r>
              <a:rPr lang="en-US" sz="2000" b="1">
                <a:solidFill>
                  <a:srgbClr val="FF9966"/>
                </a:solidFill>
              </a:rPr>
              <a:t>(void)</a:t>
            </a:r>
          </a:p>
          <a:p>
            <a:pPr>
              <a:lnSpc>
                <a:spcPct val="70000"/>
              </a:lnSpc>
            </a:pPr>
            <a:r>
              <a:rPr lang="en-US" sz="2000" b="1">
                <a:solidFill>
                  <a:srgbClr val="FF9966"/>
                </a:solidFill>
              </a:rPr>
              <a:t>{</a:t>
            </a:r>
          </a:p>
          <a:p>
            <a:pPr>
              <a:lnSpc>
                <a:spcPct val="70000"/>
              </a:lnSpc>
            </a:pPr>
            <a:r>
              <a:rPr lang="en-US" sz="2000" b="1">
                <a:solidFill>
                  <a:srgbClr val="FF9966"/>
                </a:solidFill>
              </a:rPr>
              <a:t>   . . .</a:t>
            </a:r>
          </a:p>
          <a:p>
            <a:pPr>
              <a:lnSpc>
                <a:spcPct val="70000"/>
              </a:lnSpc>
            </a:pPr>
            <a:r>
              <a:rPr lang="en-US" sz="2000" b="1">
                <a:solidFill>
                  <a:srgbClr val="FF9966"/>
                </a:solidFill>
              </a:rPr>
              <a:t>}</a:t>
            </a:r>
          </a:p>
        </p:txBody>
      </p:sp>
      <p:sp>
        <p:nvSpPr>
          <p:cNvPr id="47107" name="Text Box 3"/>
          <p:cNvSpPr txBox="1">
            <a:spLocks noChangeArrowheads="1"/>
          </p:cNvSpPr>
          <p:nvPr/>
        </p:nvSpPr>
        <p:spPr bwMode="auto">
          <a:xfrm>
            <a:off x="838200" y="228600"/>
            <a:ext cx="7756525"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3200" dirty="0">
                <a:solidFill>
                  <a:srgbClr val="FF5050"/>
                </a:solidFill>
              </a:rPr>
              <a:t>Alternate Style for Function Definition Order</a:t>
            </a:r>
          </a:p>
        </p:txBody>
      </p:sp>
      <p:sp>
        <p:nvSpPr>
          <p:cNvPr id="47108" name="Text Box 4"/>
          <p:cNvSpPr txBox="1">
            <a:spLocks noChangeArrowheads="1"/>
          </p:cNvSpPr>
          <p:nvPr/>
        </p:nvSpPr>
        <p:spPr bwMode="auto">
          <a:xfrm>
            <a:off x="5638800" y="2362200"/>
            <a:ext cx="2725738" cy="1066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3200">
                <a:solidFill>
                  <a:srgbClr val="FF5050"/>
                </a:solidFill>
              </a:rPr>
              <a:t>We will use the</a:t>
            </a:r>
          </a:p>
          <a:p>
            <a:r>
              <a:rPr lang="en-US" sz="3200">
                <a:solidFill>
                  <a:srgbClr val="FF5050"/>
                </a:solidFill>
              </a:rPr>
              <a:t>standard style.</a:t>
            </a:r>
          </a:p>
        </p:txBody>
      </p:sp>
    </p:spTree>
    <p:extLst>
      <p:ext uri="{BB962C8B-B14F-4D97-AF65-F5344CB8AC3E}">
        <p14:creationId xmlns:p14="http://schemas.microsoft.com/office/powerpoint/2010/main" val="963287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algn="ctr"/>
            <a:r>
              <a:rPr lang="en-US"/>
              <a:t>Common Programming Errors</a:t>
            </a:r>
          </a:p>
        </p:txBody>
      </p:sp>
      <p:sp>
        <p:nvSpPr>
          <p:cNvPr id="93187" name="Rectangle 3"/>
          <p:cNvSpPr>
            <a:spLocks noGrp="1" noChangeArrowheads="1"/>
          </p:cNvSpPr>
          <p:nvPr>
            <p:ph type="body" idx="1"/>
          </p:nvPr>
        </p:nvSpPr>
        <p:spPr/>
        <p:txBody>
          <a:bodyPr/>
          <a:lstStyle/>
          <a:p>
            <a:r>
              <a:rPr lang="en-US"/>
              <a:t>If f() is a function and v is a variable, then the function call f(</a:t>
            </a:r>
            <a:r>
              <a:rPr lang="en-US">
                <a:solidFill>
                  <a:srgbClr val="FF5050"/>
                </a:solidFill>
              </a:rPr>
              <a:t>v</a:t>
            </a:r>
            <a:r>
              <a:rPr lang="en-US"/>
              <a:t>) </a:t>
            </a:r>
            <a:r>
              <a:rPr lang="en-US">
                <a:solidFill>
                  <a:srgbClr val="FF5050"/>
                </a:solidFill>
              </a:rPr>
              <a:t>cannot </a:t>
            </a:r>
            <a:r>
              <a:rPr lang="en-US"/>
              <a:t>change the value in the variable </a:t>
            </a:r>
            <a:r>
              <a:rPr lang="en-US">
                <a:solidFill>
                  <a:srgbClr val="FF5050"/>
                </a:solidFill>
              </a:rPr>
              <a:t>v</a:t>
            </a:r>
            <a:r>
              <a:rPr lang="en-US"/>
              <a:t>.</a:t>
            </a:r>
          </a:p>
          <a:p>
            <a:pPr lvl="1"/>
            <a:r>
              <a:rPr lang="en-US"/>
              <a:t>A common error for beginners is assuming the the value in v can be changed by a function call such as f(v).</a:t>
            </a:r>
          </a:p>
        </p:txBody>
      </p:sp>
    </p:spTree>
    <p:extLst>
      <p:ext uri="{BB962C8B-B14F-4D97-AF65-F5344CB8AC3E}">
        <p14:creationId xmlns:p14="http://schemas.microsoft.com/office/powerpoint/2010/main" val="775423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algn="ctr"/>
            <a:r>
              <a:rPr lang="en-US"/>
              <a:t>Style</a:t>
            </a:r>
          </a:p>
        </p:txBody>
      </p:sp>
      <p:sp>
        <p:nvSpPr>
          <p:cNvPr id="91139" name="Rectangle 3"/>
          <p:cNvSpPr>
            <a:spLocks noGrp="1" noChangeArrowheads="1"/>
          </p:cNvSpPr>
          <p:nvPr>
            <p:ph type="body" idx="1"/>
          </p:nvPr>
        </p:nvSpPr>
        <p:spPr/>
        <p:txBody>
          <a:bodyPr/>
          <a:lstStyle/>
          <a:p>
            <a:pPr>
              <a:lnSpc>
                <a:spcPct val="80000"/>
              </a:lnSpc>
            </a:pPr>
            <a:r>
              <a:rPr lang="en-US" sz="2800"/>
              <a:t>Avoid naming functions you write with the same name as system functions.</a:t>
            </a:r>
          </a:p>
          <a:p>
            <a:pPr lvl="1">
              <a:lnSpc>
                <a:spcPct val="80000"/>
              </a:lnSpc>
            </a:pPr>
            <a:r>
              <a:rPr lang="en-US" sz="2400"/>
              <a:t>Example:  read, write, print</a:t>
            </a:r>
          </a:p>
          <a:p>
            <a:pPr>
              <a:lnSpc>
                <a:spcPct val="80000"/>
              </a:lnSpc>
            </a:pPr>
            <a:r>
              <a:rPr lang="en-US" sz="2800"/>
              <a:t>Minimize the number of return statements in a given function.</a:t>
            </a:r>
          </a:p>
          <a:p>
            <a:pPr>
              <a:lnSpc>
                <a:spcPct val="80000"/>
              </a:lnSpc>
            </a:pPr>
            <a:r>
              <a:rPr lang="en-US" sz="2800"/>
              <a:t>Use names for parameters that clearly identify their purpose.</a:t>
            </a:r>
          </a:p>
        </p:txBody>
      </p:sp>
    </p:spTree>
    <p:extLst>
      <p:ext uri="{BB962C8B-B14F-4D97-AF65-F5344CB8AC3E}">
        <p14:creationId xmlns:p14="http://schemas.microsoft.com/office/powerpoint/2010/main" val="42034608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85800" y="0"/>
            <a:ext cx="7772400" cy="1143000"/>
          </a:xfrm>
        </p:spPr>
        <p:txBody>
          <a:bodyPr/>
          <a:lstStyle/>
          <a:p>
            <a:r>
              <a:rPr lang="en-US"/>
              <a:t>C Functions</a:t>
            </a:r>
          </a:p>
        </p:txBody>
      </p:sp>
      <p:sp>
        <p:nvSpPr>
          <p:cNvPr id="2051" name="Rectangle 3"/>
          <p:cNvSpPr>
            <a:spLocks noGrp="1" noChangeArrowheads="1"/>
          </p:cNvSpPr>
          <p:nvPr>
            <p:ph type="body" idx="1"/>
          </p:nvPr>
        </p:nvSpPr>
        <p:spPr>
          <a:xfrm>
            <a:off x="228600" y="838200"/>
            <a:ext cx="8610600" cy="5638800"/>
          </a:xfrm>
        </p:spPr>
        <p:txBody>
          <a:bodyPr>
            <a:normAutofit lnSpcReduction="10000"/>
          </a:bodyPr>
          <a:lstStyle/>
          <a:p>
            <a:pPr>
              <a:lnSpc>
                <a:spcPct val="90000"/>
              </a:lnSpc>
            </a:pPr>
            <a:r>
              <a:rPr lang="en-US" sz="2800"/>
              <a:t>Three major differences between C and Java functions:</a:t>
            </a:r>
          </a:p>
          <a:p>
            <a:pPr lvl="1">
              <a:lnSpc>
                <a:spcPct val="90000"/>
              </a:lnSpc>
            </a:pPr>
            <a:r>
              <a:rPr lang="en-US" sz="2400"/>
              <a:t>Functions are stand-alone entities, not part of objects </a:t>
            </a:r>
          </a:p>
          <a:p>
            <a:pPr lvl="2">
              <a:lnSpc>
                <a:spcPct val="90000"/>
              </a:lnSpc>
            </a:pPr>
            <a:r>
              <a:rPr lang="en-US" sz="2000"/>
              <a:t>they can be defined in a file with other functions, or separately and then loaded as desired</a:t>
            </a:r>
          </a:p>
          <a:p>
            <a:pPr lvl="1">
              <a:lnSpc>
                <a:spcPct val="90000"/>
              </a:lnSpc>
            </a:pPr>
            <a:r>
              <a:rPr lang="en-US" sz="2400"/>
              <a:t>Function prototypes must appear in any file where functions are to be used</a:t>
            </a:r>
          </a:p>
          <a:p>
            <a:pPr lvl="2">
              <a:lnSpc>
                <a:spcPct val="90000"/>
              </a:lnSpc>
            </a:pPr>
            <a:r>
              <a:rPr lang="en-US" sz="2000"/>
              <a:t>the prototype describes the function</a:t>
            </a:r>
            <a:r>
              <a:rPr lang="ja-JP" altLang="en-US" sz="2000">
                <a:latin typeface="Arial"/>
              </a:rPr>
              <a:t>’</a:t>
            </a:r>
            <a:r>
              <a:rPr lang="en-US" sz="2000"/>
              <a:t>s header (name, return type, number and type of params) – although you can also place these in header files for simplicity</a:t>
            </a:r>
          </a:p>
          <a:p>
            <a:pPr lvl="1">
              <a:lnSpc>
                <a:spcPct val="90000"/>
              </a:lnSpc>
            </a:pPr>
            <a:r>
              <a:rPr lang="en-US" sz="2400"/>
              <a:t>Parameters are always passed by copy</a:t>
            </a:r>
          </a:p>
          <a:p>
            <a:pPr lvl="2">
              <a:lnSpc>
                <a:spcPct val="90000"/>
              </a:lnSpc>
            </a:pPr>
            <a:r>
              <a:rPr lang="en-US" sz="2000"/>
              <a:t>this means that the value of the parameter is copied into the parameter in the function</a:t>
            </a:r>
            <a:r>
              <a:rPr lang="ja-JP" altLang="en-US" sz="2000">
                <a:latin typeface="Arial"/>
              </a:rPr>
              <a:t>’</a:t>
            </a:r>
            <a:r>
              <a:rPr lang="en-US" sz="2000"/>
              <a:t>s header, and the parameter then becomes a local variable</a:t>
            </a:r>
          </a:p>
          <a:p>
            <a:pPr lvl="2">
              <a:lnSpc>
                <a:spcPct val="90000"/>
              </a:lnSpc>
            </a:pPr>
            <a:r>
              <a:rPr lang="en-US" sz="2000"/>
              <a:t>no values are passed back from the function via the parameter list</a:t>
            </a:r>
          </a:p>
          <a:p>
            <a:pPr lvl="2">
              <a:lnSpc>
                <a:spcPct val="90000"/>
              </a:lnSpc>
            </a:pPr>
            <a:r>
              <a:rPr lang="en-US" sz="2000"/>
              <a:t>returning a single value is done by the function</a:t>
            </a:r>
            <a:r>
              <a:rPr lang="ja-JP" altLang="en-US" sz="2000">
                <a:latin typeface="Arial"/>
              </a:rPr>
              <a:t>’</a:t>
            </a:r>
            <a:r>
              <a:rPr lang="en-US" sz="2000"/>
              <a:t>s return</a:t>
            </a:r>
          </a:p>
          <a:p>
            <a:pPr lvl="2">
              <a:lnSpc>
                <a:spcPct val="90000"/>
              </a:lnSpc>
            </a:pPr>
            <a:r>
              <a:rPr lang="en-US" sz="2000"/>
              <a:t>returning multiple values must be done by passing pointers (or returning a structure like an array)</a:t>
            </a:r>
          </a:p>
        </p:txBody>
      </p:sp>
    </p:spTree>
    <p:extLst>
      <p:ext uri="{BB962C8B-B14F-4D97-AF65-F5344CB8AC3E}">
        <p14:creationId xmlns:p14="http://schemas.microsoft.com/office/powerpoint/2010/main" val="1470936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t>Function Format</a:t>
            </a:r>
          </a:p>
        </p:txBody>
      </p:sp>
      <p:sp>
        <p:nvSpPr>
          <p:cNvPr id="3075" name="Rectangle 3"/>
          <p:cNvSpPr>
            <a:spLocks noGrp="1" noChangeArrowheads="1"/>
          </p:cNvSpPr>
          <p:nvPr>
            <p:ph idx="1"/>
          </p:nvPr>
        </p:nvSpPr>
        <p:spPr/>
        <p:txBody>
          <a:bodyPr/>
          <a:lstStyle/>
          <a:p>
            <a:pPr>
              <a:lnSpc>
                <a:spcPct val="80000"/>
              </a:lnSpc>
            </a:pPr>
            <a:r>
              <a:rPr lang="en-US" sz="2400" dirty="0"/>
              <a:t>If no return type, it defaults to </a:t>
            </a:r>
            <a:r>
              <a:rPr lang="en-US" sz="2400" dirty="0" err="1"/>
              <a:t>int</a:t>
            </a:r>
            <a:r>
              <a:rPr lang="en-US" sz="2400" dirty="0"/>
              <a:t> (not void)</a:t>
            </a:r>
          </a:p>
          <a:p>
            <a:pPr>
              <a:lnSpc>
                <a:spcPct val="80000"/>
              </a:lnSpc>
            </a:pPr>
            <a:r>
              <a:rPr lang="en-US" sz="2400" dirty="0"/>
              <a:t>Functions can be compiled separately</a:t>
            </a:r>
          </a:p>
          <a:p>
            <a:pPr lvl="1">
              <a:lnSpc>
                <a:spcPct val="80000"/>
              </a:lnSpc>
            </a:pPr>
            <a:r>
              <a:rPr lang="en-US" sz="2000" dirty="0"/>
              <a:t>So information about the function must be made known explicitly</a:t>
            </a:r>
          </a:p>
          <a:p>
            <a:pPr lvl="2">
              <a:lnSpc>
                <a:spcPct val="80000"/>
              </a:lnSpc>
            </a:pPr>
            <a:r>
              <a:rPr lang="en-US" sz="1800" dirty="0"/>
              <a:t>either declare the function, as you would a variable</a:t>
            </a:r>
          </a:p>
          <a:p>
            <a:pPr lvl="3">
              <a:lnSpc>
                <a:spcPct val="80000"/>
              </a:lnSpc>
            </a:pPr>
            <a:r>
              <a:rPr lang="en-US" sz="1600" dirty="0"/>
              <a:t>example:  double </a:t>
            </a:r>
            <a:r>
              <a:rPr lang="en-US" sz="1600" dirty="0" err="1"/>
              <a:t>afunction</a:t>
            </a:r>
            <a:r>
              <a:rPr lang="en-US" sz="1600" dirty="0"/>
              <a:t>(</a:t>
            </a:r>
            <a:r>
              <a:rPr lang="en-US" sz="1600" dirty="0" err="1"/>
              <a:t>int</a:t>
            </a:r>
            <a:r>
              <a:rPr lang="en-US" sz="1600" dirty="0"/>
              <a:t>, </a:t>
            </a:r>
            <a:r>
              <a:rPr lang="en-US" sz="1600" dirty="0" err="1"/>
              <a:t>int</a:t>
            </a:r>
            <a:r>
              <a:rPr lang="en-US" sz="1600" dirty="0"/>
              <a:t>);</a:t>
            </a:r>
          </a:p>
          <a:p>
            <a:pPr lvl="2">
              <a:lnSpc>
                <a:spcPct val="80000"/>
              </a:lnSpc>
            </a:pPr>
            <a:r>
              <a:rPr lang="en-US" sz="1800" dirty="0"/>
              <a:t>or place a prototype prior to the function that uses it</a:t>
            </a:r>
          </a:p>
          <a:p>
            <a:pPr lvl="3">
              <a:lnSpc>
                <a:spcPct val="80000"/>
              </a:lnSpc>
            </a:pPr>
            <a:r>
              <a:rPr lang="en-US" sz="1600" dirty="0"/>
              <a:t>example:  void </a:t>
            </a:r>
            <a:r>
              <a:rPr lang="en-US" sz="1600" dirty="0" err="1"/>
              <a:t>anotherFunction</a:t>
            </a:r>
            <a:r>
              <a:rPr lang="en-US" sz="1600" dirty="0"/>
              <a:t>(</a:t>
            </a:r>
            <a:r>
              <a:rPr lang="en-US" sz="1600" dirty="0" err="1"/>
              <a:t>int</a:t>
            </a:r>
            <a:r>
              <a:rPr lang="en-US" sz="1600" dirty="0"/>
              <a:t> x, </a:t>
            </a:r>
            <a:r>
              <a:rPr lang="en-US" sz="1600" dirty="0" err="1"/>
              <a:t>int</a:t>
            </a:r>
            <a:r>
              <a:rPr lang="en-US" sz="1600" dirty="0"/>
              <a:t> y);</a:t>
            </a:r>
          </a:p>
          <a:p>
            <a:pPr lvl="2">
              <a:lnSpc>
                <a:spcPct val="80000"/>
              </a:lnSpc>
            </a:pPr>
            <a:r>
              <a:rPr lang="en-US" sz="1800" dirty="0"/>
              <a:t>Note:  prototypes do not need variable names, so it could also be specified as</a:t>
            </a:r>
          </a:p>
          <a:p>
            <a:pPr lvl="3">
              <a:lnSpc>
                <a:spcPct val="80000"/>
              </a:lnSpc>
            </a:pPr>
            <a:r>
              <a:rPr lang="en-US" sz="1600" dirty="0"/>
              <a:t>void </a:t>
            </a:r>
            <a:r>
              <a:rPr lang="en-US" sz="1600" dirty="0" err="1"/>
              <a:t>anotherFunction</a:t>
            </a:r>
            <a:r>
              <a:rPr lang="en-US" sz="1600" dirty="0"/>
              <a:t>(</a:t>
            </a:r>
            <a:r>
              <a:rPr lang="en-US" sz="1600" dirty="0" err="1"/>
              <a:t>int</a:t>
            </a:r>
            <a:r>
              <a:rPr lang="en-US" sz="1600" dirty="0"/>
              <a:t>, </a:t>
            </a:r>
            <a:r>
              <a:rPr lang="en-US" sz="1600" dirty="0" err="1"/>
              <a:t>int</a:t>
            </a:r>
            <a:r>
              <a:rPr lang="en-US" sz="1600" dirty="0"/>
              <a:t>);</a:t>
            </a:r>
          </a:p>
          <a:p>
            <a:pPr lvl="3">
              <a:lnSpc>
                <a:spcPct val="80000"/>
              </a:lnSpc>
            </a:pPr>
            <a:r>
              <a:rPr lang="en-US" sz="1600" dirty="0"/>
              <a:t>this makes the prototype look just like the declaration, the only difference is placement – the prototype goes before the function that calls it, the declaration goes with the </a:t>
            </a:r>
            <a:r>
              <a:rPr lang="en-US" sz="1600" dirty="0" err="1"/>
              <a:t>var</a:t>
            </a:r>
            <a:r>
              <a:rPr lang="en-US" sz="1600" dirty="0"/>
              <a:t> and </a:t>
            </a:r>
            <a:r>
              <a:rPr lang="en-US" sz="1600" dirty="0" err="1"/>
              <a:t>const</a:t>
            </a:r>
            <a:r>
              <a:rPr lang="en-US" sz="1600" dirty="0"/>
              <a:t> declarations inside the function that calls it</a:t>
            </a:r>
          </a:p>
          <a:p>
            <a:pPr lvl="2">
              <a:lnSpc>
                <a:spcPct val="80000"/>
              </a:lnSpc>
            </a:pPr>
            <a:r>
              <a:rPr lang="en-US" sz="1800" dirty="0"/>
              <a:t>the prototype approach is more common but either is acceptable</a:t>
            </a:r>
          </a:p>
        </p:txBody>
      </p:sp>
    </p:spTree>
    <p:extLst>
      <p:ext uri="{BB962C8B-B14F-4D97-AF65-F5344CB8AC3E}">
        <p14:creationId xmlns:p14="http://schemas.microsoft.com/office/powerpoint/2010/main" val="4274709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228600"/>
            <a:ext cx="7772400" cy="1143000"/>
          </a:xfrm>
        </p:spPr>
        <p:txBody>
          <a:bodyPr/>
          <a:lstStyle/>
          <a:p>
            <a:r>
              <a:rPr lang="en-US"/>
              <a:t>Pass By Copy</a:t>
            </a:r>
          </a:p>
        </p:txBody>
      </p:sp>
      <p:sp>
        <p:nvSpPr>
          <p:cNvPr id="4099" name="Rectangle 3"/>
          <p:cNvSpPr>
            <a:spLocks noGrp="1" noChangeArrowheads="1"/>
          </p:cNvSpPr>
          <p:nvPr>
            <p:ph type="body" idx="1"/>
          </p:nvPr>
        </p:nvSpPr>
        <p:spPr>
          <a:xfrm>
            <a:off x="228600" y="609600"/>
            <a:ext cx="8610600" cy="6096000"/>
          </a:xfrm>
        </p:spPr>
        <p:txBody>
          <a:bodyPr>
            <a:normAutofit lnSpcReduction="10000"/>
          </a:bodyPr>
          <a:lstStyle/>
          <a:p>
            <a:pPr>
              <a:lnSpc>
                <a:spcPct val="90000"/>
              </a:lnSpc>
            </a:pPr>
            <a:r>
              <a:rPr lang="en-US" sz="2400"/>
              <a:t>This is the only form of parameter passing in C</a:t>
            </a:r>
          </a:p>
          <a:p>
            <a:pPr lvl="1">
              <a:lnSpc>
                <a:spcPct val="90000"/>
              </a:lnSpc>
            </a:pPr>
            <a:r>
              <a:rPr lang="en-US" sz="2000"/>
              <a:t>The value stored in the parameter in the function call is copied into the parameter in the function header</a:t>
            </a:r>
          </a:p>
          <a:p>
            <a:pPr lvl="2">
              <a:lnSpc>
                <a:spcPct val="90000"/>
              </a:lnSpc>
            </a:pPr>
            <a:r>
              <a:rPr lang="en-US" sz="1800"/>
              <a:t>that is, the formal parameter is initialized with the value in the actual parameter</a:t>
            </a:r>
          </a:p>
          <a:p>
            <a:pPr lvl="2">
              <a:lnSpc>
                <a:spcPct val="90000"/>
              </a:lnSpc>
            </a:pPr>
            <a:r>
              <a:rPr lang="en-US" sz="1800"/>
              <a:t>from that point forward, the formal parameter is completely independent of the actual parameter</a:t>
            </a:r>
          </a:p>
          <a:p>
            <a:pPr lvl="2">
              <a:lnSpc>
                <a:spcPct val="90000"/>
              </a:lnSpc>
            </a:pPr>
            <a:r>
              <a:rPr lang="en-US" sz="1800"/>
              <a:t>changing the formal parameter does nothing to the actual parameter</a:t>
            </a:r>
            <a:r>
              <a:rPr lang="ja-JP" altLang="en-US" sz="1800">
                <a:latin typeface="Arial"/>
              </a:rPr>
              <a:t>’</a:t>
            </a:r>
            <a:r>
              <a:rPr lang="en-US" sz="1800"/>
              <a:t>s value</a:t>
            </a:r>
          </a:p>
          <a:p>
            <a:pPr lvl="1">
              <a:lnSpc>
                <a:spcPct val="90000"/>
              </a:lnSpc>
            </a:pPr>
            <a:r>
              <a:rPr lang="en-US" sz="2000"/>
              <a:t>If you pass a pointer:</a:t>
            </a:r>
          </a:p>
          <a:p>
            <a:pPr lvl="2">
              <a:lnSpc>
                <a:spcPct val="90000"/>
              </a:lnSpc>
            </a:pPr>
            <a:r>
              <a:rPr lang="en-US" sz="1800"/>
              <a:t>then the formal parameter is a pointer, pointing at the same location as the actual parameter</a:t>
            </a:r>
          </a:p>
          <a:p>
            <a:pPr lvl="2">
              <a:lnSpc>
                <a:spcPct val="90000"/>
              </a:lnSpc>
            </a:pPr>
            <a:r>
              <a:rPr lang="en-US" sz="1800"/>
              <a:t>by using the pointer, you can change the value being pointed to</a:t>
            </a:r>
          </a:p>
          <a:p>
            <a:pPr lvl="2">
              <a:lnSpc>
                <a:spcPct val="90000"/>
              </a:lnSpc>
            </a:pPr>
            <a:r>
              <a:rPr lang="en-US" sz="1800"/>
              <a:t>so changing the value that the pointer points to changes the actual parameter</a:t>
            </a:r>
          </a:p>
          <a:p>
            <a:pPr lvl="2">
              <a:lnSpc>
                <a:spcPct val="90000"/>
              </a:lnSpc>
            </a:pPr>
            <a:r>
              <a:rPr lang="en-US" sz="1800"/>
              <a:t>changing the formal parameter means that you are changing the pointer, or the memory location being pointed at, not the value being pointed at, so changing the formal parameter does nothing to the actual parameter and will now cause your formal parameter to point somewhere else in memory </a:t>
            </a:r>
          </a:p>
          <a:p>
            <a:pPr lvl="3">
              <a:lnSpc>
                <a:spcPct val="90000"/>
              </a:lnSpc>
            </a:pPr>
            <a:r>
              <a:rPr lang="en-US" sz="1600"/>
              <a:t>this could lead to run-time and/or logical errors!</a:t>
            </a:r>
          </a:p>
          <a:p>
            <a:pPr>
              <a:lnSpc>
                <a:spcPct val="90000"/>
              </a:lnSpc>
            </a:pPr>
            <a:r>
              <a:rPr lang="en-US" sz="2400"/>
              <a:t>Using parameters appropriately can be very tricky </a:t>
            </a:r>
          </a:p>
          <a:p>
            <a:pPr lvl="1">
              <a:lnSpc>
                <a:spcPct val="90000"/>
              </a:lnSpc>
            </a:pPr>
            <a:r>
              <a:rPr lang="en-US" sz="2000"/>
              <a:t>This is one of the biggest sources of logical errors in C programming </a:t>
            </a:r>
          </a:p>
          <a:p>
            <a:pPr lvl="2">
              <a:lnSpc>
                <a:spcPct val="90000"/>
              </a:lnSpc>
            </a:pPr>
            <a:r>
              <a:rPr lang="en-US" sz="1800"/>
              <a:t>but passing pointers can result in all kinds of problem – be very careful!</a:t>
            </a:r>
          </a:p>
        </p:txBody>
      </p:sp>
    </p:spTree>
    <p:extLst>
      <p:ext uri="{BB962C8B-B14F-4D97-AF65-F5344CB8AC3E}">
        <p14:creationId xmlns:p14="http://schemas.microsoft.com/office/powerpoint/2010/main" val="3390462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4"/>
          <p:cNvSpPr>
            <a:spLocks noGrp="1" noChangeArrowheads="1"/>
          </p:cNvSpPr>
          <p:nvPr>
            <p:ph type="title"/>
          </p:nvPr>
        </p:nvSpPr>
        <p:spPr/>
        <p:txBody>
          <a:bodyPr/>
          <a:lstStyle/>
          <a:p>
            <a:r>
              <a:rPr lang="en-US" dirty="0"/>
              <a:t>Program Modules in C</a:t>
            </a:r>
          </a:p>
        </p:txBody>
      </p:sp>
      <p:sp>
        <p:nvSpPr>
          <p:cNvPr id="46085" name="Rectangle 5"/>
          <p:cNvSpPr>
            <a:spLocks noGrp="1" noChangeArrowheads="1"/>
          </p:cNvSpPr>
          <p:nvPr>
            <p:ph type="body" idx="1"/>
          </p:nvPr>
        </p:nvSpPr>
        <p:spPr/>
        <p:txBody>
          <a:bodyPr>
            <a:normAutofit fontScale="77500" lnSpcReduction="20000"/>
          </a:bodyPr>
          <a:lstStyle/>
          <a:p>
            <a:r>
              <a:rPr lang="en-US"/>
              <a:t>Functions</a:t>
            </a:r>
          </a:p>
          <a:p>
            <a:pPr lvl="1"/>
            <a:r>
              <a:rPr lang="en-US"/>
              <a:t>Modules in C</a:t>
            </a:r>
          </a:p>
          <a:p>
            <a:pPr lvl="1"/>
            <a:r>
              <a:rPr lang="en-US"/>
              <a:t>Programs combine user-defined functions with library functions</a:t>
            </a:r>
          </a:p>
          <a:p>
            <a:pPr lvl="2"/>
            <a:r>
              <a:rPr lang="en-US"/>
              <a:t>C standard library has a wide variety of functions</a:t>
            </a:r>
          </a:p>
          <a:p>
            <a:r>
              <a:rPr lang="en-US"/>
              <a:t>Function calls</a:t>
            </a:r>
          </a:p>
          <a:p>
            <a:pPr lvl="1"/>
            <a:r>
              <a:rPr lang="en-US"/>
              <a:t>Invoking functions</a:t>
            </a:r>
          </a:p>
          <a:p>
            <a:pPr lvl="2"/>
            <a:r>
              <a:rPr lang="en-US"/>
              <a:t>Provide function name and arguments (data)</a:t>
            </a:r>
          </a:p>
          <a:p>
            <a:pPr lvl="2"/>
            <a:r>
              <a:rPr lang="en-US"/>
              <a:t>Function performs operations or manipulations</a:t>
            </a:r>
          </a:p>
          <a:p>
            <a:pPr lvl="2"/>
            <a:r>
              <a:rPr lang="en-US"/>
              <a:t>Function returns results</a:t>
            </a:r>
          </a:p>
          <a:p>
            <a:pPr lvl="1"/>
            <a:r>
              <a:rPr lang="en-US"/>
              <a:t>Function call analogy:</a:t>
            </a:r>
          </a:p>
          <a:p>
            <a:pPr lvl="2"/>
            <a:r>
              <a:rPr lang="en-US"/>
              <a:t>Boss asks worker to complete task</a:t>
            </a:r>
          </a:p>
          <a:p>
            <a:pPr lvl="3"/>
            <a:r>
              <a:rPr lang="en-US"/>
              <a:t>Worker gets information, does task, returns result</a:t>
            </a:r>
          </a:p>
          <a:p>
            <a:pPr lvl="3"/>
            <a:r>
              <a:rPr lang="en-US"/>
              <a:t>Information hiding: boss does not know details</a:t>
            </a:r>
            <a:endParaRPr lang="en-US" dirty="0"/>
          </a:p>
        </p:txBody>
      </p:sp>
    </p:spTree>
    <p:extLst>
      <p:ext uri="{BB962C8B-B14F-4D97-AF65-F5344CB8AC3E}">
        <p14:creationId xmlns:p14="http://schemas.microsoft.com/office/powerpoint/2010/main" val="2446310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152400"/>
            <a:ext cx="7772400" cy="1143000"/>
          </a:xfrm>
        </p:spPr>
        <p:txBody>
          <a:bodyPr/>
          <a:lstStyle/>
          <a:p>
            <a:r>
              <a:rPr lang="en-US"/>
              <a:t>Example:  Swapping</a:t>
            </a:r>
          </a:p>
        </p:txBody>
      </p:sp>
      <p:sp>
        <p:nvSpPr>
          <p:cNvPr id="5123" name="Rectangle 3"/>
          <p:cNvSpPr>
            <a:spLocks noGrp="1" noChangeArrowheads="1"/>
          </p:cNvSpPr>
          <p:nvPr>
            <p:ph type="body" idx="1"/>
          </p:nvPr>
        </p:nvSpPr>
        <p:spPr>
          <a:xfrm>
            <a:off x="685800" y="1143000"/>
            <a:ext cx="7772400" cy="1600200"/>
          </a:xfrm>
        </p:spPr>
        <p:txBody>
          <a:bodyPr>
            <a:normAutofit lnSpcReduction="10000"/>
          </a:bodyPr>
          <a:lstStyle/>
          <a:p>
            <a:pPr>
              <a:lnSpc>
                <a:spcPct val="90000"/>
              </a:lnSpc>
            </a:pPr>
            <a:r>
              <a:rPr lang="en-US" sz="2800"/>
              <a:t>As you are aware, swapping 2 values is a common routine – for instance, when sorting</a:t>
            </a:r>
          </a:p>
          <a:p>
            <a:pPr>
              <a:lnSpc>
                <a:spcPct val="90000"/>
              </a:lnSpc>
            </a:pPr>
            <a:r>
              <a:rPr lang="en-US" sz="2800"/>
              <a:t>Here, we look at the wrong way and the right way to swap two values in a function</a:t>
            </a:r>
          </a:p>
        </p:txBody>
      </p:sp>
      <p:sp>
        <p:nvSpPr>
          <p:cNvPr id="5124" name="Text Box 4"/>
          <p:cNvSpPr txBox="1">
            <a:spLocks noChangeArrowheads="1"/>
          </p:cNvSpPr>
          <p:nvPr/>
        </p:nvSpPr>
        <p:spPr bwMode="auto">
          <a:xfrm>
            <a:off x="609600" y="3048000"/>
            <a:ext cx="2882900" cy="31130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a:t> void swap(int a, int b)</a:t>
            </a:r>
          </a:p>
          <a:p>
            <a:r>
              <a:rPr lang="en-US" sz="1800"/>
              <a:t> {</a:t>
            </a:r>
          </a:p>
          <a:p>
            <a:r>
              <a:rPr lang="en-US" sz="1800"/>
              <a:t>      int temp = a;</a:t>
            </a:r>
          </a:p>
          <a:p>
            <a:r>
              <a:rPr lang="en-US" sz="1800"/>
              <a:t>      a = b;</a:t>
            </a:r>
          </a:p>
          <a:p>
            <a:r>
              <a:rPr lang="en-US" sz="1800"/>
              <a:t>      b = temp;</a:t>
            </a:r>
          </a:p>
          <a:p>
            <a:r>
              <a:rPr lang="en-US" sz="1800"/>
              <a:t> }</a:t>
            </a:r>
          </a:p>
          <a:p>
            <a:endParaRPr lang="en-US" sz="1800"/>
          </a:p>
          <a:p>
            <a:r>
              <a:rPr lang="en-US" sz="1800"/>
              <a:t>The wrong way to swap</a:t>
            </a:r>
          </a:p>
          <a:p>
            <a:endParaRPr lang="en-US" sz="1800"/>
          </a:p>
          <a:p>
            <a:r>
              <a:rPr lang="en-US" sz="1800"/>
              <a:t>When called with swap(x, y);</a:t>
            </a:r>
          </a:p>
          <a:p>
            <a:r>
              <a:rPr lang="en-US" sz="1800"/>
              <a:t>x and y will remain the same</a:t>
            </a:r>
          </a:p>
        </p:txBody>
      </p:sp>
      <p:sp>
        <p:nvSpPr>
          <p:cNvPr id="5125" name="Text Box 5"/>
          <p:cNvSpPr txBox="1">
            <a:spLocks noChangeArrowheads="1"/>
          </p:cNvSpPr>
          <p:nvPr/>
        </p:nvSpPr>
        <p:spPr bwMode="auto">
          <a:xfrm>
            <a:off x="4191000" y="2971800"/>
            <a:ext cx="4584700" cy="36623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a:t> void swap(int *a, int *b)</a:t>
            </a:r>
          </a:p>
          <a:p>
            <a:r>
              <a:rPr lang="en-US" sz="1800"/>
              <a:t> {</a:t>
            </a:r>
          </a:p>
          <a:p>
            <a:r>
              <a:rPr lang="en-US" sz="1800"/>
              <a:t>       int temp = *a;</a:t>
            </a:r>
          </a:p>
          <a:p>
            <a:r>
              <a:rPr lang="en-US" sz="1800"/>
              <a:t>       *a = *b;</a:t>
            </a:r>
          </a:p>
          <a:p>
            <a:r>
              <a:rPr lang="en-US" sz="1800"/>
              <a:t>       *b = temp;</a:t>
            </a:r>
          </a:p>
          <a:p>
            <a:r>
              <a:rPr lang="en-US" sz="1800"/>
              <a:t> }</a:t>
            </a:r>
          </a:p>
          <a:p>
            <a:endParaRPr lang="en-US" sz="1800"/>
          </a:p>
          <a:p>
            <a:r>
              <a:rPr lang="en-US" sz="1800"/>
              <a:t>The right way to swap</a:t>
            </a:r>
          </a:p>
          <a:p>
            <a:endParaRPr lang="en-US" sz="1800"/>
          </a:p>
          <a:p>
            <a:r>
              <a:rPr lang="en-US" sz="1800"/>
              <a:t>When called with swap(&amp;x, &amp;y); where x and y</a:t>
            </a:r>
          </a:p>
          <a:p>
            <a:r>
              <a:rPr lang="en-US" sz="1800"/>
              <a:t>are int values, then a points to x and b points</a:t>
            </a:r>
          </a:p>
          <a:p>
            <a:r>
              <a:rPr lang="en-US" sz="1800"/>
              <a:t>to y, so the values pointed to are swapped, </a:t>
            </a:r>
          </a:p>
          <a:p>
            <a:r>
              <a:rPr lang="en-US" sz="1800"/>
              <a:t>not the pointers themselves</a:t>
            </a:r>
          </a:p>
        </p:txBody>
      </p:sp>
    </p:spTree>
    <p:extLst>
      <p:ext uri="{BB962C8B-B14F-4D97-AF65-F5344CB8AC3E}">
        <p14:creationId xmlns:p14="http://schemas.microsoft.com/office/powerpoint/2010/main" val="16729553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0"/>
            <a:ext cx="7772400" cy="1143000"/>
          </a:xfrm>
        </p:spPr>
        <p:txBody>
          <a:bodyPr/>
          <a:lstStyle/>
          <a:p>
            <a:r>
              <a:rPr lang="en-US"/>
              <a:t>extern</a:t>
            </a:r>
          </a:p>
        </p:txBody>
      </p:sp>
      <p:sp>
        <p:nvSpPr>
          <p:cNvPr id="6147" name="Rectangle 3"/>
          <p:cNvSpPr>
            <a:spLocks noGrp="1" noChangeArrowheads="1"/>
          </p:cNvSpPr>
          <p:nvPr>
            <p:ph type="body" idx="1"/>
          </p:nvPr>
        </p:nvSpPr>
        <p:spPr>
          <a:xfrm>
            <a:off x="152400" y="990600"/>
            <a:ext cx="8839200" cy="5486400"/>
          </a:xfrm>
        </p:spPr>
        <p:txBody>
          <a:bodyPr>
            <a:normAutofit lnSpcReduction="10000"/>
          </a:bodyPr>
          <a:lstStyle/>
          <a:p>
            <a:pPr>
              <a:lnSpc>
                <a:spcPct val="90000"/>
              </a:lnSpc>
            </a:pPr>
            <a:r>
              <a:rPr lang="en-US" sz="2800"/>
              <a:t>Global variables are available within a file by declaring variables prior to the functions</a:t>
            </a:r>
          </a:p>
          <a:p>
            <a:pPr lvl="1">
              <a:lnSpc>
                <a:spcPct val="90000"/>
              </a:lnSpc>
            </a:pPr>
            <a:r>
              <a:rPr lang="en-US" sz="2400"/>
              <a:t>Global variables are available between files using the reserved word extern to define them</a:t>
            </a:r>
          </a:p>
          <a:p>
            <a:pPr lvl="2">
              <a:lnSpc>
                <a:spcPct val="90000"/>
              </a:lnSpc>
            </a:pPr>
            <a:r>
              <a:rPr lang="en-US" sz="2000"/>
              <a:t>The extern declaration appears in the files that are using the externally declared variables, not in the file where they were originally declared</a:t>
            </a:r>
          </a:p>
          <a:p>
            <a:pPr lvl="3">
              <a:lnSpc>
                <a:spcPct val="90000"/>
              </a:lnSpc>
            </a:pPr>
            <a:r>
              <a:rPr lang="en-US" sz="1800"/>
              <a:t>So, if file 1 declares variables and file 2 wants to use those variables, you use an #include statement to load file 1 and extern statements to declare any of file 1</a:t>
            </a:r>
            <a:r>
              <a:rPr lang="ja-JP" altLang="en-US" sz="1800">
                <a:latin typeface="Arial"/>
              </a:rPr>
              <a:t>’</a:t>
            </a:r>
            <a:r>
              <a:rPr lang="en-US" sz="1800"/>
              <a:t>s global variables to be used in file 2</a:t>
            </a:r>
          </a:p>
          <a:p>
            <a:pPr lvl="1">
              <a:lnSpc>
                <a:spcPct val="90000"/>
              </a:lnSpc>
            </a:pPr>
            <a:r>
              <a:rPr lang="en-US" sz="2400"/>
              <a:t>Take care when using global variables, they are not encouraged and lead to hard-to-read and hard-to-debug code</a:t>
            </a:r>
          </a:p>
          <a:p>
            <a:pPr lvl="2">
              <a:lnSpc>
                <a:spcPct val="90000"/>
              </a:lnSpc>
            </a:pPr>
            <a:r>
              <a:rPr lang="en-US" sz="2000"/>
              <a:t>In fact, I would recommend that you avoid them if at all possible!</a:t>
            </a:r>
          </a:p>
          <a:p>
            <a:pPr>
              <a:lnSpc>
                <a:spcPct val="90000"/>
              </a:lnSpc>
            </a:pPr>
            <a:r>
              <a:rPr lang="en-US" sz="2800"/>
              <a:t>NOTE that extern defines an external variable, but does not declare it, a separate declaration is required although they can be combined into a single statement as in:</a:t>
            </a:r>
          </a:p>
          <a:p>
            <a:pPr lvl="1">
              <a:lnSpc>
                <a:spcPct val="90000"/>
              </a:lnSpc>
            </a:pPr>
            <a:r>
              <a:rPr lang="en-US" sz="2400"/>
              <a:t>extern int x;</a:t>
            </a:r>
          </a:p>
        </p:txBody>
      </p:sp>
    </p:spTree>
    <p:extLst>
      <p:ext uri="{BB962C8B-B14F-4D97-AF65-F5344CB8AC3E}">
        <p14:creationId xmlns:p14="http://schemas.microsoft.com/office/powerpoint/2010/main" val="21736927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0"/>
            <a:ext cx="7772400" cy="1143000"/>
          </a:xfrm>
        </p:spPr>
        <p:txBody>
          <a:bodyPr/>
          <a:lstStyle/>
          <a:p>
            <a:r>
              <a:rPr lang="en-US"/>
              <a:t>Scope Rules</a:t>
            </a:r>
          </a:p>
        </p:txBody>
      </p:sp>
      <p:sp>
        <p:nvSpPr>
          <p:cNvPr id="7171" name="Rectangle 3"/>
          <p:cNvSpPr>
            <a:spLocks noGrp="1" noChangeArrowheads="1"/>
          </p:cNvSpPr>
          <p:nvPr>
            <p:ph type="body" idx="1"/>
          </p:nvPr>
        </p:nvSpPr>
        <p:spPr>
          <a:xfrm>
            <a:off x="228600" y="914400"/>
            <a:ext cx="8610600" cy="5715000"/>
          </a:xfrm>
        </p:spPr>
        <p:txBody>
          <a:bodyPr>
            <a:normAutofit/>
          </a:bodyPr>
          <a:lstStyle/>
          <a:p>
            <a:pPr>
              <a:lnSpc>
                <a:spcPct val="90000"/>
              </a:lnSpc>
            </a:pPr>
            <a:r>
              <a:rPr lang="en-US" sz="2800"/>
              <a:t>Scope for a variable (or a function) are the locations within a program where that variable (or function) can be accessed</a:t>
            </a:r>
          </a:p>
          <a:p>
            <a:pPr>
              <a:lnSpc>
                <a:spcPct val="90000"/>
              </a:lnSpc>
            </a:pPr>
            <a:r>
              <a:rPr lang="en-US" sz="2800"/>
              <a:t>There are generally two types of scope:  local and global</a:t>
            </a:r>
          </a:p>
          <a:p>
            <a:pPr lvl="1">
              <a:lnSpc>
                <a:spcPct val="90000"/>
              </a:lnSpc>
            </a:pPr>
            <a:r>
              <a:rPr lang="en-US" sz="2400"/>
              <a:t>A local variable is defined within the local environment:  the current block or the current function</a:t>
            </a:r>
          </a:p>
          <a:p>
            <a:pPr lvl="2">
              <a:lnSpc>
                <a:spcPct val="90000"/>
              </a:lnSpc>
            </a:pPr>
            <a:r>
              <a:rPr lang="en-US" sz="2000"/>
              <a:t>Variables declared within { } are local to that block, whether the block is a block within a function or the function itself</a:t>
            </a:r>
          </a:p>
          <a:p>
            <a:pPr lvl="2">
              <a:lnSpc>
                <a:spcPct val="90000"/>
              </a:lnSpc>
            </a:pPr>
            <a:r>
              <a:rPr lang="en-US" sz="2000"/>
              <a:t>Variables declared within a for-loop are local to that for-loop</a:t>
            </a:r>
          </a:p>
          <a:p>
            <a:pPr lvl="2">
              <a:lnSpc>
                <a:spcPct val="90000"/>
              </a:lnSpc>
            </a:pPr>
            <a:r>
              <a:rPr lang="en-US" sz="2000"/>
              <a:t>Parameters in a function header are local to that function</a:t>
            </a:r>
          </a:p>
          <a:p>
            <a:pPr lvl="2">
              <a:lnSpc>
                <a:spcPct val="90000"/>
              </a:lnSpc>
            </a:pPr>
            <a:r>
              <a:rPr lang="en-US" sz="2000"/>
              <a:t>Note that if two variables share the same name but are in different blocks or functions, then the variable declared in this environment will be the one used in a reference</a:t>
            </a:r>
          </a:p>
          <a:p>
            <a:pPr lvl="1">
              <a:lnSpc>
                <a:spcPct val="90000"/>
              </a:lnSpc>
            </a:pPr>
            <a:r>
              <a:rPr lang="en-US" sz="2400"/>
              <a:t>A global variable is defined outside of the local environment and available anywhere within the file, or in other files by using extern</a:t>
            </a:r>
          </a:p>
        </p:txBody>
      </p:sp>
    </p:spTree>
    <p:extLst>
      <p:ext uri="{BB962C8B-B14F-4D97-AF65-F5344CB8AC3E}">
        <p14:creationId xmlns:p14="http://schemas.microsoft.com/office/powerpoint/2010/main" val="8907518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0"/>
            <a:ext cx="7772400" cy="1143000"/>
          </a:xfrm>
        </p:spPr>
        <p:txBody>
          <a:bodyPr/>
          <a:lstStyle/>
          <a:p>
            <a:r>
              <a:rPr lang="en-US"/>
              <a:t>Scope Example with Blocks</a:t>
            </a:r>
          </a:p>
        </p:txBody>
      </p:sp>
      <p:sp>
        <p:nvSpPr>
          <p:cNvPr id="16387" name="Text Box 3"/>
          <p:cNvSpPr txBox="1">
            <a:spLocks noChangeArrowheads="1"/>
          </p:cNvSpPr>
          <p:nvPr/>
        </p:nvSpPr>
        <p:spPr bwMode="auto">
          <a:xfrm>
            <a:off x="152400" y="898525"/>
            <a:ext cx="4254500" cy="5235575"/>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a:t>#include &lt;stdio.h&gt;</a:t>
            </a:r>
          </a:p>
          <a:p>
            <a:endParaRPr lang="en-US" sz="1600"/>
          </a:p>
          <a:p>
            <a:r>
              <a:rPr lang="en-US" sz="1600"/>
              <a:t>void func1(int, int);</a:t>
            </a:r>
          </a:p>
          <a:p>
            <a:r>
              <a:rPr lang="en-US" sz="1600"/>
              <a:t>void func2(int, int);</a:t>
            </a:r>
          </a:p>
          <a:p>
            <a:endParaRPr lang="en-US" sz="1600"/>
          </a:p>
          <a:p>
            <a:r>
              <a:rPr lang="en-US" sz="1600"/>
              <a:t>void main()</a:t>
            </a:r>
          </a:p>
          <a:p>
            <a:r>
              <a:rPr lang="en-US" sz="1600"/>
              <a:t>{</a:t>
            </a:r>
          </a:p>
          <a:p>
            <a:r>
              <a:rPr lang="en-US" sz="1600"/>
              <a:t>	int x = 5, y = 10;</a:t>
            </a:r>
          </a:p>
          <a:p>
            <a:r>
              <a:rPr lang="en-US" sz="1600"/>
              <a:t>	printf("Values before first function </a:t>
            </a:r>
          </a:p>
          <a:p>
            <a:r>
              <a:rPr lang="en-US" sz="1600"/>
              <a:t>		call:  %d %d\n", x, y);</a:t>
            </a:r>
          </a:p>
          <a:p>
            <a:r>
              <a:rPr lang="en-US" sz="1600"/>
              <a:t>	func1(x, y);</a:t>
            </a:r>
          </a:p>
          <a:p>
            <a:r>
              <a:rPr lang="en-US" sz="1600"/>
              <a:t>	{</a:t>
            </a:r>
          </a:p>
          <a:p>
            <a:r>
              <a:rPr lang="en-US" sz="1600"/>
              <a:t>		int x = 15, y = 20;</a:t>
            </a:r>
          </a:p>
          <a:p>
            <a:r>
              <a:rPr lang="en-US" sz="1600"/>
              <a:t>		printf("Values inside </a:t>
            </a:r>
          </a:p>
          <a:p>
            <a:r>
              <a:rPr lang="en-US" sz="1600"/>
              <a:t>		     block:  %d %d\n", x, y);</a:t>
            </a:r>
          </a:p>
          <a:p>
            <a:r>
              <a:rPr lang="en-US" sz="1600"/>
              <a:t>		func2(x, y);</a:t>
            </a:r>
          </a:p>
          <a:p>
            <a:r>
              <a:rPr lang="en-US" sz="1600"/>
              <a:t>	}</a:t>
            </a:r>
          </a:p>
          <a:p>
            <a:r>
              <a:rPr lang="en-US" sz="1600"/>
              <a:t>	printf("Values before after block:  </a:t>
            </a:r>
          </a:p>
          <a:p>
            <a:r>
              <a:rPr lang="en-US" sz="1600"/>
              <a:t>		%d %d\n", x, y);</a:t>
            </a:r>
          </a:p>
          <a:p>
            <a:r>
              <a:rPr lang="en-US" sz="1600"/>
              <a:t>}</a:t>
            </a:r>
          </a:p>
          <a:p>
            <a:endParaRPr lang="en-US" sz="1600"/>
          </a:p>
        </p:txBody>
      </p:sp>
      <p:sp>
        <p:nvSpPr>
          <p:cNvPr id="16389" name="Text Box 5"/>
          <p:cNvSpPr txBox="1">
            <a:spLocks noChangeArrowheads="1"/>
          </p:cNvSpPr>
          <p:nvPr/>
        </p:nvSpPr>
        <p:spPr bwMode="auto">
          <a:xfrm>
            <a:off x="4572000" y="963613"/>
            <a:ext cx="4411663" cy="4257675"/>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a:t>void func1(int x, int y)</a:t>
            </a:r>
          </a:p>
          <a:p>
            <a:r>
              <a:rPr lang="en-US" sz="1600"/>
              <a:t>{</a:t>
            </a:r>
          </a:p>
          <a:p>
            <a:r>
              <a:rPr lang="en-US" sz="1600"/>
              <a:t>	x++;  y--;</a:t>
            </a:r>
          </a:p>
          <a:p>
            <a:r>
              <a:rPr lang="en-US" sz="1600"/>
              <a:t>	printf("Values inside func1: </a:t>
            </a:r>
          </a:p>
          <a:p>
            <a:r>
              <a:rPr lang="en-US" sz="1600"/>
              <a:t>		 %d %d\n", x, y);</a:t>
            </a:r>
          </a:p>
          <a:p>
            <a:r>
              <a:rPr lang="en-US" sz="1600"/>
              <a:t>}</a:t>
            </a:r>
          </a:p>
          <a:p>
            <a:r>
              <a:rPr lang="en-US" sz="1600"/>
              <a:t>void func2(int x, int y)</a:t>
            </a:r>
          </a:p>
          <a:p>
            <a:r>
              <a:rPr lang="en-US" sz="1600"/>
              <a:t>{</a:t>
            </a:r>
          </a:p>
          <a:p>
            <a:r>
              <a:rPr lang="en-US" sz="1600"/>
              <a:t>	x+=2;  y-=2;</a:t>
            </a:r>
          </a:p>
          <a:p>
            <a:r>
              <a:rPr lang="en-US" sz="1600"/>
              <a:t>	printf("Values inside func2:  </a:t>
            </a:r>
          </a:p>
          <a:p>
            <a:r>
              <a:rPr lang="en-US" sz="1600"/>
              <a:t>		%d %d\n", x, y);</a:t>
            </a:r>
          </a:p>
          <a:p>
            <a:r>
              <a:rPr lang="en-US" sz="1600"/>
              <a:t>	{</a:t>
            </a:r>
          </a:p>
          <a:p>
            <a:r>
              <a:rPr lang="en-US" sz="1600"/>
              <a:t>		int x = 0, y = 1;</a:t>
            </a:r>
          </a:p>
          <a:p>
            <a:r>
              <a:rPr lang="en-US" sz="1600"/>
              <a:t>		printf("Values inside func2's </a:t>
            </a:r>
          </a:p>
          <a:p>
            <a:r>
              <a:rPr lang="en-US" sz="1600"/>
              <a:t>		       block:  %d %d\n", x, y);</a:t>
            </a:r>
          </a:p>
          <a:p>
            <a:r>
              <a:rPr lang="en-US" sz="1600"/>
              <a:t>	}</a:t>
            </a:r>
          </a:p>
          <a:p>
            <a:r>
              <a:rPr lang="en-US" sz="1600"/>
              <a:t>}</a:t>
            </a:r>
            <a:endParaRPr lang="en-US"/>
          </a:p>
        </p:txBody>
      </p:sp>
      <p:pic>
        <p:nvPicPr>
          <p:cNvPr id="16390" name="Picture 6"/>
          <p:cNvPicPr>
            <a:picLocks noChangeAspect="1" noChangeArrowheads="1"/>
          </p:cNvPicPr>
          <p:nvPr/>
        </p:nvPicPr>
        <p:blipFill>
          <a:blip r:embed="rId3">
            <a:extLst>
              <a:ext uri="{28A0092B-C50C-407E-A947-70E740481C1C}">
                <a14:useLocalDpi xmlns:a14="http://schemas.microsoft.com/office/drawing/2010/main" val="0"/>
              </a:ext>
            </a:extLst>
          </a:blip>
          <a:srcRect r="50000" b="69336"/>
          <a:stretch>
            <a:fillRect/>
          </a:stretch>
        </p:blipFill>
        <p:spPr bwMode="auto">
          <a:xfrm>
            <a:off x="4648200" y="5334000"/>
            <a:ext cx="4191000" cy="1279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5365343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0"/>
            <a:ext cx="7772400" cy="1143000"/>
          </a:xfrm>
        </p:spPr>
        <p:txBody>
          <a:bodyPr/>
          <a:lstStyle/>
          <a:p>
            <a:r>
              <a:rPr lang="en-US"/>
              <a:t>Header Files</a:t>
            </a:r>
          </a:p>
        </p:txBody>
      </p:sp>
      <p:sp>
        <p:nvSpPr>
          <p:cNvPr id="9219" name="Rectangle 3"/>
          <p:cNvSpPr>
            <a:spLocks noGrp="1" noChangeArrowheads="1"/>
          </p:cNvSpPr>
          <p:nvPr>
            <p:ph type="body" idx="1"/>
          </p:nvPr>
        </p:nvSpPr>
        <p:spPr>
          <a:xfrm>
            <a:off x="152400" y="914400"/>
            <a:ext cx="8686800" cy="5181600"/>
          </a:xfrm>
        </p:spPr>
        <p:txBody>
          <a:bodyPr>
            <a:normAutofit fontScale="92500" lnSpcReduction="10000"/>
          </a:bodyPr>
          <a:lstStyle/>
          <a:p>
            <a:pPr>
              <a:lnSpc>
                <a:spcPct val="90000"/>
              </a:lnSpc>
            </a:pPr>
            <a:r>
              <a:rPr lang="en-US" sz="2800"/>
              <a:t>In order to call upon functions compiled in separate files, you need to include their definition as a declaration or a prototype</a:t>
            </a:r>
          </a:p>
          <a:p>
            <a:pPr lvl="1">
              <a:lnSpc>
                <a:spcPct val="90000"/>
              </a:lnSpc>
            </a:pPr>
            <a:r>
              <a:rPr lang="en-US" sz="2400"/>
              <a:t>for simplicity, if you have functions in several files, each of which call upon some of the same functions, you can place the prototypes in a single file, called a header file</a:t>
            </a:r>
          </a:p>
          <a:p>
            <a:pPr lvl="2">
              <a:lnSpc>
                <a:spcPct val="90000"/>
              </a:lnSpc>
            </a:pPr>
            <a:r>
              <a:rPr lang="en-US" sz="2000"/>
              <a:t>all other shared definitions and declarations can go here as well</a:t>
            </a:r>
          </a:p>
          <a:p>
            <a:pPr>
              <a:lnSpc>
                <a:spcPct val="90000"/>
              </a:lnSpc>
            </a:pPr>
            <a:r>
              <a:rPr lang="en-US" sz="2800"/>
              <a:t>Header files typically </a:t>
            </a:r>
            <a:r>
              <a:rPr lang="en-US" sz="2800" i="1"/>
              <a:t>only </a:t>
            </a:r>
            <a:r>
              <a:rPr lang="en-US" sz="2800"/>
              <a:t>contain definitions and declarations, not executable code</a:t>
            </a:r>
          </a:p>
          <a:p>
            <a:pPr lvl="1">
              <a:lnSpc>
                <a:spcPct val="90000"/>
              </a:lnSpc>
            </a:pPr>
            <a:r>
              <a:rPr lang="en-US" sz="2400"/>
              <a:t>Consider as an example a calculator program that has its</a:t>
            </a:r>
            <a:r>
              <a:rPr lang="ja-JP" altLang="en-US" sz="2400">
                <a:latin typeface="Arial"/>
              </a:rPr>
              <a:t>’</a:t>
            </a:r>
            <a:r>
              <a:rPr lang="en-US" sz="2400"/>
              <a:t> functions split into multiple files:</a:t>
            </a:r>
          </a:p>
          <a:p>
            <a:pPr lvl="2">
              <a:lnSpc>
                <a:spcPct val="90000"/>
              </a:lnSpc>
            </a:pPr>
            <a:r>
              <a:rPr lang="en-US" sz="2000"/>
              <a:t>A main function in one file which calls upon </a:t>
            </a:r>
          </a:p>
          <a:p>
            <a:pPr lvl="2">
              <a:lnSpc>
                <a:spcPct val="90000"/>
              </a:lnSpc>
            </a:pPr>
            <a:r>
              <a:rPr lang="en-US" sz="2000"/>
              <a:t>stack operations in a file stack.c </a:t>
            </a:r>
          </a:p>
          <a:p>
            <a:pPr lvl="2">
              <a:lnSpc>
                <a:spcPct val="90000"/>
              </a:lnSpc>
            </a:pPr>
            <a:r>
              <a:rPr lang="en-US" sz="2000"/>
              <a:t>a parsing operation to get tokens from a string in the file getop.c </a:t>
            </a:r>
          </a:p>
          <a:p>
            <a:pPr lvl="2">
              <a:lnSpc>
                <a:spcPct val="90000"/>
              </a:lnSpc>
            </a:pPr>
            <a:r>
              <a:rPr lang="en-US" sz="2000"/>
              <a:t>a function to get char input in the file getch.c</a:t>
            </a:r>
          </a:p>
          <a:p>
            <a:pPr lvl="2">
              <a:lnSpc>
                <a:spcPct val="90000"/>
              </a:lnSpc>
            </a:pPr>
            <a:r>
              <a:rPr lang="en-US" sz="2000"/>
              <a:t>a header file contains prototypes and common declarations called calc.h </a:t>
            </a:r>
          </a:p>
        </p:txBody>
      </p:sp>
    </p:spTree>
    <p:extLst>
      <p:ext uri="{BB962C8B-B14F-4D97-AF65-F5344CB8AC3E}">
        <p14:creationId xmlns:p14="http://schemas.microsoft.com/office/powerpoint/2010/main" val="30588568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152400"/>
            <a:ext cx="7772400" cy="1143000"/>
          </a:xfrm>
        </p:spPr>
        <p:txBody>
          <a:bodyPr/>
          <a:lstStyle/>
          <a:p>
            <a:r>
              <a:rPr lang="en-US"/>
              <a:t>Static and Register</a:t>
            </a:r>
          </a:p>
        </p:txBody>
      </p:sp>
      <p:sp>
        <p:nvSpPr>
          <p:cNvPr id="10243" name="Rectangle 3"/>
          <p:cNvSpPr>
            <a:spLocks noGrp="1" noChangeArrowheads="1"/>
          </p:cNvSpPr>
          <p:nvPr>
            <p:ph type="body" sz="half" idx="1"/>
          </p:nvPr>
        </p:nvSpPr>
        <p:spPr>
          <a:xfrm>
            <a:off x="152400" y="762000"/>
            <a:ext cx="3733800" cy="5638800"/>
          </a:xfrm>
        </p:spPr>
        <p:txBody>
          <a:bodyPr>
            <a:normAutofit lnSpcReduction="10000"/>
          </a:bodyPr>
          <a:lstStyle/>
          <a:p>
            <a:pPr>
              <a:lnSpc>
                <a:spcPct val="90000"/>
              </a:lnSpc>
            </a:pPr>
            <a:r>
              <a:rPr lang="en-US"/>
              <a:t>The reserved word static is used to define a variable as being static, typically used with a variable defined using extern</a:t>
            </a:r>
          </a:p>
          <a:p>
            <a:pPr lvl="1">
              <a:lnSpc>
                <a:spcPct val="90000"/>
              </a:lnSpc>
            </a:pPr>
            <a:r>
              <a:rPr lang="en-US"/>
              <a:t>Static means that the storage of that variable remains in existence </a:t>
            </a:r>
          </a:p>
          <a:p>
            <a:pPr lvl="2">
              <a:lnSpc>
                <a:spcPct val="90000"/>
              </a:lnSpc>
            </a:pPr>
            <a:r>
              <a:rPr lang="en-US"/>
              <a:t>Local variables are removed from memory once the function terminates, a static variable remains in memory so that it can be accessed later</a:t>
            </a:r>
          </a:p>
        </p:txBody>
      </p:sp>
      <p:sp>
        <p:nvSpPr>
          <p:cNvPr id="10244" name="Rectangle 4"/>
          <p:cNvSpPr>
            <a:spLocks noGrp="1" noChangeArrowheads="1"/>
          </p:cNvSpPr>
          <p:nvPr>
            <p:ph type="body" sz="half" idx="2"/>
          </p:nvPr>
        </p:nvSpPr>
        <p:spPr>
          <a:xfrm>
            <a:off x="3962400" y="838200"/>
            <a:ext cx="5029200" cy="5715000"/>
          </a:xfrm>
        </p:spPr>
        <p:txBody>
          <a:bodyPr/>
          <a:lstStyle/>
          <a:p>
            <a:pPr>
              <a:lnSpc>
                <a:spcPct val="90000"/>
              </a:lnSpc>
            </a:pPr>
            <a:r>
              <a:rPr lang="en-US"/>
              <a:t>The reserved word register is used to suggest to the compiler that a particular variable should be moved to and kept in a register </a:t>
            </a:r>
          </a:p>
          <a:p>
            <a:pPr lvl="1">
              <a:lnSpc>
                <a:spcPct val="90000"/>
              </a:lnSpc>
            </a:pPr>
            <a:r>
              <a:rPr lang="en-US"/>
              <a:t>The idea is to give the compiler some advice</a:t>
            </a:r>
          </a:p>
          <a:p>
            <a:pPr lvl="1">
              <a:lnSpc>
                <a:spcPct val="90000"/>
              </a:lnSpc>
            </a:pPr>
            <a:r>
              <a:rPr lang="en-US"/>
              <a:t>The register declaration is only permitted for local variables and parameters and the advice is not necessarily taken by the compiler</a:t>
            </a:r>
          </a:p>
          <a:p>
            <a:pPr lvl="2">
              <a:lnSpc>
                <a:spcPct val="90000"/>
              </a:lnSpc>
            </a:pPr>
            <a:r>
              <a:rPr lang="en-US"/>
              <a:t>Just because you place register in front of a variable</a:t>
            </a:r>
            <a:r>
              <a:rPr lang="ja-JP" altLang="en-US">
                <a:latin typeface="Arial"/>
              </a:rPr>
              <a:t>’</a:t>
            </a:r>
            <a:r>
              <a:rPr lang="en-US"/>
              <a:t>s declaration does not mean that the variable will be placed into a register</a:t>
            </a:r>
          </a:p>
        </p:txBody>
      </p:sp>
    </p:spTree>
    <p:extLst>
      <p:ext uri="{BB962C8B-B14F-4D97-AF65-F5344CB8AC3E}">
        <p14:creationId xmlns:p14="http://schemas.microsoft.com/office/powerpoint/2010/main" val="31955540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0"/>
            <a:ext cx="7772400" cy="1143000"/>
          </a:xfrm>
        </p:spPr>
        <p:txBody>
          <a:bodyPr/>
          <a:lstStyle/>
          <a:p>
            <a:r>
              <a:rPr lang="en-US"/>
              <a:t>Macro Substitution</a:t>
            </a:r>
          </a:p>
        </p:txBody>
      </p:sp>
      <p:sp>
        <p:nvSpPr>
          <p:cNvPr id="12291" name="Rectangle 3"/>
          <p:cNvSpPr>
            <a:spLocks noGrp="1" noChangeArrowheads="1"/>
          </p:cNvSpPr>
          <p:nvPr>
            <p:ph type="body" idx="1"/>
          </p:nvPr>
        </p:nvSpPr>
        <p:spPr>
          <a:xfrm>
            <a:off x="152400" y="914400"/>
            <a:ext cx="8686800" cy="5791200"/>
          </a:xfrm>
        </p:spPr>
        <p:txBody>
          <a:bodyPr/>
          <a:lstStyle/>
          <a:p>
            <a:r>
              <a:rPr lang="en-US" sz="2800"/>
              <a:t>We saw #define can be used for constants</a:t>
            </a:r>
          </a:p>
          <a:p>
            <a:pPr lvl="1"/>
            <a:r>
              <a:rPr lang="en-US" sz="2400"/>
              <a:t>Form:  #define name substitution-text</a:t>
            </a:r>
          </a:p>
          <a:p>
            <a:pPr lvl="2"/>
            <a:r>
              <a:rPr lang="en-US" sz="2000"/>
              <a:t>Example:  #define MAX 10</a:t>
            </a:r>
          </a:p>
          <a:p>
            <a:pPr lvl="1"/>
            <a:r>
              <a:rPr lang="en-US" sz="2400"/>
              <a:t>But unlike a constant in other languages as a variable whose value does not change</a:t>
            </a:r>
          </a:p>
          <a:p>
            <a:pPr lvl="2"/>
            <a:r>
              <a:rPr lang="en-US" sz="2000"/>
              <a:t>here the definition is a form of </a:t>
            </a:r>
            <a:r>
              <a:rPr lang="en-US" sz="2000" i="1"/>
              <a:t>macro substitution </a:t>
            </a:r>
          </a:p>
          <a:p>
            <a:pPr lvl="3"/>
            <a:r>
              <a:rPr lang="en-US" sz="1800"/>
              <a:t>all instances of the name are replaced by the value</a:t>
            </a:r>
          </a:p>
          <a:p>
            <a:pPr lvl="2"/>
            <a:r>
              <a:rPr lang="en-US" sz="2000"/>
              <a:t>this can be used in some interesting ways, such as in the following:</a:t>
            </a:r>
          </a:p>
          <a:p>
            <a:pPr lvl="3"/>
            <a:r>
              <a:rPr lang="en-US" sz="1800"/>
              <a:t>#define forever  for( ; ; )   /* infinite loop */</a:t>
            </a:r>
          </a:p>
          <a:p>
            <a:pPr lvl="3"/>
            <a:r>
              <a:rPr lang="en-US" sz="1800"/>
              <a:t>#define max(A, B)  ((A) &gt; (B) ? (A) : (B))   /* defines a max operation */</a:t>
            </a:r>
          </a:p>
          <a:p>
            <a:r>
              <a:rPr lang="en-US" sz="2800"/>
              <a:t>#define is actually a preprocessing directive – that is, an activity to be performed by the compiler prior to attempting compilation</a:t>
            </a:r>
          </a:p>
        </p:txBody>
      </p:sp>
    </p:spTree>
    <p:extLst>
      <p:ext uri="{BB962C8B-B14F-4D97-AF65-F5344CB8AC3E}">
        <p14:creationId xmlns:p14="http://schemas.microsoft.com/office/powerpoint/2010/main" val="16973580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0"/>
            <a:ext cx="7772400" cy="1143000"/>
          </a:xfrm>
        </p:spPr>
        <p:txBody>
          <a:bodyPr/>
          <a:lstStyle/>
          <a:p>
            <a:r>
              <a:rPr lang="en-US"/>
              <a:t>Optional Parameters</a:t>
            </a:r>
          </a:p>
        </p:txBody>
      </p:sp>
      <p:sp>
        <p:nvSpPr>
          <p:cNvPr id="14339" name="Rectangle 3"/>
          <p:cNvSpPr>
            <a:spLocks noGrp="1" noChangeArrowheads="1"/>
          </p:cNvSpPr>
          <p:nvPr>
            <p:ph type="body" idx="1"/>
          </p:nvPr>
        </p:nvSpPr>
        <p:spPr>
          <a:xfrm>
            <a:off x="228600" y="838200"/>
            <a:ext cx="8686800" cy="5257800"/>
          </a:xfrm>
        </p:spPr>
        <p:txBody>
          <a:bodyPr>
            <a:normAutofit fontScale="92500"/>
          </a:bodyPr>
          <a:lstStyle/>
          <a:p>
            <a:pPr>
              <a:lnSpc>
                <a:spcPct val="90000"/>
              </a:lnSpc>
            </a:pPr>
            <a:r>
              <a:rPr lang="en-US" sz="2800"/>
              <a:t>C permits functions to have optional parameters</a:t>
            </a:r>
          </a:p>
          <a:p>
            <a:pPr lvl="1">
              <a:lnSpc>
                <a:spcPct val="90000"/>
              </a:lnSpc>
            </a:pPr>
            <a:r>
              <a:rPr lang="en-US" sz="2400"/>
              <a:t>The format is returntype name(params, …)</a:t>
            </a:r>
          </a:p>
          <a:p>
            <a:pPr lvl="2">
              <a:lnSpc>
                <a:spcPct val="90000"/>
              </a:lnSpc>
            </a:pPr>
            <a:r>
              <a:rPr lang="en-US" sz="2000"/>
              <a:t>That is, the … indicates that further parameters can be passed</a:t>
            </a:r>
          </a:p>
          <a:p>
            <a:pPr lvl="2">
              <a:lnSpc>
                <a:spcPct val="90000"/>
              </a:lnSpc>
            </a:pPr>
            <a:r>
              <a:rPr lang="en-US" sz="2000"/>
              <a:t>The … must be listed only after the required parameters</a:t>
            </a:r>
          </a:p>
          <a:p>
            <a:pPr lvl="1">
              <a:lnSpc>
                <a:spcPct val="90000"/>
              </a:lnSpc>
            </a:pPr>
            <a:r>
              <a:rPr lang="en-US" sz="2400"/>
              <a:t>Notice that, since you specify the parameters as …, you do not know their names!</a:t>
            </a:r>
          </a:p>
          <a:p>
            <a:pPr lvl="2">
              <a:lnSpc>
                <a:spcPct val="90000"/>
              </a:lnSpc>
            </a:pPr>
            <a:r>
              <a:rPr lang="en-US" sz="2000"/>
              <a:t>How then can you use these additional parameters (if they were passed)?</a:t>
            </a:r>
          </a:p>
          <a:p>
            <a:pPr lvl="1">
              <a:lnSpc>
                <a:spcPct val="90000"/>
              </a:lnSpc>
            </a:pPr>
            <a:r>
              <a:rPr lang="en-US" sz="2400"/>
              <a:t>The stdarg.h file contains the definition of va_list (variable argument list) so that you can step through the optional parameters</a:t>
            </a:r>
          </a:p>
          <a:p>
            <a:pPr lvl="2">
              <a:lnSpc>
                <a:spcPct val="90000"/>
              </a:lnSpc>
            </a:pPr>
            <a:r>
              <a:rPr lang="en-US" sz="2000"/>
              <a:t>Declare a variable of type va_list</a:t>
            </a:r>
          </a:p>
          <a:p>
            <a:pPr lvl="2">
              <a:lnSpc>
                <a:spcPct val="90000"/>
              </a:lnSpc>
            </a:pPr>
            <a:r>
              <a:rPr lang="en-US" sz="2000"/>
              <a:t>Use the macro va_start which initializes your variable to the first of the optional params</a:t>
            </a:r>
          </a:p>
          <a:p>
            <a:pPr lvl="2">
              <a:lnSpc>
                <a:spcPct val="90000"/>
              </a:lnSpc>
            </a:pPr>
            <a:r>
              <a:rPr lang="en-US" sz="2000"/>
              <a:t>The function va_arg returns the next argument</a:t>
            </a:r>
          </a:p>
          <a:p>
            <a:pPr lvl="1">
              <a:lnSpc>
                <a:spcPct val="90000"/>
              </a:lnSpc>
            </a:pPr>
            <a:r>
              <a:rPr lang="en-US" sz="2400"/>
              <a:t>We will skip further coverage of this topic, but if you are interested, consult a textbook which should talk about it</a:t>
            </a:r>
          </a:p>
        </p:txBody>
      </p:sp>
    </p:spTree>
    <p:extLst>
      <p:ext uri="{BB962C8B-B14F-4D97-AF65-F5344CB8AC3E}">
        <p14:creationId xmlns:p14="http://schemas.microsoft.com/office/powerpoint/2010/main" val="34589330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Grp="1" noChangeArrowheads="1"/>
          </p:cNvSpPr>
          <p:nvPr>
            <p:ph type="title"/>
          </p:nvPr>
        </p:nvSpPr>
        <p:spPr/>
        <p:txBody>
          <a:bodyPr/>
          <a:lstStyle/>
          <a:p>
            <a:r>
              <a:rPr lang="en-US" dirty="0"/>
              <a:t>Header Files</a:t>
            </a:r>
          </a:p>
        </p:txBody>
      </p:sp>
      <p:sp>
        <p:nvSpPr>
          <p:cNvPr id="13317" name="Rectangle 5"/>
          <p:cNvSpPr>
            <a:spLocks noGrp="1" noChangeArrowheads="1"/>
          </p:cNvSpPr>
          <p:nvPr>
            <p:ph type="body" idx="1"/>
          </p:nvPr>
        </p:nvSpPr>
        <p:spPr/>
        <p:txBody>
          <a:bodyPr>
            <a:normAutofit fontScale="92500" lnSpcReduction="10000"/>
          </a:bodyPr>
          <a:lstStyle/>
          <a:p>
            <a:r>
              <a:rPr lang="en-US"/>
              <a:t>Header files</a:t>
            </a:r>
          </a:p>
          <a:p>
            <a:pPr lvl="1"/>
            <a:r>
              <a:rPr lang="en-US"/>
              <a:t>Contain function prototypes for library functions</a:t>
            </a:r>
          </a:p>
          <a:p>
            <a:pPr lvl="1"/>
            <a:r>
              <a:rPr lang="en-US"/>
              <a:t>&lt;stdlib.h&gt; , &lt;math.h&gt; , etc</a:t>
            </a:r>
          </a:p>
          <a:p>
            <a:pPr lvl="1"/>
            <a:r>
              <a:rPr lang="en-US"/>
              <a:t>Load with #include &lt;filename&gt;</a:t>
            </a:r>
          </a:p>
          <a:p>
            <a:pPr lvl="2"/>
            <a:r>
              <a:rPr lang="en-US"/>
              <a:t>#include &lt;math.h&gt;</a:t>
            </a:r>
          </a:p>
          <a:p>
            <a:r>
              <a:rPr lang="en-US"/>
              <a:t>Custom header files</a:t>
            </a:r>
          </a:p>
          <a:p>
            <a:pPr lvl="1"/>
            <a:r>
              <a:rPr lang="en-US"/>
              <a:t>Create file with functions </a:t>
            </a:r>
          </a:p>
          <a:p>
            <a:pPr lvl="1"/>
            <a:r>
              <a:rPr lang="en-US"/>
              <a:t>Save as filename.h</a:t>
            </a:r>
          </a:p>
          <a:p>
            <a:pPr lvl="1"/>
            <a:r>
              <a:rPr lang="en-US"/>
              <a:t>Load in other files with #include "filename.h"</a:t>
            </a:r>
          </a:p>
          <a:p>
            <a:pPr lvl="1"/>
            <a:r>
              <a:rPr lang="en-US"/>
              <a:t>Reuse functions</a:t>
            </a:r>
          </a:p>
        </p:txBody>
      </p:sp>
    </p:spTree>
    <p:extLst>
      <p:ext uri="{BB962C8B-B14F-4D97-AF65-F5344CB8AC3E}">
        <p14:creationId xmlns:p14="http://schemas.microsoft.com/office/powerpoint/2010/main" val="11525494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title"/>
          </p:nvPr>
        </p:nvSpPr>
        <p:spPr/>
        <p:txBody>
          <a:bodyPr/>
          <a:lstStyle/>
          <a:p>
            <a:r>
              <a:rPr lang="en-US"/>
              <a:t>Math Library Functions</a:t>
            </a:r>
            <a:endParaRPr lang="en-US" dirty="0"/>
          </a:p>
        </p:txBody>
      </p:sp>
      <p:sp>
        <p:nvSpPr>
          <p:cNvPr id="7173" name="Rectangle 5"/>
          <p:cNvSpPr>
            <a:spLocks noGrp="1" noChangeArrowheads="1"/>
          </p:cNvSpPr>
          <p:nvPr>
            <p:ph type="body" idx="1"/>
          </p:nvPr>
        </p:nvSpPr>
        <p:spPr/>
        <p:txBody>
          <a:bodyPr>
            <a:normAutofit fontScale="92500" lnSpcReduction="20000"/>
          </a:bodyPr>
          <a:lstStyle/>
          <a:p>
            <a:r>
              <a:rPr lang="en-US"/>
              <a:t>Math library functions </a:t>
            </a:r>
          </a:p>
          <a:p>
            <a:pPr lvl="1"/>
            <a:r>
              <a:rPr lang="en-US"/>
              <a:t>perform common mathematical calculations</a:t>
            </a:r>
          </a:p>
          <a:p>
            <a:pPr lvl="1"/>
            <a:r>
              <a:rPr lang="en-US"/>
              <a:t>#include &lt;math.h&gt;</a:t>
            </a:r>
          </a:p>
          <a:p>
            <a:r>
              <a:rPr lang="en-US"/>
              <a:t>Format for calling functions</a:t>
            </a:r>
          </a:p>
          <a:p>
            <a:pPr lvl="1"/>
            <a:r>
              <a:rPr lang="en-US"/>
              <a:t>FunctionName( argument );</a:t>
            </a:r>
          </a:p>
          <a:p>
            <a:pPr lvl="2"/>
            <a:r>
              <a:rPr lang="en-US"/>
              <a:t>If multiple arguments, use comma-separated list</a:t>
            </a:r>
          </a:p>
          <a:p>
            <a:pPr lvl="1"/>
            <a:r>
              <a:rPr lang="en-US"/>
              <a:t>printf( "%.2f", sqrt( 900.0 ) ); </a:t>
            </a:r>
          </a:p>
          <a:p>
            <a:pPr lvl="2"/>
            <a:r>
              <a:rPr lang="en-US"/>
              <a:t>Calls function sqrt, which returns the square root of its argument</a:t>
            </a:r>
          </a:p>
          <a:p>
            <a:pPr lvl="2"/>
            <a:r>
              <a:rPr lang="en-US"/>
              <a:t>All math functions return data type double</a:t>
            </a:r>
          </a:p>
          <a:p>
            <a:pPr lvl="1"/>
            <a:r>
              <a:rPr lang="en-US"/>
              <a:t>Arguments may be constants, variables, or expressions</a:t>
            </a:r>
          </a:p>
          <a:p>
            <a:pPr lvl="2"/>
            <a:endParaRPr lang="en-US"/>
          </a:p>
        </p:txBody>
      </p:sp>
    </p:spTree>
    <p:extLst>
      <p:ext uri="{BB962C8B-B14F-4D97-AF65-F5344CB8AC3E}">
        <p14:creationId xmlns:p14="http://schemas.microsoft.com/office/powerpoint/2010/main" val="2065650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ctr"/>
            <a:r>
              <a:rPr lang="en-US" sz="4000"/>
              <a:t>Top-Down Design Using Functions</a:t>
            </a:r>
          </a:p>
        </p:txBody>
      </p:sp>
      <p:sp>
        <p:nvSpPr>
          <p:cNvPr id="49155" name="Rectangle 3"/>
          <p:cNvSpPr>
            <a:spLocks noGrp="1" noChangeArrowheads="1"/>
          </p:cNvSpPr>
          <p:nvPr>
            <p:ph type="body" idx="1"/>
          </p:nvPr>
        </p:nvSpPr>
        <p:spPr/>
        <p:txBody>
          <a:bodyPr/>
          <a:lstStyle/>
          <a:p>
            <a:r>
              <a:rPr lang="en-US"/>
              <a:t>C programs normally consist of a collection of </a:t>
            </a:r>
            <a:r>
              <a:rPr lang="en-US">
                <a:solidFill>
                  <a:srgbClr val="FF9966"/>
                </a:solidFill>
              </a:rPr>
              <a:t>user-defined</a:t>
            </a:r>
            <a:r>
              <a:rPr lang="en-US"/>
              <a:t> functions.</a:t>
            </a:r>
          </a:p>
          <a:p>
            <a:pPr lvl="1"/>
            <a:r>
              <a:rPr lang="en-US"/>
              <a:t>Each function solves one of the small problems obtained using top-down design.</a:t>
            </a:r>
          </a:p>
          <a:p>
            <a:pPr lvl="1"/>
            <a:r>
              <a:rPr lang="en-US"/>
              <a:t>Functions </a:t>
            </a:r>
            <a:r>
              <a:rPr lang="en-US">
                <a:solidFill>
                  <a:srgbClr val="FF0000"/>
                </a:solidFill>
              </a:rPr>
              <a:t>call</a:t>
            </a:r>
            <a:r>
              <a:rPr lang="en-US"/>
              <a:t> or </a:t>
            </a:r>
            <a:r>
              <a:rPr lang="en-US">
                <a:solidFill>
                  <a:srgbClr val="FF0000"/>
                </a:solidFill>
              </a:rPr>
              <a:t>invoke</a:t>
            </a:r>
            <a:r>
              <a:rPr lang="en-US"/>
              <a:t> other functions as needed.</a:t>
            </a:r>
          </a:p>
        </p:txBody>
      </p:sp>
    </p:spTree>
    <p:extLst>
      <p:ext uri="{BB962C8B-B14F-4D97-AF65-F5344CB8AC3E}">
        <p14:creationId xmlns:p14="http://schemas.microsoft.com/office/powerpoint/2010/main" val="29909073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p:cNvSpPr>
            <a:spLocks noGrp="1" noChangeArrowheads="1"/>
          </p:cNvSpPr>
          <p:nvPr>
            <p:ph type="title"/>
          </p:nvPr>
        </p:nvSpPr>
        <p:spPr/>
        <p:txBody>
          <a:bodyPr/>
          <a:lstStyle/>
          <a:p>
            <a:r>
              <a:rPr lang="en-US" dirty="0"/>
              <a:t>Random Number Generation</a:t>
            </a:r>
          </a:p>
        </p:txBody>
      </p:sp>
      <p:sp>
        <p:nvSpPr>
          <p:cNvPr id="15365" name="Rectangle 5"/>
          <p:cNvSpPr>
            <a:spLocks noGrp="1" noChangeArrowheads="1"/>
          </p:cNvSpPr>
          <p:nvPr>
            <p:ph type="body" idx="1"/>
          </p:nvPr>
        </p:nvSpPr>
        <p:spPr/>
        <p:txBody>
          <a:bodyPr>
            <a:normAutofit fontScale="85000" lnSpcReduction="20000"/>
          </a:bodyPr>
          <a:lstStyle/>
          <a:p>
            <a:pPr>
              <a:lnSpc>
                <a:spcPct val="90000"/>
              </a:lnSpc>
            </a:pPr>
            <a:r>
              <a:rPr lang="en-US" b="1">
                <a:latin typeface="Courier New" charset="0"/>
              </a:rPr>
              <a:t>rand</a:t>
            </a:r>
            <a:r>
              <a:rPr lang="en-US"/>
              <a:t> function</a:t>
            </a:r>
          </a:p>
          <a:p>
            <a:pPr lvl="1">
              <a:lnSpc>
                <a:spcPct val="90000"/>
              </a:lnSpc>
            </a:pPr>
            <a:r>
              <a:rPr lang="en-US"/>
              <a:t>Load </a:t>
            </a:r>
            <a:r>
              <a:rPr lang="en-US" b="1">
                <a:latin typeface="Courier New" charset="0"/>
              </a:rPr>
              <a:t>&lt;stdlib.h&gt;</a:t>
            </a:r>
          </a:p>
          <a:p>
            <a:pPr lvl="1">
              <a:lnSpc>
                <a:spcPct val="90000"/>
              </a:lnSpc>
            </a:pPr>
            <a:r>
              <a:rPr lang="en-US"/>
              <a:t>Returns "random" number between </a:t>
            </a:r>
            <a:r>
              <a:rPr lang="en-US" b="1">
                <a:latin typeface="Courier New" charset="0"/>
              </a:rPr>
              <a:t>0</a:t>
            </a:r>
            <a:r>
              <a:rPr lang="en-US"/>
              <a:t> and </a:t>
            </a:r>
            <a:r>
              <a:rPr lang="en-US" b="1">
                <a:latin typeface="Courier New" charset="0"/>
              </a:rPr>
              <a:t>RAND_MAX</a:t>
            </a:r>
            <a:r>
              <a:rPr lang="en-US"/>
              <a:t> (at least </a:t>
            </a:r>
            <a:r>
              <a:rPr lang="en-US" b="1">
                <a:latin typeface="Courier New" charset="0"/>
              </a:rPr>
              <a:t>32767</a:t>
            </a:r>
            <a:r>
              <a:rPr lang="en-US"/>
              <a:t>)</a:t>
            </a:r>
          </a:p>
          <a:p>
            <a:pPr lvl="3">
              <a:lnSpc>
                <a:spcPct val="90000"/>
              </a:lnSpc>
              <a:buFontTx/>
              <a:buNone/>
            </a:pPr>
            <a:r>
              <a:rPr lang="en-US" b="1">
                <a:latin typeface="Courier New" charset="0"/>
              </a:rPr>
              <a:t>i = rand();</a:t>
            </a:r>
          </a:p>
          <a:p>
            <a:pPr lvl="1">
              <a:lnSpc>
                <a:spcPct val="90000"/>
              </a:lnSpc>
            </a:pPr>
            <a:r>
              <a:rPr lang="en-US"/>
              <a:t>Pseudorandom</a:t>
            </a:r>
          </a:p>
          <a:p>
            <a:pPr lvl="2">
              <a:lnSpc>
                <a:spcPct val="90000"/>
              </a:lnSpc>
            </a:pPr>
            <a:r>
              <a:rPr lang="en-US"/>
              <a:t>Preset sequence of "random" numbers</a:t>
            </a:r>
          </a:p>
          <a:p>
            <a:pPr lvl="2">
              <a:lnSpc>
                <a:spcPct val="90000"/>
              </a:lnSpc>
            </a:pPr>
            <a:r>
              <a:rPr lang="en-US"/>
              <a:t>Same sequence for every function call</a:t>
            </a:r>
          </a:p>
          <a:p>
            <a:pPr>
              <a:lnSpc>
                <a:spcPct val="90000"/>
              </a:lnSpc>
            </a:pPr>
            <a:r>
              <a:rPr lang="en-US"/>
              <a:t>Scaling</a:t>
            </a:r>
          </a:p>
          <a:p>
            <a:pPr lvl="1">
              <a:lnSpc>
                <a:spcPct val="90000"/>
              </a:lnSpc>
            </a:pPr>
            <a:r>
              <a:rPr lang="en-US"/>
              <a:t>To get a random number between </a:t>
            </a:r>
            <a:r>
              <a:rPr lang="en-US" b="1">
                <a:latin typeface="Courier New" charset="0"/>
              </a:rPr>
              <a:t>1</a:t>
            </a:r>
            <a:r>
              <a:rPr lang="en-US"/>
              <a:t> and </a:t>
            </a:r>
            <a:r>
              <a:rPr lang="en-US" b="1">
                <a:latin typeface="Courier New" charset="0"/>
              </a:rPr>
              <a:t>n</a:t>
            </a:r>
          </a:p>
          <a:p>
            <a:pPr lvl="3">
              <a:lnSpc>
                <a:spcPct val="90000"/>
              </a:lnSpc>
              <a:buFontTx/>
              <a:buNone/>
            </a:pPr>
            <a:r>
              <a:rPr lang="en-US" b="1">
                <a:latin typeface="Courier New" charset="0"/>
              </a:rPr>
              <a:t>1 + ( rand() % n )</a:t>
            </a:r>
          </a:p>
          <a:p>
            <a:pPr lvl="2">
              <a:lnSpc>
                <a:spcPct val="90000"/>
              </a:lnSpc>
            </a:pPr>
            <a:r>
              <a:rPr lang="en-US" b="1">
                <a:latin typeface="Courier New" charset="0"/>
              </a:rPr>
              <a:t>rand() % n</a:t>
            </a:r>
            <a:r>
              <a:rPr lang="en-US"/>
              <a:t> returns a number between </a:t>
            </a:r>
            <a:r>
              <a:rPr lang="en-US" b="1">
                <a:latin typeface="Courier New" charset="0"/>
              </a:rPr>
              <a:t>0</a:t>
            </a:r>
            <a:r>
              <a:rPr lang="en-US"/>
              <a:t> and </a:t>
            </a:r>
            <a:r>
              <a:rPr lang="en-US" b="1">
                <a:latin typeface="Courier New" charset="0"/>
              </a:rPr>
              <a:t>n - 1</a:t>
            </a:r>
          </a:p>
          <a:p>
            <a:pPr lvl="2">
              <a:lnSpc>
                <a:spcPct val="90000"/>
              </a:lnSpc>
            </a:pPr>
            <a:r>
              <a:rPr lang="en-US"/>
              <a:t>Add </a:t>
            </a:r>
            <a:r>
              <a:rPr lang="en-US" b="1">
                <a:latin typeface="Courier New" charset="0"/>
              </a:rPr>
              <a:t>1</a:t>
            </a:r>
            <a:r>
              <a:rPr lang="en-US"/>
              <a:t> to make random number between </a:t>
            </a:r>
            <a:r>
              <a:rPr lang="en-US" b="1">
                <a:latin typeface="Courier New" charset="0"/>
              </a:rPr>
              <a:t>1</a:t>
            </a:r>
            <a:r>
              <a:rPr lang="en-US"/>
              <a:t> and </a:t>
            </a:r>
            <a:r>
              <a:rPr lang="en-US" b="1">
                <a:latin typeface="Courier New" charset="0"/>
              </a:rPr>
              <a:t>n</a:t>
            </a:r>
          </a:p>
          <a:p>
            <a:pPr lvl="3">
              <a:lnSpc>
                <a:spcPct val="90000"/>
              </a:lnSpc>
              <a:buFontTx/>
              <a:buNone/>
            </a:pPr>
            <a:r>
              <a:rPr lang="en-US" b="1">
                <a:latin typeface="Courier New" charset="0"/>
              </a:rPr>
              <a:t>1 + ( rand() % 6)</a:t>
            </a:r>
          </a:p>
          <a:p>
            <a:pPr lvl="3">
              <a:lnSpc>
                <a:spcPct val="90000"/>
              </a:lnSpc>
            </a:pPr>
            <a:r>
              <a:rPr lang="en-US"/>
              <a:t>number between </a:t>
            </a:r>
            <a:r>
              <a:rPr lang="en-US" b="1">
                <a:latin typeface="Courier New" charset="0"/>
              </a:rPr>
              <a:t>1</a:t>
            </a:r>
            <a:r>
              <a:rPr lang="en-US"/>
              <a:t> and </a:t>
            </a:r>
            <a:r>
              <a:rPr lang="en-US" b="1">
                <a:latin typeface="Courier New" charset="0"/>
              </a:rPr>
              <a:t>6</a:t>
            </a:r>
          </a:p>
        </p:txBody>
      </p:sp>
    </p:spTree>
    <p:extLst>
      <p:ext uri="{BB962C8B-B14F-4D97-AF65-F5344CB8AC3E}">
        <p14:creationId xmlns:p14="http://schemas.microsoft.com/office/powerpoint/2010/main" val="3728375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Grp="1" noChangeArrowheads="1"/>
          </p:cNvSpPr>
          <p:nvPr>
            <p:ph type="title"/>
          </p:nvPr>
        </p:nvSpPr>
        <p:spPr/>
        <p:txBody>
          <a:bodyPr/>
          <a:lstStyle/>
          <a:p>
            <a:r>
              <a:rPr lang="en-US" dirty="0"/>
              <a:t>Random Number Generation</a:t>
            </a:r>
          </a:p>
        </p:txBody>
      </p:sp>
      <p:sp>
        <p:nvSpPr>
          <p:cNvPr id="16389" name="Rectangle 5"/>
          <p:cNvSpPr>
            <a:spLocks noGrp="1" noChangeArrowheads="1"/>
          </p:cNvSpPr>
          <p:nvPr>
            <p:ph type="body" idx="1"/>
          </p:nvPr>
        </p:nvSpPr>
        <p:spPr/>
        <p:txBody>
          <a:bodyPr>
            <a:normAutofit lnSpcReduction="10000"/>
          </a:bodyPr>
          <a:lstStyle/>
          <a:p>
            <a:r>
              <a:rPr lang="en-US" b="1">
                <a:latin typeface="Courier New" charset="0"/>
              </a:rPr>
              <a:t>srand</a:t>
            </a:r>
            <a:r>
              <a:rPr lang="en-US"/>
              <a:t> function</a:t>
            </a:r>
          </a:p>
          <a:p>
            <a:pPr lvl="1"/>
            <a:r>
              <a:rPr lang="en-US" b="1">
                <a:latin typeface="Courier New" charset="0"/>
              </a:rPr>
              <a:t>&lt;stdlib.h&gt;</a:t>
            </a:r>
          </a:p>
          <a:p>
            <a:pPr lvl="1"/>
            <a:r>
              <a:rPr lang="en-US"/>
              <a:t>Takes an integer seed and jumps to that location in its "random" sequence</a:t>
            </a:r>
          </a:p>
          <a:p>
            <a:pPr lvl="2">
              <a:buFontTx/>
              <a:buNone/>
            </a:pPr>
            <a:r>
              <a:rPr lang="en-US" b="1">
                <a:latin typeface="Courier New" charset="0"/>
              </a:rPr>
              <a:t>	srand(</a:t>
            </a:r>
            <a:r>
              <a:rPr lang="en-US" i="1"/>
              <a:t> seed </a:t>
            </a:r>
            <a:r>
              <a:rPr lang="en-US" b="1">
                <a:latin typeface="Courier New" charset="0"/>
              </a:rPr>
              <a:t>);</a:t>
            </a:r>
          </a:p>
          <a:p>
            <a:pPr lvl="1"/>
            <a:r>
              <a:rPr lang="en-US" b="1">
                <a:latin typeface="Courier New" charset="0"/>
              </a:rPr>
              <a:t>srand( time( NULL ) );  //load &lt;time.h&gt;</a:t>
            </a:r>
          </a:p>
          <a:p>
            <a:pPr lvl="2"/>
            <a:r>
              <a:rPr lang="en-US" b="1">
                <a:latin typeface="Courier New" charset="0"/>
              </a:rPr>
              <a:t>time( NULL )</a:t>
            </a:r>
          </a:p>
          <a:p>
            <a:pPr lvl="3"/>
            <a:r>
              <a:rPr lang="en-US"/>
              <a:t>Returns the time at which the program was compiled in seconds </a:t>
            </a:r>
          </a:p>
          <a:p>
            <a:pPr lvl="3"/>
            <a:r>
              <a:rPr lang="ja-JP" altLang="en-US">
                <a:latin typeface="Arial"/>
              </a:rPr>
              <a:t>“</a:t>
            </a:r>
            <a:r>
              <a:rPr lang="en-US"/>
              <a:t>Randomizes" the seed</a:t>
            </a:r>
          </a:p>
          <a:p>
            <a:endParaRPr lang="en-US"/>
          </a:p>
        </p:txBody>
      </p:sp>
    </p:spTree>
    <p:extLst>
      <p:ext uri="{BB962C8B-B14F-4D97-AF65-F5344CB8AC3E}">
        <p14:creationId xmlns:p14="http://schemas.microsoft.com/office/powerpoint/2010/main" val="36096292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73"/>
          <p:cNvGrpSpPr>
            <a:grpSpLocks/>
          </p:cNvGrpSpPr>
          <p:nvPr/>
        </p:nvGrpSpPr>
        <p:grpSpPr bwMode="auto">
          <a:xfrm>
            <a:off x="0" y="0"/>
            <a:ext cx="6781800" cy="6553200"/>
            <a:chOff x="0" y="0"/>
            <a:chExt cx="3072" cy="8602"/>
          </a:xfrm>
        </p:grpSpPr>
        <p:sp>
          <p:nvSpPr>
            <p:cNvPr id="73" name="Rectangle 27"/>
            <p:cNvSpPr>
              <a:spLocks noChangeArrowheads="1"/>
            </p:cNvSpPr>
            <p:nvPr/>
          </p:nvSpPr>
          <p:spPr bwMode="auto">
            <a:xfrm>
              <a:off x="0" y="0"/>
              <a:ext cx="3072" cy="374"/>
            </a:xfrm>
            <a:prstGeom prst="rect">
              <a:avLst/>
            </a:prstGeom>
            <a:solidFill>
              <a:srgbClr val="FFE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grpSp>
          <p:nvGrpSpPr>
            <p:cNvPr id="7" name="Group 30"/>
            <p:cNvGrpSpPr>
              <a:grpSpLocks/>
            </p:cNvGrpSpPr>
            <p:nvPr/>
          </p:nvGrpSpPr>
          <p:grpSpPr bwMode="auto">
            <a:xfrm>
              <a:off x="0" y="374"/>
              <a:ext cx="3072" cy="374"/>
              <a:chOff x="0" y="374"/>
              <a:chExt cx="3072" cy="374"/>
            </a:xfrm>
          </p:grpSpPr>
          <p:sp>
            <p:nvSpPr>
              <p:cNvPr id="71" name="Rectangle 29"/>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72" name="Rectangle 5"/>
              <p:cNvSpPr>
                <a:spLocks noChangeArrowheads="1"/>
              </p:cNvSpPr>
              <p:nvPr/>
            </p:nvSpPr>
            <p:spPr bwMode="auto">
              <a:xfrm>
                <a:off x="0" y="374"/>
                <a:ext cx="3072" cy="374"/>
              </a:xfrm>
              <a:prstGeom prst="rect">
                <a:avLst/>
              </a:prstGeom>
              <a:solidFill>
                <a:srgbClr val="FFE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0"/>
                  </a:spcBef>
                  <a:tabLst>
                    <a:tab pos="139700" algn="r"/>
                    <a:tab pos="292100" algn="l"/>
                  </a:tabLst>
                </a:pPr>
                <a:r>
                  <a:rPr lang="en-US" b="1">
                    <a:solidFill>
                      <a:srgbClr val="4D8DFF"/>
                    </a:solidFill>
                    <a:latin typeface="Courier New" charset="0"/>
                  </a:rPr>
                  <a:t>	2	</a:t>
                </a:r>
                <a:r>
                  <a:rPr lang="en-US" b="1">
                    <a:latin typeface="Courier New" charset="0"/>
                  </a:rPr>
                  <a:t>   </a:t>
                </a:r>
                <a:r>
                  <a:rPr lang="en-US" b="1">
                    <a:solidFill>
                      <a:srgbClr val="33CC33"/>
                    </a:solidFill>
                    <a:latin typeface="Courier New" charset="0"/>
                  </a:rPr>
                  <a:t>Randomizing die-rolling program */</a:t>
                </a:r>
                <a:endParaRPr lang="en-US" b="1">
                  <a:latin typeface="Courier New" charset="0"/>
                </a:endParaRPr>
              </a:p>
              <a:p>
                <a:pPr>
                  <a:spcBef>
                    <a:spcPct val="0"/>
                  </a:spcBef>
                  <a:tabLst>
                    <a:tab pos="139700" algn="r"/>
                    <a:tab pos="292100" algn="l"/>
                  </a:tabLst>
                </a:pPr>
                <a:endParaRPr lang="en-US" b="1">
                  <a:solidFill>
                    <a:schemeClr val="tx1"/>
                  </a:solidFill>
                  <a:latin typeface="Courier New" charset="0"/>
                </a:endParaRPr>
              </a:p>
            </p:txBody>
          </p:sp>
        </p:grpSp>
        <p:grpSp>
          <p:nvGrpSpPr>
            <p:cNvPr id="8" name="Group 32"/>
            <p:cNvGrpSpPr>
              <a:grpSpLocks/>
            </p:cNvGrpSpPr>
            <p:nvPr/>
          </p:nvGrpSpPr>
          <p:grpSpPr bwMode="auto">
            <a:xfrm>
              <a:off x="0" y="748"/>
              <a:ext cx="3072" cy="374"/>
              <a:chOff x="0" y="748"/>
              <a:chExt cx="3072" cy="374"/>
            </a:xfrm>
          </p:grpSpPr>
          <p:sp>
            <p:nvSpPr>
              <p:cNvPr id="69" name="Rectangle 31"/>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70" name="Rectangle 6"/>
              <p:cNvSpPr>
                <a:spLocks noChangeArrowheads="1"/>
              </p:cNvSpPr>
              <p:nvPr/>
            </p:nvSpPr>
            <p:spPr bwMode="auto">
              <a:xfrm>
                <a:off x="0" y="748"/>
                <a:ext cx="3072" cy="374"/>
              </a:xfrm>
              <a:prstGeom prst="rect">
                <a:avLst/>
              </a:prstGeom>
              <a:solidFill>
                <a:srgbClr val="FFE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0"/>
                  </a:spcBef>
                  <a:tabLst>
                    <a:tab pos="139700" algn="r"/>
                    <a:tab pos="292100" algn="l"/>
                  </a:tabLst>
                </a:pPr>
                <a:r>
                  <a:rPr lang="en-US" b="1">
                    <a:solidFill>
                      <a:srgbClr val="4D8DFF"/>
                    </a:solidFill>
                    <a:latin typeface="Courier New" charset="0"/>
                  </a:rPr>
                  <a:t>	3	</a:t>
                </a:r>
                <a:r>
                  <a:rPr lang="en-US" b="1">
                    <a:solidFill>
                      <a:srgbClr val="275AFF"/>
                    </a:solidFill>
                    <a:latin typeface="Courier New" charset="0"/>
                  </a:rPr>
                  <a:t>#include</a:t>
                </a:r>
                <a:r>
                  <a:rPr lang="en-US" b="1">
                    <a:latin typeface="Courier New" charset="0"/>
                  </a:rPr>
                  <a:t> &lt;stdlib.h&gt;</a:t>
                </a:r>
              </a:p>
              <a:p>
                <a:pPr>
                  <a:spcBef>
                    <a:spcPct val="0"/>
                  </a:spcBef>
                  <a:tabLst>
                    <a:tab pos="139700" algn="r"/>
                    <a:tab pos="292100" algn="l"/>
                  </a:tabLst>
                </a:pPr>
                <a:endParaRPr lang="en-US" b="1">
                  <a:solidFill>
                    <a:schemeClr val="tx1"/>
                  </a:solidFill>
                  <a:latin typeface="Courier New" charset="0"/>
                </a:endParaRPr>
              </a:p>
            </p:txBody>
          </p:sp>
        </p:grpSp>
        <p:grpSp>
          <p:nvGrpSpPr>
            <p:cNvPr id="9" name="Group 34"/>
            <p:cNvGrpSpPr>
              <a:grpSpLocks/>
            </p:cNvGrpSpPr>
            <p:nvPr/>
          </p:nvGrpSpPr>
          <p:grpSpPr bwMode="auto">
            <a:xfrm>
              <a:off x="0" y="1122"/>
              <a:ext cx="3072" cy="374"/>
              <a:chOff x="0" y="1122"/>
              <a:chExt cx="3072" cy="374"/>
            </a:xfrm>
          </p:grpSpPr>
          <p:sp>
            <p:nvSpPr>
              <p:cNvPr id="67" name="Rectangle 33"/>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68" name="Rectangle 7"/>
              <p:cNvSpPr>
                <a:spLocks noChangeArrowheads="1"/>
              </p:cNvSpPr>
              <p:nvPr/>
            </p:nvSpPr>
            <p:spPr bwMode="auto">
              <a:xfrm>
                <a:off x="0" y="1122"/>
                <a:ext cx="3072" cy="374"/>
              </a:xfrm>
              <a:prstGeom prst="rect">
                <a:avLst/>
              </a:prstGeom>
              <a:solidFill>
                <a:srgbClr val="FFE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0"/>
                  </a:spcBef>
                  <a:tabLst>
                    <a:tab pos="139700" algn="r"/>
                    <a:tab pos="292100" algn="l"/>
                  </a:tabLst>
                </a:pPr>
                <a:r>
                  <a:rPr lang="en-US" b="1" dirty="0">
                    <a:solidFill>
                      <a:srgbClr val="4D8DFF"/>
                    </a:solidFill>
                    <a:latin typeface="Courier New" charset="0"/>
                  </a:rPr>
                  <a:t>	4	</a:t>
                </a:r>
                <a:r>
                  <a:rPr lang="en-US" b="1" dirty="0">
                    <a:solidFill>
                      <a:srgbClr val="275AFF"/>
                    </a:solidFill>
                    <a:latin typeface="Courier New" charset="0"/>
                  </a:rPr>
                  <a:t>#include</a:t>
                </a:r>
                <a:r>
                  <a:rPr lang="en-US" b="1" dirty="0">
                    <a:latin typeface="Courier New" charset="0"/>
                  </a:rPr>
                  <a:t> &lt;</a:t>
                </a:r>
                <a:r>
                  <a:rPr lang="en-US" b="1" dirty="0" err="1">
                    <a:latin typeface="Courier New" charset="0"/>
                  </a:rPr>
                  <a:t>stdio.h</a:t>
                </a:r>
                <a:r>
                  <a:rPr lang="en-US" b="1" dirty="0">
                    <a:latin typeface="Courier New" charset="0"/>
                  </a:rPr>
                  <a:t>&gt;</a:t>
                </a:r>
              </a:p>
              <a:p>
                <a:pPr>
                  <a:spcBef>
                    <a:spcPct val="0"/>
                  </a:spcBef>
                  <a:tabLst>
                    <a:tab pos="139700" algn="r"/>
                    <a:tab pos="292100" algn="l"/>
                  </a:tabLst>
                </a:pPr>
                <a:endParaRPr lang="en-US" b="1" dirty="0">
                  <a:solidFill>
                    <a:schemeClr val="tx1"/>
                  </a:solidFill>
                  <a:latin typeface="Courier New" charset="0"/>
                </a:endParaRPr>
              </a:p>
            </p:txBody>
          </p:sp>
        </p:grpSp>
        <p:grpSp>
          <p:nvGrpSpPr>
            <p:cNvPr id="10" name="Group 36"/>
            <p:cNvGrpSpPr>
              <a:grpSpLocks/>
            </p:cNvGrpSpPr>
            <p:nvPr/>
          </p:nvGrpSpPr>
          <p:grpSpPr bwMode="auto">
            <a:xfrm>
              <a:off x="0" y="1496"/>
              <a:ext cx="3072" cy="374"/>
              <a:chOff x="0" y="1496"/>
              <a:chExt cx="3072" cy="374"/>
            </a:xfrm>
          </p:grpSpPr>
          <p:sp>
            <p:nvSpPr>
              <p:cNvPr id="65" name="Rectangle 35"/>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66" name="Rectangle 8"/>
              <p:cNvSpPr>
                <a:spLocks noChangeArrowheads="1"/>
              </p:cNvSpPr>
              <p:nvPr/>
            </p:nvSpPr>
            <p:spPr bwMode="auto">
              <a:xfrm>
                <a:off x="0" y="1496"/>
                <a:ext cx="3072" cy="374"/>
              </a:xfrm>
              <a:prstGeom prst="rect">
                <a:avLst/>
              </a:prstGeom>
              <a:solidFill>
                <a:srgbClr val="FFE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0"/>
                  </a:spcBef>
                  <a:tabLst>
                    <a:tab pos="139700" algn="r"/>
                    <a:tab pos="292100" algn="l"/>
                  </a:tabLst>
                </a:pPr>
                <a:r>
                  <a:rPr lang="en-US" b="1">
                    <a:solidFill>
                      <a:srgbClr val="4D8DFF"/>
                    </a:solidFill>
                    <a:latin typeface="Courier New" charset="0"/>
                  </a:rPr>
                  <a:t>	5	</a:t>
                </a:r>
                <a:endParaRPr lang="en-US" b="1">
                  <a:latin typeface="Courier New" charset="0"/>
                </a:endParaRPr>
              </a:p>
              <a:p>
                <a:pPr>
                  <a:spcBef>
                    <a:spcPct val="0"/>
                  </a:spcBef>
                  <a:tabLst>
                    <a:tab pos="139700" algn="r"/>
                    <a:tab pos="292100" algn="l"/>
                  </a:tabLst>
                </a:pPr>
                <a:endParaRPr lang="en-US" b="1">
                  <a:solidFill>
                    <a:schemeClr val="tx1"/>
                  </a:solidFill>
                  <a:latin typeface="Courier New" charset="0"/>
                </a:endParaRPr>
              </a:p>
            </p:txBody>
          </p:sp>
        </p:grpSp>
        <p:grpSp>
          <p:nvGrpSpPr>
            <p:cNvPr id="11" name="Group 38"/>
            <p:cNvGrpSpPr>
              <a:grpSpLocks/>
            </p:cNvGrpSpPr>
            <p:nvPr/>
          </p:nvGrpSpPr>
          <p:grpSpPr bwMode="auto">
            <a:xfrm>
              <a:off x="0" y="1870"/>
              <a:ext cx="3072" cy="374"/>
              <a:chOff x="0" y="1870"/>
              <a:chExt cx="3072" cy="374"/>
            </a:xfrm>
          </p:grpSpPr>
          <p:sp>
            <p:nvSpPr>
              <p:cNvPr id="63" name="Rectangle 37"/>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64" name="Rectangle 9"/>
              <p:cNvSpPr>
                <a:spLocks noChangeArrowheads="1"/>
              </p:cNvSpPr>
              <p:nvPr/>
            </p:nvSpPr>
            <p:spPr bwMode="auto">
              <a:xfrm>
                <a:off x="0" y="1870"/>
                <a:ext cx="3072" cy="374"/>
              </a:xfrm>
              <a:prstGeom prst="rect">
                <a:avLst/>
              </a:prstGeom>
              <a:solidFill>
                <a:srgbClr val="FFE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0"/>
                  </a:spcBef>
                  <a:tabLst>
                    <a:tab pos="139700" algn="r"/>
                    <a:tab pos="292100" algn="l"/>
                  </a:tabLst>
                </a:pPr>
                <a:r>
                  <a:rPr lang="en-US" b="1">
                    <a:solidFill>
                      <a:srgbClr val="4D8DFF"/>
                    </a:solidFill>
                    <a:latin typeface="Courier New" charset="0"/>
                  </a:rPr>
                  <a:t>	6	</a:t>
                </a:r>
                <a:r>
                  <a:rPr lang="en-US" b="1">
                    <a:solidFill>
                      <a:srgbClr val="275AFF"/>
                    </a:solidFill>
                    <a:latin typeface="Courier New" charset="0"/>
                  </a:rPr>
                  <a:t>int</a:t>
                </a:r>
                <a:r>
                  <a:rPr lang="en-US" b="1">
                    <a:latin typeface="Courier New" charset="0"/>
                  </a:rPr>
                  <a:t> main()</a:t>
                </a:r>
              </a:p>
              <a:p>
                <a:pPr>
                  <a:spcBef>
                    <a:spcPct val="0"/>
                  </a:spcBef>
                  <a:tabLst>
                    <a:tab pos="139700" algn="r"/>
                    <a:tab pos="292100" algn="l"/>
                  </a:tabLst>
                </a:pPr>
                <a:endParaRPr lang="en-US" b="1">
                  <a:solidFill>
                    <a:schemeClr val="tx1"/>
                  </a:solidFill>
                  <a:latin typeface="Courier New" charset="0"/>
                </a:endParaRPr>
              </a:p>
            </p:txBody>
          </p:sp>
        </p:grpSp>
        <p:grpSp>
          <p:nvGrpSpPr>
            <p:cNvPr id="12" name="Group 40"/>
            <p:cNvGrpSpPr>
              <a:grpSpLocks/>
            </p:cNvGrpSpPr>
            <p:nvPr/>
          </p:nvGrpSpPr>
          <p:grpSpPr bwMode="auto">
            <a:xfrm>
              <a:off x="0" y="2244"/>
              <a:ext cx="3072" cy="374"/>
              <a:chOff x="0" y="2244"/>
              <a:chExt cx="3072" cy="374"/>
            </a:xfrm>
          </p:grpSpPr>
          <p:sp>
            <p:nvSpPr>
              <p:cNvPr id="61" name="Rectangle 39"/>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62" name="Rectangle 10"/>
              <p:cNvSpPr>
                <a:spLocks noChangeArrowheads="1"/>
              </p:cNvSpPr>
              <p:nvPr/>
            </p:nvSpPr>
            <p:spPr bwMode="auto">
              <a:xfrm>
                <a:off x="0" y="2244"/>
                <a:ext cx="3072" cy="374"/>
              </a:xfrm>
              <a:prstGeom prst="rect">
                <a:avLst/>
              </a:prstGeom>
              <a:solidFill>
                <a:srgbClr val="FFE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0"/>
                  </a:spcBef>
                  <a:tabLst>
                    <a:tab pos="139700" algn="r"/>
                    <a:tab pos="292100" algn="l"/>
                  </a:tabLst>
                </a:pPr>
                <a:r>
                  <a:rPr lang="en-US" b="1">
                    <a:solidFill>
                      <a:srgbClr val="4D8DFF"/>
                    </a:solidFill>
                    <a:latin typeface="Courier New" charset="0"/>
                  </a:rPr>
                  <a:t>	7	</a:t>
                </a:r>
                <a:r>
                  <a:rPr lang="en-US" b="1">
                    <a:latin typeface="Courier New" charset="0"/>
                  </a:rPr>
                  <a:t>{</a:t>
                </a:r>
              </a:p>
              <a:p>
                <a:pPr>
                  <a:spcBef>
                    <a:spcPct val="0"/>
                  </a:spcBef>
                  <a:tabLst>
                    <a:tab pos="139700" algn="r"/>
                    <a:tab pos="292100" algn="l"/>
                  </a:tabLst>
                </a:pPr>
                <a:endParaRPr lang="en-US" b="1">
                  <a:solidFill>
                    <a:schemeClr val="tx1"/>
                  </a:solidFill>
                  <a:latin typeface="Courier New" charset="0"/>
                </a:endParaRPr>
              </a:p>
            </p:txBody>
          </p:sp>
        </p:grpSp>
        <p:grpSp>
          <p:nvGrpSpPr>
            <p:cNvPr id="13" name="Group 42"/>
            <p:cNvGrpSpPr>
              <a:grpSpLocks/>
            </p:cNvGrpSpPr>
            <p:nvPr/>
          </p:nvGrpSpPr>
          <p:grpSpPr bwMode="auto">
            <a:xfrm>
              <a:off x="0" y="2618"/>
              <a:ext cx="3072" cy="374"/>
              <a:chOff x="0" y="2618"/>
              <a:chExt cx="3072" cy="374"/>
            </a:xfrm>
          </p:grpSpPr>
          <p:sp>
            <p:nvSpPr>
              <p:cNvPr id="59" name="Rectangle 41"/>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60" name="Rectangle 11"/>
              <p:cNvSpPr>
                <a:spLocks noChangeArrowheads="1"/>
              </p:cNvSpPr>
              <p:nvPr/>
            </p:nvSpPr>
            <p:spPr bwMode="auto">
              <a:xfrm>
                <a:off x="0" y="2618"/>
                <a:ext cx="3072" cy="374"/>
              </a:xfrm>
              <a:prstGeom prst="rect">
                <a:avLst/>
              </a:prstGeom>
              <a:solidFill>
                <a:srgbClr val="FFE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0"/>
                  </a:spcBef>
                  <a:tabLst>
                    <a:tab pos="139700" algn="r"/>
                    <a:tab pos="292100" algn="l"/>
                  </a:tabLst>
                </a:pPr>
                <a:r>
                  <a:rPr lang="en-US" b="1">
                    <a:solidFill>
                      <a:srgbClr val="4D8DFF"/>
                    </a:solidFill>
                    <a:latin typeface="Courier New" charset="0"/>
                  </a:rPr>
                  <a:t>	8	</a:t>
                </a:r>
                <a:r>
                  <a:rPr lang="en-US" b="1">
                    <a:latin typeface="Courier New" charset="0"/>
                  </a:rPr>
                  <a:t>   </a:t>
                </a:r>
                <a:r>
                  <a:rPr lang="en-US" b="1">
                    <a:solidFill>
                      <a:srgbClr val="275AFF"/>
                    </a:solidFill>
                    <a:latin typeface="Courier New" charset="0"/>
                  </a:rPr>
                  <a:t>int</a:t>
                </a:r>
                <a:r>
                  <a:rPr lang="en-US" b="1">
                    <a:latin typeface="Courier New" charset="0"/>
                  </a:rPr>
                  <a:t> i;</a:t>
                </a:r>
              </a:p>
              <a:p>
                <a:pPr>
                  <a:spcBef>
                    <a:spcPct val="0"/>
                  </a:spcBef>
                  <a:tabLst>
                    <a:tab pos="139700" algn="r"/>
                    <a:tab pos="292100" algn="l"/>
                  </a:tabLst>
                </a:pPr>
                <a:endParaRPr lang="en-US" b="1">
                  <a:solidFill>
                    <a:schemeClr val="tx1"/>
                  </a:solidFill>
                  <a:latin typeface="Courier New" charset="0"/>
                </a:endParaRPr>
              </a:p>
            </p:txBody>
          </p:sp>
        </p:grpSp>
        <p:grpSp>
          <p:nvGrpSpPr>
            <p:cNvPr id="14" name="Group 44"/>
            <p:cNvGrpSpPr>
              <a:grpSpLocks/>
            </p:cNvGrpSpPr>
            <p:nvPr/>
          </p:nvGrpSpPr>
          <p:grpSpPr bwMode="auto">
            <a:xfrm>
              <a:off x="0" y="2992"/>
              <a:ext cx="3072" cy="374"/>
              <a:chOff x="0" y="2992"/>
              <a:chExt cx="3072" cy="374"/>
            </a:xfrm>
          </p:grpSpPr>
          <p:sp>
            <p:nvSpPr>
              <p:cNvPr id="57" name="Rectangle 43"/>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58" name="Rectangle 12"/>
              <p:cNvSpPr>
                <a:spLocks noChangeArrowheads="1"/>
              </p:cNvSpPr>
              <p:nvPr/>
            </p:nvSpPr>
            <p:spPr bwMode="auto">
              <a:xfrm>
                <a:off x="0" y="2992"/>
                <a:ext cx="3072" cy="374"/>
              </a:xfrm>
              <a:prstGeom prst="rect">
                <a:avLst/>
              </a:prstGeom>
              <a:solidFill>
                <a:srgbClr val="FFE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0"/>
                  </a:spcBef>
                  <a:tabLst>
                    <a:tab pos="139700" algn="r"/>
                    <a:tab pos="292100" algn="l"/>
                  </a:tabLst>
                </a:pPr>
                <a:r>
                  <a:rPr lang="en-US" b="1">
                    <a:solidFill>
                      <a:srgbClr val="4D8DFF"/>
                    </a:solidFill>
                    <a:latin typeface="Courier New" charset="0"/>
                  </a:rPr>
                  <a:t>	9	</a:t>
                </a:r>
                <a:r>
                  <a:rPr lang="en-US" b="1">
                    <a:latin typeface="Courier New" charset="0"/>
                  </a:rPr>
                  <a:t>   </a:t>
                </a:r>
                <a:r>
                  <a:rPr lang="en-US" b="1">
                    <a:solidFill>
                      <a:srgbClr val="275AFF"/>
                    </a:solidFill>
                    <a:latin typeface="Courier New" charset="0"/>
                  </a:rPr>
                  <a:t>unsigned</a:t>
                </a:r>
                <a:r>
                  <a:rPr lang="en-US" b="1">
                    <a:latin typeface="Courier New" charset="0"/>
                  </a:rPr>
                  <a:t> seed;</a:t>
                </a:r>
              </a:p>
              <a:p>
                <a:pPr>
                  <a:spcBef>
                    <a:spcPct val="0"/>
                  </a:spcBef>
                  <a:tabLst>
                    <a:tab pos="139700" algn="r"/>
                    <a:tab pos="292100" algn="l"/>
                  </a:tabLst>
                </a:pPr>
                <a:endParaRPr lang="en-US" b="1">
                  <a:solidFill>
                    <a:schemeClr val="tx1"/>
                  </a:solidFill>
                  <a:latin typeface="Courier New" charset="0"/>
                </a:endParaRPr>
              </a:p>
            </p:txBody>
          </p:sp>
        </p:grpSp>
        <p:grpSp>
          <p:nvGrpSpPr>
            <p:cNvPr id="15" name="Group 46"/>
            <p:cNvGrpSpPr>
              <a:grpSpLocks/>
            </p:cNvGrpSpPr>
            <p:nvPr/>
          </p:nvGrpSpPr>
          <p:grpSpPr bwMode="auto">
            <a:xfrm>
              <a:off x="0" y="3366"/>
              <a:ext cx="3072" cy="374"/>
              <a:chOff x="0" y="3366"/>
              <a:chExt cx="3072" cy="374"/>
            </a:xfrm>
          </p:grpSpPr>
          <p:sp>
            <p:nvSpPr>
              <p:cNvPr id="55" name="Rectangle 45"/>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56" name="Rectangle 13"/>
              <p:cNvSpPr>
                <a:spLocks noChangeArrowheads="1"/>
              </p:cNvSpPr>
              <p:nvPr/>
            </p:nvSpPr>
            <p:spPr bwMode="auto">
              <a:xfrm>
                <a:off x="0" y="3366"/>
                <a:ext cx="3072" cy="374"/>
              </a:xfrm>
              <a:prstGeom prst="rect">
                <a:avLst/>
              </a:prstGeom>
              <a:solidFill>
                <a:srgbClr val="FFE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0"/>
                  </a:spcBef>
                  <a:tabLst>
                    <a:tab pos="139700" algn="r"/>
                    <a:tab pos="292100" algn="l"/>
                  </a:tabLst>
                </a:pPr>
                <a:r>
                  <a:rPr lang="en-US" b="1">
                    <a:solidFill>
                      <a:srgbClr val="4D8DFF"/>
                    </a:solidFill>
                    <a:latin typeface="Courier New" charset="0"/>
                  </a:rPr>
                  <a:t>	10	</a:t>
                </a:r>
                <a:r>
                  <a:rPr lang="en-US" b="1">
                    <a:latin typeface="Courier New" charset="0"/>
                  </a:rPr>
                  <a:t>   </a:t>
                </a:r>
              </a:p>
              <a:p>
                <a:pPr>
                  <a:spcBef>
                    <a:spcPct val="0"/>
                  </a:spcBef>
                  <a:tabLst>
                    <a:tab pos="139700" algn="r"/>
                    <a:tab pos="292100" algn="l"/>
                  </a:tabLst>
                </a:pPr>
                <a:endParaRPr lang="en-US" b="1">
                  <a:solidFill>
                    <a:schemeClr val="tx1"/>
                  </a:solidFill>
                  <a:latin typeface="Courier New" charset="0"/>
                </a:endParaRPr>
              </a:p>
            </p:txBody>
          </p:sp>
        </p:grpSp>
        <p:grpSp>
          <p:nvGrpSpPr>
            <p:cNvPr id="16" name="Group 48"/>
            <p:cNvGrpSpPr>
              <a:grpSpLocks/>
            </p:cNvGrpSpPr>
            <p:nvPr/>
          </p:nvGrpSpPr>
          <p:grpSpPr bwMode="auto">
            <a:xfrm>
              <a:off x="0" y="3740"/>
              <a:ext cx="3072" cy="374"/>
              <a:chOff x="0" y="3740"/>
              <a:chExt cx="3072" cy="374"/>
            </a:xfrm>
          </p:grpSpPr>
          <p:sp>
            <p:nvSpPr>
              <p:cNvPr id="53" name="Rectangle 47"/>
              <p:cNvSpPr>
                <a:spLocks noChangeArrowheads="1"/>
              </p:cNvSpPr>
              <p:nvPr/>
            </p:nvSpPr>
            <p:spPr bwMode="auto">
              <a:xfrm>
                <a:off x="0" y="3740"/>
                <a:ext cx="3072" cy="374"/>
              </a:xfrm>
              <a:prstGeom prst="rect">
                <a:avLst/>
              </a:prstGeom>
              <a:solidFill>
                <a:srgbClr val="FFE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54" name="Rectangle 14"/>
              <p:cNvSpPr>
                <a:spLocks noChangeArrowheads="1"/>
              </p:cNvSpPr>
              <p:nvPr/>
            </p:nvSpPr>
            <p:spPr bwMode="auto">
              <a:xfrm>
                <a:off x="0" y="3740"/>
                <a:ext cx="3072" cy="374"/>
              </a:xfrm>
              <a:prstGeom prst="rect">
                <a:avLst/>
              </a:prstGeom>
              <a:solidFill>
                <a:srgbClr val="FFE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0"/>
                  </a:spcBef>
                  <a:tabLst>
                    <a:tab pos="139700" algn="r"/>
                    <a:tab pos="292100" algn="l"/>
                  </a:tabLst>
                </a:pPr>
                <a:r>
                  <a:rPr lang="en-US" b="1">
                    <a:solidFill>
                      <a:srgbClr val="4D8DFF"/>
                    </a:solidFill>
                    <a:latin typeface="Courier New" charset="0"/>
                  </a:rPr>
                  <a:t>	11	</a:t>
                </a:r>
                <a:r>
                  <a:rPr lang="en-US" b="1">
                    <a:latin typeface="Courier New" charset="0"/>
                  </a:rPr>
                  <a:t>   printf( "Enter seed: " );</a:t>
                </a:r>
              </a:p>
              <a:p>
                <a:pPr>
                  <a:spcBef>
                    <a:spcPct val="0"/>
                  </a:spcBef>
                  <a:tabLst>
                    <a:tab pos="139700" algn="r"/>
                    <a:tab pos="292100" algn="l"/>
                  </a:tabLst>
                </a:pPr>
                <a:endParaRPr lang="en-US" b="1">
                  <a:solidFill>
                    <a:schemeClr val="tx1"/>
                  </a:solidFill>
                  <a:latin typeface="Courier New" charset="0"/>
                </a:endParaRPr>
              </a:p>
            </p:txBody>
          </p:sp>
        </p:grpSp>
        <p:grpSp>
          <p:nvGrpSpPr>
            <p:cNvPr id="17" name="Group 50"/>
            <p:cNvGrpSpPr>
              <a:grpSpLocks/>
            </p:cNvGrpSpPr>
            <p:nvPr/>
          </p:nvGrpSpPr>
          <p:grpSpPr bwMode="auto">
            <a:xfrm>
              <a:off x="0" y="4114"/>
              <a:ext cx="3072" cy="374"/>
              <a:chOff x="0" y="4114"/>
              <a:chExt cx="3072" cy="374"/>
            </a:xfrm>
          </p:grpSpPr>
          <p:sp>
            <p:nvSpPr>
              <p:cNvPr id="51" name="Rectangle 49"/>
              <p:cNvSpPr>
                <a:spLocks noChangeArrowheads="1"/>
              </p:cNvSpPr>
              <p:nvPr/>
            </p:nvSpPr>
            <p:spPr bwMode="auto">
              <a:xfrm>
                <a:off x="0" y="4114"/>
                <a:ext cx="3072" cy="374"/>
              </a:xfrm>
              <a:prstGeom prst="rect">
                <a:avLst/>
              </a:prstGeom>
              <a:solidFill>
                <a:srgbClr val="FFE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52" name="Rectangle 15"/>
              <p:cNvSpPr>
                <a:spLocks noChangeArrowheads="1"/>
              </p:cNvSpPr>
              <p:nvPr/>
            </p:nvSpPr>
            <p:spPr bwMode="auto">
              <a:xfrm>
                <a:off x="0" y="4114"/>
                <a:ext cx="3072" cy="374"/>
              </a:xfrm>
              <a:prstGeom prst="rect">
                <a:avLst/>
              </a:prstGeom>
              <a:solidFill>
                <a:srgbClr val="FFE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0"/>
                  </a:spcBef>
                  <a:tabLst>
                    <a:tab pos="139700" algn="r"/>
                    <a:tab pos="292100" algn="l"/>
                  </a:tabLst>
                </a:pPr>
                <a:r>
                  <a:rPr lang="en-US" b="1">
                    <a:solidFill>
                      <a:srgbClr val="4D8DFF"/>
                    </a:solidFill>
                    <a:latin typeface="Courier New" charset="0"/>
                  </a:rPr>
                  <a:t>	12	</a:t>
                </a:r>
                <a:r>
                  <a:rPr lang="en-US" b="1">
                    <a:latin typeface="Courier New" charset="0"/>
                  </a:rPr>
                  <a:t>   scanf( "%u", &amp;seed );</a:t>
                </a:r>
              </a:p>
              <a:p>
                <a:pPr>
                  <a:spcBef>
                    <a:spcPct val="0"/>
                  </a:spcBef>
                  <a:tabLst>
                    <a:tab pos="139700" algn="r"/>
                    <a:tab pos="292100" algn="l"/>
                  </a:tabLst>
                </a:pPr>
                <a:endParaRPr lang="en-US" b="1">
                  <a:solidFill>
                    <a:schemeClr val="tx1"/>
                  </a:solidFill>
                  <a:latin typeface="Courier New" charset="0"/>
                </a:endParaRPr>
              </a:p>
            </p:txBody>
          </p:sp>
        </p:grpSp>
        <p:grpSp>
          <p:nvGrpSpPr>
            <p:cNvPr id="18" name="Group 52"/>
            <p:cNvGrpSpPr>
              <a:grpSpLocks/>
            </p:cNvGrpSpPr>
            <p:nvPr/>
          </p:nvGrpSpPr>
          <p:grpSpPr bwMode="auto">
            <a:xfrm>
              <a:off x="0" y="4488"/>
              <a:ext cx="3072" cy="374"/>
              <a:chOff x="0" y="4488"/>
              <a:chExt cx="3072" cy="374"/>
            </a:xfrm>
          </p:grpSpPr>
          <p:sp>
            <p:nvSpPr>
              <p:cNvPr id="49" name="Rectangle 51"/>
              <p:cNvSpPr>
                <a:spLocks noChangeArrowheads="1"/>
              </p:cNvSpPr>
              <p:nvPr/>
            </p:nvSpPr>
            <p:spPr bwMode="auto">
              <a:xfrm>
                <a:off x="0" y="4488"/>
                <a:ext cx="3072" cy="374"/>
              </a:xfrm>
              <a:prstGeom prst="rect">
                <a:avLst/>
              </a:prstGeom>
              <a:solidFill>
                <a:srgbClr val="FFE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50" name="Rectangle 16"/>
              <p:cNvSpPr>
                <a:spLocks noChangeArrowheads="1"/>
              </p:cNvSpPr>
              <p:nvPr/>
            </p:nvSpPr>
            <p:spPr bwMode="auto">
              <a:xfrm>
                <a:off x="0" y="4488"/>
                <a:ext cx="3072" cy="374"/>
              </a:xfrm>
              <a:prstGeom prst="rect">
                <a:avLst/>
              </a:prstGeom>
              <a:solidFill>
                <a:srgbClr val="FFE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0"/>
                  </a:spcBef>
                  <a:tabLst>
                    <a:tab pos="139700" algn="r"/>
                    <a:tab pos="292100" algn="l"/>
                  </a:tabLst>
                </a:pPr>
                <a:r>
                  <a:rPr lang="en-US" b="1">
                    <a:solidFill>
                      <a:srgbClr val="4D8DFF"/>
                    </a:solidFill>
                    <a:latin typeface="Courier New" charset="0"/>
                  </a:rPr>
                  <a:t>	13	</a:t>
                </a:r>
                <a:r>
                  <a:rPr lang="en-US" b="1">
                    <a:latin typeface="Courier New" charset="0"/>
                  </a:rPr>
                  <a:t>   srand( seed );</a:t>
                </a:r>
              </a:p>
              <a:p>
                <a:pPr>
                  <a:spcBef>
                    <a:spcPct val="0"/>
                  </a:spcBef>
                  <a:tabLst>
                    <a:tab pos="139700" algn="r"/>
                    <a:tab pos="292100" algn="l"/>
                  </a:tabLst>
                </a:pPr>
                <a:endParaRPr lang="en-US" b="1">
                  <a:solidFill>
                    <a:schemeClr val="tx1"/>
                  </a:solidFill>
                  <a:latin typeface="Courier New" charset="0"/>
                </a:endParaRPr>
              </a:p>
            </p:txBody>
          </p:sp>
        </p:grpSp>
        <p:grpSp>
          <p:nvGrpSpPr>
            <p:cNvPr id="19" name="Group 54"/>
            <p:cNvGrpSpPr>
              <a:grpSpLocks/>
            </p:cNvGrpSpPr>
            <p:nvPr/>
          </p:nvGrpSpPr>
          <p:grpSpPr bwMode="auto">
            <a:xfrm>
              <a:off x="0" y="4862"/>
              <a:ext cx="3072" cy="374"/>
              <a:chOff x="0" y="4862"/>
              <a:chExt cx="3072" cy="374"/>
            </a:xfrm>
          </p:grpSpPr>
          <p:sp>
            <p:nvSpPr>
              <p:cNvPr id="47" name="Rectangle 53"/>
              <p:cNvSpPr>
                <a:spLocks noChangeArrowheads="1"/>
              </p:cNvSpPr>
              <p:nvPr/>
            </p:nvSpPr>
            <p:spPr bwMode="auto">
              <a:xfrm>
                <a:off x="0" y="4862"/>
                <a:ext cx="3072" cy="374"/>
              </a:xfrm>
              <a:prstGeom prst="rect">
                <a:avLst/>
              </a:prstGeom>
              <a:solidFill>
                <a:srgbClr val="FFE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48" name="Rectangle 17"/>
              <p:cNvSpPr>
                <a:spLocks noChangeArrowheads="1"/>
              </p:cNvSpPr>
              <p:nvPr/>
            </p:nvSpPr>
            <p:spPr bwMode="auto">
              <a:xfrm>
                <a:off x="0" y="4862"/>
                <a:ext cx="3072" cy="374"/>
              </a:xfrm>
              <a:prstGeom prst="rect">
                <a:avLst/>
              </a:prstGeom>
              <a:solidFill>
                <a:srgbClr val="FFE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0"/>
                  </a:spcBef>
                  <a:tabLst>
                    <a:tab pos="139700" algn="r"/>
                    <a:tab pos="292100" algn="l"/>
                  </a:tabLst>
                </a:pPr>
                <a:r>
                  <a:rPr lang="en-US" b="1">
                    <a:solidFill>
                      <a:srgbClr val="4D8DFF"/>
                    </a:solidFill>
                    <a:latin typeface="Courier New" charset="0"/>
                  </a:rPr>
                  <a:t>	14	</a:t>
                </a:r>
                <a:r>
                  <a:rPr lang="en-US" b="1">
                    <a:latin typeface="Courier New" charset="0"/>
                  </a:rPr>
                  <a:t>   </a:t>
                </a:r>
              </a:p>
              <a:p>
                <a:pPr>
                  <a:spcBef>
                    <a:spcPct val="0"/>
                  </a:spcBef>
                  <a:tabLst>
                    <a:tab pos="139700" algn="r"/>
                    <a:tab pos="292100" algn="l"/>
                  </a:tabLst>
                </a:pPr>
                <a:endParaRPr lang="en-US" b="1">
                  <a:solidFill>
                    <a:schemeClr val="tx1"/>
                  </a:solidFill>
                  <a:latin typeface="Courier New" charset="0"/>
                </a:endParaRPr>
              </a:p>
            </p:txBody>
          </p:sp>
        </p:grpSp>
        <p:grpSp>
          <p:nvGrpSpPr>
            <p:cNvPr id="20" name="Group 56"/>
            <p:cNvGrpSpPr>
              <a:grpSpLocks/>
            </p:cNvGrpSpPr>
            <p:nvPr/>
          </p:nvGrpSpPr>
          <p:grpSpPr bwMode="auto">
            <a:xfrm>
              <a:off x="0" y="5236"/>
              <a:ext cx="3072" cy="374"/>
              <a:chOff x="0" y="5236"/>
              <a:chExt cx="3072" cy="374"/>
            </a:xfrm>
          </p:grpSpPr>
          <p:sp>
            <p:nvSpPr>
              <p:cNvPr id="45" name="Rectangle 55"/>
              <p:cNvSpPr>
                <a:spLocks noChangeArrowheads="1"/>
              </p:cNvSpPr>
              <p:nvPr/>
            </p:nvSpPr>
            <p:spPr bwMode="auto">
              <a:xfrm>
                <a:off x="0" y="5236"/>
                <a:ext cx="3072" cy="374"/>
              </a:xfrm>
              <a:prstGeom prst="rect">
                <a:avLst/>
              </a:prstGeom>
              <a:solidFill>
                <a:srgbClr val="FFE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46" name="Rectangle 18"/>
              <p:cNvSpPr>
                <a:spLocks noChangeArrowheads="1"/>
              </p:cNvSpPr>
              <p:nvPr/>
            </p:nvSpPr>
            <p:spPr bwMode="auto">
              <a:xfrm>
                <a:off x="0" y="5236"/>
                <a:ext cx="3072" cy="374"/>
              </a:xfrm>
              <a:prstGeom prst="rect">
                <a:avLst/>
              </a:prstGeom>
              <a:solidFill>
                <a:srgbClr val="FFE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0"/>
                  </a:spcBef>
                  <a:tabLst>
                    <a:tab pos="139700" algn="r"/>
                    <a:tab pos="292100" algn="l"/>
                  </a:tabLst>
                </a:pPr>
                <a:r>
                  <a:rPr lang="en-US" b="1">
                    <a:solidFill>
                      <a:srgbClr val="4D8DFF"/>
                    </a:solidFill>
                    <a:latin typeface="Courier New" charset="0"/>
                  </a:rPr>
                  <a:t>	15	</a:t>
                </a:r>
                <a:r>
                  <a:rPr lang="en-US" b="1">
                    <a:latin typeface="Courier New" charset="0"/>
                  </a:rPr>
                  <a:t>   </a:t>
                </a:r>
                <a:r>
                  <a:rPr lang="en-US" b="1">
                    <a:solidFill>
                      <a:srgbClr val="275AFF"/>
                    </a:solidFill>
                    <a:latin typeface="Courier New" charset="0"/>
                  </a:rPr>
                  <a:t>for</a:t>
                </a:r>
                <a:r>
                  <a:rPr lang="en-US" b="1">
                    <a:latin typeface="Courier New" charset="0"/>
                  </a:rPr>
                  <a:t> ( i = 1; i &lt;= 10; i++ ) {</a:t>
                </a:r>
              </a:p>
              <a:p>
                <a:pPr>
                  <a:spcBef>
                    <a:spcPct val="0"/>
                  </a:spcBef>
                  <a:tabLst>
                    <a:tab pos="139700" algn="r"/>
                    <a:tab pos="292100" algn="l"/>
                  </a:tabLst>
                </a:pPr>
                <a:endParaRPr lang="en-US" b="1">
                  <a:solidFill>
                    <a:schemeClr val="tx1"/>
                  </a:solidFill>
                  <a:latin typeface="Courier New" charset="0"/>
                </a:endParaRPr>
              </a:p>
            </p:txBody>
          </p:sp>
        </p:grpSp>
        <p:grpSp>
          <p:nvGrpSpPr>
            <p:cNvPr id="21" name="Group 58"/>
            <p:cNvGrpSpPr>
              <a:grpSpLocks/>
            </p:cNvGrpSpPr>
            <p:nvPr/>
          </p:nvGrpSpPr>
          <p:grpSpPr bwMode="auto">
            <a:xfrm>
              <a:off x="0" y="5610"/>
              <a:ext cx="3072" cy="374"/>
              <a:chOff x="0" y="5610"/>
              <a:chExt cx="3072" cy="374"/>
            </a:xfrm>
          </p:grpSpPr>
          <p:sp>
            <p:nvSpPr>
              <p:cNvPr id="43" name="Rectangle 57"/>
              <p:cNvSpPr>
                <a:spLocks noChangeArrowheads="1"/>
              </p:cNvSpPr>
              <p:nvPr/>
            </p:nvSpPr>
            <p:spPr bwMode="auto">
              <a:xfrm>
                <a:off x="0" y="5610"/>
                <a:ext cx="3072" cy="374"/>
              </a:xfrm>
              <a:prstGeom prst="rect">
                <a:avLst/>
              </a:prstGeom>
              <a:solidFill>
                <a:srgbClr val="FFE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44" name="Rectangle 19"/>
              <p:cNvSpPr>
                <a:spLocks noChangeArrowheads="1"/>
              </p:cNvSpPr>
              <p:nvPr/>
            </p:nvSpPr>
            <p:spPr bwMode="auto">
              <a:xfrm>
                <a:off x="0" y="5610"/>
                <a:ext cx="3072" cy="374"/>
              </a:xfrm>
              <a:prstGeom prst="rect">
                <a:avLst/>
              </a:prstGeom>
              <a:solidFill>
                <a:srgbClr val="FFE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0"/>
                  </a:spcBef>
                  <a:tabLst>
                    <a:tab pos="139700" algn="r"/>
                    <a:tab pos="292100" algn="l"/>
                  </a:tabLst>
                </a:pPr>
                <a:r>
                  <a:rPr lang="en-US" b="1">
                    <a:solidFill>
                      <a:srgbClr val="4D8DFF"/>
                    </a:solidFill>
                    <a:latin typeface="Courier New" charset="0"/>
                  </a:rPr>
                  <a:t>	16	</a:t>
                </a:r>
                <a:r>
                  <a:rPr lang="en-US" b="1">
                    <a:latin typeface="Courier New" charset="0"/>
                  </a:rPr>
                  <a:t>      printf( "%10d", 1 + ( rand() % 6 ) );</a:t>
                </a:r>
              </a:p>
              <a:p>
                <a:pPr>
                  <a:spcBef>
                    <a:spcPct val="0"/>
                  </a:spcBef>
                  <a:tabLst>
                    <a:tab pos="139700" algn="r"/>
                    <a:tab pos="292100" algn="l"/>
                  </a:tabLst>
                </a:pPr>
                <a:endParaRPr lang="en-US" b="1">
                  <a:solidFill>
                    <a:schemeClr val="tx1"/>
                  </a:solidFill>
                  <a:latin typeface="Courier New" charset="0"/>
                </a:endParaRPr>
              </a:p>
            </p:txBody>
          </p:sp>
        </p:grpSp>
        <p:grpSp>
          <p:nvGrpSpPr>
            <p:cNvPr id="22" name="Group 60"/>
            <p:cNvGrpSpPr>
              <a:grpSpLocks/>
            </p:cNvGrpSpPr>
            <p:nvPr/>
          </p:nvGrpSpPr>
          <p:grpSpPr bwMode="auto">
            <a:xfrm>
              <a:off x="0" y="5984"/>
              <a:ext cx="3072" cy="374"/>
              <a:chOff x="0" y="5984"/>
              <a:chExt cx="3072" cy="374"/>
            </a:xfrm>
          </p:grpSpPr>
          <p:sp>
            <p:nvSpPr>
              <p:cNvPr id="41" name="Rectangle 59"/>
              <p:cNvSpPr>
                <a:spLocks noChangeArrowheads="1"/>
              </p:cNvSpPr>
              <p:nvPr/>
            </p:nvSpPr>
            <p:spPr bwMode="auto">
              <a:xfrm>
                <a:off x="0" y="5984"/>
                <a:ext cx="3072" cy="374"/>
              </a:xfrm>
              <a:prstGeom prst="rect">
                <a:avLst/>
              </a:prstGeom>
              <a:solidFill>
                <a:srgbClr val="FFE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42" name="Rectangle 20"/>
              <p:cNvSpPr>
                <a:spLocks noChangeArrowheads="1"/>
              </p:cNvSpPr>
              <p:nvPr/>
            </p:nvSpPr>
            <p:spPr bwMode="auto">
              <a:xfrm>
                <a:off x="0" y="5984"/>
                <a:ext cx="3072" cy="374"/>
              </a:xfrm>
              <a:prstGeom prst="rect">
                <a:avLst/>
              </a:prstGeom>
              <a:solidFill>
                <a:srgbClr val="FFE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0"/>
                  </a:spcBef>
                  <a:tabLst>
                    <a:tab pos="139700" algn="r"/>
                    <a:tab pos="292100" algn="l"/>
                  </a:tabLst>
                </a:pPr>
                <a:r>
                  <a:rPr lang="en-US" b="1">
                    <a:solidFill>
                      <a:srgbClr val="4D8DFF"/>
                    </a:solidFill>
                    <a:latin typeface="Courier New" charset="0"/>
                  </a:rPr>
                  <a:t>	17	</a:t>
                </a:r>
                <a:r>
                  <a:rPr lang="en-US" b="1">
                    <a:latin typeface="Courier New" charset="0"/>
                  </a:rPr>
                  <a:t>      </a:t>
                </a:r>
              </a:p>
              <a:p>
                <a:pPr>
                  <a:spcBef>
                    <a:spcPct val="0"/>
                  </a:spcBef>
                  <a:tabLst>
                    <a:tab pos="139700" algn="r"/>
                    <a:tab pos="292100" algn="l"/>
                  </a:tabLst>
                </a:pPr>
                <a:endParaRPr lang="en-US" b="1">
                  <a:solidFill>
                    <a:schemeClr val="tx1"/>
                  </a:solidFill>
                  <a:latin typeface="Courier New" charset="0"/>
                </a:endParaRPr>
              </a:p>
            </p:txBody>
          </p:sp>
        </p:grpSp>
        <p:grpSp>
          <p:nvGrpSpPr>
            <p:cNvPr id="23" name="Group 62"/>
            <p:cNvGrpSpPr>
              <a:grpSpLocks/>
            </p:cNvGrpSpPr>
            <p:nvPr/>
          </p:nvGrpSpPr>
          <p:grpSpPr bwMode="auto">
            <a:xfrm>
              <a:off x="0" y="6358"/>
              <a:ext cx="3072" cy="374"/>
              <a:chOff x="0" y="6358"/>
              <a:chExt cx="3072" cy="374"/>
            </a:xfrm>
          </p:grpSpPr>
          <p:sp>
            <p:nvSpPr>
              <p:cNvPr id="39" name="Rectangle 61"/>
              <p:cNvSpPr>
                <a:spLocks noChangeArrowheads="1"/>
              </p:cNvSpPr>
              <p:nvPr/>
            </p:nvSpPr>
            <p:spPr bwMode="auto">
              <a:xfrm>
                <a:off x="0" y="6358"/>
                <a:ext cx="3072" cy="374"/>
              </a:xfrm>
              <a:prstGeom prst="rect">
                <a:avLst/>
              </a:prstGeom>
              <a:solidFill>
                <a:srgbClr val="FFE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40" name="Rectangle 21"/>
              <p:cNvSpPr>
                <a:spLocks noChangeArrowheads="1"/>
              </p:cNvSpPr>
              <p:nvPr/>
            </p:nvSpPr>
            <p:spPr bwMode="auto">
              <a:xfrm>
                <a:off x="0" y="6358"/>
                <a:ext cx="3072" cy="374"/>
              </a:xfrm>
              <a:prstGeom prst="rect">
                <a:avLst/>
              </a:prstGeom>
              <a:solidFill>
                <a:srgbClr val="FFE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0"/>
                  </a:spcBef>
                  <a:tabLst>
                    <a:tab pos="139700" algn="r"/>
                    <a:tab pos="292100" algn="l"/>
                  </a:tabLst>
                </a:pPr>
                <a:r>
                  <a:rPr lang="en-US" b="1">
                    <a:solidFill>
                      <a:srgbClr val="4D8DFF"/>
                    </a:solidFill>
                    <a:latin typeface="Courier New" charset="0"/>
                  </a:rPr>
                  <a:t>	18	</a:t>
                </a:r>
                <a:r>
                  <a:rPr lang="en-US" b="1">
                    <a:latin typeface="Courier New" charset="0"/>
                  </a:rPr>
                  <a:t>      </a:t>
                </a:r>
                <a:r>
                  <a:rPr lang="en-US" b="1">
                    <a:solidFill>
                      <a:srgbClr val="275AFF"/>
                    </a:solidFill>
                    <a:latin typeface="Courier New" charset="0"/>
                  </a:rPr>
                  <a:t>if</a:t>
                </a:r>
                <a:r>
                  <a:rPr lang="en-US" b="1">
                    <a:latin typeface="Courier New" charset="0"/>
                  </a:rPr>
                  <a:t> ( i % 5 == 0 )</a:t>
                </a:r>
              </a:p>
              <a:p>
                <a:pPr>
                  <a:spcBef>
                    <a:spcPct val="0"/>
                  </a:spcBef>
                  <a:tabLst>
                    <a:tab pos="139700" algn="r"/>
                    <a:tab pos="292100" algn="l"/>
                  </a:tabLst>
                </a:pPr>
                <a:endParaRPr lang="en-US" b="1">
                  <a:solidFill>
                    <a:schemeClr val="tx1"/>
                  </a:solidFill>
                  <a:latin typeface="Courier New" charset="0"/>
                </a:endParaRPr>
              </a:p>
            </p:txBody>
          </p:sp>
        </p:grpSp>
        <p:grpSp>
          <p:nvGrpSpPr>
            <p:cNvPr id="24" name="Group 64"/>
            <p:cNvGrpSpPr>
              <a:grpSpLocks/>
            </p:cNvGrpSpPr>
            <p:nvPr/>
          </p:nvGrpSpPr>
          <p:grpSpPr bwMode="auto">
            <a:xfrm>
              <a:off x="0" y="6732"/>
              <a:ext cx="3072" cy="374"/>
              <a:chOff x="0" y="6732"/>
              <a:chExt cx="3072" cy="374"/>
            </a:xfrm>
          </p:grpSpPr>
          <p:sp>
            <p:nvSpPr>
              <p:cNvPr id="37" name="Rectangle 63"/>
              <p:cNvSpPr>
                <a:spLocks noChangeArrowheads="1"/>
              </p:cNvSpPr>
              <p:nvPr/>
            </p:nvSpPr>
            <p:spPr bwMode="auto">
              <a:xfrm>
                <a:off x="0" y="6732"/>
                <a:ext cx="3072" cy="374"/>
              </a:xfrm>
              <a:prstGeom prst="rect">
                <a:avLst/>
              </a:prstGeom>
              <a:solidFill>
                <a:srgbClr val="FFE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38" name="Rectangle 22"/>
              <p:cNvSpPr>
                <a:spLocks noChangeArrowheads="1"/>
              </p:cNvSpPr>
              <p:nvPr/>
            </p:nvSpPr>
            <p:spPr bwMode="auto">
              <a:xfrm>
                <a:off x="0" y="6732"/>
                <a:ext cx="3072" cy="374"/>
              </a:xfrm>
              <a:prstGeom prst="rect">
                <a:avLst/>
              </a:prstGeom>
              <a:solidFill>
                <a:srgbClr val="FFE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0"/>
                  </a:spcBef>
                  <a:tabLst>
                    <a:tab pos="139700" algn="r"/>
                    <a:tab pos="292100" algn="l"/>
                  </a:tabLst>
                </a:pPr>
                <a:r>
                  <a:rPr lang="en-US" b="1">
                    <a:solidFill>
                      <a:srgbClr val="4D8DFF"/>
                    </a:solidFill>
                    <a:latin typeface="Courier New" charset="0"/>
                  </a:rPr>
                  <a:t>	19	</a:t>
                </a:r>
                <a:r>
                  <a:rPr lang="en-US" b="1">
                    <a:latin typeface="Courier New" charset="0"/>
                  </a:rPr>
                  <a:t>         printf( "\n" );</a:t>
                </a:r>
              </a:p>
              <a:p>
                <a:pPr>
                  <a:spcBef>
                    <a:spcPct val="0"/>
                  </a:spcBef>
                  <a:tabLst>
                    <a:tab pos="139700" algn="r"/>
                    <a:tab pos="292100" algn="l"/>
                  </a:tabLst>
                </a:pPr>
                <a:endParaRPr lang="en-US" b="1">
                  <a:solidFill>
                    <a:schemeClr val="tx1"/>
                  </a:solidFill>
                  <a:latin typeface="Courier New" charset="0"/>
                </a:endParaRPr>
              </a:p>
            </p:txBody>
          </p:sp>
        </p:grpSp>
        <p:grpSp>
          <p:nvGrpSpPr>
            <p:cNvPr id="25" name="Group 66"/>
            <p:cNvGrpSpPr>
              <a:grpSpLocks/>
            </p:cNvGrpSpPr>
            <p:nvPr/>
          </p:nvGrpSpPr>
          <p:grpSpPr bwMode="auto">
            <a:xfrm>
              <a:off x="0" y="7106"/>
              <a:ext cx="3072" cy="374"/>
              <a:chOff x="0" y="7106"/>
              <a:chExt cx="3072" cy="374"/>
            </a:xfrm>
          </p:grpSpPr>
          <p:sp>
            <p:nvSpPr>
              <p:cNvPr id="35" name="Rectangle 65"/>
              <p:cNvSpPr>
                <a:spLocks noChangeArrowheads="1"/>
              </p:cNvSpPr>
              <p:nvPr/>
            </p:nvSpPr>
            <p:spPr bwMode="auto">
              <a:xfrm>
                <a:off x="0" y="7106"/>
                <a:ext cx="3072" cy="374"/>
              </a:xfrm>
              <a:prstGeom prst="rect">
                <a:avLst/>
              </a:prstGeom>
              <a:solidFill>
                <a:srgbClr val="FFE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36" name="Rectangle 23"/>
              <p:cNvSpPr>
                <a:spLocks noChangeArrowheads="1"/>
              </p:cNvSpPr>
              <p:nvPr/>
            </p:nvSpPr>
            <p:spPr bwMode="auto">
              <a:xfrm>
                <a:off x="0" y="7106"/>
                <a:ext cx="3072" cy="374"/>
              </a:xfrm>
              <a:prstGeom prst="rect">
                <a:avLst/>
              </a:prstGeom>
              <a:solidFill>
                <a:srgbClr val="FFE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0"/>
                  </a:spcBef>
                  <a:tabLst>
                    <a:tab pos="139700" algn="r"/>
                    <a:tab pos="292100" algn="l"/>
                  </a:tabLst>
                </a:pPr>
                <a:r>
                  <a:rPr lang="en-US" b="1">
                    <a:solidFill>
                      <a:srgbClr val="4D8DFF"/>
                    </a:solidFill>
                    <a:latin typeface="Courier New" charset="0"/>
                  </a:rPr>
                  <a:t>	20	</a:t>
                </a:r>
                <a:r>
                  <a:rPr lang="en-US" b="1">
                    <a:latin typeface="Courier New" charset="0"/>
                  </a:rPr>
                  <a:t>   }</a:t>
                </a:r>
              </a:p>
              <a:p>
                <a:pPr>
                  <a:spcBef>
                    <a:spcPct val="0"/>
                  </a:spcBef>
                  <a:tabLst>
                    <a:tab pos="139700" algn="r"/>
                    <a:tab pos="292100" algn="l"/>
                  </a:tabLst>
                </a:pPr>
                <a:endParaRPr lang="en-US" b="1">
                  <a:solidFill>
                    <a:schemeClr val="tx1"/>
                  </a:solidFill>
                  <a:latin typeface="Courier New" charset="0"/>
                </a:endParaRPr>
              </a:p>
            </p:txBody>
          </p:sp>
        </p:grpSp>
        <p:grpSp>
          <p:nvGrpSpPr>
            <p:cNvPr id="26" name="Group 68"/>
            <p:cNvGrpSpPr>
              <a:grpSpLocks/>
            </p:cNvGrpSpPr>
            <p:nvPr/>
          </p:nvGrpSpPr>
          <p:grpSpPr bwMode="auto">
            <a:xfrm>
              <a:off x="0" y="7480"/>
              <a:ext cx="3072" cy="374"/>
              <a:chOff x="0" y="7480"/>
              <a:chExt cx="3072" cy="374"/>
            </a:xfrm>
          </p:grpSpPr>
          <p:sp>
            <p:nvSpPr>
              <p:cNvPr id="33" name="Rectangle 67"/>
              <p:cNvSpPr>
                <a:spLocks noChangeArrowheads="1"/>
              </p:cNvSpPr>
              <p:nvPr/>
            </p:nvSpPr>
            <p:spPr bwMode="auto">
              <a:xfrm>
                <a:off x="0" y="7480"/>
                <a:ext cx="3072" cy="374"/>
              </a:xfrm>
              <a:prstGeom prst="rect">
                <a:avLst/>
              </a:prstGeom>
              <a:solidFill>
                <a:srgbClr val="FFE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34" name="Rectangle 24"/>
              <p:cNvSpPr>
                <a:spLocks noChangeArrowheads="1"/>
              </p:cNvSpPr>
              <p:nvPr/>
            </p:nvSpPr>
            <p:spPr bwMode="auto">
              <a:xfrm>
                <a:off x="0" y="7480"/>
                <a:ext cx="3072" cy="374"/>
              </a:xfrm>
              <a:prstGeom prst="rect">
                <a:avLst/>
              </a:prstGeom>
              <a:solidFill>
                <a:srgbClr val="FFE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0"/>
                  </a:spcBef>
                  <a:tabLst>
                    <a:tab pos="139700" algn="r"/>
                    <a:tab pos="292100" algn="l"/>
                  </a:tabLst>
                </a:pPr>
                <a:r>
                  <a:rPr lang="en-US" b="1">
                    <a:solidFill>
                      <a:srgbClr val="4D8DFF"/>
                    </a:solidFill>
                    <a:latin typeface="Courier New" charset="0"/>
                  </a:rPr>
                  <a:t>	21	</a:t>
                </a:r>
                <a:endParaRPr lang="en-US" b="1">
                  <a:latin typeface="Courier New" charset="0"/>
                </a:endParaRPr>
              </a:p>
              <a:p>
                <a:pPr>
                  <a:spcBef>
                    <a:spcPct val="0"/>
                  </a:spcBef>
                  <a:tabLst>
                    <a:tab pos="139700" algn="r"/>
                    <a:tab pos="292100" algn="l"/>
                  </a:tabLst>
                </a:pPr>
                <a:endParaRPr lang="en-US" b="1">
                  <a:solidFill>
                    <a:schemeClr val="tx1"/>
                  </a:solidFill>
                  <a:latin typeface="Courier New" charset="0"/>
                </a:endParaRPr>
              </a:p>
            </p:txBody>
          </p:sp>
        </p:grpSp>
        <p:grpSp>
          <p:nvGrpSpPr>
            <p:cNvPr id="27" name="Group 70"/>
            <p:cNvGrpSpPr>
              <a:grpSpLocks/>
            </p:cNvGrpSpPr>
            <p:nvPr/>
          </p:nvGrpSpPr>
          <p:grpSpPr bwMode="auto">
            <a:xfrm>
              <a:off x="0" y="7854"/>
              <a:ext cx="3072" cy="374"/>
              <a:chOff x="0" y="7854"/>
              <a:chExt cx="3072" cy="374"/>
            </a:xfrm>
          </p:grpSpPr>
          <p:sp>
            <p:nvSpPr>
              <p:cNvPr id="31" name="Rectangle 69"/>
              <p:cNvSpPr>
                <a:spLocks noChangeArrowheads="1"/>
              </p:cNvSpPr>
              <p:nvPr/>
            </p:nvSpPr>
            <p:spPr bwMode="auto">
              <a:xfrm>
                <a:off x="0" y="7854"/>
                <a:ext cx="3072" cy="374"/>
              </a:xfrm>
              <a:prstGeom prst="rect">
                <a:avLst/>
              </a:prstGeom>
              <a:solidFill>
                <a:srgbClr val="FFE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32" name="Rectangle 25"/>
              <p:cNvSpPr>
                <a:spLocks noChangeArrowheads="1"/>
              </p:cNvSpPr>
              <p:nvPr/>
            </p:nvSpPr>
            <p:spPr bwMode="auto">
              <a:xfrm>
                <a:off x="0" y="7854"/>
                <a:ext cx="3072" cy="374"/>
              </a:xfrm>
              <a:prstGeom prst="rect">
                <a:avLst/>
              </a:prstGeom>
              <a:solidFill>
                <a:srgbClr val="FFE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0"/>
                  </a:spcBef>
                  <a:tabLst>
                    <a:tab pos="139700" algn="r"/>
                    <a:tab pos="292100" algn="l"/>
                  </a:tabLst>
                </a:pPr>
                <a:r>
                  <a:rPr lang="en-US" b="1">
                    <a:solidFill>
                      <a:srgbClr val="4D8DFF"/>
                    </a:solidFill>
                    <a:latin typeface="Courier New" charset="0"/>
                  </a:rPr>
                  <a:t>	22	</a:t>
                </a:r>
                <a:r>
                  <a:rPr lang="en-US" b="1">
                    <a:latin typeface="Courier New" charset="0"/>
                  </a:rPr>
                  <a:t>   </a:t>
                </a:r>
                <a:r>
                  <a:rPr lang="en-US" b="1">
                    <a:solidFill>
                      <a:srgbClr val="275AFF"/>
                    </a:solidFill>
                    <a:latin typeface="Courier New" charset="0"/>
                  </a:rPr>
                  <a:t>return</a:t>
                </a:r>
                <a:r>
                  <a:rPr lang="en-US" b="1">
                    <a:latin typeface="Courier New" charset="0"/>
                  </a:rPr>
                  <a:t> 0;</a:t>
                </a:r>
              </a:p>
              <a:p>
                <a:pPr>
                  <a:spcBef>
                    <a:spcPct val="0"/>
                  </a:spcBef>
                  <a:tabLst>
                    <a:tab pos="139700" algn="r"/>
                    <a:tab pos="292100" algn="l"/>
                  </a:tabLst>
                </a:pPr>
                <a:endParaRPr lang="en-US" b="1">
                  <a:solidFill>
                    <a:schemeClr val="tx1"/>
                  </a:solidFill>
                  <a:latin typeface="Courier New" charset="0"/>
                </a:endParaRPr>
              </a:p>
            </p:txBody>
          </p:sp>
        </p:grpSp>
        <p:grpSp>
          <p:nvGrpSpPr>
            <p:cNvPr id="28" name="Group 72"/>
            <p:cNvGrpSpPr>
              <a:grpSpLocks/>
            </p:cNvGrpSpPr>
            <p:nvPr/>
          </p:nvGrpSpPr>
          <p:grpSpPr bwMode="auto">
            <a:xfrm>
              <a:off x="0" y="8228"/>
              <a:ext cx="3072" cy="374"/>
              <a:chOff x="0" y="8228"/>
              <a:chExt cx="3072" cy="374"/>
            </a:xfrm>
          </p:grpSpPr>
          <p:sp>
            <p:nvSpPr>
              <p:cNvPr id="29" name="Rectangle 71"/>
              <p:cNvSpPr>
                <a:spLocks noChangeArrowheads="1"/>
              </p:cNvSpPr>
              <p:nvPr/>
            </p:nvSpPr>
            <p:spPr bwMode="auto">
              <a:xfrm>
                <a:off x="0" y="8228"/>
                <a:ext cx="3072" cy="374"/>
              </a:xfrm>
              <a:prstGeom prst="rect">
                <a:avLst/>
              </a:prstGeom>
              <a:solidFill>
                <a:srgbClr val="FFE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30" name="Rectangle 26"/>
              <p:cNvSpPr>
                <a:spLocks noChangeArrowheads="1"/>
              </p:cNvSpPr>
              <p:nvPr/>
            </p:nvSpPr>
            <p:spPr bwMode="auto">
              <a:xfrm>
                <a:off x="0" y="8228"/>
                <a:ext cx="3072" cy="374"/>
              </a:xfrm>
              <a:prstGeom prst="rect">
                <a:avLst/>
              </a:prstGeom>
              <a:solidFill>
                <a:srgbClr val="FFE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0"/>
                  </a:spcBef>
                  <a:tabLst>
                    <a:tab pos="139700" algn="r"/>
                    <a:tab pos="292100" algn="l"/>
                  </a:tabLst>
                </a:pPr>
                <a:r>
                  <a:rPr lang="en-US" b="1">
                    <a:solidFill>
                      <a:srgbClr val="4D8DFF"/>
                    </a:solidFill>
                    <a:latin typeface="Courier New" charset="0"/>
                  </a:rPr>
                  <a:t>	23	</a:t>
                </a:r>
                <a:r>
                  <a:rPr lang="en-US" b="1">
                    <a:latin typeface="Courier New" charset="0"/>
                  </a:rPr>
                  <a:t>}</a:t>
                </a:r>
              </a:p>
              <a:p>
                <a:pPr>
                  <a:spcBef>
                    <a:spcPct val="0"/>
                  </a:spcBef>
                  <a:tabLst>
                    <a:tab pos="139700" algn="r"/>
                    <a:tab pos="292100" algn="l"/>
                  </a:tabLst>
                </a:pPr>
                <a:endParaRPr lang="en-US" b="1">
                  <a:solidFill>
                    <a:schemeClr val="tx1"/>
                  </a:solidFill>
                  <a:latin typeface="Courier New" charset="0"/>
                </a:endParaRPr>
              </a:p>
            </p:txBody>
          </p:sp>
        </p:grpSp>
      </p:grpSp>
    </p:spTree>
    <p:extLst>
      <p:ext uri="{BB962C8B-B14F-4D97-AF65-F5344CB8AC3E}">
        <p14:creationId xmlns:p14="http://schemas.microsoft.com/office/powerpoint/2010/main" val="2787664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Input and Output</a:t>
            </a:r>
          </a:p>
        </p:txBody>
      </p:sp>
      <p:pic>
        <p:nvPicPr>
          <p:cNvPr id="4" name="Picture 5" descr="function_fi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741733"/>
            <a:ext cx="8229600" cy="182086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409545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Grp="1" noChangeArrowheads="1"/>
          </p:cNvSpPr>
          <p:nvPr>
            <p:ph type="title"/>
          </p:nvPr>
        </p:nvSpPr>
        <p:spPr/>
        <p:txBody>
          <a:bodyPr/>
          <a:lstStyle/>
          <a:p>
            <a:r>
              <a:rPr lang="en-US"/>
              <a:t>Functions	</a:t>
            </a:r>
            <a:endParaRPr lang="en-US" dirty="0"/>
          </a:p>
        </p:txBody>
      </p:sp>
      <p:sp>
        <p:nvSpPr>
          <p:cNvPr id="8197" name="Rectangle 5"/>
          <p:cNvSpPr>
            <a:spLocks noGrp="1" noChangeArrowheads="1"/>
          </p:cNvSpPr>
          <p:nvPr>
            <p:ph type="body" idx="1"/>
          </p:nvPr>
        </p:nvSpPr>
        <p:spPr/>
        <p:txBody>
          <a:bodyPr>
            <a:normAutofit fontScale="70000" lnSpcReduction="20000"/>
          </a:bodyPr>
          <a:lstStyle/>
          <a:p>
            <a:r>
              <a:rPr lang="en-US"/>
              <a:t>Functions</a:t>
            </a:r>
          </a:p>
          <a:p>
            <a:pPr lvl="1"/>
            <a:r>
              <a:rPr lang="en-US"/>
              <a:t>Modularize a program</a:t>
            </a:r>
          </a:p>
          <a:p>
            <a:pPr lvl="1"/>
            <a:r>
              <a:rPr lang="en-US"/>
              <a:t>All variables declared inside functions are local variables</a:t>
            </a:r>
          </a:p>
          <a:p>
            <a:pPr lvl="2"/>
            <a:r>
              <a:rPr lang="en-US"/>
              <a:t>Known only in function defined</a:t>
            </a:r>
          </a:p>
          <a:p>
            <a:pPr lvl="1"/>
            <a:r>
              <a:rPr lang="en-US"/>
              <a:t>Parameters</a:t>
            </a:r>
          </a:p>
          <a:p>
            <a:pPr lvl="2"/>
            <a:r>
              <a:rPr lang="en-US"/>
              <a:t>Communicate information between functions</a:t>
            </a:r>
          </a:p>
          <a:p>
            <a:pPr lvl="2"/>
            <a:r>
              <a:rPr lang="en-US"/>
              <a:t>Local variables</a:t>
            </a:r>
          </a:p>
          <a:p>
            <a:r>
              <a:rPr lang="en-US"/>
              <a:t>Benefits of functions</a:t>
            </a:r>
          </a:p>
          <a:p>
            <a:pPr lvl="1"/>
            <a:r>
              <a:rPr lang="en-US"/>
              <a:t>Divide and conquer</a:t>
            </a:r>
          </a:p>
          <a:p>
            <a:pPr lvl="2"/>
            <a:r>
              <a:rPr lang="en-US"/>
              <a:t>Manageable program development</a:t>
            </a:r>
          </a:p>
          <a:p>
            <a:pPr lvl="1"/>
            <a:r>
              <a:rPr lang="en-US"/>
              <a:t>Software reusability</a:t>
            </a:r>
          </a:p>
          <a:p>
            <a:pPr lvl="2"/>
            <a:r>
              <a:rPr lang="en-US"/>
              <a:t>Use existing functions as building blocks for new programs</a:t>
            </a:r>
          </a:p>
          <a:p>
            <a:pPr lvl="2"/>
            <a:r>
              <a:rPr lang="en-US"/>
              <a:t>Abstraction - hide internal details (library functions)</a:t>
            </a:r>
          </a:p>
          <a:p>
            <a:pPr lvl="1"/>
            <a:r>
              <a:rPr lang="en-US"/>
              <a:t>Avoid code repetition</a:t>
            </a:r>
          </a:p>
        </p:txBody>
      </p:sp>
    </p:spTree>
    <p:extLst>
      <p:ext uri="{BB962C8B-B14F-4D97-AF65-F5344CB8AC3E}">
        <p14:creationId xmlns:p14="http://schemas.microsoft.com/office/powerpoint/2010/main" val="1577687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Definitions</a:t>
            </a:r>
          </a:p>
        </p:txBody>
      </p:sp>
      <p:sp>
        <p:nvSpPr>
          <p:cNvPr id="4" name="Rectangle 5"/>
          <p:cNvSpPr txBox="1">
            <a:spLocks noChangeArrowheads="1"/>
          </p:cNvSpPr>
          <p:nvPr/>
        </p:nvSpPr>
        <p:spPr>
          <a:xfrm>
            <a:off x="685800" y="1066800"/>
            <a:ext cx="7772400" cy="541020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Function definition format</a:t>
            </a:r>
          </a:p>
          <a:p>
            <a:pPr lvl="2">
              <a:buFontTx/>
              <a:buNone/>
            </a:pPr>
            <a:r>
              <a:rPr lang="en-US" i="1" dirty="0"/>
              <a:t>return-value-type  function-name( parameter-list )</a:t>
            </a:r>
            <a:br>
              <a:rPr lang="en-US" i="1" dirty="0"/>
            </a:br>
            <a:r>
              <a:rPr lang="en-US" b="1" dirty="0">
                <a:latin typeface="Courier New" charset="0"/>
              </a:rPr>
              <a:t>{</a:t>
            </a:r>
            <a:br>
              <a:rPr lang="en-US" b="1" dirty="0">
                <a:latin typeface="Courier New" charset="0"/>
              </a:rPr>
            </a:br>
            <a:r>
              <a:rPr lang="en-US" i="1" dirty="0"/>
              <a:t>   declarations and statements</a:t>
            </a:r>
            <a:br>
              <a:rPr lang="en-US" i="1" dirty="0"/>
            </a:br>
            <a:r>
              <a:rPr lang="en-US" b="1" dirty="0">
                <a:latin typeface="Courier New" charset="0"/>
              </a:rPr>
              <a:t>} </a:t>
            </a:r>
          </a:p>
          <a:p>
            <a:pPr lvl="1"/>
            <a:r>
              <a:rPr lang="en-US" dirty="0"/>
              <a:t>Function-name: any valid identifier</a:t>
            </a:r>
          </a:p>
          <a:p>
            <a:pPr lvl="1"/>
            <a:r>
              <a:rPr lang="en-US" dirty="0"/>
              <a:t>Return-value-type: data type of the result </a:t>
            </a:r>
            <a:r>
              <a:rPr lang="en-US" dirty="0">
                <a:highlight>
                  <a:srgbClr val="FFFF00"/>
                </a:highlight>
              </a:rPr>
              <a:t>(default </a:t>
            </a:r>
            <a:r>
              <a:rPr lang="en-US" b="1" dirty="0">
                <a:highlight>
                  <a:srgbClr val="FFFF00"/>
                </a:highlight>
                <a:latin typeface="Courier New" charset="0"/>
              </a:rPr>
              <a:t>int</a:t>
            </a:r>
            <a:r>
              <a:rPr lang="en-US" dirty="0">
                <a:highlight>
                  <a:srgbClr val="FFFF00"/>
                </a:highlight>
              </a:rPr>
              <a:t>)</a:t>
            </a:r>
          </a:p>
          <a:p>
            <a:pPr lvl="2"/>
            <a:r>
              <a:rPr lang="en-US" b="1" dirty="0">
                <a:latin typeface="Courier New" charset="0"/>
              </a:rPr>
              <a:t>void</a:t>
            </a:r>
            <a:r>
              <a:rPr lang="en-US" dirty="0"/>
              <a:t> </a:t>
            </a:r>
            <a:r>
              <a:rPr lang="en-US" dirty="0">
                <a:cs typeface="Times New Roman" charset="0"/>
              </a:rPr>
              <a:t>–</a:t>
            </a:r>
            <a:r>
              <a:rPr lang="en-US" dirty="0"/>
              <a:t> indicates that the function returns nothing</a:t>
            </a:r>
          </a:p>
          <a:p>
            <a:pPr lvl="1"/>
            <a:r>
              <a:rPr lang="en-US" dirty="0"/>
              <a:t>Parameter-list: comma separated list, declares parameters</a:t>
            </a:r>
          </a:p>
          <a:p>
            <a:pPr lvl="2"/>
            <a:r>
              <a:rPr lang="en-US" dirty="0">
                <a:highlight>
                  <a:srgbClr val="FFFF00"/>
                </a:highlight>
              </a:rPr>
              <a:t>A type must be listed explicitly for each parameter unless, the parameter is of type </a:t>
            </a:r>
            <a:r>
              <a:rPr lang="en-US" b="1" dirty="0">
                <a:highlight>
                  <a:srgbClr val="FFFF00"/>
                </a:highlight>
                <a:latin typeface="Courier New" charset="0"/>
              </a:rPr>
              <a:t>int</a:t>
            </a:r>
          </a:p>
        </p:txBody>
      </p:sp>
    </p:spTree>
    <p:extLst>
      <p:ext uri="{BB962C8B-B14F-4D97-AF65-F5344CB8AC3E}">
        <p14:creationId xmlns:p14="http://schemas.microsoft.com/office/powerpoint/2010/main" val="3117812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fontScale="90000"/>
          </a:bodyPr>
          <a:lstStyle/>
          <a:p>
            <a:pPr algn="ctr">
              <a:lnSpc>
                <a:spcPct val="80000"/>
              </a:lnSpc>
            </a:pPr>
            <a:r>
              <a:rPr lang="en-US"/>
              <a:t>Function Definitions, </a:t>
            </a:r>
            <a:br>
              <a:rPr lang="en-US"/>
            </a:br>
            <a:r>
              <a:rPr lang="en-US"/>
              <a:t>Prototypes, and Calls </a:t>
            </a:r>
          </a:p>
        </p:txBody>
      </p:sp>
      <p:sp>
        <p:nvSpPr>
          <p:cNvPr id="50179" name="Text Box 3"/>
          <p:cNvSpPr txBox="1">
            <a:spLocks noChangeArrowheads="1"/>
          </p:cNvSpPr>
          <p:nvPr/>
        </p:nvSpPr>
        <p:spPr bwMode="auto">
          <a:xfrm>
            <a:off x="1127125" y="2005013"/>
            <a:ext cx="7062788" cy="4473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nSpc>
                <a:spcPct val="80000"/>
              </a:lnSpc>
            </a:pPr>
            <a:r>
              <a:rPr lang="en-US"/>
              <a:t>#include &lt;stdio.h&gt;</a:t>
            </a:r>
          </a:p>
          <a:p>
            <a:pPr>
              <a:lnSpc>
                <a:spcPct val="80000"/>
              </a:lnSpc>
            </a:pPr>
            <a:endParaRPr lang="en-US"/>
          </a:p>
          <a:p>
            <a:pPr>
              <a:lnSpc>
                <a:spcPct val="80000"/>
              </a:lnSpc>
            </a:pPr>
            <a:r>
              <a:rPr lang="en-US">
                <a:solidFill>
                  <a:schemeClr val="accent1"/>
                </a:solidFill>
              </a:rPr>
              <a:t>void   prn_message(void);</a:t>
            </a:r>
            <a:r>
              <a:rPr lang="en-US"/>
              <a:t>		/* fct </a:t>
            </a:r>
            <a:r>
              <a:rPr lang="en-US">
                <a:solidFill>
                  <a:schemeClr val="accent1"/>
                </a:solidFill>
              </a:rPr>
              <a:t>prototype</a:t>
            </a:r>
            <a:r>
              <a:rPr lang="en-US"/>
              <a:t> */</a:t>
            </a:r>
          </a:p>
          <a:p>
            <a:pPr>
              <a:lnSpc>
                <a:spcPct val="80000"/>
              </a:lnSpc>
            </a:pPr>
            <a:r>
              <a:rPr lang="en-US"/>
              <a:t>			/* </a:t>
            </a:r>
            <a:r>
              <a:rPr lang="en-US">
                <a:solidFill>
                  <a:schemeClr val="accent1"/>
                </a:solidFill>
              </a:rPr>
              <a:t>tells the compiler that this</a:t>
            </a:r>
            <a:r>
              <a:rPr lang="en-US"/>
              <a:t>     */</a:t>
            </a:r>
          </a:p>
          <a:p>
            <a:pPr>
              <a:lnSpc>
                <a:spcPct val="80000"/>
              </a:lnSpc>
            </a:pPr>
            <a:r>
              <a:rPr lang="en-US"/>
              <a:t>			/* </a:t>
            </a:r>
            <a:r>
              <a:rPr lang="en-US">
                <a:solidFill>
                  <a:schemeClr val="accent1"/>
                </a:solidFill>
              </a:rPr>
              <a:t>function takes no arguments</a:t>
            </a:r>
            <a:r>
              <a:rPr lang="en-US"/>
              <a:t> */</a:t>
            </a:r>
          </a:p>
          <a:p>
            <a:pPr>
              <a:lnSpc>
                <a:spcPct val="80000"/>
              </a:lnSpc>
            </a:pPr>
            <a:r>
              <a:rPr lang="en-US"/>
              <a:t>int main(void)             /* </a:t>
            </a:r>
            <a:r>
              <a:rPr lang="en-US">
                <a:solidFill>
                  <a:schemeClr val="accent1"/>
                </a:solidFill>
              </a:rPr>
              <a:t>and returns no value.</a:t>
            </a:r>
            <a:r>
              <a:rPr lang="en-US"/>
              <a:t>             */</a:t>
            </a:r>
          </a:p>
          <a:p>
            <a:pPr>
              <a:lnSpc>
                <a:spcPct val="80000"/>
              </a:lnSpc>
            </a:pPr>
            <a:r>
              <a:rPr lang="en-US"/>
              <a:t>{</a:t>
            </a:r>
          </a:p>
          <a:p>
            <a:pPr>
              <a:lnSpc>
                <a:spcPct val="80000"/>
              </a:lnSpc>
            </a:pPr>
            <a:r>
              <a:rPr lang="en-US"/>
              <a:t>   </a:t>
            </a:r>
            <a:r>
              <a:rPr lang="en-US">
                <a:solidFill>
                  <a:srgbClr val="FF0000"/>
                </a:solidFill>
              </a:rPr>
              <a:t>prn_message();</a:t>
            </a:r>
            <a:r>
              <a:rPr lang="en-US"/>
              <a:t>			/* fct </a:t>
            </a:r>
            <a:r>
              <a:rPr lang="en-US">
                <a:solidFill>
                  <a:srgbClr val="FF0000"/>
                </a:solidFill>
              </a:rPr>
              <a:t>invocation</a:t>
            </a:r>
            <a:r>
              <a:rPr lang="en-US"/>
              <a:t> */</a:t>
            </a:r>
          </a:p>
          <a:p>
            <a:pPr>
              <a:lnSpc>
                <a:spcPct val="80000"/>
              </a:lnSpc>
            </a:pPr>
            <a:r>
              <a:rPr lang="en-US"/>
              <a:t>}</a:t>
            </a:r>
          </a:p>
          <a:p>
            <a:pPr>
              <a:lnSpc>
                <a:spcPct val="80000"/>
              </a:lnSpc>
            </a:pPr>
            <a:endParaRPr lang="en-US"/>
          </a:p>
          <a:p>
            <a:pPr>
              <a:lnSpc>
                <a:spcPct val="80000"/>
              </a:lnSpc>
            </a:pPr>
            <a:r>
              <a:rPr lang="en-US">
                <a:solidFill>
                  <a:srgbClr val="FF9966"/>
                </a:solidFill>
              </a:rPr>
              <a:t>void prn_message(void)      		</a:t>
            </a:r>
            <a:r>
              <a:rPr lang="en-US">
                <a:solidFill>
                  <a:schemeClr val="tx2"/>
                </a:solidFill>
              </a:rPr>
              <a:t>/*</a:t>
            </a:r>
            <a:r>
              <a:rPr lang="en-US">
                <a:solidFill>
                  <a:srgbClr val="DAF6F8"/>
                </a:solidFill>
              </a:rPr>
              <a:t> fct</a:t>
            </a:r>
            <a:r>
              <a:rPr lang="en-US">
                <a:solidFill>
                  <a:srgbClr val="FF9966"/>
                </a:solidFill>
              </a:rPr>
              <a:t> definition </a:t>
            </a:r>
            <a:r>
              <a:rPr lang="en-US">
                <a:solidFill>
                  <a:srgbClr val="DAF6F8"/>
                </a:solidFill>
              </a:rPr>
              <a:t>*/</a:t>
            </a:r>
            <a:endParaRPr lang="en-US">
              <a:solidFill>
                <a:srgbClr val="FF9966"/>
              </a:solidFill>
            </a:endParaRPr>
          </a:p>
          <a:p>
            <a:pPr>
              <a:lnSpc>
                <a:spcPct val="80000"/>
              </a:lnSpc>
            </a:pPr>
            <a:r>
              <a:rPr lang="en-US">
                <a:solidFill>
                  <a:srgbClr val="FF9966"/>
                </a:solidFill>
              </a:rPr>
              <a:t>{</a:t>
            </a:r>
          </a:p>
          <a:p>
            <a:pPr>
              <a:lnSpc>
                <a:spcPct val="80000"/>
              </a:lnSpc>
            </a:pPr>
            <a:r>
              <a:rPr lang="en-US">
                <a:solidFill>
                  <a:srgbClr val="FF9966"/>
                </a:solidFill>
              </a:rPr>
              <a:t>   printf(</a:t>
            </a:r>
            <a:r>
              <a:rPr lang="ja-JP" altLang="en-US">
                <a:solidFill>
                  <a:srgbClr val="FF9966"/>
                </a:solidFill>
                <a:latin typeface="Arial"/>
              </a:rPr>
              <a:t>“</a:t>
            </a:r>
            <a:r>
              <a:rPr lang="en-US">
                <a:solidFill>
                  <a:srgbClr val="FF9966"/>
                </a:solidFill>
              </a:rPr>
              <a:t>A message for you: </a:t>
            </a:r>
            <a:r>
              <a:rPr lang="ja-JP" altLang="en-US">
                <a:solidFill>
                  <a:srgbClr val="FF9966"/>
                </a:solidFill>
                <a:latin typeface="Arial"/>
              </a:rPr>
              <a:t>“</a:t>
            </a:r>
            <a:r>
              <a:rPr lang="en-US">
                <a:solidFill>
                  <a:srgbClr val="FF9966"/>
                </a:solidFill>
              </a:rPr>
              <a:t>);</a:t>
            </a:r>
          </a:p>
          <a:p>
            <a:pPr>
              <a:lnSpc>
                <a:spcPct val="80000"/>
              </a:lnSpc>
            </a:pPr>
            <a:r>
              <a:rPr lang="en-US">
                <a:solidFill>
                  <a:srgbClr val="FF9966"/>
                </a:solidFill>
              </a:rPr>
              <a:t>   printf(</a:t>
            </a:r>
            <a:r>
              <a:rPr lang="ja-JP" altLang="en-US">
                <a:solidFill>
                  <a:srgbClr val="FF9966"/>
                </a:solidFill>
                <a:latin typeface="Arial"/>
              </a:rPr>
              <a:t>“</a:t>
            </a:r>
            <a:r>
              <a:rPr lang="en-US">
                <a:solidFill>
                  <a:srgbClr val="FF9966"/>
                </a:solidFill>
              </a:rPr>
              <a:t>Have a nice day!\n</a:t>
            </a:r>
            <a:r>
              <a:rPr lang="ja-JP" altLang="en-US">
                <a:solidFill>
                  <a:srgbClr val="FF9966"/>
                </a:solidFill>
                <a:latin typeface="Arial"/>
              </a:rPr>
              <a:t>”</a:t>
            </a:r>
            <a:r>
              <a:rPr lang="en-US">
                <a:solidFill>
                  <a:srgbClr val="FF9966"/>
                </a:solidFill>
              </a:rPr>
              <a:t>);</a:t>
            </a:r>
          </a:p>
          <a:p>
            <a:pPr>
              <a:lnSpc>
                <a:spcPct val="80000"/>
              </a:lnSpc>
            </a:pPr>
            <a:r>
              <a:rPr lang="en-US">
                <a:solidFill>
                  <a:srgbClr val="FF9966"/>
                </a:solidFill>
              </a:rPr>
              <a:t>}</a:t>
            </a:r>
          </a:p>
        </p:txBody>
      </p:sp>
    </p:spTree>
    <p:extLst>
      <p:ext uri="{BB962C8B-B14F-4D97-AF65-F5344CB8AC3E}">
        <p14:creationId xmlns:p14="http://schemas.microsoft.com/office/powerpoint/2010/main" val="4104684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ctr"/>
            <a:r>
              <a:rPr lang="en-US"/>
              <a:t>Form of a Function Definition</a:t>
            </a:r>
          </a:p>
        </p:txBody>
      </p:sp>
      <p:sp>
        <p:nvSpPr>
          <p:cNvPr id="51204" name="Text Box 4"/>
          <p:cNvSpPr txBox="1">
            <a:spLocks noChangeArrowheads="1"/>
          </p:cNvSpPr>
          <p:nvPr/>
        </p:nvSpPr>
        <p:spPr bwMode="auto">
          <a:xfrm>
            <a:off x="1431925" y="2022475"/>
            <a:ext cx="7562850" cy="4473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type function_name ( parameter type list )</a:t>
            </a:r>
          </a:p>
          <a:p>
            <a:r>
              <a:rPr lang="en-US"/>
              <a:t>{</a:t>
            </a:r>
          </a:p>
          <a:p>
            <a:r>
              <a:rPr lang="en-US"/>
              <a:t>    declarations</a:t>
            </a:r>
          </a:p>
          <a:p>
            <a:r>
              <a:rPr lang="en-US"/>
              <a:t>    statements</a:t>
            </a:r>
          </a:p>
          <a:p>
            <a:r>
              <a:rPr lang="en-US"/>
              <a:t>} </a:t>
            </a:r>
            <a:r>
              <a:rPr lang="en-US">
                <a:solidFill>
                  <a:srgbClr val="FF9966"/>
                </a:solidFill>
              </a:rPr>
              <a:t>		</a:t>
            </a:r>
          </a:p>
          <a:p>
            <a:r>
              <a:rPr lang="en-US">
                <a:solidFill>
                  <a:srgbClr val="FF9966"/>
                </a:solidFill>
              </a:rPr>
              <a:t>		Some Terminology</a:t>
            </a:r>
          </a:p>
          <a:p>
            <a:r>
              <a:rPr lang="en-US">
                <a:solidFill>
                  <a:srgbClr val="FF9966"/>
                </a:solidFill>
              </a:rPr>
              <a:t>Header:</a:t>
            </a:r>
            <a:r>
              <a:rPr lang="en-US"/>
              <a:t>  	Everything before the first brace.</a:t>
            </a:r>
          </a:p>
          <a:p>
            <a:r>
              <a:rPr lang="en-US">
                <a:solidFill>
                  <a:srgbClr val="FF9966"/>
                </a:solidFill>
              </a:rPr>
              <a:t>Body:	</a:t>
            </a:r>
            <a:r>
              <a:rPr lang="en-US"/>
              <a:t>	Everything between the braces.</a:t>
            </a:r>
          </a:p>
          <a:p>
            <a:r>
              <a:rPr lang="en-US">
                <a:solidFill>
                  <a:srgbClr val="FF9966"/>
                </a:solidFill>
              </a:rPr>
              <a:t>Type:	</a:t>
            </a:r>
            <a:r>
              <a:rPr lang="en-US"/>
              <a:t>	Type of the value returned by the function.</a:t>
            </a:r>
          </a:p>
          <a:p>
            <a:r>
              <a:rPr lang="en-US">
                <a:solidFill>
                  <a:srgbClr val="FF9966"/>
                </a:solidFill>
              </a:rPr>
              <a:t>Parameter List:</a:t>
            </a:r>
            <a:r>
              <a:rPr lang="en-US"/>
              <a:t>  A list of identifiers that provide information</a:t>
            </a:r>
          </a:p>
          <a:p>
            <a:r>
              <a:rPr lang="en-US"/>
              <a:t>		   for use within the body of the function.</a:t>
            </a:r>
          </a:p>
          <a:p>
            <a:r>
              <a:rPr lang="en-US"/>
              <a:t>		   Also called </a:t>
            </a:r>
            <a:r>
              <a:rPr lang="en-US">
                <a:solidFill>
                  <a:srgbClr val="FF0000"/>
                </a:solidFill>
              </a:rPr>
              <a:t>formal parameters</a:t>
            </a:r>
            <a:r>
              <a:rPr lang="en-US"/>
              <a:t>.</a:t>
            </a:r>
          </a:p>
        </p:txBody>
      </p:sp>
    </p:spTree>
    <p:extLst>
      <p:ext uri="{BB962C8B-B14F-4D97-AF65-F5344CB8AC3E}">
        <p14:creationId xmlns:p14="http://schemas.microsoft.com/office/powerpoint/2010/main" val="1136782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1786</TotalTime>
  <Words>3737</Words>
  <Application>Microsoft Office PowerPoint</Application>
  <PresentationFormat>On-screen Show (4:3)</PresentationFormat>
  <Paragraphs>575</Paragraphs>
  <Slides>42</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Courier New</vt:lpstr>
      <vt:lpstr>Monotype Sorts</vt:lpstr>
      <vt:lpstr>Office Theme</vt:lpstr>
      <vt:lpstr>Functions</vt:lpstr>
      <vt:lpstr>Structured Programming</vt:lpstr>
      <vt:lpstr>Program Modules in C</vt:lpstr>
      <vt:lpstr>Top-Down Design Using Functions</vt:lpstr>
      <vt:lpstr>Function Input and Output</vt:lpstr>
      <vt:lpstr>Functions </vt:lpstr>
      <vt:lpstr>Function Definitions</vt:lpstr>
      <vt:lpstr>Function Definitions,  Prototypes, and Calls </vt:lpstr>
      <vt:lpstr>Form of a Function Definition</vt:lpstr>
      <vt:lpstr>The return Statement</vt:lpstr>
      <vt:lpstr>If There is No return</vt:lpstr>
      <vt:lpstr>Exit Status and return Verus exit( )</vt:lpstr>
      <vt:lpstr>return expr Versus exit(expr)</vt:lpstr>
      <vt:lpstr>PowerPoint Presentation</vt:lpstr>
      <vt:lpstr>PowerPoint Presentation</vt:lpstr>
      <vt:lpstr>Function Prototypes</vt:lpstr>
      <vt:lpstr>Examples of Function Prototypes</vt:lpstr>
      <vt:lpstr>The Keyword void </vt:lpstr>
      <vt:lpstr>Function Invocation</vt:lpstr>
      <vt:lpstr>Calling Functions: Call by Value and Call by Reference</vt:lpstr>
      <vt:lpstr>Call-by-Value</vt:lpstr>
      <vt:lpstr>PowerPoint Presentation</vt:lpstr>
      <vt:lpstr>PowerPoint Presentation</vt:lpstr>
      <vt:lpstr>PowerPoint Presentation</vt:lpstr>
      <vt:lpstr>Common Programming Errors</vt:lpstr>
      <vt:lpstr>Style</vt:lpstr>
      <vt:lpstr>C Functions</vt:lpstr>
      <vt:lpstr>Function Format</vt:lpstr>
      <vt:lpstr>Pass By Copy</vt:lpstr>
      <vt:lpstr>Example:  Swapping</vt:lpstr>
      <vt:lpstr>extern</vt:lpstr>
      <vt:lpstr>Scope Rules</vt:lpstr>
      <vt:lpstr>Scope Example with Blocks</vt:lpstr>
      <vt:lpstr>Header Files</vt:lpstr>
      <vt:lpstr>Static and Register</vt:lpstr>
      <vt:lpstr>Macro Substitution</vt:lpstr>
      <vt:lpstr>Optional Parameters</vt:lpstr>
      <vt:lpstr>Header Files</vt:lpstr>
      <vt:lpstr>Math Library Functions</vt:lpstr>
      <vt:lpstr>Random Number Generation</vt:lpstr>
      <vt:lpstr>Random Number Generation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Languages 1 - C</dc:title>
  <dc:subject/>
  <dc:creator>Tricha</dc:creator>
  <cp:keywords/>
  <dc:description/>
  <cp:lastModifiedBy>IMT2019043 Kautuk Raj</cp:lastModifiedBy>
  <cp:revision>49</cp:revision>
  <dcterms:created xsi:type="dcterms:W3CDTF">2017-07-14T03:41:02Z</dcterms:created>
  <dcterms:modified xsi:type="dcterms:W3CDTF">2019-09-19T14:28:37Z</dcterms:modified>
  <cp:category/>
</cp:coreProperties>
</file>