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8" r:id="rId3"/>
    <p:sldId id="257" r:id="rId4"/>
    <p:sldId id="258" r:id="rId5"/>
    <p:sldId id="263" r:id="rId6"/>
    <p:sldId id="286" r:id="rId7"/>
    <p:sldId id="287" r:id="rId8"/>
    <p:sldId id="285" r:id="rId9"/>
    <p:sldId id="264" r:id="rId10"/>
    <p:sldId id="265" r:id="rId11"/>
    <p:sldId id="269" r:id="rId12"/>
    <p:sldId id="289" r:id="rId13"/>
    <p:sldId id="290" r:id="rId14"/>
    <p:sldId id="291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0" autoAdjust="0"/>
  </p:normalViewPr>
  <p:slideViewPr>
    <p:cSldViewPr snapToGrid="0" snapToObjects="1">
      <p:cViewPr varScale="1">
        <p:scale>
          <a:sx n="50" d="100"/>
          <a:sy n="50" d="100"/>
        </p:scale>
        <p:origin x="-11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4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02/09/17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cause infinite loops and other unexpected results if not written properly.</a:t>
            </a:r>
          </a:p>
          <a:p>
            <a:r>
              <a:rPr lang="en-US" dirty="0"/>
              <a:t>If the end condition is not defined then the recursion will repeat forever, causing the program to crash or hang the entire computer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function</a:t>
            </a:r>
          </a:p>
          <a:p>
            <a:pPr lvl="0"/>
            <a:r>
              <a:rPr lang="en-US" dirty="0" smtClean="0"/>
              <a:t>Fibonacci </a:t>
            </a:r>
            <a:r>
              <a:rPr lang="en-US" dirty="0"/>
              <a:t>sequence </a:t>
            </a:r>
          </a:p>
          <a:p>
            <a:pPr lvl="0"/>
            <a:r>
              <a:rPr lang="en-US" dirty="0"/>
              <a:t>Multiplication of natural numbers</a:t>
            </a:r>
          </a:p>
          <a:p>
            <a:pPr lvl="0"/>
            <a:r>
              <a:rPr lang="en-US" dirty="0"/>
              <a:t>Binary search</a:t>
            </a:r>
          </a:p>
          <a:p>
            <a:r>
              <a:rPr lang="en-US" dirty="0"/>
              <a:t>Tower of Hanoi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>
                <a:ea typeface="MS Mincho" charset="0"/>
                <a:cs typeface="MS Mincho" charset="0"/>
              </a:rPr>
              <a:t>How do I write a </a:t>
            </a:r>
            <a:br>
              <a:rPr lang="en-US">
                <a:ea typeface="MS Mincho" charset="0"/>
                <a:cs typeface="MS Mincho" charset="0"/>
              </a:rPr>
            </a:br>
            <a:r>
              <a:rPr lang="en-US">
                <a:ea typeface="MS Mincho" charset="0"/>
                <a:cs typeface="MS Mincho" charset="0"/>
              </a:rPr>
              <a:t>recursive function?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Determine the </a:t>
            </a:r>
            <a:r>
              <a:rPr lang="en-US" u="sng">
                <a:cs typeface="Times New Roman" charset="0"/>
              </a:rPr>
              <a:t>size factor</a:t>
            </a:r>
            <a:endParaRPr lang="en-US" u="sng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Determine the </a:t>
            </a:r>
            <a:r>
              <a:rPr lang="en-US" u="sng">
                <a:cs typeface="Times New Roman" charset="0"/>
              </a:rPr>
              <a:t>base case(s)</a:t>
            </a:r>
            <a:r>
              <a:rPr lang="en-US">
                <a:cs typeface="Times New Roman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cs typeface="Times New Roman" charset="0"/>
              </a:rPr>
              <a:t>	(the one for which you know the answer)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Determine the </a:t>
            </a:r>
            <a:r>
              <a:rPr lang="en-US" u="sng">
                <a:cs typeface="Times New Roman" charset="0"/>
              </a:rPr>
              <a:t>general case(s</a:t>
            </a:r>
            <a:r>
              <a:rPr lang="en-US">
                <a:cs typeface="Times New Roman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cs typeface="Times New Roman" charset="0"/>
              </a:rPr>
              <a:t>	(the one where the problem is expressed as a smaller version of itself)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MS Mincho" charset="0"/>
                <a:cs typeface="MS Mincho" charset="0"/>
              </a:rPr>
              <a:t>Verify the algorithm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ea typeface="MS Mincho" charset="0"/>
                <a:cs typeface="MS Mincho" charset="0"/>
              </a:rPr>
              <a:t>	(use the "Three-Question-Method")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MS Mincho" charset="0"/>
                <a:cs typeface="MS Mincho" charset="0"/>
              </a:rPr>
              <a:t>Three-Question Verification Method</a:t>
            </a:r>
            <a:r>
              <a:rPr lang="en-US" sz="400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800" dirty="0">
                <a:solidFill>
                  <a:srgbClr val="FFCC00"/>
                </a:solidFill>
                <a:cs typeface="Times New Roman" charset="0"/>
              </a:rPr>
              <a:t>The Base-Case Question:</a:t>
            </a:r>
            <a:endParaRPr lang="en-US" sz="2800" dirty="0">
              <a:solidFill>
                <a:srgbClr val="FFCC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charset="0"/>
              </a:rPr>
              <a:t>	Is there a </a:t>
            </a:r>
            <a:r>
              <a:rPr lang="en-US" sz="2800" dirty="0" err="1">
                <a:cs typeface="Times New Roman" charset="0"/>
              </a:rPr>
              <a:t>nonrecursive</a:t>
            </a:r>
            <a:r>
              <a:rPr lang="en-US" sz="2800" dirty="0">
                <a:cs typeface="Times New Roman" charset="0"/>
              </a:rPr>
              <a:t> way out of the function, and does the routine work correctly for this "base" case? </a:t>
            </a:r>
            <a:endParaRPr lang="en-US" sz="28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800" dirty="0">
                <a:solidFill>
                  <a:srgbClr val="FFCC00"/>
                </a:solidFill>
                <a:cs typeface="Times New Roman" charset="0"/>
              </a:rPr>
              <a:t>The Smaller-Caller Question:</a:t>
            </a:r>
            <a:endParaRPr lang="en-US" sz="2800" dirty="0">
              <a:solidFill>
                <a:srgbClr val="FFCC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charset="0"/>
              </a:rPr>
              <a:t>	Does each recursive call to the function involve a smaller case of the original problem, leading inescapably to the base case? </a:t>
            </a:r>
            <a:endParaRPr lang="en-US" sz="2800" dirty="0"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Clr>
                <a:schemeClr val="bg1"/>
              </a:buClr>
              <a:buNone/>
            </a:pPr>
            <a:r>
              <a:rPr lang="en-US" sz="2800" dirty="0">
                <a:solidFill>
                  <a:srgbClr val="FFCC00"/>
                </a:solidFill>
                <a:cs typeface="Times New Roman" charset="0"/>
              </a:rPr>
              <a:t>The General-Case Question:</a:t>
            </a:r>
            <a:endParaRPr lang="en-US" sz="2800" dirty="0">
              <a:solidFill>
                <a:srgbClr val="FFCC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ea typeface="MS Mincho" charset="0"/>
                <a:cs typeface="MS Mincho" charset="0"/>
              </a:rPr>
              <a:t>	Assuming that the recursive call(s) work correctly, does the whole function work correctly?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54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>
                <a:ea typeface="MS Mincho" charset="0"/>
                <a:cs typeface="MS Mincho" charset="0"/>
              </a:rPr>
              <a:t>Deciding whether to use a recursive solution</a:t>
            </a:r>
            <a:r>
              <a:rPr lang="en-US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Times New Roman" charset="0"/>
              </a:rPr>
              <a:t>When the </a:t>
            </a:r>
            <a:r>
              <a:rPr lang="en-US">
                <a:solidFill>
                  <a:srgbClr val="FF9933"/>
                </a:solidFill>
                <a:cs typeface="Times New Roman" charset="0"/>
              </a:rPr>
              <a:t>depth </a:t>
            </a:r>
            <a:r>
              <a:rPr lang="en-US">
                <a:cs typeface="Times New Roman" charset="0"/>
              </a:rPr>
              <a:t>of recursive calls is relatively "shallow"</a:t>
            </a:r>
            <a:endParaRPr lang="en-US">
              <a:latin typeface="Courier New" charset="0"/>
              <a:cs typeface="Courier New" charset="0"/>
            </a:endParaRPr>
          </a:p>
          <a:p>
            <a:r>
              <a:rPr lang="en-US">
                <a:cs typeface="Times New Roman" charset="0"/>
              </a:rPr>
              <a:t>The recursive version does about the </a:t>
            </a:r>
            <a:r>
              <a:rPr lang="en-US">
                <a:solidFill>
                  <a:srgbClr val="FF9933"/>
                </a:solidFill>
                <a:cs typeface="Times New Roman" charset="0"/>
              </a:rPr>
              <a:t>same amount of work</a:t>
            </a:r>
            <a:r>
              <a:rPr lang="en-US">
                <a:cs typeface="Times New Roman" charset="0"/>
              </a:rPr>
              <a:t> as the nonrecursive version</a:t>
            </a:r>
            <a:endParaRPr lang="en-US">
              <a:latin typeface="Courier New" charset="0"/>
              <a:cs typeface="Courier New" charset="0"/>
            </a:endParaRPr>
          </a:p>
          <a:p>
            <a:r>
              <a:rPr lang="en-US">
                <a:cs typeface="Times New Roman" charset="0"/>
              </a:rPr>
              <a:t>The recursive version is </a:t>
            </a:r>
            <a:r>
              <a:rPr lang="en-US">
                <a:solidFill>
                  <a:srgbClr val="FF9933"/>
                </a:solidFill>
                <a:cs typeface="Times New Roman" charset="0"/>
              </a:rPr>
              <a:t>shorter and simpler</a:t>
            </a:r>
            <a:r>
              <a:rPr lang="en-US">
                <a:cs typeface="Times New Roman" charset="0"/>
              </a:rPr>
              <a:t> than the </a:t>
            </a:r>
            <a:r>
              <a:rPr lang="en-US">
                <a:ea typeface="MS Mincho" charset="0"/>
                <a:cs typeface="MS Mincho" charset="0"/>
              </a:rPr>
              <a:t>nonrecursive solution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75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8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Using Recursion: The Fibonacci Series</a:t>
            </a:r>
          </a:p>
        </p:txBody>
      </p:sp>
      <p:sp>
        <p:nvSpPr>
          <p:cNvPr id="3587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Fibonacci series: 0, 1, 1, 2, 3, 5, 8...</a:t>
            </a:r>
          </a:p>
          <a:p>
            <a:pPr lvl="1"/>
            <a:r>
              <a:rPr lang="en-US"/>
              <a:t>Each number is the sum of the previous two </a:t>
            </a:r>
          </a:p>
          <a:p>
            <a:pPr lvl="1"/>
            <a:r>
              <a:rPr lang="en-US"/>
              <a:t>Can be solved recursively:</a:t>
            </a:r>
          </a:p>
          <a:p>
            <a:pPr lvl="2"/>
            <a:r>
              <a:rPr lang="en-US" b="1">
                <a:latin typeface="Courier New" charset="0"/>
              </a:rPr>
              <a:t>fib( n ) = fib( n - 1 ) + fib( n – 2 )</a:t>
            </a:r>
          </a:p>
          <a:p>
            <a:pPr lvl="1"/>
            <a:r>
              <a:rPr lang="en-US"/>
              <a:t>Code for the </a:t>
            </a:r>
            <a:r>
              <a:rPr lang="en-US" b="1">
                <a:latin typeface="Courier New" charset="0"/>
              </a:rPr>
              <a:t>fibaonacci</a:t>
            </a:r>
            <a:r>
              <a:rPr lang="en-US"/>
              <a:t> function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long fibonacci( long n )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	else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    return fibonacci( n - 1) +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     fibonacci( n – 2 );</a:t>
            </a:r>
          </a:p>
          <a:p>
            <a:pPr lvl="2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 </a:t>
            </a: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Using Recursion: The Fibonacci Series</a:t>
            </a:r>
          </a:p>
        </p:txBody>
      </p:sp>
      <p:sp>
        <p:nvSpPr>
          <p:cNvPr id="43047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of recursive calls to function </a:t>
            </a:r>
            <a:r>
              <a:rPr lang="en-US" b="1">
                <a:latin typeface="Courier New" charset="0"/>
              </a:rPr>
              <a:t>fibonacci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863744" y="2338419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f( 3 )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f( 1 )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f( 2 )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f( 1 )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f( 0 )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return 1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return 1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return 0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return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+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+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latin typeface="Courier New" charset="0"/>
                </a:rPr>
                <a:t>return</a:t>
              </a: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 </a:t>
            </a: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5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-1" y="-337782"/>
            <a:ext cx="8626493" cy="7204646"/>
            <a:chOff x="0" y="-55"/>
            <a:chExt cx="3072" cy="9461"/>
          </a:xfrm>
          <a:noFill/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-55"/>
              <a:ext cx="3072" cy="4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0" y="319"/>
              <a:ext cx="3072" cy="485"/>
              <a:chOff x="0" y="319"/>
              <a:chExt cx="3072" cy="485"/>
            </a:xfrm>
            <a:grpFill/>
          </p:grpSpPr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0" y="319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	</a:t>
                </a:r>
                <a:r>
                  <a:rPr lang="en-US" b="1">
                    <a:latin typeface="Courier New" charset="0"/>
                  </a:rPr>
                  <a:t>   </a:t>
                </a:r>
                <a:r>
                  <a:rPr lang="en-US" b="1">
                    <a:solidFill>
                      <a:srgbClr val="33CC33"/>
                    </a:solidFill>
                    <a:latin typeface="Courier New" charset="0"/>
                  </a:rPr>
                  <a:t>Recursive fibonacci function */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0" y="693"/>
              <a:ext cx="3072" cy="485"/>
              <a:chOff x="0" y="693"/>
              <a:chExt cx="3072" cy="485"/>
            </a:xfrm>
            <a:grpFill/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0" y="693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3	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#include</a:t>
                </a:r>
                <a:r>
                  <a:rPr lang="en-US" b="1">
                    <a:latin typeface="Courier New" charset="0"/>
                  </a:rPr>
                  <a:t> &lt;stdio.h&gt;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77" name="Group 13"/>
            <p:cNvGrpSpPr>
              <a:grpSpLocks/>
            </p:cNvGrpSpPr>
            <p:nvPr/>
          </p:nvGrpSpPr>
          <p:grpSpPr bwMode="auto">
            <a:xfrm>
              <a:off x="0" y="1067"/>
              <a:ext cx="3072" cy="485"/>
              <a:chOff x="0" y="1067"/>
              <a:chExt cx="3072" cy="485"/>
            </a:xfrm>
            <a:grpFill/>
          </p:grpSpPr>
          <p:sp>
            <p:nvSpPr>
              <p:cNvPr id="36878" name="Rectangle 14"/>
              <p:cNvSpPr>
                <a:spLocks noChangeArrowheads="1"/>
              </p:cNvSpPr>
              <p:nvPr/>
            </p:nvSpPr>
            <p:spPr bwMode="auto">
              <a:xfrm>
                <a:off x="0" y="1067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4	</a:t>
                </a:r>
                <a:endParaRPr lang="en-US" b="1">
                  <a:latin typeface="Courier New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0" y="1441"/>
              <a:ext cx="3072" cy="485"/>
              <a:chOff x="0" y="1441"/>
              <a:chExt cx="3072" cy="485"/>
            </a:xfrm>
            <a:grpFill/>
          </p:grpSpPr>
          <p:sp>
            <p:nvSpPr>
              <p:cNvPr id="36881" name="Rectangle 17"/>
              <p:cNvSpPr>
                <a:spLocks noChangeArrowheads="1"/>
              </p:cNvSpPr>
              <p:nvPr/>
            </p:nvSpPr>
            <p:spPr bwMode="auto">
              <a:xfrm>
                <a:off x="0" y="1441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5	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long</a:t>
                </a:r>
                <a:r>
                  <a:rPr lang="en-US" b="1">
                    <a:latin typeface="Courier New" charset="0"/>
                  </a:rPr>
                  <a:t> fibonacci(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long</a:t>
                </a:r>
                <a:r>
                  <a:rPr lang="en-US" b="1">
                    <a:latin typeface="Courier New" charset="0"/>
                  </a:rPr>
                  <a:t>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83" name="Group 19"/>
            <p:cNvGrpSpPr>
              <a:grpSpLocks/>
            </p:cNvGrpSpPr>
            <p:nvPr/>
          </p:nvGrpSpPr>
          <p:grpSpPr bwMode="auto">
            <a:xfrm>
              <a:off x="0" y="1815"/>
              <a:ext cx="3072" cy="485"/>
              <a:chOff x="0" y="1815"/>
              <a:chExt cx="3072" cy="485"/>
            </a:xfrm>
            <a:grpFill/>
          </p:grpSpPr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0" y="1815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6	</a:t>
                </a:r>
                <a:endParaRPr lang="en-US" b="1">
                  <a:latin typeface="Courier New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0" y="2189"/>
              <a:ext cx="3072" cy="485"/>
              <a:chOff x="0" y="2189"/>
              <a:chExt cx="3072" cy="485"/>
            </a:xfrm>
            <a:grpFill/>
          </p:grpSpPr>
          <p:sp>
            <p:nvSpPr>
              <p:cNvPr id="36887" name="Rectangle 23"/>
              <p:cNvSpPr>
                <a:spLocks noChangeArrowheads="1"/>
              </p:cNvSpPr>
              <p:nvPr/>
            </p:nvSpPr>
            <p:spPr bwMode="auto">
              <a:xfrm>
                <a:off x="0" y="2189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7	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int</a:t>
                </a:r>
                <a:r>
                  <a:rPr lang="en-US" b="1">
                    <a:latin typeface="Courier New" charset="0"/>
                  </a:rPr>
                  <a:t> main()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89" name="Group 25"/>
            <p:cNvGrpSpPr>
              <a:grpSpLocks/>
            </p:cNvGrpSpPr>
            <p:nvPr/>
          </p:nvGrpSpPr>
          <p:grpSpPr bwMode="auto">
            <a:xfrm>
              <a:off x="0" y="2563"/>
              <a:ext cx="3072" cy="485"/>
              <a:chOff x="0" y="2563"/>
              <a:chExt cx="3072" cy="485"/>
            </a:xfrm>
            <a:grpFill/>
          </p:grpSpPr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0" y="2563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8	</a:t>
                </a:r>
                <a:r>
                  <a:rPr lang="en-US" b="1">
                    <a:latin typeface="Courier New" charset="0"/>
                  </a:rPr>
                  <a:t>{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92" name="Group 28"/>
            <p:cNvGrpSpPr>
              <a:grpSpLocks/>
            </p:cNvGrpSpPr>
            <p:nvPr/>
          </p:nvGrpSpPr>
          <p:grpSpPr bwMode="auto">
            <a:xfrm>
              <a:off x="0" y="2937"/>
              <a:ext cx="3072" cy="485"/>
              <a:chOff x="0" y="2937"/>
              <a:chExt cx="3072" cy="485"/>
            </a:xfrm>
            <a:grpFill/>
          </p:grpSpPr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0" y="2937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9	</a:t>
                </a:r>
                <a:r>
                  <a:rPr lang="en-US" b="1">
                    <a:latin typeface="Courier New" charset="0"/>
                  </a:rPr>
                  <a:t>  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long</a:t>
                </a:r>
                <a:r>
                  <a:rPr lang="en-US" b="1">
                    <a:latin typeface="Courier New" charset="0"/>
                  </a:rPr>
                  <a:t> result, number;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95" name="Group 31"/>
            <p:cNvGrpSpPr>
              <a:grpSpLocks/>
            </p:cNvGrpSpPr>
            <p:nvPr/>
          </p:nvGrpSpPr>
          <p:grpSpPr bwMode="auto">
            <a:xfrm>
              <a:off x="0" y="3311"/>
              <a:ext cx="3072" cy="485"/>
              <a:chOff x="0" y="3311"/>
              <a:chExt cx="3072" cy="485"/>
            </a:xfrm>
            <a:grpFill/>
          </p:grpSpPr>
          <p:sp>
            <p:nvSpPr>
              <p:cNvPr id="36896" name="Rectangle 32"/>
              <p:cNvSpPr>
                <a:spLocks noChangeArrowheads="1"/>
              </p:cNvSpPr>
              <p:nvPr/>
            </p:nvSpPr>
            <p:spPr bwMode="auto">
              <a:xfrm>
                <a:off x="0" y="3311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10	</a:t>
                </a:r>
                <a:endParaRPr lang="en-US" b="1">
                  <a:latin typeface="Courier New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898" name="Group 34"/>
            <p:cNvGrpSpPr>
              <a:grpSpLocks/>
            </p:cNvGrpSpPr>
            <p:nvPr/>
          </p:nvGrpSpPr>
          <p:grpSpPr bwMode="auto">
            <a:xfrm>
              <a:off x="0" y="3685"/>
              <a:ext cx="3072" cy="485"/>
              <a:chOff x="0" y="3685"/>
              <a:chExt cx="3072" cy="485"/>
            </a:xfrm>
            <a:grpFill/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0" y="3685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11	</a:t>
                </a:r>
                <a:r>
                  <a:rPr lang="en-US" b="1">
                    <a:latin typeface="Courier New" charset="0"/>
                  </a:rPr>
                  <a:t>   printf( "Enter an integer: "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01" name="Group 37"/>
            <p:cNvGrpSpPr>
              <a:grpSpLocks/>
            </p:cNvGrpSpPr>
            <p:nvPr/>
          </p:nvGrpSpPr>
          <p:grpSpPr bwMode="auto">
            <a:xfrm>
              <a:off x="0" y="4059"/>
              <a:ext cx="3072" cy="485"/>
              <a:chOff x="0" y="4059"/>
              <a:chExt cx="3072" cy="485"/>
            </a:xfrm>
            <a:grpFill/>
          </p:grpSpPr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>
                <a:off x="0" y="4059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12	</a:t>
                </a:r>
                <a:r>
                  <a:rPr lang="en-US" b="1">
                    <a:latin typeface="Courier New" charset="0"/>
                  </a:rPr>
                  <a:t>   scanf( "%ld", &amp;number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0" y="4433"/>
              <a:ext cx="3072" cy="485"/>
              <a:chOff x="0" y="4433"/>
              <a:chExt cx="3072" cy="485"/>
            </a:xfrm>
            <a:grpFill/>
          </p:grpSpPr>
          <p:sp>
            <p:nvSpPr>
              <p:cNvPr id="36905" name="Rectangle 41"/>
              <p:cNvSpPr>
                <a:spLocks noChangeArrowheads="1"/>
              </p:cNvSpPr>
              <p:nvPr/>
            </p:nvSpPr>
            <p:spPr bwMode="auto">
              <a:xfrm>
                <a:off x="0" y="4433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13	</a:t>
                </a:r>
                <a:r>
                  <a:rPr lang="en-US" b="1">
                    <a:latin typeface="Courier New" charset="0"/>
                  </a:rPr>
                  <a:t>   result = fibonacci( number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07" name="Group 43"/>
            <p:cNvGrpSpPr>
              <a:grpSpLocks/>
            </p:cNvGrpSpPr>
            <p:nvPr/>
          </p:nvGrpSpPr>
          <p:grpSpPr bwMode="auto">
            <a:xfrm>
              <a:off x="0" y="4807"/>
              <a:ext cx="3072" cy="485"/>
              <a:chOff x="0" y="4807"/>
              <a:chExt cx="3072" cy="485"/>
            </a:xfrm>
            <a:grpFill/>
          </p:grpSpPr>
          <p:sp>
            <p:nvSpPr>
              <p:cNvPr id="36908" name="Rectangle 44"/>
              <p:cNvSpPr>
                <a:spLocks noChangeArrowheads="1"/>
              </p:cNvSpPr>
              <p:nvPr/>
            </p:nvSpPr>
            <p:spPr bwMode="auto">
              <a:xfrm>
                <a:off x="0" y="4807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14	</a:t>
                </a:r>
                <a:r>
                  <a:rPr lang="en-US" b="1">
                    <a:latin typeface="Courier New" charset="0"/>
                  </a:rPr>
                  <a:t>   printf( "Fibonacci( %ld ) = %ld\n", number, result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10" name="Group 46"/>
            <p:cNvGrpSpPr>
              <a:grpSpLocks/>
            </p:cNvGrpSpPr>
            <p:nvPr/>
          </p:nvGrpSpPr>
          <p:grpSpPr bwMode="auto">
            <a:xfrm>
              <a:off x="0" y="5181"/>
              <a:ext cx="3072" cy="485"/>
              <a:chOff x="0" y="5181"/>
              <a:chExt cx="3072" cy="485"/>
            </a:xfrm>
            <a:grpFill/>
          </p:grpSpPr>
          <p:sp>
            <p:nvSpPr>
              <p:cNvPr id="36911" name="Rectangle 47"/>
              <p:cNvSpPr>
                <a:spLocks noChangeArrowheads="1"/>
              </p:cNvSpPr>
              <p:nvPr/>
            </p:nvSpPr>
            <p:spPr bwMode="auto">
              <a:xfrm>
                <a:off x="0" y="5181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15	</a:t>
                </a:r>
                <a:r>
                  <a:rPr lang="en-US" b="1">
                    <a:latin typeface="Courier New" charset="0"/>
                  </a:rPr>
                  <a:t>  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return</a:t>
                </a:r>
                <a:r>
                  <a:rPr lang="en-US" b="1">
                    <a:latin typeface="Courier New" charset="0"/>
                  </a:rPr>
                  <a:t> 0;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13" name="Group 49"/>
            <p:cNvGrpSpPr>
              <a:grpSpLocks/>
            </p:cNvGrpSpPr>
            <p:nvPr/>
          </p:nvGrpSpPr>
          <p:grpSpPr bwMode="auto">
            <a:xfrm>
              <a:off x="0" y="5555"/>
              <a:ext cx="3072" cy="485"/>
              <a:chOff x="0" y="5555"/>
              <a:chExt cx="3072" cy="485"/>
            </a:xfrm>
            <a:grpFill/>
          </p:grpSpPr>
          <p:sp>
            <p:nvSpPr>
              <p:cNvPr id="36914" name="Rectangle 50"/>
              <p:cNvSpPr>
                <a:spLocks noChangeArrowheads="1"/>
              </p:cNvSpPr>
              <p:nvPr/>
            </p:nvSpPr>
            <p:spPr bwMode="auto">
              <a:xfrm>
                <a:off x="0" y="5555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16	</a:t>
                </a:r>
                <a:r>
                  <a:rPr lang="en-US" b="1">
                    <a:latin typeface="Courier New" charset="0"/>
                  </a:rPr>
                  <a:t>}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16" name="Group 52"/>
            <p:cNvGrpSpPr>
              <a:grpSpLocks/>
            </p:cNvGrpSpPr>
            <p:nvPr/>
          </p:nvGrpSpPr>
          <p:grpSpPr bwMode="auto">
            <a:xfrm>
              <a:off x="0" y="5929"/>
              <a:ext cx="3072" cy="485"/>
              <a:chOff x="0" y="5929"/>
              <a:chExt cx="3072" cy="485"/>
            </a:xfrm>
            <a:grpFill/>
          </p:grpSpPr>
          <p:sp>
            <p:nvSpPr>
              <p:cNvPr id="36917" name="Rectangle 53"/>
              <p:cNvSpPr>
                <a:spLocks noChangeArrowheads="1"/>
              </p:cNvSpPr>
              <p:nvPr/>
            </p:nvSpPr>
            <p:spPr bwMode="auto">
              <a:xfrm>
                <a:off x="0" y="5929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17	</a:t>
                </a:r>
                <a:endParaRPr lang="en-US" b="1">
                  <a:latin typeface="Courier New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19" name="Group 55"/>
            <p:cNvGrpSpPr>
              <a:grpSpLocks/>
            </p:cNvGrpSpPr>
            <p:nvPr/>
          </p:nvGrpSpPr>
          <p:grpSpPr bwMode="auto">
            <a:xfrm>
              <a:off x="0" y="6303"/>
              <a:ext cx="3072" cy="485"/>
              <a:chOff x="0" y="6303"/>
              <a:chExt cx="3072" cy="485"/>
            </a:xfrm>
            <a:grpFill/>
          </p:grpSpPr>
          <p:sp>
            <p:nvSpPr>
              <p:cNvPr id="36920" name="Rectangle 56"/>
              <p:cNvSpPr>
                <a:spLocks noChangeArrowheads="1"/>
              </p:cNvSpPr>
              <p:nvPr/>
            </p:nvSpPr>
            <p:spPr bwMode="auto">
              <a:xfrm>
                <a:off x="0" y="6303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 dirty="0">
                    <a:solidFill>
                      <a:srgbClr val="4D8DFF"/>
                    </a:solidFill>
                    <a:latin typeface="Courier New" charset="0"/>
                  </a:rPr>
                  <a:t>	18	</a:t>
                </a:r>
                <a:r>
                  <a:rPr lang="en-US" b="1" dirty="0">
                    <a:solidFill>
                      <a:srgbClr val="33CC33"/>
                    </a:solidFill>
                    <a:latin typeface="Courier New" charset="0"/>
                  </a:rPr>
                  <a:t>/* Recursive definition of function </a:t>
                </a:r>
                <a:r>
                  <a:rPr lang="en-US" b="1" dirty="0" err="1">
                    <a:solidFill>
                      <a:srgbClr val="33CC33"/>
                    </a:solidFill>
                    <a:latin typeface="Courier New" charset="0"/>
                  </a:rPr>
                  <a:t>fibonacci</a:t>
                </a:r>
                <a:r>
                  <a:rPr lang="en-US" b="1" dirty="0">
                    <a:solidFill>
                      <a:srgbClr val="33CC33"/>
                    </a:solidFill>
                    <a:latin typeface="Courier New" charset="0"/>
                  </a:rPr>
                  <a:t> */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 dirty="0">
                  <a:solidFill>
                    <a:srgbClr val="33CC33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22" name="Group 58"/>
            <p:cNvGrpSpPr>
              <a:grpSpLocks/>
            </p:cNvGrpSpPr>
            <p:nvPr/>
          </p:nvGrpSpPr>
          <p:grpSpPr bwMode="auto">
            <a:xfrm>
              <a:off x="0" y="6677"/>
              <a:ext cx="3072" cy="485"/>
              <a:chOff x="0" y="6677"/>
              <a:chExt cx="3072" cy="485"/>
            </a:xfrm>
            <a:grpFill/>
          </p:grpSpPr>
          <p:sp>
            <p:nvSpPr>
              <p:cNvPr id="36923" name="Rectangle 59"/>
              <p:cNvSpPr>
                <a:spLocks noChangeArrowheads="1"/>
              </p:cNvSpPr>
              <p:nvPr/>
            </p:nvSpPr>
            <p:spPr bwMode="auto">
              <a:xfrm>
                <a:off x="0" y="6677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19	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long</a:t>
                </a:r>
                <a:r>
                  <a:rPr lang="en-US" b="1">
                    <a:latin typeface="Courier New" charset="0"/>
                  </a:rPr>
                  <a:t> fibonacci(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long</a:t>
                </a:r>
                <a:r>
                  <a:rPr lang="en-US" b="1">
                    <a:latin typeface="Courier New" charset="0"/>
                  </a:rPr>
                  <a:t> n )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25" name="Group 61"/>
            <p:cNvGrpSpPr>
              <a:grpSpLocks/>
            </p:cNvGrpSpPr>
            <p:nvPr/>
          </p:nvGrpSpPr>
          <p:grpSpPr bwMode="auto">
            <a:xfrm>
              <a:off x="0" y="7051"/>
              <a:ext cx="3072" cy="485"/>
              <a:chOff x="0" y="7051"/>
              <a:chExt cx="3072" cy="485"/>
            </a:xfrm>
            <a:grpFill/>
          </p:grpSpPr>
          <p:sp>
            <p:nvSpPr>
              <p:cNvPr id="36926" name="Rectangle 62"/>
              <p:cNvSpPr>
                <a:spLocks noChangeArrowheads="1"/>
              </p:cNvSpPr>
              <p:nvPr/>
            </p:nvSpPr>
            <p:spPr bwMode="auto">
              <a:xfrm>
                <a:off x="0" y="7051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20	</a:t>
                </a:r>
                <a:r>
                  <a:rPr lang="en-US" b="1">
                    <a:latin typeface="Courier New" charset="0"/>
                  </a:rPr>
                  <a:t>{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28" name="Group 64"/>
            <p:cNvGrpSpPr>
              <a:grpSpLocks/>
            </p:cNvGrpSpPr>
            <p:nvPr/>
          </p:nvGrpSpPr>
          <p:grpSpPr bwMode="auto">
            <a:xfrm>
              <a:off x="0" y="7425"/>
              <a:ext cx="3072" cy="485"/>
              <a:chOff x="0" y="7425"/>
              <a:chExt cx="3072" cy="485"/>
            </a:xfrm>
            <a:grpFill/>
          </p:grpSpPr>
          <p:sp>
            <p:nvSpPr>
              <p:cNvPr id="36929" name="Rectangle 65"/>
              <p:cNvSpPr>
                <a:spLocks noChangeArrowheads="1"/>
              </p:cNvSpPr>
              <p:nvPr/>
            </p:nvSpPr>
            <p:spPr bwMode="auto">
              <a:xfrm>
                <a:off x="0" y="7425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0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21	</a:t>
                </a:r>
                <a:r>
                  <a:rPr lang="en-US" b="1">
                    <a:latin typeface="Courier New" charset="0"/>
                  </a:rPr>
                  <a:t>  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if</a:t>
                </a:r>
                <a:r>
                  <a:rPr lang="en-US" b="1">
                    <a:latin typeface="Courier New" charset="0"/>
                  </a:rPr>
                  <a:t> ( n == 0 || n == 1 )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31" name="Group 67"/>
            <p:cNvGrpSpPr>
              <a:grpSpLocks/>
            </p:cNvGrpSpPr>
            <p:nvPr/>
          </p:nvGrpSpPr>
          <p:grpSpPr bwMode="auto">
            <a:xfrm>
              <a:off x="0" y="7799"/>
              <a:ext cx="3072" cy="485"/>
              <a:chOff x="0" y="7799"/>
              <a:chExt cx="3072" cy="485"/>
            </a:xfrm>
            <a:grpFill/>
          </p:grpSpPr>
          <p:sp>
            <p:nvSpPr>
              <p:cNvPr id="36932" name="Rectangle 68"/>
              <p:cNvSpPr>
                <a:spLocks noChangeArrowheads="1"/>
              </p:cNvSpPr>
              <p:nvPr/>
            </p:nvSpPr>
            <p:spPr bwMode="auto">
              <a:xfrm>
                <a:off x="0" y="7799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22	</a:t>
                </a:r>
                <a:r>
                  <a:rPr lang="en-US" b="1">
                    <a:latin typeface="Courier New" charset="0"/>
                  </a:rPr>
                  <a:t>     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return</a:t>
                </a:r>
                <a:r>
                  <a:rPr lang="en-US" b="1">
                    <a:latin typeface="Courier New" charset="0"/>
                  </a:rPr>
                  <a:t> n;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34" name="Group 70"/>
            <p:cNvGrpSpPr>
              <a:grpSpLocks/>
            </p:cNvGrpSpPr>
            <p:nvPr/>
          </p:nvGrpSpPr>
          <p:grpSpPr bwMode="auto">
            <a:xfrm>
              <a:off x="0" y="8173"/>
              <a:ext cx="3072" cy="485"/>
              <a:chOff x="0" y="8173"/>
              <a:chExt cx="3072" cy="485"/>
            </a:xfrm>
            <a:grpFill/>
          </p:grpSpPr>
          <p:sp>
            <p:nvSpPr>
              <p:cNvPr id="36935" name="Rectangle 71"/>
              <p:cNvSpPr>
                <a:spLocks noChangeArrowheads="1"/>
              </p:cNvSpPr>
              <p:nvPr/>
            </p:nvSpPr>
            <p:spPr bwMode="auto">
              <a:xfrm>
                <a:off x="0" y="8173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6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23	</a:t>
                </a:r>
                <a:r>
                  <a:rPr lang="en-US" b="1">
                    <a:latin typeface="Courier New" charset="0"/>
                  </a:rPr>
                  <a:t>   else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37" name="Group 73"/>
            <p:cNvGrpSpPr>
              <a:grpSpLocks/>
            </p:cNvGrpSpPr>
            <p:nvPr/>
          </p:nvGrpSpPr>
          <p:grpSpPr bwMode="auto">
            <a:xfrm>
              <a:off x="0" y="8547"/>
              <a:ext cx="3072" cy="485"/>
              <a:chOff x="0" y="8547"/>
              <a:chExt cx="3072" cy="485"/>
            </a:xfrm>
            <a:grpFill/>
          </p:grpSpPr>
          <p:sp>
            <p:nvSpPr>
              <p:cNvPr id="36938" name="Rectangle 74"/>
              <p:cNvSpPr>
                <a:spLocks noChangeArrowheads="1"/>
              </p:cNvSpPr>
              <p:nvPr/>
            </p:nvSpPr>
            <p:spPr bwMode="auto">
              <a:xfrm>
                <a:off x="0" y="8547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24	</a:t>
                </a:r>
                <a:r>
                  <a:rPr lang="en-US" b="1">
                    <a:latin typeface="Courier New" charset="0"/>
                  </a:rPr>
                  <a:t>      </a:t>
                </a:r>
                <a:r>
                  <a:rPr lang="en-US" b="1">
                    <a:solidFill>
                      <a:srgbClr val="275AFF"/>
                    </a:solidFill>
                    <a:latin typeface="Courier New" charset="0"/>
                  </a:rPr>
                  <a:t>return</a:t>
                </a:r>
                <a:r>
                  <a:rPr lang="en-US" b="1">
                    <a:latin typeface="Courier New" charset="0"/>
                  </a:rPr>
                  <a:t> fibonacci( n - 1 ) + fibonacci( n - 2 );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36940" name="Group 76"/>
            <p:cNvGrpSpPr>
              <a:grpSpLocks/>
            </p:cNvGrpSpPr>
            <p:nvPr/>
          </p:nvGrpSpPr>
          <p:grpSpPr bwMode="auto">
            <a:xfrm>
              <a:off x="0" y="8921"/>
              <a:ext cx="3072" cy="485"/>
              <a:chOff x="0" y="8921"/>
              <a:chExt cx="3072" cy="485"/>
            </a:xfrm>
            <a:grpFill/>
          </p:grpSpPr>
          <p:sp>
            <p:nvSpPr>
              <p:cNvPr id="36941" name="Rectangle 77"/>
              <p:cNvSpPr>
                <a:spLocks noChangeArrowheads="1"/>
              </p:cNvSpPr>
              <p:nvPr/>
            </p:nvSpPr>
            <p:spPr bwMode="auto">
              <a:xfrm>
                <a:off x="0" y="8921"/>
                <a:ext cx="3072" cy="48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2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charset="0"/>
                  </a:rPr>
                  <a:t>	25	</a:t>
                </a:r>
                <a:r>
                  <a:rPr lang="en-US" b="1">
                    <a:latin typeface="Courier New" charset="0"/>
                  </a:rPr>
                  <a:t>}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44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It can be solved by using recursion technique.</a:t>
            </a:r>
          </a:p>
          <a:p>
            <a:pPr marL="514350" indent="-514350"/>
            <a:r>
              <a:rPr lang="en-US" dirty="0" smtClean="0"/>
              <a:t>There exist three peg namely A, B &amp; C.</a:t>
            </a:r>
          </a:p>
          <a:p>
            <a:pPr marL="514350" indent="-514350"/>
            <a:r>
              <a:rPr lang="en-US" dirty="0" smtClean="0"/>
              <a:t>Several disks of different diameters are placed in peg A.</a:t>
            </a:r>
          </a:p>
          <a:p>
            <a:pPr marL="514350" indent="-514350"/>
            <a:r>
              <a:rPr lang="en-US" dirty="0" smtClean="0"/>
              <a:t>The large disk is always below the smaller one.</a:t>
            </a:r>
          </a:p>
          <a:p>
            <a:pPr marL="514350" indent="-514350"/>
            <a:r>
              <a:rPr lang="en-US" dirty="0" smtClean="0"/>
              <a:t>The objective is to move those disks to peg C, using peg B as auxiliary.</a:t>
            </a:r>
          </a:p>
          <a:p>
            <a:pPr marL="514350" indent="-514350"/>
            <a:r>
              <a:rPr lang="en-US" dirty="0" smtClean="0"/>
              <a:t>Only the top disk can be moved to other peg.</a:t>
            </a:r>
          </a:p>
          <a:p>
            <a:pPr marL="514350" indent="-514350"/>
            <a:r>
              <a:rPr lang="en-US" dirty="0" smtClean="0"/>
              <a:t>Only one disk may be moved at a time.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0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Algorithm (TOH)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To move n disks from A to C, using B as auxiliary</a:t>
            </a:r>
          </a:p>
          <a:p>
            <a:pPr lvl="0"/>
            <a:r>
              <a:rPr lang="en-US" sz="2800" dirty="0" smtClean="0"/>
              <a:t>If </a:t>
            </a:r>
            <a:r>
              <a:rPr lang="en-US" sz="2800" i="1" dirty="0" smtClean="0"/>
              <a:t>n=1</a:t>
            </a:r>
            <a:r>
              <a:rPr lang="en-US" sz="2800" dirty="0" smtClean="0"/>
              <a:t>, move the single disk from A to </a:t>
            </a:r>
            <a:r>
              <a:rPr lang="en-US" sz="2800" i="1" dirty="0" smtClean="0"/>
              <a:t>C</a:t>
            </a:r>
            <a:r>
              <a:rPr lang="en-US" sz="2800" dirty="0" smtClean="0"/>
              <a:t> and stop.</a:t>
            </a:r>
          </a:p>
          <a:p>
            <a:r>
              <a:rPr lang="en-US" sz="2800" dirty="0" smtClean="0"/>
              <a:t>Move the top </a:t>
            </a:r>
            <a:r>
              <a:rPr lang="en-US" sz="2800" i="1" dirty="0" smtClean="0"/>
              <a:t>n-1</a:t>
            </a:r>
            <a:r>
              <a:rPr lang="en-US" sz="2800" dirty="0" smtClean="0"/>
              <a:t> disks from </a:t>
            </a:r>
            <a:r>
              <a:rPr lang="en-US" sz="2800" i="1" dirty="0" smtClean="0"/>
              <a:t>A</a:t>
            </a:r>
            <a:r>
              <a:rPr lang="en-US" sz="2800" dirty="0" smtClean="0"/>
              <a:t> to </a:t>
            </a:r>
            <a:r>
              <a:rPr lang="en-US" sz="2800" i="1" dirty="0" smtClean="0"/>
              <a:t>B</a:t>
            </a:r>
            <a:r>
              <a:rPr lang="en-US" sz="2800" dirty="0" smtClean="0"/>
              <a:t>, using </a:t>
            </a:r>
            <a:r>
              <a:rPr lang="en-US" sz="2800" i="1" dirty="0" smtClean="0"/>
              <a:t>C</a:t>
            </a:r>
            <a:r>
              <a:rPr lang="en-US" sz="2800" dirty="0" smtClean="0"/>
              <a:t> as auxiliary.</a:t>
            </a:r>
          </a:p>
          <a:p>
            <a:r>
              <a:rPr lang="en-US" sz="2800" dirty="0" smtClean="0"/>
              <a:t>Move the remaining disk from </a:t>
            </a:r>
            <a:r>
              <a:rPr lang="en-US" sz="2800" i="1" dirty="0" smtClean="0"/>
              <a:t>A</a:t>
            </a:r>
            <a:r>
              <a:rPr lang="en-US" sz="2800" dirty="0" smtClean="0"/>
              <a:t> to </a:t>
            </a:r>
            <a:r>
              <a:rPr lang="en-US" sz="2800" i="1" dirty="0" smtClean="0"/>
              <a:t>C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Move the </a:t>
            </a:r>
            <a:r>
              <a:rPr lang="en-US" sz="2800" i="1" dirty="0" smtClean="0"/>
              <a:t>n-1</a:t>
            </a:r>
            <a:r>
              <a:rPr lang="en-US" sz="2800" dirty="0" smtClean="0"/>
              <a:t> disks from </a:t>
            </a:r>
            <a:r>
              <a:rPr lang="en-US" sz="2800" i="1" dirty="0" smtClean="0"/>
              <a:t>B</a:t>
            </a:r>
            <a:r>
              <a:rPr lang="en-US" sz="2800" dirty="0" smtClean="0"/>
              <a:t> to </a:t>
            </a:r>
            <a:r>
              <a:rPr lang="en-US" sz="2800" i="1" dirty="0" smtClean="0"/>
              <a:t>C</a:t>
            </a:r>
            <a:r>
              <a:rPr lang="en-US" sz="2800" dirty="0" smtClean="0"/>
              <a:t>, using A as auxiliary.</a:t>
            </a:r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560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0"/>
                <a:cs typeface="MS Mincho" charset="0"/>
              </a:rPr>
              <a:t>What is recursion?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Sometimes, the best way to solve a problem is by solving a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smaller version</a:t>
            </a:r>
            <a:r>
              <a:rPr lang="en-US">
                <a:cs typeface="Times New Roman" charset="0"/>
              </a:rPr>
              <a:t> of the exact same problem first</a:t>
            </a:r>
          </a:p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Recursion is a technique that solves a problem by solving a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smaller problem</a:t>
            </a:r>
            <a:r>
              <a:rPr lang="en-US">
                <a:cs typeface="Times New Roman" charset="0"/>
              </a:rPr>
              <a:t> of the same type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990600" y="1066800"/>
            <a:ext cx="7239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Practice </a:t>
            </a:r>
            <a:r>
              <a:rPr lang="ja-JP" altLang="en-US" sz="2000" b="1">
                <a:latin typeface="Times New Roman" charset="0"/>
                <a:cs typeface="Times New Roman" charset="0"/>
              </a:rPr>
              <a:t>‘</a:t>
            </a:r>
            <a:r>
              <a:rPr lang="en-US" sz="2000" b="1">
                <a:latin typeface="Times New Roman" charset="0"/>
                <a:cs typeface="Times New Roman" charset="0"/>
              </a:rPr>
              <a:t>Towers of Hanoi</a:t>
            </a:r>
            <a:r>
              <a:rPr lang="ja-JP" altLang="en-US" sz="2000" b="1">
                <a:latin typeface="Times New Roman" charset="0"/>
                <a:cs typeface="Times New Roman" charset="0"/>
              </a:rPr>
              <a:t>’</a:t>
            </a:r>
            <a:endParaRPr lang="en-US" sz="2000" b="1">
              <a:latin typeface="Times New Roman" charset="0"/>
              <a:cs typeface="Times New Roman" charset="0"/>
            </a:endParaRPr>
          </a:p>
          <a:p>
            <a:pPr eaLnBrk="1" hangingPunct="1"/>
            <a:endParaRPr lang="en-US" sz="200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Problem: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The Classical Towers of Hanoi - an initial position of all disks is on post 'A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22533" name="Picture 4" descr="t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57488"/>
            <a:ext cx="6248400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8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990600" y="10668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The target solution of the puzzle is to build the tower on post 'C'.</a:t>
            </a:r>
          </a:p>
        </p:txBody>
      </p:sp>
      <p:pic>
        <p:nvPicPr>
          <p:cNvPr id="23557" name="Picture 4" descr="t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770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914400" y="4267200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charset="0"/>
                <a:cs typeface="Times New Roman" charset="0"/>
              </a:rPr>
              <a:t>The number of discs can vary, but there are only three towers. </a:t>
            </a:r>
          </a:p>
          <a:p>
            <a:pPr eaLnBrk="1" hangingPunct="1"/>
            <a:r>
              <a:rPr lang="en-US" sz="2000" dirty="0">
                <a:latin typeface="Times New Roman" charset="0"/>
                <a:cs typeface="Times New Roman" charset="0"/>
              </a:rPr>
              <a:t>The goal is to transfer the discs from one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>tower to </a:t>
            </a:r>
            <a:r>
              <a:rPr lang="en-US" sz="2000" dirty="0">
                <a:latin typeface="Times New Roman" charset="0"/>
                <a:cs typeface="Times New Roman" charset="0"/>
              </a:rPr>
              <a:t>another tower. </a:t>
            </a:r>
          </a:p>
          <a:p>
            <a:pPr eaLnBrk="1" hangingPunct="1"/>
            <a:r>
              <a:rPr lang="en-US" sz="2000" dirty="0">
                <a:latin typeface="Times New Roman" charset="0"/>
                <a:cs typeface="Times New Roman" charset="0"/>
              </a:rPr>
              <a:t>However you can move only one disk at a time and you can never </a:t>
            </a:r>
          </a:p>
          <a:p>
            <a:pPr eaLnBrk="1" hangingPunct="1"/>
            <a:r>
              <a:rPr lang="en-US" sz="2000" dirty="0">
                <a:latin typeface="Times New Roman" charset="0"/>
                <a:cs typeface="Times New Roman" charset="0"/>
              </a:rPr>
              <a:t>place a bigger disc over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71914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990600" y="10668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Algorithm to solve the above problem:</a:t>
            </a:r>
          </a:p>
          <a:p>
            <a:pPr eaLnBrk="1" hangingPunct="1"/>
            <a:endParaRPr lang="en-US" sz="2000">
              <a:latin typeface="Times New Roman" charset="0"/>
              <a:cs typeface="Times New Roman" charset="0"/>
            </a:endParaRPr>
          </a:p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Move the top 3 disks from Source to Auxiliary tower,</a:t>
            </a:r>
          </a:p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Move the 4th disk from Source to Destination tower,</a:t>
            </a:r>
          </a:p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Move the 3 disks from Auxiliary tower to Destination tower.</a:t>
            </a:r>
          </a:p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Transfer the top 3 disks from Source to Auxiliary tower can again be thought as a fresh problem and can be solve in the same manner. </a:t>
            </a:r>
          </a:p>
          <a:p>
            <a:pPr eaLnBrk="1" hangingPunct="1"/>
            <a:endParaRPr lang="en-US" sz="200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0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1219200" y="914400"/>
            <a:ext cx="701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Times New Roman" charset="0"/>
                <a:cs typeface="Times New Roman" charset="0"/>
              </a:rPr>
              <a:t>Let us do it step by step:</a:t>
            </a:r>
          </a:p>
          <a:p>
            <a:endParaRPr lang="en-US" sz="2000">
              <a:latin typeface="Times New Roman" charset="0"/>
              <a:cs typeface="Times New Roman" charset="0"/>
            </a:endParaRPr>
          </a:p>
          <a:p>
            <a:pPr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At first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B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C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as in following figure:</a:t>
            </a:r>
          </a:p>
        </p:txBody>
      </p:sp>
      <p:pic>
        <p:nvPicPr>
          <p:cNvPr id="25605" name="Picture 11" descr="t1a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57488"/>
            <a:ext cx="64008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0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14400" y="83820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the top of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C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Disc3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B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838200" y="3200400"/>
            <a:ext cx="7526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/>
              <a:t> Move the </a:t>
            </a:r>
            <a:r>
              <a:rPr lang="ja-JP" altLang="en-US"/>
              <a:t>‘</a:t>
            </a:r>
            <a:r>
              <a:rPr lang="en-US"/>
              <a:t>Disc1</a:t>
            </a:r>
            <a:r>
              <a:rPr lang="ja-JP" altLang="en-US"/>
              <a:t>’</a:t>
            </a:r>
            <a:r>
              <a:rPr lang="en-US"/>
              <a:t> to </a:t>
            </a:r>
            <a:r>
              <a:rPr lang="ja-JP" altLang="en-US"/>
              <a:t>‘</a:t>
            </a:r>
            <a:r>
              <a:rPr lang="en-US"/>
              <a:t>A</a:t>
            </a:r>
            <a:r>
              <a:rPr lang="ja-JP" altLang="en-US"/>
              <a:t>’</a:t>
            </a:r>
            <a:r>
              <a:rPr lang="en-US"/>
              <a:t> at the top of </a:t>
            </a:r>
            <a:r>
              <a:rPr lang="ja-JP" altLang="en-US"/>
              <a:t>‘</a:t>
            </a:r>
            <a:r>
              <a:rPr lang="en-US"/>
              <a:t>Disc4</a:t>
            </a:r>
            <a:r>
              <a:rPr lang="ja-JP" altLang="en-US"/>
              <a:t>’</a:t>
            </a:r>
            <a:r>
              <a:rPr lang="en-US"/>
              <a:t> and </a:t>
            </a:r>
            <a:r>
              <a:rPr lang="ja-JP" altLang="en-US"/>
              <a:t>‘</a:t>
            </a:r>
            <a:r>
              <a:rPr lang="en-US"/>
              <a:t>Disc2</a:t>
            </a:r>
            <a:r>
              <a:rPr lang="ja-JP" altLang="en-US"/>
              <a:t>’</a:t>
            </a:r>
            <a:r>
              <a:rPr lang="en-US"/>
              <a:t> at </a:t>
            </a:r>
            <a:r>
              <a:rPr lang="ja-JP" altLang="en-US"/>
              <a:t>‘</a:t>
            </a:r>
            <a:r>
              <a:rPr lang="en-US"/>
              <a:t>B</a:t>
            </a:r>
            <a:r>
              <a:rPr lang="ja-JP" altLang="en-US"/>
              <a:t>’</a:t>
            </a:r>
            <a:r>
              <a:rPr lang="en-US"/>
              <a:t> to the top </a:t>
            </a:r>
          </a:p>
          <a:p>
            <a:pPr eaLnBrk="1" hangingPunct="1"/>
            <a:r>
              <a:rPr lang="en-US"/>
              <a:t>of </a:t>
            </a:r>
            <a:r>
              <a:rPr lang="ja-JP" altLang="en-US"/>
              <a:t>‘</a:t>
            </a:r>
            <a:r>
              <a:rPr lang="en-US"/>
              <a:t>Disc3</a:t>
            </a:r>
            <a:r>
              <a:rPr lang="ja-JP" altLang="en-US"/>
              <a:t>’</a:t>
            </a:r>
            <a:r>
              <a:rPr lang="en-US"/>
              <a:t>.</a:t>
            </a:r>
          </a:p>
        </p:txBody>
      </p:sp>
      <p:pic>
        <p:nvPicPr>
          <p:cNvPr id="26630" name="Picture 6" descr="t1b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95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t1c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495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4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895350" y="838200"/>
            <a:ext cx="7281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B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 to the top of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Disc4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A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990600" y="3352800"/>
            <a:ext cx="707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C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 to the top of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Disc4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A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 </a:t>
            </a:r>
          </a:p>
        </p:txBody>
      </p:sp>
      <p:pic>
        <p:nvPicPr>
          <p:cNvPr id="27654" name="Picture 6" descr="t1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t1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02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5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838200" y="914400"/>
            <a:ext cx="7599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A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the top of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Disc3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the top of </a:t>
            </a:r>
          </a:p>
          <a:p>
            <a:pPr eaLnBrk="1" hangingPunct="1"/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disc4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A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838200" y="3429000"/>
            <a:ext cx="723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B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and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B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to the top of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Disc3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28678" name="Picture 6" descr="t1f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486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t1g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5410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27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838200" y="990600"/>
            <a:ext cx="506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ü"/>
            </a:pPr>
            <a:r>
              <a:rPr lang="en-US" sz="2000">
                <a:latin typeface="Times New Roman" charset="0"/>
                <a:cs typeface="Times New Roman" charset="0"/>
              </a:rPr>
              <a:t> Move the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Disc1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the top of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Disc2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 at </a:t>
            </a:r>
            <a:r>
              <a:rPr lang="ja-JP" altLang="en-US" sz="2000">
                <a:latin typeface="Times New Roman" charset="0"/>
                <a:cs typeface="Times New Roman" charset="0"/>
              </a:rPr>
              <a:t>‘</a:t>
            </a:r>
            <a:r>
              <a:rPr lang="en-US" sz="2000">
                <a:latin typeface="Times New Roman" charset="0"/>
                <a:cs typeface="Times New Roman" charset="0"/>
              </a:rPr>
              <a:t>C</a:t>
            </a:r>
            <a:r>
              <a:rPr lang="ja-JP" altLang="en-US" sz="2000">
                <a:latin typeface="Times New Roman" charset="0"/>
                <a:cs typeface="Times New Roman" charset="0"/>
              </a:rPr>
              <a:t>’</a:t>
            </a:r>
            <a:r>
              <a:rPr lang="en-US" sz="2000">
                <a:latin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29701" name="Picture 5" descr="t1h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019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1066800" y="3962400"/>
            <a:ext cx="71897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Congratulations you got your answer. Code implementation is up to 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you people as hint use the concept of stack and just follow the steps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Above described.</a:t>
            </a:r>
          </a:p>
        </p:txBody>
      </p:sp>
    </p:spTree>
    <p:extLst>
      <p:ext uri="{BB962C8B-B14F-4D97-AF65-F5344CB8AC3E}">
        <p14:creationId xmlns:p14="http://schemas.microsoft.com/office/powerpoint/2010/main" val="59360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32049"/>
            <a:ext cx="89154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#include &lt;</a:t>
            </a:r>
            <a:r>
              <a:rPr lang="en-US" dirty="0" err="1">
                <a:latin typeface="American Typewriter"/>
                <a:cs typeface="American Typewriter"/>
              </a:rPr>
              <a:t>stdio.h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</a:p>
          <a:p>
            <a:r>
              <a:rPr lang="en-US" dirty="0">
                <a:latin typeface="American Typewriter"/>
                <a:cs typeface="American Typewriter"/>
              </a:rPr>
              <a:t>void </a:t>
            </a:r>
            <a:r>
              <a:rPr lang="en-US" dirty="0" err="1">
                <a:latin typeface="American Typewriter"/>
                <a:cs typeface="American Typewriter"/>
              </a:rPr>
              <a:t>towerOfHanoi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n, char </a:t>
            </a:r>
            <a:r>
              <a:rPr lang="en-US" dirty="0" err="1">
                <a:latin typeface="American Typewriter"/>
                <a:cs typeface="American Typewriter"/>
              </a:rPr>
              <a:t>from_rod</a:t>
            </a:r>
            <a:r>
              <a:rPr lang="en-US" dirty="0">
                <a:latin typeface="American Typewriter"/>
                <a:cs typeface="American Typewriter"/>
              </a:rPr>
              <a:t>, char </a:t>
            </a:r>
            <a:r>
              <a:rPr lang="en-US" dirty="0" err="1">
                <a:latin typeface="American Typewriter"/>
                <a:cs typeface="American Typewriter"/>
              </a:rPr>
              <a:t>to_rod</a:t>
            </a:r>
            <a:r>
              <a:rPr lang="en-US" dirty="0">
                <a:latin typeface="American Typewriter"/>
                <a:cs typeface="American Typewriter"/>
              </a:rPr>
              <a:t>, char </a:t>
            </a:r>
            <a:r>
              <a:rPr lang="en-US" dirty="0" err="1">
                <a:latin typeface="American Typewriter"/>
                <a:cs typeface="American Typewriter"/>
              </a:rPr>
              <a:t>aux_rod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</a:p>
          <a:p>
            <a:r>
              <a:rPr lang="en-US" dirty="0">
                <a:latin typeface="American Typewriter"/>
                <a:cs typeface="American Typewriter"/>
              </a:rPr>
              <a:t>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if (n == 1)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</a:t>
            </a:r>
            <a:r>
              <a:rPr lang="en-US" dirty="0" err="1">
                <a:latin typeface="American Typewriter"/>
                <a:cs typeface="American Typewriter"/>
              </a:rPr>
              <a:t>printf</a:t>
            </a:r>
            <a:r>
              <a:rPr lang="en-US" dirty="0">
                <a:latin typeface="American Typewriter"/>
                <a:cs typeface="American Typewriter"/>
              </a:rPr>
              <a:t>("Move disk 1 from rod %c to rod %c.\n", </a:t>
            </a:r>
            <a:r>
              <a:rPr lang="en-US" dirty="0" err="1">
                <a:latin typeface="American Typewriter"/>
                <a:cs typeface="American Typewriter"/>
              </a:rPr>
              <a:t>from_rod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to_rod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return;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}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</a:t>
            </a:r>
            <a:r>
              <a:rPr lang="en-US" dirty="0" err="1">
                <a:latin typeface="American Typewriter"/>
                <a:cs typeface="American Typewriter"/>
              </a:rPr>
              <a:t>towerOfHanoi</a:t>
            </a:r>
            <a:r>
              <a:rPr lang="en-US" dirty="0">
                <a:latin typeface="American Typewriter"/>
                <a:cs typeface="American Typewriter"/>
              </a:rPr>
              <a:t>(n-1, </a:t>
            </a:r>
            <a:r>
              <a:rPr lang="en-US" dirty="0" err="1">
                <a:latin typeface="American Typewriter"/>
                <a:cs typeface="American Typewriter"/>
              </a:rPr>
              <a:t>from_rod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aux_rod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to_rod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</a:t>
            </a:r>
            <a:r>
              <a:rPr lang="en-US" dirty="0" err="1">
                <a:latin typeface="American Typewriter"/>
                <a:cs typeface="American Typewriter"/>
              </a:rPr>
              <a:t>printf</a:t>
            </a:r>
            <a:r>
              <a:rPr lang="en-US" dirty="0">
                <a:latin typeface="American Typewriter"/>
                <a:cs typeface="American Typewriter"/>
              </a:rPr>
              <a:t>("Move disk %d from rod %c to rod %c.\n", n, </a:t>
            </a:r>
            <a:r>
              <a:rPr lang="en-US" dirty="0" err="1">
                <a:latin typeface="American Typewriter"/>
                <a:cs typeface="American Typewriter"/>
              </a:rPr>
              <a:t>from_rod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to_rod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</a:t>
            </a:r>
            <a:r>
              <a:rPr lang="en-US" dirty="0" err="1">
                <a:latin typeface="American Typewriter"/>
                <a:cs typeface="American Typewriter"/>
              </a:rPr>
              <a:t>towerOfHanoi</a:t>
            </a:r>
            <a:r>
              <a:rPr lang="en-US" dirty="0">
                <a:latin typeface="American Typewriter"/>
                <a:cs typeface="American Typewriter"/>
              </a:rPr>
              <a:t>(n-1, </a:t>
            </a:r>
            <a:r>
              <a:rPr lang="en-US" dirty="0" err="1">
                <a:latin typeface="American Typewriter"/>
                <a:cs typeface="American Typewriter"/>
              </a:rPr>
              <a:t>aux_rod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to_rod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>
                <a:latin typeface="American Typewriter"/>
                <a:cs typeface="American Typewriter"/>
              </a:rPr>
              <a:t>from_rod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>
                <a:latin typeface="American Typewriter"/>
                <a:cs typeface="American Typewriter"/>
              </a:rPr>
              <a:t>}</a:t>
            </a:r>
          </a:p>
          <a:p>
            <a:r>
              <a:rPr lang="en-US" dirty="0">
                <a:latin typeface="American Typewriter"/>
                <a:cs typeface="American Typewriter"/>
              </a:rPr>
              <a:t> 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main()</a:t>
            </a:r>
          </a:p>
          <a:p>
            <a:r>
              <a:rPr lang="en-US" dirty="0">
                <a:latin typeface="American Typewriter"/>
                <a:cs typeface="American Typewriter"/>
              </a:rPr>
              <a:t>{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 n = 4; // Number of disks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</a:t>
            </a:r>
            <a:r>
              <a:rPr lang="en-US" dirty="0" err="1">
                <a:latin typeface="American Typewriter"/>
                <a:cs typeface="American Typewriter"/>
              </a:rPr>
              <a:t>towerOfHanoi</a:t>
            </a:r>
            <a:r>
              <a:rPr lang="en-US" dirty="0">
                <a:latin typeface="American Typewriter"/>
                <a:cs typeface="American Typewriter"/>
              </a:rPr>
              <a:t>(n, 'A', 'C', 'B');  // A, B and C are names of rods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return 0;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}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17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r>
              <a:rPr lang="en-US" dirty="0"/>
              <a:t>	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Recursive functions </a:t>
            </a:r>
          </a:p>
          <a:p>
            <a:pPr lvl="1"/>
            <a:r>
              <a:rPr lang="en-US"/>
              <a:t>Functions that call themselves</a:t>
            </a:r>
          </a:p>
          <a:p>
            <a:pPr lvl="1"/>
            <a:r>
              <a:rPr lang="en-US"/>
              <a:t>Can only solve a base case</a:t>
            </a:r>
          </a:p>
          <a:p>
            <a:pPr lvl="1"/>
            <a:r>
              <a:rPr lang="en-US"/>
              <a:t>Divide a problem up into</a:t>
            </a:r>
          </a:p>
          <a:p>
            <a:pPr lvl="2"/>
            <a:r>
              <a:rPr lang="en-US"/>
              <a:t>What it can do</a:t>
            </a:r>
          </a:p>
          <a:p>
            <a:pPr lvl="2"/>
            <a:r>
              <a:rPr lang="en-US"/>
              <a:t>What it cannot do</a:t>
            </a:r>
          </a:p>
          <a:p>
            <a:pPr lvl="3"/>
            <a:r>
              <a:rPr lang="en-US"/>
              <a:t>What it cannot do resembles original problem</a:t>
            </a:r>
          </a:p>
          <a:p>
            <a:pPr lvl="3"/>
            <a:r>
              <a:rPr lang="en-US"/>
              <a:t>The function launches a new copy of itself (recursion step) to solve what it cannot do</a:t>
            </a:r>
          </a:p>
          <a:p>
            <a:pPr lvl="1"/>
            <a:r>
              <a:rPr lang="en-US"/>
              <a:t>Eventually base case gets solved</a:t>
            </a:r>
          </a:p>
          <a:p>
            <a:pPr lvl="2"/>
            <a:r>
              <a:rPr lang="en-US"/>
              <a:t>Gets plugged in, works its way up and solves whole problem</a:t>
            </a:r>
          </a:p>
        </p:txBody>
      </p:sp>
    </p:spTree>
    <p:extLst>
      <p:ext uri="{BB962C8B-B14F-4D97-AF65-F5344CB8AC3E}">
        <p14:creationId xmlns:p14="http://schemas.microsoft.com/office/powerpoint/2010/main" val="38713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r>
              <a:rPr lang="en-US" dirty="0"/>
              <a:t>	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factorials</a:t>
            </a:r>
          </a:p>
          <a:p>
            <a:pPr lvl="1"/>
            <a:r>
              <a:rPr lang="en-US" b="1">
                <a:latin typeface="Courier New" charset="0"/>
              </a:rPr>
              <a:t>5! = 5 * 4 * 3 * 2 * 1</a:t>
            </a:r>
          </a:p>
          <a:p>
            <a:pPr lvl="1"/>
            <a:r>
              <a:rPr lang="en-US"/>
              <a:t>Notice that</a:t>
            </a:r>
          </a:p>
          <a:p>
            <a:pPr lvl="2"/>
            <a:r>
              <a:rPr lang="en-US" b="1">
                <a:latin typeface="Courier New" charset="0"/>
              </a:rPr>
              <a:t>5! = 5 * 4!</a:t>
            </a:r>
          </a:p>
          <a:p>
            <a:pPr lvl="2"/>
            <a:r>
              <a:rPr lang="en-US" b="1">
                <a:latin typeface="Courier New" charset="0"/>
              </a:rPr>
              <a:t>4! = 4 * 3! </a:t>
            </a:r>
            <a:r>
              <a:rPr lang="en-US"/>
              <a:t>...</a:t>
            </a:r>
          </a:p>
          <a:p>
            <a:pPr lvl="1"/>
            <a:r>
              <a:rPr lang="en-US"/>
              <a:t>Can compute factorials recursively </a:t>
            </a:r>
          </a:p>
          <a:p>
            <a:pPr lvl="1"/>
            <a:r>
              <a:rPr lang="en-US"/>
              <a:t>Solve base case (</a:t>
            </a:r>
            <a:r>
              <a:rPr lang="en-US" b="1">
                <a:latin typeface="Courier New" charset="0"/>
              </a:rPr>
              <a:t>1! = 0! = 1</a:t>
            </a:r>
            <a:r>
              <a:rPr lang="en-US"/>
              <a:t>) then plug in</a:t>
            </a:r>
          </a:p>
          <a:p>
            <a:pPr lvl="2"/>
            <a:r>
              <a:rPr lang="en-US" b="1">
                <a:latin typeface="Courier New" charset="0"/>
              </a:rPr>
              <a:t>2! = 2 * 1! = 2 * 1 = 2;</a:t>
            </a:r>
          </a:p>
          <a:p>
            <a:pPr lvl="2"/>
            <a:r>
              <a:rPr lang="en-US" b="1">
                <a:latin typeface="Courier New" charset="0"/>
              </a:rPr>
              <a:t>3! = 3 * 2! = 3 * 2 = 6;</a:t>
            </a:r>
          </a:p>
          <a:p>
            <a:pPr lvl="2"/>
            <a:endParaRPr lang="en-US" b="1">
              <a:latin typeface="Courier New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/>
              <a:t>vs. Iteration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Repetition</a:t>
            </a:r>
          </a:p>
          <a:p>
            <a:pPr lvl="1"/>
            <a:r>
              <a:rPr lang="en-US" dirty="0"/>
              <a:t>Iteration:  explicit loop</a:t>
            </a:r>
          </a:p>
          <a:p>
            <a:pPr lvl="1"/>
            <a:r>
              <a:rPr lang="en-US" dirty="0"/>
              <a:t>Recursion:  repeated function </a:t>
            </a:r>
            <a:r>
              <a:rPr lang="en-US" dirty="0" smtClean="0"/>
              <a:t>calls</a:t>
            </a:r>
            <a:endParaRPr lang="en-US" dirty="0"/>
          </a:p>
          <a:p>
            <a:r>
              <a:rPr lang="en-US" dirty="0"/>
              <a:t>Termination</a:t>
            </a:r>
          </a:p>
          <a:p>
            <a:pPr lvl="1"/>
            <a:r>
              <a:rPr lang="en-US" dirty="0"/>
              <a:t>Iteration: loop condition fails</a:t>
            </a:r>
          </a:p>
          <a:p>
            <a:pPr lvl="1"/>
            <a:r>
              <a:rPr lang="en-US" dirty="0"/>
              <a:t>Recursion: base case recognized</a:t>
            </a:r>
          </a:p>
          <a:p>
            <a:r>
              <a:rPr lang="en-US" dirty="0"/>
              <a:t>Both can have infinite loops</a:t>
            </a:r>
          </a:p>
          <a:p>
            <a:r>
              <a:rPr lang="en-US" dirty="0"/>
              <a:t>Balance </a:t>
            </a:r>
          </a:p>
          <a:p>
            <a:pPr lvl="1"/>
            <a:r>
              <a:rPr lang="en-US" dirty="0"/>
              <a:t>Choice between performance (iteration) and good software engineering (recursion)</a:t>
            </a:r>
          </a:p>
        </p:txBody>
      </p:sp>
    </p:spTree>
    <p:extLst>
      <p:ext uri="{BB962C8B-B14F-4D97-AF65-F5344CB8AC3E}">
        <p14:creationId xmlns:p14="http://schemas.microsoft.com/office/powerpoint/2010/main" val="5331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For every recursive algorithm, there is an equivalent iterative algorithm.</a:t>
            </a:r>
          </a:p>
          <a:p>
            <a:r>
              <a:rPr lang="en-US" smtClean="0"/>
              <a:t>Iteration can be used in place of recursion</a:t>
            </a:r>
          </a:p>
          <a:p>
            <a:pPr lvl="1"/>
            <a:r>
              <a:rPr lang="en-US" smtClean="0"/>
              <a:t>An iterative algorithm uses a looping construct</a:t>
            </a:r>
          </a:p>
          <a:p>
            <a:pPr lvl="1"/>
            <a:r>
              <a:rPr lang="en-US" smtClean="0"/>
              <a:t>A recursive algorithm uses a branching structure</a:t>
            </a:r>
          </a:p>
          <a:p>
            <a:r>
              <a:rPr lang="en-US" smtClean="0"/>
              <a:t>Recursive solutions are often less efficient, in terms of both time and space, than iterative solutions</a:t>
            </a:r>
          </a:p>
          <a:p>
            <a:r>
              <a:rPr lang="en-US" smtClean="0"/>
              <a:t>Recursion can simplify the solution of a problem, often resulting in shorter, more easily understood source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 err="1">
                <a:latin typeface="Arial" charset="0"/>
                <a:cs typeface="Times New Roman" charset="0"/>
              </a:rPr>
              <a:t>int</a:t>
            </a:r>
            <a:r>
              <a:rPr lang="en-US" sz="2400" dirty="0">
                <a:latin typeface="Arial" charset="0"/>
                <a:cs typeface="Times New Roman" charset="0"/>
              </a:rPr>
              <a:t> Factorial(</a:t>
            </a:r>
            <a:r>
              <a:rPr lang="en-US" sz="2400" dirty="0" err="1">
                <a:latin typeface="Arial" charset="0"/>
                <a:cs typeface="Times New Roman" charset="0"/>
              </a:rPr>
              <a:t>int</a:t>
            </a:r>
            <a:r>
              <a:rPr lang="en-US" sz="2400" dirty="0">
                <a:latin typeface="Arial" charset="0"/>
                <a:cs typeface="Times New Roman" charset="0"/>
              </a:rPr>
              <a:t> n) 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{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 </a:t>
            </a:r>
            <a:r>
              <a:rPr lang="en-US" sz="2400" dirty="0" err="1">
                <a:latin typeface="Arial" charset="0"/>
                <a:cs typeface="Times New Roman" charset="0"/>
              </a:rPr>
              <a:t>int</a:t>
            </a:r>
            <a:r>
              <a:rPr lang="en-US" sz="2400" dirty="0">
                <a:latin typeface="Arial" charset="0"/>
                <a:cs typeface="Times New Roman" charset="0"/>
              </a:rPr>
              <a:t> fact = 1;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 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 for(</a:t>
            </a:r>
            <a:r>
              <a:rPr lang="en-US" sz="2400" dirty="0" err="1">
                <a:latin typeface="Arial" charset="0"/>
                <a:cs typeface="Times New Roman" charset="0"/>
              </a:rPr>
              <a:t>int</a:t>
            </a:r>
            <a:r>
              <a:rPr lang="en-US" sz="2400" dirty="0">
                <a:latin typeface="Arial" charset="0"/>
                <a:cs typeface="Times New Roman" charset="0"/>
              </a:rPr>
              <a:t> count = 2; count &lt;= n; count++)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   fact = fact * count;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 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 return fact;</a:t>
            </a:r>
            <a:endParaRPr lang="en-US" sz="2400" dirty="0">
              <a:latin typeface="Arial" charset="0"/>
              <a:cs typeface="Courier New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MS Mincho" charset="0"/>
                <a:cs typeface="MS Mincho" charset="0"/>
              </a:rPr>
              <a:t>}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 Rounded MT Bold" charset="0"/>
              </a:rPr>
              <a:t>How recursion is handled</a:t>
            </a:r>
            <a:endParaRPr lang="en-US">
              <a:latin typeface="Arial Rounded MT Bol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 Rounded MT Bold" charset="0"/>
              </a:rPr>
              <a:t>Every time a function is called, the function values, local variables, parameters and return addresses are pushed onto the </a:t>
            </a:r>
            <a:r>
              <a:rPr lang="en-GB">
                <a:solidFill>
                  <a:srgbClr val="FFFF00"/>
                </a:solidFill>
                <a:latin typeface="Arial Rounded MT Bold" charset="0"/>
              </a:rPr>
              <a:t>stack</a:t>
            </a:r>
            <a:r>
              <a:rPr lang="en-GB">
                <a:latin typeface="Arial Rounded MT Bold" charset="0"/>
              </a:rPr>
              <a:t>.</a:t>
            </a:r>
          </a:p>
          <a:p>
            <a:pPr eaLnBrk="1" hangingPunct="1"/>
            <a:endParaRPr lang="en-GB">
              <a:latin typeface="Arial Rounded MT Bold" charset="0"/>
            </a:endParaRPr>
          </a:p>
          <a:p>
            <a:pPr eaLnBrk="1" hangingPunct="1"/>
            <a:r>
              <a:rPr lang="en-GB">
                <a:latin typeface="Arial Rounded MT Bold" charset="0"/>
              </a:rPr>
              <a:t>Over and Over again</a:t>
            </a:r>
          </a:p>
          <a:p>
            <a:pPr eaLnBrk="1" hangingPunct="1"/>
            <a:r>
              <a:rPr lang="en-GB">
                <a:latin typeface="Arial Rounded MT Bold" charset="0"/>
              </a:rPr>
              <a:t>You might run out!</a:t>
            </a:r>
            <a:endParaRPr lang="en-US">
              <a:latin typeface="Arial Rounded MT Bold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5214938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15000" y="5072063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4929188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4786313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4643438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5000" y="4500563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4357688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4214813"/>
            <a:ext cx="2500313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efficient programs using a minimum amount of code.</a:t>
            </a:r>
          </a:p>
          <a:p>
            <a:r>
              <a:rPr lang="en-US" dirty="0"/>
              <a:t>Nominal chance of syntax and logical errors.</a:t>
            </a:r>
          </a:p>
          <a:p>
            <a:r>
              <a:rPr lang="en-US" dirty="0"/>
              <a:t>Increases the program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1364</Words>
  <Application>Microsoft Macintosh PowerPoint</Application>
  <PresentationFormat>On-screen Show (4:3)</PresentationFormat>
  <Paragraphs>209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Recursion</vt:lpstr>
      <vt:lpstr>What is recursion?</vt:lpstr>
      <vt:lpstr>Recursion </vt:lpstr>
      <vt:lpstr>Recursion </vt:lpstr>
      <vt:lpstr>Recursion vs. Iteration</vt:lpstr>
      <vt:lpstr>USE OF RECURSION</vt:lpstr>
      <vt:lpstr>Iterative Factorial</vt:lpstr>
      <vt:lpstr>How recursion is handled</vt:lpstr>
      <vt:lpstr>Advantages</vt:lpstr>
      <vt:lpstr>Disadvantages</vt:lpstr>
      <vt:lpstr>Examples</vt:lpstr>
      <vt:lpstr>How do I write a  recursive function?</vt:lpstr>
      <vt:lpstr>Three-Question Verification Method </vt:lpstr>
      <vt:lpstr>Deciding whether to use a recursive solution </vt:lpstr>
      <vt:lpstr>Example Using Recursion: The Fibonacci Series</vt:lpstr>
      <vt:lpstr>Example Using Recursion: The Fibonacci Series</vt:lpstr>
      <vt:lpstr>PowerPoint Presentation</vt:lpstr>
      <vt:lpstr>Tower of Hanoi</vt:lpstr>
      <vt:lpstr>Algorithm (TOH)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Tricha</cp:lastModifiedBy>
  <cp:revision>61</cp:revision>
  <dcterms:created xsi:type="dcterms:W3CDTF">2017-07-14T03:41:02Z</dcterms:created>
  <dcterms:modified xsi:type="dcterms:W3CDTF">2017-09-03T12:40:56Z</dcterms:modified>
  <cp:category/>
</cp:coreProperties>
</file>