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301" r:id="rId15"/>
    <p:sldId id="276" r:id="rId16"/>
    <p:sldId id="277" r:id="rId17"/>
    <p:sldId id="278" r:id="rId18"/>
    <p:sldId id="279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2" r:id="rId33"/>
    <p:sldId id="303" r:id="rId34"/>
    <p:sldId id="304" r:id="rId35"/>
    <p:sldId id="305" r:id="rId36"/>
    <p:sldId id="306" r:id="rId37"/>
    <p:sldId id="30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0" autoAdjust="0"/>
  </p:normalViewPr>
  <p:slideViewPr>
    <p:cSldViewPr snapToGrid="0" snapToObjects="1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7704-AE7A-4141-8FDE-FBF3BA9DA1A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46A3-F247-024D-AFED-615A3F8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7094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Subscripting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18407" lvl="0" indent="-318407">
              <a:defRPr sz="1800"/>
            </a:pPr>
            <a:r>
              <a:rPr sz="2600"/>
              <a:t>Be careful when an array subscript has a side effect: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i = 0;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while (i &lt; N)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  a[i] = b[i++];</a:t>
            </a:r>
          </a:p>
          <a:p>
            <a:pPr marL="318407" lvl="0" indent="-318407">
              <a:defRPr sz="1800"/>
            </a:pPr>
            <a:r>
              <a:rPr sz="2600"/>
              <a:t>The expression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sz="2600"/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600"/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b[i++]</a:t>
            </a:r>
            <a:r>
              <a:rPr sz="2600"/>
              <a:t> accesses the value of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600"/>
              <a:t> and also modifies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600"/>
              <a:t>, causing undefined behavior.</a:t>
            </a:r>
          </a:p>
          <a:p>
            <a:pPr marL="318407" lvl="0" indent="-318407">
              <a:defRPr sz="1800"/>
            </a:pPr>
            <a:r>
              <a:rPr sz="2600"/>
              <a:t>The problem can be avoided by removing the increment from the subscript: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for (i = 0; i &lt; N; i++)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  a[i] = b[i];</a:t>
            </a:r>
          </a:p>
        </p:txBody>
      </p:sp>
    </p:spTree>
    <p:extLst>
      <p:ext uri="{BB962C8B-B14F-4D97-AF65-F5344CB8AC3E}">
        <p14:creationId xmlns:p14="http://schemas.microsoft.com/office/powerpoint/2010/main" val="36446758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Initialization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An array, like any other variable, can be given an initial value at the time it’s declared.</a:t>
            </a:r>
          </a:p>
          <a:p>
            <a:pPr lvl="0">
              <a:defRPr sz="1800"/>
            </a:pPr>
            <a:r>
              <a:rPr sz="2800"/>
              <a:t>The most common form of </a:t>
            </a:r>
            <a:r>
              <a:rPr sz="2800" b="1" i="1"/>
              <a:t>array initializer </a:t>
            </a:r>
            <a:r>
              <a:rPr sz="2800"/>
              <a:t>is a list of constant expressions enclosed in braces and separated by commas: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int a[10] = {1, 2, 3, 4, 5, 6, 7, 8, 9, 10};</a:t>
            </a:r>
          </a:p>
        </p:txBody>
      </p:sp>
    </p:spTree>
    <p:extLst>
      <p:ext uri="{BB962C8B-B14F-4D97-AF65-F5344CB8AC3E}">
        <p14:creationId xmlns:p14="http://schemas.microsoft.com/office/powerpoint/2010/main" val="345321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Initialization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If the initializer is shorter than the array, the remaining elements of the array are given the value 0: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int a[10] = {1, 2, 3, 4, 5, 6};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initial value of a is {1,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0} */</a:t>
            </a:r>
          </a:p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Using this feature, we can easily initialize an array to all zeros: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int a[10] = {0};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initial value of a is {0,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0} */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/>
              <a:t>	There’s a single 0 inside the braces because it’s illegal for an initializer to be completely empty.</a:t>
            </a:r>
          </a:p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It’s also illegal for an initializer to be longer than the array it initializes.</a:t>
            </a:r>
          </a:p>
        </p:txBody>
      </p:sp>
    </p:spTree>
    <p:extLst>
      <p:ext uri="{BB962C8B-B14F-4D97-AF65-F5344CB8AC3E}">
        <p14:creationId xmlns:p14="http://schemas.microsoft.com/office/powerpoint/2010/main" val="13963832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Initialization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If an initializer is present, the length of the array may be omitted: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	int a[] = {1, 2, 3, 4, 5, 6, 7, 8, 9, 10};</a:t>
            </a:r>
          </a:p>
          <a:p>
            <a:pPr lvl="0">
              <a:defRPr sz="1800"/>
            </a:pPr>
            <a:r>
              <a:rPr sz="2800"/>
              <a:t>The compiler uses the length of the initializer to determine how long the array is.</a:t>
            </a:r>
          </a:p>
        </p:txBody>
      </p:sp>
    </p:spTree>
    <p:extLst>
      <p:ext uri="{BB962C8B-B14F-4D97-AF65-F5344CB8AC3E}">
        <p14:creationId xmlns:p14="http://schemas.microsoft.com/office/powerpoint/2010/main" val="37332925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Programming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Define constant for highest array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#define MAXEMPS	10</a:t>
            </a:r>
          </a:p>
          <a:p>
            <a:pPr>
              <a:lnSpc>
                <a:spcPct val="90000"/>
              </a:lnSpc>
            </a:pPr>
            <a:r>
              <a:rPr lang="en-US" dirty="0"/>
              <a:t>Use constant in array declaration: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float Sales[MAXEMPS];</a:t>
            </a:r>
          </a:p>
          <a:p>
            <a:pPr>
              <a:lnSpc>
                <a:spcPct val="90000"/>
              </a:lnSpc>
            </a:pPr>
            <a:r>
              <a:rPr lang="en-US" dirty="0"/>
              <a:t>Use constant in loops: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for (I = 0; I &lt; MAXEMPS; I++)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%f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,&amp;(Sales[I]));</a:t>
            </a:r>
          </a:p>
          <a:p>
            <a:pPr>
              <a:lnSpc>
                <a:spcPct val="90000"/>
              </a:lnSpc>
            </a:pPr>
            <a:r>
              <a:rPr lang="en-US" dirty="0"/>
              <a:t>If MAXEMPS changes, only need to change one location</a:t>
            </a:r>
          </a:p>
        </p:txBody>
      </p:sp>
    </p:spTree>
    <p:extLst>
      <p:ext uri="{BB962C8B-B14F-4D97-AF65-F5344CB8AC3E}">
        <p14:creationId xmlns:p14="http://schemas.microsoft.com/office/powerpoint/2010/main" val="47826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Using the </a:t>
            </a:r>
            <a:r>
              <a:rPr sz="3200" b="1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3200">
                <a:solidFill>
                  <a:srgbClr val="B82F25"/>
                </a:solidFill>
              </a:rPr>
              <a:t> Operator with Arrays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The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800"/>
              <a:t> operator can determine the size of an array (in bytes).</a:t>
            </a:r>
          </a:p>
          <a:p>
            <a:pPr lvl="0">
              <a:defRPr sz="1800"/>
            </a:pPr>
            <a:r>
              <a:rPr sz="2800"/>
              <a:t>If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800"/>
              <a:t> is an array of 10 integers, then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sizeof(a)</a:t>
            </a:r>
            <a:r>
              <a:rPr sz="2800"/>
              <a:t> is typically 40 (assuming that each integer requires four bytes).</a:t>
            </a:r>
          </a:p>
          <a:p>
            <a:pPr lvl="0">
              <a:defRPr sz="1800"/>
            </a:pPr>
            <a:r>
              <a:rPr sz="2800"/>
              <a:t>We can also use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800"/>
              <a:t> to measure the size of an array element, such as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a[0]</a:t>
            </a:r>
            <a:r>
              <a:rPr sz="2800"/>
              <a:t>.</a:t>
            </a:r>
          </a:p>
          <a:p>
            <a:pPr lvl="0">
              <a:defRPr sz="1800"/>
            </a:pPr>
            <a:r>
              <a:rPr sz="2800"/>
              <a:t>Dividing the array size by the element size gives the length of the array: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sizeof(a) / sizeof(a[0])</a:t>
            </a:r>
          </a:p>
        </p:txBody>
      </p:sp>
    </p:spTree>
    <p:extLst>
      <p:ext uri="{BB962C8B-B14F-4D97-AF65-F5344CB8AC3E}">
        <p14:creationId xmlns:p14="http://schemas.microsoft.com/office/powerpoint/2010/main" val="1069678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Using the </a:t>
            </a:r>
            <a:r>
              <a:rPr sz="3200" b="1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3200">
                <a:solidFill>
                  <a:srgbClr val="B82F25"/>
                </a:solidFill>
              </a:rPr>
              <a:t> Operator with Arrays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Some programmers use this expression when the length of the array is needed.</a:t>
            </a:r>
          </a:p>
          <a:p>
            <a:pPr lvl="0">
              <a:defRPr sz="1800"/>
            </a:pPr>
            <a:r>
              <a:rPr sz="2800"/>
              <a:t>A loop that clears the array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800"/>
              <a:t>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for (i = 0; i &lt; sizeof(a) / sizeof(a[0]); i++)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a[i] = 0;</a:t>
            </a:r>
          </a:p>
          <a:p>
            <a:pPr lvl="0">
              <a:buSzTx/>
              <a:buNone/>
              <a:defRPr sz="1800"/>
            </a:pPr>
            <a:r>
              <a:rPr sz="2800"/>
              <a:t>	Note that the loop doesn’t have to be modified if the array length should change at a later date.</a:t>
            </a:r>
          </a:p>
        </p:txBody>
      </p:sp>
    </p:spTree>
    <p:extLst>
      <p:ext uri="{BB962C8B-B14F-4D97-AF65-F5344CB8AC3E}">
        <p14:creationId xmlns:p14="http://schemas.microsoft.com/office/powerpoint/2010/main" val="18833610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Using the </a:t>
            </a:r>
            <a:r>
              <a:rPr sz="3200" b="1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3200">
                <a:solidFill>
                  <a:srgbClr val="B82F25"/>
                </a:solidFill>
              </a:rPr>
              <a:t> Operator with Arrays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Some compilers produce a warning message for the expression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sizeof(a)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sizeof(a[0])</a:t>
            </a:r>
            <a:r>
              <a:rPr sz="2800"/>
              <a:t>.</a:t>
            </a:r>
          </a:p>
          <a:p>
            <a:pPr lvl="0">
              <a:defRPr sz="1800"/>
            </a:pPr>
            <a:r>
              <a:rPr sz="2800"/>
              <a:t>The variable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/>
              <a:t> probably has type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800"/>
              <a:t> (a signed type), whereas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800"/>
              <a:t> produces a value of type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800"/>
              <a:t> (an unsigned type).</a:t>
            </a:r>
          </a:p>
          <a:p>
            <a:pPr lvl="0">
              <a:defRPr sz="1800"/>
            </a:pPr>
            <a:r>
              <a:rPr sz="2800"/>
              <a:t>Comparing a signed integer with an unsigned integer can be dangerous, but in this case it’s safe.</a:t>
            </a:r>
          </a:p>
        </p:txBody>
      </p:sp>
    </p:spTree>
    <p:extLst>
      <p:ext uri="{BB962C8B-B14F-4D97-AF65-F5344CB8AC3E}">
        <p14:creationId xmlns:p14="http://schemas.microsoft.com/office/powerpoint/2010/main" val="333547435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Using the </a:t>
            </a:r>
            <a:r>
              <a:rPr sz="3200" b="1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3200">
                <a:solidFill>
                  <a:srgbClr val="B82F25"/>
                </a:solidFill>
              </a:rPr>
              <a:t> Operator with Arrays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To avoid a warning, we can add a cast that converts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sizeof(a)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sizeof(a[0])</a:t>
            </a:r>
            <a:r>
              <a:rPr sz="2800"/>
              <a:t> to a signed integer: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(i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(int)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(sizeof(a)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sizeof(a[0]));</a:t>
            </a: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i++)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  a[i] = 0;</a:t>
            </a:r>
          </a:p>
          <a:p>
            <a:pPr lvl="0">
              <a:defRPr sz="1800"/>
            </a:pPr>
            <a:r>
              <a:rPr sz="2800"/>
              <a:t>Defining a macro for the size calculation is often helpful: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#define SIZE ((int) (sizeof(a) / sizeof(a[0])))</a:t>
            </a:r>
          </a:p>
          <a:p>
            <a:pPr lvl="0">
              <a:lnSpc>
                <a:spcPct val="50000"/>
              </a:lnSpc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 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for (i = 0; i &lt; SIZE; i++)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  a[i] = 0;</a:t>
            </a:r>
          </a:p>
        </p:txBody>
      </p:sp>
    </p:spTree>
    <p:extLst>
      <p:ext uri="{BB962C8B-B14F-4D97-AF65-F5344CB8AC3E}">
        <p14:creationId xmlns:p14="http://schemas.microsoft.com/office/powerpoint/2010/main" val="2100353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Multidimensional Arrays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An array may have any number of dimensions.</a:t>
            </a:r>
          </a:p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The following declaration creates a two-dimensional array (a </a:t>
            </a:r>
            <a:r>
              <a:rPr sz="2400" i="1"/>
              <a:t>matrix,</a:t>
            </a:r>
            <a:r>
              <a:rPr sz="2400"/>
              <a:t> in mathematical terminology):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int m[5][9];</a:t>
            </a:r>
          </a:p>
          <a:p>
            <a:pPr marL="293914" lvl="0" indent="-293914">
              <a:spcBef>
                <a:spcPts val="500"/>
              </a:spcBef>
              <a:buFont typeface="Courier New"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sz="2400"/>
              <a:t> has 5 rows and 9 columns. Both rows and columns are indexed from 0:</a:t>
            </a:r>
          </a:p>
        </p:txBody>
      </p:sp>
      <p:pic>
        <p:nvPicPr>
          <p:cNvPr id="271" name="c8-2-1.png" descr="c8-2-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616200" y="4013200"/>
            <a:ext cx="3829050" cy="22764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976489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Scalar Variables versus Aggregate Variables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So far, the only variables we’ve seen are </a:t>
            </a:r>
            <a:r>
              <a:rPr sz="2800" b="1" i="1"/>
              <a:t>scalar:</a:t>
            </a:r>
            <a:r>
              <a:rPr sz="2800"/>
              <a:t> capable of holding a single data item.</a:t>
            </a:r>
          </a:p>
          <a:p>
            <a:pPr lvl="0">
              <a:defRPr sz="1800"/>
            </a:pPr>
            <a:r>
              <a:rPr sz="2800"/>
              <a:t>C also supports </a:t>
            </a:r>
            <a:r>
              <a:rPr sz="2800" b="1" i="1"/>
              <a:t>aggregate</a:t>
            </a:r>
            <a:r>
              <a:rPr sz="2800"/>
              <a:t> variables, which can store collections of values.</a:t>
            </a:r>
          </a:p>
          <a:p>
            <a:pPr lvl="0">
              <a:defRPr sz="1800"/>
            </a:pPr>
            <a:r>
              <a:rPr sz="2800"/>
              <a:t>There are two kinds of aggregates in C: arrays and structures.</a:t>
            </a:r>
          </a:p>
          <a:p>
            <a:pPr lvl="0">
              <a:defRPr sz="1800"/>
            </a:pPr>
            <a:r>
              <a:rPr sz="2800"/>
              <a:t>The focus of the chapter is on one-dimensional arrays, which play a much bigger role in C than do multidimensional arrays.</a:t>
            </a:r>
          </a:p>
        </p:txBody>
      </p:sp>
    </p:spTree>
    <p:extLst>
      <p:ext uri="{BB962C8B-B14F-4D97-AF65-F5344CB8AC3E}">
        <p14:creationId xmlns:p14="http://schemas.microsoft.com/office/powerpoint/2010/main" val="14323168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Multidimensional Arrays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 dirty="0"/>
              <a:t>To access the element of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sz="2800" dirty="0"/>
              <a:t> in row 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 dirty="0"/>
              <a:t>, column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800" dirty="0"/>
              <a:t>, we must write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][j]</a:t>
            </a:r>
            <a:r>
              <a:rPr sz="2800" dirty="0"/>
              <a:t>.</a:t>
            </a:r>
          </a:p>
          <a:p>
            <a:pPr lvl="0">
              <a:defRPr sz="1800"/>
            </a:pPr>
            <a:r>
              <a:rPr sz="2800" dirty="0"/>
              <a:t>The expression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z="2800" dirty="0"/>
              <a:t> designates row 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 dirty="0"/>
              <a:t> of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sz="2800" dirty="0"/>
              <a:t>, and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][j]</a:t>
            </a:r>
            <a:r>
              <a:rPr sz="2800" dirty="0"/>
              <a:t> then selects element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800" dirty="0"/>
              <a:t> in this row.</a:t>
            </a:r>
          </a:p>
          <a:p>
            <a:pPr lvl="0">
              <a:defRPr sz="1800"/>
            </a:pPr>
            <a:r>
              <a:rPr sz="2800" dirty="0"/>
              <a:t>Resist the temptation to write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i,j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z="2800" dirty="0"/>
              <a:t> instead of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][j]</a:t>
            </a:r>
            <a:r>
              <a:rPr sz="2800" dirty="0"/>
              <a:t>.</a:t>
            </a:r>
          </a:p>
          <a:p>
            <a:pPr lvl="0">
              <a:defRPr sz="1800"/>
            </a:pPr>
            <a:r>
              <a:rPr sz="2800" dirty="0">
                <a:highlight>
                  <a:srgbClr val="FFFF00"/>
                </a:highlight>
              </a:rPr>
              <a:t>C treats the comma as an operator in this context, so </a:t>
            </a:r>
            <a:r>
              <a:rPr sz="28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sz="2800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i,j</a:t>
            </a:r>
            <a:r>
              <a:rPr sz="28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z="2800" dirty="0">
                <a:highlight>
                  <a:srgbClr val="FFFF00"/>
                </a:highlight>
              </a:rPr>
              <a:t> is the same as </a:t>
            </a:r>
            <a:r>
              <a:rPr sz="28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m[j]</a:t>
            </a:r>
            <a:r>
              <a:rPr sz="28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95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Multidimensional Arrays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 dirty="0"/>
              <a:t>Although we visualize two-dimensional arrays as tables, that’s not the way they’re actually stored in computer memory.</a:t>
            </a:r>
          </a:p>
          <a:p>
            <a:pPr lvl="0">
              <a:defRPr sz="1800"/>
            </a:pPr>
            <a:r>
              <a:rPr sz="2800" dirty="0">
                <a:highlight>
                  <a:srgbClr val="FFFF00"/>
                </a:highlight>
              </a:rPr>
              <a:t>C stores arrays in </a:t>
            </a:r>
            <a:r>
              <a:rPr sz="2800" b="1" i="1" dirty="0">
                <a:highlight>
                  <a:srgbClr val="FFFF00"/>
                </a:highlight>
              </a:rPr>
              <a:t>row-major order</a:t>
            </a:r>
            <a:r>
              <a:rPr sz="2800" b="1" i="1" dirty="0"/>
              <a:t>,</a:t>
            </a:r>
            <a:r>
              <a:rPr sz="2800" dirty="0"/>
              <a:t> with row 0 first, then row 1, and so forth.</a:t>
            </a:r>
          </a:p>
          <a:p>
            <a:pPr lvl="0">
              <a:defRPr sz="1800"/>
            </a:pPr>
            <a:r>
              <a:rPr sz="2800" dirty="0"/>
              <a:t>How the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sz="2800" dirty="0"/>
              <a:t> array is stored:</a:t>
            </a:r>
          </a:p>
        </p:txBody>
      </p:sp>
      <p:pic>
        <p:nvPicPr>
          <p:cNvPr id="282" name="c8-2-2.png" descr="c8-2-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400" y="4470400"/>
            <a:ext cx="5456238" cy="1244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81140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Multidimensional Arrays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Nested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2400"/>
              <a:t> loops are ideal for processing multidimensional arrays.</a:t>
            </a:r>
          </a:p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Consider the problem of initializing an array for use as an identity matrix. A pair of nested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2400"/>
              <a:t> loops is perfect: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#define N 10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 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double ident[N][N];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int row, col;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 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for (row = 0; row &lt; N; row++)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  for (col = 0; col &lt; N; col++)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    if (row == col)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      ident[row][col] = 1.0;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    else</a:t>
            </a:r>
          </a:p>
          <a:p>
            <a:pPr lvl="0">
              <a:lnSpc>
                <a:spcPct val="70000"/>
              </a:lnSpc>
              <a:spcBef>
                <a:spcPts val="500"/>
              </a:spcBef>
              <a:buSzTx/>
              <a:buNone/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      ident[row][col] = 0.0;</a:t>
            </a:r>
          </a:p>
        </p:txBody>
      </p:sp>
    </p:spTree>
    <p:extLst>
      <p:ext uri="{BB962C8B-B14F-4D97-AF65-F5344CB8AC3E}">
        <p14:creationId xmlns:p14="http://schemas.microsoft.com/office/powerpoint/2010/main" val="17179397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Initializing a Multidimensional Array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We can create an initializer for a two-dimensional array by nesting one-dimensional initializers: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int m[5][9] = {{1, 1, 1, 1, 1, 0, 1, 1, 1},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{0, 1, 0, 1, 0, 1, 0, 1, 0},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{0, 1, 0, 1, 1, 0, 0, 1, 0},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{1, 1, 0, 1, 0, 0, 0, 1, 0},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{1, 1, 0, 1, 0, 0, 1, 1, 1}};</a:t>
            </a:r>
          </a:p>
          <a:p>
            <a:pPr lvl="0">
              <a:defRPr sz="1800"/>
            </a:pPr>
            <a:r>
              <a:rPr sz="2800"/>
              <a:t>Initializers for higher-dimensional arrays are constructed in a similar fashion.</a:t>
            </a:r>
          </a:p>
          <a:p>
            <a:pPr lvl="0">
              <a:defRPr sz="1800"/>
            </a:pPr>
            <a:r>
              <a:rPr sz="2800"/>
              <a:t>C provides a variety of ways to abbreviate initializers for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2321519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Initializing a Multidimensional Array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If an initializer isn’t large enough to fill a multidimensional array, the remaining elements are given the value 0.</a:t>
            </a:r>
          </a:p>
          <a:p>
            <a:pPr lvl="0">
              <a:defRPr sz="1800"/>
            </a:pPr>
            <a:r>
              <a:rPr sz="2800"/>
              <a:t>The following initializer fills only the first three rows of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sz="2800"/>
              <a:t>; the last two rows will contain zeros: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int m[5][9] = {{1, 1, 1, 1, 1, 0, 1, 1, 1},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{0, 1, 0, 1, 0, 1, 0, 1, 0},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{0, 1, 0, 1, 1, 0, 0, 1, 0}};</a:t>
            </a:r>
          </a:p>
        </p:txBody>
      </p:sp>
    </p:spTree>
    <p:extLst>
      <p:ext uri="{BB962C8B-B14F-4D97-AF65-F5344CB8AC3E}">
        <p14:creationId xmlns:p14="http://schemas.microsoft.com/office/powerpoint/2010/main" val="258059595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Initializing a Multidimensional Array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If an inner list isn’t long enough to fill a row, the remaining elements in the row are initialized to 0: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int m[5][9] = {{1, 1, 1, 1, 1, 0, 1, 1, 1},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{0, 1, 0, 1, 0, 1, 0, 1},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{0, 1, 0, 1, 1, 0, 0, 1},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{1, 1, 0, 1, 0, 0, 0, 1},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{1, 1, 0, 1, 0, 0, 1, 1, 1}};</a:t>
            </a:r>
          </a:p>
        </p:txBody>
      </p:sp>
    </p:spTree>
    <p:extLst>
      <p:ext uri="{BB962C8B-B14F-4D97-AF65-F5344CB8AC3E}">
        <p14:creationId xmlns:p14="http://schemas.microsoft.com/office/powerpoint/2010/main" val="176671750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Initializing a Multidimensional Array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We can even omit the inner braces: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int m[5][9] = {1, 1, 1, 1, 1, 0, 1, 1, 1,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0, 1, 0, 1, 0, 1, 0, 1, 0,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0, 1, 0, 1, 1, 0, 0, 1, 0,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1, 1, 0, 1, 0, 0, 0, 1, 0,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               1, 1, 0, 1, 0, 0, 1, 1, 1};</a:t>
            </a:r>
          </a:p>
          <a:p>
            <a:pPr lvl="0">
              <a:buSzTx/>
              <a:buNone/>
              <a:defRPr sz="1800"/>
            </a:pPr>
            <a:r>
              <a:rPr sz="2800"/>
              <a:t>	Once the compiler has seen enough values to fill one row, it begins filling the next.</a:t>
            </a:r>
          </a:p>
          <a:p>
            <a:pPr lvl="0">
              <a:defRPr sz="1800"/>
            </a:pPr>
            <a:r>
              <a:rPr sz="2800"/>
              <a:t>Omitting the inner braces can be risky, since an extra element (or even worse, a missing element) will affect the rest of the initializer.</a:t>
            </a:r>
          </a:p>
        </p:txBody>
      </p:sp>
    </p:spTree>
    <p:extLst>
      <p:ext uri="{BB962C8B-B14F-4D97-AF65-F5344CB8AC3E}">
        <p14:creationId xmlns:p14="http://schemas.microsoft.com/office/powerpoint/2010/main" val="11777790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Constant Arrays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An array can be made “constant” by starting its declaration with the word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2800"/>
              <a:t>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const char hex_chars[] =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  {'0', '1', '2', '3', '4', '5', '6', '7', '8', '9',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   'A', 'B', 'C', 'D', 'E', 'F'};</a:t>
            </a:r>
          </a:p>
          <a:p>
            <a:pPr lvl="0">
              <a:defRPr sz="1800"/>
            </a:pPr>
            <a:r>
              <a:rPr sz="2800"/>
              <a:t>An array that’s been declared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2800"/>
              <a:t> should not be modified by the program.</a:t>
            </a:r>
          </a:p>
        </p:txBody>
      </p:sp>
    </p:spTree>
    <p:extLst>
      <p:ext uri="{BB962C8B-B14F-4D97-AF65-F5344CB8AC3E}">
        <p14:creationId xmlns:p14="http://schemas.microsoft.com/office/powerpoint/2010/main" val="42888175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Constant Arrays</a:t>
            </a:r>
          </a:p>
        </p:txBody>
      </p:sp>
      <p:sp>
        <p:nvSpPr>
          <p:cNvPr id="315" name="Shape 31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 dirty="0"/>
              <a:t>Advantages of declaring an array to be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2800" dirty="0"/>
              <a:t>: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rPr sz="2400" dirty="0"/>
              <a:t>Documents that the program won’t change the array.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rPr sz="2400" dirty="0"/>
              <a:t>Helps the compiler catch errors.</a:t>
            </a:r>
          </a:p>
          <a:p>
            <a:pPr lvl="0">
              <a:buFont typeface="Courier New"/>
              <a:defRPr sz="1800"/>
            </a:pP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2800" dirty="0"/>
              <a:t> isn’t limited to arrays, but it’s particularly useful in array declarations.</a:t>
            </a:r>
          </a:p>
        </p:txBody>
      </p:sp>
    </p:spTree>
    <p:extLst>
      <p:ext uri="{BB962C8B-B14F-4D97-AF65-F5344CB8AC3E}">
        <p14:creationId xmlns:p14="http://schemas.microsoft.com/office/powerpoint/2010/main" val="145033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600200"/>
            <a:ext cx="8758447" cy="4525963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dirty="0"/>
              <a:t>String </a:t>
            </a:r>
            <a:r>
              <a:rPr lang="ja-JP" altLang="en-US" b="1" dirty="0">
                <a:latin typeface="Arial"/>
              </a:rPr>
              <a:t>“</a:t>
            </a:r>
            <a:r>
              <a:rPr lang="en-US" b="1" dirty="0">
                <a:latin typeface="Courier New" charset="0"/>
              </a:rPr>
              <a:t>first</a:t>
            </a:r>
            <a:r>
              <a:rPr lang="ja-JP" altLang="en-US" b="1" dirty="0">
                <a:latin typeface="Arial"/>
              </a:rPr>
              <a:t>”</a:t>
            </a:r>
            <a:r>
              <a:rPr lang="en-US" dirty="0"/>
              <a:t> is really a static array of characters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 arrays can be initialized using string literals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char string1[] = "first";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Null character </a:t>
            </a:r>
            <a:r>
              <a:rPr lang="en-US" b="1" dirty="0">
                <a:latin typeface="Courier New" charset="0"/>
              </a:rPr>
              <a:t>'\0'</a:t>
            </a:r>
            <a:r>
              <a:rPr lang="en-US" dirty="0"/>
              <a:t> terminates strings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string1</a:t>
            </a:r>
            <a:r>
              <a:rPr lang="en-US" dirty="0"/>
              <a:t> actually has 6 elements, equivalent to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char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string1[]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{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'f',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'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',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'r',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's',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't',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'\0'</a:t>
            </a:r>
            <a:r>
              <a:rPr lang="en-US" sz="2000" b="1" dirty="0"/>
              <a:t> </a:t>
            </a:r>
            <a:r>
              <a:rPr lang="en-US" sz="2000" b="1" dirty="0">
                <a:latin typeface="Courier New" charset="0"/>
              </a:rPr>
              <a:t>};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access individual characters </a:t>
            </a:r>
            <a:r>
              <a:rPr lang="en-US" b="1" dirty="0">
                <a:latin typeface="Courier New" charset="0"/>
              </a:rPr>
              <a:t>string1[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3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] is </a:t>
            </a:r>
            <a:r>
              <a:rPr lang="ja-JP" altLang="en-US" b="1" dirty="0">
                <a:latin typeface="Arial"/>
              </a:rPr>
              <a:t>‘</a:t>
            </a:r>
            <a:r>
              <a:rPr lang="en-US" b="1" dirty="0">
                <a:latin typeface="Courier New" charset="0"/>
              </a:rPr>
              <a:t>s</a:t>
            </a:r>
            <a:r>
              <a:rPr lang="ja-JP" altLang="en-US" b="1" dirty="0">
                <a:latin typeface="Arial"/>
              </a:rPr>
              <a:t>’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Array name is address of array, so &amp; not needed for </a:t>
            </a:r>
            <a:r>
              <a:rPr lang="en-US" dirty="0" err="1"/>
              <a:t>scanf</a:t>
            </a:r>
            <a:r>
              <a:rPr lang="en-US" dirty="0"/>
              <a:t>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 err="1">
                <a:latin typeface="Courier New" charset="0"/>
              </a:rPr>
              <a:t>scanf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"%s",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string2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Reads characters until whitespace encountered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write beyond end of array, be careful</a:t>
            </a:r>
            <a:endParaRPr lang="en-US" sz="1800" b="1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4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One-Dimensional Arrays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18407" lvl="0" indent="-318407">
              <a:defRPr sz="1800"/>
            </a:pPr>
            <a:r>
              <a:rPr sz="2600"/>
              <a:t>An </a:t>
            </a:r>
            <a:r>
              <a:rPr sz="2600" b="1" i="1"/>
              <a:t>array</a:t>
            </a:r>
            <a:r>
              <a:rPr sz="2600"/>
              <a:t> is a data structure containing a number of data values, all of which have the same type.</a:t>
            </a:r>
          </a:p>
          <a:p>
            <a:pPr marL="318407" lvl="0" indent="-318407">
              <a:defRPr sz="1800"/>
            </a:pPr>
            <a:r>
              <a:rPr sz="2600"/>
              <a:t>These values, known as </a:t>
            </a:r>
            <a:r>
              <a:rPr sz="2600" b="1" i="1"/>
              <a:t>elements,</a:t>
            </a:r>
            <a:r>
              <a:rPr sz="2600"/>
              <a:t> can be individually selected by their position within the array.</a:t>
            </a:r>
          </a:p>
          <a:p>
            <a:pPr marL="318407" lvl="0" indent="-318407">
              <a:defRPr sz="1800"/>
            </a:pPr>
            <a:r>
              <a:rPr sz="2600"/>
              <a:t>The simplest kind of array has just one dimension.</a:t>
            </a:r>
          </a:p>
          <a:p>
            <a:pPr marL="318407" lvl="0" indent="-318407">
              <a:defRPr sz="1800"/>
            </a:pPr>
            <a:r>
              <a:rPr sz="2600"/>
              <a:t>The elements of a one-dimensional array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600"/>
              <a:t> are conceptually arranged one after another in a single row (or column):</a:t>
            </a:r>
          </a:p>
        </p:txBody>
      </p:sp>
      <p:pic>
        <p:nvPicPr>
          <p:cNvPr id="69" name="c8-1-1.png" descr="c8-1-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5181600"/>
            <a:ext cx="5551488" cy="654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368533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To pass an array argument to a function, specify the name of the array without any brackets </a:t>
            </a:r>
          </a:p>
          <a:p>
            <a:pPr lvl="3">
              <a:buFontTx/>
              <a:buNone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myArray</a:t>
            </a:r>
            <a:r>
              <a:rPr lang="en-US" b="1" dirty="0">
                <a:latin typeface="Courier New" charset="0"/>
              </a:rPr>
              <a:t>[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24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];</a:t>
            </a:r>
          </a:p>
          <a:p>
            <a:pPr lvl="3">
              <a:buFontTx/>
              <a:buNone/>
            </a:pPr>
            <a:r>
              <a:rPr lang="en-US" b="1" dirty="0" err="1">
                <a:latin typeface="Courier New" charset="0"/>
              </a:rPr>
              <a:t>myFunction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/>
              <a:t> </a:t>
            </a:r>
            <a:r>
              <a:rPr lang="en-US" b="1" dirty="0" err="1">
                <a:latin typeface="Courier New" charset="0"/>
              </a:rPr>
              <a:t>myArray</a:t>
            </a:r>
            <a:r>
              <a:rPr lang="en-US" b="1" dirty="0">
                <a:latin typeface="Courier New" charset="0"/>
              </a:rPr>
              <a:t>,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24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);</a:t>
            </a:r>
          </a:p>
          <a:p>
            <a:pPr lvl="2"/>
            <a:r>
              <a:rPr lang="en-US" dirty="0"/>
              <a:t>Array size usually passed to function </a:t>
            </a:r>
          </a:p>
          <a:p>
            <a:pPr lvl="1"/>
            <a:r>
              <a:rPr lang="en-US" dirty="0"/>
              <a:t>Arrays passed call-by-reference </a:t>
            </a:r>
          </a:p>
          <a:p>
            <a:pPr lvl="1"/>
            <a:r>
              <a:rPr lang="en-US" dirty="0"/>
              <a:t>Name of array is address of first element</a:t>
            </a:r>
          </a:p>
          <a:p>
            <a:pPr lvl="1"/>
            <a:r>
              <a:rPr lang="en-US" dirty="0"/>
              <a:t>Function knows where the array is stored</a:t>
            </a:r>
          </a:p>
          <a:p>
            <a:pPr lvl="2"/>
            <a:r>
              <a:rPr lang="en-US" dirty="0"/>
              <a:t>Modifies original memory locations</a:t>
            </a:r>
          </a:p>
          <a:p>
            <a:pPr lvl="1"/>
            <a:r>
              <a:rPr lang="en-US" dirty="0"/>
              <a:t>Passing array elements </a:t>
            </a:r>
          </a:p>
          <a:p>
            <a:pPr lvl="2"/>
            <a:r>
              <a:rPr lang="en-US" dirty="0"/>
              <a:t>Passed by call-by-value</a:t>
            </a:r>
          </a:p>
          <a:p>
            <a:pPr lvl="2"/>
            <a:r>
              <a:rPr lang="en-US" dirty="0"/>
              <a:t>Pass subscripted name (i.e., </a:t>
            </a:r>
            <a:r>
              <a:rPr lang="en-US" b="1" dirty="0" err="1">
                <a:latin typeface="Courier New" charset="0"/>
              </a:rPr>
              <a:t>myArray</a:t>
            </a:r>
            <a:r>
              <a:rPr lang="en-US" b="1" dirty="0">
                <a:latin typeface="Courier New" charset="0"/>
              </a:rPr>
              <a:t>[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3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]</a:t>
            </a:r>
            <a:r>
              <a:rPr lang="en-US" dirty="0"/>
              <a:t>)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08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Sorting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Important computing application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Virtually every organization must sort some data </a:t>
            </a:r>
          </a:p>
          <a:p>
            <a:pPr>
              <a:lnSpc>
                <a:spcPct val="90000"/>
              </a:lnSpc>
            </a:pPr>
            <a:r>
              <a:rPr lang="en-US" dirty="0"/>
              <a:t>Bubble sort (sinking sort)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Several passes through the array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Successive pairs of elements are compared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increasing order (or identical ), no change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decreasing order, elements exchanged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Repeat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original:   3  4  2  6  7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 1:      3  2  4  6  7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 2:      2  3  4  6  7 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Small elements "bubble" to the top</a:t>
            </a: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51976" y="5192985"/>
            <a:ext cx="6096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90800" y="4953000"/>
            <a:ext cx="6096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One approach (N is # elements in array):</a:t>
            </a:r>
          </a:p>
          <a:p>
            <a:pPr lvl="1">
              <a:buFontTx/>
              <a:buNone/>
            </a:pPr>
            <a:r>
              <a:rPr lang="en-US"/>
              <a:t>1. Find smallest value in A and swap with A[0]</a:t>
            </a:r>
          </a:p>
          <a:p>
            <a:pPr lvl="1">
              <a:buFontTx/>
              <a:buNone/>
            </a:pPr>
            <a:r>
              <a:rPr lang="en-US"/>
              <a:t>2. Find smallest value in A[1] .. A[N-1] and swap with A[1]</a:t>
            </a:r>
          </a:p>
          <a:p>
            <a:pPr lvl="1">
              <a:buFontTx/>
              <a:buNone/>
            </a:pPr>
            <a:r>
              <a:rPr lang="en-US"/>
              <a:t>3. Find smallest value in A[2] .. A[N-1] and swap with A[2]</a:t>
            </a:r>
          </a:p>
          <a:p>
            <a:pPr lvl="1">
              <a:buFontTx/>
              <a:buNone/>
            </a:pPr>
            <a:r>
              <a:rPr lang="en-US"/>
              <a:t>4. Continue through A[N-2]</a:t>
            </a:r>
          </a:p>
        </p:txBody>
      </p:sp>
    </p:spTree>
    <p:extLst>
      <p:ext uri="{BB962C8B-B14F-4D97-AF65-F5344CB8AC3E}">
        <p14:creationId xmlns:p14="http://schemas.microsoft.com/office/powerpoint/2010/main" val="566689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A                    A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6                    1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4    Find smallest   4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8      and swap      8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10      with A[0]    10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1                    6</a:t>
            </a:r>
          </a:p>
          <a:p>
            <a:pPr>
              <a:buFontTx/>
              <a:buNone/>
            </a:pPr>
            <a:endParaRPr lang="en-US" sz="1800">
              <a:latin typeface="Courier New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A                    A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1                    1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4      Find 2nd      4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8    smallest and    8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10   swap with A[1]  10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6                    6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A                    A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1                    1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4      Find 3rd      4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8    smallest and    6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10   swap with A[2]  10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6                    8</a:t>
            </a:r>
          </a:p>
          <a:p>
            <a:pPr>
              <a:buFontTx/>
              <a:buNone/>
            </a:pPr>
            <a:endParaRPr lang="en-US" sz="1800">
              <a:latin typeface="Courier New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A                    A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1                    1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4      Find 4th      4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6    smallest and    6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10   swap with A[3]   8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 8                   10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066800" y="2362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990600" y="3657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066800" y="49530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1066800" y="5943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50292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5029200" y="3657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5029200" y="4953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5029200" y="5867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1143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 flipV="1">
            <a:off x="1219200" y="5181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5105400" y="3048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5105400" y="548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31242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31242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33528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7315200" y="3200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7315200" y="3352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7391400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7391400" y="5715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Notes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array has N elements, process of finding smallest repeated N-1 times (outer loop)</a:t>
            </a:r>
          </a:p>
          <a:p>
            <a:r>
              <a:rPr lang="en-US"/>
              <a:t>Each iteration requires search for smallest value (inner loop)</a:t>
            </a:r>
          </a:p>
          <a:p>
            <a:r>
              <a:rPr lang="en-US"/>
              <a:t>After inner loop, two array members must be swapped</a:t>
            </a:r>
          </a:p>
          <a:p>
            <a:r>
              <a:rPr lang="en-US"/>
              <a:t>Can search for largest member to get descending-order sort</a:t>
            </a:r>
          </a:p>
        </p:txBody>
      </p:sp>
    </p:spTree>
    <p:extLst>
      <p:ext uri="{BB962C8B-B14F-4D97-AF65-F5344CB8AC3E}">
        <p14:creationId xmlns:p14="http://schemas.microsoft.com/office/powerpoint/2010/main" val="703467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038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For J is 0 to N-2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Find smallest value in A[J], A[J+1] .. A[N-1]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Store subscript of smallest in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Swap A[J] and A[Index]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Find smallest in A[J..N-1]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Suppose J is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Smallest = A[0];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for (K = 1; K &lt; N; K++)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   if (A[K] &lt; Smallest)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      Smallest = A[K];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latin typeface="Courier New" charset="0"/>
              </a:rPr>
              <a:t>A    K   Smallest</a:t>
            </a:r>
          </a:p>
          <a:p>
            <a:pPr>
              <a:buFontTx/>
              <a:buNone/>
            </a:pPr>
            <a:r>
              <a:rPr lang="en-US" sz="2400">
                <a:latin typeface="Courier New" charset="0"/>
              </a:rPr>
              <a:t>6           6</a:t>
            </a:r>
          </a:p>
          <a:p>
            <a:pPr>
              <a:buFontTx/>
              <a:buNone/>
            </a:pPr>
            <a:r>
              <a:rPr lang="en-US" sz="2400">
                <a:latin typeface="Courier New" charset="0"/>
              </a:rPr>
              <a:t>4    1      4</a:t>
            </a:r>
          </a:p>
          <a:p>
            <a:pPr>
              <a:buFontTx/>
              <a:buNone/>
            </a:pPr>
            <a:r>
              <a:rPr lang="en-US" sz="2400">
                <a:latin typeface="Courier New" charset="0"/>
              </a:rPr>
              <a:t>8    2      </a:t>
            </a:r>
          </a:p>
          <a:p>
            <a:pPr>
              <a:buFontTx/>
              <a:buNone/>
            </a:pPr>
            <a:r>
              <a:rPr lang="en-US" sz="2400">
                <a:latin typeface="Courier New" charset="0"/>
              </a:rPr>
              <a:t>10   3</a:t>
            </a:r>
          </a:p>
          <a:p>
            <a:pPr>
              <a:buFontTx/>
              <a:buNone/>
            </a:pPr>
            <a:r>
              <a:rPr lang="en-US" sz="2400">
                <a:latin typeface="Courier New" charset="0"/>
              </a:rPr>
              <a:t>1    4      1</a:t>
            </a:r>
          </a:p>
          <a:p>
            <a:pPr>
              <a:buFontTx/>
              <a:buNone/>
            </a:pPr>
            <a:endParaRPr lang="en-US" sz="2400">
              <a:latin typeface="Courier New" charset="0"/>
            </a:endParaRPr>
          </a:p>
          <a:p>
            <a:pPr>
              <a:buFontTx/>
              <a:buNone/>
            </a:pPr>
            <a:r>
              <a:rPr lang="en-US"/>
              <a:t>But we need location of smallest, not its value to swap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46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038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Find location of smallest rather than value: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SmallAt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for (K = 1; K &lt; N; K++)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if (A[K] &lt; A[SmallAt])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  SmallAt = 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Swapping two elements: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Temp = A[J];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A[J] = A[SmallAt];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A[SmallAt] = Temp;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J is 0, find smallest:</a:t>
            </a:r>
          </a:p>
          <a:p>
            <a:pPr lvl="1">
              <a:buFontTx/>
              <a:buNone/>
            </a:pPr>
            <a:r>
              <a:rPr lang="en-US" sz="2000">
                <a:latin typeface="Courier New" charset="0"/>
              </a:rPr>
              <a:t>A    K   SmallAt</a:t>
            </a:r>
          </a:p>
          <a:p>
            <a:pPr lvl="1">
              <a:buFontTx/>
              <a:buNone/>
            </a:pPr>
            <a:r>
              <a:rPr lang="en-US" sz="2000">
                <a:latin typeface="Courier New" charset="0"/>
              </a:rPr>
              <a:t>6           0</a:t>
            </a:r>
          </a:p>
          <a:p>
            <a:pPr lvl="1">
              <a:buFontTx/>
              <a:buNone/>
            </a:pPr>
            <a:r>
              <a:rPr lang="en-US" sz="2000">
                <a:latin typeface="Courier New" charset="0"/>
              </a:rPr>
              <a:t>4    1      1</a:t>
            </a:r>
          </a:p>
          <a:p>
            <a:pPr lvl="1">
              <a:buFontTx/>
              <a:buNone/>
            </a:pPr>
            <a:r>
              <a:rPr lang="en-US" sz="2000">
                <a:latin typeface="Courier New" charset="0"/>
              </a:rPr>
              <a:t>8    2      </a:t>
            </a:r>
          </a:p>
          <a:p>
            <a:pPr lvl="1">
              <a:buFontTx/>
              <a:buNone/>
            </a:pPr>
            <a:r>
              <a:rPr lang="en-US" sz="2000">
                <a:latin typeface="Courier New" charset="0"/>
              </a:rPr>
              <a:t>10   3</a:t>
            </a:r>
          </a:p>
          <a:p>
            <a:pPr lvl="1">
              <a:buFontTx/>
              <a:buNone/>
            </a:pPr>
            <a:r>
              <a:rPr lang="en-US" sz="2000">
                <a:latin typeface="Courier New" charset="0"/>
              </a:rPr>
              <a:t>1    4      4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Swap A[SmallAt],A[0]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80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Arrays: Linear Search and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Search an array for a </a:t>
            </a:r>
            <a:r>
              <a:rPr lang="en-US" i="1" dirty="0"/>
              <a:t>key value</a:t>
            </a:r>
          </a:p>
          <a:p>
            <a:r>
              <a:rPr lang="en-US" dirty="0"/>
              <a:t>Linear search or Sequential search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Compare each element of array with key value</a:t>
            </a:r>
          </a:p>
          <a:p>
            <a:pPr lvl="1"/>
            <a:r>
              <a:rPr lang="en-US" dirty="0"/>
              <a:t>Useful for small and unsorted arrays</a:t>
            </a:r>
          </a:p>
          <a:p>
            <a:r>
              <a:rPr lang="en-US" dirty="0"/>
              <a:t>Binary search </a:t>
            </a:r>
          </a:p>
          <a:p>
            <a:pPr lvl="1"/>
            <a:r>
              <a:rPr lang="en-US" dirty="0"/>
              <a:t>For sorted arrays</a:t>
            </a:r>
          </a:p>
          <a:p>
            <a:pPr lvl="1"/>
            <a:r>
              <a:rPr lang="en-US" dirty="0"/>
              <a:t>Compares </a:t>
            </a:r>
            <a:r>
              <a:rPr lang="en-US" b="1" dirty="0">
                <a:latin typeface="Courier New" charset="0"/>
              </a:rPr>
              <a:t>middle</a:t>
            </a:r>
            <a:r>
              <a:rPr lang="en-US" dirty="0"/>
              <a:t> element with </a:t>
            </a:r>
            <a:r>
              <a:rPr lang="en-US" b="1" dirty="0">
                <a:latin typeface="Courier New" charset="0"/>
              </a:rPr>
              <a:t>key</a:t>
            </a:r>
          </a:p>
          <a:p>
            <a:pPr lvl="2"/>
            <a:r>
              <a:rPr lang="en-US" dirty="0"/>
              <a:t>If equal, match found</a:t>
            </a:r>
          </a:p>
          <a:p>
            <a:pPr lvl="2"/>
            <a:r>
              <a:rPr lang="en-US" dirty="0"/>
              <a:t>If </a:t>
            </a:r>
            <a:r>
              <a:rPr lang="en-US" b="1" dirty="0">
                <a:latin typeface="Courier New" charset="0"/>
              </a:rPr>
              <a:t>key &lt; middle</a:t>
            </a:r>
            <a:r>
              <a:rPr lang="en-US" dirty="0"/>
              <a:t>, looks in first half of array</a:t>
            </a:r>
          </a:p>
          <a:p>
            <a:pPr lvl="2"/>
            <a:r>
              <a:rPr lang="en-US" dirty="0"/>
              <a:t>If </a:t>
            </a:r>
            <a:r>
              <a:rPr lang="en-US" b="1" dirty="0">
                <a:latin typeface="Courier New" charset="0"/>
              </a:rPr>
              <a:t>key &gt; middle</a:t>
            </a:r>
            <a:r>
              <a:rPr lang="en-US" dirty="0"/>
              <a:t>, looks in last half</a:t>
            </a:r>
          </a:p>
          <a:p>
            <a:pPr lvl="2"/>
            <a:r>
              <a:rPr lang="en-US" dirty="0"/>
              <a:t>Repeat</a:t>
            </a:r>
          </a:p>
          <a:p>
            <a:pPr lvl="1"/>
            <a:r>
              <a:rPr lang="en-US" dirty="0"/>
              <a:t>Very fast; at most n steps, where 2</a:t>
            </a:r>
            <a:r>
              <a:rPr lang="en-US" baseline="30000" dirty="0"/>
              <a:t>n</a:t>
            </a:r>
            <a:r>
              <a:rPr lang="en-US" dirty="0"/>
              <a:t> &gt; number of elements</a:t>
            </a:r>
          </a:p>
          <a:p>
            <a:pPr lvl="2"/>
            <a:r>
              <a:rPr lang="en-US" dirty="0"/>
              <a:t>30 element array takes at most 5 steps</a:t>
            </a:r>
          </a:p>
          <a:p>
            <a:pPr lvl="3"/>
            <a:r>
              <a:rPr lang="en-US" dirty="0"/>
              <a:t>2</a:t>
            </a:r>
            <a:r>
              <a:rPr lang="en-US" baseline="30000" dirty="0"/>
              <a:t>5</a:t>
            </a:r>
            <a:r>
              <a:rPr lang="en-US" dirty="0"/>
              <a:t> &gt; 30 so at most 5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One-Dimensional Arrays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 dirty="0"/>
              <a:t>To declare an array, we must specify the </a:t>
            </a:r>
            <a:r>
              <a:rPr sz="2800" i="1" dirty="0"/>
              <a:t>type</a:t>
            </a:r>
            <a:r>
              <a:rPr sz="2800" dirty="0"/>
              <a:t> of the array’s elements and the </a:t>
            </a:r>
            <a:r>
              <a:rPr sz="2800" i="1" dirty="0"/>
              <a:t>number</a:t>
            </a:r>
            <a:r>
              <a:rPr sz="2800" dirty="0"/>
              <a:t> of elements: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	int a[10];</a:t>
            </a:r>
          </a:p>
          <a:p>
            <a:pPr lvl="0">
              <a:defRPr sz="1800"/>
            </a:pPr>
            <a:r>
              <a:rPr sz="2800" dirty="0"/>
              <a:t>The elements may be of any type; the length of the array can be any (integer) constant expression.</a:t>
            </a:r>
          </a:p>
          <a:p>
            <a:pPr lvl="0">
              <a:defRPr sz="1800"/>
            </a:pPr>
            <a:r>
              <a:rPr sz="2800" dirty="0"/>
              <a:t>Us</a:t>
            </a:r>
            <a:r>
              <a:rPr lang="en-US" sz="2800" dirty="0"/>
              <a:t>e</a:t>
            </a:r>
            <a:r>
              <a:rPr sz="2800" dirty="0"/>
              <a:t> a macro to define the length of an array 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#define N 10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	int a[N];</a:t>
            </a:r>
          </a:p>
        </p:txBody>
      </p:sp>
    </p:spTree>
    <p:extLst>
      <p:ext uri="{BB962C8B-B14F-4D97-AF65-F5344CB8AC3E}">
        <p14:creationId xmlns:p14="http://schemas.microsoft.com/office/powerpoint/2010/main" val="4297349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Subscripting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To access an array element, write the array name followed by an integer value in square brackets.</a:t>
            </a:r>
          </a:p>
          <a:p>
            <a:pPr lvl="0">
              <a:defRPr sz="1800"/>
            </a:pPr>
            <a:r>
              <a:rPr sz="2800"/>
              <a:t>This is referred to as </a:t>
            </a:r>
            <a:r>
              <a:rPr sz="2800" b="1" i="1"/>
              <a:t>subscripting</a:t>
            </a:r>
            <a:r>
              <a:rPr sz="2800"/>
              <a:t> or </a:t>
            </a:r>
            <a:r>
              <a:rPr sz="2800" b="1" i="1"/>
              <a:t>indexing</a:t>
            </a:r>
            <a:r>
              <a:rPr sz="2800"/>
              <a:t> the array.</a:t>
            </a:r>
          </a:p>
          <a:p>
            <a:pPr lvl="0">
              <a:defRPr sz="1800"/>
            </a:pPr>
            <a:r>
              <a:rPr sz="2800"/>
              <a:t>The elements of an array of length </a:t>
            </a:r>
            <a:r>
              <a:rPr sz="2800" i="1"/>
              <a:t>n</a:t>
            </a:r>
            <a:r>
              <a:rPr sz="2800"/>
              <a:t> are indexed from 0 to </a:t>
            </a:r>
            <a:r>
              <a:rPr sz="2800" i="1"/>
              <a:t>n</a:t>
            </a:r>
            <a:r>
              <a:rPr sz="2800"/>
              <a:t> – 1.</a:t>
            </a:r>
          </a:p>
          <a:p>
            <a:pPr lvl="0">
              <a:defRPr sz="1800"/>
            </a:pPr>
            <a:r>
              <a:rPr sz="2800"/>
              <a:t>If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800"/>
              <a:t> is an array of length 10, its elements are designated by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a[0]</a:t>
            </a:r>
            <a:r>
              <a:rPr sz="2800"/>
              <a:t>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r>
              <a:rPr sz="2800"/>
              <a:t>, …,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a[9]</a:t>
            </a:r>
            <a:r>
              <a:rPr sz="2800"/>
              <a:t>:</a:t>
            </a:r>
          </a:p>
        </p:txBody>
      </p:sp>
      <p:pic>
        <p:nvPicPr>
          <p:cNvPr id="80" name="c8-1-2.png" descr="c8-1-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900" y="5384800"/>
            <a:ext cx="5311775" cy="8858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2696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Subscripting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Expressions of the form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sz="2800"/>
              <a:t> are values, so they can be used in the same way as ordinary variables: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a[0] = 1;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printf("%d\n", a[5]);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++a[i];</a:t>
            </a:r>
          </a:p>
          <a:p>
            <a:pPr lvl="0">
              <a:defRPr sz="1800"/>
            </a:pPr>
            <a:r>
              <a:rPr sz="2800"/>
              <a:t>In general, if an array contains elements of type </a:t>
            </a:r>
            <a:r>
              <a:rPr sz="2800" i="1"/>
              <a:t>T</a:t>
            </a:r>
            <a:r>
              <a:rPr sz="2800"/>
              <a:t>, then each element of the array is treated as if it were a variable of type </a:t>
            </a:r>
            <a:r>
              <a:rPr sz="2800" i="1"/>
              <a:t>T</a:t>
            </a:r>
            <a:r>
              <a:rPr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7573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Subscripting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80772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Many programs contain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2400"/>
              <a:t> loops whose job is to perform some operation on every element in an array.</a:t>
            </a:r>
          </a:p>
          <a:p>
            <a:pPr marL="293914" lvl="0" indent="-293914">
              <a:spcBef>
                <a:spcPts val="500"/>
              </a:spcBef>
              <a:defRPr sz="1800"/>
            </a:pPr>
            <a:r>
              <a:rPr sz="2400"/>
              <a:t>Examples of typical operations on an array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400"/>
              <a:t> of length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400"/>
              <a:t>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for (i = 0; i &lt; N; i++)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  a[i] = 0;             /* clears a */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for (i = 0; i &lt; N; i++)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  scanf("%d", &amp;a[i]);   /* reads data into a */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for (i = 0; i &lt; N; i++)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  sum += a[i];          /* sums the elements of a */</a:t>
            </a:r>
          </a:p>
        </p:txBody>
      </p:sp>
    </p:spTree>
    <p:extLst>
      <p:ext uri="{BB962C8B-B14F-4D97-AF65-F5344CB8AC3E}">
        <p14:creationId xmlns:p14="http://schemas.microsoft.com/office/powerpoint/2010/main" val="3025769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Subscripting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C doesn’t require that subscript bounds be checked; if a subscript goes out of range, the program’s behavior is undefined.</a:t>
            </a:r>
          </a:p>
          <a:p>
            <a:pPr lvl="0">
              <a:defRPr sz="1800"/>
            </a:pPr>
            <a:r>
              <a:rPr sz="2800"/>
              <a:t>A common mistake: forgetting that an array with </a:t>
            </a:r>
            <a:r>
              <a:rPr sz="2800" i="1"/>
              <a:t>n</a:t>
            </a:r>
            <a:r>
              <a:rPr sz="2800"/>
              <a:t> elements is indexed from 0 to </a:t>
            </a:r>
            <a:r>
              <a:rPr sz="2800" i="1"/>
              <a:t>n</a:t>
            </a:r>
            <a:r>
              <a:rPr sz="2800"/>
              <a:t> – 1, not 1 to </a:t>
            </a:r>
            <a:r>
              <a:rPr sz="2800" i="1"/>
              <a:t>n</a:t>
            </a:r>
            <a:r>
              <a:rPr sz="2800"/>
              <a:t>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int a[10], i;</a:t>
            </a:r>
          </a:p>
          <a:p>
            <a:pPr lvl="0">
              <a:lnSpc>
                <a:spcPct val="50000"/>
              </a:lnSpc>
              <a:spcBef>
                <a:spcPts val="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 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for (i = 1; i &lt;= 10; i++)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  a[i] = 0;</a:t>
            </a:r>
          </a:p>
          <a:p>
            <a:pPr lvl="0">
              <a:buSzTx/>
              <a:buNone/>
              <a:defRPr sz="1800"/>
            </a:pPr>
            <a:r>
              <a:rPr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50567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82F25"/>
                </a:solidFill>
              </a:rPr>
              <a:t>Array Subscripting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/>
              <a:t>An array subscript may be any integer expression: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a[i+j*10] = 0;</a:t>
            </a:r>
          </a:p>
          <a:p>
            <a:pPr lvl="0">
              <a:defRPr sz="1800"/>
            </a:pPr>
            <a:r>
              <a:rPr sz="2800"/>
              <a:t>The expression can even have side effects: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i = 0;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while (i &lt; N)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	  a[i++] = 0;</a:t>
            </a:r>
          </a:p>
        </p:txBody>
      </p:sp>
    </p:spTree>
    <p:extLst>
      <p:ext uri="{BB962C8B-B14F-4D97-AF65-F5344CB8AC3E}">
        <p14:creationId xmlns:p14="http://schemas.microsoft.com/office/powerpoint/2010/main" val="27048745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1884</Words>
  <Application>Microsoft Office PowerPoint</Application>
  <PresentationFormat>On-screen Show (4:3)</PresentationFormat>
  <Paragraphs>316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Office Theme</vt:lpstr>
      <vt:lpstr>Arrays</vt:lpstr>
      <vt:lpstr>Scalar Variables versus Aggregate Variables</vt:lpstr>
      <vt:lpstr>One-Dimensional Arrays</vt:lpstr>
      <vt:lpstr>One-Dimensional Arrays</vt:lpstr>
      <vt:lpstr>Array Subscripting</vt:lpstr>
      <vt:lpstr>Array Subscripting</vt:lpstr>
      <vt:lpstr>Array Subscripting</vt:lpstr>
      <vt:lpstr>Array Subscripting</vt:lpstr>
      <vt:lpstr>Array Subscripting</vt:lpstr>
      <vt:lpstr>Array Subscripting</vt:lpstr>
      <vt:lpstr>Array Initialization</vt:lpstr>
      <vt:lpstr>Array Initialization</vt:lpstr>
      <vt:lpstr>Array Initialization</vt:lpstr>
      <vt:lpstr>Array Programming Style</vt:lpstr>
      <vt:lpstr>Using the sizeof Operator with Arrays</vt:lpstr>
      <vt:lpstr>Using the sizeof Operator with Arrays</vt:lpstr>
      <vt:lpstr>Using the sizeof Operator with Arrays</vt:lpstr>
      <vt:lpstr>Using the sizeof Operator with Arrays</vt:lpstr>
      <vt:lpstr>Multidimensional Arrays</vt:lpstr>
      <vt:lpstr>Multidimensional Arrays</vt:lpstr>
      <vt:lpstr>Multidimensional Arrays</vt:lpstr>
      <vt:lpstr>Multidimensional Arrays</vt:lpstr>
      <vt:lpstr>Initializing a Multidimensional Array</vt:lpstr>
      <vt:lpstr>Initializing a Multidimensional Array</vt:lpstr>
      <vt:lpstr>Initializing a Multidimensional Array</vt:lpstr>
      <vt:lpstr>Initializing a Multidimensional Array</vt:lpstr>
      <vt:lpstr>Constant Arrays</vt:lpstr>
      <vt:lpstr>Constant Arrays</vt:lpstr>
      <vt:lpstr>Character Arrays</vt:lpstr>
      <vt:lpstr>Passing Arrays to Functions</vt:lpstr>
      <vt:lpstr>Sorting Arrays</vt:lpstr>
      <vt:lpstr>Selection Sorting</vt:lpstr>
      <vt:lpstr>Selection Sort Example</vt:lpstr>
      <vt:lpstr>Selection Sort Notes</vt:lpstr>
      <vt:lpstr>Selection Sort Algorithm</vt:lpstr>
      <vt:lpstr>Selection Sort Algorithm</vt:lpstr>
      <vt:lpstr>Searching Arrays: Linear Search and Binary Search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1 - C</dc:title>
  <dc:subject/>
  <dc:creator>Tricha</dc:creator>
  <cp:keywords/>
  <dc:description/>
  <cp:lastModifiedBy>IMT2019043 Kautuk Raj</cp:lastModifiedBy>
  <cp:revision>75</cp:revision>
  <dcterms:created xsi:type="dcterms:W3CDTF">2017-07-14T03:41:02Z</dcterms:created>
  <dcterms:modified xsi:type="dcterms:W3CDTF">2019-09-19T14:38:28Z</dcterms:modified>
  <cp:category/>
</cp:coreProperties>
</file>