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media/audio1.bin" ContentType="audio/unknown"/>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6"/>
  </p:notesMasterIdLst>
  <p:sldIdLst>
    <p:sldId id="256" r:id="rId2"/>
    <p:sldId id="342" r:id="rId3"/>
    <p:sldId id="343" r:id="rId4"/>
    <p:sldId id="420" r:id="rId5"/>
    <p:sldId id="421" r:id="rId6"/>
    <p:sldId id="257" r:id="rId7"/>
    <p:sldId id="422" r:id="rId8"/>
    <p:sldId id="258" r:id="rId9"/>
    <p:sldId id="423" r:id="rId10"/>
    <p:sldId id="259" r:id="rId11"/>
    <p:sldId id="344" r:id="rId12"/>
    <p:sldId id="345" r:id="rId13"/>
    <p:sldId id="296" r:id="rId14"/>
    <p:sldId id="260" r:id="rId15"/>
    <p:sldId id="297" r:id="rId16"/>
    <p:sldId id="261" r:id="rId17"/>
    <p:sldId id="298" r:id="rId18"/>
    <p:sldId id="300" r:id="rId19"/>
    <p:sldId id="299" r:id="rId20"/>
    <p:sldId id="346" r:id="rId21"/>
    <p:sldId id="347" r:id="rId22"/>
    <p:sldId id="301" r:id="rId23"/>
    <p:sldId id="348" r:id="rId24"/>
    <p:sldId id="302" r:id="rId25"/>
    <p:sldId id="326" r:id="rId26"/>
    <p:sldId id="349" r:id="rId27"/>
    <p:sldId id="350" r:id="rId28"/>
    <p:sldId id="351" r:id="rId29"/>
    <p:sldId id="352" r:id="rId30"/>
    <p:sldId id="353" r:id="rId31"/>
    <p:sldId id="354" r:id="rId32"/>
    <p:sldId id="355" r:id="rId33"/>
    <p:sldId id="356" r:id="rId34"/>
    <p:sldId id="357" r:id="rId35"/>
    <p:sldId id="358" r:id="rId36"/>
    <p:sldId id="359" r:id="rId37"/>
    <p:sldId id="327" r:id="rId38"/>
    <p:sldId id="328" r:id="rId39"/>
    <p:sldId id="329" r:id="rId40"/>
    <p:sldId id="330" r:id="rId41"/>
    <p:sldId id="331" r:id="rId42"/>
    <p:sldId id="332" r:id="rId43"/>
    <p:sldId id="333" r:id="rId44"/>
    <p:sldId id="334"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35" r:id="rId59"/>
    <p:sldId id="336" r:id="rId60"/>
    <p:sldId id="337" r:id="rId61"/>
    <p:sldId id="338" r:id="rId62"/>
    <p:sldId id="303" r:id="rId63"/>
    <p:sldId id="304" r:id="rId64"/>
    <p:sldId id="305" r:id="rId65"/>
    <p:sldId id="306" r:id="rId66"/>
    <p:sldId id="307" r:id="rId67"/>
    <p:sldId id="308" r:id="rId68"/>
    <p:sldId id="309" r:id="rId69"/>
    <p:sldId id="310" r:id="rId70"/>
    <p:sldId id="311" r:id="rId71"/>
    <p:sldId id="312" r:id="rId72"/>
    <p:sldId id="313" r:id="rId73"/>
    <p:sldId id="277" r:id="rId74"/>
    <p:sldId id="278" r:id="rId75"/>
    <p:sldId id="279" r:id="rId76"/>
    <p:sldId id="280" r:id="rId77"/>
    <p:sldId id="286" r:id="rId78"/>
    <p:sldId id="287" r:id="rId79"/>
    <p:sldId id="292" r:id="rId80"/>
    <p:sldId id="293" r:id="rId81"/>
    <p:sldId id="294" r:id="rId82"/>
    <p:sldId id="295" r:id="rId83"/>
    <p:sldId id="339" r:id="rId84"/>
    <p:sldId id="340" r:id="rId85"/>
    <p:sldId id="341" r:id="rId86"/>
    <p:sldId id="468" r:id="rId87"/>
    <p:sldId id="469" r:id="rId88"/>
    <p:sldId id="470" r:id="rId89"/>
    <p:sldId id="471" r:id="rId90"/>
    <p:sldId id="373"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94" r:id="rId106"/>
    <p:sldId id="428" r:id="rId107"/>
    <p:sldId id="395" r:id="rId108"/>
    <p:sldId id="429" r:id="rId109"/>
    <p:sldId id="396" r:id="rId110"/>
    <p:sldId id="454" r:id="rId111"/>
    <p:sldId id="455" r:id="rId112"/>
    <p:sldId id="456" r:id="rId113"/>
    <p:sldId id="430" r:id="rId114"/>
    <p:sldId id="457" r:id="rId115"/>
    <p:sldId id="431" r:id="rId116"/>
    <p:sldId id="432" r:id="rId117"/>
    <p:sldId id="433" r:id="rId118"/>
    <p:sldId id="434" r:id="rId119"/>
    <p:sldId id="435" r:id="rId120"/>
    <p:sldId id="458" r:id="rId121"/>
    <p:sldId id="459" r:id="rId122"/>
    <p:sldId id="460" r:id="rId123"/>
    <p:sldId id="461" r:id="rId124"/>
    <p:sldId id="462" r:id="rId125"/>
    <p:sldId id="463" r:id="rId126"/>
    <p:sldId id="464" r:id="rId127"/>
    <p:sldId id="465" r:id="rId128"/>
    <p:sldId id="466" r:id="rId129"/>
    <p:sldId id="467" r:id="rId130"/>
    <p:sldId id="403" r:id="rId131"/>
    <p:sldId id="397" r:id="rId132"/>
    <p:sldId id="398" r:id="rId133"/>
    <p:sldId id="404" r:id="rId134"/>
    <p:sldId id="399" r:id="rId135"/>
    <p:sldId id="400" r:id="rId136"/>
    <p:sldId id="405" r:id="rId137"/>
    <p:sldId id="401" r:id="rId138"/>
    <p:sldId id="402" r:id="rId139"/>
    <p:sldId id="406" r:id="rId140"/>
    <p:sldId id="407" r:id="rId141"/>
    <p:sldId id="408" r:id="rId142"/>
    <p:sldId id="409" r:id="rId143"/>
    <p:sldId id="410" r:id="rId144"/>
    <p:sldId id="411" r:id="rId145"/>
    <p:sldId id="412" r:id="rId146"/>
    <p:sldId id="413" r:id="rId147"/>
    <p:sldId id="414" r:id="rId148"/>
    <p:sldId id="415" r:id="rId149"/>
    <p:sldId id="416" r:id="rId150"/>
    <p:sldId id="417" r:id="rId151"/>
    <p:sldId id="418" r:id="rId152"/>
    <p:sldId id="419" r:id="rId153"/>
    <p:sldId id="436" r:id="rId154"/>
    <p:sldId id="437" r:id="rId155"/>
    <p:sldId id="438" r:id="rId156"/>
    <p:sldId id="439" r:id="rId157"/>
    <p:sldId id="440" r:id="rId158"/>
    <p:sldId id="441" r:id="rId159"/>
    <p:sldId id="442" r:id="rId160"/>
    <p:sldId id="444" r:id="rId161"/>
    <p:sldId id="445" r:id="rId162"/>
    <p:sldId id="446" r:id="rId163"/>
    <p:sldId id="447" r:id="rId164"/>
    <p:sldId id="453" r:id="rId1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C. Seacord" initials="rCs" lastIdx="3" clrIdx="0"/>
  <p:cmAuthor id="1" name="Tricha Anjali" initials="TA"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90" autoAdjust="0"/>
  </p:normalViewPr>
  <p:slideViewPr>
    <p:cSldViewPr snapToGrid="0" snapToObjects="1">
      <p:cViewPr varScale="1">
        <p:scale>
          <a:sx n="97" d="100"/>
          <a:sy n="97" d="100"/>
        </p:scale>
        <p:origin x="-528" y="-96"/>
      </p:cViewPr>
      <p:guideLst>
        <p:guide orient="horz" pos="2160"/>
        <p:guide pos="2880"/>
      </p:guideLst>
    </p:cSldViewPr>
  </p:slideViewPr>
  <p:notesTextViewPr>
    <p:cViewPr>
      <p:scale>
        <a:sx n="100" d="100"/>
        <a:sy n="100" d="100"/>
      </p:scale>
      <p:origin x="0" y="0"/>
    </p:cViewPr>
  </p:notesTextViewPr>
  <p:sorterViewPr>
    <p:cViewPr>
      <p:scale>
        <a:sx n="119" d="100"/>
        <a:sy n="119" d="100"/>
      </p:scale>
      <p:origin x="0" y="29184"/>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notesMaster" Target="notesMasters/notesMaster1.xml"/><Relationship Id="rId167" Type="http://schemas.openxmlformats.org/officeDocument/2006/relationships/printerSettings" Target="printerSettings/printerSettings1.bin"/><Relationship Id="rId168" Type="http://schemas.openxmlformats.org/officeDocument/2006/relationships/commentAuthors" Target="commentAuthors.xml"/><Relationship Id="rId16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C57704-AE7A-4141-8FDE-FBF3BA9DA1A7}" type="datetimeFigureOut">
              <a:rPr lang="en-US" smtClean="0"/>
              <a:t>05/11/17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046A3-F247-024D-AFED-615A3F8DBDC6}" type="slidenum">
              <a:rPr lang="en-US" smtClean="0"/>
              <a:t>‹#›</a:t>
            </a:fld>
            <a:endParaRPr lang="en-US"/>
          </a:p>
        </p:txBody>
      </p:sp>
    </p:spTree>
    <p:extLst>
      <p:ext uri="{BB962C8B-B14F-4D97-AF65-F5344CB8AC3E}">
        <p14:creationId xmlns:p14="http://schemas.microsoft.com/office/powerpoint/2010/main" val="1538226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83B65A4-D0A3-2E49-940A-E0A401180AA4}" type="slidenum">
              <a:rPr lang="en-US"/>
              <a:pPr>
                <a:defRPr/>
              </a:pPr>
              <a:t>3</a:t>
            </a:fld>
            <a:endParaRPr lang="en-US"/>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pPr>
              <a:defRPr/>
            </a:pPr>
            <a:r>
              <a:rPr lang="en-US">
                <a:cs typeface="+mn-cs"/>
              </a:rPr>
              <a:t>Is there any questions so far?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B50EAF-A8DA-4248-B2DA-2BCC38A8EACA}" type="slidenum">
              <a:rPr lang="en-US"/>
              <a:pPr>
                <a:defRPr/>
              </a:pPr>
              <a:t>11</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p:txBody>
          <a:bodyPr/>
          <a:lstStyle/>
          <a:p>
            <a:pPr>
              <a:defRPr/>
            </a:pPr>
            <a:r>
              <a:rPr lang="en-US">
                <a:cs typeface="+mn-cs"/>
              </a:rPr>
              <a:t>In fact, pointers are commonly encountered elements in C. Do you remember the simple but mysterious good old friend scanf() statement when you learnt the standard I/O facilities in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965BDE-4203-3445-A727-C9AC75D57BE2}" type="slidenum">
              <a:rPr lang="en-US"/>
              <a:pPr>
                <a:defRPr/>
              </a:pPr>
              <a:t>12</a:t>
            </a:fld>
            <a:endParaRPr lang="en-US"/>
          </a:p>
        </p:txBody>
      </p:sp>
      <p:sp>
        <p:nvSpPr>
          <p:cNvPr id="65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p:txBody>
          <a:bodyPr/>
          <a:lstStyle/>
          <a:p>
            <a:pPr>
              <a:defRPr/>
            </a:pPr>
            <a:r>
              <a:rPr lang="en-US">
                <a:cs typeface="+mn-cs"/>
              </a:rPr>
              <a:t>This code segment appeared in the appetizer.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4385DD-6C14-F343-A146-7C1CB44D9E46}" type="slidenum">
              <a:rPr lang="en-US"/>
              <a:pPr>
                <a:defRPr/>
              </a:pPr>
              <a:t>23</a:t>
            </a:fld>
            <a:endParaRPr lang="en-US"/>
          </a:p>
        </p:txBody>
      </p:sp>
      <p:sp>
        <p:nvSpPr>
          <p:cNvPr id="86018"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a:defRPr/>
            </a:pPr>
            <a:r>
              <a:rPr lang="en-US">
                <a:cs typeface="+mn-cs"/>
              </a:rPr>
              <a:t>The program segment on the left is demonstrating </a:t>
            </a:r>
            <a:r>
              <a:rPr lang="ja-JP" altLang="en-US">
                <a:latin typeface="Arial"/>
                <a:cs typeface="+mn-cs"/>
              </a:rPr>
              <a:t>“</a:t>
            </a:r>
            <a:r>
              <a:rPr lang="en-US">
                <a:cs typeface="+mn-cs"/>
              </a:rPr>
              <a:t>pass by value</a:t>
            </a:r>
            <a:r>
              <a:rPr lang="ja-JP" altLang="en-US">
                <a:latin typeface="Arial"/>
                <a:cs typeface="+mn-cs"/>
              </a:rPr>
              <a:t>”</a:t>
            </a:r>
            <a:r>
              <a:rPr lang="en-US">
                <a:cs typeface="+mn-cs"/>
              </a:rPr>
              <a:t>, i.e. the value, actually a copy, of the variable i is passed as argument to function f().  The other program shows you </a:t>
            </a:r>
            <a:r>
              <a:rPr lang="ja-JP" altLang="en-US">
                <a:latin typeface="Arial"/>
                <a:cs typeface="+mn-cs"/>
              </a:rPr>
              <a:t>“</a:t>
            </a:r>
            <a:r>
              <a:rPr lang="en-US">
                <a:cs typeface="+mn-cs"/>
              </a:rPr>
              <a:t>pass by reference</a:t>
            </a:r>
            <a:r>
              <a:rPr lang="ja-JP" altLang="en-US">
                <a:latin typeface="Arial"/>
                <a:cs typeface="+mn-cs"/>
              </a:rPr>
              <a:t>”</a:t>
            </a:r>
            <a:r>
              <a:rPr lang="en-US">
                <a:cs typeface="+mn-cs"/>
              </a:rPr>
              <a:t>.  The address of the variable i is passed to f() instead, thus allowing us to modify the content stored in the variable.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5EFA2F-57E7-CD4E-A37E-B08476612274}" type="slidenum">
              <a:rPr lang="en-US"/>
              <a:pPr>
                <a:defRPr/>
              </a:pPr>
              <a:t>35</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p:txBody>
          <a:bodyPr/>
          <a:lstStyle/>
          <a:p>
            <a:pPr>
              <a:defRPr/>
            </a:pPr>
            <a:endParaRPr lang="en-GB">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2EDBBF-1DE4-0A45-AEA3-310E5E7CCC32}" type="datetimeFigureOut">
              <a:rPr lang="en-US" smtClean="0"/>
              <a:t>05/11/17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8269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05/11/17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415021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05/11/17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077139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992D3F-49FC-6849-BD4F-85CFB814A37B}" type="slidenum">
              <a:rPr lang="en-US"/>
              <a:pPr>
                <a:defRPr/>
              </a:pPr>
              <a:t>‹#›</a:t>
            </a:fld>
            <a:endParaRPr lang="en-US"/>
          </a:p>
        </p:txBody>
      </p:sp>
    </p:spTree>
    <p:extLst>
      <p:ext uri="{BB962C8B-B14F-4D97-AF65-F5344CB8AC3E}">
        <p14:creationId xmlns:p14="http://schemas.microsoft.com/office/powerpoint/2010/main" val="271969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54D27E-D4A9-764B-889A-50738DFC46A0}" type="slidenum">
              <a:rPr lang="en-US"/>
              <a:pPr>
                <a:defRPr/>
              </a:pPr>
              <a:t>‹#›</a:t>
            </a:fld>
            <a:endParaRPr lang="en-US"/>
          </a:p>
        </p:txBody>
      </p:sp>
    </p:spTree>
    <p:extLst>
      <p:ext uri="{BB962C8B-B14F-4D97-AF65-F5344CB8AC3E}">
        <p14:creationId xmlns:p14="http://schemas.microsoft.com/office/powerpoint/2010/main" val="4199105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870700" cy="685800"/>
          </a:xfrm>
        </p:spPr>
        <p:txBody>
          <a:bodyPr/>
          <a:lstStyle/>
          <a:p>
            <a:r>
              <a:rPr lang="en-US"/>
              <a:t>Click to edit Master title style</a:t>
            </a:r>
          </a:p>
        </p:txBody>
      </p:sp>
      <p:sp>
        <p:nvSpPr>
          <p:cNvPr id="3" name="Table Placeholder 2"/>
          <p:cNvSpPr>
            <a:spLocks noGrp="1"/>
          </p:cNvSpPr>
          <p:nvPr>
            <p:ph type="tbl" idx="1"/>
          </p:nvPr>
        </p:nvSpPr>
        <p:spPr>
          <a:xfrm>
            <a:off x="685800" y="1828800"/>
            <a:ext cx="7696200" cy="3657600"/>
          </a:xfrm>
        </p:spPr>
        <p:txBody>
          <a:bodyPr/>
          <a:lstStyle/>
          <a:p>
            <a:endParaRPr lang="en-US"/>
          </a:p>
        </p:txBody>
      </p:sp>
      <p:sp>
        <p:nvSpPr>
          <p:cNvPr id="4" name="Date Placeholder 3"/>
          <p:cNvSpPr>
            <a:spLocks noGrp="1"/>
          </p:cNvSpPr>
          <p:nvPr>
            <p:ph type="dt" sz="half" idx="10"/>
          </p:nvPr>
        </p:nvSpPr>
        <p:spPr>
          <a:xfrm>
            <a:off x="1371600" y="6248400"/>
            <a:ext cx="1905000" cy="457200"/>
          </a:xfrm>
        </p:spPr>
        <p:txBody>
          <a:bodyPr/>
          <a:lstStyle>
            <a:lvl1pPr>
              <a:defRPr/>
            </a:lvl1pPr>
          </a:lstStyle>
          <a:p>
            <a:endParaRPr lang="en-US" altLang="zh-TW"/>
          </a:p>
        </p:txBody>
      </p:sp>
      <p:sp>
        <p:nvSpPr>
          <p:cNvPr id="5" name="Footer Placeholder 4"/>
          <p:cNvSpPr>
            <a:spLocks noGrp="1"/>
          </p:cNvSpPr>
          <p:nvPr>
            <p:ph type="ftr" sz="quarter" idx="11"/>
          </p:nvPr>
        </p:nvSpPr>
        <p:spPr>
          <a:xfrm>
            <a:off x="3556000" y="6248400"/>
            <a:ext cx="2895600" cy="45720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718300" y="6248400"/>
            <a:ext cx="1905000" cy="457200"/>
          </a:xfrm>
        </p:spPr>
        <p:txBody>
          <a:bodyPr/>
          <a:lstStyle>
            <a:lvl1pPr>
              <a:defRPr/>
            </a:lvl1pPr>
          </a:lstStyle>
          <a:p>
            <a:fld id="{3156D772-A0A9-E348-BFE0-B46CFA0837D5}" type="slidenum">
              <a:rPr lang="zh-TW" altLang="en-US"/>
              <a:pPr/>
              <a:t>‹#›</a:t>
            </a:fld>
            <a:endParaRPr lang="en-US" altLang="zh-TW"/>
          </a:p>
        </p:txBody>
      </p:sp>
    </p:spTree>
    <p:extLst>
      <p:ext uri="{BB962C8B-B14F-4D97-AF65-F5344CB8AC3E}">
        <p14:creationId xmlns:p14="http://schemas.microsoft.com/office/powerpoint/2010/main" val="260629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05/11/17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782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EDBBF-1DE4-0A45-AEA3-310E5E7CCC32}" type="datetimeFigureOut">
              <a:rPr lang="en-US" smtClean="0"/>
              <a:t>05/11/17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86208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2EDBBF-1DE4-0A45-AEA3-310E5E7CCC32}" type="datetimeFigureOut">
              <a:rPr lang="en-US" smtClean="0"/>
              <a:t>05/11/17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3078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2EDBBF-1DE4-0A45-AEA3-310E5E7CCC32}" type="datetimeFigureOut">
              <a:rPr lang="en-US" smtClean="0"/>
              <a:t>05/11/17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5146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2EDBBF-1DE4-0A45-AEA3-310E5E7CCC32}" type="datetimeFigureOut">
              <a:rPr lang="en-US" smtClean="0"/>
              <a:t>05/11/17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65553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EDBBF-1DE4-0A45-AEA3-310E5E7CCC32}" type="datetimeFigureOut">
              <a:rPr lang="en-US" smtClean="0"/>
              <a:t>05/11/17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46695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05/11/17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3120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05/11/17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603247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EDBBF-1DE4-0A45-AEA3-310E5E7CCC32}" type="datetimeFigureOut">
              <a:rPr lang="en-US" smtClean="0"/>
              <a:t>05/11/17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A1421-B622-9144-970B-974BF037FFEB}" type="slidenum">
              <a:rPr lang="en-US" smtClean="0"/>
              <a:t>‹#›</a:t>
            </a:fld>
            <a:endParaRPr lang="en-US"/>
          </a:p>
        </p:txBody>
      </p:sp>
    </p:spTree>
    <p:extLst>
      <p:ext uri="{BB962C8B-B14F-4D97-AF65-F5344CB8AC3E}">
        <p14:creationId xmlns:p14="http://schemas.microsoft.com/office/powerpoint/2010/main" val="9615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rainyencyclopedia.com/encyclopedia/a/au/automatic_garbage_collection.html"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rainyencyclopedia.com/encyclopedia/m/me/memory_management.html"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rainyencyclopedia.com/encyclopedia/j/jo/john_mccarthy.html" TargetMode="External"/><Relationship Id="rId3" Type="http://schemas.openxmlformats.org/officeDocument/2006/relationships/hyperlink" Target="http://www.brainyencyclopedia.com/encyclopedia/l/li/lisp_programming_language.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9" Type="http://schemas.openxmlformats.org/officeDocument/2006/relationships/hyperlink" Target="http://www.brainyencyclopedia.com/encyclopedia/j/ja/java_programming_language.html" TargetMode="External"/><Relationship Id="rId20" Type="http://schemas.openxmlformats.org/officeDocument/2006/relationships/hyperlink" Target="http://www.brainyencyclopedia.com/encyclopedia/p/pi/pico_programming_language.html" TargetMode="External"/><Relationship Id="rId21" Type="http://schemas.openxmlformats.org/officeDocument/2006/relationships/hyperlink" Target="http://www.brainyencyclopedia.com/encyclopedia/p/py/python_programming_language.html" TargetMode="External"/><Relationship Id="rId22" Type="http://schemas.openxmlformats.org/officeDocument/2006/relationships/hyperlink" Target="http://www.brainyencyclopedia.com/encyclopedia/q/q_/q_programming_language.html" TargetMode="External"/><Relationship Id="rId23" Type="http://schemas.openxmlformats.org/officeDocument/2006/relationships/hyperlink" Target="http://www.brainyencyclopedia.com/encyclopedia/r/ru/ruby_programming_language.html" TargetMode="External"/><Relationship Id="rId24" Type="http://schemas.openxmlformats.org/officeDocument/2006/relationships/hyperlink" Target="http://www.brainyencyclopedia.com/encyclopedia/s/sc/scheme_programming_language.html" TargetMode="External"/><Relationship Id="rId25" Type="http://schemas.openxmlformats.org/officeDocument/2006/relationships/hyperlink" Target="http://www.brainyencyclopedia.com/encyclopedia/s/sm/smalltalk_programming_language.html" TargetMode="External"/><Relationship Id="rId26" Type="http://schemas.openxmlformats.org/officeDocument/2006/relationships/hyperlink" Target="http://www.brainyencyclopedia.com/encyclopedia/s/sn/snobol.html" TargetMode="External"/><Relationship Id="rId27" Type="http://schemas.openxmlformats.org/officeDocument/2006/relationships/hyperlink" Target="http://www.brainyencyclopedia.com/encyclopedia/t/tc/tcl.html" TargetMode="External"/><Relationship Id="rId28" Type="http://schemas.openxmlformats.org/officeDocument/2006/relationships/hyperlink" Target="http://www.brainyencyclopedia.com/encyclopedia/v/vi/visual_basic__net.html" TargetMode="External"/><Relationship Id="rId10" Type="http://schemas.openxmlformats.org/officeDocument/2006/relationships/hyperlink" Target="http://www.brainyencyclopedia.com/encyclopedia/j/ja/javascript.html" TargetMode="External"/><Relationship Id="rId11" Type="http://schemas.openxmlformats.org/officeDocument/2006/relationships/hyperlink" Target="http://www.brainyencyclopedia.com/encyclopedia/l/li/lisp_programming_language.html" TargetMode="External"/><Relationship Id="rId12" Type="http://schemas.openxmlformats.org/officeDocument/2006/relationships/hyperlink" Target="http://www.brainyencyclopedia.com/encyclopedia/l/lu/lua_programming_language.html" TargetMode="External"/><Relationship Id="rId13" Type="http://schemas.openxmlformats.org/officeDocument/2006/relationships/hyperlink" Target="http://www.brainyencyclopedia.com/encyclopedia/m/me/mercury_programming_language.html" TargetMode="External"/><Relationship Id="rId14" Type="http://schemas.openxmlformats.org/officeDocument/2006/relationships/hyperlink" Target="http://www.brainyencyclopedia.com/encyclopedia/m/mo/modula_3.html" TargetMode="External"/><Relationship Id="rId15" Type="http://schemas.openxmlformats.org/officeDocument/2006/relationships/hyperlink" Target="http://www.brainyencyclopedia.com/encyclopedia/m/mo/modula_2.html" TargetMode="External"/><Relationship Id="rId16" Type="http://schemas.openxmlformats.org/officeDocument/2006/relationships/hyperlink" Target="http://www.brainyencyclopedia.com/encyclopedia/m/ml/ml_programming_language.html" TargetMode="External"/><Relationship Id="rId17" Type="http://schemas.openxmlformats.org/officeDocument/2006/relationships/hyperlink" Target="http://www.brainyencyclopedia.com/encyclopedia/o/ob/oberon_programming_language.html" TargetMode="External"/><Relationship Id="rId18" Type="http://schemas.openxmlformats.org/officeDocument/2006/relationships/hyperlink" Target="http://www.brainyencyclopedia.com/encyclopedia/o/ob/oberon_2.html" TargetMode="External"/><Relationship Id="rId19" Type="http://schemas.openxmlformats.org/officeDocument/2006/relationships/hyperlink" Target="http://www.brainyencyclopedia.com/encyclopedia/p/pe/perl.html" TargetMode="External"/><Relationship Id="rId1" Type="http://schemas.openxmlformats.org/officeDocument/2006/relationships/slideLayout" Target="../slideLayouts/slideLayout2.xml"/><Relationship Id="rId2" Type="http://schemas.openxmlformats.org/officeDocument/2006/relationships/hyperlink" Target="http://www.brainyencyclopedia.com/encyclopedia/b/ba/basic_programming_language.html" TargetMode="External"/><Relationship Id="rId3" Type="http://schemas.openxmlformats.org/officeDocument/2006/relationships/hyperlink" Target="http://www.brainyencyclopedia.com/encyclopedia/c/c_/c_sharp_programming_language.html" TargetMode="External"/><Relationship Id="rId4" Type="http://schemas.openxmlformats.org/officeDocument/2006/relationships/hyperlink" Target="http://www.brainyencyclopedia.com/encyclopedia/c/ca/caml.html" TargetMode="External"/><Relationship Id="rId5" Type="http://schemas.openxmlformats.org/officeDocument/2006/relationships/hyperlink" Target="http://www.brainyencyclopedia.com/encyclopedia/d/d_/d_programming_language.html" TargetMode="External"/><Relationship Id="rId6" Type="http://schemas.openxmlformats.org/officeDocument/2006/relationships/hyperlink" Target="http://www.brainyencyclopedia.com/encyclopedia/d/dy/dylan_programming_language.html" TargetMode="External"/><Relationship Id="rId7" Type="http://schemas.openxmlformats.org/officeDocument/2006/relationships/hyperlink" Target="http://www.brainyencyclopedia.com/encyclopedia/e/ei/eiffel_programming_language.html" TargetMode="External"/><Relationship Id="rId8" Type="http://schemas.openxmlformats.org/officeDocument/2006/relationships/hyperlink" Target="http://www.brainyencyclopedia.com/encyclopedia/h/ha/haskell_programming_languag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rainyencyclopedia.com/encyclopedia/c/co/computer_bug.html" TargetMode="External"/><Relationship Id="rId3" Type="http://schemas.openxmlformats.org/officeDocument/2006/relationships/hyperlink" Target="http://www.brainyencyclopedia.com/encyclopedia/b/bu/buffer.html"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Pointers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62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cs typeface="+mj-cs"/>
              </a:rPr>
              <a:t>Pointers</a:t>
            </a:r>
          </a:p>
        </p:txBody>
      </p:sp>
      <p:sp>
        <p:nvSpPr>
          <p:cNvPr id="7171" name="Rectangle 3"/>
          <p:cNvSpPr>
            <a:spLocks noGrp="1" noChangeArrowheads="1"/>
          </p:cNvSpPr>
          <p:nvPr>
            <p:ph type="body" idx="1"/>
          </p:nvPr>
        </p:nvSpPr>
        <p:spPr/>
        <p:txBody>
          <a:bodyPr/>
          <a:lstStyle/>
          <a:p>
            <a:pPr eaLnBrk="1" hangingPunct="1">
              <a:defRPr/>
            </a:pPr>
            <a:r>
              <a:rPr lang="en-US">
                <a:cs typeface="+mn-cs"/>
              </a:rPr>
              <a:t>A pointer is simply a local variable that refers to a memory location on the heap</a:t>
            </a:r>
          </a:p>
          <a:p>
            <a:pPr eaLnBrk="1" hangingPunct="1">
              <a:defRPr/>
            </a:pPr>
            <a:r>
              <a:rPr lang="en-US">
                <a:cs typeface="+mn-cs"/>
              </a:rPr>
              <a:t>Accessing the pointer, actually references the memory on the heap</a:t>
            </a:r>
          </a:p>
        </p:txBody>
      </p:sp>
    </p:spTree>
    <p:extLst>
      <p:ext uri="{BB962C8B-B14F-4D97-AF65-F5344CB8AC3E}">
        <p14:creationId xmlns:p14="http://schemas.microsoft.com/office/powerpoint/2010/main" val="3770259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Arrays of Function Pointers</a:t>
            </a:r>
          </a:p>
        </p:txBody>
      </p:sp>
      <p:sp>
        <p:nvSpPr>
          <p:cNvPr id="61443" name="Rectangle 3"/>
          <p:cNvSpPr>
            <a:spLocks noGrp="1" noChangeArrowheads="1"/>
          </p:cNvSpPr>
          <p:nvPr>
            <p:ph type="body" idx="1"/>
          </p:nvPr>
        </p:nvSpPr>
        <p:spPr/>
        <p:txBody>
          <a:bodyPr/>
          <a:lstStyle/>
          <a:p>
            <a:pPr>
              <a:lnSpc>
                <a:spcPct val="80000"/>
              </a:lnSpc>
            </a:pPr>
            <a:r>
              <a:rPr lang="en-US" sz="2800"/>
              <a:t>C treats pointers to functions just like pointers to data therefore we can have arrays of pointers to functions</a:t>
            </a:r>
          </a:p>
          <a:p>
            <a:pPr>
              <a:lnSpc>
                <a:spcPct val="80000"/>
              </a:lnSpc>
            </a:pPr>
            <a:r>
              <a:rPr lang="en-US" sz="2800"/>
              <a:t>This offers the possibility to select a function using an index</a:t>
            </a:r>
          </a:p>
          <a:p>
            <a:pPr>
              <a:lnSpc>
                <a:spcPct val="80000"/>
              </a:lnSpc>
              <a:buFont typeface="Wingdings" charset="0"/>
              <a:buNone/>
            </a:pPr>
            <a:r>
              <a:rPr lang="en-US" sz="2800"/>
              <a:t>Eg.</a:t>
            </a:r>
          </a:p>
          <a:p>
            <a:pPr>
              <a:lnSpc>
                <a:spcPct val="80000"/>
              </a:lnSpc>
              <a:buFont typeface="Wingdings" charset="0"/>
              <a:buNone/>
            </a:pPr>
            <a:r>
              <a:rPr lang="en-US" sz="2800"/>
              <a:t> suppose that we</a:t>
            </a:r>
            <a:r>
              <a:rPr lang="ja-JP" altLang="en-US" sz="2800">
                <a:latin typeface="Arial"/>
              </a:rPr>
              <a:t>’</a:t>
            </a:r>
            <a:r>
              <a:rPr lang="en-US" sz="2800"/>
              <a:t>re writing a program that displays a menu of commands for the user to choose from. We can write functions that implement these commands, then store pointers to the functions in an array:</a:t>
            </a:r>
          </a:p>
          <a:p>
            <a:pPr>
              <a:lnSpc>
                <a:spcPct val="80000"/>
              </a:lnSpc>
              <a:buFont typeface="Wingdings" charset="0"/>
              <a:buNone/>
            </a:pPr>
            <a:endParaRPr lang="en-US" sz="2800"/>
          </a:p>
        </p:txBody>
      </p:sp>
    </p:spTree>
    <p:extLst>
      <p:ext uri="{BB962C8B-B14F-4D97-AF65-F5344CB8AC3E}">
        <p14:creationId xmlns:p14="http://schemas.microsoft.com/office/powerpoint/2010/main" val="1648780355"/>
      </p:ext>
    </p:extLst>
  </p:cSld>
  <p:clrMapOvr>
    <a:masterClrMapping/>
  </p:clrMapOvr>
  <p:transition xmlns:p14="http://schemas.microsoft.com/office/powerpoint/2010/mai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   </a:t>
            </a:r>
          </a:p>
        </p:txBody>
      </p:sp>
      <p:sp>
        <p:nvSpPr>
          <p:cNvPr id="65539" name="Rectangle 3"/>
          <p:cNvSpPr>
            <a:spLocks noGrp="1" noChangeArrowheads="1"/>
          </p:cNvSpPr>
          <p:nvPr>
            <p:ph type="body" idx="1"/>
          </p:nvPr>
        </p:nvSpPr>
        <p:spPr>
          <a:xfrm>
            <a:off x="457200" y="457200"/>
            <a:ext cx="8229600" cy="5668963"/>
          </a:xfrm>
        </p:spPr>
        <p:txBody>
          <a:bodyPr/>
          <a:lstStyle/>
          <a:p>
            <a:pPr>
              <a:lnSpc>
                <a:spcPct val="80000"/>
              </a:lnSpc>
              <a:buFont typeface="Wingdings" charset="0"/>
              <a:buNone/>
            </a:pPr>
            <a:r>
              <a:rPr lang="en-US" sz="1800"/>
              <a:t> void (*file_cmd[]) (void) = </a:t>
            </a:r>
          </a:p>
          <a:p>
            <a:pPr>
              <a:lnSpc>
                <a:spcPct val="80000"/>
              </a:lnSpc>
              <a:buFont typeface="Wingdings" charset="0"/>
              <a:buNone/>
            </a:pPr>
            <a:r>
              <a:rPr lang="en-US" sz="1800"/>
              <a:t>{ 	new_cmd, </a:t>
            </a:r>
          </a:p>
          <a:p>
            <a:pPr>
              <a:lnSpc>
                <a:spcPct val="80000"/>
              </a:lnSpc>
              <a:buFont typeface="Wingdings" charset="0"/>
              <a:buNone/>
            </a:pPr>
            <a:r>
              <a:rPr lang="en-US" sz="1800"/>
              <a:t>	open_cmd, </a:t>
            </a:r>
          </a:p>
          <a:p>
            <a:pPr>
              <a:lnSpc>
                <a:spcPct val="80000"/>
              </a:lnSpc>
              <a:buFont typeface="Wingdings" charset="0"/>
              <a:buNone/>
            </a:pPr>
            <a:r>
              <a:rPr lang="en-US" sz="1800"/>
              <a:t>	close_cmd, </a:t>
            </a:r>
          </a:p>
          <a:p>
            <a:pPr>
              <a:lnSpc>
                <a:spcPct val="80000"/>
              </a:lnSpc>
              <a:buFont typeface="Wingdings" charset="0"/>
              <a:buNone/>
            </a:pPr>
            <a:r>
              <a:rPr lang="en-US" sz="1800"/>
              <a:t>	save_cmd , </a:t>
            </a:r>
          </a:p>
          <a:p>
            <a:pPr>
              <a:lnSpc>
                <a:spcPct val="80000"/>
              </a:lnSpc>
              <a:buFont typeface="Wingdings" charset="0"/>
              <a:buNone/>
            </a:pPr>
            <a:r>
              <a:rPr lang="en-US" sz="1800"/>
              <a:t>	save_as_cmd,</a:t>
            </a:r>
          </a:p>
          <a:p>
            <a:pPr>
              <a:lnSpc>
                <a:spcPct val="80000"/>
              </a:lnSpc>
              <a:buFont typeface="Wingdings" charset="0"/>
              <a:buNone/>
            </a:pPr>
            <a:r>
              <a:rPr lang="en-US" sz="1800"/>
              <a:t> 	print_cmd,</a:t>
            </a:r>
          </a:p>
          <a:p>
            <a:pPr>
              <a:lnSpc>
                <a:spcPct val="80000"/>
              </a:lnSpc>
              <a:buFont typeface="Wingdings" charset="0"/>
              <a:buNone/>
            </a:pPr>
            <a:r>
              <a:rPr lang="en-US" sz="1800"/>
              <a:t> 	exit_cmd</a:t>
            </a:r>
          </a:p>
          <a:p>
            <a:pPr>
              <a:lnSpc>
                <a:spcPct val="80000"/>
              </a:lnSpc>
              <a:buFont typeface="Wingdings" charset="0"/>
              <a:buNone/>
            </a:pPr>
            <a:r>
              <a:rPr lang="en-US" sz="1800"/>
              <a:t>};</a:t>
            </a:r>
          </a:p>
          <a:p>
            <a:pPr>
              <a:lnSpc>
                <a:spcPct val="80000"/>
              </a:lnSpc>
              <a:buFont typeface="Wingdings" charset="0"/>
              <a:buNone/>
            </a:pPr>
            <a:endParaRPr lang="en-US" sz="1800"/>
          </a:p>
          <a:p>
            <a:pPr>
              <a:lnSpc>
                <a:spcPct val="80000"/>
              </a:lnSpc>
              <a:buFont typeface="Wingdings" charset="0"/>
              <a:buNone/>
            </a:pPr>
            <a:r>
              <a:rPr lang="en-US" sz="1800"/>
              <a:t>If the user selects a command between 0 and 6, then we can subscript the file_cmd array to find out which function to call</a:t>
            </a:r>
          </a:p>
          <a:p>
            <a:pPr>
              <a:lnSpc>
                <a:spcPct val="80000"/>
              </a:lnSpc>
              <a:buFont typeface="Wingdings" charset="0"/>
              <a:buNone/>
            </a:pPr>
            <a:endParaRPr lang="en-US" sz="1800"/>
          </a:p>
          <a:p>
            <a:pPr>
              <a:lnSpc>
                <a:spcPct val="80000"/>
              </a:lnSpc>
              <a:buFont typeface="Wingdings" charset="0"/>
              <a:buNone/>
            </a:pPr>
            <a:r>
              <a:rPr lang="en-US" sz="1800"/>
              <a:t>file_cmd[n]();</a:t>
            </a:r>
          </a:p>
          <a:p>
            <a:pPr>
              <a:lnSpc>
                <a:spcPct val="80000"/>
              </a:lnSpc>
              <a:buFont typeface="Wingdings" charset="0"/>
              <a:buNone/>
            </a:pPr>
            <a:r>
              <a:rPr lang="en-US" sz="1800"/>
              <a:t>				 </a:t>
            </a:r>
          </a:p>
        </p:txBody>
      </p:sp>
    </p:spTree>
    <p:extLst>
      <p:ext uri="{BB962C8B-B14F-4D97-AF65-F5344CB8AC3E}">
        <p14:creationId xmlns:p14="http://schemas.microsoft.com/office/powerpoint/2010/main" val="1021959873"/>
      </p:ext>
    </p:extLst>
  </p:cSld>
  <p:clrMapOvr>
    <a:masterClrMapping/>
  </p:clrMapOvr>
  <p:transition xmlns:p14="http://schemas.microsoft.com/office/powerpoint/2010/mai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p:txBody>
          <a:bodyPr>
            <a:normAutofit fontScale="90000"/>
          </a:bodyPr>
          <a:lstStyle/>
          <a:p>
            <a:r>
              <a:rPr lang="en-US"/>
              <a:t/>
            </a:r>
            <a:br>
              <a:rPr lang="en-US"/>
            </a:br>
            <a:r>
              <a:rPr lang="en-US"/>
              <a:t>Trigonometric Functions</a:t>
            </a:r>
          </a:p>
        </p:txBody>
      </p:sp>
      <p:sp>
        <p:nvSpPr>
          <p:cNvPr id="67593" name="Rectangle 9"/>
          <p:cNvSpPr>
            <a:spLocks noGrp="1" noChangeArrowheads="1"/>
          </p:cNvSpPr>
          <p:nvPr>
            <p:ph type="body" idx="1"/>
          </p:nvPr>
        </p:nvSpPr>
        <p:spPr/>
        <p:txBody>
          <a:bodyPr/>
          <a:lstStyle/>
          <a:p>
            <a:pPr>
              <a:lnSpc>
                <a:spcPct val="80000"/>
              </a:lnSpc>
              <a:buFont typeface="Wingdings" charset="0"/>
              <a:buNone/>
            </a:pPr>
            <a:r>
              <a:rPr lang="en-US" sz="1000"/>
              <a:t>// prints tables showing the values of cos,sin </a:t>
            </a:r>
          </a:p>
          <a:p>
            <a:pPr>
              <a:lnSpc>
                <a:spcPct val="80000"/>
              </a:lnSpc>
              <a:buFont typeface="Wingdings" charset="0"/>
              <a:buNone/>
            </a:pPr>
            <a:r>
              <a:rPr lang="en-US" sz="1000"/>
              <a:t>#include &lt;math.h&gt;</a:t>
            </a:r>
          </a:p>
          <a:p>
            <a:pPr>
              <a:lnSpc>
                <a:spcPct val="80000"/>
              </a:lnSpc>
              <a:buFont typeface="Wingdings" charset="0"/>
              <a:buNone/>
            </a:pPr>
            <a:r>
              <a:rPr lang="en-US" sz="1000"/>
              <a:t>#include &lt;stdio.h&gt;</a:t>
            </a:r>
          </a:p>
          <a:p>
            <a:pPr>
              <a:lnSpc>
                <a:spcPct val="80000"/>
              </a:lnSpc>
              <a:buFont typeface="Wingdings" charset="0"/>
              <a:buNone/>
            </a:pPr>
            <a:r>
              <a:rPr lang="en-US" sz="1000"/>
              <a:t>void tabulate(double (*f)(double), double first, double last, double incr);</a:t>
            </a:r>
          </a:p>
          <a:p>
            <a:pPr>
              <a:lnSpc>
                <a:spcPct val="80000"/>
              </a:lnSpc>
              <a:buFont typeface="Wingdings" charset="0"/>
              <a:buNone/>
            </a:pPr>
            <a:r>
              <a:rPr lang="en-US" sz="1000"/>
              <a:t>main()</a:t>
            </a:r>
          </a:p>
          <a:p>
            <a:pPr>
              <a:lnSpc>
                <a:spcPct val="80000"/>
              </a:lnSpc>
              <a:buFont typeface="Wingdings" charset="0"/>
              <a:buNone/>
            </a:pPr>
            <a:r>
              <a:rPr lang="en-US" sz="1000"/>
              <a:t>{</a:t>
            </a:r>
          </a:p>
          <a:p>
            <a:pPr>
              <a:lnSpc>
                <a:spcPct val="80000"/>
              </a:lnSpc>
              <a:buFont typeface="Wingdings" charset="0"/>
              <a:buNone/>
            </a:pPr>
            <a:r>
              <a:rPr lang="en-US" sz="1000"/>
              <a:t>double final, increment, initial;</a:t>
            </a:r>
          </a:p>
          <a:p>
            <a:pPr>
              <a:lnSpc>
                <a:spcPct val="80000"/>
              </a:lnSpc>
              <a:buFont typeface="Wingdings" charset="0"/>
              <a:buNone/>
            </a:pPr>
            <a:endParaRPr lang="en-US" sz="1000"/>
          </a:p>
          <a:p>
            <a:pPr>
              <a:lnSpc>
                <a:spcPct val="80000"/>
              </a:lnSpc>
              <a:buFont typeface="Wingdings" charset="0"/>
              <a:buNone/>
            </a:pPr>
            <a:r>
              <a:rPr lang="en-US" sz="1000"/>
              <a:t>printf (</a:t>
            </a:r>
            <a:r>
              <a:rPr lang="ja-JP" altLang="en-US" sz="1000">
                <a:latin typeface="Arial"/>
              </a:rPr>
              <a:t>“</a:t>
            </a:r>
            <a:r>
              <a:rPr lang="en-US" sz="1000"/>
              <a:t>Enter initial value: </a:t>
            </a:r>
            <a:r>
              <a:rPr lang="ja-JP" altLang="en-US" sz="1000">
                <a:latin typeface="Arial"/>
              </a:rPr>
              <a:t>“</a:t>
            </a:r>
            <a:r>
              <a:rPr lang="en-US" sz="1000"/>
              <a:t>);</a:t>
            </a:r>
          </a:p>
          <a:p>
            <a:pPr>
              <a:lnSpc>
                <a:spcPct val="80000"/>
              </a:lnSpc>
              <a:buFont typeface="Wingdings" charset="0"/>
              <a:buNone/>
            </a:pPr>
            <a:r>
              <a:rPr lang="en-US" sz="1000"/>
              <a:t>scanf (</a:t>
            </a:r>
            <a:r>
              <a:rPr lang="ja-JP" altLang="en-US" sz="1000">
                <a:latin typeface="Arial"/>
              </a:rPr>
              <a:t>“</a:t>
            </a:r>
            <a:r>
              <a:rPr lang="en-US" sz="1000"/>
              <a:t>%lf</a:t>
            </a:r>
            <a:r>
              <a:rPr lang="ja-JP" altLang="en-US" sz="1000">
                <a:latin typeface="Arial"/>
              </a:rPr>
              <a:t>”</a:t>
            </a:r>
            <a:r>
              <a:rPr lang="en-US" sz="1000"/>
              <a:t>, &amp;initial);</a:t>
            </a:r>
          </a:p>
          <a:p>
            <a:pPr>
              <a:lnSpc>
                <a:spcPct val="80000"/>
              </a:lnSpc>
              <a:buFont typeface="Wingdings" charset="0"/>
              <a:buNone/>
            </a:pPr>
            <a:endParaRPr lang="en-US" sz="1000"/>
          </a:p>
          <a:p>
            <a:pPr>
              <a:lnSpc>
                <a:spcPct val="80000"/>
              </a:lnSpc>
              <a:buFont typeface="Wingdings" charset="0"/>
              <a:buNone/>
            </a:pPr>
            <a:r>
              <a:rPr lang="en-US" sz="1000"/>
              <a:t>printf (</a:t>
            </a:r>
            <a:r>
              <a:rPr lang="ja-JP" altLang="en-US" sz="1000">
                <a:latin typeface="Arial"/>
              </a:rPr>
              <a:t>“</a:t>
            </a:r>
            <a:r>
              <a:rPr lang="en-US" sz="1000"/>
              <a:t>Enter final value: </a:t>
            </a:r>
            <a:r>
              <a:rPr lang="ja-JP" altLang="en-US" sz="1000">
                <a:latin typeface="Arial"/>
              </a:rPr>
              <a:t>“</a:t>
            </a:r>
            <a:r>
              <a:rPr lang="en-US" sz="1000"/>
              <a:t>);</a:t>
            </a:r>
          </a:p>
          <a:p>
            <a:pPr>
              <a:lnSpc>
                <a:spcPct val="80000"/>
              </a:lnSpc>
              <a:buFont typeface="Wingdings" charset="0"/>
              <a:buNone/>
            </a:pPr>
            <a:r>
              <a:rPr lang="en-US" sz="1000"/>
              <a:t>scanf (%lf</a:t>
            </a:r>
            <a:r>
              <a:rPr lang="ja-JP" altLang="en-US" sz="1000">
                <a:latin typeface="Arial"/>
              </a:rPr>
              <a:t>”</a:t>
            </a:r>
            <a:r>
              <a:rPr lang="en-US" sz="1000"/>
              <a:t>, &amp;final);</a:t>
            </a:r>
          </a:p>
          <a:p>
            <a:pPr>
              <a:lnSpc>
                <a:spcPct val="80000"/>
              </a:lnSpc>
              <a:buFont typeface="Wingdings" charset="0"/>
              <a:buNone/>
            </a:pPr>
            <a:endParaRPr lang="en-US" sz="1000"/>
          </a:p>
          <a:p>
            <a:pPr>
              <a:lnSpc>
                <a:spcPct val="80000"/>
              </a:lnSpc>
              <a:buFont typeface="Wingdings" charset="0"/>
              <a:buNone/>
            </a:pPr>
            <a:r>
              <a:rPr lang="en-US" sz="1000"/>
              <a:t>printf (</a:t>
            </a:r>
            <a:r>
              <a:rPr lang="ja-JP" altLang="en-US" sz="1000">
                <a:latin typeface="Arial"/>
              </a:rPr>
              <a:t>“</a:t>
            </a:r>
            <a:r>
              <a:rPr lang="en-US" sz="1000"/>
              <a:t>Enter increment : </a:t>
            </a:r>
            <a:r>
              <a:rPr lang="ja-JP" altLang="en-US" sz="1000">
                <a:latin typeface="Arial"/>
              </a:rPr>
              <a:t>“</a:t>
            </a:r>
            <a:r>
              <a:rPr lang="en-US" sz="1000"/>
              <a:t>);</a:t>
            </a:r>
          </a:p>
          <a:p>
            <a:pPr>
              <a:lnSpc>
                <a:spcPct val="80000"/>
              </a:lnSpc>
              <a:buFont typeface="Wingdings" charset="0"/>
              <a:buNone/>
            </a:pPr>
            <a:r>
              <a:rPr lang="en-US" sz="1000"/>
              <a:t>scanf (%lf</a:t>
            </a:r>
            <a:r>
              <a:rPr lang="ja-JP" altLang="en-US" sz="1000">
                <a:latin typeface="Arial"/>
              </a:rPr>
              <a:t>”</a:t>
            </a:r>
            <a:r>
              <a:rPr lang="en-US" sz="1000"/>
              <a:t>, &amp;increment);</a:t>
            </a:r>
          </a:p>
          <a:p>
            <a:pPr>
              <a:lnSpc>
                <a:spcPct val="80000"/>
              </a:lnSpc>
              <a:buFont typeface="Wingdings" charset="0"/>
              <a:buNone/>
            </a:pPr>
            <a:endParaRPr lang="en-US" sz="1000"/>
          </a:p>
          <a:p>
            <a:pPr>
              <a:lnSpc>
                <a:spcPct val="80000"/>
              </a:lnSpc>
              <a:buFont typeface="Wingdings" charset="0"/>
              <a:buNone/>
            </a:pPr>
            <a:r>
              <a:rPr lang="en-US" sz="1000"/>
              <a:t>Printf(</a:t>
            </a:r>
            <a:r>
              <a:rPr lang="ja-JP" altLang="en-US" sz="1000">
                <a:latin typeface="Arial"/>
              </a:rPr>
              <a:t>“</a:t>
            </a:r>
            <a:r>
              <a:rPr lang="en-US" sz="1000"/>
              <a:t>\n    x   cos(x) \n</a:t>
            </a:r>
            <a:r>
              <a:rPr lang="ja-JP" altLang="en-US" sz="1000">
                <a:latin typeface="Arial"/>
              </a:rPr>
              <a:t>”</a:t>
            </a:r>
            <a:endParaRPr lang="en-US" sz="1000"/>
          </a:p>
          <a:p>
            <a:pPr>
              <a:lnSpc>
                <a:spcPct val="80000"/>
              </a:lnSpc>
              <a:buFont typeface="Wingdings" charset="0"/>
              <a:buNone/>
            </a:pPr>
            <a:r>
              <a:rPr lang="en-US" sz="1000"/>
              <a:t>         </a:t>
            </a:r>
            <a:r>
              <a:rPr lang="ja-JP" altLang="en-US" sz="1000">
                <a:latin typeface="Arial"/>
              </a:rPr>
              <a:t>“</a:t>
            </a:r>
            <a:r>
              <a:rPr lang="en-US" sz="1000"/>
              <a:t>  ----------  -----------\n</a:t>
            </a:r>
            <a:r>
              <a:rPr lang="ja-JP" altLang="en-US" sz="1000">
                <a:latin typeface="Arial"/>
              </a:rPr>
              <a:t>”</a:t>
            </a:r>
            <a:r>
              <a:rPr lang="en-US" sz="1000"/>
              <a:t>);</a:t>
            </a:r>
          </a:p>
          <a:p>
            <a:pPr>
              <a:lnSpc>
                <a:spcPct val="80000"/>
              </a:lnSpc>
              <a:buFont typeface="Wingdings" charset="0"/>
              <a:buNone/>
            </a:pPr>
            <a:r>
              <a:rPr lang="en-US" sz="1000"/>
              <a:t>tabulate(cos, initial,final,increment);</a:t>
            </a:r>
          </a:p>
          <a:p>
            <a:pPr>
              <a:lnSpc>
                <a:spcPct val="80000"/>
              </a:lnSpc>
              <a:buFont typeface="Wingdings" charset="0"/>
              <a:buNone/>
            </a:pPr>
            <a:endParaRPr lang="en-US" sz="1000"/>
          </a:p>
          <a:p>
            <a:pPr>
              <a:lnSpc>
                <a:spcPct val="80000"/>
              </a:lnSpc>
              <a:buFont typeface="Wingdings" charset="0"/>
              <a:buNone/>
            </a:pPr>
            <a:r>
              <a:rPr lang="en-US" sz="1000"/>
              <a:t>Printf(</a:t>
            </a:r>
            <a:r>
              <a:rPr lang="ja-JP" altLang="en-US" sz="1000">
                <a:latin typeface="Arial"/>
              </a:rPr>
              <a:t>“</a:t>
            </a:r>
            <a:r>
              <a:rPr lang="en-US" sz="1000"/>
              <a:t>\n     x    sin (x) \n</a:t>
            </a:r>
            <a:r>
              <a:rPr lang="ja-JP" altLang="en-US" sz="1000">
                <a:latin typeface="Arial"/>
              </a:rPr>
              <a:t>”</a:t>
            </a:r>
            <a:endParaRPr lang="en-US" sz="1000"/>
          </a:p>
          <a:p>
            <a:pPr>
              <a:lnSpc>
                <a:spcPct val="80000"/>
              </a:lnSpc>
              <a:buFont typeface="Wingdings" charset="0"/>
              <a:buNone/>
            </a:pPr>
            <a:r>
              <a:rPr lang="en-US" sz="1000"/>
              <a:t>	</a:t>
            </a:r>
            <a:r>
              <a:rPr lang="ja-JP" altLang="en-US" sz="1000">
                <a:latin typeface="Arial"/>
              </a:rPr>
              <a:t>“</a:t>
            </a:r>
            <a:r>
              <a:rPr lang="en-US" sz="1000"/>
              <a:t>  ----------  -----------\n</a:t>
            </a:r>
            <a:r>
              <a:rPr lang="ja-JP" altLang="en-US" sz="1000">
                <a:latin typeface="Arial"/>
              </a:rPr>
              <a:t>”</a:t>
            </a:r>
            <a:r>
              <a:rPr lang="en-US" sz="1000"/>
              <a:t>);</a:t>
            </a:r>
          </a:p>
          <a:p>
            <a:pPr>
              <a:lnSpc>
                <a:spcPct val="80000"/>
              </a:lnSpc>
              <a:buFont typeface="Wingdings" charset="0"/>
              <a:buNone/>
            </a:pPr>
            <a:r>
              <a:rPr lang="en-US" sz="1000"/>
              <a:t>tabulate(sin, initial,final,increment);</a:t>
            </a:r>
          </a:p>
          <a:p>
            <a:pPr>
              <a:lnSpc>
                <a:spcPct val="80000"/>
              </a:lnSpc>
              <a:buFont typeface="Wingdings" charset="0"/>
              <a:buNone/>
            </a:pPr>
            <a:endParaRPr lang="en-US" sz="1000"/>
          </a:p>
          <a:p>
            <a:pPr>
              <a:lnSpc>
                <a:spcPct val="80000"/>
              </a:lnSpc>
              <a:buFont typeface="Wingdings" charset="0"/>
              <a:buNone/>
            </a:pPr>
            <a:r>
              <a:rPr lang="en-US" sz="1000"/>
              <a:t>return 0;</a:t>
            </a:r>
          </a:p>
          <a:p>
            <a:pPr>
              <a:lnSpc>
                <a:spcPct val="80000"/>
              </a:lnSpc>
              <a:buFont typeface="Wingdings" charset="0"/>
              <a:buNone/>
            </a:pPr>
            <a:r>
              <a:rPr lang="en-US" sz="1000"/>
              <a:t>}</a:t>
            </a:r>
          </a:p>
          <a:p>
            <a:pPr>
              <a:lnSpc>
                <a:spcPct val="80000"/>
              </a:lnSpc>
              <a:buFont typeface="Wingdings" charset="0"/>
              <a:buNone/>
            </a:pPr>
            <a:r>
              <a:rPr lang="en-US" sz="1400"/>
              <a:t>	</a:t>
            </a:r>
          </a:p>
          <a:p>
            <a:pPr>
              <a:lnSpc>
                <a:spcPct val="80000"/>
              </a:lnSpc>
              <a:buFont typeface="Wingdings" charset="0"/>
              <a:buNone/>
            </a:pPr>
            <a:endParaRPr lang="en-US" sz="1400"/>
          </a:p>
        </p:txBody>
      </p:sp>
    </p:spTree>
    <p:extLst>
      <p:ext uri="{BB962C8B-B14F-4D97-AF65-F5344CB8AC3E}">
        <p14:creationId xmlns:p14="http://schemas.microsoft.com/office/powerpoint/2010/main" val="3930102678"/>
      </p:ext>
    </p:extLst>
  </p:cSld>
  <p:clrMapOvr>
    <a:masterClrMapping/>
  </p:clrMapOvr>
  <p:transition xmlns:p14="http://schemas.microsoft.com/office/powerpoint/2010/mai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a:t/>
            </a:r>
            <a:br>
              <a:rPr lang="en-US"/>
            </a:br>
            <a:r>
              <a:rPr lang="en-US"/>
              <a:t>Trigonometric Functions</a:t>
            </a:r>
          </a:p>
        </p:txBody>
      </p:sp>
      <p:sp>
        <p:nvSpPr>
          <p:cNvPr id="76803" name="Rectangle 3"/>
          <p:cNvSpPr>
            <a:spLocks noGrp="1" noChangeArrowheads="1"/>
          </p:cNvSpPr>
          <p:nvPr>
            <p:ph type="body" idx="1"/>
          </p:nvPr>
        </p:nvSpPr>
        <p:spPr/>
        <p:txBody>
          <a:bodyPr/>
          <a:lstStyle/>
          <a:p>
            <a:pPr>
              <a:lnSpc>
                <a:spcPct val="80000"/>
              </a:lnSpc>
              <a:buFont typeface="Wingdings" charset="0"/>
              <a:buNone/>
            </a:pPr>
            <a:r>
              <a:rPr lang="en-US" sz="2000"/>
              <a:t>// when passed a pointer f prints a table showing the value of f</a:t>
            </a:r>
          </a:p>
          <a:p>
            <a:pPr>
              <a:lnSpc>
                <a:spcPct val="80000"/>
              </a:lnSpc>
              <a:buFont typeface="Wingdings" charset="0"/>
              <a:buNone/>
            </a:pPr>
            <a:r>
              <a:rPr lang="en-US" sz="2000"/>
              <a:t>void tabulate(double (*f) (double), double first, double last, double 		incr)</a:t>
            </a:r>
          </a:p>
          <a:p>
            <a:pPr>
              <a:lnSpc>
                <a:spcPct val="80000"/>
              </a:lnSpc>
              <a:buFont typeface="Wingdings" charset="0"/>
              <a:buNone/>
            </a:pPr>
            <a:r>
              <a:rPr lang="en-US" sz="2000"/>
              <a:t>{</a:t>
            </a:r>
          </a:p>
          <a:p>
            <a:pPr>
              <a:lnSpc>
                <a:spcPct val="80000"/>
              </a:lnSpc>
              <a:buFont typeface="Wingdings" charset="0"/>
              <a:buNone/>
            </a:pPr>
            <a:r>
              <a:rPr lang="en-US" sz="2000"/>
              <a:t>	double x;</a:t>
            </a:r>
          </a:p>
          <a:p>
            <a:pPr>
              <a:lnSpc>
                <a:spcPct val="80000"/>
              </a:lnSpc>
              <a:buFont typeface="Wingdings" charset="0"/>
              <a:buNone/>
            </a:pPr>
            <a:r>
              <a:rPr lang="en-US" sz="2000"/>
              <a:t>	int i, num_intervals;</a:t>
            </a:r>
          </a:p>
          <a:p>
            <a:pPr>
              <a:lnSpc>
                <a:spcPct val="80000"/>
              </a:lnSpc>
              <a:buFont typeface="Wingdings" charset="0"/>
              <a:buNone/>
            </a:pPr>
            <a:r>
              <a:rPr lang="en-US" sz="2000"/>
              <a:t>	num_intervals = ceil ( (last -first) /incr );</a:t>
            </a:r>
          </a:p>
          <a:p>
            <a:pPr>
              <a:lnSpc>
                <a:spcPct val="80000"/>
              </a:lnSpc>
              <a:buFont typeface="Wingdings" charset="0"/>
              <a:buNone/>
            </a:pPr>
            <a:r>
              <a:rPr lang="en-US" sz="2000"/>
              <a:t>	for (i=0; i&lt;=num_intervals; i++){</a:t>
            </a:r>
          </a:p>
          <a:p>
            <a:pPr>
              <a:lnSpc>
                <a:spcPct val="80000"/>
              </a:lnSpc>
              <a:buFont typeface="Wingdings" charset="0"/>
              <a:buNone/>
            </a:pPr>
            <a:r>
              <a:rPr lang="en-US" sz="2000"/>
              <a:t>		x= first +i * incr;</a:t>
            </a:r>
          </a:p>
          <a:p>
            <a:pPr>
              <a:lnSpc>
                <a:spcPct val="80000"/>
              </a:lnSpc>
              <a:buFont typeface="Wingdings" charset="0"/>
              <a:buNone/>
            </a:pPr>
            <a:r>
              <a:rPr lang="en-US" sz="2000"/>
              <a:t>		printf(</a:t>
            </a:r>
            <a:r>
              <a:rPr lang="ja-JP" altLang="en-US" sz="2000">
                <a:latin typeface="Arial"/>
              </a:rPr>
              <a:t>“</a:t>
            </a:r>
            <a:r>
              <a:rPr lang="en-US" sz="2000"/>
              <a:t>%10.5f %10.5f\n</a:t>
            </a:r>
            <a:r>
              <a:rPr lang="ja-JP" altLang="en-US" sz="2000">
                <a:latin typeface="Arial"/>
              </a:rPr>
              <a:t>”</a:t>
            </a:r>
            <a:r>
              <a:rPr lang="en-US" sz="2000"/>
              <a:t>, x , (*f) (x));</a:t>
            </a:r>
          </a:p>
          <a:p>
            <a:pPr>
              <a:lnSpc>
                <a:spcPct val="80000"/>
              </a:lnSpc>
              <a:buFont typeface="Wingdings" charset="0"/>
              <a:buNone/>
            </a:pPr>
            <a:r>
              <a:rPr lang="en-US" sz="2000"/>
              <a:t>}</a:t>
            </a:r>
          </a:p>
          <a:p>
            <a:pPr>
              <a:lnSpc>
                <a:spcPct val="80000"/>
              </a:lnSpc>
              <a:buFont typeface="Wingdings" charset="0"/>
              <a:buNone/>
            </a:pPr>
            <a:r>
              <a:rPr lang="en-US" sz="2000"/>
              <a:t>}</a:t>
            </a:r>
          </a:p>
          <a:p>
            <a:pPr>
              <a:lnSpc>
                <a:spcPct val="80000"/>
              </a:lnSpc>
              <a:buFont typeface="Wingdings" charset="0"/>
              <a:buNone/>
            </a:pPr>
            <a:endParaRPr lang="en-US" sz="2000"/>
          </a:p>
          <a:p>
            <a:pPr>
              <a:lnSpc>
                <a:spcPct val="80000"/>
              </a:lnSpc>
              <a:buFont typeface="Wingdings" charset="0"/>
              <a:buNone/>
            </a:pPr>
            <a:endParaRPr lang="en-US" sz="2000"/>
          </a:p>
        </p:txBody>
      </p:sp>
    </p:spTree>
    <p:extLst>
      <p:ext uri="{BB962C8B-B14F-4D97-AF65-F5344CB8AC3E}">
        <p14:creationId xmlns:p14="http://schemas.microsoft.com/office/powerpoint/2010/main" val="1191338984"/>
      </p:ext>
    </p:extLst>
  </p:cSld>
  <p:clrMapOvr>
    <a:masterClrMapping/>
  </p:clrMapOvr>
  <p:transition xmlns:p14="http://schemas.microsoft.com/office/powerpoint/2010/mai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   </a:t>
            </a:r>
          </a:p>
        </p:txBody>
      </p:sp>
      <p:sp>
        <p:nvSpPr>
          <p:cNvPr id="77827" name="Rectangle 3"/>
          <p:cNvSpPr>
            <a:spLocks noGrp="1" noChangeArrowheads="1"/>
          </p:cNvSpPr>
          <p:nvPr>
            <p:ph type="body" idx="1"/>
          </p:nvPr>
        </p:nvSpPr>
        <p:spPr>
          <a:xfrm>
            <a:off x="457200" y="457200"/>
            <a:ext cx="8229600" cy="5668963"/>
          </a:xfrm>
        </p:spPr>
        <p:txBody>
          <a:bodyPr/>
          <a:lstStyle/>
          <a:p>
            <a:pPr>
              <a:lnSpc>
                <a:spcPct val="80000"/>
              </a:lnSpc>
              <a:buFont typeface="Wingdings" charset="0"/>
              <a:buNone/>
            </a:pPr>
            <a:r>
              <a:rPr lang="en-US" sz="1600"/>
              <a:t>Enter initial value: 0</a:t>
            </a:r>
          </a:p>
          <a:p>
            <a:pPr>
              <a:lnSpc>
                <a:spcPct val="80000"/>
              </a:lnSpc>
              <a:buFont typeface="Wingdings" charset="0"/>
              <a:buNone/>
            </a:pPr>
            <a:r>
              <a:rPr lang="en-US" sz="1600"/>
              <a:t>Enter final value: .5</a:t>
            </a:r>
          </a:p>
          <a:p>
            <a:pPr>
              <a:lnSpc>
                <a:spcPct val="80000"/>
              </a:lnSpc>
              <a:buFont typeface="Wingdings" charset="0"/>
              <a:buNone/>
            </a:pPr>
            <a:r>
              <a:rPr lang="en-US" sz="1600"/>
              <a:t>Enter increment: .1</a:t>
            </a:r>
          </a:p>
          <a:p>
            <a:pPr>
              <a:lnSpc>
                <a:spcPct val="80000"/>
              </a:lnSpc>
              <a:buFont typeface="Wingdings" charset="0"/>
              <a:buNone/>
            </a:pPr>
            <a:endParaRPr lang="en-US" sz="1600"/>
          </a:p>
          <a:p>
            <a:pPr>
              <a:lnSpc>
                <a:spcPct val="80000"/>
              </a:lnSpc>
              <a:buFont typeface="Wingdings" charset="0"/>
              <a:buNone/>
            </a:pPr>
            <a:r>
              <a:rPr lang="en-US" sz="1600"/>
              <a:t>X		cos(x)</a:t>
            </a:r>
          </a:p>
          <a:p>
            <a:pPr>
              <a:lnSpc>
                <a:spcPct val="80000"/>
              </a:lnSpc>
              <a:buFont typeface="Wingdings" charset="0"/>
              <a:buNone/>
            </a:pPr>
            <a:r>
              <a:rPr lang="en-US" sz="1600"/>
              <a:t>----	--------	-----------</a:t>
            </a:r>
          </a:p>
          <a:p>
            <a:pPr>
              <a:lnSpc>
                <a:spcPct val="80000"/>
              </a:lnSpc>
              <a:buFont typeface="Wingdings" charset="0"/>
              <a:buNone/>
            </a:pPr>
            <a:r>
              <a:rPr lang="en-US" sz="1600"/>
              <a:t>0.00000	1.00000</a:t>
            </a:r>
          </a:p>
          <a:p>
            <a:pPr>
              <a:lnSpc>
                <a:spcPct val="80000"/>
              </a:lnSpc>
              <a:buFont typeface="Wingdings" charset="0"/>
              <a:buNone/>
            </a:pPr>
            <a:r>
              <a:rPr lang="en-US" sz="1600"/>
              <a:t>0.10000	0.99500</a:t>
            </a:r>
          </a:p>
          <a:p>
            <a:pPr>
              <a:lnSpc>
                <a:spcPct val="80000"/>
              </a:lnSpc>
              <a:buFont typeface="Wingdings" charset="0"/>
              <a:buNone/>
            </a:pPr>
            <a:r>
              <a:rPr lang="en-US" sz="1600"/>
              <a:t>0.20000	0.98007</a:t>
            </a:r>
          </a:p>
          <a:p>
            <a:pPr>
              <a:lnSpc>
                <a:spcPct val="80000"/>
              </a:lnSpc>
              <a:buFont typeface="Wingdings" charset="0"/>
              <a:buNone/>
            </a:pPr>
            <a:r>
              <a:rPr lang="en-US" sz="1600"/>
              <a:t>0.30000	0.95534</a:t>
            </a:r>
          </a:p>
          <a:p>
            <a:pPr>
              <a:lnSpc>
                <a:spcPct val="80000"/>
              </a:lnSpc>
              <a:buFont typeface="Wingdings" charset="0"/>
              <a:buNone/>
            </a:pPr>
            <a:r>
              <a:rPr lang="en-US" sz="1600"/>
              <a:t>0.40000	0.92106</a:t>
            </a:r>
          </a:p>
          <a:p>
            <a:pPr>
              <a:lnSpc>
                <a:spcPct val="80000"/>
              </a:lnSpc>
              <a:buFont typeface="Wingdings" charset="0"/>
              <a:buNone/>
            </a:pPr>
            <a:r>
              <a:rPr lang="en-US" sz="1600"/>
              <a:t>0.50000	0.87758</a:t>
            </a:r>
          </a:p>
          <a:p>
            <a:pPr>
              <a:lnSpc>
                <a:spcPct val="80000"/>
              </a:lnSpc>
              <a:buFont typeface="Wingdings" charset="0"/>
              <a:buNone/>
            </a:pPr>
            <a:endParaRPr lang="en-US" sz="1600"/>
          </a:p>
          <a:p>
            <a:pPr>
              <a:lnSpc>
                <a:spcPct val="80000"/>
              </a:lnSpc>
              <a:buFont typeface="Wingdings" charset="0"/>
              <a:buNone/>
            </a:pPr>
            <a:r>
              <a:rPr lang="en-US" sz="1600"/>
              <a:t>X		sin(x)</a:t>
            </a:r>
          </a:p>
          <a:p>
            <a:pPr>
              <a:lnSpc>
                <a:spcPct val="80000"/>
              </a:lnSpc>
              <a:buFont typeface="Wingdings" charset="0"/>
              <a:buNone/>
            </a:pPr>
            <a:r>
              <a:rPr lang="en-US" sz="1600"/>
              <a:t>----	--------	-----------</a:t>
            </a:r>
          </a:p>
          <a:p>
            <a:pPr>
              <a:lnSpc>
                <a:spcPct val="80000"/>
              </a:lnSpc>
              <a:buFont typeface="Wingdings" charset="0"/>
              <a:buNone/>
            </a:pPr>
            <a:r>
              <a:rPr lang="en-US" sz="1600"/>
              <a:t>0.00000	0.00000</a:t>
            </a:r>
          </a:p>
          <a:p>
            <a:pPr>
              <a:lnSpc>
                <a:spcPct val="80000"/>
              </a:lnSpc>
              <a:buFont typeface="Wingdings" charset="0"/>
              <a:buNone/>
            </a:pPr>
            <a:r>
              <a:rPr lang="en-US" sz="1600"/>
              <a:t>0.10000	0.09983</a:t>
            </a:r>
          </a:p>
          <a:p>
            <a:pPr>
              <a:lnSpc>
                <a:spcPct val="80000"/>
              </a:lnSpc>
              <a:buFont typeface="Wingdings" charset="0"/>
              <a:buNone/>
            </a:pPr>
            <a:r>
              <a:rPr lang="en-US" sz="1600"/>
              <a:t>0.20000	0.19867</a:t>
            </a:r>
          </a:p>
          <a:p>
            <a:pPr>
              <a:lnSpc>
                <a:spcPct val="80000"/>
              </a:lnSpc>
              <a:buFont typeface="Wingdings" charset="0"/>
              <a:buNone/>
            </a:pPr>
            <a:r>
              <a:rPr lang="en-US" sz="1600"/>
              <a:t>0.30000	0.29552</a:t>
            </a:r>
          </a:p>
          <a:p>
            <a:pPr>
              <a:lnSpc>
                <a:spcPct val="80000"/>
              </a:lnSpc>
              <a:buFont typeface="Wingdings" charset="0"/>
              <a:buNone/>
            </a:pPr>
            <a:r>
              <a:rPr lang="en-US" sz="1600"/>
              <a:t>0.40000	0.38942</a:t>
            </a:r>
          </a:p>
          <a:p>
            <a:pPr>
              <a:lnSpc>
                <a:spcPct val="80000"/>
              </a:lnSpc>
              <a:buFont typeface="Wingdings" charset="0"/>
              <a:buNone/>
            </a:pPr>
            <a:r>
              <a:rPr lang="en-US" sz="1600"/>
              <a:t>0.50000	0.47943</a:t>
            </a:r>
          </a:p>
          <a:p>
            <a:pPr>
              <a:lnSpc>
                <a:spcPct val="80000"/>
              </a:lnSpc>
              <a:buFont typeface="Wingdings" charset="0"/>
              <a:buNone/>
            </a:pPr>
            <a:endParaRPr lang="en-US" sz="1600"/>
          </a:p>
        </p:txBody>
      </p:sp>
    </p:spTree>
    <p:extLst>
      <p:ext uri="{BB962C8B-B14F-4D97-AF65-F5344CB8AC3E}">
        <p14:creationId xmlns:p14="http://schemas.microsoft.com/office/powerpoint/2010/main" val="2848061533"/>
      </p:ext>
    </p:extLst>
  </p:cSld>
  <p:clrMapOvr>
    <a:masterClrMapping/>
  </p:clrMapOvr>
  <p:transition xmlns:p14="http://schemas.microsoft.com/office/powerpoint/2010/mai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Dynamic Memory Allocation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82259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Memory allocation</a:t>
            </a:r>
          </a:p>
        </p:txBody>
      </p:sp>
      <p:sp>
        <p:nvSpPr>
          <p:cNvPr id="12291" name="Rectangle 3"/>
          <p:cNvSpPr>
            <a:spLocks noGrp="1" noChangeArrowheads="1"/>
          </p:cNvSpPr>
          <p:nvPr>
            <p:ph type="body" idx="1"/>
          </p:nvPr>
        </p:nvSpPr>
        <p:spPr/>
        <p:txBody>
          <a:bodyPr/>
          <a:lstStyle/>
          <a:p>
            <a:pPr>
              <a:lnSpc>
                <a:spcPct val="90000"/>
              </a:lnSpc>
            </a:pPr>
            <a:r>
              <a:rPr lang="en-US" sz="2800"/>
              <a:t>in computer science, is the act of allocating memory to a program for its usage, typically for storing variables, code or data. </a:t>
            </a:r>
          </a:p>
          <a:p>
            <a:pPr>
              <a:lnSpc>
                <a:spcPct val="90000"/>
              </a:lnSpc>
            </a:pPr>
            <a:r>
              <a:rPr lang="en-US" sz="2800"/>
              <a:t>Memory allocation is a widely discussed topic in the field of operating systems, as computers have limited memory, and many programs need memory to run.</a:t>
            </a:r>
          </a:p>
          <a:p>
            <a:pPr>
              <a:lnSpc>
                <a:spcPct val="90000"/>
              </a:lnSpc>
            </a:pPr>
            <a:r>
              <a:rPr lang="en-US" sz="2800"/>
              <a:t> To find out more, you can look up on the various memory allocation algorithms and techniques that can be used. </a:t>
            </a:r>
          </a:p>
        </p:txBody>
      </p:sp>
    </p:spTree>
    <p:extLst>
      <p:ext uri="{BB962C8B-B14F-4D97-AF65-F5344CB8AC3E}">
        <p14:creationId xmlns:p14="http://schemas.microsoft.com/office/powerpoint/2010/main" val="1118640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box(in)">
                                      <p:cBhvr>
                                        <p:cTn id="12" dur="5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box(in)">
                                      <p:cBhvr>
                                        <p:cTn id="17" dur="500"/>
                                        <p:tgtEl>
                                          <p:spTgt spid="12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box(in)">
                                      <p:cBhvr>
                                        <p:cTn id="2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1F741B9A-3CD3-4344-A085-AF6F4C2000FB}" type="slidenum">
              <a:rPr lang="zh-TW" altLang="en-US"/>
              <a:pPr/>
              <a:t>107</a:t>
            </a:fld>
            <a:endParaRPr lang="en-US" altLang="zh-TW"/>
          </a:p>
        </p:txBody>
      </p:sp>
      <p:sp>
        <p:nvSpPr>
          <p:cNvPr id="34818" name="Rectangle 2"/>
          <p:cNvSpPr>
            <a:spLocks noGrp="1" noChangeArrowheads="1"/>
          </p:cNvSpPr>
          <p:nvPr>
            <p:ph type="title"/>
          </p:nvPr>
        </p:nvSpPr>
        <p:spPr>
          <a:xfrm>
            <a:off x="609600" y="533400"/>
            <a:ext cx="6870700" cy="685800"/>
          </a:xfrm>
        </p:spPr>
        <p:txBody>
          <a:bodyPr>
            <a:normAutofit fontScale="90000"/>
          </a:bodyPr>
          <a:lstStyle/>
          <a:p>
            <a:r>
              <a:rPr lang="en-US" altLang="zh-TW">
                <a:ea typeface="新細明體" charset="0"/>
                <a:cs typeface="新細明體" charset="0"/>
              </a:rPr>
              <a:t>Static Memory Allocation</a:t>
            </a:r>
          </a:p>
        </p:txBody>
      </p:sp>
      <p:grpSp>
        <p:nvGrpSpPr>
          <p:cNvPr id="34819" name="Group 3"/>
          <p:cNvGrpSpPr>
            <a:grpSpLocks/>
          </p:cNvGrpSpPr>
          <p:nvPr/>
        </p:nvGrpSpPr>
        <p:grpSpPr bwMode="auto">
          <a:xfrm>
            <a:off x="6858000" y="1828800"/>
            <a:ext cx="1143000" cy="2362200"/>
            <a:chOff x="4464" y="1728"/>
            <a:chExt cx="720" cy="1488"/>
          </a:xfrm>
        </p:grpSpPr>
        <p:sp>
          <p:nvSpPr>
            <p:cNvPr id="34820" name="Text Box 4"/>
            <p:cNvSpPr txBox="1">
              <a:spLocks noChangeArrowheads="1"/>
            </p:cNvSpPr>
            <p:nvPr/>
          </p:nvSpPr>
          <p:spPr bwMode="auto">
            <a:xfrm>
              <a:off x="4512" y="1728"/>
              <a:ext cx="6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000" i="1">
                  <a:latin typeface="Times New Roman" charset="0"/>
                  <a:ea typeface="新細明體" charset="0"/>
                  <a:cs typeface="新細明體" charset="0"/>
                </a:rPr>
                <a:t>Memory</a:t>
              </a:r>
            </a:p>
          </p:txBody>
        </p:sp>
        <p:sp>
          <p:nvSpPr>
            <p:cNvPr id="34821" name="Rectangle 5"/>
            <p:cNvSpPr>
              <a:spLocks noChangeArrowheads="1"/>
            </p:cNvSpPr>
            <p:nvPr/>
          </p:nvSpPr>
          <p:spPr bwMode="auto">
            <a:xfrm>
              <a:off x="4464" y="201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2" name="Rectangle 6"/>
            <p:cNvSpPr>
              <a:spLocks noChangeArrowheads="1"/>
            </p:cNvSpPr>
            <p:nvPr/>
          </p:nvSpPr>
          <p:spPr bwMode="auto">
            <a:xfrm>
              <a:off x="4464" y="225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300">
                  <a:latin typeface="Times New Roman" charset="0"/>
                  <a:ea typeface="新細明體" charset="0"/>
                  <a:cs typeface="新細明體" charset="0"/>
                </a:rPr>
                <a:t>a[1]</a:t>
              </a:r>
            </a:p>
          </p:txBody>
        </p:sp>
        <p:sp>
          <p:nvSpPr>
            <p:cNvPr id="34823" name="Rectangle 7"/>
            <p:cNvSpPr>
              <a:spLocks noChangeArrowheads="1"/>
            </p:cNvSpPr>
            <p:nvPr/>
          </p:nvSpPr>
          <p:spPr bwMode="auto">
            <a:xfrm>
              <a:off x="4464" y="249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300">
                  <a:latin typeface="Times New Roman" charset="0"/>
                  <a:ea typeface="新細明體" charset="0"/>
                  <a:cs typeface="新細明體" charset="0"/>
                </a:rPr>
                <a:t>a[2]</a:t>
              </a:r>
            </a:p>
          </p:txBody>
        </p:sp>
        <p:sp>
          <p:nvSpPr>
            <p:cNvPr id="34824" name="Rectangle 8"/>
            <p:cNvSpPr>
              <a:spLocks noChangeArrowheads="1"/>
            </p:cNvSpPr>
            <p:nvPr/>
          </p:nvSpPr>
          <p:spPr bwMode="auto">
            <a:xfrm>
              <a:off x="4464" y="273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5" name="Rectangle 9"/>
            <p:cNvSpPr>
              <a:spLocks noChangeArrowheads="1"/>
            </p:cNvSpPr>
            <p:nvPr/>
          </p:nvSpPr>
          <p:spPr bwMode="auto">
            <a:xfrm>
              <a:off x="4464" y="297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6" name="Text Box 10"/>
            <p:cNvSpPr txBox="1">
              <a:spLocks noChangeArrowheads="1"/>
            </p:cNvSpPr>
            <p:nvPr/>
          </p:nvSpPr>
          <p:spPr bwMode="auto">
            <a:xfrm>
              <a:off x="4608" y="1975"/>
              <a:ext cx="41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300">
                  <a:latin typeface="Times New Roman" charset="0"/>
                  <a:ea typeface="新細明體" charset="0"/>
                  <a:cs typeface="新細明體" charset="0"/>
                </a:rPr>
                <a:t>a[0]</a:t>
              </a:r>
            </a:p>
          </p:txBody>
        </p:sp>
      </p:grpSp>
      <p:sp>
        <p:nvSpPr>
          <p:cNvPr id="34827" name="Rectangle 11"/>
          <p:cNvSpPr>
            <a:spLocks noChangeArrowheads="1"/>
          </p:cNvSpPr>
          <p:nvPr/>
        </p:nvSpPr>
        <p:spPr bwMode="auto">
          <a:xfrm>
            <a:off x="1295400" y="4495800"/>
            <a:ext cx="5715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SzPct val="80000"/>
              <a:buFont typeface="Monotype Sorts" charset="0"/>
              <a:buChar char="q"/>
            </a:pPr>
            <a:r>
              <a:rPr lang="en-US" altLang="zh-TW" sz="2400" i="1">
                <a:solidFill>
                  <a:srgbClr val="FF0000"/>
                </a:solidFill>
                <a:latin typeface="Times New Roman" charset="0"/>
                <a:ea typeface="新細明體" charset="0"/>
                <a:cs typeface="新細明體" charset="0"/>
              </a:rPr>
              <a:t>How about if the number of elements we want is unknown?</a:t>
            </a:r>
          </a:p>
        </p:txBody>
      </p:sp>
      <p:sp>
        <p:nvSpPr>
          <p:cNvPr id="34828" name="Rectangle 12"/>
          <p:cNvSpPr>
            <a:spLocks noChangeArrowheads="1"/>
          </p:cNvSpPr>
          <p:nvPr/>
        </p:nvSpPr>
        <p:spPr bwMode="auto">
          <a:xfrm>
            <a:off x="609600" y="1752600"/>
            <a:ext cx="525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SzPct val="80000"/>
              <a:buFont typeface="Monotype Sorts" charset="0"/>
              <a:buChar char="q"/>
            </a:pPr>
            <a:r>
              <a:rPr lang="en-US" altLang="zh-TW" sz="2400">
                <a:latin typeface="Times New Roman" charset="0"/>
                <a:ea typeface="新細明體" charset="0"/>
                <a:cs typeface="新細明體" charset="0"/>
              </a:rPr>
              <a:t>If the size of array is known before compilation, we do</a:t>
            </a:r>
          </a:p>
        </p:txBody>
      </p:sp>
      <p:sp>
        <p:nvSpPr>
          <p:cNvPr id="34829" name="Rectangle 13"/>
          <p:cNvSpPr>
            <a:spLocks noChangeArrowheads="1"/>
          </p:cNvSpPr>
          <p:nvPr/>
        </p:nvSpPr>
        <p:spPr bwMode="auto">
          <a:xfrm>
            <a:off x="2209800" y="2667000"/>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ctr">
              <a:spcBef>
                <a:spcPct val="20000"/>
              </a:spcBef>
              <a:buSzPct val="80000"/>
              <a:buFont typeface="Monotype Sorts" charset="0"/>
              <a:buNone/>
            </a:pPr>
            <a:r>
              <a:rPr lang="en-US" altLang="zh-TW" sz="2800">
                <a:latin typeface="Courier New" charset="0"/>
                <a:ea typeface="新細明體" charset="0"/>
                <a:cs typeface="新細明體" charset="0"/>
              </a:rPr>
              <a:t>int a[3];</a:t>
            </a:r>
          </a:p>
        </p:txBody>
      </p:sp>
    </p:spTree>
    <p:extLst>
      <p:ext uri="{BB962C8B-B14F-4D97-AF65-F5344CB8AC3E}">
        <p14:creationId xmlns:p14="http://schemas.microsoft.com/office/powerpoint/2010/main" val="2144633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9">
                                            <p:txEl>
                                              <p:pRg st="0" end="0"/>
                                            </p:txEl>
                                          </p:spTgt>
                                        </p:tgtEl>
                                        <p:attrNameLst>
                                          <p:attrName>style.visibility</p:attrName>
                                        </p:attrNameLst>
                                      </p:cBhvr>
                                      <p:to>
                                        <p:strVal val="visible"/>
                                      </p:to>
                                    </p:set>
                                    <p:animEffect transition="in" filter="dissolve">
                                      <p:cBhvr>
                                        <p:cTn id="7" dur="500"/>
                                        <p:tgtEl>
                                          <p:spTgt spid="3482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dissolve">
                                      <p:cBhvr>
                                        <p:cTn id="12" dur="500"/>
                                        <p:tgtEl>
                                          <p:spTgt spid="34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27"/>
                                        </p:tgtEl>
                                        <p:attrNameLst>
                                          <p:attrName>style.visibility</p:attrName>
                                        </p:attrNameLst>
                                      </p:cBhvr>
                                      <p:to>
                                        <p:strVal val="visible"/>
                                      </p:to>
                                    </p:set>
                                    <p:animEffect transition="in" filter="dissolve">
                                      <p:cBhvr>
                                        <p:cTn id="17" dur="500"/>
                                        <p:tgtEl>
                                          <p:spTgt spid="3482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utoUpdateAnimBg="0"/>
      <p:bldP spid="34829"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a:t>Dynamic memory allocation in C</a:t>
            </a:r>
          </a:p>
        </p:txBody>
      </p:sp>
      <p:sp>
        <p:nvSpPr>
          <p:cNvPr id="2053" name="Rectangle 5"/>
          <p:cNvSpPr>
            <a:spLocks noGrp="1" noChangeArrowheads="1"/>
          </p:cNvSpPr>
          <p:nvPr>
            <p:ph type="body" idx="1"/>
          </p:nvPr>
        </p:nvSpPr>
        <p:spPr>
          <a:xfrm>
            <a:off x="457200" y="1600200"/>
            <a:ext cx="8229600" cy="4953000"/>
          </a:xfrm>
        </p:spPr>
        <p:txBody>
          <a:bodyPr/>
          <a:lstStyle/>
          <a:p>
            <a:r>
              <a:rPr lang="en-US" b="1"/>
              <a:t>Dynamic memory allocation</a:t>
            </a:r>
            <a:r>
              <a:rPr lang="en-US"/>
              <a:t> is the allocation of memory storage for use in a computer program during the runtime of that program. </a:t>
            </a:r>
          </a:p>
          <a:p>
            <a:r>
              <a:rPr lang="en-US"/>
              <a:t>Memory is typically allocated from a large pool of all available unused memory called the </a:t>
            </a:r>
            <a:r>
              <a:rPr lang="en-US" i="1"/>
              <a:t>heap</a:t>
            </a:r>
            <a:r>
              <a:rPr lang="en-US"/>
              <a:t>, but may also be allocated from multiple pools. </a:t>
            </a:r>
          </a:p>
          <a:p>
            <a:endParaRPr lang="en-US"/>
          </a:p>
        </p:txBody>
      </p:sp>
    </p:spTree>
    <p:extLst>
      <p:ext uri="{BB962C8B-B14F-4D97-AF65-F5344CB8AC3E}">
        <p14:creationId xmlns:p14="http://schemas.microsoft.com/office/powerpoint/2010/main" val="467239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ox(in)">
                                      <p:cBhvr>
                                        <p:cTn id="7" dur="500"/>
                                        <p:tgtEl>
                                          <p:spTgt spid="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3">
                                            <p:txEl>
                                              <p:pRg st="0" end="0"/>
                                            </p:txEl>
                                          </p:spTgt>
                                        </p:tgtEl>
                                        <p:attrNameLst>
                                          <p:attrName>style.visibility</p:attrName>
                                        </p:attrNameLst>
                                      </p:cBhvr>
                                      <p:to>
                                        <p:strVal val="visible"/>
                                      </p:to>
                                    </p:set>
                                    <p:anim calcmode="lin" valueType="num">
                                      <p:cBhvr additive="base">
                                        <p:cTn id="12"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53">
                                            <p:txEl>
                                              <p:pRg st="1" end="1"/>
                                            </p:txEl>
                                          </p:spTgt>
                                        </p:tgtEl>
                                        <p:attrNameLst>
                                          <p:attrName>style.visibility</p:attrName>
                                        </p:attrNameLst>
                                      </p:cBhvr>
                                      <p:to>
                                        <p:strVal val="visible"/>
                                      </p:to>
                                    </p:set>
                                    <p:anim calcmode="lin" valueType="num">
                                      <p:cBhvr additive="base">
                                        <p:cTn id="18"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5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9E20035F-D7AB-E940-9438-D783D034A688}" type="slidenum">
              <a:rPr lang="zh-TW" altLang="en-US"/>
              <a:pPr/>
              <a:t>109</a:t>
            </a:fld>
            <a:endParaRPr lang="en-US" altLang="zh-TW"/>
          </a:p>
        </p:txBody>
      </p:sp>
      <p:sp>
        <p:nvSpPr>
          <p:cNvPr id="35842" name="Rectangle 2"/>
          <p:cNvSpPr>
            <a:spLocks noGrp="1" noChangeArrowheads="1"/>
          </p:cNvSpPr>
          <p:nvPr>
            <p:ph type="title"/>
          </p:nvPr>
        </p:nvSpPr>
        <p:spPr>
          <a:xfrm>
            <a:off x="609600" y="381000"/>
            <a:ext cx="6870700" cy="685800"/>
          </a:xfrm>
        </p:spPr>
        <p:txBody>
          <a:bodyPr>
            <a:normAutofit fontScale="90000"/>
          </a:bodyPr>
          <a:lstStyle/>
          <a:p>
            <a:r>
              <a:rPr lang="en-US" altLang="zh-TW">
                <a:ea typeface="新細明體" charset="0"/>
                <a:cs typeface="新細明體" charset="0"/>
              </a:rPr>
              <a:t>Dynamic Memory Allocation</a:t>
            </a:r>
          </a:p>
        </p:txBody>
      </p:sp>
      <p:sp>
        <p:nvSpPr>
          <p:cNvPr id="35843" name="Rectangle 3"/>
          <p:cNvSpPr>
            <a:spLocks noGrp="1" noChangeArrowheads="1"/>
          </p:cNvSpPr>
          <p:nvPr>
            <p:ph type="body" idx="1"/>
          </p:nvPr>
        </p:nvSpPr>
        <p:spPr>
          <a:xfrm>
            <a:off x="609600" y="1371600"/>
            <a:ext cx="5562600" cy="2362200"/>
          </a:xfrm>
          <a:noFill/>
          <a:ln cap="flat">
            <a:solidFill>
              <a:schemeClr val="tx1"/>
            </a:solidFill>
            <a:prstDash val="dash"/>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pPr>
            <a:r>
              <a:rPr lang="en-US" altLang="zh-TW" sz="2000">
                <a:ea typeface="新細明體" charset="0"/>
                <a:cs typeface="新細明體" charset="0"/>
              </a:rPr>
              <a:t>int *a = NULL;</a:t>
            </a:r>
          </a:p>
          <a:p>
            <a:pPr>
              <a:buFontTx/>
              <a:buNone/>
            </a:pPr>
            <a:r>
              <a:rPr lang="en-US" altLang="zh-TW" sz="2000">
                <a:ea typeface="新細明體" charset="0"/>
                <a:cs typeface="新細明體" charset="0"/>
              </a:rPr>
              <a:t>int  numbers;</a:t>
            </a:r>
          </a:p>
          <a:p>
            <a:pPr>
              <a:buFontTx/>
              <a:buNone/>
            </a:pPr>
            <a:endParaRPr lang="en-US" altLang="zh-TW" sz="2000">
              <a:ea typeface="新細明體" charset="0"/>
              <a:cs typeface="新細明體" charset="0"/>
            </a:endParaRPr>
          </a:p>
          <a:p>
            <a:pPr>
              <a:buFontTx/>
              <a:buNone/>
            </a:pPr>
            <a:r>
              <a:rPr lang="en-US" altLang="zh-TW" sz="2000">
                <a:ea typeface="新細明體" charset="0"/>
                <a:cs typeface="新細明體" charset="0"/>
              </a:rPr>
              <a:t>printf(</a:t>
            </a:r>
            <a:r>
              <a:rPr lang="en-US" altLang="zh-TW" sz="2000">
                <a:latin typeface="Times New Roman"/>
                <a:ea typeface="新細明體" charset="0"/>
                <a:cs typeface="新細明體" charset="0"/>
              </a:rPr>
              <a:t>“</a:t>
            </a:r>
            <a:r>
              <a:rPr lang="en-US" altLang="zh-TW" sz="2000">
                <a:ea typeface="新細明體" charset="0"/>
                <a:cs typeface="新細明體" charset="0"/>
              </a:rPr>
              <a:t>How many elements you want?\n</a:t>
            </a:r>
            <a:r>
              <a:rPr lang="en-US" altLang="zh-TW" sz="2000">
                <a:latin typeface="Times New Roman"/>
                <a:ea typeface="新細明體" charset="0"/>
                <a:cs typeface="新細明體" charset="0"/>
              </a:rPr>
              <a:t>”</a:t>
            </a:r>
            <a:r>
              <a:rPr lang="en-US" altLang="zh-TW" sz="2000">
                <a:ea typeface="新細明體" charset="0"/>
                <a:cs typeface="新細明體" charset="0"/>
              </a:rPr>
              <a:t>);</a:t>
            </a:r>
          </a:p>
          <a:p>
            <a:pPr>
              <a:buFontTx/>
              <a:buNone/>
            </a:pPr>
            <a:r>
              <a:rPr lang="en-US" altLang="zh-TW" sz="2000">
                <a:ea typeface="新細明體" charset="0"/>
                <a:cs typeface="新細明體" charset="0"/>
              </a:rPr>
              <a:t>scanf( </a:t>
            </a:r>
            <a:r>
              <a:rPr lang="en-US" altLang="zh-TW" sz="2000">
                <a:latin typeface="Times New Roman"/>
                <a:ea typeface="新細明體" charset="0"/>
                <a:cs typeface="新細明體" charset="0"/>
              </a:rPr>
              <a:t>“</a:t>
            </a:r>
            <a:r>
              <a:rPr lang="en-US" altLang="zh-TW" sz="2000">
                <a:ea typeface="新細明體" charset="0"/>
                <a:cs typeface="新細明體" charset="0"/>
              </a:rPr>
              <a:t>%d</a:t>
            </a:r>
            <a:r>
              <a:rPr lang="en-US" altLang="zh-TW" sz="2000">
                <a:latin typeface="Times New Roman"/>
                <a:ea typeface="新細明體" charset="0"/>
                <a:cs typeface="新細明體" charset="0"/>
              </a:rPr>
              <a:t>”</a:t>
            </a:r>
            <a:r>
              <a:rPr lang="en-US" altLang="zh-TW" sz="2000">
                <a:ea typeface="新細明體" charset="0"/>
                <a:cs typeface="新細明體" charset="0"/>
              </a:rPr>
              <a:t>, &amp;numbers);</a:t>
            </a:r>
          </a:p>
          <a:p>
            <a:pPr>
              <a:buFontTx/>
              <a:buNone/>
            </a:pPr>
            <a:endParaRPr lang="zh-TW" altLang="en-US" sz="2000">
              <a:ea typeface="新細明體" charset="0"/>
              <a:cs typeface="新細明體" charset="0"/>
            </a:endParaRPr>
          </a:p>
        </p:txBody>
      </p:sp>
      <p:sp>
        <p:nvSpPr>
          <p:cNvPr id="35844" name="Text Box 4"/>
          <p:cNvSpPr txBox="1">
            <a:spLocks noChangeArrowheads="1"/>
          </p:cNvSpPr>
          <p:nvPr/>
        </p:nvSpPr>
        <p:spPr bwMode="auto">
          <a:xfrm>
            <a:off x="6858000" y="1828800"/>
            <a:ext cx="3286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latin typeface="Times New Roman" charset="0"/>
                <a:ea typeface="新細明體" charset="0"/>
                <a:cs typeface="新細明體" charset="0"/>
              </a:rPr>
              <a:t>a</a:t>
            </a:r>
          </a:p>
        </p:txBody>
      </p:sp>
      <p:sp>
        <p:nvSpPr>
          <p:cNvPr id="35845" name="Line 5"/>
          <p:cNvSpPr>
            <a:spLocks noChangeShapeType="1"/>
          </p:cNvSpPr>
          <p:nvPr/>
        </p:nvSpPr>
        <p:spPr bwMode="auto">
          <a:xfrm>
            <a:off x="7178675" y="2092325"/>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46" name="Line 6"/>
          <p:cNvSpPr>
            <a:spLocks noChangeShapeType="1"/>
          </p:cNvSpPr>
          <p:nvPr/>
        </p:nvSpPr>
        <p:spPr bwMode="auto">
          <a:xfrm>
            <a:off x="7788275" y="20923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47" name="Line 7"/>
          <p:cNvSpPr>
            <a:spLocks noChangeShapeType="1"/>
          </p:cNvSpPr>
          <p:nvPr/>
        </p:nvSpPr>
        <p:spPr bwMode="auto">
          <a:xfrm>
            <a:off x="7712075" y="24733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48" name="Line 8"/>
          <p:cNvSpPr>
            <a:spLocks noChangeShapeType="1"/>
          </p:cNvSpPr>
          <p:nvPr/>
        </p:nvSpPr>
        <p:spPr bwMode="auto">
          <a:xfrm>
            <a:off x="7788275" y="254952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49" name="Line 9"/>
          <p:cNvSpPr>
            <a:spLocks noChangeShapeType="1"/>
          </p:cNvSpPr>
          <p:nvPr/>
        </p:nvSpPr>
        <p:spPr bwMode="auto">
          <a:xfrm>
            <a:off x="7712075" y="25495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5850" name="Group 10"/>
          <p:cNvGrpSpPr>
            <a:grpSpLocks/>
          </p:cNvGrpSpPr>
          <p:nvPr/>
        </p:nvGrpSpPr>
        <p:grpSpPr bwMode="auto">
          <a:xfrm>
            <a:off x="685800" y="3505200"/>
            <a:ext cx="7848600" cy="2362200"/>
            <a:chOff x="432" y="2208"/>
            <a:chExt cx="4944" cy="1488"/>
          </a:xfrm>
        </p:grpSpPr>
        <p:sp>
          <p:nvSpPr>
            <p:cNvPr id="35851" name="Rectangle 11"/>
            <p:cNvSpPr>
              <a:spLocks noChangeArrowheads="1"/>
            </p:cNvSpPr>
            <p:nvPr/>
          </p:nvSpPr>
          <p:spPr bwMode="auto">
            <a:xfrm>
              <a:off x="432" y="2640"/>
              <a:ext cx="3456" cy="81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spcBef>
                  <a:spcPct val="20000"/>
                </a:spcBef>
              </a:pPr>
              <a:r>
                <a:rPr lang="en-US" altLang="zh-TW" sz="2000">
                  <a:ea typeface="新細明體" charset="0"/>
                  <a:cs typeface="新細明體" charset="0"/>
                </a:rPr>
                <a:t>/* memory allocation */</a:t>
              </a:r>
            </a:p>
            <a:p>
              <a:pPr marL="342900" indent="-342900" eaLnBrk="1" hangingPunct="1">
                <a:spcBef>
                  <a:spcPct val="20000"/>
                </a:spcBef>
              </a:pPr>
              <a:r>
                <a:rPr lang="en-US" altLang="zh-TW" sz="2000">
                  <a:ea typeface="新細明體" charset="0"/>
                  <a:cs typeface="新細明體" charset="0"/>
                </a:rPr>
                <a:t>a = (int *) </a:t>
              </a:r>
              <a:r>
                <a:rPr lang="en-US" altLang="zh-TW" sz="2000">
                  <a:solidFill>
                    <a:srgbClr val="FF0000"/>
                  </a:solidFill>
                  <a:ea typeface="新細明體" charset="0"/>
                  <a:cs typeface="新細明體" charset="0"/>
                </a:rPr>
                <a:t>malloc</a:t>
              </a:r>
              <a:r>
                <a:rPr lang="en-US" altLang="zh-TW" sz="2000">
                  <a:ea typeface="新細明體" charset="0"/>
                  <a:cs typeface="新細明體" charset="0"/>
                </a:rPr>
                <a:t> (numbers*sizeof(int));</a:t>
              </a:r>
            </a:p>
          </p:txBody>
        </p:sp>
        <p:sp>
          <p:nvSpPr>
            <p:cNvPr id="35852" name="Text Box 12"/>
            <p:cNvSpPr txBox="1">
              <a:spLocks noChangeArrowheads="1"/>
            </p:cNvSpPr>
            <p:nvPr/>
          </p:nvSpPr>
          <p:spPr bwMode="auto">
            <a:xfrm>
              <a:off x="4128" y="2496"/>
              <a:ext cx="20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latin typeface="Times New Roman" charset="0"/>
                  <a:ea typeface="新細明體" charset="0"/>
                  <a:cs typeface="新細明體" charset="0"/>
                </a:rPr>
                <a:t>a</a:t>
              </a:r>
            </a:p>
          </p:txBody>
        </p:sp>
        <p:sp>
          <p:nvSpPr>
            <p:cNvPr id="35853" name="Line 13"/>
            <p:cNvSpPr>
              <a:spLocks noChangeShapeType="1"/>
            </p:cNvSpPr>
            <p:nvPr/>
          </p:nvSpPr>
          <p:spPr bwMode="auto">
            <a:xfrm>
              <a:off x="4320" y="264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54" name="Text Box 14"/>
            <p:cNvSpPr txBox="1">
              <a:spLocks noChangeArrowheads="1"/>
            </p:cNvSpPr>
            <p:nvPr/>
          </p:nvSpPr>
          <p:spPr bwMode="auto">
            <a:xfrm>
              <a:off x="4704" y="2208"/>
              <a:ext cx="6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000" i="1">
                  <a:latin typeface="Times New Roman" charset="0"/>
                  <a:ea typeface="新細明體" charset="0"/>
                  <a:cs typeface="新細明體" charset="0"/>
                </a:rPr>
                <a:t>Memory</a:t>
              </a:r>
            </a:p>
          </p:txBody>
        </p:sp>
        <p:sp>
          <p:nvSpPr>
            <p:cNvPr id="35855" name="Rectangle 15"/>
            <p:cNvSpPr>
              <a:spLocks noChangeArrowheads="1"/>
            </p:cNvSpPr>
            <p:nvPr/>
          </p:nvSpPr>
          <p:spPr bwMode="auto">
            <a:xfrm>
              <a:off x="4656" y="249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56" name="Rectangle 16"/>
            <p:cNvSpPr>
              <a:spLocks noChangeArrowheads="1"/>
            </p:cNvSpPr>
            <p:nvPr/>
          </p:nvSpPr>
          <p:spPr bwMode="auto">
            <a:xfrm>
              <a:off x="4656" y="273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57" name="Rectangle 17"/>
            <p:cNvSpPr>
              <a:spLocks noChangeArrowheads="1"/>
            </p:cNvSpPr>
            <p:nvPr/>
          </p:nvSpPr>
          <p:spPr bwMode="auto">
            <a:xfrm>
              <a:off x="4656" y="2976"/>
              <a:ext cx="720" cy="24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58" name="Rectangle 18"/>
            <p:cNvSpPr>
              <a:spLocks noChangeArrowheads="1"/>
            </p:cNvSpPr>
            <p:nvPr/>
          </p:nvSpPr>
          <p:spPr bwMode="auto">
            <a:xfrm>
              <a:off x="4656" y="321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59" name="Rectangle 19"/>
            <p:cNvSpPr>
              <a:spLocks noChangeArrowheads="1"/>
            </p:cNvSpPr>
            <p:nvPr/>
          </p:nvSpPr>
          <p:spPr bwMode="auto">
            <a:xfrm>
              <a:off x="4656" y="3456"/>
              <a:ext cx="72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98211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dissolve">
                                      <p:cBhvr>
                                        <p:cTn id="7"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1E7542C-666E-BA49-A0C2-C5EAEEE43DC4}" type="slidenum">
              <a:rPr lang="en-US"/>
              <a:pPr>
                <a:defRPr/>
              </a:pPr>
              <a:t>11</a:t>
            </a:fld>
            <a:endParaRPr lang="en-US"/>
          </a:p>
        </p:txBody>
      </p:sp>
      <p:sp>
        <p:nvSpPr>
          <p:cNvPr id="32770" name="Rectangle 2"/>
          <p:cNvSpPr>
            <a:spLocks noGrp="1" noChangeArrowheads="1"/>
          </p:cNvSpPr>
          <p:nvPr>
            <p:ph type="title"/>
          </p:nvPr>
        </p:nvSpPr>
        <p:spPr/>
        <p:txBody>
          <a:bodyPr/>
          <a:lstStyle/>
          <a:p>
            <a:pPr eaLnBrk="1" hangingPunct="1">
              <a:defRPr/>
            </a:pPr>
            <a:r>
              <a:rPr lang="en-US">
                <a:cs typeface="+mj-cs"/>
              </a:rPr>
              <a:t>Why do we need Pointer?</a:t>
            </a:r>
          </a:p>
        </p:txBody>
      </p:sp>
      <p:sp>
        <p:nvSpPr>
          <p:cNvPr id="32771" name="Rectangle 3"/>
          <p:cNvSpPr>
            <a:spLocks noGrp="1" noChangeArrowheads="1"/>
          </p:cNvSpPr>
          <p:nvPr>
            <p:ph type="body" idx="1"/>
          </p:nvPr>
        </p:nvSpPr>
        <p:spPr/>
        <p:txBody>
          <a:bodyPr/>
          <a:lstStyle/>
          <a:p>
            <a:pPr eaLnBrk="1" hangingPunct="1">
              <a:defRPr/>
            </a:pPr>
            <a:r>
              <a:rPr lang="en-US">
                <a:cs typeface="+mn-cs"/>
              </a:rPr>
              <a:t>Simply because it</a:t>
            </a:r>
            <a:r>
              <a:rPr lang="ja-JP" altLang="en-US">
                <a:latin typeface="Arial"/>
                <a:cs typeface="+mn-cs"/>
              </a:rPr>
              <a:t>’</a:t>
            </a:r>
            <a:r>
              <a:rPr lang="en-US">
                <a:cs typeface="+mn-cs"/>
              </a:rPr>
              <a:t>s there!</a:t>
            </a:r>
          </a:p>
          <a:p>
            <a:pPr eaLnBrk="1" hangingPunct="1">
              <a:defRPr/>
            </a:pPr>
            <a:r>
              <a:rPr lang="en-US">
                <a:cs typeface="+mn-cs"/>
              </a:rPr>
              <a:t>It is used in some circumstances in C</a:t>
            </a:r>
          </a:p>
        </p:txBody>
      </p:sp>
      <p:sp>
        <p:nvSpPr>
          <p:cNvPr id="32778" name="AutoShape 10"/>
          <p:cNvSpPr>
            <a:spLocks noChangeArrowheads="1"/>
          </p:cNvSpPr>
          <p:nvPr/>
        </p:nvSpPr>
        <p:spPr bwMode="auto">
          <a:xfrm>
            <a:off x="1905000" y="3429000"/>
            <a:ext cx="5638800" cy="2895600"/>
          </a:xfrm>
          <a:prstGeom prst="horizontalScroll">
            <a:avLst>
              <a:gd name="adj" fmla="val 1541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nchorCtr="1"/>
          <a:lstStyle/>
          <a:p>
            <a:pPr>
              <a:spcBef>
                <a:spcPct val="50000"/>
              </a:spcBef>
              <a:defRPr/>
            </a:pPr>
            <a:r>
              <a:rPr lang="en-US" sz="3200">
                <a:cs typeface="+mn-cs"/>
              </a:rPr>
              <a:t>Remember this?</a:t>
            </a:r>
          </a:p>
          <a:p>
            <a:pPr>
              <a:spcBef>
                <a:spcPct val="50000"/>
              </a:spcBef>
              <a:defRPr/>
            </a:pPr>
            <a:r>
              <a:rPr lang="en-US" sz="3200">
                <a:latin typeface="Courier New" charset="0"/>
                <a:cs typeface="+mn-cs"/>
              </a:rPr>
              <a:t>scanf(</a:t>
            </a:r>
            <a:r>
              <a:rPr lang="ja-JP" altLang="en-US" sz="3200">
                <a:latin typeface="Arial"/>
                <a:cs typeface="+mn-cs"/>
              </a:rPr>
              <a:t>“</a:t>
            </a:r>
            <a:r>
              <a:rPr lang="en-US" sz="3200">
                <a:latin typeface="Courier New" charset="0"/>
                <a:cs typeface="+mn-cs"/>
              </a:rPr>
              <a:t>%d</a:t>
            </a:r>
            <a:r>
              <a:rPr lang="ja-JP" altLang="en-US" sz="3200">
                <a:latin typeface="Arial"/>
                <a:cs typeface="+mn-cs"/>
              </a:rPr>
              <a:t>”</a:t>
            </a:r>
            <a:r>
              <a:rPr lang="en-US" sz="3200">
                <a:latin typeface="Courier New" charset="0"/>
                <a:cs typeface="+mn-cs"/>
              </a:rPr>
              <a:t>, </a:t>
            </a:r>
            <a:r>
              <a:rPr lang="en-US" sz="3200" b="1">
                <a:latin typeface="Courier New" charset="0"/>
                <a:cs typeface="+mn-cs"/>
              </a:rPr>
              <a:t>&amp;</a:t>
            </a:r>
            <a:r>
              <a:rPr lang="en-US" sz="3200">
                <a:latin typeface="Courier New" charset="0"/>
                <a:cs typeface="+mn-cs"/>
              </a:rPr>
              <a:t>i);</a:t>
            </a:r>
          </a:p>
          <a:p>
            <a:pPr>
              <a:defRPr/>
            </a:pPr>
            <a:endParaRPr lang="en-US" sz="3600">
              <a:cs typeface="+mn-cs"/>
            </a:endParaRPr>
          </a:p>
        </p:txBody>
      </p:sp>
    </p:spTree>
    <p:extLst>
      <p:ext uri="{BB962C8B-B14F-4D97-AF65-F5344CB8AC3E}">
        <p14:creationId xmlns:p14="http://schemas.microsoft.com/office/powerpoint/2010/main" val="4761023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cs typeface="+mj-cs"/>
              </a:rPr>
              <a:t>Program Parts</a:t>
            </a:r>
          </a:p>
        </p:txBody>
      </p:sp>
      <p:sp>
        <p:nvSpPr>
          <p:cNvPr id="21507" name="Rectangle 3"/>
          <p:cNvSpPr>
            <a:spLocks noGrp="1" noChangeArrowheads="1"/>
          </p:cNvSpPr>
          <p:nvPr>
            <p:ph type="body" sz="half" idx="1"/>
          </p:nvPr>
        </p:nvSpPr>
        <p:spPr>
          <a:xfrm>
            <a:off x="685800" y="1981200"/>
            <a:ext cx="5943600" cy="4114800"/>
          </a:xfrm>
        </p:spPr>
        <p:txBody>
          <a:bodyPr>
            <a:normAutofit fontScale="92500" lnSpcReduction="10000"/>
          </a:bodyPr>
          <a:lstStyle/>
          <a:p>
            <a:pPr>
              <a:buFontTx/>
              <a:buNone/>
              <a:defRPr/>
            </a:pPr>
            <a:r>
              <a:rPr lang="en-US" sz="2400">
                <a:cs typeface="+mn-cs"/>
              </a:rPr>
              <a:t>Space for program code includes space for machine language code and data</a:t>
            </a:r>
          </a:p>
          <a:p>
            <a:pPr>
              <a:buFontTx/>
              <a:buNone/>
              <a:defRPr/>
            </a:pPr>
            <a:r>
              <a:rPr lang="en-US" sz="2400">
                <a:cs typeface="+mn-cs"/>
              </a:rPr>
              <a:t>Data broken into:</a:t>
            </a:r>
          </a:p>
          <a:p>
            <a:pPr lvl="1">
              <a:buFontTx/>
              <a:buNone/>
              <a:defRPr/>
            </a:pPr>
            <a:r>
              <a:rPr lang="en-US" sz="2000"/>
              <a:t>space for global variables and constants</a:t>
            </a:r>
          </a:p>
          <a:p>
            <a:pPr lvl="1">
              <a:buFontTx/>
              <a:buNone/>
              <a:defRPr/>
            </a:pPr>
            <a:r>
              <a:rPr lang="en-US" sz="2000"/>
              <a:t>data stack - expands/shrinks while program runs</a:t>
            </a:r>
          </a:p>
          <a:p>
            <a:pPr lvl="1">
              <a:buFontTx/>
              <a:buNone/>
              <a:defRPr/>
            </a:pPr>
            <a:r>
              <a:rPr lang="en-US" sz="2000"/>
              <a:t>data heap - expands/shrinks while program runs</a:t>
            </a:r>
          </a:p>
          <a:p>
            <a:pPr>
              <a:buFontTx/>
              <a:buNone/>
              <a:defRPr/>
            </a:pPr>
            <a:r>
              <a:rPr lang="en-US" sz="2400">
                <a:cs typeface="+mn-cs"/>
              </a:rPr>
              <a:t>Local variables in functions allocated when function starts:</a:t>
            </a:r>
          </a:p>
          <a:p>
            <a:pPr lvl="1">
              <a:buFontTx/>
              <a:buNone/>
              <a:defRPr/>
            </a:pPr>
            <a:r>
              <a:rPr lang="en-US" sz="2000"/>
              <a:t>space put aside on the data stack</a:t>
            </a:r>
          </a:p>
          <a:p>
            <a:pPr lvl="1">
              <a:buFontTx/>
              <a:buNone/>
              <a:defRPr/>
            </a:pPr>
            <a:r>
              <a:rPr lang="en-US" sz="2000"/>
              <a:t>when function ends, space is freed up</a:t>
            </a:r>
          </a:p>
          <a:p>
            <a:pPr lvl="1">
              <a:buFontTx/>
              <a:buNone/>
              <a:defRPr/>
            </a:pPr>
            <a:r>
              <a:rPr lang="en-US" sz="2000"/>
              <a:t>must know size of data item (int, array, etc.) when allocated (</a:t>
            </a:r>
            <a:r>
              <a:rPr lang="en-US" sz="2000" i="1"/>
              <a:t>static allocation</a:t>
            </a:r>
            <a:r>
              <a:rPr lang="en-US" sz="2000"/>
              <a:t>)</a:t>
            </a:r>
          </a:p>
        </p:txBody>
      </p:sp>
      <p:graphicFrame>
        <p:nvGraphicFramePr>
          <p:cNvPr id="2" name="Object 4"/>
          <p:cNvGraphicFramePr>
            <a:graphicFrameLocks noGrp="1" noChangeAspect="1"/>
          </p:cNvGraphicFramePr>
          <p:nvPr>
            <p:ph sz="half" idx="2"/>
          </p:nvPr>
        </p:nvGraphicFramePr>
        <p:xfrm>
          <a:off x="6934200" y="1524000"/>
          <a:ext cx="1277938" cy="4953000"/>
        </p:xfrm>
        <a:graphic>
          <a:graphicData uri="http://schemas.openxmlformats.org/presentationml/2006/ole">
            <mc:AlternateContent xmlns:mc="http://schemas.openxmlformats.org/markup-compatibility/2006">
              <mc:Choice xmlns:v="urn:schemas-microsoft-com:vml" Requires="v">
                <p:oleObj spid="_x0000_s5125" name="VISIO" r:id="rId3" imgW="955548" imgH="3698748" progId="Visio.Drawing.4">
                  <p:embed/>
                </p:oleObj>
              </mc:Choice>
              <mc:Fallback>
                <p:oleObj name="VISIO" r:id="rId3" imgW="955548" imgH="3698748"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524000"/>
                        <a:ext cx="12779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635459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cs typeface="+mj-cs"/>
              </a:rPr>
              <a:t>Limits of Static Allocation</a:t>
            </a:r>
          </a:p>
        </p:txBody>
      </p:sp>
      <p:sp>
        <p:nvSpPr>
          <p:cNvPr id="23555" name="Rectangle 3"/>
          <p:cNvSpPr>
            <a:spLocks noGrp="1" noChangeArrowheads="1"/>
          </p:cNvSpPr>
          <p:nvPr>
            <p:ph type="body" idx="1"/>
          </p:nvPr>
        </p:nvSpPr>
        <p:spPr/>
        <p:txBody>
          <a:bodyPr/>
          <a:lstStyle/>
          <a:p>
            <a:pPr>
              <a:lnSpc>
                <a:spcPct val="90000"/>
              </a:lnSpc>
              <a:buFontTx/>
              <a:buNone/>
              <a:defRPr/>
            </a:pPr>
            <a:r>
              <a:rPr lang="en-US" sz="2800">
                <a:cs typeface="+mn-cs"/>
              </a:rPr>
              <a:t>What if we don</a:t>
            </a:r>
            <a:r>
              <a:rPr lang="ja-JP" altLang="en-US" sz="2800">
                <a:latin typeface="Arial"/>
                <a:cs typeface="+mn-cs"/>
              </a:rPr>
              <a:t>’</a:t>
            </a:r>
            <a:r>
              <a:rPr lang="en-US" sz="2800">
                <a:cs typeface="+mn-cs"/>
              </a:rPr>
              <a:t>t know how much space we will need ahead of time?</a:t>
            </a:r>
          </a:p>
          <a:p>
            <a:pPr>
              <a:lnSpc>
                <a:spcPct val="90000"/>
              </a:lnSpc>
              <a:buFontTx/>
              <a:buNone/>
              <a:defRPr/>
            </a:pPr>
            <a:r>
              <a:rPr lang="en-US" sz="2800">
                <a:cs typeface="+mn-cs"/>
              </a:rPr>
              <a:t>Example:</a:t>
            </a:r>
          </a:p>
          <a:p>
            <a:pPr lvl="1">
              <a:lnSpc>
                <a:spcPct val="90000"/>
              </a:lnSpc>
              <a:buFontTx/>
              <a:buNone/>
              <a:defRPr/>
            </a:pPr>
            <a:r>
              <a:rPr lang="en-US" sz="2400"/>
              <a:t>ask user how many numbers to read in</a:t>
            </a:r>
          </a:p>
          <a:p>
            <a:pPr lvl="1">
              <a:lnSpc>
                <a:spcPct val="90000"/>
              </a:lnSpc>
              <a:buFontTx/>
              <a:buNone/>
              <a:defRPr/>
            </a:pPr>
            <a:r>
              <a:rPr lang="en-US" sz="2400"/>
              <a:t>read set of numbers in to array (of appropriate size)</a:t>
            </a:r>
          </a:p>
          <a:p>
            <a:pPr lvl="1">
              <a:lnSpc>
                <a:spcPct val="90000"/>
              </a:lnSpc>
              <a:buFontTx/>
              <a:buNone/>
              <a:defRPr/>
            </a:pPr>
            <a:r>
              <a:rPr lang="en-US" sz="2400"/>
              <a:t>calculate the average (look at all numbers)</a:t>
            </a:r>
          </a:p>
          <a:p>
            <a:pPr lvl="1">
              <a:lnSpc>
                <a:spcPct val="90000"/>
              </a:lnSpc>
              <a:buFontTx/>
              <a:buNone/>
              <a:defRPr/>
            </a:pPr>
            <a:r>
              <a:rPr lang="en-US" sz="2400"/>
              <a:t>calculate the variance (based on the average)</a:t>
            </a:r>
          </a:p>
          <a:p>
            <a:pPr>
              <a:lnSpc>
                <a:spcPct val="90000"/>
              </a:lnSpc>
              <a:buFontTx/>
              <a:buNone/>
              <a:defRPr/>
            </a:pPr>
            <a:r>
              <a:rPr lang="en-US" sz="2800">
                <a:cs typeface="+mn-cs"/>
              </a:rPr>
              <a:t>Problem: how big do we make the array??</a:t>
            </a:r>
          </a:p>
          <a:p>
            <a:pPr lvl="1">
              <a:lnSpc>
                <a:spcPct val="90000"/>
              </a:lnSpc>
              <a:buFontTx/>
              <a:buNone/>
              <a:defRPr/>
            </a:pPr>
            <a:r>
              <a:rPr lang="en-US" sz="2400"/>
              <a:t>using static allocation, have to make the array as big as the user might specify (might not be big enough)</a:t>
            </a:r>
            <a:endParaRPr lang="en-US"/>
          </a:p>
        </p:txBody>
      </p:sp>
    </p:spTree>
    <p:extLst>
      <p:ext uri="{BB962C8B-B14F-4D97-AF65-F5344CB8AC3E}">
        <p14:creationId xmlns:p14="http://schemas.microsoft.com/office/powerpoint/2010/main" val="12882625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cs typeface="+mj-cs"/>
              </a:rPr>
              <a:t>Dynamic Memory Allocation</a:t>
            </a:r>
          </a:p>
        </p:txBody>
      </p:sp>
      <p:sp>
        <p:nvSpPr>
          <p:cNvPr id="24579" name="Rectangle 3"/>
          <p:cNvSpPr>
            <a:spLocks noGrp="1" noChangeArrowheads="1"/>
          </p:cNvSpPr>
          <p:nvPr>
            <p:ph type="body" idx="1"/>
          </p:nvPr>
        </p:nvSpPr>
        <p:spPr/>
        <p:txBody>
          <a:bodyPr/>
          <a:lstStyle/>
          <a:p>
            <a:pPr>
              <a:buFontTx/>
              <a:buNone/>
              <a:defRPr/>
            </a:pPr>
            <a:r>
              <a:rPr lang="en-US" sz="2800">
                <a:cs typeface="+mn-cs"/>
              </a:rPr>
              <a:t>Allow the program to allocate some variables (notably arrays), during the program, based on variables in program (dynamically)</a:t>
            </a:r>
          </a:p>
          <a:p>
            <a:pPr>
              <a:buFontTx/>
              <a:buNone/>
              <a:defRPr/>
            </a:pPr>
            <a:r>
              <a:rPr lang="en-US" sz="2800">
                <a:cs typeface="+mn-cs"/>
              </a:rPr>
              <a:t>Previous example: ask the user how many numbers to read, then allocate array of appropriate size</a:t>
            </a:r>
          </a:p>
          <a:p>
            <a:pPr>
              <a:buFontTx/>
              <a:buNone/>
              <a:defRPr/>
            </a:pPr>
            <a:r>
              <a:rPr lang="en-US" sz="2800">
                <a:cs typeface="+mn-cs"/>
              </a:rPr>
              <a:t>Idea: user has routines to request some amount of memory, the user then uses this memory, and returns it when they are done</a:t>
            </a:r>
          </a:p>
          <a:p>
            <a:pPr lvl="1">
              <a:buFontTx/>
              <a:buNone/>
              <a:defRPr/>
            </a:pPr>
            <a:r>
              <a:rPr lang="en-US" sz="2400"/>
              <a:t>memory allocated in the </a:t>
            </a:r>
            <a:r>
              <a:rPr lang="en-US" sz="2400" i="1"/>
              <a:t>Data Heap</a:t>
            </a:r>
            <a:endParaRPr lang="en-US" sz="2400"/>
          </a:p>
        </p:txBody>
      </p:sp>
    </p:spTree>
    <p:extLst>
      <p:ext uri="{BB962C8B-B14F-4D97-AF65-F5344CB8AC3E}">
        <p14:creationId xmlns:p14="http://schemas.microsoft.com/office/powerpoint/2010/main" val="4283160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Dynamic Memory Allocation</a:t>
            </a:r>
          </a:p>
        </p:txBody>
      </p:sp>
      <p:sp>
        <p:nvSpPr>
          <p:cNvPr id="23555" name="Rectangle 3"/>
          <p:cNvSpPr>
            <a:spLocks noGrp="1" noChangeArrowheads="1"/>
          </p:cNvSpPr>
          <p:nvPr>
            <p:ph type="body" idx="1"/>
          </p:nvPr>
        </p:nvSpPr>
        <p:spPr/>
        <p:txBody>
          <a:bodyPr/>
          <a:lstStyle/>
          <a:p>
            <a:r>
              <a:rPr lang="en-GB">
                <a:cs typeface="Times New Roman" charset="0"/>
              </a:rPr>
              <a:t>In dynamic memory allocation is done during runtime.</a:t>
            </a:r>
          </a:p>
          <a:p>
            <a:r>
              <a:rPr lang="en-GB">
                <a:cs typeface="Times New Roman" charset="0"/>
              </a:rPr>
              <a:t>We determine the size of memory area to be allocated and the time, when allocation is done.</a:t>
            </a:r>
          </a:p>
          <a:p>
            <a:r>
              <a:rPr lang="en-GB">
                <a:cs typeface="Times New Roman" charset="0"/>
              </a:rPr>
              <a:t> Then we can allocate space as much as we need and just when we need it. </a:t>
            </a:r>
          </a:p>
          <a:p>
            <a:r>
              <a:rPr lang="en-GB">
                <a:cs typeface="Times New Roman" charset="0"/>
              </a:rPr>
              <a:t>When we no longer need it, we free it.</a:t>
            </a:r>
            <a:endParaRPr lang="en-US">
              <a:cs typeface="Times New Roman" charset="0"/>
            </a:endParaRPr>
          </a:p>
        </p:txBody>
      </p:sp>
    </p:spTree>
    <p:extLst>
      <p:ext uri="{BB962C8B-B14F-4D97-AF65-F5344CB8AC3E}">
        <p14:creationId xmlns:p14="http://schemas.microsoft.com/office/powerpoint/2010/main" val="1710198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0" end="0"/>
                                            </p:txEl>
                                          </p:spTgt>
                                        </p:tgtEl>
                                        <p:attrNameLst>
                                          <p:attrName>style.visibility</p:attrName>
                                        </p:attrNameLst>
                                      </p:cBhvr>
                                      <p:to>
                                        <p:strVal val="visible"/>
                                      </p:to>
                                    </p:set>
                                    <p:anim calcmode="lin" valueType="num">
                                      <p:cBhvr additive="base">
                                        <p:cTn id="13"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1" end="1"/>
                                            </p:txEl>
                                          </p:spTgt>
                                        </p:tgtEl>
                                        <p:attrNameLst>
                                          <p:attrName>style.visibility</p:attrName>
                                        </p:attrNameLst>
                                      </p:cBhvr>
                                      <p:to>
                                        <p:strVal val="visible"/>
                                      </p:to>
                                    </p:set>
                                    <p:anim calcmode="lin" valueType="num">
                                      <p:cBhvr additive="base">
                                        <p:cTn id="19"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5">
                                            <p:txEl>
                                              <p:pRg st="2" end="2"/>
                                            </p:txEl>
                                          </p:spTgt>
                                        </p:tgtEl>
                                        <p:attrNameLst>
                                          <p:attrName>style.visibility</p:attrName>
                                        </p:attrNameLst>
                                      </p:cBhvr>
                                      <p:to>
                                        <p:strVal val="visible"/>
                                      </p:to>
                                    </p:set>
                                    <p:anim calcmode="lin" valueType="num">
                                      <p:cBhvr additive="base">
                                        <p:cTn id="25"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5">
                                            <p:txEl>
                                              <p:pRg st="3" end="3"/>
                                            </p:txEl>
                                          </p:spTgt>
                                        </p:tgtEl>
                                        <p:attrNameLst>
                                          <p:attrName>style.visibility</p:attrName>
                                        </p:attrNameLst>
                                      </p:cBhvr>
                                      <p:to>
                                        <p:strVal val="visible"/>
                                      </p:to>
                                    </p:set>
                                    <p:anim calcmode="lin" valueType="num">
                                      <p:cBhvr additive="base">
                                        <p:cTn id="31"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cs typeface="+mj-cs"/>
              </a:rPr>
              <a:t>Memory Management Functions</a:t>
            </a:r>
          </a:p>
        </p:txBody>
      </p:sp>
      <p:sp>
        <p:nvSpPr>
          <p:cNvPr id="25603" name="Rectangle 3"/>
          <p:cNvSpPr>
            <a:spLocks noGrp="1" noChangeArrowheads="1"/>
          </p:cNvSpPr>
          <p:nvPr>
            <p:ph type="body" idx="1"/>
          </p:nvPr>
        </p:nvSpPr>
        <p:spPr/>
        <p:txBody>
          <a:bodyPr/>
          <a:lstStyle/>
          <a:p>
            <a:pPr>
              <a:buFontTx/>
              <a:buNone/>
              <a:defRPr/>
            </a:pPr>
            <a:r>
              <a:rPr lang="en-US" sz="2800">
                <a:cs typeface="+mn-cs"/>
              </a:rPr>
              <a:t>calloc - routine used to allocate arrays of memory</a:t>
            </a:r>
          </a:p>
          <a:p>
            <a:pPr>
              <a:buFontTx/>
              <a:buNone/>
              <a:defRPr/>
            </a:pPr>
            <a:r>
              <a:rPr lang="en-US" sz="2800">
                <a:cs typeface="+mn-cs"/>
              </a:rPr>
              <a:t>malloc - routine used to allocate a single block of memory</a:t>
            </a:r>
          </a:p>
          <a:p>
            <a:pPr>
              <a:buFontTx/>
              <a:buNone/>
              <a:defRPr/>
            </a:pPr>
            <a:r>
              <a:rPr lang="en-US" sz="2800">
                <a:cs typeface="+mn-cs"/>
              </a:rPr>
              <a:t>realloc - routine used to extend the amount of space allocated previously</a:t>
            </a:r>
          </a:p>
          <a:p>
            <a:pPr>
              <a:buFontTx/>
              <a:buNone/>
              <a:defRPr/>
            </a:pPr>
            <a:r>
              <a:rPr lang="en-US" sz="2800">
                <a:cs typeface="+mn-cs"/>
              </a:rPr>
              <a:t>free - routine used to tell program a piece of memory no longer needed</a:t>
            </a:r>
          </a:p>
          <a:p>
            <a:pPr lvl="1">
              <a:buFontTx/>
              <a:buNone/>
              <a:defRPr/>
            </a:pPr>
            <a:r>
              <a:rPr lang="en-US" sz="2400"/>
              <a:t>note: memory allocated dynamically does not go away at the end of functions, you MUST explicitly free it up</a:t>
            </a:r>
            <a:endParaRPr lang="en-US"/>
          </a:p>
        </p:txBody>
      </p:sp>
    </p:spTree>
    <p:extLst>
      <p:ext uri="{BB962C8B-B14F-4D97-AF65-F5344CB8AC3E}">
        <p14:creationId xmlns:p14="http://schemas.microsoft.com/office/powerpoint/2010/main" val="28326864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Dynamic Memory Allocation</a:t>
            </a:r>
          </a:p>
        </p:txBody>
      </p:sp>
      <p:sp>
        <p:nvSpPr>
          <p:cNvPr id="6147" name="Rectangle 3"/>
          <p:cNvSpPr>
            <a:spLocks noGrp="1" noChangeArrowheads="1"/>
          </p:cNvSpPr>
          <p:nvPr>
            <p:ph type="body" idx="1"/>
          </p:nvPr>
        </p:nvSpPr>
        <p:spPr/>
        <p:txBody>
          <a:bodyPr/>
          <a:lstStyle/>
          <a:p>
            <a:r>
              <a:rPr lang="en-US" dirty="0"/>
              <a:t>A dynamically allocated object remains allocated until it is </a:t>
            </a:r>
            <a:r>
              <a:rPr lang="en-US" dirty="0" err="1"/>
              <a:t>deallocated</a:t>
            </a:r>
            <a:r>
              <a:rPr lang="en-US" dirty="0"/>
              <a:t> explicitly, either by the programmer or by an </a:t>
            </a:r>
            <a:r>
              <a:rPr lang="en-US" dirty="0">
                <a:hlinkClick r:id="rId2" tooltip="Automatic garbage collection"/>
              </a:rPr>
              <a:t>garbage collector</a:t>
            </a:r>
            <a:r>
              <a:rPr lang="en-US" dirty="0"/>
              <a:t>; </a:t>
            </a:r>
          </a:p>
          <a:p>
            <a:endParaRPr lang="en-US" dirty="0"/>
          </a:p>
        </p:txBody>
      </p:sp>
    </p:spTree>
    <p:extLst>
      <p:ext uri="{BB962C8B-B14F-4D97-AF65-F5344CB8AC3E}">
        <p14:creationId xmlns:p14="http://schemas.microsoft.com/office/powerpoint/2010/main" val="626201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12"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715962"/>
          </a:xfrm>
        </p:spPr>
        <p:txBody>
          <a:bodyPr/>
          <a:lstStyle/>
          <a:p>
            <a:r>
              <a:rPr lang="en-US" sz="4000"/>
              <a:t>Garbage Collector</a:t>
            </a:r>
          </a:p>
        </p:txBody>
      </p:sp>
      <p:sp>
        <p:nvSpPr>
          <p:cNvPr id="24579" name="Rectangle 3"/>
          <p:cNvSpPr>
            <a:spLocks noGrp="1" noChangeArrowheads="1"/>
          </p:cNvSpPr>
          <p:nvPr>
            <p:ph type="body" idx="1"/>
          </p:nvPr>
        </p:nvSpPr>
        <p:spPr>
          <a:xfrm>
            <a:off x="457200" y="1066800"/>
            <a:ext cx="8229600" cy="5486400"/>
          </a:xfrm>
        </p:spPr>
        <p:txBody>
          <a:bodyPr/>
          <a:lstStyle/>
          <a:p>
            <a:r>
              <a:rPr lang="en-US"/>
              <a:t>In computing, </a:t>
            </a:r>
            <a:r>
              <a:rPr lang="en-US" b="1"/>
              <a:t>garbage collection</a:t>
            </a:r>
            <a:r>
              <a:rPr lang="en-US"/>
              <a:t> is a system of automatic </a:t>
            </a:r>
            <a:r>
              <a:rPr lang="en-US">
                <a:hlinkClick r:id="rId2" tooltip="Memory management"/>
              </a:rPr>
              <a:t>memory management</a:t>
            </a:r>
            <a:r>
              <a:rPr lang="en-US"/>
              <a:t> which seeks to reclaim memory used by objects which will never be referenced in the future. </a:t>
            </a:r>
          </a:p>
          <a:p>
            <a:r>
              <a:rPr lang="en-US"/>
              <a:t>It is commonly abbreviated as GC. </a:t>
            </a:r>
          </a:p>
          <a:p>
            <a:r>
              <a:rPr lang="en-US"/>
              <a:t>The part of a system which performs garbage collection is called a </a:t>
            </a:r>
            <a:r>
              <a:rPr lang="en-US" b="1"/>
              <a:t>garbage collector</a:t>
            </a:r>
            <a:r>
              <a:rPr lang="en-US"/>
              <a:t>. </a:t>
            </a:r>
          </a:p>
        </p:txBody>
      </p:sp>
    </p:spTree>
    <p:extLst>
      <p:ext uri="{BB962C8B-B14F-4D97-AF65-F5344CB8AC3E}">
        <p14:creationId xmlns:p14="http://schemas.microsoft.com/office/powerpoint/2010/main" val="1676465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ox(in)">
                                      <p:cBhvr>
                                        <p:cTn id="12" dur="500"/>
                                        <p:tgtEl>
                                          <p:spTgt spid="245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box(in)">
                                      <p:cBhvr>
                                        <p:cTn id="17" dur="500"/>
                                        <p:tgtEl>
                                          <p:spTgt spid="245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79">
                                            <p:txEl>
                                              <p:pRg st="2" end="2"/>
                                            </p:txEl>
                                          </p:spTgt>
                                        </p:tgtEl>
                                        <p:attrNameLst>
                                          <p:attrName>style.visibility</p:attrName>
                                        </p:attrNameLst>
                                      </p:cBhvr>
                                      <p:to>
                                        <p:strVal val="visible"/>
                                      </p:to>
                                    </p:set>
                                    <p:animEffect transition="in" filter="box(in)">
                                      <p:cBhvr>
                                        <p:cTn id="2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Garbage Collector</a:t>
            </a:r>
          </a:p>
        </p:txBody>
      </p:sp>
      <p:sp>
        <p:nvSpPr>
          <p:cNvPr id="25603" name="Rectangle 3"/>
          <p:cNvSpPr>
            <a:spLocks noGrp="1" noChangeArrowheads="1"/>
          </p:cNvSpPr>
          <p:nvPr>
            <p:ph type="body" idx="1"/>
          </p:nvPr>
        </p:nvSpPr>
        <p:spPr/>
        <p:txBody>
          <a:bodyPr/>
          <a:lstStyle/>
          <a:p>
            <a:r>
              <a:rPr lang="en-US"/>
              <a:t>When a system has a garbage collector it is usually part of the language run-time system and integrated into the language. </a:t>
            </a:r>
          </a:p>
          <a:p>
            <a:r>
              <a:rPr lang="en-US"/>
              <a:t>The language is said to be garbage collected. </a:t>
            </a:r>
          </a:p>
          <a:p>
            <a:r>
              <a:rPr lang="en-US"/>
              <a:t>Garbage collection was invented by </a:t>
            </a:r>
            <a:r>
              <a:rPr lang="en-US">
                <a:hlinkClick r:id="rId2" tooltip="John McCarthy"/>
              </a:rPr>
              <a:t>John McCarthy</a:t>
            </a:r>
            <a:r>
              <a:rPr lang="en-US"/>
              <a:t> as part of the first </a:t>
            </a:r>
            <a:r>
              <a:rPr lang="en-US">
                <a:hlinkClick r:id="rId3" tooltip="Lisp programming language"/>
              </a:rPr>
              <a:t>Lisp</a:t>
            </a:r>
            <a:r>
              <a:rPr lang="en-US"/>
              <a:t> system. </a:t>
            </a:r>
          </a:p>
        </p:txBody>
      </p:sp>
    </p:spTree>
    <p:extLst>
      <p:ext uri="{BB962C8B-B14F-4D97-AF65-F5344CB8AC3E}">
        <p14:creationId xmlns:p14="http://schemas.microsoft.com/office/powerpoint/2010/main" val="2145165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box(in)">
                                      <p:cBhvr>
                                        <p:cTn id="12" dur="500"/>
                                        <p:tgtEl>
                                          <p:spTgt spid="256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Effect transition="in" filter="box(in)">
                                      <p:cBhvr>
                                        <p:cTn id="17" dur="500"/>
                                        <p:tgtEl>
                                          <p:spTgt spid="256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box(in)">
                                      <p:cBhvr>
                                        <p:cTn id="22"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sz="4000"/>
              <a:t>The basic principle of how a garbage collector works is: </a:t>
            </a:r>
          </a:p>
        </p:txBody>
      </p:sp>
      <p:sp>
        <p:nvSpPr>
          <p:cNvPr id="26627" name="Rectangle 3"/>
          <p:cNvSpPr>
            <a:spLocks noGrp="1" noChangeArrowheads="1"/>
          </p:cNvSpPr>
          <p:nvPr>
            <p:ph type="body" idx="1"/>
          </p:nvPr>
        </p:nvSpPr>
        <p:spPr/>
        <p:txBody>
          <a:bodyPr/>
          <a:lstStyle/>
          <a:p>
            <a:pPr marL="609600" indent="-609600"/>
            <a:r>
              <a:rPr lang="en-US"/>
              <a:t>1. Determine what data objects in a program cannot be referenced in the future </a:t>
            </a:r>
          </a:p>
          <a:p>
            <a:pPr marL="609600" indent="-609600"/>
            <a:r>
              <a:rPr lang="en-US"/>
              <a:t>2. Reclaim the storage used by those objects </a:t>
            </a:r>
          </a:p>
        </p:txBody>
      </p:sp>
    </p:spTree>
    <p:extLst>
      <p:ext uri="{BB962C8B-B14F-4D97-AF65-F5344CB8AC3E}">
        <p14:creationId xmlns:p14="http://schemas.microsoft.com/office/powerpoint/2010/main" val="2350403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box(in)">
                                      <p:cBhvr>
                                        <p:cTn id="12" dur="500"/>
                                        <p:tgtEl>
                                          <p:spTgt spid="26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animEffect transition="in" filter="box(in)">
                                      <p:cBhvr>
                                        <p:cTn id="17"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2057400"/>
          </a:xfrm>
        </p:spPr>
        <p:txBody>
          <a:bodyPr>
            <a:normAutofit fontScale="90000"/>
          </a:bodyPr>
          <a:lstStyle/>
          <a:p>
            <a:r>
              <a:rPr lang="en-US" sz="4000" b="1"/>
              <a:t>Languages whose standard implementations use automatic garbage collection</a:t>
            </a:r>
            <a:br>
              <a:rPr lang="en-US" sz="4000" b="1"/>
            </a:br>
            <a:endParaRPr lang="en-US" sz="4000" b="1"/>
          </a:p>
        </p:txBody>
      </p:sp>
      <p:sp>
        <p:nvSpPr>
          <p:cNvPr id="27651" name="Rectangle 3"/>
          <p:cNvSpPr>
            <a:spLocks noGrp="1" noChangeArrowheads="1"/>
          </p:cNvSpPr>
          <p:nvPr>
            <p:ph type="body" idx="1"/>
          </p:nvPr>
        </p:nvSpPr>
        <p:spPr>
          <a:xfrm>
            <a:off x="228600" y="2667000"/>
            <a:ext cx="8229600" cy="3810000"/>
          </a:xfrm>
        </p:spPr>
        <p:txBody>
          <a:bodyPr/>
          <a:lstStyle/>
          <a:p>
            <a:pPr>
              <a:lnSpc>
                <a:spcPct val="80000"/>
              </a:lnSpc>
            </a:pPr>
            <a:r>
              <a:rPr lang="en-US" sz="2400">
                <a:hlinkClick r:id="rId2" tooltip="BASIC programming language"/>
              </a:rPr>
              <a:t>BASIC</a:t>
            </a:r>
            <a:r>
              <a:rPr lang="en-US" sz="2400"/>
              <a:t>       </a:t>
            </a:r>
            <a:r>
              <a:rPr lang="en-US" sz="2400">
                <a:hlinkClick r:id="rId3" tooltip="C Sharp programming language"/>
              </a:rPr>
              <a:t>C#</a:t>
            </a:r>
            <a:r>
              <a:rPr lang="en-US" sz="2400"/>
              <a:t>    </a:t>
            </a:r>
            <a:r>
              <a:rPr lang="en-US" sz="2400">
                <a:hlinkClick r:id="rId4" tooltip="Caml"/>
              </a:rPr>
              <a:t>Caml</a:t>
            </a:r>
            <a:r>
              <a:rPr lang="en-US" sz="2400"/>
              <a:t> (and </a:t>
            </a:r>
            <a:r>
              <a:rPr lang="en-US" sz="2400">
                <a:hlinkClick r:id="rId4" tooltip="Caml"/>
              </a:rPr>
              <a:t>OCaml</a:t>
            </a:r>
            <a:r>
              <a:rPr lang="en-US" sz="2400"/>
              <a:t>)     </a:t>
            </a:r>
            <a:r>
              <a:rPr lang="en-US" sz="2400">
                <a:hlinkClick r:id="rId5" tooltip="D programming language"/>
              </a:rPr>
              <a:t>D</a:t>
            </a:r>
            <a:r>
              <a:rPr lang="en-US" sz="2400"/>
              <a:t>      </a:t>
            </a:r>
            <a:r>
              <a:rPr lang="en-US" sz="2400">
                <a:hlinkClick r:id="rId6" tooltip="Dylan programming language"/>
              </a:rPr>
              <a:t>Dylan</a:t>
            </a:r>
            <a:r>
              <a:rPr lang="en-US" sz="2400"/>
              <a:t>     </a:t>
            </a:r>
            <a:r>
              <a:rPr lang="en-US" sz="2400">
                <a:hlinkClick r:id="rId7" tooltip="Eiffel programming language"/>
              </a:rPr>
              <a:t>Eiffel</a:t>
            </a:r>
            <a:r>
              <a:rPr lang="en-US" sz="2400"/>
              <a:t>         </a:t>
            </a:r>
            <a:r>
              <a:rPr lang="en-US" sz="2400">
                <a:hlinkClick r:id="rId8" tooltip="Haskell programming language"/>
              </a:rPr>
              <a:t>Haskell</a:t>
            </a:r>
            <a:r>
              <a:rPr lang="en-US" sz="2400"/>
              <a:t> </a:t>
            </a:r>
          </a:p>
          <a:p>
            <a:pPr>
              <a:lnSpc>
                <a:spcPct val="80000"/>
              </a:lnSpc>
            </a:pPr>
            <a:r>
              <a:rPr lang="en-US" sz="2400">
                <a:hlinkClick r:id="rId9" tooltip="Java programming language"/>
              </a:rPr>
              <a:t>Java</a:t>
            </a:r>
            <a:r>
              <a:rPr lang="en-US" sz="2400"/>
              <a:t>         </a:t>
            </a:r>
            <a:r>
              <a:rPr lang="en-US" sz="2400">
                <a:hlinkClick r:id="rId10" tooltip="JavaScript"/>
              </a:rPr>
              <a:t>Javascript</a:t>
            </a:r>
            <a:r>
              <a:rPr lang="en-US" sz="2400"/>
              <a:t>          </a:t>
            </a:r>
            <a:r>
              <a:rPr lang="en-US" sz="2400">
                <a:hlinkClick r:id="rId11" tooltip="Lisp programming language"/>
              </a:rPr>
              <a:t>Lisp</a:t>
            </a:r>
            <a:r>
              <a:rPr lang="en-US" sz="2400"/>
              <a:t>            </a:t>
            </a:r>
            <a:r>
              <a:rPr lang="en-US" sz="2400">
                <a:hlinkClick r:id="rId12" tooltip="Lua programming language"/>
              </a:rPr>
              <a:t>Lua</a:t>
            </a:r>
            <a:r>
              <a:rPr lang="en-US" sz="2400"/>
              <a:t>   </a:t>
            </a:r>
            <a:r>
              <a:rPr lang="en-US" sz="2400">
                <a:hlinkClick r:id="rId13" tooltip="Mercury programming language"/>
              </a:rPr>
              <a:t>Mercury</a:t>
            </a:r>
            <a:r>
              <a:rPr lang="en-US" sz="2400"/>
              <a:t>   </a:t>
            </a:r>
            <a:r>
              <a:rPr lang="en-US" sz="2400">
                <a:hlinkClick r:id="rId14" tooltip="Modula-3"/>
              </a:rPr>
              <a:t>Modula-3</a:t>
            </a:r>
            <a:r>
              <a:rPr lang="en-US" sz="2400"/>
              <a:t> (one of the major differences from </a:t>
            </a:r>
            <a:r>
              <a:rPr lang="en-US" sz="2400">
                <a:hlinkClick r:id="rId15" tooltip="Modula-2"/>
              </a:rPr>
              <a:t>Modula-2</a:t>
            </a:r>
            <a:r>
              <a:rPr lang="en-US" sz="2400"/>
              <a:t> is GC) </a:t>
            </a:r>
          </a:p>
          <a:p>
            <a:pPr>
              <a:lnSpc>
                <a:spcPct val="80000"/>
              </a:lnSpc>
            </a:pPr>
            <a:r>
              <a:rPr lang="en-US" sz="2400">
                <a:hlinkClick r:id="rId16" tooltip="ML programming language"/>
              </a:rPr>
              <a:t>ML</a:t>
            </a:r>
            <a:r>
              <a:rPr lang="en-US" sz="2400"/>
              <a:t>  </a:t>
            </a:r>
            <a:r>
              <a:rPr lang="en-US" sz="2400">
                <a:hlinkClick r:id="rId17" tooltip="Oberon programming language"/>
              </a:rPr>
              <a:t>Oberon</a:t>
            </a:r>
            <a:r>
              <a:rPr lang="en-US" sz="2400"/>
              <a:t> (and </a:t>
            </a:r>
            <a:r>
              <a:rPr lang="en-US" sz="2400">
                <a:hlinkClick r:id="rId18" tooltip="Oberon-2"/>
              </a:rPr>
              <a:t>Oberon-2</a:t>
            </a:r>
            <a:r>
              <a:rPr lang="en-US" sz="2400"/>
              <a:t>, Active Oberon, etc) </a:t>
            </a:r>
          </a:p>
          <a:p>
            <a:pPr>
              <a:lnSpc>
                <a:spcPct val="80000"/>
              </a:lnSpc>
            </a:pPr>
            <a:r>
              <a:rPr lang="en-US" sz="2400">
                <a:hlinkClick r:id="rId19" tooltip="Perl"/>
              </a:rPr>
              <a:t>Perl</a:t>
            </a:r>
            <a:r>
              <a:rPr lang="en-US" sz="2400"/>
              <a:t>     </a:t>
            </a:r>
            <a:r>
              <a:rPr lang="en-US" sz="2400">
                <a:hlinkClick r:id="rId20" tooltip="Pico programming language"/>
              </a:rPr>
              <a:t>Pico</a:t>
            </a:r>
            <a:r>
              <a:rPr lang="en-US" sz="2400"/>
              <a:t>    </a:t>
            </a:r>
            <a:r>
              <a:rPr lang="en-US" sz="2400">
                <a:hlinkClick r:id="rId21" tooltip="Python programming language"/>
              </a:rPr>
              <a:t>Python</a:t>
            </a:r>
            <a:r>
              <a:rPr lang="en-US" sz="2400"/>
              <a:t>   </a:t>
            </a:r>
            <a:r>
              <a:rPr lang="en-US" sz="2400">
                <a:hlinkClick r:id="rId22" tooltip="Q programming language"/>
              </a:rPr>
              <a:t>Q</a:t>
            </a:r>
            <a:r>
              <a:rPr lang="en-US" sz="2400"/>
              <a:t>     </a:t>
            </a:r>
            <a:r>
              <a:rPr lang="en-US" sz="2400">
                <a:hlinkClick r:id="rId23" tooltip="Ruby programming language"/>
              </a:rPr>
              <a:t>Ruby</a:t>
            </a:r>
            <a:r>
              <a:rPr lang="en-US" sz="2400"/>
              <a:t>    </a:t>
            </a:r>
            <a:r>
              <a:rPr lang="en-US" sz="2400">
                <a:hlinkClick r:id="rId24" tooltip="Scheme programming language"/>
              </a:rPr>
              <a:t>Scheme</a:t>
            </a:r>
            <a:r>
              <a:rPr lang="en-US" sz="2400"/>
              <a:t>   </a:t>
            </a:r>
            <a:r>
              <a:rPr lang="en-US" sz="2400">
                <a:hlinkClick r:id="rId25" tooltip="Smalltalk programming language"/>
              </a:rPr>
              <a:t>Smalltalk</a:t>
            </a:r>
            <a:r>
              <a:rPr lang="en-US" sz="2400"/>
              <a:t>    </a:t>
            </a:r>
            <a:r>
              <a:rPr lang="en-US" sz="2400">
                <a:hlinkClick r:id="rId26" tooltip="SNOBOL"/>
              </a:rPr>
              <a:t>SNOBOL</a:t>
            </a:r>
            <a:r>
              <a:rPr lang="en-US" sz="2400"/>
              <a:t> </a:t>
            </a:r>
          </a:p>
          <a:p>
            <a:pPr>
              <a:lnSpc>
                <a:spcPct val="80000"/>
              </a:lnSpc>
            </a:pPr>
            <a:r>
              <a:rPr lang="en-US" sz="2400">
                <a:hlinkClick r:id="rId27" tooltip="Tcl"/>
              </a:rPr>
              <a:t>Tcl</a:t>
            </a:r>
            <a:r>
              <a:rPr lang="en-US" sz="2400"/>
              <a:t>       </a:t>
            </a:r>
            <a:r>
              <a:rPr lang="en-US" sz="2400">
                <a:hlinkClick r:id="rId28" tooltip="Visual Basic .NET"/>
              </a:rPr>
              <a:t>Visual Basic.NET</a:t>
            </a:r>
            <a:r>
              <a:rPr lang="en-US" sz="2400"/>
              <a:t> </a:t>
            </a:r>
          </a:p>
        </p:txBody>
      </p:sp>
    </p:spTree>
    <p:extLst>
      <p:ext uri="{BB962C8B-B14F-4D97-AF65-F5344CB8AC3E}">
        <p14:creationId xmlns:p14="http://schemas.microsoft.com/office/powerpoint/2010/main" val="141178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pPr>
              <a:defRPr/>
            </a:pPr>
            <a:fld id="{886756B6-9027-A440-AA9A-BA5AEC90EBCF}" type="slidenum">
              <a:rPr lang="en-US"/>
              <a:pPr>
                <a:defRPr/>
              </a:pPr>
              <a:t>12</a:t>
            </a:fld>
            <a:endParaRPr lang="en-US"/>
          </a:p>
        </p:txBody>
      </p:sp>
      <p:sp>
        <p:nvSpPr>
          <p:cNvPr id="43010" name="Rectangle 2"/>
          <p:cNvSpPr>
            <a:spLocks noGrp="1" noChangeArrowheads="1"/>
          </p:cNvSpPr>
          <p:nvPr>
            <p:ph type="title"/>
          </p:nvPr>
        </p:nvSpPr>
        <p:spPr/>
        <p:txBody>
          <a:bodyPr/>
          <a:lstStyle/>
          <a:p>
            <a:pPr eaLnBrk="1" hangingPunct="1">
              <a:defRPr/>
            </a:pPr>
            <a:r>
              <a:rPr lang="en-US">
                <a:cs typeface="+mj-cs"/>
              </a:rPr>
              <a:t>What actually </a:t>
            </a:r>
            <a:r>
              <a:rPr lang="en-US" b="1" i="1">
                <a:cs typeface="+mj-cs"/>
              </a:rPr>
              <a:t>ptr</a:t>
            </a:r>
            <a:r>
              <a:rPr lang="en-US">
                <a:cs typeface="+mj-cs"/>
              </a:rPr>
              <a:t> is?</a:t>
            </a:r>
          </a:p>
        </p:txBody>
      </p:sp>
      <p:sp>
        <p:nvSpPr>
          <p:cNvPr id="43011" name="Rectangle 3"/>
          <p:cNvSpPr>
            <a:spLocks noGrp="1" noChangeArrowheads="1"/>
          </p:cNvSpPr>
          <p:nvPr>
            <p:ph type="body" idx="1"/>
          </p:nvPr>
        </p:nvSpPr>
        <p:spPr/>
        <p:txBody>
          <a:bodyPr/>
          <a:lstStyle/>
          <a:p>
            <a:pPr eaLnBrk="1" hangingPunct="1">
              <a:defRPr/>
            </a:pPr>
            <a:r>
              <a:rPr lang="en-US" b="1">
                <a:cs typeface="+mn-cs"/>
              </a:rPr>
              <a:t>ptr</a:t>
            </a:r>
            <a:r>
              <a:rPr lang="en-US">
                <a:cs typeface="+mn-cs"/>
              </a:rPr>
              <a:t> is a variable storing </a:t>
            </a:r>
            <a:r>
              <a:rPr lang="en-US" b="1">
                <a:cs typeface="+mn-cs"/>
              </a:rPr>
              <a:t>an address</a:t>
            </a:r>
          </a:p>
          <a:p>
            <a:pPr eaLnBrk="1" hangingPunct="1">
              <a:defRPr/>
            </a:pPr>
            <a:r>
              <a:rPr lang="en-US">
                <a:cs typeface="+mn-cs"/>
              </a:rPr>
              <a:t>ptr is </a:t>
            </a:r>
            <a:r>
              <a:rPr lang="en-US" b="1">
                <a:cs typeface="+mn-cs"/>
              </a:rPr>
              <a:t>NOT</a:t>
            </a:r>
            <a:r>
              <a:rPr lang="en-US">
                <a:cs typeface="+mn-cs"/>
              </a:rPr>
              <a:t> storing the actual value of i</a:t>
            </a:r>
          </a:p>
        </p:txBody>
      </p:sp>
      <p:sp>
        <p:nvSpPr>
          <p:cNvPr id="43013" name="Text Box 5"/>
          <p:cNvSpPr txBox="1">
            <a:spLocks noChangeArrowheads="1"/>
          </p:cNvSpPr>
          <p:nvPr/>
        </p:nvSpPr>
        <p:spPr bwMode="auto">
          <a:xfrm>
            <a:off x="609600" y="3733800"/>
            <a:ext cx="37338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a:t>
            </a:r>
          </a:p>
          <a:p>
            <a:pPr algn="l">
              <a:spcBef>
                <a:spcPct val="50000"/>
              </a:spcBef>
              <a:defRPr/>
            </a:pPr>
            <a:r>
              <a:rPr lang="en-US" sz="1600" b="1">
                <a:latin typeface="Courier New" charset="0"/>
                <a:cs typeface="+mn-cs"/>
              </a:rPr>
              <a:t>int </a:t>
            </a:r>
            <a:r>
              <a:rPr lang="en-US" sz="1600" b="1">
                <a:solidFill>
                  <a:srgbClr val="FF1717"/>
                </a:solidFill>
                <a:latin typeface="Courier New" charset="0"/>
                <a:cs typeface="+mn-cs"/>
              </a:rPr>
              <a:t>*</a:t>
            </a:r>
            <a:r>
              <a:rPr lang="en-US" sz="1600" b="1">
                <a:latin typeface="Courier New" charset="0"/>
                <a:cs typeface="+mn-cs"/>
              </a:rPr>
              <a:t>ptr;</a:t>
            </a:r>
          </a:p>
          <a:p>
            <a:pPr algn="l">
              <a:spcBef>
                <a:spcPct val="50000"/>
              </a:spcBef>
              <a:defRPr/>
            </a:pPr>
            <a:r>
              <a:rPr lang="en-US" sz="1600" b="1">
                <a:latin typeface="Courier New" charset="0"/>
                <a:cs typeface="+mn-cs"/>
              </a:rPr>
              <a:t>ptr = </a:t>
            </a:r>
            <a:r>
              <a:rPr lang="en-US" sz="1600" b="1">
                <a:solidFill>
                  <a:srgbClr val="FF1717"/>
                </a:solidFill>
                <a:latin typeface="Courier New" charset="0"/>
                <a:cs typeface="+mn-cs"/>
              </a:rPr>
              <a:t>&amp;</a:t>
            </a:r>
            <a:r>
              <a:rPr lang="en-US" sz="1600" b="1">
                <a:latin typeface="Courier New" charset="0"/>
                <a:cs typeface="+mn-cs"/>
              </a:rPr>
              <a:t>i;</a:t>
            </a:r>
          </a:p>
          <a:p>
            <a:pPr algn="l">
              <a:spcBef>
                <a:spcPct val="50000"/>
              </a:spcBef>
              <a:defRPr/>
            </a:pPr>
            <a:r>
              <a:rPr lang="en-US" sz="1600" b="1">
                <a:latin typeface="Courier New" charset="0"/>
                <a:cs typeface="+mn-cs"/>
              </a:rPr>
              <a:t>printf(</a:t>
            </a:r>
            <a:r>
              <a:rPr lang="ja-JP" altLang="en-US" sz="1600" b="1">
                <a:latin typeface="Arial"/>
                <a:cs typeface="+mn-cs"/>
              </a:rPr>
              <a:t>“</a:t>
            </a:r>
            <a:r>
              <a:rPr lang="en-US" sz="1600" b="1">
                <a:latin typeface="Courier New" charset="0"/>
                <a:cs typeface="+mn-cs"/>
              </a:rPr>
              <a:t>i = %d\n</a:t>
            </a:r>
            <a:r>
              <a:rPr lang="ja-JP" altLang="en-US" sz="1600" b="1">
                <a:latin typeface="Arial"/>
                <a:cs typeface="+mn-cs"/>
              </a:rPr>
              <a:t>”</a:t>
            </a:r>
            <a:r>
              <a:rPr lang="en-US" sz="1600" b="1">
                <a:latin typeface="Courier New" charset="0"/>
                <a:cs typeface="+mn-cs"/>
              </a:rPr>
              <a:t>, i);</a:t>
            </a:r>
          </a:p>
          <a:p>
            <a:pPr algn="l">
              <a:spcBef>
                <a:spcPct val="50000"/>
              </a:spcBef>
              <a:defRPr/>
            </a:pPr>
            <a:r>
              <a:rPr lang="en-US" sz="1600" b="1">
                <a:latin typeface="Courier New" charset="0"/>
                <a:cs typeface="+mn-cs"/>
              </a:rPr>
              <a:t>printf(</a:t>
            </a:r>
            <a:r>
              <a:rPr lang="ja-JP" altLang="en-US" sz="1600" b="1">
                <a:latin typeface="Arial"/>
                <a:cs typeface="+mn-cs"/>
              </a:rPr>
              <a:t>“</a:t>
            </a:r>
            <a:r>
              <a:rPr lang="en-US" sz="1600" b="1">
                <a:latin typeface="Courier New" charset="0"/>
                <a:cs typeface="+mn-cs"/>
              </a:rPr>
              <a:t>*ptr = %d\n</a:t>
            </a:r>
            <a:r>
              <a:rPr lang="ja-JP" altLang="en-US" sz="1600" b="1">
                <a:latin typeface="Arial"/>
                <a:cs typeface="+mn-cs"/>
              </a:rPr>
              <a:t>”</a:t>
            </a:r>
            <a:r>
              <a:rPr lang="en-US" sz="1600" b="1">
                <a:latin typeface="Courier New" charset="0"/>
                <a:cs typeface="+mn-cs"/>
              </a:rPr>
              <a:t>, </a:t>
            </a:r>
            <a:r>
              <a:rPr lang="en-US" sz="1600" b="1">
                <a:solidFill>
                  <a:srgbClr val="FF1717"/>
                </a:solidFill>
                <a:latin typeface="Courier New" charset="0"/>
                <a:cs typeface="+mn-cs"/>
              </a:rPr>
              <a:t>*ptr</a:t>
            </a:r>
            <a:r>
              <a:rPr lang="en-US" sz="1600" b="1">
                <a:latin typeface="Courier New" charset="0"/>
                <a:cs typeface="+mn-cs"/>
              </a:rPr>
              <a:t>);</a:t>
            </a:r>
          </a:p>
          <a:p>
            <a:pPr algn="l">
              <a:spcBef>
                <a:spcPct val="50000"/>
              </a:spcBef>
              <a:defRPr/>
            </a:pPr>
            <a:r>
              <a:rPr lang="en-US" sz="1600" b="1">
                <a:latin typeface="Courier New" charset="0"/>
                <a:cs typeface="+mn-cs"/>
              </a:rPr>
              <a:t>printf(</a:t>
            </a:r>
            <a:r>
              <a:rPr lang="ja-JP" altLang="en-US" sz="1600" b="1">
                <a:latin typeface="Arial"/>
                <a:cs typeface="+mn-cs"/>
              </a:rPr>
              <a:t>“</a:t>
            </a:r>
            <a:r>
              <a:rPr lang="en-US" sz="1600" b="1">
                <a:latin typeface="Courier New" charset="0"/>
                <a:cs typeface="+mn-cs"/>
              </a:rPr>
              <a:t>ptr = %p\n</a:t>
            </a:r>
            <a:r>
              <a:rPr lang="ja-JP" altLang="en-US" sz="1600" b="1">
                <a:latin typeface="Arial"/>
                <a:cs typeface="+mn-cs"/>
              </a:rPr>
              <a:t>”</a:t>
            </a:r>
            <a:r>
              <a:rPr lang="en-US" sz="1600" b="1">
                <a:latin typeface="Courier New" charset="0"/>
                <a:cs typeface="+mn-cs"/>
              </a:rPr>
              <a:t>, </a:t>
            </a:r>
            <a:r>
              <a:rPr lang="en-US" sz="1600" b="1">
                <a:solidFill>
                  <a:srgbClr val="FF1717"/>
                </a:solidFill>
                <a:latin typeface="Courier New" charset="0"/>
                <a:cs typeface="+mn-cs"/>
              </a:rPr>
              <a:t>ptr</a:t>
            </a:r>
            <a:r>
              <a:rPr lang="en-US" sz="1600" b="1">
                <a:latin typeface="Courier New" charset="0"/>
                <a:cs typeface="+mn-cs"/>
              </a:rPr>
              <a:t>);</a:t>
            </a:r>
          </a:p>
        </p:txBody>
      </p:sp>
      <p:sp>
        <p:nvSpPr>
          <p:cNvPr id="43014" name="Text Box 6"/>
          <p:cNvSpPr txBox="1">
            <a:spLocks noChangeArrowheads="1"/>
          </p:cNvSpPr>
          <p:nvPr/>
        </p:nvSpPr>
        <p:spPr bwMode="auto">
          <a:xfrm>
            <a:off x="6705600" y="4419600"/>
            <a:ext cx="2057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5</a:t>
            </a:r>
          </a:p>
        </p:txBody>
      </p:sp>
      <p:sp>
        <p:nvSpPr>
          <p:cNvPr id="43015" name="Text Box 7"/>
          <p:cNvSpPr txBox="1">
            <a:spLocks noChangeArrowheads="1"/>
          </p:cNvSpPr>
          <p:nvPr/>
        </p:nvSpPr>
        <p:spPr bwMode="auto">
          <a:xfrm>
            <a:off x="6096000" y="4419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i</a:t>
            </a:r>
          </a:p>
        </p:txBody>
      </p:sp>
      <p:sp>
        <p:nvSpPr>
          <p:cNvPr id="43016" name="Text Box 8"/>
          <p:cNvSpPr txBox="1">
            <a:spLocks noChangeArrowheads="1"/>
          </p:cNvSpPr>
          <p:nvPr/>
        </p:nvSpPr>
        <p:spPr bwMode="auto">
          <a:xfrm>
            <a:off x="6705600" y="3429000"/>
            <a:ext cx="2057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address of i</a:t>
            </a:r>
          </a:p>
        </p:txBody>
      </p:sp>
      <p:sp>
        <p:nvSpPr>
          <p:cNvPr id="43017" name="Text Box 9"/>
          <p:cNvSpPr txBox="1">
            <a:spLocks noChangeArrowheads="1"/>
          </p:cNvSpPr>
          <p:nvPr/>
        </p:nvSpPr>
        <p:spPr bwMode="auto">
          <a:xfrm>
            <a:off x="6096000" y="3429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ptr</a:t>
            </a:r>
          </a:p>
        </p:txBody>
      </p:sp>
      <p:sp>
        <p:nvSpPr>
          <p:cNvPr id="43018" name="Text Box 10"/>
          <p:cNvSpPr txBox="1">
            <a:spLocks noChangeArrowheads="1"/>
          </p:cNvSpPr>
          <p:nvPr/>
        </p:nvSpPr>
        <p:spPr bwMode="auto">
          <a:xfrm>
            <a:off x="4419600" y="4876800"/>
            <a:ext cx="1981200" cy="14462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a:latin typeface="Tahoma" charset="0"/>
                <a:cs typeface="+mn-cs"/>
              </a:rPr>
              <a:t>Output:</a:t>
            </a:r>
          </a:p>
          <a:p>
            <a:pPr algn="l">
              <a:spcBef>
                <a:spcPct val="50000"/>
              </a:spcBef>
              <a:defRPr/>
            </a:pPr>
            <a:r>
              <a:rPr lang="en-US" sz="1600">
                <a:latin typeface="Courier New" charset="0"/>
                <a:cs typeface="+mn-cs"/>
              </a:rPr>
              <a:t>i = 5</a:t>
            </a:r>
          </a:p>
          <a:p>
            <a:pPr algn="l">
              <a:spcBef>
                <a:spcPct val="50000"/>
              </a:spcBef>
              <a:defRPr/>
            </a:pPr>
            <a:r>
              <a:rPr lang="en-US" sz="1600">
                <a:latin typeface="Courier New" charset="0"/>
                <a:cs typeface="+mn-cs"/>
              </a:rPr>
              <a:t>*ptr = 5</a:t>
            </a:r>
          </a:p>
          <a:p>
            <a:pPr algn="l">
              <a:spcBef>
                <a:spcPct val="50000"/>
              </a:spcBef>
              <a:defRPr/>
            </a:pPr>
            <a:r>
              <a:rPr lang="en-US" sz="1600">
                <a:latin typeface="Courier New" charset="0"/>
                <a:cs typeface="+mn-cs"/>
              </a:rPr>
              <a:t>ptr = effff5e0</a:t>
            </a:r>
          </a:p>
        </p:txBody>
      </p:sp>
      <p:grpSp>
        <p:nvGrpSpPr>
          <p:cNvPr id="18442" name="Group 11"/>
          <p:cNvGrpSpPr>
            <a:grpSpLocks/>
          </p:cNvGrpSpPr>
          <p:nvPr/>
        </p:nvGrpSpPr>
        <p:grpSpPr bwMode="auto">
          <a:xfrm rot="900000">
            <a:off x="6553200" y="3581400"/>
            <a:ext cx="334963" cy="914400"/>
            <a:chOff x="4205" y="2592"/>
            <a:chExt cx="259" cy="1005"/>
          </a:xfrm>
        </p:grpSpPr>
        <p:sp>
          <p:nvSpPr>
            <p:cNvPr id="43020" name="AutoShape 12"/>
            <p:cNvSpPr>
              <a:spLocks noChangeArrowheads="1"/>
            </p:cNvSpPr>
            <p:nvPr/>
          </p:nvSpPr>
          <p:spPr bwMode="auto">
            <a:xfrm rot="6300000">
              <a:off x="3819" y="3068"/>
              <a:ext cx="913" cy="144"/>
            </a:xfrm>
            <a:prstGeom prst="rightArrow">
              <a:avLst>
                <a:gd name="adj1" fmla="val 34722"/>
                <a:gd name="adj2" fmla="val 659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021" name="AutoShape 13"/>
            <p:cNvSpPr>
              <a:spLocks noChangeArrowheads="1"/>
            </p:cNvSpPr>
            <p:nvPr/>
          </p:nvSpPr>
          <p:spPr bwMode="auto">
            <a:xfrm>
              <a:off x="4320" y="2591"/>
              <a:ext cx="144" cy="145"/>
            </a:xfrm>
            <a:prstGeom prst="star5">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3022" name="AutoShape 14"/>
          <p:cNvSpPr>
            <a:spLocks noChangeArrowheads="1"/>
          </p:cNvSpPr>
          <p:nvPr/>
        </p:nvSpPr>
        <p:spPr bwMode="auto">
          <a:xfrm>
            <a:off x="6629400" y="5029200"/>
            <a:ext cx="2362200" cy="1295400"/>
          </a:xfrm>
          <a:prstGeom prst="cloudCallout">
            <a:avLst>
              <a:gd name="adj1" fmla="val -63574"/>
              <a:gd name="adj2" fmla="val 34681"/>
            </a:avLst>
          </a:prstGeom>
          <a:solidFill>
            <a:srgbClr val="FF171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800" b="1">
                <a:solidFill>
                  <a:schemeClr val="bg1"/>
                </a:solidFill>
                <a:cs typeface="+mn-cs"/>
              </a:rPr>
              <a:t>value of ptr = address of i</a:t>
            </a:r>
          </a:p>
          <a:p>
            <a:pPr>
              <a:defRPr/>
            </a:pPr>
            <a:r>
              <a:rPr lang="en-US" sz="1800" b="1">
                <a:solidFill>
                  <a:schemeClr val="bg1"/>
                </a:solidFill>
                <a:cs typeface="+mn-cs"/>
              </a:rPr>
              <a:t>in memory</a:t>
            </a:r>
          </a:p>
        </p:txBody>
      </p:sp>
    </p:spTree>
    <p:extLst>
      <p:ext uri="{BB962C8B-B14F-4D97-AF65-F5344CB8AC3E}">
        <p14:creationId xmlns:p14="http://schemas.microsoft.com/office/powerpoint/2010/main" val="730372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30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animBg="1" autoUpdateAnimBg="0"/>
      <p:bldP spid="43022"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cs typeface="+mj-cs"/>
              </a:rPr>
              <a:t>Array Allocation with calloc</a:t>
            </a:r>
          </a:p>
        </p:txBody>
      </p:sp>
      <p:sp>
        <p:nvSpPr>
          <p:cNvPr id="26627" name="Rectangle 3"/>
          <p:cNvSpPr>
            <a:spLocks noGrp="1" noChangeArrowheads="1"/>
          </p:cNvSpPr>
          <p:nvPr>
            <p:ph type="body" idx="1"/>
          </p:nvPr>
        </p:nvSpPr>
        <p:spPr>
          <a:xfrm>
            <a:off x="685800" y="1981200"/>
            <a:ext cx="8077200" cy="4114800"/>
          </a:xfrm>
        </p:spPr>
        <p:txBody>
          <a:bodyPr>
            <a:normAutofit lnSpcReduction="10000"/>
          </a:bodyPr>
          <a:lstStyle/>
          <a:p>
            <a:pPr>
              <a:buFontTx/>
              <a:buNone/>
              <a:defRPr/>
            </a:pPr>
            <a:r>
              <a:rPr lang="en-US" sz="2800">
                <a:cs typeface="+mn-cs"/>
              </a:rPr>
              <a:t>prototype: void * calloc(size_t num, size_t esize)</a:t>
            </a:r>
          </a:p>
          <a:p>
            <a:pPr lvl="1">
              <a:buFontTx/>
              <a:buNone/>
              <a:defRPr/>
            </a:pPr>
            <a:r>
              <a:rPr lang="en-US" sz="2400"/>
              <a:t>size_t is a special type used to indicate sizes, generally an unsigned int</a:t>
            </a:r>
          </a:p>
          <a:p>
            <a:pPr lvl="1">
              <a:buFontTx/>
              <a:buNone/>
              <a:defRPr/>
            </a:pPr>
            <a:r>
              <a:rPr lang="en-US" sz="2400"/>
              <a:t>num is the number of elements to be allocated in the array</a:t>
            </a:r>
          </a:p>
          <a:p>
            <a:pPr lvl="1">
              <a:buFontTx/>
              <a:buNone/>
              <a:defRPr/>
            </a:pPr>
            <a:r>
              <a:rPr lang="en-US" sz="2400"/>
              <a:t>esize is the size of the elements to be allocated</a:t>
            </a:r>
          </a:p>
          <a:p>
            <a:pPr lvl="2">
              <a:buFontTx/>
              <a:buNone/>
              <a:defRPr/>
            </a:pPr>
            <a:r>
              <a:rPr lang="en-US" sz="2000"/>
              <a:t>generally use sizeof and type to get correct value</a:t>
            </a:r>
          </a:p>
          <a:p>
            <a:pPr lvl="1">
              <a:buFontTx/>
              <a:buNone/>
              <a:defRPr/>
            </a:pPr>
            <a:r>
              <a:rPr lang="en-US" sz="2400"/>
              <a:t>an amount of memory of size num*esize allocated on heap</a:t>
            </a:r>
          </a:p>
          <a:p>
            <a:pPr lvl="1">
              <a:buFontTx/>
              <a:buNone/>
              <a:defRPr/>
            </a:pPr>
            <a:r>
              <a:rPr lang="en-US" sz="2400"/>
              <a:t>calloc returns the address of the first byte of this memory</a:t>
            </a:r>
          </a:p>
          <a:p>
            <a:pPr lvl="1">
              <a:buFontTx/>
              <a:buNone/>
              <a:defRPr/>
            </a:pPr>
            <a:r>
              <a:rPr lang="en-US" sz="2400"/>
              <a:t>generally we cast the result to the appropriate type</a:t>
            </a:r>
          </a:p>
          <a:p>
            <a:pPr lvl="1">
              <a:buFontTx/>
              <a:buNone/>
              <a:defRPr/>
            </a:pPr>
            <a:r>
              <a:rPr lang="en-US" sz="2400"/>
              <a:t>if not enough memory is available, calloc returns NULL</a:t>
            </a:r>
            <a:endParaRPr lang="en-US"/>
          </a:p>
        </p:txBody>
      </p:sp>
    </p:spTree>
    <p:extLst>
      <p:ext uri="{BB962C8B-B14F-4D97-AF65-F5344CB8AC3E}">
        <p14:creationId xmlns:p14="http://schemas.microsoft.com/office/powerpoint/2010/main" val="24651478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cs typeface="+mj-cs"/>
              </a:rPr>
              <a:t>calloc Example</a:t>
            </a:r>
          </a:p>
        </p:txBody>
      </p:sp>
      <p:sp>
        <p:nvSpPr>
          <p:cNvPr id="27651" name="Rectangle 3"/>
          <p:cNvSpPr>
            <a:spLocks noGrp="1" noChangeArrowheads="1"/>
          </p:cNvSpPr>
          <p:nvPr>
            <p:ph type="body" idx="1"/>
          </p:nvPr>
        </p:nvSpPr>
        <p:spPr>
          <a:xfrm>
            <a:off x="381000" y="1752600"/>
            <a:ext cx="8458200" cy="4114800"/>
          </a:xfrm>
        </p:spPr>
        <p:txBody>
          <a:bodyPr>
            <a:normAutofit fontScale="92500" lnSpcReduction="10000"/>
          </a:bodyPr>
          <a:lstStyle/>
          <a:p>
            <a:pPr>
              <a:buFontTx/>
              <a:buNone/>
              <a:defRPr/>
            </a:pPr>
            <a:r>
              <a:rPr lang="en-US" sz="2000">
                <a:latin typeface="Courier New" charset="0"/>
                <a:cs typeface="+mn-cs"/>
              </a:rPr>
              <a:t>float *nums;</a:t>
            </a:r>
          </a:p>
          <a:p>
            <a:pPr>
              <a:buFontTx/>
              <a:buNone/>
              <a:defRPr/>
            </a:pPr>
            <a:r>
              <a:rPr lang="en-US" sz="2000">
                <a:latin typeface="Courier New" charset="0"/>
                <a:cs typeface="+mn-cs"/>
              </a:rPr>
              <a:t>int N;</a:t>
            </a:r>
          </a:p>
          <a:p>
            <a:pPr>
              <a:buFontTx/>
              <a:buNone/>
              <a:defRPr/>
            </a:pPr>
            <a:r>
              <a:rPr lang="en-US" sz="2000">
                <a:latin typeface="Courier New" charset="0"/>
                <a:cs typeface="+mn-cs"/>
              </a:rPr>
              <a:t>int I;</a:t>
            </a:r>
          </a:p>
          <a:p>
            <a:pPr>
              <a:buFontTx/>
              <a:buNone/>
              <a:defRPr/>
            </a:pPr>
            <a:endParaRPr lang="en-US" sz="800">
              <a:latin typeface="Courier New" charset="0"/>
              <a:cs typeface="+mn-cs"/>
            </a:endParaRPr>
          </a:p>
          <a:p>
            <a:pPr>
              <a:buFontTx/>
              <a:buNone/>
              <a:defRPr/>
            </a:pPr>
            <a:r>
              <a:rPr lang="en-US" sz="2000">
                <a:latin typeface="Courier New" charset="0"/>
                <a:cs typeface="+mn-cs"/>
              </a:rPr>
              <a:t>printf(</a:t>
            </a:r>
            <a:r>
              <a:rPr lang="ja-JP" altLang="en-US" sz="2000">
                <a:latin typeface="Arial"/>
                <a:cs typeface="+mn-cs"/>
              </a:rPr>
              <a:t>“</a:t>
            </a:r>
            <a:r>
              <a:rPr lang="en-US" sz="2000">
                <a:latin typeface="Courier New" charset="0"/>
                <a:cs typeface="+mn-cs"/>
              </a:rPr>
              <a:t>Read how many numbers:</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scanf(</a:t>
            </a:r>
            <a:r>
              <a:rPr lang="ja-JP" altLang="en-US" sz="2000">
                <a:latin typeface="Arial"/>
                <a:cs typeface="+mn-cs"/>
              </a:rPr>
              <a:t>“</a:t>
            </a:r>
            <a:r>
              <a:rPr lang="en-US" sz="2000">
                <a:latin typeface="Courier New" charset="0"/>
                <a:cs typeface="+mn-cs"/>
              </a:rPr>
              <a:t>%d</a:t>
            </a:r>
            <a:r>
              <a:rPr lang="ja-JP" altLang="en-US" sz="2000">
                <a:latin typeface="Arial"/>
                <a:cs typeface="+mn-cs"/>
              </a:rPr>
              <a:t>”</a:t>
            </a:r>
            <a:r>
              <a:rPr lang="en-US" sz="2000">
                <a:latin typeface="Courier New" charset="0"/>
                <a:cs typeface="+mn-cs"/>
              </a:rPr>
              <a:t>,&amp;N);</a:t>
            </a:r>
          </a:p>
          <a:p>
            <a:pPr>
              <a:buFontTx/>
              <a:buNone/>
              <a:defRPr/>
            </a:pPr>
            <a:r>
              <a:rPr lang="en-US" sz="2000">
                <a:latin typeface="Courier New" charset="0"/>
                <a:cs typeface="+mn-cs"/>
              </a:rPr>
              <a:t>nums = (float *) calloc(N, sizeof(float));</a:t>
            </a:r>
          </a:p>
          <a:p>
            <a:pPr>
              <a:buFontTx/>
              <a:buNone/>
              <a:defRPr/>
            </a:pPr>
            <a:r>
              <a:rPr lang="en-US" sz="2000">
                <a:latin typeface="Courier New" charset="0"/>
                <a:cs typeface="+mn-cs"/>
              </a:rPr>
              <a:t>/* nums is now an array of floats of size N */</a:t>
            </a:r>
          </a:p>
          <a:p>
            <a:pPr>
              <a:buFontTx/>
              <a:buNone/>
              <a:defRPr/>
            </a:pPr>
            <a:r>
              <a:rPr lang="en-US" sz="2000">
                <a:latin typeface="Courier New" charset="0"/>
                <a:cs typeface="+mn-cs"/>
              </a:rPr>
              <a:t>for (I = 0; I &lt; N; I++) {</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Please enter number %d: </a:t>
            </a:r>
            <a:r>
              <a:rPr lang="ja-JP" altLang="en-US" sz="2000">
                <a:latin typeface="Arial"/>
                <a:cs typeface="+mn-cs"/>
              </a:rPr>
              <a:t>“</a:t>
            </a:r>
            <a:r>
              <a:rPr lang="en-US" sz="2000">
                <a:latin typeface="Courier New" charset="0"/>
                <a:cs typeface="+mn-cs"/>
              </a:rPr>
              <a:t>,I+1);</a:t>
            </a:r>
          </a:p>
          <a:p>
            <a:pPr>
              <a:buFontTx/>
              <a:buNone/>
              <a:defRPr/>
            </a:pPr>
            <a:r>
              <a:rPr lang="en-US" sz="2000">
                <a:latin typeface="Courier New" charset="0"/>
                <a:cs typeface="+mn-cs"/>
              </a:rPr>
              <a:t>  scanf(</a:t>
            </a:r>
            <a:r>
              <a:rPr lang="ja-JP" altLang="en-US" sz="2000">
                <a:latin typeface="Arial"/>
                <a:cs typeface="+mn-cs"/>
              </a:rPr>
              <a:t>“</a:t>
            </a:r>
            <a:r>
              <a:rPr lang="en-US" sz="2000">
                <a:latin typeface="Courier New" charset="0"/>
                <a:cs typeface="+mn-cs"/>
              </a:rPr>
              <a:t>%f</a:t>
            </a:r>
            <a:r>
              <a:rPr lang="ja-JP" altLang="en-US" sz="2000">
                <a:latin typeface="Arial"/>
                <a:cs typeface="+mn-cs"/>
              </a:rPr>
              <a:t>”</a:t>
            </a:r>
            <a:r>
              <a:rPr lang="en-US" sz="2000">
                <a:latin typeface="Courier New" charset="0"/>
                <a:cs typeface="+mn-cs"/>
              </a:rPr>
              <a:t>,&amp;(nums[I]));</a:t>
            </a:r>
          </a:p>
          <a:p>
            <a:pPr>
              <a:buFontTx/>
              <a:buNone/>
              <a:defRPr/>
            </a:pPr>
            <a:r>
              <a:rPr lang="en-US" sz="2000">
                <a:latin typeface="Courier New" charset="0"/>
                <a:cs typeface="+mn-cs"/>
              </a:rPr>
              <a:t>}</a:t>
            </a:r>
          </a:p>
          <a:p>
            <a:pPr>
              <a:buFontTx/>
              <a:buNone/>
              <a:defRPr/>
            </a:pPr>
            <a:r>
              <a:rPr lang="en-US" sz="2000">
                <a:latin typeface="Courier New" charset="0"/>
                <a:cs typeface="+mn-cs"/>
              </a:rPr>
              <a:t>/* Calculate average, etc. */</a:t>
            </a:r>
            <a:endParaRPr lang="en-US" sz="2400">
              <a:latin typeface="Courier New" charset="0"/>
              <a:cs typeface="+mn-cs"/>
            </a:endParaRPr>
          </a:p>
        </p:txBody>
      </p:sp>
    </p:spTree>
    <p:extLst>
      <p:ext uri="{BB962C8B-B14F-4D97-AF65-F5344CB8AC3E}">
        <p14:creationId xmlns:p14="http://schemas.microsoft.com/office/powerpoint/2010/main" val="19083272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92162"/>
          </a:xfrm>
        </p:spPr>
        <p:txBody>
          <a:bodyPr/>
          <a:lstStyle/>
          <a:p>
            <a:pPr eaLnBrk="1" hangingPunct="1">
              <a:defRPr/>
            </a:pPr>
            <a:r>
              <a:rPr lang="en-US">
                <a:cs typeface="+mj-cs"/>
              </a:rPr>
              <a:t>malloc</a:t>
            </a:r>
          </a:p>
        </p:txBody>
      </p:sp>
      <p:sp>
        <p:nvSpPr>
          <p:cNvPr id="8195" name="Rectangle 3"/>
          <p:cNvSpPr>
            <a:spLocks noGrp="1" noChangeArrowheads="1"/>
          </p:cNvSpPr>
          <p:nvPr>
            <p:ph type="body" idx="1"/>
          </p:nvPr>
        </p:nvSpPr>
        <p:spPr>
          <a:xfrm>
            <a:off x="457200" y="1143000"/>
            <a:ext cx="8229600" cy="3200400"/>
          </a:xfrm>
        </p:spPr>
        <p:txBody>
          <a:bodyPr/>
          <a:lstStyle/>
          <a:p>
            <a:pPr eaLnBrk="1" hangingPunct="1">
              <a:lnSpc>
                <a:spcPct val="90000"/>
              </a:lnSpc>
              <a:defRPr/>
            </a:pPr>
            <a:r>
              <a:rPr lang="en-US">
                <a:cs typeface="+mn-cs"/>
              </a:rPr>
              <a:t>Prototype: </a:t>
            </a:r>
            <a:r>
              <a:rPr lang="en-US" i="1">
                <a:cs typeface="+mn-cs"/>
              </a:rPr>
              <a:t>int malloc(int size);</a:t>
            </a:r>
            <a:endParaRPr lang="en-US" sz="2800">
              <a:cs typeface="+mn-cs"/>
            </a:endParaRPr>
          </a:p>
          <a:p>
            <a:pPr lvl="1" eaLnBrk="1" hangingPunct="1">
              <a:lnSpc>
                <a:spcPct val="90000"/>
              </a:lnSpc>
              <a:defRPr/>
            </a:pPr>
            <a:r>
              <a:rPr lang="en-US" sz="2400"/>
              <a:t>function searches heap for </a:t>
            </a:r>
            <a:r>
              <a:rPr lang="en-US" sz="2400" i="1"/>
              <a:t>size</a:t>
            </a:r>
            <a:r>
              <a:rPr lang="en-US" sz="2400"/>
              <a:t> contiguous free bytes</a:t>
            </a:r>
          </a:p>
          <a:p>
            <a:pPr lvl="1" eaLnBrk="1" hangingPunct="1">
              <a:lnSpc>
                <a:spcPct val="90000"/>
              </a:lnSpc>
              <a:defRPr/>
            </a:pPr>
            <a:r>
              <a:rPr lang="en-US" sz="2400"/>
              <a:t>function returns the address of the first byte</a:t>
            </a:r>
          </a:p>
          <a:p>
            <a:pPr lvl="1" eaLnBrk="1" hangingPunct="1">
              <a:lnSpc>
                <a:spcPct val="90000"/>
              </a:lnSpc>
              <a:defRPr/>
            </a:pPr>
            <a:r>
              <a:rPr lang="en-US" sz="2400"/>
              <a:t>programmers responsibility to not lose the pointer</a:t>
            </a:r>
          </a:p>
          <a:p>
            <a:pPr lvl="1" eaLnBrk="1" hangingPunct="1">
              <a:lnSpc>
                <a:spcPct val="90000"/>
              </a:lnSpc>
              <a:defRPr/>
            </a:pPr>
            <a:r>
              <a:rPr lang="en-US" sz="2400"/>
              <a:t>programmers responsibility to not write into area past the last byte allocated</a:t>
            </a:r>
          </a:p>
          <a:p>
            <a:pPr eaLnBrk="1" hangingPunct="1">
              <a:lnSpc>
                <a:spcPct val="90000"/>
              </a:lnSpc>
              <a:defRPr/>
            </a:pPr>
            <a:r>
              <a:rPr lang="en-US" sz="2800">
                <a:cs typeface="+mn-cs"/>
              </a:rPr>
              <a:t>Example:</a:t>
            </a:r>
          </a:p>
        </p:txBody>
      </p:sp>
      <p:grpSp>
        <p:nvGrpSpPr>
          <p:cNvPr id="9219" name="Group 21"/>
          <p:cNvGrpSpPr>
            <a:grpSpLocks/>
          </p:cNvGrpSpPr>
          <p:nvPr/>
        </p:nvGrpSpPr>
        <p:grpSpPr bwMode="auto">
          <a:xfrm>
            <a:off x="609600" y="5638800"/>
            <a:ext cx="7772400" cy="533400"/>
            <a:chOff x="672" y="2640"/>
            <a:chExt cx="4896" cy="336"/>
          </a:xfrm>
        </p:grpSpPr>
        <p:sp>
          <p:nvSpPr>
            <p:cNvPr id="8196" name="Rectangle 4"/>
            <p:cNvSpPr>
              <a:spLocks noChangeArrowheads="1"/>
            </p:cNvSpPr>
            <p:nvPr/>
          </p:nvSpPr>
          <p:spPr bwMode="auto">
            <a:xfrm>
              <a:off x="672" y="2640"/>
              <a:ext cx="489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197" name="Line 5"/>
            <p:cNvSpPr>
              <a:spLocks noChangeShapeType="1"/>
            </p:cNvSpPr>
            <p:nvPr/>
          </p:nvSpPr>
          <p:spPr bwMode="auto">
            <a:xfrm>
              <a:off x="960"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198" name="Line 6"/>
            <p:cNvSpPr>
              <a:spLocks noChangeShapeType="1"/>
            </p:cNvSpPr>
            <p:nvPr/>
          </p:nvSpPr>
          <p:spPr bwMode="auto">
            <a:xfrm>
              <a:off x="1248"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199" name="Line 7"/>
            <p:cNvSpPr>
              <a:spLocks noChangeShapeType="1"/>
            </p:cNvSpPr>
            <p:nvPr/>
          </p:nvSpPr>
          <p:spPr bwMode="auto">
            <a:xfrm>
              <a:off x="1536"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0" name="Line 8"/>
            <p:cNvSpPr>
              <a:spLocks noChangeShapeType="1"/>
            </p:cNvSpPr>
            <p:nvPr/>
          </p:nvSpPr>
          <p:spPr bwMode="auto">
            <a:xfrm>
              <a:off x="1824"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1" name="Line 9"/>
            <p:cNvSpPr>
              <a:spLocks noChangeShapeType="1"/>
            </p:cNvSpPr>
            <p:nvPr/>
          </p:nvSpPr>
          <p:spPr bwMode="auto">
            <a:xfrm>
              <a:off x="2112"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2" name="Line 10"/>
            <p:cNvSpPr>
              <a:spLocks noChangeShapeType="1"/>
            </p:cNvSpPr>
            <p:nvPr/>
          </p:nvSpPr>
          <p:spPr bwMode="auto">
            <a:xfrm>
              <a:off x="2400"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3" name="Line 11"/>
            <p:cNvSpPr>
              <a:spLocks noChangeShapeType="1"/>
            </p:cNvSpPr>
            <p:nvPr/>
          </p:nvSpPr>
          <p:spPr bwMode="auto">
            <a:xfrm>
              <a:off x="2688"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4" name="Line 12"/>
            <p:cNvSpPr>
              <a:spLocks noChangeShapeType="1"/>
            </p:cNvSpPr>
            <p:nvPr/>
          </p:nvSpPr>
          <p:spPr bwMode="auto">
            <a:xfrm>
              <a:off x="2976"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5" name="Line 13"/>
            <p:cNvSpPr>
              <a:spLocks noChangeShapeType="1"/>
            </p:cNvSpPr>
            <p:nvPr/>
          </p:nvSpPr>
          <p:spPr bwMode="auto">
            <a:xfrm>
              <a:off x="3264"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6" name="Line 14"/>
            <p:cNvSpPr>
              <a:spLocks noChangeShapeType="1"/>
            </p:cNvSpPr>
            <p:nvPr/>
          </p:nvSpPr>
          <p:spPr bwMode="auto">
            <a:xfrm>
              <a:off x="3552"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7" name="Line 15"/>
            <p:cNvSpPr>
              <a:spLocks noChangeShapeType="1"/>
            </p:cNvSpPr>
            <p:nvPr/>
          </p:nvSpPr>
          <p:spPr bwMode="auto">
            <a:xfrm>
              <a:off x="3840"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8" name="Line 16"/>
            <p:cNvSpPr>
              <a:spLocks noChangeShapeType="1"/>
            </p:cNvSpPr>
            <p:nvPr/>
          </p:nvSpPr>
          <p:spPr bwMode="auto">
            <a:xfrm>
              <a:off x="4128"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09" name="Line 17"/>
            <p:cNvSpPr>
              <a:spLocks noChangeShapeType="1"/>
            </p:cNvSpPr>
            <p:nvPr/>
          </p:nvSpPr>
          <p:spPr bwMode="auto">
            <a:xfrm>
              <a:off x="4416"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10" name="Line 18"/>
            <p:cNvSpPr>
              <a:spLocks noChangeShapeType="1"/>
            </p:cNvSpPr>
            <p:nvPr/>
          </p:nvSpPr>
          <p:spPr bwMode="auto">
            <a:xfrm>
              <a:off x="4704"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11" name="Line 19"/>
            <p:cNvSpPr>
              <a:spLocks noChangeShapeType="1"/>
            </p:cNvSpPr>
            <p:nvPr/>
          </p:nvSpPr>
          <p:spPr bwMode="auto">
            <a:xfrm>
              <a:off x="4992"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12" name="Line 20"/>
            <p:cNvSpPr>
              <a:spLocks noChangeShapeType="1"/>
            </p:cNvSpPr>
            <p:nvPr/>
          </p:nvSpPr>
          <p:spPr bwMode="auto">
            <a:xfrm>
              <a:off x="5280" y="264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8214" name="Text Box 22"/>
          <p:cNvSpPr txBox="1">
            <a:spLocks noChangeArrowheads="1"/>
          </p:cNvSpPr>
          <p:nvPr/>
        </p:nvSpPr>
        <p:spPr bwMode="auto">
          <a:xfrm>
            <a:off x="3657600" y="6491288"/>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Memory</a:t>
            </a:r>
          </a:p>
        </p:txBody>
      </p:sp>
      <p:sp>
        <p:nvSpPr>
          <p:cNvPr id="8215" name="Text Box 23"/>
          <p:cNvSpPr txBox="1">
            <a:spLocks noChangeArrowheads="1"/>
          </p:cNvSpPr>
          <p:nvPr/>
        </p:nvSpPr>
        <p:spPr bwMode="auto">
          <a:xfrm>
            <a:off x="6858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8216" name="Text Box 24"/>
          <p:cNvSpPr txBox="1">
            <a:spLocks noChangeArrowheads="1"/>
          </p:cNvSpPr>
          <p:nvPr/>
        </p:nvSpPr>
        <p:spPr bwMode="auto">
          <a:xfrm>
            <a:off x="11430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8217" name="Text Box 25"/>
          <p:cNvSpPr txBox="1">
            <a:spLocks noChangeArrowheads="1"/>
          </p:cNvSpPr>
          <p:nvPr/>
        </p:nvSpPr>
        <p:spPr bwMode="auto">
          <a:xfrm>
            <a:off x="16002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8218" name="Text Box 26"/>
          <p:cNvSpPr txBox="1">
            <a:spLocks noChangeArrowheads="1"/>
          </p:cNvSpPr>
          <p:nvPr/>
        </p:nvSpPr>
        <p:spPr bwMode="auto">
          <a:xfrm>
            <a:off x="20574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8219" name="Text Box 27"/>
          <p:cNvSpPr txBox="1">
            <a:spLocks noChangeArrowheads="1"/>
          </p:cNvSpPr>
          <p:nvPr/>
        </p:nvSpPr>
        <p:spPr bwMode="auto">
          <a:xfrm>
            <a:off x="25146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sp>
        <p:nvSpPr>
          <p:cNvPr id="8220" name="Text Box 28"/>
          <p:cNvSpPr txBox="1">
            <a:spLocks noChangeArrowheads="1"/>
          </p:cNvSpPr>
          <p:nvPr/>
        </p:nvSpPr>
        <p:spPr bwMode="auto">
          <a:xfrm>
            <a:off x="29718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8221" name="Text Box 29"/>
          <p:cNvSpPr txBox="1">
            <a:spLocks noChangeArrowheads="1"/>
          </p:cNvSpPr>
          <p:nvPr/>
        </p:nvSpPr>
        <p:spPr bwMode="auto">
          <a:xfrm>
            <a:off x="34290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a:t>
            </a:r>
          </a:p>
        </p:txBody>
      </p:sp>
      <p:sp>
        <p:nvSpPr>
          <p:cNvPr id="8222" name="Text Box 30"/>
          <p:cNvSpPr txBox="1">
            <a:spLocks noChangeArrowheads="1"/>
          </p:cNvSpPr>
          <p:nvPr/>
        </p:nvSpPr>
        <p:spPr bwMode="auto">
          <a:xfrm>
            <a:off x="38862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7</a:t>
            </a:r>
          </a:p>
        </p:txBody>
      </p:sp>
      <p:sp>
        <p:nvSpPr>
          <p:cNvPr id="8223" name="Text Box 31"/>
          <p:cNvSpPr txBox="1">
            <a:spLocks noChangeArrowheads="1"/>
          </p:cNvSpPr>
          <p:nvPr/>
        </p:nvSpPr>
        <p:spPr bwMode="auto">
          <a:xfrm>
            <a:off x="43434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8</a:t>
            </a:r>
          </a:p>
        </p:txBody>
      </p:sp>
      <p:sp>
        <p:nvSpPr>
          <p:cNvPr id="8224" name="Text Box 32"/>
          <p:cNvSpPr txBox="1">
            <a:spLocks noChangeArrowheads="1"/>
          </p:cNvSpPr>
          <p:nvPr/>
        </p:nvSpPr>
        <p:spPr bwMode="auto">
          <a:xfrm>
            <a:off x="48006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9</a:t>
            </a:r>
          </a:p>
        </p:txBody>
      </p:sp>
      <p:sp>
        <p:nvSpPr>
          <p:cNvPr id="8225" name="Text Box 33"/>
          <p:cNvSpPr txBox="1">
            <a:spLocks noChangeArrowheads="1"/>
          </p:cNvSpPr>
          <p:nvPr/>
        </p:nvSpPr>
        <p:spPr bwMode="auto">
          <a:xfrm>
            <a:off x="51816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a:t>
            </a:r>
          </a:p>
        </p:txBody>
      </p:sp>
      <p:sp>
        <p:nvSpPr>
          <p:cNvPr id="8226" name="Text Box 34"/>
          <p:cNvSpPr txBox="1">
            <a:spLocks noChangeArrowheads="1"/>
          </p:cNvSpPr>
          <p:nvPr/>
        </p:nvSpPr>
        <p:spPr bwMode="auto">
          <a:xfrm>
            <a:off x="56388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11</a:t>
            </a:r>
          </a:p>
        </p:txBody>
      </p:sp>
      <p:sp>
        <p:nvSpPr>
          <p:cNvPr id="8227" name="Text Box 35"/>
          <p:cNvSpPr txBox="1">
            <a:spLocks noChangeArrowheads="1"/>
          </p:cNvSpPr>
          <p:nvPr/>
        </p:nvSpPr>
        <p:spPr bwMode="auto">
          <a:xfrm>
            <a:off x="60960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a:t>
            </a:r>
          </a:p>
        </p:txBody>
      </p:sp>
      <p:sp>
        <p:nvSpPr>
          <p:cNvPr id="8228" name="Text Box 36"/>
          <p:cNvSpPr txBox="1">
            <a:spLocks noChangeArrowheads="1"/>
          </p:cNvSpPr>
          <p:nvPr/>
        </p:nvSpPr>
        <p:spPr bwMode="auto">
          <a:xfrm>
            <a:off x="65532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13</a:t>
            </a:r>
          </a:p>
        </p:txBody>
      </p:sp>
      <p:sp>
        <p:nvSpPr>
          <p:cNvPr id="8229" name="Text Box 37"/>
          <p:cNvSpPr txBox="1">
            <a:spLocks noChangeArrowheads="1"/>
          </p:cNvSpPr>
          <p:nvPr/>
        </p:nvSpPr>
        <p:spPr bwMode="auto">
          <a:xfrm>
            <a:off x="70104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14</a:t>
            </a:r>
          </a:p>
        </p:txBody>
      </p:sp>
      <p:sp>
        <p:nvSpPr>
          <p:cNvPr id="8230" name="Text Box 38"/>
          <p:cNvSpPr txBox="1">
            <a:spLocks noChangeArrowheads="1"/>
          </p:cNvSpPr>
          <p:nvPr/>
        </p:nvSpPr>
        <p:spPr bwMode="auto">
          <a:xfrm>
            <a:off x="74676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15</a:t>
            </a:r>
          </a:p>
        </p:txBody>
      </p:sp>
      <p:sp>
        <p:nvSpPr>
          <p:cNvPr id="8231" name="Text Box 39"/>
          <p:cNvSpPr txBox="1">
            <a:spLocks noChangeArrowheads="1"/>
          </p:cNvSpPr>
          <p:nvPr/>
        </p:nvSpPr>
        <p:spPr bwMode="auto">
          <a:xfrm>
            <a:off x="792480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16</a:t>
            </a:r>
          </a:p>
        </p:txBody>
      </p:sp>
      <p:sp>
        <p:nvSpPr>
          <p:cNvPr id="8232" name="Rectangle 40" descr="Wide upward diagonal"/>
          <p:cNvSpPr>
            <a:spLocks noChangeArrowheads="1"/>
          </p:cNvSpPr>
          <p:nvPr/>
        </p:nvSpPr>
        <p:spPr bwMode="auto">
          <a:xfrm>
            <a:off x="15240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3" name="Rectangle 41" descr="Wide upward diagonal"/>
          <p:cNvSpPr>
            <a:spLocks noChangeArrowheads="1"/>
          </p:cNvSpPr>
          <p:nvPr/>
        </p:nvSpPr>
        <p:spPr bwMode="auto">
          <a:xfrm>
            <a:off x="19812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4" name="Rectangle 42" descr="Wide upward diagonal"/>
          <p:cNvSpPr>
            <a:spLocks noChangeArrowheads="1"/>
          </p:cNvSpPr>
          <p:nvPr/>
        </p:nvSpPr>
        <p:spPr bwMode="auto">
          <a:xfrm>
            <a:off x="24384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5" name="Rectangle 43" descr="Wide upward diagonal"/>
          <p:cNvSpPr>
            <a:spLocks noChangeArrowheads="1"/>
          </p:cNvSpPr>
          <p:nvPr/>
        </p:nvSpPr>
        <p:spPr bwMode="auto">
          <a:xfrm>
            <a:off x="28956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6" name="Rectangle 44" descr="Wide upward diagonal"/>
          <p:cNvSpPr>
            <a:spLocks noChangeArrowheads="1"/>
          </p:cNvSpPr>
          <p:nvPr/>
        </p:nvSpPr>
        <p:spPr bwMode="auto">
          <a:xfrm>
            <a:off x="47244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7" name="Rectangle 45" descr="Wide upward diagonal"/>
          <p:cNvSpPr>
            <a:spLocks noChangeArrowheads="1"/>
          </p:cNvSpPr>
          <p:nvPr/>
        </p:nvSpPr>
        <p:spPr bwMode="auto">
          <a:xfrm>
            <a:off x="7467600" y="56388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8" name="Rectangle 46" descr="Divot"/>
          <p:cNvSpPr>
            <a:spLocks noChangeArrowheads="1"/>
          </p:cNvSpPr>
          <p:nvPr/>
        </p:nvSpPr>
        <p:spPr bwMode="auto">
          <a:xfrm>
            <a:off x="5181600" y="5638800"/>
            <a:ext cx="457200" cy="533400"/>
          </a:xfrm>
          <a:prstGeom prst="rect">
            <a:avLst/>
          </a:prstGeom>
          <a:pattFill prst="divot">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39" name="Rectangle 47" descr="Divot"/>
          <p:cNvSpPr>
            <a:spLocks noChangeArrowheads="1"/>
          </p:cNvSpPr>
          <p:nvPr/>
        </p:nvSpPr>
        <p:spPr bwMode="auto">
          <a:xfrm>
            <a:off x="5638800" y="5638800"/>
            <a:ext cx="457200" cy="533400"/>
          </a:xfrm>
          <a:prstGeom prst="rect">
            <a:avLst/>
          </a:prstGeom>
          <a:pattFill prst="divot">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0" name="Rectangle 48" descr="Divot"/>
          <p:cNvSpPr>
            <a:spLocks noChangeArrowheads="1"/>
          </p:cNvSpPr>
          <p:nvPr/>
        </p:nvSpPr>
        <p:spPr bwMode="auto">
          <a:xfrm>
            <a:off x="6096000" y="5638800"/>
            <a:ext cx="457200" cy="533400"/>
          </a:xfrm>
          <a:prstGeom prst="rect">
            <a:avLst/>
          </a:prstGeom>
          <a:pattFill prst="divot">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1" name="Rectangle 49" descr="Divot"/>
          <p:cNvSpPr>
            <a:spLocks noChangeArrowheads="1"/>
          </p:cNvSpPr>
          <p:nvPr/>
        </p:nvSpPr>
        <p:spPr bwMode="auto">
          <a:xfrm>
            <a:off x="6553200" y="5638800"/>
            <a:ext cx="457200" cy="533400"/>
          </a:xfrm>
          <a:prstGeom prst="rect">
            <a:avLst/>
          </a:prstGeom>
          <a:pattFill prst="divot">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2" name="Text Box 50"/>
          <p:cNvSpPr txBox="1">
            <a:spLocks noChangeArrowheads="1"/>
          </p:cNvSpPr>
          <p:nvPr/>
        </p:nvSpPr>
        <p:spPr bwMode="auto">
          <a:xfrm>
            <a:off x="6994525" y="3617913"/>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u="sng">
                <a:cs typeface="+mn-cs"/>
              </a:rPr>
              <a:t>Key</a:t>
            </a:r>
          </a:p>
        </p:txBody>
      </p:sp>
      <p:sp>
        <p:nvSpPr>
          <p:cNvPr id="8243" name="Rectangle 51" descr="Wide upward diagonal"/>
          <p:cNvSpPr>
            <a:spLocks noChangeArrowheads="1"/>
          </p:cNvSpPr>
          <p:nvPr/>
        </p:nvSpPr>
        <p:spPr bwMode="auto">
          <a:xfrm>
            <a:off x="6400800" y="3962400"/>
            <a:ext cx="228600" cy="3048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4" name="Text Box 52"/>
          <p:cNvSpPr txBox="1">
            <a:spLocks noChangeArrowheads="1"/>
          </p:cNvSpPr>
          <p:nvPr/>
        </p:nvSpPr>
        <p:spPr bwMode="auto">
          <a:xfrm>
            <a:off x="6705600" y="39624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previously allocated</a:t>
            </a:r>
          </a:p>
        </p:txBody>
      </p:sp>
      <p:sp>
        <p:nvSpPr>
          <p:cNvPr id="8245" name="Rectangle 53" descr="Divot"/>
          <p:cNvSpPr>
            <a:spLocks noChangeArrowheads="1"/>
          </p:cNvSpPr>
          <p:nvPr/>
        </p:nvSpPr>
        <p:spPr bwMode="auto">
          <a:xfrm>
            <a:off x="6400800" y="4495800"/>
            <a:ext cx="228600" cy="304800"/>
          </a:xfrm>
          <a:prstGeom prst="rect">
            <a:avLst/>
          </a:prstGeom>
          <a:pattFill prst="divot">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6" name="Text Box 54"/>
          <p:cNvSpPr txBox="1">
            <a:spLocks noChangeArrowheads="1"/>
          </p:cNvSpPr>
          <p:nvPr/>
        </p:nvSpPr>
        <p:spPr bwMode="auto">
          <a:xfrm>
            <a:off x="6705600" y="4495800"/>
            <a:ext cx="163195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new allocation</a:t>
            </a:r>
          </a:p>
        </p:txBody>
      </p:sp>
      <p:sp>
        <p:nvSpPr>
          <p:cNvPr id="8247" name="Text Box 55"/>
          <p:cNvSpPr txBox="1">
            <a:spLocks noChangeArrowheads="1"/>
          </p:cNvSpPr>
          <p:nvPr/>
        </p:nvSpPr>
        <p:spPr bwMode="auto">
          <a:xfrm>
            <a:off x="1736725" y="4151313"/>
            <a:ext cx="347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char *ptr;</a:t>
            </a:r>
          </a:p>
          <a:p>
            <a:pPr>
              <a:defRPr/>
            </a:pPr>
            <a:r>
              <a:rPr lang="en-US">
                <a:cs typeface="+mn-cs"/>
              </a:rPr>
              <a:t>ptr = malloc(4);  // new allocation</a:t>
            </a:r>
          </a:p>
        </p:txBody>
      </p:sp>
      <p:sp>
        <p:nvSpPr>
          <p:cNvPr id="8248" name="Rectangle 56"/>
          <p:cNvSpPr>
            <a:spLocks noChangeArrowheads="1"/>
          </p:cNvSpPr>
          <p:nvPr/>
        </p:nvSpPr>
        <p:spPr bwMode="auto">
          <a:xfrm>
            <a:off x="4038600" y="48768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49" name="Text Box 57"/>
          <p:cNvSpPr txBox="1">
            <a:spLocks noChangeArrowheads="1"/>
          </p:cNvSpPr>
          <p:nvPr/>
        </p:nvSpPr>
        <p:spPr bwMode="auto">
          <a:xfrm>
            <a:off x="4038600" y="51816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ptr</a:t>
            </a:r>
          </a:p>
        </p:txBody>
      </p:sp>
      <p:sp>
        <p:nvSpPr>
          <p:cNvPr id="8250" name="Text Box 58"/>
          <p:cNvSpPr txBox="1">
            <a:spLocks noChangeArrowheads="1"/>
          </p:cNvSpPr>
          <p:nvPr/>
        </p:nvSpPr>
        <p:spPr bwMode="auto">
          <a:xfrm>
            <a:off x="1965325" y="4760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8251" name="Text Box 59"/>
          <p:cNvSpPr txBox="1">
            <a:spLocks noChangeArrowheads="1"/>
          </p:cNvSpPr>
          <p:nvPr/>
        </p:nvSpPr>
        <p:spPr bwMode="auto">
          <a:xfrm>
            <a:off x="4038600" y="48768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a:t>
            </a:r>
          </a:p>
        </p:txBody>
      </p:sp>
      <p:sp>
        <p:nvSpPr>
          <p:cNvPr id="8253" name="Line 61"/>
          <p:cNvSpPr>
            <a:spLocks noChangeShapeType="1"/>
          </p:cNvSpPr>
          <p:nvPr/>
        </p:nvSpPr>
        <p:spPr bwMode="auto">
          <a:xfrm>
            <a:off x="44958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55" name="Line 63"/>
          <p:cNvSpPr>
            <a:spLocks noChangeShapeType="1"/>
          </p:cNvSpPr>
          <p:nvPr/>
        </p:nvSpPr>
        <p:spPr bwMode="auto">
          <a:xfrm>
            <a:off x="4800600" y="50292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24233942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cs typeface="+mj-cs"/>
              </a:rPr>
              <a:t>Array Allocation with malloc</a:t>
            </a:r>
          </a:p>
        </p:txBody>
      </p:sp>
      <p:sp>
        <p:nvSpPr>
          <p:cNvPr id="33795" name="Rectangle 3"/>
          <p:cNvSpPr>
            <a:spLocks noGrp="1" noChangeArrowheads="1"/>
          </p:cNvSpPr>
          <p:nvPr>
            <p:ph type="body" idx="1"/>
          </p:nvPr>
        </p:nvSpPr>
        <p:spPr>
          <a:xfrm>
            <a:off x="685800" y="1981200"/>
            <a:ext cx="8077200" cy="4114800"/>
          </a:xfrm>
        </p:spPr>
        <p:txBody>
          <a:bodyPr>
            <a:normAutofit lnSpcReduction="10000"/>
          </a:bodyPr>
          <a:lstStyle/>
          <a:p>
            <a:pPr>
              <a:buFontTx/>
              <a:buNone/>
              <a:defRPr/>
            </a:pPr>
            <a:r>
              <a:rPr lang="en-US" sz="2800">
                <a:cs typeface="+mn-cs"/>
              </a:rPr>
              <a:t>prototype: void * malloc(size_t esize)</a:t>
            </a:r>
          </a:p>
          <a:p>
            <a:pPr lvl="1">
              <a:buFontTx/>
              <a:buNone/>
              <a:defRPr/>
            </a:pPr>
            <a:r>
              <a:rPr lang="en-US" sz="2400"/>
              <a:t>similar to calloc, except we use it to allocate a single block of the given size esize</a:t>
            </a:r>
          </a:p>
          <a:p>
            <a:pPr lvl="1">
              <a:buFontTx/>
              <a:buNone/>
              <a:defRPr/>
            </a:pPr>
            <a:r>
              <a:rPr lang="en-US" sz="2400"/>
              <a:t>as with calloc, memory is allocated from heap</a:t>
            </a:r>
          </a:p>
          <a:p>
            <a:pPr lvl="1">
              <a:buFontTx/>
              <a:buNone/>
              <a:defRPr/>
            </a:pPr>
            <a:r>
              <a:rPr lang="en-US" sz="2400"/>
              <a:t>NULL returned if not enough memory available</a:t>
            </a:r>
          </a:p>
          <a:p>
            <a:pPr lvl="1">
              <a:buFontTx/>
              <a:buNone/>
              <a:defRPr/>
            </a:pPr>
            <a:r>
              <a:rPr lang="en-US" sz="2400"/>
              <a:t>memory must be released using free once the user is done</a:t>
            </a:r>
          </a:p>
          <a:p>
            <a:pPr lvl="1">
              <a:buFontTx/>
              <a:buNone/>
              <a:defRPr/>
            </a:pPr>
            <a:r>
              <a:rPr lang="en-US" sz="2400"/>
              <a:t>can perform the same function as calloc if we simply multiply the two arguments of calloc together</a:t>
            </a:r>
          </a:p>
          <a:p>
            <a:pPr lvl="2">
              <a:buFontTx/>
              <a:buNone/>
              <a:defRPr/>
            </a:pPr>
            <a:r>
              <a:rPr lang="en-US" sz="2000"/>
              <a:t>malloc(N * sizeof(float)) is equivalent to</a:t>
            </a:r>
          </a:p>
          <a:p>
            <a:pPr lvl="2">
              <a:buFontTx/>
              <a:buNone/>
              <a:defRPr/>
            </a:pPr>
            <a:r>
              <a:rPr lang="en-US" sz="2000"/>
              <a:t>calloc(N,sizeof(float))</a:t>
            </a:r>
          </a:p>
        </p:txBody>
      </p:sp>
    </p:spTree>
    <p:extLst>
      <p:ext uri="{BB962C8B-B14F-4D97-AF65-F5344CB8AC3E}">
        <p14:creationId xmlns:p14="http://schemas.microsoft.com/office/powerpoint/2010/main" val="5397278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cs typeface="+mj-cs"/>
              </a:rPr>
              <a:t>Releasing Memory (free)</a:t>
            </a:r>
          </a:p>
        </p:txBody>
      </p:sp>
      <p:sp>
        <p:nvSpPr>
          <p:cNvPr id="29699" name="Rectangle 3"/>
          <p:cNvSpPr>
            <a:spLocks noGrp="1" noChangeArrowheads="1"/>
          </p:cNvSpPr>
          <p:nvPr>
            <p:ph type="body" idx="1"/>
          </p:nvPr>
        </p:nvSpPr>
        <p:spPr>
          <a:xfrm>
            <a:off x="685800" y="1981200"/>
            <a:ext cx="8077200" cy="4114800"/>
          </a:xfrm>
        </p:spPr>
        <p:txBody>
          <a:bodyPr/>
          <a:lstStyle/>
          <a:p>
            <a:pPr>
              <a:buFontTx/>
              <a:buNone/>
              <a:defRPr/>
            </a:pPr>
            <a:r>
              <a:rPr lang="en-US" sz="2800">
                <a:cs typeface="+mn-cs"/>
              </a:rPr>
              <a:t>prototype: void free(void *ptr)</a:t>
            </a:r>
          </a:p>
          <a:p>
            <a:pPr lvl="1">
              <a:buFontTx/>
              <a:buNone/>
              <a:defRPr/>
            </a:pPr>
            <a:r>
              <a:rPr lang="en-US" sz="2400"/>
              <a:t>memory at location pointed to by ptr is released (so we could use it again in the future)</a:t>
            </a:r>
          </a:p>
          <a:p>
            <a:pPr lvl="1">
              <a:buFontTx/>
              <a:buNone/>
              <a:defRPr/>
            </a:pPr>
            <a:r>
              <a:rPr lang="en-US" sz="2400"/>
              <a:t>program keeps track of each piece of memory allocated by where that memory starts</a:t>
            </a:r>
          </a:p>
          <a:p>
            <a:pPr lvl="1">
              <a:buFontTx/>
              <a:buNone/>
              <a:defRPr/>
            </a:pPr>
            <a:r>
              <a:rPr lang="en-US" sz="2400"/>
              <a:t>if we free a piece of memory allocated with calloc, the entire array is freed (released)</a:t>
            </a:r>
          </a:p>
          <a:p>
            <a:pPr lvl="1">
              <a:buFontTx/>
              <a:buNone/>
              <a:defRPr/>
            </a:pPr>
            <a:r>
              <a:rPr lang="en-US" sz="2400"/>
              <a:t>results are problematic if we pass as address to free an address of something that was not allocated dynamically (or has already been freed)</a:t>
            </a:r>
          </a:p>
        </p:txBody>
      </p:sp>
    </p:spTree>
    <p:extLst>
      <p:ext uri="{BB962C8B-B14F-4D97-AF65-F5344CB8AC3E}">
        <p14:creationId xmlns:p14="http://schemas.microsoft.com/office/powerpoint/2010/main" val="30474592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defRPr/>
            </a:pPr>
            <a:r>
              <a:rPr lang="en-US">
                <a:cs typeface="+mj-cs"/>
              </a:rPr>
              <a:t>free</a:t>
            </a:r>
          </a:p>
        </p:txBody>
      </p:sp>
      <p:sp>
        <p:nvSpPr>
          <p:cNvPr id="19460" name="Rectangle 4"/>
          <p:cNvSpPr>
            <a:spLocks noChangeArrowheads="1"/>
          </p:cNvSpPr>
          <p:nvPr/>
        </p:nvSpPr>
        <p:spPr bwMode="auto">
          <a:xfrm>
            <a:off x="457200" y="1066800"/>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FontTx/>
              <a:buChar char="•"/>
              <a:defRPr/>
            </a:pPr>
            <a:r>
              <a:rPr lang="en-US" sz="3200">
                <a:cs typeface="+mn-cs"/>
              </a:rPr>
              <a:t>Prototype: </a:t>
            </a:r>
            <a:r>
              <a:rPr lang="en-US" sz="3200" i="1">
                <a:cs typeface="+mn-cs"/>
              </a:rPr>
              <a:t>int free(int ptr);</a:t>
            </a:r>
            <a:endParaRPr lang="en-US" sz="2800">
              <a:cs typeface="+mn-cs"/>
            </a:endParaRPr>
          </a:p>
          <a:p>
            <a:pPr marL="742950" lvl="1" indent="-285750">
              <a:lnSpc>
                <a:spcPct val="90000"/>
              </a:lnSpc>
              <a:spcBef>
                <a:spcPct val="20000"/>
              </a:spcBef>
              <a:buFontTx/>
              <a:buChar char="–"/>
              <a:defRPr/>
            </a:pPr>
            <a:r>
              <a:rPr lang="en-US" sz="2400">
                <a:cs typeface="+mn-cs"/>
              </a:rPr>
              <a:t>releases the area pointed to by ptr</a:t>
            </a:r>
          </a:p>
          <a:p>
            <a:pPr marL="742950" lvl="1" indent="-285750">
              <a:lnSpc>
                <a:spcPct val="90000"/>
              </a:lnSpc>
              <a:spcBef>
                <a:spcPct val="20000"/>
              </a:spcBef>
              <a:buFontTx/>
              <a:buChar char="–"/>
              <a:defRPr/>
            </a:pPr>
            <a:r>
              <a:rPr lang="en-US" sz="2400">
                <a:cs typeface="+mn-cs"/>
              </a:rPr>
              <a:t>ptr must not be null</a:t>
            </a:r>
          </a:p>
          <a:p>
            <a:pPr marL="1143000" lvl="2" indent="-228600">
              <a:lnSpc>
                <a:spcPct val="90000"/>
              </a:lnSpc>
              <a:spcBef>
                <a:spcPct val="20000"/>
              </a:spcBef>
              <a:buFontTx/>
              <a:buChar char="•"/>
              <a:defRPr/>
            </a:pPr>
            <a:r>
              <a:rPr lang="en-US" sz="2000">
                <a:cs typeface="+mn-cs"/>
              </a:rPr>
              <a:t>trying to free the same area twice will generate an error</a:t>
            </a:r>
          </a:p>
          <a:p>
            <a:pPr marL="342900" indent="-342900">
              <a:lnSpc>
                <a:spcPct val="90000"/>
              </a:lnSpc>
              <a:spcBef>
                <a:spcPct val="20000"/>
              </a:spcBef>
              <a:buFontTx/>
              <a:buChar char="•"/>
              <a:defRPr/>
            </a:pPr>
            <a:r>
              <a:rPr lang="en-US" sz="2800">
                <a:cs typeface="+mn-cs"/>
              </a:rPr>
              <a:t>Example:</a:t>
            </a:r>
          </a:p>
        </p:txBody>
      </p:sp>
      <p:sp>
        <p:nvSpPr>
          <p:cNvPr id="19462" name="Rectangle 6"/>
          <p:cNvSpPr>
            <a:spLocks noChangeArrowheads="1"/>
          </p:cNvSpPr>
          <p:nvPr/>
        </p:nvSpPr>
        <p:spPr bwMode="auto">
          <a:xfrm>
            <a:off x="838200" y="4343400"/>
            <a:ext cx="3657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463" name="Line 7"/>
          <p:cNvSpPr>
            <a:spLocks noChangeShapeType="1"/>
          </p:cNvSpPr>
          <p:nvPr/>
        </p:nvSpPr>
        <p:spPr bwMode="auto">
          <a:xfrm>
            <a:off x="12954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4" name="Line 8"/>
          <p:cNvSpPr>
            <a:spLocks noChangeShapeType="1"/>
          </p:cNvSpPr>
          <p:nvPr/>
        </p:nvSpPr>
        <p:spPr bwMode="auto">
          <a:xfrm>
            <a:off x="17526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5" name="Line 9"/>
          <p:cNvSpPr>
            <a:spLocks noChangeShapeType="1"/>
          </p:cNvSpPr>
          <p:nvPr/>
        </p:nvSpPr>
        <p:spPr bwMode="auto">
          <a:xfrm>
            <a:off x="22098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6" name="Line 10"/>
          <p:cNvSpPr>
            <a:spLocks noChangeShapeType="1"/>
          </p:cNvSpPr>
          <p:nvPr/>
        </p:nvSpPr>
        <p:spPr bwMode="auto">
          <a:xfrm>
            <a:off x="26670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7" name="Line 11"/>
          <p:cNvSpPr>
            <a:spLocks noChangeShapeType="1"/>
          </p:cNvSpPr>
          <p:nvPr/>
        </p:nvSpPr>
        <p:spPr bwMode="auto">
          <a:xfrm>
            <a:off x="31242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8" name="Line 12"/>
          <p:cNvSpPr>
            <a:spLocks noChangeShapeType="1"/>
          </p:cNvSpPr>
          <p:nvPr/>
        </p:nvSpPr>
        <p:spPr bwMode="auto">
          <a:xfrm>
            <a:off x="35814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9" name="Line 13"/>
          <p:cNvSpPr>
            <a:spLocks noChangeShapeType="1"/>
          </p:cNvSpPr>
          <p:nvPr/>
        </p:nvSpPr>
        <p:spPr bwMode="auto">
          <a:xfrm>
            <a:off x="4038600" y="4343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79" name="Text Box 23"/>
          <p:cNvSpPr txBox="1">
            <a:spLocks noChangeArrowheads="1"/>
          </p:cNvSpPr>
          <p:nvPr/>
        </p:nvSpPr>
        <p:spPr bwMode="auto">
          <a:xfrm>
            <a:off x="4572000" y="4419600"/>
            <a:ext cx="159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initial memory</a:t>
            </a:r>
          </a:p>
        </p:txBody>
      </p:sp>
      <p:sp>
        <p:nvSpPr>
          <p:cNvPr id="19480" name="Text Box 24"/>
          <p:cNvSpPr txBox="1">
            <a:spLocks noChangeArrowheads="1"/>
          </p:cNvSpPr>
          <p:nvPr/>
        </p:nvSpPr>
        <p:spPr bwMode="auto">
          <a:xfrm>
            <a:off x="9144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19481" name="Text Box 25"/>
          <p:cNvSpPr txBox="1">
            <a:spLocks noChangeArrowheads="1"/>
          </p:cNvSpPr>
          <p:nvPr/>
        </p:nvSpPr>
        <p:spPr bwMode="auto">
          <a:xfrm>
            <a:off x="13716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19482" name="Text Box 26"/>
          <p:cNvSpPr txBox="1">
            <a:spLocks noChangeArrowheads="1"/>
          </p:cNvSpPr>
          <p:nvPr/>
        </p:nvSpPr>
        <p:spPr bwMode="auto">
          <a:xfrm>
            <a:off x="18288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19483" name="Text Box 27"/>
          <p:cNvSpPr txBox="1">
            <a:spLocks noChangeArrowheads="1"/>
          </p:cNvSpPr>
          <p:nvPr/>
        </p:nvSpPr>
        <p:spPr bwMode="auto">
          <a:xfrm>
            <a:off x="22860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19484" name="Text Box 28"/>
          <p:cNvSpPr txBox="1">
            <a:spLocks noChangeArrowheads="1"/>
          </p:cNvSpPr>
          <p:nvPr/>
        </p:nvSpPr>
        <p:spPr bwMode="auto">
          <a:xfrm>
            <a:off x="27432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sp>
        <p:nvSpPr>
          <p:cNvPr id="19485" name="Text Box 29"/>
          <p:cNvSpPr txBox="1">
            <a:spLocks noChangeArrowheads="1"/>
          </p:cNvSpPr>
          <p:nvPr/>
        </p:nvSpPr>
        <p:spPr bwMode="auto">
          <a:xfrm>
            <a:off x="32004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19486" name="Text Box 30"/>
          <p:cNvSpPr txBox="1">
            <a:spLocks noChangeArrowheads="1"/>
          </p:cNvSpPr>
          <p:nvPr/>
        </p:nvSpPr>
        <p:spPr bwMode="auto">
          <a:xfrm>
            <a:off x="36576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a:t>
            </a:r>
          </a:p>
        </p:txBody>
      </p:sp>
      <p:sp>
        <p:nvSpPr>
          <p:cNvPr id="19487" name="Text Box 31"/>
          <p:cNvSpPr txBox="1">
            <a:spLocks noChangeArrowheads="1"/>
          </p:cNvSpPr>
          <p:nvPr/>
        </p:nvSpPr>
        <p:spPr bwMode="auto">
          <a:xfrm>
            <a:off x="4114800" y="4876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7</a:t>
            </a:r>
          </a:p>
        </p:txBody>
      </p:sp>
      <p:sp>
        <p:nvSpPr>
          <p:cNvPr id="19497" name="Rectangle 41" descr="Wide upward diagonal"/>
          <p:cNvSpPr>
            <a:spLocks noChangeArrowheads="1"/>
          </p:cNvSpPr>
          <p:nvPr/>
        </p:nvSpPr>
        <p:spPr bwMode="auto">
          <a:xfrm>
            <a:off x="1752600" y="43434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498" name="Rectangle 42" descr="Wide upward diagonal"/>
          <p:cNvSpPr>
            <a:spLocks noChangeArrowheads="1"/>
          </p:cNvSpPr>
          <p:nvPr/>
        </p:nvSpPr>
        <p:spPr bwMode="auto">
          <a:xfrm>
            <a:off x="2209800" y="43434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499" name="Rectangle 43" descr="Wide upward diagonal"/>
          <p:cNvSpPr>
            <a:spLocks noChangeArrowheads="1"/>
          </p:cNvSpPr>
          <p:nvPr/>
        </p:nvSpPr>
        <p:spPr bwMode="auto">
          <a:xfrm>
            <a:off x="3581400" y="43434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00" name="Rectangle 44" descr="Wide upward diagonal"/>
          <p:cNvSpPr>
            <a:spLocks noChangeArrowheads="1"/>
          </p:cNvSpPr>
          <p:nvPr/>
        </p:nvSpPr>
        <p:spPr bwMode="auto">
          <a:xfrm>
            <a:off x="3124200" y="43434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07" name="Text Box 51"/>
          <p:cNvSpPr txBox="1">
            <a:spLocks noChangeArrowheads="1"/>
          </p:cNvSpPr>
          <p:nvPr/>
        </p:nvSpPr>
        <p:spPr bwMode="auto">
          <a:xfrm>
            <a:off x="7223125" y="2932113"/>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u="sng">
                <a:cs typeface="+mn-cs"/>
              </a:rPr>
              <a:t>Key</a:t>
            </a:r>
          </a:p>
        </p:txBody>
      </p:sp>
      <p:sp>
        <p:nvSpPr>
          <p:cNvPr id="19508" name="Rectangle 52" descr="Wide upward diagonal"/>
          <p:cNvSpPr>
            <a:spLocks noChangeArrowheads="1"/>
          </p:cNvSpPr>
          <p:nvPr/>
        </p:nvSpPr>
        <p:spPr bwMode="auto">
          <a:xfrm>
            <a:off x="6629400" y="3276600"/>
            <a:ext cx="228600" cy="3048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09" name="Text Box 53"/>
          <p:cNvSpPr txBox="1">
            <a:spLocks noChangeArrowheads="1"/>
          </p:cNvSpPr>
          <p:nvPr/>
        </p:nvSpPr>
        <p:spPr bwMode="auto">
          <a:xfrm>
            <a:off x="6934200" y="3276600"/>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allocated memory</a:t>
            </a:r>
          </a:p>
        </p:txBody>
      </p:sp>
      <p:sp>
        <p:nvSpPr>
          <p:cNvPr id="19510" name="Rectangle 54"/>
          <p:cNvSpPr>
            <a:spLocks noChangeArrowheads="1"/>
          </p:cNvSpPr>
          <p:nvPr/>
        </p:nvSpPr>
        <p:spPr bwMode="auto">
          <a:xfrm>
            <a:off x="6629400" y="3810000"/>
            <a:ext cx="228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11" name="Text Box 55"/>
          <p:cNvSpPr txBox="1">
            <a:spLocks noChangeArrowheads="1"/>
          </p:cNvSpPr>
          <p:nvPr/>
        </p:nvSpPr>
        <p:spPr bwMode="auto">
          <a:xfrm>
            <a:off x="6934200" y="3810000"/>
            <a:ext cx="146685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free memory</a:t>
            </a:r>
          </a:p>
        </p:txBody>
      </p:sp>
      <p:sp>
        <p:nvSpPr>
          <p:cNvPr id="19512" name="Text Box 56"/>
          <p:cNvSpPr txBox="1">
            <a:spLocks noChangeArrowheads="1"/>
          </p:cNvSpPr>
          <p:nvPr/>
        </p:nvSpPr>
        <p:spPr bwMode="auto">
          <a:xfrm>
            <a:off x="2667000" y="2819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free(ptr);</a:t>
            </a:r>
          </a:p>
        </p:txBody>
      </p:sp>
      <p:sp>
        <p:nvSpPr>
          <p:cNvPr id="19513" name="Rectangle 57"/>
          <p:cNvSpPr>
            <a:spLocks noChangeArrowheads="1"/>
          </p:cNvSpPr>
          <p:nvPr/>
        </p:nvSpPr>
        <p:spPr bwMode="auto">
          <a:xfrm>
            <a:off x="3886200" y="35814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14" name="Text Box 58"/>
          <p:cNvSpPr txBox="1">
            <a:spLocks noChangeArrowheads="1"/>
          </p:cNvSpPr>
          <p:nvPr/>
        </p:nvSpPr>
        <p:spPr bwMode="auto">
          <a:xfrm>
            <a:off x="3886200" y="3886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p1</a:t>
            </a:r>
          </a:p>
        </p:txBody>
      </p:sp>
      <p:sp>
        <p:nvSpPr>
          <p:cNvPr id="19516" name="Text Box 60"/>
          <p:cNvSpPr txBox="1">
            <a:spLocks noChangeArrowheads="1"/>
          </p:cNvSpPr>
          <p:nvPr/>
        </p:nvSpPr>
        <p:spPr bwMode="auto">
          <a:xfrm>
            <a:off x="3886200"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19519" name="Rectangle 63"/>
          <p:cNvSpPr>
            <a:spLocks noChangeArrowheads="1"/>
          </p:cNvSpPr>
          <p:nvPr/>
        </p:nvSpPr>
        <p:spPr bwMode="auto">
          <a:xfrm>
            <a:off x="838200" y="5791200"/>
            <a:ext cx="3657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20" name="Line 64"/>
          <p:cNvSpPr>
            <a:spLocks noChangeShapeType="1"/>
          </p:cNvSpPr>
          <p:nvPr/>
        </p:nvSpPr>
        <p:spPr bwMode="auto">
          <a:xfrm>
            <a:off x="12954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1" name="Line 65"/>
          <p:cNvSpPr>
            <a:spLocks noChangeShapeType="1"/>
          </p:cNvSpPr>
          <p:nvPr/>
        </p:nvSpPr>
        <p:spPr bwMode="auto">
          <a:xfrm>
            <a:off x="17526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2" name="Line 66"/>
          <p:cNvSpPr>
            <a:spLocks noChangeShapeType="1"/>
          </p:cNvSpPr>
          <p:nvPr/>
        </p:nvSpPr>
        <p:spPr bwMode="auto">
          <a:xfrm>
            <a:off x="22098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3" name="Line 67"/>
          <p:cNvSpPr>
            <a:spLocks noChangeShapeType="1"/>
          </p:cNvSpPr>
          <p:nvPr/>
        </p:nvSpPr>
        <p:spPr bwMode="auto">
          <a:xfrm>
            <a:off x="26670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4" name="Line 68"/>
          <p:cNvSpPr>
            <a:spLocks noChangeShapeType="1"/>
          </p:cNvSpPr>
          <p:nvPr/>
        </p:nvSpPr>
        <p:spPr bwMode="auto">
          <a:xfrm>
            <a:off x="31242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5" name="Line 69"/>
          <p:cNvSpPr>
            <a:spLocks noChangeShapeType="1"/>
          </p:cNvSpPr>
          <p:nvPr/>
        </p:nvSpPr>
        <p:spPr bwMode="auto">
          <a:xfrm>
            <a:off x="35814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6" name="Line 70"/>
          <p:cNvSpPr>
            <a:spLocks noChangeShapeType="1"/>
          </p:cNvSpPr>
          <p:nvPr/>
        </p:nvSpPr>
        <p:spPr bwMode="auto">
          <a:xfrm>
            <a:off x="40386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27" name="Text Box 71"/>
          <p:cNvSpPr txBox="1">
            <a:spLocks noChangeArrowheads="1"/>
          </p:cNvSpPr>
          <p:nvPr/>
        </p:nvSpPr>
        <p:spPr bwMode="auto">
          <a:xfrm>
            <a:off x="9144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19528" name="Text Box 72"/>
          <p:cNvSpPr txBox="1">
            <a:spLocks noChangeArrowheads="1"/>
          </p:cNvSpPr>
          <p:nvPr/>
        </p:nvSpPr>
        <p:spPr bwMode="auto">
          <a:xfrm>
            <a:off x="13716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19529" name="Text Box 73"/>
          <p:cNvSpPr txBox="1">
            <a:spLocks noChangeArrowheads="1"/>
          </p:cNvSpPr>
          <p:nvPr/>
        </p:nvSpPr>
        <p:spPr bwMode="auto">
          <a:xfrm>
            <a:off x="18288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19530" name="Text Box 74"/>
          <p:cNvSpPr txBox="1">
            <a:spLocks noChangeArrowheads="1"/>
          </p:cNvSpPr>
          <p:nvPr/>
        </p:nvSpPr>
        <p:spPr bwMode="auto">
          <a:xfrm>
            <a:off x="22860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19531" name="Text Box 75"/>
          <p:cNvSpPr txBox="1">
            <a:spLocks noChangeArrowheads="1"/>
          </p:cNvSpPr>
          <p:nvPr/>
        </p:nvSpPr>
        <p:spPr bwMode="auto">
          <a:xfrm>
            <a:off x="27432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sp>
        <p:nvSpPr>
          <p:cNvPr id="19532" name="Text Box 76"/>
          <p:cNvSpPr txBox="1">
            <a:spLocks noChangeArrowheads="1"/>
          </p:cNvSpPr>
          <p:nvPr/>
        </p:nvSpPr>
        <p:spPr bwMode="auto">
          <a:xfrm>
            <a:off x="32004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19533" name="Text Box 77"/>
          <p:cNvSpPr txBox="1">
            <a:spLocks noChangeArrowheads="1"/>
          </p:cNvSpPr>
          <p:nvPr/>
        </p:nvSpPr>
        <p:spPr bwMode="auto">
          <a:xfrm>
            <a:off x="36576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a:t>
            </a:r>
          </a:p>
        </p:txBody>
      </p:sp>
      <p:sp>
        <p:nvSpPr>
          <p:cNvPr id="19534" name="Text Box 78"/>
          <p:cNvSpPr txBox="1">
            <a:spLocks noChangeArrowheads="1"/>
          </p:cNvSpPr>
          <p:nvPr/>
        </p:nvSpPr>
        <p:spPr bwMode="auto">
          <a:xfrm>
            <a:off x="4114800" y="6324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7</a:t>
            </a:r>
          </a:p>
        </p:txBody>
      </p:sp>
      <p:sp>
        <p:nvSpPr>
          <p:cNvPr id="19535" name="Rectangle 79" descr="Wide upward diagonal"/>
          <p:cNvSpPr>
            <a:spLocks noChangeArrowheads="1"/>
          </p:cNvSpPr>
          <p:nvPr/>
        </p:nvSpPr>
        <p:spPr bwMode="auto">
          <a:xfrm>
            <a:off x="1752600" y="57912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36" name="Rectangle 80" descr="Wide upward diagonal"/>
          <p:cNvSpPr>
            <a:spLocks noChangeArrowheads="1"/>
          </p:cNvSpPr>
          <p:nvPr/>
        </p:nvSpPr>
        <p:spPr bwMode="auto">
          <a:xfrm>
            <a:off x="2209800" y="5791200"/>
            <a:ext cx="457200" cy="533400"/>
          </a:xfrm>
          <a:prstGeom prst="rect">
            <a:avLst/>
          </a:prstGeom>
          <a:pattFill prst="wdUp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39" name="Text Box 83"/>
          <p:cNvSpPr txBox="1">
            <a:spLocks noChangeArrowheads="1"/>
          </p:cNvSpPr>
          <p:nvPr/>
        </p:nvSpPr>
        <p:spPr bwMode="auto">
          <a:xfrm>
            <a:off x="4572000" y="58674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after free</a:t>
            </a:r>
          </a:p>
        </p:txBody>
      </p:sp>
      <p:sp>
        <p:nvSpPr>
          <p:cNvPr id="19540" name="Line 84"/>
          <p:cNvSpPr>
            <a:spLocks noChangeShapeType="1"/>
          </p:cNvSpPr>
          <p:nvPr/>
        </p:nvSpPr>
        <p:spPr bwMode="auto">
          <a:xfrm flipH="1">
            <a:off x="3581400" y="3733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41" name="Line 85"/>
          <p:cNvSpPr>
            <a:spLocks noChangeShapeType="1"/>
          </p:cNvSpPr>
          <p:nvPr/>
        </p:nvSpPr>
        <p:spPr bwMode="auto">
          <a:xfrm flipH="1">
            <a:off x="3352800" y="37338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42" name="Rectangle 86"/>
          <p:cNvSpPr>
            <a:spLocks noChangeArrowheads="1"/>
          </p:cNvSpPr>
          <p:nvPr/>
        </p:nvSpPr>
        <p:spPr bwMode="auto">
          <a:xfrm>
            <a:off x="533400" y="34290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43" name="Text Box 87"/>
          <p:cNvSpPr txBox="1">
            <a:spLocks noChangeArrowheads="1"/>
          </p:cNvSpPr>
          <p:nvPr/>
        </p:nvSpPr>
        <p:spPr bwMode="auto">
          <a:xfrm>
            <a:off x="533400" y="37338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p2</a:t>
            </a:r>
          </a:p>
        </p:txBody>
      </p:sp>
      <p:sp>
        <p:nvSpPr>
          <p:cNvPr id="19544" name="Text Box 88"/>
          <p:cNvSpPr txBox="1">
            <a:spLocks noChangeArrowheads="1"/>
          </p:cNvSpPr>
          <p:nvPr/>
        </p:nvSpPr>
        <p:spPr bwMode="auto">
          <a:xfrm>
            <a:off x="5334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19545" name="Line 89"/>
          <p:cNvSpPr>
            <a:spLocks noChangeShapeType="1"/>
          </p:cNvSpPr>
          <p:nvPr/>
        </p:nvSpPr>
        <p:spPr bwMode="auto">
          <a:xfrm flipH="1">
            <a:off x="990600" y="3657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46" name="Line 90"/>
          <p:cNvSpPr>
            <a:spLocks noChangeShapeType="1"/>
          </p:cNvSpPr>
          <p:nvPr/>
        </p:nvSpPr>
        <p:spPr bwMode="auto">
          <a:xfrm>
            <a:off x="1295400" y="36576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47" name="Rectangle 91"/>
          <p:cNvSpPr>
            <a:spLocks noChangeArrowheads="1"/>
          </p:cNvSpPr>
          <p:nvPr/>
        </p:nvSpPr>
        <p:spPr bwMode="auto">
          <a:xfrm>
            <a:off x="228600" y="51054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48" name="Text Box 92"/>
          <p:cNvSpPr txBox="1">
            <a:spLocks noChangeArrowheads="1"/>
          </p:cNvSpPr>
          <p:nvPr/>
        </p:nvSpPr>
        <p:spPr bwMode="auto">
          <a:xfrm>
            <a:off x="228600" y="5410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p2</a:t>
            </a:r>
          </a:p>
        </p:txBody>
      </p:sp>
      <p:sp>
        <p:nvSpPr>
          <p:cNvPr id="19549" name="Text Box 93"/>
          <p:cNvSpPr txBox="1">
            <a:spLocks noChangeArrowheads="1"/>
          </p:cNvSpPr>
          <p:nvPr/>
        </p:nvSpPr>
        <p:spPr bwMode="auto">
          <a:xfrm>
            <a:off x="228600" y="5105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19550" name="Line 94"/>
          <p:cNvSpPr>
            <a:spLocks noChangeShapeType="1"/>
          </p:cNvSpPr>
          <p:nvPr/>
        </p:nvSpPr>
        <p:spPr bwMode="auto">
          <a:xfrm flipH="1">
            <a:off x="685800" y="5334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51" name="Line 95"/>
          <p:cNvSpPr>
            <a:spLocks noChangeShapeType="1"/>
          </p:cNvSpPr>
          <p:nvPr/>
        </p:nvSpPr>
        <p:spPr bwMode="auto">
          <a:xfrm>
            <a:off x="990600" y="53340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552" name="Rectangle 96"/>
          <p:cNvSpPr>
            <a:spLocks noChangeArrowheads="1"/>
          </p:cNvSpPr>
          <p:nvPr/>
        </p:nvSpPr>
        <p:spPr bwMode="auto">
          <a:xfrm>
            <a:off x="4800600" y="50292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53" name="Text Box 97"/>
          <p:cNvSpPr txBox="1">
            <a:spLocks noChangeArrowheads="1"/>
          </p:cNvSpPr>
          <p:nvPr/>
        </p:nvSpPr>
        <p:spPr bwMode="auto">
          <a:xfrm>
            <a:off x="4800600" y="5334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p1</a:t>
            </a:r>
          </a:p>
        </p:txBody>
      </p:sp>
      <p:sp>
        <p:nvSpPr>
          <p:cNvPr id="19554" name="Text Box 98"/>
          <p:cNvSpPr txBox="1">
            <a:spLocks noChangeArrowheads="1"/>
          </p:cNvSpPr>
          <p:nvPr/>
        </p:nvSpPr>
        <p:spPr bwMode="auto">
          <a:xfrm>
            <a:off x="4724400" y="50292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null</a:t>
            </a:r>
          </a:p>
        </p:txBody>
      </p:sp>
      <p:sp>
        <p:nvSpPr>
          <p:cNvPr id="19555" name="AutoShape 99"/>
          <p:cNvSpPr>
            <a:spLocks noChangeArrowheads="1"/>
          </p:cNvSpPr>
          <p:nvPr/>
        </p:nvSpPr>
        <p:spPr bwMode="auto">
          <a:xfrm>
            <a:off x="2362200" y="5257800"/>
            <a:ext cx="304800" cy="457200"/>
          </a:xfrm>
          <a:prstGeom prst="downArrow">
            <a:avLst>
              <a:gd name="adj1" fmla="val 50000"/>
              <a:gd name="adj2" fmla="val 37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9809509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cs typeface="+mj-cs"/>
              </a:rPr>
              <a:t>free Example</a:t>
            </a:r>
          </a:p>
        </p:txBody>
      </p:sp>
      <p:sp>
        <p:nvSpPr>
          <p:cNvPr id="31747" name="Rectangle 3"/>
          <p:cNvSpPr>
            <a:spLocks noGrp="1" noChangeArrowheads="1"/>
          </p:cNvSpPr>
          <p:nvPr>
            <p:ph type="body" idx="1"/>
          </p:nvPr>
        </p:nvSpPr>
        <p:spPr>
          <a:xfrm>
            <a:off x="381000" y="1752600"/>
            <a:ext cx="8458200" cy="4114800"/>
          </a:xfrm>
        </p:spPr>
        <p:txBody>
          <a:bodyPr/>
          <a:lstStyle/>
          <a:p>
            <a:pPr>
              <a:buFontTx/>
              <a:buNone/>
              <a:defRPr/>
            </a:pPr>
            <a:r>
              <a:rPr lang="en-US" sz="2000">
                <a:latin typeface="Courier New" charset="0"/>
                <a:cs typeface="+mn-cs"/>
              </a:rPr>
              <a:t>float *nums;</a:t>
            </a:r>
          </a:p>
          <a:p>
            <a:pPr>
              <a:buFontTx/>
              <a:buNone/>
              <a:defRPr/>
            </a:pPr>
            <a:r>
              <a:rPr lang="en-US" sz="2000">
                <a:latin typeface="Courier New" charset="0"/>
                <a:cs typeface="+mn-cs"/>
              </a:rPr>
              <a:t>int N;</a:t>
            </a:r>
          </a:p>
          <a:p>
            <a:pPr>
              <a:buFontTx/>
              <a:buNone/>
              <a:defRPr/>
            </a:pPr>
            <a:endParaRPr lang="en-US" sz="800">
              <a:latin typeface="Courier New" charset="0"/>
              <a:cs typeface="+mn-cs"/>
            </a:endParaRPr>
          </a:p>
          <a:p>
            <a:pPr>
              <a:buFontTx/>
              <a:buNone/>
              <a:defRPr/>
            </a:pPr>
            <a:r>
              <a:rPr lang="en-US" sz="2000">
                <a:latin typeface="Courier New" charset="0"/>
                <a:cs typeface="+mn-cs"/>
              </a:rPr>
              <a:t>printf(</a:t>
            </a:r>
            <a:r>
              <a:rPr lang="ja-JP" altLang="en-US" sz="2000">
                <a:latin typeface="Arial"/>
                <a:cs typeface="+mn-cs"/>
              </a:rPr>
              <a:t>“</a:t>
            </a:r>
            <a:r>
              <a:rPr lang="en-US" sz="2000">
                <a:latin typeface="Courier New" charset="0"/>
                <a:cs typeface="+mn-cs"/>
              </a:rPr>
              <a:t>Read how many numbers:</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scanf(</a:t>
            </a:r>
            <a:r>
              <a:rPr lang="ja-JP" altLang="en-US" sz="2000">
                <a:latin typeface="Arial"/>
                <a:cs typeface="+mn-cs"/>
              </a:rPr>
              <a:t>“</a:t>
            </a:r>
            <a:r>
              <a:rPr lang="en-US" sz="2000">
                <a:latin typeface="Courier New" charset="0"/>
                <a:cs typeface="+mn-cs"/>
              </a:rPr>
              <a:t>%d</a:t>
            </a:r>
            <a:r>
              <a:rPr lang="ja-JP" altLang="en-US" sz="2000">
                <a:latin typeface="Arial"/>
                <a:cs typeface="+mn-cs"/>
              </a:rPr>
              <a:t>”</a:t>
            </a:r>
            <a:r>
              <a:rPr lang="en-US" sz="2000">
                <a:latin typeface="Courier New" charset="0"/>
                <a:cs typeface="+mn-cs"/>
              </a:rPr>
              <a:t>,&amp;N);</a:t>
            </a:r>
          </a:p>
          <a:p>
            <a:pPr>
              <a:buFontTx/>
              <a:buNone/>
              <a:defRPr/>
            </a:pPr>
            <a:r>
              <a:rPr lang="en-US" sz="2000">
                <a:latin typeface="Courier New" charset="0"/>
                <a:cs typeface="+mn-cs"/>
              </a:rPr>
              <a:t>nums = (float *) calloc(N, sizeof(float));</a:t>
            </a:r>
          </a:p>
          <a:p>
            <a:pPr>
              <a:buFontTx/>
              <a:buNone/>
              <a:defRPr/>
            </a:pPr>
            <a:endParaRPr lang="en-US" sz="800">
              <a:latin typeface="Courier New" charset="0"/>
              <a:cs typeface="+mn-cs"/>
            </a:endParaRPr>
          </a:p>
          <a:p>
            <a:pPr>
              <a:buFontTx/>
              <a:buNone/>
              <a:defRPr/>
            </a:pPr>
            <a:r>
              <a:rPr lang="en-US" sz="2000">
                <a:latin typeface="Courier New" charset="0"/>
                <a:cs typeface="+mn-cs"/>
              </a:rPr>
              <a:t>/* use array nums */</a:t>
            </a:r>
          </a:p>
          <a:p>
            <a:pPr>
              <a:buFontTx/>
              <a:buNone/>
              <a:defRPr/>
            </a:pPr>
            <a:endParaRPr lang="en-US" sz="800">
              <a:latin typeface="Courier New" charset="0"/>
              <a:cs typeface="+mn-cs"/>
            </a:endParaRPr>
          </a:p>
          <a:p>
            <a:pPr>
              <a:buFontTx/>
              <a:buNone/>
              <a:defRPr/>
            </a:pPr>
            <a:r>
              <a:rPr lang="en-US" sz="2000">
                <a:latin typeface="Courier New" charset="0"/>
                <a:cs typeface="+mn-cs"/>
              </a:rPr>
              <a:t>/* when done with nums: */</a:t>
            </a:r>
          </a:p>
          <a:p>
            <a:pPr>
              <a:buFontTx/>
              <a:buNone/>
              <a:defRPr/>
            </a:pPr>
            <a:endParaRPr lang="en-US" sz="800">
              <a:latin typeface="Courier New" charset="0"/>
              <a:cs typeface="+mn-cs"/>
            </a:endParaRPr>
          </a:p>
          <a:p>
            <a:pPr>
              <a:buFontTx/>
              <a:buNone/>
              <a:defRPr/>
            </a:pPr>
            <a:r>
              <a:rPr lang="en-US" sz="2000">
                <a:latin typeface="Courier New" charset="0"/>
                <a:cs typeface="+mn-cs"/>
              </a:rPr>
              <a:t>free(nums);</a:t>
            </a:r>
          </a:p>
          <a:p>
            <a:pPr>
              <a:buFontTx/>
              <a:buNone/>
              <a:defRPr/>
            </a:pPr>
            <a:endParaRPr lang="en-US" sz="800">
              <a:latin typeface="Courier New" charset="0"/>
              <a:cs typeface="+mn-cs"/>
            </a:endParaRPr>
          </a:p>
          <a:p>
            <a:pPr>
              <a:buFontTx/>
              <a:buNone/>
              <a:defRPr/>
            </a:pPr>
            <a:r>
              <a:rPr lang="en-US" sz="2000">
                <a:latin typeface="Courier New" charset="0"/>
                <a:cs typeface="+mn-cs"/>
              </a:rPr>
              <a:t>/* would be an error to say it again - free(nums) */</a:t>
            </a:r>
          </a:p>
        </p:txBody>
      </p:sp>
    </p:spTree>
    <p:extLst>
      <p:ext uri="{BB962C8B-B14F-4D97-AF65-F5344CB8AC3E}">
        <p14:creationId xmlns:p14="http://schemas.microsoft.com/office/powerpoint/2010/main" val="23919374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cs typeface="+mj-cs"/>
              </a:rPr>
              <a:t>The Importance of free</a:t>
            </a:r>
          </a:p>
        </p:txBody>
      </p:sp>
      <p:sp>
        <p:nvSpPr>
          <p:cNvPr id="32771" name="Rectangle 3"/>
          <p:cNvSpPr>
            <a:spLocks noGrp="1" noChangeArrowheads="1"/>
          </p:cNvSpPr>
          <p:nvPr>
            <p:ph type="body" idx="1"/>
          </p:nvPr>
        </p:nvSpPr>
        <p:spPr>
          <a:xfrm>
            <a:off x="381000" y="1752600"/>
            <a:ext cx="8458200" cy="4114800"/>
          </a:xfrm>
        </p:spPr>
        <p:txBody>
          <a:bodyPr>
            <a:normAutofit lnSpcReduction="10000"/>
          </a:bodyPr>
          <a:lstStyle/>
          <a:p>
            <a:pPr>
              <a:lnSpc>
                <a:spcPct val="90000"/>
              </a:lnSpc>
              <a:buFontTx/>
              <a:buNone/>
              <a:defRPr/>
            </a:pPr>
            <a:r>
              <a:rPr lang="en-US" sz="2000">
                <a:latin typeface="Courier New" charset="0"/>
                <a:cs typeface="+mn-cs"/>
              </a:rPr>
              <a:t>void problem() {</a:t>
            </a:r>
          </a:p>
          <a:p>
            <a:pPr>
              <a:lnSpc>
                <a:spcPct val="90000"/>
              </a:lnSpc>
              <a:buFontTx/>
              <a:buNone/>
              <a:defRPr/>
            </a:pPr>
            <a:r>
              <a:rPr lang="en-US" sz="2000">
                <a:latin typeface="Courier New" charset="0"/>
                <a:cs typeface="+mn-cs"/>
              </a:rPr>
              <a:t>  float *nums;</a:t>
            </a:r>
          </a:p>
          <a:p>
            <a:pPr>
              <a:lnSpc>
                <a:spcPct val="90000"/>
              </a:lnSpc>
              <a:buFontTx/>
              <a:buNone/>
              <a:defRPr/>
            </a:pPr>
            <a:r>
              <a:rPr lang="en-US" sz="2000">
                <a:latin typeface="Courier New" charset="0"/>
                <a:cs typeface="+mn-cs"/>
              </a:rPr>
              <a:t>  int N = 5;</a:t>
            </a:r>
          </a:p>
          <a:p>
            <a:pPr>
              <a:lnSpc>
                <a:spcPct val="90000"/>
              </a:lnSpc>
              <a:buFontTx/>
              <a:buNone/>
              <a:defRPr/>
            </a:pPr>
            <a:endParaRPr lang="en-US" sz="800">
              <a:latin typeface="Courier New" charset="0"/>
              <a:cs typeface="+mn-cs"/>
            </a:endParaRPr>
          </a:p>
          <a:p>
            <a:pPr>
              <a:lnSpc>
                <a:spcPct val="90000"/>
              </a:lnSpc>
              <a:buFontTx/>
              <a:buNone/>
              <a:defRPr/>
            </a:pPr>
            <a:r>
              <a:rPr lang="en-US" sz="2000">
                <a:latin typeface="Courier New" charset="0"/>
                <a:cs typeface="+mn-cs"/>
              </a:rPr>
              <a:t>  nums = (float *) calloc(N, sizeof(float));</a:t>
            </a:r>
          </a:p>
          <a:p>
            <a:pPr>
              <a:lnSpc>
                <a:spcPct val="90000"/>
              </a:lnSpc>
              <a:buFontTx/>
              <a:buNone/>
              <a:defRPr/>
            </a:pPr>
            <a:endParaRPr lang="en-US" sz="800">
              <a:latin typeface="Courier New" charset="0"/>
              <a:cs typeface="+mn-cs"/>
            </a:endParaRPr>
          </a:p>
          <a:p>
            <a:pPr>
              <a:lnSpc>
                <a:spcPct val="90000"/>
              </a:lnSpc>
              <a:buFontTx/>
              <a:buNone/>
              <a:defRPr/>
            </a:pPr>
            <a:r>
              <a:rPr lang="en-US" sz="2000">
                <a:latin typeface="Courier New" charset="0"/>
                <a:cs typeface="+mn-cs"/>
              </a:rPr>
              <a:t>  /* But no call to free with nums */</a:t>
            </a:r>
          </a:p>
          <a:p>
            <a:pPr>
              <a:lnSpc>
                <a:spcPct val="90000"/>
              </a:lnSpc>
              <a:buFontTx/>
              <a:buNone/>
              <a:defRPr/>
            </a:pPr>
            <a:r>
              <a:rPr lang="en-US" sz="2000">
                <a:latin typeface="Courier New" charset="0"/>
                <a:cs typeface="+mn-cs"/>
              </a:rPr>
              <a:t>} /* problem ends */</a:t>
            </a:r>
          </a:p>
          <a:p>
            <a:pPr>
              <a:lnSpc>
                <a:spcPct val="90000"/>
              </a:lnSpc>
              <a:buFontTx/>
              <a:buNone/>
              <a:defRPr/>
            </a:pPr>
            <a:endParaRPr lang="en-US" sz="2000">
              <a:latin typeface="Courier New" charset="0"/>
              <a:cs typeface="+mn-cs"/>
            </a:endParaRPr>
          </a:p>
          <a:p>
            <a:pPr>
              <a:lnSpc>
                <a:spcPct val="90000"/>
              </a:lnSpc>
              <a:buFontTx/>
              <a:buNone/>
              <a:defRPr/>
            </a:pPr>
            <a:r>
              <a:rPr lang="en-US" sz="2400">
                <a:cs typeface="+mn-cs"/>
              </a:rPr>
              <a:t>When function problem called, space for array of size N allocated, when function ends, variable nums goes away, but the space nums points at (the array of size N) does not (allocated on the heap) - furthermore, we have no way to figure out where it is)</a:t>
            </a:r>
          </a:p>
          <a:p>
            <a:pPr>
              <a:lnSpc>
                <a:spcPct val="90000"/>
              </a:lnSpc>
              <a:buFontTx/>
              <a:buNone/>
              <a:defRPr/>
            </a:pPr>
            <a:r>
              <a:rPr lang="en-US" sz="2400">
                <a:cs typeface="+mn-cs"/>
              </a:rPr>
              <a:t>Problem called </a:t>
            </a:r>
            <a:r>
              <a:rPr lang="en-US" sz="2400" i="1">
                <a:cs typeface="+mn-cs"/>
              </a:rPr>
              <a:t>memory leakage</a:t>
            </a:r>
            <a:endParaRPr lang="en-US" sz="2000">
              <a:latin typeface="Courier New" charset="0"/>
              <a:cs typeface="+mn-cs"/>
            </a:endParaRPr>
          </a:p>
        </p:txBody>
      </p:sp>
    </p:spTree>
    <p:extLst>
      <p:ext uri="{BB962C8B-B14F-4D97-AF65-F5344CB8AC3E}">
        <p14:creationId xmlns:p14="http://schemas.microsoft.com/office/powerpoint/2010/main" val="31370926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4000">
                <a:cs typeface="+mj-cs"/>
              </a:rPr>
              <a:t>Increasing Memory Size with realloc</a:t>
            </a:r>
            <a:endParaRPr lang="en-US">
              <a:cs typeface="+mj-cs"/>
            </a:endParaRPr>
          </a:p>
        </p:txBody>
      </p:sp>
      <p:sp>
        <p:nvSpPr>
          <p:cNvPr id="34819" name="Rectangle 3"/>
          <p:cNvSpPr>
            <a:spLocks noGrp="1" noChangeArrowheads="1"/>
          </p:cNvSpPr>
          <p:nvPr>
            <p:ph type="body" idx="1"/>
          </p:nvPr>
        </p:nvSpPr>
        <p:spPr>
          <a:xfrm>
            <a:off x="685800" y="1981200"/>
            <a:ext cx="8077200" cy="4114800"/>
          </a:xfrm>
        </p:spPr>
        <p:txBody>
          <a:bodyPr/>
          <a:lstStyle/>
          <a:p>
            <a:pPr>
              <a:buFontTx/>
              <a:buNone/>
              <a:defRPr/>
            </a:pPr>
            <a:r>
              <a:rPr lang="en-US" sz="2800">
                <a:cs typeface="+mn-cs"/>
              </a:rPr>
              <a:t>prototype: void * realloc(void * ptr, size_t esize)</a:t>
            </a:r>
          </a:p>
          <a:p>
            <a:pPr lvl="1">
              <a:buFontTx/>
              <a:buNone/>
              <a:defRPr/>
            </a:pPr>
            <a:r>
              <a:rPr lang="en-US" sz="2400"/>
              <a:t>ptr is a pointer to a piece of memory previously dynamically allocated</a:t>
            </a:r>
          </a:p>
          <a:p>
            <a:pPr lvl="1">
              <a:buFontTx/>
              <a:buNone/>
              <a:defRPr/>
            </a:pPr>
            <a:r>
              <a:rPr lang="en-US" sz="2400"/>
              <a:t>esize is new size to allocate (no effect if esize is smaller than the size of the memory block ptr points to already)</a:t>
            </a:r>
          </a:p>
          <a:p>
            <a:pPr lvl="1">
              <a:buFontTx/>
              <a:buNone/>
              <a:defRPr/>
            </a:pPr>
            <a:r>
              <a:rPr lang="en-US" sz="2400"/>
              <a:t>program allocates memory of size esize,</a:t>
            </a:r>
          </a:p>
          <a:p>
            <a:pPr lvl="1">
              <a:buFontTx/>
              <a:buNone/>
              <a:defRPr/>
            </a:pPr>
            <a:r>
              <a:rPr lang="en-US" sz="2400"/>
              <a:t>then it copies the contents of the memory at ptr to the first part of the new piece of memory,</a:t>
            </a:r>
          </a:p>
          <a:p>
            <a:pPr lvl="1">
              <a:buFontTx/>
              <a:buNone/>
              <a:defRPr/>
            </a:pPr>
            <a:r>
              <a:rPr lang="en-US" sz="2400"/>
              <a:t>finally, the old piece of memory is freed up</a:t>
            </a:r>
          </a:p>
        </p:txBody>
      </p:sp>
    </p:spTree>
    <p:extLst>
      <p:ext uri="{BB962C8B-B14F-4D97-AF65-F5344CB8AC3E}">
        <p14:creationId xmlns:p14="http://schemas.microsoft.com/office/powerpoint/2010/main" val="39147478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cs typeface="+mj-cs"/>
              </a:rPr>
              <a:t>realloc Example</a:t>
            </a:r>
          </a:p>
        </p:txBody>
      </p:sp>
      <p:sp>
        <p:nvSpPr>
          <p:cNvPr id="35843" name="Rectangle 3"/>
          <p:cNvSpPr>
            <a:spLocks noGrp="1" noChangeArrowheads="1"/>
          </p:cNvSpPr>
          <p:nvPr>
            <p:ph type="body" idx="1"/>
          </p:nvPr>
        </p:nvSpPr>
        <p:spPr>
          <a:xfrm>
            <a:off x="381000" y="1752600"/>
            <a:ext cx="8458200" cy="4114800"/>
          </a:xfrm>
        </p:spPr>
        <p:txBody>
          <a:bodyPr>
            <a:normAutofit fontScale="92500" lnSpcReduction="10000"/>
          </a:bodyPr>
          <a:lstStyle/>
          <a:p>
            <a:pPr>
              <a:buFontTx/>
              <a:buNone/>
              <a:defRPr/>
            </a:pPr>
            <a:r>
              <a:rPr lang="en-US" sz="2000">
                <a:latin typeface="Courier New" charset="0"/>
                <a:cs typeface="+mn-cs"/>
              </a:rPr>
              <a:t>float *nums;</a:t>
            </a:r>
          </a:p>
          <a:p>
            <a:pPr>
              <a:buFontTx/>
              <a:buNone/>
              <a:defRPr/>
            </a:pPr>
            <a:r>
              <a:rPr lang="en-US" sz="2000">
                <a:latin typeface="Courier New" charset="0"/>
                <a:cs typeface="+mn-cs"/>
              </a:rPr>
              <a:t>int I;</a:t>
            </a:r>
          </a:p>
          <a:p>
            <a:pPr>
              <a:buFontTx/>
              <a:buNone/>
              <a:defRPr/>
            </a:pPr>
            <a:endParaRPr lang="en-US" sz="800">
              <a:latin typeface="Courier New" charset="0"/>
              <a:cs typeface="+mn-cs"/>
            </a:endParaRPr>
          </a:p>
          <a:p>
            <a:pPr>
              <a:buFontTx/>
              <a:buNone/>
              <a:defRPr/>
            </a:pPr>
            <a:r>
              <a:rPr lang="en-US" sz="2000">
                <a:latin typeface="Courier New" charset="0"/>
                <a:cs typeface="+mn-cs"/>
              </a:rPr>
              <a:t>nums = (float *) calloc(5, sizeof(float));</a:t>
            </a:r>
          </a:p>
          <a:p>
            <a:pPr>
              <a:buFontTx/>
              <a:buNone/>
              <a:defRPr/>
            </a:pPr>
            <a:r>
              <a:rPr lang="en-US" sz="2000">
                <a:latin typeface="Courier New" charset="0"/>
                <a:cs typeface="+mn-cs"/>
              </a:rPr>
              <a:t>/* nums is an array of 5 floating point values */</a:t>
            </a:r>
          </a:p>
          <a:p>
            <a:pPr>
              <a:buFontTx/>
              <a:buNone/>
              <a:defRPr/>
            </a:pPr>
            <a:endParaRPr lang="en-US" sz="800">
              <a:latin typeface="Courier New" charset="0"/>
              <a:cs typeface="+mn-cs"/>
            </a:endParaRPr>
          </a:p>
          <a:p>
            <a:pPr>
              <a:buFontTx/>
              <a:buNone/>
              <a:defRPr/>
            </a:pPr>
            <a:r>
              <a:rPr lang="en-US" sz="2000">
                <a:latin typeface="Courier New" charset="0"/>
                <a:cs typeface="+mn-cs"/>
              </a:rPr>
              <a:t>for (I = 0; I &lt; 5; I++)</a:t>
            </a:r>
          </a:p>
          <a:p>
            <a:pPr>
              <a:buFontTx/>
              <a:buNone/>
              <a:defRPr/>
            </a:pPr>
            <a:r>
              <a:rPr lang="en-US" sz="2000">
                <a:latin typeface="Courier New" charset="0"/>
                <a:cs typeface="+mn-cs"/>
              </a:rPr>
              <a:t>  nums[I] = 2.0 * I;</a:t>
            </a:r>
          </a:p>
          <a:p>
            <a:pPr>
              <a:buFontTx/>
              <a:buNone/>
              <a:defRPr/>
            </a:pPr>
            <a:r>
              <a:rPr lang="en-US" sz="2000">
                <a:latin typeface="Courier New" charset="0"/>
                <a:cs typeface="+mn-cs"/>
              </a:rPr>
              <a:t>/* nums[0]=0.0, nums[1]=2.0, nums[2]=4.0, etc. */</a:t>
            </a:r>
          </a:p>
          <a:p>
            <a:pPr>
              <a:buFontTx/>
              <a:buNone/>
              <a:defRPr/>
            </a:pPr>
            <a:endParaRPr lang="en-US" sz="800">
              <a:latin typeface="Courier New" charset="0"/>
              <a:cs typeface="+mn-cs"/>
            </a:endParaRPr>
          </a:p>
          <a:p>
            <a:pPr>
              <a:buFontTx/>
              <a:buNone/>
              <a:defRPr/>
            </a:pPr>
            <a:r>
              <a:rPr lang="en-US" sz="2000">
                <a:latin typeface="Courier New" charset="0"/>
                <a:cs typeface="+mn-cs"/>
              </a:rPr>
              <a:t>nums = (float *) realloc(nums,10 * sizeof(float));</a:t>
            </a:r>
          </a:p>
          <a:p>
            <a:pPr>
              <a:buFontTx/>
              <a:buNone/>
              <a:defRPr/>
            </a:pPr>
            <a:r>
              <a:rPr lang="en-US" sz="2000">
                <a:latin typeface="Courier New" charset="0"/>
                <a:cs typeface="+mn-cs"/>
              </a:rPr>
              <a:t>/* An array of 10 floating point values is allocated, the first 5 floats from the old nums are copied as the first 5 floats of the new nums, then the old nums is released */</a:t>
            </a:r>
          </a:p>
        </p:txBody>
      </p:sp>
    </p:spTree>
    <p:extLst>
      <p:ext uri="{BB962C8B-B14F-4D97-AF65-F5344CB8AC3E}">
        <p14:creationId xmlns:p14="http://schemas.microsoft.com/office/powerpoint/2010/main" val="118318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a:cs typeface="+mj-cs"/>
              </a:rPr>
              <a:t>Pointers</a:t>
            </a:r>
          </a:p>
        </p:txBody>
      </p:sp>
      <p:sp>
        <p:nvSpPr>
          <p:cNvPr id="2051" name="Rectangle 3"/>
          <p:cNvSpPr>
            <a:spLocks noGrp="1" noChangeArrowheads="1"/>
          </p:cNvSpPr>
          <p:nvPr>
            <p:ph type="body" idx="1"/>
          </p:nvPr>
        </p:nvSpPr>
        <p:spPr/>
        <p:txBody>
          <a:bodyPr/>
          <a:lstStyle/>
          <a:p>
            <a:pPr>
              <a:buFontTx/>
              <a:buNone/>
              <a:defRPr/>
            </a:pPr>
            <a:r>
              <a:rPr lang="en-US" sz="2800">
                <a:cs typeface="+mn-cs"/>
              </a:rPr>
              <a:t>A </a:t>
            </a:r>
            <a:r>
              <a:rPr lang="en-US" sz="2800" i="1">
                <a:cs typeface="+mn-cs"/>
              </a:rPr>
              <a:t>pointer</a:t>
            </a:r>
            <a:r>
              <a:rPr lang="en-US" sz="2800">
                <a:cs typeface="+mn-cs"/>
              </a:rPr>
              <a:t> is a reference to another variable (memory location) in a program</a:t>
            </a:r>
          </a:p>
          <a:p>
            <a:pPr lvl="1">
              <a:defRPr/>
            </a:pPr>
            <a:r>
              <a:rPr lang="en-US" sz="2400"/>
              <a:t>Used to change variables inside a function (reference parameters)</a:t>
            </a:r>
          </a:p>
          <a:p>
            <a:pPr lvl="1">
              <a:defRPr/>
            </a:pPr>
            <a:r>
              <a:rPr lang="en-US" sz="2400"/>
              <a:t>Used to remember a particular member of a group (such as an array)</a:t>
            </a:r>
          </a:p>
          <a:p>
            <a:pPr lvl="1">
              <a:defRPr/>
            </a:pPr>
            <a:r>
              <a:rPr lang="en-US" sz="2400"/>
              <a:t>Used in dynamic (on-the-fly) memory allocation (especially of arrays)</a:t>
            </a:r>
          </a:p>
          <a:p>
            <a:pPr lvl="1">
              <a:defRPr/>
            </a:pPr>
            <a:r>
              <a:rPr lang="en-US" sz="2400"/>
              <a:t>Used in building complex data structures (linked lists, stacks, queues, trees, etc.)</a:t>
            </a:r>
          </a:p>
        </p:txBody>
      </p:sp>
    </p:spTree>
    <p:extLst>
      <p:ext uri="{BB962C8B-B14F-4D97-AF65-F5344CB8AC3E}">
        <p14:creationId xmlns:p14="http://schemas.microsoft.com/office/powerpoint/2010/main" val="42246881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atin typeface="Bookman Old Style" charset="0"/>
              </a:rPr>
              <a:t>Allocating new heap memory</a:t>
            </a:r>
          </a:p>
        </p:txBody>
      </p:sp>
      <p:sp>
        <p:nvSpPr>
          <p:cNvPr id="12293" name="Content Placeholder 4"/>
          <p:cNvSpPr>
            <a:spLocks noGrp="1"/>
          </p:cNvSpPr>
          <p:nvPr>
            <p:ph sz="quarter" idx="1"/>
          </p:nvPr>
        </p:nvSpPr>
        <p:spPr>
          <a:xfrm>
            <a:off x="152400" y="1219200"/>
            <a:ext cx="8763000" cy="4937125"/>
          </a:xfrm>
        </p:spPr>
        <p:txBody>
          <a:bodyPr>
            <a:normAutofit fontScale="92500"/>
          </a:bodyPr>
          <a:lstStyle/>
          <a:p>
            <a:pPr>
              <a:buFont typeface="Wingdings 3" charset="0"/>
              <a:buNone/>
            </a:pPr>
            <a:r>
              <a:rPr lang="en-US" sz="2000">
                <a:latin typeface="Lucida Console" charset="0"/>
                <a:ea typeface="Arial Unicode MS" charset="0"/>
                <a:cs typeface="Arial Unicode MS" charset="0"/>
              </a:rPr>
              <a:t>void *malloc(size_t size);</a:t>
            </a:r>
          </a:p>
          <a:p>
            <a:r>
              <a:rPr lang="en-US">
                <a:latin typeface="Gill Sans MT" charset="0"/>
              </a:rPr>
              <a:t>Allocate a block of </a:t>
            </a:r>
            <a:r>
              <a:rPr lang="en-US" sz="2000">
                <a:latin typeface="Lucida Console" charset="0"/>
              </a:rPr>
              <a:t>size</a:t>
            </a:r>
            <a:r>
              <a:rPr lang="en-US">
                <a:latin typeface="Gill Sans MT" charset="0"/>
              </a:rPr>
              <a:t> bytes,</a:t>
            </a:r>
          </a:p>
          <a:p>
            <a:pPr>
              <a:buFont typeface="Wingdings 3" charset="0"/>
              <a:buNone/>
            </a:pPr>
            <a:r>
              <a:rPr lang="en-US">
                <a:latin typeface="Gill Sans MT" charset="0"/>
              </a:rPr>
              <a:t>	return a pointer to the block</a:t>
            </a:r>
          </a:p>
          <a:p>
            <a:pPr>
              <a:buFont typeface="Wingdings 3" charset="0"/>
              <a:buNone/>
            </a:pPr>
            <a:r>
              <a:rPr lang="en-US">
                <a:latin typeface="Gill Sans MT" charset="0"/>
              </a:rPr>
              <a:t>	(</a:t>
            </a:r>
            <a:r>
              <a:rPr lang="en-US" sz="2000">
                <a:latin typeface="Lucida Console" charset="0"/>
              </a:rPr>
              <a:t>NULL</a:t>
            </a:r>
            <a:r>
              <a:rPr lang="en-US">
                <a:latin typeface="Gill Sans MT" charset="0"/>
              </a:rPr>
              <a:t> if unable to allocate block)</a:t>
            </a:r>
          </a:p>
          <a:p>
            <a:pPr>
              <a:buFont typeface="Wingdings 3" charset="0"/>
              <a:buNone/>
            </a:pPr>
            <a:endParaRPr lang="en-US" sz="2000">
              <a:latin typeface="Lucida Console" charset="0"/>
            </a:endParaRPr>
          </a:p>
          <a:p>
            <a:pPr>
              <a:buFont typeface="Wingdings 3" charset="0"/>
              <a:buNone/>
            </a:pPr>
            <a:r>
              <a:rPr lang="en-US" sz="2000">
                <a:latin typeface="Lucida Console" charset="0"/>
              </a:rPr>
              <a:t>void *calloc(size_t num_elements, size_t element_size);</a:t>
            </a:r>
          </a:p>
          <a:p>
            <a:r>
              <a:rPr lang="en-US">
                <a:latin typeface="Gill Sans MT" charset="0"/>
              </a:rPr>
              <a:t>Allocate a block of </a:t>
            </a:r>
            <a:r>
              <a:rPr lang="en-US" sz="2000">
                <a:latin typeface="Lucida Console" charset="0"/>
              </a:rPr>
              <a:t>num_elements * element_size</a:t>
            </a:r>
            <a:r>
              <a:rPr lang="en-US">
                <a:latin typeface="Gill Sans MT" charset="0"/>
              </a:rPr>
              <a:t> bytes,</a:t>
            </a:r>
          </a:p>
          <a:p>
            <a:pPr>
              <a:buFont typeface="Wingdings 3" charset="0"/>
              <a:buNone/>
            </a:pPr>
            <a:r>
              <a:rPr lang="en-US">
                <a:latin typeface="Gill Sans MT" charset="0"/>
              </a:rPr>
              <a:t>	initialize every byte to zero,</a:t>
            </a:r>
          </a:p>
          <a:p>
            <a:pPr>
              <a:buFont typeface="Wingdings 3" charset="0"/>
              <a:buNone/>
            </a:pPr>
            <a:r>
              <a:rPr lang="en-US">
                <a:latin typeface="Gill Sans MT" charset="0"/>
              </a:rPr>
              <a:t>	return pointer to the block</a:t>
            </a:r>
          </a:p>
          <a:p>
            <a:pPr>
              <a:buFont typeface="Wingdings 3" charset="0"/>
              <a:buNone/>
            </a:pPr>
            <a:r>
              <a:rPr lang="en-US">
                <a:latin typeface="Gill Sans MT" charset="0"/>
              </a:rPr>
              <a:t>	(</a:t>
            </a:r>
            <a:r>
              <a:rPr lang="en-US" sz="2000">
                <a:latin typeface="Lucida Console" charset="0"/>
              </a:rPr>
              <a:t>NULL</a:t>
            </a:r>
            <a:r>
              <a:rPr lang="en-US">
                <a:latin typeface="Gill Sans MT" charset="0"/>
              </a:rPr>
              <a:t> if unable to allocate block)</a:t>
            </a:r>
          </a:p>
        </p:txBody>
      </p:sp>
      <p:sp>
        <p:nvSpPr>
          <p:cNvPr id="6" name="Line Callout 1 5"/>
          <p:cNvSpPr/>
          <p:nvPr/>
        </p:nvSpPr>
        <p:spPr>
          <a:xfrm>
            <a:off x="76200" y="76200"/>
            <a:ext cx="4953000" cy="457200"/>
          </a:xfrm>
          <a:prstGeom prst="borderCallout1">
            <a:avLst>
              <a:gd name="adj1" fmla="val 92299"/>
              <a:gd name="adj2" fmla="val 3280"/>
              <a:gd name="adj3" fmla="val 258952"/>
              <a:gd name="adj4" fmla="val 6289"/>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Note: </a:t>
            </a:r>
            <a:r>
              <a:rPr lang="en-US" sz="2000" dirty="0">
                <a:latin typeface="Lucida Console" pitchFamily="49" charset="0"/>
              </a:rPr>
              <a:t>void *</a:t>
            </a:r>
            <a:r>
              <a:rPr lang="en-US" dirty="0"/>
              <a:t> denotes a generic pointer type</a:t>
            </a:r>
          </a:p>
        </p:txBody>
      </p:sp>
    </p:spTree>
    <p:extLst>
      <p:ext uri="{BB962C8B-B14F-4D97-AF65-F5344CB8AC3E}">
        <p14:creationId xmlns:p14="http://schemas.microsoft.com/office/powerpoint/2010/main" val="3980031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DBCB3D84-CF22-3E43-8EA8-1B5DE7848AF8}" type="slidenum">
              <a:rPr lang="zh-TW" altLang="en-US"/>
              <a:pPr/>
              <a:t>131</a:t>
            </a:fld>
            <a:endParaRPr lang="en-US" altLang="zh-TW"/>
          </a:p>
        </p:txBody>
      </p:sp>
      <p:sp>
        <p:nvSpPr>
          <p:cNvPr id="36866" name="Rectangle 2"/>
          <p:cNvSpPr>
            <a:spLocks noGrp="1" noChangeArrowheads="1"/>
          </p:cNvSpPr>
          <p:nvPr>
            <p:ph type="title"/>
          </p:nvPr>
        </p:nvSpPr>
        <p:spPr/>
        <p:txBody>
          <a:bodyPr>
            <a:normAutofit fontScale="90000"/>
          </a:bodyPr>
          <a:lstStyle/>
          <a:p>
            <a:r>
              <a:rPr lang="en-US" altLang="zh-TW">
                <a:ea typeface="新細明體" charset="0"/>
                <a:cs typeface="新細明體" charset="0"/>
              </a:rPr>
              <a:t>Dynamic Memory Allocation</a:t>
            </a:r>
          </a:p>
        </p:txBody>
      </p:sp>
      <p:graphicFrame>
        <p:nvGraphicFramePr>
          <p:cNvPr id="36883" name="Group 19"/>
          <p:cNvGraphicFramePr>
            <a:graphicFrameLocks noGrp="1"/>
          </p:cNvGraphicFramePr>
          <p:nvPr>
            <p:ph idx="1"/>
          </p:nvPr>
        </p:nvGraphicFramePr>
        <p:xfrm>
          <a:off x="381000" y="2133600"/>
          <a:ext cx="8305800" cy="3041904"/>
        </p:xfrm>
        <a:graphic>
          <a:graphicData uri="http://schemas.openxmlformats.org/drawingml/2006/table">
            <a:tbl>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Take one parameter: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rgbClr val="A50021"/>
                          </a:solidFill>
                          <a:effectLst/>
                          <a:latin typeface="Courier New" charset="0"/>
                          <a:ea typeface="新細明體" charset="0"/>
                          <a:cs typeface="新細明體" charset="0"/>
                        </a:rPr>
                        <a:t>void *malloc(object_size);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Take two parameters: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rgbClr val="A50021"/>
                          </a:solidFill>
                          <a:effectLst/>
                          <a:latin typeface="Courier New" charset="0"/>
                          <a:ea typeface="新細明體" charset="0"/>
                          <a:cs typeface="新細明體" charset="0"/>
                        </a:rPr>
                        <a:t>void *calloc(n, object_size);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58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Return a pointer to the starting address of the allocated memory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Or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Return 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Return a pointer to the starting address of the allocated memory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Or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Return NULL</a:t>
                      </a:r>
                      <a:endParaRPr kumimoji="0" lang="zh-TW" altLang="en-US" sz="2000" b="0" i="0" u="none" strike="noStrike" cap="none" normalizeH="0" baseline="0">
                        <a:ln>
                          <a:noFill/>
                        </a:ln>
                        <a:solidFill>
                          <a:schemeClr val="tx1"/>
                        </a:solidFill>
                        <a:effectLst/>
                        <a:latin typeface="Comic Sans MS" charset="0"/>
                        <a:ea typeface="新細明體" charset="0"/>
                        <a:cs typeface="新細明體"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8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Storage is not initialized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omic Sans MS" charset="0"/>
                          <a:ea typeface="新細明體" charset="0"/>
                          <a:cs typeface="新細明體" charset="0"/>
                        </a:rPr>
                        <a:t>Storage is initialized to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6881" name="Text Box 17"/>
          <p:cNvSpPr txBox="1">
            <a:spLocks noChangeArrowheads="1"/>
          </p:cNvSpPr>
          <p:nvPr/>
        </p:nvSpPr>
        <p:spPr bwMode="auto">
          <a:xfrm>
            <a:off x="2057400" y="16002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i="1">
                <a:solidFill>
                  <a:srgbClr val="FF0000"/>
                </a:solidFill>
                <a:latin typeface="Times New Roman" charset="0"/>
                <a:ea typeface="新細明體" charset="0"/>
                <a:cs typeface="新細明體" charset="0"/>
              </a:rPr>
              <a:t>malloc</a:t>
            </a:r>
          </a:p>
        </p:txBody>
      </p:sp>
      <p:sp>
        <p:nvSpPr>
          <p:cNvPr id="36882" name="Text Box 18"/>
          <p:cNvSpPr txBox="1">
            <a:spLocks noChangeArrowheads="1"/>
          </p:cNvSpPr>
          <p:nvPr/>
        </p:nvSpPr>
        <p:spPr bwMode="auto">
          <a:xfrm>
            <a:off x="6096000" y="1600200"/>
            <a:ext cx="92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i="1">
                <a:solidFill>
                  <a:srgbClr val="FF0000"/>
                </a:solidFill>
                <a:latin typeface="Times New Roman" charset="0"/>
                <a:ea typeface="新細明體" charset="0"/>
                <a:cs typeface="新細明體" charset="0"/>
              </a:rPr>
              <a:t>calloc</a:t>
            </a:r>
          </a:p>
        </p:txBody>
      </p:sp>
    </p:spTree>
    <p:extLst>
      <p:ext uri="{BB962C8B-B14F-4D97-AF65-F5344CB8AC3E}">
        <p14:creationId xmlns:p14="http://schemas.microsoft.com/office/powerpoint/2010/main" val="41842987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F2AEB1-A310-AE46-B196-23BF2F489B9E}" type="slidenum">
              <a:rPr lang="zh-TW" altLang="en-US"/>
              <a:pPr/>
              <a:t>132</a:t>
            </a:fld>
            <a:endParaRPr lang="en-US" altLang="zh-TW"/>
          </a:p>
        </p:txBody>
      </p:sp>
      <p:sp>
        <p:nvSpPr>
          <p:cNvPr id="37890" name="Rectangle 2"/>
          <p:cNvSpPr>
            <a:spLocks noGrp="1" noChangeArrowheads="1"/>
          </p:cNvSpPr>
          <p:nvPr>
            <p:ph type="title"/>
          </p:nvPr>
        </p:nvSpPr>
        <p:spPr>
          <a:xfrm>
            <a:off x="609600" y="457200"/>
            <a:ext cx="6870700" cy="685800"/>
          </a:xfrm>
        </p:spPr>
        <p:txBody>
          <a:bodyPr>
            <a:normAutofit fontScale="90000"/>
          </a:bodyPr>
          <a:lstStyle/>
          <a:p>
            <a:r>
              <a:rPr lang="en-US" altLang="zh-TW">
                <a:ea typeface="新細明體" charset="0"/>
                <a:cs typeface="新細明體" charset="0"/>
              </a:rPr>
              <a:t>Dynamic memory allocation</a:t>
            </a:r>
          </a:p>
        </p:txBody>
      </p:sp>
      <p:sp>
        <p:nvSpPr>
          <p:cNvPr id="37891" name="Rectangle 3"/>
          <p:cNvSpPr>
            <a:spLocks noGrp="1" noChangeArrowheads="1"/>
          </p:cNvSpPr>
          <p:nvPr>
            <p:ph type="body" idx="1"/>
          </p:nvPr>
        </p:nvSpPr>
        <p:spPr>
          <a:xfrm>
            <a:off x="609600" y="1371600"/>
            <a:ext cx="7696200" cy="4343400"/>
          </a:xfrm>
        </p:spPr>
        <p:txBody>
          <a:bodyPr>
            <a:normAutofit fontScale="85000" lnSpcReduction="20000"/>
          </a:bodyPr>
          <a:lstStyle/>
          <a:p>
            <a:r>
              <a:rPr lang="en-US" altLang="zh-TW">
                <a:ea typeface="新細明體" charset="0"/>
                <a:cs typeface="新細明體" charset="0"/>
              </a:rPr>
              <a:t>In order to acquire storage during program execution, C provides </a:t>
            </a:r>
            <a:r>
              <a:rPr lang="en-US" altLang="zh-TW" sz="2000">
                <a:solidFill>
                  <a:srgbClr val="A50021"/>
                </a:solidFill>
                <a:latin typeface="Courier New" charset="0"/>
                <a:ea typeface="新細明體" charset="0"/>
                <a:cs typeface="新細明體" charset="0"/>
              </a:rPr>
              <a:t>calloc()</a:t>
            </a:r>
            <a:r>
              <a:rPr lang="en-US" altLang="zh-TW">
                <a:ea typeface="新細明體" charset="0"/>
                <a:cs typeface="新細明體" charset="0"/>
              </a:rPr>
              <a:t> and </a:t>
            </a:r>
            <a:r>
              <a:rPr lang="en-US" altLang="zh-TW" sz="2000">
                <a:solidFill>
                  <a:srgbClr val="A50021"/>
                </a:solidFill>
                <a:latin typeface="Courier New" charset="0"/>
                <a:ea typeface="新細明體" charset="0"/>
                <a:cs typeface="新細明體" charset="0"/>
              </a:rPr>
              <a:t>malloc()</a:t>
            </a:r>
            <a:r>
              <a:rPr lang="en-US" altLang="zh-TW">
                <a:ea typeface="新細明體" charset="0"/>
                <a:cs typeface="新細明體" charset="0"/>
              </a:rPr>
              <a:t> (available in </a:t>
            </a:r>
            <a:r>
              <a:rPr lang="en-US" altLang="zh-TW">
                <a:solidFill>
                  <a:srgbClr val="A50021"/>
                </a:solidFill>
                <a:latin typeface="Courier New" charset="0"/>
                <a:ea typeface="新細明體" charset="0"/>
                <a:cs typeface="新細明體" charset="0"/>
              </a:rPr>
              <a:t>stdlib.h</a:t>
            </a:r>
            <a:r>
              <a:rPr lang="en-US" altLang="zh-TW">
                <a:ea typeface="新細明體" charset="0"/>
                <a:cs typeface="新細明體" charset="0"/>
              </a:rPr>
              <a:t>) for </a:t>
            </a:r>
            <a:r>
              <a:rPr lang="en-US" altLang="zh-TW" i="1">
                <a:ea typeface="新細明體" charset="0"/>
                <a:cs typeface="新細明體" charset="0"/>
              </a:rPr>
              <a:t>dynamic memory allocation</a:t>
            </a:r>
            <a:endParaRPr lang="en-US" altLang="zh-TW">
              <a:ea typeface="新細明體" charset="0"/>
              <a:cs typeface="新細明體" charset="0"/>
            </a:endParaRPr>
          </a:p>
          <a:p>
            <a:r>
              <a:rPr lang="en-US" altLang="zh-TW">
                <a:ea typeface="新細明體" charset="0"/>
                <a:cs typeface="新細明體" charset="0"/>
              </a:rPr>
              <a:t>To allocate a contiguous memory space for </a:t>
            </a:r>
            <a:r>
              <a:rPr lang="en-US" altLang="zh-TW" i="1">
                <a:ea typeface="新細明體" charset="0"/>
                <a:cs typeface="新細明體" charset="0"/>
              </a:rPr>
              <a:t>n</a:t>
            </a:r>
            <a:r>
              <a:rPr lang="en-US" altLang="zh-TW">
                <a:ea typeface="新細明體" charset="0"/>
                <a:cs typeface="新細明體" charset="0"/>
              </a:rPr>
              <a:t> object of a type, use</a:t>
            </a:r>
          </a:p>
          <a:p>
            <a:pPr lvl="1">
              <a:buFontTx/>
              <a:buNone/>
            </a:pPr>
            <a:r>
              <a:rPr lang="en-US" altLang="zh-TW" sz="1800">
                <a:latin typeface="Courier New" charset="0"/>
                <a:ea typeface="新細明體" charset="0"/>
                <a:cs typeface="新細明體" charset="0"/>
              </a:rPr>
              <a:t>		</a:t>
            </a:r>
            <a:r>
              <a:rPr lang="en-US" altLang="zh-TW">
                <a:latin typeface="Courier New" charset="0"/>
                <a:ea typeface="新細明體" charset="0"/>
                <a:cs typeface="新細明體" charset="0"/>
              </a:rPr>
              <a:t>	</a:t>
            </a:r>
            <a:r>
              <a:rPr lang="en-US" altLang="zh-TW">
                <a:solidFill>
                  <a:srgbClr val="A50021"/>
                </a:solidFill>
                <a:latin typeface="Courier New" charset="0"/>
                <a:ea typeface="新細明體" charset="0"/>
                <a:cs typeface="新細明體" charset="0"/>
              </a:rPr>
              <a:t>calloc(n, object_size)</a:t>
            </a:r>
            <a:endParaRPr lang="en-US" altLang="zh-TW" sz="2400">
              <a:solidFill>
                <a:srgbClr val="A50021"/>
              </a:solidFill>
              <a:ea typeface="新細明體" charset="0"/>
              <a:cs typeface="新細明體" charset="0"/>
            </a:endParaRPr>
          </a:p>
          <a:p>
            <a:r>
              <a:rPr lang="en-US" altLang="zh-TW" sz="2000">
                <a:solidFill>
                  <a:srgbClr val="A50021"/>
                </a:solidFill>
                <a:latin typeface="Courier New" charset="0"/>
                <a:ea typeface="新細明體" charset="0"/>
                <a:cs typeface="新細明體" charset="0"/>
              </a:rPr>
              <a:t>calloc()</a:t>
            </a:r>
            <a:r>
              <a:rPr lang="en-US" altLang="zh-TW" sz="2000">
                <a:latin typeface="Courier New" charset="0"/>
                <a:ea typeface="新細明體" charset="0"/>
                <a:cs typeface="新細明體" charset="0"/>
              </a:rPr>
              <a:t> </a:t>
            </a:r>
            <a:r>
              <a:rPr lang="en-US" altLang="zh-TW">
                <a:ea typeface="新細明體" charset="0"/>
                <a:cs typeface="新細明體" charset="0"/>
              </a:rPr>
              <a:t>returns a pointer to the starting address of the allocated memory if enough memory can be found; otherwise, a </a:t>
            </a:r>
            <a:r>
              <a:rPr lang="en-US" altLang="zh-TW" sz="2000">
                <a:solidFill>
                  <a:srgbClr val="A50021"/>
                </a:solidFill>
                <a:latin typeface="Courier New" charset="0"/>
                <a:ea typeface="新細明體" charset="0"/>
                <a:cs typeface="新細明體" charset="0"/>
              </a:rPr>
              <a:t>NULL</a:t>
            </a:r>
            <a:r>
              <a:rPr lang="en-US" altLang="zh-TW">
                <a:ea typeface="新細明體" charset="0"/>
                <a:cs typeface="新細明體" charset="0"/>
              </a:rPr>
              <a:t> value is returned; the storage gained is initialized to zero</a:t>
            </a:r>
          </a:p>
        </p:txBody>
      </p:sp>
    </p:spTree>
    <p:extLst>
      <p:ext uri="{BB962C8B-B14F-4D97-AF65-F5344CB8AC3E}">
        <p14:creationId xmlns:p14="http://schemas.microsoft.com/office/powerpoint/2010/main" val="41018939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atin typeface="Bookman Old Style" charset="0"/>
              </a:rPr>
              <a:t>Allocating new heap memory</a:t>
            </a:r>
          </a:p>
        </p:txBody>
      </p:sp>
      <p:sp>
        <p:nvSpPr>
          <p:cNvPr id="5" name="Content Placeholder 4"/>
          <p:cNvSpPr>
            <a:spLocks noGrp="1"/>
          </p:cNvSpPr>
          <p:nvPr>
            <p:ph sz="quarter" idx="1"/>
          </p:nvPr>
        </p:nvSpPr>
        <p:spPr>
          <a:xfrm>
            <a:off x="457200" y="1219200"/>
            <a:ext cx="8229600" cy="4937125"/>
          </a:xfrm>
        </p:spPr>
        <p:txBody>
          <a:bodyPr>
            <a:normAutofit fontScale="85000" lnSpcReduction="10000"/>
          </a:bodyPr>
          <a:lstStyle/>
          <a:p>
            <a:pPr marL="274320" indent="-274320" fontAlgn="auto">
              <a:spcAft>
                <a:spcPts val="0"/>
              </a:spcAft>
              <a:buFont typeface="Wingdings 3"/>
              <a:buNone/>
              <a:defRPr/>
            </a:pPr>
            <a:r>
              <a:rPr lang="en-US" sz="2000" dirty="0">
                <a:latin typeface="Lucida Console" pitchFamily="49" charset="0"/>
                <a:ea typeface="+mn-ea"/>
              </a:rPr>
              <a:t>void *</a:t>
            </a:r>
            <a:r>
              <a:rPr lang="en-US" sz="2000" dirty="0" err="1">
                <a:latin typeface="Lucida Console" pitchFamily="49" charset="0"/>
                <a:ea typeface="+mn-ea"/>
              </a:rPr>
              <a:t>realloc</a:t>
            </a:r>
            <a:r>
              <a:rPr lang="en-US" sz="2000" dirty="0">
                <a:latin typeface="Lucida Console" pitchFamily="49" charset="0"/>
                <a:ea typeface="+mn-ea"/>
              </a:rPr>
              <a:t>(void *</a:t>
            </a:r>
            <a:r>
              <a:rPr lang="en-US" sz="2000" dirty="0" err="1">
                <a:latin typeface="Lucida Console" pitchFamily="49" charset="0"/>
                <a:ea typeface="+mn-ea"/>
              </a:rPr>
              <a:t>ptr</a:t>
            </a:r>
            <a:r>
              <a:rPr lang="en-US" sz="2000" dirty="0">
                <a:latin typeface="Lucida Console" pitchFamily="49" charset="0"/>
                <a:ea typeface="+mn-ea"/>
              </a:rPr>
              <a:t>, </a:t>
            </a:r>
            <a:r>
              <a:rPr lang="en-US" sz="2000" dirty="0" err="1">
                <a:latin typeface="Lucida Console" pitchFamily="49" charset="0"/>
                <a:ea typeface="+mn-ea"/>
              </a:rPr>
              <a:t>size_t</a:t>
            </a:r>
            <a:r>
              <a:rPr lang="en-US" sz="2000" dirty="0">
                <a:latin typeface="Lucida Console" pitchFamily="49" charset="0"/>
                <a:ea typeface="+mn-ea"/>
              </a:rPr>
              <a:t> </a:t>
            </a:r>
            <a:r>
              <a:rPr lang="en-US" sz="2000" dirty="0" err="1">
                <a:latin typeface="Lucida Console" pitchFamily="49" charset="0"/>
                <a:ea typeface="+mn-ea"/>
              </a:rPr>
              <a:t>new_size</a:t>
            </a:r>
            <a:r>
              <a:rPr lang="en-US" sz="2000" dirty="0">
                <a:latin typeface="Lucida Console" pitchFamily="49" charset="0"/>
                <a:ea typeface="+mn-ea"/>
              </a:rPr>
              <a:t>);</a:t>
            </a:r>
          </a:p>
          <a:p>
            <a:pPr marL="274320" indent="-274320" fontAlgn="auto">
              <a:spcAft>
                <a:spcPts val="0"/>
              </a:spcAft>
              <a:buFont typeface="Wingdings 3"/>
              <a:buChar char=""/>
              <a:defRPr/>
            </a:pPr>
            <a:r>
              <a:rPr lang="en-US" dirty="0">
                <a:ea typeface="+mn-ea"/>
              </a:rPr>
              <a:t>Given a previously allocated block starting at </a:t>
            </a:r>
            <a:r>
              <a:rPr lang="en-US" sz="2000" dirty="0" err="1">
                <a:latin typeface="Lucida Console" pitchFamily="49" charset="0"/>
                <a:ea typeface="+mn-ea"/>
              </a:rPr>
              <a:t>ptr</a:t>
            </a:r>
            <a:r>
              <a:rPr lang="en-US" dirty="0">
                <a:ea typeface="+mn-ea"/>
              </a:rPr>
              <a:t>,</a:t>
            </a:r>
          </a:p>
          <a:p>
            <a:pPr marL="548640" lvl="1" indent="-274320" fontAlgn="auto">
              <a:spcAft>
                <a:spcPts val="0"/>
              </a:spcAft>
              <a:buFont typeface="Wingdings 3"/>
              <a:buChar char=""/>
              <a:defRPr/>
            </a:pPr>
            <a:r>
              <a:rPr lang="en-US" dirty="0">
                <a:ea typeface="+mn-ea"/>
              </a:rPr>
              <a:t>change the block size to </a:t>
            </a:r>
            <a:r>
              <a:rPr lang="en-US" sz="2000" dirty="0" err="1">
                <a:latin typeface="Lucida Console" pitchFamily="49" charset="0"/>
                <a:ea typeface="+mn-ea"/>
              </a:rPr>
              <a:t>new_size</a:t>
            </a:r>
            <a:r>
              <a:rPr lang="en-US" dirty="0">
                <a:ea typeface="+mn-ea"/>
              </a:rPr>
              <a:t>,</a:t>
            </a:r>
          </a:p>
          <a:p>
            <a:pPr marL="548640" lvl="1" indent="-274320" fontAlgn="auto">
              <a:spcAft>
                <a:spcPts val="0"/>
              </a:spcAft>
              <a:buFont typeface="Wingdings 3"/>
              <a:buChar char=""/>
              <a:defRPr/>
            </a:pPr>
            <a:r>
              <a:rPr lang="en-US" dirty="0">
                <a:ea typeface="+mn-ea"/>
              </a:rPr>
              <a:t>return pointer to resized block</a:t>
            </a:r>
          </a:p>
          <a:p>
            <a:pPr marL="822960" lvl="2" fontAlgn="auto">
              <a:spcAft>
                <a:spcPts val="0"/>
              </a:spcAft>
              <a:buClr>
                <a:schemeClr val="bg1">
                  <a:shade val="50000"/>
                </a:schemeClr>
              </a:buClr>
              <a:buFont typeface="Wingdings 3"/>
              <a:buChar char=""/>
              <a:defRPr/>
            </a:pPr>
            <a:r>
              <a:rPr lang="en-US" dirty="0">
                <a:ea typeface="+mn-ea"/>
              </a:rPr>
              <a:t>If block size is increased, contents of old block may be copied to a completely different region</a:t>
            </a:r>
          </a:p>
          <a:p>
            <a:pPr marL="822960" lvl="2" fontAlgn="auto">
              <a:spcAft>
                <a:spcPts val="0"/>
              </a:spcAft>
              <a:buClr>
                <a:schemeClr val="bg1">
                  <a:shade val="50000"/>
                </a:schemeClr>
              </a:buClr>
              <a:buFont typeface="Wingdings 3"/>
              <a:buChar char=""/>
              <a:defRPr/>
            </a:pPr>
            <a:r>
              <a:rPr lang="en-US" dirty="0">
                <a:ea typeface="+mn-ea"/>
              </a:rPr>
              <a:t>In this case, the pointer returned will be different from the </a:t>
            </a:r>
            <a:r>
              <a:rPr lang="en-US" dirty="0" err="1">
                <a:latin typeface="Lucida Console" pitchFamily="49" charset="0"/>
                <a:ea typeface="+mn-ea"/>
              </a:rPr>
              <a:t>ptr</a:t>
            </a:r>
            <a:r>
              <a:rPr lang="en-US" dirty="0">
                <a:ea typeface="+mn-ea"/>
              </a:rPr>
              <a:t> argument, and </a:t>
            </a:r>
            <a:r>
              <a:rPr lang="en-US" dirty="0" err="1">
                <a:latin typeface="Lucida Console" pitchFamily="49" charset="0"/>
                <a:ea typeface="+mn-ea"/>
              </a:rPr>
              <a:t>ptr</a:t>
            </a:r>
            <a:r>
              <a:rPr lang="en-US" dirty="0">
                <a:ea typeface="+mn-ea"/>
              </a:rPr>
              <a:t> will no longer point to a valid memory region</a:t>
            </a:r>
          </a:p>
          <a:p>
            <a:pPr marL="274320" indent="-274320" fontAlgn="auto">
              <a:spcAft>
                <a:spcPts val="0"/>
              </a:spcAft>
              <a:buFont typeface="Wingdings 3"/>
              <a:buChar char=""/>
              <a:defRPr/>
            </a:pPr>
            <a:r>
              <a:rPr lang="en-US" dirty="0">
                <a:ea typeface="+mn-ea"/>
              </a:rPr>
              <a:t>If </a:t>
            </a:r>
            <a:r>
              <a:rPr lang="en-US" sz="2000" dirty="0" err="1">
                <a:latin typeface="Lucida Console" pitchFamily="49" charset="0"/>
                <a:ea typeface="+mn-ea"/>
              </a:rPr>
              <a:t>ptr</a:t>
            </a:r>
            <a:r>
              <a:rPr lang="en-US" dirty="0">
                <a:ea typeface="+mn-ea"/>
              </a:rPr>
              <a:t> is </a:t>
            </a:r>
            <a:r>
              <a:rPr lang="en-US" sz="2000" dirty="0">
                <a:latin typeface="Lucida Console" pitchFamily="49" charset="0"/>
                <a:ea typeface="+mn-ea"/>
              </a:rPr>
              <a:t>NULL</a:t>
            </a:r>
            <a:r>
              <a:rPr lang="en-US" dirty="0">
                <a:ea typeface="+mn-ea"/>
              </a:rPr>
              <a:t>, </a:t>
            </a:r>
            <a:r>
              <a:rPr lang="en-US" dirty="0" err="1">
                <a:latin typeface="Lucida Console" pitchFamily="49" charset="0"/>
                <a:ea typeface="+mn-ea"/>
              </a:rPr>
              <a:t>realloc</a:t>
            </a:r>
            <a:r>
              <a:rPr lang="en-US" dirty="0">
                <a:ea typeface="+mn-ea"/>
              </a:rPr>
              <a:t> is identical to </a:t>
            </a:r>
            <a:r>
              <a:rPr lang="en-US" sz="2000" dirty="0" err="1">
                <a:latin typeface="Lucida Console" pitchFamily="49" charset="0"/>
                <a:ea typeface="+mn-ea"/>
              </a:rPr>
              <a:t>malloc</a:t>
            </a:r>
            <a:endParaRPr lang="en-US" sz="2000" dirty="0">
              <a:latin typeface="Lucida Console" pitchFamily="49" charset="0"/>
              <a:ea typeface="+mn-ea"/>
            </a:endParaRPr>
          </a:p>
          <a:p>
            <a:pPr marL="274320" indent="-274320" fontAlgn="auto">
              <a:spcAft>
                <a:spcPts val="0"/>
              </a:spcAft>
              <a:buFont typeface="Wingdings 3"/>
              <a:buChar char=""/>
              <a:defRPr/>
            </a:pPr>
            <a:endParaRPr lang="en-US" dirty="0">
              <a:ea typeface="+mn-ea"/>
            </a:endParaRPr>
          </a:p>
          <a:p>
            <a:pPr marL="274320" indent="-274320" fontAlgn="auto">
              <a:spcAft>
                <a:spcPts val="0"/>
              </a:spcAft>
              <a:buFont typeface="Wingdings 3"/>
              <a:buChar char=""/>
              <a:defRPr/>
            </a:pPr>
            <a:r>
              <a:rPr lang="en-US" dirty="0">
                <a:ea typeface="+mn-ea"/>
              </a:rPr>
              <a:t>Note: may need to cast return value of </a:t>
            </a:r>
            <a:r>
              <a:rPr lang="en-US" sz="2000" dirty="0" err="1">
                <a:latin typeface="Lucida Console" pitchFamily="49" charset="0"/>
                <a:ea typeface="+mn-ea"/>
              </a:rPr>
              <a:t>malloc</a:t>
            </a:r>
            <a:r>
              <a:rPr lang="en-US" sz="2000" dirty="0">
                <a:latin typeface="Lucida Console" pitchFamily="49" charset="0"/>
                <a:ea typeface="+mn-ea"/>
              </a:rPr>
              <a:t>/</a:t>
            </a:r>
            <a:r>
              <a:rPr lang="en-US" sz="2000" dirty="0" err="1">
                <a:latin typeface="Lucida Console" pitchFamily="49" charset="0"/>
                <a:ea typeface="+mn-ea"/>
              </a:rPr>
              <a:t>calloc</a:t>
            </a:r>
            <a:r>
              <a:rPr lang="en-US" sz="2000" dirty="0">
                <a:latin typeface="Lucida Console" pitchFamily="49" charset="0"/>
                <a:ea typeface="+mn-ea"/>
              </a:rPr>
              <a:t>/</a:t>
            </a:r>
            <a:r>
              <a:rPr lang="en-US" sz="2000" dirty="0" err="1">
                <a:latin typeface="Lucida Console" pitchFamily="49" charset="0"/>
                <a:ea typeface="+mn-ea"/>
              </a:rPr>
              <a:t>realloc</a:t>
            </a:r>
            <a:r>
              <a:rPr lang="en-US" dirty="0">
                <a:ea typeface="+mn-ea"/>
              </a:rPr>
              <a:t>:</a:t>
            </a:r>
          </a:p>
          <a:p>
            <a:pPr marL="274320" indent="-274320" fontAlgn="auto">
              <a:spcAft>
                <a:spcPts val="0"/>
              </a:spcAft>
              <a:buFont typeface="Wingdings 3"/>
              <a:buNone/>
              <a:defRPr/>
            </a:pPr>
            <a:r>
              <a:rPr lang="en-US" sz="2000" dirty="0">
                <a:latin typeface="Lucida Console" pitchFamily="49" charset="0"/>
                <a:ea typeface="+mn-ea"/>
              </a:rPr>
              <a:t>char *p = (char *) </a:t>
            </a:r>
            <a:r>
              <a:rPr lang="en-US" sz="2000" dirty="0" err="1">
                <a:latin typeface="Lucida Console" pitchFamily="49" charset="0"/>
                <a:ea typeface="+mn-ea"/>
              </a:rPr>
              <a:t>malloc</a:t>
            </a:r>
            <a:r>
              <a:rPr lang="en-US" sz="2000" dirty="0">
                <a:latin typeface="Lucida Console" pitchFamily="49" charset="0"/>
                <a:ea typeface="+mn-ea"/>
              </a:rPr>
              <a:t>(BUFFER_SIZE);</a:t>
            </a:r>
          </a:p>
        </p:txBody>
      </p:sp>
    </p:spTree>
    <p:extLst>
      <p:ext uri="{BB962C8B-B14F-4D97-AF65-F5344CB8AC3E}">
        <p14:creationId xmlns:p14="http://schemas.microsoft.com/office/powerpoint/2010/main" val="40084193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36FBCC-BA44-8946-BB08-E81C9FD6073D}" type="slidenum">
              <a:rPr lang="zh-TW" altLang="en-US"/>
              <a:pPr/>
              <a:t>134</a:t>
            </a:fld>
            <a:endParaRPr lang="en-US" altLang="zh-TW"/>
          </a:p>
        </p:txBody>
      </p:sp>
      <p:sp>
        <p:nvSpPr>
          <p:cNvPr id="38914" name="Rectangle 2"/>
          <p:cNvSpPr>
            <a:spLocks noGrp="1" noChangeArrowheads="1"/>
          </p:cNvSpPr>
          <p:nvPr>
            <p:ph type="title"/>
          </p:nvPr>
        </p:nvSpPr>
        <p:spPr>
          <a:xfrm>
            <a:off x="609600" y="457200"/>
            <a:ext cx="6870700" cy="685800"/>
          </a:xfrm>
        </p:spPr>
        <p:txBody>
          <a:bodyPr/>
          <a:lstStyle/>
          <a:p>
            <a:r>
              <a:rPr lang="en-US" altLang="zh-TW" sz="3200">
                <a:ea typeface="新細明體" charset="0"/>
                <a:cs typeface="新細明體" charset="0"/>
              </a:rPr>
              <a:t>Dynamic memory allocation (cont</a:t>
            </a:r>
            <a:r>
              <a:rPr lang="en-US" altLang="zh-TW" sz="3200">
                <a:latin typeface="Helvetica-Narrow"/>
                <a:ea typeface="新細明體" charset="0"/>
                <a:cs typeface="新細明體" charset="0"/>
              </a:rPr>
              <a:t>’</a:t>
            </a:r>
            <a:r>
              <a:rPr lang="en-US" altLang="zh-TW" sz="3200">
                <a:ea typeface="新細明體" charset="0"/>
                <a:cs typeface="新細明體" charset="0"/>
              </a:rPr>
              <a:t>)</a:t>
            </a:r>
          </a:p>
        </p:txBody>
      </p:sp>
      <p:sp>
        <p:nvSpPr>
          <p:cNvPr id="38915" name="Rectangle 3"/>
          <p:cNvSpPr>
            <a:spLocks noGrp="1" noChangeArrowheads="1"/>
          </p:cNvSpPr>
          <p:nvPr>
            <p:ph type="body" idx="1"/>
          </p:nvPr>
        </p:nvSpPr>
        <p:spPr>
          <a:xfrm>
            <a:off x="609600" y="1371600"/>
            <a:ext cx="7772400" cy="4267200"/>
          </a:xfrm>
        </p:spPr>
        <p:txBody>
          <a:bodyPr>
            <a:normAutofit fontScale="92500" lnSpcReduction="20000"/>
          </a:bodyPr>
          <a:lstStyle/>
          <a:p>
            <a:r>
              <a:rPr lang="en-US" altLang="zh-TW" sz="2000">
                <a:solidFill>
                  <a:srgbClr val="A50021"/>
                </a:solidFill>
                <a:latin typeface="Courier New" charset="0"/>
                <a:ea typeface="新細明體" charset="0"/>
                <a:cs typeface="新細明體" charset="0"/>
              </a:rPr>
              <a:t>malloc()</a:t>
            </a:r>
            <a:r>
              <a:rPr lang="en-US" altLang="zh-TW" sz="2000">
                <a:latin typeface="Courier New" charset="0"/>
                <a:ea typeface="新細明體" charset="0"/>
                <a:cs typeface="新細明體" charset="0"/>
              </a:rPr>
              <a:t> </a:t>
            </a:r>
            <a:r>
              <a:rPr lang="en-US" altLang="zh-TW">
                <a:ea typeface="新細明體" charset="0"/>
                <a:cs typeface="新細明體" charset="0"/>
              </a:rPr>
              <a:t>returns a pointer to the starting address of the allocated memory if enough memory can be found; otherwise, a </a:t>
            </a:r>
            <a:r>
              <a:rPr lang="en-US" altLang="zh-TW" sz="2000">
                <a:solidFill>
                  <a:srgbClr val="A50021"/>
                </a:solidFill>
                <a:latin typeface="Courier New" charset="0"/>
                <a:ea typeface="新細明體" charset="0"/>
                <a:cs typeface="新細明體" charset="0"/>
              </a:rPr>
              <a:t>NULL</a:t>
            </a:r>
            <a:r>
              <a:rPr lang="en-US" altLang="zh-TW">
                <a:ea typeface="新細明體" charset="0"/>
                <a:cs typeface="新細明體" charset="0"/>
              </a:rPr>
              <a:t> value is returned; its format is</a:t>
            </a:r>
          </a:p>
          <a:p>
            <a:pPr lvl="1">
              <a:buFontTx/>
              <a:buNone/>
            </a:pPr>
            <a:r>
              <a:rPr lang="en-US" altLang="zh-TW" sz="1800">
                <a:latin typeface="Courier New" charset="0"/>
                <a:ea typeface="新細明體" charset="0"/>
                <a:cs typeface="新細明體" charset="0"/>
              </a:rPr>
              <a:t>			</a:t>
            </a:r>
            <a:r>
              <a:rPr lang="en-US" altLang="zh-TW">
                <a:solidFill>
                  <a:srgbClr val="A50021"/>
                </a:solidFill>
                <a:latin typeface="Courier New" charset="0"/>
                <a:ea typeface="新細明體" charset="0"/>
                <a:cs typeface="新細明體" charset="0"/>
              </a:rPr>
              <a:t>malloc(object_size)</a:t>
            </a:r>
            <a:endParaRPr lang="en-US" altLang="zh-TW" sz="2400">
              <a:solidFill>
                <a:srgbClr val="A50021"/>
              </a:solidFill>
              <a:ea typeface="新細明體" charset="0"/>
              <a:cs typeface="新細明體" charset="0"/>
            </a:endParaRPr>
          </a:p>
          <a:p>
            <a:r>
              <a:rPr lang="en-US" altLang="zh-TW">
                <a:ea typeface="新細明體" charset="0"/>
                <a:cs typeface="新細明體" charset="0"/>
              </a:rPr>
              <a:t>The function prototypes of </a:t>
            </a:r>
            <a:r>
              <a:rPr lang="en-US" altLang="zh-TW" sz="2000">
                <a:solidFill>
                  <a:srgbClr val="A50021"/>
                </a:solidFill>
                <a:latin typeface="Courier New" charset="0"/>
                <a:ea typeface="新細明體" charset="0"/>
                <a:cs typeface="新細明體" charset="0"/>
              </a:rPr>
              <a:t>calloc()</a:t>
            </a:r>
            <a:r>
              <a:rPr lang="en-US" altLang="zh-TW">
                <a:ea typeface="新細明體" charset="0"/>
                <a:cs typeface="新細明體" charset="0"/>
              </a:rPr>
              <a:t> and </a:t>
            </a:r>
            <a:r>
              <a:rPr lang="en-US" altLang="zh-TW" sz="2000">
                <a:solidFill>
                  <a:srgbClr val="A50021"/>
                </a:solidFill>
                <a:latin typeface="Courier New" charset="0"/>
                <a:ea typeface="新細明體" charset="0"/>
                <a:cs typeface="新細明體" charset="0"/>
              </a:rPr>
              <a:t>malloc()</a:t>
            </a:r>
            <a:r>
              <a:rPr lang="en-US" altLang="zh-TW" sz="2000">
                <a:ea typeface="新細明體" charset="0"/>
                <a:cs typeface="新細明體" charset="0"/>
              </a:rPr>
              <a:t> </a:t>
            </a:r>
            <a:r>
              <a:rPr lang="en-US" altLang="zh-TW">
                <a:ea typeface="新細明體" charset="0"/>
                <a:cs typeface="新細明體" charset="0"/>
              </a:rPr>
              <a:t>are</a:t>
            </a:r>
          </a:p>
          <a:p>
            <a:pPr lvl="2">
              <a:buFontTx/>
              <a:buNone/>
            </a:pPr>
            <a:r>
              <a:rPr lang="en-US" altLang="zh-TW" sz="1900">
                <a:solidFill>
                  <a:srgbClr val="A50021"/>
                </a:solidFill>
                <a:latin typeface="Courier New" charset="0"/>
                <a:ea typeface="新細明體" charset="0"/>
                <a:cs typeface="新細明體" charset="0"/>
              </a:rPr>
              <a:t>void *malloc(size_t)</a:t>
            </a:r>
          </a:p>
          <a:p>
            <a:pPr lvl="2">
              <a:buFontTx/>
              <a:buNone/>
            </a:pPr>
            <a:r>
              <a:rPr lang="en-US" altLang="zh-TW" sz="1900">
                <a:solidFill>
                  <a:srgbClr val="A50021"/>
                </a:solidFill>
                <a:latin typeface="Courier New" charset="0"/>
                <a:ea typeface="新細明體" charset="0"/>
                <a:cs typeface="新細明體" charset="0"/>
              </a:rPr>
              <a:t>void *calloc(int, size_t)</a:t>
            </a:r>
            <a:endParaRPr lang="en-US" altLang="zh-TW">
              <a:solidFill>
                <a:srgbClr val="A50021"/>
              </a:solidFill>
              <a:latin typeface="Courier New" charset="0"/>
              <a:ea typeface="新細明體" charset="0"/>
              <a:cs typeface="新細明體" charset="0"/>
            </a:endParaRPr>
          </a:p>
          <a:p>
            <a:r>
              <a:rPr lang="en-US" altLang="zh-TW">
                <a:ea typeface="新細明體" charset="0"/>
                <a:cs typeface="新細明體" charset="0"/>
              </a:rPr>
              <a:t>The storage set aside by </a:t>
            </a:r>
            <a:r>
              <a:rPr lang="en-US" altLang="zh-TW" sz="2000">
                <a:solidFill>
                  <a:srgbClr val="A50021"/>
                </a:solidFill>
                <a:latin typeface="Courier New" charset="0"/>
                <a:ea typeface="新細明體" charset="0"/>
                <a:cs typeface="新細明體" charset="0"/>
              </a:rPr>
              <a:t>malloc()</a:t>
            </a:r>
            <a:r>
              <a:rPr lang="en-US" altLang="zh-TW" sz="2000">
                <a:latin typeface="Courier New" charset="0"/>
                <a:ea typeface="新細明體" charset="0"/>
                <a:cs typeface="新細明體" charset="0"/>
              </a:rPr>
              <a:t> </a:t>
            </a:r>
            <a:r>
              <a:rPr lang="en-US" altLang="zh-TW">
                <a:ea typeface="新細明體" charset="0"/>
                <a:cs typeface="新細明體" charset="0"/>
              </a:rPr>
              <a:t>is NOT initialized</a:t>
            </a:r>
          </a:p>
        </p:txBody>
      </p:sp>
    </p:spTree>
    <p:extLst>
      <p:ext uri="{BB962C8B-B14F-4D97-AF65-F5344CB8AC3E}">
        <p14:creationId xmlns:p14="http://schemas.microsoft.com/office/powerpoint/2010/main" val="28819379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C98B06-44A3-1540-8FCD-3BE8493D0662}" type="slidenum">
              <a:rPr lang="zh-TW" altLang="en-US"/>
              <a:pPr/>
              <a:t>135</a:t>
            </a:fld>
            <a:endParaRPr lang="en-US" altLang="zh-TW"/>
          </a:p>
        </p:txBody>
      </p:sp>
      <p:sp>
        <p:nvSpPr>
          <p:cNvPr id="39938" name="Rectangle 2"/>
          <p:cNvSpPr>
            <a:spLocks noGrp="1" noChangeArrowheads="1"/>
          </p:cNvSpPr>
          <p:nvPr>
            <p:ph type="title"/>
          </p:nvPr>
        </p:nvSpPr>
        <p:spPr>
          <a:xfrm>
            <a:off x="609600" y="533400"/>
            <a:ext cx="6870700" cy="685800"/>
          </a:xfrm>
        </p:spPr>
        <p:txBody>
          <a:bodyPr>
            <a:normAutofit fontScale="90000"/>
          </a:bodyPr>
          <a:lstStyle/>
          <a:p>
            <a:r>
              <a:rPr lang="zh-TW" altLang="en-US">
                <a:ea typeface="新細明體" charset="0"/>
                <a:cs typeface="新細明體" charset="0"/>
              </a:rPr>
              <a:t> </a:t>
            </a:r>
            <a:r>
              <a:rPr lang="en-US" altLang="zh-TW" sz="3200">
                <a:ea typeface="新細明體" charset="0"/>
                <a:cs typeface="新細明體" charset="0"/>
              </a:rPr>
              <a:t>Dynamic memory allocation (cont</a:t>
            </a:r>
            <a:r>
              <a:rPr lang="en-US" altLang="zh-TW" sz="3200">
                <a:latin typeface="Helvetica-Narrow"/>
                <a:ea typeface="新細明體" charset="0"/>
                <a:cs typeface="新細明體" charset="0"/>
              </a:rPr>
              <a:t>’</a:t>
            </a:r>
            <a:r>
              <a:rPr lang="en-US" altLang="zh-TW" sz="3200">
                <a:ea typeface="新細明體" charset="0"/>
                <a:cs typeface="新細明體" charset="0"/>
              </a:rPr>
              <a:t>)</a:t>
            </a:r>
          </a:p>
        </p:txBody>
      </p:sp>
      <p:sp>
        <p:nvSpPr>
          <p:cNvPr id="39939" name="Rectangle 3"/>
          <p:cNvSpPr>
            <a:spLocks noGrp="1" noChangeArrowheads="1"/>
          </p:cNvSpPr>
          <p:nvPr>
            <p:ph type="body" idx="1"/>
          </p:nvPr>
        </p:nvSpPr>
        <p:spPr>
          <a:xfrm>
            <a:off x="685800" y="1524000"/>
            <a:ext cx="7772400" cy="3962400"/>
          </a:xfrm>
        </p:spPr>
        <p:txBody>
          <a:bodyPr>
            <a:normAutofit lnSpcReduction="10000"/>
          </a:bodyPr>
          <a:lstStyle/>
          <a:p>
            <a:r>
              <a:rPr lang="en-US" altLang="zh-TW" dirty="0">
                <a:ea typeface="新細明體" charset="0"/>
                <a:cs typeface="新細明體" charset="0"/>
              </a:rPr>
              <a:t>As the pointers returned by </a:t>
            </a:r>
            <a:r>
              <a:rPr lang="en-US" altLang="zh-TW" sz="2000" dirty="0" err="1">
                <a:solidFill>
                  <a:srgbClr val="A50021"/>
                </a:solidFill>
                <a:latin typeface="Courier New" charset="0"/>
                <a:ea typeface="新細明體" charset="0"/>
                <a:cs typeface="新細明體" charset="0"/>
              </a:rPr>
              <a:t>malloc</a:t>
            </a:r>
            <a:r>
              <a:rPr lang="en-US" altLang="zh-TW" sz="2000" dirty="0">
                <a:solidFill>
                  <a:srgbClr val="A50021"/>
                </a:solidFill>
                <a:latin typeface="Courier New" charset="0"/>
                <a:ea typeface="新細明體" charset="0"/>
                <a:cs typeface="新細明體" charset="0"/>
              </a:rPr>
              <a:t>()</a:t>
            </a:r>
            <a:r>
              <a:rPr lang="en-US" altLang="zh-TW" sz="2000" dirty="0">
                <a:latin typeface="Courier New" charset="0"/>
                <a:ea typeface="新細明體" charset="0"/>
                <a:cs typeface="新細明體" charset="0"/>
              </a:rPr>
              <a:t> </a:t>
            </a:r>
            <a:r>
              <a:rPr lang="en-US" altLang="zh-TW" dirty="0">
                <a:ea typeface="新細明體" charset="0"/>
                <a:cs typeface="新細明體" charset="0"/>
              </a:rPr>
              <a:t>and </a:t>
            </a:r>
            <a:r>
              <a:rPr lang="en-US" altLang="zh-TW" sz="2000" dirty="0" err="1">
                <a:solidFill>
                  <a:srgbClr val="A50021"/>
                </a:solidFill>
                <a:latin typeface="Courier New" charset="0"/>
                <a:ea typeface="新細明體" charset="0"/>
                <a:cs typeface="新細明體" charset="0"/>
              </a:rPr>
              <a:t>malloc</a:t>
            </a:r>
            <a:r>
              <a:rPr lang="en-US" altLang="zh-TW" sz="2000" dirty="0">
                <a:solidFill>
                  <a:srgbClr val="A50021"/>
                </a:solidFill>
                <a:latin typeface="Courier New" charset="0"/>
                <a:ea typeface="新細明體" charset="0"/>
                <a:cs typeface="新細明體" charset="0"/>
              </a:rPr>
              <a:t>()</a:t>
            </a:r>
            <a:r>
              <a:rPr lang="en-US" altLang="zh-TW" sz="2000" dirty="0">
                <a:latin typeface="Courier New" charset="0"/>
                <a:ea typeface="新細明體" charset="0"/>
                <a:cs typeface="新細明體" charset="0"/>
              </a:rPr>
              <a:t> </a:t>
            </a:r>
            <a:r>
              <a:rPr lang="en-US" altLang="zh-TW" dirty="0">
                <a:ea typeface="新細明體" charset="0"/>
                <a:cs typeface="新細明體" charset="0"/>
              </a:rPr>
              <a:t>is of type </a:t>
            </a:r>
            <a:r>
              <a:rPr lang="en-US" altLang="zh-TW" sz="2000" dirty="0">
                <a:solidFill>
                  <a:srgbClr val="A50021"/>
                </a:solidFill>
                <a:latin typeface="Courier New" charset="0"/>
                <a:ea typeface="新細明體" charset="0"/>
                <a:cs typeface="新細明體" charset="0"/>
              </a:rPr>
              <a:t>void</a:t>
            </a:r>
            <a:r>
              <a:rPr lang="en-US" altLang="zh-TW" dirty="0">
                <a:ea typeface="新細明體" charset="0"/>
                <a:cs typeface="新細明體" charset="0"/>
              </a:rPr>
              <a:t> </a:t>
            </a:r>
            <a:r>
              <a:rPr lang="en-US" altLang="zh-TW" dirty="0">
                <a:solidFill>
                  <a:srgbClr val="A50021"/>
                </a:solidFill>
                <a:ea typeface="新細明體" charset="0"/>
                <a:cs typeface="新細明體" charset="0"/>
              </a:rPr>
              <a:t>*</a:t>
            </a:r>
            <a:r>
              <a:rPr lang="en-US" altLang="zh-TW" dirty="0">
                <a:ea typeface="新細明體" charset="0"/>
                <a:cs typeface="新細明體" charset="0"/>
              </a:rPr>
              <a:t>, they can be assigned to other pointers without casting</a:t>
            </a:r>
          </a:p>
          <a:p>
            <a:r>
              <a:rPr lang="en-US" altLang="zh-TW" dirty="0">
                <a:ea typeface="新細明體" charset="0"/>
                <a:cs typeface="新細明體" charset="0"/>
              </a:rPr>
              <a:t>Space allocated by </a:t>
            </a:r>
            <a:r>
              <a:rPr lang="en-US" altLang="zh-TW" dirty="0" err="1">
                <a:solidFill>
                  <a:srgbClr val="A50021"/>
                </a:solidFill>
                <a:latin typeface="Courier New" charset="0"/>
                <a:ea typeface="新細明體" charset="0"/>
                <a:cs typeface="新細明體" charset="0"/>
              </a:rPr>
              <a:t>calloc</a:t>
            </a:r>
            <a:r>
              <a:rPr lang="en-US" altLang="zh-TW" dirty="0">
                <a:solidFill>
                  <a:srgbClr val="A50021"/>
                </a:solidFill>
                <a:latin typeface="Courier New" charset="0"/>
                <a:ea typeface="新細明體" charset="0"/>
                <a:cs typeface="新細明體" charset="0"/>
              </a:rPr>
              <a:t>()</a:t>
            </a:r>
            <a:r>
              <a:rPr lang="en-US" altLang="zh-TW" dirty="0">
                <a:ea typeface="新細明體" charset="0"/>
                <a:cs typeface="新細明體" charset="0"/>
              </a:rPr>
              <a:t> and </a:t>
            </a:r>
            <a:r>
              <a:rPr lang="en-US" altLang="zh-TW" dirty="0" err="1">
                <a:solidFill>
                  <a:srgbClr val="A50021"/>
                </a:solidFill>
                <a:latin typeface="Courier New" charset="0"/>
                <a:ea typeface="新細明體" charset="0"/>
                <a:cs typeface="新細明體" charset="0"/>
              </a:rPr>
              <a:t>malloc</a:t>
            </a:r>
            <a:r>
              <a:rPr lang="en-US" altLang="zh-TW" dirty="0">
                <a:solidFill>
                  <a:srgbClr val="A50021"/>
                </a:solidFill>
                <a:latin typeface="Courier New" charset="0"/>
                <a:ea typeface="新細明體" charset="0"/>
                <a:cs typeface="新細明體" charset="0"/>
              </a:rPr>
              <a:t>()</a:t>
            </a:r>
            <a:r>
              <a:rPr lang="en-US" altLang="zh-TW" dirty="0">
                <a:ea typeface="新細明體" charset="0"/>
                <a:cs typeface="新細明體" charset="0"/>
              </a:rPr>
              <a:t> is not released on function exit (but it is released on program exit) and has to be released by calling a system library function </a:t>
            </a:r>
            <a:r>
              <a:rPr lang="en-US" altLang="zh-TW" dirty="0">
                <a:solidFill>
                  <a:srgbClr val="A50021"/>
                </a:solidFill>
                <a:latin typeface="Courier New" charset="0"/>
                <a:ea typeface="新細明體" charset="0"/>
                <a:cs typeface="新細明體" charset="0"/>
              </a:rPr>
              <a:t>free()</a:t>
            </a:r>
            <a:r>
              <a:rPr lang="en-US" altLang="zh-TW" dirty="0">
                <a:ea typeface="新細明體" charset="0"/>
                <a:cs typeface="新細明體" charset="0"/>
              </a:rPr>
              <a:t> (available in </a:t>
            </a:r>
            <a:r>
              <a:rPr lang="en-US" altLang="zh-TW" sz="2000" dirty="0" err="1">
                <a:solidFill>
                  <a:srgbClr val="A50021"/>
                </a:solidFill>
                <a:latin typeface="Courier New" charset="0"/>
                <a:ea typeface="新細明體" charset="0"/>
                <a:cs typeface="新細明體" charset="0"/>
              </a:rPr>
              <a:t>stdlib.h</a:t>
            </a:r>
            <a:r>
              <a:rPr lang="en-US" altLang="zh-TW" dirty="0">
                <a:ea typeface="新細明體" charset="0"/>
                <a:cs typeface="新細明體" charset="0"/>
              </a:rPr>
              <a:t>)</a:t>
            </a:r>
          </a:p>
        </p:txBody>
      </p:sp>
    </p:spTree>
    <p:extLst>
      <p:ext uri="{BB962C8B-B14F-4D97-AF65-F5344CB8AC3E}">
        <p14:creationId xmlns:p14="http://schemas.microsoft.com/office/powerpoint/2010/main" val="31864765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atin typeface="Bookman Old Style" charset="0"/>
              </a:rPr>
              <a:t>Deallocating heap memory</a:t>
            </a:r>
          </a:p>
        </p:txBody>
      </p:sp>
      <p:sp>
        <p:nvSpPr>
          <p:cNvPr id="14341" name="Content Placeholder 4"/>
          <p:cNvSpPr>
            <a:spLocks noGrp="1"/>
          </p:cNvSpPr>
          <p:nvPr>
            <p:ph sz="quarter" idx="1"/>
          </p:nvPr>
        </p:nvSpPr>
        <p:spPr>
          <a:xfrm>
            <a:off x="457200" y="1219200"/>
            <a:ext cx="8229600" cy="4937125"/>
          </a:xfrm>
        </p:spPr>
        <p:txBody>
          <a:bodyPr>
            <a:normAutofit fontScale="92500" lnSpcReduction="20000"/>
          </a:bodyPr>
          <a:lstStyle/>
          <a:p>
            <a:pPr>
              <a:buFont typeface="Wingdings 3" charset="0"/>
              <a:buNone/>
            </a:pPr>
            <a:r>
              <a:rPr lang="en-US" sz="2000">
                <a:latin typeface="Lucida Console" charset="0"/>
              </a:rPr>
              <a:t>void free(void *pointer);</a:t>
            </a:r>
          </a:p>
          <a:p>
            <a:r>
              <a:rPr lang="en-US">
                <a:latin typeface="Gill Sans MT" charset="0"/>
              </a:rPr>
              <a:t>Given a pointer to previously allocated memory,</a:t>
            </a:r>
          </a:p>
          <a:p>
            <a:pPr lvl="1"/>
            <a:r>
              <a:rPr lang="en-US">
                <a:latin typeface="Gill Sans MT" charset="0"/>
              </a:rPr>
              <a:t>put the region back in the heap of unallocated memory</a:t>
            </a:r>
          </a:p>
          <a:p>
            <a:pPr lvl="1"/>
            <a:endParaRPr lang="en-US">
              <a:latin typeface="Gill Sans MT" charset="0"/>
            </a:endParaRPr>
          </a:p>
          <a:p>
            <a:r>
              <a:rPr lang="en-US">
                <a:latin typeface="Gill Sans MT" charset="0"/>
              </a:rPr>
              <a:t>Note: easy to forget to free memory when no longer needed...</a:t>
            </a:r>
          </a:p>
          <a:p>
            <a:pPr lvl="1"/>
            <a:r>
              <a:rPr lang="en-US">
                <a:latin typeface="Gill Sans MT" charset="0"/>
              </a:rPr>
              <a:t>especially if you</a:t>
            </a:r>
            <a:r>
              <a:rPr lang="ja-JP" altLang="en-US">
                <a:latin typeface="Gill Sans MT" charset="0"/>
              </a:rPr>
              <a:t>’</a:t>
            </a:r>
            <a:r>
              <a:rPr lang="en-US">
                <a:latin typeface="Gill Sans MT" charset="0"/>
              </a:rPr>
              <a:t>re used to a language with </a:t>
            </a:r>
            <a:r>
              <a:rPr lang="ja-JP" altLang="en-US">
                <a:latin typeface="Gill Sans MT" charset="0"/>
              </a:rPr>
              <a:t>“</a:t>
            </a:r>
            <a:r>
              <a:rPr lang="en-US">
                <a:latin typeface="Gill Sans MT" charset="0"/>
              </a:rPr>
              <a:t>garbage collection</a:t>
            </a:r>
            <a:r>
              <a:rPr lang="ja-JP" altLang="en-US">
                <a:latin typeface="Gill Sans MT" charset="0"/>
              </a:rPr>
              <a:t>”</a:t>
            </a:r>
            <a:r>
              <a:rPr lang="en-US">
                <a:latin typeface="Gill Sans MT" charset="0"/>
              </a:rPr>
              <a:t> like Java</a:t>
            </a:r>
          </a:p>
          <a:p>
            <a:pPr lvl="1"/>
            <a:r>
              <a:rPr lang="en-US">
                <a:latin typeface="Gill Sans MT" charset="0"/>
              </a:rPr>
              <a:t>This is the source of the notorious </a:t>
            </a:r>
            <a:r>
              <a:rPr lang="ja-JP" altLang="en-US">
                <a:latin typeface="Gill Sans MT" charset="0"/>
              </a:rPr>
              <a:t>“</a:t>
            </a:r>
            <a:r>
              <a:rPr lang="en-US">
                <a:latin typeface="Gill Sans MT" charset="0"/>
              </a:rPr>
              <a:t>memory leak</a:t>
            </a:r>
            <a:r>
              <a:rPr lang="ja-JP" altLang="en-US">
                <a:latin typeface="Gill Sans MT" charset="0"/>
              </a:rPr>
              <a:t>”</a:t>
            </a:r>
            <a:r>
              <a:rPr lang="en-US">
                <a:latin typeface="Gill Sans MT" charset="0"/>
              </a:rPr>
              <a:t> problem</a:t>
            </a:r>
          </a:p>
          <a:p>
            <a:pPr lvl="1"/>
            <a:r>
              <a:rPr lang="en-US">
                <a:latin typeface="Gill Sans MT" charset="0"/>
              </a:rPr>
              <a:t>Difficult to trace – the program will run fine for some time, until suddenly there is no more memory!</a:t>
            </a:r>
          </a:p>
        </p:txBody>
      </p:sp>
    </p:spTree>
    <p:extLst>
      <p:ext uri="{BB962C8B-B14F-4D97-AF65-F5344CB8AC3E}">
        <p14:creationId xmlns:p14="http://schemas.microsoft.com/office/powerpoint/2010/main" val="41076996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AD9268-D382-3542-8C3C-BE4CD25603DF}" type="slidenum">
              <a:rPr lang="zh-TW" altLang="en-US"/>
              <a:pPr/>
              <a:t>137</a:t>
            </a:fld>
            <a:endParaRPr lang="en-US" altLang="zh-TW"/>
          </a:p>
        </p:txBody>
      </p:sp>
      <p:sp>
        <p:nvSpPr>
          <p:cNvPr id="40962" name="Rectangle 2"/>
          <p:cNvSpPr>
            <a:spLocks noGrp="1" noChangeArrowheads="1"/>
          </p:cNvSpPr>
          <p:nvPr>
            <p:ph type="title"/>
          </p:nvPr>
        </p:nvSpPr>
        <p:spPr>
          <a:xfrm>
            <a:off x="685800" y="304800"/>
            <a:ext cx="6870700" cy="685800"/>
          </a:xfrm>
        </p:spPr>
        <p:txBody>
          <a:bodyPr/>
          <a:lstStyle/>
          <a:p>
            <a:r>
              <a:rPr lang="en-US" altLang="zh-TW" sz="3200">
                <a:ea typeface="新細明體" charset="0"/>
                <a:cs typeface="新細明體" charset="0"/>
              </a:rPr>
              <a:t>Dynamic memory allocation (cont</a:t>
            </a:r>
            <a:r>
              <a:rPr lang="en-US" altLang="zh-TW" sz="3200">
                <a:latin typeface="Helvetica-Narrow"/>
                <a:ea typeface="新細明體" charset="0"/>
                <a:cs typeface="新細明體" charset="0"/>
              </a:rPr>
              <a:t>’</a:t>
            </a:r>
            <a:r>
              <a:rPr lang="en-US" altLang="zh-TW" sz="3200">
                <a:ea typeface="新細明體" charset="0"/>
                <a:cs typeface="新細明體" charset="0"/>
              </a:rPr>
              <a:t>)</a:t>
            </a:r>
          </a:p>
        </p:txBody>
      </p:sp>
      <p:sp>
        <p:nvSpPr>
          <p:cNvPr id="40963" name="Rectangle 3"/>
          <p:cNvSpPr>
            <a:spLocks noGrp="1" noChangeArrowheads="1"/>
          </p:cNvSpPr>
          <p:nvPr>
            <p:ph type="body" idx="1"/>
          </p:nvPr>
        </p:nvSpPr>
        <p:spPr>
          <a:xfrm>
            <a:off x="685800" y="1143000"/>
            <a:ext cx="8077200" cy="4953000"/>
          </a:xfrm>
        </p:spPr>
        <p:txBody>
          <a:bodyPr/>
          <a:lstStyle/>
          <a:p>
            <a:r>
              <a:rPr lang="en-US" altLang="zh-TW" sz="2000">
                <a:ea typeface="新細明體" charset="0"/>
                <a:cs typeface="新細明體" charset="0"/>
              </a:rPr>
              <a:t>Since the size of a data object of a particular data type is machine-dependent, </a:t>
            </a:r>
            <a:r>
              <a:rPr lang="en-US" altLang="zh-TW" sz="2000">
                <a:solidFill>
                  <a:srgbClr val="A50021"/>
                </a:solidFill>
                <a:latin typeface="Courier New" charset="0"/>
                <a:ea typeface="新細明體" charset="0"/>
                <a:cs typeface="新細明體" charset="0"/>
              </a:rPr>
              <a:t>sizeof()</a:t>
            </a:r>
            <a:r>
              <a:rPr lang="en-US" altLang="zh-TW" sz="2000">
                <a:ea typeface="新細明體" charset="0"/>
                <a:cs typeface="新細明體" charset="0"/>
              </a:rPr>
              <a:t> is often used when </a:t>
            </a:r>
            <a:r>
              <a:rPr lang="en-US" altLang="zh-TW" sz="2000">
                <a:solidFill>
                  <a:srgbClr val="A50021"/>
                </a:solidFill>
                <a:latin typeface="Courier New" charset="0"/>
                <a:ea typeface="新細明體" charset="0"/>
                <a:cs typeface="新細明體" charset="0"/>
              </a:rPr>
              <a:t>malloc()</a:t>
            </a:r>
            <a:r>
              <a:rPr lang="en-US" altLang="zh-TW" sz="2000">
                <a:latin typeface="Courier New" charset="0"/>
                <a:ea typeface="新細明體" charset="0"/>
                <a:cs typeface="新細明體" charset="0"/>
              </a:rPr>
              <a:t> </a:t>
            </a:r>
            <a:r>
              <a:rPr lang="en-US" altLang="zh-TW" sz="2000">
                <a:ea typeface="新細明體" charset="0"/>
                <a:cs typeface="新細明體" charset="0"/>
              </a:rPr>
              <a:t>or </a:t>
            </a:r>
            <a:r>
              <a:rPr lang="en-US" altLang="zh-TW" sz="2000">
                <a:solidFill>
                  <a:srgbClr val="A50021"/>
                </a:solidFill>
                <a:latin typeface="Courier New" charset="0"/>
                <a:ea typeface="新細明體" charset="0"/>
                <a:cs typeface="新細明體" charset="0"/>
              </a:rPr>
              <a:t>calloc()</a:t>
            </a:r>
            <a:r>
              <a:rPr lang="en-US" altLang="zh-TW" sz="2000">
                <a:latin typeface="Courier New" charset="0"/>
                <a:ea typeface="新細明體" charset="0"/>
                <a:cs typeface="新細明體" charset="0"/>
              </a:rPr>
              <a:t> </a:t>
            </a:r>
            <a:r>
              <a:rPr lang="en-US" altLang="zh-TW" sz="2000">
                <a:ea typeface="新細明體" charset="0"/>
                <a:cs typeface="新細明體" charset="0"/>
              </a:rPr>
              <a:t>is called, e.g.,</a:t>
            </a:r>
          </a:p>
          <a:p>
            <a:endParaRPr lang="en-US" altLang="zh-TW" sz="2000">
              <a:ea typeface="新細明體" charset="0"/>
              <a:cs typeface="新細明體" charset="0"/>
            </a:endParaRPr>
          </a:p>
          <a:p>
            <a:pPr lvl="1">
              <a:buFontTx/>
              <a:buNone/>
            </a:pPr>
            <a:r>
              <a:rPr lang="en-US" altLang="zh-TW" sz="1700">
                <a:latin typeface="Courier New" charset="0"/>
                <a:ea typeface="新細明體" charset="0"/>
                <a:cs typeface="新細明體" charset="0"/>
              </a:rPr>
              <a:t>int *a;</a:t>
            </a:r>
          </a:p>
          <a:p>
            <a:pPr lvl="1">
              <a:buFontTx/>
              <a:buNone/>
            </a:pPr>
            <a:r>
              <a:rPr lang="en-US" altLang="zh-TW" sz="1700">
                <a:latin typeface="Courier New" charset="0"/>
                <a:ea typeface="新細明體" charset="0"/>
                <a:cs typeface="新細明體" charset="0"/>
              </a:rPr>
              <a:t>…  /* get memory space for 5 integers */</a:t>
            </a:r>
          </a:p>
          <a:p>
            <a:pPr lvl="1">
              <a:buFontTx/>
              <a:buNone/>
            </a:pPr>
            <a:r>
              <a:rPr lang="en-US" altLang="zh-TW" sz="1700">
                <a:latin typeface="Courier New" charset="0"/>
                <a:ea typeface="新細明體" charset="0"/>
                <a:cs typeface="新細明體" charset="0"/>
              </a:rPr>
              <a:t>if ((a = (int *) </a:t>
            </a:r>
            <a:r>
              <a:rPr lang="en-US" altLang="zh-TW" sz="1700">
                <a:solidFill>
                  <a:srgbClr val="FF0000"/>
                </a:solidFill>
                <a:latin typeface="Courier New" charset="0"/>
                <a:ea typeface="新細明體" charset="0"/>
                <a:cs typeface="新細明體" charset="0"/>
              </a:rPr>
              <a:t>calloc</a:t>
            </a:r>
            <a:r>
              <a:rPr lang="en-US" altLang="zh-TW" sz="1700">
                <a:latin typeface="Courier New" charset="0"/>
                <a:ea typeface="新細明體" charset="0"/>
                <a:cs typeface="新細明體" charset="0"/>
              </a:rPr>
              <a:t>(5, sizeof(int)))==NULL)</a:t>
            </a:r>
          </a:p>
          <a:p>
            <a:pPr lvl="1">
              <a:buFontTx/>
              <a:buNone/>
            </a:pPr>
            <a:r>
              <a:rPr lang="en-US" altLang="zh-TW" sz="1700">
                <a:latin typeface="Courier New" charset="0"/>
                <a:ea typeface="新細明體" charset="0"/>
                <a:cs typeface="新細明體" charset="0"/>
              </a:rPr>
              <a:t>{</a:t>
            </a:r>
          </a:p>
          <a:p>
            <a:pPr lvl="1">
              <a:buFontTx/>
              <a:buNone/>
            </a:pPr>
            <a:r>
              <a:rPr lang="en-US" altLang="zh-TW" sz="1700">
                <a:latin typeface="Courier New" charset="0"/>
                <a:ea typeface="新細明體" charset="0"/>
                <a:cs typeface="新細明體" charset="0"/>
              </a:rPr>
              <a:t>  printf(“calloc() failed\n”);</a:t>
            </a:r>
          </a:p>
          <a:p>
            <a:pPr lvl="1">
              <a:buFontTx/>
              <a:buNone/>
            </a:pPr>
            <a:r>
              <a:rPr lang="en-US" altLang="zh-TW" sz="1700">
                <a:latin typeface="Courier New" charset="0"/>
                <a:ea typeface="新細明體" charset="0"/>
                <a:cs typeface="新細明體" charset="0"/>
              </a:rPr>
              <a:t>  exit(1);</a:t>
            </a:r>
          </a:p>
          <a:p>
            <a:pPr lvl="1">
              <a:buFontTx/>
              <a:buNone/>
            </a:pPr>
            <a:r>
              <a:rPr lang="en-US" altLang="zh-TW" sz="1700">
                <a:latin typeface="Courier New" charset="0"/>
                <a:ea typeface="新細明體" charset="0"/>
                <a:cs typeface="新細明體" charset="0"/>
              </a:rPr>
              <a:t>}</a:t>
            </a:r>
          </a:p>
          <a:p>
            <a:pPr lvl="1">
              <a:buFontTx/>
              <a:buNone/>
            </a:pPr>
            <a:r>
              <a:rPr lang="en-US" altLang="zh-TW" sz="1700">
                <a:latin typeface="Courier New" charset="0"/>
                <a:ea typeface="新細明體" charset="0"/>
                <a:cs typeface="新細明體" charset="0"/>
              </a:rPr>
              <a:t>...</a:t>
            </a:r>
          </a:p>
          <a:p>
            <a:pPr lvl="1">
              <a:buFontTx/>
              <a:buNone/>
            </a:pPr>
            <a:r>
              <a:rPr lang="en-US" altLang="zh-TW" sz="1700">
                <a:solidFill>
                  <a:srgbClr val="FF0000"/>
                </a:solidFill>
                <a:latin typeface="Courier New" charset="0"/>
                <a:ea typeface="新細明體" charset="0"/>
                <a:cs typeface="新細明體" charset="0"/>
              </a:rPr>
              <a:t>free</a:t>
            </a:r>
            <a:r>
              <a:rPr lang="en-US" altLang="zh-TW" sz="1700">
                <a:latin typeface="Courier New" charset="0"/>
                <a:ea typeface="新細明體" charset="0"/>
                <a:cs typeface="新細明體" charset="0"/>
              </a:rPr>
              <a:t>(a);	/* free the space */</a:t>
            </a:r>
          </a:p>
          <a:p>
            <a:pPr lvl="1">
              <a:buFontTx/>
              <a:buNone/>
            </a:pPr>
            <a:r>
              <a:rPr lang="en-US" altLang="zh-TW" sz="1700">
                <a:latin typeface="Courier New" charset="0"/>
                <a:ea typeface="新細明體" charset="0"/>
                <a:cs typeface="新細明體" charset="0"/>
              </a:rPr>
              <a:t>...</a:t>
            </a:r>
          </a:p>
        </p:txBody>
      </p:sp>
      <p:sp>
        <p:nvSpPr>
          <p:cNvPr id="40964" name="Rectangle 4"/>
          <p:cNvSpPr>
            <a:spLocks noChangeArrowheads="1"/>
          </p:cNvSpPr>
          <p:nvPr/>
        </p:nvSpPr>
        <p:spPr bwMode="auto">
          <a:xfrm>
            <a:off x="838200" y="2362200"/>
            <a:ext cx="7924800" cy="3200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90721054"/>
      </p:ext>
    </p:extLst>
  </p:cSld>
  <p:clrMapOvr>
    <a:masterClrMapping/>
  </p:clrMapOvr>
  <p:transition xmlns:p14="http://schemas.microsoft.com/office/powerpoint/2010/mai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D9FE548-8C2A-CD4A-8986-DD412A644576}" type="slidenum">
              <a:rPr lang="zh-TW" altLang="en-US"/>
              <a:pPr/>
              <a:t>138</a:t>
            </a:fld>
            <a:endParaRPr lang="en-US" altLang="zh-TW"/>
          </a:p>
        </p:txBody>
      </p:sp>
      <p:sp>
        <p:nvSpPr>
          <p:cNvPr id="41986" name="Rectangle 2"/>
          <p:cNvSpPr>
            <a:spLocks noGrp="1" noChangeArrowheads="1"/>
          </p:cNvSpPr>
          <p:nvPr>
            <p:ph type="title"/>
          </p:nvPr>
        </p:nvSpPr>
        <p:spPr>
          <a:xfrm>
            <a:off x="685800" y="304800"/>
            <a:ext cx="6870700" cy="685800"/>
          </a:xfrm>
        </p:spPr>
        <p:txBody>
          <a:bodyPr/>
          <a:lstStyle/>
          <a:p>
            <a:r>
              <a:rPr lang="en-US" altLang="zh-TW" sz="3200">
                <a:ea typeface="新細明體" charset="0"/>
                <a:cs typeface="新細明體" charset="0"/>
              </a:rPr>
              <a:t>Dynamic Memory Allocation</a:t>
            </a:r>
          </a:p>
        </p:txBody>
      </p:sp>
      <p:sp>
        <p:nvSpPr>
          <p:cNvPr id="41987" name="Rectangle 3"/>
          <p:cNvSpPr>
            <a:spLocks noGrp="1" noChangeArrowheads="1"/>
          </p:cNvSpPr>
          <p:nvPr>
            <p:ph type="body" idx="1"/>
          </p:nvPr>
        </p:nvSpPr>
        <p:spPr>
          <a:xfrm>
            <a:off x="609600" y="1219200"/>
            <a:ext cx="8077200" cy="4495800"/>
          </a:xfrm>
          <a:noFill/>
          <a:ln cap="flat">
            <a:solidFill>
              <a:schemeClr val="tx1"/>
            </a:solidFill>
            <a:prstDash val="dash"/>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pPr>
            <a:r>
              <a:rPr lang="en-US" altLang="zh-TW" sz="1600">
                <a:latin typeface="Courier New" charset="0"/>
                <a:ea typeface="新細明體" charset="0"/>
                <a:cs typeface="新細明體" charset="0"/>
              </a:rPr>
              <a:t>int *</a:t>
            </a:r>
            <a:r>
              <a:rPr lang="en-US" altLang="zh-TW" sz="1600">
                <a:solidFill>
                  <a:srgbClr val="FF0000"/>
                </a:solidFill>
                <a:latin typeface="Courier New" charset="0"/>
                <a:ea typeface="新細明體" charset="0"/>
                <a:cs typeface="新細明體" charset="0"/>
              </a:rPr>
              <a:t>a</a:t>
            </a:r>
            <a:r>
              <a:rPr lang="en-US" altLang="zh-TW" sz="1600">
                <a:latin typeface="Courier New" charset="0"/>
                <a:ea typeface="新細明體" charset="0"/>
                <a:cs typeface="新細明體" charset="0"/>
              </a:rPr>
              <a:t> = NULL;</a:t>
            </a:r>
          </a:p>
          <a:p>
            <a:pPr>
              <a:buFontTx/>
              <a:buNone/>
            </a:pPr>
            <a:r>
              <a:rPr lang="en-US" altLang="zh-TW" sz="1600">
                <a:latin typeface="Courier New" charset="0"/>
                <a:ea typeface="新細明體" charset="0"/>
                <a:cs typeface="新細明體" charset="0"/>
              </a:rPr>
              <a:t>int  i, numbers;</a:t>
            </a:r>
          </a:p>
          <a:p>
            <a:pPr>
              <a:buFontTx/>
              <a:buNone/>
            </a:pPr>
            <a:endParaRPr lang="en-US" altLang="zh-TW" sz="900">
              <a:latin typeface="Courier New" charset="0"/>
              <a:ea typeface="新細明體" charset="0"/>
              <a:cs typeface="新細明體" charset="0"/>
            </a:endParaRPr>
          </a:p>
          <a:p>
            <a:pPr>
              <a:buFontTx/>
              <a:buNone/>
            </a:pPr>
            <a:r>
              <a:rPr lang="en-US" altLang="zh-TW" sz="1600">
                <a:latin typeface="Courier New" charset="0"/>
                <a:ea typeface="新細明體" charset="0"/>
                <a:cs typeface="新細明體" charset="0"/>
              </a:rPr>
              <a:t>printf(“How many elements you want?\n”);</a:t>
            </a:r>
          </a:p>
          <a:p>
            <a:pPr>
              <a:buFontTx/>
              <a:buNone/>
            </a:pPr>
            <a:r>
              <a:rPr lang="en-US" altLang="zh-TW" sz="1600">
                <a:latin typeface="Courier New" charset="0"/>
                <a:ea typeface="新細明體" charset="0"/>
                <a:cs typeface="新細明體" charset="0"/>
              </a:rPr>
              <a:t>scanf( “%d”, &amp;numbers);</a:t>
            </a:r>
          </a:p>
          <a:p>
            <a:pPr>
              <a:buFontTx/>
              <a:buNone/>
            </a:pPr>
            <a:endParaRPr lang="en-US" altLang="zh-TW" sz="900">
              <a:latin typeface="Courier New" charset="0"/>
              <a:ea typeface="新細明體" charset="0"/>
              <a:cs typeface="新細明體" charset="0"/>
            </a:endParaRPr>
          </a:p>
          <a:p>
            <a:pPr>
              <a:buFontTx/>
              <a:buNone/>
            </a:pPr>
            <a:r>
              <a:rPr lang="en-US" altLang="zh-TW" sz="1600">
                <a:latin typeface="Courier New" charset="0"/>
                <a:ea typeface="新細明體" charset="0"/>
                <a:cs typeface="新細明體" charset="0"/>
              </a:rPr>
              <a:t>/* allocate memory space */</a:t>
            </a:r>
          </a:p>
          <a:p>
            <a:pPr>
              <a:buFontTx/>
              <a:buNone/>
            </a:pPr>
            <a:r>
              <a:rPr lang="en-US" altLang="zh-TW" sz="1600">
                <a:latin typeface="Courier New" charset="0"/>
                <a:ea typeface="新細明體" charset="0"/>
                <a:cs typeface="新細明體" charset="0"/>
              </a:rPr>
              <a:t>if ((a=(int *) </a:t>
            </a:r>
            <a:r>
              <a:rPr lang="en-US" altLang="zh-TW" sz="1600">
                <a:solidFill>
                  <a:srgbClr val="FF0000"/>
                </a:solidFill>
                <a:latin typeface="Courier New" charset="0"/>
                <a:ea typeface="新細明體" charset="0"/>
                <a:cs typeface="新細明體" charset="0"/>
              </a:rPr>
              <a:t>malloc</a:t>
            </a:r>
            <a:r>
              <a:rPr lang="en-US" altLang="zh-TW" sz="1600">
                <a:latin typeface="Courier New" charset="0"/>
                <a:ea typeface="新細明體" charset="0"/>
                <a:cs typeface="新細明體" charset="0"/>
              </a:rPr>
              <a:t>(numbers*sizeof(int))) == NULL){</a:t>
            </a:r>
          </a:p>
          <a:p>
            <a:pPr>
              <a:buFontTx/>
              <a:buNone/>
            </a:pPr>
            <a:r>
              <a:rPr lang="en-US" altLang="zh-TW" sz="1600">
                <a:latin typeface="Courier New" charset="0"/>
                <a:ea typeface="新細明體" charset="0"/>
                <a:cs typeface="新細明體" charset="0"/>
              </a:rPr>
              <a:t>	printf(“Not Enough Memory Space!\n”);</a:t>
            </a:r>
          </a:p>
          <a:p>
            <a:pPr>
              <a:buFontTx/>
              <a:buNone/>
            </a:pPr>
            <a:r>
              <a:rPr lang="en-US" altLang="zh-TW" sz="1600">
                <a:latin typeface="Courier New" charset="0"/>
                <a:ea typeface="新細明體" charset="0"/>
                <a:cs typeface="新細明體" charset="0"/>
              </a:rPr>
              <a:t>	exit(-1);	  /* end the program */</a:t>
            </a:r>
          </a:p>
          <a:p>
            <a:pPr>
              <a:buFontTx/>
              <a:buNone/>
            </a:pPr>
            <a:r>
              <a:rPr lang="en-US" altLang="zh-TW" sz="1600">
                <a:latin typeface="Courier New" charset="0"/>
                <a:ea typeface="新細明體" charset="0"/>
                <a:cs typeface="新細明體" charset="0"/>
              </a:rPr>
              <a:t>}</a:t>
            </a:r>
          </a:p>
          <a:p>
            <a:pPr>
              <a:buFontTx/>
              <a:buNone/>
            </a:pPr>
            <a:endParaRPr lang="en-US" altLang="zh-TW" sz="900">
              <a:latin typeface="Courier New" charset="0"/>
              <a:ea typeface="新細明體" charset="0"/>
              <a:cs typeface="新細明體" charset="0"/>
            </a:endParaRPr>
          </a:p>
          <a:p>
            <a:pPr>
              <a:buFontTx/>
              <a:buNone/>
            </a:pPr>
            <a:r>
              <a:rPr lang="en-US" altLang="zh-TW" sz="1600">
                <a:latin typeface="Courier New" charset="0"/>
                <a:ea typeface="新細明體" charset="0"/>
                <a:cs typeface="新細明體" charset="0"/>
              </a:rPr>
              <a:t>for (i = 0; i &lt; numbers; i++)	</a:t>
            </a:r>
            <a:r>
              <a:rPr lang="en-US" altLang="zh-TW" sz="1600">
                <a:solidFill>
                  <a:schemeClr val="tx2"/>
                </a:solidFill>
                <a:latin typeface="Courier New" charset="0"/>
                <a:ea typeface="新細明體" charset="0"/>
                <a:cs typeface="新細明體" charset="0"/>
              </a:rPr>
              <a:t>a[i] = i*i</a:t>
            </a:r>
            <a:r>
              <a:rPr lang="en-US" altLang="zh-TW" sz="1600">
                <a:latin typeface="Courier New" charset="0"/>
                <a:ea typeface="新細明體" charset="0"/>
                <a:cs typeface="新細明體" charset="0"/>
              </a:rPr>
              <a:t>;</a:t>
            </a:r>
          </a:p>
          <a:p>
            <a:pPr>
              <a:buFontTx/>
              <a:buNone/>
            </a:pPr>
            <a:endParaRPr lang="en-US" altLang="zh-TW" sz="900">
              <a:latin typeface="Courier New" charset="0"/>
              <a:ea typeface="新細明體" charset="0"/>
              <a:cs typeface="新細明體" charset="0"/>
            </a:endParaRPr>
          </a:p>
          <a:p>
            <a:pPr>
              <a:buFontTx/>
              <a:buNone/>
            </a:pPr>
            <a:r>
              <a:rPr lang="en-US" altLang="zh-TW" sz="1600">
                <a:latin typeface="Courier New" charset="0"/>
                <a:ea typeface="新細明體" charset="0"/>
                <a:cs typeface="新細明體" charset="0"/>
              </a:rPr>
              <a:t>/* free memory space */</a:t>
            </a:r>
          </a:p>
          <a:p>
            <a:pPr>
              <a:buFontTx/>
              <a:buNone/>
            </a:pPr>
            <a:r>
              <a:rPr lang="en-US" altLang="zh-TW" sz="1600">
                <a:solidFill>
                  <a:srgbClr val="FF0000"/>
                </a:solidFill>
                <a:latin typeface="Courier New" charset="0"/>
                <a:ea typeface="新細明體" charset="0"/>
                <a:cs typeface="新細明體" charset="0"/>
              </a:rPr>
              <a:t>free</a:t>
            </a:r>
            <a:r>
              <a:rPr lang="en-US" altLang="zh-TW" sz="1600">
                <a:latin typeface="Courier New" charset="0"/>
                <a:ea typeface="新細明體" charset="0"/>
                <a:cs typeface="新細明體" charset="0"/>
              </a:rPr>
              <a:t>(a);</a:t>
            </a:r>
          </a:p>
        </p:txBody>
      </p:sp>
    </p:spTree>
    <p:extLst>
      <p:ext uri="{BB962C8B-B14F-4D97-AF65-F5344CB8AC3E}">
        <p14:creationId xmlns:p14="http://schemas.microsoft.com/office/powerpoint/2010/main" val="13636919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a:latin typeface="Bookman Old Style" charset="0"/>
              </a:rPr>
              <a:t>Checking for successful allocation</a:t>
            </a:r>
          </a:p>
        </p:txBody>
      </p:sp>
      <p:sp>
        <p:nvSpPr>
          <p:cNvPr id="15365" name="Content Placeholder 4"/>
          <p:cNvSpPr>
            <a:spLocks noGrp="1"/>
          </p:cNvSpPr>
          <p:nvPr>
            <p:ph sz="quarter" idx="1"/>
          </p:nvPr>
        </p:nvSpPr>
        <p:spPr>
          <a:xfrm>
            <a:off x="0" y="1219200"/>
            <a:ext cx="9144000" cy="4937125"/>
          </a:xfrm>
        </p:spPr>
        <p:txBody>
          <a:bodyPr/>
          <a:lstStyle/>
          <a:p>
            <a:r>
              <a:rPr lang="en-US">
                <a:latin typeface="Gill Sans MT" charset="0"/>
              </a:rPr>
              <a:t>Call to </a:t>
            </a:r>
            <a:r>
              <a:rPr lang="en-US" sz="2000">
                <a:latin typeface="Lucida Console" charset="0"/>
              </a:rPr>
              <a:t>malloc</a:t>
            </a:r>
            <a:r>
              <a:rPr lang="en-US">
                <a:latin typeface="Gill Sans MT" charset="0"/>
              </a:rPr>
              <a:t> might fail to allocate memory, if there</a:t>
            </a:r>
            <a:r>
              <a:rPr lang="ja-JP" altLang="en-US">
                <a:latin typeface="Gill Sans MT" charset="0"/>
              </a:rPr>
              <a:t>’</a:t>
            </a:r>
            <a:r>
              <a:rPr lang="en-US">
                <a:latin typeface="Gill Sans MT" charset="0"/>
              </a:rPr>
              <a:t>s not enough available</a:t>
            </a:r>
          </a:p>
          <a:p>
            <a:r>
              <a:rPr lang="en-US">
                <a:latin typeface="Gill Sans MT" charset="0"/>
              </a:rPr>
              <a:t>Easy to forget this check, annoying to have to do it every time </a:t>
            </a:r>
            <a:r>
              <a:rPr lang="en-US" sz="2000">
                <a:latin typeface="Lucida Console" charset="0"/>
              </a:rPr>
              <a:t>malloc</a:t>
            </a:r>
            <a:r>
              <a:rPr lang="en-US">
                <a:latin typeface="Gill Sans MT" charset="0"/>
              </a:rPr>
              <a:t> is called...</a:t>
            </a:r>
          </a:p>
          <a:p>
            <a:endParaRPr lang="en-US">
              <a:latin typeface="Gill Sans MT" charset="0"/>
            </a:endParaRPr>
          </a:p>
          <a:p>
            <a:r>
              <a:rPr lang="en-US">
                <a:latin typeface="Gill Sans MT" charset="0"/>
              </a:rPr>
              <a:t>Reek</a:t>
            </a:r>
            <a:r>
              <a:rPr lang="ja-JP" altLang="en-US">
                <a:latin typeface="Gill Sans MT" charset="0"/>
              </a:rPr>
              <a:t>’</a:t>
            </a:r>
            <a:r>
              <a:rPr lang="en-US">
                <a:latin typeface="Gill Sans MT" charset="0"/>
              </a:rPr>
              <a:t>s solution:</a:t>
            </a:r>
          </a:p>
          <a:p>
            <a:pPr>
              <a:buFont typeface="Wingdings 3" charset="0"/>
              <a:buNone/>
            </a:pPr>
            <a:r>
              <a:rPr lang="en-US" sz="2000">
                <a:latin typeface="Lucida Console" charset="0"/>
              </a:rPr>
              <a:t>#define malloc	DON</a:t>
            </a:r>
            <a:r>
              <a:rPr lang="ja-JP" altLang="en-US" sz="2000">
                <a:latin typeface="Lucida Console" charset="0"/>
              </a:rPr>
              <a:t>’</a:t>
            </a:r>
            <a:r>
              <a:rPr lang="en-US" sz="2000">
                <a:latin typeface="Lucida Console" charset="0"/>
              </a:rPr>
              <a:t>T CALL malloc DIRECTLY!</a:t>
            </a:r>
          </a:p>
          <a:p>
            <a:pPr>
              <a:buFont typeface="Wingdings 3" charset="0"/>
              <a:buNone/>
            </a:pPr>
            <a:r>
              <a:rPr lang="en-US" sz="2000">
                <a:latin typeface="Lucida Console" charset="0"/>
              </a:rPr>
              <a:t>#define MALLOC(num,type) (type *)alloc((num)*sizeof(type))</a:t>
            </a:r>
          </a:p>
          <a:p>
            <a:pPr>
              <a:buFont typeface="Wingdings 3" charset="0"/>
              <a:buNone/>
            </a:pPr>
            <a:r>
              <a:rPr lang="en-US" sz="2000">
                <a:latin typeface="Lucida Console" charset="0"/>
              </a:rPr>
              <a:t>extern void *alloc(size_t size);</a:t>
            </a:r>
          </a:p>
          <a:p>
            <a:pPr>
              <a:buFont typeface="Wingdings 3" charset="0"/>
              <a:buNone/>
            </a:pPr>
            <a:endParaRPr lang="en-US" sz="2000">
              <a:latin typeface="Lucida Console" charset="0"/>
            </a:endParaRPr>
          </a:p>
        </p:txBody>
      </p:sp>
      <p:sp>
        <p:nvSpPr>
          <p:cNvPr id="6" name="Line Callout 1 5"/>
          <p:cNvSpPr/>
          <p:nvPr/>
        </p:nvSpPr>
        <p:spPr>
          <a:xfrm>
            <a:off x="5029200" y="2971800"/>
            <a:ext cx="3810000" cy="609600"/>
          </a:xfrm>
          <a:prstGeom prst="borderCallout1">
            <a:avLst>
              <a:gd name="adj1" fmla="val 49856"/>
              <a:gd name="adj2" fmla="val -204"/>
              <a:gd name="adj3" fmla="val 165726"/>
              <a:gd name="adj4" fmla="val -4008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Garbage inserted into source code if programmer uses </a:t>
            </a:r>
            <a:r>
              <a:rPr lang="en-US" sz="2000" dirty="0" err="1">
                <a:latin typeface="Lucida Console" pitchFamily="49" charset="0"/>
              </a:rPr>
              <a:t>malloc</a:t>
            </a:r>
            <a:endParaRPr lang="en-US" sz="2000" dirty="0">
              <a:latin typeface="Lucida Console" pitchFamily="49" charset="0"/>
            </a:endParaRPr>
          </a:p>
        </p:txBody>
      </p:sp>
      <p:sp>
        <p:nvSpPr>
          <p:cNvPr id="7" name="Line Callout 1 6"/>
          <p:cNvSpPr/>
          <p:nvPr/>
        </p:nvSpPr>
        <p:spPr>
          <a:xfrm>
            <a:off x="4876800" y="4953000"/>
            <a:ext cx="4191000" cy="1143000"/>
          </a:xfrm>
          <a:prstGeom prst="borderCallout1">
            <a:avLst>
              <a:gd name="adj1" fmla="val 2114"/>
              <a:gd name="adj2" fmla="val 19934"/>
              <a:gd name="adj3" fmla="val -30403"/>
              <a:gd name="adj4" fmla="val -982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Gill Sans MT" charset="0"/>
                <a:ea typeface="ＭＳ Ｐゴシック" charset="0"/>
              </a:rPr>
              <a:t>Use </a:t>
            </a:r>
            <a:r>
              <a:rPr lang="en-US" sz="2000">
                <a:solidFill>
                  <a:srgbClr val="FFFFFF"/>
                </a:solidFill>
                <a:latin typeface="Lucida Console" charset="0"/>
                <a:ea typeface="ＭＳ Ｐゴシック" charset="0"/>
              </a:rPr>
              <a:t>MALLOC</a:t>
            </a:r>
            <a:r>
              <a:rPr lang="en-US">
                <a:solidFill>
                  <a:srgbClr val="FFFFFF"/>
                </a:solidFill>
                <a:latin typeface="Gill Sans MT" charset="0"/>
                <a:ea typeface="ＭＳ Ｐゴシック" charset="0"/>
              </a:rPr>
              <a:t> instead...</a:t>
            </a:r>
          </a:p>
          <a:p>
            <a:pPr algn="ctr"/>
            <a:r>
              <a:rPr lang="en-US">
                <a:solidFill>
                  <a:srgbClr val="FFFFFF"/>
                </a:solidFill>
                <a:latin typeface="Gill Sans MT" charset="0"/>
                <a:ea typeface="ＭＳ Ｐゴシック" charset="0"/>
              </a:rPr>
              <a:t>Scales memory region appropriately</a:t>
            </a:r>
          </a:p>
          <a:p>
            <a:pPr algn="ctr"/>
            <a:r>
              <a:rPr lang="en-US">
                <a:solidFill>
                  <a:srgbClr val="FFFFFF"/>
                </a:solidFill>
                <a:latin typeface="Gill Sans MT" charset="0"/>
                <a:ea typeface="ＭＳ Ｐゴシック" charset="0"/>
              </a:rPr>
              <a:t>(Note use of parameters in </a:t>
            </a:r>
            <a:r>
              <a:rPr lang="en-US" sz="2000">
                <a:solidFill>
                  <a:srgbClr val="FFFFFF"/>
                </a:solidFill>
                <a:latin typeface="Lucida Console" charset="0"/>
                <a:ea typeface="ＭＳ Ｐゴシック" charset="0"/>
              </a:rPr>
              <a:t>#define</a:t>
            </a:r>
            <a:r>
              <a:rPr lang="en-US">
                <a:solidFill>
                  <a:srgbClr val="FFFFFF"/>
                </a:solidFill>
                <a:latin typeface="Gill Sans MT" charset="0"/>
                <a:ea typeface="ＭＳ Ｐゴシック" charset="0"/>
              </a:rPr>
              <a:t>)</a:t>
            </a:r>
          </a:p>
          <a:p>
            <a:pPr algn="ctr"/>
            <a:r>
              <a:rPr lang="en-US">
                <a:solidFill>
                  <a:srgbClr val="FFFFFF"/>
                </a:solidFill>
                <a:latin typeface="Gill Sans MT" charset="0"/>
                <a:ea typeface="ＭＳ Ｐゴシック" charset="0"/>
              </a:rPr>
              <a:t>Also, calls </a:t>
            </a:r>
            <a:r>
              <a:rPr lang="ja-JP" altLang="en-US">
                <a:solidFill>
                  <a:srgbClr val="FFFFFF"/>
                </a:solidFill>
                <a:latin typeface="Gill Sans MT" charset="0"/>
                <a:ea typeface="ＭＳ Ｐゴシック" charset="0"/>
              </a:rPr>
              <a:t>“</a:t>
            </a:r>
            <a:r>
              <a:rPr lang="en-US">
                <a:solidFill>
                  <a:srgbClr val="FFFFFF"/>
                </a:solidFill>
                <a:latin typeface="Gill Sans MT" charset="0"/>
                <a:ea typeface="ＭＳ Ｐゴシック" charset="0"/>
              </a:rPr>
              <a:t>safe</a:t>
            </a:r>
            <a:r>
              <a:rPr lang="ja-JP" altLang="en-US">
                <a:solidFill>
                  <a:srgbClr val="FFFFFF"/>
                </a:solidFill>
                <a:latin typeface="Gill Sans MT" charset="0"/>
                <a:ea typeface="ＭＳ Ｐゴシック" charset="0"/>
              </a:rPr>
              <a:t>”</a:t>
            </a:r>
            <a:r>
              <a:rPr lang="en-US">
                <a:solidFill>
                  <a:srgbClr val="FFFFFF"/>
                </a:solidFill>
                <a:latin typeface="Gill Sans MT" charset="0"/>
                <a:ea typeface="ＭＳ Ｐゴシック" charset="0"/>
              </a:rPr>
              <a:t> </a:t>
            </a:r>
            <a:r>
              <a:rPr lang="en-US" sz="2000">
                <a:solidFill>
                  <a:srgbClr val="FFFFFF"/>
                </a:solidFill>
                <a:latin typeface="Lucida Console" charset="0"/>
                <a:ea typeface="ＭＳ Ｐゴシック" charset="0"/>
              </a:rPr>
              <a:t>alloc</a:t>
            </a:r>
            <a:r>
              <a:rPr lang="en-US">
                <a:solidFill>
                  <a:srgbClr val="FFFFFF"/>
                </a:solidFill>
                <a:latin typeface="Gill Sans MT" charset="0"/>
                <a:ea typeface="ＭＳ Ｐゴシック" charset="0"/>
              </a:rPr>
              <a:t> function</a:t>
            </a:r>
          </a:p>
        </p:txBody>
      </p:sp>
    </p:spTree>
    <p:extLst>
      <p:ext uri="{BB962C8B-B14F-4D97-AF65-F5344CB8AC3E}">
        <p14:creationId xmlns:p14="http://schemas.microsoft.com/office/powerpoint/2010/main" val="2715670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cs typeface="+mj-cs"/>
              </a:rPr>
              <a:t>Basic Idea</a:t>
            </a:r>
          </a:p>
        </p:txBody>
      </p:sp>
      <p:sp>
        <p:nvSpPr>
          <p:cNvPr id="12292" name="Rectangle 4"/>
          <p:cNvSpPr>
            <a:spLocks noChangeArrowheads="1"/>
          </p:cNvSpPr>
          <p:nvPr/>
        </p:nvSpPr>
        <p:spPr bwMode="auto">
          <a:xfrm>
            <a:off x="1214438" y="1979613"/>
            <a:ext cx="1298575" cy="758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293" name="Text Box 5"/>
          <p:cNvSpPr txBox="1">
            <a:spLocks noChangeArrowheads="1"/>
          </p:cNvSpPr>
          <p:nvPr/>
        </p:nvSpPr>
        <p:spPr bwMode="auto">
          <a:xfrm>
            <a:off x="1219200" y="2743200"/>
            <a:ext cx="156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pointer</a:t>
            </a:r>
          </a:p>
          <a:p>
            <a:pPr>
              <a:defRPr/>
            </a:pPr>
            <a:r>
              <a:rPr lang="en-US">
                <a:cs typeface="+mn-cs"/>
              </a:rPr>
              <a:t>(on the stack)</a:t>
            </a:r>
          </a:p>
        </p:txBody>
      </p:sp>
      <p:sp>
        <p:nvSpPr>
          <p:cNvPr id="12294" name="Rectangle 6"/>
          <p:cNvSpPr>
            <a:spLocks noChangeArrowheads="1"/>
          </p:cNvSpPr>
          <p:nvPr/>
        </p:nvSpPr>
        <p:spPr bwMode="auto">
          <a:xfrm>
            <a:off x="4876800" y="2209800"/>
            <a:ext cx="9144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295" name="Text Box 7"/>
          <p:cNvSpPr txBox="1">
            <a:spLocks noChangeArrowheads="1"/>
          </p:cNvSpPr>
          <p:nvPr/>
        </p:nvSpPr>
        <p:spPr bwMode="auto">
          <a:xfrm>
            <a:off x="4876800" y="5257800"/>
            <a:ext cx="1543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data</a:t>
            </a:r>
          </a:p>
          <a:p>
            <a:pPr>
              <a:defRPr/>
            </a:pPr>
            <a:r>
              <a:rPr lang="en-US">
                <a:cs typeface="+mn-cs"/>
              </a:rPr>
              <a:t>(on the heap)</a:t>
            </a:r>
          </a:p>
        </p:txBody>
      </p:sp>
      <p:sp>
        <p:nvSpPr>
          <p:cNvPr id="12296" name="Text Box 8"/>
          <p:cNvSpPr txBox="1">
            <a:spLocks noChangeArrowheads="1"/>
          </p:cNvSpPr>
          <p:nvPr/>
        </p:nvSpPr>
        <p:spPr bwMode="auto">
          <a:xfrm>
            <a:off x="5775325" y="4913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1200</a:t>
            </a:r>
          </a:p>
        </p:txBody>
      </p:sp>
      <p:sp>
        <p:nvSpPr>
          <p:cNvPr id="12297" name="Text Box 9"/>
          <p:cNvSpPr txBox="1">
            <a:spLocks noChangeArrowheads="1"/>
          </p:cNvSpPr>
          <p:nvPr/>
        </p:nvSpPr>
        <p:spPr bwMode="auto">
          <a:xfrm>
            <a:off x="6705600" y="3886200"/>
            <a:ext cx="180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starting address</a:t>
            </a:r>
          </a:p>
          <a:p>
            <a:pPr>
              <a:defRPr/>
            </a:pPr>
            <a:r>
              <a:rPr lang="en-US">
                <a:cs typeface="+mn-cs"/>
              </a:rPr>
              <a:t>of data</a:t>
            </a:r>
          </a:p>
        </p:txBody>
      </p:sp>
      <p:sp>
        <p:nvSpPr>
          <p:cNvPr id="12298" name="Line 10"/>
          <p:cNvSpPr>
            <a:spLocks noChangeShapeType="1"/>
          </p:cNvSpPr>
          <p:nvPr/>
        </p:nvSpPr>
        <p:spPr bwMode="auto">
          <a:xfrm flipH="1">
            <a:off x="6324600" y="4114800"/>
            <a:ext cx="457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299" name="Text Box 11"/>
          <p:cNvSpPr txBox="1">
            <a:spLocks noChangeArrowheads="1"/>
          </p:cNvSpPr>
          <p:nvPr/>
        </p:nvSpPr>
        <p:spPr bwMode="auto">
          <a:xfrm>
            <a:off x="5791200" y="22098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1216</a:t>
            </a:r>
          </a:p>
        </p:txBody>
      </p:sp>
      <p:sp>
        <p:nvSpPr>
          <p:cNvPr id="12300" name="Text Box 12"/>
          <p:cNvSpPr txBox="1">
            <a:spLocks noChangeArrowheads="1"/>
          </p:cNvSpPr>
          <p:nvPr/>
        </p:nvSpPr>
        <p:spPr bwMode="auto">
          <a:xfrm>
            <a:off x="6705600" y="2895600"/>
            <a:ext cx="174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ending address</a:t>
            </a:r>
          </a:p>
          <a:p>
            <a:pPr>
              <a:defRPr/>
            </a:pPr>
            <a:r>
              <a:rPr lang="en-US">
                <a:cs typeface="+mn-cs"/>
              </a:rPr>
              <a:t>of data</a:t>
            </a:r>
          </a:p>
        </p:txBody>
      </p:sp>
      <p:sp>
        <p:nvSpPr>
          <p:cNvPr id="12301" name="Line 13"/>
          <p:cNvSpPr>
            <a:spLocks noChangeShapeType="1"/>
          </p:cNvSpPr>
          <p:nvPr/>
        </p:nvSpPr>
        <p:spPr bwMode="auto">
          <a:xfrm flipH="1" flipV="1">
            <a:off x="6324600" y="25146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02" name="Text Box 14"/>
          <p:cNvSpPr txBox="1">
            <a:spLocks noChangeArrowheads="1"/>
          </p:cNvSpPr>
          <p:nvPr/>
        </p:nvSpPr>
        <p:spPr bwMode="auto">
          <a:xfrm>
            <a:off x="1524000" y="2133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1200</a:t>
            </a:r>
          </a:p>
        </p:txBody>
      </p:sp>
      <p:sp>
        <p:nvSpPr>
          <p:cNvPr id="12303" name="Line 15"/>
          <p:cNvSpPr>
            <a:spLocks noChangeShapeType="1"/>
          </p:cNvSpPr>
          <p:nvPr/>
        </p:nvSpPr>
        <p:spPr bwMode="auto">
          <a:xfrm>
            <a:off x="2514600" y="2362200"/>
            <a:ext cx="2362200"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12487351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atin typeface="Bookman Old Style" charset="0"/>
              </a:rPr>
              <a:t>Checking for successful allocation</a:t>
            </a:r>
          </a:p>
        </p:txBody>
      </p:sp>
      <p:sp>
        <p:nvSpPr>
          <p:cNvPr id="16389" name="Content Placeholder 4"/>
          <p:cNvSpPr>
            <a:spLocks noGrp="1"/>
          </p:cNvSpPr>
          <p:nvPr>
            <p:ph sz="quarter" idx="1"/>
          </p:nvPr>
        </p:nvSpPr>
        <p:spPr>
          <a:xfrm>
            <a:off x="457200" y="1219200"/>
            <a:ext cx="8229600" cy="4937125"/>
          </a:xfrm>
        </p:spPr>
        <p:txBody>
          <a:bodyPr/>
          <a:lstStyle/>
          <a:p>
            <a:r>
              <a:rPr lang="en-US">
                <a:latin typeface="Gill Sans MT" charset="0"/>
              </a:rPr>
              <a:t>implementation of </a:t>
            </a:r>
            <a:r>
              <a:rPr lang="en-US" sz="2000">
                <a:latin typeface="Lucida Console" charset="0"/>
              </a:rPr>
              <a:t>alloc</a:t>
            </a:r>
            <a:r>
              <a:rPr lang="en-US">
                <a:latin typeface="Gill Sans MT" charset="0"/>
              </a:rPr>
              <a:t>:</a:t>
            </a:r>
          </a:p>
          <a:p>
            <a:pPr>
              <a:buFont typeface="Wingdings 3" charset="0"/>
              <a:buNone/>
            </a:pPr>
            <a:r>
              <a:rPr lang="en-US" sz="2000">
                <a:latin typeface="Lucida Console" charset="0"/>
              </a:rPr>
              <a:t>#undef malloc</a:t>
            </a:r>
          </a:p>
          <a:p>
            <a:pPr>
              <a:buFont typeface="Wingdings 3" charset="0"/>
              <a:buNone/>
            </a:pPr>
            <a:endParaRPr lang="en-US" sz="2000">
              <a:latin typeface="Lucida Console" charset="0"/>
            </a:endParaRPr>
          </a:p>
          <a:p>
            <a:pPr>
              <a:buFont typeface="Wingdings 3" charset="0"/>
              <a:buNone/>
            </a:pPr>
            <a:r>
              <a:rPr lang="en-US" sz="2000">
                <a:latin typeface="Lucida Console" charset="0"/>
              </a:rPr>
              <a:t>void *alloc(size_t size) {</a:t>
            </a:r>
          </a:p>
          <a:p>
            <a:pPr>
              <a:buFont typeface="Wingdings 3" charset="0"/>
              <a:buNone/>
            </a:pPr>
            <a:r>
              <a:rPr lang="en-US" sz="2000">
                <a:latin typeface="Lucida Console" charset="0"/>
              </a:rPr>
              <a:t>  void *new_mem;</a:t>
            </a:r>
          </a:p>
          <a:p>
            <a:pPr>
              <a:buFont typeface="Wingdings 3" charset="0"/>
              <a:buNone/>
            </a:pPr>
            <a:r>
              <a:rPr lang="en-US" sz="2000">
                <a:latin typeface="Lucida Console" charset="0"/>
              </a:rPr>
              <a:t>  new_mem = malloc(size);</a:t>
            </a:r>
          </a:p>
          <a:p>
            <a:pPr>
              <a:buFont typeface="Wingdings 3" charset="0"/>
              <a:buNone/>
            </a:pPr>
            <a:r>
              <a:rPr lang="en-US" sz="2000">
                <a:latin typeface="Lucida Console" charset="0"/>
              </a:rPr>
              <a:t>  if (new_mem == NULL) exit(1);</a:t>
            </a:r>
          </a:p>
          <a:p>
            <a:pPr>
              <a:buFont typeface="Wingdings 3" charset="0"/>
              <a:buNone/>
            </a:pPr>
            <a:r>
              <a:rPr lang="en-US" sz="2000">
                <a:latin typeface="Lucida Console" charset="0"/>
              </a:rPr>
              <a:t>  return new_mem;</a:t>
            </a:r>
          </a:p>
          <a:p>
            <a:pPr>
              <a:buFont typeface="Wingdings 3" charset="0"/>
              <a:buNone/>
            </a:pPr>
            <a:r>
              <a:rPr lang="en-US" sz="2000">
                <a:latin typeface="Lucida Console" charset="0"/>
              </a:rPr>
              <a:t>}</a:t>
            </a:r>
          </a:p>
          <a:p>
            <a:r>
              <a:rPr lang="en-US">
                <a:latin typeface="Gill Sans MT" charset="0"/>
              </a:rPr>
              <a:t>Nice solution – as long as </a:t>
            </a:r>
            <a:r>
              <a:rPr lang="ja-JP" altLang="en-US">
                <a:latin typeface="Gill Sans MT" charset="0"/>
              </a:rPr>
              <a:t>“</a:t>
            </a:r>
            <a:r>
              <a:rPr lang="en-US">
                <a:latin typeface="Gill Sans MT" charset="0"/>
              </a:rPr>
              <a:t>terminate the program</a:t>
            </a:r>
            <a:r>
              <a:rPr lang="ja-JP" altLang="en-US">
                <a:latin typeface="Gill Sans MT" charset="0"/>
              </a:rPr>
              <a:t>”</a:t>
            </a:r>
            <a:r>
              <a:rPr lang="en-US">
                <a:latin typeface="Gill Sans MT" charset="0"/>
              </a:rPr>
              <a:t> is always the right response</a:t>
            </a:r>
            <a:endParaRPr lang="en-US">
              <a:latin typeface="Lucida Console" charset="0"/>
            </a:endParaRPr>
          </a:p>
        </p:txBody>
      </p:sp>
    </p:spTree>
    <p:extLst>
      <p:ext uri="{BB962C8B-B14F-4D97-AF65-F5344CB8AC3E}">
        <p14:creationId xmlns:p14="http://schemas.microsoft.com/office/powerpoint/2010/main" val="40873196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atin typeface="Bookman Old Style" charset="0"/>
              </a:rPr>
              <a:t>Memory errors</a:t>
            </a:r>
          </a:p>
        </p:txBody>
      </p:sp>
      <p:sp>
        <p:nvSpPr>
          <p:cNvPr id="17413" name="Content Placeholder 4"/>
          <p:cNvSpPr>
            <a:spLocks noGrp="1"/>
          </p:cNvSpPr>
          <p:nvPr>
            <p:ph sz="quarter" idx="1"/>
          </p:nvPr>
        </p:nvSpPr>
        <p:spPr>
          <a:xfrm>
            <a:off x="457200" y="1219200"/>
            <a:ext cx="8229600" cy="4937125"/>
          </a:xfrm>
        </p:spPr>
        <p:txBody>
          <a:bodyPr/>
          <a:lstStyle/>
          <a:p>
            <a:r>
              <a:rPr lang="en-US" sz="2800">
                <a:latin typeface="Gill Sans MT" charset="0"/>
              </a:rPr>
              <a:t>Using memory that you have not initialized</a:t>
            </a:r>
          </a:p>
          <a:p>
            <a:endParaRPr lang="en-US" sz="2800">
              <a:latin typeface="Gill Sans MT" charset="0"/>
            </a:endParaRPr>
          </a:p>
          <a:p>
            <a:r>
              <a:rPr lang="en-US" sz="2800">
                <a:latin typeface="Gill Sans MT" charset="0"/>
              </a:rPr>
              <a:t>Using memory that you do not own</a:t>
            </a:r>
          </a:p>
          <a:p>
            <a:endParaRPr lang="en-US" sz="2800">
              <a:latin typeface="Gill Sans MT" charset="0"/>
            </a:endParaRPr>
          </a:p>
          <a:p>
            <a:r>
              <a:rPr lang="en-US" sz="2800">
                <a:latin typeface="Gill Sans MT" charset="0"/>
              </a:rPr>
              <a:t>Using more memory than you have allocated</a:t>
            </a:r>
          </a:p>
          <a:p>
            <a:endParaRPr lang="en-US" sz="2800">
              <a:latin typeface="Gill Sans MT" charset="0"/>
            </a:endParaRPr>
          </a:p>
          <a:p>
            <a:r>
              <a:rPr lang="en-US" sz="2800">
                <a:latin typeface="Gill Sans MT" charset="0"/>
              </a:rPr>
              <a:t>Using faulty heap memory management</a:t>
            </a:r>
          </a:p>
        </p:txBody>
      </p:sp>
    </p:spTree>
    <p:extLst>
      <p:ext uri="{BB962C8B-B14F-4D97-AF65-F5344CB8AC3E}">
        <p14:creationId xmlns:p14="http://schemas.microsoft.com/office/powerpoint/2010/main" val="537439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ea typeface="+mj-ea"/>
              </a:rPr>
              <a:t>Using memory that you have not initialized</a:t>
            </a:r>
          </a:p>
        </p:txBody>
      </p:sp>
      <p:sp>
        <p:nvSpPr>
          <p:cNvPr id="5" name="Content Placeholder 4"/>
          <p:cNvSpPr>
            <a:spLocks noGrp="1"/>
          </p:cNvSpPr>
          <p:nvPr>
            <p:ph sz="quarter" idx="1"/>
          </p:nvPr>
        </p:nvSpPr>
        <p:spPr>
          <a:xfrm>
            <a:off x="457200" y="1219200"/>
            <a:ext cx="8229600" cy="4937125"/>
          </a:xfrm>
        </p:spPr>
        <p:txBody>
          <a:bodyPr>
            <a:normAutofit/>
          </a:bodyPr>
          <a:lstStyle/>
          <a:p>
            <a:pPr>
              <a:lnSpc>
                <a:spcPct val="80000"/>
              </a:lnSpc>
            </a:pPr>
            <a:r>
              <a:rPr lang="en-US" sz="2400">
                <a:latin typeface="Gill Sans MT" charset="0"/>
              </a:rPr>
              <a:t>Uninitialized memory read</a:t>
            </a:r>
          </a:p>
          <a:p>
            <a:pPr>
              <a:lnSpc>
                <a:spcPct val="80000"/>
              </a:lnSpc>
            </a:pPr>
            <a:r>
              <a:rPr lang="en-US" sz="2400">
                <a:latin typeface="Gill Sans MT" charset="0"/>
              </a:rPr>
              <a:t>Uninitialized memory copy</a:t>
            </a:r>
          </a:p>
          <a:p>
            <a:pPr lvl="1">
              <a:lnSpc>
                <a:spcPct val="80000"/>
              </a:lnSpc>
            </a:pPr>
            <a:r>
              <a:rPr lang="en-US" sz="2100">
                <a:latin typeface="Gill Sans MT" charset="0"/>
              </a:rPr>
              <a:t>not necessarily critical – unless a memory read follows</a:t>
            </a:r>
          </a:p>
          <a:p>
            <a:pPr>
              <a:lnSpc>
                <a:spcPct val="80000"/>
              </a:lnSpc>
              <a:buFont typeface="Wingdings 3" charset="0"/>
              <a:buNone/>
            </a:pPr>
            <a:endParaRPr lang="en-US" sz="2000">
              <a:latin typeface="Lucida Console" charset="0"/>
            </a:endParaRPr>
          </a:p>
          <a:p>
            <a:pPr>
              <a:lnSpc>
                <a:spcPct val="80000"/>
              </a:lnSpc>
              <a:buFont typeface="Wingdings 3" charset="0"/>
              <a:buNone/>
            </a:pPr>
            <a:r>
              <a:rPr lang="en-US" sz="2000">
                <a:latin typeface="Lucida Console" charset="0"/>
              </a:rPr>
              <a:t>void foo(int *pi) {</a:t>
            </a:r>
          </a:p>
          <a:p>
            <a:pPr>
              <a:lnSpc>
                <a:spcPct val="80000"/>
              </a:lnSpc>
              <a:buFont typeface="Wingdings 3" charset="0"/>
              <a:buNone/>
            </a:pPr>
            <a:r>
              <a:rPr lang="en-US" sz="2000">
                <a:latin typeface="Lucida Console" charset="0"/>
              </a:rPr>
              <a:t>	int j;</a:t>
            </a:r>
          </a:p>
          <a:p>
            <a:pPr>
              <a:lnSpc>
                <a:spcPct val="80000"/>
              </a:lnSpc>
              <a:buFont typeface="Wingdings 3" charset="0"/>
              <a:buNone/>
            </a:pPr>
            <a:r>
              <a:rPr lang="en-US" sz="2000">
                <a:latin typeface="Lucida Console" charset="0"/>
              </a:rPr>
              <a:t>	*pi = j;</a:t>
            </a:r>
          </a:p>
          <a:p>
            <a:pPr>
              <a:lnSpc>
                <a:spcPct val="80000"/>
              </a:lnSpc>
              <a:buFont typeface="Wingdings 3" charset="0"/>
              <a:buNone/>
            </a:pPr>
            <a:r>
              <a:rPr lang="en-US" sz="2000">
                <a:latin typeface="Lucida Console" charset="0"/>
              </a:rPr>
              <a:t>	/* UMC: j is uninitialized, copied into *pi */</a:t>
            </a:r>
          </a:p>
          <a:p>
            <a:pPr>
              <a:lnSpc>
                <a:spcPct val="80000"/>
              </a:lnSpc>
              <a:buFont typeface="Wingdings 3" charset="0"/>
              <a:buNone/>
            </a:pPr>
            <a:r>
              <a:rPr lang="en-US" sz="2000">
                <a:latin typeface="Lucida Console" charset="0"/>
              </a:rPr>
              <a:t>}</a:t>
            </a:r>
          </a:p>
          <a:p>
            <a:pPr>
              <a:lnSpc>
                <a:spcPct val="80000"/>
              </a:lnSpc>
              <a:buFont typeface="Wingdings 3" charset="0"/>
              <a:buNone/>
            </a:pPr>
            <a:r>
              <a:rPr lang="en-US" sz="2000">
                <a:latin typeface="Lucida Console" charset="0"/>
              </a:rPr>
              <a:t>void bar() {</a:t>
            </a:r>
          </a:p>
          <a:p>
            <a:pPr>
              <a:lnSpc>
                <a:spcPct val="80000"/>
              </a:lnSpc>
              <a:buFont typeface="Wingdings 3" charset="0"/>
              <a:buNone/>
            </a:pPr>
            <a:r>
              <a:rPr lang="en-US" sz="2000">
                <a:latin typeface="Lucida Console" charset="0"/>
              </a:rPr>
              <a:t>	int i=10;</a:t>
            </a:r>
          </a:p>
          <a:p>
            <a:pPr>
              <a:lnSpc>
                <a:spcPct val="80000"/>
              </a:lnSpc>
              <a:buFont typeface="Wingdings 3" charset="0"/>
              <a:buNone/>
            </a:pPr>
            <a:r>
              <a:rPr lang="en-US" sz="2000">
                <a:latin typeface="Lucida Console" charset="0"/>
              </a:rPr>
              <a:t>	foo(&amp;i);</a:t>
            </a:r>
          </a:p>
          <a:p>
            <a:pPr>
              <a:lnSpc>
                <a:spcPct val="80000"/>
              </a:lnSpc>
              <a:buFont typeface="Wingdings 3" charset="0"/>
              <a:buNone/>
            </a:pPr>
            <a:r>
              <a:rPr lang="en-US" sz="2000">
                <a:latin typeface="Lucida Console" charset="0"/>
              </a:rPr>
              <a:t>	printf("i = %d\n", i);</a:t>
            </a:r>
          </a:p>
          <a:p>
            <a:pPr>
              <a:lnSpc>
                <a:spcPct val="80000"/>
              </a:lnSpc>
              <a:buFont typeface="Wingdings 3" charset="0"/>
              <a:buNone/>
            </a:pPr>
            <a:r>
              <a:rPr lang="en-US" sz="2000">
                <a:latin typeface="Lucida Console" charset="0"/>
              </a:rPr>
              <a:t>	/* UMR: Using i, which is now junk value */</a:t>
            </a:r>
          </a:p>
          <a:p>
            <a:pPr>
              <a:lnSpc>
                <a:spcPct val="80000"/>
              </a:lnSpc>
              <a:buFont typeface="Wingdings 3" charset="0"/>
              <a:buNone/>
            </a:pPr>
            <a:r>
              <a:rPr lang="en-US" sz="2000">
                <a:latin typeface="Lucida Console" charset="0"/>
              </a:rPr>
              <a:t>}</a:t>
            </a:r>
          </a:p>
        </p:txBody>
      </p:sp>
    </p:spTree>
    <p:extLst>
      <p:ext uri="{BB962C8B-B14F-4D97-AF65-F5344CB8AC3E}">
        <p14:creationId xmlns:p14="http://schemas.microsoft.com/office/powerpoint/2010/main" val="26202185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a:latin typeface="Bookman Old Style" charset="0"/>
              </a:rPr>
              <a:t>Using memory that you don</a:t>
            </a:r>
            <a:r>
              <a:rPr lang="ja-JP" altLang="en-US">
                <a:latin typeface="Bookman Old Style" charset="0"/>
              </a:rPr>
              <a:t>’</a:t>
            </a:r>
            <a:r>
              <a:rPr lang="en-US">
                <a:latin typeface="Bookman Old Style" charset="0"/>
              </a:rPr>
              <a:t>t own</a:t>
            </a:r>
          </a:p>
        </p:txBody>
      </p:sp>
      <p:sp>
        <p:nvSpPr>
          <p:cNvPr id="5" name="Content Placeholder 4"/>
          <p:cNvSpPr>
            <a:spLocks noGrp="1"/>
          </p:cNvSpPr>
          <p:nvPr>
            <p:ph sz="quarter" idx="1"/>
          </p:nvPr>
        </p:nvSpPr>
        <p:spPr>
          <a:xfrm>
            <a:off x="457200" y="1219200"/>
            <a:ext cx="8229600" cy="4937125"/>
          </a:xfrm>
        </p:spPr>
        <p:txBody>
          <a:bodyPr>
            <a:normAutofit fontScale="92500" lnSpcReduction="20000"/>
          </a:bodyPr>
          <a:lstStyle/>
          <a:p>
            <a:pPr marL="274320" indent="-274320" fontAlgn="auto">
              <a:spcAft>
                <a:spcPts val="0"/>
              </a:spcAft>
              <a:buFont typeface="Wingdings 3"/>
              <a:buChar char=""/>
              <a:defRPr/>
            </a:pPr>
            <a:r>
              <a:rPr lang="en-US" dirty="0">
                <a:ea typeface="+mn-ea"/>
              </a:rPr>
              <a:t>Null pointer read/write</a:t>
            </a:r>
          </a:p>
          <a:p>
            <a:pPr marL="274320" indent="-274320" fontAlgn="auto">
              <a:spcAft>
                <a:spcPts val="0"/>
              </a:spcAft>
              <a:buFont typeface="Wingdings 3"/>
              <a:buChar char=""/>
              <a:defRPr/>
            </a:pPr>
            <a:r>
              <a:rPr lang="en-US" dirty="0">
                <a:ea typeface="+mn-ea"/>
              </a:rPr>
              <a:t>Zero page read/write</a:t>
            </a:r>
          </a:p>
          <a:p>
            <a:pPr marL="274320" indent="-274320" fontAlgn="auto">
              <a:spcAft>
                <a:spcPts val="0"/>
              </a:spcAft>
              <a:buFont typeface="Wingdings 3"/>
              <a:buChar char=""/>
              <a:defRPr/>
            </a:pPr>
            <a:endParaRPr lang="en-US" dirty="0">
              <a:ea typeface="+mn-ea"/>
            </a:endParaRPr>
          </a:p>
          <a:p>
            <a:pPr marL="274320" indent="-274320" fontAlgn="auto">
              <a:spcAft>
                <a:spcPts val="0"/>
              </a:spcAft>
              <a:buFont typeface="Wingdings 3"/>
              <a:buNone/>
              <a:defRPr/>
            </a:pPr>
            <a:r>
              <a:rPr lang="en-US" sz="2200" dirty="0" err="1">
                <a:latin typeface="Lucida Console" pitchFamily="49" charset="0"/>
                <a:ea typeface="+mn-ea"/>
              </a:rPr>
              <a:t>typedef</a:t>
            </a:r>
            <a:r>
              <a:rPr lang="en-US" sz="2200" dirty="0">
                <a:latin typeface="Lucida Console" pitchFamily="49" charset="0"/>
                <a:ea typeface="+mn-ea"/>
              </a:rPr>
              <a:t> </a:t>
            </a:r>
            <a:r>
              <a:rPr lang="en-US" sz="2200" dirty="0" err="1">
                <a:latin typeface="Lucida Console" pitchFamily="49" charset="0"/>
                <a:ea typeface="+mn-ea"/>
              </a:rPr>
              <a:t>struct</a:t>
            </a:r>
            <a:r>
              <a:rPr lang="en-US" sz="2200" dirty="0">
                <a:latin typeface="Lucida Console" pitchFamily="49" charset="0"/>
                <a:ea typeface="+mn-ea"/>
              </a:rPr>
              <a:t> node {</a:t>
            </a:r>
          </a:p>
          <a:p>
            <a:pPr marL="274320" indent="-274320" fontAlgn="auto">
              <a:spcAft>
                <a:spcPts val="0"/>
              </a:spcAft>
              <a:buFont typeface="Wingdings 3"/>
              <a:buNone/>
              <a:defRPr/>
            </a:pPr>
            <a:r>
              <a:rPr lang="en-US" sz="2200" dirty="0">
                <a:latin typeface="Lucida Console" pitchFamily="49" charset="0"/>
                <a:ea typeface="+mn-ea"/>
              </a:rPr>
              <a:t>	</a:t>
            </a:r>
            <a:r>
              <a:rPr lang="en-US" sz="2200" dirty="0" err="1">
                <a:latin typeface="Lucida Console" pitchFamily="49" charset="0"/>
                <a:ea typeface="+mn-ea"/>
              </a:rPr>
              <a:t>struct</a:t>
            </a:r>
            <a:r>
              <a:rPr lang="en-US" sz="2200" dirty="0">
                <a:latin typeface="Lucida Console" pitchFamily="49" charset="0"/>
                <a:ea typeface="+mn-ea"/>
              </a:rPr>
              <a:t> node* next;</a:t>
            </a:r>
          </a:p>
          <a:p>
            <a:pPr marL="274320" indent="-274320" fontAlgn="auto">
              <a:spcAft>
                <a:spcPts val="0"/>
              </a:spcAft>
              <a:buFont typeface="Wingdings 3"/>
              <a:buNone/>
              <a:defRPr/>
            </a:pPr>
            <a:r>
              <a:rPr lang="en-US" sz="2200" dirty="0">
                <a:latin typeface="Lucida Console" pitchFamily="49" charset="0"/>
                <a:ea typeface="+mn-ea"/>
              </a:rPr>
              <a:t>	</a:t>
            </a:r>
            <a:r>
              <a:rPr lang="en-US" sz="2200" dirty="0" err="1">
                <a:latin typeface="Lucida Console" pitchFamily="49" charset="0"/>
                <a:ea typeface="+mn-ea"/>
              </a:rPr>
              <a:t>int</a:t>
            </a:r>
            <a:r>
              <a:rPr lang="en-US" sz="2200" dirty="0">
                <a:latin typeface="Lucida Console" pitchFamily="49" charset="0"/>
                <a:ea typeface="+mn-ea"/>
              </a:rPr>
              <a:t> </a:t>
            </a:r>
            <a:r>
              <a:rPr lang="en-US" sz="2200" dirty="0" err="1">
                <a:latin typeface="Lucida Console" pitchFamily="49" charset="0"/>
                <a:ea typeface="+mn-ea"/>
              </a:rPr>
              <a:t>val</a:t>
            </a:r>
            <a:r>
              <a:rPr lang="en-US" sz="2200" dirty="0">
                <a:latin typeface="Lucida Console" pitchFamily="49" charset="0"/>
                <a:ea typeface="+mn-ea"/>
              </a:rPr>
              <a:t>;</a:t>
            </a:r>
          </a:p>
          <a:p>
            <a:pPr marL="274320" indent="-274320" fontAlgn="auto">
              <a:spcAft>
                <a:spcPts val="0"/>
              </a:spcAft>
              <a:buFont typeface="Wingdings 3"/>
              <a:buNone/>
              <a:defRPr/>
            </a:pPr>
            <a:r>
              <a:rPr lang="en-US" sz="2200" dirty="0">
                <a:latin typeface="Lucida Console" pitchFamily="49" charset="0"/>
                <a:ea typeface="+mn-ea"/>
              </a:rPr>
              <a:t>} Node;</a:t>
            </a:r>
          </a:p>
          <a:p>
            <a:pPr marL="274320" indent="-274320" fontAlgn="auto">
              <a:spcAft>
                <a:spcPts val="0"/>
              </a:spcAft>
              <a:buFont typeface="Wingdings 3"/>
              <a:buNone/>
              <a:defRPr/>
            </a:pPr>
            <a:endParaRPr lang="en-US" sz="2200" dirty="0">
              <a:latin typeface="Lucida Console" pitchFamily="49" charset="0"/>
              <a:ea typeface="+mn-ea"/>
            </a:endParaRPr>
          </a:p>
          <a:p>
            <a:pPr marL="274320" indent="-274320" fontAlgn="auto">
              <a:spcAft>
                <a:spcPts val="0"/>
              </a:spcAft>
              <a:buFont typeface="Wingdings 3"/>
              <a:buNone/>
              <a:defRPr/>
            </a:pPr>
            <a:r>
              <a:rPr lang="en-US" sz="2200" dirty="0" err="1">
                <a:latin typeface="Lucida Console" pitchFamily="49" charset="0"/>
                <a:ea typeface="+mn-ea"/>
              </a:rPr>
              <a:t>int</a:t>
            </a:r>
            <a:r>
              <a:rPr lang="en-US" sz="2200" dirty="0">
                <a:latin typeface="Lucida Console" pitchFamily="49" charset="0"/>
                <a:ea typeface="+mn-ea"/>
              </a:rPr>
              <a:t> </a:t>
            </a:r>
            <a:r>
              <a:rPr lang="en-US" sz="2200" dirty="0" err="1">
                <a:latin typeface="Lucida Console" pitchFamily="49" charset="0"/>
                <a:ea typeface="+mn-ea"/>
              </a:rPr>
              <a:t>findLastNodeValue</a:t>
            </a:r>
            <a:r>
              <a:rPr lang="en-US" sz="2200" dirty="0">
                <a:latin typeface="Lucida Console" pitchFamily="49" charset="0"/>
                <a:ea typeface="+mn-ea"/>
              </a:rPr>
              <a:t>(Node* head) {</a:t>
            </a:r>
          </a:p>
          <a:p>
            <a:pPr marL="274320" indent="-274320" fontAlgn="auto">
              <a:spcAft>
                <a:spcPts val="0"/>
              </a:spcAft>
              <a:buFont typeface="Wingdings 3"/>
              <a:buNone/>
              <a:defRPr/>
            </a:pPr>
            <a:r>
              <a:rPr lang="en-US" sz="2200" dirty="0">
                <a:latin typeface="Lucida Console" pitchFamily="49" charset="0"/>
                <a:ea typeface="+mn-ea"/>
              </a:rPr>
              <a:t>	while (head-&gt;next != NULL) { /* Expect NPR */</a:t>
            </a:r>
          </a:p>
          <a:p>
            <a:pPr marL="274320" indent="-274320" fontAlgn="auto">
              <a:spcAft>
                <a:spcPts val="0"/>
              </a:spcAft>
              <a:buFont typeface="Wingdings 3"/>
              <a:buNone/>
              <a:defRPr/>
            </a:pPr>
            <a:r>
              <a:rPr lang="en-US" sz="2200" dirty="0">
                <a:latin typeface="Lucida Console" pitchFamily="49" charset="0"/>
                <a:ea typeface="+mn-ea"/>
              </a:rPr>
              <a:t>		head = head-&gt;next;</a:t>
            </a:r>
          </a:p>
          <a:p>
            <a:pPr marL="274320" indent="-274320" fontAlgn="auto">
              <a:spcAft>
                <a:spcPts val="0"/>
              </a:spcAft>
              <a:buFont typeface="Wingdings 3"/>
              <a:buNone/>
              <a:defRPr/>
            </a:pPr>
            <a:r>
              <a:rPr lang="en-US" sz="2200" dirty="0">
                <a:latin typeface="Lucida Console" pitchFamily="49" charset="0"/>
                <a:ea typeface="+mn-ea"/>
              </a:rPr>
              <a:t>	}</a:t>
            </a:r>
          </a:p>
          <a:p>
            <a:pPr marL="274320" indent="-274320" fontAlgn="auto">
              <a:spcAft>
                <a:spcPts val="0"/>
              </a:spcAft>
              <a:buFont typeface="Wingdings 3"/>
              <a:buNone/>
              <a:defRPr/>
            </a:pPr>
            <a:r>
              <a:rPr lang="en-US" sz="2200" dirty="0">
                <a:latin typeface="Lucida Console" pitchFamily="49" charset="0"/>
                <a:ea typeface="+mn-ea"/>
              </a:rPr>
              <a:t>	return head-&gt;</a:t>
            </a:r>
            <a:r>
              <a:rPr lang="en-US" sz="2200" dirty="0" err="1">
                <a:latin typeface="Lucida Console" pitchFamily="49" charset="0"/>
                <a:ea typeface="+mn-ea"/>
              </a:rPr>
              <a:t>val</a:t>
            </a:r>
            <a:r>
              <a:rPr lang="en-US" sz="2200" dirty="0">
                <a:latin typeface="Lucida Console" pitchFamily="49" charset="0"/>
                <a:ea typeface="+mn-ea"/>
              </a:rPr>
              <a:t>; /* Expect ZPR */</a:t>
            </a:r>
          </a:p>
          <a:p>
            <a:pPr marL="274320" indent="-274320" fontAlgn="auto">
              <a:spcAft>
                <a:spcPts val="0"/>
              </a:spcAft>
              <a:buFont typeface="Wingdings 3"/>
              <a:buNone/>
              <a:defRPr/>
            </a:pPr>
            <a:r>
              <a:rPr lang="en-US" sz="2200" dirty="0">
                <a:latin typeface="Lucida Console" pitchFamily="49" charset="0"/>
                <a:ea typeface="+mn-ea"/>
              </a:rPr>
              <a:t>}</a:t>
            </a:r>
          </a:p>
        </p:txBody>
      </p:sp>
      <p:sp>
        <p:nvSpPr>
          <p:cNvPr id="6" name="Line Callout 1 5"/>
          <p:cNvSpPr/>
          <p:nvPr/>
        </p:nvSpPr>
        <p:spPr>
          <a:xfrm>
            <a:off x="6019800" y="3200400"/>
            <a:ext cx="2667000" cy="457200"/>
          </a:xfrm>
          <a:prstGeom prst="borderCallout1">
            <a:avLst>
              <a:gd name="adj1" fmla="val 54464"/>
              <a:gd name="adj2" fmla="val -374"/>
              <a:gd name="adj3" fmla="val 155357"/>
              <a:gd name="adj4" fmla="val -3527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if </a:t>
            </a:r>
            <a:r>
              <a:rPr lang="en-US" sz="2000" dirty="0">
                <a:latin typeface="Lucida Console" pitchFamily="49" charset="0"/>
              </a:rPr>
              <a:t>head</a:t>
            </a:r>
            <a:r>
              <a:rPr lang="en-US" dirty="0"/>
              <a:t> is </a:t>
            </a:r>
            <a:r>
              <a:rPr lang="en-US" sz="2000" dirty="0">
                <a:latin typeface="Lucida Console" pitchFamily="49" charset="0"/>
              </a:rPr>
              <a:t>NULL</a:t>
            </a:r>
            <a:r>
              <a:rPr lang="en-US" dirty="0"/>
              <a:t>?</a:t>
            </a:r>
          </a:p>
        </p:txBody>
      </p:sp>
    </p:spTree>
    <p:extLst>
      <p:ext uri="{BB962C8B-B14F-4D97-AF65-F5344CB8AC3E}">
        <p14:creationId xmlns:p14="http://schemas.microsoft.com/office/powerpoint/2010/main" val="426305533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atin typeface="Bookman Old Style" charset="0"/>
              </a:rPr>
              <a:t>Using memory that you don</a:t>
            </a:r>
            <a:r>
              <a:rPr lang="ja-JP" altLang="en-US">
                <a:latin typeface="Bookman Old Style" charset="0"/>
              </a:rPr>
              <a:t>’</a:t>
            </a:r>
            <a:r>
              <a:rPr lang="en-US">
                <a:latin typeface="Bookman Old Style" charset="0"/>
              </a:rPr>
              <a:t>t own</a:t>
            </a:r>
          </a:p>
        </p:txBody>
      </p:sp>
      <p:sp>
        <p:nvSpPr>
          <p:cNvPr id="5" name="Content Placeholder 4"/>
          <p:cNvSpPr>
            <a:spLocks noGrp="1"/>
          </p:cNvSpPr>
          <p:nvPr>
            <p:ph sz="quarter" idx="1"/>
          </p:nvPr>
        </p:nvSpPr>
        <p:spPr>
          <a:xfrm>
            <a:off x="0" y="1219200"/>
            <a:ext cx="9144000" cy="4937125"/>
          </a:xfrm>
        </p:spPr>
        <p:txBody>
          <a:bodyPr>
            <a:normAutofit/>
          </a:bodyPr>
          <a:lstStyle/>
          <a:p>
            <a:pPr>
              <a:lnSpc>
                <a:spcPct val="80000"/>
              </a:lnSpc>
            </a:pPr>
            <a:r>
              <a:rPr lang="en-US" sz="2400">
                <a:latin typeface="Gill Sans MT" charset="0"/>
              </a:rPr>
              <a:t>Invalid pointer read/write</a:t>
            </a:r>
          </a:p>
          <a:p>
            <a:pPr lvl="1">
              <a:lnSpc>
                <a:spcPct val="80000"/>
              </a:lnSpc>
            </a:pPr>
            <a:r>
              <a:rPr lang="en-US" sz="2000">
                <a:latin typeface="Gill Sans MT" charset="0"/>
              </a:rPr>
              <a:t>Pointer to memory that hasn</a:t>
            </a:r>
            <a:r>
              <a:rPr lang="ja-JP" altLang="en-US" sz="2000">
                <a:latin typeface="Gill Sans MT" charset="0"/>
              </a:rPr>
              <a:t>’</a:t>
            </a:r>
            <a:r>
              <a:rPr lang="en-US" sz="2000">
                <a:latin typeface="Gill Sans MT" charset="0"/>
              </a:rPr>
              <a:t>t been allocated to program</a:t>
            </a:r>
            <a:endParaRPr lang="en-US" sz="1800">
              <a:latin typeface="Gill Sans MT" charset="0"/>
            </a:endParaRPr>
          </a:p>
          <a:p>
            <a:pPr>
              <a:lnSpc>
                <a:spcPct val="80000"/>
              </a:lnSpc>
              <a:buFont typeface="Wingdings 3" charset="0"/>
              <a:buNone/>
            </a:pPr>
            <a:endParaRPr lang="en-US" sz="2000">
              <a:latin typeface="Lucida Console" charset="0"/>
            </a:endParaRPr>
          </a:p>
          <a:p>
            <a:pPr>
              <a:lnSpc>
                <a:spcPct val="80000"/>
              </a:lnSpc>
              <a:buFont typeface="Wingdings 3" charset="0"/>
              <a:buNone/>
            </a:pPr>
            <a:r>
              <a:rPr lang="en-US" sz="2000">
                <a:latin typeface="Lucida Console" charset="0"/>
              </a:rPr>
              <a:t>void genIPR() {</a:t>
            </a:r>
          </a:p>
          <a:p>
            <a:pPr>
              <a:lnSpc>
                <a:spcPct val="80000"/>
              </a:lnSpc>
              <a:buFont typeface="Wingdings 3" charset="0"/>
              <a:buNone/>
            </a:pPr>
            <a:r>
              <a:rPr lang="en-US" sz="2000">
                <a:latin typeface="Lucida Console" charset="0"/>
              </a:rPr>
              <a:t>	int *ipr = (int *) malloc(4 * sizeof(int));</a:t>
            </a:r>
          </a:p>
          <a:p>
            <a:pPr>
              <a:lnSpc>
                <a:spcPct val="80000"/>
              </a:lnSpc>
              <a:buFont typeface="Wingdings 3" charset="0"/>
              <a:buNone/>
            </a:pPr>
            <a:r>
              <a:rPr lang="en-US" sz="2000">
                <a:latin typeface="Lucida Console" charset="0"/>
              </a:rPr>
              <a:t>	int i, j;</a:t>
            </a:r>
          </a:p>
          <a:p>
            <a:pPr>
              <a:lnSpc>
                <a:spcPct val="80000"/>
              </a:lnSpc>
              <a:buFont typeface="Wingdings 3" charset="0"/>
              <a:buNone/>
            </a:pPr>
            <a:r>
              <a:rPr lang="pt-BR" sz="2000">
                <a:latin typeface="Lucida Console" charset="0"/>
              </a:rPr>
              <a:t>	i = *(ipr - 1000); j = *(ipr + 1000); /* Expect IPR */</a:t>
            </a:r>
          </a:p>
          <a:p>
            <a:pPr>
              <a:lnSpc>
                <a:spcPct val="80000"/>
              </a:lnSpc>
              <a:buFont typeface="Wingdings 3" charset="0"/>
              <a:buNone/>
            </a:pPr>
            <a:r>
              <a:rPr lang="en-US" sz="2000">
                <a:latin typeface="Lucida Console" charset="0"/>
              </a:rPr>
              <a:t>	free(ipr);</a:t>
            </a:r>
          </a:p>
          <a:p>
            <a:pPr>
              <a:lnSpc>
                <a:spcPct val="80000"/>
              </a:lnSpc>
              <a:buFont typeface="Wingdings 3" charset="0"/>
              <a:buNone/>
            </a:pPr>
            <a:r>
              <a:rPr lang="en-US" sz="2000">
                <a:latin typeface="Lucida Console" charset="0"/>
              </a:rPr>
              <a:t>}</a:t>
            </a:r>
          </a:p>
          <a:p>
            <a:pPr>
              <a:lnSpc>
                <a:spcPct val="80000"/>
              </a:lnSpc>
              <a:buFont typeface="Wingdings 3" charset="0"/>
              <a:buNone/>
            </a:pPr>
            <a:endParaRPr lang="en-US" sz="2000">
              <a:latin typeface="Lucida Console" charset="0"/>
            </a:endParaRPr>
          </a:p>
          <a:p>
            <a:pPr>
              <a:lnSpc>
                <a:spcPct val="80000"/>
              </a:lnSpc>
              <a:buFont typeface="Wingdings 3" charset="0"/>
              <a:buNone/>
            </a:pPr>
            <a:r>
              <a:rPr lang="en-US" sz="2000">
                <a:latin typeface="Lucida Console" charset="0"/>
              </a:rPr>
              <a:t>void genIPW() {</a:t>
            </a:r>
          </a:p>
          <a:p>
            <a:pPr>
              <a:lnSpc>
                <a:spcPct val="80000"/>
              </a:lnSpc>
              <a:buFont typeface="Wingdings 3" charset="0"/>
              <a:buNone/>
            </a:pPr>
            <a:r>
              <a:rPr lang="en-US" sz="2000">
                <a:latin typeface="Lucida Console" charset="0"/>
              </a:rPr>
              <a:t>	int *ipw = (int *) malloc(5 * sizeof(int));</a:t>
            </a:r>
          </a:p>
          <a:p>
            <a:pPr>
              <a:lnSpc>
                <a:spcPct val="80000"/>
              </a:lnSpc>
              <a:buFont typeface="Wingdings 3" charset="0"/>
              <a:buNone/>
            </a:pPr>
            <a:r>
              <a:rPr lang="en-US" sz="2000">
                <a:latin typeface="Lucida Console" charset="0"/>
              </a:rPr>
              <a:t>	*(ipw - 1000) = 0; *(ipw + 1000) = 0; /* Expect IPW */</a:t>
            </a:r>
          </a:p>
          <a:p>
            <a:pPr>
              <a:lnSpc>
                <a:spcPct val="80000"/>
              </a:lnSpc>
              <a:buFont typeface="Wingdings 3" charset="0"/>
              <a:buNone/>
            </a:pPr>
            <a:r>
              <a:rPr lang="en-US" sz="2000">
                <a:latin typeface="Lucida Console" charset="0"/>
              </a:rPr>
              <a:t>	free(ipw);</a:t>
            </a:r>
          </a:p>
          <a:p>
            <a:pPr>
              <a:lnSpc>
                <a:spcPct val="80000"/>
              </a:lnSpc>
              <a:buFont typeface="Wingdings 3" charset="0"/>
              <a:buNone/>
            </a:pPr>
            <a:r>
              <a:rPr lang="en-US" sz="2000">
                <a:latin typeface="Lucida Console" charset="0"/>
              </a:rPr>
              <a:t>}</a:t>
            </a:r>
          </a:p>
        </p:txBody>
      </p:sp>
    </p:spTree>
    <p:extLst>
      <p:ext uri="{BB962C8B-B14F-4D97-AF65-F5344CB8AC3E}">
        <p14:creationId xmlns:p14="http://schemas.microsoft.com/office/powerpoint/2010/main" val="16710316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atin typeface="Bookman Old Style" charset="0"/>
              </a:rPr>
              <a:t>Using memory that you don</a:t>
            </a:r>
            <a:r>
              <a:rPr lang="ja-JP" altLang="en-US">
                <a:latin typeface="Bookman Old Style" charset="0"/>
              </a:rPr>
              <a:t>’</a:t>
            </a:r>
            <a:r>
              <a:rPr lang="en-US">
                <a:latin typeface="Bookman Old Style" charset="0"/>
              </a:rPr>
              <a:t>t own</a:t>
            </a:r>
          </a:p>
        </p:txBody>
      </p:sp>
      <p:sp>
        <p:nvSpPr>
          <p:cNvPr id="21509" name="Content Placeholder 4"/>
          <p:cNvSpPr>
            <a:spLocks noGrp="1"/>
          </p:cNvSpPr>
          <p:nvPr>
            <p:ph sz="quarter" idx="1"/>
          </p:nvPr>
        </p:nvSpPr>
        <p:spPr>
          <a:xfrm>
            <a:off x="228600" y="1219200"/>
            <a:ext cx="8686800" cy="4937125"/>
          </a:xfrm>
        </p:spPr>
        <p:txBody>
          <a:bodyPr>
            <a:normAutofit lnSpcReduction="10000"/>
          </a:bodyPr>
          <a:lstStyle/>
          <a:p>
            <a:r>
              <a:rPr lang="en-US" sz="2400">
                <a:latin typeface="Gill Sans MT" charset="0"/>
              </a:rPr>
              <a:t>Common error in 64-bit applications:</a:t>
            </a:r>
          </a:p>
          <a:p>
            <a:pPr lvl="1"/>
            <a:r>
              <a:rPr lang="en-US" sz="1700">
                <a:latin typeface="Lucida Console" charset="0"/>
              </a:rPr>
              <a:t>int</a:t>
            </a:r>
            <a:r>
              <a:rPr lang="en-US">
                <a:latin typeface="Gill Sans MT" charset="0"/>
              </a:rPr>
              <a:t>s are 4 bytes but pointers are 8 bytes</a:t>
            </a:r>
          </a:p>
          <a:p>
            <a:pPr lvl="1"/>
            <a:r>
              <a:rPr lang="en-US">
                <a:latin typeface="Gill Sans MT" charset="0"/>
              </a:rPr>
              <a:t>If prototype of </a:t>
            </a:r>
            <a:r>
              <a:rPr lang="en-US" sz="1700">
                <a:latin typeface="Lucida Console" charset="0"/>
              </a:rPr>
              <a:t>malloc()</a:t>
            </a:r>
            <a:r>
              <a:rPr lang="en-US">
                <a:latin typeface="Gill Sans MT" charset="0"/>
              </a:rPr>
              <a:t> not provided, return value will be cast to a 4-byte </a:t>
            </a:r>
            <a:r>
              <a:rPr lang="en-US" sz="1700">
                <a:latin typeface="Lucida Console" charset="0"/>
              </a:rPr>
              <a:t>int</a:t>
            </a:r>
          </a:p>
          <a:p>
            <a:pPr lvl="1"/>
            <a:endParaRPr lang="en-US">
              <a:latin typeface="Gill Sans MT" charset="0"/>
            </a:endParaRPr>
          </a:p>
          <a:p>
            <a:pPr>
              <a:buFont typeface="Wingdings 3" charset="0"/>
              <a:buNone/>
            </a:pPr>
            <a:r>
              <a:rPr lang="en-US" sz="2000">
                <a:latin typeface="Lucida Console" charset="0"/>
              </a:rPr>
              <a:t>/*Forgot to #include &lt;malloc.h&gt;, &lt;stdlib.h&gt;</a:t>
            </a:r>
          </a:p>
          <a:p>
            <a:pPr>
              <a:buFont typeface="Wingdings 3" charset="0"/>
              <a:buNone/>
            </a:pPr>
            <a:r>
              <a:rPr lang="en-US" sz="2000">
                <a:latin typeface="Lucida Console" charset="0"/>
              </a:rPr>
              <a:t>  in a 64-bit application*/</a:t>
            </a:r>
          </a:p>
          <a:p>
            <a:pPr>
              <a:buFont typeface="Wingdings 3" charset="0"/>
              <a:buNone/>
            </a:pPr>
            <a:r>
              <a:rPr lang="en-US" sz="2000">
                <a:latin typeface="Lucida Console" charset="0"/>
              </a:rPr>
              <a:t>void illegalPointer() {</a:t>
            </a:r>
          </a:p>
          <a:p>
            <a:pPr>
              <a:buFont typeface="Wingdings 3" charset="0"/>
              <a:buNone/>
            </a:pPr>
            <a:r>
              <a:rPr lang="en-US" sz="2000">
                <a:latin typeface="Lucida Console" charset="0"/>
              </a:rPr>
              <a:t>	int *pi = (int*) malloc(4 * sizeof(int));</a:t>
            </a:r>
          </a:p>
          <a:p>
            <a:pPr>
              <a:buFont typeface="Wingdings 3" charset="0"/>
              <a:buNone/>
            </a:pPr>
            <a:r>
              <a:rPr lang="en-US" sz="2000">
                <a:latin typeface="Lucida Console" charset="0"/>
              </a:rPr>
              <a:t>	pi[0] = 10; /* Expect IPW */</a:t>
            </a:r>
          </a:p>
          <a:p>
            <a:pPr>
              <a:buFont typeface="Wingdings 3" charset="0"/>
              <a:buNone/>
            </a:pPr>
            <a:r>
              <a:rPr lang="en-US" sz="2000">
                <a:latin typeface="Lucida Console" charset="0"/>
              </a:rPr>
              <a:t>	printf("Array value = %d\n", pi[0]); /* Expect IPR */</a:t>
            </a:r>
          </a:p>
          <a:p>
            <a:pPr>
              <a:buFont typeface="Wingdings 3" charset="0"/>
              <a:buNone/>
            </a:pPr>
            <a:r>
              <a:rPr lang="en-US" sz="2000">
                <a:latin typeface="Lucida Console" charset="0"/>
              </a:rPr>
              <a:t>}</a:t>
            </a:r>
          </a:p>
        </p:txBody>
      </p:sp>
      <p:sp>
        <p:nvSpPr>
          <p:cNvPr id="6" name="Line Callout 1 5"/>
          <p:cNvSpPr/>
          <p:nvPr/>
        </p:nvSpPr>
        <p:spPr>
          <a:xfrm>
            <a:off x="4038600" y="2590800"/>
            <a:ext cx="4648200" cy="685800"/>
          </a:xfrm>
          <a:prstGeom prst="borderCallout1">
            <a:avLst>
              <a:gd name="adj1" fmla="val 47321"/>
              <a:gd name="adj2" fmla="val 98"/>
              <a:gd name="adj3" fmla="val 279167"/>
              <a:gd name="adj4" fmla="val -1023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Gill Sans MT" charset="0"/>
                <a:ea typeface="ＭＳ Ｐゴシック" charset="0"/>
              </a:rPr>
              <a:t>Four bytes will be lopped off this value – resulting in an invalid pointer value</a:t>
            </a:r>
          </a:p>
        </p:txBody>
      </p:sp>
    </p:spTree>
    <p:extLst>
      <p:ext uri="{BB962C8B-B14F-4D97-AF65-F5344CB8AC3E}">
        <p14:creationId xmlns:p14="http://schemas.microsoft.com/office/powerpoint/2010/main" val="3978770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atin typeface="Bookman Old Style" charset="0"/>
              </a:rPr>
              <a:t>Using memory that you don</a:t>
            </a:r>
            <a:r>
              <a:rPr lang="ja-JP" altLang="en-US">
                <a:latin typeface="Bookman Old Style" charset="0"/>
              </a:rPr>
              <a:t>’</a:t>
            </a:r>
            <a:r>
              <a:rPr lang="en-US">
                <a:latin typeface="Bookman Old Style" charset="0"/>
              </a:rPr>
              <a:t>t own</a:t>
            </a:r>
          </a:p>
        </p:txBody>
      </p:sp>
      <p:sp>
        <p:nvSpPr>
          <p:cNvPr id="5" name="Content Placeholder 4"/>
          <p:cNvSpPr>
            <a:spLocks noGrp="1"/>
          </p:cNvSpPr>
          <p:nvPr>
            <p:ph sz="quarter" idx="1"/>
          </p:nvPr>
        </p:nvSpPr>
        <p:spPr>
          <a:xfrm>
            <a:off x="457200" y="1219200"/>
            <a:ext cx="8229600" cy="4937125"/>
          </a:xfrm>
        </p:spPr>
        <p:txBody>
          <a:bodyPr>
            <a:normAutofit fontScale="85000" lnSpcReduction="20000"/>
          </a:bodyPr>
          <a:lstStyle/>
          <a:p>
            <a:pPr marL="274320" indent="-274320" fontAlgn="auto">
              <a:spcAft>
                <a:spcPts val="0"/>
              </a:spcAft>
              <a:buFont typeface="Wingdings 3"/>
              <a:buChar char=""/>
              <a:defRPr/>
            </a:pPr>
            <a:r>
              <a:rPr lang="en-US" sz="2800" dirty="0">
                <a:ea typeface="+mn-ea"/>
              </a:rPr>
              <a:t>Free memory read/write</a:t>
            </a:r>
          </a:p>
          <a:p>
            <a:pPr marL="548640" lvl="1" indent="-274320" fontAlgn="auto">
              <a:spcAft>
                <a:spcPts val="0"/>
              </a:spcAft>
              <a:buFont typeface="Wingdings 3"/>
              <a:buChar char=""/>
              <a:defRPr/>
            </a:pPr>
            <a:r>
              <a:rPr lang="en-US" sz="2400" dirty="0">
                <a:ea typeface="+mn-ea"/>
              </a:rPr>
              <a:t>Access of memory that has been freed earlier</a:t>
            </a:r>
          </a:p>
          <a:p>
            <a:pPr marL="274320" indent="-274320" fontAlgn="auto">
              <a:spcAft>
                <a:spcPts val="0"/>
              </a:spcAft>
              <a:buFont typeface="Wingdings 3"/>
              <a:buNone/>
              <a:defRPr/>
            </a:pP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init_array</a:t>
            </a:r>
            <a:r>
              <a:rPr lang="en-US" sz="2400" dirty="0">
                <a:latin typeface="Lucida Console" pitchFamily="49" charset="0"/>
                <a:ea typeface="+mn-ea"/>
              </a:rPr>
              <a:t>(</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ptr</a:t>
            </a:r>
            <a:r>
              <a:rPr lang="en-US" sz="2400" dirty="0">
                <a:latin typeface="Lucida Console" pitchFamily="49" charset="0"/>
                <a:ea typeface="+mn-ea"/>
              </a:rPr>
              <a:t>, </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new_size</a:t>
            </a:r>
            <a:r>
              <a:rPr lang="en-US" sz="2400" dirty="0">
                <a:latin typeface="Lucida Console" pitchFamily="49" charset="0"/>
                <a:ea typeface="+mn-ea"/>
              </a:rPr>
              <a:t>) {</a:t>
            </a:r>
          </a:p>
          <a:p>
            <a:pPr marL="274320" indent="-274320" fontAlgn="auto">
              <a:spcAft>
                <a:spcPts val="0"/>
              </a:spcAft>
              <a:buFont typeface="Wingdings 3"/>
              <a:buNone/>
              <a:defRPr/>
            </a:pPr>
            <a:r>
              <a:rPr lang="en-US" sz="2400" dirty="0">
                <a:latin typeface="Lucida Console" pitchFamily="49" charset="0"/>
                <a:ea typeface="+mn-ea"/>
              </a:rPr>
              <a:t>	</a:t>
            </a:r>
            <a:r>
              <a:rPr lang="en-US" sz="2400" dirty="0" err="1">
                <a:latin typeface="Lucida Console" pitchFamily="49" charset="0"/>
                <a:ea typeface="+mn-ea"/>
              </a:rPr>
              <a:t>ptr</a:t>
            </a:r>
            <a:r>
              <a:rPr lang="en-US" sz="2400" dirty="0">
                <a:latin typeface="Lucida Console" pitchFamily="49" charset="0"/>
                <a:ea typeface="+mn-ea"/>
              </a:rPr>
              <a:t> = (</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realloc</a:t>
            </a:r>
            <a:r>
              <a:rPr lang="en-US" sz="2400" dirty="0">
                <a:latin typeface="Lucida Console" pitchFamily="49" charset="0"/>
                <a:ea typeface="+mn-ea"/>
              </a:rPr>
              <a:t>(</a:t>
            </a:r>
            <a:r>
              <a:rPr lang="en-US" sz="2400" dirty="0" err="1">
                <a:latin typeface="Lucida Console" pitchFamily="49" charset="0"/>
                <a:ea typeface="+mn-ea"/>
              </a:rPr>
              <a:t>ptr</a:t>
            </a:r>
            <a:r>
              <a:rPr lang="en-US" sz="2400" dirty="0">
                <a:latin typeface="Lucida Console" pitchFamily="49" charset="0"/>
                <a:ea typeface="+mn-ea"/>
              </a:rPr>
              <a:t>, </a:t>
            </a:r>
            <a:r>
              <a:rPr lang="en-US" sz="2400" dirty="0" err="1">
                <a:latin typeface="Lucida Console" pitchFamily="49" charset="0"/>
                <a:ea typeface="+mn-ea"/>
              </a:rPr>
              <a:t>new_size</a:t>
            </a:r>
            <a:r>
              <a:rPr lang="en-US" sz="2400" dirty="0">
                <a:latin typeface="Lucida Console" pitchFamily="49" charset="0"/>
                <a:ea typeface="+mn-ea"/>
              </a:rPr>
              <a:t>*</a:t>
            </a:r>
            <a:r>
              <a:rPr lang="en-US" sz="2400" dirty="0" err="1">
                <a:latin typeface="Lucida Console" pitchFamily="49" charset="0"/>
                <a:ea typeface="+mn-ea"/>
              </a:rPr>
              <a:t>sizeof</a:t>
            </a:r>
            <a:r>
              <a:rPr lang="en-US" sz="2400" dirty="0">
                <a:latin typeface="Lucida Console" pitchFamily="49" charset="0"/>
                <a:ea typeface="+mn-ea"/>
              </a:rPr>
              <a:t>(</a:t>
            </a:r>
            <a:r>
              <a:rPr lang="en-US" sz="2400" dirty="0" err="1">
                <a:latin typeface="Lucida Console" pitchFamily="49" charset="0"/>
                <a:ea typeface="+mn-ea"/>
              </a:rPr>
              <a:t>int</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a:t>
            </a:r>
            <a:r>
              <a:rPr lang="en-US" sz="2400" dirty="0" err="1">
                <a:latin typeface="Lucida Console" pitchFamily="49" charset="0"/>
                <a:ea typeface="+mn-ea"/>
              </a:rPr>
              <a:t>memset</a:t>
            </a:r>
            <a:r>
              <a:rPr lang="en-US" sz="2400" dirty="0">
                <a:latin typeface="Lucida Console" pitchFamily="49" charset="0"/>
                <a:ea typeface="+mn-ea"/>
              </a:rPr>
              <a:t>(</a:t>
            </a:r>
            <a:r>
              <a:rPr lang="en-US" sz="2400" dirty="0" err="1">
                <a:latin typeface="Lucida Console" pitchFamily="49" charset="0"/>
                <a:ea typeface="+mn-ea"/>
              </a:rPr>
              <a:t>ptr</a:t>
            </a:r>
            <a:r>
              <a:rPr lang="en-US" sz="2400" dirty="0">
                <a:latin typeface="Lucida Console" pitchFamily="49" charset="0"/>
                <a:ea typeface="+mn-ea"/>
              </a:rPr>
              <a:t>, 0, </a:t>
            </a:r>
            <a:r>
              <a:rPr lang="en-US" sz="2400" dirty="0" err="1">
                <a:latin typeface="Lucida Console" pitchFamily="49" charset="0"/>
                <a:ea typeface="+mn-ea"/>
              </a:rPr>
              <a:t>new_size</a:t>
            </a:r>
            <a:r>
              <a:rPr lang="en-US" sz="2400" dirty="0">
                <a:latin typeface="Lucida Console" pitchFamily="49" charset="0"/>
                <a:ea typeface="+mn-ea"/>
              </a:rPr>
              <a:t>*</a:t>
            </a:r>
            <a:r>
              <a:rPr lang="en-US" sz="2400" dirty="0" err="1">
                <a:latin typeface="Lucida Console" pitchFamily="49" charset="0"/>
                <a:ea typeface="+mn-ea"/>
              </a:rPr>
              <a:t>sizeof</a:t>
            </a:r>
            <a:r>
              <a:rPr lang="en-US" sz="2400" dirty="0">
                <a:latin typeface="Lucida Console" pitchFamily="49" charset="0"/>
                <a:ea typeface="+mn-ea"/>
              </a:rPr>
              <a:t>(</a:t>
            </a:r>
            <a:r>
              <a:rPr lang="en-US" sz="2400" dirty="0" err="1">
                <a:latin typeface="Lucida Console" pitchFamily="49" charset="0"/>
                <a:ea typeface="+mn-ea"/>
              </a:rPr>
              <a:t>int</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return </a:t>
            </a:r>
            <a:r>
              <a:rPr lang="en-US" sz="2400" dirty="0" err="1">
                <a:latin typeface="Lucida Console" pitchFamily="49" charset="0"/>
                <a:ea typeface="+mn-ea"/>
              </a:rPr>
              <a:t>ptr</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a:t>
            </a:r>
          </a:p>
          <a:p>
            <a:pPr marL="274320" indent="-274320" fontAlgn="auto">
              <a:spcAft>
                <a:spcPts val="0"/>
              </a:spcAft>
              <a:buFont typeface="Wingdings 3"/>
              <a:buNone/>
              <a:defRPr/>
            </a:pP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fill_fibonacci</a:t>
            </a:r>
            <a:r>
              <a:rPr lang="en-US" sz="2400" dirty="0">
                <a:latin typeface="Lucida Console" pitchFamily="49" charset="0"/>
                <a:ea typeface="+mn-ea"/>
              </a:rPr>
              <a:t>(</a:t>
            </a:r>
            <a:r>
              <a:rPr lang="en-US" sz="2400" dirty="0" err="1">
                <a:latin typeface="Lucida Console" pitchFamily="49" charset="0"/>
                <a:ea typeface="+mn-ea"/>
              </a:rPr>
              <a:t>int</a:t>
            </a:r>
            <a:r>
              <a:rPr lang="en-US" sz="2400" dirty="0">
                <a:latin typeface="Lucida Console" pitchFamily="49" charset="0"/>
                <a:ea typeface="+mn-ea"/>
              </a:rPr>
              <a:t> *fib, </a:t>
            </a:r>
            <a:r>
              <a:rPr lang="en-US" sz="2400" dirty="0" err="1">
                <a:latin typeface="Lucida Console" pitchFamily="49" charset="0"/>
                <a:ea typeface="+mn-ea"/>
              </a:rPr>
              <a:t>int</a:t>
            </a:r>
            <a:r>
              <a:rPr lang="en-US" sz="2400" dirty="0">
                <a:latin typeface="Lucida Console" pitchFamily="49" charset="0"/>
                <a:ea typeface="+mn-ea"/>
              </a:rPr>
              <a:t> size) {</a:t>
            </a:r>
          </a:p>
          <a:p>
            <a:pPr marL="274320" indent="-274320" fontAlgn="auto">
              <a:spcAft>
                <a:spcPts val="0"/>
              </a:spcAft>
              <a:buFont typeface="Wingdings 3"/>
              <a:buNone/>
              <a:defRPr/>
            </a:pPr>
            <a:r>
              <a:rPr lang="en-US" sz="2400" dirty="0">
                <a:latin typeface="Lucida Console" pitchFamily="49" charset="0"/>
                <a:ea typeface="+mn-ea"/>
              </a:rPr>
              <a:t>	</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i</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 oops, forgot: fib = */ </a:t>
            </a:r>
            <a:r>
              <a:rPr lang="en-US" sz="2400" dirty="0" err="1">
                <a:latin typeface="Lucida Console" pitchFamily="49" charset="0"/>
                <a:ea typeface="+mn-ea"/>
              </a:rPr>
              <a:t>init_array</a:t>
            </a:r>
            <a:r>
              <a:rPr lang="en-US" sz="2400" dirty="0">
                <a:latin typeface="Lucida Console" pitchFamily="49" charset="0"/>
                <a:ea typeface="+mn-ea"/>
              </a:rPr>
              <a:t>(fib, size);</a:t>
            </a:r>
          </a:p>
          <a:p>
            <a:pPr marL="274320" indent="-274320" fontAlgn="auto">
              <a:spcAft>
                <a:spcPts val="0"/>
              </a:spcAft>
              <a:buFont typeface="Wingdings 3"/>
              <a:buNone/>
              <a:defRPr/>
            </a:pPr>
            <a:r>
              <a:rPr lang="en-US" sz="2400" dirty="0">
                <a:latin typeface="Lucida Console" pitchFamily="49" charset="0"/>
                <a:ea typeface="+mn-ea"/>
              </a:rPr>
              <a:t>	/* fib[0] = 0; */ fib[1] = 1;</a:t>
            </a:r>
          </a:p>
          <a:p>
            <a:pPr marL="274320" indent="-274320" fontAlgn="auto">
              <a:spcAft>
                <a:spcPts val="0"/>
              </a:spcAft>
              <a:buFont typeface="Wingdings 3"/>
              <a:buNone/>
              <a:defRPr/>
            </a:pPr>
            <a:r>
              <a:rPr lang="en-US" sz="2400" dirty="0">
                <a:latin typeface="Lucida Console" pitchFamily="49" charset="0"/>
                <a:ea typeface="+mn-ea"/>
              </a:rPr>
              <a:t>	for (</a:t>
            </a:r>
            <a:r>
              <a:rPr lang="en-US" sz="2400" dirty="0" err="1">
                <a:latin typeface="Lucida Console" pitchFamily="49" charset="0"/>
                <a:ea typeface="+mn-ea"/>
              </a:rPr>
              <a:t>i</a:t>
            </a:r>
            <a:r>
              <a:rPr lang="en-US" sz="2400" dirty="0">
                <a:latin typeface="Lucida Console" pitchFamily="49" charset="0"/>
                <a:ea typeface="+mn-ea"/>
              </a:rPr>
              <a:t>=2; </a:t>
            </a:r>
            <a:r>
              <a:rPr lang="en-US" sz="2400" dirty="0" err="1">
                <a:latin typeface="Lucida Console" pitchFamily="49" charset="0"/>
                <a:ea typeface="+mn-ea"/>
              </a:rPr>
              <a:t>i</a:t>
            </a:r>
            <a:r>
              <a:rPr lang="en-US" sz="2400" dirty="0">
                <a:latin typeface="Lucida Console" pitchFamily="49" charset="0"/>
                <a:ea typeface="+mn-ea"/>
              </a:rPr>
              <a:t>&lt;size; </a:t>
            </a:r>
            <a:r>
              <a:rPr lang="en-US" sz="2400" dirty="0" err="1">
                <a:latin typeface="Lucida Console" pitchFamily="49" charset="0"/>
                <a:ea typeface="+mn-ea"/>
              </a:rPr>
              <a:t>i</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fib[</a:t>
            </a:r>
            <a:r>
              <a:rPr lang="en-US" sz="2400" dirty="0" err="1">
                <a:latin typeface="Lucida Console" pitchFamily="49" charset="0"/>
                <a:ea typeface="+mn-ea"/>
              </a:rPr>
              <a:t>i</a:t>
            </a:r>
            <a:r>
              <a:rPr lang="en-US" sz="2400" dirty="0">
                <a:latin typeface="Lucida Console" pitchFamily="49" charset="0"/>
                <a:ea typeface="+mn-ea"/>
              </a:rPr>
              <a:t>] = fib[i-1] + fib[i-2];</a:t>
            </a:r>
          </a:p>
          <a:p>
            <a:pPr marL="274320" indent="-274320" fontAlgn="auto">
              <a:spcAft>
                <a:spcPts val="0"/>
              </a:spcAft>
              <a:buFont typeface="Wingdings 3"/>
              <a:buNone/>
              <a:defRPr/>
            </a:pPr>
            <a:r>
              <a:rPr lang="en-US" sz="2400" dirty="0">
                <a:latin typeface="Lucida Console" pitchFamily="49" charset="0"/>
                <a:ea typeface="+mn-ea"/>
              </a:rPr>
              <a:t>	return fib;</a:t>
            </a:r>
          </a:p>
          <a:p>
            <a:pPr marL="274320" indent="-274320" fontAlgn="auto">
              <a:spcAft>
                <a:spcPts val="0"/>
              </a:spcAft>
              <a:buFont typeface="Wingdings 3"/>
              <a:buNone/>
              <a:defRPr/>
            </a:pPr>
            <a:r>
              <a:rPr lang="en-US" sz="2400" dirty="0">
                <a:latin typeface="Lucida Console" pitchFamily="49" charset="0"/>
                <a:ea typeface="+mn-ea"/>
              </a:rPr>
              <a:t>}</a:t>
            </a:r>
          </a:p>
        </p:txBody>
      </p:sp>
      <p:sp>
        <p:nvSpPr>
          <p:cNvPr id="6" name="Line Callout 1 5"/>
          <p:cNvSpPr/>
          <p:nvPr/>
        </p:nvSpPr>
        <p:spPr>
          <a:xfrm>
            <a:off x="6172200" y="5029200"/>
            <a:ext cx="2590800" cy="609600"/>
          </a:xfrm>
          <a:prstGeom prst="borderCallout1">
            <a:avLst>
              <a:gd name="adj1" fmla="val 56250"/>
              <a:gd name="adj2" fmla="val 491"/>
              <a:gd name="adj3" fmla="val -91071"/>
              <a:gd name="adj4" fmla="val -2320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if array is moved to new location?</a:t>
            </a:r>
          </a:p>
        </p:txBody>
      </p:sp>
      <p:sp>
        <p:nvSpPr>
          <p:cNvPr id="7" name="Line Callout 1 6"/>
          <p:cNvSpPr/>
          <p:nvPr/>
        </p:nvSpPr>
        <p:spPr>
          <a:xfrm>
            <a:off x="3962400" y="2971800"/>
            <a:ext cx="4876800" cy="381000"/>
          </a:xfrm>
          <a:prstGeom prst="borderCallout1">
            <a:avLst>
              <a:gd name="adj1" fmla="val 53036"/>
              <a:gd name="adj2" fmla="val 372"/>
              <a:gd name="adj3" fmla="val -110357"/>
              <a:gd name="adj4" fmla="val -155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Remember: </a:t>
            </a:r>
            <a:r>
              <a:rPr lang="en-US" sz="2000" dirty="0" err="1">
                <a:latin typeface="Lucida Console" pitchFamily="49" charset="0"/>
              </a:rPr>
              <a:t>realloc</a:t>
            </a:r>
            <a:r>
              <a:rPr lang="en-US" dirty="0"/>
              <a:t> may move entire block</a:t>
            </a:r>
          </a:p>
        </p:txBody>
      </p:sp>
    </p:spTree>
    <p:extLst>
      <p:ext uri="{BB962C8B-B14F-4D97-AF65-F5344CB8AC3E}">
        <p14:creationId xmlns:p14="http://schemas.microsoft.com/office/powerpoint/2010/main" val="1197380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atin typeface="Bookman Old Style" charset="0"/>
              </a:rPr>
              <a:t>Using memory that you don</a:t>
            </a:r>
            <a:r>
              <a:rPr lang="ja-JP" altLang="en-US">
                <a:latin typeface="Bookman Old Style" charset="0"/>
              </a:rPr>
              <a:t>’</a:t>
            </a:r>
            <a:r>
              <a:rPr lang="en-US">
                <a:latin typeface="Bookman Old Style" charset="0"/>
              </a:rPr>
              <a:t>t own</a:t>
            </a:r>
          </a:p>
        </p:txBody>
      </p:sp>
      <p:sp>
        <p:nvSpPr>
          <p:cNvPr id="5" name="Content Placeholder 4"/>
          <p:cNvSpPr>
            <a:spLocks noGrp="1"/>
          </p:cNvSpPr>
          <p:nvPr>
            <p:ph sz="quarter" idx="1"/>
          </p:nvPr>
        </p:nvSpPr>
        <p:spPr>
          <a:xfrm>
            <a:off x="457200" y="1219200"/>
            <a:ext cx="8229600" cy="4937125"/>
          </a:xfrm>
        </p:spPr>
        <p:txBody>
          <a:bodyPr>
            <a:normAutofit fontScale="62500" lnSpcReduction="20000"/>
          </a:bodyPr>
          <a:lstStyle/>
          <a:p>
            <a:pPr marL="274320" indent="-274320" fontAlgn="auto">
              <a:spcAft>
                <a:spcPts val="0"/>
              </a:spcAft>
              <a:buFont typeface="Wingdings 3"/>
              <a:buChar char=""/>
              <a:defRPr/>
            </a:pPr>
            <a:r>
              <a:rPr lang="en-US" sz="3100" dirty="0">
                <a:ea typeface="+mn-ea"/>
              </a:rPr>
              <a:t>Beyond stack read/write</a:t>
            </a:r>
          </a:p>
          <a:p>
            <a:pPr marL="274320" indent="-274320" fontAlgn="auto">
              <a:spcAft>
                <a:spcPts val="0"/>
              </a:spcAft>
              <a:buFont typeface="Wingdings 3"/>
              <a:buNone/>
              <a:defRPr/>
            </a:pPr>
            <a:endParaRPr lang="en-US" dirty="0">
              <a:latin typeface="Lucida Console" pitchFamily="49" charset="0"/>
              <a:ea typeface="+mn-ea"/>
            </a:endParaRPr>
          </a:p>
          <a:p>
            <a:pPr marL="274320" indent="-274320" fontAlgn="auto">
              <a:spcAft>
                <a:spcPts val="0"/>
              </a:spcAft>
              <a:buFont typeface="Wingdings 3"/>
              <a:buNone/>
              <a:defRPr/>
            </a:pPr>
            <a:r>
              <a:rPr lang="en-US" dirty="0">
                <a:latin typeface="Lucida Console" pitchFamily="49" charset="0"/>
                <a:ea typeface="+mn-ea"/>
              </a:rPr>
              <a:t>char *append(const char* s1, const char *s2) {</a:t>
            </a:r>
          </a:p>
          <a:p>
            <a:pPr marL="274320" indent="-274320" fontAlgn="auto">
              <a:spcAft>
                <a:spcPts val="0"/>
              </a:spcAft>
              <a:buFont typeface="Wingdings 3"/>
              <a:buNone/>
              <a:defRPr/>
            </a:pPr>
            <a:r>
              <a:rPr lang="en-US" dirty="0">
                <a:latin typeface="Lucida Console" pitchFamily="49" charset="0"/>
                <a:ea typeface="+mn-ea"/>
              </a:rPr>
              <a:t>	const </a:t>
            </a:r>
            <a:r>
              <a:rPr lang="en-US" dirty="0" err="1">
                <a:latin typeface="Lucida Console" pitchFamily="49" charset="0"/>
                <a:ea typeface="+mn-ea"/>
              </a:rPr>
              <a:t>int</a:t>
            </a:r>
            <a:r>
              <a:rPr lang="en-US" dirty="0">
                <a:latin typeface="Lucida Console" pitchFamily="49" charset="0"/>
                <a:ea typeface="+mn-ea"/>
              </a:rPr>
              <a:t> MAXSIZE = 128;</a:t>
            </a:r>
          </a:p>
          <a:p>
            <a:pPr marL="274320" indent="-274320" fontAlgn="auto">
              <a:spcAft>
                <a:spcPts val="0"/>
              </a:spcAft>
              <a:buFont typeface="Wingdings 3"/>
              <a:buNone/>
              <a:defRPr/>
            </a:pPr>
            <a:r>
              <a:rPr lang="en-US" dirty="0">
                <a:latin typeface="Lucida Console" pitchFamily="49" charset="0"/>
                <a:ea typeface="+mn-ea"/>
              </a:rPr>
              <a:t>	char result[128];</a:t>
            </a:r>
          </a:p>
          <a:p>
            <a:pPr marL="274320" indent="-274320" fontAlgn="auto">
              <a:spcAft>
                <a:spcPts val="0"/>
              </a:spcAft>
              <a:buFont typeface="Wingdings 3"/>
              <a:buNone/>
              <a:defRPr/>
            </a:pPr>
            <a:r>
              <a:rPr lang="en-US" dirty="0">
                <a:latin typeface="Lucida Console" pitchFamily="49" charset="0"/>
                <a:ea typeface="+mn-ea"/>
              </a:rPr>
              <a:t>	</a:t>
            </a:r>
            <a:r>
              <a:rPr lang="en-US" dirty="0" err="1">
                <a:latin typeface="Lucida Console" pitchFamily="49" charset="0"/>
                <a:ea typeface="+mn-ea"/>
              </a:rPr>
              <a:t>int</a:t>
            </a:r>
            <a:r>
              <a:rPr lang="en-US" dirty="0">
                <a:latin typeface="Lucida Console" pitchFamily="49" charset="0"/>
                <a:ea typeface="+mn-ea"/>
              </a:rPr>
              <a:t> </a:t>
            </a:r>
            <a:r>
              <a:rPr lang="en-US" dirty="0" err="1">
                <a:latin typeface="Lucida Console" pitchFamily="49" charset="0"/>
                <a:ea typeface="+mn-ea"/>
              </a:rPr>
              <a:t>i</a:t>
            </a:r>
            <a:r>
              <a:rPr lang="en-US" dirty="0">
                <a:latin typeface="Lucida Console" pitchFamily="49" charset="0"/>
                <a:ea typeface="+mn-ea"/>
              </a:rPr>
              <a:t>=0, j=0;</a:t>
            </a:r>
          </a:p>
          <a:p>
            <a:pPr marL="274320" indent="-274320" fontAlgn="auto">
              <a:spcAft>
                <a:spcPts val="0"/>
              </a:spcAft>
              <a:buFont typeface="Wingdings 3"/>
              <a:buNone/>
              <a:defRPr/>
            </a:pPr>
            <a:r>
              <a:rPr lang="en-US" dirty="0">
                <a:latin typeface="Lucida Console" pitchFamily="49" charset="0"/>
                <a:ea typeface="+mn-ea"/>
              </a:rPr>
              <a:t>	for (j=0; </a:t>
            </a:r>
            <a:r>
              <a:rPr lang="en-US" dirty="0" err="1">
                <a:latin typeface="Lucida Console" pitchFamily="49" charset="0"/>
                <a:ea typeface="+mn-ea"/>
              </a:rPr>
              <a:t>i</a:t>
            </a:r>
            <a:r>
              <a:rPr lang="en-US" dirty="0">
                <a:latin typeface="Lucida Console" pitchFamily="49" charset="0"/>
                <a:ea typeface="+mn-ea"/>
              </a:rPr>
              <a:t>&lt;MAXSIZE-1 &amp;&amp; j&lt;</a:t>
            </a:r>
            <a:r>
              <a:rPr lang="en-US" dirty="0" err="1">
                <a:latin typeface="Lucida Console" pitchFamily="49" charset="0"/>
                <a:ea typeface="+mn-ea"/>
              </a:rPr>
              <a:t>strlen</a:t>
            </a:r>
            <a:r>
              <a:rPr lang="en-US" dirty="0">
                <a:latin typeface="Lucida Console" pitchFamily="49" charset="0"/>
                <a:ea typeface="+mn-ea"/>
              </a:rPr>
              <a:t>(s1); </a:t>
            </a:r>
            <a:r>
              <a:rPr lang="en-US" dirty="0" err="1">
                <a:latin typeface="Lucida Console" pitchFamily="49" charset="0"/>
                <a:ea typeface="+mn-ea"/>
              </a:rPr>
              <a:t>i</a:t>
            </a:r>
            <a:r>
              <a:rPr lang="en-US" dirty="0">
                <a:latin typeface="Lucida Console" pitchFamily="49" charset="0"/>
                <a:ea typeface="+mn-ea"/>
              </a:rPr>
              <a:t>++,j++) {</a:t>
            </a:r>
          </a:p>
          <a:p>
            <a:pPr marL="274320" indent="-274320" fontAlgn="auto">
              <a:spcAft>
                <a:spcPts val="0"/>
              </a:spcAft>
              <a:buFont typeface="Wingdings 3"/>
              <a:buNone/>
              <a:defRPr/>
            </a:pPr>
            <a:r>
              <a:rPr lang="en-US" dirty="0">
                <a:latin typeface="Lucida Console" pitchFamily="49" charset="0"/>
                <a:ea typeface="+mn-ea"/>
              </a:rPr>
              <a:t>		result[</a:t>
            </a:r>
            <a:r>
              <a:rPr lang="en-US" dirty="0" err="1">
                <a:latin typeface="Lucida Console" pitchFamily="49" charset="0"/>
                <a:ea typeface="+mn-ea"/>
              </a:rPr>
              <a:t>i</a:t>
            </a:r>
            <a:r>
              <a:rPr lang="en-US" dirty="0">
                <a:latin typeface="Lucida Console" pitchFamily="49" charset="0"/>
                <a:ea typeface="+mn-ea"/>
              </a:rPr>
              <a:t>] = s1[j];</a:t>
            </a:r>
          </a:p>
          <a:p>
            <a:pPr marL="274320" indent="-274320" fontAlgn="auto">
              <a:spcAft>
                <a:spcPts val="0"/>
              </a:spcAft>
              <a:buFont typeface="Wingdings 3"/>
              <a:buNone/>
              <a:defRPr/>
            </a:pPr>
            <a:r>
              <a:rPr lang="en-US" dirty="0">
                <a:latin typeface="Lucida Console" pitchFamily="49" charset="0"/>
                <a:ea typeface="+mn-ea"/>
              </a:rPr>
              <a:t>	}</a:t>
            </a:r>
          </a:p>
          <a:p>
            <a:pPr marL="274320" indent="-274320" fontAlgn="auto">
              <a:spcAft>
                <a:spcPts val="0"/>
              </a:spcAft>
              <a:buFont typeface="Wingdings 3"/>
              <a:buNone/>
              <a:defRPr/>
            </a:pPr>
            <a:r>
              <a:rPr lang="en-US" dirty="0">
                <a:latin typeface="Lucida Console" pitchFamily="49" charset="0"/>
                <a:ea typeface="+mn-ea"/>
              </a:rPr>
              <a:t>	for (j=0; </a:t>
            </a:r>
            <a:r>
              <a:rPr lang="en-US" dirty="0" err="1">
                <a:latin typeface="Lucida Console" pitchFamily="49" charset="0"/>
                <a:ea typeface="+mn-ea"/>
              </a:rPr>
              <a:t>i</a:t>
            </a:r>
            <a:r>
              <a:rPr lang="en-US" dirty="0">
                <a:latin typeface="Lucida Console" pitchFamily="49" charset="0"/>
                <a:ea typeface="+mn-ea"/>
              </a:rPr>
              <a:t>&lt;MAXSIZE-1 &amp;&amp; j&lt;</a:t>
            </a:r>
            <a:r>
              <a:rPr lang="en-US" dirty="0" err="1">
                <a:latin typeface="Lucida Console" pitchFamily="49" charset="0"/>
                <a:ea typeface="+mn-ea"/>
              </a:rPr>
              <a:t>strlen</a:t>
            </a:r>
            <a:r>
              <a:rPr lang="en-US" dirty="0">
                <a:latin typeface="Lucida Console" pitchFamily="49" charset="0"/>
                <a:ea typeface="+mn-ea"/>
              </a:rPr>
              <a:t>(s2); </a:t>
            </a:r>
            <a:r>
              <a:rPr lang="en-US" dirty="0" err="1">
                <a:latin typeface="Lucida Console" pitchFamily="49" charset="0"/>
                <a:ea typeface="+mn-ea"/>
              </a:rPr>
              <a:t>i</a:t>
            </a:r>
            <a:r>
              <a:rPr lang="en-US" dirty="0">
                <a:latin typeface="Lucida Console" pitchFamily="49" charset="0"/>
                <a:ea typeface="+mn-ea"/>
              </a:rPr>
              <a:t>++,j++) {</a:t>
            </a:r>
          </a:p>
          <a:p>
            <a:pPr marL="274320" indent="-274320" fontAlgn="auto">
              <a:spcAft>
                <a:spcPts val="0"/>
              </a:spcAft>
              <a:buFont typeface="Wingdings 3"/>
              <a:buNone/>
              <a:defRPr/>
            </a:pPr>
            <a:r>
              <a:rPr lang="en-US" dirty="0">
                <a:latin typeface="Lucida Console" pitchFamily="49" charset="0"/>
                <a:ea typeface="+mn-ea"/>
              </a:rPr>
              <a:t>		result[</a:t>
            </a:r>
            <a:r>
              <a:rPr lang="en-US" dirty="0" err="1">
                <a:latin typeface="Lucida Console" pitchFamily="49" charset="0"/>
                <a:ea typeface="+mn-ea"/>
              </a:rPr>
              <a:t>i</a:t>
            </a:r>
            <a:r>
              <a:rPr lang="en-US" dirty="0">
                <a:latin typeface="Lucida Console" pitchFamily="49" charset="0"/>
                <a:ea typeface="+mn-ea"/>
              </a:rPr>
              <a:t>] = s2[j];</a:t>
            </a:r>
          </a:p>
          <a:p>
            <a:pPr marL="274320" indent="-274320" fontAlgn="auto">
              <a:spcAft>
                <a:spcPts val="0"/>
              </a:spcAft>
              <a:buFont typeface="Wingdings 3"/>
              <a:buNone/>
              <a:defRPr/>
            </a:pPr>
            <a:r>
              <a:rPr lang="en-US" dirty="0">
                <a:latin typeface="Lucida Console" pitchFamily="49" charset="0"/>
                <a:ea typeface="+mn-ea"/>
              </a:rPr>
              <a:t>	}</a:t>
            </a:r>
          </a:p>
          <a:p>
            <a:pPr marL="274320" indent="-274320" fontAlgn="auto">
              <a:spcAft>
                <a:spcPts val="0"/>
              </a:spcAft>
              <a:buFont typeface="Wingdings 3"/>
              <a:buNone/>
              <a:defRPr/>
            </a:pPr>
            <a:r>
              <a:rPr lang="en-US" dirty="0">
                <a:latin typeface="Lucida Console" pitchFamily="49" charset="0"/>
                <a:ea typeface="+mn-ea"/>
              </a:rPr>
              <a:t>	result[++</a:t>
            </a:r>
            <a:r>
              <a:rPr lang="en-US" dirty="0" err="1">
                <a:latin typeface="Lucida Console" pitchFamily="49" charset="0"/>
                <a:ea typeface="+mn-ea"/>
              </a:rPr>
              <a:t>i</a:t>
            </a:r>
            <a:r>
              <a:rPr lang="en-US" dirty="0">
                <a:latin typeface="Lucida Console" pitchFamily="49" charset="0"/>
                <a:ea typeface="+mn-ea"/>
              </a:rPr>
              <a:t>] = '\0';</a:t>
            </a:r>
          </a:p>
          <a:p>
            <a:pPr marL="274320" indent="-274320" fontAlgn="auto">
              <a:spcAft>
                <a:spcPts val="0"/>
              </a:spcAft>
              <a:buFont typeface="Wingdings 3"/>
              <a:buNone/>
              <a:defRPr/>
            </a:pPr>
            <a:r>
              <a:rPr lang="en-US" dirty="0">
                <a:latin typeface="Lucida Console" pitchFamily="49" charset="0"/>
                <a:ea typeface="+mn-ea"/>
              </a:rPr>
              <a:t>	return result;</a:t>
            </a:r>
          </a:p>
          <a:p>
            <a:pPr marL="274320" indent="-274320" fontAlgn="auto">
              <a:spcAft>
                <a:spcPts val="0"/>
              </a:spcAft>
              <a:buFont typeface="Wingdings 3"/>
              <a:buNone/>
              <a:defRPr/>
            </a:pPr>
            <a:r>
              <a:rPr lang="en-US" dirty="0">
                <a:latin typeface="Lucida Console" pitchFamily="49" charset="0"/>
                <a:ea typeface="+mn-ea"/>
              </a:rPr>
              <a:t>}</a:t>
            </a:r>
          </a:p>
        </p:txBody>
      </p:sp>
      <p:sp>
        <p:nvSpPr>
          <p:cNvPr id="6" name="Line Callout 1 5"/>
          <p:cNvSpPr/>
          <p:nvPr/>
        </p:nvSpPr>
        <p:spPr>
          <a:xfrm>
            <a:off x="4267200" y="5334000"/>
            <a:ext cx="3733800" cy="914400"/>
          </a:xfrm>
          <a:prstGeom prst="borderCallout1">
            <a:avLst>
              <a:gd name="adj1" fmla="val 52083"/>
              <a:gd name="adj2" fmla="val 310"/>
              <a:gd name="adj3" fmla="val 30147"/>
              <a:gd name="adj4" fmla="val -3689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Gill Sans MT" charset="0"/>
                <a:ea typeface="ＭＳ Ｐゴシック" charset="0"/>
              </a:rPr>
              <a:t>Function returns pointer to stack memory – won</a:t>
            </a:r>
            <a:r>
              <a:rPr lang="ja-JP" altLang="en-US">
                <a:solidFill>
                  <a:srgbClr val="FFFFFF"/>
                </a:solidFill>
                <a:latin typeface="Gill Sans MT" charset="0"/>
                <a:ea typeface="ＭＳ Ｐゴシック" charset="0"/>
              </a:rPr>
              <a:t>’</a:t>
            </a:r>
            <a:r>
              <a:rPr lang="en-US">
                <a:solidFill>
                  <a:srgbClr val="FFFFFF"/>
                </a:solidFill>
                <a:latin typeface="Gill Sans MT" charset="0"/>
                <a:ea typeface="ＭＳ Ｐゴシック" charset="0"/>
              </a:rPr>
              <a:t>t be valid after function returns</a:t>
            </a:r>
          </a:p>
        </p:txBody>
      </p:sp>
      <p:sp>
        <p:nvSpPr>
          <p:cNvPr id="7" name="Line Callout 1 6"/>
          <p:cNvSpPr/>
          <p:nvPr/>
        </p:nvSpPr>
        <p:spPr>
          <a:xfrm>
            <a:off x="4572000" y="2438400"/>
            <a:ext cx="3733800" cy="609600"/>
          </a:xfrm>
          <a:prstGeom prst="borderCallout1">
            <a:avLst>
              <a:gd name="adj1" fmla="val 52083"/>
              <a:gd name="adj2" fmla="val 310"/>
              <a:gd name="adj3" fmla="val 38970"/>
              <a:gd name="adj4" fmla="val -340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a:solidFill>
                  <a:srgbClr val="FFFFFF"/>
                </a:solidFill>
                <a:latin typeface="Lucida Console" charset="0"/>
                <a:ea typeface="ＭＳ Ｐゴシック" charset="0"/>
              </a:rPr>
              <a:t>result</a:t>
            </a:r>
            <a:r>
              <a:rPr lang="en-US">
                <a:solidFill>
                  <a:srgbClr val="FFFFFF"/>
                </a:solidFill>
                <a:latin typeface="Gill Sans MT" charset="0"/>
                <a:ea typeface="ＭＳ Ｐゴシック" charset="0"/>
              </a:rPr>
              <a:t> is a local array name –</a:t>
            </a:r>
          </a:p>
          <a:p>
            <a:pPr algn="ctr"/>
            <a:r>
              <a:rPr lang="en-US">
                <a:solidFill>
                  <a:srgbClr val="FFFFFF"/>
                </a:solidFill>
                <a:latin typeface="Gill Sans MT" charset="0"/>
                <a:ea typeface="ＭＳ Ｐゴシック" charset="0"/>
              </a:rPr>
              <a:t>stack memory allocated</a:t>
            </a:r>
          </a:p>
        </p:txBody>
      </p:sp>
    </p:spTree>
    <p:extLst>
      <p:ext uri="{BB962C8B-B14F-4D97-AF65-F5344CB8AC3E}">
        <p14:creationId xmlns:p14="http://schemas.microsoft.com/office/powerpoint/2010/main" val="35630557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a:latin typeface="Bookman Old Style" charset="0"/>
              </a:rPr>
              <a:t>Using memory that you haven</a:t>
            </a:r>
            <a:r>
              <a:rPr lang="ja-JP" altLang="en-US" sz="2900">
                <a:latin typeface="Bookman Old Style" charset="0"/>
              </a:rPr>
              <a:t>’</a:t>
            </a:r>
            <a:r>
              <a:rPr lang="en-US" sz="2900">
                <a:latin typeface="Bookman Old Style" charset="0"/>
              </a:rPr>
              <a:t>t allocated</a:t>
            </a:r>
          </a:p>
        </p:txBody>
      </p:sp>
      <p:sp>
        <p:nvSpPr>
          <p:cNvPr id="24581" name="Content Placeholder 4"/>
          <p:cNvSpPr>
            <a:spLocks noGrp="1"/>
          </p:cNvSpPr>
          <p:nvPr>
            <p:ph sz="quarter" idx="1"/>
          </p:nvPr>
        </p:nvSpPr>
        <p:spPr>
          <a:xfrm>
            <a:off x="457200" y="1219200"/>
            <a:ext cx="8229600" cy="4937125"/>
          </a:xfrm>
        </p:spPr>
        <p:txBody>
          <a:bodyPr/>
          <a:lstStyle/>
          <a:p>
            <a:r>
              <a:rPr lang="en-US" sz="2400">
                <a:latin typeface="Gill Sans MT" charset="0"/>
              </a:rPr>
              <a:t>Array bound read/write</a:t>
            </a:r>
          </a:p>
          <a:p>
            <a:pPr>
              <a:buFont typeface="Wingdings 3" charset="0"/>
              <a:buNone/>
            </a:pPr>
            <a:endParaRPr lang="en-US" sz="2000">
              <a:latin typeface="Lucida Console" charset="0"/>
            </a:endParaRPr>
          </a:p>
          <a:p>
            <a:pPr>
              <a:buFont typeface="Wingdings 3" charset="0"/>
              <a:buNone/>
            </a:pPr>
            <a:r>
              <a:rPr lang="en-US" sz="2000">
                <a:latin typeface="Lucida Console" charset="0"/>
              </a:rPr>
              <a:t>void genABRandABW() {</a:t>
            </a:r>
          </a:p>
          <a:p>
            <a:pPr>
              <a:buFont typeface="Wingdings 3" charset="0"/>
              <a:buNone/>
            </a:pPr>
            <a:r>
              <a:rPr lang="en-US" sz="2000">
                <a:latin typeface="Lucida Console" charset="0"/>
              </a:rPr>
              <a:t>	const char *name = </a:t>
            </a:r>
            <a:r>
              <a:rPr lang="ja-JP" altLang="en-US" sz="2000">
                <a:latin typeface="Lucida Console" charset="0"/>
              </a:rPr>
              <a:t>“</a:t>
            </a:r>
            <a:r>
              <a:rPr lang="en-US" sz="2000">
                <a:latin typeface="Lucida Console" charset="0"/>
              </a:rPr>
              <a:t>Safety Critical";</a:t>
            </a:r>
          </a:p>
          <a:p>
            <a:pPr>
              <a:buFont typeface="Wingdings 3" charset="0"/>
              <a:buNone/>
            </a:pPr>
            <a:r>
              <a:rPr lang="en-US" sz="2000">
                <a:latin typeface="Lucida Console" charset="0"/>
              </a:rPr>
              <a:t>	char *str = (char*) malloc(10);</a:t>
            </a:r>
          </a:p>
          <a:p>
            <a:pPr>
              <a:buFont typeface="Wingdings 3" charset="0"/>
              <a:buNone/>
            </a:pPr>
            <a:r>
              <a:rPr lang="en-US" sz="2000">
                <a:latin typeface="Lucida Console" charset="0"/>
              </a:rPr>
              <a:t>	strncpy(str, name, 10);</a:t>
            </a:r>
          </a:p>
          <a:p>
            <a:pPr>
              <a:buFont typeface="Wingdings 3" charset="0"/>
              <a:buNone/>
            </a:pPr>
            <a:r>
              <a:rPr lang="en-US" sz="2000">
                <a:latin typeface="Lucida Console" charset="0"/>
              </a:rPr>
              <a:t>	str[11] = '\0'; /* Expect ABW */</a:t>
            </a:r>
          </a:p>
          <a:p>
            <a:pPr>
              <a:buFont typeface="Wingdings 3" charset="0"/>
              <a:buNone/>
            </a:pPr>
            <a:r>
              <a:rPr lang="en-US" sz="2000">
                <a:latin typeface="Lucida Console" charset="0"/>
              </a:rPr>
              <a:t>	printf("%s\n", str); /* Expect ABR */</a:t>
            </a:r>
          </a:p>
          <a:p>
            <a:pPr>
              <a:buFont typeface="Wingdings 3" charset="0"/>
              <a:buNone/>
            </a:pPr>
            <a:r>
              <a:rPr lang="en-US" sz="2000">
                <a:latin typeface="Lucida Console" charset="0"/>
              </a:rPr>
              <a:t>}</a:t>
            </a:r>
          </a:p>
        </p:txBody>
      </p:sp>
    </p:spTree>
    <p:extLst>
      <p:ext uri="{BB962C8B-B14F-4D97-AF65-F5344CB8AC3E}">
        <p14:creationId xmlns:p14="http://schemas.microsoft.com/office/powerpoint/2010/main" val="3467408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Bookman Old Style" charset="0"/>
              </a:rPr>
              <a:t>Faulty heap management</a:t>
            </a:r>
          </a:p>
        </p:txBody>
      </p:sp>
      <p:sp>
        <p:nvSpPr>
          <p:cNvPr id="5" name="Content Placeholder 4"/>
          <p:cNvSpPr>
            <a:spLocks noGrp="1"/>
          </p:cNvSpPr>
          <p:nvPr>
            <p:ph sz="quarter" idx="1"/>
          </p:nvPr>
        </p:nvSpPr>
        <p:spPr>
          <a:xfrm>
            <a:off x="457200" y="1219200"/>
            <a:ext cx="8229600" cy="4937125"/>
          </a:xfrm>
        </p:spPr>
        <p:txBody>
          <a:bodyPr>
            <a:normAutofit/>
          </a:bodyPr>
          <a:lstStyle/>
          <a:p>
            <a:pPr>
              <a:lnSpc>
                <a:spcPct val="80000"/>
              </a:lnSpc>
            </a:pPr>
            <a:r>
              <a:rPr lang="en-US" sz="2400">
                <a:latin typeface="Gill Sans MT" charset="0"/>
              </a:rPr>
              <a:t>Memory leak</a:t>
            </a:r>
          </a:p>
          <a:p>
            <a:pPr>
              <a:lnSpc>
                <a:spcPct val="80000"/>
              </a:lnSpc>
              <a:buFont typeface="Wingdings 3" charset="0"/>
              <a:buNone/>
            </a:pPr>
            <a:endParaRPr lang="en-US" sz="2000">
              <a:latin typeface="Lucida Console" charset="0"/>
            </a:endParaRPr>
          </a:p>
          <a:p>
            <a:pPr>
              <a:lnSpc>
                <a:spcPct val="80000"/>
              </a:lnSpc>
              <a:buFont typeface="Wingdings 3" charset="0"/>
              <a:buNone/>
            </a:pPr>
            <a:r>
              <a:rPr lang="en-US" sz="2000">
                <a:latin typeface="Lucida Console" charset="0"/>
              </a:rPr>
              <a:t>int *pi;</a:t>
            </a:r>
          </a:p>
          <a:p>
            <a:pPr>
              <a:lnSpc>
                <a:spcPct val="80000"/>
              </a:lnSpc>
              <a:buFont typeface="Wingdings 3" charset="0"/>
              <a:buNone/>
            </a:pPr>
            <a:r>
              <a:rPr lang="en-US" sz="2000">
                <a:latin typeface="Lucida Console" charset="0"/>
              </a:rPr>
              <a:t>void foo() {</a:t>
            </a:r>
          </a:p>
          <a:p>
            <a:pPr>
              <a:lnSpc>
                <a:spcPct val="80000"/>
              </a:lnSpc>
              <a:buFont typeface="Wingdings 3" charset="0"/>
              <a:buNone/>
            </a:pPr>
            <a:r>
              <a:rPr lang="en-US" sz="2000">
                <a:latin typeface="Lucida Console" charset="0"/>
              </a:rPr>
              <a:t>	pi = (int*) malloc(8*sizeof(int));</a:t>
            </a:r>
          </a:p>
          <a:p>
            <a:pPr>
              <a:lnSpc>
                <a:spcPct val="80000"/>
              </a:lnSpc>
              <a:buFont typeface="Wingdings 3" charset="0"/>
              <a:buNone/>
            </a:pPr>
            <a:r>
              <a:rPr lang="en-US" sz="2000">
                <a:latin typeface="Lucida Console" charset="0"/>
              </a:rPr>
              <a:t>	/* Allocate memory for pi */</a:t>
            </a:r>
          </a:p>
          <a:p>
            <a:pPr>
              <a:lnSpc>
                <a:spcPct val="80000"/>
              </a:lnSpc>
              <a:buFont typeface="Wingdings 3" charset="0"/>
              <a:buNone/>
            </a:pPr>
            <a:r>
              <a:rPr lang="en-US" sz="2000">
                <a:latin typeface="Lucida Console" charset="0"/>
              </a:rPr>
              <a:t>	/* Oops, leaked the old memory pointed to by pi */</a:t>
            </a:r>
          </a:p>
          <a:p>
            <a:pPr>
              <a:lnSpc>
                <a:spcPct val="80000"/>
              </a:lnSpc>
              <a:buFont typeface="Wingdings 3" charset="0"/>
              <a:buNone/>
            </a:pPr>
            <a:r>
              <a:rPr lang="en-US" sz="2000">
                <a:latin typeface="Lucida Console" charset="0"/>
              </a:rPr>
              <a:t>	…</a:t>
            </a:r>
          </a:p>
          <a:p>
            <a:pPr>
              <a:lnSpc>
                <a:spcPct val="80000"/>
              </a:lnSpc>
              <a:buFont typeface="Wingdings 3" charset="0"/>
              <a:buNone/>
            </a:pPr>
            <a:r>
              <a:rPr lang="en-US" sz="2000">
                <a:latin typeface="Lucida Console" charset="0"/>
              </a:rPr>
              <a:t>	free(pi); /* foo() is done with pi, so free it */</a:t>
            </a:r>
          </a:p>
          <a:p>
            <a:pPr>
              <a:lnSpc>
                <a:spcPct val="80000"/>
              </a:lnSpc>
              <a:buFont typeface="Wingdings 3" charset="0"/>
              <a:buNone/>
            </a:pPr>
            <a:r>
              <a:rPr lang="en-US" sz="2000">
                <a:latin typeface="Lucida Console" charset="0"/>
              </a:rPr>
              <a:t>}</a:t>
            </a:r>
          </a:p>
          <a:p>
            <a:pPr>
              <a:lnSpc>
                <a:spcPct val="80000"/>
              </a:lnSpc>
              <a:buFont typeface="Wingdings 3" charset="0"/>
              <a:buNone/>
            </a:pPr>
            <a:r>
              <a:rPr lang="en-US" sz="2000">
                <a:latin typeface="Lucida Console" charset="0"/>
              </a:rPr>
              <a:t>void main() {</a:t>
            </a:r>
          </a:p>
          <a:p>
            <a:pPr>
              <a:lnSpc>
                <a:spcPct val="80000"/>
              </a:lnSpc>
              <a:buFont typeface="Wingdings 3" charset="0"/>
              <a:buNone/>
            </a:pPr>
            <a:r>
              <a:rPr lang="en-US" sz="2000">
                <a:latin typeface="Lucida Console" charset="0"/>
              </a:rPr>
              <a:t>	pi = (int*) malloc(4*sizeof(int));</a:t>
            </a:r>
          </a:p>
          <a:p>
            <a:pPr>
              <a:lnSpc>
                <a:spcPct val="80000"/>
              </a:lnSpc>
              <a:buFont typeface="Wingdings 3" charset="0"/>
              <a:buNone/>
            </a:pPr>
            <a:r>
              <a:rPr lang="en-US" sz="2000">
                <a:latin typeface="Lucida Console" charset="0"/>
              </a:rPr>
              <a:t>	/* Expect MLK: foo leaks it */</a:t>
            </a:r>
          </a:p>
          <a:p>
            <a:pPr>
              <a:lnSpc>
                <a:spcPct val="80000"/>
              </a:lnSpc>
              <a:buFont typeface="Wingdings 3" charset="0"/>
              <a:buNone/>
            </a:pPr>
            <a:r>
              <a:rPr lang="en-US" sz="2000">
                <a:latin typeface="Lucida Console" charset="0"/>
              </a:rPr>
              <a:t>	foo();</a:t>
            </a:r>
          </a:p>
          <a:p>
            <a:pPr>
              <a:lnSpc>
                <a:spcPct val="80000"/>
              </a:lnSpc>
              <a:buFont typeface="Wingdings 3" charset="0"/>
              <a:buNone/>
            </a:pPr>
            <a:r>
              <a:rPr lang="en-US" sz="2000">
                <a:latin typeface="Lucida Console" charset="0"/>
              </a:rPr>
              <a:t>}</a:t>
            </a:r>
          </a:p>
        </p:txBody>
      </p:sp>
    </p:spTree>
    <p:extLst>
      <p:ext uri="{BB962C8B-B14F-4D97-AF65-F5344CB8AC3E}">
        <p14:creationId xmlns:p14="http://schemas.microsoft.com/office/powerpoint/2010/main" val="1241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lang="en-US">
                <a:cs typeface="+mj-cs"/>
              </a:rPr>
              <a:t>Pointer Basics</a:t>
            </a:r>
          </a:p>
        </p:txBody>
      </p:sp>
      <p:sp>
        <p:nvSpPr>
          <p:cNvPr id="3075" name="Rectangle 3"/>
          <p:cNvSpPr>
            <a:spLocks noGrp="1" noChangeArrowheads="1"/>
          </p:cNvSpPr>
          <p:nvPr>
            <p:ph type="body" sz="half" idx="1"/>
          </p:nvPr>
        </p:nvSpPr>
        <p:spPr/>
        <p:txBody>
          <a:bodyPr>
            <a:normAutofit lnSpcReduction="10000"/>
          </a:bodyPr>
          <a:lstStyle/>
          <a:p>
            <a:pPr>
              <a:buFontTx/>
              <a:buNone/>
              <a:defRPr/>
            </a:pPr>
            <a:r>
              <a:rPr lang="en-US" sz="2400">
                <a:cs typeface="+mn-cs"/>
              </a:rPr>
              <a:t>Variables are allocated at </a:t>
            </a:r>
            <a:r>
              <a:rPr lang="en-US" sz="2400" i="1">
                <a:cs typeface="+mn-cs"/>
              </a:rPr>
              <a:t>addresses</a:t>
            </a:r>
            <a:r>
              <a:rPr lang="en-US" sz="2400">
                <a:cs typeface="+mn-cs"/>
              </a:rPr>
              <a:t> in computer memory (address depends on computer/operating system)</a:t>
            </a:r>
          </a:p>
          <a:p>
            <a:pPr>
              <a:buFontTx/>
              <a:buNone/>
              <a:defRPr/>
            </a:pPr>
            <a:r>
              <a:rPr lang="en-US" sz="2400">
                <a:cs typeface="+mn-cs"/>
              </a:rPr>
              <a:t>Name of the variable is a reference to that memory address</a:t>
            </a:r>
          </a:p>
          <a:p>
            <a:pPr>
              <a:buFontTx/>
              <a:buNone/>
              <a:defRPr/>
            </a:pPr>
            <a:r>
              <a:rPr lang="en-US" sz="2400">
                <a:cs typeface="+mn-cs"/>
              </a:rPr>
              <a:t>A pointer variable contains a representation of an address of another variable (P is a pointer variable in the following):</a:t>
            </a:r>
            <a:endParaRPr lang="en-US" sz="2800">
              <a:cs typeface="+mn-cs"/>
            </a:endParaRPr>
          </a:p>
        </p:txBody>
      </p:sp>
      <p:graphicFrame>
        <p:nvGraphicFramePr>
          <p:cNvPr id="4099" name="Object 5"/>
          <p:cNvGraphicFramePr>
            <a:graphicFrameLocks noGrp="1" noChangeAspect="1"/>
          </p:cNvGraphicFramePr>
          <p:nvPr>
            <p:ph sz="half" idx="2"/>
          </p:nvPr>
        </p:nvGraphicFramePr>
        <p:xfrm>
          <a:off x="944563" y="4114800"/>
          <a:ext cx="7254875" cy="1981200"/>
        </p:xfrm>
        <a:graphic>
          <a:graphicData uri="http://schemas.openxmlformats.org/presentationml/2006/ole">
            <mc:AlternateContent xmlns:mc="http://schemas.openxmlformats.org/markup-compatibility/2006">
              <mc:Choice xmlns:v="urn:schemas-microsoft-com:vml" Requires="v">
                <p:oleObj spid="_x0000_s1032" name="VISIO" r:id="rId3" imgW="5259324" imgH="1437132" progId="Visio.Drawing.4">
                  <p:embed/>
                </p:oleObj>
              </mc:Choice>
              <mc:Fallback>
                <p:oleObj name="VISIO" r:id="rId3" imgW="5259324" imgH="1437132" progId="Visio.Drawing.4">
                  <p:embed/>
                  <p:pic>
                    <p:nvPicPr>
                      <p:cNvPr id="409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4114800"/>
                        <a:ext cx="7254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607941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Bookman Old Style" charset="0"/>
              </a:rPr>
              <a:t>Faulty heap management</a:t>
            </a:r>
          </a:p>
        </p:txBody>
      </p:sp>
      <p:sp>
        <p:nvSpPr>
          <p:cNvPr id="26629" name="Content Placeholder 4"/>
          <p:cNvSpPr>
            <a:spLocks noGrp="1"/>
          </p:cNvSpPr>
          <p:nvPr>
            <p:ph sz="quarter" idx="1"/>
          </p:nvPr>
        </p:nvSpPr>
        <p:spPr>
          <a:xfrm>
            <a:off x="457200" y="1219200"/>
            <a:ext cx="8229600" cy="4937125"/>
          </a:xfrm>
        </p:spPr>
        <p:txBody>
          <a:bodyPr/>
          <a:lstStyle/>
          <a:p>
            <a:r>
              <a:rPr lang="en-US" sz="2400">
                <a:latin typeface="Gill Sans MT" charset="0"/>
              </a:rPr>
              <a:t>Potential memory leak</a:t>
            </a:r>
          </a:p>
          <a:p>
            <a:pPr lvl="1"/>
            <a:r>
              <a:rPr lang="en-US" sz="2000">
                <a:latin typeface="Gill Sans MT" charset="0"/>
              </a:rPr>
              <a:t>no pointer to the beginning of a block</a:t>
            </a:r>
          </a:p>
          <a:p>
            <a:pPr lvl="1"/>
            <a:r>
              <a:rPr lang="en-US" sz="2000">
                <a:latin typeface="Gill Sans MT" charset="0"/>
              </a:rPr>
              <a:t>not necessarily critical – block beginning may still be reachable via pointer arithmetic</a:t>
            </a:r>
          </a:p>
          <a:p>
            <a:pPr>
              <a:buFont typeface="Wingdings 3" charset="0"/>
              <a:buNone/>
            </a:pPr>
            <a:endParaRPr lang="en-US" sz="2000">
              <a:latin typeface="Lucida Console" charset="0"/>
            </a:endParaRPr>
          </a:p>
          <a:p>
            <a:pPr>
              <a:buFont typeface="Wingdings 3" charset="0"/>
              <a:buNone/>
            </a:pPr>
            <a:r>
              <a:rPr lang="en-US" sz="2000">
                <a:latin typeface="Lucida Console" charset="0"/>
              </a:rPr>
              <a:t>int *plk = NULL;</a:t>
            </a:r>
          </a:p>
          <a:p>
            <a:pPr>
              <a:buFont typeface="Wingdings 3" charset="0"/>
              <a:buNone/>
            </a:pPr>
            <a:r>
              <a:rPr lang="en-US" sz="2000">
                <a:latin typeface="Lucida Console" charset="0"/>
              </a:rPr>
              <a:t>void genPLK() {</a:t>
            </a:r>
          </a:p>
          <a:p>
            <a:pPr>
              <a:buFont typeface="Wingdings 3" charset="0"/>
              <a:buNone/>
            </a:pPr>
            <a:r>
              <a:rPr lang="en-US" sz="2000">
                <a:latin typeface="Lucida Console" charset="0"/>
              </a:rPr>
              <a:t>	plk = (int *) malloc(2 * sizeof(int));</a:t>
            </a:r>
          </a:p>
          <a:p>
            <a:pPr>
              <a:buFont typeface="Wingdings 3" charset="0"/>
              <a:buNone/>
            </a:pPr>
            <a:r>
              <a:rPr lang="en-US" sz="2000">
                <a:latin typeface="Lucida Console" charset="0"/>
              </a:rPr>
              <a:t>	 /* Expect PLK as pointer variable is incremented</a:t>
            </a:r>
          </a:p>
          <a:p>
            <a:pPr>
              <a:buFont typeface="Wingdings 3" charset="0"/>
              <a:buNone/>
            </a:pPr>
            <a:r>
              <a:rPr lang="en-US" sz="2000">
                <a:latin typeface="Lucida Console" charset="0"/>
              </a:rPr>
              <a:t>      past beginning of block */</a:t>
            </a:r>
          </a:p>
          <a:p>
            <a:pPr>
              <a:buFont typeface="Wingdings 3" charset="0"/>
              <a:buNone/>
            </a:pPr>
            <a:r>
              <a:rPr lang="en-US" sz="2000">
                <a:latin typeface="Lucida Console" charset="0"/>
              </a:rPr>
              <a:t>	plk++;		</a:t>
            </a:r>
          </a:p>
          <a:p>
            <a:pPr>
              <a:buFont typeface="Wingdings 3" charset="0"/>
              <a:buNone/>
            </a:pPr>
            <a:r>
              <a:rPr lang="en-US" sz="2000">
                <a:latin typeface="Lucida Console" charset="0"/>
              </a:rPr>
              <a:t>}</a:t>
            </a:r>
          </a:p>
        </p:txBody>
      </p:sp>
    </p:spTree>
    <p:extLst>
      <p:ext uri="{BB962C8B-B14F-4D97-AF65-F5344CB8AC3E}">
        <p14:creationId xmlns:p14="http://schemas.microsoft.com/office/powerpoint/2010/main" val="21887232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atin typeface="Bookman Old Style" charset="0"/>
              </a:rPr>
              <a:t>Faulty heap management</a:t>
            </a:r>
          </a:p>
        </p:txBody>
      </p:sp>
      <p:sp>
        <p:nvSpPr>
          <p:cNvPr id="5" name="Content Placeholder 4"/>
          <p:cNvSpPr>
            <a:spLocks noGrp="1"/>
          </p:cNvSpPr>
          <p:nvPr>
            <p:ph sz="quarter" idx="1"/>
          </p:nvPr>
        </p:nvSpPr>
        <p:spPr>
          <a:xfrm>
            <a:off x="381000" y="1219200"/>
            <a:ext cx="8229600" cy="4937125"/>
          </a:xfrm>
        </p:spPr>
        <p:txBody>
          <a:bodyPr>
            <a:normAutofit fontScale="85000" lnSpcReduction="10000"/>
          </a:bodyPr>
          <a:lstStyle/>
          <a:p>
            <a:pPr marL="274320" indent="-274320" fontAlgn="auto">
              <a:spcAft>
                <a:spcPts val="0"/>
              </a:spcAft>
              <a:buFont typeface="Wingdings 3"/>
              <a:buChar char=""/>
              <a:defRPr/>
            </a:pPr>
            <a:r>
              <a:rPr lang="en-US" sz="2800" dirty="0">
                <a:ea typeface="+mn-ea"/>
              </a:rPr>
              <a:t>Freeing non-heap memory</a:t>
            </a:r>
          </a:p>
          <a:p>
            <a:pPr marL="274320" indent="-274320" fontAlgn="auto">
              <a:spcAft>
                <a:spcPts val="0"/>
              </a:spcAft>
              <a:buFont typeface="Wingdings 3"/>
              <a:buChar char=""/>
              <a:defRPr/>
            </a:pPr>
            <a:r>
              <a:rPr lang="en-US" sz="2800" dirty="0">
                <a:ea typeface="+mn-ea"/>
              </a:rPr>
              <a:t>Freeing unallocated memory</a:t>
            </a:r>
          </a:p>
          <a:p>
            <a:pPr marL="274320" indent="-274320" fontAlgn="auto">
              <a:spcAft>
                <a:spcPts val="0"/>
              </a:spcAft>
              <a:buFont typeface="Wingdings 3"/>
              <a:buNone/>
              <a:defRPr/>
            </a:pPr>
            <a:r>
              <a:rPr lang="en-US" sz="2400" dirty="0">
                <a:latin typeface="Lucida Console" pitchFamily="49" charset="0"/>
                <a:ea typeface="+mn-ea"/>
              </a:rPr>
              <a:t>void </a:t>
            </a:r>
            <a:r>
              <a:rPr lang="en-US" sz="2400" dirty="0" err="1">
                <a:latin typeface="Lucida Console" pitchFamily="49" charset="0"/>
                <a:ea typeface="+mn-ea"/>
              </a:rPr>
              <a:t>genFNH</a:t>
            </a:r>
            <a:r>
              <a:rPr lang="en-US" sz="2400" dirty="0">
                <a:latin typeface="Lucida Console" pitchFamily="49" charset="0"/>
                <a:ea typeface="+mn-ea"/>
              </a:rPr>
              <a:t>() {</a:t>
            </a:r>
          </a:p>
          <a:p>
            <a:pPr marL="274320" indent="-274320" fontAlgn="auto">
              <a:spcAft>
                <a:spcPts val="0"/>
              </a:spcAft>
              <a:buFont typeface="Wingdings 3"/>
              <a:buNone/>
              <a:defRPr/>
            </a:pPr>
            <a:r>
              <a:rPr lang="en-US" sz="2400" dirty="0">
                <a:latin typeface="Lucida Console" pitchFamily="49" charset="0"/>
                <a:ea typeface="+mn-ea"/>
              </a:rPr>
              <a:t>	</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fnh</a:t>
            </a:r>
            <a:r>
              <a:rPr lang="en-US" sz="2400" dirty="0">
                <a:latin typeface="Lucida Console" pitchFamily="49" charset="0"/>
                <a:ea typeface="+mn-ea"/>
              </a:rPr>
              <a:t> = 0;</a:t>
            </a:r>
          </a:p>
          <a:p>
            <a:pPr marL="274320" indent="-274320" fontAlgn="auto">
              <a:spcAft>
                <a:spcPts val="0"/>
              </a:spcAft>
              <a:buFont typeface="Wingdings 3"/>
              <a:buNone/>
              <a:defRPr/>
            </a:pPr>
            <a:r>
              <a:rPr lang="en-US" sz="2400" dirty="0">
                <a:latin typeface="Lucida Console" pitchFamily="49" charset="0"/>
                <a:ea typeface="+mn-ea"/>
              </a:rPr>
              <a:t>	free(&amp;</a:t>
            </a:r>
            <a:r>
              <a:rPr lang="en-US" sz="2400" dirty="0" err="1">
                <a:latin typeface="Lucida Console" pitchFamily="49" charset="0"/>
                <a:ea typeface="+mn-ea"/>
              </a:rPr>
              <a:t>fnh</a:t>
            </a:r>
            <a:r>
              <a:rPr lang="en-US" sz="2400" dirty="0">
                <a:latin typeface="Lucida Console" pitchFamily="49" charset="0"/>
                <a:ea typeface="+mn-ea"/>
              </a:rPr>
              <a:t>); /* Expect FNH: freeing stack memory */</a:t>
            </a:r>
          </a:p>
          <a:p>
            <a:pPr marL="274320" indent="-274320" fontAlgn="auto">
              <a:spcAft>
                <a:spcPts val="0"/>
              </a:spcAft>
              <a:buFont typeface="Wingdings 3"/>
              <a:buNone/>
              <a:defRPr/>
            </a:pP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void </a:t>
            </a:r>
            <a:r>
              <a:rPr lang="en-US" sz="2400" dirty="0" err="1">
                <a:latin typeface="Lucida Console" pitchFamily="49" charset="0"/>
                <a:ea typeface="+mn-ea"/>
              </a:rPr>
              <a:t>genFUM</a:t>
            </a:r>
            <a:r>
              <a:rPr lang="en-US" sz="2400" dirty="0">
                <a:latin typeface="Lucida Console" pitchFamily="49" charset="0"/>
                <a:ea typeface="+mn-ea"/>
              </a:rPr>
              <a:t>() {</a:t>
            </a:r>
          </a:p>
          <a:p>
            <a:pPr marL="274320" indent="-274320" fontAlgn="auto">
              <a:spcAft>
                <a:spcPts val="0"/>
              </a:spcAft>
              <a:buFont typeface="Wingdings 3"/>
              <a:buNone/>
              <a:defRPr/>
            </a:pPr>
            <a:r>
              <a:rPr lang="en-US" sz="2400" dirty="0">
                <a:latin typeface="Lucida Console" pitchFamily="49" charset="0"/>
                <a:ea typeface="+mn-ea"/>
              </a:rPr>
              <a:t>	</a:t>
            </a:r>
            <a:r>
              <a:rPr lang="en-US" sz="2400" dirty="0" err="1">
                <a:latin typeface="Lucida Console" pitchFamily="49" charset="0"/>
                <a:ea typeface="+mn-ea"/>
              </a:rPr>
              <a:t>int</a:t>
            </a:r>
            <a:r>
              <a:rPr lang="en-US" sz="2400" dirty="0">
                <a:latin typeface="Lucida Console" pitchFamily="49" charset="0"/>
                <a:ea typeface="+mn-ea"/>
              </a:rPr>
              <a:t> *</a:t>
            </a:r>
            <a:r>
              <a:rPr lang="en-US" sz="2400" dirty="0" err="1">
                <a:latin typeface="Lucida Console" pitchFamily="49" charset="0"/>
                <a:ea typeface="+mn-ea"/>
              </a:rPr>
              <a:t>fum</a:t>
            </a:r>
            <a:r>
              <a:rPr lang="en-US" sz="2400" dirty="0">
                <a:latin typeface="Lucida Console" pitchFamily="49" charset="0"/>
                <a:ea typeface="+mn-ea"/>
              </a:rPr>
              <a:t> = (</a:t>
            </a:r>
            <a:r>
              <a:rPr lang="en-US" sz="2400" dirty="0" err="1">
                <a:latin typeface="Lucida Console" pitchFamily="49" charset="0"/>
                <a:ea typeface="+mn-ea"/>
              </a:rPr>
              <a:t>int</a:t>
            </a:r>
            <a:r>
              <a:rPr lang="en-US" sz="2400" dirty="0">
                <a:latin typeface="Lucida Console" pitchFamily="49" charset="0"/>
                <a:ea typeface="+mn-ea"/>
              </a:rPr>
              <a:t> *) </a:t>
            </a:r>
            <a:r>
              <a:rPr lang="en-US" sz="2400" dirty="0" err="1">
                <a:latin typeface="Lucida Console" pitchFamily="49" charset="0"/>
                <a:ea typeface="+mn-ea"/>
              </a:rPr>
              <a:t>malloc</a:t>
            </a:r>
            <a:r>
              <a:rPr lang="en-US" sz="2400" dirty="0">
                <a:latin typeface="Lucida Console" pitchFamily="49" charset="0"/>
                <a:ea typeface="+mn-ea"/>
              </a:rPr>
              <a:t>(4 * </a:t>
            </a:r>
            <a:r>
              <a:rPr lang="en-US" sz="2400" dirty="0" err="1">
                <a:latin typeface="Lucida Console" pitchFamily="49" charset="0"/>
                <a:ea typeface="+mn-ea"/>
              </a:rPr>
              <a:t>sizeof</a:t>
            </a:r>
            <a:r>
              <a:rPr lang="en-US" sz="2400" dirty="0">
                <a:latin typeface="Lucida Console" pitchFamily="49" charset="0"/>
                <a:ea typeface="+mn-ea"/>
              </a:rPr>
              <a:t>(</a:t>
            </a:r>
            <a:r>
              <a:rPr lang="en-US" sz="2400" dirty="0" err="1">
                <a:latin typeface="Lucida Console" pitchFamily="49" charset="0"/>
                <a:ea typeface="+mn-ea"/>
              </a:rPr>
              <a:t>int</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free(fum+1); /* Expect FUM: fum+1 points to middle of a block */</a:t>
            </a:r>
          </a:p>
          <a:p>
            <a:pPr marL="274320" indent="-274320" fontAlgn="auto">
              <a:spcAft>
                <a:spcPts val="0"/>
              </a:spcAft>
              <a:buFont typeface="Wingdings 3"/>
              <a:buNone/>
              <a:defRPr/>
            </a:pPr>
            <a:r>
              <a:rPr lang="en-US" sz="2400" dirty="0">
                <a:latin typeface="Lucida Console" pitchFamily="49" charset="0"/>
                <a:ea typeface="+mn-ea"/>
              </a:rPr>
              <a:t>	free(</a:t>
            </a:r>
            <a:r>
              <a:rPr lang="en-US" sz="2400" dirty="0" err="1">
                <a:latin typeface="Lucida Console" pitchFamily="49" charset="0"/>
                <a:ea typeface="+mn-ea"/>
              </a:rPr>
              <a:t>fum</a:t>
            </a:r>
            <a:r>
              <a:rPr lang="en-US" sz="2400" dirty="0">
                <a:latin typeface="Lucida Console" pitchFamily="49" charset="0"/>
                <a:ea typeface="+mn-ea"/>
              </a:rPr>
              <a:t>);</a:t>
            </a:r>
          </a:p>
          <a:p>
            <a:pPr marL="274320" indent="-274320" fontAlgn="auto">
              <a:spcAft>
                <a:spcPts val="0"/>
              </a:spcAft>
              <a:buFont typeface="Wingdings 3"/>
              <a:buNone/>
              <a:defRPr/>
            </a:pPr>
            <a:r>
              <a:rPr lang="en-US" sz="2400" dirty="0">
                <a:latin typeface="Lucida Console" pitchFamily="49" charset="0"/>
                <a:ea typeface="+mn-ea"/>
              </a:rPr>
              <a:t>	free(</a:t>
            </a:r>
            <a:r>
              <a:rPr lang="en-US" sz="2400" dirty="0" err="1">
                <a:latin typeface="Lucida Console" pitchFamily="49" charset="0"/>
                <a:ea typeface="+mn-ea"/>
              </a:rPr>
              <a:t>fum</a:t>
            </a:r>
            <a:r>
              <a:rPr lang="en-US" sz="2400" dirty="0">
                <a:latin typeface="Lucida Console" pitchFamily="49" charset="0"/>
                <a:ea typeface="+mn-ea"/>
              </a:rPr>
              <a:t>); /* Expect FUM: freeing already freed memory */</a:t>
            </a:r>
          </a:p>
          <a:p>
            <a:pPr marL="274320" indent="-274320" fontAlgn="auto">
              <a:spcAft>
                <a:spcPts val="0"/>
              </a:spcAft>
              <a:buFont typeface="Wingdings 3"/>
              <a:buNone/>
              <a:defRPr/>
            </a:pPr>
            <a:r>
              <a:rPr lang="en-US" sz="2400" dirty="0">
                <a:latin typeface="Lucida Console" pitchFamily="49" charset="0"/>
                <a:ea typeface="+mn-ea"/>
              </a:rPr>
              <a:t>}</a:t>
            </a:r>
          </a:p>
        </p:txBody>
      </p:sp>
    </p:spTree>
    <p:extLst>
      <p:ext uri="{BB962C8B-B14F-4D97-AF65-F5344CB8AC3E}">
        <p14:creationId xmlns:p14="http://schemas.microsoft.com/office/powerpoint/2010/main" val="10025143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ea typeface="+mj-ea"/>
              </a:rPr>
              <a:t>Tools for analyzing memory management</a:t>
            </a:r>
          </a:p>
        </p:txBody>
      </p:sp>
      <p:sp>
        <p:nvSpPr>
          <p:cNvPr id="28677" name="Content Placeholder 4"/>
          <p:cNvSpPr>
            <a:spLocks noGrp="1"/>
          </p:cNvSpPr>
          <p:nvPr>
            <p:ph sz="quarter" idx="1"/>
          </p:nvPr>
        </p:nvSpPr>
        <p:spPr>
          <a:xfrm>
            <a:off x="0" y="1219200"/>
            <a:ext cx="8686800" cy="4937125"/>
          </a:xfrm>
        </p:spPr>
        <p:txBody>
          <a:bodyPr/>
          <a:lstStyle/>
          <a:p>
            <a:r>
              <a:rPr lang="en-US" sz="2400">
                <a:latin typeface="Gill Sans MT" charset="0"/>
              </a:rPr>
              <a:t>Purify: runtime analysis for finding memory errors</a:t>
            </a:r>
          </a:p>
          <a:p>
            <a:pPr lvl="1"/>
            <a:r>
              <a:rPr lang="en-US" sz="2000">
                <a:latin typeface="Gill Sans MT" charset="0"/>
              </a:rPr>
              <a:t>dynamic analysis tool:</a:t>
            </a:r>
          </a:p>
          <a:p>
            <a:pPr lvl="1">
              <a:buFont typeface="Wingdings 3" charset="0"/>
              <a:buNone/>
            </a:pPr>
            <a:r>
              <a:rPr lang="en-US" sz="2000">
                <a:latin typeface="Gill Sans MT" charset="0"/>
              </a:rPr>
              <a:t>	collects information on memory</a:t>
            </a:r>
          </a:p>
          <a:p>
            <a:pPr lvl="1">
              <a:buFont typeface="Wingdings 3" charset="0"/>
              <a:buNone/>
            </a:pPr>
            <a:r>
              <a:rPr lang="en-US" sz="2000">
                <a:latin typeface="Gill Sans MT" charset="0"/>
              </a:rPr>
              <a:t>	management while program runs</a:t>
            </a:r>
          </a:p>
          <a:p>
            <a:pPr lvl="1"/>
            <a:r>
              <a:rPr lang="en-US" sz="2000">
                <a:latin typeface="Gill Sans MT" charset="0"/>
              </a:rPr>
              <a:t>contrast with static analysis tool</a:t>
            </a:r>
          </a:p>
          <a:p>
            <a:pPr lvl="1">
              <a:buFont typeface="Wingdings 3" charset="0"/>
              <a:buNone/>
            </a:pPr>
            <a:r>
              <a:rPr lang="en-US" sz="2000">
                <a:latin typeface="Gill Sans MT" charset="0"/>
              </a:rPr>
              <a:t>	like </a:t>
            </a:r>
            <a:r>
              <a:rPr lang="en-US" sz="2000">
                <a:latin typeface="Lucida Console" charset="0"/>
              </a:rPr>
              <a:t>lint</a:t>
            </a:r>
            <a:r>
              <a:rPr lang="en-US" sz="2000">
                <a:latin typeface="Gill Sans MT" charset="0"/>
              </a:rPr>
              <a:t>, which analyzes source</a:t>
            </a:r>
          </a:p>
          <a:p>
            <a:pPr lvl="1">
              <a:buFont typeface="Wingdings 3" charset="0"/>
              <a:buNone/>
            </a:pPr>
            <a:r>
              <a:rPr lang="en-US" sz="2000">
                <a:latin typeface="Gill Sans MT" charset="0"/>
              </a:rPr>
              <a:t>	code without compiling, executing it</a:t>
            </a:r>
          </a:p>
        </p:txBody>
      </p:sp>
      <p:pic>
        <p:nvPicPr>
          <p:cNvPr id="286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71725"/>
            <a:ext cx="41910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7535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Buffer overflow </a:t>
            </a:r>
          </a:p>
        </p:txBody>
      </p:sp>
      <p:sp>
        <p:nvSpPr>
          <p:cNvPr id="3075" name="Rectangle 3"/>
          <p:cNvSpPr>
            <a:spLocks noGrp="1" noChangeArrowheads="1"/>
          </p:cNvSpPr>
          <p:nvPr>
            <p:ph type="body" idx="1"/>
          </p:nvPr>
        </p:nvSpPr>
        <p:spPr/>
        <p:txBody>
          <a:bodyPr/>
          <a:lstStyle/>
          <a:p>
            <a:r>
              <a:rPr lang="en-US" sz="2800"/>
              <a:t>A </a:t>
            </a:r>
            <a:r>
              <a:rPr lang="en-US" sz="2800" b="1"/>
              <a:t>buffer overflow</a:t>
            </a:r>
            <a:r>
              <a:rPr lang="en-US" sz="2800"/>
              <a:t> is a type of </a:t>
            </a:r>
            <a:r>
              <a:rPr lang="en-US" sz="2800">
                <a:hlinkClick r:id="rId2" tooltip="Computer bug"/>
              </a:rPr>
              <a:t>computer bug</a:t>
            </a:r>
            <a:r>
              <a:rPr lang="en-US" sz="2800"/>
              <a:t>. </a:t>
            </a:r>
          </a:p>
          <a:p>
            <a:r>
              <a:rPr lang="en-US" sz="2800"/>
              <a:t>When the length limitation of a space reserved for data - a </a:t>
            </a:r>
            <a:r>
              <a:rPr lang="en-US" sz="2800">
                <a:hlinkClick r:id="rId3" tooltip="Buffer"/>
              </a:rPr>
              <a:t>buffer</a:t>
            </a:r>
            <a:r>
              <a:rPr lang="en-US" sz="2800"/>
              <a:t> - is not properly enforced, the buffer "overflows".</a:t>
            </a:r>
          </a:p>
          <a:p>
            <a:r>
              <a:rPr lang="en-US" sz="2800"/>
              <a:t> Input data is written to the buffer and, if it is longer than the buffer size, the space beyond the end of the buffer is overwritten. </a:t>
            </a:r>
          </a:p>
          <a:p>
            <a:r>
              <a:rPr lang="en-US" sz="2800"/>
              <a:t>This might corrupt other data, or more seriously, the program code. </a:t>
            </a:r>
          </a:p>
        </p:txBody>
      </p:sp>
    </p:spTree>
    <p:extLst>
      <p:ext uri="{BB962C8B-B14F-4D97-AF65-F5344CB8AC3E}">
        <p14:creationId xmlns:p14="http://schemas.microsoft.com/office/powerpoint/2010/main" val="4249566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box(in)">
                                      <p:cBhvr>
                                        <p:cTn id="12" dur="500"/>
                                        <p:tgtEl>
                                          <p:spTgt spid="3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5">
                                            <p:txEl>
                                              <p:pRg st="1" end="1"/>
                                            </p:txEl>
                                          </p:spTgt>
                                        </p:tgtEl>
                                        <p:attrNameLst>
                                          <p:attrName>style.visibility</p:attrName>
                                        </p:attrNameLst>
                                      </p:cBhvr>
                                      <p:to>
                                        <p:strVal val="visible"/>
                                      </p:to>
                                    </p:set>
                                    <p:animEffect transition="in" filter="box(in)">
                                      <p:cBhvr>
                                        <p:cTn id="17" dur="500"/>
                                        <p:tgtEl>
                                          <p:spTgt spid="3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5">
                                            <p:txEl>
                                              <p:pRg st="2" end="2"/>
                                            </p:txEl>
                                          </p:spTgt>
                                        </p:tgtEl>
                                        <p:attrNameLst>
                                          <p:attrName>style.visibility</p:attrName>
                                        </p:attrNameLst>
                                      </p:cBhvr>
                                      <p:to>
                                        <p:strVal val="visible"/>
                                      </p:to>
                                    </p:set>
                                    <p:animEffect transition="in" filter="box(in)">
                                      <p:cBhvr>
                                        <p:cTn id="22" dur="500"/>
                                        <p:tgtEl>
                                          <p:spTgt spid="30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75">
                                            <p:txEl>
                                              <p:pRg st="3" end="3"/>
                                            </p:txEl>
                                          </p:spTgt>
                                        </p:tgtEl>
                                        <p:attrNameLst>
                                          <p:attrName>style.visibility</p:attrName>
                                        </p:attrNameLst>
                                      </p:cBhvr>
                                      <p:to>
                                        <p:strVal val="visible"/>
                                      </p:to>
                                    </p:set>
                                    <p:animEffect transition="in" filter="box(in)">
                                      <p:cBhvr>
                                        <p:cTn id="27"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atin typeface="Arial" charset="0"/>
              </a:rPr>
              <a:t>Methods to do Dynamic Storage Allocation </a:t>
            </a:r>
            <a:r>
              <a:rPr lang="en-US" sz="2600">
                <a:latin typeface="Arial" charset="0"/>
              </a:rPr>
              <a:t>- 1</a:t>
            </a:r>
          </a:p>
        </p:txBody>
      </p:sp>
      <p:sp>
        <p:nvSpPr>
          <p:cNvPr id="10243" name="Rectangle 3"/>
          <p:cNvSpPr>
            <a:spLocks noGrp="1" noChangeArrowheads="1"/>
          </p:cNvSpPr>
          <p:nvPr>
            <p:ph type="body" idx="1"/>
          </p:nvPr>
        </p:nvSpPr>
        <p:spPr/>
        <p:txBody>
          <a:bodyPr>
            <a:normAutofit lnSpcReduction="10000"/>
          </a:bodyPr>
          <a:lstStyle/>
          <a:p>
            <a:pPr algn="just" eaLnBrk="1" hangingPunct="1">
              <a:lnSpc>
                <a:spcPct val="90000"/>
              </a:lnSpc>
            </a:pPr>
            <a:r>
              <a:rPr lang="en-US" sz="2800">
                <a:solidFill>
                  <a:srgbClr val="009999"/>
                </a:solidFill>
                <a:latin typeface="Arial" charset="0"/>
              </a:rPr>
              <a:t>Best-fit</a:t>
            </a:r>
            <a:r>
              <a:rPr lang="en-US" sz="2800">
                <a:latin typeface="Arial" charset="0"/>
              </a:rPr>
              <a:t> method – </a:t>
            </a:r>
          </a:p>
          <a:p>
            <a:pPr lvl="1" algn="just" eaLnBrk="1" hangingPunct="1">
              <a:lnSpc>
                <a:spcPct val="90000"/>
              </a:lnSpc>
            </a:pPr>
            <a:r>
              <a:rPr lang="en-US">
                <a:latin typeface="Arial" charset="0"/>
              </a:rPr>
              <a:t>An area with </a:t>
            </a:r>
            <a:r>
              <a:rPr lang="en-US" i="1">
                <a:latin typeface="Arial" charset="0"/>
              </a:rPr>
              <a:t>m</a:t>
            </a:r>
            <a:r>
              <a:rPr lang="en-US">
                <a:latin typeface="Arial" charset="0"/>
              </a:rPr>
              <a:t> bytes is selected, where </a:t>
            </a:r>
            <a:r>
              <a:rPr lang="en-US" i="1">
                <a:latin typeface="Arial" charset="0"/>
              </a:rPr>
              <a:t>m</a:t>
            </a:r>
            <a:r>
              <a:rPr lang="en-US">
                <a:latin typeface="Arial" charset="0"/>
              </a:rPr>
              <a:t> is the smallest available chunk of contiguous memory equal to or larger than </a:t>
            </a:r>
            <a:r>
              <a:rPr lang="en-US" i="1">
                <a:latin typeface="Arial" charset="0"/>
              </a:rPr>
              <a:t>n</a:t>
            </a:r>
            <a:r>
              <a:rPr lang="en-US">
                <a:latin typeface="Arial" charset="0"/>
              </a:rPr>
              <a:t>. </a:t>
            </a:r>
          </a:p>
          <a:p>
            <a:pPr algn="just" eaLnBrk="1" hangingPunct="1">
              <a:lnSpc>
                <a:spcPct val="90000"/>
              </a:lnSpc>
            </a:pPr>
            <a:r>
              <a:rPr lang="en-US" sz="2800">
                <a:solidFill>
                  <a:srgbClr val="009999"/>
                </a:solidFill>
                <a:latin typeface="Arial" charset="0"/>
              </a:rPr>
              <a:t>First-fit</a:t>
            </a:r>
            <a:r>
              <a:rPr lang="en-US" sz="2800">
                <a:latin typeface="Arial" charset="0"/>
              </a:rPr>
              <a:t> method – </a:t>
            </a:r>
          </a:p>
          <a:p>
            <a:pPr lvl="1" algn="just" eaLnBrk="1" hangingPunct="1">
              <a:lnSpc>
                <a:spcPct val="90000"/>
              </a:lnSpc>
            </a:pPr>
            <a:r>
              <a:rPr lang="en-US">
                <a:latin typeface="Arial" charset="0"/>
              </a:rPr>
              <a:t>Returns the first chunk encountered containing </a:t>
            </a:r>
            <a:r>
              <a:rPr lang="en-US" i="1">
                <a:latin typeface="Arial" charset="0"/>
              </a:rPr>
              <a:t>n</a:t>
            </a:r>
            <a:r>
              <a:rPr lang="en-US">
                <a:latin typeface="Arial" charset="0"/>
              </a:rPr>
              <a:t> or more bytes.</a:t>
            </a:r>
          </a:p>
          <a:p>
            <a:pPr algn="just" eaLnBrk="1" hangingPunct="1">
              <a:lnSpc>
                <a:spcPct val="90000"/>
              </a:lnSpc>
            </a:pPr>
            <a:r>
              <a:rPr lang="en-US" sz="2800">
                <a:latin typeface="Arial" charset="0"/>
              </a:rPr>
              <a:t>Prevention of fragmentation, </a:t>
            </a:r>
          </a:p>
          <a:p>
            <a:pPr lvl="1" algn="just" eaLnBrk="1" hangingPunct="1">
              <a:lnSpc>
                <a:spcPct val="90000"/>
              </a:lnSpc>
            </a:pPr>
            <a:r>
              <a:rPr lang="en-US">
                <a:latin typeface="Arial" charset="0"/>
              </a:rPr>
              <a:t>a memory manager may allocate chunks that are larger than the requested size if the space remaining is too small to be useful.</a:t>
            </a:r>
          </a:p>
        </p:txBody>
      </p:sp>
    </p:spTree>
    <p:extLst>
      <p:ext uri="{BB962C8B-B14F-4D97-AF65-F5344CB8AC3E}">
        <p14:creationId xmlns:p14="http://schemas.microsoft.com/office/powerpoint/2010/main" val="37366614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algn="just" eaLnBrk="1" hangingPunct="1"/>
            <a:r>
              <a:rPr lang="en-US" sz="3500">
                <a:latin typeface="Arial" charset="0"/>
              </a:rPr>
              <a:t>Methods to do Dynamic Storage Allocation </a:t>
            </a:r>
            <a:r>
              <a:rPr lang="en-US" sz="2200">
                <a:latin typeface="Arial" charset="0"/>
              </a:rPr>
              <a:t>- 2</a:t>
            </a:r>
          </a:p>
        </p:txBody>
      </p:sp>
      <p:sp>
        <p:nvSpPr>
          <p:cNvPr id="11267" name="Rectangle 3"/>
          <p:cNvSpPr>
            <a:spLocks noGrp="1" noChangeArrowheads="1"/>
          </p:cNvSpPr>
          <p:nvPr>
            <p:ph type="body" idx="1"/>
          </p:nvPr>
        </p:nvSpPr>
        <p:spPr/>
        <p:txBody>
          <a:bodyPr/>
          <a:lstStyle/>
          <a:p>
            <a:pPr algn="just" eaLnBrk="1" hangingPunct="1"/>
            <a:r>
              <a:rPr lang="en-US" sz="2800">
                <a:latin typeface="Arial" charset="0"/>
              </a:rPr>
              <a:t>Memory managers </a:t>
            </a:r>
          </a:p>
          <a:p>
            <a:pPr lvl="1" algn="just" eaLnBrk="1" hangingPunct="1"/>
            <a:r>
              <a:rPr lang="en-US" sz="2400">
                <a:latin typeface="Arial" charset="0"/>
              </a:rPr>
              <a:t>return chunks to the available space list as soon as they become free and consolidate adjacent areas. </a:t>
            </a:r>
          </a:p>
          <a:p>
            <a:pPr lvl="3" algn="just" eaLnBrk="1" hangingPunct="1"/>
            <a:endParaRPr lang="en-US" sz="1800">
              <a:latin typeface="Arial" charset="0"/>
            </a:endParaRPr>
          </a:p>
          <a:p>
            <a:pPr algn="just" eaLnBrk="1" hangingPunct="1"/>
            <a:r>
              <a:rPr lang="en-US" sz="2800">
                <a:latin typeface="Arial" charset="0"/>
              </a:rPr>
              <a:t>Boundary tags </a:t>
            </a:r>
          </a:p>
          <a:p>
            <a:pPr lvl="1" algn="just" eaLnBrk="1" hangingPunct="1"/>
            <a:r>
              <a:rPr lang="en-US" sz="2400">
                <a:latin typeface="Arial" charset="0"/>
              </a:rPr>
              <a:t>Help consolidate adjoining chunks of free memory so that fragmentation is avoided. </a:t>
            </a:r>
          </a:p>
          <a:p>
            <a:pPr lvl="3" algn="just" eaLnBrk="1" hangingPunct="1"/>
            <a:endParaRPr lang="en-US" sz="1800">
              <a:latin typeface="Arial" charset="0"/>
            </a:endParaRPr>
          </a:p>
          <a:p>
            <a:pPr algn="just" eaLnBrk="1" hangingPunct="1"/>
            <a:r>
              <a:rPr lang="en-US" sz="2800">
                <a:latin typeface="Arial" charset="0"/>
              </a:rPr>
              <a:t>The size field simplifies navigation between chunks.</a:t>
            </a:r>
          </a:p>
          <a:p>
            <a:pPr eaLnBrk="1" hangingPunct="1"/>
            <a:endParaRPr lang="en-US" sz="2800">
              <a:latin typeface="Arial" charset="0"/>
            </a:endParaRPr>
          </a:p>
        </p:txBody>
      </p:sp>
    </p:spTree>
    <p:extLst>
      <p:ext uri="{BB962C8B-B14F-4D97-AF65-F5344CB8AC3E}">
        <p14:creationId xmlns:p14="http://schemas.microsoft.com/office/powerpoint/2010/main" val="39286113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atin typeface="Arial" charset="0"/>
              </a:rPr>
              <a:t>Dynamic Memory Management Errors</a:t>
            </a:r>
          </a:p>
        </p:txBody>
      </p:sp>
      <p:sp>
        <p:nvSpPr>
          <p:cNvPr id="12291" name="Rectangle 3"/>
          <p:cNvSpPr>
            <a:spLocks noGrp="1" noChangeArrowheads="1"/>
          </p:cNvSpPr>
          <p:nvPr>
            <p:ph type="body" idx="1"/>
          </p:nvPr>
        </p:nvSpPr>
        <p:spPr/>
        <p:txBody>
          <a:bodyPr>
            <a:normAutofit/>
          </a:bodyPr>
          <a:lstStyle/>
          <a:p>
            <a:pPr eaLnBrk="1" hangingPunct="1"/>
            <a:r>
              <a:rPr lang="en-US" dirty="0">
                <a:latin typeface="Arial" charset="0"/>
              </a:rPr>
              <a:t>Initialization errors, </a:t>
            </a:r>
          </a:p>
          <a:p>
            <a:pPr eaLnBrk="1" hangingPunct="1"/>
            <a:r>
              <a:rPr lang="en-US" dirty="0">
                <a:latin typeface="Arial" charset="0"/>
              </a:rPr>
              <a:t>Failing to check return values, </a:t>
            </a:r>
          </a:p>
          <a:p>
            <a:pPr eaLnBrk="1" hangingPunct="1"/>
            <a:r>
              <a:rPr lang="en-US" dirty="0">
                <a:latin typeface="Arial" charset="0"/>
              </a:rPr>
              <a:t>Writing to already freed memory, </a:t>
            </a:r>
          </a:p>
          <a:p>
            <a:pPr eaLnBrk="1" hangingPunct="1"/>
            <a:r>
              <a:rPr lang="en-US" dirty="0">
                <a:latin typeface="Arial" charset="0"/>
              </a:rPr>
              <a:t>Freeing the same memory multiple times, </a:t>
            </a:r>
          </a:p>
          <a:p>
            <a:pPr eaLnBrk="1" hangingPunct="1"/>
            <a:r>
              <a:rPr lang="en-US" dirty="0" smtClean="0">
                <a:latin typeface="Arial" charset="0"/>
              </a:rPr>
              <a:t>Improper </a:t>
            </a:r>
            <a:r>
              <a:rPr lang="en-US" dirty="0">
                <a:latin typeface="Arial" charset="0"/>
              </a:rPr>
              <a:t>use of allocation functions.</a:t>
            </a:r>
          </a:p>
        </p:txBody>
      </p:sp>
    </p:spTree>
    <p:extLst>
      <p:ext uri="{BB962C8B-B14F-4D97-AF65-F5344CB8AC3E}">
        <p14:creationId xmlns:p14="http://schemas.microsoft.com/office/powerpoint/2010/main" val="391196711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z="3500">
                <a:latin typeface="Arial" charset="0"/>
              </a:rPr>
              <a:t>Initialization</a:t>
            </a:r>
            <a:r>
              <a:rPr lang="en-US" sz="3500" b="0">
                <a:latin typeface="Arial" charset="0"/>
              </a:rPr>
              <a:t/>
            </a:r>
            <a:br>
              <a:rPr lang="en-US" sz="3500" b="0">
                <a:latin typeface="Arial" charset="0"/>
              </a:rPr>
            </a:br>
            <a:endParaRPr lang="en-US" sz="3500" b="0">
              <a:latin typeface="Arial" charset="0"/>
            </a:endParaRPr>
          </a:p>
        </p:txBody>
      </p:sp>
      <p:sp>
        <p:nvSpPr>
          <p:cNvPr id="13315" name="Rectangle 3"/>
          <p:cNvSpPr>
            <a:spLocks noGrp="1" noChangeArrowheads="1"/>
          </p:cNvSpPr>
          <p:nvPr>
            <p:ph type="body" idx="1"/>
          </p:nvPr>
        </p:nvSpPr>
        <p:spPr/>
        <p:txBody>
          <a:bodyPr/>
          <a:lstStyle/>
          <a:p>
            <a:pPr algn="just" eaLnBrk="1" hangingPunct="1"/>
            <a:r>
              <a:rPr lang="en-US" sz="2800">
                <a:latin typeface="Arial" charset="0"/>
              </a:rPr>
              <a:t>Most C programs use </a:t>
            </a:r>
            <a:r>
              <a:rPr lang="en-US" sz="2800">
                <a:latin typeface="Courier New" charset="0"/>
              </a:rPr>
              <a:t>malloc()</a:t>
            </a:r>
            <a:r>
              <a:rPr lang="en-US" sz="2800">
                <a:latin typeface="Arial" charset="0"/>
              </a:rPr>
              <a:t> to allocate blocks of memory. </a:t>
            </a:r>
          </a:p>
          <a:p>
            <a:pPr algn="just" eaLnBrk="1" hangingPunct="1"/>
            <a:r>
              <a:rPr lang="en-US" sz="2800">
                <a:latin typeface="Arial" charset="0"/>
              </a:rPr>
              <a:t>A common error is assuming that </a:t>
            </a:r>
            <a:r>
              <a:rPr lang="en-US" sz="2800">
                <a:latin typeface="Courier New" charset="0"/>
              </a:rPr>
              <a:t>malloc()</a:t>
            </a:r>
            <a:r>
              <a:rPr lang="en-US" sz="2800">
                <a:latin typeface="Arial" charset="0"/>
              </a:rPr>
              <a:t> zeros memory. </a:t>
            </a:r>
          </a:p>
          <a:p>
            <a:pPr algn="just" eaLnBrk="1" hangingPunct="1"/>
            <a:r>
              <a:rPr lang="en-US" sz="2800">
                <a:latin typeface="Arial" charset="0"/>
              </a:rPr>
              <a:t>Initializing large blocks of memory can impact performance and is not always necessary. </a:t>
            </a:r>
          </a:p>
          <a:p>
            <a:pPr algn="just" eaLnBrk="1" hangingPunct="1"/>
            <a:r>
              <a:rPr lang="en-US" sz="2800">
                <a:latin typeface="Arial" charset="0"/>
              </a:rPr>
              <a:t>Programmers have to initialize memory using </a:t>
            </a:r>
            <a:r>
              <a:rPr lang="en-US" sz="2800">
                <a:latin typeface="Courier New" charset="0"/>
              </a:rPr>
              <a:t>memset()</a:t>
            </a:r>
            <a:r>
              <a:rPr lang="en-US" sz="2800">
                <a:latin typeface="Arial" charset="0"/>
              </a:rPr>
              <a:t> or by calling </a:t>
            </a:r>
            <a:r>
              <a:rPr lang="en-US" sz="2800">
                <a:latin typeface="Courier New" charset="0"/>
              </a:rPr>
              <a:t>calloc(),</a:t>
            </a:r>
            <a:r>
              <a:rPr lang="en-US" sz="2800">
                <a:latin typeface="Arial" charset="0"/>
              </a:rPr>
              <a:t> which zeros the memory. </a:t>
            </a:r>
          </a:p>
        </p:txBody>
      </p:sp>
    </p:spTree>
    <p:extLst>
      <p:ext uri="{BB962C8B-B14F-4D97-AF65-F5344CB8AC3E}">
        <p14:creationId xmlns:p14="http://schemas.microsoft.com/office/powerpoint/2010/main" val="140164962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atin typeface="Arial" charset="0"/>
              </a:rPr>
              <a:t>Failing to Check Return Values</a:t>
            </a:r>
            <a:endParaRPr lang="en-US" sz="2600" b="0">
              <a:latin typeface="Arial" charset="0"/>
            </a:endParaRPr>
          </a:p>
        </p:txBody>
      </p:sp>
      <p:sp>
        <p:nvSpPr>
          <p:cNvPr id="14339" name="Rectangle 3"/>
          <p:cNvSpPr>
            <a:spLocks noGrp="1" noChangeArrowheads="1"/>
          </p:cNvSpPr>
          <p:nvPr>
            <p:ph type="body" idx="1"/>
          </p:nvPr>
        </p:nvSpPr>
        <p:spPr/>
        <p:txBody>
          <a:bodyPr/>
          <a:lstStyle/>
          <a:p>
            <a:pPr algn="just" eaLnBrk="1" hangingPunct="1">
              <a:lnSpc>
                <a:spcPct val="80000"/>
              </a:lnSpc>
            </a:pPr>
            <a:r>
              <a:rPr lang="en-US">
                <a:latin typeface="Arial" charset="0"/>
              </a:rPr>
              <a:t>Memory is a limited resource and can be exhausted. </a:t>
            </a:r>
          </a:p>
          <a:p>
            <a:pPr algn="just" eaLnBrk="1" hangingPunct="1">
              <a:lnSpc>
                <a:spcPct val="80000"/>
              </a:lnSpc>
            </a:pPr>
            <a:r>
              <a:rPr lang="en-US">
                <a:latin typeface="Arial" charset="0"/>
              </a:rPr>
              <a:t>Memory allocation functions report status back to the caller. </a:t>
            </a:r>
          </a:p>
          <a:p>
            <a:pPr lvl="1" algn="just" eaLnBrk="1" hangingPunct="1">
              <a:lnSpc>
                <a:spcPct val="80000"/>
              </a:lnSpc>
            </a:pPr>
            <a:r>
              <a:rPr lang="en-US" sz="2200">
                <a:latin typeface="Courier New" charset="0"/>
              </a:rPr>
              <a:t>VirtualAlloc()</a:t>
            </a:r>
            <a:r>
              <a:rPr lang="en-US" sz="2200">
                <a:latin typeface="Arial" charset="0"/>
              </a:rPr>
              <a:t> returns NULL, </a:t>
            </a:r>
          </a:p>
          <a:p>
            <a:pPr lvl="1" algn="just" eaLnBrk="1" hangingPunct="1">
              <a:lnSpc>
                <a:spcPct val="80000"/>
              </a:lnSpc>
            </a:pPr>
            <a:r>
              <a:rPr lang="en-US" sz="2200">
                <a:latin typeface="Arial" charset="0"/>
              </a:rPr>
              <a:t>Microsoft Foundation Class Library (MFC) operator new throws CMemoryException *,</a:t>
            </a:r>
          </a:p>
          <a:p>
            <a:pPr lvl="1" algn="just" eaLnBrk="1" hangingPunct="1">
              <a:lnSpc>
                <a:spcPct val="80000"/>
              </a:lnSpc>
            </a:pPr>
            <a:r>
              <a:rPr lang="en-US" sz="2200">
                <a:latin typeface="Courier New" charset="0"/>
              </a:rPr>
              <a:t>HeapAlloc()</a:t>
            </a:r>
            <a:r>
              <a:rPr lang="en-US" sz="2200">
                <a:latin typeface="Arial" charset="0"/>
              </a:rPr>
              <a:t> may return NULL or raise a structured exception. </a:t>
            </a:r>
          </a:p>
          <a:p>
            <a:pPr algn="just" eaLnBrk="1" hangingPunct="1">
              <a:lnSpc>
                <a:spcPct val="80000"/>
              </a:lnSpc>
            </a:pPr>
            <a:r>
              <a:rPr lang="en-US">
                <a:latin typeface="Arial" charset="0"/>
              </a:rPr>
              <a:t>The application programmer should:</a:t>
            </a:r>
          </a:p>
          <a:p>
            <a:pPr lvl="1" algn="just" eaLnBrk="1" hangingPunct="1">
              <a:lnSpc>
                <a:spcPct val="80000"/>
              </a:lnSpc>
            </a:pPr>
            <a:r>
              <a:rPr lang="en-US" sz="2200">
                <a:latin typeface="Arial" charset="0"/>
              </a:rPr>
              <a:t>determine when an error has occurred. </a:t>
            </a:r>
          </a:p>
          <a:p>
            <a:pPr lvl="1" algn="just" eaLnBrk="1" hangingPunct="1">
              <a:lnSpc>
                <a:spcPct val="80000"/>
              </a:lnSpc>
            </a:pPr>
            <a:r>
              <a:rPr lang="en-US" sz="2200">
                <a:latin typeface="Arial" charset="0"/>
              </a:rPr>
              <a:t>handle the error in an appropriate manner.</a:t>
            </a:r>
          </a:p>
        </p:txBody>
      </p:sp>
    </p:spTree>
    <p:extLst>
      <p:ext uri="{BB962C8B-B14F-4D97-AF65-F5344CB8AC3E}">
        <p14:creationId xmlns:p14="http://schemas.microsoft.com/office/powerpoint/2010/main" val="39748865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500">
                <a:latin typeface="Arial" charset="0"/>
              </a:rPr>
              <a:t>Checking Return Codes from malloc()</a:t>
            </a:r>
            <a:endParaRPr lang="en-US" sz="3500" b="0">
              <a:latin typeface="Arial" charset="0"/>
            </a:endParaRPr>
          </a:p>
        </p:txBody>
      </p:sp>
      <p:sp>
        <p:nvSpPr>
          <p:cNvPr id="15363" name="Rectangle 3"/>
          <p:cNvSpPr>
            <a:spLocks noGrp="1" noChangeArrowheads="1"/>
          </p:cNvSpPr>
          <p:nvPr>
            <p:ph type="body" idx="1"/>
          </p:nvPr>
        </p:nvSpPr>
        <p:spPr>
          <a:xfrm>
            <a:off x="457200" y="2057400"/>
            <a:ext cx="8382000" cy="4456113"/>
          </a:xfrm>
        </p:spPr>
        <p:txBody>
          <a:bodyPr/>
          <a:lstStyle/>
          <a:p>
            <a:pPr lvl="2" eaLnBrk="1" hangingPunct="1">
              <a:buFont typeface="Wingdings" charset="0"/>
              <a:buNone/>
            </a:pPr>
            <a:r>
              <a:rPr lang="en-US" sz="2100" b="1">
                <a:solidFill>
                  <a:srgbClr val="009999"/>
                </a:solidFill>
                <a:latin typeface="Courier New" charset="0"/>
              </a:rPr>
              <a:t>1. int *i_ptr;</a:t>
            </a:r>
          </a:p>
          <a:p>
            <a:pPr lvl="2" eaLnBrk="1" hangingPunct="1">
              <a:buFont typeface="Wingdings" charset="0"/>
              <a:buNone/>
            </a:pPr>
            <a:r>
              <a:rPr lang="en-US" sz="2100" b="1">
                <a:solidFill>
                  <a:srgbClr val="009999"/>
                </a:solidFill>
                <a:latin typeface="Courier New" charset="0"/>
              </a:rPr>
              <a:t>2. i_ptr = (int*)malloc(sizeof(int)*nelements_wanted);</a:t>
            </a:r>
          </a:p>
          <a:p>
            <a:pPr lvl="2" eaLnBrk="1" hangingPunct="1">
              <a:buFont typeface="Wingdings" charset="0"/>
              <a:buNone/>
            </a:pPr>
            <a:r>
              <a:rPr lang="en-US" sz="2100" b="1">
                <a:solidFill>
                  <a:srgbClr val="009999"/>
                </a:solidFill>
                <a:latin typeface="Courier New" charset="0"/>
              </a:rPr>
              <a:t>3. if (i_ptr != NULL) {</a:t>
            </a:r>
          </a:p>
          <a:p>
            <a:pPr lvl="2" eaLnBrk="1" hangingPunct="1">
              <a:buFont typeface="Wingdings" charset="0"/>
              <a:buNone/>
            </a:pPr>
            <a:r>
              <a:rPr lang="en-US" sz="2100" b="1">
                <a:solidFill>
                  <a:srgbClr val="009999"/>
                </a:solidFill>
                <a:latin typeface="Courier New" charset="0"/>
              </a:rPr>
              <a:t>4.   i_ptr[i] = i;</a:t>
            </a:r>
          </a:p>
          <a:p>
            <a:pPr lvl="2" eaLnBrk="1" hangingPunct="1">
              <a:buFont typeface="Wingdings" charset="0"/>
              <a:buNone/>
            </a:pPr>
            <a:r>
              <a:rPr lang="en-US" sz="2100" b="1">
                <a:solidFill>
                  <a:srgbClr val="009999"/>
                </a:solidFill>
                <a:latin typeface="Courier New" charset="0"/>
              </a:rPr>
              <a:t>5. }</a:t>
            </a:r>
          </a:p>
          <a:p>
            <a:pPr lvl="2" eaLnBrk="1" hangingPunct="1">
              <a:buFont typeface="Wingdings" charset="0"/>
              <a:buNone/>
            </a:pPr>
            <a:r>
              <a:rPr lang="en-US" sz="2100" b="1">
                <a:solidFill>
                  <a:srgbClr val="009999"/>
                </a:solidFill>
                <a:latin typeface="Courier New" charset="0"/>
              </a:rPr>
              <a:t>6. else {</a:t>
            </a:r>
          </a:p>
          <a:p>
            <a:pPr lvl="2" eaLnBrk="1" hangingPunct="1">
              <a:buFont typeface="Wingdings" charset="0"/>
              <a:buNone/>
            </a:pPr>
            <a:r>
              <a:rPr lang="en-US" sz="2100" b="1">
                <a:solidFill>
                  <a:srgbClr val="009999"/>
                </a:solidFill>
                <a:latin typeface="Courier New" charset="0"/>
              </a:rPr>
              <a:t>     /* Couldn't get the memory - recover */</a:t>
            </a:r>
          </a:p>
          <a:p>
            <a:pPr lvl="2" eaLnBrk="1" hangingPunct="1">
              <a:buFont typeface="Wingdings" charset="0"/>
              <a:buNone/>
            </a:pPr>
            <a:r>
              <a:rPr lang="en-US" sz="2100" b="1">
                <a:solidFill>
                  <a:srgbClr val="009999"/>
                </a:solidFill>
                <a:latin typeface="Courier New" charset="0"/>
              </a:rPr>
              <a:t>7. }</a:t>
            </a:r>
          </a:p>
          <a:p>
            <a:pPr lvl="2" eaLnBrk="1" hangingPunct="1">
              <a:buFont typeface="Wingdings" charset="0"/>
              <a:buNone/>
            </a:pPr>
            <a:endParaRPr lang="en-US" sz="2100" b="1">
              <a:solidFill>
                <a:srgbClr val="009999"/>
              </a:solidFill>
              <a:latin typeface="Courier New" charset="0"/>
            </a:endParaRPr>
          </a:p>
          <a:p>
            <a:pPr eaLnBrk="1" hangingPunct="1"/>
            <a:endParaRPr lang="en-US" b="1">
              <a:solidFill>
                <a:srgbClr val="009999"/>
              </a:solidFill>
              <a:latin typeface="Arial" charset="0"/>
            </a:endParaRPr>
          </a:p>
        </p:txBody>
      </p:sp>
    </p:spTree>
    <p:extLst>
      <p:ext uri="{BB962C8B-B14F-4D97-AF65-F5344CB8AC3E}">
        <p14:creationId xmlns:p14="http://schemas.microsoft.com/office/powerpoint/2010/main" val="411949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15962"/>
          </a:xfrm>
        </p:spPr>
        <p:txBody>
          <a:bodyPr/>
          <a:lstStyle/>
          <a:p>
            <a:pPr eaLnBrk="1" hangingPunct="1">
              <a:defRPr/>
            </a:pPr>
            <a:r>
              <a:rPr lang="en-US" sz="4000">
                <a:cs typeface="+mj-cs"/>
              </a:rPr>
              <a:t>Declaring Pointers</a:t>
            </a:r>
          </a:p>
        </p:txBody>
      </p:sp>
      <p:sp>
        <p:nvSpPr>
          <p:cNvPr id="9219" name="Rectangle 3"/>
          <p:cNvSpPr>
            <a:spLocks noGrp="1" noChangeArrowheads="1"/>
          </p:cNvSpPr>
          <p:nvPr>
            <p:ph type="body" idx="1"/>
          </p:nvPr>
        </p:nvSpPr>
        <p:spPr>
          <a:xfrm>
            <a:off x="457200" y="1219200"/>
            <a:ext cx="8229600" cy="4906963"/>
          </a:xfrm>
        </p:spPr>
        <p:txBody>
          <a:bodyPr/>
          <a:lstStyle/>
          <a:p>
            <a:pPr eaLnBrk="1" hangingPunct="1">
              <a:defRPr/>
            </a:pPr>
            <a:r>
              <a:rPr lang="en-US" sz="2800" dirty="0">
                <a:cs typeface="+mn-cs"/>
              </a:rPr>
              <a:t>Declaring a pointer is easy</a:t>
            </a:r>
          </a:p>
          <a:p>
            <a:pPr lvl="1" eaLnBrk="1" hangingPunct="1">
              <a:defRPr/>
            </a:pPr>
            <a:r>
              <a:rPr lang="en-US" sz="2400" dirty="0"/>
              <a:t>declared like regular variable except that an asterisk (*) is placed in front of the variable</a:t>
            </a:r>
          </a:p>
          <a:p>
            <a:pPr lvl="1" eaLnBrk="1" hangingPunct="1">
              <a:defRPr/>
            </a:pPr>
            <a:r>
              <a:rPr lang="en-US" sz="2400" dirty="0"/>
              <a:t>example</a:t>
            </a:r>
          </a:p>
          <a:p>
            <a:pPr lvl="2" eaLnBrk="1" hangingPunct="1">
              <a:buFontTx/>
              <a:buNone/>
              <a:defRPr/>
            </a:pPr>
            <a:r>
              <a:rPr lang="en-US" sz="2000" dirty="0"/>
              <a:t>   </a:t>
            </a:r>
            <a:r>
              <a:rPr lang="en-US" sz="2000" dirty="0" err="1"/>
              <a:t>int</a:t>
            </a:r>
            <a:r>
              <a:rPr lang="en-US" sz="2000" dirty="0"/>
              <a:t> *x;</a:t>
            </a:r>
          </a:p>
          <a:p>
            <a:pPr lvl="1" eaLnBrk="1" hangingPunct="1">
              <a:defRPr/>
            </a:pPr>
            <a:r>
              <a:rPr lang="en-US" sz="2400" dirty="0"/>
              <a:t>using this pointer now would be very dangerous</a:t>
            </a:r>
          </a:p>
          <a:p>
            <a:pPr lvl="2" eaLnBrk="1" hangingPunct="1">
              <a:defRPr/>
            </a:pPr>
            <a:r>
              <a:rPr lang="en-US" sz="2000" dirty="0"/>
              <a:t>x points to some random piece of data</a:t>
            </a:r>
          </a:p>
          <a:p>
            <a:pPr lvl="1" eaLnBrk="1" hangingPunct="1">
              <a:defRPr/>
            </a:pPr>
            <a:r>
              <a:rPr lang="en-US" sz="2400" dirty="0"/>
              <a:t>declaring a pointer variable does not allocate space on the heap for it</a:t>
            </a:r>
          </a:p>
          <a:p>
            <a:pPr lvl="2" eaLnBrk="1" hangingPunct="1">
              <a:defRPr/>
            </a:pPr>
            <a:r>
              <a:rPr lang="en-US" sz="2000" dirty="0"/>
              <a:t>it simply creates a local variable (on the stack) that is a pointer</a:t>
            </a:r>
          </a:p>
          <a:p>
            <a:pPr lvl="2" eaLnBrk="1" hangingPunct="1">
              <a:defRPr/>
            </a:pPr>
            <a:r>
              <a:rPr lang="en-US" sz="2000" dirty="0"/>
              <a:t>use </a:t>
            </a:r>
            <a:r>
              <a:rPr lang="en-US" sz="2000" dirty="0" err="1"/>
              <a:t>calloc</a:t>
            </a:r>
            <a:r>
              <a:rPr lang="en-US" sz="2000" dirty="0"/>
              <a:t>()/</a:t>
            </a:r>
            <a:r>
              <a:rPr lang="en-US" sz="2000" i="1" dirty="0" err="1"/>
              <a:t>malloc</a:t>
            </a:r>
            <a:r>
              <a:rPr lang="en-US" sz="2000" i="1" dirty="0"/>
              <a:t>()/</a:t>
            </a:r>
            <a:r>
              <a:rPr lang="en-US" sz="2000" i="1" dirty="0" err="1"/>
              <a:t>realloc</a:t>
            </a:r>
            <a:r>
              <a:rPr lang="en-US" sz="2000" i="1" dirty="0"/>
              <a:t>()</a:t>
            </a:r>
            <a:r>
              <a:rPr lang="en-US" sz="2000" dirty="0"/>
              <a:t> to actually request memory on the heap</a:t>
            </a:r>
          </a:p>
        </p:txBody>
      </p:sp>
    </p:spTree>
    <p:extLst>
      <p:ext uri="{BB962C8B-B14F-4D97-AF65-F5344CB8AC3E}">
        <p14:creationId xmlns:p14="http://schemas.microsoft.com/office/powerpoint/2010/main" val="1160613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rPr>
              <a:t>Referencing Freed Memory </a:t>
            </a:r>
            <a:r>
              <a:rPr lang="en-US" sz="2600">
                <a:latin typeface="Arial" charset="0"/>
              </a:rPr>
              <a:t>- 1</a:t>
            </a:r>
            <a:endParaRPr lang="en-US" b="0">
              <a:latin typeface="Arial" charset="0"/>
            </a:endParaRPr>
          </a:p>
        </p:txBody>
      </p:sp>
      <p:sp>
        <p:nvSpPr>
          <p:cNvPr id="17411" name="Rectangle 3"/>
          <p:cNvSpPr>
            <a:spLocks noGrp="1" noChangeArrowheads="1"/>
          </p:cNvSpPr>
          <p:nvPr>
            <p:ph type="body" idx="1"/>
          </p:nvPr>
        </p:nvSpPr>
        <p:spPr/>
        <p:txBody>
          <a:bodyPr/>
          <a:lstStyle/>
          <a:p>
            <a:pPr algn="just" eaLnBrk="1" hangingPunct="1">
              <a:lnSpc>
                <a:spcPct val="80000"/>
              </a:lnSpc>
            </a:pPr>
            <a:r>
              <a:rPr lang="en-US" sz="2600">
                <a:latin typeface="Arial" charset="0"/>
              </a:rPr>
              <a:t>Once memory has been freed, it is still possible to read or write from its location if the memory pointer has not been set to null. </a:t>
            </a:r>
          </a:p>
          <a:p>
            <a:pPr algn="just" eaLnBrk="1" hangingPunct="1">
              <a:lnSpc>
                <a:spcPct val="80000"/>
              </a:lnSpc>
            </a:pPr>
            <a:r>
              <a:rPr lang="en-US" sz="2600">
                <a:latin typeface="Arial" charset="0"/>
              </a:rPr>
              <a:t>An example of this programming error:</a:t>
            </a:r>
          </a:p>
          <a:p>
            <a:pPr lvl="1" algn="just" eaLnBrk="1" hangingPunct="1">
              <a:lnSpc>
                <a:spcPct val="80000"/>
              </a:lnSpc>
              <a:buFont typeface="Wingdings" charset="0"/>
              <a:buNone/>
            </a:pPr>
            <a:r>
              <a:rPr lang="en-US" sz="2200">
                <a:latin typeface="Arial" charset="0"/>
              </a:rPr>
              <a:t>   </a:t>
            </a:r>
          </a:p>
          <a:p>
            <a:pPr lvl="1" algn="just" eaLnBrk="1" hangingPunct="1">
              <a:lnSpc>
                <a:spcPct val="80000"/>
              </a:lnSpc>
              <a:buFont typeface="Wingdings" charset="0"/>
              <a:buNone/>
            </a:pPr>
            <a:r>
              <a:rPr lang="en-US" sz="2000">
                <a:solidFill>
                  <a:srgbClr val="009999"/>
                </a:solidFill>
                <a:latin typeface="Courier New" charset="0"/>
              </a:rPr>
              <a:t>for (p = head; p != NULL; p = p-&gt;next) </a:t>
            </a:r>
          </a:p>
          <a:p>
            <a:pPr lvl="3" algn="just" eaLnBrk="1" hangingPunct="1">
              <a:lnSpc>
                <a:spcPct val="80000"/>
              </a:lnSpc>
              <a:buFont typeface="Wingdings" charset="0"/>
              <a:buNone/>
            </a:pPr>
            <a:r>
              <a:rPr lang="en-US" sz="1600">
                <a:solidFill>
                  <a:srgbClr val="009999"/>
                </a:solidFill>
                <a:latin typeface="Courier New" charset="0"/>
              </a:rPr>
              <a:t>  free(p);</a:t>
            </a:r>
            <a:endParaRPr lang="en-US" sz="1800">
              <a:solidFill>
                <a:srgbClr val="009999"/>
              </a:solidFill>
              <a:latin typeface="Arial" charset="0"/>
            </a:endParaRPr>
          </a:p>
          <a:p>
            <a:pPr algn="just" eaLnBrk="1" hangingPunct="1">
              <a:lnSpc>
                <a:spcPct val="80000"/>
              </a:lnSpc>
            </a:pPr>
            <a:endParaRPr lang="en-US" sz="2600">
              <a:latin typeface="Arial" charset="0"/>
            </a:endParaRPr>
          </a:p>
          <a:p>
            <a:pPr algn="just" eaLnBrk="1" hangingPunct="1">
              <a:lnSpc>
                <a:spcPct val="80000"/>
              </a:lnSpc>
            </a:pPr>
            <a:r>
              <a:rPr lang="en-US" sz="2600">
                <a:latin typeface="Arial" charset="0"/>
              </a:rPr>
              <a:t>Problem? Solution?</a:t>
            </a:r>
          </a:p>
          <a:p>
            <a:pPr algn="just" eaLnBrk="1" hangingPunct="1">
              <a:lnSpc>
                <a:spcPct val="80000"/>
              </a:lnSpc>
            </a:pPr>
            <a:endParaRPr lang="en-US" sz="2600">
              <a:latin typeface="Arial" charset="0"/>
            </a:endParaRPr>
          </a:p>
        </p:txBody>
      </p:sp>
    </p:spTree>
    <p:extLst>
      <p:ext uri="{BB962C8B-B14F-4D97-AF65-F5344CB8AC3E}">
        <p14:creationId xmlns:p14="http://schemas.microsoft.com/office/powerpoint/2010/main" val="18521742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rPr>
              <a:t>Referencing Freed Memory </a:t>
            </a:r>
            <a:r>
              <a:rPr lang="en-US" sz="2200">
                <a:latin typeface="Arial" charset="0"/>
              </a:rPr>
              <a:t>- 2</a:t>
            </a:r>
          </a:p>
        </p:txBody>
      </p:sp>
      <p:sp>
        <p:nvSpPr>
          <p:cNvPr id="18435" name="Rectangle 3"/>
          <p:cNvSpPr>
            <a:spLocks noGrp="1" noChangeArrowheads="1"/>
          </p:cNvSpPr>
          <p:nvPr>
            <p:ph type="body" idx="1"/>
          </p:nvPr>
        </p:nvSpPr>
        <p:spPr/>
        <p:txBody>
          <a:bodyPr>
            <a:normAutofit lnSpcReduction="10000"/>
          </a:bodyPr>
          <a:lstStyle/>
          <a:p>
            <a:pPr algn="just" eaLnBrk="1" hangingPunct="1">
              <a:lnSpc>
                <a:spcPct val="80000"/>
              </a:lnSpc>
            </a:pPr>
            <a:r>
              <a:rPr lang="en-US" sz="2800">
                <a:latin typeface="Arial" charset="0"/>
              </a:rPr>
              <a:t>Reading from already freed memory almost always succeeds without a memory fault, </a:t>
            </a:r>
          </a:p>
          <a:p>
            <a:pPr lvl="1" algn="just" eaLnBrk="1" hangingPunct="1">
              <a:lnSpc>
                <a:spcPct val="80000"/>
              </a:lnSpc>
            </a:pPr>
            <a:r>
              <a:rPr lang="en-US" sz="2400">
                <a:latin typeface="Arial" charset="0"/>
              </a:rPr>
              <a:t>because freed memory is recycled by the memory manager.</a:t>
            </a:r>
          </a:p>
          <a:p>
            <a:pPr lvl="1" algn="just" eaLnBrk="1" hangingPunct="1">
              <a:lnSpc>
                <a:spcPct val="80000"/>
              </a:lnSpc>
            </a:pPr>
            <a:r>
              <a:rPr lang="en-US" sz="2400">
                <a:latin typeface="Arial" charset="0"/>
              </a:rPr>
              <a:t>There is no guarantee that the contents of the memory has not been altered. </a:t>
            </a:r>
          </a:p>
          <a:p>
            <a:pPr algn="just" eaLnBrk="1" hangingPunct="1">
              <a:lnSpc>
                <a:spcPct val="80000"/>
              </a:lnSpc>
            </a:pPr>
            <a:endParaRPr lang="en-US" sz="2800">
              <a:latin typeface="Arial" charset="0"/>
            </a:endParaRPr>
          </a:p>
          <a:p>
            <a:pPr algn="just" eaLnBrk="1" hangingPunct="1">
              <a:lnSpc>
                <a:spcPct val="80000"/>
              </a:lnSpc>
            </a:pPr>
            <a:r>
              <a:rPr lang="en-US" sz="2800">
                <a:latin typeface="Arial" charset="0"/>
              </a:rPr>
              <a:t>While the memory is usually not erased by a call to </a:t>
            </a:r>
            <a:r>
              <a:rPr lang="en-US" sz="2800">
                <a:latin typeface="Courier New" charset="0"/>
              </a:rPr>
              <a:t>free(),</a:t>
            </a:r>
            <a:r>
              <a:rPr lang="en-US" sz="2800">
                <a:latin typeface="Arial" charset="0"/>
              </a:rPr>
              <a:t> </a:t>
            </a:r>
          </a:p>
          <a:p>
            <a:pPr lvl="1" algn="just" eaLnBrk="1" hangingPunct="1">
              <a:lnSpc>
                <a:spcPct val="80000"/>
              </a:lnSpc>
            </a:pPr>
            <a:r>
              <a:rPr lang="en-US" sz="2400">
                <a:latin typeface="Arial" charset="0"/>
              </a:rPr>
              <a:t>memory managers may use some of the space to manage free or </a:t>
            </a:r>
            <a:r>
              <a:rPr lang="en-US" sz="2400" i="1">
                <a:latin typeface="Arial" charset="0"/>
              </a:rPr>
              <a:t>unallocated</a:t>
            </a:r>
            <a:r>
              <a:rPr lang="en-US" sz="2400">
                <a:latin typeface="Arial" charset="0"/>
              </a:rPr>
              <a:t> memory. </a:t>
            </a:r>
          </a:p>
          <a:p>
            <a:pPr lvl="1" algn="just" eaLnBrk="1" hangingPunct="1">
              <a:lnSpc>
                <a:spcPct val="80000"/>
              </a:lnSpc>
            </a:pPr>
            <a:r>
              <a:rPr lang="en-US" sz="2400">
                <a:latin typeface="Arial" charset="0"/>
              </a:rPr>
              <a:t>Writing to a freed memory location is also unlikely to result in a memory fault</a:t>
            </a:r>
          </a:p>
          <a:p>
            <a:pPr eaLnBrk="1" hangingPunct="1">
              <a:lnSpc>
                <a:spcPct val="80000"/>
              </a:lnSpc>
            </a:pPr>
            <a:endParaRPr lang="en-US" sz="2800">
              <a:latin typeface="Arial" charset="0"/>
            </a:endParaRPr>
          </a:p>
        </p:txBody>
      </p:sp>
    </p:spTree>
    <p:extLst>
      <p:ext uri="{BB962C8B-B14F-4D97-AF65-F5344CB8AC3E}">
        <p14:creationId xmlns:p14="http://schemas.microsoft.com/office/powerpoint/2010/main" val="22991998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rPr>
              <a:t>Referencing Freed Memory </a:t>
            </a:r>
            <a:r>
              <a:rPr lang="en-US" sz="2200">
                <a:latin typeface="Arial" charset="0"/>
              </a:rPr>
              <a:t>- 4</a:t>
            </a:r>
          </a:p>
        </p:txBody>
      </p:sp>
      <p:sp>
        <p:nvSpPr>
          <p:cNvPr id="19459" name="Rectangle 3"/>
          <p:cNvSpPr>
            <a:spLocks noGrp="1" noChangeArrowheads="1"/>
          </p:cNvSpPr>
          <p:nvPr>
            <p:ph type="body" idx="1"/>
          </p:nvPr>
        </p:nvSpPr>
        <p:spPr/>
        <p:txBody>
          <a:bodyPr/>
          <a:lstStyle/>
          <a:p>
            <a:pPr algn="just" eaLnBrk="1" hangingPunct="1"/>
            <a:r>
              <a:rPr lang="en-US" sz="2800">
                <a:latin typeface="Arial" charset="0"/>
              </a:rPr>
              <a:t>If the memory has not been reallocated, writing to a free chunk may overwrite and corrupt the data structures used by the memory manager. </a:t>
            </a:r>
          </a:p>
          <a:p>
            <a:pPr algn="just" eaLnBrk="1" hangingPunct="1"/>
            <a:endParaRPr lang="en-US" sz="2800">
              <a:latin typeface="Arial" charset="0"/>
            </a:endParaRPr>
          </a:p>
          <a:p>
            <a:pPr algn="just" eaLnBrk="1" hangingPunct="1"/>
            <a:r>
              <a:rPr lang="en-US" sz="2800">
                <a:latin typeface="Arial" charset="0"/>
              </a:rPr>
              <a:t>This can be used as the basis for an exploit when the data being written is controlled by an attacker.</a:t>
            </a:r>
          </a:p>
          <a:p>
            <a:pPr eaLnBrk="1" hangingPunct="1"/>
            <a:endParaRPr lang="en-US" sz="2800">
              <a:latin typeface="Arial" charset="0"/>
            </a:endParaRPr>
          </a:p>
        </p:txBody>
      </p:sp>
    </p:spTree>
    <p:extLst>
      <p:ext uri="{BB962C8B-B14F-4D97-AF65-F5344CB8AC3E}">
        <p14:creationId xmlns:p14="http://schemas.microsoft.com/office/powerpoint/2010/main" val="42164215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rPr>
              <a:t>Freeing Memory Multiple Times </a:t>
            </a:r>
            <a:endParaRPr lang="en-US" b="0">
              <a:latin typeface="Arial" charset="0"/>
            </a:endParaRPr>
          </a:p>
        </p:txBody>
      </p:sp>
      <p:sp>
        <p:nvSpPr>
          <p:cNvPr id="20483" name="Rectangle 3"/>
          <p:cNvSpPr>
            <a:spLocks noGrp="1" noChangeArrowheads="1"/>
          </p:cNvSpPr>
          <p:nvPr>
            <p:ph type="body" idx="1"/>
          </p:nvPr>
        </p:nvSpPr>
        <p:spPr/>
        <p:txBody>
          <a:bodyPr/>
          <a:lstStyle/>
          <a:p>
            <a:pPr algn="just" eaLnBrk="1" hangingPunct="1">
              <a:lnSpc>
                <a:spcPct val="90000"/>
              </a:lnSpc>
            </a:pPr>
            <a:r>
              <a:rPr lang="en-US">
                <a:latin typeface="Arial" charset="0"/>
              </a:rPr>
              <a:t>Freeing the same memory chunk more than once is dangerous because it can corrupt the data structures </a:t>
            </a:r>
          </a:p>
          <a:p>
            <a:pPr algn="just" eaLnBrk="1" hangingPunct="1">
              <a:lnSpc>
                <a:spcPct val="90000"/>
              </a:lnSpc>
              <a:buFont typeface="Wingdings" charset="0"/>
              <a:buNone/>
            </a:pPr>
            <a:r>
              <a:rPr lang="en-US">
                <a:latin typeface="Arial" charset="0"/>
              </a:rPr>
              <a:t> </a:t>
            </a:r>
          </a:p>
          <a:p>
            <a:pPr lvl="2" eaLnBrk="1" hangingPunct="1">
              <a:lnSpc>
                <a:spcPct val="90000"/>
              </a:lnSpc>
              <a:buFont typeface="Wingdings" charset="0"/>
              <a:buNone/>
            </a:pPr>
            <a:r>
              <a:rPr lang="en-US" sz="2100">
                <a:solidFill>
                  <a:srgbClr val="009999"/>
                </a:solidFill>
                <a:latin typeface="Courier New" charset="0"/>
              </a:rPr>
              <a:t>1. x = malloc(n * sizeof(int));</a:t>
            </a:r>
          </a:p>
          <a:p>
            <a:pPr lvl="2" eaLnBrk="1" hangingPunct="1">
              <a:lnSpc>
                <a:spcPct val="90000"/>
              </a:lnSpc>
              <a:buFont typeface="Wingdings" charset="0"/>
              <a:buNone/>
            </a:pPr>
            <a:r>
              <a:rPr lang="en-US" sz="2100">
                <a:solidFill>
                  <a:srgbClr val="009999"/>
                </a:solidFill>
                <a:latin typeface="Courier New" charset="0"/>
              </a:rPr>
              <a:t>2. /* manipulate x */</a:t>
            </a:r>
          </a:p>
          <a:p>
            <a:pPr lvl="2" eaLnBrk="1" hangingPunct="1">
              <a:lnSpc>
                <a:spcPct val="90000"/>
              </a:lnSpc>
              <a:buFont typeface="Wingdings" charset="0"/>
              <a:buNone/>
            </a:pPr>
            <a:r>
              <a:rPr lang="en-US" sz="2100">
                <a:solidFill>
                  <a:srgbClr val="009999"/>
                </a:solidFill>
                <a:latin typeface="Courier New" charset="0"/>
              </a:rPr>
              <a:t>3. free(x);</a:t>
            </a:r>
          </a:p>
          <a:p>
            <a:pPr lvl="2" eaLnBrk="1" hangingPunct="1">
              <a:lnSpc>
                <a:spcPct val="90000"/>
              </a:lnSpc>
              <a:buFont typeface="Wingdings" charset="0"/>
              <a:buNone/>
            </a:pPr>
            <a:endParaRPr lang="en-US" sz="2100">
              <a:solidFill>
                <a:srgbClr val="009999"/>
              </a:solidFill>
              <a:latin typeface="Courier New" charset="0"/>
            </a:endParaRPr>
          </a:p>
          <a:p>
            <a:pPr lvl="2" eaLnBrk="1" hangingPunct="1">
              <a:lnSpc>
                <a:spcPct val="90000"/>
              </a:lnSpc>
              <a:buFont typeface="Wingdings" charset="0"/>
              <a:buNone/>
            </a:pPr>
            <a:r>
              <a:rPr lang="en-US" sz="2100">
                <a:solidFill>
                  <a:srgbClr val="009999"/>
                </a:solidFill>
                <a:latin typeface="Courier New" charset="0"/>
              </a:rPr>
              <a:t>4. y = malloc(n * sizeof(int));</a:t>
            </a:r>
          </a:p>
          <a:p>
            <a:pPr lvl="2" eaLnBrk="1" hangingPunct="1">
              <a:lnSpc>
                <a:spcPct val="90000"/>
              </a:lnSpc>
              <a:buFont typeface="Wingdings" charset="0"/>
              <a:buNone/>
            </a:pPr>
            <a:r>
              <a:rPr lang="en-US" sz="2100">
                <a:solidFill>
                  <a:srgbClr val="009999"/>
                </a:solidFill>
                <a:latin typeface="Courier New" charset="0"/>
              </a:rPr>
              <a:t>5. /* manipulate y */</a:t>
            </a:r>
          </a:p>
          <a:p>
            <a:pPr lvl="2" eaLnBrk="1" hangingPunct="1">
              <a:lnSpc>
                <a:spcPct val="90000"/>
              </a:lnSpc>
              <a:buFont typeface="Wingdings" charset="0"/>
              <a:buNone/>
            </a:pPr>
            <a:r>
              <a:rPr lang="en-US" sz="2100">
                <a:solidFill>
                  <a:srgbClr val="009999"/>
                </a:solidFill>
                <a:latin typeface="Courier New" charset="0"/>
              </a:rPr>
              <a:t>6. free(x);</a:t>
            </a:r>
            <a:endParaRPr lang="en-US" sz="2100">
              <a:latin typeface="Arial" charset="0"/>
            </a:endParaRPr>
          </a:p>
        </p:txBody>
      </p:sp>
    </p:spTree>
    <p:extLst>
      <p:ext uri="{BB962C8B-B14F-4D97-AF65-F5344CB8AC3E}">
        <p14:creationId xmlns:p14="http://schemas.microsoft.com/office/powerpoint/2010/main" val="17222620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500" dirty="0">
                <a:latin typeface="Arial" charset="0"/>
              </a:rPr>
              <a:t>Improper Use of Allocation </a:t>
            </a:r>
            <a:r>
              <a:rPr lang="en-US" sz="3500" dirty="0" smtClean="0">
                <a:latin typeface="Arial" charset="0"/>
              </a:rPr>
              <a:t>Functions</a:t>
            </a:r>
            <a:endParaRPr lang="en-US" sz="2200" b="0" dirty="0">
              <a:latin typeface="Arial" charset="0"/>
            </a:endParaRPr>
          </a:p>
        </p:txBody>
      </p:sp>
      <p:sp>
        <p:nvSpPr>
          <p:cNvPr id="26627" name="Rectangle 3"/>
          <p:cNvSpPr>
            <a:spLocks noGrp="1" noChangeArrowheads="1"/>
          </p:cNvSpPr>
          <p:nvPr>
            <p:ph type="body" idx="1"/>
          </p:nvPr>
        </p:nvSpPr>
        <p:spPr/>
        <p:txBody>
          <a:bodyPr/>
          <a:lstStyle/>
          <a:p>
            <a:pPr algn="just" eaLnBrk="1" hangingPunct="1"/>
            <a:r>
              <a:rPr lang="en-US" sz="2800">
                <a:latin typeface="Courier New" charset="0"/>
              </a:rPr>
              <a:t>malloc(0)</a:t>
            </a:r>
            <a:r>
              <a:rPr lang="en-US" sz="2800">
                <a:latin typeface="Arial" charset="0"/>
              </a:rPr>
              <a:t> – </a:t>
            </a:r>
          </a:p>
          <a:p>
            <a:pPr lvl="1" algn="just" eaLnBrk="1" hangingPunct="1"/>
            <a:r>
              <a:rPr lang="en-US" sz="2400">
                <a:latin typeface="Arial" charset="0"/>
              </a:rPr>
              <a:t>If the size of the space requested is zero, a C runtime library can return a NULL pointer OR</a:t>
            </a:r>
          </a:p>
          <a:p>
            <a:pPr lvl="1" algn="just" eaLnBrk="1" hangingPunct="1"/>
            <a:r>
              <a:rPr lang="en-US" sz="2400">
                <a:latin typeface="Arial" charset="0"/>
              </a:rPr>
              <a:t>Behave the same as for non-zero size – returned pointer cannot access an object</a:t>
            </a:r>
          </a:p>
          <a:p>
            <a:pPr algn="just" eaLnBrk="1" hangingPunct="1"/>
            <a:endParaRPr lang="en-US" sz="2800">
              <a:latin typeface="Arial" charset="0"/>
            </a:endParaRPr>
          </a:p>
          <a:p>
            <a:pPr algn="just" eaLnBrk="1" hangingPunct="1"/>
            <a:r>
              <a:rPr lang="en-US" sz="2800">
                <a:latin typeface="Arial" charset="0"/>
              </a:rPr>
              <a:t>The safest and most portable solution is to ensure zero-length allocation requests are not made.</a:t>
            </a:r>
          </a:p>
        </p:txBody>
      </p:sp>
    </p:spTree>
    <p:extLst>
      <p:ext uri="{BB962C8B-B14F-4D97-AF65-F5344CB8AC3E}">
        <p14:creationId xmlns:p14="http://schemas.microsoft.com/office/powerpoint/2010/main" val="401501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cs typeface="+mj-cs"/>
              </a:rPr>
              <a:t>Pointer Variable Definition</a:t>
            </a:r>
          </a:p>
        </p:txBody>
      </p:sp>
      <p:sp>
        <p:nvSpPr>
          <p:cNvPr id="6147" name="Rectangle 3"/>
          <p:cNvSpPr>
            <a:spLocks noGrp="1" noChangeArrowheads="1"/>
          </p:cNvSpPr>
          <p:nvPr>
            <p:ph type="body" idx="1"/>
          </p:nvPr>
        </p:nvSpPr>
        <p:spPr/>
        <p:txBody>
          <a:bodyPr/>
          <a:lstStyle/>
          <a:p>
            <a:pPr>
              <a:buFontTx/>
              <a:buNone/>
              <a:defRPr/>
            </a:pPr>
            <a:r>
              <a:rPr lang="en-US" sz="2800" dirty="0">
                <a:cs typeface="+mn-cs"/>
              </a:rPr>
              <a:t>Basic syntax: </a:t>
            </a:r>
            <a:r>
              <a:rPr lang="en-US" sz="2800" i="1" dirty="0">
                <a:cs typeface="+mn-cs"/>
              </a:rPr>
              <a:t>Type</a:t>
            </a:r>
            <a:r>
              <a:rPr lang="en-US" sz="2800" dirty="0">
                <a:cs typeface="+mn-cs"/>
              </a:rPr>
              <a:t> *</a:t>
            </a:r>
            <a:r>
              <a:rPr lang="en-US" sz="2800" i="1" dirty="0">
                <a:cs typeface="+mn-cs"/>
              </a:rPr>
              <a:t>Name</a:t>
            </a:r>
          </a:p>
          <a:p>
            <a:pPr>
              <a:buFontTx/>
              <a:buNone/>
              <a:defRPr/>
            </a:pPr>
            <a:r>
              <a:rPr lang="en-US" sz="2800" dirty="0">
                <a:cs typeface="+mn-cs"/>
              </a:rPr>
              <a:t>Examples:</a:t>
            </a:r>
          </a:p>
          <a:p>
            <a:pPr lvl="1">
              <a:buFontTx/>
              <a:buNone/>
              <a:defRPr/>
            </a:pPr>
            <a:r>
              <a:rPr lang="en-US" sz="2400" dirty="0" err="1"/>
              <a:t>int</a:t>
            </a:r>
            <a:r>
              <a:rPr lang="en-US" sz="2400" dirty="0"/>
              <a:t> *P;	/* P is </a:t>
            </a:r>
            <a:r>
              <a:rPr lang="en-US" sz="2400" dirty="0" err="1"/>
              <a:t>var</a:t>
            </a:r>
            <a:r>
              <a:rPr lang="en-US" sz="2400" dirty="0"/>
              <a:t> that can point to an </a:t>
            </a:r>
            <a:r>
              <a:rPr lang="en-US" sz="2400" dirty="0" err="1"/>
              <a:t>int</a:t>
            </a:r>
            <a:r>
              <a:rPr lang="en-US" sz="2400" dirty="0"/>
              <a:t> </a:t>
            </a:r>
            <a:r>
              <a:rPr lang="en-US" sz="2400" dirty="0" err="1"/>
              <a:t>var</a:t>
            </a:r>
            <a:r>
              <a:rPr lang="en-US" sz="2400" dirty="0"/>
              <a:t> */</a:t>
            </a:r>
          </a:p>
          <a:p>
            <a:pPr lvl="1">
              <a:buFontTx/>
              <a:buNone/>
              <a:defRPr/>
            </a:pPr>
            <a:r>
              <a:rPr lang="en-US" sz="2400" dirty="0"/>
              <a:t>float *Q;	/* Q is a float pointer */</a:t>
            </a:r>
          </a:p>
          <a:p>
            <a:pPr lvl="1">
              <a:buFontTx/>
              <a:buNone/>
              <a:defRPr/>
            </a:pPr>
            <a:r>
              <a:rPr lang="en-US" sz="2400" dirty="0"/>
              <a:t>char *R;	/* R is a char pointer */</a:t>
            </a:r>
          </a:p>
          <a:p>
            <a:pPr>
              <a:buFontTx/>
              <a:buNone/>
              <a:defRPr/>
            </a:pPr>
            <a:r>
              <a:rPr lang="en-US" sz="2800" dirty="0">
                <a:cs typeface="+mn-cs"/>
              </a:rPr>
              <a:t>Complex example:</a:t>
            </a:r>
          </a:p>
          <a:p>
            <a:pPr lvl="1">
              <a:buFontTx/>
              <a:buNone/>
              <a:defRPr/>
            </a:pPr>
            <a:r>
              <a:rPr lang="en-US" sz="2400" dirty="0" err="1"/>
              <a:t>int</a:t>
            </a:r>
            <a:r>
              <a:rPr lang="en-US" sz="2400" dirty="0"/>
              <a:t> *AP[5];	/* AP is an array of 5 pointers to </a:t>
            </a:r>
            <a:r>
              <a:rPr lang="en-US" sz="2400" dirty="0" err="1"/>
              <a:t>ints</a:t>
            </a:r>
            <a:r>
              <a:rPr lang="en-US" sz="2400" dirty="0"/>
              <a:t> */</a:t>
            </a:r>
          </a:p>
        </p:txBody>
      </p:sp>
    </p:spTree>
    <p:extLst>
      <p:ext uri="{BB962C8B-B14F-4D97-AF65-F5344CB8AC3E}">
        <p14:creationId xmlns:p14="http://schemas.microsoft.com/office/powerpoint/2010/main" val="424080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609600"/>
            <a:ext cx="8534400" cy="1143000"/>
          </a:xfrm>
        </p:spPr>
        <p:txBody>
          <a:bodyPr/>
          <a:lstStyle/>
          <a:p>
            <a:pPr>
              <a:defRPr/>
            </a:pPr>
            <a:r>
              <a:rPr lang="en-US" sz="3600">
                <a:cs typeface="+mj-cs"/>
              </a:rPr>
              <a:t>Pointer Variable Initialization/Assignment</a:t>
            </a:r>
            <a:endParaRPr lang="en-US">
              <a:cs typeface="+mj-cs"/>
            </a:endParaRPr>
          </a:p>
        </p:txBody>
      </p:sp>
      <p:sp>
        <p:nvSpPr>
          <p:cNvPr id="7171" name="Rectangle 3"/>
          <p:cNvSpPr>
            <a:spLocks noGrp="1" noChangeArrowheads="1"/>
          </p:cNvSpPr>
          <p:nvPr>
            <p:ph type="body" idx="1"/>
          </p:nvPr>
        </p:nvSpPr>
        <p:spPr>
          <a:xfrm>
            <a:off x="685800" y="1752600"/>
            <a:ext cx="7772400" cy="4876800"/>
          </a:xfrm>
        </p:spPr>
        <p:txBody>
          <a:bodyPr/>
          <a:lstStyle/>
          <a:p>
            <a:pPr>
              <a:lnSpc>
                <a:spcPct val="80000"/>
              </a:lnSpc>
              <a:buFontTx/>
              <a:buNone/>
              <a:defRPr/>
            </a:pPr>
            <a:r>
              <a:rPr lang="en-US" sz="2800" dirty="0">
                <a:cs typeface="+mn-cs"/>
              </a:rPr>
              <a:t>NULL - pointer to non-existent address</a:t>
            </a:r>
          </a:p>
          <a:p>
            <a:pPr lvl="1">
              <a:lnSpc>
                <a:spcPct val="80000"/>
              </a:lnSpc>
              <a:defRPr/>
            </a:pPr>
            <a:r>
              <a:rPr lang="en-US" sz="2400" dirty="0"/>
              <a:t>used to indicate pointer points to nothing</a:t>
            </a:r>
          </a:p>
          <a:p>
            <a:pPr>
              <a:lnSpc>
                <a:spcPct val="80000"/>
              </a:lnSpc>
              <a:buFontTx/>
              <a:buNone/>
              <a:defRPr/>
            </a:pPr>
            <a:r>
              <a:rPr lang="en-US" sz="2800" dirty="0">
                <a:cs typeface="+mn-cs"/>
              </a:rPr>
              <a:t>Can initialize/assign pointer </a:t>
            </a:r>
            <a:r>
              <a:rPr lang="en-US" sz="2800" dirty="0" err="1">
                <a:cs typeface="+mn-cs"/>
              </a:rPr>
              <a:t>vars</a:t>
            </a:r>
            <a:r>
              <a:rPr lang="en-US" sz="2800" dirty="0">
                <a:cs typeface="+mn-cs"/>
              </a:rPr>
              <a:t> to NULL or use the address (&amp;) op to get address of a variable</a:t>
            </a:r>
          </a:p>
          <a:p>
            <a:pPr lvl="1">
              <a:lnSpc>
                <a:spcPct val="80000"/>
              </a:lnSpc>
              <a:defRPr/>
            </a:pPr>
            <a:r>
              <a:rPr lang="en-US" sz="2400" dirty="0"/>
              <a:t>variable in the address operator must be of the right type for the pointer (an integer pointer points only at integer variables)</a:t>
            </a:r>
          </a:p>
          <a:p>
            <a:pPr>
              <a:lnSpc>
                <a:spcPct val="80000"/>
              </a:lnSpc>
              <a:buFontTx/>
              <a:buNone/>
              <a:defRPr/>
            </a:pPr>
            <a:r>
              <a:rPr lang="en-US" sz="2800" dirty="0">
                <a:cs typeface="+mn-cs"/>
              </a:rPr>
              <a:t>Examples:</a:t>
            </a:r>
          </a:p>
          <a:p>
            <a:pPr lvl="1">
              <a:lnSpc>
                <a:spcPct val="80000"/>
              </a:lnSpc>
              <a:buFontTx/>
              <a:buNone/>
              <a:defRPr/>
            </a:pPr>
            <a:r>
              <a:rPr lang="en-US" sz="2400" dirty="0" err="1"/>
              <a:t>int</a:t>
            </a:r>
            <a:r>
              <a:rPr lang="en-US" sz="2400" dirty="0"/>
              <a:t> V;</a:t>
            </a:r>
          </a:p>
          <a:p>
            <a:pPr lvl="1">
              <a:lnSpc>
                <a:spcPct val="80000"/>
              </a:lnSpc>
              <a:buFontTx/>
              <a:buNone/>
              <a:defRPr/>
            </a:pPr>
            <a:r>
              <a:rPr lang="en-US" sz="2400" dirty="0" err="1"/>
              <a:t>int</a:t>
            </a:r>
            <a:r>
              <a:rPr lang="en-US" sz="2400" dirty="0"/>
              <a:t> *P = &amp;V;</a:t>
            </a:r>
          </a:p>
          <a:p>
            <a:pPr lvl="1">
              <a:lnSpc>
                <a:spcPct val="80000"/>
              </a:lnSpc>
              <a:buFontTx/>
              <a:buNone/>
              <a:defRPr/>
            </a:pPr>
            <a:r>
              <a:rPr lang="en-US" sz="2400" dirty="0" err="1"/>
              <a:t>int</a:t>
            </a:r>
            <a:r>
              <a:rPr lang="en-US" sz="2400" dirty="0"/>
              <a:t> A[5];</a:t>
            </a:r>
          </a:p>
          <a:p>
            <a:pPr lvl="1">
              <a:lnSpc>
                <a:spcPct val="80000"/>
              </a:lnSpc>
              <a:buFontTx/>
              <a:buNone/>
              <a:defRPr/>
            </a:pPr>
            <a:r>
              <a:rPr lang="en-US" sz="2400" dirty="0"/>
              <a:t>P = &amp;(A[2]);</a:t>
            </a:r>
          </a:p>
        </p:txBody>
      </p:sp>
    </p:spTree>
    <p:extLst>
      <p:ext uri="{BB962C8B-B14F-4D97-AF65-F5344CB8AC3E}">
        <p14:creationId xmlns:p14="http://schemas.microsoft.com/office/powerpoint/2010/main" val="82177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a:cs typeface="+mj-cs"/>
              </a:rPr>
              <a:t>Address (&amp;) Operator</a:t>
            </a:r>
          </a:p>
        </p:txBody>
      </p:sp>
      <p:sp>
        <p:nvSpPr>
          <p:cNvPr id="4099" name="Rectangle 3"/>
          <p:cNvSpPr>
            <a:spLocks noGrp="1" noChangeArrowheads="1"/>
          </p:cNvSpPr>
          <p:nvPr>
            <p:ph type="body" idx="1"/>
          </p:nvPr>
        </p:nvSpPr>
        <p:spPr/>
        <p:txBody>
          <a:bodyPr/>
          <a:lstStyle/>
          <a:p>
            <a:pPr>
              <a:lnSpc>
                <a:spcPct val="80000"/>
              </a:lnSpc>
              <a:buFontTx/>
              <a:buNone/>
              <a:defRPr/>
            </a:pPr>
            <a:r>
              <a:rPr lang="en-US" sz="2800">
                <a:cs typeface="+mn-cs"/>
              </a:rPr>
              <a:t>The address (&amp;) operator can be used in front of any variable object in C -- the result of the operation is the location in memory of the variable</a:t>
            </a:r>
          </a:p>
          <a:p>
            <a:pPr>
              <a:lnSpc>
                <a:spcPct val="80000"/>
              </a:lnSpc>
              <a:buFontTx/>
              <a:buNone/>
              <a:defRPr/>
            </a:pPr>
            <a:r>
              <a:rPr lang="en-US" sz="2800">
                <a:cs typeface="+mn-cs"/>
              </a:rPr>
              <a:t>Syntax: &amp;</a:t>
            </a:r>
            <a:r>
              <a:rPr lang="en-US" sz="2800" i="1">
                <a:cs typeface="+mn-cs"/>
              </a:rPr>
              <a:t>VariableReference</a:t>
            </a:r>
            <a:endParaRPr lang="en-US" sz="2800">
              <a:cs typeface="+mn-cs"/>
            </a:endParaRPr>
          </a:p>
          <a:p>
            <a:pPr>
              <a:lnSpc>
                <a:spcPct val="80000"/>
              </a:lnSpc>
              <a:buFontTx/>
              <a:buNone/>
              <a:defRPr/>
            </a:pPr>
            <a:r>
              <a:rPr lang="en-US" sz="2800">
                <a:cs typeface="+mn-cs"/>
              </a:rPr>
              <a:t>Examples:</a:t>
            </a:r>
          </a:p>
          <a:p>
            <a:pPr lvl="1">
              <a:lnSpc>
                <a:spcPct val="80000"/>
              </a:lnSpc>
              <a:buFontTx/>
              <a:buNone/>
              <a:defRPr/>
            </a:pPr>
            <a:r>
              <a:rPr lang="en-US" sz="2400"/>
              <a:t>int V;</a:t>
            </a:r>
          </a:p>
          <a:p>
            <a:pPr lvl="1">
              <a:lnSpc>
                <a:spcPct val="80000"/>
              </a:lnSpc>
              <a:buFontTx/>
              <a:buNone/>
              <a:defRPr/>
            </a:pPr>
            <a:r>
              <a:rPr lang="en-US" sz="2400"/>
              <a:t>int *P;</a:t>
            </a:r>
          </a:p>
          <a:p>
            <a:pPr lvl="1">
              <a:lnSpc>
                <a:spcPct val="80000"/>
              </a:lnSpc>
              <a:buFontTx/>
              <a:buNone/>
              <a:defRPr/>
            </a:pPr>
            <a:r>
              <a:rPr lang="en-US" sz="2400"/>
              <a:t>int A[5];</a:t>
            </a:r>
          </a:p>
          <a:p>
            <a:pPr lvl="1">
              <a:lnSpc>
                <a:spcPct val="80000"/>
              </a:lnSpc>
              <a:buFontTx/>
              <a:buNone/>
              <a:defRPr/>
            </a:pPr>
            <a:r>
              <a:rPr lang="en-US" sz="2400"/>
              <a:t>&amp;V - memory location of integer variable V</a:t>
            </a:r>
          </a:p>
          <a:p>
            <a:pPr lvl="1">
              <a:lnSpc>
                <a:spcPct val="80000"/>
              </a:lnSpc>
              <a:buFontTx/>
              <a:buNone/>
              <a:defRPr/>
            </a:pPr>
            <a:r>
              <a:rPr lang="en-US" sz="2400"/>
              <a:t>&amp;(A[2]) - memory location of array element 2 in array A</a:t>
            </a:r>
          </a:p>
          <a:p>
            <a:pPr lvl="1">
              <a:lnSpc>
                <a:spcPct val="80000"/>
              </a:lnSpc>
              <a:buFontTx/>
              <a:buNone/>
              <a:defRPr/>
            </a:pPr>
            <a:r>
              <a:rPr lang="en-US" sz="2400"/>
              <a:t>&amp;P - memory location of pointer variable P</a:t>
            </a:r>
          </a:p>
        </p:txBody>
      </p:sp>
    </p:spTree>
    <p:extLst>
      <p:ext uri="{BB962C8B-B14F-4D97-AF65-F5344CB8AC3E}">
        <p14:creationId xmlns:p14="http://schemas.microsoft.com/office/powerpoint/2010/main" val="120493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pPr>
              <a:defRPr/>
            </a:pPr>
            <a:fld id="{EAAD386F-5DD6-D442-BE3F-E8B2825C8BE8}" type="slidenum">
              <a:rPr lang="en-US"/>
              <a:pPr>
                <a:defRPr/>
              </a:pPr>
              <a:t>2</a:t>
            </a:fld>
            <a:endParaRPr lang="en-US"/>
          </a:p>
        </p:txBody>
      </p:sp>
      <p:sp>
        <p:nvSpPr>
          <p:cNvPr id="75778" name="Rectangle 2"/>
          <p:cNvSpPr>
            <a:spLocks noGrp="1" noChangeArrowheads="1"/>
          </p:cNvSpPr>
          <p:nvPr>
            <p:ph type="title"/>
          </p:nvPr>
        </p:nvSpPr>
        <p:spPr/>
        <p:txBody>
          <a:bodyPr/>
          <a:lstStyle/>
          <a:p>
            <a:pPr eaLnBrk="1" hangingPunct="1">
              <a:defRPr/>
            </a:pPr>
            <a:r>
              <a:rPr lang="en-US" dirty="0">
                <a:cs typeface="+mj-cs"/>
              </a:rPr>
              <a:t>Computer Memory</a:t>
            </a:r>
          </a:p>
        </p:txBody>
      </p:sp>
      <p:sp>
        <p:nvSpPr>
          <p:cNvPr id="75779" name="Rectangle 3"/>
          <p:cNvSpPr>
            <a:spLocks noGrp="1" noChangeArrowheads="1"/>
          </p:cNvSpPr>
          <p:nvPr>
            <p:ph type="body" idx="1"/>
          </p:nvPr>
        </p:nvSpPr>
        <p:spPr/>
        <p:txBody>
          <a:bodyPr/>
          <a:lstStyle/>
          <a:p>
            <a:pPr eaLnBrk="1" hangingPunct="1">
              <a:defRPr/>
            </a:pPr>
            <a:r>
              <a:rPr lang="en-US" dirty="0">
                <a:cs typeface="+mn-cs"/>
              </a:rPr>
              <a:t>Computers store data in memory slots</a:t>
            </a:r>
          </a:p>
          <a:p>
            <a:pPr eaLnBrk="1" hangingPunct="1">
              <a:defRPr/>
            </a:pPr>
            <a:r>
              <a:rPr lang="en-US" dirty="0">
                <a:cs typeface="+mn-cs"/>
              </a:rPr>
              <a:t>Each slot has a </a:t>
            </a:r>
            <a:r>
              <a:rPr lang="en-US" i="1" dirty="0">
                <a:cs typeface="+mn-cs"/>
              </a:rPr>
              <a:t>unique address</a:t>
            </a:r>
          </a:p>
          <a:p>
            <a:pPr eaLnBrk="1" hangingPunct="1">
              <a:defRPr/>
            </a:pPr>
            <a:r>
              <a:rPr lang="en-US" dirty="0">
                <a:cs typeface="+mn-cs"/>
              </a:rPr>
              <a:t>Variables store their values like this:</a:t>
            </a:r>
          </a:p>
        </p:txBody>
      </p:sp>
      <p:graphicFrame>
        <p:nvGraphicFramePr>
          <p:cNvPr id="76071" name="Group 295"/>
          <p:cNvGraphicFramePr>
            <a:graphicFrameLocks noGrp="1"/>
          </p:cNvGraphicFramePr>
          <p:nvPr/>
        </p:nvGraphicFramePr>
        <p:xfrm>
          <a:off x="685800" y="4572000"/>
          <a:ext cx="7772400" cy="1819275"/>
        </p:xfrm>
        <a:graphic>
          <a:graphicData uri="http://schemas.openxmlformats.org/drawingml/2006/table">
            <a:tbl>
              <a:tblPr/>
              <a:tblGrid>
                <a:gridCol w="762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5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1000</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 37</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 46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k: 58</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m: 74</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1004</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a</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b</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c</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\0</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5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1008</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 1001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6650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8360178D-D6EC-8B49-9E7B-92DF9CF40C72}" type="slidenum">
              <a:rPr lang="en-US"/>
              <a:pPr>
                <a:defRPr/>
              </a:pPr>
              <a:t>20</a:t>
            </a:fld>
            <a:endParaRPr lang="en-US"/>
          </a:p>
        </p:txBody>
      </p:sp>
      <p:sp>
        <p:nvSpPr>
          <p:cNvPr id="34818" name="Rectangle 2"/>
          <p:cNvSpPr>
            <a:spLocks noGrp="1" noChangeArrowheads="1"/>
          </p:cNvSpPr>
          <p:nvPr>
            <p:ph type="title"/>
          </p:nvPr>
        </p:nvSpPr>
        <p:spPr/>
        <p:txBody>
          <a:bodyPr/>
          <a:lstStyle/>
          <a:p>
            <a:pPr eaLnBrk="1" hangingPunct="1">
              <a:defRPr/>
            </a:pPr>
            <a:r>
              <a:rPr lang="en-US" sz="4000">
                <a:cs typeface="+mj-cs"/>
              </a:rPr>
              <a:t>Twin Operators</a:t>
            </a:r>
          </a:p>
        </p:txBody>
      </p:sp>
      <p:sp>
        <p:nvSpPr>
          <p:cNvPr id="34819" name="Rectangle 3"/>
          <p:cNvSpPr>
            <a:spLocks noGrp="1" noChangeArrowheads="1"/>
          </p:cNvSpPr>
          <p:nvPr>
            <p:ph type="body" idx="1"/>
          </p:nvPr>
        </p:nvSpPr>
        <p:spPr/>
        <p:txBody>
          <a:bodyPr/>
          <a:lstStyle/>
          <a:p>
            <a:pPr eaLnBrk="1" hangingPunct="1">
              <a:defRPr/>
            </a:pPr>
            <a:r>
              <a:rPr lang="en-US">
                <a:cs typeface="+mn-cs"/>
              </a:rPr>
              <a:t>&amp;: Address-of operator</a:t>
            </a:r>
          </a:p>
          <a:p>
            <a:pPr lvl="1" eaLnBrk="1" hangingPunct="1">
              <a:defRPr/>
            </a:pPr>
            <a:r>
              <a:rPr lang="en-US"/>
              <a:t>Get the </a:t>
            </a:r>
            <a:r>
              <a:rPr lang="en-US" i="1"/>
              <a:t>address</a:t>
            </a:r>
            <a:r>
              <a:rPr lang="en-US"/>
              <a:t> of an entity</a:t>
            </a:r>
          </a:p>
          <a:p>
            <a:pPr lvl="2" eaLnBrk="1" hangingPunct="1">
              <a:defRPr/>
            </a:pPr>
            <a:r>
              <a:rPr lang="en-US"/>
              <a:t>e.g.</a:t>
            </a:r>
            <a:r>
              <a:rPr lang="en-US">
                <a:latin typeface="Courier New" charset="0"/>
              </a:rPr>
              <a:t> </a:t>
            </a:r>
            <a:r>
              <a:rPr lang="en-US" b="1">
                <a:latin typeface="Courier New" charset="0"/>
              </a:rPr>
              <a:t>ptr = &amp;j;</a:t>
            </a:r>
          </a:p>
        </p:txBody>
      </p:sp>
      <p:graphicFrame>
        <p:nvGraphicFramePr>
          <p:cNvPr id="34879" name="Group 63"/>
          <p:cNvGraphicFramePr>
            <a:graphicFrameLocks noGrp="1"/>
          </p:cNvGraphicFramePr>
          <p:nvPr/>
        </p:nvGraphicFramePr>
        <p:xfrm>
          <a:off x="685800" y="4267200"/>
          <a:ext cx="7772400" cy="1178072"/>
        </p:xfrm>
        <a:graphic>
          <a:graphicData uri="http://schemas.openxmlformats.org/drawingml/2006/table">
            <a:tbl>
              <a:tblPr/>
              <a:tblGrid>
                <a:gridCol w="762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1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1000</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 40</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1001</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j: 33</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1002</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k: 58</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1003</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m: 74</a:t>
                      </a: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1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1004</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 1001</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1006</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0640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4017FE55-CC59-A046-AF0E-F05508433F12}" type="slidenum">
              <a:rPr lang="en-US"/>
              <a:pPr>
                <a:defRPr/>
              </a:pPr>
              <a:t>21</a:t>
            </a:fld>
            <a:endParaRPr lang="en-US"/>
          </a:p>
        </p:txBody>
      </p:sp>
      <p:sp>
        <p:nvSpPr>
          <p:cNvPr id="87042" name="Rectangle 2"/>
          <p:cNvSpPr>
            <a:spLocks noGrp="1" noChangeArrowheads="1"/>
          </p:cNvSpPr>
          <p:nvPr>
            <p:ph type="title"/>
          </p:nvPr>
        </p:nvSpPr>
        <p:spPr/>
        <p:txBody>
          <a:bodyPr/>
          <a:lstStyle/>
          <a:p>
            <a:pPr eaLnBrk="1" hangingPunct="1">
              <a:defRPr/>
            </a:pPr>
            <a:r>
              <a:rPr lang="en-US" sz="4000">
                <a:cs typeface="+mj-cs"/>
              </a:rPr>
              <a:t>Twin Operators</a:t>
            </a:r>
          </a:p>
        </p:txBody>
      </p:sp>
      <p:sp>
        <p:nvSpPr>
          <p:cNvPr id="87043" name="Rectangle 3"/>
          <p:cNvSpPr>
            <a:spLocks noGrp="1" noChangeArrowheads="1"/>
          </p:cNvSpPr>
          <p:nvPr>
            <p:ph type="body" idx="1"/>
          </p:nvPr>
        </p:nvSpPr>
        <p:spPr/>
        <p:txBody>
          <a:bodyPr/>
          <a:lstStyle/>
          <a:p>
            <a:pPr eaLnBrk="1" hangingPunct="1">
              <a:defRPr/>
            </a:pPr>
            <a:r>
              <a:rPr lang="en-US">
                <a:cs typeface="+mn-cs"/>
              </a:rPr>
              <a:t>*: De-reference operator</a:t>
            </a:r>
          </a:p>
          <a:p>
            <a:pPr lvl="1" eaLnBrk="1" hangingPunct="1">
              <a:defRPr/>
            </a:pPr>
            <a:r>
              <a:rPr lang="en-US"/>
              <a:t>Refer to the </a:t>
            </a:r>
            <a:r>
              <a:rPr lang="en-US" i="1"/>
              <a:t>content</a:t>
            </a:r>
            <a:r>
              <a:rPr lang="en-US"/>
              <a:t> of the referee</a:t>
            </a:r>
          </a:p>
          <a:p>
            <a:pPr lvl="2" eaLnBrk="1" hangingPunct="1">
              <a:defRPr/>
            </a:pPr>
            <a:r>
              <a:rPr lang="en-US"/>
              <a:t>e.g.</a:t>
            </a:r>
            <a:r>
              <a:rPr lang="en-US" b="1">
                <a:latin typeface="Courier New" charset="0"/>
              </a:rPr>
              <a:t> *ptr = 99;</a:t>
            </a:r>
          </a:p>
        </p:txBody>
      </p:sp>
      <p:graphicFrame>
        <p:nvGraphicFramePr>
          <p:cNvPr id="87044" name="Group 4"/>
          <p:cNvGraphicFramePr>
            <a:graphicFrameLocks noGrp="1"/>
          </p:cNvGraphicFramePr>
          <p:nvPr/>
        </p:nvGraphicFramePr>
        <p:xfrm>
          <a:off x="685800" y="4267200"/>
          <a:ext cx="7772400" cy="1178072"/>
        </p:xfrm>
        <a:graphic>
          <a:graphicData uri="http://schemas.openxmlformats.org/drawingml/2006/table">
            <a:tbl>
              <a:tblPr/>
              <a:tblGrid>
                <a:gridCol w="762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1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1000</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 40</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1001</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j: 99</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1002</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k: 58</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1003</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m: 74</a:t>
                      </a: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1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1004</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 1001</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1006</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2302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a:cs typeface="+mj-cs"/>
              </a:rPr>
              <a:t>Indirection (*) Operator</a:t>
            </a:r>
          </a:p>
        </p:txBody>
      </p:sp>
      <p:sp>
        <p:nvSpPr>
          <p:cNvPr id="5123" name="Rectangle 3"/>
          <p:cNvSpPr>
            <a:spLocks noGrp="1" noChangeArrowheads="1"/>
          </p:cNvSpPr>
          <p:nvPr>
            <p:ph type="body" idx="1"/>
          </p:nvPr>
        </p:nvSpPr>
        <p:spPr/>
        <p:txBody>
          <a:bodyPr>
            <a:normAutofit fontScale="92500" lnSpcReduction="10000"/>
          </a:bodyPr>
          <a:lstStyle/>
          <a:p>
            <a:pPr>
              <a:buFontTx/>
              <a:buNone/>
              <a:defRPr/>
            </a:pPr>
            <a:r>
              <a:rPr lang="en-US" sz="2800" dirty="0">
                <a:cs typeface="+mn-cs"/>
              </a:rPr>
              <a:t>A pointer variable contains a memory address</a:t>
            </a:r>
          </a:p>
          <a:p>
            <a:pPr>
              <a:buFontTx/>
              <a:buNone/>
              <a:defRPr/>
            </a:pPr>
            <a:r>
              <a:rPr lang="en-US" sz="2800" dirty="0">
                <a:cs typeface="+mn-cs"/>
              </a:rPr>
              <a:t>To refer to the </a:t>
            </a:r>
            <a:r>
              <a:rPr lang="en-US" sz="2800" i="1" dirty="0">
                <a:cs typeface="+mn-cs"/>
              </a:rPr>
              <a:t>contents</a:t>
            </a:r>
            <a:r>
              <a:rPr lang="en-US" sz="2800" dirty="0">
                <a:cs typeface="+mn-cs"/>
              </a:rPr>
              <a:t> of the variable that the pointer points to, we use indirection operator</a:t>
            </a:r>
          </a:p>
          <a:p>
            <a:pPr>
              <a:buFontTx/>
              <a:buNone/>
              <a:defRPr/>
            </a:pPr>
            <a:r>
              <a:rPr lang="en-US" sz="2800" dirty="0">
                <a:cs typeface="+mn-cs"/>
              </a:rPr>
              <a:t>Syntax: *</a:t>
            </a:r>
            <a:r>
              <a:rPr lang="en-US" sz="2800" i="1" dirty="0" err="1">
                <a:cs typeface="+mn-cs"/>
              </a:rPr>
              <a:t>PointerVariable</a:t>
            </a:r>
            <a:endParaRPr lang="en-US" sz="2800" i="1" dirty="0">
              <a:cs typeface="+mn-cs"/>
            </a:endParaRPr>
          </a:p>
          <a:p>
            <a:pPr>
              <a:buFontTx/>
              <a:buNone/>
              <a:defRPr/>
            </a:pPr>
            <a:r>
              <a:rPr lang="en-US" sz="2800" dirty="0">
                <a:cs typeface="+mn-cs"/>
              </a:rPr>
              <a:t>Example:</a:t>
            </a:r>
          </a:p>
          <a:p>
            <a:pPr lvl="1">
              <a:buFontTx/>
              <a:buNone/>
              <a:defRPr/>
            </a:pPr>
            <a:r>
              <a:rPr lang="en-US" sz="2400" dirty="0" err="1"/>
              <a:t>int</a:t>
            </a:r>
            <a:r>
              <a:rPr lang="en-US" sz="2400" dirty="0"/>
              <a:t> V = 101;</a:t>
            </a:r>
          </a:p>
          <a:p>
            <a:pPr lvl="1">
              <a:buFontTx/>
              <a:buNone/>
              <a:defRPr/>
            </a:pPr>
            <a:r>
              <a:rPr lang="en-US" sz="2400" dirty="0" err="1"/>
              <a:t>int</a:t>
            </a:r>
            <a:r>
              <a:rPr lang="en-US" sz="2400" dirty="0"/>
              <a:t> *P = &amp;V;</a:t>
            </a:r>
          </a:p>
          <a:p>
            <a:pPr lvl="1">
              <a:buFontTx/>
              <a:buNone/>
              <a:defRPr/>
            </a:pPr>
            <a:r>
              <a:rPr lang="en-US" sz="2400" dirty="0"/>
              <a:t>/* Then *P would refer to the contents of the variable V (in this case, the integer 101) */</a:t>
            </a:r>
          </a:p>
          <a:p>
            <a:pPr lvl="1">
              <a:buFontTx/>
              <a:buNone/>
              <a:defRPr/>
            </a:pPr>
            <a:r>
              <a:rPr lang="en-US" sz="2400" dirty="0" err="1"/>
              <a:t>printf</a:t>
            </a:r>
            <a:r>
              <a:rPr lang="en-US" sz="2400" dirty="0"/>
              <a:t>(“%d\</a:t>
            </a:r>
            <a:r>
              <a:rPr lang="en-US" sz="2400" dirty="0" err="1"/>
              <a:t>n”,P</a:t>
            </a:r>
            <a:r>
              <a:rPr lang="en-US" sz="2400" dirty="0"/>
              <a:t>);</a:t>
            </a:r>
          </a:p>
          <a:p>
            <a:pPr lvl="1">
              <a:buFontTx/>
              <a:buNone/>
              <a:defRPr/>
            </a:pPr>
            <a:r>
              <a:rPr lang="en-US" sz="2400" dirty="0" err="1"/>
              <a:t>printf</a:t>
            </a:r>
            <a:r>
              <a:rPr lang="en-US" sz="2400" dirty="0"/>
              <a:t>(</a:t>
            </a:r>
            <a:r>
              <a:rPr lang="ja-JP" altLang="en-US" sz="2400" dirty="0">
                <a:latin typeface="Arial"/>
              </a:rPr>
              <a:t>“</a:t>
            </a:r>
            <a:r>
              <a:rPr lang="en-US" sz="2400" dirty="0"/>
              <a:t>%d</a:t>
            </a:r>
            <a:r>
              <a:rPr lang="ja-JP" altLang="en-US" sz="2400" dirty="0">
                <a:latin typeface="Arial"/>
              </a:rPr>
              <a:t>”</a:t>
            </a:r>
            <a:r>
              <a:rPr lang="en-US" sz="2400" dirty="0"/>
              <a:t>,*P);  /* Prints 101 */</a:t>
            </a:r>
          </a:p>
        </p:txBody>
      </p:sp>
    </p:spTree>
    <p:extLst>
      <p:ext uri="{BB962C8B-B14F-4D97-AF65-F5344CB8AC3E}">
        <p14:creationId xmlns:p14="http://schemas.microsoft.com/office/powerpoint/2010/main" val="357779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fld id="{2AAE1BCD-7CBE-2B4F-B086-8A88B6C81BD7}" type="slidenum">
              <a:rPr lang="en-US"/>
              <a:pPr>
                <a:defRPr/>
              </a:pPr>
              <a:t>23</a:t>
            </a:fld>
            <a:endParaRPr lang="en-US"/>
          </a:p>
        </p:txBody>
      </p:sp>
      <p:sp>
        <p:nvSpPr>
          <p:cNvPr id="84994" name="Rectangle 2"/>
          <p:cNvSpPr>
            <a:spLocks noGrp="1" noChangeArrowheads="1"/>
          </p:cNvSpPr>
          <p:nvPr>
            <p:ph type="title"/>
          </p:nvPr>
        </p:nvSpPr>
        <p:spPr/>
        <p:txBody>
          <a:bodyPr/>
          <a:lstStyle/>
          <a:p>
            <a:pPr eaLnBrk="1" hangingPunct="1">
              <a:defRPr/>
            </a:pPr>
            <a:r>
              <a:rPr lang="en-US">
                <a:cs typeface="+mj-cs"/>
              </a:rPr>
              <a:t>Example: Pass by Reference</a:t>
            </a:r>
          </a:p>
        </p:txBody>
      </p:sp>
      <p:sp>
        <p:nvSpPr>
          <p:cNvPr id="84995" name="Rectangle 3"/>
          <p:cNvSpPr>
            <a:spLocks noGrp="1" noChangeArrowheads="1"/>
          </p:cNvSpPr>
          <p:nvPr>
            <p:ph type="body" idx="1"/>
          </p:nvPr>
        </p:nvSpPr>
        <p:spPr/>
        <p:txBody>
          <a:bodyPr/>
          <a:lstStyle/>
          <a:p>
            <a:pPr eaLnBrk="1" hangingPunct="1">
              <a:defRPr/>
            </a:pPr>
            <a:r>
              <a:rPr lang="en-US">
                <a:cs typeface="+mn-cs"/>
              </a:rPr>
              <a:t>Modify behaviour in argument passing</a:t>
            </a:r>
          </a:p>
        </p:txBody>
      </p:sp>
      <p:sp>
        <p:nvSpPr>
          <p:cNvPr id="84996" name="Text Box 4"/>
          <p:cNvSpPr txBox="1">
            <a:spLocks noChangeArrowheads="1"/>
          </p:cNvSpPr>
          <p:nvPr/>
        </p:nvSpPr>
        <p:spPr bwMode="auto">
          <a:xfrm>
            <a:off x="1295400" y="3048000"/>
            <a:ext cx="23622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75000"/>
              </a:lnSpc>
              <a:spcBef>
                <a:spcPct val="50000"/>
              </a:spcBef>
              <a:defRPr/>
            </a:pPr>
            <a:r>
              <a:rPr lang="en-US" sz="1600" b="1">
                <a:latin typeface="Courier New" charset="0"/>
                <a:cs typeface="+mn-cs"/>
              </a:rPr>
              <a:t>void f(int j)</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  j = 5;</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void g()</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  int i = 3;</a:t>
            </a:r>
          </a:p>
          <a:p>
            <a:pPr algn="l">
              <a:lnSpc>
                <a:spcPct val="75000"/>
              </a:lnSpc>
              <a:spcBef>
                <a:spcPct val="50000"/>
              </a:spcBef>
              <a:defRPr/>
            </a:pPr>
            <a:r>
              <a:rPr lang="en-US" sz="1600" b="1">
                <a:latin typeface="Courier New" charset="0"/>
                <a:cs typeface="+mn-cs"/>
              </a:rPr>
              <a:t>  f(i);</a:t>
            </a:r>
          </a:p>
          <a:p>
            <a:pPr algn="l">
              <a:lnSpc>
                <a:spcPct val="75000"/>
              </a:lnSpc>
              <a:spcBef>
                <a:spcPct val="50000"/>
              </a:spcBef>
              <a:defRPr/>
            </a:pPr>
            <a:r>
              <a:rPr lang="en-US" sz="1600" b="1">
                <a:latin typeface="Courier New" charset="0"/>
                <a:cs typeface="+mn-cs"/>
              </a:rPr>
              <a:t>}</a:t>
            </a:r>
          </a:p>
        </p:txBody>
      </p:sp>
      <p:sp>
        <p:nvSpPr>
          <p:cNvPr id="84997" name="Text Box 5"/>
          <p:cNvSpPr txBox="1">
            <a:spLocks noChangeArrowheads="1"/>
          </p:cNvSpPr>
          <p:nvPr/>
        </p:nvSpPr>
        <p:spPr bwMode="auto">
          <a:xfrm>
            <a:off x="4953000" y="3048000"/>
            <a:ext cx="23622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75000"/>
              </a:lnSpc>
              <a:spcBef>
                <a:spcPct val="50000"/>
              </a:spcBef>
              <a:defRPr/>
            </a:pPr>
            <a:r>
              <a:rPr lang="en-US" sz="1600" b="1">
                <a:latin typeface="Courier New" charset="0"/>
                <a:cs typeface="+mn-cs"/>
              </a:rPr>
              <a:t>void f(int </a:t>
            </a:r>
            <a:r>
              <a:rPr lang="en-US" sz="1600" b="1">
                <a:solidFill>
                  <a:srgbClr val="FF1717"/>
                </a:solidFill>
                <a:latin typeface="Courier New" charset="0"/>
                <a:cs typeface="+mn-cs"/>
              </a:rPr>
              <a:t>*ptr</a:t>
            </a:r>
            <a:r>
              <a:rPr lang="en-US" sz="1600" b="1">
                <a:latin typeface="Courier New" charset="0"/>
                <a:cs typeface="+mn-cs"/>
              </a:rPr>
              <a:t>)</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  </a:t>
            </a:r>
            <a:r>
              <a:rPr lang="en-US" sz="1600" b="1">
                <a:solidFill>
                  <a:srgbClr val="FF1717"/>
                </a:solidFill>
                <a:latin typeface="Courier New" charset="0"/>
                <a:cs typeface="+mn-cs"/>
              </a:rPr>
              <a:t>*ptr</a:t>
            </a:r>
            <a:r>
              <a:rPr lang="en-US" sz="1600" b="1">
                <a:latin typeface="Courier New" charset="0"/>
                <a:cs typeface="+mn-cs"/>
              </a:rPr>
              <a:t> = 5;</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void g()</a:t>
            </a:r>
          </a:p>
          <a:p>
            <a:pPr algn="l">
              <a:lnSpc>
                <a:spcPct val="75000"/>
              </a:lnSpc>
              <a:spcBef>
                <a:spcPct val="50000"/>
              </a:spcBef>
              <a:defRPr/>
            </a:pPr>
            <a:r>
              <a:rPr lang="en-US" sz="1600" b="1">
                <a:latin typeface="Courier New" charset="0"/>
                <a:cs typeface="+mn-cs"/>
              </a:rPr>
              <a:t>{</a:t>
            </a:r>
          </a:p>
          <a:p>
            <a:pPr algn="l">
              <a:lnSpc>
                <a:spcPct val="75000"/>
              </a:lnSpc>
              <a:spcBef>
                <a:spcPct val="50000"/>
              </a:spcBef>
              <a:defRPr/>
            </a:pPr>
            <a:r>
              <a:rPr lang="en-US" sz="1600" b="1">
                <a:latin typeface="Courier New" charset="0"/>
                <a:cs typeface="+mn-cs"/>
              </a:rPr>
              <a:t>  int i = 3;</a:t>
            </a:r>
          </a:p>
          <a:p>
            <a:pPr algn="l">
              <a:lnSpc>
                <a:spcPct val="75000"/>
              </a:lnSpc>
              <a:spcBef>
                <a:spcPct val="50000"/>
              </a:spcBef>
              <a:defRPr/>
            </a:pPr>
            <a:r>
              <a:rPr lang="en-US" sz="1600" b="1">
                <a:latin typeface="Courier New" charset="0"/>
                <a:cs typeface="+mn-cs"/>
              </a:rPr>
              <a:t>  f(</a:t>
            </a:r>
            <a:r>
              <a:rPr lang="en-US" sz="1600" b="1">
                <a:solidFill>
                  <a:srgbClr val="FF1717"/>
                </a:solidFill>
                <a:latin typeface="Courier New" charset="0"/>
                <a:cs typeface="+mn-cs"/>
              </a:rPr>
              <a:t>&amp;i</a:t>
            </a:r>
            <a:r>
              <a:rPr lang="en-US" sz="1600" b="1">
                <a:latin typeface="Courier New" charset="0"/>
                <a:cs typeface="+mn-cs"/>
              </a:rPr>
              <a:t>);</a:t>
            </a:r>
          </a:p>
          <a:p>
            <a:pPr algn="l">
              <a:lnSpc>
                <a:spcPct val="75000"/>
              </a:lnSpc>
              <a:spcBef>
                <a:spcPct val="50000"/>
              </a:spcBef>
              <a:defRPr/>
            </a:pPr>
            <a:r>
              <a:rPr lang="en-US" sz="1600" b="1">
                <a:latin typeface="Courier New" charset="0"/>
                <a:cs typeface="+mn-cs"/>
              </a:rPr>
              <a:t>}</a:t>
            </a:r>
          </a:p>
        </p:txBody>
      </p:sp>
      <p:sp>
        <p:nvSpPr>
          <p:cNvPr id="84998" name="AutoShape 6"/>
          <p:cNvSpPr>
            <a:spLocks noChangeArrowheads="1"/>
          </p:cNvSpPr>
          <p:nvPr/>
        </p:nvSpPr>
        <p:spPr bwMode="auto">
          <a:xfrm>
            <a:off x="6096000" y="5257800"/>
            <a:ext cx="1752600" cy="533400"/>
          </a:xfrm>
          <a:prstGeom prst="cloudCallout">
            <a:avLst>
              <a:gd name="adj1" fmla="val -92935"/>
              <a:gd name="adj2" fmla="val -10713"/>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cs typeface="+mn-cs"/>
              </a:rPr>
              <a:t>i = ?</a:t>
            </a:r>
          </a:p>
        </p:txBody>
      </p:sp>
      <p:sp>
        <p:nvSpPr>
          <p:cNvPr id="85000" name="AutoShape 8"/>
          <p:cNvSpPr>
            <a:spLocks noChangeArrowheads="1"/>
          </p:cNvSpPr>
          <p:nvPr/>
        </p:nvSpPr>
        <p:spPr bwMode="auto">
          <a:xfrm>
            <a:off x="2362200" y="5257800"/>
            <a:ext cx="1752600" cy="533400"/>
          </a:xfrm>
          <a:prstGeom prst="cloudCallout">
            <a:avLst>
              <a:gd name="adj1" fmla="val -88676"/>
              <a:gd name="adj2" fmla="val -863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cs typeface="+mn-cs"/>
              </a:rPr>
              <a:t>i = ?</a:t>
            </a:r>
          </a:p>
        </p:txBody>
      </p:sp>
      <p:sp>
        <p:nvSpPr>
          <p:cNvPr id="85001" name="AutoShape 9"/>
          <p:cNvSpPr>
            <a:spLocks noChangeArrowheads="1"/>
          </p:cNvSpPr>
          <p:nvPr/>
        </p:nvSpPr>
        <p:spPr bwMode="auto">
          <a:xfrm>
            <a:off x="2362200" y="5257800"/>
            <a:ext cx="1752600" cy="533400"/>
          </a:xfrm>
          <a:prstGeom prst="cloudCallout">
            <a:avLst>
              <a:gd name="adj1" fmla="val -88315"/>
              <a:gd name="adj2" fmla="val -863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cs typeface="+mn-cs"/>
              </a:rPr>
              <a:t>i = 3</a:t>
            </a:r>
          </a:p>
        </p:txBody>
      </p:sp>
      <p:sp>
        <p:nvSpPr>
          <p:cNvPr id="85002" name="AutoShape 10"/>
          <p:cNvSpPr>
            <a:spLocks noChangeArrowheads="1"/>
          </p:cNvSpPr>
          <p:nvPr/>
        </p:nvSpPr>
        <p:spPr bwMode="auto">
          <a:xfrm>
            <a:off x="6096000" y="5257800"/>
            <a:ext cx="1752600" cy="533400"/>
          </a:xfrm>
          <a:prstGeom prst="cloudCallout">
            <a:avLst>
              <a:gd name="adj1" fmla="val -93116"/>
              <a:gd name="adj2" fmla="val -9523"/>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cs typeface="+mn-cs"/>
              </a:rPr>
              <a:t>i = 5</a:t>
            </a:r>
          </a:p>
        </p:txBody>
      </p:sp>
    </p:spTree>
    <p:extLst>
      <p:ext uri="{BB962C8B-B14F-4D97-AF65-F5344CB8AC3E}">
        <p14:creationId xmlns:p14="http://schemas.microsoft.com/office/powerpoint/2010/main" val="781743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0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animBg="1" autoUpdateAnimBg="0"/>
      <p:bldP spid="8500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cs typeface="+mj-cs"/>
              </a:rPr>
              <a:t>Pointer Sample</a:t>
            </a:r>
          </a:p>
        </p:txBody>
      </p:sp>
      <p:sp>
        <p:nvSpPr>
          <p:cNvPr id="8195" name="Rectangle 3"/>
          <p:cNvSpPr>
            <a:spLocks noGrp="1" noChangeArrowheads="1"/>
          </p:cNvSpPr>
          <p:nvPr>
            <p:ph type="body" sz="half" idx="1"/>
          </p:nvPr>
        </p:nvSpPr>
        <p:spPr/>
        <p:txBody>
          <a:bodyPr/>
          <a:lstStyle/>
          <a:p>
            <a:pPr>
              <a:buFontTx/>
              <a:buNone/>
              <a:defRPr/>
            </a:pPr>
            <a:r>
              <a:rPr lang="en-US" sz="2000">
                <a:latin typeface="Courier New" charset="0"/>
                <a:cs typeface="+mn-cs"/>
              </a:rPr>
              <a:t>int A = 3;</a:t>
            </a:r>
          </a:p>
          <a:p>
            <a:pPr>
              <a:buFontTx/>
              <a:buNone/>
              <a:defRPr/>
            </a:pPr>
            <a:r>
              <a:rPr lang="en-US" sz="2000">
                <a:latin typeface="Courier New" charset="0"/>
                <a:cs typeface="+mn-cs"/>
              </a:rPr>
              <a:t>int B;</a:t>
            </a:r>
          </a:p>
          <a:p>
            <a:pPr>
              <a:buFontTx/>
              <a:buNone/>
              <a:defRPr/>
            </a:pPr>
            <a:r>
              <a:rPr lang="en-US" sz="2000">
                <a:latin typeface="Courier New" charset="0"/>
                <a:cs typeface="+mn-cs"/>
              </a:rPr>
              <a:t>int *P = &amp;A;</a:t>
            </a:r>
          </a:p>
          <a:p>
            <a:pPr>
              <a:buFontTx/>
              <a:buNone/>
              <a:defRPr/>
            </a:pPr>
            <a:r>
              <a:rPr lang="en-US" sz="2000">
                <a:latin typeface="Courier New" charset="0"/>
                <a:cs typeface="+mn-cs"/>
              </a:rPr>
              <a:t>int *Q = P;</a:t>
            </a:r>
          </a:p>
          <a:p>
            <a:pPr>
              <a:buFontTx/>
              <a:buNone/>
              <a:defRPr/>
            </a:pPr>
            <a:r>
              <a:rPr lang="en-US" sz="2000">
                <a:latin typeface="Courier New" charset="0"/>
                <a:cs typeface="+mn-cs"/>
              </a:rPr>
              <a:t>int *R = &amp;B;</a:t>
            </a:r>
          </a:p>
          <a:p>
            <a:pPr>
              <a:buFontTx/>
              <a:buNone/>
              <a:defRPr/>
            </a:pPr>
            <a:endParaRPr lang="en-US" sz="2000">
              <a:latin typeface="Courier New" charset="0"/>
              <a:cs typeface="+mn-cs"/>
            </a:endParaRPr>
          </a:p>
          <a:p>
            <a:pPr>
              <a:buFontTx/>
              <a:buNone/>
              <a:defRPr/>
            </a:pPr>
            <a:r>
              <a:rPr lang="en-US" sz="2000">
                <a:latin typeface="Courier New" charset="0"/>
                <a:cs typeface="+mn-cs"/>
              </a:rPr>
              <a:t>printf(</a:t>
            </a:r>
            <a:r>
              <a:rPr lang="ja-JP" altLang="en-US" sz="2000">
                <a:latin typeface="Arial"/>
                <a:cs typeface="+mn-cs"/>
              </a:rPr>
              <a:t>“</a:t>
            </a:r>
            <a:r>
              <a:rPr lang="en-US" sz="2000">
                <a:latin typeface="Courier New" charset="0"/>
                <a:cs typeface="+mn-cs"/>
              </a:rPr>
              <a:t>Enter value:</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scanf(</a:t>
            </a:r>
            <a:r>
              <a:rPr lang="ja-JP" altLang="en-US" sz="2000">
                <a:latin typeface="Arial"/>
                <a:cs typeface="+mn-cs"/>
              </a:rPr>
              <a:t>“</a:t>
            </a:r>
            <a:r>
              <a:rPr lang="en-US" sz="2000">
                <a:latin typeface="Courier New" charset="0"/>
                <a:cs typeface="+mn-cs"/>
              </a:rPr>
              <a:t>%d</a:t>
            </a:r>
            <a:r>
              <a:rPr lang="ja-JP" altLang="en-US" sz="2000">
                <a:latin typeface="Arial"/>
                <a:cs typeface="+mn-cs"/>
              </a:rPr>
              <a:t>”</a:t>
            </a:r>
            <a:r>
              <a:rPr lang="en-US" sz="2000">
                <a:latin typeface="Courier New" charset="0"/>
                <a:cs typeface="+mn-cs"/>
              </a:rPr>
              <a:t>,R);</a:t>
            </a:r>
          </a:p>
          <a:p>
            <a:pPr>
              <a:buFontTx/>
              <a:buNone/>
              <a:defRPr/>
            </a:pPr>
            <a:r>
              <a:rPr lang="en-US" sz="2000">
                <a:latin typeface="Courier New" charset="0"/>
                <a:cs typeface="+mn-cs"/>
              </a:rPr>
              <a:t>printf(</a:t>
            </a:r>
            <a:r>
              <a:rPr lang="ja-JP" altLang="en-US" sz="2000">
                <a:latin typeface="Arial"/>
                <a:cs typeface="+mn-cs"/>
              </a:rPr>
              <a:t>“</a:t>
            </a:r>
            <a:r>
              <a:rPr lang="en-US" sz="2000">
                <a:latin typeface="Courier New" charset="0"/>
                <a:cs typeface="+mn-cs"/>
              </a:rPr>
              <a:t>%d %d\n</a:t>
            </a:r>
            <a:r>
              <a:rPr lang="ja-JP" altLang="en-US" sz="2000">
                <a:latin typeface="Arial"/>
                <a:cs typeface="+mn-cs"/>
              </a:rPr>
              <a:t>”</a:t>
            </a:r>
            <a:r>
              <a:rPr lang="en-US" sz="2000">
                <a:latin typeface="Courier New" charset="0"/>
                <a:cs typeface="+mn-cs"/>
              </a:rPr>
              <a:t>,A,B);</a:t>
            </a:r>
          </a:p>
          <a:p>
            <a:pPr>
              <a:buFontTx/>
              <a:buNone/>
              <a:defRPr/>
            </a:pPr>
            <a:r>
              <a:rPr lang="en-US" sz="2000">
                <a:latin typeface="Courier New" charset="0"/>
                <a:cs typeface="+mn-cs"/>
              </a:rPr>
              <a:t>printf(</a:t>
            </a:r>
            <a:r>
              <a:rPr lang="ja-JP" altLang="en-US" sz="2000">
                <a:latin typeface="Arial"/>
                <a:cs typeface="+mn-cs"/>
              </a:rPr>
              <a:t>“</a:t>
            </a:r>
            <a:r>
              <a:rPr lang="en-US" sz="2000">
                <a:latin typeface="Courier New" charset="0"/>
                <a:cs typeface="+mn-cs"/>
              </a:rPr>
              <a:t>%d %d %d\n</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  *P,*Q,*R);</a:t>
            </a:r>
          </a:p>
        </p:txBody>
      </p:sp>
      <p:sp>
        <p:nvSpPr>
          <p:cNvPr id="8196" name="Rectangle 4"/>
          <p:cNvSpPr>
            <a:spLocks noGrp="1" noChangeArrowheads="1"/>
          </p:cNvSpPr>
          <p:nvPr>
            <p:ph type="body" sz="half" idx="2"/>
          </p:nvPr>
        </p:nvSpPr>
        <p:spPr/>
        <p:txBody>
          <a:bodyPr/>
          <a:lstStyle/>
          <a:p>
            <a:pPr>
              <a:buFontTx/>
              <a:buNone/>
              <a:defRPr/>
            </a:pPr>
            <a:r>
              <a:rPr lang="en-US" sz="2000">
                <a:latin typeface="Courier New" charset="0"/>
                <a:cs typeface="+mn-cs"/>
              </a:rPr>
              <a:t>Q = &amp;B;</a:t>
            </a:r>
          </a:p>
          <a:p>
            <a:pPr>
              <a:buFontTx/>
              <a:buNone/>
              <a:defRPr/>
            </a:pPr>
            <a:r>
              <a:rPr lang="en-US" sz="2000">
                <a:latin typeface="Courier New" charset="0"/>
                <a:cs typeface="+mn-cs"/>
              </a:rPr>
              <a:t>if (P == Q)</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1\n</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if (Q == R)</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2\n</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if (*P == *Q)</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3\n</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if (*Q == *R)</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4\n</a:t>
            </a:r>
            <a:r>
              <a:rPr lang="ja-JP" altLang="en-US" sz="2000">
                <a:latin typeface="Arial"/>
                <a:cs typeface="+mn-cs"/>
              </a:rPr>
              <a:t>”</a:t>
            </a:r>
            <a:r>
              <a:rPr lang="en-US" sz="2000">
                <a:latin typeface="Courier New" charset="0"/>
                <a:cs typeface="+mn-cs"/>
              </a:rPr>
              <a:t>);</a:t>
            </a:r>
          </a:p>
          <a:p>
            <a:pPr>
              <a:buFontTx/>
              <a:buNone/>
              <a:defRPr/>
            </a:pPr>
            <a:r>
              <a:rPr lang="en-US" sz="2000">
                <a:latin typeface="Courier New" charset="0"/>
                <a:cs typeface="+mn-cs"/>
              </a:rPr>
              <a:t>if (*P == *R)</a:t>
            </a:r>
          </a:p>
          <a:p>
            <a:pPr>
              <a:buFontTx/>
              <a:buNone/>
              <a:defRPr/>
            </a:pPr>
            <a:r>
              <a:rPr lang="en-US" sz="2000">
                <a:latin typeface="Courier New" charset="0"/>
                <a:cs typeface="+mn-cs"/>
              </a:rPr>
              <a:t>  printf(</a:t>
            </a:r>
            <a:r>
              <a:rPr lang="ja-JP" altLang="en-US" sz="2000">
                <a:latin typeface="Arial"/>
                <a:cs typeface="+mn-cs"/>
              </a:rPr>
              <a:t>“</a:t>
            </a:r>
            <a:r>
              <a:rPr lang="en-US" sz="2000">
                <a:latin typeface="Courier New" charset="0"/>
                <a:cs typeface="+mn-cs"/>
              </a:rPr>
              <a:t>5\n</a:t>
            </a:r>
            <a:r>
              <a:rPr lang="ja-JP" altLang="en-US" sz="2000">
                <a:latin typeface="Arial"/>
                <a:cs typeface="+mn-cs"/>
              </a:rPr>
              <a:t>”</a:t>
            </a:r>
            <a:r>
              <a:rPr lang="en-US" sz="2000">
                <a:latin typeface="Courier New" charset="0"/>
                <a:cs typeface="+mn-cs"/>
              </a:rPr>
              <a:t>);</a:t>
            </a:r>
          </a:p>
        </p:txBody>
      </p:sp>
    </p:spTree>
    <p:extLst>
      <p:ext uri="{BB962C8B-B14F-4D97-AF65-F5344CB8AC3E}">
        <p14:creationId xmlns:p14="http://schemas.microsoft.com/office/powerpoint/2010/main" val="45426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92162"/>
          </a:xfrm>
        </p:spPr>
        <p:txBody>
          <a:bodyPr/>
          <a:lstStyle/>
          <a:p>
            <a:pPr eaLnBrk="1" hangingPunct="1">
              <a:defRPr/>
            </a:pPr>
            <a:r>
              <a:rPr lang="en-US">
                <a:cs typeface="+mj-cs"/>
              </a:rPr>
              <a:t>Using a Pointer</a:t>
            </a:r>
          </a:p>
        </p:txBody>
      </p:sp>
      <p:sp>
        <p:nvSpPr>
          <p:cNvPr id="11267" name="Rectangle 3"/>
          <p:cNvSpPr>
            <a:spLocks noGrp="1" noChangeArrowheads="1"/>
          </p:cNvSpPr>
          <p:nvPr>
            <p:ph type="body" idx="1"/>
          </p:nvPr>
        </p:nvSpPr>
        <p:spPr>
          <a:xfrm>
            <a:off x="457200" y="1219200"/>
            <a:ext cx="8229600" cy="4906963"/>
          </a:xfrm>
        </p:spPr>
        <p:txBody>
          <a:bodyPr/>
          <a:lstStyle/>
          <a:p>
            <a:pPr eaLnBrk="1" hangingPunct="1">
              <a:defRPr/>
            </a:pPr>
            <a:r>
              <a:rPr lang="en-US" sz="2800">
                <a:cs typeface="+mn-cs"/>
              </a:rPr>
              <a:t>To access a piece of data through a pointer, place an asterisk (*) before the pointer</a:t>
            </a:r>
          </a:p>
          <a:p>
            <a:pPr lvl="1" eaLnBrk="1" hangingPunct="1">
              <a:defRPr/>
            </a:pPr>
            <a:r>
              <a:rPr lang="en-US" sz="2400"/>
              <a:t>example</a:t>
            </a:r>
          </a:p>
          <a:p>
            <a:pPr lvl="2" eaLnBrk="1" hangingPunct="1">
              <a:buFontTx/>
              <a:buNone/>
              <a:defRPr/>
            </a:pPr>
            <a:r>
              <a:rPr lang="en-US" sz="2000"/>
              <a:t>   char *ptr = malloc(1);</a:t>
            </a:r>
          </a:p>
          <a:p>
            <a:pPr lvl="2" eaLnBrk="1" hangingPunct="1">
              <a:buFontTx/>
              <a:buNone/>
              <a:defRPr/>
            </a:pPr>
            <a:r>
              <a:rPr lang="en-US" sz="2000"/>
              <a:t>	 *ptr = </a:t>
            </a:r>
            <a:r>
              <a:rPr lang="ja-JP" altLang="en-US" sz="2000">
                <a:latin typeface="Arial"/>
              </a:rPr>
              <a:t>‘</a:t>
            </a:r>
            <a:r>
              <a:rPr lang="en-US" sz="2000"/>
              <a:t>a</a:t>
            </a:r>
            <a:r>
              <a:rPr lang="ja-JP" altLang="en-US" sz="2000">
                <a:latin typeface="Arial"/>
              </a:rPr>
              <a:t>’</a:t>
            </a:r>
            <a:r>
              <a:rPr lang="en-US" sz="2000"/>
              <a:t>;</a:t>
            </a:r>
          </a:p>
          <a:p>
            <a:pPr lvl="2" eaLnBrk="1" hangingPunct="1">
              <a:buFontTx/>
              <a:buNone/>
              <a:defRPr/>
            </a:pPr>
            <a:r>
              <a:rPr lang="en-US" sz="2000"/>
              <a:t>	 if(*ptr == </a:t>
            </a:r>
            <a:r>
              <a:rPr lang="ja-JP" altLang="en-US" sz="2000">
                <a:latin typeface="Arial"/>
              </a:rPr>
              <a:t>‘</a:t>
            </a:r>
            <a:r>
              <a:rPr lang="en-US" sz="2000"/>
              <a:t>a</a:t>
            </a:r>
            <a:r>
              <a:rPr lang="ja-JP" altLang="en-US" sz="2000">
                <a:latin typeface="Arial"/>
              </a:rPr>
              <a:t>’</a:t>
            </a:r>
            <a:r>
              <a:rPr lang="en-US" sz="2000"/>
              <a:t>) { … }</a:t>
            </a:r>
          </a:p>
          <a:p>
            <a:pPr eaLnBrk="1" hangingPunct="1">
              <a:defRPr/>
            </a:pPr>
            <a:r>
              <a:rPr lang="en-US" sz="2800">
                <a:cs typeface="+mn-cs"/>
              </a:rPr>
              <a:t>Using the pointer without the asterisk actually accesses the pointer value</a:t>
            </a:r>
          </a:p>
          <a:p>
            <a:pPr lvl="1" eaLnBrk="1" hangingPunct="1">
              <a:defRPr/>
            </a:pPr>
            <a:r>
              <a:rPr lang="en-US" sz="2400"/>
              <a:t>not the data the pointer is referencing</a:t>
            </a:r>
          </a:p>
          <a:p>
            <a:pPr lvl="1" eaLnBrk="1" hangingPunct="1">
              <a:defRPr/>
            </a:pPr>
            <a:r>
              <a:rPr lang="en-US" sz="2400"/>
              <a:t>this is a very common mistake to make when trying to access data</a:t>
            </a:r>
          </a:p>
        </p:txBody>
      </p:sp>
    </p:spTree>
    <p:extLst>
      <p:ext uri="{BB962C8B-B14F-4D97-AF65-F5344CB8AC3E}">
        <p14:creationId xmlns:p14="http://schemas.microsoft.com/office/powerpoint/2010/main" val="932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pPr>
              <a:defRPr/>
            </a:pPr>
            <a:fld id="{0720DF09-3D9A-B944-AAEE-00B31E208934}" type="slidenum">
              <a:rPr lang="en-US"/>
              <a:pPr>
                <a:defRPr/>
              </a:pPr>
              <a:t>26</a:t>
            </a:fld>
            <a:endParaRPr lang="en-US"/>
          </a:p>
        </p:txBody>
      </p:sp>
      <p:sp>
        <p:nvSpPr>
          <p:cNvPr id="46082" name="Rectangle 2"/>
          <p:cNvSpPr>
            <a:spLocks noGrp="1" noChangeArrowheads="1"/>
          </p:cNvSpPr>
          <p:nvPr>
            <p:ph type="title"/>
          </p:nvPr>
        </p:nvSpPr>
        <p:spPr/>
        <p:txBody>
          <a:bodyPr/>
          <a:lstStyle/>
          <a:p>
            <a:pPr eaLnBrk="1" hangingPunct="1">
              <a:defRPr/>
            </a:pPr>
            <a:r>
              <a:rPr lang="en-US">
                <a:cs typeface="+mj-cs"/>
              </a:rPr>
              <a:t>An Illustration</a:t>
            </a:r>
          </a:p>
        </p:txBody>
      </p:sp>
      <p:sp>
        <p:nvSpPr>
          <p:cNvPr id="46084" name="Text Box 4"/>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solidFill>
                  <a:srgbClr val="FF1717"/>
                </a:solidFill>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46364" name="Group 284"/>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8496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pPr>
              <a:defRPr/>
            </a:pPr>
            <a:fld id="{AF1D6554-35C9-D148-86E1-1AAD778EF282}" type="slidenum">
              <a:rPr lang="en-US"/>
              <a:pPr>
                <a:defRPr/>
              </a:pPr>
              <a:t>27</a:t>
            </a:fld>
            <a:endParaRPr lang="en-US"/>
          </a:p>
        </p:txBody>
      </p:sp>
      <p:sp>
        <p:nvSpPr>
          <p:cNvPr id="53250"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3251"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solidFill>
                  <a:srgbClr val="FF1717"/>
                </a:solidFill>
                <a:latin typeface="Courier New" charset="0"/>
                <a:cs typeface="+mn-cs"/>
              </a:rPr>
              <a:t>int *ptr;    /* declare a pointer-to-integer variable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3296" name="Group 48"/>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pSp>
        <p:nvGrpSpPr>
          <p:cNvPr id="25643" name="Group 45"/>
          <p:cNvGrpSpPr>
            <a:grpSpLocks/>
          </p:cNvGrpSpPr>
          <p:nvPr/>
        </p:nvGrpSpPr>
        <p:grpSpPr bwMode="auto">
          <a:xfrm>
            <a:off x="7848600" y="5334000"/>
            <a:ext cx="381000" cy="381000"/>
            <a:chOff x="4656" y="480"/>
            <a:chExt cx="864" cy="864"/>
          </a:xfrm>
        </p:grpSpPr>
        <p:sp>
          <p:nvSpPr>
            <p:cNvPr id="53291" name="AutoShape 43"/>
            <p:cNvSpPr>
              <a:spLocks noChangeArrowheads="1"/>
            </p:cNvSpPr>
            <p:nvPr/>
          </p:nvSpPr>
          <p:spPr bwMode="auto">
            <a:xfrm>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292" name="AutoShape 44"/>
            <p:cNvSpPr>
              <a:spLocks noChangeArrowheads="1"/>
            </p:cNvSpPr>
            <p:nvPr/>
          </p:nvSpPr>
          <p:spPr bwMode="auto">
            <a:xfrm rot="2700000">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216505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pPr>
              <a:defRPr/>
            </a:pPr>
            <a:fld id="{162C8DB6-A07B-EC4D-83CE-AAD6ABB70CCC}" type="slidenum">
              <a:rPr lang="en-US"/>
              <a:pPr>
                <a:defRPr/>
              </a:pPr>
              <a:t>28</a:t>
            </a:fld>
            <a:endParaRPr lang="en-US"/>
          </a:p>
        </p:txBody>
      </p:sp>
      <p:sp>
        <p:nvSpPr>
          <p:cNvPr id="54274"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4275"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solidFill>
                  <a:srgbClr val="FF1717"/>
                </a:solidFill>
                <a:latin typeface="Courier New" charset="0"/>
                <a:cs typeface="+mn-cs"/>
              </a:rPr>
              <a:t>int **pptr;  /* declare a pointer-to-pointer-to-integer variable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4322" name="Group 50"/>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pSp>
        <p:nvGrpSpPr>
          <p:cNvPr id="26667" name="Group 43"/>
          <p:cNvGrpSpPr>
            <a:grpSpLocks/>
          </p:cNvGrpSpPr>
          <p:nvPr/>
        </p:nvGrpSpPr>
        <p:grpSpPr bwMode="auto">
          <a:xfrm>
            <a:off x="7848600" y="5334000"/>
            <a:ext cx="381000" cy="381000"/>
            <a:chOff x="4656" y="480"/>
            <a:chExt cx="864" cy="864"/>
          </a:xfrm>
        </p:grpSpPr>
        <p:sp>
          <p:nvSpPr>
            <p:cNvPr id="54316" name="AutoShape 44"/>
            <p:cNvSpPr>
              <a:spLocks noChangeArrowheads="1"/>
            </p:cNvSpPr>
            <p:nvPr/>
          </p:nvSpPr>
          <p:spPr bwMode="auto">
            <a:xfrm>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7" name="AutoShape 45"/>
            <p:cNvSpPr>
              <a:spLocks noChangeArrowheads="1"/>
            </p:cNvSpPr>
            <p:nvPr/>
          </p:nvSpPr>
          <p:spPr bwMode="auto">
            <a:xfrm rot="2700000">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6668" name="Group 46"/>
          <p:cNvGrpSpPr>
            <a:grpSpLocks/>
          </p:cNvGrpSpPr>
          <p:nvPr/>
        </p:nvGrpSpPr>
        <p:grpSpPr bwMode="auto">
          <a:xfrm>
            <a:off x="7848600" y="5715000"/>
            <a:ext cx="381000" cy="381000"/>
            <a:chOff x="4656" y="480"/>
            <a:chExt cx="864" cy="864"/>
          </a:xfrm>
        </p:grpSpPr>
        <p:sp>
          <p:nvSpPr>
            <p:cNvPr id="54319" name="AutoShape 47"/>
            <p:cNvSpPr>
              <a:spLocks noChangeArrowheads="1"/>
            </p:cNvSpPr>
            <p:nvPr/>
          </p:nvSpPr>
          <p:spPr bwMode="auto">
            <a:xfrm>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20" name="AutoShape 48"/>
            <p:cNvSpPr>
              <a:spLocks noChangeArrowheads="1"/>
            </p:cNvSpPr>
            <p:nvPr/>
          </p:nvSpPr>
          <p:spPr bwMode="auto">
            <a:xfrm rot="2700000">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4321" name="AutoShape 49"/>
          <p:cNvSpPr>
            <a:spLocks noChangeArrowheads="1"/>
          </p:cNvSpPr>
          <p:nvPr/>
        </p:nvSpPr>
        <p:spPr bwMode="auto">
          <a:xfrm>
            <a:off x="3886200" y="6248400"/>
            <a:ext cx="2895600" cy="457200"/>
          </a:xfrm>
          <a:prstGeom prst="cloudCallout">
            <a:avLst>
              <a:gd name="adj1" fmla="val -5593"/>
              <a:gd name="adj2" fmla="val -9791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800">
                <a:cs typeface="+mn-cs"/>
              </a:rPr>
              <a:t>Double Indirection</a:t>
            </a:r>
          </a:p>
        </p:txBody>
      </p:sp>
    </p:spTree>
    <p:extLst>
      <p:ext uri="{BB962C8B-B14F-4D97-AF65-F5344CB8AC3E}">
        <p14:creationId xmlns:p14="http://schemas.microsoft.com/office/powerpoint/2010/main" val="87318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pPr>
              <a:defRPr/>
            </a:pPr>
            <a:fld id="{4D8FA990-3B0A-A941-9037-A715CD20AF4B}" type="slidenum">
              <a:rPr lang="en-US"/>
              <a:pPr>
                <a:defRPr/>
              </a:pPr>
              <a:t>29</a:t>
            </a:fld>
            <a:endParaRPr lang="en-US"/>
          </a:p>
        </p:txBody>
      </p:sp>
      <p:sp>
        <p:nvSpPr>
          <p:cNvPr id="55298"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5299"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solidFill>
                  <a:srgbClr val="FF1717"/>
                </a:solidFill>
                <a:latin typeface="Courier New" charset="0"/>
                <a:cs typeface="+mn-cs"/>
              </a:rPr>
              <a:t>ptr = &amp;i;    /* store address-of i to ptr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5343" name="Group 47"/>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ptr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pSp>
        <p:nvGrpSpPr>
          <p:cNvPr id="27691" name="Group 43"/>
          <p:cNvGrpSpPr>
            <a:grpSpLocks/>
          </p:cNvGrpSpPr>
          <p:nvPr/>
        </p:nvGrpSpPr>
        <p:grpSpPr bwMode="auto">
          <a:xfrm>
            <a:off x="7848600" y="5715000"/>
            <a:ext cx="381000" cy="381000"/>
            <a:chOff x="4656" y="480"/>
            <a:chExt cx="864" cy="864"/>
          </a:xfrm>
        </p:grpSpPr>
        <p:sp>
          <p:nvSpPr>
            <p:cNvPr id="55340" name="AutoShape 44"/>
            <p:cNvSpPr>
              <a:spLocks noChangeArrowheads="1"/>
            </p:cNvSpPr>
            <p:nvPr/>
          </p:nvSpPr>
          <p:spPr bwMode="auto">
            <a:xfrm>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341" name="AutoShape 45"/>
            <p:cNvSpPr>
              <a:spLocks noChangeArrowheads="1"/>
            </p:cNvSpPr>
            <p:nvPr/>
          </p:nvSpPr>
          <p:spPr bwMode="auto">
            <a:xfrm rot="2700000">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55342" name="AutoShape 46"/>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16727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pPr>
              <a:defRPr/>
            </a:pPr>
            <a:fld id="{178B9A40-1EC8-3146-9830-EBD8D8FB1BF5}" type="slidenum">
              <a:rPr lang="en-US"/>
              <a:pPr>
                <a:defRPr/>
              </a:pPr>
              <a:t>3</a:t>
            </a:fld>
            <a:endParaRPr lang="en-US"/>
          </a:p>
        </p:txBody>
      </p:sp>
      <p:sp>
        <p:nvSpPr>
          <p:cNvPr id="76802" name="Rectangle 2"/>
          <p:cNvSpPr>
            <a:spLocks noGrp="1" noChangeArrowheads="1"/>
          </p:cNvSpPr>
          <p:nvPr>
            <p:ph type="title"/>
          </p:nvPr>
        </p:nvSpPr>
        <p:spPr/>
        <p:txBody>
          <a:bodyPr/>
          <a:lstStyle/>
          <a:p>
            <a:pPr eaLnBrk="1" hangingPunct="1">
              <a:defRPr/>
            </a:pPr>
            <a:r>
              <a:rPr lang="en-US">
                <a:cs typeface="+mj-cs"/>
              </a:rPr>
              <a:t>Computer Memory Revisited</a:t>
            </a:r>
          </a:p>
        </p:txBody>
      </p:sp>
      <p:sp>
        <p:nvSpPr>
          <p:cNvPr id="76803" name="Rectangle 3"/>
          <p:cNvSpPr>
            <a:spLocks noGrp="1" noChangeArrowheads="1"/>
          </p:cNvSpPr>
          <p:nvPr>
            <p:ph type="body" idx="1"/>
          </p:nvPr>
        </p:nvSpPr>
        <p:spPr/>
        <p:txBody>
          <a:bodyPr/>
          <a:lstStyle/>
          <a:p>
            <a:pPr eaLnBrk="1" hangingPunct="1">
              <a:defRPr/>
            </a:pPr>
            <a:r>
              <a:rPr lang="en-US">
                <a:cs typeface="+mn-cs"/>
              </a:rPr>
              <a:t>Altering the value of a variable is indeed changing the content of the memory</a:t>
            </a:r>
          </a:p>
          <a:p>
            <a:pPr lvl="1" eaLnBrk="1" hangingPunct="1">
              <a:defRPr/>
            </a:pPr>
            <a:r>
              <a:rPr lang="en-US"/>
              <a:t>e.g. </a:t>
            </a:r>
            <a:r>
              <a:rPr lang="en-US">
                <a:solidFill>
                  <a:srgbClr val="FF1717"/>
                </a:solidFill>
              </a:rPr>
              <a:t>i = 40; a[2] = </a:t>
            </a:r>
            <a:r>
              <a:rPr lang="ja-JP" altLang="en-US">
                <a:solidFill>
                  <a:srgbClr val="FF1717"/>
                </a:solidFill>
                <a:latin typeface="Arial"/>
              </a:rPr>
              <a:t>‘</a:t>
            </a:r>
            <a:r>
              <a:rPr lang="en-US">
                <a:solidFill>
                  <a:srgbClr val="FF1717"/>
                </a:solidFill>
              </a:rPr>
              <a:t>z</a:t>
            </a:r>
            <a:r>
              <a:rPr lang="ja-JP" altLang="en-US">
                <a:solidFill>
                  <a:srgbClr val="FF1717"/>
                </a:solidFill>
                <a:latin typeface="Arial"/>
              </a:rPr>
              <a:t>’</a:t>
            </a:r>
            <a:r>
              <a:rPr lang="en-US">
                <a:solidFill>
                  <a:srgbClr val="FF1717"/>
                </a:solidFill>
              </a:rPr>
              <a:t>;</a:t>
            </a:r>
          </a:p>
        </p:txBody>
      </p:sp>
      <p:graphicFrame>
        <p:nvGraphicFramePr>
          <p:cNvPr id="76862" name="Group 62"/>
          <p:cNvGraphicFramePr>
            <a:graphicFrameLocks noGrp="1"/>
          </p:cNvGraphicFramePr>
          <p:nvPr/>
        </p:nvGraphicFramePr>
        <p:xfrm>
          <a:off x="685800" y="4572000"/>
          <a:ext cx="7772400" cy="1819275"/>
        </p:xfrm>
        <a:graphic>
          <a:graphicData uri="http://schemas.openxmlformats.org/drawingml/2006/table">
            <a:tbl>
              <a:tblPr/>
              <a:tblGrid>
                <a:gridCol w="762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5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1000</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 40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 46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k: 58</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m: 74</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1004</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a</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b</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a[2]: </a:t>
                      </a:r>
                      <a:r>
                        <a:rPr kumimoji="0" lang="ja-JP" altLang="en-US" sz="1800" b="0" i="0" u="none" strike="noStrike" cap="none" normalizeH="0" baseline="0">
                          <a:ln>
                            <a:noFill/>
                          </a:ln>
                          <a:solidFill>
                            <a:srgbClr val="FF1717"/>
                          </a:solidFill>
                          <a:effectLst/>
                          <a:latin typeface="Arial"/>
                          <a:ea typeface="ＭＳ Ｐゴシック" charset="0"/>
                        </a:rPr>
                        <a:t>‘</a:t>
                      </a:r>
                      <a:r>
                        <a:rPr kumimoji="0" lang="en-US" sz="1800" b="0" i="0" u="none" strike="noStrike" cap="none" normalizeH="0" baseline="0">
                          <a:ln>
                            <a:noFill/>
                          </a:ln>
                          <a:solidFill>
                            <a:srgbClr val="FF1717"/>
                          </a:solidFill>
                          <a:effectLst/>
                          <a:latin typeface="Tahoma" charset="0"/>
                          <a:ea typeface="ＭＳ Ｐゴシック" charset="0"/>
                        </a:rPr>
                        <a:t>z</a:t>
                      </a:r>
                      <a:r>
                        <a:rPr kumimoji="0" lang="ja-JP" altLang="en-US" sz="1800" b="0" i="0" u="none" strike="noStrike" cap="none" normalizeH="0" baseline="0">
                          <a:ln>
                            <a:noFill/>
                          </a:ln>
                          <a:solidFill>
                            <a:srgbClr val="FF1717"/>
                          </a:solidFill>
                          <a:effectLst/>
                          <a:latin typeface="Arial"/>
                          <a:ea typeface="ＭＳ Ｐゴシック" charset="0"/>
                        </a:rPr>
                        <a:t>’</a:t>
                      </a:r>
                      <a:endParaRPr kumimoji="0" lang="en-US" sz="1800" b="0" i="0" u="none" strike="noStrike" cap="none" normalizeH="0" baseline="0">
                        <a:ln>
                          <a:noFill/>
                        </a:ln>
                        <a:solidFill>
                          <a:srgbClr val="FF1717"/>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 </a:t>
                      </a:r>
                      <a:r>
                        <a:rPr kumimoji="0" lang="ja-JP" altLang="en-US" sz="1800" b="0" i="0" u="none" strike="noStrike" cap="none" normalizeH="0" baseline="0">
                          <a:ln>
                            <a:noFill/>
                          </a:ln>
                          <a:solidFill>
                            <a:schemeClr val="tx1"/>
                          </a:solidFill>
                          <a:effectLst/>
                          <a:latin typeface="Arial"/>
                          <a:ea typeface="ＭＳ Ｐゴシック" charset="0"/>
                        </a:rPr>
                        <a:t>‘</a:t>
                      </a:r>
                      <a:r>
                        <a:rPr kumimoji="0" lang="en-US" sz="1800" b="0" i="0" u="none" strike="noStrike" cap="none" normalizeH="0" baseline="0">
                          <a:ln>
                            <a:noFill/>
                          </a:ln>
                          <a:solidFill>
                            <a:schemeClr val="tx1"/>
                          </a:solidFill>
                          <a:effectLst/>
                          <a:latin typeface="Tahoma" charset="0"/>
                          <a:ea typeface="ＭＳ Ｐゴシック" charset="0"/>
                        </a:rPr>
                        <a:t>\0</a:t>
                      </a:r>
                      <a:r>
                        <a:rPr kumimoji="0" lang="ja-JP" altLang="en-US" sz="1800" b="0" i="0" u="none" strike="noStrike" cap="none" normalizeH="0" baseline="0">
                          <a:ln>
                            <a:noFill/>
                          </a:ln>
                          <a:solidFill>
                            <a:schemeClr val="tx1"/>
                          </a:solidFill>
                          <a:effectLst/>
                          <a:latin typeface="Arial"/>
                          <a:ea typeface="ＭＳ Ｐゴシック" charset="0"/>
                        </a:rPr>
                        <a:t>’</a:t>
                      </a:r>
                      <a:endParaRPr kumimoji="0" lang="en-US"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5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1008</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 1001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49348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D84002C6-FE34-6843-808A-38BEED32172A}" type="slidenum">
              <a:rPr lang="en-US"/>
              <a:pPr>
                <a:defRPr/>
              </a:pPr>
              <a:t>30</a:t>
            </a:fld>
            <a:endParaRPr lang="en-US"/>
          </a:p>
        </p:txBody>
      </p:sp>
      <p:sp>
        <p:nvSpPr>
          <p:cNvPr id="56322"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6323"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solidFill>
                  <a:srgbClr val="FF1717"/>
                </a:solidFill>
                <a:latin typeface="Courier New" charset="0"/>
                <a:cs typeface="+mn-cs"/>
              </a:rPr>
              <a:t>pptr = &amp;ptr; /* store address-of ptr to 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6365" name="Group 45"/>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pptr</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value of ptr</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56366" name="AutoShape 46"/>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367" name="AutoShape 47"/>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91993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12174986-C018-EE40-A41F-4A5FB801297E}" type="slidenum">
              <a:rPr lang="en-US"/>
              <a:pPr>
                <a:defRPr/>
              </a:pPr>
              <a:t>31</a:t>
            </a:fld>
            <a:endParaRPr lang="en-US"/>
          </a:p>
        </p:txBody>
      </p:sp>
      <p:sp>
        <p:nvSpPr>
          <p:cNvPr id="57346" name="Rectangle 1026"/>
          <p:cNvSpPr>
            <a:spLocks noGrp="1" noChangeArrowheads="1"/>
          </p:cNvSpPr>
          <p:nvPr>
            <p:ph type="title"/>
          </p:nvPr>
        </p:nvSpPr>
        <p:spPr/>
        <p:txBody>
          <a:bodyPr/>
          <a:lstStyle/>
          <a:p>
            <a:pPr eaLnBrk="1" hangingPunct="1">
              <a:defRPr/>
            </a:pPr>
            <a:r>
              <a:rPr lang="en-US">
                <a:cs typeface="+mj-cs"/>
              </a:rPr>
              <a:t>An Illustration</a:t>
            </a:r>
          </a:p>
        </p:txBody>
      </p:sp>
      <p:sp>
        <p:nvSpPr>
          <p:cNvPr id="57347" name="Text Box 1027"/>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solidFill>
                  <a:srgbClr val="FF1717"/>
                </a:solidFill>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7389" name="Group 1069"/>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3</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ptr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3</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57387" name="AutoShape 1067"/>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7388" name="AutoShape 1068"/>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691793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40FF17AB-FC36-AA4D-B4E8-2293B7B96A76}" type="slidenum">
              <a:rPr lang="en-US"/>
              <a:pPr>
                <a:defRPr/>
              </a:pPr>
              <a:t>32</a:t>
            </a:fld>
            <a:endParaRPr lang="en-US"/>
          </a:p>
        </p:txBody>
      </p:sp>
      <p:sp>
        <p:nvSpPr>
          <p:cNvPr id="58370"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8371"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solidFill>
                  <a:srgbClr val="FF1717"/>
                </a:solidFill>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8416" name="Group 48"/>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de-reference of pptr</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7</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58412" name="AutoShape 44"/>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8413" name="AutoShape 45"/>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092525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8F5D0CA2-D279-8846-B158-B4C19B740C38}" type="slidenum">
              <a:rPr lang="en-US"/>
              <a:pPr>
                <a:defRPr/>
              </a:pPr>
              <a:t>33</a:t>
            </a:fld>
            <a:endParaRPr lang="en-US"/>
          </a:p>
        </p:txBody>
      </p:sp>
      <p:sp>
        <p:nvSpPr>
          <p:cNvPr id="59394" name="Rectangle 2"/>
          <p:cNvSpPr>
            <a:spLocks noGrp="1" noChangeArrowheads="1"/>
          </p:cNvSpPr>
          <p:nvPr>
            <p:ph type="title"/>
          </p:nvPr>
        </p:nvSpPr>
        <p:spPr/>
        <p:txBody>
          <a:bodyPr/>
          <a:lstStyle/>
          <a:p>
            <a:pPr eaLnBrk="1" hangingPunct="1">
              <a:defRPr/>
            </a:pPr>
            <a:r>
              <a:rPr lang="en-US">
                <a:cs typeface="+mj-cs"/>
              </a:rPr>
              <a:t>An Illustration</a:t>
            </a:r>
          </a:p>
        </p:txBody>
      </p:sp>
      <p:sp>
        <p:nvSpPr>
          <p:cNvPr id="59395"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solidFill>
                  <a:srgbClr val="FF1717"/>
                </a:solidFill>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59439" name="Group 47"/>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j</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ptr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59438" name="AutoShape 46"/>
          <p:cNvSpPr>
            <a:spLocks noChangeArrowheads="1"/>
          </p:cNvSpPr>
          <p:nvPr/>
        </p:nvSpPr>
        <p:spPr bwMode="auto">
          <a:xfrm rot="10800000">
            <a:off x="1905000" y="5029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437" name="AutoShape 45"/>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16695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D3DA687E-3434-EE42-B2C9-1411F274FD8D}" type="slidenum">
              <a:rPr lang="en-US"/>
              <a:pPr>
                <a:defRPr/>
              </a:pPr>
              <a:t>34</a:t>
            </a:fld>
            <a:endParaRPr lang="en-US"/>
          </a:p>
        </p:txBody>
      </p:sp>
      <p:sp>
        <p:nvSpPr>
          <p:cNvPr id="60418" name="Rectangle 2"/>
          <p:cNvSpPr>
            <a:spLocks noGrp="1" noChangeArrowheads="1"/>
          </p:cNvSpPr>
          <p:nvPr>
            <p:ph type="title"/>
          </p:nvPr>
        </p:nvSpPr>
        <p:spPr/>
        <p:txBody>
          <a:bodyPr/>
          <a:lstStyle/>
          <a:p>
            <a:pPr eaLnBrk="1" hangingPunct="1">
              <a:defRPr/>
            </a:pPr>
            <a:r>
              <a:rPr lang="en-US">
                <a:cs typeface="+mj-cs"/>
              </a:rPr>
              <a:t>An Illustration</a:t>
            </a:r>
          </a:p>
        </p:txBody>
      </p:sp>
      <p:sp>
        <p:nvSpPr>
          <p:cNvPr id="60419"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solidFill>
                  <a:srgbClr val="FF1717"/>
                </a:solidFill>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60462" name="Group 46"/>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9</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j</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de-reference of pptr</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9</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0460" name="AutoShape 44"/>
          <p:cNvSpPr>
            <a:spLocks noChangeArrowheads="1"/>
          </p:cNvSpPr>
          <p:nvPr/>
        </p:nvSpPr>
        <p:spPr bwMode="auto">
          <a:xfrm rot="10800000">
            <a:off x="1905000" y="5029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0461" name="AutoShape 45"/>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81580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D3C74948-3288-0641-9213-9D689AA15F1A}" type="slidenum">
              <a:rPr lang="en-US"/>
              <a:pPr>
                <a:defRPr/>
              </a:pPr>
              <a:t>35</a:t>
            </a:fld>
            <a:endParaRPr lang="en-US"/>
          </a:p>
        </p:txBody>
      </p:sp>
      <p:sp>
        <p:nvSpPr>
          <p:cNvPr id="61442" name="Rectangle 2"/>
          <p:cNvSpPr>
            <a:spLocks noGrp="1" noChangeArrowheads="1"/>
          </p:cNvSpPr>
          <p:nvPr>
            <p:ph type="title"/>
          </p:nvPr>
        </p:nvSpPr>
        <p:spPr/>
        <p:txBody>
          <a:bodyPr/>
          <a:lstStyle/>
          <a:p>
            <a:pPr eaLnBrk="1" hangingPunct="1">
              <a:defRPr/>
            </a:pPr>
            <a:r>
              <a:rPr lang="en-US">
                <a:cs typeface="+mj-cs"/>
              </a:rPr>
              <a:t>An Illustration</a:t>
            </a:r>
          </a:p>
        </p:txBody>
      </p:sp>
      <p:sp>
        <p:nvSpPr>
          <p:cNvPr id="61443"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solidFill>
                  <a:srgbClr val="FF1717"/>
                </a:solidFill>
                <a:latin typeface="Courier New" charset="0"/>
                <a:cs typeface="+mn-cs"/>
              </a:rPr>
              <a:t>*pptr = &amp;i;</a:t>
            </a:r>
          </a:p>
          <a:p>
            <a:pPr algn="l">
              <a:spcBef>
                <a:spcPct val="50000"/>
              </a:spcBef>
              <a:defRPr/>
            </a:pPr>
            <a:r>
              <a:rPr lang="en-US" sz="1600" b="1">
                <a:latin typeface="Courier New" charset="0"/>
                <a:cs typeface="+mn-cs"/>
              </a:rPr>
              <a:t>*ptr = -2;</a:t>
            </a:r>
          </a:p>
        </p:txBody>
      </p:sp>
      <p:graphicFrame>
        <p:nvGraphicFramePr>
          <p:cNvPr id="61483" name="Group 43"/>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pptr</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value of ptr</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1484" name="AutoShape 44"/>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485" name="AutoShape 45"/>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71914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pPr>
              <a:defRPr/>
            </a:pPr>
            <a:fld id="{FF7CFF5A-B93A-F249-98A6-5F6BB99DE148}" type="slidenum">
              <a:rPr lang="en-US"/>
              <a:pPr>
                <a:defRPr/>
              </a:pPr>
              <a:t>36</a:t>
            </a:fld>
            <a:endParaRPr lang="en-US"/>
          </a:p>
        </p:txBody>
      </p:sp>
      <p:sp>
        <p:nvSpPr>
          <p:cNvPr id="62466" name="Rectangle 2"/>
          <p:cNvSpPr>
            <a:spLocks noGrp="1" noChangeArrowheads="1"/>
          </p:cNvSpPr>
          <p:nvPr>
            <p:ph type="title"/>
          </p:nvPr>
        </p:nvSpPr>
        <p:spPr/>
        <p:txBody>
          <a:bodyPr/>
          <a:lstStyle/>
          <a:p>
            <a:pPr eaLnBrk="1" hangingPunct="1">
              <a:defRPr/>
            </a:pPr>
            <a:r>
              <a:rPr lang="en-US">
                <a:cs typeface="+mj-cs"/>
              </a:rPr>
              <a:t>An Illustration</a:t>
            </a:r>
          </a:p>
        </p:txBody>
      </p:sp>
      <p:sp>
        <p:nvSpPr>
          <p:cNvPr id="62467" name="Text Box 3"/>
          <p:cNvSpPr txBox="1">
            <a:spLocks noChangeArrowheads="1"/>
          </p:cNvSpPr>
          <p:nvPr/>
        </p:nvSpPr>
        <p:spPr bwMode="auto">
          <a:xfrm>
            <a:off x="228600" y="1981200"/>
            <a:ext cx="8534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int i = 5, j = 10;</a:t>
            </a:r>
          </a:p>
          <a:p>
            <a:pPr algn="l">
              <a:spcBef>
                <a:spcPct val="50000"/>
              </a:spcBef>
              <a:defRPr/>
            </a:pPr>
            <a:r>
              <a:rPr lang="en-US" sz="1600" b="1">
                <a:latin typeface="Courier New" charset="0"/>
                <a:cs typeface="+mn-cs"/>
              </a:rPr>
              <a:t>int *ptr;    </a:t>
            </a:r>
          </a:p>
          <a:p>
            <a:pPr algn="l">
              <a:spcBef>
                <a:spcPct val="50000"/>
              </a:spcBef>
              <a:defRPr/>
            </a:pPr>
            <a:r>
              <a:rPr lang="en-US" sz="1600" b="1">
                <a:latin typeface="Courier New" charset="0"/>
                <a:cs typeface="+mn-cs"/>
              </a:rPr>
              <a:t>int **pptr;  </a:t>
            </a:r>
          </a:p>
          <a:p>
            <a:pPr algn="l">
              <a:spcBef>
                <a:spcPct val="50000"/>
              </a:spcBef>
              <a:defRPr/>
            </a:pPr>
            <a:r>
              <a:rPr lang="en-US" sz="1600" b="1">
                <a:latin typeface="Courier New" charset="0"/>
                <a:cs typeface="+mn-cs"/>
              </a:rPr>
              <a:t>ptr = &amp;i;    </a:t>
            </a:r>
          </a:p>
          <a:p>
            <a:pPr algn="l">
              <a:spcBef>
                <a:spcPct val="50000"/>
              </a:spcBef>
              <a:defRPr/>
            </a:pPr>
            <a:r>
              <a:rPr lang="en-US" sz="1600" b="1">
                <a:latin typeface="Courier New" charset="0"/>
                <a:cs typeface="+mn-cs"/>
              </a:rPr>
              <a:t>pptr = &amp;ptr; </a:t>
            </a:r>
          </a:p>
          <a:p>
            <a:pPr algn="l">
              <a:spcBef>
                <a:spcPct val="50000"/>
              </a:spcBef>
              <a:defRPr/>
            </a:pPr>
            <a:r>
              <a:rPr lang="en-US" sz="1600" b="1">
                <a:latin typeface="Courier New" charset="0"/>
                <a:cs typeface="+mn-cs"/>
              </a:rPr>
              <a:t>*ptr = 3;</a:t>
            </a:r>
          </a:p>
          <a:p>
            <a:pPr algn="l">
              <a:spcBef>
                <a:spcPct val="50000"/>
              </a:spcBef>
              <a:defRPr/>
            </a:pPr>
            <a:r>
              <a:rPr lang="en-US" sz="1600" b="1">
                <a:latin typeface="Courier New" charset="0"/>
                <a:cs typeface="+mn-cs"/>
              </a:rPr>
              <a:t>**pptr = 7;</a:t>
            </a:r>
          </a:p>
          <a:p>
            <a:pPr algn="l">
              <a:spcBef>
                <a:spcPct val="50000"/>
              </a:spcBef>
              <a:defRPr/>
            </a:pPr>
            <a:r>
              <a:rPr lang="en-US" sz="1600" b="1">
                <a:latin typeface="Courier New" charset="0"/>
                <a:cs typeface="+mn-cs"/>
              </a:rPr>
              <a:t>ptr = &amp;j;</a:t>
            </a:r>
          </a:p>
          <a:p>
            <a:pPr algn="l">
              <a:spcBef>
                <a:spcPct val="50000"/>
              </a:spcBef>
              <a:defRPr/>
            </a:pPr>
            <a:r>
              <a:rPr lang="en-US" sz="1600" b="1">
                <a:latin typeface="Courier New" charset="0"/>
                <a:cs typeface="+mn-cs"/>
              </a:rPr>
              <a:t>**pptr = 9;</a:t>
            </a:r>
          </a:p>
          <a:p>
            <a:pPr algn="l">
              <a:spcBef>
                <a:spcPct val="50000"/>
              </a:spcBef>
              <a:defRPr/>
            </a:pPr>
            <a:r>
              <a:rPr lang="en-US" sz="1600" b="1">
                <a:latin typeface="Courier New" charset="0"/>
                <a:cs typeface="+mn-cs"/>
              </a:rPr>
              <a:t>*pptr = &amp;i;</a:t>
            </a:r>
          </a:p>
          <a:p>
            <a:pPr algn="l">
              <a:spcBef>
                <a:spcPct val="50000"/>
              </a:spcBef>
              <a:defRPr/>
            </a:pPr>
            <a:r>
              <a:rPr lang="en-US" sz="1600" b="1">
                <a:solidFill>
                  <a:srgbClr val="FF1717"/>
                </a:solidFill>
                <a:latin typeface="Courier New" charset="0"/>
                <a:cs typeface="+mn-cs"/>
              </a:rPr>
              <a:t>*ptr = -2;</a:t>
            </a:r>
          </a:p>
        </p:txBody>
      </p:sp>
      <p:graphicFrame>
        <p:nvGraphicFramePr>
          <p:cNvPr id="62513" name="Group 49"/>
          <p:cNvGraphicFramePr>
            <a:graphicFrameLocks noGrp="1"/>
          </p:cNvGraphicFramePr>
          <p:nvPr/>
        </p:nvGraphicFramePr>
        <p:xfrm>
          <a:off x="2209800" y="3810000"/>
          <a:ext cx="6705600" cy="2951163"/>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33528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8109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-2</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j</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integer pointer pointer variable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address of ptr</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5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int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ptr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US" sz="1800" b="0" i="0" u="none" strike="noStrike" cap="none" normalizeH="0" baseline="0">
                        <a:ln>
                          <a:noFill/>
                        </a:ln>
                        <a:solidFill>
                          <a:srgbClr val="FF1717"/>
                        </a:solidFill>
                        <a:effectLst/>
                        <a:latin typeface="Tahoma" charset="0"/>
                        <a:ea typeface="ＭＳ Ｐゴシック"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-2</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2507" name="AutoShape 43"/>
          <p:cNvSpPr>
            <a:spLocks noChangeArrowheads="1"/>
          </p:cNvSpPr>
          <p:nvPr/>
        </p:nvSpPr>
        <p:spPr bwMode="auto">
          <a:xfrm rot="10800000">
            <a:off x="1905000" y="4572000"/>
            <a:ext cx="533400" cy="990600"/>
          </a:xfrm>
          <a:prstGeom prst="curvedLeftArrow">
            <a:avLst>
              <a:gd name="adj1" fmla="val 17583"/>
              <a:gd name="adj2" fmla="val 5472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2508" name="AutoShape 44"/>
          <p:cNvSpPr>
            <a:spLocks noChangeArrowheads="1"/>
          </p:cNvSpPr>
          <p:nvPr/>
        </p:nvSpPr>
        <p:spPr bwMode="auto">
          <a:xfrm rot="10800000">
            <a:off x="1905000" y="5410200"/>
            <a:ext cx="533400" cy="533400"/>
          </a:xfrm>
          <a:prstGeom prst="curvedLeftArrow">
            <a:avLst>
              <a:gd name="adj1" fmla="val 25296"/>
              <a:gd name="adj2" fmla="val 40778"/>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195003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cs typeface="+mj-cs"/>
              </a:rPr>
              <a:t>sizeof() Function</a:t>
            </a:r>
          </a:p>
        </p:txBody>
      </p:sp>
      <p:sp>
        <p:nvSpPr>
          <p:cNvPr id="10243" name="Rectangle 3"/>
          <p:cNvSpPr>
            <a:spLocks noGrp="1" noChangeArrowheads="1"/>
          </p:cNvSpPr>
          <p:nvPr>
            <p:ph type="body" idx="1"/>
          </p:nvPr>
        </p:nvSpPr>
        <p:spPr/>
        <p:txBody>
          <a:bodyPr/>
          <a:lstStyle/>
          <a:p>
            <a:pPr eaLnBrk="1" hangingPunct="1">
              <a:defRPr/>
            </a:pPr>
            <a:r>
              <a:rPr lang="en-US">
                <a:cs typeface="+mn-cs"/>
              </a:rPr>
              <a:t>The </a:t>
            </a:r>
            <a:r>
              <a:rPr lang="en-US" i="1">
                <a:cs typeface="+mn-cs"/>
              </a:rPr>
              <a:t>sizeof()</a:t>
            </a:r>
            <a:r>
              <a:rPr lang="en-US">
                <a:cs typeface="+mn-cs"/>
              </a:rPr>
              <a:t> function is used to determine the size of any data type</a:t>
            </a:r>
          </a:p>
          <a:p>
            <a:pPr lvl="1" eaLnBrk="1" hangingPunct="1">
              <a:defRPr/>
            </a:pPr>
            <a:r>
              <a:rPr lang="en-US"/>
              <a:t>prototype: </a:t>
            </a:r>
            <a:r>
              <a:rPr lang="en-US" i="1"/>
              <a:t>int sizeof(data type);</a:t>
            </a:r>
          </a:p>
          <a:p>
            <a:pPr lvl="1" eaLnBrk="1" hangingPunct="1">
              <a:defRPr/>
            </a:pPr>
            <a:r>
              <a:rPr lang="en-US"/>
              <a:t>returns how many bytes the data type needs</a:t>
            </a:r>
          </a:p>
          <a:p>
            <a:pPr lvl="2" eaLnBrk="1" hangingPunct="1">
              <a:defRPr/>
            </a:pPr>
            <a:r>
              <a:rPr lang="en-US"/>
              <a:t>for example: sizeof(int) = 4, sizeof(char) = 1</a:t>
            </a:r>
          </a:p>
          <a:p>
            <a:pPr lvl="1" eaLnBrk="1" hangingPunct="1">
              <a:defRPr/>
            </a:pPr>
            <a:r>
              <a:rPr lang="en-US"/>
              <a:t>works for standard data types and user defined data types (structures)</a:t>
            </a:r>
          </a:p>
        </p:txBody>
      </p:sp>
    </p:spTree>
    <p:extLst>
      <p:ext uri="{BB962C8B-B14F-4D97-AF65-F5344CB8AC3E}">
        <p14:creationId xmlns:p14="http://schemas.microsoft.com/office/powerpoint/2010/main" val="3589212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cs typeface="+mj-cs"/>
              </a:rPr>
              <a:t>Simple Example</a:t>
            </a:r>
          </a:p>
        </p:txBody>
      </p:sp>
      <p:sp>
        <p:nvSpPr>
          <p:cNvPr id="14340" name="Text Box 4"/>
          <p:cNvSpPr txBox="1">
            <a:spLocks noChangeArrowheads="1"/>
          </p:cNvSpPr>
          <p:nvPr/>
        </p:nvSpPr>
        <p:spPr bwMode="auto">
          <a:xfrm>
            <a:off x="669925" y="1941513"/>
            <a:ext cx="29337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800100" indent="-342900">
              <a:defRPr>
                <a:solidFill>
                  <a:schemeClr val="tx1"/>
                </a:solidFill>
                <a:latin typeface="Arial" charset="0"/>
                <a:ea typeface="ＭＳ Ｐゴシック" charset="0"/>
              </a:defRPr>
            </a:lvl2pPr>
            <a:lvl3pPr marL="1257300" indent="-342900">
              <a:defRPr>
                <a:solidFill>
                  <a:schemeClr val="tx1"/>
                </a:solidFill>
                <a:latin typeface="Arial" charset="0"/>
                <a:ea typeface="ＭＳ Ｐゴシック" charset="0"/>
              </a:defRPr>
            </a:lvl3pPr>
            <a:lvl4pPr marL="1714500" indent="-342900">
              <a:defRPr>
                <a:solidFill>
                  <a:schemeClr val="tx1"/>
                </a:solidFill>
                <a:latin typeface="Arial" charset="0"/>
                <a:ea typeface="ＭＳ Ｐゴシック" charset="0"/>
              </a:defRPr>
            </a:lvl4pPr>
            <a:lvl5pPr marL="2171700" indent="-342900">
              <a:defRPr>
                <a:solidFill>
                  <a:schemeClr val="tx1"/>
                </a:solidFill>
                <a:latin typeface="Arial" charset="0"/>
                <a:ea typeface="ＭＳ Ｐゴシック" charset="0"/>
              </a:defRPr>
            </a:lvl5pPr>
            <a:lvl6pPr marL="2628900" indent="-342900" fontAlgn="base">
              <a:spcBef>
                <a:spcPct val="0"/>
              </a:spcBef>
              <a:spcAft>
                <a:spcPct val="0"/>
              </a:spcAft>
              <a:defRPr>
                <a:solidFill>
                  <a:schemeClr val="tx1"/>
                </a:solidFill>
                <a:latin typeface="Arial" charset="0"/>
                <a:ea typeface="ＭＳ Ｐゴシック" charset="0"/>
              </a:defRPr>
            </a:lvl6pPr>
            <a:lvl7pPr marL="3086100" indent="-342900" fontAlgn="base">
              <a:spcBef>
                <a:spcPct val="0"/>
              </a:spcBef>
              <a:spcAft>
                <a:spcPct val="0"/>
              </a:spcAft>
              <a:defRPr>
                <a:solidFill>
                  <a:schemeClr val="tx1"/>
                </a:solidFill>
                <a:latin typeface="Arial" charset="0"/>
                <a:ea typeface="ＭＳ Ｐゴシック" charset="0"/>
              </a:defRPr>
            </a:lvl7pPr>
            <a:lvl8pPr marL="3543300" indent="-342900" fontAlgn="base">
              <a:spcBef>
                <a:spcPct val="0"/>
              </a:spcBef>
              <a:spcAft>
                <a:spcPct val="0"/>
              </a:spcAft>
              <a:defRPr>
                <a:solidFill>
                  <a:schemeClr val="tx1"/>
                </a:solidFill>
                <a:latin typeface="Arial" charset="0"/>
                <a:ea typeface="ＭＳ Ｐゴシック" charset="0"/>
              </a:defRPr>
            </a:lvl8pPr>
            <a:lvl9pPr marL="4000500" indent="-342900" fontAlgn="base">
              <a:spcBef>
                <a:spcPct val="0"/>
              </a:spcBef>
              <a:spcAft>
                <a:spcPct val="0"/>
              </a:spcAft>
              <a:defRPr>
                <a:solidFill>
                  <a:schemeClr val="tx1"/>
                </a:solidFill>
                <a:latin typeface="Arial" charset="0"/>
                <a:ea typeface="ＭＳ Ｐゴシック" charset="0"/>
              </a:defRPr>
            </a:lvl9pPr>
          </a:lstStyle>
          <a:p>
            <a:pPr>
              <a:defRPr/>
            </a:pPr>
            <a:r>
              <a:rPr lang="en-US">
                <a:cs typeface="+mn-cs"/>
              </a:rPr>
              <a:t>    int main() {</a:t>
            </a:r>
          </a:p>
          <a:p>
            <a:pPr>
              <a:defRPr/>
            </a:pPr>
            <a:r>
              <a:rPr lang="en-US">
                <a:cs typeface="+mn-cs"/>
              </a:rPr>
              <a:t>1      int x, y;</a:t>
            </a:r>
          </a:p>
          <a:p>
            <a:pPr>
              <a:defRPr/>
            </a:pPr>
            <a:r>
              <a:rPr lang="en-US">
                <a:cs typeface="+mn-cs"/>
              </a:rPr>
              <a:t>2      int *z;</a:t>
            </a:r>
          </a:p>
          <a:p>
            <a:pPr>
              <a:defRPr/>
            </a:pPr>
            <a:r>
              <a:rPr lang="en-US">
                <a:cs typeface="+mn-cs"/>
              </a:rPr>
              <a:t>3      z = malloc(sizeof(int));</a:t>
            </a:r>
          </a:p>
          <a:p>
            <a:pPr>
              <a:defRPr/>
            </a:pPr>
            <a:endParaRPr lang="en-US">
              <a:cs typeface="+mn-cs"/>
            </a:endParaRPr>
          </a:p>
          <a:p>
            <a:pPr>
              <a:defRPr/>
            </a:pPr>
            <a:r>
              <a:rPr lang="en-US">
                <a:cs typeface="+mn-cs"/>
              </a:rPr>
              <a:t>4      y = 5;</a:t>
            </a:r>
          </a:p>
          <a:p>
            <a:pPr>
              <a:defRPr/>
            </a:pPr>
            <a:r>
              <a:rPr lang="en-US">
                <a:cs typeface="+mn-cs"/>
              </a:rPr>
              <a:t>5      *z = 3;</a:t>
            </a:r>
          </a:p>
          <a:p>
            <a:pPr>
              <a:buFontTx/>
              <a:buAutoNum type="arabicPlain" startAt="6"/>
              <a:defRPr/>
            </a:pPr>
            <a:r>
              <a:rPr lang="en-US">
                <a:cs typeface="+mn-cs"/>
              </a:rPr>
              <a:t>  x = *z + y;</a:t>
            </a:r>
          </a:p>
          <a:p>
            <a:pPr>
              <a:buFontTx/>
              <a:buAutoNum type="arabicPlain" startAt="6"/>
              <a:defRPr/>
            </a:pPr>
            <a:r>
              <a:rPr lang="en-US">
                <a:cs typeface="+mn-cs"/>
              </a:rPr>
              <a:t>  free(z);</a:t>
            </a:r>
          </a:p>
          <a:p>
            <a:pPr>
              <a:defRPr/>
            </a:pPr>
            <a:r>
              <a:rPr lang="en-US">
                <a:cs typeface="+mn-cs"/>
              </a:rPr>
              <a:t> </a:t>
            </a:r>
          </a:p>
          <a:p>
            <a:pPr>
              <a:defRPr/>
            </a:pPr>
            <a:r>
              <a:rPr lang="en-US">
                <a:cs typeface="+mn-cs"/>
              </a:rPr>
              <a:t>        return 0;</a:t>
            </a:r>
          </a:p>
          <a:p>
            <a:pPr>
              <a:defRPr/>
            </a:pPr>
            <a:r>
              <a:rPr lang="en-US">
                <a:cs typeface="+mn-cs"/>
              </a:rPr>
              <a:t>   } </a:t>
            </a:r>
          </a:p>
        </p:txBody>
      </p:sp>
      <p:sp>
        <p:nvSpPr>
          <p:cNvPr id="14343" name="Line 7"/>
          <p:cNvSpPr>
            <a:spLocks noChangeShapeType="1"/>
          </p:cNvSpPr>
          <p:nvPr/>
        </p:nvSpPr>
        <p:spPr bwMode="auto">
          <a:xfrm>
            <a:off x="4419600" y="1600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4" name="Line 8"/>
          <p:cNvSpPr>
            <a:spLocks noChangeShapeType="1"/>
          </p:cNvSpPr>
          <p:nvPr/>
        </p:nvSpPr>
        <p:spPr bwMode="auto">
          <a:xfrm flipV="1">
            <a:off x="4419600" y="41148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5" name="Line 9"/>
          <p:cNvSpPr>
            <a:spLocks noChangeShapeType="1"/>
          </p:cNvSpPr>
          <p:nvPr/>
        </p:nvSpPr>
        <p:spPr bwMode="auto">
          <a:xfrm>
            <a:off x="5943600" y="1600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6" name="Freeform 10"/>
          <p:cNvSpPr>
            <a:spLocks/>
          </p:cNvSpPr>
          <p:nvPr/>
        </p:nvSpPr>
        <p:spPr bwMode="auto">
          <a:xfrm>
            <a:off x="5661025" y="4513263"/>
            <a:ext cx="2960688" cy="2090737"/>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7" name="Text Box 11"/>
          <p:cNvSpPr txBox="1">
            <a:spLocks noChangeArrowheads="1"/>
          </p:cNvSpPr>
          <p:nvPr/>
        </p:nvSpPr>
        <p:spPr bwMode="auto">
          <a:xfrm>
            <a:off x="4800600" y="12954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14348" name="Text Box 12"/>
          <p:cNvSpPr txBox="1">
            <a:spLocks noChangeArrowheads="1"/>
          </p:cNvSpPr>
          <p:nvPr/>
        </p:nvSpPr>
        <p:spPr bwMode="auto">
          <a:xfrm>
            <a:off x="6689725" y="4075113"/>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sp>
        <p:nvSpPr>
          <p:cNvPr id="14349" name="Rectangle 13"/>
          <p:cNvSpPr>
            <a:spLocks noChangeArrowheads="1"/>
          </p:cNvSpPr>
          <p:nvPr/>
        </p:nvSpPr>
        <p:spPr bwMode="auto">
          <a:xfrm>
            <a:off x="4648200" y="3429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50" name="Rectangle 14"/>
          <p:cNvSpPr>
            <a:spLocks noChangeArrowheads="1"/>
          </p:cNvSpPr>
          <p:nvPr/>
        </p:nvSpPr>
        <p:spPr bwMode="auto">
          <a:xfrm>
            <a:off x="4648200" y="2590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51" name="Rectangle 15"/>
          <p:cNvSpPr>
            <a:spLocks noChangeArrowheads="1"/>
          </p:cNvSpPr>
          <p:nvPr/>
        </p:nvSpPr>
        <p:spPr bwMode="auto">
          <a:xfrm>
            <a:off x="4648200" y="17526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52" name="Text Box 16"/>
          <p:cNvSpPr txBox="1">
            <a:spLocks noChangeArrowheads="1"/>
          </p:cNvSpPr>
          <p:nvPr/>
        </p:nvSpPr>
        <p:spPr bwMode="auto">
          <a:xfrm>
            <a:off x="4876800" y="2895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y</a:t>
            </a:r>
          </a:p>
        </p:txBody>
      </p:sp>
      <p:sp>
        <p:nvSpPr>
          <p:cNvPr id="14353" name="Text Box 17"/>
          <p:cNvSpPr txBox="1">
            <a:spLocks noChangeArrowheads="1"/>
          </p:cNvSpPr>
          <p:nvPr/>
        </p:nvSpPr>
        <p:spPr bwMode="auto">
          <a:xfrm>
            <a:off x="4876800" y="3733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x</a:t>
            </a:r>
          </a:p>
        </p:txBody>
      </p:sp>
      <p:sp>
        <p:nvSpPr>
          <p:cNvPr id="14354" name="Text Box 18"/>
          <p:cNvSpPr txBox="1">
            <a:spLocks noChangeArrowheads="1"/>
          </p:cNvSpPr>
          <p:nvPr/>
        </p:nvSpPr>
        <p:spPr bwMode="auto">
          <a:xfrm>
            <a:off x="4876800" y="2057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z</a:t>
            </a:r>
          </a:p>
        </p:txBody>
      </p:sp>
      <p:grpSp>
        <p:nvGrpSpPr>
          <p:cNvPr id="13327" name="Group 21"/>
          <p:cNvGrpSpPr>
            <a:grpSpLocks/>
          </p:cNvGrpSpPr>
          <p:nvPr/>
        </p:nvGrpSpPr>
        <p:grpSpPr bwMode="auto">
          <a:xfrm>
            <a:off x="3733800" y="2971800"/>
            <a:ext cx="533400" cy="533400"/>
            <a:chOff x="3936" y="1728"/>
            <a:chExt cx="336" cy="336"/>
          </a:xfrm>
        </p:grpSpPr>
        <p:sp>
          <p:nvSpPr>
            <p:cNvPr id="14355" name="Oval 19"/>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56" name="Text Box 20"/>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grpSp>
      <p:sp>
        <p:nvSpPr>
          <p:cNvPr id="14358" name="Line 22"/>
          <p:cNvSpPr>
            <a:spLocks noChangeShapeType="1"/>
          </p:cNvSpPr>
          <p:nvPr/>
        </p:nvSpPr>
        <p:spPr bwMode="auto">
          <a:xfrm flipV="1">
            <a:off x="4267200" y="28956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59" name="Line 23"/>
          <p:cNvSpPr>
            <a:spLocks noChangeShapeType="1"/>
          </p:cNvSpPr>
          <p:nvPr/>
        </p:nvSpPr>
        <p:spPr bwMode="auto">
          <a:xfrm>
            <a:off x="4191000" y="33528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13330" name="Group 24"/>
          <p:cNvGrpSpPr>
            <a:grpSpLocks/>
          </p:cNvGrpSpPr>
          <p:nvPr/>
        </p:nvGrpSpPr>
        <p:grpSpPr bwMode="auto">
          <a:xfrm>
            <a:off x="3733800" y="1676400"/>
            <a:ext cx="533400" cy="533400"/>
            <a:chOff x="3936" y="1728"/>
            <a:chExt cx="336" cy="336"/>
          </a:xfrm>
        </p:grpSpPr>
        <p:sp>
          <p:nvSpPr>
            <p:cNvPr id="14361" name="Oval 25"/>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62" name="Text Box 26"/>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grpSp>
      <p:sp>
        <p:nvSpPr>
          <p:cNvPr id="14363" name="Line 27"/>
          <p:cNvSpPr>
            <a:spLocks noChangeShapeType="1"/>
          </p:cNvSpPr>
          <p:nvPr/>
        </p:nvSpPr>
        <p:spPr bwMode="auto">
          <a:xfrm>
            <a:off x="4267200" y="198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13332" name="Group 29"/>
          <p:cNvGrpSpPr>
            <a:grpSpLocks/>
          </p:cNvGrpSpPr>
          <p:nvPr/>
        </p:nvGrpSpPr>
        <p:grpSpPr bwMode="auto">
          <a:xfrm>
            <a:off x="7924800" y="2895600"/>
            <a:ext cx="533400" cy="533400"/>
            <a:chOff x="3936" y="1728"/>
            <a:chExt cx="336" cy="336"/>
          </a:xfrm>
        </p:grpSpPr>
        <p:sp>
          <p:nvSpPr>
            <p:cNvPr id="14366" name="Oval 30"/>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67" name="Text Box 31"/>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grpSp>
      <p:sp>
        <p:nvSpPr>
          <p:cNvPr id="14368" name="Rectangle 32"/>
          <p:cNvSpPr>
            <a:spLocks noChangeArrowheads="1"/>
          </p:cNvSpPr>
          <p:nvPr/>
        </p:nvSpPr>
        <p:spPr bwMode="auto">
          <a:xfrm>
            <a:off x="6477000" y="4953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69" name="Text Box 33"/>
          <p:cNvSpPr txBox="1">
            <a:spLocks noChangeArrowheads="1"/>
          </p:cNvSpPr>
          <p:nvPr/>
        </p:nvSpPr>
        <p:spPr bwMode="auto">
          <a:xfrm>
            <a:off x="6553200" y="5334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108</a:t>
            </a:r>
          </a:p>
        </p:txBody>
      </p:sp>
      <p:sp>
        <p:nvSpPr>
          <p:cNvPr id="14370" name="Line 34"/>
          <p:cNvSpPr>
            <a:spLocks noChangeShapeType="1"/>
          </p:cNvSpPr>
          <p:nvPr/>
        </p:nvSpPr>
        <p:spPr bwMode="auto">
          <a:xfrm flipH="1" flipV="1">
            <a:off x="5181600" y="1981200"/>
            <a:ext cx="2743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71" name="Text Box 35"/>
          <p:cNvSpPr txBox="1">
            <a:spLocks noChangeArrowheads="1"/>
          </p:cNvSpPr>
          <p:nvPr/>
        </p:nvSpPr>
        <p:spPr bwMode="auto">
          <a:xfrm>
            <a:off x="4648200" y="1752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108</a:t>
            </a:r>
          </a:p>
        </p:txBody>
      </p:sp>
      <p:sp>
        <p:nvSpPr>
          <p:cNvPr id="14372" name="Line 36"/>
          <p:cNvSpPr>
            <a:spLocks noChangeShapeType="1"/>
          </p:cNvSpPr>
          <p:nvPr/>
        </p:nvSpPr>
        <p:spPr bwMode="auto">
          <a:xfrm flipH="1">
            <a:off x="7239000" y="3429000"/>
            <a:ext cx="838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73" name="Text Box 37"/>
          <p:cNvSpPr txBox="1">
            <a:spLocks noChangeArrowheads="1"/>
          </p:cNvSpPr>
          <p:nvPr/>
        </p:nvSpPr>
        <p:spPr bwMode="auto">
          <a:xfrm>
            <a:off x="4860925" y="2627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14374" name="Text Box 38"/>
          <p:cNvSpPr txBox="1">
            <a:spLocks noChangeArrowheads="1"/>
          </p:cNvSpPr>
          <p:nvPr/>
        </p:nvSpPr>
        <p:spPr bwMode="auto">
          <a:xfrm>
            <a:off x="6705600" y="4953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14375" name="Text Box 39"/>
          <p:cNvSpPr txBox="1">
            <a:spLocks noChangeArrowheads="1"/>
          </p:cNvSpPr>
          <p:nvPr/>
        </p:nvSpPr>
        <p:spPr bwMode="auto">
          <a:xfrm>
            <a:off x="48768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8</a:t>
            </a:r>
          </a:p>
        </p:txBody>
      </p:sp>
      <p:grpSp>
        <p:nvGrpSpPr>
          <p:cNvPr id="13341" name="Group 40"/>
          <p:cNvGrpSpPr>
            <a:grpSpLocks/>
          </p:cNvGrpSpPr>
          <p:nvPr/>
        </p:nvGrpSpPr>
        <p:grpSpPr bwMode="auto">
          <a:xfrm>
            <a:off x="6324600" y="2895600"/>
            <a:ext cx="533400" cy="533400"/>
            <a:chOff x="3936" y="1728"/>
            <a:chExt cx="336" cy="336"/>
          </a:xfrm>
        </p:grpSpPr>
        <p:sp>
          <p:nvSpPr>
            <p:cNvPr id="14377" name="Oval 41"/>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78" name="Text Box 42"/>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grpSp>
      <p:sp>
        <p:nvSpPr>
          <p:cNvPr id="14379" name="Line 43"/>
          <p:cNvSpPr>
            <a:spLocks noChangeShapeType="1"/>
          </p:cNvSpPr>
          <p:nvPr/>
        </p:nvSpPr>
        <p:spPr bwMode="auto">
          <a:xfrm flipH="1" flipV="1">
            <a:off x="5181600" y="28194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13343" name="Group 44"/>
          <p:cNvGrpSpPr>
            <a:grpSpLocks/>
          </p:cNvGrpSpPr>
          <p:nvPr/>
        </p:nvGrpSpPr>
        <p:grpSpPr bwMode="auto">
          <a:xfrm>
            <a:off x="5029200" y="4876800"/>
            <a:ext cx="533400" cy="533400"/>
            <a:chOff x="3936" y="1728"/>
            <a:chExt cx="336" cy="336"/>
          </a:xfrm>
        </p:grpSpPr>
        <p:sp>
          <p:nvSpPr>
            <p:cNvPr id="14381" name="Oval 45"/>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82" name="Text Box 46"/>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grpSp>
      <p:sp>
        <p:nvSpPr>
          <p:cNvPr id="14383" name="Line 47"/>
          <p:cNvSpPr>
            <a:spLocks noChangeShapeType="1"/>
          </p:cNvSpPr>
          <p:nvPr/>
        </p:nvSpPr>
        <p:spPr bwMode="auto">
          <a:xfrm>
            <a:off x="5562600" y="51816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13345" name="Group 48"/>
          <p:cNvGrpSpPr>
            <a:grpSpLocks/>
          </p:cNvGrpSpPr>
          <p:nvPr/>
        </p:nvGrpSpPr>
        <p:grpSpPr bwMode="auto">
          <a:xfrm>
            <a:off x="3505200" y="4114800"/>
            <a:ext cx="533400" cy="533400"/>
            <a:chOff x="3936" y="1728"/>
            <a:chExt cx="336" cy="336"/>
          </a:xfrm>
        </p:grpSpPr>
        <p:sp>
          <p:nvSpPr>
            <p:cNvPr id="14385" name="Oval 49"/>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86" name="Text Box 50"/>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a:t>
              </a:r>
            </a:p>
          </p:txBody>
        </p:sp>
      </p:grpSp>
      <p:sp>
        <p:nvSpPr>
          <p:cNvPr id="14389" name="Line 53"/>
          <p:cNvSpPr>
            <a:spLocks noChangeShapeType="1"/>
          </p:cNvSpPr>
          <p:nvPr/>
        </p:nvSpPr>
        <p:spPr bwMode="auto">
          <a:xfrm flipV="1">
            <a:off x="3962400" y="36576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2514645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15962"/>
          </a:xfrm>
        </p:spPr>
        <p:txBody>
          <a:bodyPr/>
          <a:lstStyle/>
          <a:p>
            <a:pPr eaLnBrk="1" hangingPunct="1">
              <a:defRPr/>
            </a:pPr>
            <a:r>
              <a:rPr lang="en-US" sz="4000">
                <a:cs typeface="+mj-cs"/>
              </a:rPr>
              <a:t>Simple Example</a:t>
            </a:r>
          </a:p>
        </p:txBody>
      </p:sp>
      <p:sp>
        <p:nvSpPr>
          <p:cNvPr id="16387" name="Rectangle 3"/>
          <p:cNvSpPr>
            <a:spLocks noGrp="1" noChangeArrowheads="1"/>
          </p:cNvSpPr>
          <p:nvPr>
            <p:ph type="body" idx="1"/>
          </p:nvPr>
        </p:nvSpPr>
        <p:spPr>
          <a:xfrm>
            <a:off x="457200" y="1143000"/>
            <a:ext cx="8229600" cy="5562600"/>
          </a:xfrm>
        </p:spPr>
        <p:txBody>
          <a:bodyPr/>
          <a:lstStyle/>
          <a:p>
            <a:pPr marL="609600" indent="-609600" eaLnBrk="1" hangingPunct="1">
              <a:buFontTx/>
              <a:buAutoNum type="arabicPeriod"/>
              <a:defRPr/>
            </a:pPr>
            <a:r>
              <a:rPr lang="en-US" sz="2000">
                <a:cs typeface="+mn-cs"/>
              </a:rPr>
              <a:t>Declare local variables x and y.</a:t>
            </a:r>
          </a:p>
          <a:p>
            <a:pPr marL="609600" indent="-609600" eaLnBrk="1" hangingPunct="1">
              <a:buFontTx/>
              <a:buAutoNum type="arabicPeriod"/>
              <a:defRPr/>
            </a:pPr>
            <a:r>
              <a:rPr lang="en-US" sz="2000">
                <a:cs typeface="+mn-cs"/>
              </a:rPr>
              <a:t>Declare local pointer z.</a:t>
            </a:r>
          </a:p>
          <a:p>
            <a:pPr marL="609600" indent="-609600" eaLnBrk="1" hangingPunct="1">
              <a:buFontTx/>
              <a:buAutoNum type="arabicPeriod"/>
              <a:defRPr/>
            </a:pPr>
            <a:r>
              <a:rPr lang="en-US" sz="2000">
                <a:cs typeface="+mn-cs"/>
              </a:rPr>
              <a:t>Allocate space on the heap for single integer. This step also makes z point to that location (notice the address of the space on the heap is stored in z</a:t>
            </a:r>
            <a:r>
              <a:rPr lang="ja-JP" altLang="en-US" sz="2000">
                <a:latin typeface="Arial"/>
                <a:cs typeface="+mn-cs"/>
              </a:rPr>
              <a:t>’</a:t>
            </a:r>
            <a:r>
              <a:rPr lang="en-US" sz="2000">
                <a:cs typeface="+mn-cs"/>
              </a:rPr>
              <a:t>s location on the stack.</a:t>
            </a:r>
          </a:p>
          <a:p>
            <a:pPr marL="609600" indent="-609600" eaLnBrk="1" hangingPunct="1">
              <a:buFontTx/>
              <a:buAutoNum type="arabicPeriod"/>
              <a:defRPr/>
            </a:pPr>
            <a:r>
              <a:rPr lang="en-US" sz="2000">
                <a:cs typeface="+mn-cs"/>
              </a:rPr>
              <a:t>Set the local variable y equal to 5.</a:t>
            </a:r>
          </a:p>
          <a:p>
            <a:pPr marL="609600" indent="-609600" eaLnBrk="1" hangingPunct="1">
              <a:buFontTx/>
              <a:buAutoNum type="arabicPeriod"/>
              <a:defRPr/>
            </a:pPr>
            <a:r>
              <a:rPr lang="en-US" sz="2000">
                <a:cs typeface="+mn-cs"/>
              </a:rPr>
              <a:t>Follow the pointer referenced by z to the heap and set that location equal to 3.</a:t>
            </a:r>
          </a:p>
          <a:p>
            <a:pPr marL="609600" indent="-609600" eaLnBrk="1" hangingPunct="1">
              <a:buFontTx/>
              <a:buAutoNum type="arabicPeriod"/>
              <a:defRPr/>
            </a:pPr>
            <a:r>
              <a:rPr lang="en-US" sz="2000">
                <a:cs typeface="+mn-cs"/>
              </a:rPr>
              <a:t>Grab the value stored in the local variable y and follow the pointer z to grab the value stored in the heap. Add these two together and store the result in the local variable x.</a:t>
            </a:r>
          </a:p>
          <a:p>
            <a:pPr marL="609600" indent="-609600" eaLnBrk="1" hangingPunct="1">
              <a:buFontTx/>
              <a:buAutoNum type="arabicPeriod"/>
              <a:defRPr/>
            </a:pPr>
            <a:r>
              <a:rPr lang="en-US" sz="2000">
                <a:cs typeface="+mn-cs"/>
              </a:rPr>
              <a:t>Releases the memory on the heap (so another process can use it) and sets the value in the z pointer variable equal to NULL. (this step is not shown on the diagram)</a:t>
            </a:r>
          </a:p>
        </p:txBody>
      </p:sp>
    </p:spTree>
    <p:extLst>
      <p:ext uri="{BB962C8B-B14F-4D97-AF65-F5344CB8AC3E}">
        <p14:creationId xmlns:p14="http://schemas.microsoft.com/office/powerpoint/2010/main" val="202293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Three kinds of memory</a:t>
            </a:r>
          </a:p>
        </p:txBody>
      </p:sp>
      <p:sp>
        <p:nvSpPr>
          <p:cNvPr id="6147" name="Rectangle 3"/>
          <p:cNvSpPr>
            <a:spLocks noGrp="1" noChangeArrowheads="1"/>
          </p:cNvSpPr>
          <p:nvPr>
            <p:ph type="body" idx="1"/>
          </p:nvPr>
        </p:nvSpPr>
        <p:spPr/>
        <p:txBody>
          <a:bodyPr/>
          <a:lstStyle/>
          <a:p>
            <a:r>
              <a:rPr lang="en-US"/>
              <a:t>Fixed memory</a:t>
            </a:r>
          </a:p>
          <a:p>
            <a:r>
              <a:rPr lang="en-US"/>
              <a:t>Stack memory</a:t>
            </a:r>
          </a:p>
          <a:p>
            <a:r>
              <a:rPr lang="en-US"/>
              <a:t>Heap memory</a:t>
            </a:r>
          </a:p>
        </p:txBody>
      </p:sp>
    </p:spTree>
    <p:extLst>
      <p:ext uri="{BB962C8B-B14F-4D97-AF65-F5344CB8AC3E}">
        <p14:creationId xmlns:p14="http://schemas.microsoft.com/office/powerpoint/2010/main" val="2010500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9762"/>
          </a:xfrm>
        </p:spPr>
        <p:txBody>
          <a:bodyPr>
            <a:normAutofit fontScale="90000"/>
          </a:bodyPr>
          <a:lstStyle/>
          <a:p>
            <a:pPr eaLnBrk="1" hangingPunct="1">
              <a:defRPr/>
            </a:pPr>
            <a:r>
              <a:rPr lang="en-US" sz="4000">
                <a:cs typeface="+mj-cs"/>
              </a:rPr>
              <a:t>Common Mistakes</a:t>
            </a:r>
          </a:p>
        </p:txBody>
      </p:sp>
      <p:sp>
        <p:nvSpPr>
          <p:cNvPr id="18435" name="Rectangle 3"/>
          <p:cNvSpPr>
            <a:spLocks noGrp="1" noChangeArrowheads="1"/>
          </p:cNvSpPr>
          <p:nvPr>
            <p:ph type="body" idx="1"/>
          </p:nvPr>
        </p:nvSpPr>
        <p:spPr>
          <a:xfrm>
            <a:off x="457200" y="1143000"/>
            <a:ext cx="8229600" cy="4983163"/>
          </a:xfrm>
        </p:spPr>
        <p:txBody>
          <a:bodyPr/>
          <a:lstStyle/>
          <a:p>
            <a:pPr eaLnBrk="1" hangingPunct="1">
              <a:lnSpc>
                <a:spcPct val="90000"/>
              </a:lnSpc>
              <a:defRPr/>
            </a:pPr>
            <a:r>
              <a:rPr lang="en-US" sz="2800">
                <a:cs typeface="+mn-cs"/>
              </a:rPr>
              <a:t>Using a pointer before allocating heap space</a:t>
            </a:r>
          </a:p>
          <a:p>
            <a:pPr eaLnBrk="1" hangingPunct="1">
              <a:lnSpc>
                <a:spcPct val="90000"/>
              </a:lnSpc>
              <a:buFontTx/>
              <a:buNone/>
              <a:defRPr/>
            </a:pPr>
            <a:r>
              <a:rPr lang="en-US" sz="2800">
                <a:cs typeface="+mn-cs"/>
              </a:rPr>
              <a:t>		</a:t>
            </a:r>
            <a:r>
              <a:rPr lang="en-US" sz="2000">
                <a:cs typeface="+mn-cs"/>
              </a:rPr>
              <a:t>int *ptr;</a:t>
            </a:r>
          </a:p>
          <a:p>
            <a:pPr eaLnBrk="1" hangingPunct="1">
              <a:lnSpc>
                <a:spcPct val="90000"/>
              </a:lnSpc>
              <a:buFontTx/>
              <a:buNone/>
              <a:defRPr/>
            </a:pPr>
            <a:r>
              <a:rPr lang="en-US" sz="2000">
                <a:cs typeface="+mn-cs"/>
              </a:rPr>
              <a:t>		*ptr = 5;</a:t>
            </a:r>
            <a:endParaRPr lang="en-US" sz="2800">
              <a:cs typeface="+mn-cs"/>
            </a:endParaRPr>
          </a:p>
          <a:p>
            <a:pPr eaLnBrk="1" hangingPunct="1">
              <a:lnSpc>
                <a:spcPct val="90000"/>
              </a:lnSpc>
              <a:defRPr/>
            </a:pPr>
            <a:r>
              <a:rPr lang="en-US" sz="2800">
                <a:cs typeface="+mn-cs"/>
              </a:rPr>
              <a:t>Changing the pointer, not the value it references</a:t>
            </a:r>
          </a:p>
          <a:p>
            <a:pPr lvl="1" eaLnBrk="1" hangingPunct="1">
              <a:lnSpc>
                <a:spcPct val="90000"/>
              </a:lnSpc>
              <a:buFontTx/>
              <a:buNone/>
              <a:defRPr/>
            </a:pPr>
            <a:r>
              <a:rPr lang="en-US" sz="2000"/>
              <a:t>		int *ptr = malloc(sizeof(int));</a:t>
            </a:r>
          </a:p>
          <a:p>
            <a:pPr lvl="1" eaLnBrk="1" hangingPunct="1">
              <a:lnSpc>
                <a:spcPct val="90000"/>
              </a:lnSpc>
              <a:buFontTx/>
              <a:buNone/>
              <a:defRPr/>
            </a:pPr>
            <a:r>
              <a:rPr lang="en-US" sz="2000"/>
              <a:t>		ptr = 10;   // sets value on stack to 10, not value on the heap</a:t>
            </a:r>
          </a:p>
          <a:p>
            <a:pPr eaLnBrk="1" hangingPunct="1">
              <a:lnSpc>
                <a:spcPct val="90000"/>
              </a:lnSpc>
              <a:defRPr/>
            </a:pPr>
            <a:r>
              <a:rPr lang="en-US" sz="2800">
                <a:cs typeface="+mn-cs"/>
              </a:rPr>
              <a:t>Forgetting to free space on the heap (memory leak)</a:t>
            </a:r>
          </a:p>
          <a:p>
            <a:pPr eaLnBrk="1" hangingPunct="1">
              <a:lnSpc>
                <a:spcPct val="90000"/>
              </a:lnSpc>
              <a:buFontTx/>
              <a:buNone/>
              <a:defRPr/>
            </a:pPr>
            <a:r>
              <a:rPr lang="en-US" sz="2000">
                <a:cs typeface="+mn-cs"/>
              </a:rPr>
              <a:t>		int *p1 = malloc(sizeof(int));</a:t>
            </a:r>
          </a:p>
          <a:p>
            <a:pPr eaLnBrk="1" hangingPunct="1">
              <a:lnSpc>
                <a:spcPct val="90000"/>
              </a:lnSpc>
              <a:buFontTx/>
              <a:buNone/>
              <a:defRPr/>
            </a:pPr>
            <a:r>
              <a:rPr lang="en-US" sz="2000">
                <a:cs typeface="+mn-cs"/>
              </a:rPr>
              <a:t>		int *p2 = malloc(sizeof(int));</a:t>
            </a:r>
          </a:p>
          <a:p>
            <a:pPr eaLnBrk="1" hangingPunct="1">
              <a:lnSpc>
                <a:spcPct val="90000"/>
              </a:lnSpc>
              <a:buFontTx/>
              <a:buNone/>
              <a:defRPr/>
            </a:pPr>
            <a:r>
              <a:rPr lang="en-US" sz="2000">
                <a:cs typeface="+mn-cs"/>
              </a:rPr>
              <a:t>		p1 = p2;  // making p1 point to p2 is fine, but now you can</a:t>
            </a:r>
            <a:r>
              <a:rPr lang="ja-JP" altLang="en-US" sz="2000">
                <a:latin typeface="Arial"/>
                <a:cs typeface="+mn-cs"/>
              </a:rPr>
              <a:t>’</a:t>
            </a:r>
            <a:r>
              <a:rPr lang="en-US" sz="2000">
                <a:cs typeface="+mn-cs"/>
              </a:rPr>
              <a:t>t free</a:t>
            </a:r>
          </a:p>
          <a:p>
            <a:pPr eaLnBrk="1" hangingPunct="1">
              <a:lnSpc>
                <a:spcPct val="90000"/>
              </a:lnSpc>
              <a:buFontTx/>
              <a:buNone/>
              <a:defRPr/>
            </a:pPr>
            <a:r>
              <a:rPr lang="en-US" sz="2000">
                <a:cs typeface="+mn-cs"/>
              </a:rPr>
              <a:t>			  // the space originally allocated to p1</a:t>
            </a:r>
            <a:endParaRPr lang="en-US" sz="2800">
              <a:cs typeface="+mn-cs"/>
            </a:endParaRPr>
          </a:p>
        </p:txBody>
      </p:sp>
    </p:spTree>
    <p:extLst>
      <p:ext uri="{BB962C8B-B14F-4D97-AF65-F5344CB8AC3E}">
        <p14:creationId xmlns:p14="http://schemas.microsoft.com/office/powerpoint/2010/main" val="3655107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cs typeface="+mj-cs"/>
              </a:rPr>
              <a:t>Learning to Use Pointers</a:t>
            </a:r>
          </a:p>
        </p:txBody>
      </p:sp>
      <p:sp>
        <p:nvSpPr>
          <p:cNvPr id="21507" name="Rectangle 3"/>
          <p:cNvSpPr>
            <a:spLocks noGrp="1" noChangeArrowheads="1"/>
          </p:cNvSpPr>
          <p:nvPr>
            <p:ph type="body" idx="1"/>
          </p:nvPr>
        </p:nvSpPr>
        <p:spPr/>
        <p:txBody>
          <a:bodyPr/>
          <a:lstStyle/>
          <a:p>
            <a:pPr eaLnBrk="1" hangingPunct="1">
              <a:defRPr/>
            </a:pPr>
            <a:r>
              <a:rPr lang="en-US">
                <a:cs typeface="+mn-cs"/>
              </a:rPr>
              <a:t>DRAW PICTURES</a:t>
            </a:r>
          </a:p>
          <a:p>
            <a:pPr lvl="1" eaLnBrk="1" hangingPunct="1">
              <a:defRPr/>
            </a:pPr>
            <a:r>
              <a:rPr lang="en-US"/>
              <a:t>when first using pointers it is much easier to draw pictures to learn what is happening</a:t>
            </a:r>
          </a:p>
          <a:p>
            <a:pPr lvl="1" eaLnBrk="1" hangingPunct="1">
              <a:defRPr/>
            </a:pPr>
            <a:r>
              <a:rPr lang="en-US"/>
              <a:t>remember that an asterisk (*) follows the pointer</a:t>
            </a:r>
          </a:p>
          <a:p>
            <a:pPr lvl="1" eaLnBrk="1" hangingPunct="1">
              <a:defRPr/>
            </a:pPr>
            <a:r>
              <a:rPr lang="en-US"/>
              <a:t>no asterisk (*) refers to the actual pointer variable on the stack</a:t>
            </a:r>
          </a:p>
        </p:txBody>
      </p:sp>
    </p:spTree>
    <p:extLst>
      <p:ext uri="{BB962C8B-B14F-4D97-AF65-F5344CB8AC3E}">
        <p14:creationId xmlns:p14="http://schemas.microsoft.com/office/powerpoint/2010/main" val="148823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cs typeface="+mj-cs"/>
              </a:rPr>
              <a:t>One More Example</a:t>
            </a:r>
          </a:p>
        </p:txBody>
      </p:sp>
      <p:sp>
        <p:nvSpPr>
          <p:cNvPr id="22532" name="Text Box 4"/>
          <p:cNvSpPr txBox="1">
            <a:spLocks noChangeArrowheads="1"/>
          </p:cNvSpPr>
          <p:nvPr/>
        </p:nvSpPr>
        <p:spPr bwMode="auto">
          <a:xfrm>
            <a:off x="685800" y="1600200"/>
            <a:ext cx="4902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#include &lt;stdio.h&gt;</a:t>
            </a:r>
          </a:p>
          <a:p>
            <a:pPr>
              <a:defRPr/>
            </a:pPr>
            <a:endParaRPr lang="en-US">
              <a:cs typeface="+mn-cs"/>
            </a:endParaRPr>
          </a:p>
          <a:p>
            <a:pPr>
              <a:defRPr/>
            </a:pPr>
            <a:r>
              <a:rPr lang="en-US">
                <a:cs typeface="+mn-cs"/>
              </a:rPr>
              <a:t>#define MAX_LINE 80</a:t>
            </a:r>
          </a:p>
          <a:p>
            <a:pPr>
              <a:defRPr/>
            </a:pPr>
            <a:endParaRPr lang="en-US">
              <a:cs typeface="+mn-cs"/>
            </a:endParaRPr>
          </a:p>
          <a:p>
            <a:pPr>
              <a:defRPr/>
            </a:pPr>
            <a:r>
              <a:rPr lang="en-US">
                <a:cs typeface="+mn-cs"/>
              </a:rPr>
              <a:t>int main() {</a:t>
            </a:r>
          </a:p>
          <a:p>
            <a:pPr>
              <a:defRPr/>
            </a:pPr>
            <a:r>
              <a:rPr lang="en-US">
                <a:cs typeface="+mn-cs"/>
              </a:rPr>
              <a:t>   char *str = malloc(MAX_LINE * sizeof(char));</a:t>
            </a:r>
          </a:p>
          <a:p>
            <a:pPr>
              <a:defRPr/>
            </a:pPr>
            <a:endParaRPr lang="en-US">
              <a:cs typeface="+mn-cs"/>
            </a:endParaRPr>
          </a:p>
          <a:p>
            <a:pPr>
              <a:defRPr/>
            </a:pPr>
            <a:r>
              <a:rPr lang="en-US">
                <a:cs typeface="+mn-cs"/>
              </a:rPr>
              <a:t>   printf(</a:t>
            </a:r>
            <a:r>
              <a:rPr lang="ja-JP" altLang="en-US">
                <a:latin typeface="Arial"/>
                <a:cs typeface="+mn-cs"/>
              </a:rPr>
              <a:t>“</a:t>
            </a:r>
            <a:r>
              <a:rPr lang="en-US">
                <a:cs typeface="+mn-cs"/>
              </a:rPr>
              <a:t>Enter your name: </a:t>
            </a:r>
            <a:r>
              <a:rPr lang="ja-JP" altLang="en-US">
                <a:latin typeface="Arial"/>
                <a:cs typeface="+mn-cs"/>
              </a:rPr>
              <a:t>“</a:t>
            </a:r>
            <a:r>
              <a:rPr lang="en-US">
                <a:cs typeface="+mn-cs"/>
              </a:rPr>
              <a:t>);</a:t>
            </a:r>
          </a:p>
          <a:p>
            <a:pPr>
              <a:defRPr/>
            </a:pPr>
            <a:r>
              <a:rPr lang="en-US">
                <a:cs typeface="+mn-cs"/>
              </a:rPr>
              <a:t>   scanf(</a:t>
            </a:r>
            <a:r>
              <a:rPr lang="ja-JP" altLang="en-US">
                <a:latin typeface="Arial"/>
                <a:cs typeface="+mn-cs"/>
              </a:rPr>
              <a:t>“</a:t>
            </a:r>
            <a:r>
              <a:rPr lang="en-US">
                <a:cs typeface="+mn-cs"/>
              </a:rPr>
              <a:t>%s</a:t>
            </a:r>
            <a:r>
              <a:rPr lang="ja-JP" altLang="en-US">
                <a:latin typeface="Arial"/>
                <a:cs typeface="+mn-cs"/>
              </a:rPr>
              <a:t>”</a:t>
            </a:r>
            <a:r>
              <a:rPr lang="en-US">
                <a:cs typeface="+mn-cs"/>
              </a:rPr>
              <a:t>, str);</a:t>
            </a:r>
          </a:p>
          <a:p>
            <a:pPr>
              <a:defRPr/>
            </a:pPr>
            <a:r>
              <a:rPr lang="en-US">
                <a:cs typeface="+mn-cs"/>
              </a:rPr>
              <a:t>   printf(</a:t>
            </a:r>
            <a:r>
              <a:rPr lang="ja-JP" altLang="en-US">
                <a:latin typeface="Arial"/>
                <a:cs typeface="+mn-cs"/>
              </a:rPr>
              <a:t>“</a:t>
            </a:r>
            <a:r>
              <a:rPr lang="en-US">
                <a:cs typeface="+mn-cs"/>
              </a:rPr>
              <a:t>Your name is: %s\n</a:t>
            </a:r>
            <a:r>
              <a:rPr lang="ja-JP" altLang="en-US">
                <a:latin typeface="Arial"/>
                <a:cs typeface="+mn-cs"/>
              </a:rPr>
              <a:t>”</a:t>
            </a:r>
            <a:r>
              <a:rPr lang="en-US">
                <a:cs typeface="+mn-cs"/>
              </a:rPr>
              <a:t>, str);</a:t>
            </a:r>
          </a:p>
          <a:p>
            <a:pPr>
              <a:defRPr/>
            </a:pPr>
            <a:r>
              <a:rPr lang="en-US">
                <a:cs typeface="+mn-cs"/>
              </a:rPr>
              <a:t>   free(str);</a:t>
            </a:r>
          </a:p>
          <a:p>
            <a:pPr>
              <a:defRPr/>
            </a:pPr>
            <a:endParaRPr lang="en-US">
              <a:cs typeface="+mn-cs"/>
            </a:endParaRPr>
          </a:p>
          <a:p>
            <a:pPr>
              <a:defRPr/>
            </a:pPr>
            <a:r>
              <a:rPr lang="en-US">
                <a:cs typeface="+mn-cs"/>
              </a:rPr>
              <a:t>   return 0;</a:t>
            </a:r>
          </a:p>
          <a:p>
            <a:pPr>
              <a:defRPr/>
            </a:pPr>
            <a:r>
              <a:rPr lang="en-US">
                <a:cs typeface="+mn-cs"/>
              </a:rPr>
              <a:t>}</a:t>
            </a:r>
          </a:p>
        </p:txBody>
      </p:sp>
      <p:sp>
        <p:nvSpPr>
          <p:cNvPr id="22533" name="Text Box 5"/>
          <p:cNvSpPr txBox="1">
            <a:spLocks noChangeArrowheads="1"/>
          </p:cNvSpPr>
          <p:nvPr/>
        </p:nvSpPr>
        <p:spPr bwMode="auto">
          <a:xfrm>
            <a:off x="457200" y="2971800"/>
            <a:ext cx="311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a:p>
            <a:pPr>
              <a:defRPr/>
            </a:pPr>
            <a:endParaRPr lang="en-US">
              <a:cs typeface="+mn-cs"/>
            </a:endParaRPr>
          </a:p>
          <a:p>
            <a:pPr>
              <a:defRPr/>
            </a:pPr>
            <a:endParaRPr lang="en-US">
              <a:cs typeface="+mn-cs"/>
            </a:endParaRPr>
          </a:p>
          <a:p>
            <a:pPr>
              <a:defRPr/>
            </a:pPr>
            <a:r>
              <a:rPr lang="en-US">
                <a:cs typeface="+mn-cs"/>
              </a:rPr>
              <a:t>2</a:t>
            </a:r>
          </a:p>
          <a:p>
            <a:pPr>
              <a:defRPr/>
            </a:pPr>
            <a:endParaRPr lang="en-US">
              <a:cs typeface="+mn-cs"/>
            </a:endParaRPr>
          </a:p>
          <a:p>
            <a:pPr>
              <a:defRPr/>
            </a:pPr>
            <a:r>
              <a:rPr lang="en-US">
                <a:cs typeface="+mn-cs"/>
              </a:rPr>
              <a:t>3</a:t>
            </a:r>
          </a:p>
        </p:txBody>
      </p:sp>
      <p:sp>
        <p:nvSpPr>
          <p:cNvPr id="22537" name="Line 9"/>
          <p:cNvSpPr>
            <a:spLocks noChangeShapeType="1"/>
          </p:cNvSpPr>
          <p:nvPr/>
        </p:nvSpPr>
        <p:spPr bwMode="auto">
          <a:xfrm>
            <a:off x="2438400" y="5410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38" name="Line 10"/>
          <p:cNvSpPr>
            <a:spLocks noChangeShapeType="1"/>
          </p:cNvSpPr>
          <p:nvPr/>
        </p:nvSpPr>
        <p:spPr bwMode="auto">
          <a:xfrm flipV="1">
            <a:off x="2438400" y="6629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0" name="Freeform 12"/>
          <p:cNvSpPr>
            <a:spLocks/>
          </p:cNvSpPr>
          <p:nvPr/>
        </p:nvSpPr>
        <p:spPr bwMode="auto">
          <a:xfrm>
            <a:off x="5661025" y="4513263"/>
            <a:ext cx="2960688" cy="2090737"/>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1" name="Rectangle 13"/>
          <p:cNvSpPr>
            <a:spLocks noChangeArrowheads="1"/>
          </p:cNvSpPr>
          <p:nvPr/>
        </p:nvSpPr>
        <p:spPr bwMode="auto">
          <a:xfrm>
            <a:off x="2667000" y="59436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42" name="Text Box 14"/>
          <p:cNvSpPr txBox="1">
            <a:spLocks noChangeArrowheads="1"/>
          </p:cNvSpPr>
          <p:nvPr/>
        </p:nvSpPr>
        <p:spPr bwMode="auto">
          <a:xfrm>
            <a:off x="2895600" y="62484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str</a:t>
            </a:r>
          </a:p>
        </p:txBody>
      </p:sp>
      <p:sp>
        <p:nvSpPr>
          <p:cNvPr id="22543" name="Rectangle 15"/>
          <p:cNvSpPr>
            <a:spLocks noChangeArrowheads="1"/>
          </p:cNvSpPr>
          <p:nvPr/>
        </p:nvSpPr>
        <p:spPr bwMode="auto">
          <a:xfrm>
            <a:off x="6096000" y="5410200"/>
            <a:ext cx="2209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44" name="Text Box 16"/>
          <p:cNvSpPr txBox="1">
            <a:spLocks noChangeArrowheads="1"/>
          </p:cNvSpPr>
          <p:nvPr/>
        </p:nvSpPr>
        <p:spPr bwMode="auto">
          <a:xfrm>
            <a:off x="6019800" y="5791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sp>
        <p:nvSpPr>
          <p:cNvPr id="22545" name="Text Box 17"/>
          <p:cNvSpPr txBox="1">
            <a:spLocks noChangeArrowheads="1"/>
          </p:cNvSpPr>
          <p:nvPr/>
        </p:nvSpPr>
        <p:spPr bwMode="auto">
          <a:xfrm>
            <a:off x="2743200" y="5943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sp>
        <p:nvSpPr>
          <p:cNvPr id="22546" name="Line 18"/>
          <p:cNvSpPr>
            <a:spLocks noChangeShapeType="1"/>
          </p:cNvSpPr>
          <p:nvPr/>
        </p:nvSpPr>
        <p:spPr bwMode="auto">
          <a:xfrm>
            <a:off x="3962400" y="5410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7" name="Line 19"/>
          <p:cNvSpPr>
            <a:spLocks noChangeShapeType="1"/>
          </p:cNvSpPr>
          <p:nvPr/>
        </p:nvSpPr>
        <p:spPr bwMode="auto">
          <a:xfrm>
            <a:off x="63246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8" name="Line 20"/>
          <p:cNvSpPr>
            <a:spLocks noChangeShapeType="1"/>
          </p:cNvSpPr>
          <p:nvPr/>
        </p:nvSpPr>
        <p:spPr bwMode="auto">
          <a:xfrm>
            <a:off x="65532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9" name="Line 21"/>
          <p:cNvSpPr>
            <a:spLocks noChangeShapeType="1"/>
          </p:cNvSpPr>
          <p:nvPr/>
        </p:nvSpPr>
        <p:spPr bwMode="auto">
          <a:xfrm>
            <a:off x="67818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50" name="Line 22"/>
          <p:cNvSpPr>
            <a:spLocks noChangeShapeType="1"/>
          </p:cNvSpPr>
          <p:nvPr/>
        </p:nvSpPr>
        <p:spPr bwMode="auto">
          <a:xfrm>
            <a:off x="70104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51" name="Line 23"/>
          <p:cNvSpPr>
            <a:spLocks noChangeShapeType="1"/>
          </p:cNvSpPr>
          <p:nvPr/>
        </p:nvSpPr>
        <p:spPr bwMode="auto">
          <a:xfrm>
            <a:off x="78486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52" name="Line 24"/>
          <p:cNvSpPr>
            <a:spLocks noChangeShapeType="1"/>
          </p:cNvSpPr>
          <p:nvPr/>
        </p:nvSpPr>
        <p:spPr bwMode="auto">
          <a:xfrm>
            <a:off x="80772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53" name="Text Box 25"/>
          <p:cNvSpPr txBox="1">
            <a:spLocks noChangeArrowheads="1"/>
          </p:cNvSpPr>
          <p:nvPr/>
        </p:nvSpPr>
        <p:spPr bwMode="auto">
          <a:xfrm>
            <a:off x="7086600" y="518160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200" b="1">
                <a:cs typeface="+mn-cs"/>
              </a:rPr>
              <a:t>. . .</a:t>
            </a:r>
          </a:p>
        </p:txBody>
      </p:sp>
      <p:sp>
        <p:nvSpPr>
          <p:cNvPr id="22554" name="Text Box 26"/>
          <p:cNvSpPr txBox="1">
            <a:spLocks noChangeArrowheads="1"/>
          </p:cNvSpPr>
          <p:nvPr/>
        </p:nvSpPr>
        <p:spPr bwMode="auto">
          <a:xfrm>
            <a:off x="6096000" y="5105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0</a:t>
            </a:r>
          </a:p>
        </p:txBody>
      </p:sp>
      <p:sp>
        <p:nvSpPr>
          <p:cNvPr id="22555" name="Text Box 27"/>
          <p:cNvSpPr txBox="1">
            <a:spLocks noChangeArrowheads="1"/>
          </p:cNvSpPr>
          <p:nvPr/>
        </p:nvSpPr>
        <p:spPr bwMode="auto">
          <a:xfrm>
            <a:off x="6324600" y="5105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1</a:t>
            </a:r>
          </a:p>
        </p:txBody>
      </p:sp>
      <p:sp>
        <p:nvSpPr>
          <p:cNvPr id="22556" name="Text Box 28"/>
          <p:cNvSpPr txBox="1">
            <a:spLocks noChangeArrowheads="1"/>
          </p:cNvSpPr>
          <p:nvPr/>
        </p:nvSpPr>
        <p:spPr bwMode="auto">
          <a:xfrm>
            <a:off x="6553200" y="5105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2</a:t>
            </a:r>
          </a:p>
        </p:txBody>
      </p:sp>
      <p:sp>
        <p:nvSpPr>
          <p:cNvPr id="22557" name="Text Box 29"/>
          <p:cNvSpPr txBox="1">
            <a:spLocks noChangeArrowheads="1"/>
          </p:cNvSpPr>
          <p:nvPr/>
        </p:nvSpPr>
        <p:spPr bwMode="auto">
          <a:xfrm>
            <a:off x="6781800" y="5105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3</a:t>
            </a:r>
          </a:p>
        </p:txBody>
      </p:sp>
      <p:sp>
        <p:nvSpPr>
          <p:cNvPr id="22558" name="Text Box 30"/>
          <p:cNvSpPr txBox="1">
            <a:spLocks noChangeArrowheads="1"/>
          </p:cNvSpPr>
          <p:nvPr/>
        </p:nvSpPr>
        <p:spPr bwMode="auto">
          <a:xfrm>
            <a:off x="7772400" y="51054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78</a:t>
            </a:r>
          </a:p>
        </p:txBody>
      </p:sp>
      <p:sp>
        <p:nvSpPr>
          <p:cNvPr id="22559" name="Text Box 31"/>
          <p:cNvSpPr txBox="1">
            <a:spLocks noChangeArrowheads="1"/>
          </p:cNvSpPr>
          <p:nvPr/>
        </p:nvSpPr>
        <p:spPr bwMode="auto">
          <a:xfrm>
            <a:off x="8077200" y="51054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79</a:t>
            </a:r>
          </a:p>
        </p:txBody>
      </p:sp>
      <p:sp>
        <p:nvSpPr>
          <p:cNvPr id="22560" name="Text Box 32"/>
          <p:cNvSpPr txBox="1">
            <a:spLocks noChangeArrowheads="1"/>
          </p:cNvSpPr>
          <p:nvPr/>
        </p:nvSpPr>
        <p:spPr bwMode="auto">
          <a:xfrm>
            <a:off x="2819400" y="50292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22561" name="Text Box 33"/>
          <p:cNvSpPr txBox="1">
            <a:spLocks noChangeArrowheads="1"/>
          </p:cNvSpPr>
          <p:nvPr/>
        </p:nvSpPr>
        <p:spPr bwMode="auto">
          <a:xfrm>
            <a:off x="6689725" y="4075113"/>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grpSp>
        <p:nvGrpSpPr>
          <p:cNvPr id="17436" name="Group 34"/>
          <p:cNvGrpSpPr>
            <a:grpSpLocks/>
          </p:cNvGrpSpPr>
          <p:nvPr/>
        </p:nvGrpSpPr>
        <p:grpSpPr bwMode="auto">
          <a:xfrm>
            <a:off x="4572000" y="5334000"/>
            <a:ext cx="533400" cy="533400"/>
            <a:chOff x="3936" y="1728"/>
            <a:chExt cx="336" cy="336"/>
          </a:xfrm>
        </p:grpSpPr>
        <p:sp>
          <p:nvSpPr>
            <p:cNvPr id="22563" name="Oval 35"/>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64" name="Text Box 36"/>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grpSp>
      <p:grpSp>
        <p:nvGrpSpPr>
          <p:cNvPr id="17437" name="Group 37"/>
          <p:cNvGrpSpPr>
            <a:grpSpLocks/>
          </p:cNvGrpSpPr>
          <p:nvPr/>
        </p:nvGrpSpPr>
        <p:grpSpPr bwMode="auto">
          <a:xfrm>
            <a:off x="5562600" y="3962400"/>
            <a:ext cx="533400" cy="533400"/>
            <a:chOff x="3936" y="1728"/>
            <a:chExt cx="336" cy="336"/>
          </a:xfrm>
        </p:grpSpPr>
        <p:sp>
          <p:nvSpPr>
            <p:cNvPr id="22566" name="Oval 3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67" name="Text Box 3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grpSp>
      <p:sp>
        <p:nvSpPr>
          <p:cNvPr id="22573" name="Line 45"/>
          <p:cNvSpPr>
            <a:spLocks noChangeShapeType="1"/>
          </p:cNvSpPr>
          <p:nvPr/>
        </p:nvSpPr>
        <p:spPr bwMode="auto">
          <a:xfrm flipH="1">
            <a:off x="3429000" y="57150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74" name="Line 46"/>
          <p:cNvSpPr>
            <a:spLocks noChangeShapeType="1"/>
          </p:cNvSpPr>
          <p:nvPr/>
        </p:nvSpPr>
        <p:spPr bwMode="auto">
          <a:xfrm>
            <a:off x="5105400" y="55626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75" name="Line 47"/>
          <p:cNvSpPr>
            <a:spLocks noChangeShapeType="1"/>
          </p:cNvSpPr>
          <p:nvPr/>
        </p:nvSpPr>
        <p:spPr bwMode="auto">
          <a:xfrm flipH="1">
            <a:off x="3200400" y="55626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76" name="Text Box 48"/>
          <p:cNvSpPr txBox="1">
            <a:spLocks noChangeArrowheads="1"/>
          </p:cNvSpPr>
          <p:nvPr/>
        </p:nvSpPr>
        <p:spPr bwMode="auto">
          <a:xfrm>
            <a:off x="6096000" y="5410200"/>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P</a:t>
            </a:r>
          </a:p>
        </p:txBody>
      </p:sp>
      <p:sp>
        <p:nvSpPr>
          <p:cNvPr id="22577" name="Text Box 49"/>
          <p:cNvSpPr txBox="1">
            <a:spLocks noChangeArrowheads="1"/>
          </p:cNvSpPr>
          <p:nvPr/>
        </p:nvSpPr>
        <p:spPr bwMode="auto">
          <a:xfrm>
            <a:off x="6324600" y="5410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a</a:t>
            </a:r>
          </a:p>
        </p:txBody>
      </p:sp>
      <p:sp>
        <p:nvSpPr>
          <p:cNvPr id="22578" name="Text Box 50"/>
          <p:cNvSpPr txBox="1">
            <a:spLocks noChangeArrowheads="1"/>
          </p:cNvSpPr>
          <p:nvPr/>
        </p:nvSpPr>
        <p:spPr bwMode="auto">
          <a:xfrm>
            <a:off x="6553200" y="54102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t</a:t>
            </a:r>
          </a:p>
        </p:txBody>
      </p:sp>
      <p:sp>
        <p:nvSpPr>
          <p:cNvPr id="22579" name="Text Box 51"/>
          <p:cNvSpPr txBox="1">
            <a:spLocks noChangeArrowheads="1"/>
          </p:cNvSpPr>
          <p:nvPr/>
        </p:nvSpPr>
        <p:spPr bwMode="auto">
          <a:xfrm>
            <a:off x="6705600" y="54102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\0</a:t>
            </a:r>
          </a:p>
        </p:txBody>
      </p:sp>
      <p:sp>
        <p:nvSpPr>
          <p:cNvPr id="22580" name="Line 52"/>
          <p:cNvSpPr>
            <a:spLocks noChangeShapeType="1"/>
          </p:cNvSpPr>
          <p:nvPr/>
        </p:nvSpPr>
        <p:spPr bwMode="auto">
          <a:xfrm>
            <a:off x="5943600" y="4495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580232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cs typeface="+mj-cs"/>
              </a:rPr>
              <a:t>One More Example</a:t>
            </a:r>
          </a:p>
        </p:txBody>
      </p:sp>
      <p:sp>
        <p:nvSpPr>
          <p:cNvPr id="24579" name="Rectangle 3"/>
          <p:cNvSpPr>
            <a:spLocks noGrp="1" noChangeArrowheads="1"/>
          </p:cNvSpPr>
          <p:nvPr>
            <p:ph type="body" idx="1"/>
          </p:nvPr>
        </p:nvSpPr>
        <p:spPr/>
        <p:txBody>
          <a:bodyPr/>
          <a:lstStyle/>
          <a:p>
            <a:pPr marL="609600" indent="-609600" eaLnBrk="1" hangingPunct="1">
              <a:lnSpc>
                <a:spcPct val="90000"/>
              </a:lnSpc>
              <a:buFontTx/>
              <a:buAutoNum type="arabicPeriod"/>
              <a:defRPr/>
            </a:pPr>
            <a:r>
              <a:rPr lang="en-US" sz="2800">
                <a:cs typeface="+mn-cs"/>
              </a:rPr>
              <a:t>In one line, declare the pointer variable (gets placed on the stack), allocate memory on the heap, and set the value of the pointer variable equal to the starting address on the heap.</a:t>
            </a:r>
          </a:p>
          <a:p>
            <a:pPr marL="609600" indent="-609600" eaLnBrk="1" hangingPunct="1">
              <a:lnSpc>
                <a:spcPct val="90000"/>
              </a:lnSpc>
              <a:buFontTx/>
              <a:buAutoNum type="arabicPeriod"/>
              <a:defRPr/>
            </a:pPr>
            <a:r>
              <a:rPr lang="en-US" sz="2800">
                <a:cs typeface="+mn-cs"/>
              </a:rPr>
              <a:t>Read a value from the user into the space on the heap. This is why scanf takes pointers as the parameters passed in.</a:t>
            </a:r>
          </a:p>
          <a:p>
            <a:pPr marL="609600" indent="-609600" eaLnBrk="1" hangingPunct="1">
              <a:lnSpc>
                <a:spcPct val="90000"/>
              </a:lnSpc>
              <a:buFontTx/>
              <a:buAutoNum type="arabicPeriod"/>
              <a:defRPr/>
            </a:pPr>
            <a:r>
              <a:rPr lang="en-US" sz="2800">
                <a:cs typeface="+mn-cs"/>
              </a:rPr>
              <a:t>Release all the space on the stack pointed to by str and set the value of the str pointer on the stack equal to null. (step not shown)</a:t>
            </a:r>
          </a:p>
        </p:txBody>
      </p:sp>
    </p:spTree>
    <p:extLst>
      <p:ext uri="{BB962C8B-B14F-4D97-AF65-F5344CB8AC3E}">
        <p14:creationId xmlns:p14="http://schemas.microsoft.com/office/powerpoint/2010/main" val="1331555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cs typeface="+mj-cs"/>
              </a:rPr>
              <a:t>Dereferencing</a:t>
            </a:r>
          </a:p>
        </p:txBody>
      </p:sp>
      <p:sp>
        <p:nvSpPr>
          <p:cNvPr id="25603" name="Rectangle 3"/>
          <p:cNvSpPr>
            <a:spLocks noGrp="1" noChangeArrowheads="1"/>
          </p:cNvSpPr>
          <p:nvPr>
            <p:ph type="body" idx="1"/>
          </p:nvPr>
        </p:nvSpPr>
        <p:spPr/>
        <p:txBody>
          <a:bodyPr/>
          <a:lstStyle/>
          <a:p>
            <a:pPr eaLnBrk="1" hangingPunct="1">
              <a:lnSpc>
                <a:spcPct val="90000"/>
              </a:lnSpc>
              <a:defRPr/>
            </a:pPr>
            <a:r>
              <a:rPr lang="en-US">
                <a:cs typeface="+mn-cs"/>
              </a:rPr>
              <a:t>Pointers work because they deal with addresses – not value</a:t>
            </a:r>
          </a:p>
          <a:p>
            <a:pPr lvl="1" eaLnBrk="1" hangingPunct="1">
              <a:lnSpc>
                <a:spcPct val="90000"/>
              </a:lnSpc>
              <a:defRPr/>
            </a:pPr>
            <a:r>
              <a:rPr lang="en-US"/>
              <a:t>an operator performs an action at the value indicated by the pointer</a:t>
            </a:r>
          </a:p>
          <a:p>
            <a:pPr lvl="1" eaLnBrk="1" hangingPunct="1">
              <a:lnSpc>
                <a:spcPct val="90000"/>
              </a:lnSpc>
              <a:defRPr/>
            </a:pPr>
            <a:r>
              <a:rPr lang="en-US"/>
              <a:t>the value in the pointer is an address</a:t>
            </a:r>
          </a:p>
          <a:p>
            <a:pPr eaLnBrk="1" hangingPunct="1">
              <a:lnSpc>
                <a:spcPct val="90000"/>
              </a:lnSpc>
              <a:defRPr/>
            </a:pPr>
            <a:r>
              <a:rPr lang="en-US">
                <a:cs typeface="+mn-cs"/>
              </a:rPr>
              <a:t>We can find the value of any variable by dereferencing it</a:t>
            </a:r>
          </a:p>
          <a:p>
            <a:pPr lvl="1" eaLnBrk="1" hangingPunct="1">
              <a:lnSpc>
                <a:spcPct val="90000"/>
              </a:lnSpc>
              <a:defRPr/>
            </a:pPr>
            <a:r>
              <a:rPr lang="en-US"/>
              <a:t>simply put an ampersand (&amp;) in front of the variable and you now have the address of the variable</a:t>
            </a:r>
          </a:p>
        </p:txBody>
      </p:sp>
    </p:spTree>
    <p:extLst>
      <p:ext uri="{BB962C8B-B14F-4D97-AF65-F5344CB8AC3E}">
        <p14:creationId xmlns:p14="http://schemas.microsoft.com/office/powerpoint/2010/main" val="1950871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FF9001-F126-9B46-9565-3E4BECF73DFF}" type="slidenum">
              <a:rPr lang="en-US"/>
              <a:pPr>
                <a:defRPr/>
              </a:pPr>
              <a:t>45</a:t>
            </a:fld>
            <a:endParaRPr lang="en-US"/>
          </a:p>
        </p:txBody>
      </p:sp>
      <p:sp>
        <p:nvSpPr>
          <p:cNvPr id="48130" name="Rectangle 2"/>
          <p:cNvSpPr>
            <a:spLocks noGrp="1" noChangeArrowheads="1"/>
          </p:cNvSpPr>
          <p:nvPr>
            <p:ph type="title"/>
          </p:nvPr>
        </p:nvSpPr>
        <p:spPr/>
        <p:txBody>
          <a:bodyPr/>
          <a:lstStyle/>
          <a:p>
            <a:pPr eaLnBrk="1" hangingPunct="1">
              <a:defRPr/>
            </a:pPr>
            <a:r>
              <a:rPr lang="en-US">
                <a:cs typeface="+mj-cs"/>
              </a:rPr>
              <a:t>Pointer Arithmetic</a:t>
            </a:r>
          </a:p>
        </p:txBody>
      </p:sp>
      <p:sp>
        <p:nvSpPr>
          <p:cNvPr id="48131" name="Rectangle 3"/>
          <p:cNvSpPr>
            <a:spLocks noGrp="1" noChangeArrowheads="1"/>
          </p:cNvSpPr>
          <p:nvPr>
            <p:ph type="body" idx="1"/>
          </p:nvPr>
        </p:nvSpPr>
        <p:spPr/>
        <p:txBody>
          <a:bodyPr/>
          <a:lstStyle/>
          <a:p>
            <a:pPr eaLnBrk="1" hangingPunct="1">
              <a:defRPr/>
            </a:pPr>
            <a:r>
              <a:rPr lang="en-US" dirty="0">
                <a:cs typeface="+mn-cs"/>
              </a:rPr>
              <a:t>What</a:t>
            </a:r>
            <a:r>
              <a:rPr lang="ja-JP" altLang="en-US" dirty="0">
                <a:latin typeface="Arial"/>
                <a:cs typeface="+mn-cs"/>
              </a:rPr>
              <a:t>’</a:t>
            </a:r>
            <a:r>
              <a:rPr lang="en-US" dirty="0">
                <a:cs typeface="+mn-cs"/>
              </a:rPr>
              <a:t>s </a:t>
            </a:r>
            <a:r>
              <a:rPr lang="en-US" b="1" dirty="0" err="1">
                <a:solidFill>
                  <a:srgbClr val="FF1717"/>
                </a:solidFill>
                <a:latin typeface="Courier New" charset="0"/>
                <a:cs typeface="+mn-cs"/>
              </a:rPr>
              <a:t>ptr</a:t>
            </a:r>
            <a:r>
              <a:rPr lang="en-US" b="1" dirty="0">
                <a:solidFill>
                  <a:srgbClr val="FF1717"/>
                </a:solidFill>
                <a:latin typeface="Courier New" charset="0"/>
                <a:cs typeface="+mn-cs"/>
              </a:rPr>
              <a:t> + 1</a:t>
            </a:r>
            <a:r>
              <a:rPr lang="en-US" dirty="0">
                <a:cs typeface="+mn-cs"/>
              </a:rPr>
              <a:t>? </a:t>
            </a:r>
            <a:endParaRPr lang="en-US" dirty="0">
              <a:cs typeface="+mn-cs"/>
              <a:sym typeface="Wingdings" charset="0"/>
            </a:endParaRPr>
          </a:p>
          <a:p>
            <a:pPr eaLnBrk="1" hangingPunct="1">
              <a:buFont typeface="Wingdings" charset="0"/>
              <a:buChar char="è"/>
              <a:defRPr/>
            </a:pPr>
            <a:r>
              <a:rPr lang="en-US" dirty="0">
                <a:cs typeface="+mn-cs"/>
              </a:rPr>
              <a:t>The next memory location!</a:t>
            </a:r>
          </a:p>
          <a:p>
            <a:pPr eaLnBrk="1" hangingPunct="1">
              <a:defRPr/>
            </a:pPr>
            <a:r>
              <a:rPr lang="en-US" dirty="0">
                <a:cs typeface="+mn-cs"/>
              </a:rPr>
              <a:t>What</a:t>
            </a:r>
            <a:r>
              <a:rPr lang="ja-JP" altLang="en-US" dirty="0">
                <a:latin typeface="Arial"/>
                <a:cs typeface="+mn-cs"/>
              </a:rPr>
              <a:t>’</a:t>
            </a:r>
            <a:r>
              <a:rPr lang="en-US" dirty="0">
                <a:cs typeface="+mn-cs"/>
              </a:rPr>
              <a:t>s </a:t>
            </a:r>
            <a:r>
              <a:rPr lang="en-US" b="1" dirty="0" err="1">
                <a:solidFill>
                  <a:srgbClr val="FF1717"/>
                </a:solidFill>
                <a:latin typeface="Courier New" charset="0"/>
                <a:cs typeface="+mn-cs"/>
              </a:rPr>
              <a:t>ptr</a:t>
            </a:r>
            <a:r>
              <a:rPr lang="en-US" b="1" dirty="0">
                <a:solidFill>
                  <a:srgbClr val="FF1717"/>
                </a:solidFill>
                <a:latin typeface="Courier New" charset="0"/>
                <a:cs typeface="+mn-cs"/>
              </a:rPr>
              <a:t> - 1</a:t>
            </a:r>
            <a:r>
              <a:rPr lang="en-US" dirty="0">
                <a:cs typeface="+mn-cs"/>
              </a:rPr>
              <a:t>? </a:t>
            </a:r>
            <a:endParaRPr lang="en-US" dirty="0">
              <a:cs typeface="+mn-cs"/>
              <a:sym typeface="Wingdings" charset="0"/>
            </a:endParaRPr>
          </a:p>
          <a:p>
            <a:pPr eaLnBrk="1" hangingPunct="1">
              <a:buFont typeface="Wingdings" charset="0"/>
              <a:buChar char="è"/>
              <a:defRPr/>
            </a:pPr>
            <a:r>
              <a:rPr lang="en-US" dirty="0">
                <a:cs typeface="+mn-cs"/>
              </a:rPr>
              <a:t>The previous memory location!</a:t>
            </a:r>
          </a:p>
          <a:p>
            <a:pPr eaLnBrk="1" hangingPunct="1">
              <a:defRPr/>
            </a:pPr>
            <a:r>
              <a:rPr lang="en-US" dirty="0">
                <a:cs typeface="+mn-cs"/>
              </a:rPr>
              <a:t>What</a:t>
            </a:r>
            <a:r>
              <a:rPr lang="ja-JP" altLang="en-US" dirty="0">
                <a:latin typeface="Arial"/>
                <a:cs typeface="+mn-cs"/>
              </a:rPr>
              <a:t>’</a:t>
            </a:r>
            <a:r>
              <a:rPr lang="en-US" dirty="0">
                <a:cs typeface="+mn-cs"/>
              </a:rPr>
              <a:t>s </a:t>
            </a:r>
            <a:r>
              <a:rPr lang="en-US" b="1" dirty="0" err="1">
                <a:solidFill>
                  <a:srgbClr val="FF1717"/>
                </a:solidFill>
                <a:latin typeface="Courier New" charset="0"/>
                <a:cs typeface="+mn-cs"/>
              </a:rPr>
              <a:t>ptr</a:t>
            </a:r>
            <a:r>
              <a:rPr lang="en-US" b="1" dirty="0">
                <a:solidFill>
                  <a:srgbClr val="FF1717"/>
                </a:solidFill>
                <a:latin typeface="Courier New" charset="0"/>
                <a:cs typeface="+mn-cs"/>
              </a:rPr>
              <a:t> * 2</a:t>
            </a:r>
            <a:r>
              <a:rPr lang="en-US" dirty="0">
                <a:cs typeface="+mn-cs"/>
              </a:rPr>
              <a:t> and </a:t>
            </a:r>
            <a:r>
              <a:rPr lang="en-US" b="1" dirty="0" err="1">
                <a:solidFill>
                  <a:srgbClr val="FF1717"/>
                </a:solidFill>
                <a:latin typeface="Courier New" charset="0"/>
                <a:cs typeface="+mn-cs"/>
              </a:rPr>
              <a:t>ptr</a:t>
            </a:r>
            <a:r>
              <a:rPr lang="en-US" b="1" dirty="0">
                <a:solidFill>
                  <a:srgbClr val="FF1717"/>
                </a:solidFill>
                <a:latin typeface="Courier New" charset="0"/>
                <a:cs typeface="+mn-cs"/>
              </a:rPr>
              <a:t> / 2</a:t>
            </a:r>
            <a:r>
              <a:rPr lang="en-US" dirty="0">
                <a:cs typeface="+mn-cs"/>
              </a:rPr>
              <a:t>?</a:t>
            </a:r>
            <a:endParaRPr lang="en-US" dirty="0">
              <a:cs typeface="+mn-cs"/>
              <a:sym typeface="Wingdings" charset="0"/>
            </a:endParaRPr>
          </a:p>
          <a:p>
            <a:pPr eaLnBrk="1" hangingPunct="1">
              <a:buFont typeface="Wingdings" charset="0"/>
              <a:buChar char="è"/>
              <a:defRPr/>
            </a:pPr>
            <a:r>
              <a:rPr lang="en-US" dirty="0">
                <a:cs typeface="+mn-cs"/>
              </a:rPr>
              <a:t>Invalid operations!!!</a:t>
            </a:r>
          </a:p>
        </p:txBody>
      </p:sp>
    </p:spTree>
    <p:extLst>
      <p:ext uri="{BB962C8B-B14F-4D97-AF65-F5344CB8AC3E}">
        <p14:creationId xmlns:p14="http://schemas.microsoft.com/office/powerpoint/2010/main" val="746349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0"/>
          </p:nvPr>
        </p:nvSpPr>
        <p:spPr/>
        <p:txBody>
          <a:bodyPr/>
          <a:lstStyle/>
          <a:p>
            <a:pPr>
              <a:defRPr/>
            </a:pPr>
            <a:fld id="{EB1CDA7E-212E-6A46-B6DD-CDC8A6466706}" type="slidenum">
              <a:rPr lang="en-US"/>
              <a:pPr>
                <a:defRPr/>
              </a:pPr>
              <a:t>46</a:t>
            </a:fld>
            <a:endParaRPr lang="en-US"/>
          </a:p>
        </p:txBody>
      </p:sp>
      <p:sp>
        <p:nvSpPr>
          <p:cNvPr id="47106"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47108" name="Text Box 4"/>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solidFill>
                  <a:srgbClr val="FF1717"/>
                </a:solidFill>
                <a:latin typeface="Courier New" charset="0"/>
                <a:cs typeface="+mn-cs"/>
              </a:rPr>
              <a:t>float a[4];</a:t>
            </a:r>
          </a:p>
          <a:p>
            <a:pPr algn="l">
              <a:spcBef>
                <a:spcPct val="50000"/>
              </a:spcBef>
              <a:defRPr/>
            </a:pPr>
            <a:r>
              <a:rPr lang="en-US" sz="1600" b="1">
                <a:solidFill>
                  <a:srgbClr val="FF1717"/>
                </a:solidFill>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47255" name="Group 151"/>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pSp>
        <p:nvGrpSpPr>
          <p:cNvPr id="37941" name="Group 145"/>
          <p:cNvGrpSpPr>
            <a:grpSpLocks/>
          </p:cNvGrpSpPr>
          <p:nvPr/>
        </p:nvGrpSpPr>
        <p:grpSpPr bwMode="auto">
          <a:xfrm>
            <a:off x="7924800" y="4419600"/>
            <a:ext cx="381000" cy="381000"/>
            <a:chOff x="4656" y="480"/>
            <a:chExt cx="864" cy="864"/>
          </a:xfrm>
        </p:grpSpPr>
        <p:sp>
          <p:nvSpPr>
            <p:cNvPr id="47250" name="AutoShape 146"/>
            <p:cNvSpPr>
              <a:spLocks noChangeArrowheads="1"/>
            </p:cNvSpPr>
            <p:nvPr/>
          </p:nvSpPr>
          <p:spPr bwMode="auto">
            <a:xfrm>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251" name="AutoShape 147"/>
            <p:cNvSpPr>
              <a:spLocks noChangeArrowheads="1"/>
            </p:cNvSpPr>
            <p:nvPr/>
          </p:nvSpPr>
          <p:spPr bwMode="auto">
            <a:xfrm rot="2700000">
              <a:off x="4656" y="480"/>
              <a:ext cx="864" cy="864"/>
            </a:xfrm>
            <a:custGeom>
              <a:avLst/>
              <a:gdLst>
                <a:gd name="G0" fmla="+- 8775 0 0"/>
                <a:gd name="G1" fmla="+- 9650 0 0"/>
                <a:gd name="G2" fmla="+- 2725 0 0"/>
                <a:gd name="G3" fmla="+- 21600 0 8775"/>
                <a:gd name="G4" fmla="+- 21600 0 9650"/>
                <a:gd name="G5" fmla="+- 21600 0 2725"/>
                <a:gd name="G6" fmla="+- 8775 0 10800"/>
                <a:gd name="G7" fmla="+- 9650 0 10800"/>
                <a:gd name="G8" fmla="*/ G7 2725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1447728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6745D6A8-321F-234B-B43C-732B1DF8A308}" type="slidenum">
              <a:rPr lang="en-US"/>
              <a:pPr>
                <a:defRPr/>
              </a:pPr>
              <a:t>47</a:t>
            </a:fld>
            <a:endParaRPr lang="en-US"/>
          </a:p>
        </p:txBody>
      </p:sp>
      <p:sp>
        <p:nvSpPr>
          <p:cNvPr id="67586"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67587"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solidFill>
                  <a:srgbClr val="FF1717"/>
                </a:solidFill>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67641" name="Group 57"/>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67642" name="AutoShape 58"/>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9029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D560ED68-D604-1A45-A005-1F4A34917529}" type="slidenum">
              <a:rPr lang="en-US"/>
              <a:pPr>
                <a:defRPr/>
              </a:pPr>
              <a:t>48</a:t>
            </a:fld>
            <a:endParaRPr lang="en-US"/>
          </a:p>
        </p:txBody>
      </p:sp>
      <p:sp>
        <p:nvSpPr>
          <p:cNvPr id="68610"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68611"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solidFill>
                  <a:srgbClr val="FF1717"/>
                </a:solidFill>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68612"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68661"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693087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60CC3A4D-9603-FB47-ACCB-1F563BACC433}" type="slidenum">
              <a:rPr lang="en-US"/>
              <a:pPr>
                <a:defRPr/>
              </a:pPr>
              <a:t>49</a:t>
            </a:fld>
            <a:endParaRPr lang="en-US"/>
          </a:p>
        </p:txBody>
      </p:sp>
      <p:sp>
        <p:nvSpPr>
          <p:cNvPr id="69634"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69635"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solidFill>
                  <a:srgbClr val="FF1717"/>
                </a:solidFill>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69636"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69685" name="AutoShape 53"/>
          <p:cNvSpPr>
            <a:spLocks noChangeArrowheads="1"/>
          </p:cNvSpPr>
          <p:nvPr/>
        </p:nvSpPr>
        <p:spPr bwMode="auto">
          <a:xfrm rot="10800000">
            <a:off x="2057400" y="4114800"/>
            <a:ext cx="381000" cy="533400"/>
          </a:xfrm>
          <a:prstGeom prst="curvedLeftArrow">
            <a:avLst>
              <a:gd name="adj1" fmla="val 13255"/>
              <a:gd name="adj2" fmla="val 41255"/>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81034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Fixed address memory</a:t>
            </a:r>
          </a:p>
        </p:txBody>
      </p:sp>
      <p:sp>
        <p:nvSpPr>
          <p:cNvPr id="3075" name="Rectangle 3"/>
          <p:cNvSpPr>
            <a:spLocks noGrp="1" noChangeArrowheads="1"/>
          </p:cNvSpPr>
          <p:nvPr>
            <p:ph type="body" idx="1"/>
          </p:nvPr>
        </p:nvSpPr>
        <p:spPr/>
        <p:txBody>
          <a:bodyPr/>
          <a:lstStyle/>
          <a:p>
            <a:r>
              <a:rPr lang="en-US"/>
              <a:t>Executable code</a:t>
            </a:r>
          </a:p>
          <a:p>
            <a:r>
              <a:rPr lang="en-US"/>
              <a:t>Global variables</a:t>
            </a:r>
          </a:p>
          <a:p>
            <a:r>
              <a:rPr lang="en-US"/>
              <a:t>Constant structures that don</a:t>
            </a:r>
            <a:r>
              <a:rPr lang="ja-JP" altLang="en-US">
                <a:latin typeface="Arial"/>
              </a:rPr>
              <a:t>’</a:t>
            </a:r>
            <a:r>
              <a:rPr lang="en-US"/>
              <a:t>t fit inside a machine instruction. (constant arrays, strings, floating points, long integers etc.)</a:t>
            </a:r>
          </a:p>
          <a:p>
            <a:r>
              <a:rPr lang="en-US"/>
              <a:t>Static variables.</a:t>
            </a:r>
          </a:p>
          <a:p>
            <a:r>
              <a:rPr lang="en-US"/>
              <a:t>Subroutine local variable in non-recursive languages (e.g. early FORTRAN).</a:t>
            </a:r>
          </a:p>
          <a:p>
            <a:pPr>
              <a:buFontTx/>
              <a:buNone/>
            </a:pPr>
            <a:endParaRPr lang="en-US"/>
          </a:p>
        </p:txBody>
      </p:sp>
    </p:spTree>
    <p:extLst>
      <p:ext uri="{BB962C8B-B14F-4D97-AF65-F5344CB8AC3E}">
        <p14:creationId xmlns:p14="http://schemas.microsoft.com/office/powerpoint/2010/main" val="3232040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F7EDD233-A831-F74A-8AD9-F635B3D76B47}" type="slidenum">
              <a:rPr lang="en-US"/>
              <a:pPr>
                <a:defRPr/>
              </a:pPr>
              <a:t>50</a:t>
            </a:fld>
            <a:endParaRPr lang="en-US"/>
          </a:p>
        </p:txBody>
      </p:sp>
      <p:sp>
        <p:nvSpPr>
          <p:cNvPr id="70658"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0659"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solidFill>
                  <a:srgbClr val="FF1717"/>
                </a:solidFill>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70660"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rgbClr val="FF1717"/>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0710" name="AutoShape 54"/>
          <p:cNvSpPr>
            <a:spLocks noChangeArrowheads="1"/>
          </p:cNvSpPr>
          <p:nvPr/>
        </p:nvSpPr>
        <p:spPr bwMode="auto">
          <a:xfrm rot="10800000">
            <a:off x="2057400" y="4114800"/>
            <a:ext cx="381000" cy="533400"/>
          </a:xfrm>
          <a:prstGeom prst="curvedLeftArrow">
            <a:avLst>
              <a:gd name="adj1" fmla="val 13255"/>
              <a:gd name="adj2" fmla="val 41255"/>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24214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A66AC129-06ED-BE44-9377-399DA73EFA86}" type="slidenum">
              <a:rPr lang="en-US"/>
              <a:pPr>
                <a:defRPr/>
              </a:pPr>
              <a:t>51</a:t>
            </a:fld>
            <a:endParaRPr lang="en-US"/>
          </a:p>
        </p:txBody>
      </p:sp>
      <p:sp>
        <p:nvSpPr>
          <p:cNvPr id="71682"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1683"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solidFill>
                  <a:srgbClr val="FF1717"/>
                </a:solidFill>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71684"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1733" name="AutoShape 53"/>
          <p:cNvSpPr>
            <a:spLocks noChangeArrowheads="1"/>
          </p:cNvSpPr>
          <p:nvPr/>
        </p:nvSpPr>
        <p:spPr bwMode="auto">
          <a:xfrm rot="10800000">
            <a:off x="2057400" y="2819400"/>
            <a:ext cx="381000" cy="1828800"/>
          </a:xfrm>
          <a:prstGeom prst="curvedLeftArrow">
            <a:avLst>
              <a:gd name="adj1" fmla="val 32333"/>
              <a:gd name="adj2" fmla="val 128333"/>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138777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5475ACAD-2F6D-2846-A571-94730346B04B}" type="slidenum">
              <a:rPr lang="en-US"/>
              <a:pPr>
                <a:defRPr/>
              </a:pPr>
              <a:t>52</a:t>
            </a:fld>
            <a:endParaRPr lang="en-US"/>
          </a:p>
        </p:txBody>
      </p:sp>
      <p:sp>
        <p:nvSpPr>
          <p:cNvPr id="72706"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2707"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solidFill>
                  <a:srgbClr val="FF1717"/>
                </a:solidFill>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72708"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2757" name="AutoShape 53"/>
          <p:cNvSpPr>
            <a:spLocks noChangeArrowheads="1"/>
          </p:cNvSpPr>
          <p:nvPr/>
        </p:nvSpPr>
        <p:spPr bwMode="auto">
          <a:xfrm rot="10800000">
            <a:off x="2057400" y="2819400"/>
            <a:ext cx="381000" cy="1828800"/>
          </a:xfrm>
          <a:prstGeom prst="curvedLeftArrow">
            <a:avLst>
              <a:gd name="adj1" fmla="val 32333"/>
              <a:gd name="adj2" fmla="val 128333"/>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095889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160027F5-6F7D-664D-B064-F3410204FC76}" type="slidenum">
              <a:rPr lang="en-US"/>
              <a:pPr>
                <a:defRPr/>
              </a:pPr>
              <a:t>53</a:t>
            </a:fld>
            <a:endParaRPr lang="en-US"/>
          </a:p>
        </p:txBody>
      </p:sp>
      <p:sp>
        <p:nvSpPr>
          <p:cNvPr id="73730"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3731"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solidFill>
                  <a:srgbClr val="FF1717"/>
                </a:solidFill>
                <a:latin typeface="Courier New" charset="0"/>
                <a:cs typeface="+mn-cs"/>
              </a:rPr>
              <a:t>ptr += 2;</a:t>
            </a:r>
          </a:p>
          <a:p>
            <a:pPr algn="l">
              <a:spcBef>
                <a:spcPct val="50000"/>
              </a:spcBef>
              <a:defRPr/>
            </a:pPr>
            <a:r>
              <a:rPr lang="en-US" sz="1600" b="1">
                <a:latin typeface="Courier New" charset="0"/>
                <a:cs typeface="+mn-cs"/>
              </a:rPr>
              <a:t>*ptr = 7.0;</a:t>
            </a:r>
          </a:p>
        </p:txBody>
      </p:sp>
      <p:graphicFrame>
        <p:nvGraphicFramePr>
          <p:cNvPr id="73732"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3781"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769478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pPr>
              <a:defRPr/>
            </a:pPr>
            <a:fld id="{283D07C8-FED0-5C47-BA76-48C51929E91F}" type="slidenum">
              <a:rPr lang="en-US"/>
              <a:pPr>
                <a:defRPr/>
              </a:pPr>
              <a:t>54</a:t>
            </a:fld>
            <a:endParaRPr lang="en-US"/>
          </a:p>
        </p:txBody>
      </p:sp>
      <p:sp>
        <p:nvSpPr>
          <p:cNvPr id="74754"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4755" name="Text Box 3"/>
          <p:cNvSpPr txBox="1">
            <a:spLocks noChangeArrowheads="1"/>
          </p:cNvSpPr>
          <p:nvPr/>
        </p:nvSpPr>
        <p:spPr bwMode="auto">
          <a:xfrm>
            <a:off x="228600" y="1981200"/>
            <a:ext cx="8534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600" b="1">
                <a:latin typeface="Courier New" charset="0"/>
                <a:cs typeface="+mn-cs"/>
              </a:rPr>
              <a:t>float a[4];</a:t>
            </a:r>
          </a:p>
          <a:p>
            <a:pPr algn="l">
              <a:spcBef>
                <a:spcPct val="50000"/>
              </a:spcBef>
              <a:defRPr/>
            </a:pPr>
            <a:r>
              <a:rPr lang="en-US" sz="1600" b="1">
                <a:latin typeface="Courier New" charset="0"/>
                <a:cs typeface="+mn-cs"/>
              </a:rPr>
              <a:t>float *ptr;</a:t>
            </a:r>
          </a:p>
          <a:p>
            <a:pPr algn="l">
              <a:spcBef>
                <a:spcPct val="50000"/>
              </a:spcBef>
              <a:defRPr/>
            </a:pPr>
            <a:r>
              <a:rPr lang="en-US" sz="1600" b="1">
                <a:latin typeface="Courier New" charset="0"/>
                <a:cs typeface="+mn-cs"/>
              </a:rPr>
              <a:t>ptr = &amp;(a[2]);</a:t>
            </a:r>
          </a:p>
          <a:p>
            <a:pPr algn="l">
              <a:spcBef>
                <a:spcPct val="50000"/>
              </a:spcBef>
              <a:defRPr/>
            </a:pPr>
            <a:r>
              <a:rPr lang="en-US" sz="1600" b="1">
                <a:latin typeface="Courier New" charset="0"/>
                <a:cs typeface="+mn-cs"/>
              </a:rPr>
              <a:t>*ptr = 3.14;</a:t>
            </a:r>
          </a:p>
          <a:p>
            <a:pPr algn="l">
              <a:spcBef>
                <a:spcPct val="50000"/>
              </a:spcBef>
              <a:defRPr/>
            </a:pPr>
            <a:r>
              <a:rPr lang="en-US" sz="1600" b="1">
                <a:latin typeface="Courier New" charset="0"/>
                <a:cs typeface="+mn-cs"/>
              </a:rPr>
              <a:t>ptr++;</a:t>
            </a:r>
          </a:p>
          <a:p>
            <a:pPr algn="l">
              <a:spcBef>
                <a:spcPct val="50000"/>
              </a:spcBef>
              <a:defRPr/>
            </a:pPr>
            <a:r>
              <a:rPr lang="en-US" sz="1600" b="1">
                <a:latin typeface="Courier New" charset="0"/>
                <a:cs typeface="+mn-cs"/>
              </a:rPr>
              <a:t>*ptr = 9.0;</a:t>
            </a:r>
          </a:p>
          <a:p>
            <a:pPr algn="l">
              <a:spcBef>
                <a:spcPct val="50000"/>
              </a:spcBef>
              <a:defRPr/>
            </a:pPr>
            <a:r>
              <a:rPr lang="en-US" sz="1600" b="1">
                <a:latin typeface="Courier New" charset="0"/>
                <a:cs typeface="+mn-cs"/>
              </a:rPr>
              <a:t>ptr = ptr - 3;</a:t>
            </a:r>
          </a:p>
          <a:p>
            <a:pPr algn="l">
              <a:spcBef>
                <a:spcPct val="50000"/>
              </a:spcBef>
              <a:defRPr/>
            </a:pPr>
            <a:r>
              <a:rPr lang="en-US" sz="1600" b="1">
                <a:latin typeface="Courier New" charset="0"/>
                <a:cs typeface="+mn-cs"/>
              </a:rPr>
              <a:t>*ptr = 6.0;</a:t>
            </a:r>
          </a:p>
          <a:p>
            <a:pPr algn="l">
              <a:spcBef>
                <a:spcPct val="50000"/>
              </a:spcBef>
              <a:defRPr/>
            </a:pPr>
            <a:r>
              <a:rPr lang="en-US" sz="1600" b="1">
                <a:latin typeface="Courier New" charset="0"/>
                <a:cs typeface="+mn-cs"/>
              </a:rPr>
              <a:t>ptr += 2;</a:t>
            </a:r>
          </a:p>
          <a:p>
            <a:pPr algn="l">
              <a:spcBef>
                <a:spcPct val="50000"/>
              </a:spcBef>
              <a:defRPr/>
            </a:pPr>
            <a:r>
              <a:rPr lang="en-US" sz="1600" b="1">
                <a:solidFill>
                  <a:srgbClr val="FF1717"/>
                </a:solidFill>
                <a:latin typeface="Courier New" charset="0"/>
                <a:cs typeface="+mn-cs"/>
              </a:rPr>
              <a:t>*ptr = 7.0;</a:t>
            </a:r>
          </a:p>
        </p:txBody>
      </p:sp>
      <p:graphicFrame>
        <p:nvGraphicFramePr>
          <p:cNvPr id="74756" name="Group 4"/>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charset="0"/>
                        <a:buNone/>
                        <a:tabLst/>
                      </a:pPr>
                      <a:endParaRPr kumimoji="0" lang="en-GB" sz="1800" b="0" i="0" u="none" strike="noStrike" cap="none" normalizeH="0" baseline="0">
                        <a:ln>
                          <a:noFill/>
                        </a:ln>
                        <a:solidFill>
                          <a:schemeClr val="tx1"/>
                        </a:solidFill>
                        <a:effectLst/>
                        <a:latin typeface="Tahoma"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4805"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892480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6DFBB731-55F9-4343-BB7F-1952B233FEE2}" type="slidenum">
              <a:rPr lang="en-US"/>
              <a:pPr>
                <a:defRPr/>
              </a:pPr>
              <a:t>55</a:t>
            </a:fld>
            <a:endParaRPr lang="en-US"/>
          </a:p>
        </p:txBody>
      </p:sp>
      <p:sp>
        <p:nvSpPr>
          <p:cNvPr id="78850" name="Rectangle 2"/>
          <p:cNvSpPr>
            <a:spLocks noGrp="1" noChangeArrowheads="1"/>
          </p:cNvSpPr>
          <p:nvPr>
            <p:ph type="title"/>
          </p:nvPr>
        </p:nvSpPr>
        <p:spPr/>
        <p:txBody>
          <a:bodyPr/>
          <a:lstStyle/>
          <a:p>
            <a:pPr eaLnBrk="1" hangingPunct="1">
              <a:defRPr/>
            </a:pPr>
            <a:r>
              <a:rPr lang="en-US">
                <a:cs typeface="+mj-cs"/>
              </a:rPr>
              <a:t>Pointer Arithmetic and Array</a:t>
            </a:r>
          </a:p>
        </p:txBody>
      </p:sp>
      <p:sp>
        <p:nvSpPr>
          <p:cNvPr id="78903" name="Rectangle 55"/>
          <p:cNvSpPr>
            <a:spLocks noGrp="1" noChangeArrowheads="1"/>
          </p:cNvSpPr>
          <p:nvPr>
            <p:ph type="body" sz="half" idx="2"/>
          </p:nvPr>
        </p:nvSpPr>
        <p:spPr>
          <a:xfrm>
            <a:off x="2743200" y="2133600"/>
            <a:ext cx="5562600" cy="4114800"/>
          </a:xfrm>
        </p:spPr>
        <p:txBody>
          <a:bodyPr/>
          <a:lstStyle/>
          <a:p>
            <a:pPr eaLnBrk="1" hangingPunct="1">
              <a:defRPr/>
            </a:pPr>
            <a:r>
              <a:rPr lang="en-US">
                <a:cs typeface="+mn-cs"/>
              </a:rPr>
              <a:t>Type of </a:t>
            </a:r>
            <a:r>
              <a:rPr lang="en-US">
                <a:latin typeface="Courier New" charset="0"/>
                <a:cs typeface="+mn-cs"/>
              </a:rPr>
              <a:t>a</a:t>
            </a:r>
            <a:r>
              <a:rPr lang="en-US">
                <a:cs typeface="+mn-cs"/>
              </a:rPr>
              <a:t> is </a:t>
            </a:r>
            <a:r>
              <a:rPr lang="en-US">
                <a:latin typeface="Courier New" charset="0"/>
                <a:cs typeface="+mn-cs"/>
              </a:rPr>
              <a:t>float *</a:t>
            </a:r>
          </a:p>
          <a:p>
            <a:pPr eaLnBrk="1" hangingPunct="1">
              <a:defRPr/>
            </a:pPr>
            <a:r>
              <a:rPr lang="en-US">
                <a:latin typeface="Courier New" charset="0"/>
                <a:cs typeface="+mn-cs"/>
              </a:rPr>
              <a:t>a[2] </a:t>
            </a:r>
            <a:r>
              <a:rPr lang="en-US">
                <a:latin typeface="Courier New" charset="0"/>
                <a:cs typeface="+mn-cs"/>
                <a:sym typeface="Wingdings" charset="0"/>
              </a:rPr>
              <a:t></a:t>
            </a:r>
            <a:r>
              <a:rPr lang="en-US">
                <a:latin typeface="Courier New" charset="0"/>
                <a:cs typeface="+mn-cs"/>
              </a:rPr>
              <a:t> *(a + 2)</a:t>
            </a:r>
          </a:p>
          <a:p>
            <a:pPr lvl="1" eaLnBrk="1" hangingPunct="1">
              <a:buFont typeface="Wingdings" charset="0"/>
              <a:buNone/>
              <a:defRPr/>
            </a:pPr>
            <a:r>
              <a:rPr lang="en-US">
                <a:latin typeface="Courier New" charset="0"/>
              </a:rPr>
              <a:t>	ptr = &amp;(a[2])</a:t>
            </a:r>
          </a:p>
          <a:p>
            <a:pPr lvl="1" eaLnBrk="1" hangingPunct="1">
              <a:buFont typeface="Wingdings" charset="0"/>
              <a:buChar char="è"/>
              <a:defRPr/>
            </a:pPr>
            <a:r>
              <a:rPr lang="en-US">
                <a:latin typeface="Courier New" charset="0"/>
                <a:sym typeface="Wingdings" charset="0"/>
              </a:rPr>
              <a:t>ptr = &amp;(*(a + 2))</a:t>
            </a:r>
          </a:p>
          <a:p>
            <a:pPr lvl="1" eaLnBrk="1" hangingPunct="1">
              <a:buFont typeface="Wingdings" charset="0"/>
              <a:buChar char="è"/>
              <a:defRPr/>
            </a:pPr>
            <a:r>
              <a:rPr lang="en-US">
                <a:latin typeface="Courier New" charset="0"/>
              </a:rPr>
              <a:t>ptr = a + 2</a:t>
            </a:r>
          </a:p>
          <a:p>
            <a:pPr eaLnBrk="1" hangingPunct="1">
              <a:defRPr/>
            </a:pPr>
            <a:r>
              <a:rPr lang="en-US">
                <a:latin typeface="Courier New" charset="0"/>
                <a:cs typeface="+mn-cs"/>
              </a:rPr>
              <a:t>a</a:t>
            </a:r>
            <a:r>
              <a:rPr lang="en-US">
                <a:cs typeface="+mn-cs"/>
              </a:rPr>
              <a:t> is a memory address </a:t>
            </a:r>
            <a:r>
              <a:rPr lang="en-US" i="1">
                <a:cs typeface="+mn-cs"/>
              </a:rPr>
              <a:t>constant</a:t>
            </a:r>
          </a:p>
          <a:p>
            <a:pPr eaLnBrk="1" hangingPunct="1">
              <a:defRPr/>
            </a:pPr>
            <a:r>
              <a:rPr lang="en-US">
                <a:latin typeface="Courier New" charset="0"/>
                <a:cs typeface="+mn-cs"/>
              </a:rPr>
              <a:t>ptr </a:t>
            </a:r>
            <a:r>
              <a:rPr lang="en-US">
                <a:cs typeface="+mn-cs"/>
              </a:rPr>
              <a:t>is a pointer </a:t>
            </a:r>
            <a:r>
              <a:rPr lang="en-US" i="1">
                <a:cs typeface="+mn-cs"/>
              </a:rPr>
              <a:t>variable</a:t>
            </a:r>
          </a:p>
        </p:txBody>
      </p:sp>
      <p:sp>
        <p:nvSpPr>
          <p:cNvPr id="78904" name="Text Box 56"/>
          <p:cNvSpPr txBox="1">
            <a:spLocks noGrp="1" noChangeArrowheads="1"/>
          </p:cNvSpPr>
          <p:nvPr>
            <p:ph type="body" sz="half" idx="1"/>
          </p:nvPr>
        </p:nvSpPr>
        <p:spPr>
          <a:xfrm>
            <a:off x="533400" y="2133600"/>
            <a:ext cx="2057400" cy="4114800"/>
          </a:xfrm>
        </p:spPr>
        <p:txBody>
          <a:bodyPr/>
          <a:lstStyle/>
          <a:p>
            <a:pPr eaLnBrk="1" hangingPunct="1">
              <a:spcBef>
                <a:spcPct val="50000"/>
              </a:spcBef>
              <a:buClrTx/>
              <a:buSzTx/>
              <a:buFontTx/>
              <a:buNone/>
              <a:defRPr/>
            </a:pPr>
            <a:r>
              <a:rPr lang="en-US" sz="1600" b="1">
                <a:solidFill>
                  <a:srgbClr val="FF1717"/>
                </a:solidFill>
                <a:latin typeface="Courier New" charset="0"/>
                <a:cs typeface="+mn-cs"/>
              </a:rPr>
              <a:t>float a[4];</a:t>
            </a:r>
          </a:p>
          <a:p>
            <a:pPr eaLnBrk="1" hangingPunct="1">
              <a:spcBef>
                <a:spcPct val="50000"/>
              </a:spcBef>
              <a:buClrTx/>
              <a:buSzTx/>
              <a:buFontTx/>
              <a:buNone/>
              <a:defRPr/>
            </a:pPr>
            <a:r>
              <a:rPr lang="en-US" sz="1600" b="1">
                <a:latin typeface="Courier New" charset="0"/>
                <a:cs typeface="+mn-cs"/>
              </a:rPr>
              <a:t>float *ptr;</a:t>
            </a:r>
          </a:p>
          <a:p>
            <a:pPr eaLnBrk="1" hangingPunct="1">
              <a:spcBef>
                <a:spcPct val="50000"/>
              </a:spcBef>
              <a:buClrTx/>
              <a:buSzTx/>
              <a:buFontTx/>
              <a:buNone/>
              <a:defRPr/>
            </a:pPr>
            <a:r>
              <a:rPr lang="en-US" sz="1600" b="1">
                <a:solidFill>
                  <a:srgbClr val="FF1717"/>
                </a:solidFill>
                <a:latin typeface="Courier New" charset="0"/>
                <a:cs typeface="+mn-cs"/>
              </a:rPr>
              <a:t>ptr = &amp;(a[2]);</a:t>
            </a:r>
          </a:p>
          <a:p>
            <a:pPr eaLnBrk="1" hangingPunct="1">
              <a:spcBef>
                <a:spcPct val="50000"/>
              </a:spcBef>
              <a:buClrTx/>
              <a:buSzTx/>
              <a:buFontTx/>
              <a:buNone/>
              <a:defRPr/>
            </a:pPr>
            <a:r>
              <a:rPr lang="en-US" sz="1600" b="1">
                <a:latin typeface="Courier New" charset="0"/>
                <a:cs typeface="+mn-cs"/>
              </a:rPr>
              <a:t>*ptr = 3.14;</a:t>
            </a:r>
          </a:p>
          <a:p>
            <a:pPr eaLnBrk="1" hangingPunct="1">
              <a:spcBef>
                <a:spcPct val="50000"/>
              </a:spcBef>
              <a:buClrTx/>
              <a:buSzTx/>
              <a:buFontTx/>
              <a:buNone/>
              <a:defRPr/>
            </a:pPr>
            <a:r>
              <a:rPr lang="en-US" sz="1600" b="1">
                <a:latin typeface="Courier New" charset="0"/>
                <a:cs typeface="+mn-cs"/>
              </a:rPr>
              <a:t>ptr++;</a:t>
            </a:r>
          </a:p>
          <a:p>
            <a:pPr eaLnBrk="1" hangingPunct="1">
              <a:spcBef>
                <a:spcPct val="50000"/>
              </a:spcBef>
              <a:buClrTx/>
              <a:buSzTx/>
              <a:buFontTx/>
              <a:buNone/>
              <a:defRPr/>
            </a:pPr>
            <a:r>
              <a:rPr lang="en-US" sz="1600" b="1">
                <a:latin typeface="Courier New" charset="0"/>
                <a:cs typeface="+mn-cs"/>
              </a:rPr>
              <a:t>*ptr = 9.0;</a:t>
            </a:r>
          </a:p>
          <a:p>
            <a:pPr eaLnBrk="1" hangingPunct="1">
              <a:spcBef>
                <a:spcPct val="50000"/>
              </a:spcBef>
              <a:buClrTx/>
              <a:buSzTx/>
              <a:buFontTx/>
              <a:buNone/>
              <a:defRPr/>
            </a:pPr>
            <a:r>
              <a:rPr lang="en-US" sz="1600" b="1">
                <a:latin typeface="Courier New" charset="0"/>
                <a:cs typeface="+mn-cs"/>
              </a:rPr>
              <a:t>ptr = ptr - 3;</a:t>
            </a:r>
          </a:p>
          <a:p>
            <a:pPr eaLnBrk="1" hangingPunct="1">
              <a:spcBef>
                <a:spcPct val="50000"/>
              </a:spcBef>
              <a:buClrTx/>
              <a:buSzTx/>
              <a:buFontTx/>
              <a:buNone/>
              <a:defRPr/>
            </a:pPr>
            <a:r>
              <a:rPr lang="en-US" sz="1600" b="1">
                <a:latin typeface="Courier New" charset="0"/>
                <a:cs typeface="+mn-cs"/>
              </a:rPr>
              <a:t>*ptr = 6.0;</a:t>
            </a:r>
          </a:p>
          <a:p>
            <a:pPr eaLnBrk="1" hangingPunct="1">
              <a:spcBef>
                <a:spcPct val="50000"/>
              </a:spcBef>
              <a:buClrTx/>
              <a:buSzTx/>
              <a:buFontTx/>
              <a:buNone/>
              <a:defRPr/>
            </a:pPr>
            <a:r>
              <a:rPr lang="en-US" sz="1600" b="1">
                <a:latin typeface="Courier New" charset="0"/>
                <a:cs typeface="+mn-cs"/>
              </a:rPr>
              <a:t>ptr += 2;</a:t>
            </a:r>
          </a:p>
          <a:p>
            <a:pPr eaLnBrk="1" hangingPunct="1">
              <a:spcBef>
                <a:spcPct val="50000"/>
              </a:spcBef>
              <a:buClrTx/>
              <a:buSzTx/>
              <a:buFontTx/>
              <a:buNone/>
              <a:defRPr/>
            </a:pPr>
            <a:r>
              <a:rPr lang="en-US" sz="1600" b="1">
                <a:latin typeface="Courier New" charset="0"/>
                <a:cs typeface="+mn-cs"/>
              </a:rPr>
              <a:t>*ptr = 7.0;</a:t>
            </a:r>
          </a:p>
        </p:txBody>
      </p:sp>
    </p:spTree>
    <p:extLst>
      <p:ext uri="{BB962C8B-B14F-4D97-AF65-F5344CB8AC3E}">
        <p14:creationId xmlns:p14="http://schemas.microsoft.com/office/powerpoint/2010/main" val="2531893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pPr>
              <a:defRPr/>
            </a:pPr>
            <a:fld id="{E5F07DDF-27C8-D843-8418-77725F39BC01}" type="slidenum">
              <a:rPr lang="en-US"/>
              <a:pPr>
                <a:defRPr/>
              </a:pPr>
              <a:t>56</a:t>
            </a:fld>
            <a:endParaRPr lang="en-US"/>
          </a:p>
        </p:txBody>
      </p:sp>
      <p:sp>
        <p:nvSpPr>
          <p:cNvPr id="89090" name="Rectangle 2"/>
          <p:cNvSpPr>
            <a:spLocks noGrp="1" noChangeArrowheads="1"/>
          </p:cNvSpPr>
          <p:nvPr>
            <p:ph type="title"/>
          </p:nvPr>
        </p:nvSpPr>
        <p:spPr/>
        <p:txBody>
          <a:bodyPr/>
          <a:lstStyle/>
          <a:p>
            <a:pPr eaLnBrk="1" hangingPunct="1">
              <a:defRPr/>
            </a:pPr>
            <a:r>
              <a:rPr lang="en-US">
                <a:cs typeface="+mj-cs"/>
              </a:rPr>
              <a:t>More Pointer Arithmetic</a:t>
            </a:r>
          </a:p>
        </p:txBody>
      </p:sp>
      <p:sp>
        <p:nvSpPr>
          <p:cNvPr id="89091" name="Rectangle 3"/>
          <p:cNvSpPr>
            <a:spLocks noGrp="1" noChangeArrowheads="1"/>
          </p:cNvSpPr>
          <p:nvPr>
            <p:ph type="body" idx="1"/>
          </p:nvPr>
        </p:nvSpPr>
        <p:spPr>
          <a:xfrm>
            <a:off x="533400" y="2133600"/>
            <a:ext cx="8382000" cy="4114800"/>
          </a:xfrm>
        </p:spPr>
        <p:txBody>
          <a:bodyPr/>
          <a:lstStyle/>
          <a:p>
            <a:pPr eaLnBrk="1" hangingPunct="1">
              <a:defRPr/>
            </a:pPr>
            <a:r>
              <a:rPr lang="en-US">
                <a:cs typeface="+mn-cs"/>
              </a:rPr>
              <a:t>What if </a:t>
            </a:r>
            <a:r>
              <a:rPr lang="en-US">
                <a:latin typeface="Courier New" charset="0"/>
                <a:cs typeface="+mn-cs"/>
              </a:rPr>
              <a:t>a</a:t>
            </a:r>
            <a:r>
              <a:rPr lang="en-US">
                <a:cs typeface="+mn-cs"/>
              </a:rPr>
              <a:t> is a </a:t>
            </a:r>
            <a:r>
              <a:rPr lang="en-US">
                <a:latin typeface="Courier New" charset="0"/>
                <a:cs typeface="+mn-cs"/>
              </a:rPr>
              <a:t>double</a:t>
            </a:r>
            <a:r>
              <a:rPr lang="en-US">
                <a:cs typeface="+mn-cs"/>
              </a:rPr>
              <a:t> array?</a:t>
            </a:r>
          </a:p>
          <a:p>
            <a:pPr eaLnBrk="1" hangingPunct="1">
              <a:defRPr/>
            </a:pPr>
            <a:r>
              <a:rPr lang="en-US">
                <a:cs typeface="+mn-cs"/>
              </a:rPr>
              <a:t>A </a:t>
            </a:r>
            <a:r>
              <a:rPr lang="en-US">
                <a:latin typeface="Courier New" charset="0"/>
                <a:cs typeface="+mn-cs"/>
              </a:rPr>
              <a:t>double</a:t>
            </a:r>
            <a:r>
              <a:rPr lang="en-US">
                <a:cs typeface="+mn-cs"/>
              </a:rPr>
              <a:t> </a:t>
            </a:r>
            <a:r>
              <a:rPr lang="en-US" i="1">
                <a:cs typeface="+mn-cs"/>
              </a:rPr>
              <a:t>may</a:t>
            </a:r>
            <a:r>
              <a:rPr lang="en-US">
                <a:cs typeface="+mn-cs"/>
              </a:rPr>
              <a:t> occupy more memory slots!</a:t>
            </a:r>
          </a:p>
          <a:p>
            <a:pPr lvl="1" eaLnBrk="1" hangingPunct="1">
              <a:defRPr/>
            </a:pPr>
            <a:r>
              <a:rPr lang="en-US"/>
              <a:t>Given </a:t>
            </a:r>
            <a:r>
              <a:rPr lang="en-US" b="1">
                <a:solidFill>
                  <a:srgbClr val="FF1717"/>
                </a:solidFill>
                <a:latin typeface="Courier New" charset="0"/>
              </a:rPr>
              <a:t>double</a:t>
            </a:r>
            <a:r>
              <a:rPr lang="en-US" b="1">
                <a:latin typeface="Courier New" charset="0"/>
              </a:rPr>
              <a:t> *ptr = a;</a:t>
            </a:r>
            <a:endParaRPr lang="en-US" b="1"/>
          </a:p>
          <a:p>
            <a:pPr lvl="1" eaLnBrk="1" hangingPunct="1">
              <a:defRPr/>
            </a:pPr>
            <a:r>
              <a:rPr lang="en-US"/>
              <a:t>What</a:t>
            </a:r>
            <a:r>
              <a:rPr lang="ja-JP" altLang="en-US">
                <a:latin typeface="Arial"/>
              </a:rPr>
              <a:t>’</a:t>
            </a:r>
            <a:r>
              <a:rPr lang="en-US"/>
              <a:t>s </a:t>
            </a:r>
            <a:r>
              <a:rPr lang="en-US" b="1">
                <a:solidFill>
                  <a:srgbClr val="FF1717"/>
                </a:solidFill>
                <a:latin typeface="Courier New" charset="0"/>
              </a:rPr>
              <a:t>ptr + 1</a:t>
            </a:r>
            <a:r>
              <a:rPr lang="en-US"/>
              <a:t> then?</a:t>
            </a:r>
          </a:p>
        </p:txBody>
      </p:sp>
      <p:graphicFrame>
        <p:nvGraphicFramePr>
          <p:cNvPr id="89092" name="Group 4"/>
          <p:cNvGraphicFramePr>
            <a:graphicFrameLocks noGrp="1"/>
          </p:cNvGraphicFramePr>
          <p:nvPr/>
        </p:nvGraphicFramePr>
        <p:xfrm>
          <a:off x="609600" y="4800600"/>
          <a:ext cx="7924800" cy="1584435"/>
        </p:xfrm>
        <a:graphic>
          <a:graphicData uri="http://schemas.openxmlformats.org/drawingml/2006/table">
            <a:tbl>
              <a:tblPr/>
              <a:tblGrid>
                <a:gridCol w="7620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a[0]: 37.9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1004</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 1.23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 3.14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734368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pPr>
              <a:defRPr/>
            </a:pPr>
            <a:fld id="{AA418715-8955-BA4B-832B-B716FB2A0EA2}" type="slidenum">
              <a:rPr lang="en-US"/>
              <a:pPr>
                <a:defRPr/>
              </a:pPr>
              <a:t>57</a:t>
            </a:fld>
            <a:endParaRPr lang="en-US"/>
          </a:p>
        </p:txBody>
      </p:sp>
      <p:sp>
        <p:nvSpPr>
          <p:cNvPr id="77826" name="Rectangle 2"/>
          <p:cNvSpPr>
            <a:spLocks noGrp="1" noChangeArrowheads="1"/>
          </p:cNvSpPr>
          <p:nvPr>
            <p:ph type="title"/>
          </p:nvPr>
        </p:nvSpPr>
        <p:spPr/>
        <p:txBody>
          <a:bodyPr/>
          <a:lstStyle/>
          <a:p>
            <a:pPr eaLnBrk="1" hangingPunct="1">
              <a:defRPr/>
            </a:pPr>
            <a:r>
              <a:rPr lang="en-US">
                <a:cs typeface="+mj-cs"/>
              </a:rPr>
              <a:t>More Pointer Arithmetic</a:t>
            </a:r>
          </a:p>
        </p:txBody>
      </p:sp>
      <p:sp>
        <p:nvSpPr>
          <p:cNvPr id="77827" name="Rectangle 3"/>
          <p:cNvSpPr>
            <a:spLocks noGrp="1" noChangeArrowheads="1"/>
          </p:cNvSpPr>
          <p:nvPr>
            <p:ph type="body" idx="1"/>
          </p:nvPr>
        </p:nvSpPr>
        <p:spPr>
          <a:xfrm>
            <a:off x="533400" y="2133600"/>
            <a:ext cx="8229600" cy="4114800"/>
          </a:xfrm>
        </p:spPr>
        <p:txBody>
          <a:bodyPr/>
          <a:lstStyle/>
          <a:p>
            <a:pPr eaLnBrk="1" hangingPunct="1">
              <a:defRPr/>
            </a:pPr>
            <a:r>
              <a:rPr lang="en-US">
                <a:cs typeface="+mn-cs"/>
              </a:rPr>
              <a:t>Arithmetic operators + and – </a:t>
            </a:r>
            <a:r>
              <a:rPr lang="en-US" i="1">
                <a:cs typeface="+mn-cs"/>
              </a:rPr>
              <a:t>auto-adjust</a:t>
            </a:r>
            <a:r>
              <a:rPr lang="en-US">
                <a:cs typeface="+mn-cs"/>
              </a:rPr>
              <a:t> the address offset</a:t>
            </a:r>
          </a:p>
          <a:p>
            <a:pPr eaLnBrk="1" hangingPunct="1">
              <a:defRPr/>
            </a:pPr>
            <a:r>
              <a:rPr lang="en-US">
                <a:cs typeface="+mn-cs"/>
              </a:rPr>
              <a:t>According to the </a:t>
            </a:r>
            <a:r>
              <a:rPr lang="en-US" i="1">
                <a:cs typeface="+mn-cs"/>
              </a:rPr>
              <a:t>type</a:t>
            </a:r>
            <a:r>
              <a:rPr lang="en-US">
                <a:cs typeface="+mn-cs"/>
              </a:rPr>
              <a:t> of the pointer:</a:t>
            </a:r>
          </a:p>
          <a:p>
            <a:pPr lvl="1" eaLnBrk="1" hangingPunct="1">
              <a:defRPr/>
            </a:pPr>
            <a:r>
              <a:rPr lang="en-US"/>
              <a:t>1000 + </a:t>
            </a:r>
            <a:r>
              <a:rPr lang="en-US">
                <a:solidFill>
                  <a:srgbClr val="FF1717"/>
                </a:solidFill>
              </a:rPr>
              <a:t>sizeof(double)</a:t>
            </a:r>
            <a:r>
              <a:rPr lang="en-US"/>
              <a:t> = 1000 + 4 = 1004</a:t>
            </a:r>
          </a:p>
        </p:txBody>
      </p:sp>
      <p:graphicFrame>
        <p:nvGraphicFramePr>
          <p:cNvPr id="77997" name="Group 173"/>
          <p:cNvGraphicFramePr>
            <a:graphicFrameLocks noGrp="1"/>
          </p:cNvGraphicFramePr>
          <p:nvPr/>
        </p:nvGraphicFramePr>
        <p:xfrm>
          <a:off x="609600" y="4800600"/>
          <a:ext cx="7924800" cy="1584435"/>
        </p:xfrm>
        <a:graphic>
          <a:graphicData uri="http://schemas.openxmlformats.org/drawingml/2006/table">
            <a:tbl>
              <a:tblPr/>
              <a:tblGrid>
                <a:gridCol w="7620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365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Addr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1" i="0" u="none" strike="noStrike" cap="none" normalizeH="0" baseline="0">
                          <a:ln>
                            <a:noFill/>
                          </a:ln>
                          <a:solidFill>
                            <a:schemeClr val="tx1"/>
                          </a:solidFill>
                          <a:effectLst/>
                          <a:latin typeface="Tahoma" charset="0"/>
                          <a:ea typeface="ＭＳ Ｐゴシック" charset="0"/>
                        </a:rPr>
                        <a:t>Content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a[0]: 37.9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rgbClr val="FF1717"/>
                          </a:solidFill>
                          <a:effectLst/>
                          <a:latin typeface="Tahoma" charset="0"/>
                          <a:ea typeface="ＭＳ Ｐゴシック" charset="0"/>
                        </a:rPr>
                        <a:t>1004</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a[1]: 1.23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62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a[2]: 3.14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1009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00833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533400"/>
            <a:ext cx="8229600" cy="715963"/>
          </a:xfrm>
        </p:spPr>
        <p:txBody>
          <a:bodyPr/>
          <a:lstStyle/>
          <a:p>
            <a:pPr eaLnBrk="1" hangingPunct="1">
              <a:defRPr/>
            </a:pPr>
            <a:r>
              <a:rPr lang="en-US" sz="4000">
                <a:cs typeface="+mj-cs"/>
              </a:rPr>
              <a:t>Revisiting scanf()</a:t>
            </a:r>
          </a:p>
        </p:txBody>
      </p:sp>
      <p:sp>
        <p:nvSpPr>
          <p:cNvPr id="26627" name="Rectangle 3"/>
          <p:cNvSpPr>
            <a:spLocks noGrp="1" noChangeArrowheads="1"/>
          </p:cNvSpPr>
          <p:nvPr>
            <p:ph type="body" idx="1"/>
          </p:nvPr>
        </p:nvSpPr>
        <p:spPr>
          <a:xfrm>
            <a:off x="457200" y="1524000"/>
            <a:ext cx="8229600" cy="4876800"/>
          </a:xfrm>
        </p:spPr>
        <p:txBody>
          <a:bodyPr/>
          <a:lstStyle/>
          <a:p>
            <a:pPr eaLnBrk="1" hangingPunct="1">
              <a:defRPr/>
            </a:pPr>
            <a:r>
              <a:rPr lang="en-US" sz="2800">
                <a:cs typeface="+mn-cs"/>
              </a:rPr>
              <a:t>Prototype:</a:t>
            </a:r>
            <a:r>
              <a:rPr lang="en-US" sz="2800" i="1">
                <a:cs typeface="+mn-cs"/>
              </a:rPr>
              <a:t> int scanf(char* str, void*, void*, …);</a:t>
            </a:r>
          </a:p>
          <a:p>
            <a:pPr eaLnBrk="1" hangingPunct="1">
              <a:defRPr/>
            </a:pPr>
            <a:r>
              <a:rPr lang="en-US" sz="2800">
                <a:cs typeface="+mn-cs"/>
              </a:rPr>
              <a:t>What is void*?</a:t>
            </a:r>
          </a:p>
          <a:p>
            <a:pPr lvl="1" eaLnBrk="1" hangingPunct="1">
              <a:defRPr/>
            </a:pPr>
            <a:r>
              <a:rPr lang="en-US" sz="2400"/>
              <a:t>void* is similar to </a:t>
            </a:r>
            <a:r>
              <a:rPr lang="en-US" sz="2400" i="1"/>
              <a:t>object</a:t>
            </a:r>
            <a:r>
              <a:rPr lang="en-US" sz="2400"/>
              <a:t> in Java</a:t>
            </a:r>
          </a:p>
          <a:p>
            <a:pPr lvl="1" eaLnBrk="1" hangingPunct="1">
              <a:defRPr/>
            </a:pPr>
            <a:r>
              <a:rPr lang="en-US" sz="2400"/>
              <a:t>it can point at anything</a:t>
            </a:r>
          </a:p>
          <a:p>
            <a:pPr eaLnBrk="1" hangingPunct="1">
              <a:defRPr/>
            </a:pPr>
            <a:r>
              <a:rPr lang="en-US" sz="2800">
                <a:cs typeface="+mn-cs"/>
              </a:rPr>
              <a:t>Since the data types being passed into scanf can be anything, we need to use void* pointers</a:t>
            </a:r>
          </a:p>
          <a:p>
            <a:pPr eaLnBrk="1" hangingPunct="1">
              <a:defRPr/>
            </a:pPr>
            <a:r>
              <a:rPr lang="en-US" sz="2800">
                <a:cs typeface="+mn-cs"/>
              </a:rPr>
              <a:t>If you want to scan a value into a local variable, you need to pass the address of that variable</a:t>
            </a:r>
          </a:p>
          <a:p>
            <a:pPr lvl="1" eaLnBrk="1" hangingPunct="1">
              <a:defRPr/>
            </a:pPr>
            <a:r>
              <a:rPr lang="en-US" sz="2400"/>
              <a:t>this is the reason for the ampersand (&amp;) in front of the variable</a:t>
            </a:r>
          </a:p>
        </p:txBody>
      </p:sp>
    </p:spTree>
    <p:extLst>
      <p:ext uri="{BB962C8B-B14F-4D97-AF65-F5344CB8AC3E}">
        <p14:creationId xmlns:p14="http://schemas.microsoft.com/office/powerpoint/2010/main" val="2286509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cs typeface="+mj-cs"/>
              </a:rPr>
              <a:t>scanf() Example</a:t>
            </a:r>
          </a:p>
        </p:txBody>
      </p:sp>
      <p:sp>
        <p:nvSpPr>
          <p:cNvPr id="27652" name="Text Box 4"/>
          <p:cNvSpPr txBox="1">
            <a:spLocks noChangeArrowheads="1"/>
          </p:cNvSpPr>
          <p:nvPr/>
        </p:nvSpPr>
        <p:spPr bwMode="auto">
          <a:xfrm>
            <a:off x="898525" y="1636713"/>
            <a:ext cx="49789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#include &lt;stdio.h&gt;</a:t>
            </a:r>
          </a:p>
          <a:p>
            <a:pPr>
              <a:defRPr/>
            </a:pPr>
            <a:endParaRPr lang="en-US">
              <a:cs typeface="+mn-cs"/>
            </a:endParaRPr>
          </a:p>
          <a:p>
            <a:pPr>
              <a:defRPr/>
            </a:pPr>
            <a:r>
              <a:rPr lang="en-US">
                <a:cs typeface="+mn-cs"/>
              </a:rPr>
              <a:t>#define MAX_LINE 80</a:t>
            </a:r>
          </a:p>
          <a:p>
            <a:pPr>
              <a:defRPr/>
            </a:pPr>
            <a:endParaRPr lang="en-US">
              <a:cs typeface="+mn-cs"/>
            </a:endParaRPr>
          </a:p>
          <a:p>
            <a:pPr>
              <a:defRPr/>
            </a:pPr>
            <a:r>
              <a:rPr lang="en-US">
                <a:cs typeface="+mn-cs"/>
              </a:rPr>
              <a:t>int main() {</a:t>
            </a:r>
          </a:p>
          <a:p>
            <a:pPr>
              <a:defRPr/>
            </a:pPr>
            <a:r>
              <a:rPr lang="en-US">
                <a:cs typeface="+mn-cs"/>
              </a:rPr>
              <a:t>   char *student = malloc(MAX_LINE * sizeof(char));</a:t>
            </a:r>
          </a:p>
          <a:p>
            <a:pPr>
              <a:defRPr/>
            </a:pPr>
            <a:r>
              <a:rPr lang="en-US">
                <a:cs typeface="+mn-cs"/>
              </a:rPr>
              <a:t>   int grade;</a:t>
            </a:r>
          </a:p>
          <a:p>
            <a:pPr>
              <a:defRPr/>
            </a:pPr>
            <a:endParaRPr lang="en-US">
              <a:cs typeface="+mn-cs"/>
            </a:endParaRPr>
          </a:p>
          <a:p>
            <a:pPr>
              <a:defRPr/>
            </a:pPr>
            <a:r>
              <a:rPr lang="en-US">
                <a:cs typeface="+mn-cs"/>
              </a:rPr>
              <a:t>   printf(</a:t>
            </a:r>
            <a:r>
              <a:rPr lang="ja-JP" altLang="en-US">
                <a:latin typeface="Arial"/>
                <a:cs typeface="+mn-cs"/>
              </a:rPr>
              <a:t>“</a:t>
            </a:r>
            <a:r>
              <a:rPr lang="en-US">
                <a:cs typeface="+mn-cs"/>
              </a:rPr>
              <a:t>Enter student</a:t>
            </a:r>
            <a:r>
              <a:rPr lang="ja-JP" altLang="en-US">
                <a:latin typeface="Arial"/>
                <a:cs typeface="+mn-cs"/>
              </a:rPr>
              <a:t>’</a:t>
            </a:r>
            <a:r>
              <a:rPr lang="en-US">
                <a:cs typeface="+mn-cs"/>
              </a:rPr>
              <a:t>s name: </a:t>
            </a:r>
            <a:r>
              <a:rPr lang="ja-JP" altLang="en-US">
                <a:latin typeface="Arial"/>
                <a:cs typeface="+mn-cs"/>
              </a:rPr>
              <a:t>“</a:t>
            </a:r>
            <a:r>
              <a:rPr lang="en-US">
                <a:cs typeface="+mn-cs"/>
              </a:rPr>
              <a:t>);</a:t>
            </a:r>
          </a:p>
          <a:p>
            <a:pPr>
              <a:defRPr/>
            </a:pPr>
            <a:r>
              <a:rPr lang="en-US">
                <a:cs typeface="+mn-cs"/>
              </a:rPr>
              <a:t>   scanf(</a:t>
            </a:r>
            <a:r>
              <a:rPr lang="ja-JP" altLang="en-US">
                <a:latin typeface="Arial"/>
                <a:cs typeface="+mn-cs"/>
              </a:rPr>
              <a:t>“</a:t>
            </a:r>
            <a:r>
              <a:rPr lang="en-US">
                <a:cs typeface="+mn-cs"/>
              </a:rPr>
              <a:t>%s</a:t>
            </a:r>
            <a:r>
              <a:rPr lang="ja-JP" altLang="en-US">
                <a:latin typeface="Arial"/>
                <a:cs typeface="+mn-cs"/>
              </a:rPr>
              <a:t>”</a:t>
            </a:r>
            <a:r>
              <a:rPr lang="en-US">
                <a:cs typeface="+mn-cs"/>
              </a:rPr>
              <a:t>, student);</a:t>
            </a:r>
          </a:p>
          <a:p>
            <a:pPr>
              <a:defRPr/>
            </a:pPr>
            <a:r>
              <a:rPr lang="en-US">
                <a:cs typeface="+mn-cs"/>
              </a:rPr>
              <a:t>   printf(</a:t>
            </a:r>
            <a:r>
              <a:rPr lang="ja-JP" altLang="en-US">
                <a:latin typeface="Arial"/>
                <a:cs typeface="+mn-cs"/>
              </a:rPr>
              <a:t>“</a:t>
            </a:r>
            <a:r>
              <a:rPr lang="en-US">
                <a:cs typeface="+mn-cs"/>
              </a:rPr>
              <a:t>Enter student</a:t>
            </a:r>
            <a:r>
              <a:rPr lang="ja-JP" altLang="en-US">
                <a:latin typeface="Arial"/>
                <a:cs typeface="+mn-cs"/>
              </a:rPr>
              <a:t>’</a:t>
            </a:r>
            <a:r>
              <a:rPr lang="en-US">
                <a:cs typeface="+mn-cs"/>
              </a:rPr>
              <a:t>s grade: </a:t>
            </a:r>
            <a:r>
              <a:rPr lang="ja-JP" altLang="en-US">
                <a:latin typeface="Arial"/>
                <a:cs typeface="+mn-cs"/>
              </a:rPr>
              <a:t>“</a:t>
            </a:r>
            <a:r>
              <a:rPr lang="en-US">
                <a:cs typeface="+mn-cs"/>
              </a:rPr>
              <a:t>);</a:t>
            </a:r>
          </a:p>
          <a:p>
            <a:pPr>
              <a:defRPr/>
            </a:pPr>
            <a:r>
              <a:rPr lang="en-US">
                <a:cs typeface="+mn-cs"/>
              </a:rPr>
              <a:t>   scanf(</a:t>
            </a:r>
            <a:r>
              <a:rPr lang="ja-JP" altLang="en-US">
                <a:latin typeface="Arial"/>
                <a:cs typeface="+mn-cs"/>
              </a:rPr>
              <a:t>“</a:t>
            </a:r>
            <a:r>
              <a:rPr lang="en-US">
                <a:cs typeface="+mn-cs"/>
              </a:rPr>
              <a:t>%d</a:t>
            </a:r>
            <a:r>
              <a:rPr lang="ja-JP" altLang="en-US">
                <a:latin typeface="Arial"/>
                <a:cs typeface="+mn-cs"/>
              </a:rPr>
              <a:t>”</a:t>
            </a:r>
            <a:r>
              <a:rPr lang="en-US">
                <a:cs typeface="+mn-cs"/>
              </a:rPr>
              <a:t>, &amp;grade);</a:t>
            </a:r>
          </a:p>
          <a:p>
            <a:pPr>
              <a:defRPr/>
            </a:pPr>
            <a:r>
              <a:rPr lang="en-US">
                <a:cs typeface="+mn-cs"/>
              </a:rPr>
              <a:t>   printf(</a:t>
            </a:r>
            <a:r>
              <a:rPr lang="ja-JP" altLang="en-US">
                <a:latin typeface="Arial"/>
                <a:cs typeface="+mn-cs"/>
              </a:rPr>
              <a:t>“</a:t>
            </a:r>
            <a:r>
              <a:rPr lang="en-US">
                <a:cs typeface="+mn-cs"/>
              </a:rPr>
              <a:t>%s received a %d\n</a:t>
            </a:r>
            <a:r>
              <a:rPr lang="ja-JP" altLang="en-US">
                <a:latin typeface="Arial"/>
                <a:cs typeface="+mn-cs"/>
              </a:rPr>
              <a:t>”</a:t>
            </a:r>
            <a:r>
              <a:rPr lang="en-US">
                <a:cs typeface="+mn-cs"/>
              </a:rPr>
              <a:t>, student, grade);</a:t>
            </a:r>
          </a:p>
          <a:p>
            <a:pPr>
              <a:defRPr/>
            </a:pPr>
            <a:r>
              <a:rPr lang="en-US">
                <a:cs typeface="+mn-cs"/>
              </a:rPr>
              <a:t>   free(student);</a:t>
            </a:r>
          </a:p>
          <a:p>
            <a:pPr>
              <a:defRPr/>
            </a:pPr>
            <a:endParaRPr lang="en-US">
              <a:cs typeface="+mn-cs"/>
            </a:endParaRPr>
          </a:p>
          <a:p>
            <a:pPr>
              <a:defRPr/>
            </a:pPr>
            <a:r>
              <a:rPr lang="en-US">
                <a:cs typeface="+mn-cs"/>
              </a:rPr>
              <a:t>   return 0;</a:t>
            </a:r>
          </a:p>
          <a:p>
            <a:pPr>
              <a:defRPr/>
            </a:pPr>
            <a:r>
              <a:rPr lang="en-US">
                <a:cs typeface="+mn-cs"/>
              </a:rPr>
              <a:t>}</a:t>
            </a:r>
          </a:p>
        </p:txBody>
      </p:sp>
      <p:sp>
        <p:nvSpPr>
          <p:cNvPr id="27653" name="Text Box 5"/>
          <p:cNvSpPr txBox="1">
            <a:spLocks noChangeArrowheads="1"/>
          </p:cNvSpPr>
          <p:nvPr/>
        </p:nvSpPr>
        <p:spPr bwMode="auto">
          <a:xfrm>
            <a:off x="685800" y="3048000"/>
            <a:ext cx="3111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a:p>
            <a:pPr>
              <a:defRPr/>
            </a:pPr>
            <a:r>
              <a:rPr lang="en-US">
                <a:cs typeface="+mn-cs"/>
              </a:rPr>
              <a:t>2</a:t>
            </a:r>
          </a:p>
          <a:p>
            <a:pPr>
              <a:defRPr/>
            </a:pPr>
            <a:endParaRPr lang="en-US">
              <a:cs typeface="+mn-cs"/>
            </a:endParaRPr>
          </a:p>
          <a:p>
            <a:pPr>
              <a:defRPr/>
            </a:pPr>
            <a:endParaRPr lang="en-US">
              <a:cs typeface="+mn-cs"/>
            </a:endParaRPr>
          </a:p>
          <a:p>
            <a:pPr>
              <a:defRPr/>
            </a:pPr>
            <a:r>
              <a:rPr lang="en-US">
                <a:cs typeface="+mn-cs"/>
              </a:rPr>
              <a:t>3</a:t>
            </a:r>
          </a:p>
          <a:p>
            <a:pPr>
              <a:defRPr/>
            </a:pPr>
            <a:endParaRPr lang="en-US">
              <a:cs typeface="+mn-cs"/>
            </a:endParaRPr>
          </a:p>
          <a:p>
            <a:pPr>
              <a:defRPr/>
            </a:pPr>
            <a:r>
              <a:rPr lang="en-US">
                <a:cs typeface="+mn-cs"/>
              </a:rPr>
              <a:t>4</a:t>
            </a:r>
          </a:p>
          <a:p>
            <a:pPr>
              <a:defRPr/>
            </a:pPr>
            <a:endParaRPr lang="en-US">
              <a:cs typeface="+mn-cs"/>
            </a:endParaRPr>
          </a:p>
          <a:p>
            <a:pPr>
              <a:defRPr/>
            </a:pPr>
            <a:r>
              <a:rPr lang="en-US">
                <a:cs typeface="+mn-cs"/>
              </a:rPr>
              <a:t>5</a:t>
            </a:r>
          </a:p>
        </p:txBody>
      </p:sp>
    </p:spTree>
    <p:extLst>
      <p:ext uri="{BB962C8B-B14F-4D97-AF65-F5344CB8AC3E}">
        <p14:creationId xmlns:p14="http://schemas.microsoft.com/office/powerpoint/2010/main" val="375555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lstStyle/>
          <a:p>
            <a:pPr eaLnBrk="1" hangingPunct="1">
              <a:defRPr/>
            </a:pPr>
            <a:r>
              <a:rPr lang="en-US" sz="4000">
                <a:cs typeface="+mj-cs"/>
              </a:rPr>
              <a:t>The Stack</a:t>
            </a:r>
          </a:p>
        </p:txBody>
      </p:sp>
      <p:sp>
        <p:nvSpPr>
          <p:cNvPr id="3075" name="Rectangle 3"/>
          <p:cNvSpPr>
            <a:spLocks noGrp="1" noChangeArrowheads="1"/>
          </p:cNvSpPr>
          <p:nvPr>
            <p:ph type="body" idx="1"/>
          </p:nvPr>
        </p:nvSpPr>
        <p:spPr>
          <a:xfrm>
            <a:off x="457200" y="1219200"/>
            <a:ext cx="8229600" cy="4906963"/>
          </a:xfrm>
        </p:spPr>
        <p:txBody>
          <a:bodyPr/>
          <a:lstStyle/>
          <a:p>
            <a:pPr eaLnBrk="1" hangingPunct="1">
              <a:lnSpc>
                <a:spcPct val="90000"/>
              </a:lnSpc>
              <a:defRPr/>
            </a:pPr>
            <a:r>
              <a:rPr lang="en-US">
                <a:cs typeface="+mn-cs"/>
              </a:rPr>
              <a:t>The stack is the place where all local variables are stored</a:t>
            </a:r>
          </a:p>
          <a:p>
            <a:pPr lvl="1" eaLnBrk="1" hangingPunct="1">
              <a:lnSpc>
                <a:spcPct val="90000"/>
              </a:lnSpc>
              <a:defRPr/>
            </a:pPr>
            <a:r>
              <a:rPr lang="en-US"/>
              <a:t>a local variable is declared in some scope</a:t>
            </a:r>
          </a:p>
          <a:p>
            <a:pPr lvl="1" eaLnBrk="1" hangingPunct="1">
              <a:lnSpc>
                <a:spcPct val="90000"/>
              </a:lnSpc>
              <a:defRPr/>
            </a:pPr>
            <a:r>
              <a:rPr lang="en-US"/>
              <a:t>Example</a:t>
            </a:r>
          </a:p>
          <a:p>
            <a:pPr lvl="1" eaLnBrk="1" hangingPunct="1">
              <a:lnSpc>
                <a:spcPct val="90000"/>
              </a:lnSpc>
              <a:buFontTx/>
              <a:buNone/>
              <a:defRPr/>
            </a:pPr>
            <a:r>
              <a:rPr lang="en-US"/>
              <a:t>		   </a:t>
            </a:r>
            <a:r>
              <a:rPr lang="en-US" sz="2000"/>
              <a:t>int x;  // creates the variable x on the stack</a:t>
            </a:r>
          </a:p>
          <a:p>
            <a:pPr eaLnBrk="1" hangingPunct="1">
              <a:lnSpc>
                <a:spcPct val="90000"/>
              </a:lnSpc>
              <a:defRPr/>
            </a:pPr>
            <a:r>
              <a:rPr lang="en-US">
                <a:cs typeface="+mn-cs"/>
              </a:rPr>
              <a:t>As soon as the scope ends, all local variables declared in that scope end</a:t>
            </a:r>
          </a:p>
          <a:p>
            <a:pPr lvl="1" eaLnBrk="1" hangingPunct="1">
              <a:lnSpc>
                <a:spcPct val="90000"/>
              </a:lnSpc>
              <a:defRPr/>
            </a:pPr>
            <a:r>
              <a:rPr lang="en-US"/>
              <a:t>the variable name and its space are gone</a:t>
            </a:r>
          </a:p>
          <a:p>
            <a:pPr lvl="1" eaLnBrk="1" hangingPunct="1">
              <a:lnSpc>
                <a:spcPct val="90000"/>
              </a:lnSpc>
              <a:defRPr/>
            </a:pPr>
            <a:r>
              <a:rPr lang="en-US"/>
              <a:t>this happens implicitly – the user has no control over it</a:t>
            </a:r>
          </a:p>
        </p:txBody>
      </p:sp>
    </p:spTree>
    <p:extLst>
      <p:ext uri="{BB962C8B-B14F-4D97-AF65-F5344CB8AC3E}">
        <p14:creationId xmlns:p14="http://schemas.microsoft.com/office/powerpoint/2010/main" val="2896276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lang="en-US">
                <a:cs typeface="+mj-cs"/>
              </a:rPr>
              <a:t>scanf() Example</a:t>
            </a:r>
          </a:p>
        </p:txBody>
      </p:sp>
      <p:sp>
        <p:nvSpPr>
          <p:cNvPr id="28677" name="Line 5"/>
          <p:cNvSpPr>
            <a:spLocks noChangeShapeType="1"/>
          </p:cNvSpPr>
          <p:nvPr/>
        </p:nvSpPr>
        <p:spPr bwMode="auto">
          <a:xfrm>
            <a:off x="1387475" y="18684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78" name="Line 6"/>
          <p:cNvSpPr>
            <a:spLocks noChangeShapeType="1"/>
          </p:cNvSpPr>
          <p:nvPr/>
        </p:nvSpPr>
        <p:spPr bwMode="auto">
          <a:xfrm flipV="1">
            <a:off x="1387475" y="43830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79" name="Line 7"/>
          <p:cNvSpPr>
            <a:spLocks noChangeShapeType="1"/>
          </p:cNvSpPr>
          <p:nvPr/>
        </p:nvSpPr>
        <p:spPr bwMode="auto">
          <a:xfrm>
            <a:off x="2911475" y="18684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0" name="Freeform 8"/>
          <p:cNvSpPr>
            <a:spLocks/>
          </p:cNvSpPr>
          <p:nvPr/>
        </p:nvSpPr>
        <p:spPr bwMode="auto">
          <a:xfrm>
            <a:off x="5448300" y="3638550"/>
            <a:ext cx="2960688" cy="2090738"/>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1" name="Text Box 9"/>
          <p:cNvSpPr txBox="1">
            <a:spLocks noChangeArrowheads="1"/>
          </p:cNvSpPr>
          <p:nvPr/>
        </p:nvSpPr>
        <p:spPr bwMode="auto">
          <a:xfrm>
            <a:off x="1768475" y="156368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28682" name="Text Box 10"/>
          <p:cNvSpPr txBox="1">
            <a:spLocks noChangeArrowheads="1"/>
          </p:cNvSpPr>
          <p:nvPr/>
        </p:nvSpPr>
        <p:spPr bwMode="auto">
          <a:xfrm>
            <a:off x="6477000" y="32004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sp>
        <p:nvSpPr>
          <p:cNvPr id="28683" name="Rectangle 11"/>
          <p:cNvSpPr>
            <a:spLocks noChangeArrowheads="1"/>
          </p:cNvSpPr>
          <p:nvPr/>
        </p:nvSpPr>
        <p:spPr bwMode="auto">
          <a:xfrm>
            <a:off x="1616075" y="3697288"/>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684" name="Rectangle 12"/>
          <p:cNvSpPr>
            <a:spLocks noChangeArrowheads="1"/>
          </p:cNvSpPr>
          <p:nvPr/>
        </p:nvSpPr>
        <p:spPr bwMode="auto">
          <a:xfrm>
            <a:off x="1616075" y="2859088"/>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686" name="Text Box 14"/>
          <p:cNvSpPr txBox="1">
            <a:spLocks noChangeArrowheads="1"/>
          </p:cNvSpPr>
          <p:nvPr/>
        </p:nvSpPr>
        <p:spPr bwMode="auto">
          <a:xfrm>
            <a:off x="1616075" y="31638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grade</a:t>
            </a:r>
          </a:p>
        </p:txBody>
      </p:sp>
      <p:sp>
        <p:nvSpPr>
          <p:cNvPr id="28687" name="Text Box 15"/>
          <p:cNvSpPr txBox="1">
            <a:spLocks noChangeArrowheads="1"/>
          </p:cNvSpPr>
          <p:nvPr/>
        </p:nvSpPr>
        <p:spPr bwMode="auto">
          <a:xfrm>
            <a:off x="1539875" y="40020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student</a:t>
            </a:r>
          </a:p>
        </p:txBody>
      </p:sp>
      <p:grpSp>
        <p:nvGrpSpPr>
          <p:cNvPr id="22540" name="Group 22"/>
          <p:cNvGrpSpPr>
            <a:grpSpLocks/>
          </p:cNvGrpSpPr>
          <p:nvPr/>
        </p:nvGrpSpPr>
        <p:grpSpPr bwMode="auto">
          <a:xfrm>
            <a:off x="701675" y="2782888"/>
            <a:ext cx="533400" cy="533400"/>
            <a:chOff x="3936" y="1728"/>
            <a:chExt cx="336" cy="336"/>
          </a:xfrm>
        </p:grpSpPr>
        <p:sp>
          <p:nvSpPr>
            <p:cNvPr id="28695" name="Oval 23"/>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696" name="Text Box 24"/>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grpSp>
      <p:sp>
        <p:nvSpPr>
          <p:cNvPr id="28697" name="Line 25"/>
          <p:cNvSpPr>
            <a:spLocks noChangeShapeType="1"/>
          </p:cNvSpPr>
          <p:nvPr/>
        </p:nvSpPr>
        <p:spPr bwMode="auto">
          <a:xfrm>
            <a:off x="1235075" y="308768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2542" name="Group 26"/>
          <p:cNvGrpSpPr>
            <a:grpSpLocks/>
          </p:cNvGrpSpPr>
          <p:nvPr/>
        </p:nvGrpSpPr>
        <p:grpSpPr bwMode="auto">
          <a:xfrm>
            <a:off x="4130675" y="5068888"/>
            <a:ext cx="533400" cy="533400"/>
            <a:chOff x="3936" y="1728"/>
            <a:chExt cx="336" cy="336"/>
          </a:xfrm>
        </p:grpSpPr>
        <p:sp>
          <p:nvSpPr>
            <p:cNvPr id="28699" name="Oval 27"/>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00" name="Text Box 28"/>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grpSp>
      <p:sp>
        <p:nvSpPr>
          <p:cNvPr id="28706" name="Text Box 34"/>
          <p:cNvSpPr txBox="1">
            <a:spLocks noChangeArrowheads="1"/>
          </p:cNvSpPr>
          <p:nvPr/>
        </p:nvSpPr>
        <p:spPr bwMode="auto">
          <a:xfrm>
            <a:off x="1828800" y="2895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sp>
        <p:nvSpPr>
          <p:cNvPr id="28708" name="Text Box 36"/>
          <p:cNvSpPr txBox="1">
            <a:spLocks noChangeArrowheads="1"/>
          </p:cNvSpPr>
          <p:nvPr/>
        </p:nvSpPr>
        <p:spPr bwMode="auto">
          <a:xfrm>
            <a:off x="1616075" y="36972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grpSp>
        <p:nvGrpSpPr>
          <p:cNvPr id="22545" name="Group 37"/>
          <p:cNvGrpSpPr>
            <a:grpSpLocks/>
          </p:cNvGrpSpPr>
          <p:nvPr/>
        </p:nvGrpSpPr>
        <p:grpSpPr bwMode="auto">
          <a:xfrm>
            <a:off x="3597275" y="2249488"/>
            <a:ext cx="533400" cy="533400"/>
            <a:chOff x="3936" y="1728"/>
            <a:chExt cx="336" cy="336"/>
          </a:xfrm>
        </p:grpSpPr>
        <p:sp>
          <p:nvSpPr>
            <p:cNvPr id="28710" name="Oval 3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11" name="Text Box 3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grpSp>
      <p:sp>
        <p:nvSpPr>
          <p:cNvPr id="28712" name="Line 40"/>
          <p:cNvSpPr>
            <a:spLocks noChangeShapeType="1"/>
          </p:cNvSpPr>
          <p:nvPr/>
        </p:nvSpPr>
        <p:spPr bwMode="auto">
          <a:xfrm flipH="1">
            <a:off x="2149475" y="2554288"/>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0" name="Rectangle 68"/>
          <p:cNvSpPr>
            <a:spLocks noChangeArrowheads="1"/>
          </p:cNvSpPr>
          <p:nvPr/>
        </p:nvSpPr>
        <p:spPr bwMode="auto">
          <a:xfrm>
            <a:off x="5883275" y="4840288"/>
            <a:ext cx="2209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41" name="Text Box 69"/>
          <p:cNvSpPr txBox="1">
            <a:spLocks noChangeArrowheads="1"/>
          </p:cNvSpPr>
          <p:nvPr/>
        </p:nvSpPr>
        <p:spPr bwMode="auto">
          <a:xfrm>
            <a:off x="5654675" y="52212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28742" name="Line 70"/>
          <p:cNvSpPr>
            <a:spLocks noChangeShapeType="1"/>
          </p:cNvSpPr>
          <p:nvPr/>
        </p:nvSpPr>
        <p:spPr bwMode="auto">
          <a:xfrm>
            <a:off x="61118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3" name="Line 71"/>
          <p:cNvSpPr>
            <a:spLocks noChangeShapeType="1"/>
          </p:cNvSpPr>
          <p:nvPr/>
        </p:nvSpPr>
        <p:spPr bwMode="auto">
          <a:xfrm>
            <a:off x="63404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4" name="Line 72"/>
          <p:cNvSpPr>
            <a:spLocks noChangeShapeType="1"/>
          </p:cNvSpPr>
          <p:nvPr/>
        </p:nvSpPr>
        <p:spPr bwMode="auto">
          <a:xfrm>
            <a:off x="65690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5" name="Line 73"/>
          <p:cNvSpPr>
            <a:spLocks noChangeShapeType="1"/>
          </p:cNvSpPr>
          <p:nvPr/>
        </p:nvSpPr>
        <p:spPr bwMode="auto">
          <a:xfrm>
            <a:off x="67976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6" name="Line 74"/>
          <p:cNvSpPr>
            <a:spLocks noChangeShapeType="1"/>
          </p:cNvSpPr>
          <p:nvPr/>
        </p:nvSpPr>
        <p:spPr bwMode="auto">
          <a:xfrm>
            <a:off x="76358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7" name="Line 75"/>
          <p:cNvSpPr>
            <a:spLocks noChangeShapeType="1"/>
          </p:cNvSpPr>
          <p:nvPr/>
        </p:nvSpPr>
        <p:spPr bwMode="auto">
          <a:xfrm>
            <a:off x="7864475" y="4840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48" name="Text Box 76"/>
          <p:cNvSpPr txBox="1">
            <a:spLocks noChangeArrowheads="1"/>
          </p:cNvSpPr>
          <p:nvPr/>
        </p:nvSpPr>
        <p:spPr bwMode="auto">
          <a:xfrm>
            <a:off x="6873875" y="4611688"/>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200" b="1">
                <a:cs typeface="+mn-cs"/>
              </a:rPr>
              <a:t>. . .</a:t>
            </a:r>
          </a:p>
        </p:txBody>
      </p:sp>
      <p:sp>
        <p:nvSpPr>
          <p:cNvPr id="28749" name="Text Box 77"/>
          <p:cNvSpPr txBox="1">
            <a:spLocks noChangeArrowheads="1"/>
          </p:cNvSpPr>
          <p:nvPr/>
        </p:nvSpPr>
        <p:spPr bwMode="auto">
          <a:xfrm>
            <a:off x="5883275" y="45354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0</a:t>
            </a:r>
          </a:p>
        </p:txBody>
      </p:sp>
      <p:sp>
        <p:nvSpPr>
          <p:cNvPr id="28750" name="Text Box 78"/>
          <p:cNvSpPr txBox="1">
            <a:spLocks noChangeArrowheads="1"/>
          </p:cNvSpPr>
          <p:nvPr/>
        </p:nvSpPr>
        <p:spPr bwMode="auto">
          <a:xfrm>
            <a:off x="6111875" y="45354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1</a:t>
            </a:r>
          </a:p>
        </p:txBody>
      </p:sp>
      <p:sp>
        <p:nvSpPr>
          <p:cNvPr id="28751" name="Text Box 79"/>
          <p:cNvSpPr txBox="1">
            <a:spLocks noChangeArrowheads="1"/>
          </p:cNvSpPr>
          <p:nvPr/>
        </p:nvSpPr>
        <p:spPr bwMode="auto">
          <a:xfrm>
            <a:off x="6340475" y="45354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2</a:t>
            </a:r>
          </a:p>
        </p:txBody>
      </p:sp>
      <p:sp>
        <p:nvSpPr>
          <p:cNvPr id="28752" name="Text Box 80"/>
          <p:cNvSpPr txBox="1">
            <a:spLocks noChangeArrowheads="1"/>
          </p:cNvSpPr>
          <p:nvPr/>
        </p:nvSpPr>
        <p:spPr bwMode="auto">
          <a:xfrm>
            <a:off x="6569075" y="45354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3</a:t>
            </a:r>
          </a:p>
        </p:txBody>
      </p:sp>
      <p:sp>
        <p:nvSpPr>
          <p:cNvPr id="28753" name="Text Box 81"/>
          <p:cNvSpPr txBox="1">
            <a:spLocks noChangeArrowheads="1"/>
          </p:cNvSpPr>
          <p:nvPr/>
        </p:nvSpPr>
        <p:spPr bwMode="auto">
          <a:xfrm>
            <a:off x="7559675" y="4535488"/>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78</a:t>
            </a:r>
          </a:p>
        </p:txBody>
      </p:sp>
      <p:sp>
        <p:nvSpPr>
          <p:cNvPr id="28754" name="Text Box 82"/>
          <p:cNvSpPr txBox="1">
            <a:spLocks noChangeArrowheads="1"/>
          </p:cNvSpPr>
          <p:nvPr/>
        </p:nvSpPr>
        <p:spPr bwMode="auto">
          <a:xfrm>
            <a:off x="7864475" y="4535488"/>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79</a:t>
            </a:r>
          </a:p>
        </p:txBody>
      </p:sp>
      <p:sp>
        <p:nvSpPr>
          <p:cNvPr id="28755" name="Text Box 83"/>
          <p:cNvSpPr txBox="1">
            <a:spLocks noChangeArrowheads="1"/>
          </p:cNvSpPr>
          <p:nvPr/>
        </p:nvSpPr>
        <p:spPr bwMode="auto">
          <a:xfrm>
            <a:off x="5883275" y="484028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P</a:t>
            </a:r>
          </a:p>
        </p:txBody>
      </p:sp>
      <p:sp>
        <p:nvSpPr>
          <p:cNvPr id="28756" name="Text Box 84"/>
          <p:cNvSpPr txBox="1">
            <a:spLocks noChangeArrowheads="1"/>
          </p:cNvSpPr>
          <p:nvPr/>
        </p:nvSpPr>
        <p:spPr bwMode="auto">
          <a:xfrm>
            <a:off x="6111875" y="48402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a</a:t>
            </a:r>
          </a:p>
        </p:txBody>
      </p:sp>
      <p:sp>
        <p:nvSpPr>
          <p:cNvPr id="28757" name="Text Box 85"/>
          <p:cNvSpPr txBox="1">
            <a:spLocks noChangeArrowheads="1"/>
          </p:cNvSpPr>
          <p:nvPr/>
        </p:nvSpPr>
        <p:spPr bwMode="auto">
          <a:xfrm>
            <a:off x="6340475" y="4840288"/>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t</a:t>
            </a:r>
          </a:p>
        </p:txBody>
      </p:sp>
      <p:sp>
        <p:nvSpPr>
          <p:cNvPr id="28758" name="Text Box 86"/>
          <p:cNvSpPr txBox="1">
            <a:spLocks noChangeArrowheads="1"/>
          </p:cNvSpPr>
          <p:nvPr/>
        </p:nvSpPr>
        <p:spPr bwMode="auto">
          <a:xfrm>
            <a:off x="6492875" y="4840288"/>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\0</a:t>
            </a:r>
          </a:p>
        </p:txBody>
      </p:sp>
      <p:grpSp>
        <p:nvGrpSpPr>
          <p:cNvPr id="22566" name="Group 87"/>
          <p:cNvGrpSpPr>
            <a:grpSpLocks/>
          </p:cNvGrpSpPr>
          <p:nvPr/>
        </p:nvGrpSpPr>
        <p:grpSpPr bwMode="auto">
          <a:xfrm>
            <a:off x="3978275" y="3468688"/>
            <a:ext cx="533400" cy="533400"/>
            <a:chOff x="3936" y="1728"/>
            <a:chExt cx="336" cy="336"/>
          </a:xfrm>
        </p:grpSpPr>
        <p:sp>
          <p:nvSpPr>
            <p:cNvPr id="28760" name="Oval 8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61" name="Text Box 8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grpSp>
      <p:sp>
        <p:nvSpPr>
          <p:cNvPr id="28762" name="Line 90"/>
          <p:cNvSpPr>
            <a:spLocks noChangeShapeType="1"/>
          </p:cNvSpPr>
          <p:nvPr/>
        </p:nvSpPr>
        <p:spPr bwMode="auto">
          <a:xfrm flipH="1">
            <a:off x="2378075" y="3773488"/>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63" name="Line 91"/>
          <p:cNvSpPr>
            <a:spLocks noChangeShapeType="1"/>
          </p:cNvSpPr>
          <p:nvPr/>
        </p:nvSpPr>
        <p:spPr bwMode="auto">
          <a:xfrm>
            <a:off x="4511675" y="3773488"/>
            <a:ext cx="1371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64" name="Line 92"/>
          <p:cNvSpPr>
            <a:spLocks noChangeShapeType="1"/>
          </p:cNvSpPr>
          <p:nvPr/>
        </p:nvSpPr>
        <p:spPr bwMode="auto">
          <a:xfrm flipH="1">
            <a:off x="2149475" y="3621088"/>
            <a:ext cx="1828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65" name="Line 93"/>
          <p:cNvSpPr>
            <a:spLocks noChangeShapeType="1"/>
          </p:cNvSpPr>
          <p:nvPr/>
        </p:nvSpPr>
        <p:spPr bwMode="auto">
          <a:xfrm flipV="1">
            <a:off x="4664075" y="5145088"/>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2533929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792162"/>
          </a:xfrm>
        </p:spPr>
        <p:txBody>
          <a:bodyPr/>
          <a:lstStyle/>
          <a:p>
            <a:pPr eaLnBrk="1" hangingPunct="1">
              <a:defRPr/>
            </a:pPr>
            <a:r>
              <a:rPr lang="en-US">
                <a:cs typeface="+mj-cs"/>
              </a:rPr>
              <a:t>scanf() Example</a:t>
            </a:r>
          </a:p>
        </p:txBody>
      </p:sp>
      <p:sp>
        <p:nvSpPr>
          <p:cNvPr id="30723" name="Rectangle 3"/>
          <p:cNvSpPr>
            <a:spLocks noGrp="1" noChangeArrowheads="1"/>
          </p:cNvSpPr>
          <p:nvPr>
            <p:ph type="body" idx="1"/>
          </p:nvPr>
        </p:nvSpPr>
        <p:spPr>
          <a:xfrm>
            <a:off x="457200" y="1219200"/>
            <a:ext cx="8229600" cy="5257800"/>
          </a:xfrm>
        </p:spPr>
        <p:txBody>
          <a:bodyPr/>
          <a:lstStyle/>
          <a:p>
            <a:pPr marL="609600" indent="-609600" eaLnBrk="1" hangingPunct="1">
              <a:lnSpc>
                <a:spcPct val="80000"/>
              </a:lnSpc>
              <a:buFontTx/>
              <a:buAutoNum type="arabicPeriod"/>
              <a:defRPr/>
            </a:pPr>
            <a:r>
              <a:rPr lang="en-US" sz="2800">
                <a:cs typeface="+mn-cs"/>
              </a:rPr>
              <a:t>In one line, declare the pointer variable (gets placed on the stack), allocate memory on the heap, and set the value of the pointer variable equal to the starting address on the heap.</a:t>
            </a:r>
          </a:p>
          <a:p>
            <a:pPr marL="609600" indent="-609600" eaLnBrk="1" hangingPunct="1">
              <a:lnSpc>
                <a:spcPct val="80000"/>
              </a:lnSpc>
              <a:buFontTx/>
              <a:buAutoNum type="arabicPeriod"/>
              <a:defRPr/>
            </a:pPr>
            <a:r>
              <a:rPr lang="en-US" sz="2800">
                <a:cs typeface="+mn-cs"/>
              </a:rPr>
              <a:t>Create the local variable grade on the heap.</a:t>
            </a:r>
          </a:p>
          <a:p>
            <a:pPr marL="609600" indent="-609600" eaLnBrk="1" hangingPunct="1">
              <a:lnSpc>
                <a:spcPct val="80000"/>
              </a:lnSpc>
              <a:buFontTx/>
              <a:buAutoNum type="arabicPeriod"/>
              <a:defRPr/>
            </a:pPr>
            <a:r>
              <a:rPr lang="en-US" sz="2800">
                <a:cs typeface="+mn-cs"/>
              </a:rPr>
              <a:t>Read a value from the user into the space on the heap – beginning at the address indicated by the pointer variable on the stack.</a:t>
            </a:r>
          </a:p>
          <a:p>
            <a:pPr marL="609600" indent="-609600" eaLnBrk="1" hangingPunct="1">
              <a:lnSpc>
                <a:spcPct val="80000"/>
              </a:lnSpc>
              <a:buFontTx/>
              <a:buAutoNum type="arabicPeriod"/>
              <a:defRPr/>
            </a:pPr>
            <a:r>
              <a:rPr lang="en-US" sz="2800">
                <a:cs typeface="+mn-cs"/>
              </a:rPr>
              <a:t>Read a value from the user into the address referred to by the address of grade.</a:t>
            </a:r>
          </a:p>
          <a:p>
            <a:pPr marL="609600" indent="-609600" eaLnBrk="1" hangingPunct="1">
              <a:lnSpc>
                <a:spcPct val="80000"/>
              </a:lnSpc>
              <a:buFontTx/>
              <a:buAutoNum type="arabicPeriod"/>
              <a:defRPr/>
            </a:pPr>
            <a:r>
              <a:rPr lang="en-US" sz="2800">
                <a:cs typeface="+mn-cs"/>
              </a:rPr>
              <a:t>Release all the space on the stack pointed to by student and set the value of the student pointer on the stack equal to null. (step not shown)</a:t>
            </a:r>
          </a:p>
        </p:txBody>
      </p:sp>
    </p:spTree>
    <p:extLst>
      <p:ext uri="{BB962C8B-B14F-4D97-AF65-F5344CB8AC3E}">
        <p14:creationId xmlns:p14="http://schemas.microsoft.com/office/powerpoint/2010/main" val="136985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cs typeface="+mj-cs"/>
              </a:rPr>
              <a:t>Reference Parameters</a:t>
            </a:r>
          </a:p>
        </p:txBody>
      </p:sp>
      <p:sp>
        <p:nvSpPr>
          <p:cNvPr id="10243" name="Rectangle 3"/>
          <p:cNvSpPr>
            <a:spLocks noGrp="1" noChangeArrowheads="1"/>
          </p:cNvSpPr>
          <p:nvPr>
            <p:ph type="body" idx="1"/>
          </p:nvPr>
        </p:nvSpPr>
        <p:spPr/>
        <p:txBody>
          <a:bodyPr/>
          <a:lstStyle/>
          <a:p>
            <a:pPr>
              <a:lnSpc>
                <a:spcPct val="90000"/>
              </a:lnSpc>
              <a:buFontTx/>
              <a:buNone/>
              <a:defRPr/>
            </a:pPr>
            <a:r>
              <a:rPr lang="en-US" sz="2800">
                <a:cs typeface="+mn-cs"/>
              </a:rPr>
              <a:t>To make changes to a variable that exist after a function ends, we pass the address of (a pointer to) the variable to the function (a reference parameter)</a:t>
            </a:r>
          </a:p>
          <a:p>
            <a:pPr>
              <a:lnSpc>
                <a:spcPct val="90000"/>
              </a:lnSpc>
              <a:buFontTx/>
              <a:buNone/>
              <a:defRPr/>
            </a:pPr>
            <a:r>
              <a:rPr lang="en-US" sz="2800">
                <a:cs typeface="+mn-cs"/>
              </a:rPr>
              <a:t>Then we use indirection operator inside the function to change the value the parameter points to:</a:t>
            </a:r>
          </a:p>
          <a:p>
            <a:pPr lvl="1">
              <a:lnSpc>
                <a:spcPct val="90000"/>
              </a:lnSpc>
              <a:buFontTx/>
              <a:buNone/>
              <a:defRPr/>
            </a:pPr>
            <a:r>
              <a:rPr lang="en-US" sz="2000">
                <a:latin typeface="Courier New" charset="0"/>
              </a:rPr>
              <a:t>void changeVar(float *cvar) {</a:t>
            </a:r>
          </a:p>
          <a:p>
            <a:pPr lvl="1">
              <a:lnSpc>
                <a:spcPct val="90000"/>
              </a:lnSpc>
              <a:buFontTx/>
              <a:buNone/>
              <a:defRPr/>
            </a:pPr>
            <a:r>
              <a:rPr lang="en-US" sz="2000">
                <a:latin typeface="Courier New" charset="0"/>
              </a:rPr>
              <a:t>  *cvar = *cvar + 10.0;</a:t>
            </a:r>
          </a:p>
          <a:p>
            <a:pPr lvl="1">
              <a:lnSpc>
                <a:spcPct val="90000"/>
              </a:lnSpc>
              <a:buFontTx/>
              <a:buNone/>
              <a:defRPr/>
            </a:pPr>
            <a:r>
              <a:rPr lang="en-US" sz="2000">
                <a:latin typeface="Courier New" charset="0"/>
              </a:rPr>
              <a:t>}</a:t>
            </a:r>
          </a:p>
          <a:p>
            <a:pPr lvl="1">
              <a:lnSpc>
                <a:spcPct val="90000"/>
              </a:lnSpc>
              <a:buFontTx/>
              <a:buNone/>
              <a:defRPr/>
            </a:pPr>
            <a:endParaRPr lang="en-US" sz="700">
              <a:latin typeface="Courier New" charset="0"/>
            </a:endParaRPr>
          </a:p>
          <a:p>
            <a:pPr lvl="1">
              <a:lnSpc>
                <a:spcPct val="90000"/>
              </a:lnSpc>
              <a:buFontTx/>
              <a:buNone/>
              <a:defRPr/>
            </a:pPr>
            <a:r>
              <a:rPr lang="en-US" sz="2000">
                <a:latin typeface="Courier New" charset="0"/>
              </a:rPr>
              <a:t>float X = 5.0;</a:t>
            </a:r>
          </a:p>
          <a:p>
            <a:pPr lvl="1">
              <a:lnSpc>
                <a:spcPct val="90000"/>
              </a:lnSpc>
              <a:buFontTx/>
              <a:buNone/>
              <a:defRPr/>
            </a:pPr>
            <a:endParaRPr lang="en-US" sz="700">
              <a:latin typeface="Courier New" charset="0"/>
            </a:endParaRPr>
          </a:p>
          <a:p>
            <a:pPr lvl="1">
              <a:lnSpc>
                <a:spcPct val="90000"/>
              </a:lnSpc>
              <a:buFontTx/>
              <a:buNone/>
              <a:defRPr/>
            </a:pPr>
            <a:r>
              <a:rPr lang="en-US" sz="2000">
                <a:latin typeface="Courier New" charset="0"/>
              </a:rPr>
              <a:t>changeVar(&amp;X);</a:t>
            </a:r>
          </a:p>
          <a:p>
            <a:pPr lvl="1">
              <a:lnSpc>
                <a:spcPct val="90000"/>
              </a:lnSpc>
              <a:buFontTx/>
              <a:buNone/>
              <a:defRPr/>
            </a:pPr>
            <a:r>
              <a:rPr lang="en-US" sz="2000">
                <a:latin typeface="Courier New" charset="0"/>
              </a:rPr>
              <a:t>printf(</a:t>
            </a:r>
            <a:r>
              <a:rPr lang="ja-JP" altLang="en-US" sz="2000">
                <a:latin typeface="Arial"/>
              </a:rPr>
              <a:t>“</a:t>
            </a:r>
            <a:r>
              <a:rPr lang="en-US" sz="2000">
                <a:latin typeface="Courier New" charset="0"/>
              </a:rPr>
              <a:t>%.1f\n</a:t>
            </a:r>
            <a:r>
              <a:rPr lang="ja-JP" altLang="en-US" sz="2000">
                <a:latin typeface="Arial"/>
              </a:rPr>
              <a:t>”</a:t>
            </a:r>
            <a:r>
              <a:rPr lang="en-US" sz="2000">
                <a:latin typeface="Courier New" charset="0"/>
              </a:rPr>
              <a:t>,X);</a:t>
            </a:r>
            <a:endParaRPr lang="en-US" sz="2400"/>
          </a:p>
        </p:txBody>
      </p:sp>
    </p:spTree>
    <p:extLst>
      <p:ext uri="{BB962C8B-B14F-4D97-AF65-F5344CB8AC3E}">
        <p14:creationId xmlns:p14="http://schemas.microsoft.com/office/powerpoint/2010/main" val="3463118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cs typeface="+mj-cs"/>
              </a:rPr>
              <a:t>Pointer Return Values</a:t>
            </a:r>
          </a:p>
        </p:txBody>
      </p:sp>
      <p:sp>
        <p:nvSpPr>
          <p:cNvPr id="11267" name="Rectangle 3"/>
          <p:cNvSpPr>
            <a:spLocks noGrp="1" noChangeArrowheads="1"/>
          </p:cNvSpPr>
          <p:nvPr>
            <p:ph type="body" idx="1"/>
          </p:nvPr>
        </p:nvSpPr>
        <p:spPr>
          <a:xfrm>
            <a:off x="685800" y="1752600"/>
            <a:ext cx="7772400" cy="4114800"/>
          </a:xfrm>
        </p:spPr>
        <p:txBody>
          <a:bodyPr>
            <a:normAutofit fontScale="92500" lnSpcReduction="10000"/>
          </a:bodyPr>
          <a:lstStyle/>
          <a:p>
            <a:pPr>
              <a:lnSpc>
                <a:spcPct val="80000"/>
              </a:lnSpc>
              <a:buFontTx/>
              <a:buNone/>
              <a:defRPr/>
            </a:pPr>
            <a:r>
              <a:rPr lang="en-US" sz="2400">
                <a:cs typeface="+mn-cs"/>
              </a:rPr>
              <a:t>A function can also return a pointer value:</a:t>
            </a:r>
            <a:endParaRPr lang="en-US" sz="2800">
              <a:cs typeface="+mn-cs"/>
            </a:endParaRPr>
          </a:p>
          <a:p>
            <a:pPr>
              <a:lnSpc>
                <a:spcPct val="80000"/>
              </a:lnSpc>
              <a:buFontTx/>
              <a:buNone/>
              <a:defRPr/>
            </a:pPr>
            <a:r>
              <a:rPr lang="en-US" sz="1800">
                <a:latin typeface="Courier New" charset="0"/>
                <a:cs typeface="+mn-cs"/>
              </a:rPr>
              <a:t>float *findMax(float A[], int N) {</a:t>
            </a:r>
          </a:p>
          <a:p>
            <a:pPr>
              <a:lnSpc>
                <a:spcPct val="80000"/>
              </a:lnSpc>
              <a:buFontTx/>
              <a:buNone/>
              <a:defRPr/>
            </a:pPr>
            <a:r>
              <a:rPr lang="en-US" sz="1800">
                <a:latin typeface="Courier New" charset="0"/>
                <a:cs typeface="+mn-cs"/>
              </a:rPr>
              <a:t>  int I;</a:t>
            </a:r>
          </a:p>
          <a:p>
            <a:pPr>
              <a:lnSpc>
                <a:spcPct val="80000"/>
              </a:lnSpc>
              <a:buFontTx/>
              <a:buNone/>
              <a:defRPr/>
            </a:pPr>
            <a:r>
              <a:rPr lang="en-US" sz="1800">
                <a:latin typeface="Courier New" charset="0"/>
                <a:cs typeface="+mn-cs"/>
              </a:rPr>
              <a:t>  float *theMax = &amp;(A[0]);</a:t>
            </a:r>
          </a:p>
          <a:p>
            <a:pPr>
              <a:lnSpc>
                <a:spcPct val="80000"/>
              </a:lnSpc>
              <a:buFontTx/>
              <a:buNone/>
              <a:defRPr/>
            </a:pPr>
            <a:endParaRPr lang="en-US" sz="800">
              <a:latin typeface="Courier New" charset="0"/>
              <a:cs typeface="+mn-cs"/>
            </a:endParaRPr>
          </a:p>
          <a:p>
            <a:pPr>
              <a:lnSpc>
                <a:spcPct val="80000"/>
              </a:lnSpc>
              <a:buFontTx/>
              <a:buNone/>
              <a:defRPr/>
            </a:pPr>
            <a:r>
              <a:rPr lang="en-US" sz="1800">
                <a:latin typeface="Courier New" charset="0"/>
                <a:cs typeface="+mn-cs"/>
              </a:rPr>
              <a:t>  for (I = 1; I &lt; N; I++)</a:t>
            </a:r>
          </a:p>
          <a:p>
            <a:pPr>
              <a:lnSpc>
                <a:spcPct val="80000"/>
              </a:lnSpc>
              <a:buFontTx/>
              <a:buNone/>
              <a:defRPr/>
            </a:pPr>
            <a:r>
              <a:rPr lang="en-US" sz="1800">
                <a:latin typeface="Courier New" charset="0"/>
                <a:cs typeface="+mn-cs"/>
              </a:rPr>
              <a:t>    if (A[I] &gt; *theMax) theMax = &amp;(A[I]);</a:t>
            </a:r>
          </a:p>
          <a:p>
            <a:pPr>
              <a:lnSpc>
                <a:spcPct val="80000"/>
              </a:lnSpc>
              <a:buFontTx/>
              <a:buNone/>
              <a:defRPr/>
            </a:pPr>
            <a:endParaRPr lang="en-US" sz="800">
              <a:latin typeface="Courier New" charset="0"/>
              <a:cs typeface="+mn-cs"/>
            </a:endParaRPr>
          </a:p>
          <a:p>
            <a:pPr>
              <a:lnSpc>
                <a:spcPct val="80000"/>
              </a:lnSpc>
              <a:buFontTx/>
              <a:buNone/>
              <a:defRPr/>
            </a:pPr>
            <a:r>
              <a:rPr lang="en-US" sz="1800">
                <a:latin typeface="Courier New" charset="0"/>
                <a:cs typeface="+mn-cs"/>
              </a:rPr>
              <a:t>  return theMax;</a:t>
            </a:r>
          </a:p>
          <a:p>
            <a:pPr>
              <a:lnSpc>
                <a:spcPct val="80000"/>
              </a:lnSpc>
              <a:buFontTx/>
              <a:buNone/>
              <a:defRPr/>
            </a:pPr>
            <a:r>
              <a:rPr lang="en-US" sz="1800">
                <a:latin typeface="Courier New" charset="0"/>
                <a:cs typeface="+mn-cs"/>
              </a:rPr>
              <a:t>}</a:t>
            </a:r>
          </a:p>
          <a:p>
            <a:pPr>
              <a:lnSpc>
                <a:spcPct val="80000"/>
              </a:lnSpc>
              <a:buFontTx/>
              <a:buNone/>
              <a:defRPr/>
            </a:pPr>
            <a:endParaRPr lang="en-US" sz="800">
              <a:latin typeface="Courier New" charset="0"/>
              <a:cs typeface="+mn-cs"/>
            </a:endParaRPr>
          </a:p>
          <a:p>
            <a:pPr>
              <a:lnSpc>
                <a:spcPct val="80000"/>
              </a:lnSpc>
              <a:buFontTx/>
              <a:buNone/>
              <a:defRPr/>
            </a:pPr>
            <a:r>
              <a:rPr lang="en-US" sz="1800">
                <a:latin typeface="Courier New" charset="0"/>
                <a:cs typeface="+mn-cs"/>
              </a:rPr>
              <a:t>void main() {</a:t>
            </a:r>
          </a:p>
          <a:p>
            <a:pPr>
              <a:lnSpc>
                <a:spcPct val="80000"/>
              </a:lnSpc>
              <a:buFontTx/>
              <a:buNone/>
              <a:defRPr/>
            </a:pPr>
            <a:r>
              <a:rPr lang="en-US" sz="1800">
                <a:latin typeface="Courier New" charset="0"/>
                <a:cs typeface="+mn-cs"/>
              </a:rPr>
              <a:t>  float A[5] = {0.0, 3.0, 1.5, 2.0, 4.1};</a:t>
            </a:r>
          </a:p>
          <a:p>
            <a:pPr>
              <a:lnSpc>
                <a:spcPct val="80000"/>
              </a:lnSpc>
              <a:buFontTx/>
              <a:buNone/>
              <a:defRPr/>
            </a:pPr>
            <a:r>
              <a:rPr lang="en-US" sz="1800">
                <a:latin typeface="Courier New" charset="0"/>
                <a:cs typeface="+mn-cs"/>
              </a:rPr>
              <a:t>  float *maxA;</a:t>
            </a:r>
          </a:p>
          <a:p>
            <a:pPr>
              <a:lnSpc>
                <a:spcPct val="80000"/>
              </a:lnSpc>
              <a:buFontTx/>
              <a:buNone/>
              <a:defRPr/>
            </a:pPr>
            <a:endParaRPr lang="en-US" sz="800">
              <a:latin typeface="Courier New" charset="0"/>
              <a:cs typeface="+mn-cs"/>
            </a:endParaRPr>
          </a:p>
          <a:p>
            <a:pPr>
              <a:lnSpc>
                <a:spcPct val="80000"/>
              </a:lnSpc>
              <a:buFontTx/>
              <a:buNone/>
              <a:defRPr/>
            </a:pPr>
            <a:r>
              <a:rPr lang="en-US" sz="1800">
                <a:latin typeface="Courier New" charset="0"/>
                <a:cs typeface="+mn-cs"/>
              </a:rPr>
              <a:t>  maxA = findMax(A,5);</a:t>
            </a:r>
          </a:p>
          <a:p>
            <a:pPr>
              <a:lnSpc>
                <a:spcPct val="80000"/>
              </a:lnSpc>
              <a:buFontTx/>
              <a:buNone/>
              <a:defRPr/>
            </a:pPr>
            <a:r>
              <a:rPr lang="en-US" sz="1800">
                <a:latin typeface="Courier New" charset="0"/>
                <a:cs typeface="+mn-cs"/>
              </a:rPr>
              <a:t>  *maxA = *maxA + 1.0;</a:t>
            </a:r>
          </a:p>
          <a:p>
            <a:pPr>
              <a:lnSpc>
                <a:spcPct val="80000"/>
              </a:lnSpc>
              <a:buFontTx/>
              <a:buNone/>
              <a:defRPr/>
            </a:pPr>
            <a:r>
              <a:rPr lang="en-US" sz="1800">
                <a:latin typeface="Courier New" charset="0"/>
                <a:cs typeface="+mn-cs"/>
              </a:rPr>
              <a:t>  printf("%.1f %.1f\n",*maxA,A[4]);</a:t>
            </a:r>
          </a:p>
          <a:p>
            <a:pPr>
              <a:lnSpc>
                <a:spcPct val="80000"/>
              </a:lnSpc>
              <a:buFontTx/>
              <a:buNone/>
              <a:defRPr/>
            </a:pPr>
            <a:r>
              <a:rPr lang="en-US" sz="1800">
                <a:latin typeface="Courier New" charset="0"/>
                <a:cs typeface="+mn-cs"/>
              </a:rPr>
              <a:t>}</a:t>
            </a:r>
            <a:endParaRPr lang="en-US">
              <a:cs typeface="+mn-cs"/>
            </a:endParaRPr>
          </a:p>
        </p:txBody>
      </p:sp>
    </p:spTree>
    <p:extLst>
      <p:ext uri="{BB962C8B-B14F-4D97-AF65-F5344CB8AC3E}">
        <p14:creationId xmlns:p14="http://schemas.microsoft.com/office/powerpoint/2010/main" val="3496191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cs typeface="+mj-cs"/>
              </a:rPr>
              <a:t>Pointers to Pointers</a:t>
            </a:r>
          </a:p>
        </p:txBody>
      </p:sp>
      <p:sp>
        <p:nvSpPr>
          <p:cNvPr id="12291" name="Rectangle 3"/>
          <p:cNvSpPr>
            <a:spLocks noGrp="1" noChangeArrowheads="1"/>
          </p:cNvSpPr>
          <p:nvPr>
            <p:ph type="body" idx="1"/>
          </p:nvPr>
        </p:nvSpPr>
        <p:spPr/>
        <p:txBody>
          <a:bodyPr/>
          <a:lstStyle/>
          <a:p>
            <a:pPr>
              <a:buFontTx/>
              <a:buNone/>
              <a:defRPr/>
            </a:pPr>
            <a:r>
              <a:rPr lang="en-US" sz="2800">
                <a:cs typeface="+mn-cs"/>
              </a:rPr>
              <a:t>A pointer can also be made to point to a pointer variable (but the pointer must be of a type that allows it to point to a pointer)</a:t>
            </a:r>
          </a:p>
          <a:p>
            <a:pPr>
              <a:buFontTx/>
              <a:buNone/>
              <a:defRPr/>
            </a:pPr>
            <a:r>
              <a:rPr lang="en-US" sz="2800">
                <a:cs typeface="+mn-cs"/>
              </a:rPr>
              <a:t>Example:</a:t>
            </a:r>
          </a:p>
          <a:p>
            <a:pPr lvl="1">
              <a:buFontTx/>
              <a:buNone/>
              <a:defRPr/>
            </a:pPr>
            <a:r>
              <a:rPr lang="en-US" sz="2400"/>
              <a:t>int V = 101;</a:t>
            </a:r>
          </a:p>
          <a:p>
            <a:pPr lvl="1">
              <a:buFontTx/>
              <a:buNone/>
              <a:defRPr/>
            </a:pPr>
            <a:r>
              <a:rPr lang="en-US" sz="2400"/>
              <a:t>int *P = &amp;V;	/* P points to int V */</a:t>
            </a:r>
          </a:p>
          <a:p>
            <a:pPr lvl="1">
              <a:buFontTx/>
              <a:buNone/>
              <a:defRPr/>
            </a:pPr>
            <a:r>
              <a:rPr lang="en-US" sz="2400"/>
              <a:t>int **Q = &amp;P;	/* Q points to int pointer P */</a:t>
            </a:r>
          </a:p>
          <a:p>
            <a:pPr lvl="1">
              <a:buFontTx/>
              <a:buNone/>
              <a:defRPr/>
            </a:pPr>
            <a:endParaRPr lang="en-US" sz="2400"/>
          </a:p>
          <a:p>
            <a:pPr lvl="1">
              <a:buFontTx/>
              <a:buNone/>
              <a:defRPr/>
            </a:pPr>
            <a:r>
              <a:rPr lang="en-US" sz="2400"/>
              <a:t>printf(</a:t>
            </a:r>
            <a:r>
              <a:rPr lang="ja-JP" altLang="en-US" sz="2400">
                <a:latin typeface="Arial"/>
              </a:rPr>
              <a:t>“</a:t>
            </a:r>
            <a:r>
              <a:rPr lang="en-US" sz="2400"/>
              <a:t>%d %d %d\n</a:t>
            </a:r>
            <a:r>
              <a:rPr lang="ja-JP" altLang="en-US" sz="2400">
                <a:latin typeface="Arial"/>
              </a:rPr>
              <a:t>”</a:t>
            </a:r>
            <a:r>
              <a:rPr lang="en-US" sz="2400"/>
              <a:t>,V,*P,**Q); /* prints 101 3 times */</a:t>
            </a:r>
            <a:endParaRPr lang="en-US"/>
          </a:p>
        </p:txBody>
      </p:sp>
    </p:spTree>
    <p:extLst>
      <p:ext uri="{BB962C8B-B14F-4D97-AF65-F5344CB8AC3E}">
        <p14:creationId xmlns:p14="http://schemas.microsoft.com/office/powerpoint/2010/main" val="2766746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cs typeface="+mj-cs"/>
              </a:rPr>
              <a:t>Pointer Types</a:t>
            </a:r>
          </a:p>
        </p:txBody>
      </p:sp>
      <p:sp>
        <p:nvSpPr>
          <p:cNvPr id="13315" name="Rectangle 3"/>
          <p:cNvSpPr>
            <a:spLocks noGrp="1" noChangeArrowheads="1"/>
          </p:cNvSpPr>
          <p:nvPr>
            <p:ph type="body" idx="1"/>
          </p:nvPr>
        </p:nvSpPr>
        <p:spPr/>
        <p:txBody>
          <a:bodyPr/>
          <a:lstStyle/>
          <a:p>
            <a:pPr>
              <a:buFontTx/>
              <a:buNone/>
              <a:defRPr/>
            </a:pPr>
            <a:r>
              <a:rPr lang="en-US" sz="2800">
                <a:cs typeface="+mn-cs"/>
              </a:rPr>
              <a:t>Pointers are generally of the same size (enough bytes to represent all possible memory addresses), but it is inappropriate to assign an address of one type of variable to a different type of pointer</a:t>
            </a:r>
          </a:p>
          <a:p>
            <a:pPr>
              <a:buFontTx/>
              <a:buNone/>
              <a:defRPr/>
            </a:pPr>
            <a:r>
              <a:rPr lang="en-US" sz="2800">
                <a:cs typeface="+mn-cs"/>
              </a:rPr>
              <a:t>Example:</a:t>
            </a:r>
          </a:p>
          <a:p>
            <a:pPr lvl="1">
              <a:buFontTx/>
              <a:buNone/>
              <a:defRPr/>
            </a:pPr>
            <a:r>
              <a:rPr lang="en-US" sz="2400"/>
              <a:t>int V = 101;</a:t>
            </a:r>
          </a:p>
          <a:p>
            <a:pPr lvl="1">
              <a:buFontTx/>
              <a:buNone/>
              <a:defRPr/>
            </a:pPr>
            <a:r>
              <a:rPr lang="en-US" sz="2400"/>
              <a:t>float *P = &amp;V; /* Generally results in a Warning */</a:t>
            </a:r>
          </a:p>
          <a:p>
            <a:pPr>
              <a:buFontTx/>
              <a:buNone/>
              <a:defRPr/>
            </a:pPr>
            <a:r>
              <a:rPr lang="en-US" sz="2800">
                <a:cs typeface="+mn-cs"/>
              </a:rPr>
              <a:t>Warning rather than error because C will allow you to do this (it is appropriate in certain situations)</a:t>
            </a:r>
          </a:p>
        </p:txBody>
      </p:sp>
    </p:spTree>
    <p:extLst>
      <p:ext uri="{BB962C8B-B14F-4D97-AF65-F5344CB8AC3E}">
        <p14:creationId xmlns:p14="http://schemas.microsoft.com/office/powerpoint/2010/main" val="3976297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cs typeface="+mj-cs"/>
              </a:rPr>
              <a:t>Casting Pointers</a:t>
            </a:r>
          </a:p>
        </p:txBody>
      </p:sp>
      <p:sp>
        <p:nvSpPr>
          <p:cNvPr id="14339" name="Rectangle 3"/>
          <p:cNvSpPr>
            <a:spLocks noGrp="1" noChangeArrowheads="1"/>
          </p:cNvSpPr>
          <p:nvPr>
            <p:ph type="body" idx="1"/>
          </p:nvPr>
        </p:nvSpPr>
        <p:spPr/>
        <p:txBody>
          <a:bodyPr/>
          <a:lstStyle/>
          <a:p>
            <a:pPr>
              <a:buFontTx/>
              <a:buNone/>
              <a:defRPr/>
            </a:pPr>
            <a:r>
              <a:rPr lang="en-US" sz="2800">
                <a:cs typeface="+mn-cs"/>
              </a:rPr>
              <a:t>When assigning a memory address of a variable of one type to a pointer that points to another type it is best to use the cast operator to indicate the cast is intentional (this will remove the warning)</a:t>
            </a:r>
          </a:p>
          <a:p>
            <a:pPr>
              <a:buFontTx/>
              <a:buNone/>
              <a:defRPr/>
            </a:pPr>
            <a:r>
              <a:rPr lang="en-US" sz="2800">
                <a:cs typeface="+mn-cs"/>
              </a:rPr>
              <a:t>Example:</a:t>
            </a:r>
          </a:p>
          <a:p>
            <a:pPr lvl="1">
              <a:buFontTx/>
              <a:buNone/>
              <a:defRPr/>
            </a:pPr>
            <a:r>
              <a:rPr lang="en-US" sz="2400"/>
              <a:t>int V = 101;</a:t>
            </a:r>
          </a:p>
          <a:p>
            <a:pPr lvl="1">
              <a:buFontTx/>
              <a:buNone/>
              <a:defRPr/>
            </a:pPr>
            <a:r>
              <a:rPr lang="en-US" sz="2400"/>
              <a:t>float *P = (float *) &amp;V; /* Casts int address to float * */</a:t>
            </a:r>
          </a:p>
          <a:p>
            <a:pPr>
              <a:buFontTx/>
              <a:buNone/>
              <a:defRPr/>
            </a:pPr>
            <a:r>
              <a:rPr lang="en-US" sz="2800">
                <a:cs typeface="+mn-cs"/>
              </a:rPr>
              <a:t>Removes warning, but is still a somewhat unsafe thing to do</a:t>
            </a:r>
          </a:p>
          <a:p>
            <a:pPr>
              <a:buFontTx/>
              <a:buNone/>
              <a:defRPr/>
            </a:pPr>
            <a:endParaRPr lang="en-US" sz="2800">
              <a:cs typeface="+mn-cs"/>
            </a:endParaRPr>
          </a:p>
        </p:txBody>
      </p:sp>
    </p:spTree>
    <p:extLst>
      <p:ext uri="{BB962C8B-B14F-4D97-AF65-F5344CB8AC3E}">
        <p14:creationId xmlns:p14="http://schemas.microsoft.com/office/powerpoint/2010/main" val="3116808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cs typeface="+mj-cs"/>
              </a:rPr>
              <a:t>The General (void) Pointer</a:t>
            </a:r>
          </a:p>
        </p:txBody>
      </p:sp>
      <p:sp>
        <p:nvSpPr>
          <p:cNvPr id="15363" name="Rectangle 3"/>
          <p:cNvSpPr>
            <a:spLocks noGrp="1" noChangeArrowheads="1"/>
          </p:cNvSpPr>
          <p:nvPr>
            <p:ph type="body" idx="1"/>
          </p:nvPr>
        </p:nvSpPr>
        <p:spPr/>
        <p:txBody>
          <a:bodyPr/>
          <a:lstStyle/>
          <a:p>
            <a:pPr>
              <a:buFontTx/>
              <a:buNone/>
              <a:defRPr/>
            </a:pPr>
            <a:r>
              <a:rPr lang="en-US" sz="2800">
                <a:cs typeface="+mn-cs"/>
              </a:rPr>
              <a:t>A void * is considered to be a general pointer</a:t>
            </a:r>
          </a:p>
          <a:p>
            <a:pPr>
              <a:buFontTx/>
              <a:buNone/>
              <a:defRPr/>
            </a:pPr>
            <a:r>
              <a:rPr lang="en-US" sz="2800">
                <a:cs typeface="+mn-cs"/>
              </a:rPr>
              <a:t>No cast is needed to assign an address to a void * or from a void * to another pointer type</a:t>
            </a:r>
          </a:p>
          <a:p>
            <a:pPr>
              <a:buFontTx/>
              <a:buNone/>
              <a:defRPr/>
            </a:pPr>
            <a:r>
              <a:rPr lang="en-US" sz="2800">
                <a:cs typeface="+mn-cs"/>
              </a:rPr>
              <a:t>Example:</a:t>
            </a:r>
          </a:p>
          <a:p>
            <a:pPr lvl="1">
              <a:buFontTx/>
              <a:buNone/>
              <a:defRPr/>
            </a:pPr>
            <a:r>
              <a:rPr lang="en-US" sz="2400"/>
              <a:t>int V = 101;</a:t>
            </a:r>
          </a:p>
          <a:p>
            <a:pPr lvl="1">
              <a:buFontTx/>
              <a:buNone/>
              <a:defRPr/>
            </a:pPr>
            <a:r>
              <a:rPr lang="en-US" sz="2400"/>
              <a:t>void *G = &amp;V;	/* No warning */</a:t>
            </a:r>
          </a:p>
          <a:p>
            <a:pPr lvl="1">
              <a:buFontTx/>
              <a:buNone/>
              <a:defRPr/>
            </a:pPr>
            <a:r>
              <a:rPr lang="en-US" sz="2400"/>
              <a:t>float *P = G;	/* No warning, still not safe */</a:t>
            </a:r>
          </a:p>
          <a:p>
            <a:pPr>
              <a:buFontTx/>
              <a:buNone/>
              <a:defRPr/>
            </a:pPr>
            <a:r>
              <a:rPr lang="en-US" sz="2800">
                <a:cs typeface="+mn-cs"/>
              </a:rPr>
              <a:t>Certain library functions return void * results</a:t>
            </a:r>
          </a:p>
        </p:txBody>
      </p:sp>
    </p:spTree>
    <p:extLst>
      <p:ext uri="{BB962C8B-B14F-4D97-AF65-F5344CB8AC3E}">
        <p14:creationId xmlns:p14="http://schemas.microsoft.com/office/powerpoint/2010/main" val="18459482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cs typeface="+mj-cs"/>
              </a:rPr>
              <a:t>1D Arrays and Pointers</a:t>
            </a:r>
          </a:p>
        </p:txBody>
      </p:sp>
      <p:sp>
        <p:nvSpPr>
          <p:cNvPr id="16387" name="Rectangle 3"/>
          <p:cNvSpPr>
            <a:spLocks noGrp="1" noChangeArrowheads="1"/>
          </p:cNvSpPr>
          <p:nvPr>
            <p:ph type="body" idx="1"/>
          </p:nvPr>
        </p:nvSpPr>
        <p:spPr/>
        <p:txBody>
          <a:bodyPr/>
          <a:lstStyle/>
          <a:p>
            <a:pPr>
              <a:lnSpc>
                <a:spcPct val="90000"/>
              </a:lnSpc>
              <a:buFontTx/>
              <a:buNone/>
              <a:defRPr/>
            </a:pPr>
            <a:r>
              <a:rPr lang="en-US" sz="2800">
                <a:cs typeface="+mn-cs"/>
              </a:rPr>
              <a:t>int A[5] - A is the address where the array starts (first element), it is equivalent to &amp;(A[0])</a:t>
            </a:r>
          </a:p>
          <a:p>
            <a:pPr>
              <a:lnSpc>
                <a:spcPct val="90000"/>
              </a:lnSpc>
              <a:buFontTx/>
              <a:buNone/>
              <a:defRPr/>
            </a:pPr>
            <a:r>
              <a:rPr lang="en-US" sz="2800">
                <a:cs typeface="+mn-cs"/>
              </a:rPr>
              <a:t>A is in some sense a pointer to an integer variable</a:t>
            </a:r>
          </a:p>
          <a:p>
            <a:pPr>
              <a:lnSpc>
                <a:spcPct val="90000"/>
              </a:lnSpc>
              <a:buFontTx/>
              <a:buNone/>
              <a:defRPr/>
            </a:pPr>
            <a:r>
              <a:rPr lang="en-US" sz="2800">
                <a:cs typeface="+mn-cs"/>
              </a:rPr>
              <a:t>To determine the address of A[x] use formula:</a:t>
            </a:r>
          </a:p>
          <a:p>
            <a:pPr lvl="1">
              <a:lnSpc>
                <a:spcPct val="90000"/>
              </a:lnSpc>
              <a:buFontTx/>
              <a:buNone/>
              <a:defRPr/>
            </a:pPr>
            <a:r>
              <a:rPr lang="en-US" sz="2400"/>
              <a:t>(address of A + x * bytes to represent int)</a:t>
            </a:r>
          </a:p>
          <a:p>
            <a:pPr lvl="1">
              <a:lnSpc>
                <a:spcPct val="90000"/>
              </a:lnSpc>
              <a:buFontTx/>
              <a:buNone/>
              <a:defRPr/>
            </a:pPr>
            <a:r>
              <a:rPr lang="en-US" sz="2400"/>
              <a:t>(address of array + element num * bytes for element size)</a:t>
            </a:r>
          </a:p>
          <a:p>
            <a:pPr>
              <a:lnSpc>
                <a:spcPct val="90000"/>
              </a:lnSpc>
              <a:buFontTx/>
              <a:buNone/>
              <a:defRPr/>
            </a:pPr>
            <a:r>
              <a:rPr lang="en-US" sz="2800">
                <a:cs typeface="+mn-cs"/>
              </a:rPr>
              <a:t>The + operator when applied to a pointer value uses the formula above:</a:t>
            </a:r>
          </a:p>
          <a:p>
            <a:pPr lvl="1">
              <a:lnSpc>
                <a:spcPct val="90000"/>
              </a:lnSpc>
              <a:buFontTx/>
              <a:buNone/>
              <a:defRPr/>
            </a:pPr>
            <a:r>
              <a:rPr lang="en-US" sz="2400"/>
              <a:t>A + x is equivalent to &amp;(A[x])</a:t>
            </a:r>
          </a:p>
          <a:p>
            <a:pPr lvl="1">
              <a:lnSpc>
                <a:spcPct val="90000"/>
              </a:lnSpc>
              <a:buFontTx/>
              <a:buNone/>
              <a:defRPr/>
            </a:pPr>
            <a:r>
              <a:rPr lang="en-US" sz="2400"/>
              <a:t>*(A + x) is equivalent to A[x]</a:t>
            </a:r>
          </a:p>
        </p:txBody>
      </p:sp>
    </p:spTree>
    <p:extLst>
      <p:ext uri="{BB962C8B-B14F-4D97-AF65-F5344CB8AC3E}">
        <p14:creationId xmlns:p14="http://schemas.microsoft.com/office/powerpoint/2010/main" val="2522643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cs typeface="+mj-cs"/>
              </a:rPr>
              <a:t>1D Array and Pointers Example</a:t>
            </a:r>
          </a:p>
        </p:txBody>
      </p:sp>
      <p:sp>
        <p:nvSpPr>
          <p:cNvPr id="17411" name="Rectangle 3"/>
          <p:cNvSpPr>
            <a:spLocks noGrp="1" noChangeArrowheads="1"/>
          </p:cNvSpPr>
          <p:nvPr>
            <p:ph type="body" idx="1"/>
          </p:nvPr>
        </p:nvSpPr>
        <p:spPr/>
        <p:txBody>
          <a:bodyPr/>
          <a:lstStyle/>
          <a:p>
            <a:pPr>
              <a:buFontTx/>
              <a:buNone/>
              <a:defRPr/>
            </a:pPr>
            <a:r>
              <a:rPr lang="en-US" sz="2400">
                <a:latin typeface="Courier New" charset="0"/>
                <a:cs typeface="+mn-cs"/>
              </a:rPr>
              <a:t>float A[6] = {1.0,2.0,1.0,0.5,3.0,2.0};</a:t>
            </a:r>
          </a:p>
          <a:p>
            <a:pPr>
              <a:buFontTx/>
              <a:buNone/>
              <a:defRPr/>
            </a:pPr>
            <a:r>
              <a:rPr lang="en-US" sz="2400">
                <a:latin typeface="Courier New" charset="0"/>
                <a:cs typeface="+mn-cs"/>
              </a:rPr>
              <a:t>float *theMin = &amp;(A[0]);</a:t>
            </a:r>
          </a:p>
          <a:p>
            <a:pPr>
              <a:buFontTx/>
              <a:buNone/>
              <a:defRPr/>
            </a:pPr>
            <a:r>
              <a:rPr lang="en-US" sz="2400">
                <a:latin typeface="Courier New" charset="0"/>
                <a:cs typeface="+mn-cs"/>
              </a:rPr>
              <a:t>float *walker = &amp;(A[1]);</a:t>
            </a:r>
          </a:p>
          <a:p>
            <a:pPr>
              <a:buFontTx/>
              <a:buNone/>
              <a:defRPr/>
            </a:pPr>
            <a:endParaRPr lang="en-US" sz="800">
              <a:latin typeface="Courier New" charset="0"/>
              <a:cs typeface="+mn-cs"/>
            </a:endParaRPr>
          </a:p>
          <a:p>
            <a:pPr>
              <a:buFontTx/>
              <a:buNone/>
              <a:defRPr/>
            </a:pPr>
            <a:r>
              <a:rPr lang="en-US" sz="2400">
                <a:latin typeface="Courier New" charset="0"/>
                <a:cs typeface="+mn-cs"/>
              </a:rPr>
              <a:t>while (walker &lt; &amp;(A[6])) {</a:t>
            </a:r>
          </a:p>
          <a:p>
            <a:pPr>
              <a:buFontTx/>
              <a:buNone/>
              <a:defRPr/>
            </a:pPr>
            <a:r>
              <a:rPr lang="en-US" sz="2400">
                <a:latin typeface="Courier New" charset="0"/>
                <a:cs typeface="+mn-cs"/>
              </a:rPr>
              <a:t>  if (*walker &lt; *theMin)</a:t>
            </a:r>
          </a:p>
          <a:p>
            <a:pPr>
              <a:buFontTx/>
              <a:buNone/>
              <a:defRPr/>
            </a:pPr>
            <a:r>
              <a:rPr lang="en-US" sz="2400">
                <a:latin typeface="Courier New" charset="0"/>
                <a:cs typeface="+mn-cs"/>
              </a:rPr>
              <a:t>    theMin = walker;</a:t>
            </a:r>
          </a:p>
          <a:p>
            <a:pPr>
              <a:buFontTx/>
              <a:buNone/>
              <a:defRPr/>
            </a:pPr>
            <a:r>
              <a:rPr lang="en-US" sz="2400">
                <a:latin typeface="Courier New" charset="0"/>
                <a:cs typeface="+mn-cs"/>
              </a:rPr>
              <a:t>  walker = walker + 1;</a:t>
            </a:r>
          </a:p>
          <a:p>
            <a:pPr>
              <a:buFontTx/>
              <a:buNone/>
              <a:defRPr/>
            </a:pPr>
            <a:r>
              <a:rPr lang="en-US" sz="2400">
                <a:latin typeface="Courier New" charset="0"/>
                <a:cs typeface="+mn-cs"/>
              </a:rPr>
              <a:t>}</a:t>
            </a:r>
          </a:p>
          <a:p>
            <a:pPr>
              <a:buFontTx/>
              <a:buNone/>
              <a:defRPr/>
            </a:pPr>
            <a:endParaRPr lang="en-US" sz="800">
              <a:latin typeface="Courier New" charset="0"/>
              <a:cs typeface="+mn-cs"/>
            </a:endParaRPr>
          </a:p>
          <a:p>
            <a:pPr>
              <a:buFontTx/>
              <a:buNone/>
              <a:defRPr/>
            </a:pPr>
            <a:r>
              <a:rPr lang="en-US" sz="2400">
                <a:latin typeface="Courier New" charset="0"/>
                <a:cs typeface="+mn-cs"/>
              </a:rPr>
              <a:t>printf("%.1f\n",*theMin);</a:t>
            </a:r>
            <a:endParaRPr lang="en-US">
              <a:cs typeface="+mn-cs"/>
            </a:endParaRPr>
          </a:p>
        </p:txBody>
      </p:sp>
    </p:spTree>
    <p:extLst>
      <p:ext uri="{BB962C8B-B14F-4D97-AF65-F5344CB8AC3E}">
        <p14:creationId xmlns:p14="http://schemas.microsoft.com/office/powerpoint/2010/main" val="133666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Stack memory</a:t>
            </a:r>
          </a:p>
        </p:txBody>
      </p:sp>
      <p:sp>
        <p:nvSpPr>
          <p:cNvPr id="4099" name="Rectangle 3"/>
          <p:cNvSpPr>
            <a:spLocks noGrp="1" noChangeArrowheads="1"/>
          </p:cNvSpPr>
          <p:nvPr>
            <p:ph type="body" idx="1"/>
          </p:nvPr>
        </p:nvSpPr>
        <p:spPr/>
        <p:txBody>
          <a:bodyPr/>
          <a:lstStyle/>
          <a:p>
            <a:r>
              <a:rPr lang="en-US" sz="2800" dirty="0"/>
              <a:t>Local variables for functions, whose size can be determined at call time.</a:t>
            </a:r>
          </a:p>
          <a:p>
            <a:r>
              <a:rPr lang="en-US" sz="2800" dirty="0"/>
              <a:t>Information saved at function call and restored at function return:</a:t>
            </a:r>
          </a:p>
          <a:p>
            <a:pPr lvl="1"/>
            <a:r>
              <a:rPr lang="en-US" sz="2400" dirty="0"/>
              <a:t>Values of </a:t>
            </a:r>
            <a:r>
              <a:rPr lang="en-US" sz="2400" dirty="0" err="1"/>
              <a:t>callee</a:t>
            </a:r>
            <a:r>
              <a:rPr lang="en-US" sz="2400" dirty="0"/>
              <a:t> arguments</a:t>
            </a:r>
          </a:p>
          <a:p>
            <a:pPr lvl="1"/>
            <a:r>
              <a:rPr lang="en-US" sz="2400" dirty="0"/>
              <a:t>Register values:</a:t>
            </a:r>
          </a:p>
          <a:p>
            <a:pPr lvl="2"/>
            <a:r>
              <a:rPr lang="en-US" sz="2000" dirty="0"/>
              <a:t>Return address (value of PC)</a:t>
            </a:r>
          </a:p>
          <a:p>
            <a:pPr lvl="2"/>
            <a:r>
              <a:rPr lang="en-US" sz="2000" dirty="0"/>
              <a:t>Frame pointer (value of FP)</a:t>
            </a:r>
          </a:p>
          <a:p>
            <a:pPr lvl="2"/>
            <a:r>
              <a:rPr lang="en-US" sz="2000" dirty="0"/>
              <a:t>Other registers</a:t>
            </a:r>
          </a:p>
        </p:txBody>
      </p:sp>
    </p:spTree>
    <p:extLst>
      <p:ext uri="{BB962C8B-B14F-4D97-AF65-F5344CB8AC3E}">
        <p14:creationId xmlns:p14="http://schemas.microsoft.com/office/powerpoint/2010/main" val="26462594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cs typeface="+mj-cs"/>
              </a:rPr>
              <a:t>1D Array as Parameter</a:t>
            </a:r>
          </a:p>
        </p:txBody>
      </p:sp>
      <p:sp>
        <p:nvSpPr>
          <p:cNvPr id="18435" name="Rectangle 3"/>
          <p:cNvSpPr>
            <a:spLocks noGrp="1" noChangeArrowheads="1"/>
          </p:cNvSpPr>
          <p:nvPr>
            <p:ph type="body" idx="1"/>
          </p:nvPr>
        </p:nvSpPr>
        <p:spPr/>
        <p:txBody>
          <a:bodyPr/>
          <a:lstStyle/>
          <a:p>
            <a:pPr>
              <a:lnSpc>
                <a:spcPct val="90000"/>
              </a:lnSpc>
              <a:buFontTx/>
              <a:buNone/>
              <a:defRPr/>
            </a:pPr>
            <a:r>
              <a:rPr lang="en-US" sz="2800">
                <a:cs typeface="+mn-cs"/>
              </a:rPr>
              <a:t>When passing whole array as parameter use syntax </a:t>
            </a:r>
            <a:r>
              <a:rPr lang="en-US" sz="2800" i="1">
                <a:cs typeface="+mn-cs"/>
              </a:rPr>
              <a:t>ParamName</a:t>
            </a:r>
            <a:r>
              <a:rPr lang="en-US" sz="2800">
                <a:cs typeface="+mn-cs"/>
              </a:rPr>
              <a:t>[], but can also use *</a:t>
            </a:r>
            <a:r>
              <a:rPr lang="en-US" sz="2800" i="1">
                <a:cs typeface="+mn-cs"/>
              </a:rPr>
              <a:t>ParamName</a:t>
            </a:r>
          </a:p>
          <a:p>
            <a:pPr>
              <a:lnSpc>
                <a:spcPct val="90000"/>
              </a:lnSpc>
              <a:buFontTx/>
              <a:buNone/>
              <a:defRPr/>
            </a:pPr>
            <a:r>
              <a:rPr lang="en-US" sz="2800">
                <a:cs typeface="+mn-cs"/>
              </a:rPr>
              <a:t>Still treat the parameter as representing array:</a:t>
            </a:r>
          </a:p>
          <a:p>
            <a:pPr lvl="1">
              <a:lnSpc>
                <a:spcPct val="90000"/>
              </a:lnSpc>
              <a:buFontTx/>
              <a:buNone/>
              <a:defRPr/>
            </a:pPr>
            <a:r>
              <a:rPr lang="en-US" sz="2000">
                <a:latin typeface="Courier New" charset="0"/>
              </a:rPr>
              <a:t>int totalArray(int </a:t>
            </a:r>
            <a:r>
              <a:rPr lang="en-US" sz="2000" u="sng">
                <a:latin typeface="Courier New" charset="0"/>
              </a:rPr>
              <a:t>*A</a:t>
            </a:r>
            <a:r>
              <a:rPr lang="en-US" sz="2000">
                <a:latin typeface="Courier New" charset="0"/>
              </a:rPr>
              <a:t>, int N) {</a:t>
            </a:r>
          </a:p>
          <a:p>
            <a:pPr lvl="1">
              <a:lnSpc>
                <a:spcPct val="90000"/>
              </a:lnSpc>
              <a:buFontTx/>
              <a:buNone/>
              <a:defRPr/>
            </a:pPr>
            <a:r>
              <a:rPr lang="en-US" sz="2000">
                <a:latin typeface="Courier New" charset="0"/>
              </a:rPr>
              <a:t>  int total = 0;</a:t>
            </a:r>
          </a:p>
          <a:p>
            <a:pPr lvl="1">
              <a:lnSpc>
                <a:spcPct val="90000"/>
              </a:lnSpc>
              <a:buFontTx/>
              <a:buNone/>
              <a:defRPr/>
            </a:pPr>
            <a:r>
              <a:rPr lang="en-US" sz="2000">
                <a:latin typeface="Courier New" charset="0"/>
              </a:rPr>
              <a:t>  for (I = 0; I &lt; N; I++)</a:t>
            </a:r>
          </a:p>
          <a:p>
            <a:pPr lvl="1">
              <a:lnSpc>
                <a:spcPct val="90000"/>
              </a:lnSpc>
              <a:buFontTx/>
              <a:buNone/>
              <a:defRPr/>
            </a:pPr>
            <a:r>
              <a:rPr lang="en-US" sz="2000">
                <a:latin typeface="Courier New" charset="0"/>
              </a:rPr>
              <a:t>    total += A[I];</a:t>
            </a:r>
          </a:p>
          <a:p>
            <a:pPr lvl="1">
              <a:lnSpc>
                <a:spcPct val="90000"/>
              </a:lnSpc>
              <a:buFontTx/>
              <a:buNone/>
              <a:defRPr/>
            </a:pPr>
            <a:r>
              <a:rPr lang="en-US" sz="2000">
                <a:latin typeface="Courier New" charset="0"/>
              </a:rPr>
              <a:t>  return total;</a:t>
            </a:r>
          </a:p>
          <a:p>
            <a:pPr lvl="1">
              <a:lnSpc>
                <a:spcPct val="90000"/>
              </a:lnSpc>
              <a:buFontTx/>
              <a:buNone/>
              <a:defRPr/>
            </a:pPr>
            <a:r>
              <a:rPr lang="en-US" sz="2000">
                <a:latin typeface="Courier New" charset="0"/>
              </a:rPr>
              <a:t>}</a:t>
            </a:r>
          </a:p>
          <a:p>
            <a:pPr>
              <a:lnSpc>
                <a:spcPct val="90000"/>
              </a:lnSpc>
              <a:buFontTx/>
              <a:buNone/>
              <a:defRPr/>
            </a:pPr>
            <a:r>
              <a:rPr lang="en-US" sz="2800">
                <a:cs typeface="+mn-cs"/>
              </a:rPr>
              <a:t>For multi-dimensional arrays we still have to use the </a:t>
            </a:r>
            <a:r>
              <a:rPr lang="en-US" sz="2800" i="1">
                <a:cs typeface="+mn-cs"/>
              </a:rPr>
              <a:t>ArrayName</a:t>
            </a:r>
            <a:r>
              <a:rPr lang="en-US" sz="2800">
                <a:cs typeface="+mn-cs"/>
              </a:rPr>
              <a:t>[][</a:t>
            </a:r>
            <a:r>
              <a:rPr lang="en-US" sz="2800" i="1">
                <a:cs typeface="+mn-cs"/>
              </a:rPr>
              <a:t>Dim2</a:t>
            </a:r>
            <a:r>
              <a:rPr lang="en-US" sz="2800">
                <a:cs typeface="+mn-cs"/>
              </a:rPr>
              <a:t>][</a:t>
            </a:r>
            <a:r>
              <a:rPr lang="en-US" sz="2800" i="1">
                <a:cs typeface="+mn-cs"/>
              </a:rPr>
              <a:t>Dim3</a:t>
            </a:r>
            <a:r>
              <a:rPr lang="en-US" sz="2800">
                <a:cs typeface="+mn-cs"/>
              </a:rPr>
              <a:t>]etc. form</a:t>
            </a:r>
            <a:endParaRPr lang="en-US" sz="2400">
              <a:cs typeface="+mn-cs"/>
            </a:endParaRPr>
          </a:p>
        </p:txBody>
      </p:sp>
    </p:spTree>
    <p:extLst>
      <p:ext uri="{BB962C8B-B14F-4D97-AF65-F5344CB8AC3E}">
        <p14:creationId xmlns:p14="http://schemas.microsoft.com/office/powerpoint/2010/main" val="1778659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09600"/>
            <a:ext cx="8382000" cy="1143000"/>
          </a:xfrm>
        </p:spPr>
        <p:txBody>
          <a:bodyPr/>
          <a:lstStyle/>
          <a:p>
            <a:pPr>
              <a:defRPr/>
            </a:pPr>
            <a:r>
              <a:rPr lang="en-US" sz="4000">
                <a:cs typeface="+mj-cs"/>
              </a:rPr>
              <a:t>Understanding Complex Declarations</a:t>
            </a:r>
            <a:endParaRPr lang="en-US">
              <a:cs typeface="+mj-cs"/>
            </a:endParaRPr>
          </a:p>
        </p:txBody>
      </p:sp>
      <p:sp>
        <p:nvSpPr>
          <p:cNvPr id="19459" name="Rectangle 3"/>
          <p:cNvSpPr>
            <a:spLocks noGrp="1" noChangeArrowheads="1"/>
          </p:cNvSpPr>
          <p:nvPr>
            <p:ph type="body" idx="1"/>
          </p:nvPr>
        </p:nvSpPr>
        <p:spPr/>
        <p:txBody>
          <a:bodyPr>
            <a:normAutofit lnSpcReduction="10000"/>
          </a:bodyPr>
          <a:lstStyle/>
          <a:p>
            <a:pPr>
              <a:buFontTx/>
              <a:buNone/>
              <a:defRPr/>
            </a:pPr>
            <a:r>
              <a:rPr lang="en-US" sz="2800">
                <a:cs typeface="+mn-cs"/>
              </a:rPr>
              <a:t>Right-left rule: when examining a declaration, start at the identifier, then read the first object to right, first to left, second to right, second to left, etc.</a:t>
            </a:r>
          </a:p>
          <a:p>
            <a:pPr>
              <a:buFontTx/>
              <a:buNone/>
              <a:defRPr/>
            </a:pPr>
            <a:r>
              <a:rPr lang="en-US" sz="2800">
                <a:cs typeface="+mn-cs"/>
              </a:rPr>
              <a:t>objects:</a:t>
            </a:r>
          </a:p>
          <a:p>
            <a:pPr lvl="1">
              <a:buFontTx/>
              <a:buNone/>
              <a:defRPr/>
            </a:pPr>
            <a:r>
              <a:rPr lang="en-US" sz="2400" i="1"/>
              <a:t>Type</a:t>
            </a:r>
            <a:endParaRPr lang="en-US" sz="2400"/>
          </a:p>
          <a:p>
            <a:pPr lvl="1">
              <a:buFontTx/>
              <a:buNone/>
              <a:defRPr/>
            </a:pPr>
            <a:r>
              <a:rPr lang="en-US" sz="2400"/>
              <a:t>* - pointer to</a:t>
            </a:r>
          </a:p>
          <a:p>
            <a:pPr lvl="1">
              <a:buFontTx/>
              <a:buNone/>
              <a:defRPr/>
            </a:pPr>
            <a:r>
              <a:rPr lang="en-US" sz="2400"/>
              <a:t>[</a:t>
            </a:r>
            <a:r>
              <a:rPr lang="en-US" sz="2400" i="1"/>
              <a:t>Dim</a:t>
            </a:r>
            <a:r>
              <a:rPr lang="en-US" sz="2400"/>
              <a:t>] - 1D array of size Dim</a:t>
            </a:r>
          </a:p>
          <a:p>
            <a:pPr lvl="1">
              <a:buFontTx/>
              <a:buNone/>
              <a:defRPr/>
            </a:pPr>
            <a:r>
              <a:rPr lang="en-US" sz="2400"/>
              <a:t>[</a:t>
            </a:r>
            <a:r>
              <a:rPr lang="en-US" sz="2400" i="1"/>
              <a:t>Dim1</a:t>
            </a:r>
            <a:r>
              <a:rPr lang="en-US" sz="2400"/>
              <a:t>][</a:t>
            </a:r>
            <a:r>
              <a:rPr lang="en-US" sz="2400" i="1"/>
              <a:t>Dim2</a:t>
            </a:r>
            <a:r>
              <a:rPr lang="en-US" sz="2400"/>
              <a:t>] - 2D of size </a:t>
            </a:r>
            <a:r>
              <a:rPr lang="en-US" sz="2400" i="1"/>
              <a:t>Dim1,Dim2</a:t>
            </a:r>
          </a:p>
          <a:p>
            <a:pPr lvl="1">
              <a:buFontTx/>
              <a:buNone/>
              <a:defRPr/>
            </a:pPr>
            <a:r>
              <a:rPr lang="en-US" sz="2400"/>
              <a:t>( </a:t>
            </a:r>
            <a:r>
              <a:rPr lang="en-US" sz="2400" i="1"/>
              <a:t>Params</a:t>
            </a:r>
            <a:r>
              <a:rPr lang="en-US" sz="2400"/>
              <a:t> ) - function</a:t>
            </a:r>
          </a:p>
          <a:p>
            <a:pPr>
              <a:buFontTx/>
              <a:buNone/>
              <a:defRPr/>
            </a:pPr>
            <a:r>
              <a:rPr lang="en-US" sz="2800">
                <a:cs typeface="+mn-cs"/>
              </a:rPr>
              <a:t>Can use parentheses to halt reading in one direction</a:t>
            </a:r>
          </a:p>
        </p:txBody>
      </p:sp>
    </p:spTree>
    <p:extLst>
      <p:ext uri="{BB962C8B-B14F-4D97-AF65-F5344CB8AC3E}">
        <p14:creationId xmlns:p14="http://schemas.microsoft.com/office/powerpoint/2010/main" val="3548225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cs typeface="+mj-cs"/>
              </a:rPr>
              <a:t>Declarations Examples</a:t>
            </a:r>
          </a:p>
        </p:txBody>
      </p:sp>
      <p:sp>
        <p:nvSpPr>
          <p:cNvPr id="20483" name="Rectangle 3"/>
          <p:cNvSpPr>
            <a:spLocks noGrp="1" noChangeArrowheads="1"/>
          </p:cNvSpPr>
          <p:nvPr>
            <p:ph type="body" idx="1"/>
          </p:nvPr>
        </p:nvSpPr>
        <p:spPr>
          <a:xfrm>
            <a:off x="304800" y="1981200"/>
            <a:ext cx="8458200" cy="4114800"/>
          </a:xfrm>
        </p:spPr>
        <p:txBody>
          <a:bodyPr/>
          <a:lstStyle/>
          <a:p>
            <a:pPr>
              <a:buFontTx/>
              <a:buNone/>
              <a:defRPr/>
            </a:pPr>
            <a:r>
              <a:rPr lang="en-US" sz="2000" u="sng">
                <a:latin typeface="Courier New" charset="0"/>
                <a:cs typeface="+mn-cs"/>
              </a:rPr>
              <a:t>int</a:t>
            </a:r>
            <a:r>
              <a:rPr lang="en-US" sz="2000">
                <a:latin typeface="Courier New" charset="0"/>
                <a:cs typeface="+mn-cs"/>
              </a:rPr>
              <a:t> </a:t>
            </a:r>
            <a:r>
              <a:rPr lang="en-US" sz="2000" u="sng">
                <a:latin typeface="Courier New" charset="0"/>
                <a:cs typeface="+mn-cs"/>
              </a:rPr>
              <a:t>A</a:t>
            </a:r>
            <a:r>
              <a:rPr lang="en-US" sz="2000">
                <a:latin typeface="Courier New" charset="0"/>
                <a:cs typeface="+mn-cs"/>
              </a:rPr>
              <a:t>			</a:t>
            </a:r>
            <a:r>
              <a:rPr lang="en-US" sz="2000" u="sng">
                <a:latin typeface="Courier New" charset="0"/>
                <a:cs typeface="+mn-cs"/>
              </a:rPr>
              <a:t>A is a</a:t>
            </a:r>
            <a:r>
              <a:rPr lang="en-US" sz="2000">
                <a:latin typeface="Courier New" charset="0"/>
                <a:cs typeface="+mn-cs"/>
              </a:rPr>
              <a:t> </a:t>
            </a:r>
            <a:r>
              <a:rPr lang="en-US" sz="2000" u="sng">
                <a:latin typeface="Courier New" charset="0"/>
                <a:cs typeface="+mn-cs"/>
              </a:rPr>
              <a:t>int</a:t>
            </a:r>
          </a:p>
          <a:p>
            <a:pPr>
              <a:buFontTx/>
              <a:buNone/>
              <a:defRPr/>
            </a:pPr>
            <a:r>
              <a:rPr lang="en-US" sz="2000" u="sng">
                <a:latin typeface="Courier New" charset="0"/>
                <a:cs typeface="+mn-cs"/>
              </a:rPr>
              <a:t>float</a:t>
            </a:r>
            <a:r>
              <a:rPr lang="en-US" sz="2000">
                <a:latin typeface="Courier New" charset="0"/>
                <a:cs typeface="+mn-cs"/>
              </a:rPr>
              <a:t> </a:t>
            </a:r>
            <a:r>
              <a:rPr lang="en-US" sz="2000" u="sng">
                <a:latin typeface="Courier New" charset="0"/>
                <a:cs typeface="+mn-cs"/>
              </a:rPr>
              <a:t>B</a:t>
            </a:r>
            <a:r>
              <a:rPr lang="en-US" sz="2000">
                <a:latin typeface="Courier New" charset="0"/>
                <a:cs typeface="+mn-cs"/>
              </a:rPr>
              <a:t> </a:t>
            </a:r>
            <a:r>
              <a:rPr lang="en-US" sz="2000" u="sng">
                <a:latin typeface="Courier New" charset="0"/>
                <a:cs typeface="+mn-cs"/>
              </a:rPr>
              <a:t>[5]		B is a</a:t>
            </a:r>
            <a:r>
              <a:rPr lang="en-US" sz="2000">
                <a:latin typeface="Courier New" charset="0"/>
                <a:cs typeface="+mn-cs"/>
              </a:rPr>
              <a:t> </a:t>
            </a:r>
            <a:r>
              <a:rPr lang="en-US" sz="2000" u="sng">
                <a:latin typeface="Courier New" charset="0"/>
                <a:cs typeface="+mn-cs"/>
              </a:rPr>
              <a:t>1D array of size 5</a:t>
            </a:r>
            <a:r>
              <a:rPr lang="en-US" sz="2000">
                <a:latin typeface="Courier New" charset="0"/>
                <a:cs typeface="+mn-cs"/>
              </a:rPr>
              <a:t> </a:t>
            </a:r>
            <a:r>
              <a:rPr lang="en-US" sz="2000" u="sng">
                <a:latin typeface="Courier New" charset="0"/>
                <a:cs typeface="+mn-cs"/>
              </a:rPr>
              <a:t>of floats</a:t>
            </a:r>
            <a:endParaRPr lang="en-US" sz="2000">
              <a:latin typeface="Courier New" charset="0"/>
              <a:cs typeface="+mn-cs"/>
            </a:endParaRPr>
          </a:p>
          <a:p>
            <a:pPr>
              <a:buFontTx/>
              <a:buNone/>
              <a:defRPr/>
            </a:pPr>
            <a:r>
              <a:rPr lang="en-US" sz="2000" u="sng">
                <a:latin typeface="Courier New" charset="0"/>
                <a:cs typeface="+mn-cs"/>
              </a:rPr>
              <a:t>int</a:t>
            </a:r>
            <a:r>
              <a:rPr lang="en-US" sz="2000">
                <a:latin typeface="Courier New" charset="0"/>
                <a:cs typeface="+mn-cs"/>
              </a:rPr>
              <a:t> </a:t>
            </a:r>
            <a:r>
              <a:rPr lang="en-US" sz="2000" u="sng">
                <a:latin typeface="Courier New" charset="0"/>
                <a:cs typeface="+mn-cs"/>
              </a:rPr>
              <a:t>*</a:t>
            </a:r>
            <a:r>
              <a:rPr lang="en-US" sz="2000">
                <a:latin typeface="Courier New" charset="0"/>
                <a:cs typeface="+mn-cs"/>
              </a:rPr>
              <a:t> </a:t>
            </a:r>
            <a:r>
              <a:rPr lang="en-US" sz="2000" u="sng">
                <a:latin typeface="Courier New" charset="0"/>
                <a:cs typeface="+mn-cs"/>
              </a:rPr>
              <a:t>C</a:t>
            </a:r>
            <a:r>
              <a:rPr lang="en-US" sz="2000">
                <a:latin typeface="Courier New" charset="0"/>
                <a:cs typeface="+mn-cs"/>
              </a:rPr>
              <a:t>		</a:t>
            </a:r>
            <a:r>
              <a:rPr lang="en-US" sz="2000" u="sng">
                <a:latin typeface="Courier New" charset="0"/>
                <a:cs typeface="+mn-cs"/>
              </a:rPr>
              <a:t>C is a</a:t>
            </a:r>
            <a:r>
              <a:rPr lang="en-US" sz="2000">
                <a:latin typeface="Courier New" charset="0"/>
                <a:cs typeface="+mn-cs"/>
              </a:rPr>
              <a:t> </a:t>
            </a:r>
            <a:r>
              <a:rPr lang="en-US" sz="2000" u="sng">
                <a:latin typeface="Courier New" charset="0"/>
                <a:cs typeface="+mn-cs"/>
              </a:rPr>
              <a:t>pointer to</a:t>
            </a:r>
            <a:r>
              <a:rPr lang="en-US" sz="2000">
                <a:latin typeface="Courier New" charset="0"/>
                <a:cs typeface="+mn-cs"/>
              </a:rPr>
              <a:t> </a:t>
            </a:r>
            <a:r>
              <a:rPr lang="en-US" sz="2000" u="sng">
                <a:latin typeface="Courier New" charset="0"/>
                <a:cs typeface="+mn-cs"/>
              </a:rPr>
              <a:t>an int</a:t>
            </a:r>
            <a:endParaRPr lang="en-US" sz="2000">
              <a:latin typeface="Courier New" charset="0"/>
              <a:cs typeface="+mn-cs"/>
            </a:endParaRPr>
          </a:p>
          <a:p>
            <a:pPr>
              <a:buFontTx/>
              <a:buNone/>
              <a:defRPr/>
            </a:pPr>
            <a:r>
              <a:rPr lang="en-US" sz="2000" u="sng">
                <a:latin typeface="Courier New" charset="0"/>
                <a:cs typeface="+mn-cs"/>
              </a:rPr>
              <a:t>char</a:t>
            </a:r>
            <a:r>
              <a:rPr lang="en-US" sz="2000">
                <a:latin typeface="Courier New" charset="0"/>
                <a:cs typeface="+mn-cs"/>
              </a:rPr>
              <a:t> </a:t>
            </a:r>
            <a:r>
              <a:rPr lang="en-US" sz="2000" u="sng">
                <a:latin typeface="Courier New" charset="0"/>
                <a:cs typeface="+mn-cs"/>
              </a:rPr>
              <a:t>D</a:t>
            </a:r>
            <a:r>
              <a:rPr lang="en-US" sz="2000">
                <a:latin typeface="Courier New" charset="0"/>
                <a:cs typeface="+mn-cs"/>
              </a:rPr>
              <a:t> </a:t>
            </a:r>
            <a:r>
              <a:rPr lang="en-US" sz="2000" u="sng">
                <a:latin typeface="Courier New" charset="0"/>
                <a:cs typeface="+mn-cs"/>
              </a:rPr>
              <a:t>[6][3]</a:t>
            </a:r>
            <a:r>
              <a:rPr lang="en-US" sz="2000">
                <a:latin typeface="Courier New" charset="0"/>
                <a:cs typeface="+mn-cs"/>
              </a:rPr>
              <a:t>	</a:t>
            </a:r>
            <a:r>
              <a:rPr lang="en-US" sz="2000" u="sng">
                <a:latin typeface="Courier New" charset="0"/>
                <a:cs typeface="+mn-cs"/>
              </a:rPr>
              <a:t>D is a</a:t>
            </a:r>
            <a:r>
              <a:rPr lang="en-US" sz="2000">
                <a:latin typeface="Courier New" charset="0"/>
                <a:cs typeface="+mn-cs"/>
              </a:rPr>
              <a:t> </a:t>
            </a:r>
            <a:r>
              <a:rPr lang="en-US" sz="2000" u="sng">
                <a:latin typeface="Courier New" charset="0"/>
                <a:cs typeface="+mn-cs"/>
              </a:rPr>
              <a:t>2D array of size 6,3</a:t>
            </a:r>
            <a:r>
              <a:rPr lang="en-US" sz="2000">
                <a:latin typeface="Courier New" charset="0"/>
                <a:cs typeface="+mn-cs"/>
              </a:rPr>
              <a:t> </a:t>
            </a:r>
            <a:r>
              <a:rPr lang="en-US" sz="2000" u="sng">
                <a:latin typeface="Courier New" charset="0"/>
                <a:cs typeface="+mn-cs"/>
              </a:rPr>
              <a:t>of chars</a:t>
            </a:r>
            <a:r>
              <a:rPr lang="en-US" sz="2000">
                <a:latin typeface="Courier New" charset="0"/>
                <a:cs typeface="+mn-cs"/>
              </a:rPr>
              <a:t> </a:t>
            </a:r>
          </a:p>
          <a:p>
            <a:pPr>
              <a:buFontTx/>
              <a:buNone/>
              <a:defRPr/>
            </a:pPr>
            <a:r>
              <a:rPr lang="en-US" sz="2000" u="sng">
                <a:latin typeface="Courier New" charset="0"/>
                <a:cs typeface="+mn-cs"/>
              </a:rPr>
              <a:t>int</a:t>
            </a:r>
            <a:r>
              <a:rPr lang="en-US" sz="2000">
                <a:latin typeface="Courier New" charset="0"/>
                <a:cs typeface="+mn-cs"/>
              </a:rPr>
              <a:t> </a:t>
            </a:r>
            <a:r>
              <a:rPr lang="en-US" sz="2000" u="sng">
                <a:latin typeface="Courier New" charset="0"/>
                <a:cs typeface="+mn-cs"/>
              </a:rPr>
              <a:t>*</a:t>
            </a:r>
            <a:r>
              <a:rPr lang="en-US" sz="2000">
                <a:latin typeface="Courier New" charset="0"/>
                <a:cs typeface="+mn-cs"/>
              </a:rPr>
              <a:t> </a:t>
            </a:r>
            <a:r>
              <a:rPr lang="en-US" sz="2000" u="sng">
                <a:latin typeface="Courier New" charset="0"/>
                <a:cs typeface="+mn-cs"/>
              </a:rPr>
              <a:t>E</a:t>
            </a:r>
            <a:r>
              <a:rPr lang="en-US" sz="2000">
                <a:latin typeface="Courier New" charset="0"/>
                <a:cs typeface="+mn-cs"/>
              </a:rPr>
              <a:t> </a:t>
            </a:r>
            <a:r>
              <a:rPr lang="en-US" sz="2000" u="sng">
                <a:latin typeface="Courier New" charset="0"/>
                <a:cs typeface="+mn-cs"/>
              </a:rPr>
              <a:t>[5]</a:t>
            </a:r>
            <a:r>
              <a:rPr lang="en-US" sz="2000">
                <a:latin typeface="Courier New" charset="0"/>
                <a:cs typeface="+mn-cs"/>
              </a:rPr>
              <a:t>		</a:t>
            </a:r>
            <a:r>
              <a:rPr lang="en-US" sz="2000" u="sng">
                <a:latin typeface="Courier New" charset="0"/>
                <a:cs typeface="+mn-cs"/>
              </a:rPr>
              <a:t>E is a</a:t>
            </a:r>
            <a:r>
              <a:rPr lang="en-US" sz="2000">
                <a:latin typeface="Courier New" charset="0"/>
                <a:cs typeface="+mn-cs"/>
              </a:rPr>
              <a:t> </a:t>
            </a:r>
            <a:r>
              <a:rPr lang="en-US" sz="2000" u="sng">
                <a:latin typeface="Courier New" charset="0"/>
                <a:cs typeface="+mn-cs"/>
              </a:rPr>
              <a:t>1D array of size 5 of</a:t>
            </a:r>
            <a:r>
              <a:rPr lang="en-US" sz="2000">
                <a:latin typeface="Courier New" charset="0"/>
                <a:cs typeface="+mn-cs"/>
              </a:rPr>
              <a:t> </a:t>
            </a:r>
          </a:p>
          <a:p>
            <a:pPr>
              <a:buFontTx/>
              <a:buNone/>
              <a:defRPr/>
            </a:pPr>
            <a:r>
              <a:rPr lang="en-US" sz="2000">
                <a:latin typeface="Courier New" charset="0"/>
                <a:cs typeface="+mn-cs"/>
              </a:rPr>
              <a:t>				</a:t>
            </a:r>
            <a:r>
              <a:rPr lang="en-US" sz="2000" u="sng">
                <a:latin typeface="Courier New" charset="0"/>
                <a:cs typeface="+mn-cs"/>
              </a:rPr>
              <a:t>pointers to</a:t>
            </a:r>
            <a:r>
              <a:rPr lang="en-US" sz="2000">
                <a:latin typeface="Courier New" charset="0"/>
                <a:cs typeface="+mn-cs"/>
              </a:rPr>
              <a:t> </a:t>
            </a:r>
            <a:r>
              <a:rPr lang="en-US" sz="2000" u="sng">
                <a:latin typeface="Courier New" charset="0"/>
                <a:cs typeface="+mn-cs"/>
              </a:rPr>
              <a:t>ints</a:t>
            </a:r>
          </a:p>
          <a:p>
            <a:pPr>
              <a:buFontTx/>
              <a:buNone/>
              <a:defRPr/>
            </a:pPr>
            <a:r>
              <a:rPr lang="en-US" sz="2000" u="sng">
                <a:latin typeface="Courier New" charset="0"/>
                <a:cs typeface="+mn-cs"/>
              </a:rPr>
              <a:t>int</a:t>
            </a:r>
            <a:r>
              <a:rPr lang="en-US" sz="2000">
                <a:latin typeface="Courier New" charset="0"/>
                <a:cs typeface="+mn-cs"/>
              </a:rPr>
              <a:t> (</a:t>
            </a:r>
            <a:r>
              <a:rPr lang="en-US" sz="2000" u="sng">
                <a:latin typeface="Courier New" charset="0"/>
                <a:cs typeface="+mn-cs"/>
              </a:rPr>
              <a:t>*</a:t>
            </a:r>
            <a:r>
              <a:rPr lang="en-US" sz="2000">
                <a:latin typeface="Courier New" charset="0"/>
                <a:cs typeface="+mn-cs"/>
              </a:rPr>
              <a:t> </a:t>
            </a:r>
            <a:r>
              <a:rPr lang="en-US" sz="2000" u="sng">
                <a:latin typeface="Courier New" charset="0"/>
                <a:cs typeface="+mn-cs"/>
              </a:rPr>
              <a:t>F</a:t>
            </a:r>
            <a:r>
              <a:rPr lang="en-US" sz="2000">
                <a:latin typeface="Courier New" charset="0"/>
                <a:cs typeface="+mn-cs"/>
              </a:rPr>
              <a:t>) </a:t>
            </a:r>
            <a:r>
              <a:rPr lang="en-US" sz="2000" u="sng">
                <a:latin typeface="Courier New" charset="0"/>
                <a:cs typeface="+mn-cs"/>
              </a:rPr>
              <a:t>[5]	F is a</a:t>
            </a:r>
            <a:r>
              <a:rPr lang="en-US" sz="2000">
                <a:latin typeface="Courier New" charset="0"/>
                <a:cs typeface="+mn-cs"/>
              </a:rPr>
              <a:t> </a:t>
            </a:r>
            <a:r>
              <a:rPr lang="en-US" sz="2000" u="sng">
                <a:latin typeface="Courier New" charset="0"/>
                <a:cs typeface="+mn-cs"/>
              </a:rPr>
              <a:t>pointer to a</a:t>
            </a:r>
            <a:r>
              <a:rPr lang="en-US" sz="2000">
                <a:latin typeface="Courier New" charset="0"/>
                <a:cs typeface="+mn-cs"/>
              </a:rPr>
              <a:t> </a:t>
            </a:r>
          </a:p>
          <a:p>
            <a:pPr>
              <a:buFontTx/>
              <a:buNone/>
              <a:defRPr/>
            </a:pPr>
            <a:r>
              <a:rPr lang="en-US" sz="2000">
                <a:latin typeface="Courier New" charset="0"/>
                <a:cs typeface="+mn-cs"/>
              </a:rPr>
              <a:t>				</a:t>
            </a:r>
            <a:r>
              <a:rPr lang="en-US" sz="2000" u="sng">
                <a:latin typeface="Courier New" charset="0"/>
                <a:cs typeface="+mn-cs"/>
              </a:rPr>
              <a:t>1D array of size 5</a:t>
            </a:r>
            <a:r>
              <a:rPr lang="en-US" sz="2000">
                <a:latin typeface="Courier New" charset="0"/>
                <a:cs typeface="+mn-cs"/>
              </a:rPr>
              <a:t> </a:t>
            </a:r>
            <a:r>
              <a:rPr lang="en-US" sz="2000" u="sng">
                <a:latin typeface="Courier New" charset="0"/>
                <a:cs typeface="+mn-cs"/>
              </a:rPr>
              <a:t>of ints</a:t>
            </a:r>
          </a:p>
          <a:p>
            <a:pPr>
              <a:buFontTx/>
              <a:buNone/>
              <a:defRPr/>
            </a:pPr>
            <a:r>
              <a:rPr lang="en-US" sz="2000" u="sng">
                <a:latin typeface="Courier New" charset="0"/>
                <a:cs typeface="+mn-cs"/>
              </a:rPr>
              <a:t>int</a:t>
            </a:r>
            <a:r>
              <a:rPr lang="en-US" sz="2000">
                <a:latin typeface="Courier New" charset="0"/>
                <a:cs typeface="+mn-cs"/>
              </a:rPr>
              <a:t> </a:t>
            </a:r>
            <a:r>
              <a:rPr lang="en-US" sz="2000" u="sng">
                <a:latin typeface="Courier New" charset="0"/>
                <a:cs typeface="+mn-cs"/>
              </a:rPr>
              <a:t>G</a:t>
            </a:r>
            <a:r>
              <a:rPr lang="en-US" sz="2000">
                <a:latin typeface="Courier New" charset="0"/>
                <a:cs typeface="+mn-cs"/>
              </a:rPr>
              <a:t> </a:t>
            </a:r>
            <a:r>
              <a:rPr lang="en-US" sz="2000" u="sng">
                <a:latin typeface="Courier New" charset="0"/>
                <a:cs typeface="+mn-cs"/>
              </a:rPr>
              <a:t>(…)		G is a</a:t>
            </a:r>
            <a:r>
              <a:rPr lang="en-US" sz="2000">
                <a:latin typeface="Courier New" charset="0"/>
                <a:cs typeface="+mn-cs"/>
              </a:rPr>
              <a:t> </a:t>
            </a:r>
            <a:r>
              <a:rPr lang="en-US" sz="2000" u="sng">
                <a:latin typeface="Courier New" charset="0"/>
                <a:cs typeface="+mn-cs"/>
              </a:rPr>
              <a:t>function returning</a:t>
            </a:r>
            <a:r>
              <a:rPr lang="en-US" sz="2000">
                <a:latin typeface="Courier New" charset="0"/>
                <a:cs typeface="+mn-cs"/>
              </a:rPr>
              <a:t> </a:t>
            </a:r>
            <a:r>
              <a:rPr lang="en-US" sz="2000" u="sng">
                <a:latin typeface="Courier New" charset="0"/>
                <a:cs typeface="+mn-cs"/>
              </a:rPr>
              <a:t>an int</a:t>
            </a:r>
          </a:p>
          <a:p>
            <a:pPr>
              <a:buFontTx/>
              <a:buNone/>
              <a:defRPr/>
            </a:pPr>
            <a:r>
              <a:rPr lang="en-US" sz="2000" u="sng">
                <a:latin typeface="Courier New" charset="0"/>
                <a:cs typeface="+mn-cs"/>
              </a:rPr>
              <a:t>char</a:t>
            </a:r>
            <a:r>
              <a:rPr lang="en-US" sz="2000">
                <a:latin typeface="Courier New" charset="0"/>
                <a:cs typeface="+mn-cs"/>
              </a:rPr>
              <a:t> </a:t>
            </a:r>
            <a:r>
              <a:rPr lang="en-US" sz="2000" u="sng">
                <a:latin typeface="Courier New" charset="0"/>
                <a:cs typeface="+mn-cs"/>
              </a:rPr>
              <a:t>*</a:t>
            </a:r>
            <a:r>
              <a:rPr lang="en-US" sz="2000">
                <a:latin typeface="Courier New" charset="0"/>
                <a:cs typeface="+mn-cs"/>
              </a:rPr>
              <a:t> </a:t>
            </a:r>
            <a:r>
              <a:rPr lang="en-US" sz="2000" u="sng">
                <a:latin typeface="Courier New" charset="0"/>
                <a:cs typeface="+mn-cs"/>
              </a:rPr>
              <a:t>H</a:t>
            </a:r>
            <a:r>
              <a:rPr lang="en-US" sz="2000">
                <a:latin typeface="Courier New" charset="0"/>
                <a:cs typeface="+mn-cs"/>
              </a:rPr>
              <a:t> </a:t>
            </a:r>
            <a:r>
              <a:rPr lang="en-US" sz="2000" u="sng">
                <a:latin typeface="Courier New" charset="0"/>
                <a:cs typeface="+mn-cs"/>
              </a:rPr>
              <a:t>(…)	H is a</a:t>
            </a:r>
            <a:r>
              <a:rPr lang="en-US" sz="2000">
                <a:latin typeface="Courier New" charset="0"/>
                <a:cs typeface="+mn-cs"/>
              </a:rPr>
              <a:t> </a:t>
            </a:r>
            <a:r>
              <a:rPr lang="en-US" sz="2000" u="sng">
                <a:latin typeface="Courier New" charset="0"/>
                <a:cs typeface="+mn-cs"/>
              </a:rPr>
              <a:t>function returning</a:t>
            </a:r>
            <a:r>
              <a:rPr lang="en-US" sz="2000">
                <a:latin typeface="Courier New" charset="0"/>
                <a:cs typeface="+mn-cs"/>
              </a:rPr>
              <a:t> </a:t>
            </a:r>
          </a:p>
          <a:p>
            <a:pPr>
              <a:buFontTx/>
              <a:buNone/>
              <a:defRPr/>
            </a:pPr>
            <a:r>
              <a:rPr lang="en-US" sz="2000">
                <a:latin typeface="Courier New" charset="0"/>
                <a:cs typeface="+mn-cs"/>
              </a:rPr>
              <a:t>				</a:t>
            </a:r>
            <a:r>
              <a:rPr lang="en-US" sz="2000" u="sng">
                <a:latin typeface="Courier New" charset="0"/>
                <a:cs typeface="+mn-cs"/>
              </a:rPr>
              <a:t>a pointer to</a:t>
            </a:r>
            <a:r>
              <a:rPr lang="en-US" sz="2000">
                <a:latin typeface="Courier New" charset="0"/>
                <a:cs typeface="+mn-cs"/>
              </a:rPr>
              <a:t> </a:t>
            </a:r>
            <a:r>
              <a:rPr lang="en-US" sz="2000" u="sng">
                <a:latin typeface="Courier New" charset="0"/>
                <a:cs typeface="+mn-cs"/>
              </a:rPr>
              <a:t>a char</a:t>
            </a:r>
            <a:endParaRPr lang="en-US" sz="2400">
              <a:latin typeface="Courier New" charset="0"/>
              <a:cs typeface="+mn-cs"/>
            </a:endParaRPr>
          </a:p>
        </p:txBody>
      </p:sp>
    </p:spTree>
    <p:extLst>
      <p:ext uri="{BB962C8B-B14F-4D97-AF65-F5344CB8AC3E}">
        <p14:creationId xmlns:p14="http://schemas.microsoft.com/office/powerpoint/2010/main" val="2093588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cs typeface="+mj-cs"/>
              </a:rPr>
              <a:t>Pointers and Functions</a:t>
            </a:r>
          </a:p>
        </p:txBody>
      </p:sp>
      <p:sp>
        <p:nvSpPr>
          <p:cNvPr id="31747" name="Rectangle 3"/>
          <p:cNvSpPr>
            <a:spLocks noGrp="1" noChangeArrowheads="1"/>
          </p:cNvSpPr>
          <p:nvPr>
            <p:ph type="body" idx="1"/>
          </p:nvPr>
        </p:nvSpPr>
        <p:spPr/>
        <p:txBody>
          <a:bodyPr/>
          <a:lstStyle/>
          <a:p>
            <a:pPr eaLnBrk="1" hangingPunct="1">
              <a:lnSpc>
                <a:spcPct val="90000"/>
              </a:lnSpc>
              <a:defRPr/>
            </a:pPr>
            <a:r>
              <a:rPr lang="en-US">
                <a:cs typeface="+mn-cs"/>
              </a:rPr>
              <a:t>One limitation of functions is that they only return a single value</a:t>
            </a:r>
          </a:p>
          <a:p>
            <a:pPr eaLnBrk="1" hangingPunct="1">
              <a:lnSpc>
                <a:spcPct val="90000"/>
              </a:lnSpc>
              <a:defRPr/>
            </a:pPr>
            <a:r>
              <a:rPr lang="en-US">
                <a:cs typeface="+mn-cs"/>
              </a:rPr>
              <a:t>So how to change multiple values in a single function?</a:t>
            </a:r>
          </a:p>
          <a:p>
            <a:pPr lvl="1" eaLnBrk="1" hangingPunct="1">
              <a:lnSpc>
                <a:spcPct val="90000"/>
              </a:lnSpc>
              <a:defRPr/>
            </a:pPr>
            <a:r>
              <a:rPr lang="en-US"/>
              <a:t>pass in pointers</a:t>
            </a:r>
          </a:p>
          <a:p>
            <a:pPr lvl="1" eaLnBrk="1" hangingPunct="1">
              <a:lnSpc>
                <a:spcPct val="90000"/>
              </a:lnSpc>
              <a:defRPr/>
            </a:pPr>
            <a:r>
              <a:rPr lang="en-US"/>
              <a:t>now any changes that are made to the address being referred to</a:t>
            </a:r>
          </a:p>
          <a:p>
            <a:pPr lvl="1" eaLnBrk="1" hangingPunct="1">
              <a:lnSpc>
                <a:spcPct val="90000"/>
              </a:lnSpc>
              <a:defRPr/>
            </a:pPr>
            <a:r>
              <a:rPr lang="en-US"/>
              <a:t>this changes the value for the calling function as well as the called function</a:t>
            </a:r>
          </a:p>
        </p:txBody>
      </p:sp>
    </p:spTree>
    <p:extLst>
      <p:ext uri="{BB962C8B-B14F-4D97-AF65-F5344CB8AC3E}">
        <p14:creationId xmlns:p14="http://schemas.microsoft.com/office/powerpoint/2010/main" val="2891928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228600"/>
            <a:ext cx="8229600" cy="6248400"/>
          </a:xfrm>
        </p:spPr>
        <p:txBody>
          <a:bodyPr/>
          <a:lstStyle/>
          <a:p>
            <a:pPr eaLnBrk="1" hangingPunct="1">
              <a:lnSpc>
                <a:spcPct val="90000"/>
              </a:lnSpc>
              <a:buFontTx/>
              <a:buNone/>
              <a:defRPr/>
            </a:pPr>
            <a:r>
              <a:rPr lang="en-US" sz="1600">
                <a:cs typeface="+mn-cs"/>
              </a:rPr>
              <a:t>#include &lt;stdio.h&gt;</a:t>
            </a:r>
          </a:p>
          <a:p>
            <a:pPr eaLnBrk="1" hangingPunct="1">
              <a:lnSpc>
                <a:spcPct val="90000"/>
              </a:lnSpc>
              <a:buFontTx/>
              <a:buNone/>
              <a:defRPr/>
            </a:pPr>
            <a:endParaRPr lang="en-US" sz="1600">
              <a:cs typeface="+mn-cs"/>
            </a:endParaRPr>
          </a:p>
          <a:p>
            <a:pPr eaLnBrk="1" hangingPunct="1">
              <a:lnSpc>
                <a:spcPct val="90000"/>
              </a:lnSpc>
              <a:buFontTx/>
              <a:buNone/>
              <a:defRPr/>
            </a:pPr>
            <a:r>
              <a:rPr lang="en-US" sz="1600">
                <a:cs typeface="+mn-cs"/>
              </a:rPr>
              <a:t>void swap(float*, float*);</a:t>
            </a:r>
          </a:p>
          <a:p>
            <a:pPr eaLnBrk="1" hangingPunct="1">
              <a:lnSpc>
                <a:spcPct val="90000"/>
              </a:lnSpc>
              <a:buFontTx/>
              <a:buNone/>
              <a:defRPr/>
            </a:pPr>
            <a:endParaRPr lang="en-US" sz="700">
              <a:cs typeface="+mn-cs"/>
            </a:endParaRPr>
          </a:p>
          <a:p>
            <a:pPr eaLnBrk="1" hangingPunct="1">
              <a:lnSpc>
                <a:spcPct val="90000"/>
              </a:lnSpc>
              <a:buFontTx/>
              <a:buNone/>
              <a:defRPr/>
            </a:pPr>
            <a:r>
              <a:rPr lang="en-US" sz="1600">
                <a:cs typeface="+mn-cs"/>
              </a:rPr>
              <a:t>int main() {</a:t>
            </a:r>
          </a:p>
          <a:p>
            <a:pPr eaLnBrk="1" hangingPunct="1">
              <a:lnSpc>
                <a:spcPct val="90000"/>
              </a:lnSpc>
              <a:buFontTx/>
              <a:buNone/>
              <a:defRPr/>
            </a:pPr>
            <a:r>
              <a:rPr lang="en-US" sz="1600">
                <a:cs typeface="+mn-cs"/>
              </a:rPr>
              <a:t>	float *f1, *f2;</a:t>
            </a:r>
          </a:p>
          <a:p>
            <a:pPr eaLnBrk="1" hangingPunct="1">
              <a:lnSpc>
                <a:spcPct val="90000"/>
              </a:lnSpc>
              <a:buFontTx/>
              <a:buNone/>
              <a:defRPr/>
            </a:pPr>
            <a:r>
              <a:rPr lang="en-US" sz="1600">
                <a:cs typeface="+mn-cs"/>
              </a:rPr>
              <a:t>	f1 = malloc(sizeof(float));</a:t>
            </a:r>
          </a:p>
          <a:p>
            <a:pPr eaLnBrk="1" hangingPunct="1">
              <a:lnSpc>
                <a:spcPct val="90000"/>
              </a:lnSpc>
              <a:buFontTx/>
              <a:buNone/>
              <a:defRPr/>
            </a:pPr>
            <a:r>
              <a:rPr lang="en-US" sz="1600">
                <a:cs typeface="+mn-cs"/>
              </a:rPr>
              <a:t>	f2 = malloc(sizeof(float));</a:t>
            </a:r>
          </a:p>
          <a:p>
            <a:pPr eaLnBrk="1" hangingPunct="1">
              <a:lnSpc>
                <a:spcPct val="90000"/>
              </a:lnSpc>
              <a:buFontTx/>
              <a:buNone/>
              <a:defRPr/>
            </a:pPr>
            <a:endParaRPr lang="en-US" sz="700">
              <a:cs typeface="+mn-cs"/>
            </a:endParaRPr>
          </a:p>
          <a:p>
            <a:pPr eaLnBrk="1" hangingPunct="1">
              <a:lnSpc>
                <a:spcPct val="90000"/>
              </a:lnSpc>
              <a:buFontTx/>
              <a:buNone/>
              <a:defRPr/>
            </a:pPr>
            <a:r>
              <a:rPr lang="en-US" sz="1600">
                <a:cs typeface="+mn-cs"/>
              </a:rPr>
              <a:t>	printf(</a:t>
            </a:r>
            <a:r>
              <a:rPr lang="ja-JP" altLang="en-US" sz="1600">
                <a:latin typeface="Arial"/>
                <a:cs typeface="+mn-cs"/>
              </a:rPr>
              <a:t>“</a:t>
            </a:r>
            <a:r>
              <a:rPr lang="en-US" sz="1600">
                <a:cs typeface="+mn-cs"/>
              </a:rPr>
              <a:t>Enter two numbers: </a:t>
            </a:r>
            <a:r>
              <a:rPr lang="ja-JP" altLang="en-US" sz="1600">
                <a:latin typeface="Arial"/>
                <a:cs typeface="+mn-cs"/>
              </a:rPr>
              <a:t>“</a:t>
            </a:r>
            <a:r>
              <a:rPr lang="en-US" sz="1600">
                <a:cs typeface="+mn-cs"/>
              </a:rPr>
              <a:t>);</a:t>
            </a:r>
          </a:p>
          <a:p>
            <a:pPr eaLnBrk="1" hangingPunct="1">
              <a:lnSpc>
                <a:spcPct val="90000"/>
              </a:lnSpc>
              <a:buFontTx/>
              <a:buNone/>
              <a:defRPr/>
            </a:pPr>
            <a:r>
              <a:rPr lang="en-US" sz="1600">
                <a:cs typeface="+mn-cs"/>
              </a:rPr>
              <a:t>	scanf(</a:t>
            </a:r>
            <a:r>
              <a:rPr lang="ja-JP" altLang="en-US" sz="1600">
                <a:latin typeface="Arial"/>
                <a:cs typeface="+mn-cs"/>
              </a:rPr>
              <a:t>“</a:t>
            </a:r>
            <a:r>
              <a:rPr lang="en-US" sz="1600">
                <a:cs typeface="+mn-cs"/>
              </a:rPr>
              <a:t>%f%f</a:t>
            </a:r>
            <a:r>
              <a:rPr lang="ja-JP" altLang="en-US" sz="1600">
                <a:latin typeface="Arial"/>
                <a:cs typeface="+mn-cs"/>
              </a:rPr>
              <a:t>”</a:t>
            </a:r>
            <a:r>
              <a:rPr lang="en-US" sz="1600">
                <a:cs typeface="+mn-cs"/>
              </a:rPr>
              <a:t>, f1, f2);  // assume the user types 23 and 19</a:t>
            </a:r>
          </a:p>
          <a:p>
            <a:pPr eaLnBrk="1" hangingPunct="1">
              <a:lnSpc>
                <a:spcPct val="90000"/>
              </a:lnSpc>
              <a:buFontTx/>
              <a:buNone/>
              <a:defRPr/>
            </a:pPr>
            <a:r>
              <a:rPr lang="en-US" sz="1600">
                <a:cs typeface="+mn-cs"/>
              </a:rPr>
              <a:t>	printf(</a:t>
            </a:r>
            <a:r>
              <a:rPr lang="ja-JP" altLang="en-US" sz="1600">
                <a:latin typeface="Arial"/>
                <a:cs typeface="+mn-cs"/>
              </a:rPr>
              <a:t>“</a:t>
            </a:r>
            <a:r>
              <a:rPr lang="en-US" sz="1600">
                <a:cs typeface="+mn-cs"/>
              </a:rPr>
              <a:t>f1 = %f\tf2 = %f\n</a:t>
            </a:r>
            <a:r>
              <a:rPr lang="ja-JP" altLang="en-US" sz="1600">
                <a:latin typeface="Arial"/>
                <a:cs typeface="+mn-cs"/>
              </a:rPr>
              <a:t>”</a:t>
            </a:r>
            <a:r>
              <a:rPr lang="en-US" sz="1600">
                <a:cs typeface="+mn-cs"/>
              </a:rPr>
              <a:t>, *f1, *f2);</a:t>
            </a:r>
          </a:p>
          <a:p>
            <a:pPr eaLnBrk="1" hangingPunct="1">
              <a:lnSpc>
                <a:spcPct val="90000"/>
              </a:lnSpc>
              <a:buFontTx/>
              <a:buNone/>
              <a:defRPr/>
            </a:pPr>
            <a:r>
              <a:rPr lang="en-US" sz="1600">
                <a:cs typeface="+mn-cs"/>
              </a:rPr>
              <a:t>	swap(f1, f2);</a:t>
            </a:r>
          </a:p>
          <a:p>
            <a:pPr eaLnBrk="1" hangingPunct="1">
              <a:lnSpc>
                <a:spcPct val="90000"/>
              </a:lnSpc>
              <a:buFontTx/>
              <a:buNone/>
              <a:defRPr/>
            </a:pPr>
            <a:r>
              <a:rPr lang="en-US" sz="1600">
                <a:cs typeface="+mn-cs"/>
              </a:rPr>
              <a:t>	printf(</a:t>
            </a:r>
            <a:r>
              <a:rPr lang="ja-JP" altLang="en-US" sz="1600">
                <a:latin typeface="Arial"/>
                <a:cs typeface="+mn-cs"/>
              </a:rPr>
              <a:t>“</a:t>
            </a:r>
            <a:r>
              <a:rPr lang="en-US" sz="1600">
                <a:cs typeface="+mn-cs"/>
              </a:rPr>
              <a:t>After swap: f1 = %f\tf2 = %f\n</a:t>
            </a:r>
            <a:r>
              <a:rPr lang="ja-JP" altLang="en-US" sz="1600">
                <a:latin typeface="Arial"/>
                <a:cs typeface="+mn-cs"/>
              </a:rPr>
              <a:t>”</a:t>
            </a:r>
            <a:r>
              <a:rPr lang="en-US" sz="1600">
                <a:cs typeface="+mn-cs"/>
              </a:rPr>
              <a:t>, *f1, *f2);</a:t>
            </a:r>
          </a:p>
          <a:p>
            <a:pPr eaLnBrk="1" hangingPunct="1">
              <a:lnSpc>
                <a:spcPct val="90000"/>
              </a:lnSpc>
              <a:buFontTx/>
              <a:buNone/>
              <a:defRPr/>
            </a:pPr>
            <a:r>
              <a:rPr lang="en-US" sz="1600">
                <a:cs typeface="+mn-cs"/>
              </a:rPr>
              <a:t>	free(f1); free(f2);</a:t>
            </a:r>
          </a:p>
          <a:p>
            <a:pPr eaLnBrk="1" hangingPunct="1">
              <a:lnSpc>
                <a:spcPct val="90000"/>
              </a:lnSpc>
              <a:buFontTx/>
              <a:buNone/>
              <a:defRPr/>
            </a:pPr>
            <a:endParaRPr lang="en-US" sz="700">
              <a:cs typeface="+mn-cs"/>
            </a:endParaRPr>
          </a:p>
          <a:p>
            <a:pPr eaLnBrk="1" hangingPunct="1">
              <a:lnSpc>
                <a:spcPct val="90000"/>
              </a:lnSpc>
              <a:buFontTx/>
              <a:buNone/>
              <a:defRPr/>
            </a:pPr>
            <a:r>
              <a:rPr lang="en-US" sz="1600">
                <a:cs typeface="+mn-cs"/>
              </a:rPr>
              <a:t>	return 0;</a:t>
            </a:r>
          </a:p>
          <a:p>
            <a:pPr eaLnBrk="1" hangingPunct="1">
              <a:lnSpc>
                <a:spcPct val="90000"/>
              </a:lnSpc>
              <a:buFontTx/>
              <a:buNone/>
              <a:defRPr/>
            </a:pPr>
            <a:r>
              <a:rPr lang="en-US" sz="1600">
                <a:cs typeface="+mn-cs"/>
              </a:rPr>
              <a:t>}</a:t>
            </a:r>
          </a:p>
          <a:p>
            <a:pPr eaLnBrk="1" hangingPunct="1">
              <a:lnSpc>
                <a:spcPct val="90000"/>
              </a:lnSpc>
              <a:buFontTx/>
              <a:buNone/>
              <a:defRPr/>
            </a:pPr>
            <a:endParaRPr lang="en-US" sz="800">
              <a:cs typeface="+mn-cs"/>
            </a:endParaRPr>
          </a:p>
          <a:p>
            <a:pPr eaLnBrk="1" hangingPunct="1">
              <a:lnSpc>
                <a:spcPct val="90000"/>
              </a:lnSpc>
              <a:buFontTx/>
              <a:buNone/>
              <a:defRPr/>
            </a:pPr>
            <a:r>
              <a:rPr lang="en-US" sz="1600">
                <a:cs typeface="+mn-cs"/>
              </a:rPr>
              <a:t>void swap(float* first, float* second) {</a:t>
            </a:r>
          </a:p>
          <a:p>
            <a:pPr eaLnBrk="1" hangingPunct="1">
              <a:lnSpc>
                <a:spcPct val="90000"/>
              </a:lnSpc>
              <a:buFontTx/>
              <a:buNone/>
              <a:defRPr/>
            </a:pPr>
            <a:r>
              <a:rPr lang="en-US" sz="1600">
                <a:cs typeface="+mn-cs"/>
              </a:rPr>
              <a:t>	float tmp = *first;</a:t>
            </a:r>
          </a:p>
          <a:p>
            <a:pPr eaLnBrk="1" hangingPunct="1">
              <a:lnSpc>
                <a:spcPct val="90000"/>
              </a:lnSpc>
              <a:buFontTx/>
              <a:buNone/>
              <a:defRPr/>
            </a:pPr>
            <a:r>
              <a:rPr lang="en-US" sz="1600">
                <a:cs typeface="+mn-cs"/>
              </a:rPr>
              <a:t>	*first = *second;</a:t>
            </a:r>
          </a:p>
          <a:p>
            <a:pPr eaLnBrk="1" hangingPunct="1">
              <a:lnSpc>
                <a:spcPct val="90000"/>
              </a:lnSpc>
              <a:buFontTx/>
              <a:buNone/>
              <a:defRPr/>
            </a:pPr>
            <a:r>
              <a:rPr lang="en-US" sz="1600">
                <a:cs typeface="+mn-cs"/>
              </a:rPr>
              <a:t>	*second = tmp;</a:t>
            </a:r>
          </a:p>
          <a:p>
            <a:pPr eaLnBrk="1" hangingPunct="1">
              <a:lnSpc>
                <a:spcPct val="90000"/>
              </a:lnSpc>
              <a:buFontTx/>
              <a:buNone/>
              <a:defRPr/>
            </a:pPr>
            <a:r>
              <a:rPr lang="en-US" sz="1600">
                <a:cs typeface="+mn-cs"/>
              </a:rPr>
              <a:t>}</a:t>
            </a:r>
          </a:p>
        </p:txBody>
      </p:sp>
      <p:sp>
        <p:nvSpPr>
          <p:cNvPr id="32773" name="Text Box 5"/>
          <p:cNvSpPr txBox="1">
            <a:spLocks noChangeArrowheads="1"/>
          </p:cNvSpPr>
          <p:nvPr/>
        </p:nvSpPr>
        <p:spPr bwMode="auto">
          <a:xfrm>
            <a:off x="304800" y="1371600"/>
            <a:ext cx="296863"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1</a:t>
            </a:r>
          </a:p>
          <a:p>
            <a:pPr>
              <a:defRPr/>
            </a:pPr>
            <a:r>
              <a:rPr lang="en-US" sz="1600">
                <a:cs typeface="+mn-cs"/>
              </a:rPr>
              <a:t>2</a:t>
            </a:r>
          </a:p>
          <a:p>
            <a:pPr>
              <a:defRPr/>
            </a:pPr>
            <a:r>
              <a:rPr lang="en-US" sz="1600">
                <a:cs typeface="+mn-cs"/>
              </a:rPr>
              <a:t>3</a:t>
            </a:r>
          </a:p>
          <a:p>
            <a:pPr>
              <a:defRPr/>
            </a:pPr>
            <a:endParaRPr lang="en-US" sz="1600">
              <a:cs typeface="+mn-cs"/>
            </a:endParaRPr>
          </a:p>
          <a:p>
            <a:pPr>
              <a:defRPr/>
            </a:pPr>
            <a:endParaRPr lang="en-US" sz="1600">
              <a:cs typeface="+mn-cs"/>
            </a:endParaRPr>
          </a:p>
          <a:p>
            <a:pPr>
              <a:defRPr/>
            </a:pPr>
            <a:r>
              <a:rPr lang="en-US" sz="1600">
                <a:cs typeface="+mn-cs"/>
              </a:rPr>
              <a:t>5</a:t>
            </a:r>
          </a:p>
          <a:p>
            <a:pPr>
              <a:defRPr/>
            </a:pPr>
            <a:endParaRPr lang="en-US" sz="1600">
              <a:cs typeface="+mn-cs"/>
            </a:endParaRPr>
          </a:p>
          <a:p>
            <a:pPr>
              <a:defRPr/>
            </a:pPr>
            <a:r>
              <a:rPr lang="en-US" sz="1600">
                <a:cs typeface="+mn-cs"/>
              </a:rPr>
              <a:t>6</a:t>
            </a:r>
          </a:p>
          <a:p>
            <a:pPr>
              <a:defRPr/>
            </a:pPr>
            <a:endParaRPr lang="en-US" sz="1600">
              <a:cs typeface="+mn-cs"/>
            </a:endParaRPr>
          </a:p>
          <a:p>
            <a:pPr>
              <a:defRPr/>
            </a:pPr>
            <a:endParaRPr lang="en-US" sz="1600">
              <a:cs typeface="+mn-cs"/>
            </a:endParaRPr>
          </a:p>
          <a:p>
            <a:pPr>
              <a:defRPr/>
            </a:pPr>
            <a:endParaRPr lang="en-US" sz="1600">
              <a:cs typeface="+mn-cs"/>
            </a:endParaRPr>
          </a:p>
          <a:p>
            <a:pPr>
              <a:defRPr/>
            </a:pPr>
            <a:endParaRPr lang="en-US" sz="1600">
              <a:cs typeface="+mn-cs"/>
            </a:endParaRPr>
          </a:p>
          <a:p>
            <a:pPr>
              <a:defRPr/>
            </a:pPr>
            <a:endParaRPr lang="en-US" sz="1600">
              <a:cs typeface="+mn-cs"/>
            </a:endParaRPr>
          </a:p>
          <a:p>
            <a:pPr>
              <a:defRPr/>
            </a:pPr>
            <a:endParaRPr lang="en-US" sz="1600">
              <a:cs typeface="+mn-cs"/>
            </a:endParaRPr>
          </a:p>
          <a:p>
            <a:pPr>
              <a:defRPr/>
            </a:pPr>
            <a:r>
              <a:rPr lang="en-US" sz="1600">
                <a:cs typeface="+mn-cs"/>
              </a:rPr>
              <a:t> </a:t>
            </a:r>
          </a:p>
          <a:p>
            <a:pPr>
              <a:defRPr/>
            </a:pPr>
            <a:r>
              <a:rPr lang="en-US" sz="1600">
                <a:cs typeface="+mn-cs"/>
              </a:rPr>
              <a:t>7</a:t>
            </a:r>
          </a:p>
          <a:p>
            <a:pPr>
              <a:defRPr/>
            </a:pPr>
            <a:r>
              <a:rPr lang="en-US" sz="1600">
                <a:cs typeface="+mn-cs"/>
              </a:rPr>
              <a:t>8</a:t>
            </a:r>
          </a:p>
          <a:p>
            <a:pPr>
              <a:defRPr/>
            </a:pPr>
            <a:r>
              <a:rPr lang="en-US" sz="1600">
                <a:cs typeface="+mn-cs"/>
              </a:rPr>
              <a:t>9</a:t>
            </a:r>
          </a:p>
        </p:txBody>
      </p:sp>
    </p:spTree>
    <p:extLst>
      <p:ext uri="{BB962C8B-B14F-4D97-AF65-F5344CB8AC3E}">
        <p14:creationId xmlns:p14="http://schemas.microsoft.com/office/powerpoint/2010/main" val="1390629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pPr eaLnBrk="1" hangingPunct="1">
              <a:defRPr/>
            </a:pPr>
            <a:r>
              <a:rPr lang="en-US">
                <a:cs typeface="+mj-cs"/>
              </a:rPr>
              <a:t>Example</a:t>
            </a:r>
          </a:p>
        </p:txBody>
      </p:sp>
      <p:sp>
        <p:nvSpPr>
          <p:cNvPr id="33797" name="Line 5"/>
          <p:cNvSpPr>
            <a:spLocks noChangeShapeType="1"/>
          </p:cNvSpPr>
          <p:nvPr/>
        </p:nvSpPr>
        <p:spPr bwMode="auto">
          <a:xfrm>
            <a:off x="914400" y="76200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798" name="Line 6"/>
          <p:cNvSpPr>
            <a:spLocks noChangeShapeType="1"/>
          </p:cNvSpPr>
          <p:nvPr/>
        </p:nvSpPr>
        <p:spPr bwMode="auto">
          <a:xfrm flipV="1">
            <a:off x="914400" y="60198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00" name="Freeform 8"/>
          <p:cNvSpPr>
            <a:spLocks/>
          </p:cNvSpPr>
          <p:nvPr/>
        </p:nvSpPr>
        <p:spPr bwMode="auto">
          <a:xfrm>
            <a:off x="5448300" y="3638550"/>
            <a:ext cx="2960688" cy="2090738"/>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01" name="Text Box 9"/>
          <p:cNvSpPr txBox="1">
            <a:spLocks noChangeArrowheads="1"/>
          </p:cNvSpPr>
          <p:nvPr/>
        </p:nvSpPr>
        <p:spPr bwMode="auto">
          <a:xfrm>
            <a:off x="1143000" y="60960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33802" name="Text Box 10"/>
          <p:cNvSpPr txBox="1">
            <a:spLocks noChangeArrowheads="1"/>
          </p:cNvSpPr>
          <p:nvPr/>
        </p:nvSpPr>
        <p:spPr bwMode="auto">
          <a:xfrm>
            <a:off x="6477000" y="32004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sp>
        <p:nvSpPr>
          <p:cNvPr id="33803" name="Rectangle 11"/>
          <p:cNvSpPr>
            <a:spLocks noChangeArrowheads="1"/>
          </p:cNvSpPr>
          <p:nvPr/>
        </p:nvSpPr>
        <p:spPr bwMode="auto">
          <a:xfrm>
            <a:off x="1143000" y="5334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04" name="Rectangle 12"/>
          <p:cNvSpPr>
            <a:spLocks noChangeArrowheads="1"/>
          </p:cNvSpPr>
          <p:nvPr/>
        </p:nvSpPr>
        <p:spPr bwMode="auto">
          <a:xfrm>
            <a:off x="1143000" y="4495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05" name="Text Box 13"/>
          <p:cNvSpPr txBox="1">
            <a:spLocks noChangeArrowheads="1"/>
          </p:cNvSpPr>
          <p:nvPr/>
        </p:nvSpPr>
        <p:spPr bwMode="auto">
          <a:xfrm>
            <a:off x="1295400" y="48768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f2</a:t>
            </a:r>
          </a:p>
        </p:txBody>
      </p:sp>
      <p:sp>
        <p:nvSpPr>
          <p:cNvPr id="33806" name="Text Box 14"/>
          <p:cNvSpPr txBox="1">
            <a:spLocks noChangeArrowheads="1"/>
          </p:cNvSpPr>
          <p:nvPr/>
        </p:nvSpPr>
        <p:spPr bwMode="auto">
          <a:xfrm>
            <a:off x="1295400" y="57150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f1</a:t>
            </a:r>
          </a:p>
        </p:txBody>
      </p:sp>
      <p:sp>
        <p:nvSpPr>
          <p:cNvPr id="33814" name="Text Box 22"/>
          <p:cNvSpPr txBox="1">
            <a:spLocks noChangeArrowheads="1"/>
          </p:cNvSpPr>
          <p:nvPr/>
        </p:nvSpPr>
        <p:spPr bwMode="auto">
          <a:xfrm>
            <a:off x="1219200" y="44958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232</a:t>
            </a:r>
          </a:p>
        </p:txBody>
      </p:sp>
      <p:sp>
        <p:nvSpPr>
          <p:cNvPr id="33815" name="Text Box 23"/>
          <p:cNvSpPr txBox="1">
            <a:spLocks noChangeArrowheads="1"/>
          </p:cNvSpPr>
          <p:nvPr/>
        </p:nvSpPr>
        <p:spPr bwMode="auto">
          <a:xfrm>
            <a:off x="1143000" y="5334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grpSp>
        <p:nvGrpSpPr>
          <p:cNvPr id="26637" name="Group 47"/>
          <p:cNvGrpSpPr>
            <a:grpSpLocks/>
          </p:cNvGrpSpPr>
          <p:nvPr/>
        </p:nvGrpSpPr>
        <p:grpSpPr bwMode="auto">
          <a:xfrm>
            <a:off x="3505200" y="5105400"/>
            <a:ext cx="533400" cy="533400"/>
            <a:chOff x="3936" y="1728"/>
            <a:chExt cx="336" cy="336"/>
          </a:xfrm>
        </p:grpSpPr>
        <p:sp>
          <p:nvSpPr>
            <p:cNvPr id="33840" name="Oval 4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41" name="Text Box 4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grpSp>
      <p:sp>
        <p:nvSpPr>
          <p:cNvPr id="33843" name="Line 51"/>
          <p:cNvSpPr>
            <a:spLocks noChangeShapeType="1"/>
          </p:cNvSpPr>
          <p:nvPr/>
        </p:nvSpPr>
        <p:spPr bwMode="auto">
          <a:xfrm flipV="1">
            <a:off x="4038600" y="5105400"/>
            <a:ext cx="2286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44" name="Line 52"/>
          <p:cNvSpPr>
            <a:spLocks noChangeShapeType="1"/>
          </p:cNvSpPr>
          <p:nvPr/>
        </p:nvSpPr>
        <p:spPr bwMode="auto">
          <a:xfrm flipH="1">
            <a:off x="1676400" y="5410200"/>
            <a:ext cx="1828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47" name="Text Box 55"/>
          <p:cNvSpPr txBox="1">
            <a:spLocks noChangeArrowheads="1"/>
          </p:cNvSpPr>
          <p:nvPr/>
        </p:nvSpPr>
        <p:spPr bwMode="auto">
          <a:xfrm>
            <a:off x="974725" y="39989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main</a:t>
            </a:r>
          </a:p>
        </p:txBody>
      </p:sp>
      <p:sp>
        <p:nvSpPr>
          <p:cNvPr id="33848" name="Line 56"/>
          <p:cNvSpPr>
            <a:spLocks noChangeShapeType="1"/>
          </p:cNvSpPr>
          <p:nvPr/>
        </p:nvSpPr>
        <p:spPr bwMode="auto">
          <a:xfrm>
            <a:off x="914400" y="3962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49" name="Rectangle 57"/>
          <p:cNvSpPr>
            <a:spLocks noChangeArrowheads="1"/>
          </p:cNvSpPr>
          <p:nvPr/>
        </p:nvSpPr>
        <p:spPr bwMode="auto">
          <a:xfrm>
            <a:off x="1158875" y="3163888"/>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50" name="Rectangle 58"/>
          <p:cNvSpPr>
            <a:spLocks noChangeArrowheads="1"/>
          </p:cNvSpPr>
          <p:nvPr/>
        </p:nvSpPr>
        <p:spPr bwMode="auto">
          <a:xfrm>
            <a:off x="1158875" y="2325688"/>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51" name="Text Box 59"/>
          <p:cNvSpPr txBox="1">
            <a:spLocks noChangeArrowheads="1"/>
          </p:cNvSpPr>
          <p:nvPr/>
        </p:nvSpPr>
        <p:spPr bwMode="auto">
          <a:xfrm>
            <a:off x="1066800" y="26670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second</a:t>
            </a:r>
          </a:p>
        </p:txBody>
      </p:sp>
      <p:sp>
        <p:nvSpPr>
          <p:cNvPr id="33852" name="Text Box 60"/>
          <p:cNvSpPr txBox="1">
            <a:spLocks noChangeArrowheads="1"/>
          </p:cNvSpPr>
          <p:nvPr/>
        </p:nvSpPr>
        <p:spPr bwMode="auto">
          <a:xfrm>
            <a:off x="1219200" y="35052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first</a:t>
            </a:r>
          </a:p>
        </p:txBody>
      </p:sp>
      <p:sp>
        <p:nvSpPr>
          <p:cNvPr id="33853" name="Text Box 61"/>
          <p:cNvSpPr txBox="1">
            <a:spLocks noChangeArrowheads="1"/>
          </p:cNvSpPr>
          <p:nvPr/>
        </p:nvSpPr>
        <p:spPr bwMode="auto">
          <a:xfrm>
            <a:off x="1219200" y="23622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232</a:t>
            </a:r>
          </a:p>
        </p:txBody>
      </p:sp>
      <p:sp>
        <p:nvSpPr>
          <p:cNvPr id="33854" name="Text Box 62"/>
          <p:cNvSpPr txBox="1">
            <a:spLocks noChangeArrowheads="1"/>
          </p:cNvSpPr>
          <p:nvPr/>
        </p:nvSpPr>
        <p:spPr bwMode="auto">
          <a:xfrm>
            <a:off x="1158875" y="31638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33855" name="Text Box 63"/>
          <p:cNvSpPr txBox="1">
            <a:spLocks noChangeArrowheads="1"/>
          </p:cNvSpPr>
          <p:nvPr/>
        </p:nvSpPr>
        <p:spPr bwMode="auto">
          <a:xfrm>
            <a:off x="914400" y="8382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swap</a:t>
            </a:r>
          </a:p>
        </p:txBody>
      </p:sp>
      <p:sp>
        <p:nvSpPr>
          <p:cNvPr id="33857" name="Rectangle 65"/>
          <p:cNvSpPr>
            <a:spLocks noChangeArrowheads="1"/>
          </p:cNvSpPr>
          <p:nvPr/>
        </p:nvSpPr>
        <p:spPr bwMode="auto">
          <a:xfrm>
            <a:off x="6324600" y="4800600"/>
            <a:ext cx="1371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58" name="Text Box 66"/>
          <p:cNvSpPr txBox="1">
            <a:spLocks noChangeArrowheads="1"/>
          </p:cNvSpPr>
          <p:nvPr/>
        </p:nvSpPr>
        <p:spPr bwMode="auto">
          <a:xfrm>
            <a:off x="5943600" y="52578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33859" name="Rectangle 67"/>
          <p:cNvSpPr>
            <a:spLocks noChangeArrowheads="1"/>
          </p:cNvSpPr>
          <p:nvPr/>
        </p:nvSpPr>
        <p:spPr bwMode="auto">
          <a:xfrm>
            <a:off x="6645275" y="3773488"/>
            <a:ext cx="1127125"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60" name="Text Box 68"/>
          <p:cNvSpPr txBox="1">
            <a:spLocks noChangeArrowheads="1"/>
          </p:cNvSpPr>
          <p:nvPr/>
        </p:nvSpPr>
        <p:spPr bwMode="auto">
          <a:xfrm>
            <a:off x="6248400" y="42672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232</a:t>
            </a:r>
          </a:p>
        </p:txBody>
      </p:sp>
      <p:grpSp>
        <p:nvGrpSpPr>
          <p:cNvPr id="26653" name="Group 69"/>
          <p:cNvGrpSpPr>
            <a:grpSpLocks/>
          </p:cNvGrpSpPr>
          <p:nvPr/>
        </p:nvGrpSpPr>
        <p:grpSpPr bwMode="auto">
          <a:xfrm>
            <a:off x="3505200" y="4191000"/>
            <a:ext cx="533400" cy="533400"/>
            <a:chOff x="3936" y="1728"/>
            <a:chExt cx="336" cy="336"/>
          </a:xfrm>
        </p:grpSpPr>
        <p:sp>
          <p:nvSpPr>
            <p:cNvPr id="33862" name="Oval 70"/>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63" name="Text Box 71"/>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grpSp>
      <p:sp>
        <p:nvSpPr>
          <p:cNvPr id="33865" name="Line 73"/>
          <p:cNvSpPr>
            <a:spLocks noChangeShapeType="1"/>
          </p:cNvSpPr>
          <p:nvPr/>
        </p:nvSpPr>
        <p:spPr bwMode="auto">
          <a:xfrm flipV="1">
            <a:off x="4038600" y="3962400"/>
            <a:ext cx="2590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66" name="Line 74"/>
          <p:cNvSpPr>
            <a:spLocks noChangeShapeType="1"/>
          </p:cNvSpPr>
          <p:nvPr/>
        </p:nvSpPr>
        <p:spPr bwMode="auto">
          <a:xfrm flipH="1">
            <a:off x="1676400" y="4495800"/>
            <a:ext cx="1828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6656" name="Group 75"/>
          <p:cNvGrpSpPr>
            <a:grpSpLocks/>
          </p:cNvGrpSpPr>
          <p:nvPr/>
        </p:nvGrpSpPr>
        <p:grpSpPr bwMode="auto">
          <a:xfrm>
            <a:off x="8382000" y="4419600"/>
            <a:ext cx="533400" cy="533400"/>
            <a:chOff x="3936" y="1728"/>
            <a:chExt cx="336" cy="336"/>
          </a:xfrm>
        </p:grpSpPr>
        <p:sp>
          <p:nvSpPr>
            <p:cNvPr id="33868" name="Oval 76"/>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69" name="Text Box 77"/>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5</a:t>
              </a:r>
            </a:p>
          </p:txBody>
        </p:sp>
      </p:grpSp>
      <p:grpSp>
        <p:nvGrpSpPr>
          <p:cNvPr id="26657" name="Group 81"/>
          <p:cNvGrpSpPr>
            <a:grpSpLocks/>
          </p:cNvGrpSpPr>
          <p:nvPr/>
        </p:nvGrpSpPr>
        <p:grpSpPr bwMode="auto">
          <a:xfrm>
            <a:off x="228600" y="5257800"/>
            <a:ext cx="533400" cy="533400"/>
            <a:chOff x="3936" y="1728"/>
            <a:chExt cx="336" cy="336"/>
          </a:xfrm>
        </p:grpSpPr>
        <p:sp>
          <p:nvSpPr>
            <p:cNvPr id="33874" name="Oval 82"/>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75" name="Text Box 83"/>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grpSp>
      <p:sp>
        <p:nvSpPr>
          <p:cNvPr id="33876" name="Line 84"/>
          <p:cNvSpPr>
            <a:spLocks noChangeShapeType="1"/>
          </p:cNvSpPr>
          <p:nvPr/>
        </p:nvSpPr>
        <p:spPr bwMode="auto">
          <a:xfrm>
            <a:off x="762000" y="5562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6659" name="Group 85"/>
          <p:cNvGrpSpPr>
            <a:grpSpLocks/>
          </p:cNvGrpSpPr>
          <p:nvPr/>
        </p:nvGrpSpPr>
        <p:grpSpPr bwMode="auto">
          <a:xfrm>
            <a:off x="228600" y="4343400"/>
            <a:ext cx="533400" cy="533400"/>
            <a:chOff x="3936" y="1728"/>
            <a:chExt cx="336" cy="336"/>
          </a:xfrm>
        </p:grpSpPr>
        <p:sp>
          <p:nvSpPr>
            <p:cNvPr id="33878" name="Oval 86"/>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79" name="Text Box 87"/>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grpSp>
      <p:sp>
        <p:nvSpPr>
          <p:cNvPr id="33880" name="Line 88"/>
          <p:cNvSpPr>
            <a:spLocks noChangeShapeType="1"/>
          </p:cNvSpPr>
          <p:nvPr/>
        </p:nvSpPr>
        <p:spPr bwMode="auto">
          <a:xfrm>
            <a:off x="762000" y="4648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81" name="Text Box 89"/>
          <p:cNvSpPr txBox="1">
            <a:spLocks noChangeArrowheads="1"/>
          </p:cNvSpPr>
          <p:nvPr/>
        </p:nvSpPr>
        <p:spPr bwMode="auto">
          <a:xfrm>
            <a:off x="72390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19</a:t>
            </a:r>
          </a:p>
        </p:txBody>
      </p:sp>
      <p:sp>
        <p:nvSpPr>
          <p:cNvPr id="33882" name="Text Box 90"/>
          <p:cNvSpPr txBox="1">
            <a:spLocks noChangeArrowheads="1"/>
          </p:cNvSpPr>
          <p:nvPr/>
        </p:nvSpPr>
        <p:spPr bwMode="auto">
          <a:xfrm>
            <a:off x="7162800" y="48768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sp>
        <p:nvSpPr>
          <p:cNvPr id="33883" name="Line 91"/>
          <p:cNvSpPr>
            <a:spLocks noChangeShapeType="1"/>
          </p:cNvSpPr>
          <p:nvPr/>
        </p:nvSpPr>
        <p:spPr bwMode="auto">
          <a:xfrm flipH="1" flipV="1">
            <a:off x="7620000" y="41148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84" name="Line 92"/>
          <p:cNvSpPr>
            <a:spLocks noChangeShapeType="1"/>
          </p:cNvSpPr>
          <p:nvPr/>
        </p:nvSpPr>
        <p:spPr bwMode="auto">
          <a:xfrm flipH="1">
            <a:off x="7543800" y="4724400"/>
            <a:ext cx="838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6665" name="Group 93"/>
          <p:cNvGrpSpPr>
            <a:grpSpLocks/>
          </p:cNvGrpSpPr>
          <p:nvPr/>
        </p:nvGrpSpPr>
        <p:grpSpPr bwMode="auto">
          <a:xfrm>
            <a:off x="228600" y="2438400"/>
            <a:ext cx="533400" cy="533400"/>
            <a:chOff x="3936" y="1728"/>
            <a:chExt cx="336" cy="336"/>
          </a:xfrm>
        </p:grpSpPr>
        <p:sp>
          <p:nvSpPr>
            <p:cNvPr id="33886" name="Oval 94"/>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87" name="Text Box 95"/>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a:t>
              </a:r>
            </a:p>
          </p:txBody>
        </p:sp>
      </p:grpSp>
      <p:sp>
        <p:nvSpPr>
          <p:cNvPr id="33888" name="Rectangle 96"/>
          <p:cNvSpPr>
            <a:spLocks noChangeArrowheads="1"/>
          </p:cNvSpPr>
          <p:nvPr/>
        </p:nvSpPr>
        <p:spPr bwMode="auto">
          <a:xfrm>
            <a:off x="1158875" y="1411288"/>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89" name="Text Box 97"/>
          <p:cNvSpPr txBox="1">
            <a:spLocks noChangeArrowheads="1"/>
          </p:cNvSpPr>
          <p:nvPr/>
        </p:nvSpPr>
        <p:spPr bwMode="auto">
          <a:xfrm>
            <a:off x="1219200" y="1752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tmp</a:t>
            </a:r>
          </a:p>
        </p:txBody>
      </p:sp>
      <p:sp>
        <p:nvSpPr>
          <p:cNvPr id="33890" name="Text Box 98"/>
          <p:cNvSpPr txBox="1">
            <a:spLocks noChangeArrowheads="1"/>
          </p:cNvSpPr>
          <p:nvPr/>
        </p:nvSpPr>
        <p:spPr bwMode="auto">
          <a:xfrm>
            <a:off x="1219200" y="14478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grpSp>
        <p:nvGrpSpPr>
          <p:cNvPr id="26669" name="Group 102"/>
          <p:cNvGrpSpPr>
            <a:grpSpLocks/>
          </p:cNvGrpSpPr>
          <p:nvPr/>
        </p:nvGrpSpPr>
        <p:grpSpPr bwMode="auto">
          <a:xfrm>
            <a:off x="228600" y="1295400"/>
            <a:ext cx="533400" cy="533400"/>
            <a:chOff x="3936" y="1728"/>
            <a:chExt cx="336" cy="336"/>
          </a:xfrm>
        </p:grpSpPr>
        <p:sp>
          <p:nvSpPr>
            <p:cNvPr id="33895" name="Oval 103"/>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896" name="Text Box 104"/>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7</a:t>
              </a:r>
            </a:p>
          </p:txBody>
        </p:sp>
      </p:grpSp>
      <p:sp>
        <p:nvSpPr>
          <p:cNvPr id="33897" name="Line 105"/>
          <p:cNvSpPr>
            <a:spLocks noChangeShapeType="1"/>
          </p:cNvSpPr>
          <p:nvPr/>
        </p:nvSpPr>
        <p:spPr bwMode="auto">
          <a:xfrm>
            <a:off x="762000" y="160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898" name="Line 106"/>
          <p:cNvSpPr>
            <a:spLocks noChangeShapeType="1"/>
          </p:cNvSpPr>
          <p:nvPr/>
        </p:nvSpPr>
        <p:spPr bwMode="auto">
          <a:xfrm>
            <a:off x="2438400" y="76200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6672" name="Group 107"/>
          <p:cNvGrpSpPr>
            <a:grpSpLocks/>
          </p:cNvGrpSpPr>
          <p:nvPr/>
        </p:nvGrpSpPr>
        <p:grpSpPr bwMode="auto">
          <a:xfrm>
            <a:off x="6324600" y="5867400"/>
            <a:ext cx="533400" cy="533400"/>
            <a:chOff x="3936" y="1728"/>
            <a:chExt cx="336" cy="336"/>
          </a:xfrm>
        </p:grpSpPr>
        <p:sp>
          <p:nvSpPr>
            <p:cNvPr id="33900" name="Oval 10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901" name="Text Box 10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8</a:t>
              </a:r>
            </a:p>
          </p:txBody>
        </p:sp>
      </p:grpSp>
      <p:sp>
        <p:nvSpPr>
          <p:cNvPr id="33902" name="Line 110"/>
          <p:cNvSpPr>
            <a:spLocks noChangeShapeType="1"/>
          </p:cNvSpPr>
          <p:nvPr/>
        </p:nvSpPr>
        <p:spPr bwMode="auto">
          <a:xfrm>
            <a:off x="7239000" y="49530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903" name="Line 111"/>
          <p:cNvSpPr>
            <a:spLocks noChangeShapeType="1"/>
          </p:cNvSpPr>
          <p:nvPr/>
        </p:nvSpPr>
        <p:spPr bwMode="auto">
          <a:xfrm flipH="1">
            <a:off x="7315200" y="48768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904" name="Text Box 112"/>
          <p:cNvSpPr txBox="1">
            <a:spLocks noChangeArrowheads="1"/>
          </p:cNvSpPr>
          <p:nvPr/>
        </p:nvSpPr>
        <p:spPr bwMode="auto">
          <a:xfrm>
            <a:off x="6705600" y="48768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19</a:t>
            </a:r>
          </a:p>
        </p:txBody>
      </p:sp>
      <p:sp>
        <p:nvSpPr>
          <p:cNvPr id="33905" name="Line 113"/>
          <p:cNvSpPr>
            <a:spLocks noChangeShapeType="1"/>
          </p:cNvSpPr>
          <p:nvPr/>
        </p:nvSpPr>
        <p:spPr bwMode="auto">
          <a:xfrm>
            <a:off x="7315200" y="3886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906" name="Line 114"/>
          <p:cNvSpPr>
            <a:spLocks noChangeShapeType="1"/>
          </p:cNvSpPr>
          <p:nvPr/>
        </p:nvSpPr>
        <p:spPr bwMode="auto">
          <a:xfrm flipH="1">
            <a:off x="7391400" y="38100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26678" name="Group 115"/>
          <p:cNvGrpSpPr>
            <a:grpSpLocks/>
          </p:cNvGrpSpPr>
          <p:nvPr/>
        </p:nvGrpSpPr>
        <p:grpSpPr bwMode="auto">
          <a:xfrm>
            <a:off x="7772400" y="2667000"/>
            <a:ext cx="533400" cy="533400"/>
            <a:chOff x="3936" y="1728"/>
            <a:chExt cx="336" cy="336"/>
          </a:xfrm>
        </p:grpSpPr>
        <p:sp>
          <p:nvSpPr>
            <p:cNvPr id="33908" name="Oval 116"/>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909" name="Text Box 117"/>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9</a:t>
              </a:r>
            </a:p>
          </p:txBody>
        </p:sp>
      </p:grpSp>
      <p:sp>
        <p:nvSpPr>
          <p:cNvPr id="33910" name="Line 118"/>
          <p:cNvSpPr>
            <a:spLocks noChangeShapeType="1"/>
          </p:cNvSpPr>
          <p:nvPr/>
        </p:nvSpPr>
        <p:spPr bwMode="auto">
          <a:xfrm flipV="1">
            <a:off x="6629400" y="5105400"/>
            <a:ext cx="152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911" name="Line 119"/>
          <p:cNvSpPr>
            <a:spLocks noChangeShapeType="1"/>
          </p:cNvSpPr>
          <p:nvPr/>
        </p:nvSpPr>
        <p:spPr bwMode="auto">
          <a:xfrm flipH="1">
            <a:off x="7086600" y="31242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3912" name="Text Box 120"/>
          <p:cNvSpPr txBox="1">
            <a:spLocks noChangeArrowheads="1"/>
          </p:cNvSpPr>
          <p:nvPr/>
        </p:nvSpPr>
        <p:spPr bwMode="auto">
          <a:xfrm>
            <a:off x="67818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spTree>
    <p:extLst>
      <p:ext uri="{BB962C8B-B14F-4D97-AF65-F5344CB8AC3E}">
        <p14:creationId xmlns:p14="http://schemas.microsoft.com/office/powerpoint/2010/main" val="1676899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639763"/>
          </a:xfrm>
        </p:spPr>
        <p:txBody>
          <a:bodyPr/>
          <a:lstStyle/>
          <a:p>
            <a:pPr eaLnBrk="1" hangingPunct="1">
              <a:defRPr/>
            </a:pPr>
            <a:r>
              <a:rPr lang="en-US" sz="3200">
                <a:cs typeface="+mj-cs"/>
              </a:rPr>
              <a:t>Example</a:t>
            </a:r>
          </a:p>
        </p:txBody>
      </p:sp>
      <p:sp>
        <p:nvSpPr>
          <p:cNvPr id="35843" name="Rectangle 3"/>
          <p:cNvSpPr>
            <a:spLocks noGrp="1" noChangeArrowheads="1"/>
          </p:cNvSpPr>
          <p:nvPr>
            <p:ph type="body" idx="1"/>
          </p:nvPr>
        </p:nvSpPr>
        <p:spPr>
          <a:xfrm>
            <a:off x="457200" y="838200"/>
            <a:ext cx="8229600" cy="5715000"/>
          </a:xfrm>
        </p:spPr>
        <p:txBody>
          <a:bodyPr/>
          <a:lstStyle/>
          <a:p>
            <a:pPr marL="609600" indent="-609600" eaLnBrk="1" hangingPunct="1">
              <a:lnSpc>
                <a:spcPct val="80000"/>
              </a:lnSpc>
              <a:buFontTx/>
              <a:buAutoNum type="arabicPeriod"/>
              <a:defRPr/>
            </a:pPr>
            <a:r>
              <a:rPr lang="en-US" sz="2400">
                <a:cs typeface="+mn-cs"/>
              </a:rPr>
              <a:t>Declare a pointer, f1, on stack.</a:t>
            </a:r>
          </a:p>
          <a:p>
            <a:pPr marL="609600" indent="-609600" eaLnBrk="1" hangingPunct="1">
              <a:lnSpc>
                <a:spcPct val="80000"/>
              </a:lnSpc>
              <a:buFontTx/>
              <a:buAutoNum type="arabicPeriod"/>
              <a:defRPr/>
            </a:pPr>
            <a:r>
              <a:rPr lang="en-US" sz="2400">
                <a:cs typeface="+mn-cs"/>
              </a:rPr>
              <a:t>Declare a pointer, f2, on stack.</a:t>
            </a:r>
          </a:p>
          <a:p>
            <a:pPr marL="609600" indent="-609600" eaLnBrk="1" hangingPunct="1">
              <a:lnSpc>
                <a:spcPct val="80000"/>
              </a:lnSpc>
              <a:buFontTx/>
              <a:buAutoNum type="arabicPeriod"/>
              <a:defRPr/>
            </a:pPr>
            <a:r>
              <a:rPr lang="en-US" sz="2400">
                <a:cs typeface="+mn-cs"/>
              </a:rPr>
              <a:t>Allocate space on the heap for a float and place the address in the pointer variable f1.</a:t>
            </a:r>
          </a:p>
          <a:p>
            <a:pPr marL="609600" indent="-609600" eaLnBrk="1" hangingPunct="1">
              <a:lnSpc>
                <a:spcPct val="80000"/>
              </a:lnSpc>
              <a:buFontTx/>
              <a:buAutoNum type="arabicPeriod"/>
              <a:defRPr/>
            </a:pPr>
            <a:r>
              <a:rPr lang="en-US" sz="2400">
                <a:cs typeface="+mn-cs"/>
              </a:rPr>
              <a:t>Allocate space on the heap for a float and place the address in the pointer variable f2.</a:t>
            </a:r>
          </a:p>
          <a:p>
            <a:pPr marL="609600" indent="-609600" eaLnBrk="1" hangingPunct="1">
              <a:lnSpc>
                <a:spcPct val="80000"/>
              </a:lnSpc>
              <a:buFontTx/>
              <a:buAutoNum type="arabicPeriod"/>
              <a:defRPr/>
            </a:pPr>
            <a:r>
              <a:rPr lang="en-US" sz="2400">
                <a:cs typeface="+mn-cs"/>
              </a:rPr>
              <a:t>Read values from the user. Hand scanf() the pointers f1 and f2 and the data gets put on the heap.</a:t>
            </a:r>
          </a:p>
          <a:p>
            <a:pPr marL="609600" indent="-609600" eaLnBrk="1" hangingPunct="1">
              <a:lnSpc>
                <a:spcPct val="80000"/>
              </a:lnSpc>
              <a:buFontTx/>
              <a:buAutoNum type="arabicPeriod"/>
              <a:defRPr/>
            </a:pPr>
            <a:r>
              <a:rPr lang="en-US" sz="2400">
                <a:cs typeface="+mn-cs"/>
              </a:rPr>
              <a:t>Call the swap function. This pushes a new entry in the stack. Copy the value of the pointers f1 and f2 into first and second.</a:t>
            </a:r>
          </a:p>
          <a:p>
            <a:pPr marL="609600" indent="-609600" eaLnBrk="1" hangingPunct="1">
              <a:lnSpc>
                <a:spcPct val="80000"/>
              </a:lnSpc>
              <a:buFontTx/>
              <a:buAutoNum type="arabicPeriod"/>
              <a:defRPr/>
            </a:pPr>
            <a:r>
              <a:rPr lang="en-US" sz="2400">
                <a:cs typeface="+mn-cs"/>
              </a:rPr>
              <a:t>Create a new local variable tmp. Follow the pointer of first and place its value into temp.</a:t>
            </a:r>
          </a:p>
          <a:p>
            <a:pPr marL="609600" indent="-609600" eaLnBrk="1" hangingPunct="1">
              <a:lnSpc>
                <a:spcPct val="80000"/>
              </a:lnSpc>
              <a:buFontTx/>
              <a:buAutoNum type="arabicPeriod"/>
              <a:defRPr/>
            </a:pPr>
            <a:r>
              <a:rPr lang="en-US" sz="2400">
                <a:cs typeface="+mn-cs"/>
              </a:rPr>
              <a:t>Follow the pointer of second, grab the value, follow the pointer of first, place grabbed value there.</a:t>
            </a:r>
          </a:p>
          <a:p>
            <a:pPr marL="609600" indent="-609600" eaLnBrk="1" hangingPunct="1">
              <a:lnSpc>
                <a:spcPct val="80000"/>
              </a:lnSpc>
              <a:buFontTx/>
              <a:buAutoNum type="arabicPeriod"/>
              <a:defRPr/>
            </a:pPr>
            <a:r>
              <a:rPr lang="en-US" sz="2400">
                <a:cs typeface="+mn-cs"/>
              </a:rPr>
              <a:t>Grab the value from tmp, follow the pointer of second, place the grabbed value there.</a:t>
            </a:r>
          </a:p>
        </p:txBody>
      </p:sp>
    </p:spTree>
    <p:extLst>
      <p:ext uri="{BB962C8B-B14F-4D97-AF65-F5344CB8AC3E}">
        <p14:creationId xmlns:p14="http://schemas.microsoft.com/office/powerpoint/2010/main" val="3463011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cs typeface="+mj-cs"/>
              </a:rPr>
              <a:t>2-D Pointers</a:t>
            </a:r>
          </a:p>
        </p:txBody>
      </p:sp>
      <p:sp>
        <p:nvSpPr>
          <p:cNvPr id="44035" name="Rectangle 3"/>
          <p:cNvSpPr>
            <a:spLocks noGrp="1" noChangeArrowheads="1"/>
          </p:cNvSpPr>
          <p:nvPr>
            <p:ph type="body" idx="1"/>
          </p:nvPr>
        </p:nvSpPr>
        <p:spPr/>
        <p:txBody>
          <a:bodyPr/>
          <a:lstStyle/>
          <a:p>
            <a:pPr eaLnBrk="1" hangingPunct="1">
              <a:lnSpc>
                <a:spcPct val="80000"/>
              </a:lnSpc>
              <a:defRPr/>
            </a:pPr>
            <a:r>
              <a:rPr lang="en-US" sz="2800">
                <a:cs typeface="+mn-cs"/>
              </a:rPr>
              <a:t>To really make things confusing, you can have pointers to pointers</a:t>
            </a:r>
          </a:p>
          <a:p>
            <a:pPr lvl="1" eaLnBrk="1" hangingPunct="1">
              <a:lnSpc>
                <a:spcPct val="80000"/>
              </a:lnSpc>
              <a:defRPr/>
            </a:pPr>
            <a:r>
              <a:rPr lang="en-US" sz="2400"/>
              <a:t>and pointers to pointers to pointers …</a:t>
            </a:r>
          </a:p>
          <a:p>
            <a:pPr eaLnBrk="1" hangingPunct="1">
              <a:lnSpc>
                <a:spcPct val="80000"/>
              </a:lnSpc>
              <a:defRPr/>
            </a:pPr>
            <a:r>
              <a:rPr lang="en-US" sz="2800">
                <a:cs typeface="+mn-cs"/>
              </a:rPr>
              <a:t>This comes in handy whenever a 2-D array is needed</a:t>
            </a:r>
          </a:p>
          <a:p>
            <a:pPr lvl="1" eaLnBrk="1" hangingPunct="1">
              <a:lnSpc>
                <a:spcPct val="80000"/>
              </a:lnSpc>
              <a:defRPr/>
            </a:pPr>
            <a:r>
              <a:rPr lang="en-US" sz="2400"/>
              <a:t>you can also declare 2-D arrays, but these go on the stack</a:t>
            </a:r>
          </a:p>
          <a:p>
            <a:pPr lvl="1" eaLnBrk="1" hangingPunct="1">
              <a:lnSpc>
                <a:spcPct val="80000"/>
              </a:lnSpc>
              <a:defRPr/>
            </a:pPr>
            <a:r>
              <a:rPr lang="en-US" sz="2400"/>
              <a:t>if dynamic memory is needed, must use pointers </a:t>
            </a:r>
          </a:p>
          <a:p>
            <a:pPr eaLnBrk="1" hangingPunct="1">
              <a:lnSpc>
                <a:spcPct val="80000"/>
              </a:lnSpc>
              <a:defRPr/>
            </a:pPr>
            <a:r>
              <a:rPr lang="en-US" sz="2800">
                <a:cs typeface="+mn-cs"/>
              </a:rPr>
              <a:t>Declaring a pointer to a pointer</a:t>
            </a:r>
          </a:p>
          <a:p>
            <a:pPr lvl="1" eaLnBrk="1" hangingPunct="1">
              <a:lnSpc>
                <a:spcPct val="80000"/>
              </a:lnSpc>
              <a:defRPr/>
            </a:pPr>
            <a:r>
              <a:rPr lang="en-US" sz="2400"/>
              <a:t>just put 2 asterisks (*) in front of the variable</a:t>
            </a:r>
          </a:p>
          <a:p>
            <a:pPr lvl="1" eaLnBrk="1" hangingPunct="1">
              <a:lnSpc>
                <a:spcPct val="80000"/>
              </a:lnSpc>
              <a:defRPr/>
            </a:pPr>
            <a:r>
              <a:rPr lang="en-US" sz="2400"/>
              <a:t>example</a:t>
            </a:r>
          </a:p>
          <a:p>
            <a:pPr lvl="2" eaLnBrk="1" hangingPunct="1">
              <a:lnSpc>
                <a:spcPct val="80000"/>
              </a:lnSpc>
              <a:buFontTx/>
              <a:buNone/>
              <a:defRPr/>
            </a:pPr>
            <a:r>
              <a:rPr lang="en-US" sz="2000"/>
              <a:t>	char **names;</a:t>
            </a:r>
          </a:p>
        </p:txBody>
      </p:sp>
    </p:spTree>
    <p:extLst>
      <p:ext uri="{BB962C8B-B14F-4D97-AF65-F5344CB8AC3E}">
        <p14:creationId xmlns:p14="http://schemas.microsoft.com/office/powerpoint/2010/main" val="28700044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715962"/>
          </a:xfrm>
        </p:spPr>
        <p:txBody>
          <a:bodyPr/>
          <a:lstStyle/>
          <a:p>
            <a:pPr eaLnBrk="1" hangingPunct="1">
              <a:defRPr/>
            </a:pPr>
            <a:r>
              <a:rPr lang="en-US" sz="4000">
                <a:cs typeface="+mj-cs"/>
              </a:rPr>
              <a:t>2-D Pointers</a:t>
            </a:r>
          </a:p>
        </p:txBody>
      </p:sp>
      <p:sp>
        <p:nvSpPr>
          <p:cNvPr id="45060" name="Rectangle 4"/>
          <p:cNvSpPr>
            <a:spLocks noGrp="1" noChangeArrowheads="1"/>
          </p:cNvSpPr>
          <p:nvPr>
            <p:ph type="body" idx="1"/>
          </p:nvPr>
        </p:nvSpPr>
        <p:spPr>
          <a:xfrm>
            <a:off x="457200" y="1143000"/>
            <a:ext cx="8305800" cy="838200"/>
          </a:xfrm>
        </p:spPr>
        <p:txBody>
          <a:bodyPr/>
          <a:lstStyle/>
          <a:p>
            <a:pPr eaLnBrk="1" hangingPunct="1">
              <a:defRPr/>
            </a:pPr>
            <a:r>
              <a:rPr lang="en-US">
                <a:cs typeface="+mn-cs"/>
              </a:rPr>
              <a:t>Basic idea</a:t>
            </a:r>
          </a:p>
        </p:txBody>
      </p:sp>
      <p:sp>
        <p:nvSpPr>
          <p:cNvPr id="45067" name="Rectangle 11"/>
          <p:cNvSpPr>
            <a:spLocks noChangeArrowheads="1"/>
          </p:cNvSpPr>
          <p:nvPr/>
        </p:nvSpPr>
        <p:spPr bwMode="auto">
          <a:xfrm>
            <a:off x="2438400" y="2286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070" name="Text Box 14"/>
          <p:cNvSpPr txBox="1">
            <a:spLocks noChangeArrowheads="1"/>
          </p:cNvSpPr>
          <p:nvPr/>
        </p:nvSpPr>
        <p:spPr bwMode="auto">
          <a:xfrm>
            <a:off x="2514600" y="27432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twoD</a:t>
            </a:r>
          </a:p>
        </p:txBody>
      </p:sp>
      <p:sp>
        <p:nvSpPr>
          <p:cNvPr id="45079" name="Text Box 23"/>
          <p:cNvSpPr txBox="1">
            <a:spLocks noChangeArrowheads="1"/>
          </p:cNvSpPr>
          <p:nvPr/>
        </p:nvSpPr>
        <p:spPr bwMode="auto">
          <a:xfrm>
            <a:off x="2514600" y="2286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45126" name="Rectangle 70"/>
          <p:cNvSpPr>
            <a:spLocks noChangeArrowheads="1"/>
          </p:cNvSpPr>
          <p:nvPr/>
        </p:nvSpPr>
        <p:spPr bwMode="auto">
          <a:xfrm>
            <a:off x="4876800" y="2362200"/>
            <a:ext cx="7620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27" name="Line 71"/>
          <p:cNvSpPr>
            <a:spLocks noChangeShapeType="1"/>
          </p:cNvSpPr>
          <p:nvPr/>
        </p:nvSpPr>
        <p:spPr bwMode="auto">
          <a:xfrm>
            <a:off x="4876800" y="2743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28" name="Line 72"/>
          <p:cNvSpPr>
            <a:spLocks noChangeShapeType="1"/>
          </p:cNvSpPr>
          <p:nvPr/>
        </p:nvSpPr>
        <p:spPr bwMode="auto">
          <a:xfrm>
            <a:off x="4876800" y="3124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29" name="Line 73"/>
          <p:cNvSpPr>
            <a:spLocks noChangeShapeType="1"/>
          </p:cNvSpPr>
          <p:nvPr/>
        </p:nvSpPr>
        <p:spPr bwMode="auto">
          <a:xfrm>
            <a:off x="4876800" y="3505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30" name="Line 74"/>
          <p:cNvSpPr>
            <a:spLocks noChangeShapeType="1"/>
          </p:cNvSpPr>
          <p:nvPr/>
        </p:nvSpPr>
        <p:spPr bwMode="auto">
          <a:xfrm>
            <a:off x="4876800" y="3886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31" name="Text Box 75"/>
          <p:cNvSpPr txBox="1">
            <a:spLocks noChangeArrowheads="1"/>
          </p:cNvSpPr>
          <p:nvPr/>
        </p:nvSpPr>
        <p:spPr bwMode="auto">
          <a:xfrm>
            <a:off x="4572000" y="3124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2</a:t>
            </a:r>
          </a:p>
        </p:txBody>
      </p:sp>
      <p:sp>
        <p:nvSpPr>
          <p:cNvPr id="45132" name="Text Box 76"/>
          <p:cNvSpPr txBox="1">
            <a:spLocks noChangeArrowheads="1"/>
          </p:cNvSpPr>
          <p:nvPr/>
        </p:nvSpPr>
        <p:spPr bwMode="auto">
          <a:xfrm>
            <a:off x="4572000" y="2362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0</a:t>
            </a:r>
          </a:p>
        </p:txBody>
      </p:sp>
      <p:sp>
        <p:nvSpPr>
          <p:cNvPr id="45133" name="Text Box 77"/>
          <p:cNvSpPr txBox="1">
            <a:spLocks noChangeArrowheads="1"/>
          </p:cNvSpPr>
          <p:nvPr/>
        </p:nvSpPr>
        <p:spPr bwMode="auto">
          <a:xfrm>
            <a:off x="4572000" y="3505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3</a:t>
            </a:r>
          </a:p>
        </p:txBody>
      </p:sp>
      <p:sp>
        <p:nvSpPr>
          <p:cNvPr id="45134" name="Text Box 78"/>
          <p:cNvSpPr txBox="1">
            <a:spLocks noChangeArrowheads="1"/>
          </p:cNvSpPr>
          <p:nvPr/>
        </p:nvSpPr>
        <p:spPr bwMode="auto">
          <a:xfrm>
            <a:off x="4572000" y="2743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1</a:t>
            </a:r>
          </a:p>
        </p:txBody>
      </p:sp>
      <p:sp>
        <p:nvSpPr>
          <p:cNvPr id="45135" name="Text Box 79"/>
          <p:cNvSpPr txBox="1">
            <a:spLocks noChangeArrowheads="1"/>
          </p:cNvSpPr>
          <p:nvPr/>
        </p:nvSpPr>
        <p:spPr bwMode="auto">
          <a:xfrm>
            <a:off x="4572000" y="3886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4</a:t>
            </a:r>
          </a:p>
        </p:txBody>
      </p:sp>
      <p:sp>
        <p:nvSpPr>
          <p:cNvPr id="45136" name="Text Box 80"/>
          <p:cNvSpPr txBox="1">
            <a:spLocks noChangeArrowheads="1"/>
          </p:cNvSpPr>
          <p:nvPr/>
        </p:nvSpPr>
        <p:spPr bwMode="auto">
          <a:xfrm>
            <a:off x="5638800" y="2133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45137" name="Line 81"/>
          <p:cNvSpPr>
            <a:spLocks noChangeShapeType="1"/>
          </p:cNvSpPr>
          <p:nvPr/>
        </p:nvSpPr>
        <p:spPr bwMode="auto">
          <a:xfrm flipV="1">
            <a:off x="3200400" y="2362200"/>
            <a:ext cx="1676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38" name="Line 82"/>
          <p:cNvSpPr>
            <a:spLocks noChangeShapeType="1"/>
          </p:cNvSpPr>
          <p:nvPr/>
        </p:nvSpPr>
        <p:spPr bwMode="auto">
          <a:xfrm flipV="1">
            <a:off x="5638800" y="1676400"/>
            <a:ext cx="990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39" name="Rectangle 83"/>
          <p:cNvSpPr>
            <a:spLocks noChangeArrowheads="1"/>
          </p:cNvSpPr>
          <p:nvPr/>
        </p:nvSpPr>
        <p:spPr bwMode="auto">
          <a:xfrm>
            <a:off x="6629400" y="1676400"/>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40" name="Text Box 84"/>
          <p:cNvSpPr txBox="1">
            <a:spLocks noChangeArrowheads="1"/>
          </p:cNvSpPr>
          <p:nvPr/>
        </p:nvSpPr>
        <p:spPr bwMode="auto">
          <a:xfrm>
            <a:off x="7239000" y="18288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230</a:t>
            </a:r>
          </a:p>
        </p:txBody>
      </p:sp>
      <p:sp>
        <p:nvSpPr>
          <p:cNvPr id="45141" name="Line 85"/>
          <p:cNvSpPr>
            <a:spLocks noChangeShapeType="1"/>
          </p:cNvSpPr>
          <p:nvPr/>
        </p:nvSpPr>
        <p:spPr bwMode="auto">
          <a:xfrm flipV="1">
            <a:off x="5638800" y="26670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42" name="Rectangle 86"/>
          <p:cNvSpPr>
            <a:spLocks noChangeArrowheads="1"/>
          </p:cNvSpPr>
          <p:nvPr/>
        </p:nvSpPr>
        <p:spPr bwMode="auto">
          <a:xfrm>
            <a:off x="6553200" y="2667000"/>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43" name="Text Box 87"/>
          <p:cNvSpPr txBox="1">
            <a:spLocks noChangeArrowheads="1"/>
          </p:cNvSpPr>
          <p:nvPr/>
        </p:nvSpPr>
        <p:spPr bwMode="auto">
          <a:xfrm>
            <a:off x="7146925" y="27797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400</a:t>
            </a:r>
          </a:p>
        </p:txBody>
      </p:sp>
      <p:sp>
        <p:nvSpPr>
          <p:cNvPr id="45144" name="Rectangle 88"/>
          <p:cNvSpPr>
            <a:spLocks noChangeArrowheads="1"/>
          </p:cNvSpPr>
          <p:nvPr/>
        </p:nvSpPr>
        <p:spPr bwMode="auto">
          <a:xfrm>
            <a:off x="7254875" y="3392488"/>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45" name="Text Box 89"/>
          <p:cNvSpPr txBox="1">
            <a:spLocks noChangeArrowheads="1"/>
          </p:cNvSpPr>
          <p:nvPr/>
        </p:nvSpPr>
        <p:spPr bwMode="auto">
          <a:xfrm>
            <a:off x="7848600" y="3505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23</a:t>
            </a:r>
          </a:p>
        </p:txBody>
      </p:sp>
      <p:sp>
        <p:nvSpPr>
          <p:cNvPr id="45146" name="Rectangle 90"/>
          <p:cNvSpPr>
            <a:spLocks noChangeArrowheads="1"/>
          </p:cNvSpPr>
          <p:nvPr/>
        </p:nvSpPr>
        <p:spPr bwMode="auto">
          <a:xfrm>
            <a:off x="6873875" y="4230688"/>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47" name="Text Box 91"/>
          <p:cNvSpPr txBox="1">
            <a:spLocks noChangeArrowheads="1"/>
          </p:cNvSpPr>
          <p:nvPr/>
        </p:nvSpPr>
        <p:spPr bwMode="auto">
          <a:xfrm>
            <a:off x="7467600" y="43434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450</a:t>
            </a:r>
          </a:p>
        </p:txBody>
      </p:sp>
      <p:sp>
        <p:nvSpPr>
          <p:cNvPr id="45148" name="Rectangle 92"/>
          <p:cNvSpPr>
            <a:spLocks noChangeArrowheads="1"/>
          </p:cNvSpPr>
          <p:nvPr/>
        </p:nvSpPr>
        <p:spPr bwMode="auto">
          <a:xfrm>
            <a:off x="5959475" y="4992688"/>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149" name="Text Box 93"/>
          <p:cNvSpPr txBox="1">
            <a:spLocks noChangeArrowheads="1"/>
          </p:cNvSpPr>
          <p:nvPr/>
        </p:nvSpPr>
        <p:spPr bwMode="auto">
          <a:xfrm>
            <a:off x="6553200" y="51054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600</a:t>
            </a:r>
          </a:p>
        </p:txBody>
      </p:sp>
      <p:sp>
        <p:nvSpPr>
          <p:cNvPr id="45150" name="Line 94"/>
          <p:cNvSpPr>
            <a:spLocks noChangeShapeType="1"/>
          </p:cNvSpPr>
          <p:nvPr/>
        </p:nvSpPr>
        <p:spPr bwMode="auto">
          <a:xfrm>
            <a:off x="5638800" y="3352800"/>
            <a:ext cx="1600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51" name="Line 95"/>
          <p:cNvSpPr>
            <a:spLocks noChangeShapeType="1"/>
          </p:cNvSpPr>
          <p:nvPr/>
        </p:nvSpPr>
        <p:spPr bwMode="auto">
          <a:xfrm>
            <a:off x="5638800" y="3657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152" name="Line 96"/>
          <p:cNvSpPr>
            <a:spLocks noChangeShapeType="1"/>
          </p:cNvSpPr>
          <p:nvPr/>
        </p:nvSpPr>
        <p:spPr bwMode="auto">
          <a:xfrm>
            <a:off x="5638800" y="4038600"/>
            <a:ext cx="304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308565094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792163"/>
          </a:xfrm>
        </p:spPr>
        <p:txBody>
          <a:bodyPr/>
          <a:lstStyle/>
          <a:p>
            <a:pPr eaLnBrk="1" hangingPunct="1">
              <a:defRPr/>
            </a:pPr>
            <a:r>
              <a:rPr lang="en-US">
                <a:cs typeface="+mj-cs"/>
              </a:rPr>
              <a:t>Creating a 2-D Array</a:t>
            </a:r>
          </a:p>
        </p:txBody>
      </p:sp>
      <p:sp>
        <p:nvSpPr>
          <p:cNvPr id="52227" name="Rectangle 3"/>
          <p:cNvSpPr>
            <a:spLocks noGrp="1" noChangeArrowheads="1"/>
          </p:cNvSpPr>
          <p:nvPr>
            <p:ph type="body" idx="1"/>
          </p:nvPr>
        </p:nvSpPr>
        <p:spPr>
          <a:xfrm>
            <a:off x="457200" y="1066800"/>
            <a:ext cx="8229600" cy="5638800"/>
          </a:xfrm>
        </p:spPr>
        <p:txBody>
          <a:bodyPr/>
          <a:lstStyle/>
          <a:p>
            <a:pPr eaLnBrk="1" hangingPunct="1">
              <a:lnSpc>
                <a:spcPct val="90000"/>
              </a:lnSpc>
              <a:defRPr/>
            </a:pPr>
            <a:r>
              <a:rPr lang="en-US" sz="2400" dirty="0">
                <a:cs typeface="+mn-cs"/>
              </a:rPr>
              <a:t>Assume a 2-D array of characters is needed</a:t>
            </a:r>
          </a:p>
          <a:p>
            <a:pPr lvl="1" eaLnBrk="1" hangingPunct="1">
              <a:lnSpc>
                <a:spcPct val="90000"/>
              </a:lnSpc>
              <a:defRPr/>
            </a:pPr>
            <a:r>
              <a:rPr lang="en-US" sz="2000" dirty="0"/>
              <a:t>this is basically an array of strings</a:t>
            </a:r>
          </a:p>
          <a:p>
            <a:pPr eaLnBrk="1" hangingPunct="1">
              <a:lnSpc>
                <a:spcPct val="90000"/>
              </a:lnSpc>
              <a:defRPr/>
            </a:pPr>
            <a:r>
              <a:rPr lang="en-US" sz="2400" dirty="0">
                <a:cs typeface="+mn-cs"/>
              </a:rPr>
              <a:t>Assume 4 strings with a max of 80 chars</a:t>
            </a:r>
          </a:p>
          <a:p>
            <a:pPr eaLnBrk="1" hangingPunct="1">
              <a:lnSpc>
                <a:spcPct val="90000"/>
              </a:lnSpc>
              <a:buFontTx/>
              <a:buNone/>
              <a:defRPr/>
            </a:pPr>
            <a:r>
              <a:rPr lang="en-US" dirty="0">
                <a:cs typeface="+mn-cs"/>
              </a:rPr>
              <a:t>		</a:t>
            </a:r>
            <a:r>
              <a:rPr lang="en-US" sz="1800" dirty="0" err="1">
                <a:cs typeface="+mn-cs"/>
              </a:rPr>
              <a:t>int</a:t>
            </a:r>
            <a:r>
              <a:rPr lang="en-US" sz="1800" dirty="0">
                <a:cs typeface="+mn-cs"/>
              </a:rPr>
              <a:t> main() {</a:t>
            </a:r>
          </a:p>
          <a:p>
            <a:pPr eaLnBrk="1" hangingPunct="1">
              <a:lnSpc>
                <a:spcPct val="90000"/>
              </a:lnSpc>
              <a:buFontTx/>
              <a:buNone/>
              <a:defRPr/>
            </a:pPr>
            <a:r>
              <a:rPr lang="en-US" sz="1800" dirty="0">
                <a:cs typeface="+mn-cs"/>
              </a:rPr>
              <a:t>		   char** names;</a:t>
            </a:r>
          </a:p>
          <a:p>
            <a:pPr eaLnBrk="1" hangingPunct="1">
              <a:lnSpc>
                <a:spcPct val="90000"/>
              </a:lnSpc>
              <a:buFontTx/>
              <a:buNone/>
              <a:defRPr/>
            </a:pPr>
            <a:r>
              <a:rPr lang="en-US" sz="1800" dirty="0">
                <a:cs typeface="+mn-cs"/>
              </a:rPr>
              <a:t>		   </a:t>
            </a:r>
            <a:r>
              <a:rPr lang="en-US" sz="1800" dirty="0" err="1">
                <a:cs typeface="+mn-cs"/>
              </a:rPr>
              <a:t>int</a:t>
            </a:r>
            <a:r>
              <a:rPr lang="en-US" sz="1800" dirty="0">
                <a:cs typeface="+mn-cs"/>
              </a:rPr>
              <a:t> </a:t>
            </a:r>
            <a:r>
              <a:rPr lang="en-US" sz="1800" dirty="0" err="1">
                <a:cs typeface="+mn-cs"/>
              </a:rPr>
              <a:t>i</a:t>
            </a:r>
            <a:r>
              <a:rPr lang="en-US" sz="1800" dirty="0">
                <a:cs typeface="+mn-cs"/>
              </a:rPr>
              <a:t>;</a:t>
            </a:r>
          </a:p>
          <a:p>
            <a:pPr eaLnBrk="1" hangingPunct="1">
              <a:lnSpc>
                <a:spcPct val="90000"/>
              </a:lnSpc>
              <a:buFontTx/>
              <a:buNone/>
              <a:defRPr/>
            </a:pPr>
            <a:r>
              <a:rPr lang="en-US" sz="800" dirty="0">
                <a:cs typeface="+mn-cs"/>
              </a:rPr>
              <a:t>		   </a:t>
            </a:r>
          </a:p>
          <a:p>
            <a:pPr eaLnBrk="1" hangingPunct="1">
              <a:lnSpc>
                <a:spcPct val="90000"/>
              </a:lnSpc>
              <a:buFontTx/>
              <a:buNone/>
              <a:defRPr/>
            </a:pPr>
            <a:r>
              <a:rPr lang="en-US" sz="2000" dirty="0">
                <a:cs typeface="+mn-cs"/>
              </a:rPr>
              <a:t>		   </a:t>
            </a:r>
            <a:r>
              <a:rPr lang="en-US" sz="1800" dirty="0">
                <a:cs typeface="+mn-cs"/>
              </a:rPr>
              <a:t>names = (char**)</a:t>
            </a:r>
            <a:r>
              <a:rPr lang="en-US" sz="1800" dirty="0" err="1">
                <a:cs typeface="+mn-cs"/>
              </a:rPr>
              <a:t>malloc</a:t>
            </a:r>
            <a:r>
              <a:rPr lang="en-US" sz="1800" dirty="0">
                <a:cs typeface="+mn-cs"/>
              </a:rPr>
              <a:t>(4 * </a:t>
            </a:r>
            <a:r>
              <a:rPr lang="en-US" sz="1800" dirty="0" err="1">
                <a:cs typeface="+mn-cs"/>
              </a:rPr>
              <a:t>sizeof</a:t>
            </a:r>
            <a:r>
              <a:rPr lang="en-US" sz="1800" dirty="0">
                <a:cs typeface="+mn-cs"/>
              </a:rPr>
              <a:t>(char*));</a:t>
            </a:r>
          </a:p>
          <a:p>
            <a:pPr eaLnBrk="1" hangingPunct="1">
              <a:lnSpc>
                <a:spcPct val="90000"/>
              </a:lnSpc>
              <a:buFontTx/>
              <a:buNone/>
              <a:defRPr/>
            </a:pPr>
            <a:r>
              <a:rPr lang="en-US" sz="1800" dirty="0">
                <a:cs typeface="+mn-cs"/>
              </a:rPr>
              <a:t>		   for(</a:t>
            </a:r>
            <a:r>
              <a:rPr lang="en-US" sz="1800" dirty="0" err="1">
                <a:cs typeface="+mn-cs"/>
              </a:rPr>
              <a:t>i</a:t>
            </a:r>
            <a:r>
              <a:rPr lang="en-US" sz="1800" dirty="0">
                <a:cs typeface="+mn-cs"/>
              </a:rPr>
              <a:t>=0; </a:t>
            </a:r>
            <a:r>
              <a:rPr lang="en-US" sz="1800" dirty="0" err="1">
                <a:cs typeface="+mn-cs"/>
              </a:rPr>
              <a:t>i</a:t>
            </a:r>
            <a:r>
              <a:rPr lang="en-US" sz="1800" dirty="0">
                <a:cs typeface="+mn-cs"/>
              </a:rPr>
              <a:t>&lt;4; </a:t>
            </a:r>
            <a:r>
              <a:rPr lang="en-US" sz="1800" dirty="0" err="1">
                <a:cs typeface="+mn-cs"/>
              </a:rPr>
              <a:t>i</a:t>
            </a:r>
            <a:r>
              <a:rPr lang="en-US" sz="1800" dirty="0">
                <a:cs typeface="+mn-cs"/>
              </a:rPr>
              <a:t>++)</a:t>
            </a:r>
          </a:p>
          <a:p>
            <a:pPr eaLnBrk="1" hangingPunct="1">
              <a:lnSpc>
                <a:spcPct val="90000"/>
              </a:lnSpc>
              <a:buFontTx/>
              <a:buNone/>
              <a:defRPr/>
            </a:pPr>
            <a:r>
              <a:rPr lang="en-US" sz="1800" dirty="0">
                <a:cs typeface="+mn-cs"/>
              </a:rPr>
              <a:t>		      names[</a:t>
            </a:r>
            <a:r>
              <a:rPr lang="en-US" sz="1800" dirty="0" err="1">
                <a:cs typeface="+mn-cs"/>
              </a:rPr>
              <a:t>i</a:t>
            </a:r>
            <a:r>
              <a:rPr lang="en-US" sz="1800" dirty="0">
                <a:cs typeface="+mn-cs"/>
              </a:rPr>
              <a:t>] = (char*)</a:t>
            </a:r>
            <a:r>
              <a:rPr lang="en-US" sz="1800" dirty="0" err="1">
                <a:cs typeface="+mn-cs"/>
              </a:rPr>
              <a:t>malloc</a:t>
            </a:r>
            <a:r>
              <a:rPr lang="en-US" sz="1800" dirty="0">
                <a:cs typeface="+mn-cs"/>
              </a:rPr>
              <a:t>(80 * </a:t>
            </a:r>
            <a:r>
              <a:rPr lang="en-US" sz="1800" dirty="0" err="1">
                <a:cs typeface="+mn-cs"/>
              </a:rPr>
              <a:t>sizeof</a:t>
            </a:r>
            <a:r>
              <a:rPr lang="en-US" sz="1800" dirty="0">
                <a:cs typeface="+mn-cs"/>
              </a:rPr>
              <a:t>(char));</a:t>
            </a:r>
          </a:p>
          <a:p>
            <a:pPr eaLnBrk="1" hangingPunct="1">
              <a:lnSpc>
                <a:spcPct val="90000"/>
              </a:lnSpc>
              <a:buFontTx/>
              <a:buNone/>
              <a:defRPr/>
            </a:pPr>
            <a:endParaRPr lang="en-US" sz="800" dirty="0">
              <a:cs typeface="+mn-cs"/>
            </a:endParaRPr>
          </a:p>
          <a:p>
            <a:pPr eaLnBrk="1" hangingPunct="1">
              <a:lnSpc>
                <a:spcPct val="90000"/>
              </a:lnSpc>
              <a:buFontTx/>
              <a:buNone/>
              <a:defRPr/>
            </a:pPr>
            <a:r>
              <a:rPr lang="en-US" sz="2000" dirty="0">
                <a:cs typeface="+mn-cs"/>
              </a:rPr>
              <a:t>		   </a:t>
            </a:r>
            <a:r>
              <a:rPr lang="en-US" sz="1800" dirty="0">
                <a:cs typeface="+mn-cs"/>
              </a:rPr>
              <a:t>for(</a:t>
            </a:r>
            <a:r>
              <a:rPr lang="en-US" sz="1800" dirty="0" err="1">
                <a:cs typeface="+mn-cs"/>
              </a:rPr>
              <a:t>i</a:t>
            </a:r>
            <a:r>
              <a:rPr lang="en-US" sz="1800" dirty="0">
                <a:cs typeface="+mn-cs"/>
              </a:rPr>
              <a:t>=0; </a:t>
            </a:r>
            <a:r>
              <a:rPr lang="en-US" sz="1800" dirty="0" err="1">
                <a:cs typeface="+mn-cs"/>
              </a:rPr>
              <a:t>i</a:t>
            </a:r>
            <a:r>
              <a:rPr lang="en-US" sz="1800" dirty="0">
                <a:cs typeface="+mn-cs"/>
              </a:rPr>
              <a:t>&lt;4; </a:t>
            </a:r>
            <a:r>
              <a:rPr lang="en-US" sz="1800" dirty="0" err="1">
                <a:cs typeface="+mn-cs"/>
              </a:rPr>
              <a:t>i</a:t>
            </a:r>
            <a:r>
              <a:rPr lang="en-US" sz="1800" dirty="0">
                <a:cs typeface="+mn-cs"/>
              </a:rPr>
              <a:t>++)</a:t>
            </a:r>
          </a:p>
          <a:p>
            <a:pPr eaLnBrk="1" hangingPunct="1">
              <a:lnSpc>
                <a:spcPct val="90000"/>
              </a:lnSpc>
              <a:buFontTx/>
              <a:buNone/>
              <a:defRPr/>
            </a:pPr>
            <a:r>
              <a:rPr lang="en-US" sz="1800" dirty="0">
                <a:cs typeface="+mn-cs"/>
              </a:rPr>
              <a:t>		      free(names[</a:t>
            </a:r>
            <a:r>
              <a:rPr lang="en-US" sz="1800" dirty="0" err="1">
                <a:cs typeface="+mn-cs"/>
              </a:rPr>
              <a:t>i</a:t>
            </a:r>
            <a:r>
              <a:rPr lang="en-US" sz="1800" dirty="0">
                <a:cs typeface="+mn-cs"/>
              </a:rPr>
              <a:t>]);</a:t>
            </a:r>
          </a:p>
          <a:p>
            <a:pPr eaLnBrk="1" hangingPunct="1">
              <a:lnSpc>
                <a:spcPct val="90000"/>
              </a:lnSpc>
              <a:buFontTx/>
              <a:buNone/>
              <a:defRPr/>
            </a:pPr>
            <a:r>
              <a:rPr lang="en-US" sz="1800" dirty="0">
                <a:cs typeface="+mn-cs"/>
              </a:rPr>
              <a:t>		   free(names);</a:t>
            </a:r>
          </a:p>
          <a:p>
            <a:pPr eaLnBrk="1" hangingPunct="1">
              <a:lnSpc>
                <a:spcPct val="90000"/>
              </a:lnSpc>
              <a:buFontTx/>
              <a:buNone/>
              <a:defRPr/>
            </a:pPr>
            <a:endParaRPr lang="en-US" sz="800" dirty="0">
              <a:cs typeface="+mn-cs"/>
            </a:endParaRPr>
          </a:p>
          <a:p>
            <a:pPr eaLnBrk="1" hangingPunct="1">
              <a:lnSpc>
                <a:spcPct val="90000"/>
              </a:lnSpc>
              <a:buFontTx/>
              <a:buNone/>
              <a:defRPr/>
            </a:pPr>
            <a:r>
              <a:rPr lang="en-US" sz="2000" dirty="0">
                <a:cs typeface="+mn-cs"/>
              </a:rPr>
              <a:t>		    </a:t>
            </a:r>
            <a:r>
              <a:rPr lang="en-US" sz="1800" dirty="0">
                <a:cs typeface="+mn-cs"/>
              </a:rPr>
              <a:t>return 0;</a:t>
            </a:r>
          </a:p>
          <a:p>
            <a:pPr eaLnBrk="1" hangingPunct="1">
              <a:lnSpc>
                <a:spcPct val="90000"/>
              </a:lnSpc>
              <a:buFontTx/>
              <a:buNone/>
              <a:defRPr/>
            </a:pPr>
            <a:r>
              <a:rPr lang="en-US" sz="1800" dirty="0">
                <a:cs typeface="+mn-cs"/>
              </a:rPr>
              <a:t>		}</a:t>
            </a:r>
          </a:p>
        </p:txBody>
      </p:sp>
      <p:sp>
        <p:nvSpPr>
          <p:cNvPr id="52228" name="Text Box 4"/>
          <p:cNvSpPr txBox="1">
            <a:spLocks noChangeArrowheads="1"/>
          </p:cNvSpPr>
          <p:nvPr/>
        </p:nvSpPr>
        <p:spPr bwMode="auto">
          <a:xfrm>
            <a:off x="780490" y="2650840"/>
            <a:ext cx="3111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1</a:t>
            </a:r>
          </a:p>
          <a:p>
            <a:pPr>
              <a:defRPr/>
            </a:pPr>
            <a:r>
              <a:rPr lang="en-US" dirty="0">
                <a:cs typeface="+mn-cs"/>
              </a:rPr>
              <a:t>2</a:t>
            </a:r>
          </a:p>
          <a:p>
            <a:pPr>
              <a:defRPr/>
            </a:pPr>
            <a:endParaRPr lang="en-US" dirty="0">
              <a:cs typeface="+mn-cs"/>
            </a:endParaRPr>
          </a:p>
          <a:p>
            <a:pPr>
              <a:defRPr/>
            </a:pPr>
            <a:r>
              <a:rPr lang="en-US" dirty="0">
                <a:cs typeface="+mn-cs"/>
              </a:rPr>
              <a:t>3</a:t>
            </a:r>
          </a:p>
          <a:p>
            <a:pPr>
              <a:defRPr/>
            </a:pPr>
            <a:r>
              <a:rPr lang="en-US" dirty="0">
                <a:cs typeface="+mn-cs"/>
              </a:rPr>
              <a:t>4</a:t>
            </a:r>
          </a:p>
          <a:p>
            <a:pPr>
              <a:defRPr/>
            </a:pPr>
            <a:endParaRPr lang="en-US" dirty="0">
              <a:cs typeface="+mn-cs"/>
            </a:endParaRPr>
          </a:p>
          <a:p>
            <a:pPr>
              <a:defRPr/>
            </a:pPr>
            <a:endParaRPr lang="en-US" dirty="0">
              <a:cs typeface="+mn-cs"/>
            </a:endParaRPr>
          </a:p>
          <a:p>
            <a:pPr>
              <a:defRPr/>
            </a:pPr>
            <a:r>
              <a:rPr lang="en-US" dirty="0">
                <a:cs typeface="+mn-cs"/>
              </a:rPr>
              <a:t>5</a:t>
            </a:r>
          </a:p>
          <a:p>
            <a:pPr>
              <a:defRPr/>
            </a:pPr>
            <a:endParaRPr lang="en-US" dirty="0">
              <a:cs typeface="+mn-cs"/>
            </a:endParaRPr>
          </a:p>
          <a:p>
            <a:pPr>
              <a:defRPr/>
            </a:pPr>
            <a:r>
              <a:rPr lang="en-US" dirty="0">
                <a:cs typeface="+mn-cs"/>
              </a:rPr>
              <a:t>6</a:t>
            </a:r>
          </a:p>
        </p:txBody>
      </p:sp>
    </p:spTree>
    <p:extLst>
      <p:ext uri="{BB962C8B-B14F-4D97-AF65-F5344CB8AC3E}">
        <p14:creationId xmlns:p14="http://schemas.microsoft.com/office/powerpoint/2010/main" val="39999582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cs typeface="+mj-cs"/>
              </a:rPr>
              <a:t>The Heap</a:t>
            </a:r>
          </a:p>
        </p:txBody>
      </p:sp>
      <p:sp>
        <p:nvSpPr>
          <p:cNvPr id="4099" name="Rectangle 3"/>
          <p:cNvSpPr>
            <a:spLocks noGrp="1" noChangeArrowheads="1"/>
          </p:cNvSpPr>
          <p:nvPr>
            <p:ph type="body" idx="1"/>
          </p:nvPr>
        </p:nvSpPr>
        <p:spPr/>
        <p:txBody>
          <a:bodyPr/>
          <a:lstStyle/>
          <a:p>
            <a:pPr eaLnBrk="1" hangingPunct="1">
              <a:defRPr/>
            </a:pPr>
            <a:r>
              <a:rPr lang="en-US">
                <a:cs typeface="+mn-cs"/>
              </a:rPr>
              <a:t>The heap is an area of memory that the user handles explicitly</a:t>
            </a:r>
          </a:p>
          <a:p>
            <a:pPr lvl="1" eaLnBrk="1" hangingPunct="1">
              <a:defRPr/>
            </a:pPr>
            <a:r>
              <a:rPr lang="en-US"/>
              <a:t>user requests and releases the memory through system calls</a:t>
            </a:r>
          </a:p>
          <a:p>
            <a:pPr lvl="1" eaLnBrk="1" hangingPunct="1">
              <a:defRPr/>
            </a:pPr>
            <a:r>
              <a:rPr lang="en-US"/>
              <a:t>if a user forgets to release memory, it doesn</a:t>
            </a:r>
            <a:r>
              <a:rPr lang="ja-JP" altLang="en-US">
                <a:latin typeface="Arial"/>
              </a:rPr>
              <a:t>’</a:t>
            </a:r>
            <a:r>
              <a:rPr lang="en-US"/>
              <a:t>t get destroyed</a:t>
            </a:r>
          </a:p>
          <a:p>
            <a:pPr lvl="2" eaLnBrk="1" hangingPunct="1">
              <a:defRPr/>
            </a:pPr>
            <a:r>
              <a:rPr lang="en-US"/>
              <a:t>it just uses up extra memory</a:t>
            </a:r>
          </a:p>
          <a:p>
            <a:pPr eaLnBrk="1" hangingPunct="1">
              <a:defRPr/>
            </a:pPr>
            <a:r>
              <a:rPr lang="en-US">
                <a:cs typeface="+mn-cs"/>
              </a:rPr>
              <a:t>A user maintains a handle on memory allocated in the heap with a </a:t>
            </a:r>
            <a:r>
              <a:rPr lang="en-US" i="1">
                <a:cs typeface="+mn-cs"/>
              </a:rPr>
              <a:t>pointer</a:t>
            </a:r>
          </a:p>
        </p:txBody>
      </p:sp>
    </p:spTree>
    <p:extLst>
      <p:ext uri="{BB962C8B-B14F-4D97-AF65-F5344CB8AC3E}">
        <p14:creationId xmlns:p14="http://schemas.microsoft.com/office/powerpoint/2010/main" val="15926412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cs typeface="+mj-cs"/>
              </a:rPr>
              <a:t>2-D Arrays</a:t>
            </a:r>
          </a:p>
        </p:txBody>
      </p:sp>
      <p:sp>
        <p:nvSpPr>
          <p:cNvPr id="53251" name="Rectangle 3"/>
          <p:cNvSpPr>
            <a:spLocks noGrp="1" noChangeArrowheads="1"/>
          </p:cNvSpPr>
          <p:nvPr>
            <p:ph type="body" idx="1"/>
          </p:nvPr>
        </p:nvSpPr>
        <p:spPr/>
        <p:txBody>
          <a:bodyPr/>
          <a:lstStyle/>
          <a:p>
            <a:pPr eaLnBrk="1" hangingPunct="1">
              <a:defRPr/>
            </a:pPr>
            <a:r>
              <a:rPr lang="en-US">
                <a:cs typeface="+mn-cs"/>
              </a:rPr>
              <a:t>Once you really understand this previous example, you are well on your way to understanding pointers</a:t>
            </a:r>
          </a:p>
          <a:p>
            <a:pPr eaLnBrk="1" hangingPunct="1">
              <a:defRPr/>
            </a:pPr>
            <a:r>
              <a:rPr lang="en-US">
                <a:cs typeface="+mn-cs"/>
              </a:rPr>
              <a:t>Let</a:t>
            </a:r>
            <a:r>
              <a:rPr lang="ja-JP" altLang="en-US">
                <a:latin typeface="Arial"/>
                <a:cs typeface="+mn-cs"/>
              </a:rPr>
              <a:t>’</a:t>
            </a:r>
            <a:r>
              <a:rPr lang="en-US">
                <a:cs typeface="+mn-cs"/>
              </a:rPr>
              <a:t>s take a closer look at exactly what is going on</a:t>
            </a:r>
          </a:p>
        </p:txBody>
      </p:sp>
    </p:spTree>
    <p:extLst>
      <p:ext uri="{BB962C8B-B14F-4D97-AF65-F5344CB8AC3E}">
        <p14:creationId xmlns:p14="http://schemas.microsoft.com/office/powerpoint/2010/main" val="17236304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cs typeface="+mj-cs"/>
              </a:rPr>
              <a:t>2-D Arrays</a:t>
            </a:r>
          </a:p>
        </p:txBody>
      </p:sp>
      <p:sp>
        <p:nvSpPr>
          <p:cNvPr id="54276" name="Line 4"/>
          <p:cNvSpPr>
            <a:spLocks noChangeShapeType="1"/>
          </p:cNvSpPr>
          <p:nvPr/>
        </p:nvSpPr>
        <p:spPr bwMode="auto">
          <a:xfrm>
            <a:off x="1524000" y="3487194"/>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77" name="Line 5"/>
          <p:cNvSpPr>
            <a:spLocks noChangeShapeType="1"/>
          </p:cNvSpPr>
          <p:nvPr/>
        </p:nvSpPr>
        <p:spPr bwMode="auto">
          <a:xfrm flipV="1">
            <a:off x="1524000" y="6001794"/>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78" name="Line 6"/>
          <p:cNvSpPr>
            <a:spLocks noChangeShapeType="1"/>
          </p:cNvSpPr>
          <p:nvPr/>
        </p:nvSpPr>
        <p:spPr bwMode="auto">
          <a:xfrm>
            <a:off x="3048000" y="3487194"/>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79" name="Freeform 7"/>
          <p:cNvSpPr>
            <a:spLocks/>
          </p:cNvSpPr>
          <p:nvPr/>
        </p:nvSpPr>
        <p:spPr bwMode="auto">
          <a:xfrm>
            <a:off x="4114800" y="3182394"/>
            <a:ext cx="4141788" cy="2757488"/>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80" name="Text Box 8"/>
          <p:cNvSpPr txBox="1">
            <a:spLocks noChangeArrowheads="1"/>
          </p:cNvSpPr>
          <p:nvPr/>
        </p:nvSpPr>
        <p:spPr bwMode="auto">
          <a:xfrm>
            <a:off x="1905000" y="3182394"/>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54281" name="Text Box 9"/>
          <p:cNvSpPr txBox="1">
            <a:spLocks noChangeArrowheads="1"/>
          </p:cNvSpPr>
          <p:nvPr/>
        </p:nvSpPr>
        <p:spPr bwMode="auto">
          <a:xfrm>
            <a:off x="5867400" y="2725194"/>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sp>
        <p:nvSpPr>
          <p:cNvPr id="54282" name="Rectangle 10"/>
          <p:cNvSpPr>
            <a:spLocks noChangeArrowheads="1"/>
          </p:cNvSpPr>
          <p:nvPr/>
        </p:nvSpPr>
        <p:spPr bwMode="auto">
          <a:xfrm>
            <a:off x="1752600" y="5315994"/>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85" name="Text Box 13"/>
          <p:cNvSpPr txBox="1">
            <a:spLocks noChangeArrowheads="1"/>
          </p:cNvSpPr>
          <p:nvPr/>
        </p:nvSpPr>
        <p:spPr bwMode="auto">
          <a:xfrm>
            <a:off x="1752600" y="5620794"/>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names</a:t>
            </a:r>
          </a:p>
        </p:txBody>
      </p:sp>
      <p:sp>
        <p:nvSpPr>
          <p:cNvPr id="54287" name="Text Box 15"/>
          <p:cNvSpPr txBox="1">
            <a:spLocks noChangeArrowheads="1"/>
          </p:cNvSpPr>
          <p:nvPr/>
        </p:nvSpPr>
        <p:spPr bwMode="auto">
          <a:xfrm>
            <a:off x="1828800" y="53159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220</a:t>
            </a:r>
          </a:p>
        </p:txBody>
      </p:sp>
      <p:sp>
        <p:nvSpPr>
          <p:cNvPr id="54291" name="Rectangle 19"/>
          <p:cNvSpPr>
            <a:spLocks noChangeArrowheads="1"/>
          </p:cNvSpPr>
          <p:nvPr/>
        </p:nvSpPr>
        <p:spPr bwMode="auto">
          <a:xfrm>
            <a:off x="4876800" y="3715794"/>
            <a:ext cx="6858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292" name="Line 20"/>
          <p:cNvSpPr>
            <a:spLocks noChangeShapeType="1"/>
          </p:cNvSpPr>
          <p:nvPr/>
        </p:nvSpPr>
        <p:spPr bwMode="auto">
          <a:xfrm>
            <a:off x="4876800" y="4096794"/>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93" name="Line 21"/>
          <p:cNvSpPr>
            <a:spLocks noChangeShapeType="1"/>
          </p:cNvSpPr>
          <p:nvPr/>
        </p:nvSpPr>
        <p:spPr bwMode="auto">
          <a:xfrm>
            <a:off x="4876800" y="4477794"/>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94" name="Line 22"/>
          <p:cNvSpPr>
            <a:spLocks noChangeShapeType="1"/>
          </p:cNvSpPr>
          <p:nvPr/>
        </p:nvSpPr>
        <p:spPr bwMode="auto">
          <a:xfrm>
            <a:off x="4876800" y="4858794"/>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295" name="Text Box 23"/>
          <p:cNvSpPr txBox="1">
            <a:spLocks noChangeArrowheads="1"/>
          </p:cNvSpPr>
          <p:nvPr/>
        </p:nvSpPr>
        <p:spPr bwMode="auto">
          <a:xfrm>
            <a:off x="5486400" y="34109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220</a:t>
            </a:r>
          </a:p>
        </p:txBody>
      </p:sp>
      <p:sp>
        <p:nvSpPr>
          <p:cNvPr id="54297" name="Text Box 25"/>
          <p:cNvSpPr txBox="1">
            <a:spLocks noChangeArrowheads="1"/>
          </p:cNvSpPr>
          <p:nvPr/>
        </p:nvSpPr>
        <p:spPr bwMode="auto">
          <a:xfrm>
            <a:off x="4572000" y="37157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54298" name="Text Box 26"/>
          <p:cNvSpPr txBox="1">
            <a:spLocks noChangeArrowheads="1"/>
          </p:cNvSpPr>
          <p:nvPr/>
        </p:nvSpPr>
        <p:spPr bwMode="auto">
          <a:xfrm>
            <a:off x="4572000" y="40967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54299" name="Text Box 27"/>
          <p:cNvSpPr txBox="1">
            <a:spLocks noChangeArrowheads="1"/>
          </p:cNvSpPr>
          <p:nvPr/>
        </p:nvSpPr>
        <p:spPr bwMode="auto">
          <a:xfrm>
            <a:off x="4572000" y="44777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54300" name="Text Box 28"/>
          <p:cNvSpPr txBox="1">
            <a:spLocks noChangeArrowheads="1"/>
          </p:cNvSpPr>
          <p:nvPr/>
        </p:nvSpPr>
        <p:spPr bwMode="auto">
          <a:xfrm>
            <a:off x="4572000" y="48587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54301" name="Line 29"/>
          <p:cNvSpPr>
            <a:spLocks noChangeShapeType="1"/>
          </p:cNvSpPr>
          <p:nvPr/>
        </p:nvSpPr>
        <p:spPr bwMode="auto">
          <a:xfrm>
            <a:off x="5562600" y="3868194"/>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02" name="Rectangle 30"/>
          <p:cNvSpPr>
            <a:spLocks noChangeArrowheads="1"/>
          </p:cNvSpPr>
          <p:nvPr/>
        </p:nvSpPr>
        <p:spPr bwMode="auto">
          <a:xfrm>
            <a:off x="6400800" y="3715794"/>
            <a:ext cx="1447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4" name="Line 32"/>
          <p:cNvSpPr>
            <a:spLocks noChangeShapeType="1"/>
          </p:cNvSpPr>
          <p:nvPr/>
        </p:nvSpPr>
        <p:spPr bwMode="auto">
          <a:xfrm>
            <a:off x="5562600" y="4325394"/>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06" name="Line 34"/>
          <p:cNvSpPr>
            <a:spLocks noChangeShapeType="1"/>
          </p:cNvSpPr>
          <p:nvPr/>
        </p:nvSpPr>
        <p:spPr bwMode="auto">
          <a:xfrm>
            <a:off x="5562600" y="4706394"/>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08" name="Rectangle 36"/>
          <p:cNvSpPr>
            <a:spLocks noChangeArrowheads="1"/>
          </p:cNvSpPr>
          <p:nvPr/>
        </p:nvSpPr>
        <p:spPr bwMode="auto">
          <a:xfrm>
            <a:off x="6400800" y="4172994"/>
            <a:ext cx="1447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09" name="Rectangle 37"/>
          <p:cNvSpPr>
            <a:spLocks noChangeArrowheads="1"/>
          </p:cNvSpPr>
          <p:nvPr/>
        </p:nvSpPr>
        <p:spPr bwMode="auto">
          <a:xfrm>
            <a:off x="6400800" y="4553994"/>
            <a:ext cx="1447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0" name="Line 38"/>
          <p:cNvSpPr>
            <a:spLocks noChangeShapeType="1"/>
          </p:cNvSpPr>
          <p:nvPr/>
        </p:nvSpPr>
        <p:spPr bwMode="auto">
          <a:xfrm>
            <a:off x="5562600" y="5087394"/>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12" name="Rectangle 40"/>
          <p:cNvSpPr>
            <a:spLocks noChangeArrowheads="1"/>
          </p:cNvSpPr>
          <p:nvPr/>
        </p:nvSpPr>
        <p:spPr bwMode="auto">
          <a:xfrm>
            <a:off x="6400800" y="4934994"/>
            <a:ext cx="1447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3" name="Text Box 41"/>
          <p:cNvSpPr txBox="1">
            <a:spLocks noChangeArrowheads="1"/>
          </p:cNvSpPr>
          <p:nvPr/>
        </p:nvSpPr>
        <p:spPr bwMode="auto">
          <a:xfrm>
            <a:off x="4953000" y="37157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54314" name="Text Box 42"/>
          <p:cNvSpPr txBox="1">
            <a:spLocks noChangeArrowheads="1"/>
          </p:cNvSpPr>
          <p:nvPr/>
        </p:nvSpPr>
        <p:spPr bwMode="auto">
          <a:xfrm>
            <a:off x="4953000" y="40967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335</a:t>
            </a:r>
          </a:p>
        </p:txBody>
      </p:sp>
      <p:sp>
        <p:nvSpPr>
          <p:cNvPr id="54315" name="Text Box 43"/>
          <p:cNvSpPr txBox="1">
            <a:spLocks noChangeArrowheads="1"/>
          </p:cNvSpPr>
          <p:nvPr/>
        </p:nvSpPr>
        <p:spPr bwMode="auto">
          <a:xfrm>
            <a:off x="4953000" y="44777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678</a:t>
            </a:r>
          </a:p>
        </p:txBody>
      </p:sp>
      <p:sp>
        <p:nvSpPr>
          <p:cNvPr id="54316" name="Text Box 44"/>
          <p:cNvSpPr txBox="1">
            <a:spLocks noChangeArrowheads="1"/>
          </p:cNvSpPr>
          <p:nvPr/>
        </p:nvSpPr>
        <p:spPr bwMode="auto">
          <a:xfrm>
            <a:off x="4953000" y="4858794"/>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120</a:t>
            </a:r>
          </a:p>
        </p:txBody>
      </p:sp>
      <p:sp>
        <p:nvSpPr>
          <p:cNvPr id="54317" name="Rectangle 45"/>
          <p:cNvSpPr>
            <a:spLocks noChangeArrowheads="1"/>
          </p:cNvSpPr>
          <p:nvPr/>
        </p:nvSpPr>
        <p:spPr bwMode="auto">
          <a:xfrm>
            <a:off x="1752600" y="4401594"/>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18" name="Text Box 46"/>
          <p:cNvSpPr txBox="1">
            <a:spLocks noChangeArrowheads="1"/>
          </p:cNvSpPr>
          <p:nvPr/>
        </p:nvSpPr>
        <p:spPr bwMode="auto">
          <a:xfrm>
            <a:off x="2133600" y="4782594"/>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a:t>
            </a:r>
          </a:p>
        </p:txBody>
      </p:sp>
      <p:sp>
        <p:nvSpPr>
          <p:cNvPr id="54319" name="Text Box 47"/>
          <p:cNvSpPr txBox="1">
            <a:spLocks noChangeArrowheads="1"/>
          </p:cNvSpPr>
          <p:nvPr/>
        </p:nvSpPr>
        <p:spPr bwMode="auto">
          <a:xfrm>
            <a:off x="1752600" y="44015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54320" name="Text Box 48"/>
          <p:cNvSpPr txBox="1">
            <a:spLocks noChangeArrowheads="1"/>
          </p:cNvSpPr>
          <p:nvPr/>
        </p:nvSpPr>
        <p:spPr bwMode="auto">
          <a:xfrm>
            <a:off x="2041525" y="443810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4322" name="Text Box 50"/>
          <p:cNvSpPr txBox="1">
            <a:spLocks noChangeArrowheads="1"/>
          </p:cNvSpPr>
          <p:nvPr/>
        </p:nvSpPr>
        <p:spPr bwMode="auto">
          <a:xfrm>
            <a:off x="1981200" y="44015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54324" name="Text Box 52"/>
          <p:cNvSpPr txBox="1">
            <a:spLocks noChangeArrowheads="1"/>
          </p:cNvSpPr>
          <p:nvPr/>
        </p:nvSpPr>
        <p:spPr bwMode="auto">
          <a:xfrm>
            <a:off x="2209800" y="44015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54325" name="Text Box 53"/>
          <p:cNvSpPr txBox="1">
            <a:spLocks noChangeArrowheads="1"/>
          </p:cNvSpPr>
          <p:nvPr/>
        </p:nvSpPr>
        <p:spPr bwMode="auto">
          <a:xfrm>
            <a:off x="2498725" y="443810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4327" name="Text Box 55"/>
          <p:cNvSpPr txBox="1">
            <a:spLocks noChangeArrowheads="1"/>
          </p:cNvSpPr>
          <p:nvPr/>
        </p:nvSpPr>
        <p:spPr bwMode="auto">
          <a:xfrm>
            <a:off x="2438400" y="440159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54332" name="Freeform 60"/>
          <p:cNvSpPr>
            <a:spLocks/>
          </p:cNvSpPr>
          <p:nvPr/>
        </p:nvSpPr>
        <p:spPr bwMode="auto">
          <a:xfrm>
            <a:off x="6400800" y="5315994"/>
            <a:ext cx="1447800" cy="152400"/>
          </a:xfrm>
          <a:custGeom>
            <a:avLst/>
            <a:gdLst>
              <a:gd name="T0" fmla="*/ 0 w 912"/>
              <a:gd name="T1" fmla="*/ 0 h 96"/>
              <a:gd name="T2" fmla="*/ 0 w 912"/>
              <a:gd name="T3" fmla="*/ 96 h 96"/>
              <a:gd name="T4" fmla="*/ 912 w 912"/>
              <a:gd name="T5" fmla="*/ 96 h 96"/>
              <a:gd name="T6" fmla="*/ 912 w 912"/>
              <a:gd name="T7" fmla="*/ 0 h 96"/>
            </a:gdLst>
            <a:ahLst/>
            <a:cxnLst>
              <a:cxn ang="0">
                <a:pos x="T0" y="T1"/>
              </a:cxn>
              <a:cxn ang="0">
                <a:pos x="T2" y="T3"/>
              </a:cxn>
              <a:cxn ang="0">
                <a:pos x="T4" y="T5"/>
              </a:cxn>
              <a:cxn ang="0">
                <a:pos x="T6" y="T7"/>
              </a:cxn>
            </a:cxnLst>
            <a:rect l="0" t="0" r="r" b="b"/>
            <a:pathLst>
              <a:path w="912" h="96">
                <a:moveTo>
                  <a:pt x="0" y="0"/>
                </a:moveTo>
                <a:lnTo>
                  <a:pt x="0" y="96"/>
                </a:lnTo>
                <a:lnTo>
                  <a:pt x="912" y="96"/>
                </a:lnTo>
                <a:lnTo>
                  <a:pt x="91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33" name="Line 61"/>
          <p:cNvSpPr>
            <a:spLocks noChangeShapeType="1"/>
          </p:cNvSpPr>
          <p:nvPr/>
        </p:nvSpPr>
        <p:spPr bwMode="auto">
          <a:xfrm>
            <a:off x="7162800" y="5468394"/>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34" name="Text Box 62"/>
          <p:cNvSpPr txBox="1">
            <a:spLocks noChangeArrowheads="1"/>
          </p:cNvSpPr>
          <p:nvPr/>
        </p:nvSpPr>
        <p:spPr bwMode="auto">
          <a:xfrm>
            <a:off x="6400800" y="6230394"/>
            <a:ext cx="159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80 chars wide</a:t>
            </a:r>
          </a:p>
        </p:txBody>
      </p:sp>
      <p:grpSp>
        <p:nvGrpSpPr>
          <p:cNvPr id="42031" name="Group 63"/>
          <p:cNvGrpSpPr>
            <a:grpSpLocks/>
          </p:cNvGrpSpPr>
          <p:nvPr/>
        </p:nvGrpSpPr>
        <p:grpSpPr bwMode="auto">
          <a:xfrm>
            <a:off x="533400" y="5239794"/>
            <a:ext cx="533400" cy="533400"/>
            <a:chOff x="3936" y="1728"/>
            <a:chExt cx="336" cy="336"/>
          </a:xfrm>
        </p:grpSpPr>
        <p:sp>
          <p:nvSpPr>
            <p:cNvPr id="54336" name="Oval 64"/>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37" name="Text Box 65"/>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grpSp>
      <p:sp>
        <p:nvSpPr>
          <p:cNvPr id="54338" name="Line 66"/>
          <p:cNvSpPr>
            <a:spLocks noChangeShapeType="1"/>
          </p:cNvSpPr>
          <p:nvPr/>
        </p:nvSpPr>
        <p:spPr bwMode="auto">
          <a:xfrm>
            <a:off x="1066800" y="546839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42033" name="Group 67"/>
          <p:cNvGrpSpPr>
            <a:grpSpLocks/>
          </p:cNvGrpSpPr>
          <p:nvPr/>
        </p:nvGrpSpPr>
        <p:grpSpPr bwMode="auto">
          <a:xfrm>
            <a:off x="3276600" y="5696994"/>
            <a:ext cx="533400" cy="533400"/>
            <a:chOff x="3936" y="1728"/>
            <a:chExt cx="336" cy="336"/>
          </a:xfrm>
        </p:grpSpPr>
        <p:sp>
          <p:nvSpPr>
            <p:cNvPr id="54340" name="Oval 68"/>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41" name="Text Box 69"/>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grpSp>
      <p:sp>
        <p:nvSpPr>
          <p:cNvPr id="54342" name="Line 70"/>
          <p:cNvSpPr>
            <a:spLocks noChangeShapeType="1"/>
          </p:cNvSpPr>
          <p:nvPr/>
        </p:nvSpPr>
        <p:spPr bwMode="auto">
          <a:xfrm flipH="1" flipV="1">
            <a:off x="2362200" y="5468394"/>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42035" name="Group 71"/>
          <p:cNvGrpSpPr>
            <a:grpSpLocks/>
          </p:cNvGrpSpPr>
          <p:nvPr/>
        </p:nvGrpSpPr>
        <p:grpSpPr bwMode="auto">
          <a:xfrm>
            <a:off x="533400" y="4325394"/>
            <a:ext cx="533400" cy="533400"/>
            <a:chOff x="3936" y="1728"/>
            <a:chExt cx="336" cy="336"/>
          </a:xfrm>
        </p:grpSpPr>
        <p:sp>
          <p:nvSpPr>
            <p:cNvPr id="54344" name="Oval 72"/>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45" name="Text Box 73"/>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grpSp>
      <p:sp>
        <p:nvSpPr>
          <p:cNvPr id="54346" name="Line 74"/>
          <p:cNvSpPr>
            <a:spLocks noChangeShapeType="1"/>
          </p:cNvSpPr>
          <p:nvPr/>
        </p:nvSpPr>
        <p:spPr bwMode="auto">
          <a:xfrm>
            <a:off x="1066800" y="455399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42037" name="Group 75"/>
          <p:cNvGrpSpPr>
            <a:grpSpLocks/>
          </p:cNvGrpSpPr>
          <p:nvPr/>
        </p:nvGrpSpPr>
        <p:grpSpPr bwMode="auto">
          <a:xfrm>
            <a:off x="3581400" y="3106194"/>
            <a:ext cx="533400" cy="533400"/>
            <a:chOff x="3936" y="1728"/>
            <a:chExt cx="336" cy="336"/>
          </a:xfrm>
        </p:grpSpPr>
        <p:sp>
          <p:nvSpPr>
            <p:cNvPr id="54348" name="Oval 76"/>
            <p:cNvSpPr>
              <a:spLocks noChangeArrowheads="1"/>
            </p:cNvSpPr>
            <p:nvPr/>
          </p:nvSpPr>
          <p:spPr bwMode="auto">
            <a:xfrm>
              <a:off x="3936" y="172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349" name="Text Box 77"/>
            <p:cNvSpPr txBox="1">
              <a:spLocks noChangeArrowheads="1"/>
            </p:cNvSpPr>
            <p:nvPr/>
          </p:nvSpPr>
          <p:spPr bwMode="auto">
            <a:xfrm>
              <a:off x="3984"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grpSp>
      <p:sp>
        <p:nvSpPr>
          <p:cNvPr id="54350" name="Line 78"/>
          <p:cNvSpPr>
            <a:spLocks noChangeShapeType="1"/>
          </p:cNvSpPr>
          <p:nvPr/>
        </p:nvSpPr>
        <p:spPr bwMode="auto">
          <a:xfrm flipH="1">
            <a:off x="2743200" y="3487194"/>
            <a:ext cx="838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51" name="Line 79"/>
          <p:cNvSpPr>
            <a:spLocks noChangeShapeType="1"/>
          </p:cNvSpPr>
          <p:nvPr/>
        </p:nvSpPr>
        <p:spPr bwMode="auto">
          <a:xfrm>
            <a:off x="4038600" y="3487194"/>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52" name="Line 80"/>
          <p:cNvSpPr>
            <a:spLocks noChangeShapeType="1"/>
          </p:cNvSpPr>
          <p:nvPr/>
        </p:nvSpPr>
        <p:spPr bwMode="auto">
          <a:xfrm>
            <a:off x="4038600" y="3487194"/>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53" name="Line 81"/>
          <p:cNvSpPr>
            <a:spLocks noChangeShapeType="1"/>
          </p:cNvSpPr>
          <p:nvPr/>
        </p:nvSpPr>
        <p:spPr bwMode="auto">
          <a:xfrm>
            <a:off x="4038600" y="3487194"/>
            <a:ext cx="609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4354" name="Line 82"/>
          <p:cNvSpPr>
            <a:spLocks noChangeShapeType="1"/>
          </p:cNvSpPr>
          <p:nvPr/>
        </p:nvSpPr>
        <p:spPr bwMode="auto">
          <a:xfrm>
            <a:off x="4038600" y="3487194"/>
            <a:ext cx="5334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 name="Rectangle 1"/>
          <p:cNvSpPr/>
          <p:nvPr/>
        </p:nvSpPr>
        <p:spPr>
          <a:xfrm>
            <a:off x="208661" y="672550"/>
            <a:ext cx="4363339" cy="2617127"/>
          </a:xfrm>
          <a:prstGeom prst="rect">
            <a:avLst/>
          </a:prstGeom>
          <a:noFill/>
          <a:ln>
            <a:noFill/>
          </a:ln>
        </p:spPr>
        <p:txBody>
          <a:bodyPr wrap="square">
            <a:spAutoFit/>
          </a:bodyPr>
          <a:lstStyle/>
          <a:p>
            <a:pPr>
              <a:lnSpc>
                <a:spcPct val="90000"/>
              </a:lnSpc>
              <a:defRPr/>
            </a:pPr>
            <a:r>
              <a:rPr lang="en-US" sz="1600" dirty="0" err="1" smtClean="0">
                <a:solidFill>
                  <a:schemeClr val="accent2"/>
                </a:solidFill>
              </a:rPr>
              <a:t>int</a:t>
            </a:r>
            <a:r>
              <a:rPr lang="en-US" sz="1600" dirty="0" smtClean="0">
                <a:solidFill>
                  <a:schemeClr val="accent2"/>
                </a:solidFill>
              </a:rPr>
              <a:t> </a:t>
            </a:r>
            <a:r>
              <a:rPr lang="en-US" sz="1600" dirty="0">
                <a:solidFill>
                  <a:schemeClr val="accent2"/>
                </a:solidFill>
              </a:rPr>
              <a:t>main() {</a:t>
            </a:r>
          </a:p>
          <a:p>
            <a:pPr>
              <a:lnSpc>
                <a:spcPct val="90000"/>
              </a:lnSpc>
              <a:defRPr/>
            </a:pPr>
            <a:r>
              <a:rPr lang="en-US" sz="1600" dirty="0" smtClean="0">
                <a:solidFill>
                  <a:schemeClr val="accent2"/>
                </a:solidFill>
              </a:rPr>
              <a:t>	char</a:t>
            </a:r>
            <a:r>
              <a:rPr lang="en-US" sz="1600" dirty="0">
                <a:solidFill>
                  <a:schemeClr val="accent2"/>
                </a:solidFill>
              </a:rPr>
              <a:t>** names;</a:t>
            </a:r>
          </a:p>
          <a:p>
            <a:pPr>
              <a:lnSpc>
                <a:spcPct val="90000"/>
              </a:lnSpc>
              <a:defRPr/>
            </a:pPr>
            <a:r>
              <a:rPr lang="en-US" sz="1600" dirty="0">
                <a:solidFill>
                  <a:schemeClr val="accent2"/>
                </a:solidFill>
              </a:rPr>
              <a:t>	</a:t>
            </a:r>
            <a:r>
              <a:rPr lang="en-US" sz="1600" dirty="0" err="1" smtClean="0">
                <a:solidFill>
                  <a:schemeClr val="accent2"/>
                </a:solidFill>
              </a:rPr>
              <a:t>int</a:t>
            </a:r>
            <a:r>
              <a:rPr lang="en-US" sz="1600" dirty="0" smtClean="0">
                <a:solidFill>
                  <a:schemeClr val="accent2"/>
                </a:solidFill>
              </a:rPr>
              <a:t> </a:t>
            </a:r>
            <a:r>
              <a:rPr lang="en-US" sz="1600" dirty="0" err="1" smtClean="0">
                <a:solidFill>
                  <a:schemeClr val="accent2"/>
                </a:solidFill>
              </a:rPr>
              <a:t>i</a:t>
            </a:r>
            <a:r>
              <a:rPr lang="en-US" sz="1600" dirty="0" smtClean="0">
                <a:solidFill>
                  <a:schemeClr val="accent2"/>
                </a:solidFill>
              </a:rPr>
              <a:t>;</a:t>
            </a:r>
            <a:r>
              <a:rPr lang="en-US" sz="700" dirty="0">
                <a:solidFill>
                  <a:schemeClr val="accent2"/>
                </a:solidFill>
              </a:rPr>
              <a:t>	   </a:t>
            </a:r>
          </a:p>
          <a:p>
            <a:pPr>
              <a:lnSpc>
                <a:spcPct val="90000"/>
              </a:lnSpc>
              <a:defRPr/>
            </a:pPr>
            <a:r>
              <a:rPr lang="en-US" dirty="0">
                <a:solidFill>
                  <a:schemeClr val="accent2"/>
                </a:solidFill>
              </a:rPr>
              <a:t>	</a:t>
            </a:r>
            <a:r>
              <a:rPr lang="en-US" sz="1600" dirty="0" smtClean="0">
                <a:solidFill>
                  <a:schemeClr val="accent2"/>
                </a:solidFill>
              </a:rPr>
              <a:t>names </a:t>
            </a:r>
            <a:r>
              <a:rPr lang="en-US" sz="1600" dirty="0">
                <a:solidFill>
                  <a:schemeClr val="accent2"/>
                </a:solidFill>
              </a:rPr>
              <a:t>= (char**)</a:t>
            </a:r>
            <a:r>
              <a:rPr lang="en-US" sz="1600" dirty="0" err="1">
                <a:solidFill>
                  <a:schemeClr val="accent2"/>
                </a:solidFill>
              </a:rPr>
              <a:t>malloc</a:t>
            </a:r>
            <a:r>
              <a:rPr lang="en-US" sz="1600" dirty="0">
                <a:solidFill>
                  <a:schemeClr val="accent2"/>
                </a:solidFill>
              </a:rPr>
              <a:t>(4 * </a:t>
            </a:r>
            <a:r>
              <a:rPr lang="en-US" sz="1600" dirty="0" err="1">
                <a:solidFill>
                  <a:schemeClr val="accent2"/>
                </a:solidFill>
              </a:rPr>
              <a:t>sizeof</a:t>
            </a:r>
            <a:r>
              <a:rPr lang="en-US" sz="1600" dirty="0">
                <a:solidFill>
                  <a:schemeClr val="accent2"/>
                </a:solidFill>
              </a:rPr>
              <a:t>(char*));</a:t>
            </a:r>
          </a:p>
          <a:p>
            <a:pPr>
              <a:lnSpc>
                <a:spcPct val="90000"/>
              </a:lnSpc>
              <a:defRPr/>
            </a:pPr>
            <a:r>
              <a:rPr lang="en-US" sz="1600" dirty="0" smtClean="0">
                <a:solidFill>
                  <a:schemeClr val="accent2"/>
                </a:solidFill>
              </a:rPr>
              <a:t>	for</a:t>
            </a:r>
            <a:r>
              <a:rPr lang="en-US" sz="1600" dirty="0">
                <a:solidFill>
                  <a:schemeClr val="accent2"/>
                </a:solidFill>
              </a:rPr>
              <a:t>(</a:t>
            </a:r>
            <a:r>
              <a:rPr lang="en-US" sz="1600" dirty="0" err="1">
                <a:solidFill>
                  <a:schemeClr val="accent2"/>
                </a:solidFill>
              </a:rPr>
              <a:t>i</a:t>
            </a:r>
            <a:r>
              <a:rPr lang="en-US" sz="1600" dirty="0">
                <a:solidFill>
                  <a:schemeClr val="accent2"/>
                </a:solidFill>
              </a:rPr>
              <a:t>=0; </a:t>
            </a:r>
            <a:r>
              <a:rPr lang="en-US" sz="1600" dirty="0" err="1">
                <a:solidFill>
                  <a:schemeClr val="accent2"/>
                </a:solidFill>
              </a:rPr>
              <a:t>i</a:t>
            </a:r>
            <a:r>
              <a:rPr lang="en-US" sz="1600" dirty="0">
                <a:solidFill>
                  <a:schemeClr val="accent2"/>
                </a:solidFill>
              </a:rPr>
              <a:t>&lt;4; </a:t>
            </a:r>
            <a:r>
              <a:rPr lang="en-US" sz="1600" dirty="0" err="1">
                <a:solidFill>
                  <a:schemeClr val="accent2"/>
                </a:solidFill>
              </a:rPr>
              <a:t>i</a:t>
            </a:r>
            <a:r>
              <a:rPr lang="en-US" sz="1600" dirty="0">
                <a:solidFill>
                  <a:schemeClr val="accent2"/>
                </a:solidFill>
              </a:rPr>
              <a:t>++)</a:t>
            </a:r>
          </a:p>
          <a:p>
            <a:pPr>
              <a:lnSpc>
                <a:spcPct val="90000"/>
              </a:lnSpc>
              <a:defRPr/>
            </a:pPr>
            <a:r>
              <a:rPr lang="en-US" sz="1600" dirty="0">
                <a:solidFill>
                  <a:schemeClr val="accent2"/>
                </a:solidFill>
              </a:rPr>
              <a:t>	</a:t>
            </a:r>
            <a:r>
              <a:rPr lang="en-US" sz="1600" dirty="0" smtClean="0">
                <a:solidFill>
                  <a:schemeClr val="accent2"/>
                </a:solidFill>
              </a:rPr>
              <a:t>	names</a:t>
            </a:r>
            <a:r>
              <a:rPr lang="en-US" sz="1600" dirty="0">
                <a:solidFill>
                  <a:schemeClr val="accent2"/>
                </a:solidFill>
              </a:rPr>
              <a:t>[</a:t>
            </a:r>
            <a:r>
              <a:rPr lang="en-US" sz="1600" dirty="0" err="1">
                <a:solidFill>
                  <a:schemeClr val="accent2"/>
                </a:solidFill>
              </a:rPr>
              <a:t>i</a:t>
            </a:r>
            <a:r>
              <a:rPr lang="en-US" sz="1600" dirty="0">
                <a:solidFill>
                  <a:schemeClr val="accent2"/>
                </a:solidFill>
              </a:rPr>
              <a:t>] = (char*)</a:t>
            </a:r>
            <a:r>
              <a:rPr lang="en-US" sz="1600" dirty="0" err="1">
                <a:solidFill>
                  <a:schemeClr val="accent2"/>
                </a:solidFill>
              </a:rPr>
              <a:t>malloc</a:t>
            </a:r>
            <a:r>
              <a:rPr lang="en-US" sz="1600" dirty="0">
                <a:solidFill>
                  <a:schemeClr val="accent2"/>
                </a:solidFill>
              </a:rPr>
              <a:t>(80 * </a:t>
            </a:r>
            <a:r>
              <a:rPr lang="en-US" sz="1600" dirty="0" err="1">
                <a:solidFill>
                  <a:schemeClr val="accent2"/>
                </a:solidFill>
              </a:rPr>
              <a:t>sizeof</a:t>
            </a:r>
            <a:r>
              <a:rPr lang="en-US" sz="1600" dirty="0">
                <a:solidFill>
                  <a:schemeClr val="accent2"/>
                </a:solidFill>
              </a:rPr>
              <a:t>(char))</a:t>
            </a:r>
            <a:r>
              <a:rPr lang="en-US" sz="1600" dirty="0" smtClean="0">
                <a:solidFill>
                  <a:schemeClr val="accent2"/>
                </a:solidFill>
              </a:rPr>
              <a:t>;</a:t>
            </a:r>
            <a:endParaRPr lang="en-US" sz="700" dirty="0">
              <a:solidFill>
                <a:schemeClr val="accent2"/>
              </a:solidFill>
            </a:endParaRPr>
          </a:p>
          <a:p>
            <a:pPr>
              <a:lnSpc>
                <a:spcPct val="90000"/>
              </a:lnSpc>
              <a:defRPr/>
            </a:pPr>
            <a:r>
              <a:rPr lang="en-US" dirty="0">
                <a:solidFill>
                  <a:schemeClr val="accent2"/>
                </a:solidFill>
              </a:rPr>
              <a:t>	</a:t>
            </a:r>
            <a:r>
              <a:rPr lang="en-US" sz="1600" dirty="0" smtClean="0">
                <a:solidFill>
                  <a:schemeClr val="accent2"/>
                </a:solidFill>
              </a:rPr>
              <a:t>for</a:t>
            </a:r>
            <a:r>
              <a:rPr lang="en-US" sz="1600" dirty="0">
                <a:solidFill>
                  <a:schemeClr val="accent2"/>
                </a:solidFill>
              </a:rPr>
              <a:t>(</a:t>
            </a:r>
            <a:r>
              <a:rPr lang="en-US" sz="1600" dirty="0" err="1">
                <a:solidFill>
                  <a:schemeClr val="accent2"/>
                </a:solidFill>
              </a:rPr>
              <a:t>i</a:t>
            </a:r>
            <a:r>
              <a:rPr lang="en-US" sz="1600" dirty="0">
                <a:solidFill>
                  <a:schemeClr val="accent2"/>
                </a:solidFill>
              </a:rPr>
              <a:t>=0; </a:t>
            </a:r>
            <a:r>
              <a:rPr lang="en-US" sz="1600" dirty="0" err="1">
                <a:solidFill>
                  <a:schemeClr val="accent2"/>
                </a:solidFill>
              </a:rPr>
              <a:t>i</a:t>
            </a:r>
            <a:r>
              <a:rPr lang="en-US" sz="1600" dirty="0">
                <a:solidFill>
                  <a:schemeClr val="accent2"/>
                </a:solidFill>
              </a:rPr>
              <a:t>&lt;4; </a:t>
            </a:r>
            <a:r>
              <a:rPr lang="en-US" sz="1600" dirty="0" err="1">
                <a:solidFill>
                  <a:schemeClr val="accent2"/>
                </a:solidFill>
              </a:rPr>
              <a:t>i</a:t>
            </a:r>
            <a:r>
              <a:rPr lang="en-US" sz="1600" dirty="0">
                <a:solidFill>
                  <a:schemeClr val="accent2"/>
                </a:solidFill>
              </a:rPr>
              <a:t>++)</a:t>
            </a:r>
          </a:p>
          <a:p>
            <a:pPr>
              <a:lnSpc>
                <a:spcPct val="90000"/>
              </a:lnSpc>
              <a:defRPr/>
            </a:pPr>
            <a:r>
              <a:rPr lang="en-US" sz="1600" dirty="0">
                <a:solidFill>
                  <a:schemeClr val="accent2"/>
                </a:solidFill>
              </a:rPr>
              <a:t>	</a:t>
            </a:r>
            <a:r>
              <a:rPr lang="en-US" sz="1600" dirty="0" smtClean="0">
                <a:solidFill>
                  <a:schemeClr val="accent2"/>
                </a:solidFill>
              </a:rPr>
              <a:t>	free</a:t>
            </a:r>
            <a:r>
              <a:rPr lang="en-US" sz="1600" dirty="0">
                <a:solidFill>
                  <a:schemeClr val="accent2"/>
                </a:solidFill>
              </a:rPr>
              <a:t>(names[</a:t>
            </a:r>
            <a:r>
              <a:rPr lang="en-US" sz="1600" dirty="0" err="1">
                <a:solidFill>
                  <a:schemeClr val="accent2"/>
                </a:solidFill>
              </a:rPr>
              <a:t>i</a:t>
            </a:r>
            <a:r>
              <a:rPr lang="en-US" sz="1600" dirty="0">
                <a:solidFill>
                  <a:schemeClr val="accent2"/>
                </a:solidFill>
              </a:rPr>
              <a:t>]);</a:t>
            </a:r>
          </a:p>
          <a:p>
            <a:pPr>
              <a:lnSpc>
                <a:spcPct val="90000"/>
              </a:lnSpc>
              <a:defRPr/>
            </a:pPr>
            <a:r>
              <a:rPr lang="en-US" sz="1600" dirty="0">
                <a:solidFill>
                  <a:schemeClr val="accent2"/>
                </a:solidFill>
              </a:rPr>
              <a:t>	</a:t>
            </a:r>
            <a:r>
              <a:rPr lang="en-US" sz="1600" dirty="0" smtClean="0">
                <a:solidFill>
                  <a:schemeClr val="accent2"/>
                </a:solidFill>
              </a:rPr>
              <a:t>free</a:t>
            </a:r>
            <a:r>
              <a:rPr lang="en-US" sz="1600" dirty="0">
                <a:solidFill>
                  <a:schemeClr val="accent2"/>
                </a:solidFill>
              </a:rPr>
              <a:t>(names)</a:t>
            </a:r>
            <a:r>
              <a:rPr lang="en-US" sz="1600" dirty="0" smtClean="0">
                <a:solidFill>
                  <a:schemeClr val="accent2"/>
                </a:solidFill>
              </a:rPr>
              <a:t>;</a:t>
            </a:r>
            <a:endParaRPr lang="en-US" sz="700" dirty="0">
              <a:solidFill>
                <a:schemeClr val="accent2"/>
              </a:solidFill>
            </a:endParaRPr>
          </a:p>
          <a:p>
            <a:pPr>
              <a:lnSpc>
                <a:spcPct val="90000"/>
              </a:lnSpc>
              <a:defRPr/>
            </a:pPr>
            <a:r>
              <a:rPr lang="en-US" dirty="0">
                <a:solidFill>
                  <a:schemeClr val="accent2"/>
                </a:solidFill>
              </a:rPr>
              <a:t>	</a:t>
            </a:r>
            <a:r>
              <a:rPr lang="en-US" sz="1600" dirty="0" smtClean="0">
                <a:solidFill>
                  <a:schemeClr val="accent2"/>
                </a:solidFill>
              </a:rPr>
              <a:t>return </a:t>
            </a:r>
            <a:r>
              <a:rPr lang="en-US" sz="1600" dirty="0">
                <a:solidFill>
                  <a:schemeClr val="accent2"/>
                </a:solidFill>
              </a:rPr>
              <a:t>0;</a:t>
            </a:r>
          </a:p>
          <a:p>
            <a:pPr>
              <a:lnSpc>
                <a:spcPct val="90000"/>
              </a:lnSpc>
              <a:defRPr/>
            </a:pPr>
            <a:r>
              <a:rPr lang="en-US" sz="1600" dirty="0" smtClean="0">
                <a:solidFill>
                  <a:schemeClr val="accent2"/>
                </a:solidFill>
              </a:rPr>
              <a:t>}</a:t>
            </a:r>
            <a:endParaRPr lang="en-US" sz="1600" dirty="0">
              <a:solidFill>
                <a:schemeClr val="accent2"/>
              </a:solidFill>
            </a:endParaRPr>
          </a:p>
        </p:txBody>
      </p:sp>
    </p:spTree>
    <p:extLst>
      <p:ext uri="{BB962C8B-B14F-4D97-AF65-F5344CB8AC3E}">
        <p14:creationId xmlns:p14="http://schemas.microsoft.com/office/powerpoint/2010/main" val="407375910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715962"/>
          </a:xfrm>
        </p:spPr>
        <p:txBody>
          <a:bodyPr/>
          <a:lstStyle/>
          <a:p>
            <a:pPr eaLnBrk="1" hangingPunct="1">
              <a:defRPr/>
            </a:pPr>
            <a:r>
              <a:rPr lang="en-US" sz="4000">
                <a:cs typeface="+mj-cs"/>
              </a:rPr>
              <a:t>2-D Arrays</a:t>
            </a:r>
          </a:p>
        </p:txBody>
      </p:sp>
      <p:sp>
        <p:nvSpPr>
          <p:cNvPr id="56323" name="Rectangle 3"/>
          <p:cNvSpPr>
            <a:spLocks noGrp="1" noChangeArrowheads="1"/>
          </p:cNvSpPr>
          <p:nvPr>
            <p:ph type="body" idx="1"/>
          </p:nvPr>
        </p:nvSpPr>
        <p:spPr>
          <a:xfrm>
            <a:off x="457200" y="1143000"/>
            <a:ext cx="8229600" cy="5257800"/>
          </a:xfrm>
        </p:spPr>
        <p:txBody>
          <a:bodyPr/>
          <a:lstStyle/>
          <a:p>
            <a:pPr marL="609600" indent="-609600" eaLnBrk="1" hangingPunct="1">
              <a:lnSpc>
                <a:spcPct val="90000"/>
              </a:lnSpc>
              <a:buFontTx/>
              <a:buAutoNum type="arabicPeriod"/>
              <a:defRPr/>
            </a:pPr>
            <a:r>
              <a:rPr lang="en-US" sz="2800">
                <a:cs typeface="+mn-cs"/>
              </a:rPr>
              <a:t>Create a pointer on the stack that will point to a group of pointers</a:t>
            </a:r>
          </a:p>
          <a:p>
            <a:pPr marL="609600" indent="-609600" eaLnBrk="1" hangingPunct="1">
              <a:lnSpc>
                <a:spcPct val="90000"/>
              </a:lnSpc>
              <a:buFontTx/>
              <a:buAutoNum type="arabicPeriod"/>
              <a:defRPr/>
            </a:pPr>
            <a:r>
              <a:rPr lang="en-US" sz="2800">
                <a:cs typeface="+mn-cs"/>
              </a:rPr>
              <a:t>Create a local variable on the stack</a:t>
            </a:r>
          </a:p>
          <a:p>
            <a:pPr marL="609600" indent="-609600" eaLnBrk="1" hangingPunct="1">
              <a:lnSpc>
                <a:spcPct val="90000"/>
              </a:lnSpc>
              <a:buFontTx/>
              <a:buAutoNum type="arabicPeriod"/>
              <a:defRPr/>
            </a:pPr>
            <a:r>
              <a:rPr lang="en-US" sz="2800">
                <a:cs typeface="+mn-cs"/>
              </a:rPr>
              <a:t>Make names point to an array of 5 pointers to characters. This array is located on the heap.</a:t>
            </a:r>
          </a:p>
          <a:p>
            <a:pPr marL="609600" indent="-609600" eaLnBrk="1" hangingPunct="1">
              <a:lnSpc>
                <a:spcPct val="90000"/>
              </a:lnSpc>
              <a:buFontTx/>
              <a:buAutoNum type="arabicPeriod"/>
              <a:defRPr/>
            </a:pPr>
            <a:r>
              <a:rPr lang="en-US" sz="2800">
                <a:cs typeface="+mn-cs"/>
              </a:rPr>
              <a:t>Go through each pointer in the array and make it point at an 80 character array. Each of these 80 character arrays is also located on the heap</a:t>
            </a:r>
          </a:p>
          <a:p>
            <a:pPr marL="609600" indent="-609600" eaLnBrk="1" hangingPunct="1">
              <a:lnSpc>
                <a:spcPct val="90000"/>
              </a:lnSpc>
              <a:buFontTx/>
              <a:buAutoNum type="arabicPeriod"/>
              <a:defRPr/>
            </a:pPr>
            <a:r>
              <a:rPr lang="en-US" sz="2800">
                <a:cs typeface="+mn-cs"/>
              </a:rPr>
              <a:t>Freeing each of the 80 character arrays. (not shown on diagram).</a:t>
            </a:r>
          </a:p>
          <a:p>
            <a:pPr marL="609600" indent="-609600" eaLnBrk="1" hangingPunct="1">
              <a:lnSpc>
                <a:spcPct val="90000"/>
              </a:lnSpc>
              <a:buFontTx/>
              <a:buAutoNum type="arabicPeriod"/>
              <a:defRPr/>
            </a:pPr>
            <a:r>
              <a:rPr lang="en-US" sz="2800">
                <a:cs typeface="+mn-cs"/>
              </a:rPr>
              <a:t>Free the array of pointers. (not shown on the diagram)</a:t>
            </a:r>
          </a:p>
        </p:txBody>
      </p:sp>
    </p:spTree>
    <p:extLst>
      <p:ext uri="{BB962C8B-B14F-4D97-AF65-F5344CB8AC3E}">
        <p14:creationId xmlns:p14="http://schemas.microsoft.com/office/powerpoint/2010/main" val="332501820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z="4000">
                <a:cs typeface="+mj-cs"/>
              </a:rPr>
              <a:t>Dynamically Allocating 2D Arrays</a:t>
            </a:r>
            <a:endParaRPr lang="en-US">
              <a:cs typeface="+mj-cs"/>
            </a:endParaRPr>
          </a:p>
        </p:txBody>
      </p:sp>
      <p:sp>
        <p:nvSpPr>
          <p:cNvPr id="36867" name="Rectangle 3"/>
          <p:cNvSpPr>
            <a:spLocks noGrp="1" noChangeArrowheads="1"/>
          </p:cNvSpPr>
          <p:nvPr>
            <p:ph type="body" sz="half" idx="1"/>
          </p:nvPr>
        </p:nvSpPr>
        <p:spPr/>
        <p:txBody>
          <a:bodyPr/>
          <a:lstStyle/>
          <a:p>
            <a:pPr>
              <a:buFontTx/>
              <a:buNone/>
              <a:defRPr/>
            </a:pPr>
            <a:r>
              <a:rPr lang="en-US" sz="2400">
                <a:cs typeface="+mn-cs"/>
              </a:rPr>
              <a:t>Can not simply dynamically allocate 2D (or higher) array</a:t>
            </a:r>
          </a:p>
          <a:p>
            <a:pPr>
              <a:buFontTx/>
              <a:buNone/>
              <a:defRPr/>
            </a:pPr>
            <a:r>
              <a:rPr lang="en-US" sz="2400">
                <a:cs typeface="+mn-cs"/>
              </a:rPr>
              <a:t>Idea - allocate an array of pointers (first dimension), make each pointer point to a 1D array of the appropriate size</a:t>
            </a:r>
          </a:p>
          <a:p>
            <a:pPr>
              <a:buFontTx/>
              <a:buNone/>
              <a:defRPr/>
            </a:pPr>
            <a:r>
              <a:rPr lang="en-US" sz="2400">
                <a:cs typeface="+mn-cs"/>
              </a:rPr>
              <a:t>Can treat result as 2D array</a:t>
            </a:r>
          </a:p>
        </p:txBody>
      </p:sp>
      <p:graphicFrame>
        <p:nvGraphicFramePr>
          <p:cNvPr id="33795" name="Object 4"/>
          <p:cNvGraphicFramePr>
            <a:graphicFrameLocks noGrp="1" noChangeAspect="1"/>
          </p:cNvGraphicFramePr>
          <p:nvPr>
            <p:ph sz="half" idx="2"/>
          </p:nvPr>
        </p:nvGraphicFramePr>
        <p:xfrm>
          <a:off x="4648200" y="2436813"/>
          <a:ext cx="3810000" cy="3203575"/>
        </p:xfrm>
        <a:graphic>
          <a:graphicData uri="http://schemas.openxmlformats.org/presentationml/2006/ole">
            <mc:AlternateContent xmlns:mc="http://schemas.openxmlformats.org/markup-compatibility/2006">
              <mc:Choice xmlns:v="urn:schemas-microsoft-com:vml" Requires="v">
                <p:oleObj spid="_x0000_s3080" name="VISIO" r:id="rId3" imgW="2237232" imgH="1882140" progId="Visio.Drawing.4">
                  <p:embed/>
                </p:oleObj>
              </mc:Choice>
              <mc:Fallback>
                <p:oleObj name="VISIO" r:id="rId3" imgW="2237232" imgH="1882140" progId="Visio.Drawing.4">
                  <p:embed/>
                  <p:pic>
                    <p:nvPicPr>
                      <p:cNvPr id="3379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436813"/>
                        <a:ext cx="38100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004265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4000">
                <a:cs typeface="+mj-cs"/>
              </a:rPr>
              <a:t>Dynamically Allocating 2D Array</a:t>
            </a:r>
            <a:endParaRPr lang="en-US">
              <a:cs typeface="+mj-cs"/>
            </a:endParaRPr>
          </a:p>
        </p:txBody>
      </p:sp>
      <p:sp>
        <p:nvSpPr>
          <p:cNvPr id="38915" name="Rectangle 3"/>
          <p:cNvSpPr>
            <a:spLocks noGrp="1" noChangeArrowheads="1"/>
          </p:cNvSpPr>
          <p:nvPr>
            <p:ph type="body" idx="1"/>
          </p:nvPr>
        </p:nvSpPr>
        <p:spPr/>
        <p:txBody>
          <a:bodyPr/>
          <a:lstStyle/>
          <a:p>
            <a:pPr>
              <a:buFontTx/>
              <a:buNone/>
              <a:defRPr/>
            </a:pPr>
            <a:r>
              <a:rPr lang="en-US" sz="2000">
                <a:latin typeface="Courier New" charset="0"/>
                <a:cs typeface="+mn-cs"/>
              </a:rPr>
              <a:t>float **A;  /* A is an array (pointer) of float</a:t>
            </a:r>
          </a:p>
          <a:p>
            <a:pPr>
              <a:buFontTx/>
              <a:buNone/>
              <a:defRPr/>
            </a:pPr>
            <a:r>
              <a:rPr lang="en-US" sz="2000">
                <a:latin typeface="Courier New" charset="0"/>
                <a:cs typeface="+mn-cs"/>
              </a:rPr>
              <a:t>               pointers */</a:t>
            </a:r>
          </a:p>
          <a:p>
            <a:pPr>
              <a:buFontTx/>
              <a:buNone/>
              <a:defRPr/>
            </a:pPr>
            <a:r>
              <a:rPr lang="en-US" sz="2000">
                <a:latin typeface="Courier New" charset="0"/>
                <a:cs typeface="+mn-cs"/>
              </a:rPr>
              <a:t>int I;</a:t>
            </a:r>
          </a:p>
          <a:p>
            <a:pPr>
              <a:buFontTx/>
              <a:buNone/>
              <a:defRPr/>
            </a:pPr>
            <a:endParaRPr lang="en-US" sz="800">
              <a:latin typeface="Courier New" charset="0"/>
              <a:cs typeface="+mn-cs"/>
            </a:endParaRPr>
          </a:p>
          <a:p>
            <a:pPr>
              <a:buFontTx/>
              <a:buNone/>
              <a:defRPr/>
            </a:pPr>
            <a:r>
              <a:rPr lang="en-US" sz="2000">
                <a:latin typeface="Courier New" charset="0"/>
                <a:cs typeface="+mn-cs"/>
              </a:rPr>
              <a:t>A = (float **) calloc(5,sizeof(float *));</a:t>
            </a:r>
          </a:p>
          <a:p>
            <a:pPr>
              <a:buFontTx/>
              <a:buNone/>
              <a:defRPr/>
            </a:pPr>
            <a:r>
              <a:rPr lang="en-US" sz="2000">
                <a:latin typeface="Courier New" charset="0"/>
                <a:cs typeface="+mn-cs"/>
              </a:rPr>
              <a:t>/* A is a 1D array (size 5) of float pointers */</a:t>
            </a:r>
          </a:p>
          <a:p>
            <a:pPr>
              <a:buFontTx/>
              <a:buNone/>
              <a:defRPr/>
            </a:pPr>
            <a:endParaRPr lang="en-US" sz="800">
              <a:latin typeface="Courier New" charset="0"/>
              <a:cs typeface="+mn-cs"/>
            </a:endParaRPr>
          </a:p>
          <a:p>
            <a:pPr>
              <a:buFontTx/>
              <a:buNone/>
              <a:defRPr/>
            </a:pPr>
            <a:r>
              <a:rPr lang="en-US" sz="2000">
                <a:latin typeface="Courier New" charset="0"/>
                <a:cs typeface="+mn-cs"/>
              </a:rPr>
              <a:t>for (I = 0; I &lt; 5; I++)</a:t>
            </a:r>
          </a:p>
          <a:p>
            <a:pPr>
              <a:buFontTx/>
              <a:buNone/>
              <a:defRPr/>
            </a:pPr>
            <a:r>
              <a:rPr lang="en-US" sz="2000">
                <a:latin typeface="Courier New" charset="0"/>
                <a:cs typeface="+mn-cs"/>
              </a:rPr>
              <a:t>  A[I] = (float *) calloc(4,sizeof(float));</a:t>
            </a:r>
          </a:p>
          <a:p>
            <a:pPr>
              <a:buFontTx/>
              <a:buNone/>
              <a:defRPr/>
            </a:pPr>
            <a:r>
              <a:rPr lang="en-US" sz="2000">
                <a:latin typeface="Courier New" charset="0"/>
                <a:cs typeface="+mn-cs"/>
              </a:rPr>
              <a:t>/* Each element of array points to an array of 4 float variables */</a:t>
            </a:r>
          </a:p>
          <a:p>
            <a:pPr>
              <a:buFontTx/>
              <a:buNone/>
              <a:defRPr/>
            </a:pPr>
            <a:endParaRPr lang="en-US" sz="800">
              <a:latin typeface="Courier New" charset="0"/>
              <a:cs typeface="+mn-cs"/>
            </a:endParaRPr>
          </a:p>
          <a:p>
            <a:pPr>
              <a:buFontTx/>
              <a:buNone/>
              <a:defRPr/>
            </a:pPr>
            <a:r>
              <a:rPr lang="en-US" sz="2000">
                <a:latin typeface="Courier New" charset="0"/>
                <a:cs typeface="+mn-cs"/>
              </a:rPr>
              <a:t>/* A[I][J] is the Jth entry in the array that the Ith member of A points to */</a:t>
            </a:r>
            <a:endParaRPr lang="en-US" sz="2400">
              <a:latin typeface="Courier New" charset="0"/>
              <a:cs typeface="+mn-cs"/>
            </a:endParaRPr>
          </a:p>
        </p:txBody>
      </p:sp>
    </p:spTree>
    <p:extLst>
      <p:ext uri="{BB962C8B-B14F-4D97-AF65-F5344CB8AC3E}">
        <p14:creationId xmlns:p14="http://schemas.microsoft.com/office/powerpoint/2010/main" val="14502443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cs typeface="+mj-cs"/>
              </a:rPr>
              <a:t>Non-Square 2D Arrays</a:t>
            </a:r>
          </a:p>
        </p:txBody>
      </p:sp>
      <p:sp>
        <p:nvSpPr>
          <p:cNvPr id="39939" name="Rectangle 3"/>
          <p:cNvSpPr>
            <a:spLocks noGrp="1" noChangeArrowheads="1"/>
          </p:cNvSpPr>
          <p:nvPr>
            <p:ph type="body" sz="half" idx="1"/>
          </p:nvPr>
        </p:nvSpPr>
        <p:spPr/>
        <p:txBody>
          <a:bodyPr/>
          <a:lstStyle/>
          <a:p>
            <a:pPr>
              <a:buFontTx/>
              <a:buNone/>
              <a:defRPr/>
            </a:pPr>
            <a:r>
              <a:rPr lang="en-US" sz="2000">
                <a:cs typeface="+mn-cs"/>
              </a:rPr>
              <a:t>No need to allocate square 2D arrays:</a:t>
            </a:r>
            <a:endParaRPr lang="en-US" sz="1800">
              <a:latin typeface="Courier New" charset="0"/>
              <a:cs typeface="+mn-cs"/>
            </a:endParaRPr>
          </a:p>
          <a:p>
            <a:pPr>
              <a:buFontTx/>
              <a:buNone/>
              <a:defRPr/>
            </a:pPr>
            <a:r>
              <a:rPr lang="en-US" sz="1800">
                <a:latin typeface="Courier New" charset="0"/>
                <a:cs typeface="+mn-cs"/>
              </a:rPr>
              <a:t>float **A;</a:t>
            </a:r>
          </a:p>
          <a:p>
            <a:pPr>
              <a:buFontTx/>
              <a:buNone/>
              <a:defRPr/>
            </a:pPr>
            <a:r>
              <a:rPr lang="en-US" sz="1800">
                <a:latin typeface="Courier New" charset="0"/>
                <a:cs typeface="+mn-cs"/>
              </a:rPr>
              <a:t>int I;</a:t>
            </a:r>
          </a:p>
          <a:p>
            <a:pPr>
              <a:buFontTx/>
              <a:buNone/>
              <a:defRPr/>
            </a:pPr>
            <a:endParaRPr lang="en-US" sz="700">
              <a:latin typeface="Courier New" charset="0"/>
              <a:cs typeface="+mn-cs"/>
            </a:endParaRPr>
          </a:p>
          <a:p>
            <a:pPr>
              <a:buFontTx/>
              <a:buNone/>
              <a:defRPr/>
            </a:pPr>
            <a:r>
              <a:rPr lang="en-US" sz="1800">
                <a:latin typeface="Courier New" charset="0"/>
                <a:cs typeface="+mn-cs"/>
              </a:rPr>
              <a:t>A = (float **) calloc(5,</a:t>
            </a:r>
          </a:p>
          <a:p>
            <a:pPr>
              <a:buFontTx/>
              <a:buNone/>
              <a:defRPr/>
            </a:pPr>
            <a:r>
              <a:rPr lang="en-US" sz="1800">
                <a:latin typeface="Courier New" charset="0"/>
                <a:cs typeface="+mn-cs"/>
              </a:rPr>
              <a:t>         sizeof(float *));</a:t>
            </a:r>
          </a:p>
          <a:p>
            <a:pPr>
              <a:buFontTx/>
              <a:buNone/>
              <a:defRPr/>
            </a:pPr>
            <a:endParaRPr lang="en-US" sz="700">
              <a:latin typeface="Courier New" charset="0"/>
              <a:cs typeface="+mn-cs"/>
            </a:endParaRPr>
          </a:p>
          <a:p>
            <a:pPr>
              <a:buFontTx/>
              <a:buNone/>
              <a:defRPr/>
            </a:pPr>
            <a:r>
              <a:rPr lang="en-US" sz="1800">
                <a:latin typeface="Courier New" charset="0"/>
                <a:cs typeface="+mn-cs"/>
              </a:rPr>
              <a:t>for (I = 0; I &lt; 5; I++)</a:t>
            </a:r>
          </a:p>
          <a:p>
            <a:pPr>
              <a:buFontTx/>
              <a:buNone/>
              <a:defRPr/>
            </a:pPr>
            <a:r>
              <a:rPr lang="en-US" sz="1800">
                <a:latin typeface="Courier New" charset="0"/>
                <a:cs typeface="+mn-cs"/>
              </a:rPr>
              <a:t>  A[I] = (float **)</a:t>
            </a:r>
          </a:p>
          <a:p>
            <a:pPr>
              <a:buFontTx/>
              <a:buNone/>
              <a:defRPr/>
            </a:pPr>
            <a:r>
              <a:rPr lang="en-US" sz="1800">
                <a:latin typeface="Courier New" charset="0"/>
                <a:cs typeface="+mn-cs"/>
              </a:rPr>
              <a:t>          calloc(</a:t>
            </a:r>
            <a:r>
              <a:rPr lang="en-US" sz="1800" b="1" u="sng">
                <a:latin typeface="Courier New" charset="0"/>
                <a:cs typeface="+mn-cs"/>
              </a:rPr>
              <a:t>I+1</a:t>
            </a:r>
            <a:r>
              <a:rPr lang="en-US" sz="1800">
                <a:latin typeface="Courier New" charset="0"/>
                <a:cs typeface="+mn-cs"/>
              </a:rPr>
              <a:t>,</a:t>
            </a:r>
          </a:p>
          <a:p>
            <a:pPr>
              <a:buFontTx/>
              <a:buNone/>
              <a:defRPr/>
            </a:pPr>
            <a:r>
              <a:rPr lang="en-US" sz="1800">
                <a:latin typeface="Courier New" charset="0"/>
                <a:cs typeface="+mn-cs"/>
              </a:rPr>
              <a:t>           sizeof(float));</a:t>
            </a:r>
          </a:p>
        </p:txBody>
      </p:sp>
      <p:graphicFrame>
        <p:nvGraphicFramePr>
          <p:cNvPr id="35843" name="Object 4"/>
          <p:cNvGraphicFramePr>
            <a:graphicFrameLocks noGrp="1" noChangeAspect="1"/>
          </p:cNvGraphicFramePr>
          <p:nvPr>
            <p:ph sz="half" idx="2"/>
          </p:nvPr>
        </p:nvGraphicFramePr>
        <p:xfrm>
          <a:off x="4648200" y="2584450"/>
          <a:ext cx="3810000" cy="2906713"/>
        </p:xfrm>
        <a:graphic>
          <a:graphicData uri="http://schemas.openxmlformats.org/presentationml/2006/ole">
            <mc:AlternateContent xmlns:mc="http://schemas.openxmlformats.org/markup-compatibility/2006">
              <mc:Choice xmlns:v="urn:schemas-microsoft-com:vml" Requires="v">
                <p:oleObj spid="_x0000_s4104" name="VISIO" r:id="rId3" imgW="2465832" imgH="1882140" progId="Visio.Drawing.4">
                  <p:embed/>
                </p:oleObj>
              </mc:Choice>
              <mc:Fallback>
                <p:oleObj name="VISIO" r:id="rId3" imgW="2465832" imgH="1882140" progId="Visio.Drawing.4">
                  <p:embed/>
                  <p:pic>
                    <p:nvPicPr>
                      <p:cNvPr id="3584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584450"/>
                        <a:ext cx="38100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4071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cs typeface="+mj-cs"/>
              </a:rPr>
              <a:t>argv</a:t>
            </a:r>
          </a:p>
        </p:txBody>
      </p:sp>
      <p:sp>
        <p:nvSpPr>
          <p:cNvPr id="48131" name="Rectangle 3"/>
          <p:cNvSpPr>
            <a:spLocks noGrp="1" noChangeArrowheads="1"/>
          </p:cNvSpPr>
          <p:nvPr>
            <p:ph type="body" idx="1"/>
          </p:nvPr>
        </p:nvSpPr>
        <p:spPr/>
        <p:txBody>
          <a:bodyPr/>
          <a:lstStyle/>
          <a:p>
            <a:pPr eaLnBrk="1" hangingPunct="1">
              <a:lnSpc>
                <a:spcPct val="90000"/>
              </a:lnSpc>
              <a:defRPr/>
            </a:pPr>
            <a:r>
              <a:rPr lang="en-US" sz="2800">
                <a:cs typeface="+mn-cs"/>
              </a:rPr>
              <a:t>Up until now, main has been written</a:t>
            </a:r>
          </a:p>
          <a:p>
            <a:pPr lvl="1" eaLnBrk="1" hangingPunct="1">
              <a:lnSpc>
                <a:spcPct val="90000"/>
              </a:lnSpc>
              <a:defRPr/>
            </a:pPr>
            <a:r>
              <a:rPr lang="en-US" sz="2400" i="1"/>
              <a:t>int main() { … }</a:t>
            </a:r>
            <a:endParaRPr lang="en-US" sz="2400"/>
          </a:p>
          <a:p>
            <a:pPr eaLnBrk="1" hangingPunct="1">
              <a:lnSpc>
                <a:spcPct val="90000"/>
              </a:lnSpc>
              <a:defRPr/>
            </a:pPr>
            <a:r>
              <a:rPr lang="en-US" sz="2800">
                <a:cs typeface="+mn-cs"/>
              </a:rPr>
              <a:t>This is okay, but it</a:t>
            </a:r>
            <a:r>
              <a:rPr lang="ja-JP" altLang="en-US" sz="2800">
                <a:latin typeface="Arial"/>
                <a:cs typeface="+mn-cs"/>
              </a:rPr>
              <a:t>’</a:t>
            </a:r>
            <a:r>
              <a:rPr lang="en-US" sz="2800">
                <a:cs typeface="+mn-cs"/>
              </a:rPr>
              <a:t>s usually written</a:t>
            </a:r>
          </a:p>
          <a:p>
            <a:pPr lvl="1" eaLnBrk="1" hangingPunct="1">
              <a:lnSpc>
                <a:spcPct val="90000"/>
              </a:lnSpc>
              <a:defRPr/>
            </a:pPr>
            <a:r>
              <a:rPr lang="en-US" sz="2400" i="1"/>
              <a:t>int main(int argc, char** argv) { … }</a:t>
            </a:r>
          </a:p>
          <a:p>
            <a:pPr eaLnBrk="1" hangingPunct="1">
              <a:lnSpc>
                <a:spcPct val="90000"/>
              </a:lnSpc>
              <a:defRPr/>
            </a:pPr>
            <a:r>
              <a:rPr lang="en-US" sz="2800">
                <a:cs typeface="+mn-cs"/>
              </a:rPr>
              <a:t>argc</a:t>
            </a:r>
          </a:p>
          <a:p>
            <a:pPr lvl="1" eaLnBrk="1" hangingPunct="1">
              <a:lnSpc>
                <a:spcPct val="90000"/>
              </a:lnSpc>
              <a:defRPr/>
            </a:pPr>
            <a:r>
              <a:rPr lang="en-US" sz="2400"/>
              <a:t>number of command line arguments being passed in</a:t>
            </a:r>
          </a:p>
          <a:p>
            <a:pPr lvl="2" eaLnBrk="1" hangingPunct="1">
              <a:lnSpc>
                <a:spcPct val="90000"/>
              </a:lnSpc>
              <a:defRPr/>
            </a:pPr>
            <a:r>
              <a:rPr lang="en-US" sz="2000"/>
              <a:t>this counts the name of the program</a:t>
            </a:r>
          </a:p>
          <a:p>
            <a:pPr eaLnBrk="1" hangingPunct="1">
              <a:lnSpc>
                <a:spcPct val="90000"/>
              </a:lnSpc>
              <a:defRPr/>
            </a:pPr>
            <a:r>
              <a:rPr lang="en-US" sz="2800">
                <a:cs typeface="+mn-cs"/>
              </a:rPr>
              <a:t>argv</a:t>
            </a:r>
          </a:p>
          <a:p>
            <a:pPr lvl="1" eaLnBrk="1" hangingPunct="1">
              <a:lnSpc>
                <a:spcPct val="90000"/>
              </a:lnSpc>
              <a:defRPr/>
            </a:pPr>
            <a:r>
              <a:rPr lang="en-US" sz="2400"/>
              <a:t>this is an array of strings – a 2-D character array</a:t>
            </a:r>
          </a:p>
          <a:p>
            <a:pPr lvl="1" eaLnBrk="1" hangingPunct="1">
              <a:lnSpc>
                <a:spcPct val="90000"/>
              </a:lnSpc>
              <a:defRPr/>
            </a:pPr>
            <a:r>
              <a:rPr lang="en-US" sz="2400"/>
              <a:t>each string represents one command line argument</a:t>
            </a:r>
          </a:p>
        </p:txBody>
      </p:sp>
    </p:spTree>
    <p:extLst>
      <p:ext uri="{BB962C8B-B14F-4D97-AF65-F5344CB8AC3E}">
        <p14:creationId xmlns:p14="http://schemas.microsoft.com/office/powerpoint/2010/main" val="219173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792162"/>
          </a:xfrm>
        </p:spPr>
        <p:txBody>
          <a:bodyPr/>
          <a:lstStyle/>
          <a:p>
            <a:pPr eaLnBrk="1" hangingPunct="1">
              <a:defRPr/>
            </a:pPr>
            <a:r>
              <a:rPr lang="en-US">
                <a:cs typeface="+mj-cs"/>
              </a:rPr>
              <a:t>Example</a:t>
            </a:r>
          </a:p>
        </p:txBody>
      </p:sp>
      <p:sp>
        <p:nvSpPr>
          <p:cNvPr id="49155" name="Rectangle 3"/>
          <p:cNvSpPr>
            <a:spLocks noGrp="1" noChangeArrowheads="1"/>
          </p:cNvSpPr>
          <p:nvPr>
            <p:ph type="body" idx="1"/>
          </p:nvPr>
        </p:nvSpPr>
        <p:spPr>
          <a:xfrm>
            <a:off x="457200" y="1219200"/>
            <a:ext cx="8229600" cy="4906963"/>
          </a:xfrm>
        </p:spPr>
        <p:txBody>
          <a:bodyPr/>
          <a:lstStyle/>
          <a:p>
            <a:pPr eaLnBrk="1" hangingPunct="1">
              <a:buFontTx/>
              <a:buNone/>
              <a:defRPr/>
            </a:pPr>
            <a:r>
              <a:rPr lang="en-US" sz="2000">
                <a:cs typeface="+mn-cs"/>
              </a:rPr>
              <a:t>#include &lt;stdio.h&gt;</a:t>
            </a:r>
          </a:p>
          <a:p>
            <a:pPr eaLnBrk="1" hangingPunct="1">
              <a:buFontTx/>
              <a:buNone/>
              <a:defRPr/>
            </a:pPr>
            <a:endParaRPr lang="en-US" sz="2000">
              <a:cs typeface="+mn-cs"/>
            </a:endParaRPr>
          </a:p>
          <a:p>
            <a:pPr eaLnBrk="1" hangingPunct="1">
              <a:buFontTx/>
              <a:buNone/>
              <a:defRPr/>
            </a:pPr>
            <a:r>
              <a:rPr lang="en-US" sz="2000">
                <a:cs typeface="+mn-cs"/>
              </a:rPr>
              <a:t>int main(int argc, char** argv) {</a:t>
            </a:r>
          </a:p>
          <a:p>
            <a:pPr eaLnBrk="1" hangingPunct="1">
              <a:buFontTx/>
              <a:buNone/>
              <a:defRPr/>
            </a:pPr>
            <a:r>
              <a:rPr lang="en-US" sz="2000">
                <a:cs typeface="+mn-cs"/>
              </a:rPr>
              <a:t>	int i;</a:t>
            </a:r>
          </a:p>
          <a:p>
            <a:pPr eaLnBrk="1" hangingPunct="1">
              <a:buFontTx/>
              <a:buNone/>
              <a:defRPr/>
            </a:pPr>
            <a:endParaRPr lang="en-US" sz="2000">
              <a:cs typeface="+mn-cs"/>
            </a:endParaRPr>
          </a:p>
          <a:p>
            <a:pPr eaLnBrk="1" hangingPunct="1">
              <a:buFontTx/>
              <a:buNone/>
              <a:defRPr/>
            </a:pPr>
            <a:r>
              <a:rPr lang="en-US" sz="2000">
                <a:cs typeface="+mn-cs"/>
              </a:rPr>
              <a:t>	printf(</a:t>
            </a:r>
            <a:r>
              <a:rPr lang="ja-JP" altLang="en-US" sz="2000">
                <a:latin typeface="Arial"/>
                <a:cs typeface="+mn-cs"/>
              </a:rPr>
              <a:t>“</a:t>
            </a:r>
            <a:r>
              <a:rPr lang="en-US" sz="2000">
                <a:cs typeface="+mn-cs"/>
              </a:rPr>
              <a:t>Number of arguments: %d\n</a:t>
            </a:r>
            <a:r>
              <a:rPr lang="ja-JP" altLang="en-US" sz="2000">
                <a:latin typeface="Arial"/>
                <a:cs typeface="+mn-cs"/>
              </a:rPr>
              <a:t>”</a:t>
            </a:r>
            <a:r>
              <a:rPr lang="en-US" sz="2000">
                <a:cs typeface="+mn-cs"/>
              </a:rPr>
              <a:t>, argc);</a:t>
            </a:r>
          </a:p>
          <a:p>
            <a:pPr eaLnBrk="1" hangingPunct="1">
              <a:buFontTx/>
              <a:buNone/>
              <a:defRPr/>
            </a:pPr>
            <a:r>
              <a:rPr lang="en-US" sz="2000">
                <a:cs typeface="+mn-cs"/>
              </a:rPr>
              <a:t>	for(i=0; i&lt;argc; i++)</a:t>
            </a:r>
          </a:p>
          <a:p>
            <a:pPr eaLnBrk="1" hangingPunct="1">
              <a:buFontTx/>
              <a:buNone/>
              <a:defRPr/>
            </a:pPr>
            <a:r>
              <a:rPr lang="en-US" sz="2000">
                <a:cs typeface="+mn-cs"/>
              </a:rPr>
              <a:t>	   printf(</a:t>
            </a:r>
            <a:r>
              <a:rPr lang="ja-JP" altLang="en-US" sz="2000">
                <a:latin typeface="Arial"/>
                <a:cs typeface="+mn-cs"/>
              </a:rPr>
              <a:t>“</a:t>
            </a:r>
            <a:r>
              <a:rPr lang="en-US" sz="2000">
                <a:cs typeface="+mn-cs"/>
              </a:rPr>
              <a:t>argument %d: %s</a:t>
            </a:r>
            <a:r>
              <a:rPr lang="ja-JP" altLang="en-US" sz="2000">
                <a:latin typeface="Arial"/>
                <a:cs typeface="+mn-cs"/>
              </a:rPr>
              <a:t>”</a:t>
            </a:r>
            <a:r>
              <a:rPr lang="en-US" sz="2000">
                <a:cs typeface="+mn-cs"/>
              </a:rPr>
              <a:t>, i, argv[i]);</a:t>
            </a:r>
          </a:p>
          <a:p>
            <a:pPr eaLnBrk="1" hangingPunct="1">
              <a:buFontTx/>
              <a:buNone/>
              <a:defRPr/>
            </a:pPr>
            <a:endParaRPr lang="en-US" sz="2000">
              <a:cs typeface="+mn-cs"/>
            </a:endParaRPr>
          </a:p>
          <a:p>
            <a:pPr eaLnBrk="1" hangingPunct="1">
              <a:buFontTx/>
              <a:buNone/>
              <a:defRPr/>
            </a:pPr>
            <a:r>
              <a:rPr lang="en-US" sz="2000">
                <a:cs typeface="+mn-cs"/>
              </a:rPr>
              <a:t>	return 0;</a:t>
            </a:r>
          </a:p>
          <a:p>
            <a:pPr eaLnBrk="1" hangingPunct="1">
              <a:buFontTx/>
              <a:buNone/>
              <a:defRPr/>
            </a:pPr>
            <a:r>
              <a:rPr lang="en-US" sz="2000">
                <a:cs typeface="+mn-cs"/>
              </a:rPr>
              <a:t>}</a:t>
            </a:r>
          </a:p>
        </p:txBody>
      </p:sp>
    </p:spTree>
    <p:extLst>
      <p:ext uri="{BB962C8B-B14F-4D97-AF65-F5344CB8AC3E}">
        <p14:creationId xmlns:p14="http://schemas.microsoft.com/office/powerpoint/2010/main" val="3263172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cs typeface="+mj-cs"/>
              </a:rPr>
              <a:t>Example</a:t>
            </a:r>
          </a:p>
        </p:txBody>
      </p:sp>
      <p:sp>
        <p:nvSpPr>
          <p:cNvPr id="50179" name="Rectangle 3"/>
          <p:cNvSpPr>
            <a:spLocks noGrp="1" noChangeArrowheads="1"/>
          </p:cNvSpPr>
          <p:nvPr>
            <p:ph type="body" idx="1"/>
          </p:nvPr>
        </p:nvSpPr>
        <p:spPr/>
        <p:txBody>
          <a:bodyPr/>
          <a:lstStyle/>
          <a:p>
            <a:pPr eaLnBrk="1" hangingPunct="1">
              <a:defRPr/>
            </a:pPr>
            <a:r>
              <a:rPr lang="en-US">
                <a:cs typeface="+mn-cs"/>
              </a:rPr>
              <a:t>Given the following command line</a:t>
            </a:r>
          </a:p>
          <a:p>
            <a:pPr lvl="1" eaLnBrk="1" hangingPunct="1">
              <a:buFontTx/>
              <a:buNone/>
              <a:defRPr/>
            </a:pPr>
            <a:r>
              <a:rPr lang="en-US"/>
              <a:t>	</a:t>
            </a:r>
            <a:r>
              <a:rPr lang="en-US" sz="2000" i="1"/>
              <a:t>prompt&gt; example –o option required</a:t>
            </a:r>
          </a:p>
          <a:p>
            <a:pPr eaLnBrk="1" hangingPunct="1">
              <a:defRPr/>
            </a:pPr>
            <a:r>
              <a:rPr lang="en-US">
                <a:cs typeface="+mn-cs"/>
              </a:rPr>
              <a:t>The output of the sample program</a:t>
            </a:r>
          </a:p>
          <a:p>
            <a:pPr lvl="1" eaLnBrk="1" hangingPunct="1">
              <a:buFontTx/>
              <a:buNone/>
              <a:defRPr/>
            </a:pPr>
            <a:r>
              <a:rPr lang="en-US" sz="2000"/>
              <a:t>	</a:t>
            </a:r>
            <a:r>
              <a:rPr lang="en-US" sz="2000" i="1"/>
              <a:t>Number of arguments: 4</a:t>
            </a:r>
          </a:p>
          <a:p>
            <a:pPr lvl="1" eaLnBrk="1" hangingPunct="1">
              <a:buFontTx/>
              <a:buNone/>
              <a:defRPr/>
            </a:pPr>
            <a:r>
              <a:rPr lang="en-US" sz="2000" i="1"/>
              <a:t>	argument 0: example</a:t>
            </a:r>
          </a:p>
          <a:p>
            <a:pPr lvl="1" eaLnBrk="1" hangingPunct="1">
              <a:buFontTx/>
              <a:buNone/>
              <a:defRPr/>
            </a:pPr>
            <a:r>
              <a:rPr lang="en-US" sz="2000" i="1"/>
              <a:t>	argument 1: -o</a:t>
            </a:r>
          </a:p>
          <a:p>
            <a:pPr lvl="1" eaLnBrk="1" hangingPunct="1">
              <a:buFontTx/>
              <a:buNone/>
              <a:defRPr/>
            </a:pPr>
            <a:r>
              <a:rPr lang="en-US" sz="2000" i="1"/>
              <a:t>	argument 2: option</a:t>
            </a:r>
          </a:p>
          <a:p>
            <a:pPr lvl="1" eaLnBrk="1" hangingPunct="1">
              <a:buFontTx/>
              <a:buNone/>
              <a:defRPr/>
            </a:pPr>
            <a:r>
              <a:rPr lang="en-US" sz="2000" i="1"/>
              <a:t>	argument 3: required</a:t>
            </a:r>
          </a:p>
          <a:p>
            <a:pPr lvl="1" eaLnBrk="1" hangingPunct="1">
              <a:buFontTx/>
              <a:buNone/>
              <a:defRPr/>
            </a:pPr>
            <a:r>
              <a:rPr lang="en-US" sz="2000" i="1"/>
              <a:t>	</a:t>
            </a:r>
            <a:endParaRPr lang="en-US" sz="2000"/>
          </a:p>
        </p:txBody>
      </p:sp>
    </p:spTree>
    <p:extLst>
      <p:ext uri="{BB962C8B-B14F-4D97-AF65-F5344CB8AC3E}">
        <p14:creationId xmlns:p14="http://schemas.microsoft.com/office/powerpoint/2010/main" val="23977210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cs typeface="+mj-cs"/>
              </a:rPr>
              <a:t>Example</a:t>
            </a:r>
          </a:p>
        </p:txBody>
      </p:sp>
      <p:sp>
        <p:nvSpPr>
          <p:cNvPr id="51204" name="Line 4"/>
          <p:cNvSpPr>
            <a:spLocks noChangeShapeType="1"/>
          </p:cNvSpPr>
          <p:nvPr/>
        </p:nvSpPr>
        <p:spPr bwMode="auto">
          <a:xfrm>
            <a:off x="1524000" y="28194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05" name="Line 5"/>
          <p:cNvSpPr>
            <a:spLocks noChangeShapeType="1"/>
          </p:cNvSpPr>
          <p:nvPr/>
        </p:nvSpPr>
        <p:spPr bwMode="auto">
          <a:xfrm flipV="1">
            <a:off x="1524000" y="5334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06" name="Line 6"/>
          <p:cNvSpPr>
            <a:spLocks noChangeShapeType="1"/>
          </p:cNvSpPr>
          <p:nvPr/>
        </p:nvSpPr>
        <p:spPr bwMode="auto">
          <a:xfrm>
            <a:off x="3048000" y="28194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07" name="Freeform 7"/>
          <p:cNvSpPr>
            <a:spLocks/>
          </p:cNvSpPr>
          <p:nvPr/>
        </p:nvSpPr>
        <p:spPr bwMode="auto">
          <a:xfrm>
            <a:off x="4114800" y="2514600"/>
            <a:ext cx="4141788" cy="2757488"/>
          </a:xfrm>
          <a:custGeom>
            <a:avLst/>
            <a:gdLst>
              <a:gd name="T0" fmla="*/ 548 w 1865"/>
              <a:gd name="T1" fmla="*/ 46 h 1317"/>
              <a:gd name="T2" fmla="*/ 292 w 1865"/>
              <a:gd name="T3" fmla="*/ 128 h 1317"/>
              <a:gd name="T4" fmla="*/ 265 w 1865"/>
              <a:gd name="T5" fmla="*/ 147 h 1317"/>
              <a:gd name="T6" fmla="*/ 228 w 1865"/>
              <a:gd name="T7" fmla="*/ 165 h 1317"/>
              <a:gd name="T8" fmla="*/ 109 w 1865"/>
              <a:gd name="T9" fmla="*/ 339 h 1317"/>
              <a:gd name="T10" fmla="*/ 146 w 1865"/>
              <a:gd name="T11" fmla="*/ 503 h 1317"/>
              <a:gd name="T12" fmla="*/ 137 w 1865"/>
              <a:gd name="T13" fmla="*/ 631 h 1317"/>
              <a:gd name="T14" fmla="*/ 27 w 1865"/>
              <a:gd name="T15" fmla="*/ 851 h 1317"/>
              <a:gd name="T16" fmla="*/ 18 w 1865"/>
              <a:gd name="T17" fmla="*/ 896 h 1317"/>
              <a:gd name="T18" fmla="*/ 0 w 1865"/>
              <a:gd name="T19" fmla="*/ 1006 h 1317"/>
              <a:gd name="T20" fmla="*/ 18 w 1865"/>
              <a:gd name="T21" fmla="*/ 1098 h 1317"/>
              <a:gd name="T22" fmla="*/ 192 w 1865"/>
              <a:gd name="T23" fmla="*/ 1189 h 1317"/>
              <a:gd name="T24" fmla="*/ 704 w 1865"/>
              <a:gd name="T25" fmla="*/ 1253 h 1317"/>
              <a:gd name="T26" fmla="*/ 1033 w 1865"/>
              <a:gd name="T27" fmla="*/ 1262 h 1317"/>
              <a:gd name="T28" fmla="*/ 1490 w 1865"/>
              <a:gd name="T29" fmla="*/ 1290 h 1317"/>
              <a:gd name="T30" fmla="*/ 1591 w 1865"/>
              <a:gd name="T31" fmla="*/ 1317 h 1317"/>
              <a:gd name="T32" fmla="*/ 1691 w 1865"/>
              <a:gd name="T33" fmla="*/ 1299 h 1317"/>
              <a:gd name="T34" fmla="*/ 1719 w 1865"/>
              <a:gd name="T35" fmla="*/ 1262 h 1317"/>
              <a:gd name="T36" fmla="*/ 1792 w 1865"/>
              <a:gd name="T37" fmla="*/ 1198 h 1317"/>
              <a:gd name="T38" fmla="*/ 1847 w 1865"/>
              <a:gd name="T39" fmla="*/ 1107 h 1317"/>
              <a:gd name="T40" fmla="*/ 1828 w 1865"/>
              <a:gd name="T41" fmla="*/ 878 h 1317"/>
              <a:gd name="T42" fmla="*/ 1810 w 1865"/>
              <a:gd name="T43" fmla="*/ 796 h 1317"/>
              <a:gd name="T44" fmla="*/ 1773 w 1865"/>
              <a:gd name="T45" fmla="*/ 723 h 1317"/>
              <a:gd name="T46" fmla="*/ 1755 w 1865"/>
              <a:gd name="T47" fmla="*/ 650 h 1317"/>
              <a:gd name="T48" fmla="*/ 1746 w 1865"/>
              <a:gd name="T49" fmla="*/ 613 h 1317"/>
              <a:gd name="T50" fmla="*/ 1755 w 1865"/>
              <a:gd name="T51" fmla="*/ 211 h 1317"/>
              <a:gd name="T52" fmla="*/ 1737 w 1865"/>
              <a:gd name="T53" fmla="*/ 192 h 1317"/>
              <a:gd name="T54" fmla="*/ 1563 w 1865"/>
              <a:gd name="T55" fmla="*/ 119 h 1317"/>
              <a:gd name="T56" fmla="*/ 1280 w 1865"/>
              <a:gd name="T57" fmla="*/ 28 h 1317"/>
              <a:gd name="T58" fmla="*/ 1060 w 1865"/>
              <a:gd name="T59" fmla="*/ 0 h 1317"/>
              <a:gd name="T60" fmla="*/ 548 w 1865"/>
              <a:gd name="T61" fmla="*/ 46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5" h="1317">
                <a:moveTo>
                  <a:pt x="548" y="46"/>
                </a:moveTo>
                <a:cubicBezTo>
                  <a:pt x="463" y="74"/>
                  <a:pt x="379" y="111"/>
                  <a:pt x="292" y="128"/>
                </a:cubicBezTo>
                <a:cubicBezTo>
                  <a:pt x="283" y="134"/>
                  <a:pt x="275" y="141"/>
                  <a:pt x="265" y="147"/>
                </a:cubicBezTo>
                <a:cubicBezTo>
                  <a:pt x="253" y="154"/>
                  <a:pt x="239" y="157"/>
                  <a:pt x="228" y="165"/>
                </a:cubicBezTo>
                <a:cubicBezTo>
                  <a:pt x="180" y="199"/>
                  <a:pt x="130" y="287"/>
                  <a:pt x="109" y="339"/>
                </a:cubicBezTo>
                <a:cubicBezTo>
                  <a:pt x="97" y="412"/>
                  <a:pt x="114" y="440"/>
                  <a:pt x="146" y="503"/>
                </a:cubicBezTo>
                <a:cubicBezTo>
                  <a:pt x="143" y="546"/>
                  <a:pt x="144" y="589"/>
                  <a:pt x="137" y="631"/>
                </a:cubicBezTo>
                <a:cubicBezTo>
                  <a:pt x="128" y="687"/>
                  <a:pt x="54" y="795"/>
                  <a:pt x="27" y="851"/>
                </a:cubicBezTo>
                <a:cubicBezTo>
                  <a:pt x="24" y="866"/>
                  <a:pt x="21" y="881"/>
                  <a:pt x="18" y="896"/>
                </a:cubicBezTo>
                <a:cubicBezTo>
                  <a:pt x="12" y="933"/>
                  <a:pt x="0" y="1006"/>
                  <a:pt x="0" y="1006"/>
                </a:cubicBezTo>
                <a:cubicBezTo>
                  <a:pt x="6" y="1037"/>
                  <a:pt x="6" y="1069"/>
                  <a:pt x="18" y="1098"/>
                </a:cubicBezTo>
                <a:cubicBezTo>
                  <a:pt x="32" y="1133"/>
                  <a:pt x="163" y="1183"/>
                  <a:pt x="192" y="1189"/>
                </a:cubicBezTo>
                <a:cubicBezTo>
                  <a:pt x="362" y="1226"/>
                  <a:pt x="530" y="1246"/>
                  <a:pt x="704" y="1253"/>
                </a:cubicBezTo>
                <a:cubicBezTo>
                  <a:pt x="814" y="1257"/>
                  <a:pt x="923" y="1259"/>
                  <a:pt x="1033" y="1262"/>
                </a:cubicBezTo>
                <a:cubicBezTo>
                  <a:pt x="1405" y="1282"/>
                  <a:pt x="1253" y="1271"/>
                  <a:pt x="1490" y="1290"/>
                </a:cubicBezTo>
                <a:cubicBezTo>
                  <a:pt x="1524" y="1298"/>
                  <a:pt x="1557" y="1309"/>
                  <a:pt x="1591" y="1317"/>
                </a:cubicBezTo>
                <a:cubicBezTo>
                  <a:pt x="1624" y="1311"/>
                  <a:pt x="1660" y="1312"/>
                  <a:pt x="1691" y="1299"/>
                </a:cubicBezTo>
                <a:cubicBezTo>
                  <a:pt x="1705" y="1293"/>
                  <a:pt x="1708" y="1273"/>
                  <a:pt x="1719" y="1262"/>
                </a:cubicBezTo>
                <a:cubicBezTo>
                  <a:pt x="1760" y="1221"/>
                  <a:pt x="1755" y="1250"/>
                  <a:pt x="1792" y="1198"/>
                </a:cubicBezTo>
                <a:cubicBezTo>
                  <a:pt x="1813" y="1169"/>
                  <a:pt x="1847" y="1107"/>
                  <a:pt x="1847" y="1107"/>
                </a:cubicBezTo>
                <a:cubicBezTo>
                  <a:pt x="1862" y="1029"/>
                  <a:pt x="1865" y="950"/>
                  <a:pt x="1828" y="878"/>
                </a:cubicBezTo>
                <a:cubicBezTo>
                  <a:pt x="1826" y="869"/>
                  <a:pt x="1815" y="808"/>
                  <a:pt x="1810" y="796"/>
                </a:cubicBezTo>
                <a:cubicBezTo>
                  <a:pt x="1799" y="771"/>
                  <a:pt x="1773" y="723"/>
                  <a:pt x="1773" y="723"/>
                </a:cubicBezTo>
                <a:cubicBezTo>
                  <a:pt x="1767" y="699"/>
                  <a:pt x="1761" y="674"/>
                  <a:pt x="1755" y="650"/>
                </a:cubicBezTo>
                <a:cubicBezTo>
                  <a:pt x="1752" y="638"/>
                  <a:pt x="1746" y="613"/>
                  <a:pt x="1746" y="613"/>
                </a:cubicBezTo>
                <a:cubicBezTo>
                  <a:pt x="1751" y="503"/>
                  <a:pt x="1776" y="328"/>
                  <a:pt x="1755" y="211"/>
                </a:cubicBezTo>
                <a:cubicBezTo>
                  <a:pt x="1753" y="202"/>
                  <a:pt x="1742" y="199"/>
                  <a:pt x="1737" y="192"/>
                </a:cubicBezTo>
                <a:cubicBezTo>
                  <a:pt x="1693" y="136"/>
                  <a:pt x="1631" y="132"/>
                  <a:pt x="1563" y="119"/>
                </a:cubicBezTo>
                <a:cubicBezTo>
                  <a:pt x="1449" y="98"/>
                  <a:pt x="1386" y="81"/>
                  <a:pt x="1280" y="28"/>
                </a:cubicBezTo>
                <a:cubicBezTo>
                  <a:pt x="1230" y="3"/>
                  <a:pt x="1093" y="2"/>
                  <a:pt x="1060" y="0"/>
                </a:cubicBezTo>
                <a:cubicBezTo>
                  <a:pt x="884" y="7"/>
                  <a:pt x="721" y="29"/>
                  <a:pt x="548" y="46"/>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08" name="Text Box 8"/>
          <p:cNvSpPr txBox="1">
            <a:spLocks noChangeArrowheads="1"/>
          </p:cNvSpPr>
          <p:nvPr/>
        </p:nvSpPr>
        <p:spPr bwMode="auto">
          <a:xfrm>
            <a:off x="1905000" y="25146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Stack</a:t>
            </a:r>
          </a:p>
        </p:txBody>
      </p:sp>
      <p:sp>
        <p:nvSpPr>
          <p:cNvPr id="51209" name="Text Box 9"/>
          <p:cNvSpPr txBox="1">
            <a:spLocks noChangeArrowheads="1"/>
          </p:cNvSpPr>
          <p:nvPr/>
        </p:nvSpPr>
        <p:spPr bwMode="auto">
          <a:xfrm>
            <a:off x="5867400" y="20574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Heap</a:t>
            </a:r>
          </a:p>
        </p:txBody>
      </p:sp>
      <p:sp>
        <p:nvSpPr>
          <p:cNvPr id="51210" name="Rectangle 10"/>
          <p:cNvSpPr>
            <a:spLocks noChangeArrowheads="1"/>
          </p:cNvSpPr>
          <p:nvPr/>
        </p:nvSpPr>
        <p:spPr bwMode="auto">
          <a:xfrm>
            <a:off x="1752600" y="46482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11" name="Rectangle 11"/>
          <p:cNvSpPr>
            <a:spLocks noChangeArrowheads="1"/>
          </p:cNvSpPr>
          <p:nvPr/>
        </p:nvSpPr>
        <p:spPr bwMode="auto">
          <a:xfrm>
            <a:off x="1752600" y="3810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12" name="Text Box 12"/>
          <p:cNvSpPr txBox="1">
            <a:spLocks noChangeArrowheads="1"/>
          </p:cNvSpPr>
          <p:nvPr/>
        </p:nvSpPr>
        <p:spPr bwMode="auto">
          <a:xfrm>
            <a:off x="1752600" y="41148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argv</a:t>
            </a:r>
          </a:p>
        </p:txBody>
      </p:sp>
      <p:sp>
        <p:nvSpPr>
          <p:cNvPr id="51213" name="Text Box 13"/>
          <p:cNvSpPr txBox="1">
            <a:spLocks noChangeArrowheads="1"/>
          </p:cNvSpPr>
          <p:nvPr/>
        </p:nvSpPr>
        <p:spPr bwMode="auto">
          <a:xfrm>
            <a:off x="1828800" y="4953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argc</a:t>
            </a:r>
          </a:p>
        </p:txBody>
      </p:sp>
      <p:sp>
        <p:nvSpPr>
          <p:cNvPr id="51221" name="Text Box 21"/>
          <p:cNvSpPr txBox="1">
            <a:spLocks noChangeArrowheads="1"/>
          </p:cNvSpPr>
          <p:nvPr/>
        </p:nvSpPr>
        <p:spPr bwMode="auto">
          <a:xfrm>
            <a:off x="1828800" y="3810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220</a:t>
            </a:r>
          </a:p>
        </p:txBody>
      </p:sp>
      <p:sp>
        <p:nvSpPr>
          <p:cNvPr id="51222" name="Text Box 22"/>
          <p:cNvSpPr txBox="1">
            <a:spLocks noChangeArrowheads="1"/>
          </p:cNvSpPr>
          <p:nvPr/>
        </p:nvSpPr>
        <p:spPr bwMode="auto">
          <a:xfrm>
            <a:off x="1981200" y="4648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4</a:t>
            </a:r>
          </a:p>
        </p:txBody>
      </p:sp>
      <p:sp>
        <p:nvSpPr>
          <p:cNvPr id="51254" name="Rectangle 54"/>
          <p:cNvSpPr>
            <a:spLocks noChangeArrowheads="1"/>
          </p:cNvSpPr>
          <p:nvPr/>
        </p:nvSpPr>
        <p:spPr bwMode="auto">
          <a:xfrm>
            <a:off x="1752600" y="28956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55" name="Text Box 55"/>
          <p:cNvSpPr txBox="1">
            <a:spLocks noChangeArrowheads="1"/>
          </p:cNvSpPr>
          <p:nvPr/>
        </p:nvSpPr>
        <p:spPr bwMode="auto">
          <a:xfrm>
            <a:off x="1981200" y="3276600"/>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i</a:t>
            </a:r>
          </a:p>
        </p:txBody>
      </p:sp>
      <p:sp>
        <p:nvSpPr>
          <p:cNvPr id="51256" name="Text Box 56"/>
          <p:cNvSpPr txBox="1">
            <a:spLocks noChangeArrowheads="1"/>
          </p:cNvSpPr>
          <p:nvPr/>
        </p:nvSpPr>
        <p:spPr bwMode="auto">
          <a:xfrm>
            <a:off x="1981200" y="2895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51257" name="Rectangle 57"/>
          <p:cNvSpPr>
            <a:spLocks noChangeArrowheads="1"/>
          </p:cNvSpPr>
          <p:nvPr/>
        </p:nvSpPr>
        <p:spPr bwMode="auto">
          <a:xfrm>
            <a:off x="4876800" y="3048000"/>
            <a:ext cx="6858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58" name="Line 58"/>
          <p:cNvSpPr>
            <a:spLocks noChangeShapeType="1"/>
          </p:cNvSpPr>
          <p:nvPr/>
        </p:nvSpPr>
        <p:spPr bwMode="auto">
          <a:xfrm>
            <a:off x="4876800" y="3429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59" name="Line 59"/>
          <p:cNvSpPr>
            <a:spLocks noChangeShapeType="1"/>
          </p:cNvSpPr>
          <p:nvPr/>
        </p:nvSpPr>
        <p:spPr bwMode="auto">
          <a:xfrm>
            <a:off x="4876800" y="3810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60" name="Line 60"/>
          <p:cNvSpPr>
            <a:spLocks noChangeShapeType="1"/>
          </p:cNvSpPr>
          <p:nvPr/>
        </p:nvSpPr>
        <p:spPr bwMode="auto">
          <a:xfrm>
            <a:off x="4876800" y="4191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62" name="Text Box 62"/>
          <p:cNvSpPr txBox="1">
            <a:spLocks noChangeArrowheads="1"/>
          </p:cNvSpPr>
          <p:nvPr/>
        </p:nvSpPr>
        <p:spPr bwMode="auto">
          <a:xfrm>
            <a:off x="5486400" y="27432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220</a:t>
            </a:r>
          </a:p>
        </p:txBody>
      </p:sp>
      <p:sp>
        <p:nvSpPr>
          <p:cNvPr id="51263" name="Text Box 63"/>
          <p:cNvSpPr txBox="1">
            <a:spLocks noChangeArrowheads="1"/>
          </p:cNvSpPr>
          <p:nvPr/>
        </p:nvSpPr>
        <p:spPr bwMode="auto">
          <a:xfrm>
            <a:off x="2041525" y="2932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51264" name="Text Box 64"/>
          <p:cNvSpPr txBox="1">
            <a:spLocks noChangeArrowheads="1"/>
          </p:cNvSpPr>
          <p:nvPr/>
        </p:nvSpPr>
        <p:spPr bwMode="auto">
          <a:xfrm>
            <a:off x="4572000" y="3048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0</a:t>
            </a:r>
          </a:p>
        </p:txBody>
      </p:sp>
      <p:sp>
        <p:nvSpPr>
          <p:cNvPr id="51265" name="Text Box 65"/>
          <p:cNvSpPr txBox="1">
            <a:spLocks noChangeArrowheads="1"/>
          </p:cNvSpPr>
          <p:nvPr/>
        </p:nvSpPr>
        <p:spPr bwMode="auto">
          <a:xfrm>
            <a:off x="4572000"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a:t>
            </a:r>
          </a:p>
        </p:txBody>
      </p:sp>
      <p:sp>
        <p:nvSpPr>
          <p:cNvPr id="51266" name="Text Box 66"/>
          <p:cNvSpPr txBox="1">
            <a:spLocks noChangeArrowheads="1"/>
          </p:cNvSpPr>
          <p:nvPr/>
        </p:nvSpPr>
        <p:spPr bwMode="auto">
          <a:xfrm>
            <a:off x="45720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2</a:t>
            </a:r>
          </a:p>
        </p:txBody>
      </p:sp>
      <p:sp>
        <p:nvSpPr>
          <p:cNvPr id="51267" name="Text Box 67"/>
          <p:cNvSpPr txBox="1">
            <a:spLocks noChangeArrowheads="1"/>
          </p:cNvSpPr>
          <p:nvPr/>
        </p:nvSpPr>
        <p:spPr bwMode="auto">
          <a:xfrm>
            <a:off x="4572000" y="4191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a:t>
            </a:r>
          </a:p>
        </p:txBody>
      </p:sp>
      <p:sp>
        <p:nvSpPr>
          <p:cNvPr id="51269" name="Line 69"/>
          <p:cNvSpPr>
            <a:spLocks noChangeShapeType="1"/>
          </p:cNvSpPr>
          <p:nvPr/>
        </p:nvSpPr>
        <p:spPr bwMode="auto">
          <a:xfrm>
            <a:off x="5562600" y="3200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70" name="Rectangle 70"/>
          <p:cNvSpPr>
            <a:spLocks noChangeArrowheads="1"/>
          </p:cNvSpPr>
          <p:nvPr/>
        </p:nvSpPr>
        <p:spPr bwMode="auto">
          <a:xfrm>
            <a:off x="6400800" y="3048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71" name="Text Box 71"/>
          <p:cNvSpPr txBox="1">
            <a:spLocks noChangeArrowheads="1"/>
          </p:cNvSpPr>
          <p:nvPr/>
        </p:nvSpPr>
        <p:spPr bwMode="auto">
          <a:xfrm>
            <a:off x="6400800" y="3048000"/>
            <a:ext cx="104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example</a:t>
            </a:r>
          </a:p>
        </p:txBody>
      </p:sp>
      <p:sp>
        <p:nvSpPr>
          <p:cNvPr id="51272" name="Line 72"/>
          <p:cNvSpPr>
            <a:spLocks noChangeShapeType="1"/>
          </p:cNvSpPr>
          <p:nvPr/>
        </p:nvSpPr>
        <p:spPr bwMode="auto">
          <a:xfrm>
            <a:off x="5562600" y="3657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73" name="Text Box 73"/>
          <p:cNvSpPr txBox="1">
            <a:spLocks noChangeArrowheads="1"/>
          </p:cNvSpPr>
          <p:nvPr/>
        </p:nvSpPr>
        <p:spPr bwMode="auto">
          <a:xfrm>
            <a:off x="6400800" y="350520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a:t>
            </a:r>
          </a:p>
        </p:txBody>
      </p:sp>
      <p:sp>
        <p:nvSpPr>
          <p:cNvPr id="51274" name="Line 74"/>
          <p:cNvSpPr>
            <a:spLocks noChangeShapeType="1"/>
          </p:cNvSpPr>
          <p:nvPr/>
        </p:nvSpPr>
        <p:spPr bwMode="auto">
          <a:xfrm>
            <a:off x="5562600" y="4038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75" name="Text Box 75"/>
          <p:cNvSpPr txBox="1">
            <a:spLocks noChangeArrowheads="1"/>
          </p:cNvSpPr>
          <p:nvPr/>
        </p:nvSpPr>
        <p:spPr bwMode="auto">
          <a:xfrm>
            <a:off x="6400800" y="38862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option</a:t>
            </a:r>
          </a:p>
        </p:txBody>
      </p:sp>
      <p:sp>
        <p:nvSpPr>
          <p:cNvPr id="51276" name="Rectangle 76"/>
          <p:cNvSpPr>
            <a:spLocks noChangeArrowheads="1"/>
          </p:cNvSpPr>
          <p:nvPr/>
        </p:nvSpPr>
        <p:spPr bwMode="auto">
          <a:xfrm>
            <a:off x="6400800" y="3505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77" name="Rectangle 77"/>
          <p:cNvSpPr>
            <a:spLocks noChangeArrowheads="1"/>
          </p:cNvSpPr>
          <p:nvPr/>
        </p:nvSpPr>
        <p:spPr bwMode="auto">
          <a:xfrm>
            <a:off x="6400800" y="3886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78" name="Line 78"/>
          <p:cNvSpPr>
            <a:spLocks noChangeShapeType="1"/>
          </p:cNvSpPr>
          <p:nvPr/>
        </p:nvSpPr>
        <p:spPr bwMode="auto">
          <a:xfrm>
            <a:off x="5562600" y="4419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1279" name="Text Box 79"/>
          <p:cNvSpPr txBox="1">
            <a:spLocks noChangeArrowheads="1"/>
          </p:cNvSpPr>
          <p:nvPr/>
        </p:nvSpPr>
        <p:spPr bwMode="auto">
          <a:xfrm>
            <a:off x="6400800" y="42672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required</a:t>
            </a:r>
          </a:p>
        </p:txBody>
      </p:sp>
      <p:sp>
        <p:nvSpPr>
          <p:cNvPr id="51282" name="Rectangle 82"/>
          <p:cNvSpPr>
            <a:spLocks noChangeArrowheads="1"/>
          </p:cNvSpPr>
          <p:nvPr/>
        </p:nvSpPr>
        <p:spPr bwMode="auto">
          <a:xfrm>
            <a:off x="6400800" y="4267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84" name="Text Box 84"/>
          <p:cNvSpPr txBox="1">
            <a:spLocks noChangeArrowheads="1"/>
          </p:cNvSpPr>
          <p:nvPr/>
        </p:nvSpPr>
        <p:spPr bwMode="auto">
          <a:xfrm>
            <a:off x="4953000" y="3048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100</a:t>
            </a:r>
          </a:p>
        </p:txBody>
      </p:sp>
      <p:sp>
        <p:nvSpPr>
          <p:cNvPr id="51285" name="Text Box 85"/>
          <p:cNvSpPr txBox="1">
            <a:spLocks noChangeArrowheads="1"/>
          </p:cNvSpPr>
          <p:nvPr/>
        </p:nvSpPr>
        <p:spPr bwMode="auto">
          <a:xfrm>
            <a:off x="4953000" y="3429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335</a:t>
            </a:r>
          </a:p>
        </p:txBody>
      </p:sp>
      <p:sp>
        <p:nvSpPr>
          <p:cNvPr id="51286" name="Text Box 86"/>
          <p:cNvSpPr txBox="1">
            <a:spLocks noChangeArrowheads="1"/>
          </p:cNvSpPr>
          <p:nvPr/>
        </p:nvSpPr>
        <p:spPr bwMode="auto">
          <a:xfrm>
            <a:off x="4953000" y="3810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678</a:t>
            </a:r>
          </a:p>
        </p:txBody>
      </p:sp>
      <p:sp>
        <p:nvSpPr>
          <p:cNvPr id="51287" name="Text Box 87"/>
          <p:cNvSpPr txBox="1">
            <a:spLocks noChangeArrowheads="1"/>
          </p:cNvSpPr>
          <p:nvPr/>
        </p:nvSpPr>
        <p:spPr bwMode="auto">
          <a:xfrm>
            <a:off x="4953000" y="4191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120</a:t>
            </a:r>
          </a:p>
        </p:txBody>
      </p:sp>
    </p:spTree>
    <p:extLst>
      <p:ext uri="{BB962C8B-B14F-4D97-AF65-F5344CB8AC3E}">
        <p14:creationId xmlns:p14="http://schemas.microsoft.com/office/powerpoint/2010/main" val="182912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Heap memory</a:t>
            </a:r>
          </a:p>
        </p:txBody>
      </p:sp>
      <p:sp>
        <p:nvSpPr>
          <p:cNvPr id="5123" name="Rectangle 3"/>
          <p:cNvSpPr>
            <a:spLocks noGrp="1" noChangeArrowheads="1"/>
          </p:cNvSpPr>
          <p:nvPr>
            <p:ph type="body" idx="1"/>
          </p:nvPr>
        </p:nvSpPr>
        <p:spPr/>
        <p:txBody>
          <a:bodyPr>
            <a:normAutofit lnSpcReduction="10000"/>
          </a:bodyPr>
          <a:lstStyle/>
          <a:p>
            <a:pPr>
              <a:lnSpc>
                <a:spcPct val="90000"/>
              </a:lnSpc>
            </a:pPr>
            <a:r>
              <a:rPr lang="en-US"/>
              <a:t>Structures whose size varies dynamically (e.g. variable length arrays or strings).</a:t>
            </a:r>
          </a:p>
          <a:p>
            <a:pPr>
              <a:lnSpc>
                <a:spcPct val="90000"/>
              </a:lnSpc>
            </a:pPr>
            <a:r>
              <a:rPr lang="en-US"/>
              <a:t>Structures that are allocated dynamically (e.g. records in a linked list).</a:t>
            </a:r>
          </a:p>
          <a:p>
            <a:pPr>
              <a:lnSpc>
                <a:spcPct val="90000"/>
              </a:lnSpc>
            </a:pPr>
            <a:r>
              <a:rPr lang="en-US"/>
              <a:t>Structures created by a function call that must survive after the call returns.</a:t>
            </a:r>
          </a:p>
          <a:p>
            <a:pPr>
              <a:lnSpc>
                <a:spcPct val="90000"/>
              </a:lnSpc>
              <a:buFontTx/>
              <a:buNone/>
            </a:pPr>
            <a:r>
              <a:rPr lang="en-US"/>
              <a:t>Issues:</a:t>
            </a:r>
          </a:p>
          <a:p>
            <a:pPr>
              <a:lnSpc>
                <a:spcPct val="90000"/>
              </a:lnSpc>
            </a:pPr>
            <a:r>
              <a:rPr lang="en-US"/>
              <a:t>Allocation and free space management</a:t>
            </a:r>
          </a:p>
          <a:p>
            <a:pPr>
              <a:lnSpc>
                <a:spcPct val="90000"/>
              </a:lnSpc>
            </a:pPr>
            <a:r>
              <a:rPr lang="en-US"/>
              <a:t>Deallocation / garbage collection</a:t>
            </a:r>
          </a:p>
        </p:txBody>
      </p:sp>
    </p:spTree>
    <p:extLst>
      <p:ext uri="{BB962C8B-B14F-4D97-AF65-F5344CB8AC3E}">
        <p14:creationId xmlns:p14="http://schemas.microsoft.com/office/powerpoint/2010/main" val="3007388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DFCFC05-37B9-5D4B-8AAD-275DF576D650}" type="slidenum">
              <a:rPr lang="en-US"/>
              <a:pPr>
                <a:defRPr/>
              </a:pPr>
              <a:t>90</a:t>
            </a:fld>
            <a:endParaRPr lang="en-US"/>
          </a:p>
        </p:txBody>
      </p:sp>
      <p:sp>
        <p:nvSpPr>
          <p:cNvPr id="90114" name="Rectangle 2"/>
          <p:cNvSpPr>
            <a:spLocks noGrp="1" noChangeArrowheads="1"/>
          </p:cNvSpPr>
          <p:nvPr>
            <p:ph type="title"/>
          </p:nvPr>
        </p:nvSpPr>
        <p:spPr/>
        <p:txBody>
          <a:bodyPr/>
          <a:lstStyle/>
          <a:p>
            <a:pPr eaLnBrk="1" hangingPunct="1">
              <a:defRPr/>
            </a:pPr>
            <a:r>
              <a:rPr lang="en-US">
                <a:cs typeface="+mj-cs"/>
              </a:rPr>
              <a:t>Advice and Precaution</a:t>
            </a:r>
          </a:p>
        </p:txBody>
      </p:sp>
      <p:sp>
        <p:nvSpPr>
          <p:cNvPr id="90115" name="Rectangle 3"/>
          <p:cNvSpPr>
            <a:spLocks noGrp="1" noChangeArrowheads="1"/>
          </p:cNvSpPr>
          <p:nvPr>
            <p:ph type="body" idx="1"/>
          </p:nvPr>
        </p:nvSpPr>
        <p:spPr/>
        <p:txBody>
          <a:bodyPr/>
          <a:lstStyle/>
          <a:p>
            <a:pPr eaLnBrk="1" hangingPunct="1">
              <a:defRPr/>
            </a:pPr>
            <a:r>
              <a:rPr lang="en-US">
                <a:cs typeface="+mn-cs"/>
              </a:rPr>
              <a:t>Pros</a:t>
            </a:r>
          </a:p>
          <a:p>
            <a:pPr lvl="1" eaLnBrk="1" hangingPunct="1">
              <a:defRPr/>
            </a:pPr>
            <a:r>
              <a:rPr lang="en-US"/>
              <a:t>Efficiency</a:t>
            </a:r>
          </a:p>
          <a:p>
            <a:pPr lvl="1" eaLnBrk="1" hangingPunct="1">
              <a:defRPr/>
            </a:pPr>
            <a:r>
              <a:rPr lang="en-US"/>
              <a:t>Convenience</a:t>
            </a:r>
          </a:p>
          <a:p>
            <a:pPr eaLnBrk="1" hangingPunct="1">
              <a:defRPr/>
            </a:pPr>
            <a:r>
              <a:rPr lang="en-US">
                <a:cs typeface="+mn-cs"/>
              </a:rPr>
              <a:t>Cons</a:t>
            </a:r>
          </a:p>
          <a:p>
            <a:pPr lvl="1" eaLnBrk="1" hangingPunct="1">
              <a:defRPr/>
            </a:pPr>
            <a:r>
              <a:rPr lang="en-US"/>
              <a:t>Error-prone</a:t>
            </a:r>
          </a:p>
          <a:p>
            <a:pPr lvl="1" eaLnBrk="1" hangingPunct="1">
              <a:defRPr/>
            </a:pPr>
            <a:r>
              <a:rPr lang="en-US"/>
              <a:t>Difficult to debug</a:t>
            </a:r>
          </a:p>
        </p:txBody>
      </p:sp>
    </p:spTree>
    <p:extLst>
      <p:ext uri="{BB962C8B-B14F-4D97-AF65-F5344CB8AC3E}">
        <p14:creationId xmlns:p14="http://schemas.microsoft.com/office/powerpoint/2010/main" val="4823749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Pointers to functions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932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Introduction</a:t>
            </a:r>
          </a:p>
        </p:txBody>
      </p:sp>
      <p:sp>
        <p:nvSpPr>
          <p:cNvPr id="156675" name="Rectangle 3"/>
          <p:cNvSpPr>
            <a:spLocks noGrp="1" noChangeArrowheads="1"/>
          </p:cNvSpPr>
          <p:nvPr>
            <p:ph type="body" idx="1"/>
          </p:nvPr>
        </p:nvSpPr>
        <p:spPr/>
        <p:txBody>
          <a:bodyPr/>
          <a:lstStyle/>
          <a:p>
            <a:r>
              <a:rPr lang="en-US" sz="2800"/>
              <a:t>While many programming languages support the concept of pointers to data, only a few enable you to define pointers to code -- that is, pointers that point to functions.</a:t>
            </a:r>
          </a:p>
          <a:p>
            <a:r>
              <a:rPr lang="en-US" sz="2800"/>
              <a:t>Originally introduced in C, pointers to functions are widely used in C++</a:t>
            </a:r>
          </a:p>
          <a:p>
            <a:r>
              <a:rPr lang="en-US" sz="2800"/>
              <a:t>Unfortunately, their cumbersome syntax baffles both novices and experienced programmers. </a:t>
            </a:r>
          </a:p>
        </p:txBody>
      </p:sp>
    </p:spTree>
    <p:extLst>
      <p:ext uri="{BB962C8B-B14F-4D97-AF65-F5344CB8AC3E}">
        <p14:creationId xmlns:p14="http://schemas.microsoft.com/office/powerpoint/2010/main" val="19496538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What are function Pointers?</a:t>
            </a:r>
          </a:p>
        </p:txBody>
      </p:sp>
      <p:sp>
        <p:nvSpPr>
          <p:cNvPr id="66563" name="Rectangle 3"/>
          <p:cNvSpPr>
            <a:spLocks noGrp="1" noChangeArrowheads="1"/>
          </p:cNvSpPr>
          <p:nvPr>
            <p:ph type="body" idx="1"/>
          </p:nvPr>
        </p:nvSpPr>
        <p:spPr/>
        <p:txBody>
          <a:bodyPr/>
          <a:lstStyle/>
          <a:p>
            <a:pPr>
              <a:buFont typeface="Wingdings" charset="0"/>
              <a:buNone/>
            </a:pPr>
            <a:endParaRPr lang="en-US"/>
          </a:p>
          <a:p>
            <a:r>
              <a:rPr lang="en-US"/>
              <a:t>C does not require that pointers only point to data, it is possible to have pointers to functions</a:t>
            </a:r>
          </a:p>
          <a:p>
            <a:r>
              <a:rPr lang="en-US"/>
              <a:t>Functions occupy memory locations therefore every function has an address just like each variable</a:t>
            </a:r>
          </a:p>
        </p:txBody>
      </p:sp>
    </p:spTree>
    <p:extLst>
      <p:ext uri="{BB962C8B-B14F-4D97-AF65-F5344CB8AC3E}">
        <p14:creationId xmlns:p14="http://schemas.microsoft.com/office/powerpoint/2010/main" val="10900307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a:t>Why do we need function Pointers?</a:t>
            </a:r>
          </a:p>
        </p:txBody>
      </p:sp>
      <p:sp>
        <p:nvSpPr>
          <p:cNvPr id="64515" name="Rectangle 3"/>
          <p:cNvSpPr>
            <a:spLocks noGrp="1" noChangeArrowheads="1"/>
          </p:cNvSpPr>
          <p:nvPr>
            <p:ph type="body" idx="1"/>
          </p:nvPr>
        </p:nvSpPr>
        <p:spPr/>
        <p:txBody>
          <a:bodyPr/>
          <a:lstStyle/>
          <a:p>
            <a:r>
              <a:rPr lang="en-US"/>
              <a:t>Useful when alternative functions maybe used to perform similar tasks on data (eg sorting)</a:t>
            </a:r>
          </a:p>
          <a:p>
            <a:r>
              <a:rPr lang="en-US"/>
              <a:t>One common use is in passing a function as a parameter in a function call.</a:t>
            </a:r>
          </a:p>
          <a:p>
            <a:r>
              <a:rPr lang="en-US"/>
              <a:t>Can pass the data and the function to be used to some control function</a:t>
            </a:r>
          </a:p>
          <a:p>
            <a:r>
              <a:rPr lang="en-US"/>
              <a:t>Greater flexibility and better code reuse</a:t>
            </a:r>
          </a:p>
        </p:txBody>
      </p:sp>
    </p:spTree>
    <p:extLst>
      <p:ext uri="{BB962C8B-B14F-4D97-AF65-F5344CB8AC3E}">
        <p14:creationId xmlns:p14="http://schemas.microsoft.com/office/powerpoint/2010/main" val="2327634356"/>
      </p:ext>
    </p:extLst>
  </p:cSld>
  <p:clrMapOvr>
    <a:masterClrMapping/>
  </p:clrMapOvr>
  <p:transition xmlns:p14="http://schemas.microsoft.com/office/powerpoint/2010/mai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r>
              <a:rPr lang="en-US"/>
              <a:t>Define a Function Pointer</a:t>
            </a:r>
          </a:p>
        </p:txBody>
      </p:sp>
      <p:sp>
        <p:nvSpPr>
          <p:cNvPr id="49161" name="Rectangle 9"/>
          <p:cNvSpPr>
            <a:spLocks noGrp="1" noChangeArrowheads="1"/>
          </p:cNvSpPr>
          <p:nvPr>
            <p:ph type="body" idx="1"/>
          </p:nvPr>
        </p:nvSpPr>
        <p:spPr/>
        <p:txBody>
          <a:bodyPr/>
          <a:lstStyle/>
          <a:p>
            <a:r>
              <a:rPr lang="en-US" sz="2800"/>
              <a:t>A function pointer is nothing else than a variable, it must be defined as usual.</a:t>
            </a:r>
          </a:p>
          <a:p>
            <a:pPr>
              <a:buFont typeface="Wingdings" charset="0"/>
              <a:buNone/>
            </a:pPr>
            <a:r>
              <a:rPr lang="en-US" sz="2800"/>
              <a:t>Eg,</a:t>
            </a:r>
          </a:p>
          <a:p>
            <a:pPr>
              <a:buFont typeface="Wingdings" charset="0"/>
              <a:buNone/>
            </a:pPr>
            <a:r>
              <a:rPr lang="en-US" sz="2800"/>
              <a:t>int (*funcPointer) (int, char, int);</a:t>
            </a:r>
          </a:p>
          <a:p>
            <a:pPr>
              <a:buFont typeface="Wingdings" charset="0"/>
              <a:buNone/>
            </a:pPr>
            <a:r>
              <a:rPr lang="en-US" sz="2800"/>
              <a:t>funcPointer is a pointer to a function.</a:t>
            </a:r>
          </a:p>
          <a:p>
            <a:r>
              <a:rPr lang="en-US" sz="2800"/>
              <a:t>The extra parentheses around (*funcPointer) is needed because there are precedence relationships in declaration just as there are in expressions </a:t>
            </a:r>
          </a:p>
        </p:txBody>
      </p:sp>
    </p:spTree>
    <p:extLst>
      <p:ext uri="{BB962C8B-B14F-4D97-AF65-F5344CB8AC3E}">
        <p14:creationId xmlns:p14="http://schemas.microsoft.com/office/powerpoint/2010/main" val="2380249078"/>
      </p:ext>
    </p:extLst>
  </p:cSld>
  <p:clrMapOvr>
    <a:masterClrMapping/>
  </p:clrMapOvr>
  <p:transition xmlns:p14="http://schemas.microsoft.com/office/powerpoint/2010/mai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17500" y="52388"/>
            <a:ext cx="8637588" cy="1431925"/>
          </a:xfrm>
        </p:spPr>
        <p:txBody>
          <a:bodyPr>
            <a:normAutofit fontScale="90000"/>
          </a:bodyPr>
          <a:lstStyle/>
          <a:p>
            <a:r>
              <a:rPr lang="en-US"/>
              <a:t>Assign an address to a Function Pointer</a:t>
            </a:r>
          </a:p>
        </p:txBody>
      </p:sp>
      <p:sp>
        <p:nvSpPr>
          <p:cNvPr id="52227" name="Rectangle 3"/>
          <p:cNvSpPr>
            <a:spLocks noGrp="1" noChangeArrowheads="1"/>
          </p:cNvSpPr>
          <p:nvPr>
            <p:ph type="body" idx="1"/>
          </p:nvPr>
        </p:nvSpPr>
        <p:spPr/>
        <p:txBody>
          <a:bodyPr/>
          <a:lstStyle/>
          <a:p>
            <a:r>
              <a:rPr lang="en-US" sz="2800"/>
              <a:t>It is optional to use the address operator &amp; infront of the function</a:t>
            </a:r>
            <a:r>
              <a:rPr lang="ja-JP" altLang="en-US" sz="2800">
                <a:latin typeface="Arial"/>
              </a:rPr>
              <a:t>’</a:t>
            </a:r>
            <a:r>
              <a:rPr lang="en-US" sz="2800"/>
              <a:t>s name</a:t>
            </a:r>
          </a:p>
          <a:p>
            <a:r>
              <a:rPr lang="en-US" sz="2800"/>
              <a:t>When you mention the name of a function but are not calling it, there</a:t>
            </a:r>
            <a:r>
              <a:rPr lang="ja-JP" altLang="en-US" sz="2800">
                <a:latin typeface="Arial"/>
              </a:rPr>
              <a:t>’</a:t>
            </a:r>
            <a:r>
              <a:rPr lang="en-US" sz="2800"/>
              <a:t>s nothing else you could possibly be trying to do except for generating a pointer to it</a:t>
            </a:r>
          </a:p>
          <a:p>
            <a:r>
              <a:rPr lang="en-US" sz="2800"/>
              <a:t>Similar to the fact that a pointer to the first element of an array is generated automatically when an array appears in an expression</a:t>
            </a:r>
          </a:p>
          <a:p>
            <a:pPr>
              <a:buFont typeface="Wingdings" charset="0"/>
              <a:buNone/>
            </a:pPr>
            <a:endParaRPr lang="en-US" sz="2800"/>
          </a:p>
          <a:p>
            <a:pPr>
              <a:buFont typeface="Wingdings" charset="0"/>
              <a:buNone/>
            </a:pPr>
            <a:endParaRPr lang="en-US" sz="2800"/>
          </a:p>
          <a:p>
            <a:pPr>
              <a:buFont typeface="Wingdings" charset="0"/>
              <a:buNone/>
            </a:pPr>
            <a:endParaRPr lang="en-US" sz="2800"/>
          </a:p>
          <a:p>
            <a:pPr>
              <a:buFont typeface="Wingdings" charset="0"/>
              <a:buNone/>
            </a:pPr>
            <a:endParaRPr lang="en-US" sz="2800"/>
          </a:p>
        </p:txBody>
      </p:sp>
    </p:spTree>
    <p:extLst>
      <p:ext uri="{BB962C8B-B14F-4D97-AF65-F5344CB8AC3E}">
        <p14:creationId xmlns:p14="http://schemas.microsoft.com/office/powerpoint/2010/main" val="4145614466"/>
      </p:ext>
    </p:extLst>
  </p:cSld>
  <p:clrMapOvr>
    <a:masterClrMapping/>
  </p:clrMapOvr>
  <p:transition xmlns:p14="http://schemas.microsoft.com/office/powerpoint/2010/mai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17500" y="52388"/>
            <a:ext cx="8637588" cy="1431925"/>
          </a:xfrm>
        </p:spPr>
        <p:txBody>
          <a:bodyPr>
            <a:normAutofit fontScale="90000"/>
          </a:bodyPr>
          <a:lstStyle/>
          <a:p>
            <a:r>
              <a:rPr lang="en-US"/>
              <a:t>Assign an address to a Function Pointer</a:t>
            </a:r>
          </a:p>
        </p:txBody>
      </p:sp>
      <p:sp>
        <p:nvSpPr>
          <p:cNvPr id="58371" name="Rectangle 3"/>
          <p:cNvSpPr>
            <a:spLocks noGrp="1" noChangeArrowheads="1"/>
          </p:cNvSpPr>
          <p:nvPr>
            <p:ph type="body" idx="1"/>
          </p:nvPr>
        </p:nvSpPr>
        <p:spPr/>
        <p:txBody>
          <a:bodyPr/>
          <a:lstStyle/>
          <a:p>
            <a:pPr>
              <a:lnSpc>
                <a:spcPct val="80000"/>
              </a:lnSpc>
              <a:buFont typeface="Wingdings" charset="0"/>
              <a:buNone/>
            </a:pPr>
            <a:r>
              <a:rPr lang="en-US" sz="2800"/>
              <a:t> //assign an address to the function pointer</a:t>
            </a:r>
          </a:p>
          <a:p>
            <a:pPr>
              <a:lnSpc>
                <a:spcPct val="80000"/>
              </a:lnSpc>
              <a:buFont typeface="Wingdings" charset="0"/>
              <a:buNone/>
            </a:pPr>
            <a:r>
              <a:rPr lang="en-US" sz="2800"/>
              <a:t>int (*funcPointer) (int, char, int);</a:t>
            </a:r>
          </a:p>
          <a:p>
            <a:pPr>
              <a:lnSpc>
                <a:spcPct val="80000"/>
              </a:lnSpc>
              <a:buFont typeface="Wingdings" charset="0"/>
              <a:buNone/>
            </a:pPr>
            <a:endParaRPr lang="en-US" sz="2800"/>
          </a:p>
          <a:p>
            <a:pPr>
              <a:lnSpc>
                <a:spcPct val="80000"/>
              </a:lnSpc>
              <a:buFont typeface="Wingdings" charset="0"/>
              <a:buNone/>
            </a:pPr>
            <a:r>
              <a:rPr lang="en-US" sz="2800"/>
              <a:t>int firstExample ( int a, char b, int c){</a:t>
            </a:r>
          </a:p>
          <a:p>
            <a:pPr>
              <a:lnSpc>
                <a:spcPct val="80000"/>
              </a:lnSpc>
              <a:buFont typeface="Wingdings" charset="0"/>
              <a:buNone/>
            </a:pPr>
            <a:r>
              <a:rPr lang="en-US" sz="2800"/>
              <a:t> printf(</a:t>
            </a:r>
            <a:r>
              <a:rPr lang="ja-JP" altLang="en-US" sz="2800">
                <a:latin typeface="Arial"/>
              </a:rPr>
              <a:t>“</a:t>
            </a:r>
            <a:r>
              <a:rPr lang="en-US" sz="2800"/>
              <a:t> Welcome to the first example</a:t>
            </a:r>
            <a:r>
              <a:rPr lang="ja-JP" altLang="en-US" sz="2800">
                <a:latin typeface="Arial"/>
              </a:rPr>
              <a:t>”</a:t>
            </a:r>
            <a:r>
              <a:rPr lang="en-US" sz="2800"/>
              <a:t>);</a:t>
            </a:r>
          </a:p>
          <a:p>
            <a:pPr>
              <a:lnSpc>
                <a:spcPct val="80000"/>
              </a:lnSpc>
              <a:buFont typeface="Wingdings" charset="0"/>
              <a:buNone/>
            </a:pPr>
            <a:r>
              <a:rPr lang="en-US" sz="2800"/>
              <a:t> return a+b+c;</a:t>
            </a:r>
          </a:p>
          <a:p>
            <a:pPr>
              <a:lnSpc>
                <a:spcPct val="80000"/>
              </a:lnSpc>
              <a:buFont typeface="Wingdings" charset="0"/>
              <a:buNone/>
            </a:pPr>
            <a:r>
              <a:rPr lang="en-US" sz="2800"/>
              <a:t>}</a:t>
            </a:r>
          </a:p>
          <a:p>
            <a:pPr>
              <a:lnSpc>
                <a:spcPct val="80000"/>
              </a:lnSpc>
              <a:buFont typeface="Wingdings" charset="0"/>
              <a:buNone/>
            </a:pPr>
            <a:r>
              <a:rPr lang="en-US" sz="2800"/>
              <a:t>funcPointer= firstExample; //assignment</a:t>
            </a:r>
          </a:p>
          <a:p>
            <a:pPr>
              <a:lnSpc>
                <a:spcPct val="80000"/>
              </a:lnSpc>
              <a:buFont typeface="Wingdings" charset="0"/>
              <a:buNone/>
            </a:pPr>
            <a:r>
              <a:rPr lang="en-US" sz="2800"/>
              <a:t>funcPointer=&amp;firstExample; //alternative using address operator</a:t>
            </a:r>
          </a:p>
        </p:txBody>
      </p:sp>
    </p:spTree>
    <p:extLst>
      <p:ext uri="{BB962C8B-B14F-4D97-AF65-F5344CB8AC3E}">
        <p14:creationId xmlns:p14="http://schemas.microsoft.com/office/powerpoint/2010/main" val="29237825"/>
      </p:ext>
    </p:extLst>
  </p:cSld>
  <p:clrMapOvr>
    <a:masterClrMapping/>
  </p:clrMapOvr>
  <p:transition xmlns:p14="http://schemas.microsoft.com/office/powerpoint/2010/mai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Comparing Function Pointers</a:t>
            </a:r>
          </a:p>
        </p:txBody>
      </p:sp>
      <p:sp>
        <p:nvSpPr>
          <p:cNvPr id="59395" name="Rectangle 3"/>
          <p:cNvSpPr>
            <a:spLocks noGrp="1" noChangeArrowheads="1"/>
          </p:cNvSpPr>
          <p:nvPr>
            <p:ph type="body" idx="1"/>
          </p:nvPr>
        </p:nvSpPr>
        <p:spPr/>
        <p:txBody>
          <a:bodyPr/>
          <a:lstStyle/>
          <a:p>
            <a:r>
              <a:rPr lang="en-US"/>
              <a:t>Can use the (==) operator</a:t>
            </a:r>
          </a:p>
          <a:p>
            <a:pPr>
              <a:buFont typeface="Wingdings" charset="0"/>
              <a:buNone/>
            </a:pPr>
            <a:r>
              <a:rPr lang="en-US"/>
              <a:t> //comparing function pointers</a:t>
            </a:r>
          </a:p>
          <a:p>
            <a:pPr>
              <a:buFont typeface="Wingdings" charset="0"/>
              <a:buNone/>
            </a:pPr>
            <a:r>
              <a:rPr lang="en-US"/>
              <a:t>If (funcPointer == &amp;firstExample)</a:t>
            </a:r>
          </a:p>
          <a:p>
            <a:pPr>
              <a:buFont typeface="Wingdings" charset="0"/>
              <a:buNone/>
            </a:pPr>
            <a:r>
              <a:rPr lang="en-US"/>
              <a:t>	printf (</a:t>
            </a:r>
            <a:r>
              <a:rPr lang="ja-JP" altLang="en-US">
                <a:latin typeface="Arial"/>
              </a:rPr>
              <a:t>“</a:t>
            </a:r>
            <a:r>
              <a:rPr lang="en-US"/>
              <a:t>pointer points to firstExample</a:t>
            </a:r>
            <a:r>
              <a:rPr lang="ja-JP" altLang="en-US">
                <a:latin typeface="Arial"/>
              </a:rPr>
              <a:t>”</a:t>
            </a:r>
            <a:r>
              <a:rPr lang="en-US"/>
              <a:t>);</a:t>
            </a:r>
          </a:p>
          <a:p>
            <a:pPr>
              <a:buFont typeface="Wingdings" charset="0"/>
              <a:buNone/>
            </a:pPr>
            <a:endParaRPr lang="en-US"/>
          </a:p>
        </p:txBody>
      </p:sp>
    </p:spTree>
    <p:extLst>
      <p:ext uri="{BB962C8B-B14F-4D97-AF65-F5344CB8AC3E}">
        <p14:creationId xmlns:p14="http://schemas.microsoft.com/office/powerpoint/2010/main" val="2389108142"/>
      </p:ext>
    </p:extLst>
  </p:cSld>
  <p:clrMapOvr>
    <a:masterClrMapping/>
  </p:clrMapOvr>
  <p:transition xmlns:p14="http://schemas.microsoft.com/office/powerpoint/2010/mai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17500" y="52388"/>
            <a:ext cx="8637588" cy="1431925"/>
          </a:xfrm>
        </p:spPr>
        <p:txBody>
          <a:bodyPr>
            <a:normAutofit fontScale="90000"/>
          </a:bodyPr>
          <a:lstStyle/>
          <a:p>
            <a:r>
              <a:rPr lang="en-US"/>
              <a:t>Calling a function using a Function Pointer</a:t>
            </a:r>
          </a:p>
        </p:txBody>
      </p:sp>
      <p:sp>
        <p:nvSpPr>
          <p:cNvPr id="60419" name="Rectangle 3"/>
          <p:cNvSpPr>
            <a:spLocks noGrp="1" noChangeArrowheads="1"/>
          </p:cNvSpPr>
          <p:nvPr>
            <p:ph type="body" idx="1"/>
          </p:nvPr>
        </p:nvSpPr>
        <p:spPr/>
        <p:txBody>
          <a:bodyPr/>
          <a:lstStyle/>
          <a:p>
            <a:pPr marL="609600" indent="-609600"/>
            <a:r>
              <a:rPr lang="en-US" dirty="0"/>
              <a:t>There are two alternatives</a:t>
            </a:r>
          </a:p>
          <a:p>
            <a:pPr marL="609600" indent="-609600">
              <a:buFont typeface="Wingdings" charset="0"/>
              <a:buAutoNum type="arabicParenR"/>
            </a:pPr>
            <a:r>
              <a:rPr lang="en-US" dirty="0"/>
              <a:t>Use the name of the function pointer</a:t>
            </a:r>
          </a:p>
          <a:p>
            <a:pPr marL="609600" indent="-609600">
              <a:buFont typeface="Wingdings" charset="0"/>
              <a:buAutoNum type="arabicParenR"/>
            </a:pPr>
            <a:r>
              <a:rPr lang="en-US" dirty="0"/>
              <a:t>Can explicitly dereference it</a:t>
            </a:r>
          </a:p>
          <a:p>
            <a:pPr marL="609600" indent="-609600">
              <a:buFont typeface="Wingdings" charset="0"/>
              <a:buNone/>
            </a:pPr>
            <a:r>
              <a:rPr lang="en-US" dirty="0" err="1"/>
              <a:t>int</a:t>
            </a:r>
            <a:r>
              <a:rPr lang="en-US" dirty="0"/>
              <a:t> (*</a:t>
            </a:r>
            <a:r>
              <a:rPr lang="en-US" dirty="0" err="1"/>
              <a:t>funcPointer</a:t>
            </a:r>
            <a:r>
              <a:rPr lang="en-US" dirty="0"/>
              <a:t>) (</a:t>
            </a:r>
            <a:r>
              <a:rPr lang="en-US" dirty="0" err="1"/>
              <a:t>int</a:t>
            </a:r>
            <a:r>
              <a:rPr lang="en-US" dirty="0"/>
              <a:t>, char, </a:t>
            </a:r>
            <a:r>
              <a:rPr lang="en-US" dirty="0" err="1"/>
              <a:t>int</a:t>
            </a:r>
            <a:r>
              <a:rPr lang="en-US" dirty="0"/>
              <a:t>);</a:t>
            </a:r>
          </a:p>
          <a:p>
            <a:pPr marL="609600" indent="-609600">
              <a:buFont typeface="Wingdings" charset="0"/>
              <a:buNone/>
            </a:pPr>
            <a:r>
              <a:rPr lang="en-US" dirty="0"/>
              <a:t>// calling a function using function pointer</a:t>
            </a:r>
          </a:p>
          <a:p>
            <a:pPr marL="609600" indent="-609600">
              <a:buFont typeface="Wingdings" charset="0"/>
              <a:buNone/>
            </a:pPr>
            <a:r>
              <a:rPr lang="en-US" dirty="0"/>
              <a:t> </a:t>
            </a:r>
            <a:r>
              <a:rPr lang="en-US" dirty="0" err="1"/>
              <a:t>int</a:t>
            </a:r>
            <a:r>
              <a:rPr lang="en-US" dirty="0"/>
              <a:t> answer= </a:t>
            </a:r>
            <a:r>
              <a:rPr lang="en-US" dirty="0" err="1"/>
              <a:t>funcPointer</a:t>
            </a:r>
            <a:r>
              <a:rPr lang="en-US" dirty="0"/>
              <a:t> (7, </a:t>
            </a:r>
            <a:r>
              <a:rPr lang="en-US" dirty="0" smtClean="0">
                <a:latin typeface="Arial"/>
              </a:rPr>
              <a:t>‘</a:t>
            </a:r>
            <a:r>
              <a:rPr lang="en-US" dirty="0" smtClean="0"/>
              <a:t>A</a:t>
            </a:r>
            <a:r>
              <a:rPr lang="en-US" dirty="0" smtClean="0">
                <a:latin typeface="Arial"/>
              </a:rPr>
              <a:t>’</a:t>
            </a:r>
            <a:r>
              <a:rPr lang="en-US" dirty="0" smtClean="0"/>
              <a:t>, </a:t>
            </a:r>
            <a:r>
              <a:rPr lang="en-US" dirty="0"/>
              <a:t>2 );</a:t>
            </a:r>
          </a:p>
          <a:p>
            <a:pPr marL="609600" indent="-609600">
              <a:buFont typeface="Wingdings" charset="0"/>
              <a:buNone/>
            </a:pPr>
            <a:r>
              <a:rPr lang="en-US" dirty="0"/>
              <a:t> </a:t>
            </a:r>
            <a:r>
              <a:rPr lang="en-US" dirty="0" err="1"/>
              <a:t>int</a:t>
            </a:r>
            <a:r>
              <a:rPr lang="en-US" dirty="0"/>
              <a:t> answer=(* </a:t>
            </a:r>
            <a:r>
              <a:rPr lang="en-US" dirty="0" err="1"/>
              <a:t>funcPointer</a:t>
            </a:r>
            <a:r>
              <a:rPr lang="en-US" dirty="0"/>
              <a:t>) (7, </a:t>
            </a:r>
            <a:r>
              <a:rPr lang="en-US" dirty="0" smtClean="0">
                <a:latin typeface="Arial"/>
              </a:rPr>
              <a:t>‘</a:t>
            </a:r>
            <a:r>
              <a:rPr lang="en-US" dirty="0" smtClean="0"/>
              <a:t>A</a:t>
            </a:r>
            <a:r>
              <a:rPr lang="en-US" dirty="0" smtClean="0">
                <a:latin typeface="Arial"/>
              </a:rPr>
              <a:t>’</a:t>
            </a:r>
            <a:r>
              <a:rPr lang="en-US" dirty="0" smtClean="0"/>
              <a:t>, </a:t>
            </a:r>
            <a:r>
              <a:rPr lang="en-US" dirty="0"/>
              <a:t>2 );</a:t>
            </a:r>
          </a:p>
        </p:txBody>
      </p:sp>
    </p:spTree>
    <p:extLst>
      <p:ext uri="{BB962C8B-B14F-4D97-AF65-F5344CB8AC3E}">
        <p14:creationId xmlns:p14="http://schemas.microsoft.com/office/powerpoint/2010/main" val="1477014932"/>
      </p:ext>
    </p:extLst>
  </p:cSld>
  <p:clrMapOvr>
    <a:masterClrMapping/>
  </p:clrMapOvr>
  <p:transition xmlns:p14="http://schemas.microsoft.com/office/powerpoint/2010/mai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8434</TotalTime>
  <Words>11947</Words>
  <Application>Microsoft Macintosh PowerPoint</Application>
  <PresentationFormat>On-screen Show (4:3)</PresentationFormat>
  <Paragraphs>2492</Paragraphs>
  <Slides>164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164</vt:i4>
      </vt:variant>
    </vt:vector>
  </HeadingPairs>
  <TitlesOfParts>
    <vt:vector size="166" baseType="lpstr">
      <vt:lpstr>Office Theme</vt:lpstr>
      <vt:lpstr>VISIO</vt:lpstr>
      <vt:lpstr>Pointers</vt:lpstr>
      <vt:lpstr>Computer Memory</vt:lpstr>
      <vt:lpstr>Computer Memory Revisited</vt:lpstr>
      <vt:lpstr>Three kinds of memory</vt:lpstr>
      <vt:lpstr>Fixed address memory</vt:lpstr>
      <vt:lpstr>The Stack</vt:lpstr>
      <vt:lpstr>Stack memory</vt:lpstr>
      <vt:lpstr>The Heap</vt:lpstr>
      <vt:lpstr>Heap memory</vt:lpstr>
      <vt:lpstr>Pointers</vt:lpstr>
      <vt:lpstr>Why do we need Pointer?</vt:lpstr>
      <vt:lpstr>What actually ptr is?</vt:lpstr>
      <vt:lpstr>Pointers</vt:lpstr>
      <vt:lpstr>Basic Idea</vt:lpstr>
      <vt:lpstr>Pointer Basics</vt:lpstr>
      <vt:lpstr>Declaring Pointers</vt:lpstr>
      <vt:lpstr>Pointer Variable Definition</vt:lpstr>
      <vt:lpstr>Pointer Variable Initialization/Assignment</vt:lpstr>
      <vt:lpstr>Address (&amp;) Operator</vt:lpstr>
      <vt:lpstr>Twin Operators</vt:lpstr>
      <vt:lpstr>Twin Operators</vt:lpstr>
      <vt:lpstr>Indirection (*) Operator</vt:lpstr>
      <vt:lpstr>Example: Pass by Reference</vt:lpstr>
      <vt:lpstr>Pointer Sample</vt:lpstr>
      <vt:lpstr>Using a Pointer</vt:lpstr>
      <vt:lpstr>An Illustration</vt:lpstr>
      <vt:lpstr>An Illustration</vt:lpstr>
      <vt:lpstr>An Illustration</vt:lpstr>
      <vt:lpstr>An Illustration</vt:lpstr>
      <vt:lpstr>An Illustration</vt:lpstr>
      <vt:lpstr>An Illustration</vt:lpstr>
      <vt:lpstr>An Illustration</vt:lpstr>
      <vt:lpstr>An Illustration</vt:lpstr>
      <vt:lpstr>An Illustration</vt:lpstr>
      <vt:lpstr>An Illustration</vt:lpstr>
      <vt:lpstr>An Illustration</vt:lpstr>
      <vt:lpstr>sizeof() Function</vt:lpstr>
      <vt:lpstr>Simple Example</vt:lpstr>
      <vt:lpstr>Simple Example</vt:lpstr>
      <vt:lpstr>Common Mistakes</vt:lpstr>
      <vt:lpstr>Learning to Use Pointers</vt:lpstr>
      <vt:lpstr>One More Example</vt:lpstr>
      <vt:lpstr>One More Example</vt:lpstr>
      <vt:lpstr>Dereferencing</vt:lpstr>
      <vt:lpstr>Pointer Arithmetic</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More Pointer Arithmetic</vt:lpstr>
      <vt:lpstr>More Pointer Arithmetic</vt:lpstr>
      <vt:lpstr>Revisiting scanf()</vt:lpstr>
      <vt:lpstr>scanf() Example</vt:lpstr>
      <vt:lpstr>scanf() Example</vt:lpstr>
      <vt:lpstr>scanf() Example</vt:lpstr>
      <vt:lpstr>Reference Parameters</vt:lpstr>
      <vt:lpstr>Pointer Return Values</vt:lpstr>
      <vt:lpstr>Pointers to Pointers</vt:lpstr>
      <vt:lpstr>Pointer Types</vt:lpstr>
      <vt:lpstr>Casting Pointers</vt:lpstr>
      <vt:lpstr>The General (void) Pointer</vt:lpstr>
      <vt:lpstr>1D Arrays and Pointers</vt:lpstr>
      <vt:lpstr>1D Array and Pointers Example</vt:lpstr>
      <vt:lpstr>1D Array as Parameter</vt:lpstr>
      <vt:lpstr>Understanding Complex Declarations</vt:lpstr>
      <vt:lpstr>Declarations Examples</vt:lpstr>
      <vt:lpstr>Pointers and Functions</vt:lpstr>
      <vt:lpstr>PowerPoint Presentation</vt:lpstr>
      <vt:lpstr>Example</vt:lpstr>
      <vt:lpstr>Example</vt:lpstr>
      <vt:lpstr>2-D Pointers</vt:lpstr>
      <vt:lpstr>2-D Pointers</vt:lpstr>
      <vt:lpstr>Creating a 2-D Array</vt:lpstr>
      <vt:lpstr>2-D Arrays</vt:lpstr>
      <vt:lpstr>2-D Arrays</vt:lpstr>
      <vt:lpstr>2-D Arrays</vt:lpstr>
      <vt:lpstr>Dynamically Allocating 2D Arrays</vt:lpstr>
      <vt:lpstr>Dynamically Allocating 2D Array</vt:lpstr>
      <vt:lpstr>Non-Square 2D Arrays</vt:lpstr>
      <vt:lpstr>argv</vt:lpstr>
      <vt:lpstr>Example</vt:lpstr>
      <vt:lpstr>Example</vt:lpstr>
      <vt:lpstr>Example</vt:lpstr>
      <vt:lpstr>Advice and Precaution</vt:lpstr>
      <vt:lpstr>Pointers to functions</vt:lpstr>
      <vt:lpstr>Introduction</vt:lpstr>
      <vt:lpstr>What are function Pointers?</vt:lpstr>
      <vt:lpstr>Why do we need function Pointers?</vt:lpstr>
      <vt:lpstr>Define a Function Pointer</vt:lpstr>
      <vt:lpstr>Assign an address to a Function Pointer</vt:lpstr>
      <vt:lpstr>Assign an address to a Function Pointer</vt:lpstr>
      <vt:lpstr>Comparing Function Pointers</vt:lpstr>
      <vt:lpstr>Calling a function using a Function Pointer</vt:lpstr>
      <vt:lpstr>Arrays of Function Pointers</vt:lpstr>
      <vt:lpstr>   </vt:lpstr>
      <vt:lpstr> Trigonometric Functions</vt:lpstr>
      <vt:lpstr> Trigonometric Functions</vt:lpstr>
      <vt:lpstr>   </vt:lpstr>
      <vt:lpstr>Dynamic Memory Allocation</vt:lpstr>
      <vt:lpstr>Memory allocation</vt:lpstr>
      <vt:lpstr>Static Memory Allocation</vt:lpstr>
      <vt:lpstr>Dynamic memory allocation in C</vt:lpstr>
      <vt:lpstr>Dynamic Memory Allocation</vt:lpstr>
      <vt:lpstr>Program Parts</vt:lpstr>
      <vt:lpstr>Limits of Static Allocation</vt:lpstr>
      <vt:lpstr>Dynamic Memory Allocation</vt:lpstr>
      <vt:lpstr>Dynamic Memory Allocation</vt:lpstr>
      <vt:lpstr>Memory Management Functions</vt:lpstr>
      <vt:lpstr>Dynamic Memory Allocation</vt:lpstr>
      <vt:lpstr>Garbage Collector</vt:lpstr>
      <vt:lpstr>Garbage Collector</vt:lpstr>
      <vt:lpstr>The basic principle of how a garbage collector works is: </vt:lpstr>
      <vt:lpstr>Languages whose standard implementations use automatic garbage collection </vt:lpstr>
      <vt:lpstr>Array Allocation with calloc</vt:lpstr>
      <vt:lpstr>calloc Example</vt:lpstr>
      <vt:lpstr>malloc</vt:lpstr>
      <vt:lpstr>Array Allocation with malloc</vt:lpstr>
      <vt:lpstr>Releasing Memory (free)</vt:lpstr>
      <vt:lpstr>free</vt:lpstr>
      <vt:lpstr>free Example</vt:lpstr>
      <vt:lpstr>The Importance of free</vt:lpstr>
      <vt:lpstr>Increasing Memory Size with realloc</vt:lpstr>
      <vt:lpstr>realloc Example</vt:lpstr>
      <vt:lpstr>Allocating new heap memory</vt:lpstr>
      <vt:lpstr>Dynamic Memory Allocation</vt:lpstr>
      <vt:lpstr>Dynamic memory allocation</vt:lpstr>
      <vt:lpstr>Allocating new heap memory</vt:lpstr>
      <vt:lpstr>Dynamic memory allocation (cont’)</vt:lpstr>
      <vt:lpstr> Dynamic memory allocation (cont’)</vt:lpstr>
      <vt:lpstr>Deallocating heap memory</vt:lpstr>
      <vt:lpstr>Dynamic memory allocation (cont’)</vt:lpstr>
      <vt:lpstr>Dynamic Memory Allocation</vt:lpstr>
      <vt:lpstr>Checking for successful allocation</vt:lpstr>
      <vt:lpstr>Checking for successful allocation</vt:lpstr>
      <vt:lpstr>Memory errors</vt:lpstr>
      <vt:lpstr>Using memory that you have not initialized</vt:lpstr>
      <vt:lpstr>Using memory that you don’t own</vt:lpstr>
      <vt:lpstr>Using memory that you don’t own</vt:lpstr>
      <vt:lpstr>Using memory that you don’t own</vt:lpstr>
      <vt:lpstr>Using memory that you don’t own</vt:lpstr>
      <vt:lpstr>Using memory that you don’t own</vt:lpstr>
      <vt:lpstr>Using memory that you haven’t allocated</vt:lpstr>
      <vt:lpstr>Faulty heap management</vt:lpstr>
      <vt:lpstr>Faulty heap management</vt:lpstr>
      <vt:lpstr>Faulty heap management</vt:lpstr>
      <vt:lpstr>Tools for analyzing memory management</vt:lpstr>
      <vt:lpstr>Buffer overflow </vt:lpstr>
      <vt:lpstr>Methods to do Dynamic Storage Allocation - 1</vt:lpstr>
      <vt:lpstr>Methods to do Dynamic Storage Allocation - 2</vt:lpstr>
      <vt:lpstr>Dynamic Memory Management Errors</vt:lpstr>
      <vt:lpstr>Initialization </vt:lpstr>
      <vt:lpstr>Failing to Check Return Values</vt:lpstr>
      <vt:lpstr>Checking Return Codes from malloc()</vt:lpstr>
      <vt:lpstr>Referencing Freed Memory - 1</vt:lpstr>
      <vt:lpstr>Referencing Freed Memory - 2</vt:lpstr>
      <vt:lpstr>Referencing Freed Memory - 4</vt:lpstr>
      <vt:lpstr>Freeing Memory Multiple Times </vt:lpstr>
      <vt:lpstr>Improper Use of Allocation Functions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1 - C</dc:title>
  <dc:subject/>
  <dc:creator>Tricha</dc:creator>
  <cp:keywords/>
  <dc:description/>
  <cp:lastModifiedBy>Tricha</cp:lastModifiedBy>
  <cp:revision>102</cp:revision>
  <dcterms:created xsi:type="dcterms:W3CDTF">2017-07-14T03:41:02Z</dcterms:created>
  <dcterms:modified xsi:type="dcterms:W3CDTF">2017-11-06T03:51:24Z</dcterms:modified>
  <cp:category/>
</cp:coreProperties>
</file>