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86" r:id="rId3"/>
    <p:sldId id="293" r:id="rId4"/>
    <p:sldId id="287" r:id="rId5"/>
    <p:sldId id="275" r:id="rId6"/>
    <p:sldId id="276" r:id="rId7"/>
    <p:sldId id="277" r:id="rId8"/>
    <p:sldId id="296" r:id="rId9"/>
    <p:sldId id="257" r:id="rId10"/>
    <p:sldId id="258" r:id="rId11"/>
    <p:sldId id="294" r:id="rId12"/>
    <p:sldId id="288" r:id="rId13"/>
    <p:sldId id="297" r:id="rId14"/>
    <p:sldId id="278" r:id="rId15"/>
    <p:sldId id="279" r:id="rId16"/>
    <p:sldId id="259" r:id="rId17"/>
    <p:sldId id="260" r:id="rId18"/>
    <p:sldId id="280" r:id="rId19"/>
    <p:sldId id="261" r:id="rId20"/>
    <p:sldId id="262" r:id="rId21"/>
    <p:sldId id="290" r:id="rId22"/>
    <p:sldId id="291" r:id="rId23"/>
    <p:sldId id="292" r:id="rId24"/>
    <p:sldId id="281" r:id="rId25"/>
    <p:sldId id="263" r:id="rId26"/>
    <p:sldId id="282" r:id="rId27"/>
    <p:sldId id="264" r:id="rId28"/>
    <p:sldId id="289" r:id="rId29"/>
    <p:sldId id="285" r:id="rId30"/>
    <p:sldId id="265" r:id="rId31"/>
    <p:sldId id="284" r:id="rId32"/>
    <p:sldId id="295" r:id="rId33"/>
    <p:sldId id="283" r:id="rId34"/>
    <p:sldId id="266" r:id="rId35"/>
    <p:sldId id="268" r:id="rId36"/>
    <p:sldId id="269" r:id="rId37"/>
    <p:sldId id="270" r:id="rId38"/>
    <p:sldId id="271" r:id="rId39"/>
    <p:sldId id="298" r:id="rId40"/>
    <p:sldId id="299" r:id="rId41"/>
    <p:sldId id="272" r:id="rId42"/>
    <p:sldId id="27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C. Seacord" initials="rCs" lastIdx="3" clrIdx="0"/>
  <p:cmAuthor id="1" name="Tricha Anjali" initials="TA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0" autoAdjust="0"/>
  </p:normalViewPr>
  <p:slideViewPr>
    <p:cSldViewPr snapToGrid="0" snapToObjects="1">
      <p:cViewPr varScale="1">
        <p:scale>
          <a:sx n="77" d="100"/>
          <a:sy n="77" d="100"/>
        </p:scale>
        <p:origin x="-120" y="-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17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commentAuthors" Target="commentAuthor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57704-AE7A-4141-8FDE-FBF3BA9DA1A7}" type="datetimeFigureOut">
              <a:rPr lang="en-US" smtClean="0"/>
              <a:t>20-11-17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046A3-F247-024D-AFED-615A3F8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C1DEEF-E3DA-504F-8833-599468E08DE7}" type="slidenum">
              <a:rPr lang="en-US"/>
              <a:pPr/>
              <a:t>8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/>
              <a:t>The first approach above is the typical way to use struct, although you can also use the third approach as a shortcut to define the struct and then declare variables.  You should never use the middle approach.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FF3938-A302-664A-8F6D-55CB2FC52588}" type="slidenum">
              <a:rPr lang="en-US"/>
              <a:pPr/>
              <a:t>27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7EE80D-7E91-8F49-8CAD-C230529F7ADC}" type="slidenum">
              <a:rPr lang="en-US"/>
              <a:pPr/>
              <a:t>30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74989F-3C97-DE41-AF61-EC6DBD60200F}" type="slidenum">
              <a:rPr lang="en-US"/>
              <a:pPr/>
              <a:t>34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F74F99-C94B-6340-90D4-CCF76A526D23}" type="slidenum">
              <a:rPr lang="en-US"/>
              <a:pPr/>
              <a:t>35</a:t>
            </a:fld>
            <a:endParaRPr lang="en-US"/>
          </a:p>
        </p:txBody>
      </p:sp>
      <p:sp>
        <p:nvSpPr>
          <p:cNvPr id="105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207978-8FAF-5C48-917E-0D707E91BB65}" type="slidenum">
              <a:rPr lang="en-US"/>
              <a:pPr/>
              <a:t>36</a:t>
            </a:fld>
            <a:endParaRPr lang="en-US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16EEE-7946-9D49-9363-1D6B82847D77}" type="slidenum">
              <a:rPr lang="en-US"/>
              <a:pPr/>
              <a:t>37</a:t>
            </a:fld>
            <a:endParaRPr lang="en-US"/>
          </a:p>
        </p:txBody>
      </p:sp>
      <p:sp>
        <p:nvSpPr>
          <p:cNvPr id="106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793A3-5D20-D246-B890-0F39C3C187DE}" type="slidenum">
              <a:rPr lang="en-US"/>
              <a:pPr/>
              <a:t>38</a:t>
            </a:fld>
            <a:endParaRPr lang="en-US"/>
          </a:p>
        </p:txBody>
      </p:sp>
      <p:sp>
        <p:nvSpPr>
          <p:cNvPr id="106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897ED2-4A4B-BC44-9544-CE089123EB41}" type="slidenum">
              <a:rPr lang="en-US"/>
              <a:pPr/>
              <a:t>41</a:t>
            </a:fld>
            <a:endParaRPr lang="en-US"/>
          </a:p>
        </p:txBody>
      </p:sp>
      <p:sp>
        <p:nvSpPr>
          <p:cNvPr id="106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8981B-80AC-A640-855C-C37A6D4130BB}" type="slidenum">
              <a:rPr lang="en-US"/>
              <a:pPr/>
              <a:t>42</a:t>
            </a:fld>
            <a:endParaRPr lang="en-US"/>
          </a:p>
        </p:txBody>
      </p:sp>
      <p:sp>
        <p:nvSpPr>
          <p:cNvPr id="101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FE53D7-5BEF-C84A-BB52-B12AE0F8CF1A}" type="slidenum">
              <a:rPr lang="en-US"/>
              <a:pPr/>
              <a:t>9</a:t>
            </a:fld>
            <a:endParaRPr lang="en-US"/>
          </a:p>
        </p:txBody>
      </p:sp>
      <p:sp>
        <p:nvSpPr>
          <p:cNvPr id="103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3026B4-9DE0-344B-8FF1-CF6B6EF22E61}" type="slidenum">
              <a:rPr lang="en-US"/>
              <a:pPr/>
              <a:t>10</a:t>
            </a:fld>
            <a:endParaRPr lang="en-US"/>
          </a:p>
        </p:txBody>
      </p:sp>
      <p:sp>
        <p:nvSpPr>
          <p:cNvPr id="103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5EA1898-151D-8F42-B6FC-9F76C6E50C2A}" type="slidenum">
              <a:rPr lang="en-US"/>
              <a:pPr/>
              <a:t>13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A0AC13-E587-354C-AC25-9DEF7F061621}" type="slidenum">
              <a:rPr lang="en-US"/>
              <a:pPr/>
              <a:t>16</a:t>
            </a:fld>
            <a:endParaRPr lang="en-US"/>
          </a:p>
        </p:txBody>
      </p:sp>
      <p:sp>
        <p:nvSpPr>
          <p:cNvPr id="103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2EAC12-B5DD-7347-94E9-9BD5A9618642}" type="slidenum">
              <a:rPr lang="en-US"/>
              <a:pPr/>
              <a:t>17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24F40-10D2-514C-91F9-FECBF77B7CF3}" type="slidenum">
              <a:rPr lang="en-US"/>
              <a:pPr/>
              <a:t>19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056E3-2F6B-F64A-8EF6-E3D219FB84F7}" type="slidenum">
              <a:rPr lang="en-US"/>
              <a:pPr/>
              <a:t>20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B1BBD4-1D03-2D48-A019-DC23F8A8F555}" type="slidenum">
              <a:rPr lang="en-US"/>
              <a:pPr/>
              <a:t>25</a:t>
            </a:fld>
            <a:endParaRPr lang="en-US"/>
          </a:p>
        </p:txBody>
      </p:sp>
      <p:sp>
        <p:nvSpPr>
          <p:cNvPr id="104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20-11-17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9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20-11-17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1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20-11-17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3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73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04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5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05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77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71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86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7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20-11-17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" y="1600200"/>
            <a:ext cx="8686800" cy="48768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FC99B28-58C4-3E4E-AE86-EFA3884A8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3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94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75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3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20-11-17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8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20-11-17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8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20-11-17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20-11-17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3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20-11-17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5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20-11-17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0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DBBF-1DE4-0A45-AEA3-310E5E7CCC32}" type="datetimeFigureOut">
              <a:rPr lang="en-US" smtClean="0"/>
              <a:t>20-11-17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EDBBF-1DE4-0A45-AEA3-310E5E7CCC32}" type="datetimeFigureOut">
              <a:rPr lang="en-US" smtClean="0"/>
              <a:t>20-11-17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1421-B622-9144-970B-974BF037F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Word_97_-_2004_Document2.doc"/><Relationship Id="rId5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Microsoft_Word_97_-_2004_Document3.doc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Microsoft_Word_97_-_2004_Document4.doc"/><Relationship Id="rId5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Microsoft_Word_97_-_2004_Document5.doc"/><Relationship Id="rId5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0"/>
            <a:ext cx="2133600" cy="476250"/>
          </a:xfrm>
        </p:spPr>
        <p:txBody>
          <a:bodyPr/>
          <a:lstStyle/>
          <a:p>
            <a:fld id="{552B170D-D563-CC40-BB16-56308E84B418}" type="slidenum">
              <a:rPr lang="en-US"/>
              <a:pPr/>
              <a:t>10</a:t>
            </a:fld>
            <a:endParaRPr lang="en-US"/>
          </a:p>
        </p:txBody>
      </p:sp>
      <p:sp>
        <p:nvSpPr>
          <p:cNvPr id="1031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Structure </a:t>
            </a:r>
            <a:r>
              <a:rPr lang="en-US" dirty="0"/>
              <a:t>Definitions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err="1">
                <a:latin typeface="Lucida Console" charset="0"/>
              </a:rPr>
              <a:t>struct</a:t>
            </a:r>
            <a:r>
              <a:rPr lang="en-US" sz="2400" dirty="0"/>
              <a:t> information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</a:t>
            </a:r>
            <a:r>
              <a:rPr lang="en-US" sz="1800" dirty="0" err="1">
                <a:latin typeface="Lucida Console" charset="0"/>
              </a:rPr>
              <a:t>struct</a:t>
            </a:r>
            <a:r>
              <a:rPr lang="en-US" sz="2000" dirty="0"/>
              <a:t> cannot contain an instance of itself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Can contain a member that is a pointer to the same structure type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structure definition does not reserve space in memory 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Instead creates a new data type used to define structure variables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400" dirty="0"/>
              <a:t>Definitions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Defined like other variables:</a:t>
            </a:r>
          </a:p>
          <a:p>
            <a:pPr lvl="3">
              <a:lnSpc>
                <a:spcPct val="90000"/>
              </a:lnSpc>
            </a:pPr>
            <a:r>
              <a:rPr lang="en-US" sz="1600" dirty="0">
                <a:latin typeface="Lucida Console" charset="0"/>
              </a:rPr>
              <a:t>card </a:t>
            </a:r>
            <a:r>
              <a:rPr lang="en-US" sz="1600" dirty="0" err="1">
                <a:latin typeface="Lucida Console" charset="0"/>
              </a:rPr>
              <a:t>oneCard</a:t>
            </a:r>
            <a:r>
              <a:rPr lang="en-US" sz="1600" dirty="0">
                <a:latin typeface="Lucida Console" charset="0"/>
              </a:rPr>
              <a:t>, deck[ 52 ], *</a:t>
            </a:r>
            <a:r>
              <a:rPr lang="en-US" sz="1600" dirty="0" err="1">
                <a:latin typeface="Lucida Console" charset="0"/>
              </a:rPr>
              <a:t>cPtr</a:t>
            </a:r>
            <a:r>
              <a:rPr lang="en-US" sz="1600" dirty="0">
                <a:latin typeface="Lucida Console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Can use a comma separated list:</a:t>
            </a:r>
          </a:p>
          <a:p>
            <a:pPr marL="1371600" lvl="3" indent="0">
              <a:lnSpc>
                <a:spcPct val="90000"/>
              </a:lnSpc>
              <a:buNone/>
            </a:pPr>
            <a:r>
              <a:rPr lang="en-US" sz="1600" dirty="0" err="1">
                <a:latin typeface="Lucida Console" charset="0"/>
              </a:rPr>
              <a:t>struct</a:t>
            </a:r>
            <a:r>
              <a:rPr lang="en-US" sz="1600" dirty="0">
                <a:latin typeface="Lucida Console" charset="0"/>
              </a:rPr>
              <a:t> card {</a:t>
            </a:r>
          </a:p>
          <a:p>
            <a:pPr marL="1371600" lvl="3" indent="0">
              <a:lnSpc>
                <a:spcPct val="90000"/>
              </a:lnSpc>
              <a:buNone/>
            </a:pPr>
            <a:r>
              <a:rPr lang="en-US" sz="1600" dirty="0">
                <a:latin typeface="Lucida Console" charset="0"/>
              </a:rPr>
              <a:t>   char *face;</a:t>
            </a:r>
          </a:p>
          <a:p>
            <a:pPr marL="1371600" lvl="3" indent="0">
              <a:lnSpc>
                <a:spcPct val="90000"/>
              </a:lnSpc>
              <a:buNone/>
            </a:pPr>
            <a:r>
              <a:rPr lang="en-US" sz="1600" dirty="0">
                <a:latin typeface="Lucida Console" charset="0"/>
              </a:rPr>
              <a:t>   char *suit;</a:t>
            </a:r>
          </a:p>
          <a:p>
            <a:pPr marL="1371600" lvl="3" indent="0">
              <a:lnSpc>
                <a:spcPct val="90000"/>
              </a:lnSpc>
              <a:buNone/>
            </a:pPr>
            <a:r>
              <a:rPr lang="en-US" sz="1600" dirty="0">
                <a:latin typeface="Lucida Console" charset="0"/>
              </a:rPr>
              <a:t>} </a:t>
            </a:r>
            <a:r>
              <a:rPr lang="en-US" sz="1600" dirty="0" err="1">
                <a:latin typeface="Lucida Console" charset="0"/>
              </a:rPr>
              <a:t>oneCard</a:t>
            </a:r>
            <a:r>
              <a:rPr lang="en-US" sz="1600" dirty="0">
                <a:latin typeface="Lucida Console" charset="0"/>
              </a:rPr>
              <a:t>, deck[ 52 ], *</a:t>
            </a:r>
            <a:r>
              <a:rPr lang="en-US" sz="1600" dirty="0" err="1">
                <a:latin typeface="Lucida Console" charset="0"/>
              </a:rPr>
              <a:t>cPtr</a:t>
            </a:r>
            <a:r>
              <a:rPr lang="en-US" sz="1600" dirty="0">
                <a:latin typeface="Lucida Console" charset="0"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175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</a:t>
            </a:r>
            <a:r>
              <a:rPr lang="en-US" dirty="0"/>
              <a:t>Definitions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Valid Operations</a:t>
            </a:r>
          </a:p>
          <a:p>
            <a:pPr lvl="1"/>
            <a:r>
              <a:rPr lang="en-US"/>
              <a:t>Assigning a structure to a structure of the same type </a:t>
            </a:r>
          </a:p>
          <a:p>
            <a:pPr lvl="1"/>
            <a:r>
              <a:rPr lang="en-US"/>
              <a:t>Taking the address (</a:t>
            </a:r>
            <a:r>
              <a:rPr lang="en-US" b="1">
                <a:latin typeface="Courier New" charset="0"/>
              </a:rPr>
              <a:t>&amp;</a:t>
            </a:r>
            <a:r>
              <a:rPr lang="en-US"/>
              <a:t>) of a structure </a:t>
            </a:r>
          </a:p>
          <a:p>
            <a:pPr lvl="1"/>
            <a:r>
              <a:rPr lang="en-US"/>
              <a:t>Accessing the members of a structure </a:t>
            </a:r>
          </a:p>
          <a:p>
            <a:pPr lvl="1"/>
            <a:r>
              <a:rPr lang="en-US"/>
              <a:t>Using the </a:t>
            </a:r>
            <a:r>
              <a:rPr lang="en-US" b="1">
                <a:latin typeface="Courier New" charset="0"/>
              </a:rPr>
              <a:t>sizeof</a:t>
            </a:r>
            <a:r>
              <a:rPr lang="en-US"/>
              <a:t> operator to determine the size of a structure</a:t>
            </a:r>
          </a:p>
        </p:txBody>
      </p:sp>
    </p:spTree>
    <p:extLst>
      <p:ext uri="{BB962C8B-B14F-4D97-AF65-F5344CB8AC3E}">
        <p14:creationId xmlns:p14="http://schemas.microsoft.com/office/powerpoint/2010/main" val="303993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Verdana" charset="0"/>
              </a:rPr>
              <a:t>Structure Representation &amp; Size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3838" cy="13493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err="1">
                <a:latin typeface="Courier New" charset="0"/>
              </a:rPr>
              <a:t>sizeof</a:t>
            </a:r>
            <a:r>
              <a:rPr lang="en-US" sz="2000" dirty="0">
                <a:latin typeface="Courier New" charset="0"/>
              </a:rPr>
              <a:t>(</a:t>
            </a:r>
            <a:r>
              <a:rPr lang="en-US" sz="2000" dirty="0" err="1">
                <a:latin typeface="Courier New" charset="0"/>
              </a:rPr>
              <a:t>struct</a:t>
            </a:r>
            <a:r>
              <a:rPr lang="en-US" sz="2000" dirty="0">
                <a:latin typeface="Courier New" charset="0"/>
              </a:rPr>
              <a:t> …)</a:t>
            </a:r>
            <a:r>
              <a:rPr lang="en-US" sz="2000" dirty="0">
                <a:latin typeface="Verdana" charset="0"/>
              </a:rPr>
              <a:t> =</a:t>
            </a:r>
          </a:p>
          <a:p>
            <a:pPr marL="0" indent="0" eaLnBrk="1" hangingPunct="1">
              <a:buNone/>
            </a:pPr>
            <a:r>
              <a:rPr lang="en-US" sz="1800" dirty="0">
                <a:latin typeface="Verdana" charset="0"/>
              </a:rPr>
              <a:t>	sum of </a:t>
            </a:r>
            <a:r>
              <a:rPr lang="en-US" sz="1800" dirty="0" err="1">
                <a:latin typeface="Courier New" charset="0"/>
              </a:rPr>
              <a:t>sizeof</a:t>
            </a:r>
            <a:r>
              <a:rPr lang="en-US" sz="1800" dirty="0">
                <a:latin typeface="Courier New" charset="0"/>
              </a:rPr>
              <a:t>(</a:t>
            </a:r>
            <a:r>
              <a:rPr lang="en-US" sz="1800" dirty="0">
                <a:latin typeface="Verdana" charset="0"/>
              </a:rPr>
              <a:t>field</a:t>
            </a:r>
            <a:r>
              <a:rPr lang="en-US" sz="1800" dirty="0">
                <a:latin typeface="Courier New" charset="0"/>
              </a:rPr>
              <a:t>)</a:t>
            </a:r>
          </a:p>
          <a:p>
            <a:pPr marL="0" indent="0" eaLnBrk="1" hangingPunct="1">
              <a:buNone/>
            </a:pPr>
            <a:r>
              <a:rPr lang="en-US" sz="1800" dirty="0">
                <a:latin typeface="Verdana" charset="0"/>
              </a:rPr>
              <a:t>+	alignment padding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Verdana" charset="0"/>
                <a:ea typeface="Arial" charset="0"/>
                <a:cs typeface="Arial" charset="0"/>
              </a:rPr>
              <a:t>Processor- and compiler-specific</a:t>
            </a:r>
          </a:p>
        </p:txBody>
      </p:sp>
      <p:grpSp>
        <p:nvGrpSpPr>
          <p:cNvPr id="19462" name="Group 4"/>
          <p:cNvGrpSpPr>
            <a:grpSpLocks/>
          </p:cNvGrpSpPr>
          <p:nvPr/>
        </p:nvGrpSpPr>
        <p:grpSpPr bwMode="auto">
          <a:xfrm>
            <a:off x="1524000" y="4876800"/>
            <a:ext cx="6096000" cy="771525"/>
            <a:chOff x="960" y="3024"/>
            <a:chExt cx="3840" cy="486"/>
          </a:xfrm>
        </p:grpSpPr>
        <p:grpSp>
          <p:nvGrpSpPr>
            <p:cNvPr id="19465" name="Group 5"/>
            <p:cNvGrpSpPr>
              <a:grpSpLocks/>
            </p:cNvGrpSpPr>
            <p:nvPr/>
          </p:nvGrpSpPr>
          <p:grpSpPr bwMode="auto">
            <a:xfrm>
              <a:off x="960" y="3216"/>
              <a:ext cx="3840" cy="294"/>
              <a:chOff x="1104" y="3408"/>
              <a:chExt cx="3840" cy="294"/>
            </a:xfrm>
          </p:grpSpPr>
          <p:sp>
            <p:nvSpPr>
              <p:cNvPr id="19475" name="Text Box 6"/>
              <p:cNvSpPr txBox="1">
                <a:spLocks noChangeArrowheads="1"/>
              </p:cNvSpPr>
              <p:nvPr/>
            </p:nvSpPr>
            <p:spPr bwMode="auto">
              <a:xfrm>
                <a:off x="158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b="1">
                    <a:latin typeface="Courier New" charset="0"/>
                  </a:rPr>
                  <a:t>62</a:t>
                </a:r>
              </a:p>
            </p:txBody>
          </p:sp>
          <p:sp>
            <p:nvSpPr>
              <p:cNvPr id="19476" name="Text Box 7"/>
              <p:cNvSpPr txBox="1">
                <a:spLocks noChangeArrowheads="1"/>
              </p:cNvSpPr>
              <p:nvPr/>
            </p:nvSpPr>
            <p:spPr bwMode="auto">
              <a:xfrm>
                <a:off x="110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b="1">
                    <a:latin typeface="Courier New" charset="0"/>
                  </a:rPr>
                  <a:t>61</a:t>
                </a:r>
              </a:p>
            </p:txBody>
          </p:sp>
          <p:sp>
            <p:nvSpPr>
              <p:cNvPr id="19477" name="Text Box 8"/>
              <p:cNvSpPr txBox="1">
                <a:spLocks noChangeArrowheads="1"/>
              </p:cNvSpPr>
              <p:nvPr/>
            </p:nvSpPr>
            <p:spPr bwMode="auto">
              <a:xfrm>
                <a:off x="2064" y="3408"/>
                <a:ext cx="48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19478" name="Text Box 9"/>
              <p:cNvSpPr txBox="1">
                <a:spLocks noChangeArrowheads="1"/>
              </p:cNvSpPr>
              <p:nvPr/>
            </p:nvSpPr>
            <p:spPr bwMode="auto">
              <a:xfrm>
                <a:off x="2544" y="3408"/>
                <a:ext cx="48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>
                  <a:latin typeface="Courier New" charset="0"/>
                </a:endParaRPr>
              </a:p>
            </p:txBody>
          </p:sp>
          <p:sp>
            <p:nvSpPr>
              <p:cNvPr id="19479" name="Text Box 10"/>
              <p:cNvSpPr txBox="1">
                <a:spLocks noChangeArrowheads="1"/>
              </p:cNvSpPr>
              <p:nvPr/>
            </p:nvSpPr>
            <p:spPr bwMode="auto">
              <a:xfrm>
                <a:off x="302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b="1">
                    <a:latin typeface="Courier New" charset="0"/>
                  </a:rPr>
                  <a:t>EF</a:t>
                </a:r>
              </a:p>
            </p:txBody>
          </p:sp>
          <p:sp>
            <p:nvSpPr>
              <p:cNvPr id="19480" name="Text Box 11"/>
              <p:cNvSpPr txBox="1">
                <a:spLocks noChangeArrowheads="1"/>
              </p:cNvSpPr>
              <p:nvPr/>
            </p:nvSpPr>
            <p:spPr bwMode="auto">
              <a:xfrm>
                <a:off x="350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b="1">
                    <a:latin typeface="Courier New" charset="0"/>
                  </a:rPr>
                  <a:t>BE</a:t>
                </a:r>
              </a:p>
            </p:txBody>
          </p:sp>
          <p:sp>
            <p:nvSpPr>
              <p:cNvPr id="19481" name="Text Box 12"/>
              <p:cNvSpPr txBox="1">
                <a:spLocks noChangeArrowheads="1"/>
              </p:cNvSpPr>
              <p:nvPr/>
            </p:nvSpPr>
            <p:spPr bwMode="auto">
              <a:xfrm>
                <a:off x="398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b="1">
                    <a:latin typeface="Courier New" charset="0"/>
                  </a:rPr>
                  <a:t>AD</a:t>
                </a:r>
              </a:p>
            </p:txBody>
          </p:sp>
          <p:sp>
            <p:nvSpPr>
              <p:cNvPr id="19482" name="Text Box 13"/>
              <p:cNvSpPr txBox="1">
                <a:spLocks noChangeArrowheads="1"/>
              </p:cNvSpPr>
              <p:nvPr/>
            </p:nvSpPr>
            <p:spPr bwMode="auto">
              <a:xfrm>
                <a:off x="446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b="1">
                    <a:latin typeface="Courier New" charset="0"/>
                  </a:rPr>
                  <a:t>DE</a:t>
                </a:r>
              </a:p>
            </p:txBody>
          </p:sp>
        </p:grpSp>
        <p:sp>
          <p:nvSpPr>
            <p:cNvPr id="19466" name="Line 14"/>
            <p:cNvSpPr>
              <a:spLocks noChangeShapeType="1"/>
            </p:cNvSpPr>
            <p:nvPr/>
          </p:nvSpPr>
          <p:spPr bwMode="auto">
            <a:xfrm>
              <a:off x="96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Line 15"/>
            <p:cNvSpPr>
              <a:spLocks noChangeShapeType="1"/>
            </p:cNvSpPr>
            <p:nvPr/>
          </p:nvSpPr>
          <p:spPr bwMode="auto">
            <a:xfrm>
              <a:off x="144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Line 16"/>
            <p:cNvSpPr>
              <a:spLocks noChangeShapeType="1"/>
            </p:cNvSpPr>
            <p:nvPr/>
          </p:nvSpPr>
          <p:spPr bwMode="auto">
            <a:xfrm>
              <a:off x="192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17"/>
            <p:cNvSpPr>
              <a:spLocks noChangeShapeType="1"/>
            </p:cNvSpPr>
            <p:nvPr/>
          </p:nvSpPr>
          <p:spPr bwMode="auto">
            <a:xfrm>
              <a:off x="288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18"/>
            <p:cNvSpPr>
              <a:spLocks noChangeShapeType="1"/>
            </p:cNvSpPr>
            <p:nvPr/>
          </p:nvSpPr>
          <p:spPr bwMode="auto">
            <a:xfrm>
              <a:off x="480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Text Box 19"/>
            <p:cNvSpPr txBox="1">
              <a:spLocks noChangeArrowheads="1"/>
            </p:cNvSpPr>
            <p:nvPr/>
          </p:nvSpPr>
          <p:spPr bwMode="auto">
            <a:xfrm>
              <a:off x="1056" y="3024"/>
              <a:ext cx="2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latin typeface="Courier New" charset="0"/>
                </a:rPr>
                <a:t>c1</a:t>
              </a:r>
            </a:p>
          </p:txBody>
        </p:sp>
        <p:sp>
          <p:nvSpPr>
            <p:cNvPr id="19472" name="Text Box 20"/>
            <p:cNvSpPr txBox="1">
              <a:spLocks noChangeArrowheads="1"/>
            </p:cNvSpPr>
            <p:nvPr/>
          </p:nvSpPr>
          <p:spPr bwMode="auto">
            <a:xfrm>
              <a:off x="1536" y="3024"/>
              <a:ext cx="2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latin typeface="Courier New" charset="0"/>
                </a:rPr>
                <a:t>c2</a:t>
              </a:r>
            </a:p>
          </p:txBody>
        </p:sp>
        <p:sp>
          <p:nvSpPr>
            <p:cNvPr id="19473" name="Text Box 21"/>
            <p:cNvSpPr txBox="1">
              <a:spLocks noChangeArrowheads="1"/>
            </p:cNvSpPr>
            <p:nvPr/>
          </p:nvSpPr>
          <p:spPr bwMode="auto">
            <a:xfrm>
              <a:off x="3696" y="3024"/>
              <a:ext cx="1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latin typeface="Courier New" charset="0"/>
                </a:rPr>
                <a:t>i</a:t>
              </a:r>
            </a:p>
          </p:txBody>
        </p:sp>
        <p:sp>
          <p:nvSpPr>
            <p:cNvPr id="19474" name="Text Box 22"/>
            <p:cNvSpPr txBox="1">
              <a:spLocks noChangeArrowheads="1"/>
            </p:cNvSpPr>
            <p:nvPr/>
          </p:nvSpPr>
          <p:spPr bwMode="auto">
            <a:xfrm>
              <a:off x="2160" y="3024"/>
              <a:ext cx="5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Tahoma" charset="0"/>
                </a:rPr>
                <a:t>padding</a:t>
              </a:r>
            </a:p>
          </p:txBody>
        </p:sp>
      </p:grpSp>
      <p:sp>
        <p:nvSpPr>
          <p:cNvPr id="19463" name="Text Box 23"/>
          <p:cNvSpPr txBox="1">
            <a:spLocks noChangeArrowheads="1"/>
          </p:cNvSpPr>
          <p:nvPr/>
        </p:nvSpPr>
        <p:spPr bwMode="auto">
          <a:xfrm>
            <a:off x="5181600" y="1651000"/>
            <a:ext cx="2638425" cy="269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struct CharCharInt {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char  c1;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char  c2;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int   i;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} foo;</a:t>
            </a:r>
          </a:p>
          <a:p>
            <a:pPr>
              <a:spcBef>
                <a:spcPct val="20000"/>
              </a:spcBef>
            </a:pPr>
            <a:endParaRPr lang="en-US" sz="1600" b="1">
              <a:latin typeface="Courier New" charset="0"/>
            </a:endParaRP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foo.c1 = ’a’;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foo.c2 = ’b’;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foo.i  = 0xDEADBEEF;</a:t>
            </a:r>
            <a:endParaRPr lang="en-US" sz="2800" b="1" u="sng">
              <a:latin typeface="Courier New" charset="0"/>
            </a:endParaRPr>
          </a:p>
        </p:txBody>
      </p:sp>
      <p:sp>
        <p:nvSpPr>
          <p:cNvPr id="19464" name="Text Box 24"/>
          <p:cNvSpPr txBox="1">
            <a:spLocks noChangeArrowheads="1"/>
          </p:cNvSpPr>
          <p:nvPr/>
        </p:nvSpPr>
        <p:spPr bwMode="auto">
          <a:xfrm>
            <a:off x="4114800" y="5791200"/>
            <a:ext cx="400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x86 uses “little-endian”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77046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Nested structs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1905000"/>
          </a:xfrm>
        </p:spPr>
        <p:txBody>
          <a:bodyPr/>
          <a:lstStyle/>
          <a:p>
            <a:pPr eaLnBrk="1" hangingPunct="1"/>
            <a:r>
              <a:rPr lang="en-US" sz="2400">
                <a:latin typeface="Times New Roman" charset="0"/>
              </a:rPr>
              <a:t>In order to provide modularity, it is common to use already-defined structs as members of additional structs</a:t>
            </a:r>
          </a:p>
          <a:p>
            <a:pPr eaLnBrk="1" hangingPunct="1"/>
            <a:r>
              <a:rPr lang="en-US" sz="2400">
                <a:latin typeface="Times New Roman" charset="0"/>
              </a:rPr>
              <a:t>Recall our point struct, now we want to create a rectangle struct </a:t>
            </a:r>
          </a:p>
          <a:p>
            <a:pPr lvl="1" eaLnBrk="1" hangingPunct="1"/>
            <a:r>
              <a:rPr lang="en-US" sz="2000">
                <a:latin typeface="Times New Roman" charset="0"/>
              </a:rPr>
              <a:t>the rectangle is defined by its upper left and lower right points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657600" y="3276600"/>
            <a:ext cx="529907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 Now consider the following</a:t>
            </a:r>
          </a:p>
          <a:p>
            <a:pPr eaLnBrk="1" hangingPunct="1"/>
            <a:r>
              <a:rPr lang="en-US" sz="1800"/>
              <a:t>    struct rectangle r, *rp;</a:t>
            </a:r>
          </a:p>
          <a:p>
            <a:pPr eaLnBrk="1" hangingPunct="1"/>
            <a:r>
              <a:rPr lang="en-US" sz="1800"/>
              <a:t>    rp = &amp;r;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 Then the following are all equivalent</a:t>
            </a:r>
          </a:p>
          <a:p>
            <a:pPr eaLnBrk="1" hangingPunct="1"/>
            <a:r>
              <a:rPr lang="en-US" sz="1800"/>
              <a:t>    r.pt1.x</a:t>
            </a:r>
          </a:p>
          <a:p>
            <a:pPr eaLnBrk="1" hangingPunct="1"/>
            <a:r>
              <a:rPr lang="en-US" sz="1800"/>
              <a:t>    rp-&gt;pt1.x</a:t>
            </a:r>
          </a:p>
          <a:p>
            <a:pPr eaLnBrk="1" hangingPunct="1"/>
            <a:r>
              <a:rPr lang="en-US" sz="1800"/>
              <a:t>    (r.pt1).x</a:t>
            </a:r>
          </a:p>
          <a:p>
            <a:pPr eaLnBrk="1" hangingPunct="1"/>
            <a:r>
              <a:rPr lang="en-US" sz="1800"/>
              <a:t>    (rp-&gt;pt1).x</a:t>
            </a:r>
          </a:p>
          <a:p>
            <a:pPr eaLnBrk="1" hangingPunct="1"/>
            <a:r>
              <a:rPr lang="en-US" sz="1800"/>
              <a:t>But not rp-&gt;pt1-&gt;x (since pt1 is not a pointer to a point)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62000" y="2743200"/>
            <a:ext cx="22606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 struct point {</a:t>
            </a:r>
          </a:p>
          <a:p>
            <a:pPr eaLnBrk="1" hangingPunct="1"/>
            <a:r>
              <a:rPr lang="en-US" sz="1800"/>
              <a:t>      int x;</a:t>
            </a:r>
          </a:p>
          <a:p>
            <a:pPr eaLnBrk="1" hangingPunct="1"/>
            <a:r>
              <a:rPr lang="en-US" sz="1800"/>
              <a:t>      int y; </a:t>
            </a:r>
          </a:p>
          <a:p>
            <a:pPr eaLnBrk="1" hangingPunct="1"/>
            <a:r>
              <a:rPr lang="en-US" sz="1800"/>
              <a:t>  }</a:t>
            </a:r>
          </a:p>
          <a:p>
            <a:pPr eaLnBrk="1" hangingPunct="1"/>
            <a:r>
              <a:rPr lang="en-US" sz="1800"/>
              <a:t> struct rectangle {</a:t>
            </a:r>
          </a:p>
          <a:p>
            <a:pPr eaLnBrk="1" hangingPunct="1"/>
            <a:r>
              <a:rPr lang="en-US" sz="1800"/>
              <a:t>      struct point pt1;</a:t>
            </a:r>
          </a:p>
          <a:p>
            <a:pPr eaLnBrk="1" hangingPunct="1"/>
            <a:r>
              <a:rPr lang="en-US" sz="1800"/>
              <a:t>      struct point pt2;</a:t>
            </a:r>
          </a:p>
          <a:p>
            <a:pPr eaLnBrk="1" hangingPunct="1"/>
            <a:r>
              <a:rPr lang="en-US" sz="1800"/>
              <a:t> }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If we have </a:t>
            </a:r>
          </a:p>
          <a:p>
            <a:pPr eaLnBrk="1" hangingPunct="1"/>
            <a:r>
              <a:rPr lang="en-US" sz="1800"/>
              <a:t>   struct rectangle r;</a:t>
            </a:r>
          </a:p>
          <a:p>
            <a:pPr eaLnBrk="1" hangingPunct="1"/>
            <a:r>
              <a:rPr lang="en-US" sz="1800"/>
              <a:t>Then we can reference</a:t>
            </a:r>
          </a:p>
          <a:p>
            <a:pPr eaLnBrk="1" hangingPunct="1"/>
            <a:r>
              <a:rPr lang="en-US" sz="1800"/>
              <a:t>    r.pt1.x, r.pt1.y, </a:t>
            </a:r>
          </a:p>
          <a:p>
            <a:pPr eaLnBrk="1" hangingPunct="1"/>
            <a:r>
              <a:rPr lang="en-US" sz="1800"/>
              <a:t>    r.pt2.x and r.pt2.y</a:t>
            </a:r>
          </a:p>
        </p:txBody>
      </p:sp>
    </p:spTree>
    <p:extLst>
      <p:ext uri="{BB962C8B-B14F-4D97-AF65-F5344CB8AC3E}">
        <p14:creationId xmlns:p14="http://schemas.microsoft.com/office/powerpoint/2010/main" val="65055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Bookman Old Style" charset="0"/>
              </a:rPr>
              <a:t>Recursively defined structures</a:t>
            </a:r>
          </a:p>
        </p:txBody>
      </p:sp>
      <p:sp>
        <p:nvSpPr>
          <p:cNvPr id="1331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Obviously, you can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>
                <a:latin typeface="Gill Sans MT" charset="0"/>
              </a:rPr>
              <a:t>t have a structure that contains an instance of itself as a member – such a data item would be infinitely large</a:t>
            </a:r>
          </a:p>
          <a:p>
            <a:r>
              <a:rPr lang="en-US">
                <a:latin typeface="Gill Sans MT" charset="0"/>
              </a:rPr>
              <a:t>But within a structure you can </a:t>
            </a:r>
            <a:r>
              <a:rPr lang="en-US" i="1">
                <a:latin typeface="Gill Sans MT" charset="0"/>
              </a:rPr>
              <a:t>refer</a:t>
            </a:r>
            <a:r>
              <a:rPr lang="en-US">
                <a:latin typeface="Gill Sans MT" charset="0"/>
              </a:rPr>
              <a:t> to structures of the same type, via pointers</a:t>
            </a:r>
          </a:p>
          <a:p>
            <a:pPr>
              <a:buFont typeface="Wingdings 3" charset="0"/>
              <a:buNone/>
            </a:pPr>
            <a:r>
              <a:rPr lang="en-US" sz="2000">
                <a:latin typeface="Lucida Console" charset="0"/>
              </a:rPr>
              <a:t>struct TREENODE {</a:t>
            </a:r>
          </a:p>
          <a:p>
            <a:pPr>
              <a:buFont typeface="Wingdings 3" charset="0"/>
              <a:buNone/>
            </a:pPr>
            <a:r>
              <a:rPr lang="en-US" sz="2000">
                <a:latin typeface="Lucida Console" charset="0"/>
              </a:rPr>
              <a:t>  char *label;</a:t>
            </a:r>
          </a:p>
          <a:p>
            <a:pPr>
              <a:buFont typeface="Wingdings 3" charset="0"/>
              <a:buNone/>
            </a:pPr>
            <a:r>
              <a:rPr lang="en-US" sz="2000">
                <a:latin typeface="Lucida Console" charset="0"/>
              </a:rPr>
              <a:t>  struct TREENODE *leftchild, *rightchild;</a:t>
            </a:r>
          </a:p>
          <a:p>
            <a:pPr>
              <a:buFont typeface="Wingdings 3" charset="0"/>
              <a:buNone/>
            </a:pPr>
            <a:r>
              <a:rPr lang="en-US" sz="2000">
                <a:latin typeface="Lucida Consol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131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Bookman Old Style" charset="0"/>
              </a:rPr>
              <a:t>Recursively defined structures</a:t>
            </a:r>
          </a:p>
        </p:txBody>
      </p:sp>
      <p:sp>
        <p:nvSpPr>
          <p:cNvPr id="1434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Gill Sans MT" charset="0"/>
              </a:rPr>
              <a:t>When two structures refer to each other, one must be declared in incomplete (prototype) fashion</a:t>
            </a:r>
          </a:p>
          <a:p>
            <a:pPr>
              <a:buFont typeface="Wingdings 3" charset="0"/>
              <a:buNone/>
            </a:pPr>
            <a:r>
              <a:rPr lang="en-US" sz="2000">
                <a:latin typeface="Lucida Console" charset="0"/>
              </a:rPr>
              <a:t>struct HUMAN;</a:t>
            </a:r>
          </a:p>
          <a:p>
            <a:pPr>
              <a:buFont typeface="Wingdings 3" charset="0"/>
              <a:buNone/>
            </a:pPr>
            <a:r>
              <a:rPr lang="en-US" sz="2000">
                <a:latin typeface="Lucida Console" charset="0"/>
              </a:rPr>
              <a:t>struct PET {</a:t>
            </a:r>
          </a:p>
          <a:p>
            <a:pPr>
              <a:buFont typeface="Wingdings 3" charset="0"/>
              <a:buNone/>
            </a:pPr>
            <a:r>
              <a:rPr lang="en-US" sz="2000">
                <a:latin typeface="Lucida Console" charset="0"/>
              </a:rPr>
              <a:t>  char name[NAME_LIMIT];</a:t>
            </a:r>
          </a:p>
          <a:p>
            <a:pPr>
              <a:buFont typeface="Wingdings 3" charset="0"/>
              <a:buNone/>
            </a:pPr>
            <a:r>
              <a:rPr lang="en-US" sz="2000">
                <a:latin typeface="Lucida Console" charset="0"/>
              </a:rPr>
              <a:t>  char species[NAME_LIMIT];</a:t>
            </a:r>
          </a:p>
          <a:p>
            <a:pPr>
              <a:buFont typeface="Wingdings 3" charset="0"/>
              <a:buNone/>
            </a:pPr>
            <a:r>
              <a:rPr lang="en-US" sz="2000">
                <a:latin typeface="Lucida Console" charset="0"/>
              </a:rPr>
              <a:t>  struct HUMAN *owner;</a:t>
            </a:r>
          </a:p>
          <a:p>
            <a:pPr>
              <a:buFont typeface="Wingdings 3" charset="0"/>
              <a:buNone/>
            </a:pPr>
            <a:r>
              <a:rPr lang="en-US" sz="2000">
                <a:latin typeface="Lucida Console" charset="0"/>
              </a:rPr>
              <a:t>} fido = {″Fido″, ″Canis lupus familiaris″};</a:t>
            </a:r>
          </a:p>
          <a:p>
            <a:pPr>
              <a:buFont typeface="Wingdings 3" charset="0"/>
              <a:buNone/>
            </a:pPr>
            <a:r>
              <a:rPr lang="en-US" sz="2000">
                <a:latin typeface="Lucida Console" charset="0"/>
              </a:rPr>
              <a:t>struct HUMAN {</a:t>
            </a:r>
          </a:p>
          <a:p>
            <a:pPr>
              <a:buFont typeface="Wingdings 3" charset="0"/>
              <a:buNone/>
            </a:pPr>
            <a:r>
              <a:rPr lang="en-US" sz="2000">
                <a:latin typeface="Lucida Console" charset="0"/>
              </a:rPr>
              <a:t>  char name[NAME_LIMIT];</a:t>
            </a:r>
          </a:p>
          <a:p>
            <a:pPr>
              <a:buFont typeface="Wingdings 3" charset="0"/>
              <a:buNone/>
            </a:pPr>
            <a:r>
              <a:rPr lang="en-US" sz="2000">
                <a:latin typeface="Lucida Console" charset="0"/>
              </a:rPr>
              <a:t>  struct PET pets[PET_LIMIT];</a:t>
            </a:r>
          </a:p>
          <a:p>
            <a:pPr>
              <a:buFont typeface="Wingdings 3" charset="0"/>
              <a:buNone/>
            </a:pPr>
            <a:r>
              <a:rPr lang="en-US" sz="2000">
                <a:latin typeface="Lucida Console" charset="0"/>
              </a:rPr>
              <a:t>} sam = {″Sam″, {fido}};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4953000" y="4876800"/>
            <a:ext cx="3886200" cy="1066800"/>
          </a:xfrm>
          <a:prstGeom prst="borderCallout1">
            <a:avLst>
              <a:gd name="adj1" fmla="val 840"/>
              <a:gd name="adj2" fmla="val 40833"/>
              <a:gd name="adj3" fmla="val -55091"/>
              <a:gd name="adj4" fmla="val 4981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Gill Sans MT" charset="0"/>
                <a:ea typeface="ＭＳ Ｐゴシック" charset="0"/>
              </a:rPr>
              <a:t>We can</a:t>
            </a:r>
            <a:r>
              <a:rPr lang="ja-JP" altLang="en-US" dirty="0">
                <a:solidFill>
                  <a:srgbClr val="FFFFFF"/>
                </a:solidFill>
                <a:latin typeface="Gill Sans MT" charset="0"/>
                <a:ea typeface="ＭＳ Ｐゴシック" charset="0"/>
              </a:rPr>
              <a:t>’</a:t>
            </a:r>
            <a:r>
              <a:rPr lang="en-US" dirty="0">
                <a:solidFill>
                  <a:srgbClr val="FFFFFF"/>
                </a:solidFill>
                <a:latin typeface="Gill Sans MT" charset="0"/>
                <a:ea typeface="ＭＳ Ｐゴシック" charset="0"/>
              </a:rPr>
              <a:t>t initialize the </a:t>
            </a:r>
            <a:r>
              <a:rPr lang="en-US" sz="2000" dirty="0">
                <a:solidFill>
                  <a:srgbClr val="FFFFFF"/>
                </a:solidFill>
                <a:latin typeface="Lucida Console" charset="0"/>
                <a:ea typeface="ＭＳ Ｐゴシック" charset="0"/>
              </a:rPr>
              <a:t>owner</a:t>
            </a:r>
            <a:r>
              <a:rPr lang="en-US" dirty="0">
                <a:solidFill>
                  <a:srgbClr val="FFFFFF"/>
                </a:solidFill>
                <a:latin typeface="Gill Sans MT" charset="0"/>
                <a:ea typeface="ＭＳ Ｐゴシック" charset="0"/>
              </a:rPr>
              <a:t> member at this point,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Gill Sans MT" charset="0"/>
                <a:ea typeface="ＭＳ Ｐゴシック" charset="0"/>
              </a:rPr>
              <a:t>since it </a:t>
            </a:r>
            <a:r>
              <a:rPr lang="en-US" dirty="0" err="1">
                <a:solidFill>
                  <a:srgbClr val="FFFFFF"/>
                </a:solidFill>
                <a:latin typeface="Gill Sans MT" charset="0"/>
                <a:ea typeface="ＭＳ Ｐゴシック" charset="0"/>
              </a:rPr>
              <a:t>hasn</a:t>
            </a:r>
            <a:r>
              <a:rPr lang="ja-JP" altLang="en-US" dirty="0">
                <a:solidFill>
                  <a:srgbClr val="FFFFFF"/>
                </a:solidFill>
                <a:latin typeface="Gill Sans MT" charset="0"/>
                <a:ea typeface="ＭＳ Ｐゴシック" charset="0"/>
              </a:rPr>
              <a:t>’</a:t>
            </a:r>
            <a:r>
              <a:rPr lang="en-US" dirty="0">
                <a:solidFill>
                  <a:srgbClr val="FFFFFF"/>
                </a:solidFill>
                <a:latin typeface="Gill Sans MT" charset="0"/>
                <a:ea typeface="ＭＳ Ｐゴシック" charset="0"/>
              </a:rPr>
              <a:t>t been declared yet</a:t>
            </a:r>
          </a:p>
        </p:txBody>
      </p:sp>
    </p:spTree>
    <p:extLst>
      <p:ext uri="{BB962C8B-B14F-4D97-AF65-F5344CB8AC3E}">
        <p14:creationId xmlns:p14="http://schemas.microsoft.com/office/powerpoint/2010/main" val="102147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0"/>
            <a:ext cx="2133600" cy="476250"/>
          </a:xfrm>
        </p:spPr>
        <p:txBody>
          <a:bodyPr/>
          <a:lstStyle/>
          <a:p>
            <a:fld id="{247AA2CA-4629-E642-A2C3-FAE350778042}" type="slidenum">
              <a:rPr lang="en-US"/>
              <a:pPr/>
              <a:t>16</a:t>
            </a:fld>
            <a:endParaRPr lang="en-US"/>
          </a:p>
        </p:txBody>
      </p:sp>
      <p:sp>
        <p:nvSpPr>
          <p:cNvPr id="1035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Initializing </a:t>
            </a:r>
            <a:r>
              <a:rPr lang="en-US" dirty="0"/>
              <a:t>Structures</a:t>
            </a:r>
          </a:p>
        </p:txBody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105400"/>
          </a:xfrm>
        </p:spPr>
        <p:txBody>
          <a:bodyPr/>
          <a:lstStyle/>
          <a:p>
            <a:r>
              <a:rPr lang="en-US" sz="2400"/>
              <a:t>Initializer lists</a:t>
            </a:r>
          </a:p>
          <a:p>
            <a:pPr lvl="1"/>
            <a:r>
              <a:rPr lang="en-US" sz="2400"/>
              <a:t>Example:</a:t>
            </a:r>
          </a:p>
          <a:p>
            <a:pPr lvl="2">
              <a:buFont typeface="Arial" charset="0"/>
              <a:buNone/>
            </a:pPr>
            <a:r>
              <a:rPr lang="en-US" sz="1800">
                <a:latin typeface="Lucida Console" charset="0"/>
              </a:rPr>
              <a:t>card oneCard = { "Three", "Hearts" };</a:t>
            </a:r>
          </a:p>
          <a:p>
            <a:pPr lvl="2">
              <a:buFont typeface="Arial" charset="0"/>
              <a:buNone/>
            </a:pPr>
            <a:endParaRPr lang="en-US" sz="1800">
              <a:latin typeface="Lucida Console" charset="0"/>
            </a:endParaRPr>
          </a:p>
          <a:p>
            <a:r>
              <a:rPr lang="en-US" sz="2400"/>
              <a:t>Assignment statements</a:t>
            </a:r>
          </a:p>
          <a:p>
            <a:pPr lvl="1"/>
            <a:r>
              <a:rPr lang="en-US" sz="2400"/>
              <a:t>Example:</a:t>
            </a:r>
          </a:p>
          <a:p>
            <a:pPr lvl="2">
              <a:buFont typeface="Arial" charset="0"/>
              <a:buNone/>
            </a:pPr>
            <a:r>
              <a:rPr lang="en-US" sz="1800">
                <a:latin typeface="Lucida Console" charset="0"/>
              </a:rPr>
              <a:t>card threeHearts = oneCard;</a:t>
            </a:r>
          </a:p>
          <a:p>
            <a:pPr lvl="2">
              <a:buFont typeface="Arial" charset="0"/>
              <a:buNone/>
            </a:pPr>
            <a:endParaRPr lang="en-US" sz="1800">
              <a:latin typeface="Lucida Console" charset="0"/>
            </a:endParaRPr>
          </a:p>
          <a:p>
            <a:pPr lvl="1"/>
            <a:r>
              <a:rPr lang="en-US" sz="2400"/>
              <a:t>Could also define and initialize </a:t>
            </a:r>
            <a:r>
              <a:rPr lang="en-US">
                <a:latin typeface="Lucida Console" charset="0"/>
              </a:rPr>
              <a:t>threeHearts</a:t>
            </a:r>
            <a:r>
              <a:rPr lang="en-US" sz="2400"/>
              <a:t> as follows:</a:t>
            </a:r>
          </a:p>
          <a:p>
            <a:pPr lvl="2">
              <a:buFont typeface="Arial" charset="0"/>
              <a:buNone/>
            </a:pPr>
            <a:r>
              <a:rPr lang="en-US" sz="1800">
                <a:latin typeface="Lucida Console" charset="0"/>
              </a:rPr>
              <a:t>card threeHearts;</a:t>
            </a:r>
          </a:p>
          <a:p>
            <a:pPr lvl="2">
              <a:buFont typeface="Arial" charset="0"/>
              <a:buNone/>
            </a:pPr>
            <a:r>
              <a:rPr lang="en-US" sz="1800">
                <a:latin typeface="Lucida Console" charset="0"/>
              </a:rPr>
              <a:t>threeHearts.face =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>
                <a:latin typeface="Lucida Console" charset="0"/>
              </a:rPr>
              <a:t>Three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>
                <a:latin typeface="Lucida Console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sz="1800">
                <a:latin typeface="Lucida Console" charset="0"/>
              </a:rPr>
              <a:t>threeHearts.suit =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>
                <a:latin typeface="Lucida Console" charset="0"/>
              </a:rPr>
              <a:t>Hearts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>
                <a:latin typeface="Lucida Console" charset="0"/>
              </a:rPr>
              <a:t>;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1689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Accessing </a:t>
            </a:r>
            <a:r>
              <a:rPr lang="en-US" sz="3200" dirty="0"/>
              <a:t>Members of Structures</a:t>
            </a:r>
          </a:p>
        </p:txBody>
      </p:sp>
      <p:sp>
        <p:nvSpPr>
          <p:cNvPr id="1036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Accessing structure members</a:t>
            </a:r>
          </a:p>
          <a:p>
            <a:pPr lvl="1"/>
            <a:r>
              <a:rPr lang="en-US" dirty="0"/>
              <a:t>Dot operator (</a:t>
            </a:r>
            <a:r>
              <a:rPr lang="en-US" b="0" dirty="0">
                <a:latin typeface="Courier New" charset="0"/>
              </a:rPr>
              <a:t>.</a:t>
            </a:r>
            <a:r>
              <a:rPr lang="en-US" dirty="0"/>
              <a:t>) used with structure variables</a:t>
            </a:r>
          </a:p>
          <a:p>
            <a:pPr lvl="2">
              <a:buFont typeface="Arial" charset="0"/>
              <a:buNone/>
            </a:pPr>
            <a:r>
              <a:rPr lang="en-US" sz="1800" dirty="0">
                <a:solidFill>
                  <a:schemeClr val="accent2"/>
                </a:solidFill>
                <a:latin typeface="Lucida Console" charset="0"/>
              </a:rPr>
              <a:t>card </a:t>
            </a:r>
            <a:r>
              <a:rPr lang="en-US" sz="1800" dirty="0" err="1">
                <a:solidFill>
                  <a:schemeClr val="accent2"/>
                </a:solidFill>
                <a:latin typeface="Lucida Console" charset="0"/>
              </a:rPr>
              <a:t>myCard</a:t>
            </a:r>
            <a:r>
              <a:rPr lang="en-US" sz="1800" dirty="0">
                <a:solidFill>
                  <a:schemeClr val="accent2"/>
                </a:solidFill>
                <a:latin typeface="Lucida Console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sz="1800" dirty="0" err="1">
                <a:latin typeface="Lucida Console" charset="0"/>
              </a:rPr>
              <a:t>printf</a:t>
            </a:r>
            <a:r>
              <a:rPr lang="en-US" sz="1800" dirty="0">
                <a:latin typeface="Lucida Console" charset="0"/>
              </a:rPr>
              <a:t>( "%s", </a:t>
            </a:r>
            <a:r>
              <a:rPr lang="en-US" sz="1800" dirty="0" err="1">
                <a:solidFill>
                  <a:schemeClr val="accent2"/>
                </a:solidFill>
                <a:latin typeface="Lucida Console" charset="0"/>
              </a:rPr>
              <a:t>myCard.suit</a:t>
            </a:r>
            <a:r>
              <a:rPr lang="en-US" sz="1800" dirty="0">
                <a:latin typeface="Lucida Console" charset="0"/>
              </a:rPr>
              <a:t> );</a:t>
            </a:r>
          </a:p>
          <a:p>
            <a:pPr lvl="2">
              <a:buFont typeface="Arial" charset="0"/>
              <a:buNone/>
            </a:pPr>
            <a:endParaRPr lang="en-US" sz="1800" dirty="0">
              <a:latin typeface="Lucida Console" charset="0"/>
            </a:endParaRPr>
          </a:p>
          <a:p>
            <a:pPr lvl="1"/>
            <a:r>
              <a:rPr lang="en-US" dirty="0"/>
              <a:t>Arrow operator (</a:t>
            </a:r>
            <a:r>
              <a:rPr lang="en-US" b="0" dirty="0">
                <a:latin typeface="Courier New" charset="0"/>
              </a:rPr>
              <a:t>-&gt;</a:t>
            </a:r>
            <a:r>
              <a:rPr lang="en-US" dirty="0"/>
              <a:t>) used with pointers to structure variables</a:t>
            </a:r>
          </a:p>
          <a:p>
            <a:pPr lvl="2">
              <a:buFont typeface="Arial" charset="0"/>
              <a:buNone/>
            </a:pPr>
            <a:r>
              <a:rPr lang="en-US" sz="1800" dirty="0">
                <a:solidFill>
                  <a:srgbClr val="FF3300"/>
                </a:solidFill>
                <a:latin typeface="Lucida Console" charset="0"/>
              </a:rPr>
              <a:t>card *</a:t>
            </a:r>
            <a:r>
              <a:rPr lang="en-US" sz="1800" dirty="0" err="1">
                <a:solidFill>
                  <a:srgbClr val="FF3300"/>
                </a:solidFill>
                <a:latin typeface="Lucida Console" charset="0"/>
              </a:rPr>
              <a:t>myCardPtr</a:t>
            </a:r>
            <a:r>
              <a:rPr lang="en-US" sz="1800" dirty="0">
                <a:latin typeface="Lucida Console" charset="0"/>
              </a:rPr>
              <a:t> = &amp;</a:t>
            </a:r>
            <a:r>
              <a:rPr lang="en-US" sz="1800" dirty="0" err="1">
                <a:latin typeface="Lucida Console" charset="0"/>
              </a:rPr>
              <a:t>myCard</a:t>
            </a:r>
            <a:r>
              <a:rPr lang="en-US" sz="1800" dirty="0">
                <a:latin typeface="Lucida Console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sz="1800" dirty="0" err="1">
                <a:latin typeface="Lucida Console" charset="0"/>
              </a:rPr>
              <a:t>printf</a:t>
            </a:r>
            <a:r>
              <a:rPr lang="en-US" sz="1800" dirty="0">
                <a:latin typeface="Lucida Console" charset="0"/>
              </a:rPr>
              <a:t>( "%s", </a:t>
            </a:r>
            <a:r>
              <a:rPr lang="en-US" sz="1800" dirty="0" err="1">
                <a:solidFill>
                  <a:srgbClr val="FF3300"/>
                </a:solidFill>
                <a:latin typeface="Lucida Console" charset="0"/>
              </a:rPr>
              <a:t>myCardPtr</a:t>
            </a:r>
            <a:r>
              <a:rPr lang="en-US" sz="1800" dirty="0">
                <a:solidFill>
                  <a:srgbClr val="FF3300"/>
                </a:solidFill>
                <a:latin typeface="Lucida Console" charset="0"/>
              </a:rPr>
              <a:t>-&gt;suit</a:t>
            </a:r>
            <a:r>
              <a:rPr lang="en-US" sz="1800" dirty="0">
                <a:latin typeface="Lucida Console" charset="0"/>
              </a:rPr>
              <a:t> );</a:t>
            </a:r>
          </a:p>
          <a:p>
            <a:pPr lvl="2">
              <a:buFont typeface="Arial" charset="0"/>
              <a:buNone/>
            </a:pPr>
            <a:endParaRPr lang="en-US" sz="1800" dirty="0">
              <a:latin typeface="Lucida Console" charset="0"/>
            </a:endParaRPr>
          </a:p>
          <a:p>
            <a:pPr lvl="1"/>
            <a:r>
              <a:rPr lang="en-US" sz="2000" dirty="0" err="1">
                <a:latin typeface="Lucida Console" charset="0"/>
              </a:rPr>
              <a:t>myCardPtr</a:t>
            </a:r>
            <a:r>
              <a:rPr lang="en-US" sz="2000" dirty="0">
                <a:latin typeface="Lucida Console" charset="0"/>
              </a:rPr>
              <a:t>-&gt;suit</a:t>
            </a:r>
            <a:r>
              <a:rPr lang="en-US" dirty="0"/>
              <a:t> is </a:t>
            </a:r>
            <a:r>
              <a:rPr lang="en-US" dirty="0">
                <a:solidFill>
                  <a:srgbClr val="FF3300"/>
                </a:solidFill>
              </a:rPr>
              <a:t>equivalent</a:t>
            </a:r>
            <a:r>
              <a:rPr lang="en-US" dirty="0"/>
              <a:t> to</a:t>
            </a:r>
          </a:p>
          <a:p>
            <a:pPr lvl="2">
              <a:buFont typeface="Arial" charset="0"/>
              <a:buNone/>
            </a:pPr>
            <a:r>
              <a:rPr lang="en-US" sz="1800" dirty="0">
                <a:solidFill>
                  <a:srgbClr val="FF3300"/>
                </a:solidFill>
                <a:latin typeface="Lucida Console" charset="0"/>
              </a:rPr>
              <a:t>( *</a:t>
            </a:r>
            <a:r>
              <a:rPr lang="en-US" sz="1800" dirty="0" err="1">
                <a:solidFill>
                  <a:srgbClr val="FF3300"/>
                </a:solidFill>
                <a:latin typeface="Lucida Console" charset="0"/>
              </a:rPr>
              <a:t>myCardPtr</a:t>
            </a:r>
            <a:r>
              <a:rPr lang="en-US" sz="1800" dirty="0">
                <a:solidFill>
                  <a:srgbClr val="FF3300"/>
                </a:solidFill>
                <a:latin typeface="Lucida Console" charset="0"/>
              </a:rPr>
              <a:t> ).suit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47C3-12BB-864C-9A8A-EE976F8E60AB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6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Gill Sans MT" charset="0"/>
              </a:rPr>
              <a:t>Direct access operator </a:t>
            </a:r>
            <a:r>
              <a:rPr lang="en-US" sz="1800" dirty="0" err="1">
                <a:latin typeface="Lucida Console" charset="0"/>
              </a:rPr>
              <a:t>s.m</a:t>
            </a:r>
            <a:endParaRPr lang="en-US" sz="1800" dirty="0">
              <a:latin typeface="Lucida Console" charset="0"/>
            </a:endParaRPr>
          </a:p>
          <a:p>
            <a:pPr lvl="1"/>
            <a:r>
              <a:rPr lang="en-US" sz="2400" dirty="0">
                <a:latin typeface="Gill Sans MT" charset="0"/>
              </a:rPr>
              <a:t>subscript and dot operators have same precedence and associate left-to-right, so we don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sz="2400" dirty="0">
                <a:latin typeface="Gill Sans MT" charset="0"/>
              </a:rPr>
              <a:t>t need parentheses for </a:t>
            </a:r>
            <a:r>
              <a:rPr lang="en-US" sz="1800" dirty="0" err="1">
                <a:latin typeface="Lucida Console" charset="0"/>
              </a:rPr>
              <a:t>sam.pets</a:t>
            </a:r>
            <a:r>
              <a:rPr lang="en-US" sz="1800" dirty="0">
                <a:latin typeface="Lucida Console" charset="0"/>
              </a:rPr>
              <a:t>[0].species</a:t>
            </a:r>
          </a:p>
          <a:p>
            <a:r>
              <a:rPr lang="en-US" sz="2800" dirty="0">
                <a:latin typeface="Gill Sans MT" charset="0"/>
              </a:rPr>
              <a:t>Indirect access </a:t>
            </a:r>
            <a:r>
              <a:rPr lang="en-US" sz="1800" dirty="0">
                <a:latin typeface="Lucida Console" charset="0"/>
              </a:rPr>
              <a:t>s-&gt;m</a:t>
            </a:r>
            <a:r>
              <a:rPr lang="en-US" sz="2800" dirty="0">
                <a:latin typeface="Gill Sans MT" charset="0"/>
              </a:rPr>
              <a:t>: equivalent to </a:t>
            </a:r>
            <a:r>
              <a:rPr lang="en-US" sz="1800" dirty="0">
                <a:latin typeface="Lucida Console" charset="0"/>
              </a:rPr>
              <a:t>(*s).m</a:t>
            </a:r>
          </a:p>
          <a:p>
            <a:pPr lvl="1"/>
            <a:r>
              <a:rPr lang="en-US" sz="2400" dirty="0">
                <a:latin typeface="Gill Sans MT" charset="0"/>
              </a:rPr>
              <a:t>Dereference a pointer to a structure, then return a member of that structure</a:t>
            </a:r>
          </a:p>
          <a:p>
            <a:pPr lvl="1"/>
            <a:r>
              <a:rPr lang="en-US" sz="2400" dirty="0">
                <a:latin typeface="Gill Sans MT" charset="0"/>
              </a:rPr>
              <a:t>Dot operator has higher precedence than indirection operator , so parentheses are needed in (*s).m</a:t>
            </a:r>
          </a:p>
          <a:p>
            <a:pPr lvl="1">
              <a:buFont typeface="Wingdings 3" charset="0"/>
              <a:buNone/>
            </a:pPr>
            <a:r>
              <a:rPr lang="en-US" sz="1800" dirty="0">
                <a:latin typeface="Lucida Console" charset="0"/>
              </a:rPr>
              <a:t>(*</a:t>
            </a:r>
            <a:r>
              <a:rPr lang="en-US" sz="1800" dirty="0" err="1">
                <a:latin typeface="Lucida Console" charset="0"/>
              </a:rPr>
              <a:t>fido.owner</a:t>
            </a:r>
            <a:r>
              <a:rPr lang="en-US" sz="1800" dirty="0">
                <a:latin typeface="Lucida Console" charset="0"/>
              </a:rPr>
              <a:t>).name	</a:t>
            </a:r>
            <a:r>
              <a:rPr lang="en-US" sz="2400" dirty="0">
                <a:latin typeface="Gill Sans MT" charset="0"/>
              </a:rPr>
              <a:t>	or	</a:t>
            </a:r>
            <a:r>
              <a:rPr lang="en-US" sz="1800" dirty="0" err="1">
                <a:latin typeface="Lucida Console" charset="0"/>
              </a:rPr>
              <a:t>fido.owner</a:t>
            </a:r>
            <a:r>
              <a:rPr lang="en-US" sz="1800" dirty="0">
                <a:latin typeface="Lucida Console" charset="0"/>
              </a:rPr>
              <a:t>-&gt;name</a:t>
            </a:r>
          </a:p>
        </p:txBody>
      </p:sp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ookman Old Style" charset="0"/>
              </a:rPr>
              <a:t>Member access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76200" y="5805036"/>
            <a:ext cx="5105400" cy="838200"/>
          </a:xfrm>
          <a:prstGeom prst="borderCallout1">
            <a:avLst>
              <a:gd name="adj1" fmla="val 1967"/>
              <a:gd name="adj2" fmla="val 22804"/>
              <a:gd name="adj3" fmla="val -26801"/>
              <a:gd name="adj4" fmla="val 2779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Lucida Console" pitchFamily="49" charset="0"/>
              </a:rPr>
              <a:t>.</a:t>
            </a:r>
            <a:r>
              <a:rPr lang="en-US" dirty="0"/>
              <a:t> evaluated first: access </a:t>
            </a:r>
            <a:r>
              <a:rPr lang="en-US" sz="2000" dirty="0">
                <a:latin typeface="Lucida Console" pitchFamily="49" charset="0"/>
              </a:rPr>
              <a:t>owner</a:t>
            </a:r>
            <a:r>
              <a:rPr lang="en-US" dirty="0"/>
              <a:t> member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Lucida Console" pitchFamily="49" charset="0"/>
              </a:rPr>
              <a:t>*</a:t>
            </a:r>
            <a:r>
              <a:rPr lang="en-US" dirty="0"/>
              <a:t> evaluated next: dereference pointer to </a:t>
            </a:r>
            <a:r>
              <a:rPr lang="en-US" sz="2000" dirty="0">
                <a:latin typeface="Lucida Console" pitchFamily="49" charset="0"/>
              </a:rPr>
              <a:t>HUMAN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5257800" y="5823025"/>
            <a:ext cx="3810000" cy="685800"/>
          </a:xfrm>
          <a:prstGeom prst="borderCallout1">
            <a:avLst>
              <a:gd name="adj1" fmla="val 1967"/>
              <a:gd name="adj2" fmla="val 39789"/>
              <a:gd name="adj3" fmla="val -63724"/>
              <a:gd name="adj4" fmla="val 3222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Lucida Console" pitchFamily="49" charset="0"/>
              </a:rPr>
              <a:t>.</a:t>
            </a:r>
            <a:r>
              <a:rPr lang="en-US" dirty="0"/>
              <a:t> and  </a:t>
            </a:r>
            <a:r>
              <a:rPr lang="en-US" sz="2000" dirty="0">
                <a:latin typeface="Lucida Console" pitchFamily="49" charset="0"/>
              </a:rPr>
              <a:t>-&gt; </a:t>
            </a:r>
            <a:r>
              <a:rPr lang="en-US" dirty="0"/>
              <a:t>have equal precedence and associate left-to-right</a:t>
            </a:r>
          </a:p>
        </p:txBody>
      </p:sp>
    </p:spTree>
    <p:extLst>
      <p:ext uri="{BB962C8B-B14F-4D97-AF65-F5344CB8AC3E}">
        <p14:creationId xmlns:p14="http://schemas.microsoft.com/office/powerpoint/2010/main" val="364788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04C89-878D-3A49-82E9-321E6410C31D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824322" name="Object 2"/>
          <p:cNvGraphicFramePr>
            <a:graphicFrameLocks noChangeAspect="1"/>
          </p:cNvGraphicFramePr>
          <p:nvPr/>
        </p:nvGraphicFramePr>
        <p:xfrm>
          <a:off x="0" y="0"/>
          <a:ext cx="7061200" cy="434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Document" r:id="rId4" imgW="7062810" imgH="4348736" progId="Word.Document.8">
                  <p:embed/>
                </p:oleObj>
              </mc:Choice>
              <mc:Fallback>
                <p:oleObj name="Document" r:id="rId4" imgW="7062810" imgH="43487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434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323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0"/>
              </a:spcAft>
              <a:buClrTx/>
            </a:pPr>
            <a:r>
              <a:rPr 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824324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buClrTx/>
            </a:pPr>
            <a:r>
              <a:rPr lang="en-US" sz="1400" b="1">
                <a:solidFill>
                  <a:schemeClr val="tx1"/>
                </a:solidFill>
                <a:latin typeface="Lucida Console" charset="0"/>
              </a:rPr>
              <a:t>fig10_02.c</a:t>
            </a:r>
          </a:p>
          <a:p>
            <a:pPr>
              <a:spcAft>
                <a:spcPts val="1600"/>
              </a:spcAft>
              <a:buClrTx/>
            </a:pPr>
            <a:r>
              <a:rPr lang="en-US">
                <a:solidFill>
                  <a:schemeClr val="tx1"/>
                </a:solidFill>
                <a:latin typeface="Times New Roman" charset="0"/>
              </a:rPr>
              <a:t>(1 of 2 )</a:t>
            </a:r>
          </a:p>
        </p:txBody>
      </p:sp>
      <p:sp>
        <p:nvSpPr>
          <p:cNvPr id="824325" name="Text Box 5"/>
          <p:cNvSpPr txBox="1">
            <a:spLocks noChangeArrowheads="1"/>
          </p:cNvSpPr>
          <p:nvPr/>
        </p:nvSpPr>
        <p:spPr bwMode="auto">
          <a:xfrm>
            <a:off x="4038600" y="1219200"/>
            <a:ext cx="18288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>
                <a:latin typeface="Times New Roman" charset="0"/>
                <a:ea typeface="Times New Roman" charset="0"/>
                <a:cs typeface="AGaramond" charset="0"/>
              </a:rPr>
              <a:t>Structure definition</a:t>
            </a:r>
          </a:p>
        </p:txBody>
      </p:sp>
      <p:sp>
        <p:nvSpPr>
          <p:cNvPr id="824326" name="Line 6"/>
          <p:cNvSpPr>
            <a:spLocks noChangeShapeType="1"/>
          </p:cNvSpPr>
          <p:nvPr/>
        </p:nvSpPr>
        <p:spPr bwMode="auto">
          <a:xfrm flipH="1">
            <a:off x="1447800" y="13716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327" name="Text Box 7"/>
          <p:cNvSpPr txBox="1">
            <a:spLocks noChangeArrowheads="1"/>
          </p:cNvSpPr>
          <p:nvPr/>
        </p:nvSpPr>
        <p:spPr bwMode="auto">
          <a:xfrm>
            <a:off x="2590800" y="2286000"/>
            <a:ext cx="38862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>
                <a:latin typeface="Times New Roman" charset="0"/>
                <a:ea typeface="Times New Roman" charset="0"/>
                <a:cs typeface="AGaramond" charset="0"/>
              </a:rPr>
              <a:t>Structure definition must end with semicolon</a:t>
            </a:r>
          </a:p>
        </p:txBody>
      </p:sp>
      <p:sp>
        <p:nvSpPr>
          <p:cNvPr id="824328" name="Line 8"/>
          <p:cNvSpPr>
            <a:spLocks noChangeShapeType="1"/>
          </p:cNvSpPr>
          <p:nvPr/>
        </p:nvSpPr>
        <p:spPr bwMode="auto">
          <a:xfrm flipH="1" flipV="1">
            <a:off x="457200" y="2133600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329" name="Text Box 9"/>
          <p:cNvSpPr txBox="1">
            <a:spLocks noChangeArrowheads="1"/>
          </p:cNvSpPr>
          <p:nvPr/>
        </p:nvSpPr>
        <p:spPr bwMode="auto">
          <a:xfrm>
            <a:off x="381000" y="4800600"/>
            <a:ext cx="39624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>
                <a:latin typeface="Times New Roman" charset="0"/>
                <a:ea typeface="Times New Roman" charset="0"/>
                <a:cs typeface="AGaramond" charset="0"/>
              </a:rPr>
              <a:t>Dot operator accesses members of a structure</a:t>
            </a:r>
          </a:p>
        </p:txBody>
      </p:sp>
      <p:sp>
        <p:nvSpPr>
          <p:cNvPr id="824330" name="Line 10"/>
          <p:cNvSpPr>
            <a:spLocks noChangeShapeType="1"/>
          </p:cNvSpPr>
          <p:nvPr/>
        </p:nvSpPr>
        <p:spPr bwMode="auto">
          <a:xfrm flipV="1">
            <a:off x="990600" y="411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5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5" grpId="0" animBg="1"/>
      <p:bldP spid="824327" grpId="0" animBg="1"/>
      <p:bldP spid="8243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Objectives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>
                <a:latin typeface="Verdana" charset="0"/>
              </a:rPr>
              <a:t>Be able to use compound data structures in programs</a:t>
            </a:r>
          </a:p>
          <a:p>
            <a:pPr eaLnBrk="1" hangingPunct="1"/>
            <a:endParaRPr lang="en-US">
              <a:latin typeface="Verdana" charset="0"/>
            </a:endParaRPr>
          </a:p>
          <a:p>
            <a:pPr eaLnBrk="1" hangingPunct="1"/>
            <a:r>
              <a:rPr lang="en-US">
                <a:latin typeface="Verdana" charset="0"/>
              </a:rPr>
              <a:t>Be able to pass compound data structures as function arguments, either by value or by reference</a:t>
            </a:r>
          </a:p>
          <a:p>
            <a:pPr eaLnBrk="1" hangingPunct="1"/>
            <a:endParaRPr lang="en-US">
              <a:latin typeface="Verdana" charset="0"/>
            </a:endParaRPr>
          </a:p>
          <a:p>
            <a:pPr eaLnBrk="1" hangingPunct="1"/>
            <a:r>
              <a:rPr lang="en-US">
                <a:latin typeface="Verdana" charset="0"/>
              </a:rPr>
              <a:t>Be able to do simple bit-vector manipulations</a:t>
            </a:r>
          </a:p>
        </p:txBody>
      </p:sp>
    </p:spTree>
    <p:extLst>
      <p:ext uri="{BB962C8B-B14F-4D97-AF65-F5344CB8AC3E}">
        <p14:creationId xmlns:p14="http://schemas.microsoft.com/office/powerpoint/2010/main" val="396334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5C6DB-D236-6B48-A1C8-5BB21E7E4B1B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825346" name="Object 2"/>
          <p:cNvGraphicFramePr>
            <a:graphicFrameLocks noChangeAspect="1"/>
          </p:cNvGraphicFramePr>
          <p:nvPr/>
        </p:nvGraphicFramePr>
        <p:xfrm>
          <a:off x="0" y="0"/>
          <a:ext cx="70612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Document" r:id="rId4" imgW="7062810" imgH="3049730" progId="Word.Document.8">
                  <p:embed/>
                </p:oleObj>
              </mc:Choice>
              <mc:Fallback>
                <p:oleObj name="Document" r:id="rId4" imgW="7062810" imgH="30497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347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0"/>
              </a:spcAft>
              <a:buClrTx/>
            </a:pPr>
            <a:r>
              <a:rPr 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825348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buClrTx/>
            </a:pPr>
            <a:r>
              <a:rPr lang="en-US" sz="1400" b="1">
                <a:solidFill>
                  <a:schemeClr val="tx1"/>
                </a:solidFill>
                <a:latin typeface="Lucida Console" charset="0"/>
              </a:rPr>
              <a:t>fig10_02.c</a:t>
            </a:r>
          </a:p>
          <a:p>
            <a:pPr>
              <a:spcAft>
                <a:spcPts val="1600"/>
              </a:spcAft>
              <a:buClrTx/>
            </a:pPr>
            <a:r>
              <a:rPr lang="en-US">
                <a:solidFill>
                  <a:schemeClr val="tx1"/>
                </a:solidFill>
                <a:latin typeface="Times New Roman" charset="0"/>
              </a:rPr>
              <a:t>(2 of 2 )</a:t>
            </a:r>
          </a:p>
        </p:txBody>
      </p:sp>
      <p:sp>
        <p:nvSpPr>
          <p:cNvPr id="825349" name="Text Box 5"/>
          <p:cNvSpPr txBox="1">
            <a:spLocks noChangeArrowheads="1"/>
          </p:cNvSpPr>
          <p:nvPr/>
        </p:nvSpPr>
        <p:spPr bwMode="auto">
          <a:xfrm>
            <a:off x="1828800" y="3124200"/>
            <a:ext cx="30480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>
                <a:latin typeface="Times New Roman" charset="0"/>
                <a:ea typeface="Times New Roman" charset="0"/>
                <a:cs typeface="AGaramond" charset="0"/>
              </a:rPr>
              <a:t>Arrow operator accesses members of a structure pointer</a:t>
            </a:r>
          </a:p>
        </p:txBody>
      </p:sp>
      <p:sp>
        <p:nvSpPr>
          <p:cNvPr id="825350" name="Line 6"/>
          <p:cNvSpPr>
            <a:spLocks noChangeShapeType="1"/>
          </p:cNvSpPr>
          <p:nvPr/>
        </p:nvSpPr>
        <p:spPr bwMode="auto">
          <a:xfrm flipH="1" flipV="1">
            <a:off x="3429000" y="9906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2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Arrays of Structures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5943600" cy="417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Date birthdays[NFRIENDS];</a:t>
            </a:r>
          </a:p>
          <a:p>
            <a:pPr>
              <a:spcBef>
                <a:spcPct val="20000"/>
              </a:spcBef>
            </a:pPr>
            <a:endParaRPr lang="en-US" sz="1600" b="1">
              <a:latin typeface="Courier New" charset="0"/>
            </a:endParaRP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bool 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check_birthday(Date today)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int i;</a:t>
            </a:r>
          </a:p>
          <a:p>
            <a:pPr>
              <a:spcBef>
                <a:spcPct val="20000"/>
              </a:spcBef>
            </a:pPr>
            <a:endParaRPr lang="en-US" sz="1600" b="1">
              <a:latin typeface="Courier New" charset="0"/>
            </a:endParaRP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for (i = 0; i &lt; NFRIENDS; i++) {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 if ((today.month == birthdays[i].month) &amp;&amp;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     (today.day == birthdays[i].day))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   return (true);</a:t>
            </a:r>
          </a:p>
          <a:p>
            <a:pPr>
              <a:spcBef>
                <a:spcPct val="20000"/>
              </a:spcBef>
            </a:pPr>
            <a:endParaRPr lang="en-US" sz="1600" b="1">
              <a:latin typeface="Courier New" charset="0"/>
            </a:endParaRP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return (false);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}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>
            <a:off x="2971800" y="1524000"/>
            <a:ext cx="1219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114800" y="12954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Tahoma" charset="0"/>
              </a:rPr>
              <a:t>Constant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1371600" y="16002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57200" y="1233488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Tahoma" charset="0"/>
              </a:rPr>
              <a:t>Array declaration</a:t>
            </a: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H="1">
            <a:off x="4800600" y="3657600"/>
            <a:ext cx="18288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6477000" y="3276600"/>
            <a:ext cx="228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Tahoma" charset="0"/>
              </a:rPr>
              <a:t>Array index, then structure field</a:t>
            </a: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H="1">
            <a:off x="3200400" y="1676400"/>
            <a:ext cx="1828800" cy="220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7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Pointers to Structures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33400" y="1447800"/>
            <a:ext cx="3048000" cy="387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Date 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create_date1(int month,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          int day,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          int year)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Date d;</a:t>
            </a:r>
          </a:p>
          <a:p>
            <a:pPr>
              <a:spcBef>
                <a:spcPct val="20000"/>
              </a:spcBef>
            </a:pPr>
            <a:endParaRPr lang="en-US" sz="1600" b="1">
              <a:latin typeface="Courier New" charset="0"/>
            </a:endParaRP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d.month = month;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d.day   = day;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d.year  = year;</a:t>
            </a:r>
          </a:p>
          <a:p>
            <a:pPr>
              <a:spcBef>
                <a:spcPct val="20000"/>
              </a:spcBef>
            </a:pPr>
            <a:endParaRPr lang="en-US" sz="1600" b="1">
              <a:latin typeface="Courier New" charset="0"/>
            </a:endParaRP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return (d);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}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5791200" y="1447800"/>
            <a:ext cx="3048000" cy="298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void 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create_date2(Date *d,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          int month,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          int day,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          int year)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d-&gt;month = month;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d-&gt;day   = day;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d-&gt;year  = year;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}</a:t>
            </a:r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 flipH="1" flipV="1">
            <a:off x="1905000" y="4953000"/>
            <a:ext cx="533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2286000" y="5562600"/>
            <a:ext cx="1362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ahoma" charset="0"/>
              </a:rPr>
              <a:t>Copies date</a:t>
            </a:r>
          </a:p>
        </p:txBody>
      </p:sp>
      <p:sp>
        <p:nvSpPr>
          <p:cNvPr id="150536" name="Line 8"/>
          <p:cNvSpPr>
            <a:spLocks noChangeShapeType="1"/>
          </p:cNvSpPr>
          <p:nvPr/>
        </p:nvSpPr>
        <p:spPr bwMode="auto">
          <a:xfrm flipV="1">
            <a:off x="5715000" y="2057400"/>
            <a:ext cx="1828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3798888" y="2209800"/>
            <a:ext cx="1992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Tahoma" charset="0"/>
              </a:rPr>
              <a:t>Pass-by-reference</a:t>
            </a:r>
          </a:p>
        </p:txBody>
      </p:sp>
      <p:sp>
        <p:nvSpPr>
          <p:cNvPr id="150538" name="Oval 10"/>
          <p:cNvSpPr>
            <a:spLocks noChangeArrowheads="1"/>
          </p:cNvSpPr>
          <p:nvPr/>
        </p:nvSpPr>
        <p:spPr bwMode="auto">
          <a:xfrm>
            <a:off x="914400" y="3505200"/>
            <a:ext cx="304800" cy="9906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9" name="Oval 11"/>
          <p:cNvSpPr>
            <a:spLocks noChangeArrowheads="1"/>
          </p:cNvSpPr>
          <p:nvPr/>
        </p:nvSpPr>
        <p:spPr bwMode="auto">
          <a:xfrm>
            <a:off x="6191250" y="3171825"/>
            <a:ext cx="381000" cy="9906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4419600" y="4800600"/>
            <a:ext cx="4419600" cy="1225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Date today;</a:t>
            </a:r>
          </a:p>
          <a:p>
            <a:pPr>
              <a:spcBef>
                <a:spcPct val="20000"/>
              </a:spcBef>
            </a:pPr>
            <a:endParaRPr lang="en-US" sz="1600" b="1">
              <a:latin typeface="Courier New" charset="0"/>
            </a:endParaRP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today = create_date1(1, 19, 2017);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create_date2(&amp;today, 1, 19, 2017);</a:t>
            </a:r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 flipV="1">
            <a:off x="3657600" y="5562600"/>
            <a:ext cx="838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42" name="Line 14"/>
          <p:cNvSpPr>
            <a:spLocks noChangeShapeType="1"/>
          </p:cNvSpPr>
          <p:nvPr/>
        </p:nvSpPr>
        <p:spPr bwMode="auto">
          <a:xfrm>
            <a:off x="4953000" y="2514600"/>
            <a:ext cx="1447800" cy="3200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animBg="1"/>
      <p:bldP spid="150535" grpId="0"/>
      <p:bldP spid="150536" grpId="0" animBg="1"/>
      <p:bldP spid="150537" grpId="0"/>
      <p:bldP spid="150538" grpId="0" animBg="1"/>
      <p:bldP spid="150538" grpId="1" animBg="1"/>
      <p:bldP spid="150539" grpId="0" animBg="1"/>
      <p:bldP spid="150539" grpId="1" animBg="1"/>
      <p:bldP spid="150540" grpId="0" animBg="1"/>
      <p:bldP spid="150541" grpId="0" animBg="1"/>
      <p:bldP spid="1505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Verdana" charset="0"/>
              </a:rPr>
              <a:t>Pointers to Structures (cont.)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76200" y="1203325"/>
            <a:ext cx="4648200" cy="5065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void 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create_date2(Date *d,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          int month,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          int day,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          int year)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d-&gt;month = month;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d-&gt;day   = day;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d-&gt;year  = year;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}</a:t>
            </a:r>
          </a:p>
          <a:p>
            <a:pPr>
              <a:spcBef>
                <a:spcPct val="20000"/>
              </a:spcBef>
            </a:pPr>
            <a:endParaRPr lang="en-US" sz="1600" b="1">
              <a:latin typeface="Courier New" charset="0"/>
            </a:endParaRP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void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fun_with_dates(void)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Date today;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create_date2(&amp;today, 1, 19, 2017);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}</a:t>
            </a:r>
          </a:p>
        </p:txBody>
      </p:sp>
      <p:grpSp>
        <p:nvGrpSpPr>
          <p:cNvPr id="24582" name="Group 20"/>
          <p:cNvGrpSpPr>
            <a:grpSpLocks/>
          </p:cNvGrpSpPr>
          <p:nvPr/>
        </p:nvGrpSpPr>
        <p:grpSpPr bwMode="auto">
          <a:xfrm>
            <a:off x="4729163" y="4419600"/>
            <a:ext cx="4111625" cy="1371600"/>
            <a:chOff x="2979" y="2352"/>
            <a:chExt cx="2590" cy="864"/>
          </a:xfrm>
        </p:grpSpPr>
        <p:sp>
          <p:nvSpPr>
            <p:cNvPr id="24596" name="Rectangle 6"/>
            <p:cNvSpPr>
              <a:spLocks noChangeArrowheads="1"/>
            </p:cNvSpPr>
            <p:nvPr/>
          </p:nvSpPr>
          <p:spPr bwMode="auto">
            <a:xfrm>
              <a:off x="3649" y="2928"/>
              <a:ext cx="1920" cy="28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b="1">
                  <a:latin typeface="Courier New" charset="0"/>
                </a:rPr>
                <a:t>today.month:</a:t>
              </a:r>
            </a:p>
          </p:txBody>
        </p:sp>
        <p:sp>
          <p:nvSpPr>
            <p:cNvPr id="24597" name="Rectangle 7"/>
            <p:cNvSpPr>
              <a:spLocks noChangeArrowheads="1"/>
            </p:cNvSpPr>
            <p:nvPr/>
          </p:nvSpPr>
          <p:spPr bwMode="auto">
            <a:xfrm>
              <a:off x="3649" y="2640"/>
              <a:ext cx="1920" cy="28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b="1">
                  <a:latin typeface="Courier New" charset="0"/>
                </a:rPr>
                <a:t>today.day:</a:t>
              </a:r>
            </a:p>
          </p:txBody>
        </p:sp>
        <p:sp>
          <p:nvSpPr>
            <p:cNvPr id="24598" name="Rectangle 8"/>
            <p:cNvSpPr>
              <a:spLocks noChangeArrowheads="1"/>
            </p:cNvSpPr>
            <p:nvPr/>
          </p:nvSpPr>
          <p:spPr bwMode="auto">
            <a:xfrm>
              <a:off x="3649" y="2352"/>
              <a:ext cx="1920" cy="28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b="1">
                  <a:latin typeface="Courier New" charset="0"/>
                </a:rPr>
                <a:t>today.year:</a:t>
              </a:r>
            </a:p>
          </p:txBody>
        </p:sp>
        <p:sp>
          <p:nvSpPr>
            <p:cNvPr id="24599" name="Text Box 9"/>
            <p:cNvSpPr txBox="1">
              <a:spLocks noChangeArrowheads="1"/>
            </p:cNvSpPr>
            <p:nvPr/>
          </p:nvSpPr>
          <p:spPr bwMode="auto">
            <a:xfrm>
              <a:off x="2979" y="2959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ahoma" charset="0"/>
                </a:rPr>
                <a:t>0x1000</a:t>
              </a:r>
            </a:p>
          </p:txBody>
        </p:sp>
        <p:sp>
          <p:nvSpPr>
            <p:cNvPr id="24600" name="Text Box 10"/>
            <p:cNvSpPr txBox="1">
              <a:spLocks noChangeArrowheads="1"/>
            </p:cNvSpPr>
            <p:nvPr/>
          </p:nvSpPr>
          <p:spPr bwMode="auto">
            <a:xfrm>
              <a:off x="2979" y="2671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ahoma" charset="0"/>
                </a:rPr>
                <a:t>0x1004</a:t>
              </a:r>
            </a:p>
          </p:txBody>
        </p:sp>
        <p:sp>
          <p:nvSpPr>
            <p:cNvPr id="24601" name="Text Box 11"/>
            <p:cNvSpPr txBox="1">
              <a:spLocks noChangeArrowheads="1"/>
            </p:cNvSpPr>
            <p:nvPr/>
          </p:nvSpPr>
          <p:spPr bwMode="auto">
            <a:xfrm>
              <a:off x="2979" y="2383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ahoma" charset="0"/>
                </a:rPr>
                <a:t>0x1008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724400" y="1600200"/>
            <a:ext cx="4116388" cy="1828800"/>
            <a:chOff x="2976" y="1008"/>
            <a:chExt cx="2593" cy="1152"/>
          </a:xfrm>
        </p:grpSpPr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3649" y="1584"/>
              <a:ext cx="1920" cy="28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b="1">
                  <a:latin typeface="Courier New" charset="0"/>
                </a:rPr>
                <a:t>month:   1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3649" y="1296"/>
              <a:ext cx="1920" cy="28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b="1">
                  <a:latin typeface="Courier New" charset="0"/>
                </a:rPr>
                <a:t>day:     19</a:t>
              </a: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3649" y="1008"/>
              <a:ext cx="1920" cy="28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b="1">
                  <a:latin typeface="Courier New" charset="0"/>
                </a:rPr>
                <a:t>year:  2017</a:t>
              </a:r>
            </a:p>
          </p:txBody>
        </p:sp>
        <p:sp>
          <p:nvSpPr>
            <p:cNvPr id="24591" name="Text Box 15"/>
            <p:cNvSpPr txBox="1">
              <a:spLocks noChangeArrowheads="1"/>
            </p:cNvSpPr>
            <p:nvPr/>
          </p:nvSpPr>
          <p:spPr bwMode="auto">
            <a:xfrm>
              <a:off x="2976" y="1615"/>
              <a:ext cx="5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ahoma" charset="0"/>
                </a:rPr>
                <a:t>0x30A0</a:t>
              </a:r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2979" y="1327"/>
              <a:ext cx="5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ahoma" charset="0"/>
                </a:rPr>
                <a:t>0x30A4</a:t>
              </a:r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2979" y="1039"/>
              <a:ext cx="5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ahoma" charset="0"/>
                </a:rPr>
                <a:t>0x30A8</a:t>
              </a:r>
            </a:p>
          </p:txBody>
        </p:sp>
        <p:sp>
          <p:nvSpPr>
            <p:cNvPr id="24594" name="Rectangle 21"/>
            <p:cNvSpPr>
              <a:spLocks noChangeArrowheads="1"/>
            </p:cNvSpPr>
            <p:nvPr/>
          </p:nvSpPr>
          <p:spPr bwMode="auto">
            <a:xfrm>
              <a:off x="3649" y="1872"/>
              <a:ext cx="1920" cy="28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b="1">
                  <a:latin typeface="Courier New" charset="0"/>
                </a:rPr>
                <a:t>d:    0x1000</a:t>
              </a:r>
            </a:p>
          </p:txBody>
        </p:sp>
        <p:sp>
          <p:nvSpPr>
            <p:cNvPr id="24595" name="Text Box 22"/>
            <p:cNvSpPr txBox="1">
              <a:spLocks noChangeArrowheads="1"/>
            </p:cNvSpPr>
            <p:nvPr/>
          </p:nvSpPr>
          <p:spPr bwMode="auto">
            <a:xfrm>
              <a:off x="2976" y="1903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>
                  <a:latin typeface="Tahoma" charset="0"/>
                </a:rPr>
                <a:t>0x3098</a:t>
              </a:r>
            </a:p>
          </p:txBody>
        </p:sp>
      </p:grpSp>
      <p:sp>
        <p:nvSpPr>
          <p:cNvPr id="154649" name="Freeform 25"/>
          <p:cNvSpPr>
            <a:spLocks/>
          </p:cNvSpPr>
          <p:nvPr/>
        </p:nvSpPr>
        <p:spPr bwMode="auto">
          <a:xfrm>
            <a:off x="8534400" y="3200400"/>
            <a:ext cx="455613" cy="2376488"/>
          </a:xfrm>
          <a:custGeom>
            <a:avLst/>
            <a:gdLst>
              <a:gd name="T0" fmla="*/ 0 w 287"/>
              <a:gd name="T1" fmla="*/ 0 h 1497"/>
              <a:gd name="T2" fmla="*/ 2147483647 w 287"/>
              <a:gd name="T3" fmla="*/ 2147483647 h 1497"/>
              <a:gd name="T4" fmla="*/ 2147483647 w 287"/>
              <a:gd name="T5" fmla="*/ 2147483647 h 1497"/>
              <a:gd name="T6" fmla="*/ 2147483647 w 287"/>
              <a:gd name="T7" fmla="*/ 2147483647 h 1497"/>
              <a:gd name="T8" fmla="*/ 2147483647 w 287"/>
              <a:gd name="T9" fmla="*/ 2147483647 h 14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"/>
              <a:gd name="T16" fmla="*/ 0 h 1497"/>
              <a:gd name="T17" fmla="*/ 287 w 287"/>
              <a:gd name="T18" fmla="*/ 1497 h 14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" h="1497">
                <a:moveTo>
                  <a:pt x="0" y="0"/>
                </a:moveTo>
                <a:cubicBezTo>
                  <a:pt x="39" y="23"/>
                  <a:pt x="188" y="26"/>
                  <a:pt x="235" y="139"/>
                </a:cubicBezTo>
                <a:cubicBezTo>
                  <a:pt x="282" y="252"/>
                  <a:pt x="278" y="472"/>
                  <a:pt x="280" y="676"/>
                </a:cubicBezTo>
                <a:cubicBezTo>
                  <a:pt x="282" y="880"/>
                  <a:pt x="287" y="1227"/>
                  <a:pt x="248" y="1362"/>
                </a:cubicBezTo>
                <a:cubicBezTo>
                  <a:pt x="209" y="1497"/>
                  <a:pt x="90" y="1462"/>
                  <a:pt x="48" y="14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51" name="Text Box 27"/>
          <p:cNvSpPr txBox="1">
            <a:spLocks noChangeArrowheads="1"/>
          </p:cNvSpPr>
          <p:nvPr/>
        </p:nvSpPr>
        <p:spPr bwMode="auto">
          <a:xfrm>
            <a:off x="7969250" y="536575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1</a:t>
            </a:r>
          </a:p>
        </p:txBody>
      </p:sp>
      <p:sp>
        <p:nvSpPr>
          <p:cNvPr id="154652" name="Text Box 28"/>
          <p:cNvSpPr txBox="1">
            <a:spLocks noChangeArrowheads="1"/>
          </p:cNvSpPr>
          <p:nvPr/>
        </p:nvSpPr>
        <p:spPr bwMode="auto">
          <a:xfrm>
            <a:off x="7972425" y="4914900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19</a:t>
            </a:r>
          </a:p>
        </p:txBody>
      </p:sp>
      <p:sp>
        <p:nvSpPr>
          <p:cNvPr id="154653" name="Text Box 29"/>
          <p:cNvSpPr txBox="1">
            <a:spLocks noChangeArrowheads="1"/>
          </p:cNvSpPr>
          <p:nvPr/>
        </p:nvSpPr>
        <p:spPr bwMode="auto">
          <a:xfrm>
            <a:off x="7724775" y="4460875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17893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7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546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546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546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mph" presetSubtype="7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54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154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54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7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54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54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54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mph" presetSubtype="7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54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54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54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49" grpId="0" animBg="1"/>
      <p:bldP spid="154651" grpId="0"/>
      <p:bldP spid="154652" grpId="0"/>
      <p:bldP spid="1546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77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dirty="0" err="1" smtClean="0">
                <a:latin typeface="Lucida Console" pitchFamily="49" charset="0"/>
                <a:ea typeface="+mn-ea"/>
              </a:rPr>
              <a:t>struct</a:t>
            </a:r>
            <a:r>
              <a:rPr lang="en-US" sz="2400" dirty="0" smtClean="0">
                <a:latin typeface="Lucida Console" pitchFamily="49" charset="0"/>
                <a:ea typeface="+mn-ea"/>
              </a:rPr>
              <a:t> COST { </a:t>
            </a:r>
            <a:r>
              <a:rPr lang="en-US" sz="2400" dirty="0" err="1" smtClean="0">
                <a:latin typeface="Lucida Console" pitchFamily="49" charset="0"/>
                <a:ea typeface="+mn-ea"/>
              </a:rPr>
              <a:t>int</a:t>
            </a:r>
            <a:r>
              <a:rPr lang="en-US" sz="2400" dirty="0" smtClean="0">
                <a:latin typeface="Lucida Console" pitchFamily="49" charset="0"/>
                <a:ea typeface="+mn-ea"/>
              </a:rPr>
              <a:t> amount;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dirty="0" smtClean="0">
                <a:latin typeface="Lucida Console" pitchFamily="49" charset="0"/>
                <a:ea typeface="+mn-ea"/>
              </a:rPr>
              <a:t>              char </a:t>
            </a:r>
            <a:r>
              <a:rPr lang="en-US" sz="2400" dirty="0" err="1" smtClean="0">
                <a:latin typeface="Lucida Console" pitchFamily="49" charset="0"/>
                <a:ea typeface="+mn-ea"/>
              </a:rPr>
              <a:t>currency_type</a:t>
            </a:r>
            <a:r>
              <a:rPr lang="en-US" sz="2400" dirty="0" smtClean="0">
                <a:latin typeface="Lucida Console" pitchFamily="49" charset="0"/>
                <a:ea typeface="+mn-ea"/>
              </a:rPr>
              <a:t>[2]; }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dirty="0" err="1" smtClean="0">
                <a:latin typeface="Lucida Console" pitchFamily="49" charset="0"/>
                <a:ea typeface="+mn-ea"/>
              </a:rPr>
              <a:t>struct</a:t>
            </a:r>
            <a:r>
              <a:rPr lang="en-US" sz="2400" dirty="0" smtClean="0">
                <a:latin typeface="Lucida Console" pitchFamily="49" charset="0"/>
                <a:ea typeface="+mn-ea"/>
              </a:rPr>
              <a:t> PART { char id[2];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dirty="0" smtClean="0">
                <a:latin typeface="Lucida Console" pitchFamily="49" charset="0"/>
                <a:ea typeface="+mn-ea"/>
              </a:rPr>
              <a:t>              </a:t>
            </a:r>
            <a:r>
              <a:rPr lang="en-US" sz="2400" dirty="0" err="1" smtClean="0">
                <a:latin typeface="Lucida Console" pitchFamily="49" charset="0"/>
                <a:ea typeface="+mn-ea"/>
              </a:rPr>
              <a:t>struct</a:t>
            </a:r>
            <a:r>
              <a:rPr lang="en-US" sz="2400" dirty="0" smtClean="0">
                <a:latin typeface="Lucida Console" pitchFamily="49" charset="0"/>
                <a:ea typeface="+mn-ea"/>
              </a:rPr>
              <a:t> COST </a:t>
            </a:r>
            <a:r>
              <a:rPr lang="en-US" sz="2400" dirty="0" err="1" smtClean="0">
                <a:latin typeface="Lucida Console" pitchFamily="49" charset="0"/>
                <a:ea typeface="+mn-ea"/>
              </a:rPr>
              <a:t>cost</a:t>
            </a:r>
            <a:r>
              <a:rPr lang="en-US" sz="2400" dirty="0" smtClean="0">
                <a:latin typeface="Lucida Console" pitchFamily="49" charset="0"/>
                <a:ea typeface="+mn-ea"/>
              </a:rPr>
              <a:t>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400" dirty="0" smtClean="0">
                <a:latin typeface="Lucida Console" pitchFamily="49" charset="0"/>
                <a:ea typeface="+mn-ea"/>
              </a:rPr>
              <a:t>              </a:t>
            </a:r>
            <a:r>
              <a:rPr lang="en-US" sz="2400" dirty="0" err="1" smtClean="0">
                <a:latin typeface="Lucida Console" pitchFamily="49" charset="0"/>
                <a:ea typeface="+mn-ea"/>
              </a:rPr>
              <a:t>int</a:t>
            </a:r>
            <a:r>
              <a:rPr lang="en-US" sz="2400" dirty="0" smtClean="0">
                <a:latin typeface="Lucida Console" pitchFamily="49" charset="0"/>
                <a:ea typeface="+mn-ea"/>
              </a:rPr>
              <a:t> </a:t>
            </a:r>
            <a:r>
              <a:rPr lang="en-US" sz="2400" dirty="0" err="1" smtClean="0">
                <a:latin typeface="Lucida Console" pitchFamily="49" charset="0"/>
                <a:ea typeface="+mn-ea"/>
              </a:rPr>
              <a:t>num_avail</a:t>
            </a:r>
            <a:r>
              <a:rPr lang="en-US" sz="2400" dirty="0" smtClean="0">
                <a:latin typeface="Lucida Console" pitchFamily="49" charset="0"/>
                <a:ea typeface="+mn-ea"/>
              </a:rPr>
              <a:t>; }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</a:rPr>
              <a:t>layout of </a:t>
            </a:r>
            <a:r>
              <a:rPr lang="en-US" sz="2400" dirty="0" err="1" smtClean="0">
                <a:latin typeface="Lucida Console" pitchFamily="49" charset="0"/>
                <a:ea typeface="+mn-ea"/>
              </a:rPr>
              <a:t>struct</a:t>
            </a:r>
            <a:r>
              <a:rPr lang="en-US" sz="2400" dirty="0" smtClean="0">
                <a:latin typeface="Lucida Console" pitchFamily="49" charset="0"/>
                <a:ea typeface="+mn-ea"/>
              </a:rPr>
              <a:t> PART</a:t>
            </a:r>
            <a:r>
              <a:rPr lang="en-US" sz="2000" dirty="0" smtClean="0">
                <a:ea typeface="+mn-ea"/>
              </a:rPr>
              <a:t>: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endParaRPr lang="en-US" sz="2000" dirty="0" smtClean="0">
              <a:ea typeface="+mn-ea"/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endParaRPr lang="en-US" sz="2000" dirty="0" smtClean="0">
              <a:ea typeface="+mn-ea"/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endParaRPr lang="en-US" sz="2000" dirty="0" smtClean="0">
              <a:ea typeface="+mn-ea"/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endParaRPr lang="en-US" sz="2000" dirty="0" smtClean="0">
              <a:ea typeface="+mn-ea"/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endParaRPr lang="en-US" dirty="0" smtClean="0">
              <a:ea typeface="+mn-ea"/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endParaRPr lang="en-US" dirty="0" smtClean="0">
              <a:ea typeface="+mn-ea"/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</a:rPr>
              <a:t>Here, the system uses 4-byte alignment of integers,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</a:rPr>
              <a:t>so </a:t>
            </a:r>
            <a:r>
              <a:rPr lang="en-US" sz="2400" dirty="0" smtClean="0">
                <a:latin typeface="Lucida Console" pitchFamily="49" charset="0"/>
                <a:ea typeface="+mn-ea"/>
              </a:rPr>
              <a:t>amount</a:t>
            </a:r>
            <a:r>
              <a:rPr lang="en-US" dirty="0" smtClean="0">
                <a:ea typeface="+mn-ea"/>
              </a:rPr>
              <a:t> and </a:t>
            </a:r>
            <a:r>
              <a:rPr lang="en-US" sz="2400" dirty="0" err="1" smtClean="0">
                <a:latin typeface="Lucida Console" pitchFamily="49" charset="0"/>
                <a:ea typeface="+mn-ea"/>
              </a:rPr>
              <a:t>num_avail</a:t>
            </a:r>
            <a:r>
              <a:rPr lang="en-US" dirty="0" smtClean="0">
                <a:ea typeface="+mn-ea"/>
              </a:rPr>
              <a:t> must be aligned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</a:rPr>
              <a:t>Four bytes wasted for each structure!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86000" y="3333750"/>
            <a:ext cx="2743200" cy="1524000"/>
          </a:xfrm>
          <a:prstGeom prst="rect">
            <a:avLst/>
          </a:prstGeom>
          <a:solidFill>
            <a:srgbClr val="9999FF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43600" y="3562350"/>
            <a:ext cx="18288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114800" y="356235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86000" y="3562350"/>
            <a:ext cx="18288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7200" y="356235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3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ookman Old Style" charset="0"/>
              </a:rPr>
              <a:t>Memory layout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34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06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478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050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3622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8194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766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7338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1910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6482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1054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5626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198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770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9342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391400" y="3638550"/>
            <a:ext cx="304800" cy="3048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411" name="TextBox 22"/>
          <p:cNvSpPr txBox="1">
            <a:spLocks noChangeArrowheads="1"/>
          </p:cNvSpPr>
          <p:nvPr/>
        </p:nvSpPr>
        <p:spPr bwMode="auto">
          <a:xfrm>
            <a:off x="955675" y="3943350"/>
            <a:ext cx="49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9pPr>
          </a:lstStyle>
          <a:p>
            <a:r>
              <a:rPr lang="en-US" sz="2000">
                <a:latin typeface="Lucida Console" charset="0"/>
              </a:rPr>
              <a:t>id</a:t>
            </a:r>
          </a:p>
        </p:txBody>
      </p:sp>
      <p:sp>
        <p:nvSpPr>
          <p:cNvPr id="16412" name="TextBox 26"/>
          <p:cNvSpPr txBox="1">
            <a:spLocks noChangeArrowheads="1"/>
          </p:cNvSpPr>
          <p:nvPr/>
        </p:nvSpPr>
        <p:spPr bwMode="auto">
          <a:xfrm>
            <a:off x="3082925" y="3943350"/>
            <a:ext cx="1108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9pPr>
          </a:lstStyle>
          <a:p>
            <a:r>
              <a:rPr lang="en-US" sz="2000">
                <a:latin typeface="Lucida Console" charset="0"/>
              </a:rPr>
              <a:t>amount</a:t>
            </a:r>
          </a:p>
        </p:txBody>
      </p:sp>
      <p:sp>
        <p:nvSpPr>
          <p:cNvPr id="16413" name="TextBox 27"/>
          <p:cNvSpPr txBox="1">
            <a:spLocks noChangeArrowheads="1"/>
          </p:cNvSpPr>
          <p:nvPr/>
        </p:nvSpPr>
        <p:spPr bwMode="auto">
          <a:xfrm>
            <a:off x="6354763" y="3943350"/>
            <a:ext cx="1570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9pPr>
          </a:lstStyle>
          <a:p>
            <a:r>
              <a:rPr lang="en-US" sz="2000">
                <a:latin typeface="Lucida Console" charset="0"/>
              </a:rPr>
              <a:t>num_avail</a:t>
            </a:r>
          </a:p>
        </p:txBody>
      </p:sp>
      <p:sp>
        <p:nvSpPr>
          <p:cNvPr id="16414" name="TextBox 30"/>
          <p:cNvSpPr txBox="1">
            <a:spLocks noChangeArrowheads="1"/>
          </p:cNvSpPr>
          <p:nvPr/>
        </p:nvSpPr>
        <p:spPr bwMode="auto">
          <a:xfrm>
            <a:off x="3810000" y="447675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9pPr>
          </a:lstStyle>
          <a:p>
            <a:r>
              <a:rPr lang="en-US" sz="2000">
                <a:latin typeface="Lucida Console" charset="0"/>
              </a:rPr>
              <a:t>cost</a:t>
            </a:r>
          </a:p>
        </p:txBody>
      </p:sp>
      <p:sp>
        <p:nvSpPr>
          <p:cNvPr id="16415" name="TextBox 31"/>
          <p:cNvSpPr txBox="1">
            <a:spLocks noChangeArrowheads="1"/>
          </p:cNvSpPr>
          <p:nvPr/>
        </p:nvSpPr>
        <p:spPr bwMode="auto">
          <a:xfrm>
            <a:off x="5867400" y="2952750"/>
            <a:ext cx="218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ea typeface="ＭＳ Ｐゴシック" charset="0"/>
              </a:defRPr>
            </a:lvl9pPr>
          </a:lstStyle>
          <a:p>
            <a:r>
              <a:rPr lang="en-US" sz="2000">
                <a:latin typeface="Lucida Console" charset="0"/>
              </a:rPr>
              <a:t>currency_type</a:t>
            </a:r>
          </a:p>
        </p:txBody>
      </p:sp>
      <p:cxnSp>
        <p:nvCxnSpPr>
          <p:cNvPr id="34" name="Curved Connector 33"/>
          <p:cNvCxnSpPr>
            <a:stCxn id="16415" idx="1"/>
            <a:endCxn id="26" idx="0"/>
          </p:cNvCxnSpPr>
          <p:nvPr/>
        </p:nvCxnSpPr>
        <p:spPr>
          <a:xfrm rot="10800000" flipV="1">
            <a:off x="4572000" y="3152775"/>
            <a:ext cx="1295400" cy="409575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79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0"/>
            <a:ext cx="2133600" cy="476250"/>
          </a:xfrm>
        </p:spPr>
        <p:txBody>
          <a:bodyPr/>
          <a:lstStyle/>
          <a:p>
            <a:fld id="{6BE3B200-76C7-0D45-8E9C-3E9F905B302C}" type="slidenum">
              <a:rPr lang="en-US"/>
              <a:pPr/>
              <a:t>25</a:t>
            </a:fld>
            <a:endParaRPr lang="en-US"/>
          </a:p>
        </p:txBody>
      </p:sp>
      <p:sp>
        <p:nvSpPr>
          <p:cNvPr id="1039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dirty="0" smtClean="0"/>
              <a:t>Using Structures </a:t>
            </a:r>
            <a:r>
              <a:rPr lang="en-US" sz="3200" dirty="0"/>
              <a:t>with Functions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01000" cy="556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Passing structures to functions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Call by </a:t>
            </a:r>
            <a:r>
              <a:rPr lang="en-US" dirty="0" smtClean="0"/>
              <a:t>value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Pass </a:t>
            </a:r>
            <a:r>
              <a:rPr lang="en-US" dirty="0"/>
              <a:t>entire structure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Or </a:t>
            </a:r>
            <a:r>
              <a:rPr lang="en-US" dirty="0"/>
              <a:t>pass individual members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Pass </a:t>
            </a:r>
            <a:r>
              <a:rPr lang="en-US" dirty="0"/>
              <a:t>a pointer to the structure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 pass structures call-by-reference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Pass its address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Pass reference to it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To pass arrays call-by-value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 a structure with the array as a member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Pass the structure</a:t>
            </a:r>
          </a:p>
        </p:txBody>
      </p:sp>
    </p:spTree>
    <p:extLst>
      <p:ext uri="{BB962C8B-B14F-4D97-AF65-F5344CB8AC3E}">
        <p14:creationId xmlns:p14="http://schemas.microsoft.com/office/powerpoint/2010/main" val="141752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Bookman Old Style" charset="0"/>
              </a:rPr>
              <a:t>Structures as function arguments</a:t>
            </a:r>
          </a:p>
        </p:txBody>
      </p:sp>
      <p:sp>
        <p:nvSpPr>
          <p:cNvPr id="2048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780030"/>
            <a:ext cx="8229600" cy="493712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Gill Sans MT" charset="0"/>
              </a:rPr>
              <a:t>Structures are scalars, so they can be returned and passed as arguments – just like </a:t>
            </a:r>
            <a:r>
              <a:rPr lang="en-US" sz="2000" dirty="0" err="1">
                <a:latin typeface="Lucida Console" charset="0"/>
              </a:rPr>
              <a:t>int</a:t>
            </a:r>
            <a:r>
              <a:rPr lang="en-US" dirty="0" err="1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, </a:t>
            </a:r>
            <a:r>
              <a:rPr lang="en-US" sz="2000" dirty="0">
                <a:latin typeface="Lucida Console" charset="0"/>
              </a:rPr>
              <a:t>char</a:t>
            </a:r>
            <a:r>
              <a:rPr lang="en-US" dirty="0">
                <a:latin typeface="Gill Sans MT" charset="0"/>
              </a:rPr>
              <a:t>s</a:t>
            </a:r>
          </a:p>
          <a:p>
            <a:pPr>
              <a:buFont typeface="Wingdings 3" charset="0"/>
              <a:buNone/>
            </a:pPr>
            <a:r>
              <a:rPr lang="en-US" sz="2000" dirty="0" err="1">
                <a:latin typeface="Lucida Console" charset="0"/>
              </a:rPr>
              <a:t>struct</a:t>
            </a:r>
            <a:r>
              <a:rPr lang="en-US" sz="2000" dirty="0">
                <a:latin typeface="Lucida Console" charset="0"/>
              </a:rPr>
              <a:t> BIG </a:t>
            </a:r>
            <a:r>
              <a:rPr lang="en-US" sz="2000" dirty="0" err="1">
                <a:latin typeface="Lucida Console" charset="0"/>
              </a:rPr>
              <a:t>changestruct</a:t>
            </a:r>
            <a:r>
              <a:rPr lang="en-US" sz="2000" dirty="0">
                <a:latin typeface="Lucida Console" charset="0"/>
              </a:rPr>
              <a:t>(</a:t>
            </a:r>
            <a:r>
              <a:rPr lang="en-US" sz="2000" dirty="0" err="1">
                <a:latin typeface="Lucida Console" charset="0"/>
              </a:rPr>
              <a:t>struct</a:t>
            </a:r>
            <a:r>
              <a:rPr lang="en-US" sz="2000" dirty="0">
                <a:latin typeface="Lucida Console" charset="0"/>
              </a:rPr>
              <a:t> BIG s);</a:t>
            </a:r>
          </a:p>
          <a:p>
            <a:pPr lvl="1"/>
            <a:r>
              <a:rPr lang="en-US" dirty="0">
                <a:latin typeface="Gill Sans MT" charset="0"/>
              </a:rPr>
              <a:t>Call by value: temporary copy of structure is created</a:t>
            </a:r>
          </a:p>
          <a:p>
            <a:pPr lvl="1"/>
            <a:r>
              <a:rPr lang="en-US" dirty="0">
                <a:latin typeface="Gill Sans MT" charset="0"/>
              </a:rPr>
              <a:t>Caution: passing large structures is inefficient</a:t>
            </a:r>
          </a:p>
          <a:p>
            <a:pPr lvl="1">
              <a:buFont typeface="Wingdings 3" charset="0"/>
              <a:buNone/>
            </a:pPr>
            <a:r>
              <a:rPr lang="en-US" dirty="0">
                <a:latin typeface="Gill Sans MT" charset="0"/>
              </a:rPr>
              <a:t>	– involves a lot of copying</a:t>
            </a:r>
          </a:p>
          <a:p>
            <a:r>
              <a:rPr lang="en-US" dirty="0">
                <a:latin typeface="Gill Sans MT" charset="0"/>
              </a:rPr>
              <a:t>avoid by passing a pointer to the structure instead:</a:t>
            </a:r>
          </a:p>
          <a:p>
            <a:pPr>
              <a:buFont typeface="Wingdings 3" charset="0"/>
              <a:buNone/>
            </a:pPr>
            <a:r>
              <a:rPr lang="en-US" sz="2000" dirty="0">
                <a:latin typeface="Lucida Console" charset="0"/>
              </a:rPr>
              <a:t>void </a:t>
            </a:r>
            <a:r>
              <a:rPr lang="en-US" sz="2000" dirty="0" err="1">
                <a:latin typeface="Lucida Console" charset="0"/>
              </a:rPr>
              <a:t>changestruct</a:t>
            </a:r>
            <a:r>
              <a:rPr lang="en-US" sz="2000" dirty="0">
                <a:latin typeface="Lucida Console" charset="0"/>
              </a:rPr>
              <a:t>(</a:t>
            </a:r>
            <a:r>
              <a:rPr lang="en-US" sz="2000" dirty="0" err="1">
                <a:latin typeface="Lucida Console" charset="0"/>
              </a:rPr>
              <a:t>struct</a:t>
            </a:r>
            <a:r>
              <a:rPr lang="en-US" sz="2000" dirty="0">
                <a:latin typeface="Lucida Console" charset="0"/>
              </a:rPr>
              <a:t> BIG *s);</a:t>
            </a:r>
          </a:p>
          <a:p>
            <a:r>
              <a:rPr lang="en-US" dirty="0">
                <a:latin typeface="Gill Sans MT" charset="0"/>
              </a:rPr>
              <a:t>What if the </a:t>
            </a:r>
            <a:r>
              <a:rPr lang="en-US" sz="2000" dirty="0" err="1">
                <a:latin typeface="Lucida Console" charset="0"/>
              </a:rPr>
              <a:t>struct</a:t>
            </a:r>
            <a:r>
              <a:rPr lang="en-US" dirty="0">
                <a:latin typeface="Gill Sans MT" charset="0"/>
              </a:rPr>
              <a:t> argument is read-only?</a:t>
            </a:r>
          </a:p>
          <a:p>
            <a:pPr lvl="1"/>
            <a:r>
              <a:rPr lang="en-US" dirty="0">
                <a:latin typeface="Gill Sans MT" charset="0"/>
              </a:rPr>
              <a:t>Safe approach: use </a:t>
            </a:r>
            <a:r>
              <a:rPr lang="en-US" sz="2000" dirty="0" err="1">
                <a:latin typeface="Lucida Console" charset="0"/>
              </a:rPr>
              <a:t>const</a:t>
            </a:r>
            <a:endParaRPr lang="en-US" sz="2000" dirty="0">
              <a:latin typeface="Lucida Console" charset="0"/>
            </a:endParaRPr>
          </a:p>
          <a:p>
            <a:pPr>
              <a:buFont typeface="Wingdings 3" charset="0"/>
              <a:buNone/>
            </a:pPr>
            <a:r>
              <a:rPr lang="en-US" sz="2000" dirty="0">
                <a:latin typeface="Lucida Console" charset="0"/>
              </a:rPr>
              <a:t>void </a:t>
            </a:r>
            <a:r>
              <a:rPr lang="en-US" sz="2000" dirty="0" err="1">
                <a:latin typeface="Lucida Console" charset="0"/>
              </a:rPr>
              <a:t>changestruct</a:t>
            </a:r>
            <a:r>
              <a:rPr lang="en-US" sz="2000" dirty="0">
                <a:latin typeface="Lucida Console" charset="0"/>
              </a:rPr>
              <a:t>(</a:t>
            </a:r>
            <a:r>
              <a:rPr lang="en-US" sz="2000" dirty="0" err="1">
                <a:latin typeface="Lucida Console" charset="0"/>
              </a:rPr>
              <a:t>struct</a:t>
            </a:r>
            <a:r>
              <a:rPr lang="en-US" sz="2000" dirty="0">
                <a:latin typeface="Lucida Console" charset="0"/>
              </a:rPr>
              <a:t> BIG </a:t>
            </a:r>
            <a:r>
              <a:rPr lang="en-US" sz="2000" dirty="0" err="1">
                <a:latin typeface="Lucida Console" charset="0"/>
              </a:rPr>
              <a:t>const</a:t>
            </a:r>
            <a:r>
              <a:rPr lang="en-US" sz="2000" dirty="0">
                <a:latin typeface="Lucida Console" charset="0"/>
              </a:rPr>
              <a:t> *s);</a:t>
            </a:r>
          </a:p>
          <a:p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53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0"/>
            <a:ext cx="2133600" cy="476250"/>
          </a:xfrm>
        </p:spPr>
        <p:txBody>
          <a:bodyPr/>
          <a:lstStyle/>
          <a:p>
            <a:fld id="{6357C14B-F40B-7A42-AB15-DA293AF6B503}" type="slidenum">
              <a:rPr lang="en-US"/>
              <a:pPr/>
              <a:t>27</a:t>
            </a:fld>
            <a:endParaRPr lang="en-US"/>
          </a:p>
        </p:txBody>
      </p:sp>
      <p:sp>
        <p:nvSpPr>
          <p:cNvPr id="1040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Lucida Console" charset="0"/>
              </a:rPr>
              <a:t>typedef</a:t>
            </a:r>
            <a:endParaRPr lang="en-US" dirty="0">
              <a:latin typeface="Lucida Console" charset="0"/>
            </a:endParaRPr>
          </a:p>
        </p:txBody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5562600"/>
          </a:xfrm>
        </p:spPr>
        <p:txBody>
          <a:bodyPr>
            <a:normAutofit lnSpcReduction="10000"/>
          </a:bodyPr>
          <a:lstStyle/>
          <a:p>
            <a:r>
              <a:rPr lang="en-US" sz="2600" dirty="0" err="1">
                <a:latin typeface="Lucida Console" charset="0"/>
              </a:rPr>
              <a:t>typedef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Creates synonyms (aliases) for previously defined data types</a:t>
            </a:r>
          </a:p>
          <a:p>
            <a:pPr lvl="1"/>
            <a:r>
              <a:rPr lang="en-US" dirty="0"/>
              <a:t>Use </a:t>
            </a:r>
            <a:r>
              <a:rPr lang="en-US" sz="2000" dirty="0" err="1">
                <a:latin typeface="Lucida Console" charset="0"/>
              </a:rPr>
              <a:t>typedef</a:t>
            </a:r>
            <a:r>
              <a:rPr lang="en-US"/>
              <a:t> to create shorter type names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3"/>
            <a:r>
              <a:rPr lang="en-US" sz="1800" dirty="0" err="1">
                <a:latin typeface="Lucida Console" charset="0"/>
              </a:rPr>
              <a:t>typedef</a:t>
            </a:r>
            <a:r>
              <a:rPr lang="en-US" sz="1800" dirty="0">
                <a:latin typeface="Lucida Console" charset="0"/>
              </a:rPr>
              <a:t> </a:t>
            </a:r>
            <a:r>
              <a:rPr lang="en-US" sz="1800" dirty="0" err="1">
                <a:latin typeface="Lucida Console" charset="0"/>
              </a:rPr>
              <a:t>struct</a:t>
            </a:r>
            <a:r>
              <a:rPr lang="en-US" sz="1800" dirty="0">
                <a:latin typeface="Lucida Console" charset="0"/>
              </a:rPr>
              <a:t> Card *</a:t>
            </a:r>
            <a:r>
              <a:rPr lang="en-US" sz="1800" dirty="0" err="1">
                <a:latin typeface="Lucida Console" charset="0"/>
              </a:rPr>
              <a:t>CardPtr</a:t>
            </a:r>
            <a:r>
              <a:rPr lang="en-US" sz="1800" dirty="0">
                <a:latin typeface="Lucida Console" charset="0"/>
              </a:rPr>
              <a:t>;</a:t>
            </a:r>
          </a:p>
          <a:p>
            <a:pPr lvl="3"/>
            <a:endParaRPr lang="en-US" sz="1800" dirty="0">
              <a:latin typeface="Lucida Console" charset="0"/>
            </a:endParaRPr>
          </a:p>
          <a:p>
            <a:pPr lvl="1"/>
            <a:r>
              <a:rPr lang="en-US" dirty="0"/>
              <a:t>Defines a new type name </a:t>
            </a:r>
            <a:r>
              <a:rPr lang="en-US" sz="2000" dirty="0" err="1">
                <a:latin typeface="Lucida Console" charset="0"/>
              </a:rPr>
              <a:t>CardPtr</a:t>
            </a:r>
            <a:r>
              <a:rPr lang="en-US" dirty="0"/>
              <a:t> as a synonym for type </a:t>
            </a:r>
            <a:r>
              <a:rPr lang="en-US" sz="2000" dirty="0" err="1">
                <a:latin typeface="Lucida Console" charset="0"/>
              </a:rPr>
              <a:t>struct</a:t>
            </a:r>
            <a:r>
              <a:rPr lang="en-US" sz="2000" dirty="0">
                <a:latin typeface="Lucida Console" charset="0"/>
              </a:rPr>
              <a:t> Card *</a:t>
            </a:r>
          </a:p>
          <a:p>
            <a:pPr lvl="1"/>
            <a:r>
              <a:rPr lang="en-US" sz="2000" dirty="0" err="1">
                <a:latin typeface="Lucida Console" charset="0"/>
              </a:rPr>
              <a:t>typedef</a:t>
            </a:r>
            <a:r>
              <a:rPr lang="en-US" dirty="0"/>
              <a:t> does not create a new data type</a:t>
            </a:r>
          </a:p>
          <a:p>
            <a:pPr lvl="2"/>
            <a:r>
              <a:rPr lang="en-US" dirty="0"/>
              <a:t>Only creates an alias</a:t>
            </a:r>
          </a:p>
        </p:txBody>
      </p:sp>
    </p:spTree>
    <p:extLst>
      <p:ext uri="{BB962C8B-B14F-4D97-AF65-F5344CB8AC3E}">
        <p14:creationId xmlns:p14="http://schemas.microsoft.com/office/powerpoint/2010/main" val="3707290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Typedef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Verdana" charset="0"/>
              </a:rPr>
              <a:t>Mechanism for creating new type names</a:t>
            </a:r>
          </a:p>
          <a:p>
            <a:pPr lvl="1" eaLnBrk="1" hangingPunct="1"/>
            <a:r>
              <a:rPr lang="en-US" sz="2000" dirty="0">
                <a:latin typeface="Verdana" charset="0"/>
                <a:ea typeface="Arial" charset="0"/>
                <a:cs typeface="Arial" charset="0"/>
              </a:rPr>
              <a:t>New names are an alias for some other type</a:t>
            </a:r>
          </a:p>
          <a:p>
            <a:pPr lvl="1" eaLnBrk="1" hangingPunct="1"/>
            <a:r>
              <a:rPr lang="en-US" sz="2000" i="1" dirty="0">
                <a:latin typeface="Verdana" charset="0"/>
                <a:ea typeface="Arial" charset="0"/>
                <a:cs typeface="Arial" charset="0"/>
              </a:rPr>
              <a:t>May</a:t>
            </a:r>
            <a:r>
              <a:rPr lang="en-US" sz="2000" dirty="0">
                <a:latin typeface="Verdana" charset="0"/>
                <a:ea typeface="Arial" charset="0"/>
                <a:cs typeface="Arial" charset="0"/>
              </a:rPr>
              <a:t> improve clarity and/or portability of the program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685800" y="2895600"/>
            <a:ext cx="3648075" cy="302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800" b="1">
                <a:latin typeface="Courier New" charset="0"/>
              </a:rPr>
              <a:t>typedef long int64_t;</a:t>
            </a:r>
          </a:p>
          <a:p>
            <a:pPr>
              <a:spcBef>
                <a:spcPct val="20000"/>
              </a:spcBef>
            </a:pPr>
            <a:r>
              <a:rPr lang="en-US" sz="1800" b="1">
                <a:latin typeface="Courier New" charset="0"/>
              </a:rPr>
              <a:t>typedef struct ADate {</a:t>
            </a:r>
          </a:p>
          <a:p>
            <a:pPr>
              <a:spcBef>
                <a:spcPct val="20000"/>
              </a:spcBef>
            </a:pPr>
            <a:r>
              <a:rPr lang="en-US" sz="1800" b="1">
                <a:latin typeface="Courier New" charset="0"/>
              </a:rPr>
              <a:t>   int month;</a:t>
            </a:r>
          </a:p>
          <a:p>
            <a:pPr>
              <a:spcBef>
                <a:spcPct val="20000"/>
              </a:spcBef>
            </a:pPr>
            <a:r>
              <a:rPr lang="en-US" sz="1800" b="1">
                <a:latin typeface="Courier New" charset="0"/>
              </a:rPr>
              <a:t>   int day;</a:t>
            </a:r>
          </a:p>
          <a:p>
            <a:pPr>
              <a:spcBef>
                <a:spcPct val="20000"/>
              </a:spcBef>
            </a:pPr>
            <a:r>
              <a:rPr lang="en-US" sz="1800" b="1">
                <a:latin typeface="Courier New" charset="0"/>
              </a:rPr>
              <a:t>   int year;</a:t>
            </a:r>
          </a:p>
          <a:p>
            <a:pPr>
              <a:spcBef>
                <a:spcPct val="20000"/>
              </a:spcBef>
            </a:pPr>
            <a:r>
              <a:rPr lang="en-US" sz="1800" b="1">
                <a:latin typeface="Courier New" charset="0"/>
              </a:rPr>
              <a:t>} Date;</a:t>
            </a:r>
          </a:p>
          <a:p>
            <a:pPr>
              <a:spcBef>
                <a:spcPct val="20000"/>
              </a:spcBef>
            </a:pPr>
            <a:endParaRPr lang="en-US" sz="1800" b="1">
              <a:latin typeface="Courier New" charset="0"/>
            </a:endParaRPr>
          </a:p>
          <a:p>
            <a:pPr>
              <a:spcBef>
                <a:spcPct val="20000"/>
              </a:spcBef>
            </a:pPr>
            <a:r>
              <a:rPr lang="en-US" sz="1800" b="1">
                <a:latin typeface="Courier New" charset="0"/>
              </a:rPr>
              <a:t>int64_t i = 100000000000;</a:t>
            </a:r>
          </a:p>
          <a:p>
            <a:pPr>
              <a:spcBef>
                <a:spcPct val="20000"/>
              </a:spcBef>
            </a:pPr>
            <a:r>
              <a:rPr lang="en-US" sz="1800" b="1">
                <a:latin typeface="Courier New" charset="0"/>
              </a:rPr>
              <a:t>Date d = { 1, 19, 2017 };</a:t>
            </a:r>
          </a:p>
        </p:txBody>
      </p:sp>
      <p:sp>
        <p:nvSpPr>
          <p:cNvPr id="20487" name="Line 5"/>
          <p:cNvSpPr>
            <a:spLocks noChangeShapeType="1"/>
          </p:cNvSpPr>
          <p:nvPr/>
        </p:nvSpPr>
        <p:spPr bwMode="auto">
          <a:xfrm flipH="1">
            <a:off x="3886200" y="30480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5334000" y="2667000"/>
            <a:ext cx="2819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Tahoma" charset="0"/>
              </a:rPr>
              <a:t>Overload existing type names for clarity and portability</a:t>
            </a:r>
          </a:p>
        </p:txBody>
      </p:sp>
      <p:sp>
        <p:nvSpPr>
          <p:cNvPr id="20489" name="Line 7"/>
          <p:cNvSpPr>
            <a:spLocks noChangeShapeType="1"/>
          </p:cNvSpPr>
          <p:nvPr/>
        </p:nvSpPr>
        <p:spPr bwMode="auto">
          <a:xfrm flipH="1">
            <a:off x="1981200" y="4648200"/>
            <a:ext cx="30480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5029200" y="4452938"/>
            <a:ext cx="312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Tahoma" charset="0"/>
              </a:rPr>
              <a:t>Simplify complex type names</a:t>
            </a:r>
          </a:p>
        </p:txBody>
      </p:sp>
    </p:spTree>
    <p:extLst>
      <p:ext uri="{BB962C8B-B14F-4D97-AF65-F5344CB8AC3E}">
        <p14:creationId xmlns:p14="http://schemas.microsoft.com/office/powerpoint/2010/main" val="102779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ookman Old Style" charset="0"/>
              </a:rPr>
              <a:t>Unions</a:t>
            </a:r>
          </a:p>
        </p:txBody>
      </p:sp>
      <p:sp>
        <p:nvSpPr>
          <p:cNvPr id="2150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ill Sans MT" charset="0"/>
              </a:rPr>
              <a:t>Like structures, but every member occupies the same region of memory!</a:t>
            </a:r>
          </a:p>
          <a:p>
            <a:pPr lvl="1"/>
            <a:r>
              <a:rPr lang="en-US" dirty="0">
                <a:latin typeface="Gill Sans MT" charset="0"/>
              </a:rPr>
              <a:t>Structures: members are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and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 err="1">
                <a:latin typeface="Gill Sans MT" charset="0"/>
              </a:rPr>
              <a:t>ed</a:t>
            </a:r>
            <a:r>
              <a:rPr lang="en-US" dirty="0">
                <a:latin typeface="Gill Sans MT" charset="0"/>
              </a:rPr>
              <a:t> together: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name and species and owner</a:t>
            </a:r>
            <a:r>
              <a:rPr lang="ja-JP" altLang="en-US" dirty="0">
                <a:latin typeface="Gill Sans MT" charset="0"/>
              </a:rPr>
              <a:t>”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Unions: members are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 err="1">
                <a:latin typeface="Gill Sans MT" charset="0"/>
              </a:rPr>
              <a:t>xor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 err="1">
                <a:latin typeface="Gill Sans MT" charset="0"/>
              </a:rPr>
              <a:t>ed</a:t>
            </a:r>
            <a:r>
              <a:rPr lang="en-US">
                <a:latin typeface="Gill Sans MT" charset="0"/>
              </a:rPr>
              <a:t> together</a:t>
            </a:r>
          </a:p>
          <a:p>
            <a:pPr>
              <a:buFont typeface="Wingdings 3" charset="0"/>
              <a:buNone/>
            </a:pPr>
            <a:endParaRPr lang="en-US">
              <a:latin typeface="Gill Sans MT" charset="0"/>
            </a:endParaRPr>
          </a:p>
          <a:p>
            <a:pPr>
              <a:buFont typeface="Wingdings 3" charset="0"/>
              <a:buNone/>
            </a:pPr>
            <a:r>
              <a:rPr lang="en-US" sz="2000" dirty="0">
                <a:latin typeface="Lucida Console" charset="0"/>
              </a:rPr>
              <a:t>union VALUE {</a:t>
            </a:r>
          </a:p>
          <a:p>
            <a:pPr>
              <a:buFont typeface="Wingdings 3" charset="0"/>
              <a:buNone/>
            </a:pPr>
            <a:r>
              <a:rPr lang="en-US" sz="2000" dirty="0">
                <a:latin typeface="Lucida Console" charset="0"/>
              </a:rPr>
              <a:t>  float f;</a:t>
            </a:r>
          </a:p>
          <a:p>
            <a:pPr>
              <a:buFont typeface="Wingdings 3" charset="0"/>
              <a:buNone/>
            </a:pPr>
            <a:r>
              <a:rPr lang="en-US" sz="2000" dirty="0">
                <a:latin typeface="Lucida Console" charset="0"/>
              </a:rPr>
              <a:t>  </a:t>
            </a:r>
            <a:r>
              <a:rPr lang="en-US" sz="2000" dirty="0" err="1">
                <a:latin typeface="Lucida Console" charset="0"/>
              </a:rPr>
              <a:t>int</a:t>
            </a:r>
            <a:r>
              <a:rPr lang="en-US" sz="2000" dirty="0">
                <a:latin typeface="Lucida Console" charset="0"/>
              </a:rPr>
              <a:t> </a:t>
            </a:r>
            <a:r>
              <a:rPr lang="en-US" sz="2000" dirty="0" err="1">
                <a:latin typeface="Lucida Console" charset="0"/>
              </a:rPr>
              <a:t>i</a:t>
            </a:r>
            <a:r>
              <a:rPr lang="en-US" sz="2000" dirty="0">
                <a:latin typeface="Lucida Console" charset="0"/>
              </a:rPr>
              <a:t>;</a:t>
            </a:r>
          </a:p>
          <a:p>
            <a:pPr>
              <a:buFont typeface="Wingdings 3" charset="0"/>
              <a:buNone/>
            </a:pPr>
            <a:r>
              <a:rPr lang="en-US" sz="2000" dirty="0">
                <a:latin typeface="Lucida Console" charset="0"/>
              </a:rPr>
              <a:t>  char *s;</a:t>
            </a:r>
          </a:p>
          <a:p>
            <a:pPr>
              <a:buFont typeface="Wingdings 3" charset="0"/>
              <a:buNone/>
            </a:pPr>
            <a:r>
              <a:rPr lang="en-US" sz="2000" dirty="0">
                <a:latin typeface="Lucida Console" charset="0"/>
              </a:rPr>
              <a:t>};</a:t>
            </a:r>
          </a:p>
          <a:p>
            <a:pPr>
              <a:buFont typeface="Wingdings 3" charset="0"/>
              <a:buNone/>
            </a:pPr>
            <a:r>
              <a:rPr lang="en-US" sz="2000" dirty="0">
                <a:latin typeface="Lucida Console" charset="0"/>
              </a:rPr>
              <a:t>/* either a float </a:t>
            </a:r>
            <a:r>
              <a:rPr lang="en-US" sz="2000" dirty="0" err="1">
                <a:latin typeface="Lucida Console" charset="0"/>
              </a:rPr>
              <a:t>xor</a:t>
            </a:r>
            <a:r>
              <a:rPr lang="en-US" sz="2000" dirty="0">
                <a:latin typeface="Lucida Console" charset="0"/>
              </a:rPr>
              <a:t> an </a:t>
            </a:r>
            <a:r>
              <a:rPr lang="en-US" sz="2000" dirty="0" err="1">
                <a:latin typeface="Lucida Console" charset="0"/>
              </a:rPr>
              <a:t>int</a:t>
            </a:r>
            <a:r>
              <a:rPr lang="en-US" sz="2000" dirty="0">
                <a:latin typeface="Lucida Console" charset="0"/>
              </a:rPr>
              <a:t> </a:t>
            </a:r>
            <a:r>
              <a:rPr lang="en-US" sz="2000" dirty="0" err="1">
                <a:latin typeface="Lucida Console" charset="0"/>
              </a:rPr>
              <a:t>xor</a:t>
            </a:r>
            <a:r>
              <a:rPr lang="en-US" sz="2000" dirty="0">
                <a:latin typeface="Lucida Console" charset="0"/>
              </a:rPr>
              <a:t> a string */</a:t>
            </a:r>
          </a:p>
        </p:txBody>
      </p:sp>
    </p:spTree>
    <p:extLst>
      <p:ext uri="{BB962C8B-B14F-4D97-AF65-F5344CB8AC3E}">
        <p14:creationId xmlns:p14="http://schemas.microsoft.com/office/powerpoint/2010/main" val="4088181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930D-9C86-9249-876F-AEB7A74C8652}" type="slidenum">
              <a:rPr lang="en-US"/>
              <a:pPr/>
              <a:t>3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Structures</a:t>
            </a:r>
          </a:p>
          <a:p>
            <a:pPr lvl="1"/>
            <a:r>
              <a:rPr lang="en-US"/>
              <a:t>Collections of related variables (aggregates) under one name</a:t>
            </a:r>
          </a:p>
          <a:p>
            <a:pPr lvl="2"/>
            <a:r>
              <a:rPr lang="en-US"/>
              <a:t>Can contain variables of different data types</a:t>
            </a:r>
          </a:p>
          <a:p>
            <a:pPr lvl="1"/>
            <a:r>
              <a:rPr lang="en-US"/>
              <a:t>Commonly used to define records to be stored in files</a:t>
            </a:r>
          </a:p>
          <a:p>
            <a:pPr lvl="1"/>
            <a:r>
              <a:rPr lang="en-US"/>
              <a:t>Combined with pointers, can create linked lists, stacks, queues, and trees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0"/>
            <a:ext cx="2133600" cy="476250"/>
          </a:xfrm>
        </p:spPr>
        <p:txBody>
          <a:bodyPr/>
          <a:lstStyle/>
          <a:p>
            <a:fld id="{C14B3B15-B649-364E-990A-40B69D7CDB52}" type="slidenum">
              <a:rPr lang="en-US"/>
              <a:pPr/>
              <a:t>30</a:t>
            </a:fld>
            <a:endParaRPr lang="en-US"/>
          </a:p>
        </p:txBody>
      </p:sp>
      <p:sp>
        <p:nvSpPr>
          <p:cNvPr id="1045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5486400"/>
          </a:xfrm>
        </p:spPr>
        <p:txBody>
          <a:bodyPr/>
          <a:lstStyle/>
          <a:p>
            <a:r>
              <a:rPr lang="en-US" sz="2200" dirty="0">
                <a:latin typeface="Lucida Console" charset="0"/>
              </a:rPr>
              <a:t>union</a:t>
            </a:r>
          </a:p>
          <a:p>
            <a:pPr lvl="1"/>
            <a:r>
              <a:rPr lang="en-US" sz="2000" dirty="0"/>
              <a:t>Memory that contains a variety of objects over time</a:t>
            </a:r>
          </a:p>
          <a:p>
            <a:pPr lvl="1"/>
            <a:r>
              <a:rPr lang="en-US" sz="2000" dirty="0"/>
              <a:t>Only contains one data member at a time</a:t>
            </a:r>
          </a:p>
          <a:p>
            <a:pPr lvl="1"/>
            <a:r>
              <a:rPr lang="en-US" sz="2000" dirty="0"/>
              <a:t>Members of a </a:t>
            </a:r>
            <a:r>
              <a:rPr lang="en-US" sz="1800" dirty="0">
                <a:latin typeface="Lucida Console" charset="0"/>
              </a:rPr>
              <a:t>union</a:t>
            </a:r>
            <a:r>
              <a:rPr lang="en-US" sz="2000" dirty="0"/>
              <a:t> share space</a:t>
            </a:r>
          </a:p>
          <a:p>
            <a:pPr lvl="1"/>
            <a:r>
              <a:rPr lang="en-US" sz="2000" dirty="0"/>
              <a:t>Conserves storage</a:t>
            </a:r>
          </a:p>
          <a:p>
            <a:pPr lvl="1"/>
            <a:r>
              <a:rPr lang="en-US" sz="2000" dirty="0"/>
              <a:t>Only the last data member defined can be accessed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200" dirty="0">
                <a:latin typeface="Lucida Console" charset="0"/>
              </a:rPr>
              <a:t>union</a:t>
            </a:r>
            <a:r>
              <a:rPr lang="en-US" sz="2400" dirty="0"/>
              <a:t> definitions</a:t>
            </a:r>
          </a:p>
          <a:p>
            <a:pPr lvl="1"/>
            <a:r>
              <a:rPr lang="en-US" sz="2000" dirty="0"/>
              <a:t>Same as </a:t>
            </a:r>
            <a:r>
              <a:rPr lang="en-US" sz="2000" dirty="0" err="1"/>
              <a:t>struct</a:t>
            </a:r>
            <a:endParaRPr lang="en-US" sz="2000" dirty="0"/>
          </a:p>
          <a:p>
            <a:pPr marL="1371600" lvl="3" indent="0">
              <a:buNone/>
            </a:pPr>
            <a:r>
              <a:rPr lang="en-US" sz="1600" dirty="0">
                <a:latin typeface="Lucida Console" charset="0"/>
              </a:rPr>
              <a:t>union Number {</a:t>
            </a:r>
          </a:p>
          <a:p>
            <a:pPr marL="1371600" lvl="3" indent="0">
              <a:buNone/>
            </a:pPr>
            <a:r>
              <a:rPr lang="en-US" sz="1600" dirty="0">
                <a:latin typeface="Lucida Console" charset="0"/>
              </a:rPr>
              <a:t>  </a:t>
            </a:r>
            <a:r>
              <a:rPr lang="en-US" sz="1600" dirty="0" err="1">
                <a:latin typeface="Lucida Console" charset="0"/>
              </a:rPr>
              <a:t>int</a:t>
            </a:r>
            <a:r>
              <a:rPr lang="en-US" sz="1600" dirty="0">
                <a:latin typeface="Lucida Console" charset="0"/>
              </a:rPr>
              <a:t> x;</a:t>
            </a:r>
          </a:p>
          <a:p>
            <a:pPr marL="1371600" lvl="3" indent="0">
              <a:buNone/>
            </a:pPr>
            <a:r>
              <a:rPr lang="en-US" sz="1600" dirty="0">
                <a:latin typeface="Lucida Console" charset="0"/>
              </a:rPr>
              <a:t>  float y;</a:t>
            </a:r>
          </a:p>
          <a:p>
            <a:pPr marL="1371600" lvl="3" indent="0">
              <a:buNone/>
            </a:pPr>
            <a:r>
              <a:rPr lang="en-US" sz="1600" dirty="0">
                <a:latin typeface="Lucida Console" charset="0"/>
              </a:rPr>
              <a:t>};</a:t>
            </a:r>
          </a:p>
          <a:p>
            <a:pPr marL="1371600" lvl="3" indent="0">
              <a:buNone/>
            </a:pPr>
            <a:r>
              <a:rPr lang="en-US" sz="1600" dirty="0">
                <a:latin typeface="Lucida Console" charset="0"/>
              </a:rPr>
              <a:t>union Number value;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140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ookman Old Style" charset="0"/>
              </a:rPr>
              <a:t>Unions</a:t>
            </a:r>
          </a:p>
        </p:txBody>
      </p:sp>
      <p:sp>
        <p:nvSpPr>
          <p:cNvPr id="2253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/>
          </a:bodyPr>
          <a:lstStyle/>
          <a:p>
            <a:r>
              <a:rPr lang="en-US">
                <a:latin typeface="Gill Sans MT" charset="0"/>
              </a:rPr>
              <a:t>Up to programmer to determine how to interpret a union (i.e. which member to access)</a:t>
            </a:r>
          </a:p>
          <a:p>
            <a:r>
              <a:rPr lang="en-US">
                <a:latin typeface="Gill Sans MT" charset="0"/>
              </a:rPr>
              <a:t>Often used in conjunction with a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>
                <a:latin typeface="Gill Sans MT" charset="0"/>
              </a:rPr>
              <a:t>type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>
                <a:latin typeface="Gill Sans MT" charset="0"/>
              </a:rPr>
              <a:t> variable that indicates how to interpret the union value</a:t>
            </a:r>
          </a:p>
          <a:p>
            <a:pPr>
              <a:buFont typeface="Wingdings 3" charset="0"/>
              <a:buNone/>
            </a:pPr>
            <a:endParaRPr lang="en-US">
              <a:latin typeface="Gill Sans MT" charset="0"/>
            </a:endParaRPr>
          </a:p>
          <a:p>
            <a:pPr>
              <a:buFont typeface="Wingdings 3" charset="0"/>
              <a:buNone/>
            </a:pPr>
            <a:r>
              <a:rPr lang="en-US" sz="2000">
                <a:latin typeface="Lucida Console" charset="0"/>
              </a:rPr>
              <a:t>enum TYPE { INT, FLOAT, STRING };</a:t>
            </a:r>
          </a:p>
          <a:p>
            <a:pPr>
              <a:buFont typeface="Wingdings 3" charset="0"/>
              <a:buNone/>
            </a:pPr>
            <a:r>
              <a:rPr lang="en-US" sz="2000">
                <a:latin typeface="Lucida Console" charset="0"/>
              </a:rPr>
              <a:t>struct VARIABLE {</a:t>
            </a:r>
          </a:p>
          <a:p>
            <a:pPr>
              <a:buFont typeface="Wingdings 3" charset="0"/>
              <a:buNone/>
            </a:pPr>
            <a:r>
              <a:rPr lang="en-US" sz="2000">
                <a:latin typeface="Lucida Console" charset="0"/>
              </a:rPr>
              <a:t>  enum TYPE type;</a:t>
            </a:r>
          </a:p>
          <a:p>
            <a:pPr>
              <a:buFont typeface="Wingdings 3" charset="0"/>
              <a:buNone/>
            </a:pPr>
            <a:r>
              <a:rPr lang="en-US" sz="2000">
                <a:latin typeface="Lucida Console" charset="0"/>
              </a:rPr>
              <a:t>  union VALUE value;</a:t>
            </a:r>
          </a:p>
          <a:p>
            <a:pPr>
              <a:buFont typeface="Wingdings 3" charset="0"/>
              <a:buNone/>
            </a:pPr>
            <a:r>
              <a:rPr lang="en-US" sz="2000">
                <a:latin typeface="Lucida Console" charset="0"/>
              </a:rPr>
              <a:t>};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5105400" y="4267200"/>
            <a:ext cx="3124200" cy="762000"/>
          </a:xfrm>
          <a:prstGeom prst="borderCallout1">
            <a:avLst>
              <a:gd name="adj1" fmla="val 45847"/>
              <a:gd name="adj2" fmla="val -1252"/>
              <a:gd name="adj3" fmla="val 21532"/>
              <a:gd name="adj4" fmla="val -6429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Access </a:t>
            </a:r>
            <a:r>
              <a:rPr lang="en-US" sz="2000" dirty="0">
                <a:latin typeface="Lucida Console" pitchFamily="49" charset="0"/>
              </a:rPr>
              <a:t>type</a:t>
            </a:r>
            <a:r>
              <a:rPr lang="en-US" dirty="0"/>
              <a:t> to determine how to interpret </a:t>
            </a:r>
            <a:r>
              <a:rPr lang="en-US" sz="2000" dirty="0">
                <a:latin typeface="Lucida Console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69034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 </a:t>
            </a:r>
            <a:r>
              <a:rPr lang="en-US" b="1" dirty="0">
                <a:latin typeface="Courier New" charset="0"/>
              </a:rPr>
              <a:t>union</a:t>
            </a:r>
            <a:r>
              <a:rPr lang="en-US" dirty="0"/>
              <a:t> operations</a:t>
            </a:r>
          </a:p>
          <a:p>
            <a:pPr lvl="1"/>
            <a:r>
              <a:rPr lang="en-US" dirty="0"/>
              <a:t>Assignment to </a:t>
            </a:r>
            <a:r>
              <a:rPr lang="en-US" b="1" dirty="0">
                <a:latin typeface="Courier New" charset="0"/>
              </a:rPr>
              <a:t>union</a:t>
            </a:r>
            <a:r>
              <a:rPr lang="en-US" dirty="0"/>
              <a:t> of same type:  </a:t>
            </a:r>
            <a:r>
              <a:rPr lang="en-US" b="1" dirty="0">
                <a:latin typeface="Courier New" charset="0"/>
              </a:rPr>
              <a:t>=</a:t>
            </a:r>
          </a:p>
          <a:p>
            <a:pPr lvl="1"/>
            <a:r>
              <a:rPr lang="en-US" dirty="0"/>
              <a:t>Taking address: </a:t>
            </a:r>
            <a:r>
              <a:rPr lang="en-US" b="1" dirty="0">
                <a:latin typeface="Courier New" charset="0"/>
              </a:rPr>
              <a:t>&amp;</a:t>
            </a:r>
          </a:p>
          <a:p>
            <a:pPr lvl="1"/>
            <a:r>
              <a:rPr lang="en-US" dirty="0"/>
              <a:t>Accessing union members: </a:t>
            </a:r>
            <a:r>
              <a:rPr lang="en-US" b="1" dirty="0">
                <a:latin typeface="Courier New" charset="0"/>
              </a:rPr>
              <a:t>.</a:t>
            </a:r>
          </a:p>
          <a:p>
            <a:pPr lvl="1"/>
            <a:r>
              <a:rPr lang="en-US" dirty="0"/>
              <a:t>Accessing members using pointers: </a:t>
            </a:r>
            <a:r>
              <a:rPr lang="en-US" b="1" dirty="0">
                <a:latin typeface="Courier New" charset="0"/>
              </a:rPr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716819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ookman Old Style" charset="0"/>
              </a:rPr>
              <a:t>Unions</a:t>
            </a:r>
          </a:p>
        </p:txBody>
      </p:sp>
      <p:sp>
        <p:nvSpPr>
          <p:cNvPr id="2355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Storage</a:t>
            </a:r>
          </a:p>
          <a:p>
            <a:pPr lvl="1"/>
            <a:r>
              <a:rPr lang="en-US">
                <a:latin typeface="Gill Sans MT" charset="0"/>
              </a:rPr>
              <a:t>size of union is the size of its largest member</a:t>
            </a:r>
          </a:p>
          <a:p>
            <a:pPr lvl="1"/>
            <a:r>
              <a:rPr lang="en-US">
                <a:latin typeface="Gill Sans MT" charset="0"/>
              </a:rPr>
              <a:t>avoid unions with widely varying member sizes;</a:t>
            </a:r>
          </a:p>
          <a:p>
            <a:pPr lvl="1">
              <a:buFont typeface="Wingdings 3" charset="0"/>
              <a:buNone/>
            </a:pPr>
            <a:r>
              <a:rPr lang="en-US">
                <a:latin typeface="Gill Sans MT" charset="0"/>
              </a:rPr>
              <a:t>	for the larger data types, consider using pointers instead</a:t>
            </a:r>
          </a:p>
          <a:p>
            <a:r>
              <a:rPr lang="en-US">
                <a:latin typeface="Gill Sans MT" charset="0"/>
              </a:rPr>
              <a:t>Initialization</a:t>
            </a:r>
          </a:p>
          <a:p>
            <a:pPr lvl="1"/>
            <a:r>
              <a:rPr lang="en-US">
                <a:latin typeface="Gill Sans MT" charset="0"/>
              </a:rPr>
              <a:t>Union may only be initialized to a value appropriate for the type of its first member</a:t>
            </a:r>
          </a:p>
        </p:txBody>
      </p:sp>
    </p:spTree>
    <p:extLst>
      <p:ext uri="{BB962C8B-B14F-4D97-AF65-F5344CB8AC3E}">
        <p14:creationId xmlns:p14="http://schemas.microsoft.com/office/powerpoint/2010/main" val="2941156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11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598885"/>
              </p:ext>
            </p:extLst>
          </p:nvPr>
        </p:nvGraphicFramePr>
        <p:xfrm>
          <a:off x="273762" y="212045"/>
          <a:ext cx="7072313" cy="632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Document" r:id="rId4" imgW="7073900" imgH="6324600" progId="Word.Document.8">
                  <p:embed/>
                </p:oleObj>
              </mc:Choice>
              <mc:Fallback>
                <p:oleObj name="Document" r:id="rId4" imgW="7073900" imgH="6324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762" y="212045"/>
                        <a:ext cx="7072313" cy="632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187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0"/>
              </a:spcAft>
              <a:buClrTx/>
            </a:pPr>
            <a:r>
              <a:rPr 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861188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buClrTx/>
            </a:pPr>
            <a:r>
              <a:rPr lang="en-US" sz="1400" b="1" dirty="0" smtClean="0">
                <a:solidFill>
                  <a:schemeClr val="tx1"/>
                </a:solidFill>
                <a:latin typeface="Lucida Console" charset="0"/>
              </a:rPr>
              <a:t>Union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36756" y="699056"/>
            <a:ext cx="4079938" cy="369332"/>
            <a:chOff x="1524000" y="1006262"/>
            <a:chExt cx="4079938" cy="369332"/>
          </a:xfrm>
        </p:grpSpPr>
        <p:sp>
          <p:nvSpPr>
            <p:cNvPr id="861189" name="Text Box 5"/>
            <p:cNvSpPr txBox="1">
              <a:spLocks noChangeArrowheads="1"/>
            </p:cNvSpPr>
            <p:nvPr/>
          </p:nvSpPr>
          <p:spPr bwMode="auto">
            <a:xfrm>
              <a:off x="3340707" y="1006262"/>
              <a:ext cx="2263231" cy="369332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8600" indent="-228600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5000"/>
                </a:spcAft>
              </a:pPr>
              <a:r>
                <a:rPr lang="en-US" dirty="0">
                  <a:latin typeface="Times New Roman" charset="0"/>
                  <a:ea typeface="Times New Roman" charset="0"/>
                  <a:cs typeface="AGaramond" charset="0"/>
                </a:rPr>
                <a:t>Union definition</a:t>
              </a:r>
            </a:p>
          </p:txBody>
        </p:sp>
        <p:sp>
          <p:nvSpPr>
            <p:cNvPr id="861190" name="Line 6"/>
            <p:cNvSpPr>
              <a:spLocks noChangeShapeType="1"/>
            </p:cNvSpPr>
            <p:nvPr/>
          </p:nvSpPr>
          <p:spPr bwMode="auto">
            <a:xfrm flipH="1">
              <a:off x="1524000" y="1219200"/>
              <a:ext cx="18167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69687" y="1682234"/>
            <a:ext cx="5759494" cy="445532"/>
            <a:chOff x="457200" y="1905000"/>
            <a:chExt cx="5759494" cy="445532"/>
          </a:xfrm>
        </p:grpSpPr>
        <p:sp>
          <p:nvSpPr>
            <p:cNvPr id="861191" name="Text Box 7"/>
            <p:cNvSpPr txBox="1">
              <a:spLocks noChangeArrowheads="1"/>
            </p:cNvSpPr>
            <p:nvPr/>
          </p:nvSpPr>
          <p:spPr bwMode="auto">
            <a:xfrm>
              <a:off x="2057400" y="1981200"/>
              <a:ext cx="4159294" cy="369332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8600" indent="-228600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5000"/>
                </a:spcAft>
              </a:pPr>
              <a:r>
                <a:rPr lang="en-US" dirty="0">
                  <a:latin typeface="Times New Roman" charset="0"/>
                  <a:ea typeface="Times New Roman" charset="0"/>
                  <a:cs typeface="AGaramond" charset="0"/>
                </a:rPr>
                <a:t>Union definition must end with semicolon</a:t>
              </a:r>
            </a:p>
          </p:txBody>
        </p:sp>
        <p:sp>
          <p:nvSpPr>
            <p:cNvPr id="861192" name="Line 8"/>
            <p:cNvSpPr>
              <a:spLocks noChangeShapeType="1"/>
            </p:cNvSpPr>
            <p:nvPr/>
          </p:nvSpPr>
          <p:spPr bwMode="auto">
            <a:xfrm flipH="1" flipV="1">
              <a:off x="457200" y="1905000"/>
              <a:ext cx="1600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896459" y="2795721"/>
            <a:ext cx="3076107" cy="369332"/>
            <a:chOff x="4800600" y="2980387"/>
            <a:chExt cx="3076107" cy="369332"/>
          </a:xfrm>
        </p:grpSpPr>
        <p:sp>
          <p:nvSpPr>
            <p:cNvPr id="861193" name="Text Box 9"/>
            <p:cNvSpPr txBox="1">
              <a:spLocks noChangeArrowheads="1"/>
            </p:cNvSpPr>
            <p:nvPr/>
          </p:nvSpPr>
          <p:spPr bwMode="auto">
            <a:xfrm>
              <a:off x="5408830" y="2980387"/>
              <a:ext cx="2467877" cy="369332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8600" indent="-228600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5000"/>
                </a:spcAft>
              </a:pPr>
              <a:r>
                <a:rPr lang="en-US" dirty="0">
                  <a:latin typeface="Times New Roman" charset="0"/>
                  <a:ea typeface="Times New Roman" charset="0"/>
                  <a:cs typeface="AGaramond" charset="0"/>
                </a:rPr>
                <a:t>Note that </a:t>
              </a:r>
              <a:r>
                <a:rPr lang="en-US" b="1" dirty="0">
                  <a:latin typeface="Courier New" charset="0"/>
                  <a:ea typeface="Times New Roman" charset="0"/>
                  <a:cs typeface="AGaramond" charset="0"/>
                </a:rPr>
                <a:t>y</a:t>
              </a:r>
              <a:r>
                <a:rPr lang="en-US" dirty="0">
                  <a:latin typeface="Times New Roman" charset="0"/>
                  <a:ea typeface="Times New Roman" charset="0"/>
                  <a:cs typeface="AGaramond" charset="0"/>
                </a:rPr>
                <a:t> has no value</a:t>
              </a:r>
            </a:p>
          </p:txBody>
        </p:sp>
        <p:sp>
          <p:nvSpPr>
            <p:cNvPr id="861194" name="Line 10"/>
            <p:cNvSpPr>
              <a:spLocks noChangeShapeType="1"/>
            </p:cNvSpPr>
            <p:nvPr/>
          </p:nvSpPr>
          <p:spPr bwMode="auto">
            <a:xfrm flipH="1">
              <a:off x="4800600" y="3124200"/>
              <a:ext cx="608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97745" y="3244334"/>
            <a:ext cx="5027714" cy="899708"/>
            <a:chOff x="3297745" y="3244334"/>
            <a:chExt cx="5027714" cy="899708"/>
          </a:xfrm>
        </p:grpSpPr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4800600" y="3244334"/>
              <a:ext cx="3524859" cy="369332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8600" indent="-228600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5000"/>
                </a:spcAft>
              </a:pPr>
              <a:r>
                <a:rPr lang="en-US" dirty="0">
                  <a:latin typeface="Times New Roman" charset="0"/>
                  <a:ea typeface="Times New Roman" charset="0"/>
                  <a:cs typeface="AGaramond" charset="0"/>
                </a:rPr>
                <a:t>Giving </a:t>
              </a:r>
              <a:r>
                <a:rPr lang="en-US" b="1" dirty="0">
                  <a:latin typeface="Courier New" charset="0"/>
                  <a:ea typeface="Times New Roman" charset="0"/>
                  <a:cs typeface="AGaramond" charset="0"/>
                </a:rPr>
                <a:t>y</a:t>
              </a:r>
              <a:r>
                <a:rPr lang="en-US" dirty="0">
                  <a:latin typeface="Times New Roman" charset="0"/>
                  <a:ea typeface="Times New Roman" charset="0"/>
                  <a:cs typeface="AGaramond" charset="0"/>
                </a:rPr>
                <a:t> a value removes </a:t>
              </a:r>
              <a:r>
                <a:rPr lang="en-US" b="1" dirty="0">
                  <a:latin typeface="Courier New" charset="0"/>
                  <a:ea typeface="Times New Roman" charset="0"/>
                  <a:cs typeface="AGaramond" charset="0"/>
                </a:rPr>
                <a:t>x</a:t>
              </a:r>
              <a:r>
                <a:rPr lang="ja-JP" altLang="en-US" dirty="0">
                  <a:latin typeface="Times New Roman" charset="0"/>
                  <a:ea typeface="Times New Roman" charset="0"/>
                  <a:cs typeface="AGaramond" charset="0"/>
                </a:rPr>
                <a:t>’</a:t>
              </a:r>
              <a:r>
                <a:rPr lang="en-US" dirty="0">
                  <a:latin typeface="Times New Roman" charset="0"/>
                  <a:ea typeface="Times New Roman" charset="0"/>
                  <a:cs typeface="AGaramond" charset="0"/>
                </a:rPr>
                <a:t>s value</a:t>
              </a: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H="1">
              <a:off x="3297745" y="3526874"/>
              <a:ext cx="1502855" cy="617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715410" y="3773336"/>
            <a:ext cx="4773609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Put a value in the integer member</a:t>
            </a:r>
            <a:endParaRPr lang="en-IN" sz="1400" b="1" dirty="0"/>
          </a:p>
          <a:p>
            <a:r>
              <a:rPr lang="en-US" sz="1400" b="1" dirty="0"/>
              <a:t>and print both members.</a:t>
            </a:r>
            <a:endParaRPr lang="en-IN" sz="1400" b="1" dirty="0"/>
          </a:p>
          <a:p>
            <a:r>
              <a:rPr lang="en-US" sz="1400" b="1" dirty="0" err="1"/>
              <a:t>int</a:t>
            </a:r>
            <a:r>
              <a:rPr lang="en-US" sz="1400" b="1" dirty="0"/>
              <a:t>:</a:t>
            </a:r>
            <a:endParaRPr lang="en-IN" sz="1400" b="1" dirty="0"/>
          </a:p>
          <a:p>
            <a:r>
              <a:rPr lang="en-US" sz="1400" b="1" dirty="0"/>
              <a:t>  </a:t>
            </a:r>
            <a:r>
              <a:rPr lang="en-US" sz="1400" b="1" dirty="0" smtClean="0"/>
              <a:t>100</a:t>
            </a:r>
            <a:endParaRPr lang="en-IN" sz="1400" b="1" dirty="0"/>
          </a:p>
          <a:p>
            <a:r>
              <a:rPr lang="en-IN" sz="1400" b="1" dirty="0"/>
              <a:t>d</a:t>
            </a:r>
            <a:r>
              <a:rPr lang="en-US" sz="1400" b="1" dirty="0" err="1" smtClean="0"/>
              <a:t>ouble</a:t>
            </a:r>
            <a:r>
              <a:rPr lang="en-US" sz="1400" b="1" dirty="0" smtClean="0"/>
              <a:t>: </a:t>
            </a:r>
            <a:r>
              <a:rPr lang="en-US" sz="1400" b="1" dirty="0"/>
              <a:t>-92559592117433136000000000000000000000000000000000000000000000.000000</a:t>
            </a:r>
            <a:endParaRPr lang="en-IN" sz="1400" b="1" dirty="0"/>
          </a:p>
          <a:p>
            <a:r>
              <a:rPr lang="en-US" sz="1400" b="1" dirty="0"/>
              <a:t> </a:t>
            </a:r>
            <a:endParaRPr lang="en-IN" sz="1400" b="1" dirty="0"/>
          </a:p>
          <a:p>
            <a:r>
              <a:rPr lang="en-US" sz="1400" b="1" dirty="0"/>
              <a:t>Put a value in the floating member</a:t>
            </a:r>
            <a:endParaRPr lang="en-IN" sz="1400" b="1" dirty="0"/>
          </a:p>
          <a:p>
            <a:r>
              <a:rPr lang="en-US" sz="1400" b="1" dirty="0"/>
              <a:t>and print both members.</a:t>
            </a:r>
            <a:endParaRPr lang="en-IN" sz="1400" b="1" dirty="0"/>
          </a:p>
          <a:p>
            <a:r>
              <a:rPr lang="en-US" sz="1400" b="1" dirty="0" err="1"/>
              <a:t>int</a:t>
            </a:r>
            <a:r>
              <a:rPr lang="en-US" sz="1400" b="1" dirty="0"/>
              <a:t>:</a:t>
            </a:r>
            <a:endParaRPr lang="en-IN" sz="1400" b="1" dirty="0"/>
          </a:p>
          <a:p>
            <a:r>
              <a:rPr lang="en-US" sz="1400" b="1" dirty="0"/>
              <a:t>  </a:t>
            </a:r>
            <a:r>
              <a:rPr lang="en-US" sz="1400" b="1" dirty="0" smtClean="0"/>
              <a:t>0</a:t>
            </a:r>
            <a:endParaRPr lang="en-IN" sz="1400" b="1" dirty="0"/>
          </a:p>
          <a:p>
            <a:r>
              <a:rPr lang="en-US" sz="1400" b="1" dirty="0"/>
              <a:t>double:</a:t>
            </a:r>
            <a:endParaRPr lang="en-IN" sz="1400" b="1" dirty="0"/>
          </a:p>
          <a:p>
            <a:r>
              <a:rPr lang="en-US" sz="1400" b="1" dirty="0"/>
              <a:t>  </a:t>
            </a:r>
            <a:r>
              <a:rPr lang="en-US" sz="1400" b="1" dirty="0" smtClean="0"/>
              <a:t>100.000000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82588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0"/>
            <a:ext cx="2133600" cy="476250"/>
          </a:xfrm>
        </p:spPr>
        <p:txBody>
          <a:bodyPr/>
          <a:lstStyle/>
          <a:p>
            <a:fld id="{A30F7369-F938-4A42-8B87-D81AB03B3E8E}" type="slidenum">
              <a:rPr lang="en-US"/>
              <a:pPr/>
              <a:t>35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Bitwise </a:t>
            </a:r>
            <a:r>
              <a:rPr lang="en-US" dirty="0"/>
              <a:t>Operators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40687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All data is represented internally as sequences of bits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Each bit can be either </a:t>
            </a:r>
            <a:r>
              <a:rPr lang="en-US" sz="2000">
                <a:latin typeface="Lucida Console" charset="0"/>
              </a:rPr>
              <a:t>0</a:t>
            </a:r>
            <a:r>
              <a:rPr lang="en-US"/>
              <a:t> or </a:t>
            </a:r>
            <a:r>
              <a:rPr lang="en-US" sz="2000">
                <a:latin typeface="Lucida Console" charset="0"/>
              </a:rPr>
              <a:t>1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/>
              <a:t>Sequence of 8 bits forms a byte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5000"/>
              </a:lnSpc>
            </a:pPr>
            <a:r>
              <a:rPr lang="en-US"/>
              <a:t>Bitwise data manipulations are machine dependent.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6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B6FAF-B386-BB43-B976-A822F5E7896B}" type="slidenum">
              <a:rPr lang="en-US"/>
              <a:pPr/>
              <a:t>36</a:t>
            </a:fld>
            <a:endParaRPr lang="en-US"/>
          </a:p>
        </p:txBody>
      </p:sp>
      <p:graphicFrame>
        <p:nvGraphicFramePr>
          <p:cNvPr id="866306" name="Object 2"/>
          <p:cNvGraphicFramePr>
            <a:graphicFrameLocks noGrp="1" noChangeAspect="1"/>
          </p:cNvGraphicFramePr>
          <p:nvPr>
            <p:ph/>
          </p:nvPr>
        </p:nvGraphicFramePr>
        <p:xfrm>
          <a:off x="0" y="152400"/>
          <a:ext cx="91440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Document" r:id="rId4" imgW="6266012" imgH="3109764" progId="Word.Document.8">
                  <p:embed/>
                </p:oleObj>
              </mc:Choice>
              <mc:Fallback>
                <p:oleObj name="Document" r:id="rId4" imgW="6266012" imgH="3109764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2400"/>
                        <a:ext cx="9144000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6307" name="Rectangle 3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0" anchor="ctr">
            <a:spAutoFit/>
          </a:bodyPr>
          <a:lstStyle/>
          <a:p>
            <a:pPr algn="ctr">
              <a:lnSpc>
                <a:spcPct val="95000"/>
              </a:lnSpc>
              <a:spcAft>
                <a:spcPct val="0"/>
              </a:spcAft>
              <a:buClrTx/>
            </a:pPr>
            <a:r>
              <a:rPr lang="en-US" b="1">
                <a:solidFill>
                  <a:srgbClr val="4D99FF"/>
                </a:solidFill>
              </a:rPr>
              <a:t>Fig. 10.6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000000"/>
                </a:solidFill>
              </a:rPr>
              <a:t>|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Bitwise operators. </a:t>
            </a:r>
          </a:p>
        </p:txBody>
      </p:sp>
    </p:spTree>
    <p:extLst>
      <p:ext uri="{BB962C8B-B14F-4D97-AF65-F5344CB8AC3E}">
        <p14:creationId xmlns:p14="http://schemas.microsoft.com/office/powerpoint/2010/main" val="343534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0"/>
            <a:ext cx="2133600" cy="476250"/>
          </a:xfrm>
        </p:spPr>
        <p:txBody>
          <a:bodyPr/>
          <a:lstStyle/>
          <a:p>
            <a:fld id="{B328B8CF-96C6-6540-8B26-E3A97693C0E9}" type="slidenum">
              <a:rPr lang="en-US"/>
              <a:pPr/>
              <a:t>37</a:t>
            </a:fld>
            <a:endParaRPr lang="en-US"/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Bit </a:t>
            </a:r>
            <a:r>
              <a:rPr lang="en-US" dirty="0"/>
              <a:t>Fields</a:t>
            </a:r>
          </a:p>
        </p:txBody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800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Bit field 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Member of a structure whose size (in bits) has been specified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Enable better memory utilization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Must be defined as </a:t>
            </a:r>
            <a:r>
              <a:rPr lang="en-US" sz="1800" dirty="0" err="1">
                <a:latin typeface="Lucida Console" charset="0"/>
              </a:rPr>
              <a:t>int</a:t>
            </a:r>
            <a:r>
              <a:rPr lang="en-US" sz="2000" dirty="0"/>
              <a:t> or </a:t>
            </a:r>
            <a:r>
              <a:rPr lang="en-US" sz="1800" dirty="0">
                <a:latin typeface="Lucida Console" charset="0"/>
              </a:rPr>
              <a:t>unsigned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Cannot access individual bits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Defining bit fields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Follow </a:t>
            </a:r>
            <a:r>
              <a:rPr lang="en-US" sz="1800" dirty="0">
                <a:latin typeface="Lucida Console" charset="0"/>
              </a:rPr>
              <a:t>unsigned</a:t>
            </a:r>
            <a:r>
              <a:rPr lang="en-US" sz="2000" dirty="0"/>
              <a:t> or </a:t>
            </a:r>
            <a:r>
              <a:rPr lang="en-US" sz="1800" dirty="0" err="1">
                <a:latin typeface="Lucida Console" charset="0"/>
              </a:rPr>
              <a:t>int</a:t>
            </a:r>
            <a:r>
              <a:rPr lang="en-US" sz="2000" dirty="0"/>
              <a:t> member with a colon (</a:t>
            </a:r>
            <a:r>
              <a:rPr lang="en-US" sz="1800" dirty="0">
                <a:latin typeface="Lucida Console" charset="0"/>
              </a:rPr>
              <a:t>:</a:t>
            </a:r>
            <a:r>
              <a:rPr lang="en-US" sz="2000" dirty="0"/>
              <a:t>) and an integer constant representing the width of the field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Example:</a:t>
            </a:r>
          </a:p>
          <a:p>
            <a:pPr marL="1371600" lvl="3" indent="0">
              <a:lnSpc>
                <a:spcPct val="90000"/>
              </a:lnSpc>
              <a:buNone/>
            </a:pPr>
            <a:r>
              <a:rPr lang="en-US" sz="1600" dirty="0" err="1">
                <a:latin typeface="Lucida Console" charset="0"/>
              </a:rPr>
              <a:t>struct</a:t>
            </a:r>
            <a:r>
              <a:rPr lang="en-US" sz="1600" dirty="0">
                <a:latin typeface="Lucida Console" charset="0"/>
              </a:rPr>
              <a:t> </a:t>
            </a:r>
            <a:r>
              <a:rPr lang="en-US" sz="1600" dirty="0" err="1">
                <a:latin typeface="Lucida Console" charset="0"/>
              </a:rPr>
              <a:t>BitCard</a:t>
            </a:r>
            <a:r>
              <a:rPr lang="en-US" sz="1600" dirty="0">
                <a:latin typeface="Lucida Console" charset="0"/>
              </a:rPr>
              <a:t> {</a:t>
            </a:r>
          </a:p>
          <a:p>
            <a:pPr marL="1371600" lvl="3" indent="0">
              <a:lnSpc>
                <a:spcPct val="90000"/>
              </a:lnSpc>
              <a:buNone/>
            </a:pPr>
            <a:r>
              <a:rPr lang="en-US" sz="1600" dirty="0">
                <a:latin typeface="Lucida Console" charset="0"/>
              </a:rPr>
              <a:t>   unsigned face : 4;</a:t>
            </a:r>
          </a:p>
          <a:p>
            <a:pPr marL="1371600" lvl="3" indent="0">
              <a:lnSpc>
                <a:spcPct val="90000"/>
              </a:lnSpc>
              <a:buNone/>
            </a:pPr>
            <a:r>
              <a:rPr lang="en-US" sz="1600" dirty="0">
                <a:latin typeface="Lucida Console" charset="0"/>
              </a:rPr>
              <a:t>   unsigned suit : 2;</a:t>
            </a:r>
          </a:p>
          <a:p>
            <a:pPr marL="1371600" lvl="3" indent="0">
              <a:lnSpc>
                <a:spcPct val="90000"/>
              </a:lnSpc>
              <a:buNone/>
            </a:pPr>
            <a:r>
              <a:rPr lang="en-US" sz="1600" dirty="0">
                <a:latin typeface="Lucida Console" charset="0"/>
              </a:rPr>
              <a:t>   unsigned color : 1;</a:t>
            </a:r>
          </a:p>
          <a:p>
            <a:pPr marL="1371600" lvl="3" indent="0">
              <a:lnSpc>
                <a:spcPct val="90000"/>
              </a:lnSpc>
              <a:buNone/>
            </a:pPr>
            <a:r>
              <a:rPr lang="en-US" sz="1600" dirty="0">
                <a:latin typeface="Lucida Console" charset="0"/>
              </a:rPr>
              <a:t>};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196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0"/>
            <a:ext cx="2133600" cy="476250"/>
          </a:xfrm>
        </p:spPr>
        <p:txBody>
          <a:bodyPr/>
          <a:lstStyle/>
          <a:p>
            <a:fld id="{C200D202-2F3F-4740-99F6-061365FCE4F2}" type="slidenum">
              <a:rPr lang="en-US"/>
              <a:pPr/>
              <a:t>38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Bit </a:t>
            </a:r>
            <a:r>
              <a:rPr lang="en-US" dirty="0"/>
              <a:t>Fields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Unnamed bit field</a:t>
            </a:r>
          </a:p>
          <a:p>
            <a:pPr lvl="1"/>
            <a:r>
              <a:rPr lang="en-US" dirty="0"/>
              <a:t>Field used as padding in the structure</a:t>
            </a:r>
          </a:p>
          <a:p>
            <a:pPr lvl="1"/>
            <a:r>
              <a:rPr lang="en-US" dirty="0"/>
              <a:t>Nothing may be stored in the bits</a:t>
            </a:r>
          </a:p>
          <a:p>
            <a:pPr marL="1371600" lvl="3" indent="0">
              <a:buNone/>
            </a:pPr>
            <a:r>
              <a:rPr lang="en-US" sz="1800" dirty="0" err="1">
                <a:latin typeface="Lucida Console" charset="0"/>
              </a:rPr>
              <a:t>struct</a:t>
            </a:r>
            <a:r>
              <a:rPr lang="en-US" sz="1800" dirty="0">
                <a:latin typeface="Lucida Console" charset="0"/>
              </a:rPr>
              <a:t> Example {</a:t>
            </a:r>
          </a:p>
          <a:p>
            <a:pPr marL="1371600" lvl="3" indent="0">
              <a:buNone/>
            </a:pPr>
            <a:r>
              <a:rPr lang="en-US" sz="1800" dirty="0">
                <a:latin typeface="Lucida Console" charset="0"/>
              </a:rPr>
              <a:t>   unsigned a : 13;</a:t>
            </a:r>
          </a:p>
          <a:p>
            <a:pPr marL="1371600" lvl="3" indent="0">
              <a:buNone/>
            </a:pPr>
            <a:r>
              <a:rPr lang="en-US" sz="1800" dirty="0">
                <a:latin typeface="Lucida Console" charset="0"/>
              </a:rPr>
              <a:t>   unsigned   : 3;</a:t>
            </a:r>
          </a:p>
          <a:p>
            <a:pPr marL="1371600" lvl="3" indent="0">
              <a:buNone/>
            </a:pPr>
            <a:r>
              <a:rPr lang="en-US" sz="1800" dirty="0">
                <a:latin typeface="Lucida Console" charset="0"/>
              </a:rPr>
              <a:t>   unsigned b : 4;</a:t>
            </a:r>
          </a:p>
          <a:p>
            <a:pPr marL="1371600" lvl="3" indent="0">
              <a:buNone/>
            </a:pPr>
            <a:r>
              <a:rPr lang="en-US" sz="1800" dirty="0">
                <a:latin typeface="Lucida Console" charset="0"/>
              </a:rPr>
              <a:t>}</a:t>
            </a:r>
          </a:p>
          <a:p>
            <a:pPr lvl="1"/>
            <a:r>
              <a:rPr lang="en-US" dirty="0"/>
              <a:t>Unnamed bit field with zero width aligns next bit field to a new storage unit boundary</a:t>
            </a:r>
          </a:p>
        </p:txBody>
      </p:sp>
    </p:spTree>
    <p:extLst>
      <p:ext uri="{BB962C8B-B14F-4D97-AF65-F5344CB8AC3E}">
        <p14:creationId xmlns:p14="http://schemas.microsoft.com/office/powerpoint/2010/main" val="107533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</a:t>
            </a:r>
            <a:r>
              <a:rPr lang="en-US" dirty="0"/>
              <a:t>Fields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Accessing bit fields</a:t>
            </a:r>
          </a:p>
          <a:p>
            <a:pPr lvl="1"/>
            <a:r>
              <a:rPr lang="en-US"/>
              <a:t>Access like any other structure member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Times New Roman" charset="0"/>
              </a:rPr>
              <a:t>Struct BitCard {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Times New Roman" charset="0"/>
              </a:rPr>
              <a:t>   unsigned face : 4;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Times New Roman" charset="0"/>
              </a:rPr>
              <a:t>   unsigned suit : 2;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Times New Roman" charset="0"/>
              </a:rPr>
              <a:t>   unsigned color : 1;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charset="0"/>
                <a:cs typeface="Times New Roman" charset="0"/>
              </a:rPr>
              <a:t>};</a:t>
            </a:r>
            <a:endParaRPr lang="en-US"/>
          </a:p>
          <a:p>
            <a:pPr lvl="1"/>
            <a:r>
              <a:rPr lang="en-US" b="1">
                <a:latin typeface="Courier New" charset="0"/>
              </a:rPr>
              <a:t>myCard.face = 10;</a:t>
            </a:r>
          </a:p>
          <a:p>
            <a:pPr lvl="2"/>
            <a:r>
              <a:rPr lang="en-US" b="1">
                <a:latin typeface="Courier New" charset="0"/>
              </a:rPr>
              <a:t>face</a:t>
            </a:r>
            <a:r>
              <a:rPr lang="en-US"/>
              <a:t> has 4 bits, can store values </a:t>
            </a:r>
            <a:r>
              <a:rPr lang="en-US" b="1">
                <a:latin typeface="Courier New" charset="0"/>
              </a:rPr>
              <a:t>0</a:t>
            </a:r>
            <a:r>
              <a:rPr lang="en-US" b="1"/>
              <a:t> - </a:t>
            </a:r>
            <a:r>
              <a:rPr lang="en-US" b="1">
                <a:latin typeface="Courier New" charset="0"/>
              </a:rPr>
              <a:t>15</a:t>
            </a:r>
          </a:p>
          <a:p>
            <a:pPr lvl="2"/>
            <a:r>
              <a:rPr lang="en-US" b="1">
                <a:latin typeface="Courier New" charset="0"/>
              </a:rPr>
              <a:t>suit</a:t>
            </a:r>
            <a:r>
              <a:rPr lang="en-US" b="1"/>
              <a:t> </a:t>
            </a:r>
            <a:r>
              <a:rPr lang="en-US"/>
              <a:t>can store </a:t>
            </a:r>
            <a:r>
              <a:rPr lang="en-US" b="1">
                <a:latin typeface="Courier New" charset="0"/>
              </a:rPr>
              <a:t>0</a:t>
            </a:r>
            <a:r>
              <a:rPr lang="en-US" b="1"/>
              <a:t> - </a:t>
            </a:r>
            <a:r>
              <a:rPr lang="en-US" b="1">
                <a:latin typeface="Courier New" charset="0"/>
              </a:rPr>
              <a:t>3</a:t>
            </a:r>
          </a:p>
          <a:p>
            <a:pPr lvl="2"/>
            <a:r>
              <a:rPr lang="en-US" b="1">
                <a:latin typeface="Courier New" charset="0"/>
              </a:rPr>
              <a:t>color</a:t>
            </a:r>
            <a:r>
              <a:rPr lang="en-US"/>
              <a:t> can store </a:t>
            </a:r>
            <a:r>
              <a:rPr lang="en-US" b="1">
                <a:latin typeface="Courier New" charset="0"/>
              </a:rPr>
              <a:t>0</a:t>
            </a:r>
            <a:r>
              <a:rPr lang="en-US"/>
              <a:t> or </a:t>
            </a:r>
            <a:r>
              <a:rPr lang="en-US" b="1">
                <a:latin typeface="Courier New" charset="0"/>
              </a:rPr>
              <a:t>1</a:t>
            </a:r>
          </a:p>
          <a:p>
            <a:pPr lvl="2"/>
            <a:endParaRPr lang="en-US" b="1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826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Structures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3838" cy="4830763"/>
          </a:xfrm>
        </p:spPr>
        <p:txBody>
          <a:bodyPr/>
          <a:lstStyle/>
          <a:p>
            <a:pPr marL="0" indent="0" eaLnBrk="1" hangingPunct="1"/>
            <a:r>
              <a:rPr lang="en-US" sz="2000">
                <a:latin typeface="Verdana" charset="0"/>
              </a:rPr>
              <a:t>Compound data:</a:t>
            </a:r>
          </a:p>
          <a:p>
            <a:pPr marL="0" indent="0" eaLnBrk="1" hangingPunct="1"/>
            <a:endParaRPr lang="en-US" sz="2000">
              <a:latin typeface="Verdana" charset="0"/>
            </a:endParaRPr>
          </a:p>
          <a:p>
            <a:pPr marL="0" indent="0" eaLnBrk="1" hangingPunct="1"/>
            <a:r>
              <a:rPr lang="en-US" sz="2000">
                <a:latin typeface="Verdana" charset="0"/>
              </a:rPr>
              <a:t>A date is</a:t>
            </a:r>
          </a:p>
          <a:p>
            <a:pPr lvl="1" eaLnBrk="1" hangingPunct="1"/>
            <a:r>
              <a:rPr lang="en-US" sz="1800">
                <a:latin typeface="Verdana" charset="0"/>
                <a:ea typeface="Arial" charset="0"/>
                <a:cs typeface="Arial" charset="0"/>
              </a:rPr>
              <a:t>an </a:t>
            </a:r>
            <a:r>
              <a:rPr lang="en-US" sz="1800">
                <a:latin typeface="Courier New" charset="0"/>
                <a:ea typeface="Arial" charset="0"/>
                <a:cs typeface="Arial" charset="0"/>
              </a:rPr>
              <a:t>int month</a:t>
            </a:r>
            <a:r>
              <a:rPr lang="en-US" sz="1800">
                <a:latin typeface="Verdana" charset="0"/>
                <a:ea typeface="Arial" charset="0"/>
                <a:cs typeface="Arial" charset="0"/>
              </a:rPr>
              <a:t> </a:t>
            </a:r>
            <a:r>
              <a:rPr lang="en-US" sz="1800" u="sng">
                <a:latin typeface="Verdana" charset="0"/>
                <a:ea typeface="Arial" charset="0"/>
                <a:cs typeface="Arial" charset="0"/>
              </a:rPr>
              <a:t>and</a:t>
            </a:r>
          </a:p>
          <a:p>
            <a:pPr lvl="1" eaLnBrk="1" hangingPunct="1"/>
            <a:r>
              <a:rPr lang="en-US" sz="1800">
                <a:latin typeface="Verdana" charset="0"/>
                <a:ea typeface="Arial" charset="0"/>
                <a:cs typeface="Arial" charset="0"/>
              </a:rPr>
              <a:t>an </a:t>
            </a:r>
            <a:r>
              <a:rPr lang="en-US" sz="1800">
                <a:latin typeface="Courier New" charset="0"/>
                <a:ea typeface="Arial" charset="0"/>
                <a:cs typeface="Arial" charset="0"/>
              </a:rPr>
              <a:t>int day</a:t>
            </a:r>
            <a:r>
              <a:rPr lang="en-US" sz="1800">
                <a:latin typeface="Verdana" charset="0"/>
                <a:ea typeface="Arial" charset="0"/>
                <a:cs typeface="Arial" charset="0"/>
              </a:rPr>
              <a:t> </a:t>
            </a:r>
            <a:r>
              <a:rPr lang="en-US" sz="1800" u="sng">
                <a:latin typeface="Verdana" charset="0"/>
                <a:ea typeface="Arial" charset="0"/>
                <a:cs typeface="Arial" charset="0"/>
              </a:rPr>
              <a:t>and</a:t>
            </a:r>
          </a:p>
          <a:p>
            <a:pPr lvl="1" eaLnBrk="1" hangingPunct="1"/>
            <a:r>
              <a:rPr lang="en-US" sz="1800">
                <a:latin typeface="Verdana" charset="0"/>
                <a:ea typeface="Arial" charset="0"/>
                <a:cs typeface="Arial" charset="0"/>
              </a:rPr>
              <a:t>an </a:t>
            </a:r>
            <a:r>
              <a:rPr lang="en-US" sz="1800">
                <a:latin typeface="Courier New" charset="0"/>
                <a:ea typeface="Arial" charset="0"/>
                <a:cs typeface="Arial" charset="0"/>
              </a:rPr>
              <a:t>int year</a:t>
            </a:r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5025" y="4800600"/>
            <a:ext cx="4033838" cy="923925"/>
          </a:xfrm>
        </p:spPr>
        <p:txBody>
          <a:bodyPr/>
          <a:lstStyle/>
          <a:p>
            <a:pPr marL="0" indent="0" eaLnBrk="1" hangingPunct="1"/>
            <a:r>
              <a:rPr lang="en-US" sz="1600">
                <a:latin typeface="Verdana" charset="0"/>
              </a:rPr>
              <a:t>Unlike Java, C doesn’t automatically define functions for initializing and printing …</a:t>
            </a:r>
          </a:p>
        </p:txBody>
      </p:sp>
      <p:sp>
        <p:nvSpPr>
          <p:cNvPr id="18439" name="Text Box 5"/>
          <p:cNvSpPr txBox="1">
            <a:spLocks noChangeArrowheads="1"/>
          </p:cNvSpPr>
          <p:nvPr/>
        </p:nvSpPr>
        <p:spPr bwMode="auto">
          <a:xfrm>
            <a:off x="5334000" y="1371600"/>
            <a:ext cx="2393950" cy="328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struct ADate {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Courier New" charset="0"/>
              </a:rPr>
              <a:t>   </a:t>
            </a:r>
            <a:r>
              <a:rPr lang="en-US" sz="1600" b="1">
                <a:latin typeface="Courier New" charset="0"/>
              </a:rPr>
              <a:t>int  month;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int  day;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   int  year;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};</a:t>
            </a:r>
          </a:p>
          <a:p>
            <a:pPr>
              <a:spcBef>
                <a:spcPct val="20000"/>
              </a:spcBef>
            </a:pPr>
            <a:endParaRPr lang="en-US" sz="1600" b="1">
              <a:latin typeface="Courier New" charset="0"/>
            </a:endParaRP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struct ADate date;</a:t>
            </a:r>
          </a:p>
          <a:p>
            <a:pPr>
              <a:spcBef>
                <a:spcPct val="20000"/>
              </a:spcBef>
            </a:pPr>
            <a:endParaRPr lang="en-US" sz="1600" b="1">
              <a:latin typeface="Courier New" charset="0"/>
            </a:endParaRP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date.month = 1;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date.day = 19;</a:t>
            </a:r>
          </a:p>
          <a:p>
            <a:pPr>
              <a:spcBef>
                <a:spcPct val="20000"/>
              </a:spcBef>
            </a:pPr>
            <a:r>
              <a:rPr lang="en-US" sz="1600" b="1">
                <a:latin typeface="Courier New" charset="0"/>
              </a:rPr>
              <a:t>date.year = 2017;</a:t>
            </a:r>
          </a:p>
        </p:txBody>
      </p:sp>
    </p:spTree>
    <p:extLst>
      <p:ext uri="{BB962C8B-B14F-4D97-AF65-F5344CB8AC3E}">
        <p14:creationId xmlns:p14="http://schemas.microsoft.com/office/powerpoint/2010/main" val="248590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</a:t>
            </a:r>
            <a:r>
              <a:rPr lang="en-US" dirty="0"/>
              <a:t>Fields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Other notes</a:t>
            </a:r>
          </a:p>
          <a:p>
            <a:pPr lvl="1"/>
            <a:r>
              <a:rPr lang="en-US"/>
              <a:t>Bit fields are not arrays of bits (cannot use </a:t>
            </a:r>
            <a:r>
              <a:rPr lang="en-US" b="1">
                <a:latin typeface="Courier New" charset="0"/>
              </a:rPr>
              <a:t>[]</a:t>
            </a:r>
            <a:r>
              <a:rPr lang="en-US"/>
              <a:t>)</a:t>
            </a:r>
          </a:p>
          <a:p>
            <a:pPr lvl="1"/>
            <a:r>
              <a:rPr lang="en-US"/>
              <a:t>Cannot take address of bit fields</a:t>
            </a:r>
          </a:p>
          <a:p>
            <a:pPr lvl="1"/>
            <a:r>
              <a:rPr lang="en-US"/>
              <a:t>Use unnamed bit fields to pad structure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charset="0"/>
              </a:rPr>
              <a:t>Struct Example 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charset="0"/>
              </a:rPr>
              <a:t>	unsigned a : 13;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charset="0"/>
              </a:rPr>
              <a:t>	unsigned   : 3;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charset="0"/>
              </a:rPr>
              <a:t>	unsigned b : 4;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charset="0"/>
              </a:rPr>
              <a:t>};</a:t>
            </a:r>
          </a:p>
          <a:p>
            <a:pPr lvl="1">
              <a:spcBef>
                <a:spcPct val="0"/>
              </a:spcBef>
            </a:pPr>
            <a:r>
              <a:rPr lang="en-US"/>
              <a:t>Use unnamed, zero-width fields to align to boundary</a:t>
            </a:r>
            <a:endParaRPr lang="en-US" sz="1800" b="1">
              <a:latin typeface="Courier New" charset="0"/>
            </a:endParaRP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charset="0"/>
              </a:rPr>
              <a:t>Struct Example 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charset="0"/>
              </a:rPr>
              <a:t>	unsigned a : 13;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charset="0"/>
              </a:rPr>
              <a:t>	unsigned   : 0;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charset="0"/>
              </a:rPr>
              <a:t>	unsigned b : 4;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sz="1600" b="1">
                <a:latin typeface="Courier New" charset="0"/>
              </a:rPr>
              <a:t>};</a:t>
            </a:r>
            <a:endParaRPr lang="en-US" sz="1600">
              <a:latin typeface="Courier New" charset="0"/>
            </a:endParaRPr>
          </a:p>
          <a:p>
            <a:pPr lvl="2"/>
            <a:r>
              <a:rPr lang="en-US"/>
              <a:t>Automatically aligns </a:t>
            </a:r>
            <a:r>
              <a:rPr lang="en-US" b="1">
                <a:latin typeface="Courier New" charset="0"/>
              </a:rPr>
              <a:t>b</a:t>
            </a:r>
            <a:r>
              <a:rPr lang="en-US"/>
              <a:t> to next boundary</a:t>
            </a:r>
          </a:p>
        </p:txBody>
      </p:sp>
    </p:spTree>
    <p:extLst>
      <p:ext uri="{BB962C8B-B14F-4D97-AF65-F5344CB8AC3E}">
        <p14:creationId xmlns:p14="http://schemas.microsoft.com/office/powerpoint/2010/main" val="109653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0"/>
            <a:ext cx="2133600" cy="476250"/>
          </a:xfrm>
        </p:spPr>
        <p:txBody>
          <a:bodyPr/>
          <a:lstStyle/>
          <a:p>
            <a:fld id="{21994059-D95C-3542-B42A-E74FF7BD1554}" type="slidenum">
              <a:rPr lang="en-US"/>
              <a:pPr/>
              <a:t>41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Enumeration </a:t>
            </a:r>
            <a:r>
              <a:rPr lang="en-US" dirty="0"/>
              <a:t>Constants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Enumeration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Set of integer constants represented by identifiers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Enumeration constants are like symbolic constants whose values are automatically set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Values start at </a:t>
            </a:r>
            <a:r>
              <a:rPr lang="en-US" sz="1600">
                <a:latin typeface="Lucida Console" charset="0"/>
              </a:rPr>
              <a:t>0</a:t>
            </a:r>
            <a:r>
              <a:rPr lang="en-US" sz="1800"/>
              <a:t> and are incremented by </a:t>
            </a:r>
            <a:r>
              <a:rPr lang="en-US" sz="1600">
                <a:latin typeface="Lucida Console" charset="0"/>
              </a:rPr>
              <a:t>1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Values can be set explicitly with </a:t>
            </a:r>
            <a:r>
              <a:rPr lang="en-US" sz="1600">
                <a:latin typeface="Lucida Console" charset="0"/>
              </a:rPr>
              <a:t>=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Need unique constant names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Example:</a:t>
            </a:r>
          </a:p>
          <a:p>
            <a:pPr lvl="2">
              <a:lnSpc>
                <a:spcPct val="90000"/>
              </a:lnSpc>
              <a:buFont typeface="Arial" charset="0"/>
              <a:buNone/>
            </a:pPr>
            <a:r>
              <a:rPr lang="en-US" sz="1400">
                <a:latin typeface="Lucida Console" charset="0"/>
              </a:rPr>
              <a:t>enum Months { JAN = 1, FEB, MAR, APR, MAY, JUN, JUL, AUG, SEP, OCT, NOV, DEC};</a:t>
            </a:r>
            <a:r>
              <a:rPr lang="en-US" sz="1800">
                <a:latin typeface="Courier New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Creates a new type </a:t>
            </a:r>
            <a:r>
              <a:rPr lang="en-US" sz="1600">
                <a:latin typeface="Lucida Console" charset="0"/>
              </a:rPr>
              <a:t>enum</a:t>
            </a:r>
            <a:r>
              <a:rPr lang="en-US" sz="1800"/>
              <a:t> Months in which the identifiers are set to the integers </a:t>
            </a:r>
            <a:r>
              <a:rPr lang="en-US" sz="1600">
                <a:latin typeface="Lucida Console" charset="0"/>
              </a:rPr>
              <a:t>1</a:t>
            </a:r>
            <a:r>
              <a:rPr lang="en-US" sz="1800"/>
              <a:t> to </a:t>
            </a:r>
            <a:r>
              <a:rPr lang="en-US" sz="1600">
                <a:latin typeface="Lucida Console" charset="0"/>
              </a:rPr>
              <a:t>12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Enumeration variables can only assume their enumeration constant values (not the integer representations)</a:t>
            </a:r>
          </a:p>
        </p:txBody>
      </p:sp>
    </p:spTree>
    <p:extLst>
      <p:ext uri="{BB962C8B-B14F-4D97-AF65-F5344CB8AC3E}">
        <p14:creationId xmlns:p14="http://schemas.microsoft.com/office/powerpoint/2010/main" val="246391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3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281953"/>
              </p:ext>
            </p:extLst>
          </p:nvPr>
        </p:nvGraphicFramePr>
        <p:xfrm>
          <a:off x="229199" y="1020189"/>
          <a:ext cx="7072313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Document" r:id="rId4" imgW="7073900" imgH="4762500" progId="Word.Document.8">
                  <p:embed/>
                </p:oleObj>
              </mc:Choice>
              <mc:Fallback>
                <p:oleObj name="Document" r:id="rId4" imgW="7073900" imgH="47625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99" y="1020189"/>
                        <a:ext cx="7072313" cy="476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51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0"/>
              </a:spcAft>
              <a:buClrTx/>
            </a:pPr>
            <a:r>
              <a:rPr lang="en-US" sz="2000" u="sng" dirty="0" smtClean="0">
                <a:solidFill>
                  <a:schemeClr val="tx2"/>
                </a:solidFill>
              </a:rPr>
              <a:t>Enumeration</a:t>
            </a:r>
            <a:endParaRPr lang="en-US" sz="2000" u="sng" dirty="0">
              <a:solidFill>
                <a:schemeClr val="tx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133600" y="2253605"/>
            <a:ext cx="5386594" cy="722531"/>
            <a:chOff x="2133600" y="2253605"/>
            <a:chExt cx="5386594" cy="722531"/>
          </a:xfrm>
        </p:grpSpPr>
        <p:sp>
          <p:nvSpPr>
            <p:cNvPr id="923653" name="Text Box 5"/>
            <p:cNvSpPr txBox="1">
              <a:spLocks noChangeArrowheads="1"/>
            </p:cNvSpPr>
            <p:nvPr/>
          </p:nvSpPr>
          <p:spPr bwMode="auto">
            <a:xfrm>
              <a:off x="2895599" y="2329805"/>
              <a:ext cx="4624595" cy="646331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8600" indent="-228600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5000"/>
                </a:spcAft>
              </a:pPr>
              <a:r>
                <a:rPr lang="en-US" dirty="0">
                  <a:latin typeface="Times New Roman" charset="0"/>
                  <a:ea typeface="Times New Roman" charset="0"/>
                  <a:cs typeface="AGaramond" charset="0"/>
                </a:rPr>
                <a:t>Enumeration sets the value of constant </a:t>
              </a:r>
              <a:r>
                <a:rPr lang="en-US" b="1" dirty="0">
                  <a:latin typeface="Courier New" charset="0"/>
                  <a:ea typeface="Times New Roman" charset="0"/>
                  <a:cs typeface="AGaramond" charset="0"/>
                </a:rPr>
                <a:t>JAN</a:t>
              </a:r>
              <a:r>
                <a:rPr lang="en-US" dirty="0">
                  <a:latin typeface="Times New Roman" charset="0"/>
                  <a:ea typeface="Times New Roman" charset="0"/>
                  <a:cs typeface="AGaramond" charset="0"/>
                </a:rPr>
                <a:t> to 1 and the following constants to 2, 3, 4…</a:t>
              </a:r>
            </a:p>
          </p:txBody>
        </p:sp>
        <p:sp>
          <p:nvSpPr>
            <p:cNvPr id="923654" name="Line 6"/>
            <p:cNvSpPr>
              <a:spLocks noChangeShapeType="1"/>
            </p:cNvSpPr>
            <p:nvPr/>
          </p:nvSpPr>
          <p:spPr bwMode="auto">
            <a:xfrm flipH="1" flipV="1">
              <a:off x="2133600" y="2253605"/>
              <a:ext cx="7620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14600" y="4711963"/>
            <a:ext cx="5624085" cy="1730054"/>
            <a:chOff x="2514600" y="4711963"/>
            <a:chExt cx="5624085" cy="1730054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242040" y="5795686"/>
              <a:ext cx="4896645" cy="646331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8600" indent="-228600"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25000"/>
                </a:spcAft>
              </a:pPr>
              <a:r>
                <a:rPr lang="en-US" dirty="0">
                  <a:latin typeface="Times New Roman" charset="0"/>
                  <a:ea typeface="Times New Roman" charset="0"/>
                  <a:cs typeface="AGaramond" charset="0"/>
                </a:rPr>
                <a:t>Like symbolic constants, enumeration constants are replaced by their values at compile time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2514600" y="4711963"/>
              <a:ext cx="727440" cy="13147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79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okman Old Style" charset="0"/>
              </a:rPr>
              <a:t>C structures: aggregate, yet scalar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aggregate in that they hold multiple data items at one time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named </a:t>
            </a:r>
            <a:r>
              <a:rPr lang="en-US" i="1" dirty="0">
                <a:latin typeface="Gill Sans MT" charset="0"/>
              </a:rPr>
              <a:t>members</a:t>
            </a:r>
            <a:r>
              <a:rPr lang="en-US" dirty="0">
                <a:latin typeface="Gill Sans MT" charset="0"/>
              </a:rPr>
              <a:t> hold data items of various types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like the notion of class/field in C or C++</a:t>
            </a:r>
          </a:p>
          <a:p>
            <a:pPr lvl="1">
              <a:lnSpc>
                <a:spcPct val="90000"/>
              </a:lnSpc>
              <a:buFont typeface="Wingdings 3" charset="0"/>
              <a:buNone/>
            </a:pPr>
            <a:r>
              <a:rPr lang="en-US" dirty="0">
                <a:latin typeface="Gill Sans MT" charset="0"/>
              </a:rPr>
              <a:t>	– but without the data hiding features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scalar in that C treats each structure as a unit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as opposed to the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array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approach: a pointer to a collection of members in memory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entire structures (not just pointers to structures) may be passed as function arguments, assigned to variables, etc.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Interestingly, they cannot be compared using </a:t>
            </a:r>
            <a:r>
              <a:rPr lang="en-US" sz="2000" dirty="0">
                <a:latin typeface="Lucida Console" charset="0"/>
              </a:rPr>
              <a:t>==</a:t>
            </a:r>
          </a:p>
          <a:p>
            <a:pPr lvl="1">
              <a:lnSpc>
                <a:spcPct val="90000"/>
              </a:lnSpc>
              <a:buFont typeface="Wingdings 3" charset="0"/>
              <a:buNone/>
            </a:pPr>
            <a:r>
              <a:rPr lang="en-US" dirty="0">
                <a:latin typeface="Gill Sans MT" charset="0"/>
              </a:rPr>
              <a:t>	(rationale: too inefficient)</a:t>
            </a:r>
          </a:p>
        </p:txBody>
      </p:sp>
    </p:spTree>
    <p:extLst>
      <p:ext uri="{BB962C8B-B14F-4D97-AF65-F5344CB8AC3E}">
        <p14:creationId xmlns:p14="http://schemas.microsoft.com/office/powerpoint/2010/main" val="258405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ookman Old Style" charset="0"/>
              </a:rPr>
              <a:t>Structure declarations</a:t>
            </a:r>
          </a:p>
        </p:txBody>
      </p:sp>
      <p:sp>
        <p:nvSpPr>
          <p:cNvPr id="1126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Gill Sans MT" charset="0"/>
              </a:rPr>
              <a:t>Combined variable and type declaration</a:t>
            </a:r>
          </a:p>
          <a:p>
            <a:pPr>
              <a:buFont typeface="Wingdings 3" charset="0"/>
              <a:buNone/>
            </a:pPr>
            <a:r>
              <a:rPr lang="en-US" sz="2000">
                <a:latin typeface="Lucida Console" charset="0"/>
              </a:rPr>
              <a:t>struct tag {member-list} variable-list;</a:t>
            </a:r>
          </a:p>
          <a:p>
            <a:r>
              <a:rPr lang="en-US">
                <a:latin typeface="Gill Sans MT" charset="0"/>
              </a:rPr>
              <a:t>Any one of the three portions can be omitted</a:t>
            </a:r>
          </a:p>
          <a:p>
            <a:pPr>
              <a:buFont typeface="Wingdings 3" charset="0"/>
              <a:buNone/>
            </a:pPr>
            <a:endParaRPr lang="en-US" sz="2000">
              <a:latin typeface="Lucida Console" charset="0"/>
            </a:endParaRPr>
          </a:p>
          <a:p>
            <a:pPr>
              <a:buFont typeface="Wingdings 3" charset="0"/>
              <a:buNone/>
            </a:pPr>
            <a:r>
              <a:rPr lang="en-US" sz="2000">
                <a:latin typeface="Lucida Console" charset="0"/>
              </a:rPr>
              <a:t>struct {int a, b; char *p;} x, y;  /* omit tag */</a:t>
            </a:r>
          </a:p>
          <a:p>
            <a:pPr lvl="1"/>
            <a:r>
              <a:rPr lang="en-US">
                <a:latin typeface="Gill Sans MT" charset="0"/>
              </a:rPr>
              <a:t>variables </a:t>
            </a:r>
            <a:r>
              <a:rPr lang="en-US" sz="2000">
                <a:latin typeface="Lucida Console" charset="0"/>
              </a:rPr>
              <a:t>x, y</a:t>
            </a:r>
            <a:r>
              <a:rPr lang="en-US">
                <a:latin typeface="Gill Sans MT" charset="0"/>
              </a:rPr>
              <a:t> declared with members as described:</a:t>
            </a:r>
          </a:p>
          <a:p>
            <a:pPr lvl="1">
              <a:buFont typeface="Wingdings 3" charset="0"/>
              <a:buNone/>
            </a:pPr>
            <a:r>
              <a:rPr lang="en-US" sz="1700">
                <a:latin typeface="Lucida Console" charset="0"/>
              </a:rPr>
              <a:t>	</a:t>
            </a:r>
            <a:r>
              <a:rPr lang="en-US" sz="2000">
                <a:latin typeface="Lucida Console" charset="0"/>
              </a:rPr>
              <a:t>int</a:t>
            </a:r>
            <a:r>
              <a:rPr lang="en-US">
                <a:latin typeface="Gill Sans MT" charset="0"/>
              </a:rPr>
              <a:t> members </a:t>
            </a:r>
            <a:r>
              <a:rPr lang="en-US" sz="2000">
                <a:latin typeface="Lucida Console" charset="0"/>
              </a:rPr>
              <a:t>a, b</a:t>
            </a:r>
            <a:r>
              <a:rPr lang="en-US">
                <a:latin typeface="Gill Sans MT" charset="0"/>
              </a:rPr>
              <a:t> and </a:t>
            </a:r>
            <a:r>
              <a:rPr lang="en-US" sz="2000">
                <a:latin typeface="Lucida Console" charset="0"/>
              </a:rPr>
              <a:t>char</a:t>
            </a:r>
            <a:r>
              <a:rPr lang="en-US">
                <a:latin typeface="Gill Sans MT" charset="0"/>
              </a:rPr>
              <a:t> pointer </a:t>
            </a:r>
            <a:r>
              <a:rPr lang="en-US" sz="2000">
                <a:latin typeface="Lucida Console" charset="0"/>
              </a:rPr>
              <a:t>p</a:t>
            </a:r>
            <a:r>
              <a:rPr lang="en-US">
                <a:latin typeface="Gill Sans MT" charset="0"/>
              </a:rPr>
              <a:t>.</a:t>
            </a:r>
          </a:p>
          <a:p>
            <a:pPr lvl="1"/>
            <a:r>
              <a:rPr lang="en-US" sz="2000">
                <a:latin typeface="Lucida Console" charset="0"/>
              </a:rPr>
              <a:t>x</a:t>
            </a:r>
            <a:r>
              <a:rPr lang="en-US">
                <a:latin typeface="Gill Sans MT" charset="0"/>
              </a:rPr>
              <a:t> and </a:t>
            </a:r>
            <a:r>
              <a:rPr lang="en-US" sz="2000">
                <a:latin typeface="Lucida Console" charset="0"/>
              </a:rPr>
              <a:t>y</a:t>
            </a:r>
            <a:r>
              <a:rPr lang="en-US">
                <a:latin typeface="Gill Sans MT" charset="0"/>
              </a:rPr>
              <a:t> have same type, but differ from all others –</a:t>
            </a:r>
          </a:p>
          <a:p>
            <a:pPr lvl="1">
              <a:buFont typeface="Wingdings 3" charset="0"/>
              <a:buNone/>
            </a:pPr>
            <a:r>
              <a:rPr lang="en-US">
                <a:latin typeface="Gill Sans MT" charset="0"/>
              </a:rPr>
              <a:t>	even if there is another declaration:</a:t>
            </a:r>
          </a:p>
          <a:p>
            <a:pPr lvl="1">
              <a:buFont typeface="Wingdings 3" charset="0"/>
              <a:buNone/>
            </a:pPr>
            <a:r>
              <a:rPr lang="en-US" sz="1700">
                <a:latin typeface="Lucida Console" charset="0"/>
              </a:rPr>
              <a:t>	struct {int a, b; char *p;} z;</a:t>
            </a:r>
          </a:p>
          <a:p>
            <a:pPr lvl="1">
              <a:buFont typeface="Wingdings 3" charset="0"/>
              <a:buNone/>
            </a:pPr>
            <a:r>
              <a:rPr lang="en-US" sz="1700">
                <a:latin typeface="Lucida Console" charset="0"/>
              </a:rPr>
              <a:t>  /* z has different type from x, y */</a:t>
            </a:r>
          </a:p>
        </p:txBody>
      </p:sp>
    </p:spTree>
    <p:extLst>
      <p:ext uri="{BB962C8B-B14F-4D97-AF65-F5344CB8AC3E}">
        <p14:creationId xmlns:p14="http://schemas.microsoft.com/office/powerpoint/2010/main" val="211038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ookman Old Style" charset="0"/>
              </a:rPr>
              <a:t>Structure declarations</a:t>
            </a:r>
          </a:p>
        </p:txBody>
      </p:sp>
      <p:sp>
        <p:nvSpPr>
          <p:cNvPr id="1229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>
              <a:buFont typeface="Wingdings 3" charset="0"/>
              <a:buNone/>
            </a:pPr>
            <a:r>
              <a:rPr lang="en-US" sz="2000" dirty="0" err="1">
                <a:latin typeface="Lucida Console" charset="0"/>
              </a:rPr>
              <a:t>struct</a:t>
            </a:r>
            <a:r>
              <a:rPr lang="en-US" sz="2000" dirty="0">
                <a:latin typeface="Lucida Console" charset="0"/>
              </a:rPr>
              <a:t> S {</a:t>
            </a:r>
            <a:r>
              <a:rPr lang="en-US" sz="2000" dirty="0" err="1">
                <a:latin typeface="Lucida Console" charset="0"/>
              </a:rPr>
              <a:t>int</a:t>
            </a:r>
            <a:r>
              <a:rPr lang="en-US" sz="2000" dirty="0">
                <a:latin typeface="Lucida Console" charset="0"/>
              </a:rPr>
              <a:t> a, b; char *p;};  /* omit variables */</a:t>
            </a:r>
          </a:p>
          <a:p>
            <a:r>
              <a:rPr lang="en-US" dirty="0">
                <a:latin typeface="Gill Sans MT" charset="0"/>
              </a:rPr>
              <a:t>No variables are declared, but there is now a type </a:t>
            </a:r>
            <a:r>
              <a:rPr lang="en-US" sz="2000" dirty="0" err="1">
                <a:latin typeface="Lucida Console" charset="0"/>
              </a:rPr>
              <a:t>struct</a:t>
            </a:r>
            <a:r>
              <a:rPr lang="en-US" sz="2000" dirty="0">
                <a:latin typeface="Lucida Console" charset="0"/>
              </a:rPr>
              <a:t> S</a:t>
            </a:r>
            <a:r>
              <a:rPr lang="en-US" dirty="0">
                <a:latin typeface="Gill Sans MT" charset="0"/>
              </a:rPr>
              <a:t> that can be referred to later</a:t>
            </a:r>
          </a:p>
          <a:p>
            <a:pPr>
              <a:buFont typeface="Wingdings 3" charset="0"/>
              <a:buNone/>
            </a:pPr>
            <a:endParaRPr lang="en-US" sz="2000" dirty="0">
              <a:latin typeface="Lucida Console" charset="0"/>
            </a:endParaRPr>
          </a:p>
          <a:p>
            <a:pPr>
              <a:buFont typeface="Wingdings 3" charset="0"/>
              <a:buNone/>
            </a:pPr>
            <a:r>
              <a:rPr lang="en-US" sz="2000" dirty="0" err="1">
                <a:latin typeface="Lucida Console" charset="0"/>
              </a:rPr>
              <a:t>struct</a:t>
            </a:r>
            <a:r>
              <a:rPr lang="en-US" sz="2000" dirty="0">
                <a:latin typeface="Lucida Console" charset="0"/>
              </a:rPr>
              <a:t> S z;  /* omit members */</a:t>
            </a:r>
          </a:p>
          <a:p>
            <a:pPr lvl="1"/>
            <a:r>
              <a:rPr lang="en-US" dirty="0">
                <a:latin typeface="Gill Sans MT" charset="0"/>
              </a:rPr>
              <a:t>Given an earlier declaration of </a:t>
            </a:r>
            <a:r>
              <a:rPr lang="en-US" sz="2000" dirty="0" err="1">
                <a:latin typeface="Lucida Console" charset="0"/>
              </a:rPr>
              <a:t>struct</a:t>
            </a:r>
            <a:r>
              <a:rPr lang="en-US" sz="2000" dirty="0">
                <a:latin typeface="Lucida Console" charset="0"/>
              </a:rPr>
              <a:t> S</a:t>
            </a:r>
            <a:r>
              <a:rPr lang="en-US" dirty="0">
                <a:latin typeface="Gill Sans MT" charset="0"/>
              </a:rPr>
              <a:t>, this declares a variable of that type</a:t>
            </a:r>
          </a:p>
          <a:p>
            <a:pPr>
              <a:buFont typeface="Wingdings 3" charset="0"/>
              <a:buNone/>
            </a:pPr>
            <a:endParaRPr lang="en-US" sz="2000" dirty="0">
              <a:latin typeface="Lucida Console" charset="0"/>
            </a:endParaRPr>
          </a:p>
          <a:p>
            <a:pPr>
              <a:buFont typeface="Wingdings 3" charset="0"/>
              <a:buNone/>
            </a:pPr>
            <a:r>
              <a:rPr lang="en-US" sz="2000" dirty="0" err="1">
                <a:latin typeface="Lucida Console" charset="0"/>
              </a:rPr>
              <a:t>typedef</a:t>
            </a:r>
            <a:r>
              <a:rPr lang="en-US" sz="2000" dirty="0">
                <a:latin typeface="Lucida Console" charset="0"/>
              </a:rPr>
              <a:t> </a:t>
            </a:r>
            <a:r>
              <a:rPr lang="en-US" sz="2000" dirty="0" err="1">
                <a:latin typeface="Lucida Console" charset="0"/>
              </a:rPr>
              <a:t>struct</a:t>
            </a:r>
            <a:r>
              <a:rPr lang="en-US" sz="2000" dirty="0">
                <a:latin typeface="Lucida Console" charset="0"/>
              </a:rPr>
              <a:t> {</a:t>
            </a:r>
            <a:r>
              <a:rPr lang="en-US" sz="2000" dirty="0" err="1">
                <a:latin typeface="Lucida Console" charset="0"/>
              </a:rPr>
              <a:t>int</a:t>
            </a:r>
            <a:r>
              <a:rPr lang="en-US" sz="2000" dirty="0">
                <a:latin typeface="Lucida Console" charset="0"/>
              </a:rPr>
              <a:t> a, b; char *p;} S;</a:t>
            </a:r>
          </a:p>
          <a:p>
            <a:pPr>
              <a:buFont typeface="Wingdings 3" charset="0"/>
              <a:buNone/>
            </a:pPr>
            <a:r>
              <a:rPr lang="en-US" sz="2000" dirty="0">
                <a:latin typeface="Lucida Console" charset="0"/>
              </a:rPr>
              <a:t>  /* omit both tag and variables */</a:t>
            </a:r>
          </a:p>
          <a:p>
            <a:pPr lvl="1"/>
            <a:r>
              <a:rPr lang="en-US" dirty="0">
                <a:latin typeface="Gill Sans MT" charset="0"/>
              </a:rPr>
              <a:t>This creates a simple type name </a:t>
            </a:r>
            <a:r>
              <a:rPr lang="en-US" sz="2000" dirty="0">
                <a:latin typeface="Lucida Console" charset="0"/>
              </a:rPr>
              <a:t>S</a:t>
            </a:r>
          </a:p>
          <a:p>
            <a:pPr lvl="1">
              <a:buFont typeface="Wingdings 3" charset="0"/>
              <a:buNone/>
            </a:pPr>
            <a:r>
              <a:rPr lang="en-US" dirty="0">
                <a:latin typeface="Gill Sans MT" charset="0"/>
              </a:rPr>
              <a:t>	(more convenient than </a:t>
            </a:r>
            <a:r>
              <a:rPr lang="en-US" sz="2000" dirty="0" err="1">
                <a:latin typeface="Lucida Console" charset="0"/>
              </a:rPr>
              <a:t>struct</a:t>
            </a:r>
            <a:r>
              <a:rPr lang="en-US" sz="2000" dirty="0">
                <a:latin typeface="Lucida Console" charset="0"/>
              </a:rPr>
              <a:t> S</a:t>
            </a:r>
            <a:r>
              <a:rPr lang="en-US" dirty="0">
                <a:latin typeface="Gill Sans MT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1535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Examples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898525" y="1714500"/>
            <a:ext cx="20955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 struct point {</a:t>
            </a:r>
          </a:p>
          <a:p>
            <a:pPr eaLnBrk="1" hangingPunct="1"/>
            <a:r>
              <a:rPr lang="en-US" sz="1800"/>
              <a:t>     int x;</a:t>
            </a:r>
          </a:p>
          <a:p>
            <a:pPr eaLnBrk="1" hangingPunct="1"/>
            <a:r>
              <a:rPr lang="en-US" sz="1800"/>
              <a:t>     int y;</a:t>
            </a:r>
          </a:p>
          <a:p>
            <a:pPr eaLnBrk="1" hangingPunct="1"/>
            <a:r>
              <a:rPr lang="en-US" sz="1800"/>
              <a:t> };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struct point p1, p2;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p1 and p2 are both</a:t>
            </a:r>
          </a:p>
          <a:p>
            <a:pPr eaLnBrk="1" hangingPunct="1"/>
            <a:r>
              <a:rPr lang="en-US" sz="1800"/>
              <a:t>points, containing an</a:t>
            </a:r>
          </a:p>
          <a:p>
            <a:pPr eaLnBrk="1" hangingPunct="1"/>
            <a:r>
              <a:rPr lang="en-US" sz="1800"/>
              <a:t>x and a y value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413125" y="1638300"/>
            <a:ext cx="20637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struct {</a:t>
            </a:r>
          </a:p>
          <a:p>
            <a:pPr eaLnBrk="1" hangingPunct="1"/>
            <a:r>
              <a:rPr lang="en-US" sz="1800"/>
              <a:t>    int x;</a:t>
            </a:r>
          </a:p>
          <a:p>
            <a:pPr eaLnBrk="1" hangingPunct="1"/>
            <a:r>
              <a:rPr lang="en-US" sz="1800"/>
              <a:t>    int y;</a:t>
            </a:r>
          </a:p>
          <a:p>
            <a:pPr eaLnBrk="1" hangingPunct="1"/>
            <a:r>
              <a:rPr lang="en-US" sz="1800"/>
              <a:t>}  p1, p2;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p1 and p2 both</a:t>
            </a:r>
          </a:p>
          <a:p>
            <a:pPr eaLnBrk="1" hangingPunct="1"/>
            <a:r>
              <a:rPr lang="en-US" sz="1800"/>
              <a:t>have the defined</a:t>
            </a:r>
          </a:p>
          <a:p>
            <a:pPr eaLnBrk="1" hangingPunct="1"/>
            <a:r>
              <a:rPr lang="en-US" sz="1800"/>
              <a:t>structure, containing</a:t>
            </a:r>
          </a:p>
          <a:p>
            <a:pPr eaLnBrk="1" hangingPunct="1"/>
            <a:r>
              <a:rPr lang="en-US" sz="1800"/>
              <a:t>an x and a y, but</a:t>
            </a:r>
          </a:p>
          <a:p>
            <a:pPr eaLnBrk="1" hangingPunct="1"/>
            <a:r>
              <a:rPr lang="en-US" sz="1800"/>
              <a:t>do not have a tag</a:t>
            </a: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6324600" y="1752600"/>
            <a:ext cx="1879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struct  point {</a:t>
            </a:r>
          </a:p>
          <a:p>
            <a:pPr eaLnBrk="1" hangingPunct="1"/>
            <a:r>
              <a:rPr lang="en-US" sz="1800"/>
              <a:t>    int x;</a:t>
            </a:r>
          </a:p>
          <a:p>
            <a:pPr eaLnBrk="1" hangingPunct="1"/>
            <a:r>
              <a:rPr lang="en-US" sz="1800"/>
              <a:t>    int y;</a:t>
            </a:r>
          </a:p>
          <a:p>
            <a:pPr eaLnBrk="1" hangingPunct="1"/>
            <a:r>
              <a:rPr lang="en-US" sz="1800"/>
              <a:t>}  p1, p2;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same as the other</a:t>
            </a:r>
          </a:p>
          <a:p>
            <a:pPr eaLnBrk="1" hangingPunct="1"/>
            <a:r>
              <a:rPr lang="en-US" sz="1800"/>
              <a:t>two versions, but</a:t>
            </a:r>
          </a:p>
          <a:p>
            <a:pPr eaLnBrk="1" hangingPunct="1"/>
            <a:r>
              <a:rPr lang="en-US" sz="1800"/>
              <a:t>united into one set</a:t>
            </a:r>
          </a:p>
          <a:p>
            <a:pPr eaLnBrk="1" hangingPunct="1"/>
            <a:r>
              <a:rPr lang="en-US" sz="1800"/>
              <a:t>of code, p1 and p2</a:t>
            </a:r>
          </a:p>
          <a:p>
            <a:pPr eaLnBrk="1" hangingPunct="1"/>
            <a:r>
              <a:rPr lang="en-US" sz="1800"/>
              <a:t>have the tag point</a:t>
            </a: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822325" y="4991100"/>
            <a:ext cx="68008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For the first and last sets of code, point is a defined tag and can be used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later (to define more points, or to declare a type of parameter, etc) but in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the middle code, there is no tag, so there is no way to reference more</a:t>
            </a:r>
          </a:p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examples of this structure</a:t>
            </a:r>
          </a:p>
        </p:txBody>
      </p:sp>
    </p:spTree>
    <p:extLst>
      <p:ext uri="{BB962C8B-B14F-4D97-AF65-F5344CB8AC3E}">
        <p14:creationId xmlns:p14="http://schemas.microsoft.com/office/powerpoint/2010/main" val="281758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0"/>
            <a:ext cx="2133600" cy="476250"/>
          </a:xfrm>
        </p:spPr>
        <p:txBody>
          <a:bodyPr/>
          <a:lstStyle/>
          <a:p>
            <a:fld id="{66D08C77-5736-0148-BDF8-CBB15149253D}" type="slidenum">
              <a:rPr lang="en-US"/>
              <a:pPr/>
              <a:t>9</a:t>
            </a:fld>
            <a:endParaRPr lang="en-US"/>
          </a:p>
        </p:txBody>
      </p:sp>
      <p:sp>
        <p:nvSpPr>
          <p:cNvPr id="1029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Structure </a:t>
            </a:r>
            <a:r>
              <a:rPr lang="en-US" dirty="0"/>
              <a:t>Definitions</a:t>
            </a:r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</a:t>
            </a:r>
          </a:p>
          <a:p>
            <a:pPr marL="1371600" lvl="3" indent="0">
              <a:buNone/>
            </a:pPr>
            <a:r>
              <a:rPr lang="en-US" sz="1800" dirty="0" err="1" smtClean="0">
                <a:latin typeface="Lucida Console" charset="0"/>
              </a:rPr>
              <a:t>struct</a:t>
            </a:r>
            <a:r>
              <a:rPr lang="en-US" sz="1800" dirty="0" smtClean="0">
                <a:latin typeface="Lucida Console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Lucida Console" charset="0"/>
              </a:rPr>
              <a:t>card</a:t>
            </a:r>
            <a:r>
              <a:rPr lang="en-US" sz="1800" dirty="0">
                <a:latin typeface="Lucida Console" charset="0"/>
              </a:rPr>
              <a:t> </a:t>
            </a:r>
            <a:r>
              <a:rPr lang="en-US" sz="1800" dirty="0" smtClean="0">
                <a:latin typeface="Lucida Console" charset="0"/>
              </a:rPr>
              <a:t>{</a:t>
            </a:r>
          </a:p>
          <a:p>
            <a:pPr marL="1371600" lvl="3" indent="0">
              <a:buNone/>
            </a:pPr>
            <a:r>
              <a:rPr lang="en-US" sz="1800" dirty="0">
                <a:latin typeface="Lucida Console" charset="0"/>
              </a:rPr>
              <a:t>	</a:t>
            </a:r>
            <a:r>
              <a:rPr lang="en-US" sz="1800" dirty="0" smtClean="0">
                <a:latin typeface="Lucida Console" charset="0"/>
              </a:rPr>
              <a:t>char </a:t>
            </a:r>
            <a:r>
              <a:rPr lang="en-US" sz="1800" dirty="0">
                <a:latin typeface="Lucida Console" charset="0"/>
              </a:rPr>
              <a:t>*face;</a:t>
            </a:r>
          </a:p>
          <a:p>
            <a:pPr marL="1371600" lvl="3" indent="0">
              <a:buNone/>
            </a:pPr>
            <a:r>
              <a:rPr lang="en-US" sz="1800" dirty="0" smtClean="0">
                <a:latin typeface="Lucida Console" charset="0"/>
              </a:rPr>
              <a:t>	char </a:t>
            </a:r>
            <a:r>
              <a:rPr lang="en-US" sz="1800" dirty="0">
                <a:latin typeface="Lucida Console" charset="0"/>
              </a:rPr>
              <a:t>*suit;</a:t>
            </a:r>
            <a:br>
              <a:rPr lang="en-US" sz="1800" dirty="0">
                <a:latin typeface="Lucida Console" charset="0"/>
              </a:rPr>
            </a:br>
            <a:r>
              <a:rPr lang="en-US" sz="1800" dirty="0">
                <a:latin typeface="Lucida Console" charset="0"/>
              </a:rPr>
              <a:t> };</a:t>
            </a:r>
          </a:p>
          <a:p>
            <a:pPr lvl="3"/>
            <a:endParaRPr lang="en-US" sz="1800" dirty="0">
              <a:latin typeface="Lucida Console" charset="0"/>
            </a:endParaRPr>
          </a:p>
          <a:p>
            <a:pPr lvl="3"/>
            <a:endParaRPr lang="en-US" sz="1800" dirty="0">
              <a:latin typeface="Lucida Console" charset="0"/>
            </a:endParaRPr>
          </a:p>
          <a:p>
            <a:pPr lvl="1"/>
            <a:r>
              <a:rPr lang="en-US" sz="2000" dirty="0" err="1">
                <a:latin typeface="Lucida Console" charset="0"/>
              </a:rPr>
              <a:t>struct</a:t>
            </a:r>
            <a:r>
              <a:rPr lang="en-US" dirty="0"/>
              <a:t> introduces the definition for structure </a:t>
            </a:r>
            <a:r>
              <a:rPr lang="en-US" sz="2000" dirty="0">
                <a:latin typeface="Lucida Console" charset="0"/>
              </a:rPr>
              <a:t>card</a:t>
            </a:r>
          </a:p>
          <a:p>
            <a:pPr lvl="1"/>
            <a:r>
              <a:rPr lang="en-US" sz="2000" dirty="0">
                <a:latin typeface="Lucida Console" charset="0"/>
              </a:rPr>
              <a:t>card</a:t>
            </a:r>
            <a:r>
              <a:rPr lang="en-US" dirty="0"/>
              <a:t> is the structure name and is used to declare variables of the structure type </a:t>
            </a:r>
          </a:p>
          <a:p>
            <a:pPr lvl="1"/>
            <a:r>
              <a:rPr lang="en-US" sz="2000" dirty="0">
                <a:latin typeface="Lucida Console" charset="0"/>
              </a:rPr>
              <a:t>card</a:t>
            </a:r>
            <a:r>
              <a:rPr lang="en-US" dirty="0"/>
              <a:t> contains two members of type </a:t>
            </a:r>
            <a:r>
              <a:rPr lang="en-US" sz="2000" dirty="0">
                <a:latin typeface="Lucida Console" charset="0"/>
              </a:rPr>
              <a:t>char *</a:t>
            </a:r>
          </a:p>
          <a:p>
            <a:pPr lvl="2"/>
            <a:r>
              <a:rPr lang="en-US" dirty="0"/>
              <a:t>These members are </a:t>
            </a:r>
            <a:r>
              <a:rPr lang="en-US" sz="1800" dirty="0">
                <a:latin typeface="Lucida Console" charset="0"/>
              </a:rPr>
              <a:t>face</a:t>
            </a:r>
            <a:r>
              <a:rPr lang="en-US" dirty="0"/>
              <a:t> and </a:t>
            </a:r>
            <a:r>
              <a:rPr lang="en-US" sz="1800" dirty="0">
                <a:latin typeface="Lucida Console" charset="0"/>
              </a:rPr>
              <a:t>suit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7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9209</TotalTime>
  <Words>2741</Words>
  <Application>Microsoft Macintosh PowerPoint</Application>
  <PresentationFormat>On-screen Show (4:3)</PresentationFormat>
  <Paragraphs>584</Paragraphs>
  <Slides>42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Document</vt:lpstr>
      <vt:lpstr>Structures</vt:lpstr>
      <vt:lpstr>Objectives</vt:lpstr>
      <vt:lpstr>Introduction</vt:lpstr>
      <vt:lpstr>Structures</vt:lpstr>
      <vt:lpstr>C structures: aggregate, yet scalar</vt:lpstr>
      <vt:lpstr>Structure declarations</vt:lpstr>
      <vt:lpstr>Structure declarations</vt:lpstr>
      <vt:lpstr>Examples</vt:lpstr>
      <vt:lpstr>Structure Definitions</vt:lpstr>
      <vt:lpstr>Structure Definitions</vt:lpstr>
      <vt:lpstr>Structure Definitions</vt:lpstr>
      <vt:lpstr>Structure Representation &amp; Size</vt:lpstr>
      <vt:lpstr>Nested structs</vt:lpstr>
      <vt:lpstr>Recursively defined structures</vt:lpstr>
      <vt:lpstr>Recursively defined structures</vt:lpstr>
      <vt:lpstr>Initializing Structures</vt:lpstr>
      <vt:lpstr>Accessing Members of Structures</vt:lpstr>
      <vt:lpstr>Member access</vt:lpstr>
      <vt:lpstr>PowerPoint Presentation</vt:lpstr>
      <vt:lpstr>PowerPoint Presentation</vt:lpstr>
      <vt:lpstr>Arrays of Structures</vt:lpstr>
      <vt:lpstr>Pointers to Structures</vt:lpstr>
      <vt:lpstr>Pointers to Structures (cont.)</vt:lpstr>
      <vt:lpstr>Memory layout</vt:lpstr>
      <vt:lpstr>Using Structures with Functions</vt:lpstr>
      <vt:lpstr>Structures as function arguments</vt:lpstr>
      <vt:lpstr>typedef</vt:lpstr>
      <vt:lpstr>Typedef</vt:lpstr>
      <vt:lpstr>Unions</vt:lpstr>
      <vt:lpstr>Unions</vt:lpstr>
      <vt:lpstr>Unions</vt:lpstr>
      <vt:lpstr>Unions</vt:lpstr>
      <vt:lpstr>Unions</vt:lpstr>
      <vt:lpstr>PowerPoint Presentation</vt:lpstr>
      <vt:lpstr>Bitwise Operators</vt:lpstr>
      <vt:lpstr>PowerPoint Presentation</vt:lpstr>
      <vt:lpstr>Bit Fields</vt:lpstr>
      <vt:lpstr>Bit Fields</vt:lpstr>
      <vt:lpstr>Bit Fields</vt:lpstr>
      <vt:lpstr>Bit Fields</vt:lpstr>
      <vt:lpstr>Enumeration Constants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1 - C</dc:title>
  <dc:subject/>
  <dc:creator>Tricha</dc:creator>
  <cp:keywords/>
  <dc:description/>
  <cp:lastModifiedBy>Tricha</cp:lastModifiedBy>
  <cp:revision>119</cp:revision>
  <dcterms:created xsi:type="dcterms:W3CDTF">2017-07-14T03:41:02Z</dcterms:created>
  <dcterms:modified xsi:type="dcterms:W3CDTF">2017-11-20T03:28:33Z</dcterms:modified>
  <cp:category/>
</cp:coreProperties>
</file>