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1" r:id="rId5"/>
    <p:sldId id="262" r:id="rId6"/>
    <p:sldId id="263" r:id="rId7"/>
    <p:sldId id="25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name-palette"/>
          <p:cNvPicPr>
            <a:picLocks noChangeAspect="1" noChangeArrowheads="1"/>
          </p:cNvPicPr>
          <p:nvPr/>
        </p:nvPicPr>
        <p:blipFill>
          <a:blip r:embed="rId2">
            <a:extLst>
              <a:ext uri="{28A0092B-C50C-407E-A947-70E740481C1C}">
                <a14:useLocalDpi xmlns:a14="http://schemas.microsoft.com/office/drawing/2010/main" val="0"/>
              </a:ext>
            </a:extLst>
          </a:blip>
          <a:srcRect r="80952"/>
          <a:stretch>
            <a:fillRect/>
          </a:stretch>
        </p:blipFill>
        <p:spPr bwMode="auto">
          <a:xfrm>
            <a:off x="228600" y="5791200"/>
            <a:ext cx="914400" cy="885825"/>
          </a:xfrm>
          <a:prstGeom prst="rect">
            <a:avLst/>
          </a:prstGeom>
          <a:noFill/>
          <a:ln w="9525">
            <a:solidFill>
              <a:srgbClr val="0033CC"/>
            </a:solidFill>
            <a:miter lim="800000"/>
            <a:headEnd/>
            <a:tailEnd/>
          </a:ln>
          <a:extLst>
            <a:ext uri="{909E8E84-426E-40DD-AFC4-6F175D3DCCD1}">
              <a14:hiddenFill xmlns:a14="http://schemas.microsoft.com/office/drawing/2010/main">
                <a:solidFill>
                  <a:srgbClr val="FFFFFF"/>
                </a:solidFill>
              </a14:hiddenFill>
            </a:ext>
          </a:extLst>
        </p:spPr>
      </p:pic>
      <p:sp>
        <p:nvSpPr>
          <p:cNvPr id="125954" name="Rectangle 2"/>
          <p:cNvSpPr>
            <a:spLocks noGrp="1" noChangeArrowheads="1"/>
          </p:cNvSpPr>
          <p:nvPr>
            <p:ph type="ctrTitle"/>
          </p:nvPr>
        </p:nvSpPr>
        <p:spPr>
          <a:xfrm>
            <a:off x="685800" y="2130425"/>
            <a:ext cx="7772400" cy="1470025"/>
          </a:xfrm>
        </p:spPr>
        <p:txBody>
          <a:bodyPr/>
          <a:lstStyle>
            <a:lvl1pPr>
              <a:defRPr/>
            </a:lvl1pPr>
          </a:lstStyle>
          <a:p>
            <a:pPr lvl="0"/>
            <a:r>
              <a:rPr lang="en-US" altLang="en-US" noProof="0" smtClean="0"/>
              <a:t>Click to edit Master title style</a:t>
            </a:r>
            <a:endParaRPr lang="en-GB" altLang="en-US" noProof="0" smtClean="0"/>
          </a:p>
        </p:txBody>
      </p:sp>
      <p:sp>
        <p:nvSpPr>
          <p:cNvPr id="12595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endParaRPr lang="en-GB" altLang="en-US" noProof="0" smtClean="0"/>
          </a:p>
        </p:txBody>
      </p:sp>
      <p:sp>
        <p:nvSpPr>
          <p:cNvPr id="5" name="Rectangle 4"/>
          <p:cNvSpPr>
            <a:spLocks noGrp="1" noChangeArrowheads="1"/>
          </p:cNvSpPr>
          <p:nvPr>
            <p:ph type="dt" sz="half" idx="10"/>
          </p:nvPr>
        </p:nvSpPr>
        <p:spPr/>
        <p:txBody>
          <a:bodyPr/>
          <a:lstStyle>
            <a:lvl1pPr>
              <a:defRPr smtClean="0"/>
            </a:lvl1pPr>
          </a:lstStyle>
          <a:p>
            <a:fld id="{71A2C05D-6430-4784-B790-8FC5B997DC06}" type="datetimeFigureOut">
              <a:rPr lang="en-US" smtClean="0"/>
              <a:pPr/>
              <a:t>11/12/2018</a:t>
            </a:fld>
            <a:endParaRPr lang="en-US"/>
          </a:p>
        </p:txBody>
      </p:sp>
      <p:sp>
        <p:nvSpPr>
          <p:cNvPr id="6" name="Rectangle 5"/>
          <p:cNvSpPr>
            <a:spLocks noGrp="1" noChangeArrowheads="1"/>
          </p:cNvSpPr>
          <p:nvPr>
            <p:ph type="ftr" sz="quarter" idx="11"/>
          </p:nvPr>
        </p:nvSpPr>
        <p:spPr/>
        <p:txBody>
          <a:bodyPr/>
          <a:lstStyle>
            <a:lvl1pPr>
              <a:defRPr smtClean="0"/>
            </a:lvl1pPr>
          </a:lstStyle>
          <a:p>
            <a:endParaRPr lang="en-US"/>
          </a:p>
        </p:txBody>
      </p:sp>
      <p:sp>
        <p:nvSpPr>
          <p:cNvPr id="7" name="Rectangle 6"/>
          <p:cNvSpPr>
            <a:spLocks noGrp="1" noChangeArrowheads="1"/>
          </p:cNvSpPr>
          <p:nvPr>
            <p:ph type="sldNum" sz="quarter" idx="12"/>
          </p:nvPr>
        </p:nvSpPr>
        <p:spPr/>
        <p:txBody>
          <a:bodyPr/>
          <a:lstStyle>
            <a:lvl1pPr>
              <a:defRPr smtClean="0"/>
            </a:lvl1pPr>
          </a:lstStyle>
          <a:p>
            <a:fld id="{EB7ABC9E-C868-42CD-87EE-9244307C2087}" type="slidenum">
              <a:rPr lang="en-US" smtClean="0"/>
              <a:pPr/>
              <a:t>‹#›</a:t>
            </a:fld>
            <a:endParaRPr lang="en-US"/>
          </a:p>
        </p:txBody>
      </p:sp>
    </p:spTree>
    <p:extLst>
      <p:ext uri="{BB962C8B-B14F-4D97-AF65-F5344CB8AC3E}">
        <p14:creationId xmlns:p14="http://schemas.microsoft.com/office/powerpoint/2010/main" val="253706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fld id="{71A2C05D-6430-4784-B790-8FC5B997DC06}" type="datetimeFigureOut">
              <a:rPr lang="en-US" smtClean="0"/>
              <a:pPr/>
              <a:t>11/12/2018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B7ABC9E-C868-42CD-87EE-9244307C2087}" type="slidenum">
              <a:rPr lang="en-US" smtClean="0"/>
              <a:pPr/>
              <a:t>‹#›</a:t>
            </a:fld>
            <a:endParaRPr lang="en-US"/>
          </a:p>
        </p:txBody>
      </p:sp>
    </p:spTree>
    <p:extLst>
      <p:ext uri="{BB962C8B-B14F-4D97-AF65-F5344CB8AC3E}">
        <p14:creationId xmlns:p14="http://schemas.microsoft.com/office/powerpoint/2010/main" val="3074400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fld id="{71A2C05D-6430-4784-B790-8FC5B997DC06}" type="datetimeFigureOut">
              <a:rPr lang="en-US" smtClean="0"/>
              <a:pPr/>
              <a:t>11/12/2018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B7ABC9E-C868-42CD-87EE-9244307C2087}" type="slidenum">
              <a:rPr lang="en-US" smtClean="0"/>
              <a:pPr/>
              <a:t>‹#›</a:t>
            </a:fld>
            <a:endParaRPr lang="en-US"/>
          </a:p>
        </p:txBody>
      </p:sp>
    </p:spTree>
    <p:extLst>
      <p:ext uri="{BB962C8B-B14F-4D97-AF65-F5344CB8AC3E}">
        <p14:creationId xmlns:p14="http://schemas.microsoft.com/office/powerpoint/2010/main" val="3400926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fld id="{71A2C05D-6430-4784-B790-8FC5B997DC06}" type="datetimeFigureOut">
              <a:rPr lang="en-US" smtClean="0"/>
              <a:pPr/>
              <a:t>11/12/2018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B7ABC9E-C868-42CD-87EE-9244307C2087}" type="slidenum">
              <a:rPr lang="en-US" smtClean="0"/>
              <a:pPr/>
              <a:t>‹#›</a:t>
            </a:fld>
            <a:endParaRPr lang="en-US"/>
          </a:p>
        </p:txBody>
      </p:sp>
    </p:spTree>
    <p:extLst>
      <p:ext uri="{BB962C8B-B14F-4D97-AF65-F5344CB8AC3E}">
        <p14:creationId xmlns:p14="http://schemas.microsoft.com/office/powerpoint/2010/main" val="1766176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71A2C05D-6430-4784-B790-8FC5B997DC06}" type="datetimeFigureOut">
              <a:rPr lang="en-US" smtClean="0"/>
              <a:pPr/>
              <a:t>11/12/2018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B7ABC9E-C868-42CD-87EE-9244307C2087}" type="slidenum">
              <a:rPr lang="en-US" smtClean="0"/>
              <a:pPr/>
              <a:t>‹#›</a:t>
            </a:fld>
            <a:endParaRPr lang="en-US"/>
          </a:p>
        </p:txBody>
      </p:sp>
    </p:spTree>
    <p:extLst>
      <p:ext uri="{BB962C8B-B14F-4D97-AF65-F5344CB8AC3E}">
        <p14:creationId xmlns:p14="http://schemas.microsoft.com/office/powerpoint/2010/main" val="1339849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fld id="{71A2C05D-6430-4784-B790-8FC5B997DC06}" type="datetimeFigureOut">
              <a:rPr lang="en-US" smtClean="0"/>
              <a:pPr/>
              <a:t>11/12/2018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B7ABC9E-C868-42CD-87EE-9244307C2087}" type="slidenum">
              <a:rPr lang="en-US" smtClean="0"/>
              <a:pPr/>
              <a:t>‹#›</a:t>
            </a:fld>
            <a:endParaRPr lang="en-US"/>
          </a:p>
        </p:txBody>
      </p:sp>
    </p:spTree>
    <p:extLst>
      <p:ext uri="{BB962C8B-B14F-4D97-AF65-F5344CB8AC3E}">
        <p14:creationId xmlns:p14="http://schemas.microsoft.com/office/powerpoint/2010/main" val="1461203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4"/>
          <p:cNvSpPr>
            <a:spLocks noGrp="1" noChangeArrowheads="1"/>
          </p:cNvSpPr>
          <p:nvPr>
            <p:ph type="dt" sz="half" idx="10"/>
          </p:nvPr>
        </p:nvSpPr>
        <p:spPr>
          <a:ln/>
        </p:spPr>
        <p:txBody>
          <a:bodyPr/>
          <a:lstStyle>
            <a:lvl1pPr>
              <a:defRPr/>
            </a:lvl1pPr>
          </a:lstStyle>
          <a:p>
            <a:fld id="{71A2C05D-6430-4784-B790-8FC5B997DC06}" type="datetimeFigureOut">
              <a:rPr lang="en-US" smtClean="0"/>
              <a:pPr/>
              <a:t>11/12/2018</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EB7ABC9E-C868-42CD-87EE-9244307C2087}" type="slidenum">
              <a:rPr lang="en-US" smtClean="0"/>
              <a:pPr/>
              <a:t>‹#›</a:t>
            </a:fld>
            <a:endParaRPr lang="en-US"/>
          </a:p>
        </p:txBody>
      </p:sp>
    </p:spTree>
    <p:extLst>
      <p:ext uri="{BB962C8B-B14F-4D97-AF65-F5344CB8AC3E}">
        <p14:creationId xmlns:p14="http://schemas.microsoft.com/office/powerpoint/2010/main" val="406160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fld id="{71A2C05D-6430-4784-B790-8FC5B997DC06}" type="datetimeFigureOut">
              <a:rPr lang="en-US" smtClean="0"/>
              <a:pPr/>
              <a:t>11/12/2018</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EB7ABC9E-C868-42CD-87EE-9244307C2087}" type="slidenum">
              <a:rPr lang="en-US" smtClean="0"/>
              <a:pPr/>
              <a:t>‹#›</a:t>
            </a:fld>
            <a:endParaRPr lang="en-US"/>
          </a:p>
        </p:txBody>
      </p:sp>
    </p:spTree>
    <p:extLst>
      <p:ext uri="{BB962C8B-B14F-4D97-AF65-F5344CB8AC3E}">
        <p14:creationId xmlns:p14="http://schemas.microsoft.com/office/powerpoint/2010/main" val="2561981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71A2C05D-6430-4784-B790-8FC5B997DC06}" type="datetimeFigureOut">
              <a:rPr lang="en-US" smtClean="0"/>
              <a:pPr/>
              <a:t>11/12/2018</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EB7ABC9E-C868-42CD-87EE-9244307C2087}" type="slidenum">
              <a:rPr lang="en-US" smtClean="0"/>
              <a:pPr/>
              <a:t>‹#›</a:t>
            </a:fld>
            <a:endParaRPr lang="en-US"/>
          </a:p>
        </p:txBody>
      </p:sp>
    </p:spTree>
    <p:extLst>
      <p:ext uri="{BB962C8B-B14F-4D97-AF65-F5344CB8AC3E}">
        <p14:creationId xmlns:p14="http://schemas.microsoft.com/office/powerpoint/2010/main" val="1468888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71A2C05D-6430-4784-B790-8FC5B997DC06}" type="datetimeFigureOut">
              <a:rPr lang="en-US" smtClean="0"/>
              <a:pPr/>
              <a:t>11/12/2018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B7ABC9E-C868-42CD-87EE-9244307C2087}" type="slidenum">
              <a:rPr lang="en-US" smtClean="0"/>
              <a:pPr/>
              <a:t>‹#›</a:t>
            </a:fld>
            <a:endParaRPr lang="en-US"/>
          </a:p>
        </p:txBody>
      </p:sp>
    </p:spTree>
    <p:extLst>
      <p:ext uri="{BB962C8B-B14F-4D97-AF65-F5344CB8AC3E}">
        <p14:creationId xmlns:p14="http://schemas.microsoft.com/office/powerpoint/2010/main" val="1304064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71A2C05D-6430-4784-B790-8FC5B997DC06}" type="datetimeFigureOut">
              <a:rPr lang="en-US" smtClean="0"/>
              <a:pPr/>
              <a:t>11/12/2018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B7ABC9E-C868-42CD-87EE-9244307C2087}" type="slidenum">
              <a:rPr lang="en-US" smtClean="0"/>
              <a:pPr/>
              <a:t>‹#›</a:t>
            </a:fld>
            <a:endParaRPr lang="en-US"/>
          </a:p>
        </p:txBody>
      </p:sp>
    </p:spTree>
    <p:extLst>
      <p:ext uri="{BB962C8B-B14F-4D97-AF65-F5344CB8AC3E}">
        <p14:creationId xmlns:p14="http://schemas.microsoft.com/office/powerpoint/2010/main" val="99842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12493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fld id="{71A2C05D-6430-4784-B790-8FC5B997DC06}" type="datetimeFigureOut">
              <a:rPr lang="en-US" smtClean="0"/>
              <a:pPr/>
              <a:t>11/12/2018</a:t>
            </a:fld>
            <a:endParaRPr lang="en-US"/>
          </a:p>
        </p:txBody>
      </p:sp>
      <p:sp>
        <p:nvSpPr>
          <p:cNvPr id="12493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endParaRPr lang="en-US"/>
          </a:p>
        </p:txBody>
      </p:sp>
      <p:sp>
        <p:nvSpPr>
          <p:cNvPr id="12493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fld id="{EB7ABC9E-C868-42CD-87EE-9244307C2087}" type="slidenum">
              <a:rPr lang="en-US" smtClean="0"/>
              <a:pPr/>
              <a:t>‹#›</a:t>
            </a:fld>
            <a:endParaRPr lang="en-US"/>
          </a:p>
        </p:txBody>
      </p:sp>
      <p:pic>
        <p:nvPicPr>
          <p:cNvPr id="1031" name="Picture 7" descr="name-palette"/>
          <p:cNvPicPr>
            <a:picLocks noChangeAspect="1" noChangeArrowheads="1"/>
          </p:cNvPicPr>
          <p:nvPr/>
        </p:nvPicPr>
        <p:blipFill>
          <a:blip r:embed="rId14">
            <a:extLst>
              <a:ext uri="{28A0092B-C50C-407E-A947-70E740481C1C}">
                <a14:useLocalDpi xmlns:a14="http://schemas.microsoft.com/office/drawing/2010/main" val="0"/>
              </a:ext>
            </a:extLst>
          </a:blip>
          <a:srcRect r="80952"/>
          <a:stretch>
            <a:fillRect/>
          </a:stretch>
        </p:blipFill>
        <p:spPr bwMode="auto">
          <a:xfrm>
            <a:off x="47625" y="23813"/>
            <a:ext cx="762000" cy="738187"/>
          </a:xfrm>
          <a:prstGeom prst="rect">
            <a:avLst/>
          </a:prstGeom>
          <a:noFill/>
          <a:ln w="9525">
            <a:solidFill>
              <a:srgbClr val="0033CC"/>
            </a:solidFill>
            <a:miter lim="800000"/>
            <a:headEnd/>
            <a:tailEnd/>
          </a:ln>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mponents-of-Government-Budget.png"/>
          <p:cNvPicPr>
            <a:picLocks noChangeAspect="1"/>
          </p:cNvPicPr>
          <p:nvPr/>
        </p:nvPicPr>
        <p:blipFill>
          <a:blip r:embed="rId2"/>
          <a:stretch>
            <a:fillRect/>
          </a:stretch>
        </p:blipFill>
        <p:spPr>
          <a:xfrm>
            <a:off x="1295400" y="1295400"/>
            <a:ext cx="6629400" cy="443538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09600"/>
            <a:ext cx="7744894" cy="5355312"/>
          </a:xfrm>
          <a:prstGeom prst="rect">
            <a:avLst/>
          </a:prstGeom>
        </p:spPr>
        <p:txBody>
          <a:bodyPr wrap="square">
            <a:spAutoFit/>
          </a:bodyPr>
          <a:lstStyle/>
          <a:p>
            <a:r>
              <a:rPr lang="en-US" b="1" dirty="0"/>
              <a:t>Capital Expenditure: </a:t>
            </a:r>
            <a:r>
              <a:rPr lang="en-US" dirty="0"/>
              <a:t>expenditure used to create assets or to reduce liabilities e.g. building a road, or paying back a loan. </a:t>
            </a:r>
            <a:endParaRPr lang="en-US" dirty="0" smtClean="0"/>
          </a:p>
          <a:p>
            <a:endParaRPr lang="en-US" dirty="0" smtClean="0"/>
          </a:p>
          <a:p>
            <a:r>
              <a:rPr lang="en-US" b="1" dirty="0" smtClean="0"/>
              <a:t>Revenue </a:t>
            </a:r>
            <a:r>
              <a:rPr lang="en-US" b="1" dirty="0"/>
              <a:t>Expenditure:</a:t>
            </a:r>
            <a:r>
              <a:rPr lang="en-US" dirty="0"/>
              <a:t> expenditure not used to create assets e.g. expenses on salaries or other administrative costs. </a:t>
            </a:r>
            <a:endParaRPr lang="en-US" dirty="0" smtClean="0"/>
          </a:p>
          <a:p>
            <a:endParaRPr lang="en-US" dirty="0"/>
          </a:p>
          <a:p>
            <a:r>
              <a:rPr lang="en-US" b="1" dirty="0"/>
              <a:t>Capital Receipts:</a:t>
            </a:r>
            <a:r>
              <a:rPr lang="en-US" dirty="0"/>
              <a:t> </a:t>
            </a:r>
            <a:r>
              <a:rPr lang="en-US" dirty="0" smtClean="0"/>
              <a:t>receipts </a:t>
            </a:r>
            <a:r>
              <a:rPr lang="en-US" dirty="0"/>
              <a:t>which lead to a decrease in assets or increase in liabilities of the government. These are mainly funds borrowed by the government from various sources, both in India and from overseas, and repayments by state governments of loans from the </a:t>
            </a:r>
            <a:r>
              <a:rPr lang="en-US" dirty="0" smtClean="0"/>
              <a:t>centre (in case of Union Budget). </a:t>
            </a:r>
            <a:r>
              <a:rPr lang="en-US" dirty="0"/>
              <a:t>Any proceeds from the disinvestment of public sector companies also come under this category. </a:t>
            </a:r>
          </a:p>
          <a:p>
            <a:endParaRPr lang="en-US" dirty="0" smtClean="0"/>
          </a:p>
          <a:p>
            <a:r>
              <a:rPr lang="en-US" b="1" dirty="0" smtClean="0"/>
              <a:t>Revenue </a:t>
            </a:r>
            <a:r>
              <a:rPr lang="en-US" b="1" dirty="0"/>
              <a:t>Receipts:</a:t>
            </a:r>
            <a:r>
              <a:rPr lang="en-US" dirty="0"/>
              <a:t> </a:t>
            </a:r>
            <a:r>
              <a:rPr lang="en-US" dirty="0" smtClean="0"/>
              <a:t>receipts </a:t>
            </a:r>
            <a:r>
              <a:rPr lang="en-US" dirty="0"/>
              <a:t>which do not have a direct impact on the assets or liabilities of the government. Mostly revenues from taxes, dividends from companies owned by the government, user charges on some public services </a:t>
            </a:r>
            <a:r>
              <a:rPr lang="en-US"/>
              <a:t>and </a:t>
            </a:r>
            <a:r>
              <a:rPr lang="en-US" smtClean="0"/>
              <a:t>license </a:t>
            </a:r>
            <a:r>
              <a:rPr lang="en-US" dirty="0"/>
              <a:t>fees received from licensees such as telecom companies. </a:t>
            </a:r>
            <a:endParaRPr lang="en-US" dirty="0" smtClean="0"/>
          </a:p>
          <a:p>
            <a:endParaRPr lang="en-US" dirty="0"/>
          </a:p>
        </p:txBody>
      </p:sp>
      <p:sp>
        <p:nvSpPr>
          <p:cNvPr id="3" name="TextBox 2"/>
          <p:cNvSpPr txBox="1"/>
          <p:nvPr/>
        </p:nvSpPr>
        <p:spPr>
          <a:xfrm>
            <a:off x="685800" y="6324600"/>
            <a:ext cx="4887685" cy="369332"/>
          </a:xfrm>
          <a:prstGeom prst="rect">
            <a:avLst/>
          </a:prstGeom>
          <a:noFill/>
        </p:spPr>
        <p:txBody>
          <a:bodyPr wrap="none" rtlCol="0">
            <a:spAutoFit/>
          </a:bodyPr>
          <a:lstStyle/>
          <a:p>
            <a:r>
              <a:rPr lang="en-US" sz="1400" dirty="0" smtClean="0"/>
              <a:t>Source: PRS Legislative Research, New Delhi – www.prsindia.org</a:t>
            </a:r>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09600"/>
            <a:ext cx="7744894" cy="5632311"/>
          </a:xfrm>
          <a:prstGeom prst="rect">
            <a:avLst/>
          </a:prstGeom>
        </p:spPr>
        <p:txBody>
          <a:bodyPr wrap="square">
            <a:spAutoFit/>
          </a:bodyPr>
          <a:lstStyle/>
          <a:p>
            <a:r>
              <a:rPr lang="en-US" b="1" dirty="0"/>
              <a:t>Plan Expenditure:</a:t>
            </a:r>
            <a:r>
              <a:rPr lang="en-US" dirty="0"/>
              <a:t> expenditure on schemes and projects covered by the five-year Plans. Such plans are developed by the Planning Commission after consulting individual ministries. Each Plan specifies programmes that ministries will fund and develop over the next five years (such as the Mid-day Meal scheme and the </a:t>
            </a:r>
            <a:r>
              <a:rPr lang="en-US" dirty="0" err="1"/>
              <a:t>Sarva</a:t>
            </a:r>
            <a:r>
              <a:rPr lang="en-US" dirty="0"/>
              <a:t> </a:t>
            </a:r>
            <a:r>
              <a:rPr lang="en-US" dirty="0" err="1"/>
              <a:t>Shiksha</a:t>
            </a:r>
            <a:r>
              <a:rPr lang="en-US" dirty="0"/>
              <a:t> </a:t>
            </a:r>
            <a:r>
              <a:rPr lang="en-US" dirty="0" err="1"/>
              <a:t>Abhiyan</a:t>
            </a:r>
            <a:r>
              <a:rPr lang="en-US" dirty="0"/>
              <a:t>). </a:t>
            </a:r>
            <a:r>
              <a:rPr lang="en-US" dirty="0" smtClean="0"/>
              <a:t>Plan </a:t>
            </a:r>
            <a:r>
              <a:rPr lang="en-US" dirty="0"/>
              <a:t>expenditure can have both revenue and capital components. For instance, under the </a:t>
            </a:r>
            <a:r>
              <a:rPr lang="en-US" dirty="0" err="1"/>
              <a:t>Sarva</a:t>
            </a:r>
            <a:r>
              <a:rPr lang="en-US" dirty="0"/>
              <a:t> </a:t>
            </a:r>
            <a:r>
              <a:rPr lang="en-US" dirty="0" err="1"/>
              <a:t>Shiksha</a:t>
            </a:r>
            <a:r>
              <a:rPr lang="en-US" dirty="0"/>
              <a:t> </a:t>
            </a:r>
            <a:r>
              <a:rPr lang="en-US" dirty="0" err="1"/>
              <a:t>Abhiyan</a:t>
            </a:r>
            <a:r>
              <a:rPr lang="en-US" dirty="0"/>
              <a:t>, salaries of teachers could be classified as revenue expenditure, while expenditure on the building a school might be classified as capital expenditure. </a:t>
            </a:r>
            <a:endParaRPr lang="en-US" dirty="0" smtClean="0"/>
          </a:p>
          <a:p>
            <a:endParaRPr lang="en-US" dirty="0"/>
          </a:p>
          <a:p>
            <a:r>
              <a:rPr lang="en-US" b="1" dirty="0" smtClean="0"/>
              <a:t>Non-plan </a:t>
            </a:r>
            <a:r>
              <a:rPr lang="en-US" b="1" dirty="0"/>
              <a:t>expenditure:</a:t>
            </a:r>
            <a:r>
              <a:rPr lang="en-US" dirty="0"/>
              <a:t> Ongoing expenditure by the government not covered by the Plans. These include interest payments on government debt, expenditure on organs of the state such as the judiciary and the police and even expenditure on the maintenance of existing government establishments such as schools and hospitals. Non-plan expenditure too, has revenue and capital components. </a:t>
            </a:r>
            <a:endParaRPr lang="en-US" dirty="0" smtClean="0"/>
          </a:p>
          <a:p>
            <a:endParaRPr lang="en-US" dirty="0"/>
          </a:p>
          <a:p>
            <a:r>
              <a:rPr lang="en-US" dirty="0" smtClean="0"/>
              <a:t>The </a:t>
            </a:r>
            <a:r>
              <a:rPr lang="en-US" dirty="0"/>
              <a:t>distinction between plan and non-plan expenditure in the budget can be confusing since it depends on the schemes announced under the current five year plan. So for instance, </a:t>
            </a:r>
            <a:r>
              <a:rPr lang="en-US" dirty="0" smtClean="0"/>
              <a:t>SSA may </a:t>
            </a:r>
            <a:r>
              <a:rPr lang="en-US" dirty="0"/>
              <a:t>be a plan scheme as of now, but after </a:t>
            </a:r>
            <a:r>
              <a:rPr lang="en-US" dirty="0" smtClean="0"/>
              <a:t>2017, </a:t>
            </a:r>
            <a:r>
              <a:rPr lang="en-US" dirty="0"/>
              <a:t>it may be classified as a non-plan scheme if it is not a scheme covered by the </a:t>
            </a:r>
            <a:r>
              <a:rPr lang="en-US" dirty="0" smtClean="0"/>
              <a:t>thirteenth plan(2017-2022). </a:t>
            </a:r>
            <a:endParaRPr lang="en-US" dirty="0"/>
          </a:p>
        </p:txBody>
      </p:sp>
      <p:sp>
        <p:nvSpPr>
          <p:cNvPr id="3" name="TextBox 2"/>
          <p:cNvSpPr txBox="1"/>
          <p:nvPr/>
        </p:nvSpPr>
        <p:spPr>
          <a:xfrm>
            <a:off x="778825" y="6400800"/>
            <a:ext cx="4887685" cy="369332"/>
          </a:xfrm>
          <a:prstGeom prst="rect">
            <a:avLst/>
          </a:prstGeom>
          <a:noFill/>
        </p:spPr>
        <p:txBody>
          <a:bodyPr wrap="none" rtlCol="0">
            <a:spAutoFit/>
          </a:bodyPr>
          <a:lstStyle/>
          <a:p>
            <a:r>
              <a:rPr lang="en-US" sz="1400" dirty="0" smtClean="0"/>
              <a:t>Source: PRS Legislative Research, New Delhi – www.prsindia.org</a:t>
            </a:r>
            <a:r>
              <a:rPr lang="en-US"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Estimates and Actuals</a:t>
            </a:r>
            <a:endParaRPr lang="en-IN" dirty="0"/>
          </a:p>
        </p:txBody>
      </p:sp>
      <p:sp>
        <p:nvSpPr>
          <p:cNvPr id="3" name="Content Placeholder 2"/>
          <p:cNvSpPr>
            <a:spLocks noGrp="1"/>
          </p:cNvSpPr>
          <p:nvPr>
            <p:ph idx="1"/>
          </p:nvPr>
        </p:nvSpPr>
        <p:spPr/>
        <p:txBody>
          <a:bodyPr>
            <a:normAutofit/>
          </a:bodyPr>
          <a:lstStyle/>
          <a:p>
            <a:r>
              <a:rPr lang="en-IN" sz="2000" dirty="0"/>
              <a:t>The </a:t>
            </a:r>
            <a:r>
              <a:rPr lang="en-IN" sz="2000" dirty="0" smtClean="0"/>
              <a:t>“Budget </a:t>
            </a:r>
            <a:r>
              <a:rPr lang="en-IN" sz="2000" dirty="0"/>
              <a:t>Estimate‟ for any ministry or scheme is the amount allocated to it in the budget </a:t>
            </a:r>
          </a:p>
          <a:p>
            <a:r>
              <a:rPr lang="en-IN" sz="2000" dirty="0"/>
              <a:t>Once the financial year gets underway, some ministries may need more funds than was actually allocated to them under the </a:t>
            </a:r>
            <a:r>
              <a:rPr lang="en-IN" sz="2000" dirty="0" smtClean="0"/>
              <a:t>“budget </a:t>
            </a:r>
            <a:r>
              <a:rPr lang="en-IN" sz="2000" dirty="0"/>
              <a:t>estimates‟. The government approaches parliament with such </a:t>
            </a:r>
            <a:r>
              <a:rPr lang="en-IN" sz="2000" dirty="0" smtClean="0"/>
              <a:t>“supplementary</a:t>
            </a:r>
            <a:r>
              <a:rPr lang="en-IN" sz="2000" dirty="0"/>
              <a:t>‟ requests for These supplementary demands, are reflected in the </a:t>
            </a:r>
            <a:r>
              <a:rPr lang="en-IN" sz="2000" dirty="0" smtClean="0"/>
              <a:t>“revised </a:t>
            </a:r>
            <a:r>
              <a:rPr lang="en-IN" sz="2000" dirty="0"/>
              <a:t>estimates‟ </a:t>
            </a:r>
            <a:endParaRPr lang="en-IN" sz="2000" dirty="0" smtClean="0"/>
          </a:p>
          <a:p>
            <a:r>
              <a:rPr lang="en-IN" sz="2000" dirty="0" smtClean="0"/>
              <a:t>“Actual</a:t>
            </a:r>
            <a:r>
              <a:rPr lang="en-IN" sz="2000" dirty="0"/>
              <a:t>‟ expenditures are the final amounts spent under different heads and may exceed (or fall short of) the Revised Estimates. Since the actual expenditure can only be assessed once the financial year is over and final accounts have been prepared, the Actual expenditures presented in the budget papers are for the earlier financial year</a:t>
            </a:r>
          </a:p>
          <a:p>
            <a:endParaRPr lang="en-IN" sz="2000" dirty="0"/>
          </a:p>
        </p:txBody>
      </p:sp>
    </p:spTree>
    <p:extLst>
      <p:ext uri="{BB962C8B-B14F-4D97-AF65-F5344CB8AC3E}">
        <p14:creationId xmlns:p14="http://schemas.microsoft.com/office/powerpoint/2010/main" val="3581560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Deficits</a:t>
            </a:r>
            <a:endParaRPr lang="en-IN" dirty="0"/>
          </a:p>
        </p:txBody>
      </p:sp>
      <p:sp>
        <p:nvSpPr>
          <p:cNvPr id="3" name="Content Placeholder 2"/>
          <p:cNvSpPr>
            <a:spLocks noGrp="1"/>
          </p:cNvSpPr>
          <p:nvPr>
            <p:ph idx="1"/>
          </p:nvPr>
        </p:nvSpPr>
        <p:spPr/>
        <p:txBody>
          <a:bodyPr/>
          <a:lstStyle/>
          <a:p>
            <a:r>
              <a:rPr lang="en-IN" dirty="0"/>
              <a:t>F</a:t>
            </a:r>
            <a:r>
              <a:rPr lang="en-IN" dirty="0" smtClean="0"/>
              <a:t>iscal deficit is the </a:t>
            </a:r>
            <a:r>
              <a:rPr lang="en-IN" dirty="0"/>
              <a:t>excess of total government expenditure over total receipts is called the fiscal deficit and is funded by borrowing. </a:t>
            </a:r>
            <a:endParaRPr lang="en-IN" dirty="0" smtClean="0"/>
          </a:p>
          <a:p>
            <a:r>
              <a:rPr lang="en-IN" dirty="0" smtClean="0"/>
              <a:t>The </a:t>
            </a:r>
            <a:r>
              <a:rPr lang="en-IN" dirty="0"/>
              <a:t>difference between revenue receipts and revenue expenditure is called the revenue deficit.</a:t>
            </a:r>
          </a:p>
        </p:txBody>
      </p:sp>
    </p:spTree>
    <p:extLst>
      <p:ext uri="{BB962C8B-B14F-4D97-AF65-F5344CB8AC3E}">
        <p14:creationId xmlns:p14="http://schemas.microsoft.com/office/powerpoint/2010/main" val="1321149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Charged and Voted Expenditures</a:t>
            </a:r>
            <a:endParaRPr lang="en-IN" dirty="0"/>
          </a:p>
        </p:txBody>
      </p:sp>
      <p:sp>
        <p:nvSpPr>
          <p:cNvPr id="3" name="Content Placeholder 2"/>
          <p:cNvSpPr>
            <a:spLocks noGrp="1"/>
          </p:cNvSpPr>
          <p:nvPr>
            <p:ph idx="1"/>
          </p:nvPr>
        </p:nvSpPr>
        <p:spPr/>
        <p:txBody>
          <a:bodyPr/>
          <a:lstStyle/>
          <a:p>
            <a:r>
              <a:rPr lang="en-IN" dirty="0" smtClean="0"/>
              <a:t>There </a:t>
            </a:r>
            <a:r>
              <a:rPr lang="en-IN" dirty="0"/>
              <a:t>are certain items of expenditure which are not voted on by Parliament but are </a:t>
            </a:r>
            <a:r>
              <a:rPr lang="en-IN" dirty="0" smtClean="0"/>
              <a:t>“charged</a:t>
            </a:r>
            <a:r>
              <a:rPr lang="en-IN" dirty="0"/>
              <a:t>‟ directly to government revenues – these include the salaries and allowances of the President, judges of the supreme court etc. However, the biggest component of charged expenditure is interest paid by the government on its debt.</a:t>
            </a:r>
          </a:p>
        </p:txBody>
      </p:sp>
    </p:spTree>
    <p:extLst>
      <p:ext uri="{BB962C8B-B14F-4D97-AF65-F5344CB8AC3E}">
        <p14:creationId xmlns:p14="http://schemas.microsoft.com/office/powerpoint/2010/main" val="892293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09600"/>
            <a:ext cx="7744894" cy="5016758"/>
          </a:xfrm>
          <a:prstGeom prst="rect">
            <a:avLst/>
          </a:prstGeom>
        </p:spPr>
        <p:txBody>
          <a:bodyPr wrap="square">
            <a:spAutoFit/>
          </a:bodyPr>
          <a:lstStyle/>
          <a:p>
            <a:r>
              <a:rPr lang="en-US" sz="1600" b="1" dirty="0" smtClean="0"/>
              <a:t>Financial Performance </a:t>
            </a:r>
          </a:p>
          <a:p>
            <a:endParaRPr lang="en-US" sz="1600" b="1" dirty="0" smtClean="0"/>
          </a:p>
          <a:p>
            <a:r>
              <a:rPr lang="en-US" sz="1600" b="1" dirty="0" smtClean="0"/>
              <a:t>Sustainability</a:t>
            </a:r>
          </a:p>
          <a:p>
            <a:pPr marL="342900" indent="-342900">
              <a:buFont typeface="+mj-lt"/>
              <a:buAutoNum type="arabicPeriod"/>
            </a:pPr>
            <a:r>
              <a:rPr lang="en-US" sz="1600" dirty="0" smtClean="0"/>
              <a:t>Balance from Current Reserves: (Revenue receipts – Plan assistance grants – 			            Non-plan revenue expenditure) </a:t>
            </a:r>
          </a:p>
          <a:p>
            <a:pPr marL="342900" indent="-342900">
              <a:buFont typeface="+mj-lt"/>
              <a:buAutoNum type="arabicPeriod"/>
            </a:pPr>
            <a:r>
              <a:rPr lang="en-US" sz="1600" dirty="0" smtClean="0"/>
              <a:t>Interest Ratio: (Interest payments – Interest receipts) / (Total revenue receipts – 						         Interest receipts)</a:t>
            </a:r>
          </a:p>
          <a:p>
            <a:pPr marL="342900" indent="-342900">
              <a:buFont typeface="+mj-lt"/>
              <a:buAutoNum type="arabicPeriod" startAt="3"/>
            </a:pPr>
            <a:r>
              <a:rPr lang="en-US" sz="1600" dirty="0" smtClean="0"/>
              <a:t>Capital outlay / Capital receipts</a:t>
            </a:r>
          </a:p>
          <a:p>
            <a:pPr marL="342900" indent="-342900">
              <a:buFont typeface="+mj-lt"/>
              <a:buAutoNum type="arabicPeriod" startAt="3"/>
            </a:pPr>
            <a:r>
              <a:rPr lang="en-US" sz="1600" dirty="0" smtClean="0"/>
              <a:t>Tax receipts / GDP</a:t>
            </a:r>
          </a:p>
          <a:p>
            <a:pPr marL="342900" indent="-342900">
              <a:buFont typeface="+mj-lt"/>
              <a:buAutoNum type="arabicPeriod" startAt="3"/>
            </a:pPr>
            <a:r>
              <a:rPr lang="en-US" sz="1600" dirty="0" smtClean="0"/>
              <a:t>Return on Investment (ROI): Earnings / Capital employed </a:t>
            </a:r>
          </a:p>
          <a:p>
            <a:pPr marL="342900" indent="-342900"/>
            <a:endParaRPr lang="en-US" sz="1600" dirty="0" smtClean="0"/>
          </a:p>
          <a:p>
            <a:pPr marL="342900" indent="-342900"/>
            <a:r>
              <a:rPr lang="en-US" sz="1600" b="1" dirty="0" smtClean="0"/>
              <a:t>Flexibility</a:t>
            </a:r>
          </a:p>
          <a:p>
            <a:pPr marL="342900" indent="-342900">
              <a:buFont typeface="+mj-lt"/>
              <a:buAutoNum type="arabicPeriod"/>
            </a:pPr>
            <a:r>
              <a:rPr lang="en-US" sz="1600" dirty="0" smtClean="0"/>
              <a:t>Capital repayment / Capital borrowings</a:t>
            </a:r>
          </a:p>
          <a:p>
            <a:pPr marL="342900" indent="-342900">
              <a:buFont typeface="+mj-lt"/>
              <a:buAutoNum type="arabicPeriod"/>
            </a:pPr>
            <a:r>
              <a:rPr lang="en-US" sz="1600" dirty="0" smtClean="0"/>
              <a:t>Debt to GDP ratio</a:t>
            </a:r>
          </a:p>
          <a:p>
            <a:pPr marL="342900" indent="-342900"/>
            <a:endParaRPr lang="en-US" sz="1600" dirty="0" smtClean="0"/>
          </a:p>
          <a:p>
            <a:pPr marL="342900" indent="-342900"/>
            <a:r>
              <a:rPr lang="en-US" sz="1600" b="1" dirty="0" smtClean="0"/>
              <a:t>Vulnerability</a:t>
            </a:r>
          </a:p>
          <a:p>
            <a:pPr marL="342900" indent="-342900">
              <a:buFont typeface="+mj-lt"/>
              <a:buAutoNum type="arabicPeriod"/>
            </a:pPr>
            <a:r>
              <a:rPr lang="en-US" sz="1600" dirty="0" smtClean="0"/>
              <a:t>Revenue deficit / Fiscal deficit</a:t>
            </a:r>
          </a:p>
          <a:p>
            <a:pPr marL="342900" indent="-342900">
              <a:buFont typeface="+mj-lt"/>
              <a:buAutoNum type="arabicPeriod"/>
            </a:pPr>
            <a:r>
              <a:rPr lang="en-US" sz="1600" dirty="0" smtClean="0"/>
              <a:t>Primary deficit( fiscal deficit – </a:t>
            </a:r>
            <a:r>
              <a:rPr lang="en-US" sz="1600" smtClean="0"/>
              <a:t>interest payments)  </a:t>
            </a:r>
            <a:r>
              <a:rPr lang="en-US" sz="1600" dirty="0" smtClean="0"/>
              <a:t>/ Fiscal deficit</a:t>
            </a:r>
          </a:p>
          <a:p>
            <a:pPr marL="342900" indent="-342900">
              <a:buFont typeface="+mj-lt"/>
              <a:buAutoNum type="arabicPeriod"/>
            </a:pPr>
            <a:r>
              <a:rPr lang="en-US" sz="1600" dirty="0" smtClean="0"/>
              <a:t>Outstanding guarantees / Revenue receipt</a:t>
            </a:r>
          </a:p>
          <a:p>
            <a:pPr marL="342900" indent="-342900">
              <a:buFont typeface="+mj-lt"/>
              <a:buAutoNum type="arabicPeriod"/>
            </a:pPr>
            <a:r>
              <a:rPr lang="en-US" sz="1600" dirty="0" smtClean="0"/>
              <a:t>Assets / Liabilities</a:t>
            </a:r>
            <a:endParaRPr lang="en-US" sz="1600" dirty="0"/>
          </a:p>
        </p:txBody>
      </p:sp>
      <p:sp>
        <p:nvSpPr>
          <p:cNvPr id="3" name="TextBox 2"/>
          <p:cNvSpPr txBox="1"/>
          <p:nvPr/>
        </p:nvSpPr>
        <p:spPr>
          <a:xfrm>
            <a:off x="685800" y="6324600"/>
            <a:ext cx="4238917" cy="307777"/>
          </a:xfrm>
          <a:prstGeom prst="rect">
            <a:avLst/>
          </a:prstGeom>
          <a:noFill/>
        </p:spPr>
        <p:txBody>
          <a:bodyPr wrap="none" rtlCol="0">
            <a:spAutoFit/>
          </a:bodyPr>
          <a:lstStyle/>
          <a:p>
            <a:r>
              <a:rPr lang="en-US" sz="1400" dirty="0" smtClean="0"/>
              <a:t>Source: Centre for Budget and Policy Studies, Bangalore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iitb">
  <a:themeElements>
    <a:clrScheme name="IIITB_VTCS_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IITB_VTCS_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IIITB_VTCS_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IITB_VTCS_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IITB_VTCS_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IITB_VTCS_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IITB_VTCS_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IITB_VTCS_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IITB_VTCS_Present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IITB_VTCS_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IITB_VTCS_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IITB_VTCS_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IITB_VTCS_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IITB_VTCS_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iiitb</Template>
  <TotalTime>97</TotalTime>
  <Words>663</Words>
  <Application>Microsoft Office PowerPoint</Application>
  <PresentationFormat>On-screen Show (4:3)</PresentationFormat>
  <Paragraphs>42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iiitb</vt:lpstr>
      <vt:lpstr>PowerPoint Presentation</vt:lpstr>
      <vt:lpstr>PowerPoint Presentation</vt:lpstr>
      <vt:lpstr>PowerPoint Presentation</vt:lpstr>
      <vt:lpstr>Estimates and Actuals</vt:lpstr>
      <vt:lpstr>Deficits</vt:lpstr>
      <vt:lpstr>Charged and Voted Expenditures</vt:lpstr>
      <vt:lpstr>PowerPoint Presentation</vt:lpstr>
    </vt:vector>
  </TitlesOfParts>
  <Company>IIITB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amitprakash</dc:creator>
  <cp:lastModifiedBy>Rajagopalan</cp:lastModifiedBy>
  <cp:revision>17</cp:revision>
  <dcterms:created xsi:type="dcterms:W3CDTF">2013-02-19T04:09:58Z</dcterms:created>
  <dcterms:modified xsi:type="dcterms:W3CDTF">2018-11-12T05:38:12Z</dcterms:modified>
</cp:coreProperties>
</file>