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70" r:id="rId8"/>
    <p:sldId id="271" r:id="rId9"/>
    <p:sldId id="272" r:id="rId10"/>
    <p:sldId id="261" r:id="rId11"/>
    <p:sldId id="273" r:id="rId12"/>
    <p:sldId id="274" r:id="rId13"/>
    <p:sldId id="275" r:id="rId14"/>
    <p:sldId id="262" r:id="rId15"/>
    <p:sldId id="276" r:id="rId16"/>
    <p:sldId id="277" r:id="rId17"/>
    <p:sldId id="263" r:id="rId18"/>
    <p:sldId id="264" r:id="rId19"/>
    <p:sldId id="265" r:id="rId20"/>
    <p:sldId id="268" r:id="rId21"/>
    <p:sldId id="266" r:id="rId22"/>
    <p:sldId id="279" r:id="rId23"/>
    <p:sldId id="278" r:id="rId24"/>
    <p:sldId id="280"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E619CA7-AB6E-424F-84EF-CA4531E46427}" type="datetimeFigureOut">
              <a:rPr lang="en-IN" smtClean="0"/>
              <a:t>03-11-2019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438F80-E0C8-4F2C-B712-A8AFA09DB50A}" type="slidenum">
              <a:rPr lang="en-IN" smtClean="0"/>
              <a:t>‹#›</a:t>
            </a:fld>
            <a:endParaRPr lang="en-IN"/>
          </a:p>
        </p:txBody>
      </p:sp>
    </p:spTree>
    <p:extLst>
      <p:ext uri="{BB962C8B-B14F-4D97-AF65-F5344CB8AC3E}">
        <p14:creationId xmlns:p14="http://schemas.microsoft.com/office/powerpoint/2010/main" val="17345798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19CA7-AB6E-424F-84EF-CA4531E46427}" type="datetimeFigureOut">
              <a:rPr lang="en-IN" smtClean="0"/>
              <a:t>03-11-2019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38F80-E0C8-4F2C-B712-A8AFA09DB50A}" type="slidenum">
              <a:rPr lang="en-IN" smtClean="0"/>
              <a:t>‹#›</a:t>
            </a:fld>
            <a:endParaRPr lang="en-IN"/>
          </a:p>
        </p:txBody>
      </p:sp>
    </p:spTree>
    <p:extLst>
      <p:ext uri="{BB962C8B-B14F-4D97-AF65-F5344CB8AC3E}">
        <p14:creationId xmlns:p14="http://schemas.microsoft.com/office/powerpoint/2010/main" val="4065968464"/>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vestopedia.com/terms/l/law-of-supply-demand.asp" TargetMode="External"/><Relationship Id="rId2" Type="http://schemas.openxmlformats.org/officeDocument/2006/relationships/hyperlink" Target="https://www.investopedia.com/terms/s/spotprice.asp"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Economics</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2211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Nature of goods and services</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27514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2EFE-831A-41AE-A9E8-E368B71B51F6}"/>
              </a:ext>
            </a:extLst>
          </p:cNvPr>
          <p:cNvSpPr>
            <a:spLocks noGrp="1"/>
          </p:cNvSpPr>
          <p:nvPr>
            <p:ph type="title"/>
          </p:nvPr>
        </p:nvSpPr>
        <p:spPr/>
        <p:txBody>
          <a:bodyPr/>
          <a:lstStyle/>
          <a:p>
            <a:r>
              <a:rPr lang="en-US" dirty="0"/>
              <a:t>Goods and Services</a:t>
            </a:r>
            <a:endParaRPr lang="en-IN" dirty="0"/>
          </a:p>
        </p:txBody>
      </p:sp>
      <p:sp>
        <p:nvSpPr>
          <p:cNvPr id="3" name="TextBox 2">
            <a:extLst>
              <a:ext uri="{FF2B5EF4-FFF2-40B4-BE49-F238E27FC236}">
                <a16:creationId xmlns:a16="http://schemas.microsoft.com/office/drawing/2014/main" id="{A38D8416-F3B2-40B1-B5E3-FBCD2287F569}"/>
              </a:ext>
            </a:extLst>
          </p:cNvPr>
          <p:cNvSpPr txBox="1"/>
          <p:nvPr/>
        </p:nvSpPr>
        <p:spPr>
          <a:xfrm>
            <a:off x="457200" y="1702191"/>
            <a:ext cx="8229600" cy="369332"/>
          </a:xfrm>
          <a:prstGeom prst="rect">
            <a:avLst/>
          </a:prstGeom>
          <a:noFill/>
        </p:spPr>
        <p:txBody>
          <a:bodyPr wrap="square" rtlCol="0">
            <a:spAutoFit/>
          </a:bodyPr>
          <a:lstStyle/>
          <a:p>
            <a:endParaRPr lang="en-IN" dirty="0"/>
          </a:p>
        </p:txBody>
      </p:sp>
      <p:graphicFrame>
        <p:nvGraphicFramePr>
          <p:cNvPr id="5" name="Table 4">
            <a:extLst>
              <a:ext uri="{FF2B5EF4-FFF2-40B4-BE49-F238E27FC236}">
                <a16:creationId xmlns:a16="http://schemas.microsoft.com/office/drawing/2014/main" id="{354D3ECB-85FF-4CEF-A423-8287FC9BBDA0}"/>
              </a:ext>
            </a:extLst>
          </p:cNvPr>
          <p:cNvGraphicFramePr>
            <a:graphicFrameLocks noGrp="1"/>
          </p:cNvGraphicFramePr>
          <p:nvPr>
            <p:extLst>
              <p:ext uri="{D42A27DB-BD31-4B8C-83A1-F6EECF244321}">
                <p14:modId xmlns:p14="http://schemas.microsoft.com/office/powerpoint/2010/main" val="2233298642"/>
              </p:ext>
            </p:extLst>
          </p:nvPr>
        </p:nvGraphicFramePr>
        <p:xfrm>
          <a:off x="0" y="1417638"/>
          <a:ext cx="9144000" cy="3989852"/>
        </p:xfrm>
        <a:graphic>
          <a:graphicData uri="http://schemas.openxmlformats.org/drawingml/2006/table">
            <a:tbl>
              <a:tblPr/>
              <a:tblGrid>
                <a:gridCol w="3048000">
                  <a:extLst>
                    <a:ext uri="{9D8B030D-6E8A-4147-A177-3AD203B41FA5}">
                      <a16:colId xmlns:a16="http://schemas.microsoft.com/office/drawing/2014/main" val="2986451535"/>
                    </a:ext>
                  </a:extLst>
                </a:gridCol>
                <a:gridCol w="3048000">
                  <a:extLst>
                    <a:ext uri="{9D8B030D-6E8A-4147-A177-3AD203B41FA5}">
                      <a16:colId xmlns:a16="http://schemas.microsoft.com/office/drawing/2014/main" val="3650104401"/>
                    </a:ext>
                  </a:extLst>
                </a:gridCol>
                <a:gridCol w="3048000">
                  <a:extLst>
                    <a:ext uri="{9D8B030D-6E8A-4147-A177-3AD203B41FA5}">
                      <a16:colId xmlns:a16="http://schemas.microsoft.com/office/drawing/2014/main" val="2269282448"/>
                    </a:ext>
                  </a:extLst>
                </a:gridCol>
              </a:tblGrid>
              <a:tr h="1237958">
                <a:tc>
                  <a:txBody>
                    <a:bodyPr/>
                    <a:lstStyle/>
                    <a:p>
                      <a:pPr algn="l" fontAlgn="t"/>
                      <a:r>
                        <a:rPr lang="en-IN" dirty="0">
                          <a:effectLst/>
                        </a:rPr>
                        <a:t>Meaning</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Goods are the material items that can be seen, touched or felt and are ready for sale to the customers.</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Services are amenities, facilities, benefits or help provided by other people.</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20892332"/>
                  </a:ext>
                </a:extLst>
              </a:tr>
              <a:tr h="833950">
                <a:tc>
                  <a:txBody>
                    <a:bodyPr/>
                    <a:lstStyle/>
                    <a:p>
                      <a:pPr algn="l" fontAlgn="t"/>
                      <a:r>
                        <a:rPr lang="en-IN">
                          <a:effectLst/>
                        </a:rPr>
                        <a:t>Nature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dirty="0">
                          <a:effectLst/>
                        </a:rPr>
                        <a:t>Tangible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Intangible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66795101"/>
                  </a:ext>
                </a:extLst>
              </a:tr>
              <a:tr h="536160">
                <a:tc>
                  <a:txBody>
                    <a:bodyPr/>
                    <a:lstStyle/>
                    <a:p>
                      <a:pPr algn="l" fontAlgn="t"/>
                      <a:r>
                        <a:rPr lang="en-IN" dirty="0">
                          <a:effectLst/>
                        </a:rPr>
                        <a:t>Variability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IN">
                          <a:effectLst/>
                        </a:rPr>
                        <a:t>Identical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IN">
                          <a:effectLst/>
                        </a:rPr>
                        <a:t>Diversified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1130871180"/>
                  </a:ext>
                </a:extLst>
              </a:tr>
              <a:tr h="1370062">
                <a:tc>
                  <a:txBody>
                    <a:bodyPr/>
                    <a:lstStyle/>
                    <a:p>
                      <a:pPr algn="l" fontAlgn="t"/>
                      <a:r>
                        <a:rPr lang="en-IN" dirty="0">
                          <a:effectLst/>
                        </a:rPr>
                        <a:t>Storage</a:t>
                      </a:r>
                    </a:p>
                    <a:p>
                      <a:pPr algn="l" fontAlgn="t"/>
                      <a:endParaRPr lang="en-IN" dirty="0">
                        <a:effectLst/>
                      </a:endParaRPr>
                    </a:p>
                    <a:p>
                      <a:pPr algn="l" fontAlgn="t"/>
                      <a:endParaRPr lang="en-IN" dirty="0">
                        <a:effectLst/>
                      </a:endParaRPr>
                    </a:p>
                    <a:p>
                      <a:pPr algn="l" fontAlgn="t"/>
                      <a:r>
                        <a:rPr lang="en-IN" dirty="0">
                          <a:effectLst/>
                        </a:rPr>
                        <a:t>Ownership                                       </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effectLst/>
                        </a:rPr>
                        <a:t>Goods can be stored for use in future or multiple use.</a:t>
                      </a:r>
                    </a:p>
                    <a:p>
                      <a:pPr algn="l" fontAlgn="t"/>
                      <a:endParaRPr lang="en-US" dirty="0">
                        <a:effectLst/>
                      </a:endParaRPr>
                    </a:p>
                    <a:p>
                      <a:pPr algn="l" fontAlgn="t"/>
                      <a:r>
                        <a:rPr lang="en-US" dirty="0">
                          <a:effectLst/>
                        </a:rPr>
                        <a:t>Transferrable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IN" dirty="0">
                          <a:effectLst/>
                        </a:rPr>
                        <a:t>Services cannot be stored.</a:t>
                      </a:r>
                    </a:p>
                    <a:p>
                      <a:pPr algn="l" fontAlgn="t"/>
                      <a:endParaRPr lang="en-IN" dirty="0">
                        <a:effectLst/>
                      </a:endParaRPr>
                    </a:p>
                    <a:p>
                      <a:pPr algn="l" fontAlgn="t"/>
                      <a:endParaRPr lang="en-IN" dirty="0">
                        <a:effectLst/>
                      </a:endParaRPr>
                    </a:p>
                    <a:p>
                      <a:pPr algn="l" fontAlgn="t"/>
                      <a:r>
                        <a:rPr lang="en-IN" dirty="0">
                          <a:effectLst/>
                        </a:rPr>
                        <a:t>Non transferrable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638442516"/>
                  </a:ext>
                </a:extLst>
              </a:tr>
            </a:tbl>
          </a:graphicData>
        </a:graphic>
      </p:graphicFrame>
    </p:spTree>
    <p:extLst>
      <p:ext uri="{BB962C8B-B14F-4D97-AF65-F5344CB8AC3E}">
        <p14:creationId xmlns:p14="http://schemas.microsoft.com/office/powerpoint/2010/main" val="47861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F8EC-FD72-4BC7-B539-56083CF4D692}"/>
              </a:ext>
            </a:extLst>
          </p:cNvPr>
          <p:cNvSpPr>
            <a:spLocks noGrp="1"/>
          </p:cNvSpPr>
          <p:nvPr>
            <p:ph type="title"/>
          </p:nvPr>
        </p:nvSpPr>
        <p:spPr/>
        <p:txBody>
          <a:bodyPr/>
          <a:lstStyle/>
          <a:p>
            <a:r>
              <a:rPr lang="en-US" dirty="0" err="1"/>
              <a:t>misc</a:t>
            </a:r>
            <a:endParaRPr lang="en-IN" dirty="0"/>
          </a:p>
        </p:txBody>
      </p:sp>
      <p:sp>
        <p:nvSpPr>
          <p:cNvPr id="3" name="TextBox 2">
            <a:extLst>
              <a:ext uri="{FF2B5EF4-FFF2-40B4-BE49-F238E27FC236}">
                <a16:creationId xmlns:a16="http://schemas.microsoft.com/office/drawing/2014/main" id="{8D46CFF6-9795-475A-ABEC-8A94FF2D3051}"/>
              </a:ext>
            </a:extLst>
          </p:cNvPr>
          <p:cNvSpPr txBox="1"/>
          <p:nvPr/>
        </p:nvSpPr>
        <p:spPr>
          <a:xfrm>
            <a:off x="457200" y="1674055"/>
            <a:ext cx="8229600" cy="1477328"/>
          </a:xfrm>
          <a:prstGeom prst="rect">
            <a:avLst/>
          </a:prstGeom>
          <a:noFill/>
        </p:spPr>
        <p:txBody>
          <a:bodyPr wrap="square" rtlCol="0">
            <a:spAutoFit/>
          </a:bodyPr>
          <a:lstStyle/>
          <a:p>
            <a:r>
              <a:rPr lang="en-US" dirty="0"/>
              <a:t>SaaS : Software as </a:t>
            </a:r>
            <a:r>
              <a:rPr lang="en-US"/>
              <a:t>a Service</a:t>
            </a:r>
            <a:endParaRPr lang="en-US" dirty="0"/>
          </a:p>
          <a:p>
            <a:endParaRPr lang="en-US" dirty="0"/>
          </a:p>
          <a:p>
            <a:r>
              <a:rPr lang="en-US" b="1" dirty="0"/>
              <a:t>Copyright vs patent</a:t>
            </a:r>
          </a:p>
          <a:p>
            <a:endParaRPr lang="en-US" dirty="0"/>
          </a:p>
          <a:p>
            <a:r>
              <a:rPr lang="en-US" dirty="0"/>
              <a:t>Product is a combination of many goods</a:t>
            </a:r>
            <a:endParaRPr lang="en-IN" dirty="0"/>
          </a:p>
        </p:txBody>
      </p:sp>
      <p:pic>
        <p:nvPicPr>
          <p:cNvPr id="2050" name="Picture 2" descr="IDP">
            <a:extLst>
              <a:ext uri="{FF2B5EF4-FFF2-40B4-BE49-F238E27FC236}">
                <a16:creationId xmlns:a16="http://schemas.microsoft.com/office/drawing/2014/main" id="{7CCF1C68-F37D-489B-ADA3-D4A7DB991A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4" t="14094" r="5188" b="46936"/>
          <a:stretch/>
        </p:blipFill>
        <p:spPr bwMode="auto">
          <a:xfrm>
            <a:off x="998805" y="3601329"/>
            <a:ext cx="6949441" cy="147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9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2D81-3D5B-408D-BFE4-40A140CB6AB8}"/>
              </a:ext>
            </a:extLst>
          </p:cNvPr>
          <p:cNvSpPr>
            <a:spLocks noGrp="1"/>
          </p:cNvSpPr>
          <p:nvPr>
            <p:ph type="title"/>
          </p:nvPr>
        </p:nvSpPr>
        <p:spPr/>
        <p:txBody>
          <a:bodyPr>
            <a:normAutofit fontScale="90000"/>
          </a:bodyPr>
          <a:lstStyle/>
          <a:p>
            <a:r>
              <a:rPr lang="en-US" dirty="0"/>
              <a:t>Can of you think of services in these </a:t>
            </a:r>
            <a:r>
              <a:rPr lang="en-US" dirty="0" err="1"/>
              <a:t>catagories</a:t>
            </a:r>
            <a:r>
              <a:rPr lang="en-US" dirty="0"/>
              <a:t>?</a:t>
            </a:r>
            <a:endParaRPr lang="en-IN" dirty="0"/>
          </a:p>
        </p:txBody>
      </p:sp>
      <p:sp>
        <p:nvSpPr>
          <p:cNvPr id="3" name="TextBox 2">
            <a:extLst>
              <a:ext uri="{FF2B5EF4-FFF2-40B4-BE49-F238E27FC236}">
                <a16:creationId xmlns:a16="http://schemas.microsoft.com/office/drawing/2014/main" id="{A72D52BE-20E2-4042-BA8A-EAA10F070AFC}"/>
              </a:ext>
            </a:extLst>
          </p:cNvPr>
          <p:cNvSpPr txBox="1"/>
          <p:nvPr/>
        </p:nvSpPr>
        <p:spPr>
          <a:xfrm>
            <a:off x="457200" y="1702191"/>
            <a:ext cx="8229600" cy="1754326"/>
          </a:xfrm>
          <a:prstGeom prst="rect">
            <a:avLst/>
          </a:prstGeom>
          <a:noFill/>
        </p:spPr>
        <p:txBody>
          <a:bodyPr wrap="square" rtlCol="0">
            <a:spAutoFit/>
          </a:bodyPr>
          <a:lstStyle/>
          <a:p>
            <a:pPr algn="ctr"/>
            <a:r>
              <a:rPr lang="en-US" b="1" dirty="0"/>
              <a:t>Only one individual </a:t>
            </a:r>
            <a:r>
              <a:rPr lang="en-US" dirty="0"/>
              <a:t>: doctor, tailor</a:t>
            </a:r>
          </a:p>
          <a:p>
            <a:pPr algn="ctr"/>
            <a:endParaRPr lang="en-US" dirty="0"/>
          </a:p>
          <a:p>
            <a:pPr algn="ctr"/>
            <a:r>
              <a:rPr lang="en-US" b="1" dirty="0"/>
              <a:t>Shared by many</a:t>
            </a:r>
            <a:r>
              <a:rPr lang="en-US" dirty="0"/>
              <a:t> : concert, streaming</a:t>
            </a:r>
          </a:p>
          <a:p>
            <a:pPr algn="ctr"/>
            <a:endParaRPr lang="en-US" dirty="0"/>
          </a:p>
          <a:p>
            <a:pPr algn="ctr"/>
            <a:r>
              <a:rPr lang="en-US" b="1" dirty="0"/>
              <a:t>Capital</a:t>
            </a:r>
            <a:r>
              <a:rPr lang="en-US" dirty="0"/>
              <a:t> : </a:t>
            </a:r>
            <a:r>
              <a:rPr lang="en-US" dirty="0">
                <a:highlight>
                  <a:srgbClr val="FFFF00"/>
                </a:highlight>
              </a:rPr>
              <a:t>perpetually licensed software, IT maintenance, warranty on products, credit    card</a:t>
            </a:r>
            <a:r>
              <a:rPr lang="en-US" dirty="0"/>
              <a:t>, </a:t>
            </a:r>
            <a:r>
              <a:rPr lang="en-US" strike="sngStrike" dirty="0"/>
              <a:t>banking</a:t>
            </a:r>
            <a:endParaRPr lang="en-IN" strike="sngStrike" dirty="0"/>
          </a:p>
        </p:txBody>
      </p:sp>
    </p:spTree>
    <p:extLst>
      <p:ext uri="{BB962C8B-B14F-4D97-AF65-F5344CB8AC3E}">
        <p14:creationId xmlns:p14="http://schemas.microsoft.com/office/powerpoint/2010/main" val="267592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Distribution</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84799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68D6-E5D0-4385-9579-5B569C8EE1D8}"/>
              </a:ext>
            </a:extLst>
          </p:cNvPr>
          <p:cNvSpPr>
            <a:spLocks noGrp="1"/>
          </p:cNvSpPr>
          <p:nvPr>
            <p:ph type="title"/>
          </p:nvPr>
        </p:nvSpPr>
        <p:spPr/>
        <p:txBody>
          <a:bodyPr/>
          <a:lstStyle/>
          <a:p>
            <a:r>
              <a:rPr lang="en-US" dirty="0"/>
              <a:t>Distribution</a:t>
            </a:r>
            <a:endParaRPr lang="en-IN" dirty="0"/>
          </a:p>
        </p:txBody>
      </p:sp>
      <p:sp>
        <p:nvSpPr>
          <p:cNvPr id="3" name="TextBox 2">
            <a:extLst>
              <a:ext uri="{FF2B5EF4-FFF2-40B4-BE49-F238E27FC236}">
                <a16:creationId xmlns:a16="http://schemas.microsoft.com/office/drawing/2014/main" id="{839017B3-533D-4F97-AF4B-E0EDA5E34F1F}"/>
              </a:ext>
            </a:extLst>
          </p:cNvPr>
          <p:cNvSpPr txBox="1"/>
          <p:nvPr/>
        </p:nvSpPr>
        <p:spPr>
          <a:xfrm>
            <a:off x="457200" y="1659988"/>
            <a:ext cx="8229600" cy="5755422"/>
          </a:xfrm>
          <a:prstGeom prst="rect">
            <a:avLst/>
          </a:prstGeom>
          <a:noFill/>
        </p:spPr>
        <p:txBody>
          <a:bodyPr wrap="square" rtlCol="0">
            <a:spAutoFit/>
          </a:bodyPr>
          <a:lstStyle/>
          <a:p>
            <a:r>
              <a:rPr lang="en-US" sz="1600" dirty="0"/>
              <a:t>A point-of-sale for a good or a service can be physical or online.</a:t>
            </a:r>
          </a:p>
          <a:p>
            <a:r>
              <a:rPr lang="en-US" sz="1600" dirty="0"/>
              <a:t>“you go to them or they come to you” example : retail store and </a:t>
            </a:r>
            <a:r>
              <a:rPr lang="en-US" sz="1600" dirty="0" err="1"/>
              <a:t>Swiggy</a:t>
            </a:r>
            <a:endParaRPr lang="en-US" sz="1600" dirty="0"/>
          </a:p>
          <a:p>
            <a:endParaRPr lang="en-US" sz="1600" dirty="0"/>
          </a:p>
          <a:p>
            <a:r>
              <a:rPr lang="en-US" sz="1600" b="1" dirty="0"/>
              <a:t>Marketplace</a:t>
            </a:r>
            <a:r>
              <a:rPr lang="en-US" sz="1600" dirty="0"/>
              <a:t> : a place where producers and consumers come together and proximity is established physically or virtually. Example : Amazon, Ola, </a:t>
            </a:r>
            <a:r>
              <a:rPr lang="en-US" sz="1600" dirty="0" err="1"/>
              <a:t>Swiggy</a:t>
            </a:r>
            <a:endParaRPr lang="en-US" sz="1600" dirty="0"/>
          </a:p>
          <a:p>
            <a:r>
              <a:rPr lang="en-US" sz="1600" dirty="0"/>
              <a:t>It is the efficient way of </a:t>
            </a:r>
            <a:r>
              <a:rPr lang="en-US" sz="1600" i="1" dirty="0"/>
              <a:t>distribution of goods</a:t>
            </a:r>
            <a:r>
              <a:rPr lang="en-US" sz="1600" dirty="0"/>
              <a:t>.</a:t>
            </a:r>
          </a:p>
          <a:p>
            <a:endParaRPr lang="en-US" sz="1600" dirty="0"/>
          </a:p>
          <a:p>
            <a:r>
              <a:rPr lang="en-US" sz="1600" b="1" dirty="0"/>
              <a:t>Discover prices </a:t>
            </a:r>
            <a:r>
              <a:rPr lang="en-US" sz="1600" dirty="0"/>
              <a:t>: find out price through negotiations </a:t>
            </a:r>
          </a:p>
          <a:p>
            <a:r>
              <a:rPr lang="en-US" sz="1600" i="1" dirty="0"/>
              <a:t>Discovery is called the clearing function of the market. </a:t>
            </a:r>
            <a:r>
              <a:rPr lang="en-US" sz="1600" dirty="0"/>
              <a:t>(cleared = sold)</a:t>
            </a:r>
          </a:p>
          <a:p>
            <a:r>
              <a:rPr lang="en-US" sz="1600" dirty="0"/>
              <a:t>Market collects and distributes goods and services so it is a clearing house.</a:t>
            </a:r>
          </a:p>
          <a:p>
            <a:endParaRPr lang="en-US" sz="1600" dirty="0"/>
          </a:p>
          <a:p>
            <a:r>
              <a:rPr lang="en-US" sz="1600" dirty="0"/>
              <a:t>The prices have </a:t>
            </a:r>
            <a:r>
              <a:rPr lang="en-US" sz="1600" b="1" dirty="0"/>
              <a:t>crashed</a:t>
            </a:r>
            <a:r>
              <a:rPr lang="en-US" sz="1600" dirty="0"/>
              <a:t> nearly 91 per cent in the past couple of months from Rs 21.51 per kg on October 17 to Rs 1 per kg on December 24. The prices have crashed due to sudden rise in supply of summer onions in the market. The summer crop, harvested in March and April, has a storage life of about six months.</a:t>
            </a:r>
          </a:p>
          <a:p>
            <a:endParaRPr lang="en-US" sz="1600" dirty="0"/>
          </a:p>
          <a:p>
            <a:r>
              <a:rPr lang="en-US" sz="1600" b="1" dirty="0"/>
              <a:t>Price discovery </a:t>
            </a:r>
            <a:r>
              <a:rPr lang="en-US" sz="1600" dirty="0"/>
              <a:t>is the overall process, whether explicit or inferred, of setting the </a:t>
            </a:r>
            <a:r>
              <a:rPr lang="en-US" sz="1600" u="sng" dirty="0">
                <a:hlinkClick r:id="rId2"/>
              </a:rPr>
              <a:t>spot price</a:t>
            </a:r>
            <a:r>
              <a:rPr lang="en-US" sz="1600" dirty="0"/>
              <a:t> or the proper price of an asset, security, commodity, or currency. The process of price discovery looks at a number of tangible and intangible factors, including </a:t>
            </a:r>
            <a:r>
              <a:rPr lang="en-US" sz="1600" u="sng" dirty="0">
                <a:hlinkClick r:id="rId3"/>
              </a:rPr>
              <a:t>supply and demand</a:t>
            </a:r>
            <a:r>
              <a:rPr lang="en-US" sz="1600" dirty="0"/>
              <a:t>, investor risk attitudes, and the overall economic and geopolitical environment. Simply put, it is where a buyer and a seller agree on a price and a transaction occurs.</a:t>
            </a:r>
          </a:p>
          <a:p>
            <a:br>
              <a:rPr lang="en-US" sz="1600" dirty="0"/>
            </a:br>
            <a:endParaRPr lang="en-US" sz="1600" dirty="0"/>
          </a:p>
        </p:txBody>
      </p:sp>
    </p:spTree>
    <p:extLst>
      <p:ext uri="{BB962C8B-B14F-4D97-AF65-F5344CB8AC3E}">
        <p14:creationId xmlns:p14="http://schemas.microsoft.com/office/powerpoint/2010/main" val="3553949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68D6-E5D0-4385-9579-5B569C8EE1D8}"/>
              </a:ext>
            </a:extLst>
          </p:cNvPr>
          <p:cNvSpPr>
            <a:spLocks noGrp="1"/>
          </p:cNvSpPr>
          <p:nvPr>
            <p:ph type="title"/>
          </p:nvPr>
        </p:nvSpPr>
        <p:spPr/>
        <p:txBody>
          <a:bodyPr/>
          <a:lstStyle/>
          <a:p>
            <a:r>
              <a:rPr lang="en-US" dirty="0" err="1"/>
              <a:t>contd</a:t>
            </a:r>
            <a:endParaRPr lang="en-IN" dirty="0"/>
          </a:p>
        </p:txBody>
      </p:sp>
      <p:sp>
        <p:nvSpPr>
          <p:cNvPr id="4" name="TextBox 3">
            <a:extLst>
              <a:ext uri="{FF2B5EF4-FFF2-40B4-BE49-F238E27FC236}">
                <a16:creationId xmlns:a16="http://schemas.microsoft.com/office/drawing/2014/main" id="{E1970BCF-1E18-434D-88A8-3D6F813A270F}"/>
              </a:ext>
            </a:extLst>
          </p:cNvPr>
          <p:cNvSpPr txBox="1"/>
          <p:nvPr/>
        </p:nvSpPr>
        <p:spPr>
          <a:xfrm>
            <a:off x="189913" y="1125415"/>
            <a:ext cx="8764173" cy="4524315"/>
          </a:xfrm>
          <a:prstGeom prst="rect">
            <a:avLst/>
          </a:prstGeom>
          <a:noFill/>
        </p:spPr>
        <p:txBody>
          <a:bodyPr wrap="square" rtlCol="0">
            <a:spAutoFit/>
          </a:bodyPr>
          <a:lstStyle/>
          <a:p>
            <a:r>
              <a:rPr lang="en-US" dirty="0"/>
              <a:t>Why should I pay someone else for organizing the market?</a:t>
            </a:r>
          </a:p>
          <a:p>
            <a:r>
              <a:rPr lang="en-US" dirty="0"/>
              <a:t>Middlemen; 5 is paid to the farmer when I pay 20 for the kilo</a:t>
            </a:r>
          </a:p>
          <a:p>
            <a:r>
              <a:rPr lang="en-IN" dirty="0"/>
              <a:t>Farmers’ Market is organised in some places but it is not the dominant way of sale. Why?</a:t>
            </a:r>
          </a:p>
          <a:p>
            <a:r>
              <a:rPr lang="en-IN" dirty="0"/>
              <a:t>The factor of convenience </a:t>
            </a:r>
          </a:p>
          <a:p>
            <a:endParaRPr lang="en-IN" dirty="0"/>
          </a:p>
          <a:p>
            <a:r>
              <a:rPr lang="en-IN" dirty="0"/>
              <a:t>I do not have all the information to ascertain the price.</a:t>
            </a:r>
          </a:p>
          <a:p>
            <a:r>
              <a:rPr lang="en-IN" dirty="0"/>
              <a:t>Price inflation during the Big Billion Day sale.</a:t>
            </a:r>
          </a:p>
          <a:p>
            <a:endParaRPr lang="en-IN" dirty="0"/>
          </a:p>
          <a:p>
            <a:r>
              <a:rPr lang="en-IN" b="1" dirty="0"/>
              <a:t>Perfect competition</a:t>
            </a:r>
          </a:p>
          <a:p>
            <a:r>
              <a:rPr lang="en-IN" dirty="0"/>
              <a:t>All the required information is known.</a:t>
            </a:r>
          </a:p>
          <a:p>
            <a:r>
              <a:rPr lang="en-IN" dirty="0"/>
              <a:t>Everyone must buy and sell at the clearing price.</a:t>
            </a:r>
          </a:p>
          <a:p>
            <a:r>
              <a:rPr lang="en-IN" dirty="0"/>
              <a:t>Price is the only factor of decision; nothing else can influence anyone.</a:t>
            </a:r>
          </a:p>
          <a:p>
            <a:r>
              <a:rPr lang="en-IN" dirty="0"/>
              <a:t>There is no cap or restriction on demand and supply.</a:t>
            </a:r>
          </a:p>
          <a:p>
            <a:endParaRPr lang="en-IN" dirty="0"/>
          </a:p>
          <a:p>
            <a:r>
              <a:rPr lang="en-IN" dirty="0"/>
              <a:t>We may not have the capacity to search for information and quality of good may remain unknown. Example : who knows whether it is single estate coffee or not</a:t>
            </a:r>
          </a:p>
        </p:txBody>
      </p:sp>
    </p:spTree>
    <p:extLst>
      <p:ext uri="{BB962C8B-B14F-4D97-AF65-F5344CB8AC3E}">
        <p14:creationId xmlns:p14="http://schemas.microsoft.com/office/powerpoint/2010/main" val="1893135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Distribution</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9C2AC697-1409-4103-80D6-24815AB89D80}"/>
              </a:ext>
            </a:extLst>
          </p:cNvPr>
          <p:cNvSpPr txBox="1"/>
          <p:nvPr/>
        </p:nvSpPr>
        <p:spPr>
          <a:xfrm>
            <a:off x="618978" y="4684542"/>
            <a:ext cx="8215533" cy="646331"/>
          </a:xfrm>
          <a:prstGeom prst="rect">
            <a:avLst/>
          </a:prstGeom>
          <a:noFill/>
        </p:spPr>
        <p:txBody>
          <a:bodyPr wrap="square" rtlCol="0">
            <a:spAutoFit/>
          </a:bodyPr>
          <a:lstStyle/>
          <a:p>
            <a:r>
              <a:rPr lang="en-US" dirty="0">
                <a:solidFill>
                  <a:srgbClr val="FF0000"/>
                </a:solidFill>
                <a:latin typeface="Century Schoolbook" panose="02040604050505020304" pitchFamily="18" charset="0"/>
              </a:rPr>
              <a:t>Air and rail tickets can be thought of as license and not goods because they are not transferrable.</a:t>
            </a:r>
            <a:endParaRPr lang="en-IN" dirty="0">
              <a:solidFill>
                <a:srgbClr val="FF0000"/>
              </a:solidFill>
              <a:latin typeface="Century Schoolbook" panose="02040604050505020304" pitchFamily="18" charset="0"/>
            </a:endParaRPr>
          </a:p>
        </p:txBody>
      </p:sp>
      <p:sp>
        <p:nvSpPr>
          <p:cNvPr id="5" name="TextBox 4">
            <a:extLst>
              <a:ext uri="{FF2B5EF4-FFF2-40B4-BE49-F238E27FC236}">
                <a16:creationId xmlns:a16="http://schemas.microsoft.com/office/drawing/2014/main" id="{8979ABB2-11C4-41CE-9A32-D882CAABE496}"/>
              </a:ext>
            </a:extLst>
          </p:cNvPr>
          <p:cNvSpPr txBox="1"/>
          <p:nvPr/>
        </p:nvSpPr>
        <p:spPr>
          <a:xfrm>
            <a:off x="5641145" y="2317597"/>
            <a:ext cx="3193366" cy="369332"/>
          </a:xfrm>
          <a:prstGeom prst="rect">
            <a:avLst/>
          </a:prstGeom>
          <a:noFill/>
        </p:spPr>
        <p:txBody>
          <a:bodyPr wrap="square" rtlCol="0">
            <a:spAutoFit/>
          </a:bodyPr>
          <a:lstStyle/>
          <a:p>
            <a:r>
              <a:rPr lang="en-US" dirty="0">
                <a:solidFill>
                  <a:srgbClr val="FF0000"/>
                </a:solidFill>
                <a:latin typeface="Century Schoolbook" panose="02040604050505020304" pitchFamily="18" charset="0"/>
              </a:rPr>
              <a:t>Ration shop, Mid-day meal</a:t>
            </a:r>
            <a:endParaRPr lang="en-IN" dirty="0">
              <a:solidFill>
                <a:srgbClr val="FF0000"/>
              </a:solidFill>
              <a:latin typeface="Century Schoolbook" panose="02040604050505020304" pitchFamily="18" charset="0"/>
            </a:endParaRPr>
          </a:p>
        </p:txBody>
      </p:sp>
      <p:sp>
        <p:nvSpPr>
          <p:cNvPr id="6" name="TextBox 5">
            <a:extLst>
              <a:ext uri="{FF2B5EF4-FFF2-40B4-BE49-F238E27FC236}">
                <a16:creationId xmlns:a16="http://schemas.microsoft.com/office/drawing/2014/main" id="{E6DBC9B8-4536-41BF-8582-FFC54C0FA12A}"/>
              </a:ext>
            </a:extLst>
          </p:cNvPr>
          <p:cNvSpPr txBox="1"/>
          <p:nvPr/>
        </p:nvSpPr>
        <p:spPr>
          <a:xfrm>
            <a:off x="956603" y="1659988"/>
            <a:ext cx="184731" cy="369332"/>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03482D91-831A-4536-B0CD-FBEF3931901B}"/>
              </a:ext>
            </a:extLst>
          </p:cNvPr>
          <p:cNvSpPr txBox="1"/>
          <p:nvPr/>
        </p:nvSpPr>
        <p:spPr>
          <a:xfrm>
            <a:off x="2097937" y="1475322"/>
            <a:ext cx="1321772" cy="369332"/>
          </a:xfrm>
          <a:prstGeom prst="rect">
            <a:avLst/>
          </a:prstGeom>
          <a:noFill/>
        </p:spPr>
        <p:txBody>
          <a:bodyPr wrap="none" rtlCol="0">
            <a:spAutoFit/>
          </a:bodyPr>
          <a:lstStyle/>
          <a:p>
            <a:r>
              <a:rPr lang="en-US" dirty="0">
                <a:highlight>
                  <a:srgbClr val="FFFF00"/>
                </a:highlight>
              </a:rPr>
              <a:t>IMPORTANT</a:t>
            </a:r>
            <a:endParaRPr lang="en-IN" dirty="0">
              <a:highlight>
                <a:srgbClr val="FFFF00"/>
              </a:highlight>
            </a:endParaRPr>
          </a:p>
        </p:txBody>
      </p:sp>
    </p:spTree>
    <p:extLst>
      <p:ext uri="{BB962C8B-B14F-4D97-AF65-F5344CB8AC3E}">
        <p14:creationId xmlns:p14="http://schemas.microsoft.com/office/powerpoint/2010/main" val="157590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Public goods</a:t>
            </a:r>
            <a:endParaRPr lang="en-GB" altLang="en-US" dirty="0"/>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0044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Giffen Good </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04921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What is Economics</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4A0CBB49-600B-4741-BCE5-3E747470FD55}"/>
              </a:ext>
            </a:extLst>
          </p:cNvPr>
          <p:cNvSpPr txBox="1"/>
          <p:nvPr/>
        </p:nvSpPr>
        <p:spPr>
          <a:xfrm>
            <a:off x="3080825" y="3770142"/>
            <a:ext cx="4948342" cy="369332"/>
          </a:xfrm>
          <a:prstGeom prst="rect">
            <a:avLst/>
          </a:prstGeom>
          <a:noFill/>
        </p:spPr>
        <p:txBody>
          <a:bodyPr wrap="none" rtlCol="0">
            <a:spAutoFit/>
          </a:bodyPr>
          <a:lstStyle/>
          <a:p>
            <a:r>
              <a:rPr lang="en-US" dirty="0">
                <a:solidFill>
                  <a:srgbClr val="FF0000"/>
                </a:solidFill>
              </a:rPr>
              <a:t>have to achieve certain goals because of a decision</a:t>
            </a:r>
            <a:endParaRPr lang="en-IN" dirty="0">
              <a:solidFill>
                <a:srgbClr val="FF0000"/>
              </a:solidFill>
            </a:endParaRPr>
          </a:p>
        </p:txBody>
      </p:sp>
      <p:sp>
        <p:nvSpPr>
          <p:cNvPr id="5" name="TextBox 4">
            <a:extLst>
              <a:ext uri="{FF2B5EF4-FFF2-40B4-BE49-F238E27FC236}">
                <a16:creationId xmlns:a16="http://schemas.microsoft.com/office/drawing/2014/main" id="{AE1CE803-468B-45CA-8376-99BBF4084D41}"/>
              </a:ext>
            </a:extLst>
          </p:cNvPr>
          <p:cNvSpPr txBox="1"/>
          <p:nvPr/>
        </p:nvSpPr>
        <p:spPr>
          <a:xfrm>
            <a:off x="112542" y="5641145"/>
            <a:ext cx="9152762" cy="369332"/>
          </a:xfrm>
          <a:prstGeom prst="rect">
            <a:avLst/>
          </a:prstGeom>
          <a:noFill/>
        </p:spPr>
        <p:txBody>
          <a:bodyPr wrap="none" rtlCol="0">
            <a:spAutoFit/>
          </a:bodyPr>
          <a:lstStyle/>
          <a:p>
            <a:r>
              <a:rPr lang="en-US" dirty="0">
                <a:solidFill>
                  <a:srgbClr val="FF0000"/>
                </a:solidFill>
              </a:rPr>
              <a:t>we cannot sum the goals of all the people in country; country's goal depends on its government</a:t>
            </a:r>
            <a:endParaRPr lang="en-IN" dirty="0">
              <a:solidFill>
                <a:srgbClr val="FF0000"/>
              </a:solidFill>
            </a:endParaRPr>
          </a:p>
        </p:txBody>
      </p:sp>
    </p:spTree>
    <p:extLst>
      <p:ext uri="{BB962C8B-B14F-4D97-AF65-F5344CB8AC3E}">
        <p14:creationId xmlns:p14="http://schemas.microsoft.com/office/powerpoint/2010/main" val="2976778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D3C2-7C59-4D29-AE19-03572A47565B}"/>
              </a:ext>
            </a:extLst>
          </p:cNvPr>
          <p:cNvSpPr>
            <a:spLocks noGrp="1"/>
          </p:cNvSpPr>
          <p:nvPr>
            <p:ph type="title"/>
          </p:nvPr>
        </p:nvSpPr>
        <p:spPr>
          <a:xfrm>
            <a:off x="457200" y="0"/>
            <a:ext cx="8229600" cy="1143000"/>
          </a:xfrm>
        </p:spPr>
        <p:txBody>
          <a:bodyPr/>
          <a:lstStyle/>
          <a:p>
            <a:r>
              <a:rPr lang="en-US" dirty="0" err="1"/>
              <a:t>Giffen</a:t>
            </a:r>
            <a:r>
              <a:rPr lang="en-US" dirty="0"/>
              <a:t> goods</a:t>
            </a:r>
            <a:endParaRPr lang="en-IN" dirty="0"/>
          </a:p>
        </p:txBody>
      </p:sp>
      <p:sp>
        <p:nvSpPr>
          <p:cNvPr id="3" name="TextBox 2">
            <a:extLst>
              <a:ext uri="{FF2B5EF4-FFF2-40B4-BE49-F238E27FC236}">
                <a16:creationId xmlns:a16="http://schemas.microsoft.com/office/drawing/2014/main" id="{1ADD310E-BC34-44CC-AA23-A816CC854F82}"/>
              </a:ext>
            </a:extLst>
          </p:cNvPr>
          <p:cNvSpPr txBox="1"/>
          <p:nvPr/>
        </p:nvSpPr>
        <p:spPr>
          <a:xfrm>
            <a:off x="457200" y="1253825"/>
            <a:ext cx="8349175" cy="5170646"/>
          </a:xfrm>
          <a:prstGeom prst="rect">
            <a:avLst/>
          </a:prstGeom>
          <a:noFill/>
        </p:spPr>
        <p:txBody>
          <a:bodyPr wrap="square" rtlCol="0">
            <a:spAutoFit/>
          </a:bodyPr>
          <a:lstStyle/>
          <a:p>
            <a:r>
              <a:rPr lang="en-US" sz="2200" dirty="0"/>
              <a:t>A </a:t>
            </a:r>
            <a:r>
              <a:rPr lang="en-US" sz="2200" dirty="0" err="1"/>
              <a:t>Giffen</a:t>
            </a:r>
            <a:r>
              <a:rPr lang="en-US" sz="2200" dirty="0"/>
              <a:t> good is basically a type of inferior good (good whose demand falls when income increases) </a:t>
            </a:r>
            <a:r>
              <a:rPr lang="en-US" sz="2200" i="1" dirty="0"/>
              <a:t>which has no close substitutes</a:t>
            </a:r>
            <a:r>
              <a:rPr lang="en-US" sz="2200" dirty="0"/>
              <a:t>. Let us take the example of potatoes and cheese to understand this.</a:t>
            </a:r>
          </a:p>
          <a:p>
            <a:r>
              <a:rPr lang="en-US" sz="2200" dirty="0"/>
              <a:t>A poor consumer spends a large part of his income on potatoes as it is one of the cheapest vegetable available in the market. Cheese, on the other hand, is considered a superior food that can be say consumed in place of potatoes but is expensive to buy.</a:t>
            </a:r>
          </a:p>
          <a:p>
            <a:r>
              <a:rPr lang="en-US" sz="2200" dirty="0"/>
              <a:t>When price of potatoes rise, people give up spending on all other goods and concentrate all their purchasing power towards procurement of potatoes as that is a necessary staple for them and there is no other close substitute. However, when price of potatoes fall, people decrease their consumption of potatoes even further to make use of their increased purchasing power to buy more of superior goods like cheese. That’s how </a:t>
            </a:r>
            <a:r>
              <a:rPr lang="en-US" sz="2200" dirty="0" err="1"/>
              <a:t>Giffen</a:t>
            </a:r>
            <a:r>
              <a:rPr lang="en-US" sz="2200" dirty="0"/>
              <a:t> goods work and defy the law of demand.</a:t>
            </a:r>
          </a:p>
          <a:p>
            <a:endParaRPr lang="en-US" sz="2200" dirty="0"/>
          </a:p>
        </p:txBody>
      </p:sp>
    </p:spTree>
    <p:extLst>
      <p:ext uri="{BB962C8B-B14F-4D97-AF65-F5344CB8AC3E}">
        <p14:creationId xmlns:p14="http://schemas.microsoft.com/office/powerpoint/2010/main" val="1156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Veblen Good</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9294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D3C2-7C59-4D29-AE19-03572A47565B}"/>
              </a:ext>
            </a:extLst>
          </p:cNvPr>
          <p:cNvSpPr>
            <a:spLocks noGrp="1"/>
          </p:cNvSpPr>
          <p:nvPr>
            <p:ph type="title"/>
          </p:nvPr>
        </p:nvSpPr>
        <p:spPr>
          <a:xfrm>
            <a:off x="457200" y="0"/>
            <a:ext cx="8229600" cy="1143000"/>
          </a:xfrm>
        </p:spPr>
        <p:txBody>
          <a:bodyPr/>
          <a:lstStyle/>
          <a:p>
            <a:r>
              <a:rPr lang="en-US" dirty="0"/>
              <a:t>Veblen goods</a:t>
            </a:r>
            <a:endParaRPr lang="en-IN" dirty="0"/>
          </a:p>
        </p:txBody>
      </p:sp>
      <p:sp>
        <p:nvSpPr>
          <p:cNvPr id="3" name="TextBox 2">
            <a:extLst>
              <a:ext uri="{FF2B5EF4-FFF2-40B4-BE49-F238E27FC236}">
                <a16:creationId xmlns:a16="http://schemas.microsoft.com/office/drawing/2014/main" id="{1ADD310E-BC34-44CC-AA23-A816CC854F82}"/>
              </a:ext>
            </a:extLst>
          </p:cNvPr>
          <p:cNvSpPr txBox="1"/>
          <p:nvPr/>
        </p:nvSpPr>
        <p:spPr>
          <a:xfrm>
            <a:off x="337625" y="1225689"/>
            <a:ext cx="8349175" cy="4493538"/>
          </a:xfrm>
          <a:prstGeom prst="rect">
            <a:avLst/>
          </a:prstGeom>
          <a:noFill/>
        </p:spPr>
        <p:txBody>
          <a:bodyPr wrap="square" rtlCol="0">
            <a:spAutoFit/>
          </a:bodyPr>
          <a:lstStyle/>
          <a:p>
            <a:r>
              <a:rPr lang="en-US" sz="2200" dirty="0"/>
              <a:t>Veblen goods on the other hand, relate to prestige goods such as diamond, gold, antique paintings </a:t>
            </a:r>
            <a:r>
              <a:rPr lang="en-US" sz="2200" dirty="0" err="1"/>
              <a:t>etc</a:t>
            </a:r>
            <a:r>
              <a:rPr lang="en-US" sz="2200" dirty="0"/>
              <a:t> which are used as status symbols. They are wanted for prestige and distinction. Psychology that, higher the price, higher is the worth of the good exist in case of these goods. If the price falls, value/ prestige associated with the good also falls down leading to a fall in quantity demanded of the good as well.</a:t>
            </a:r>
            <a:endParaRPr lang="en-IN" sz="2200" dirty="0"/>
          </a:p>
          <a:p>
            <a:endParaRPr lang="en-US" sz="2200" b="1" dirty="0"/>
          </a:p>
          <a:p>
            <a:r>
              <a:rPr lang="en-US" sz="2200" b="1" dirty="0"/>
              <a:t>Conspicuous consumption </a:t>
            </a:r>
            <a:r>
              <a:rPr lang="en-US" sz="2200" dirty="0"/>
              <a:t>is the practice of purchasing goods or services to publicly display wealth rather than to cover basic needs.</a:t>
            </a:r>
            <a:br>
              <a:rPr lang="en-US" sz="2200" dirty="0"/>
            </a:br>
            <a:r>
              <a:rPr lang="en-US" sz="2200" dirty="0"/>
              <a:t>The word 'Conspicuous' here means lavish or wasteful spending. This kind of spending is generally made by people who have considerable amount of disposable income to spend on goods and services which are not necessary, but are more luxurious in nature.</a:t>
            </a:r>
            <a:endParaRPr lang="en-IN" sz="2200" dirty="0"/>
          </a:p>
        </p:txBody>
      </p:sp>
    </p:spTree>
    <p:extLst>
      <p:ext uri="{BB962C8B-B14F-4D97-AF65-F5344CB8AC3E}">
        <p14:creationId xmlns:p14="http://schemas.microsoft.com/office/powerpoint/2010/main" val="416960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D3C2-7C59-4D29-AE19-03572A47565B}"/>
              </a:ext>
            </a:extLst>
          </p:cNvPr>
          <p:cNvSpPr>
            <a:spLocks noGrp="1"/>
          </p:cNvSpPr>
          <p:nvPr>
            <p:ph type="title"/>
          </p:nvPr>
        </p:nvSpPr>
        <p:spPr>
          <a:xfrm>
            <a:off x="457200" y="0"/>
            <a:ext cx="8229600" cy="1143000"/>
          </a:xfrm>
        </p:spPr>
        <p:txBody>
          <a:bodyPr/>
          <a:lstStyle/>
          <a:p>
            <a:r>
              <a:rPr lang="en-US" dirty="0"/>
              <a:t>Snob effect (</a:t>
            </a:r>
            <a:r>
              <a:rPr lang="en-US" dirty="0">
                <a:highlight>
                  <a:srgbClr val="FF0000"/>
                </a:highlight>
              </a:rPr>
              <a:t>negative</a:t>
            </a:r>
            <a:r>
              <a:rPr lang="en-US" dirty="0"/>
              <a:t> externality)</a:t>
            </a:r>
            <a:endParaRPr lang="en-IN" dirty="0"/>
          </a:p>
        </p:txBody>
      </p:sp>
      <p:sp>
        <p:nvSpPr>
          <p:cNvPr id="3" name="TextBox 2">
            <a:extLst>
              <a:ext uri="{FF2B5EF4-FFF2-40B4-BE49-F238E27FC236}">
                <a16:creationId xmlns:a16="http://schemas.microsoft.com/office/drawing/2014/main" id="{1ADD310E-BC34-44CC-AA23-A816CC854F82}"/>
              </a:ext>
            </a:extLst>
          </p:cNvPr>
          <p:cNvSpPr txBox="1"/>
          <p:nvPr/>
        </p:nvSpPr>
        <p:spPr>
          <a:xfrm>
            <a:off x="337625" y="1225689"/>
            <a:ext cx="8349175" cy="1200329"/>
          </a:xfrm>
          <a:prstGeom prst="rect">
            <a:avLst/>
          </a:prstGeom>
          <a:noFill/>
        </p:spPr>
        <p:txBody>
          <a:bodyPr wrap="square" rtlCol="0">
            <a:spAutoFit/>
          </a:bodyPr>
          <a:lstStyle/>
          <a:p>
            <a:r>
              <a:rPr lang="en-US" b="1" dirty="0"/>
              <a:t>snob</a:t>
            </a:r>
            <a:r>
              <a:rPr lang="en-US" dirty="0"/>
              <a:t> : a person with an exaggerated respect for high social position or wealth who seeks to associate with social superiors and looks down on those regarded as socially inferior.</a:t>
            </a:r>
          </a:p>
          <a:p>
            <a:r>
              <a:rPr lang="en-US" dirty="0"/>
              <a:t>Snob effect refers to the desire to possess a unique commodity having a prestige value.</a:t>
            </a:r>
          </a:p>
        </p:txBody>
      </p:sp>
      <p:pic>
        <p:nvPicPr>
          <p:cNvPr id="1026" name="Picture 2">
            <a:extLst>
              <a:ext uri="{FF2B5EF4-FFF2-40B4-BE49-F238E27FC236}">
                <a16:creationId xmlns:a16="http://schemas.microsoft.com/office/drawing/2014/main" id="{9336BF70-5000-4FE7-B7CA-14CC69F35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97721"/>
            <a:ext cx="2266950"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FED492-7912-4CA2-B3B8-798CC03C8970}"/>
              </a:ext>
            </a:extLst>
          </p:cNvPr>
          <p:cNvSpPr txBox="1"/>
          <p:nvPr/>
        </p:nvSpPr>
        <p:spPr>
          <a:xfrm>
            <a:off x="967972" y="5112246"/>
            <a:ext cx="1245406" cy="369332"/>
          </a:xfrm>
          <a:prstGeom prst="rect">
            <a:avLst/>
          </a:prstGeom>
          <a:noFill/>
        </p:spPr>
        <p:txBody>
          <a:bodyPr wrap="none" rtlCol="0">
            <a:spAutoFit/>
          </a:bodyPr>
          <a:lstStyle/>
          <a:p>
            <a:r>
              <a:rPr lang="en-US" dirty="0"/>
              <a:t>Snob effect</a:t>
            </a:r>
            <a:endParaRPr lang="en-IN" dirty="0"/>
          </a:p>
        </p:txBody>
      </p:sp>
      <p:pic>
        <p:nvPicPr>
          <p:cNvPr id="1028" name="Picture 4" descr="Graphic illustration">
            <a:extLst>
              <a:ext uri="{FF2B5EF4-FFF2-40B4-BE49-F238E27FC236}">
                <a16:creationId xmlns:a16="http://schemas.microsoft.com/office/drawing/2014/main" id="{655E31DE-299F-43F0-BD3F-4FEFE53D21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72" t="4767" r="3436" b="7051"/>
          <a:stretch/>
        </p:blipFill>
        <p:spPr bwMode="auto">
          <a:xfrm>
            <a:off x="4164037" y="2756252"/>
            <a:ext cx="3657600" cy="36330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21CE82-D0B6-414C-AB78-8F81EEA85D4A}"/>
              </a:ext>
            </a:extLst>
          </p:cNvPr>
          <p:cNvSpPr txBox="1"/>
          <p:nvPr/>
        </p:nvSpPr>
        <p:spPr>
          <a:xfrm>
            <a:off x="225083" y="6471138"/>
            <a:ext cx="8117059" cy="369332"/>
          </a:xfrm>
          <a:prstGeom prst="rect">
            <a:avLst/>
          </a:prstGeom>
          <a:noFill/>
        </p:spPr>
        <p:txBody>
          <a:bodyPr wrap="square" rtlCol="0">
            <a:spAutoFit/>
          </a:bodyPr>
          <a:lstStyle/>
          <a:p>
            <a:r>
              <a:rPr lang="en-US" dirty="0"/>
              <a:t>D0 : initial demand curve; D1 : new demand curve; Price : P0 to P1 </a:t>
            </a:r>
            <a:endParaRPr lang="en-IN" dirty="0"/>
          </a:p>
        </p:txBody>
      </p:sp>
    </p:spTree>
    <p:extLst>
      <p:ext uri="{BB962C8B-B14F-4D97-AF65-F5344CB8AC3E}">
        <p14:creationId xmlns:p14="http://schemas.microsoft.com/office/powerpoint/2010/main" val="238147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D3C2-7C59-4D29-AE19-03572A47565B}"/>
              </a:ext>
            </a:extLst>
          </p:cNvPr>
          <p:cNvSpPr>
            <a:spLocks noGrp="1"/>
          </p:cNvSpPr>
          <p:nvPr>
            <p:ph type="title"/>
          </p:nvPr>
        </p:nvSpPr>
        <p:spPr>
          <a:xfrm>
            <a:off x="457200" y="0"/>
            <a:ext cx="8229600" cy="1143000"/>
          </a:xfrm>
        </p:spPr>
        <p:txBody>
          <a:bodyPr>
            <a:normAutofit fontScale="90000"/>
          </a:bodyPr>
          <a:lstStyle/>
          <a:p>
            <a:r>
              <a:rPr lang="en-US" dirty="0"/>
              <a:t>Bandwagon effect (</a:t>
            </a:r>
            <a:r>
              <a:rPr lang="en-US" dirty="0">
                <a:highlight>
                  <a:srgbClr val="FFFF00"/>
                </a:highlight>
              </a:rPr>
              <a:t>positive</a:t>
            </a:r>
            <a:r>
              <a:rPr lang="en-US" dirty="0"/>
              <a:t> externality)</a:t>
            </a:r>
            <a:endParaRPr lang="en-IN" dirty="0"/>
          </a:p>
        </p:txBody>
      </p:sp>
      <p:sp>
        <p:nvSpPr>
          <p:cNvPr id="3" name="TextBox 2">
            <a:extLst>
              <a:ext uri="{FF2B5EF4-FFF2-40B4-BE49-F238E27FC236}">
                <a16:creationId xmlns:a16="http://schemas.microsoft.com/office/drawing/2014/main" id="{1ADD310E-BC34-44CC-AA23-A816CC854F82}"/>
              </a:ext>
            </a:extLst>
          </p:cNvPr>
          <p:cNvSpPr txBox="1"/>
          <p:nvPr/>
        </p:nvSpPr>
        <p:spPr>
          <a:xfrm>
            <a:off x="337625" y="1225689"/>
            <a:ext cx="8349175" cy="2585323"/>
          </a:xfrm>
          <a:prstGeom prst="rect">
            <a:avLst/>
          </a:prstGeom>
          <a:noFill/>
        </p:spPr>
        <p:txBody>
          <a:bodyPr wrap="square" rtlCol="0">
            <a:spAutoFit/>
          </a:bodyPr>
          <a:lstStyle/>
          <a:p>
            <a:r>
              <a:rPr lang="en-US" dirty="0"/>
              <a:t>bandwagon : used in reference to an activity, cause, etc. that is currently fashionable or popular and attracting increasing support.</a:t>
            </a:r>
          </a:p>
          <a:p>
            <a:endParaRPr lang="en-US" dirty="0"/>
          </a:p>
          <a:p>
            <a:r>
              <a:rPr lang="en-US" dirty="0"/>
              <a:t>People start copying the purchasing behavior of the snobs. </a:t>
            </a:r>
          </a:p>
          <a:p>
            <a:r>
              <a:rPr lang="en-US" dirty="0"/>
              <a:t>The snobs are no longer snob.</a:t>
            </a:r>
          </a:p>
          <a:p>
            <a:endParaRPr lang="en-US" dirty="0"/>
          </a:p>
          <a:p>
            <a:r>
              <a:rPr lang="en-US" dirty="0"/>
              <a:t>Bandwagon effect refers to the desire or demand for a good by a person who wants to be in style because possession of a good is in fashion and therefore many others have it.</a:t>
            </a:r>
            <a:endParaRPr lang="en-IN" dirty="0"/>
          </a:p>
        </p:txBody>
      </p:sp>
    </p:spTree>
    <p:extLst>
      <p:ext uri="{BB962C8B-B14F-4D97-AF65-F5344CB8AC3E}">
        <p14:creationId xmlns:p14="http://schemas.microsoft.com/office/powerpoint/2010/main" val="1641349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Micro and Macro economics</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59534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r>
              <a:rPr lang="en-US"/>
              <a:t>Why do we need Goods and Services </a:t>
            </a:r>
            <a:endParaRPr lang="en-IN" dirty="0"/>
          </a:p>
        </p:txBody>
      </p:sp>
      <p:pic>
        <p:nvPicPr>
          <p:cNvPr id="3" name="Picture 2"/>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279B9E6F-8F7F-46BC-86EA-18CA34E3008B}"/>
              </a:ext>
            </a:extLst>
          </p:cNvPr>
          <p:cNvSpPr txBox="1"/>
          <p:nvPr/>
        </p:nvSpPr>
        <p:spPr>
          <a:xfrm>
            <a:off x="1533379" y="1308295"/>
            <a:ext cx="1941942" cy="369332"/>
          </a:xfrm>
          <a:prstGeom prst="rect">
            <a:avLst/>
          </a:prstGeom>
          <a:noFill/>
        </p:spPr>
        <p:txBody>
          <a:bodyPr wrap="none" rtlCol="0">
            <a:spAutoFit/>
          </a:bodyPr>
          <a:lstStyle/>
          <a:p>
            <a:r>
              <a:rPr lang="en-US" dirty="0"/>
              <a:t>Hierarchy of needs</a:t>
            </a:r>
            <a:endParaRPr lang="en-IN" dirty="0"/>
          </a:p>
        </p:txBody>
      </p:sp>
      <p:sp>
        <p:nvSpPr>
          <p:cNvPr id="5" name="TextBox 4">
            <a:extLst>
              <a:ext uri="{FF2B5EF4-FFF2-40B4-BE49-F238E27FC236}">
                <a16:creationId xmlns:a16="http://schemas.microsoft.com/office/drawing/2014/main" id="{D9014815-F9A5-49DA-AA54-EA7B10590A64}"/>
              </a:ext>
            </a:extLst>
          </p:cNvPr>
          <p:cNvSpPr txBox="1"/>
          <p:nvPr/>
        </p:nvSpPr>
        <p:spPr>
          <a:xfrm rot="18173542">
            <a:off x="2729132" y="2588455"/>
            <a:ext cx="1210588" cy="369332"/>
          </a:xfrm>
          <a:prstGeom prst="rect">
            <a:avLst/>
          </a:prstGeom>
          <a:noFill/>
        </p:spPr>
        <p:txBody>
          <a:bodyPr wrap="none" rtlCol="0">
            <a:spAutoFit/>
          </a:bodyPr>
          <a:lstStyle/>
          <a:p>
            <a:r>
              <a:rPr lang="en-US" dirty="0"/>
              <a:t>Dalai Lama</a:t>
            </a:r>
            <a:endParaRPr lang="en-IN" dirty="0"/>
          </a:p>
        </p:txBody>
      </p:sp>
      <p:sp>
        <p:nvSpPr>
          <p:cNvPr id="6" name="TextBox 5">
            <a:extLst>
              <a:ext uri="{FF2B5EF4-FFF2-40B4-BE49-F238E27FC236}">
                <a16:creationId xmlns:a16="http://schemas.microsoft.com/office/drawing/2014/main" id="{A6715073-B7F1-4586-95A0-244EFF3C6FFD}"/>
              </a:ext>
            </a:extLst>
          </p:cNvPr>
          <p:cNvSpPr txBox="1"/>
          <p:nvPr/>
        </p:nvSpPr>
        <p:spPr>
          <a:xfrm>
            <a:off x="0" y="2164575"/>
            <a:ext cx="2774157" cy="923330"/>
          </a:xfrm>
          <a:prstGeom prst="rect">
            <a:avLst/>
          </a:prstGeom>
          <a:noFill/>
        </p:spPr>
        <p:txBody>
          <a:bodyPr wrap="none" rtlCol="0">
            <a:spAutoFit/>
          </a:bodyPr>
          <a:lstStyle/>
          <a:p>
            <a:r>
              <a:rPr lang="en-US" dirty="0"/>
              <a:t>The Selfish Gene : every</a:t>
            </a:r>
          </a:p>
          <a:p>
            <a:r>
              <a:rPr lang="en-US" dirty="0"/>
              <a:t>living gene wants to survive</a:t>
            </a:r>
          </a:p>
          <a:p>
            <a:r>
              <a:rPr lang="en-US" dirty="0"/>
              <a:t>and make progenies</a:t>
            </a:r>
            <a:endParaRPr lang="en-IN" dirty="0"/>
          </a:p>
        </p:txBody>
      </p:sp>
      <p:sp>
        <p:nvSpPr>
          <p:cNvPr id="7" name="TextBox 6">
            <a:extLst>
              <a:ext uri="{FF2B5EF4-FFF2-40B4-BE49-F238E27FC236}">
                <a16:creationId xmlns:a16="http://schemas.microsoft.com/office/drawing/2014/main" id="{6DA8A7B5-2B02-4F42-A546-0A7C8AC3315D}"/>
              </a:ext>
            </a:extLst>
          </p:cNvPr>
          <p:cNvSpPr txBox="1"/>
          <p:nvPr/>
        </p:nvSpPr>
        <p:spPr>
          <a:xfrm>
            <a:off x="1561815" y="3683949"/>
            <a:ext cx="1393267" cy="369332"/>
          </a:xfrm>
          <a:prstGeom prst="rect">
            <a:avLst/>
          </a:prstGeom>
          <a:noFill/>
        </p:spPr>
        <p:txBody>
          <a:bodyPr wrap="none" rtlCol="0">
            <a:spAutoFit/>
          </a:bodyPr>
          <a:lstStyle/>
          <a:p>
            <a:r>
              <a:rPr lang="en-US" dirty="0"/>
              <a:t>BMW vs Alto</a:t>
            </a:r>
            <a:endParaRPr lang="en-IN" dirty="0"/>
          </a:p>
        </p:txBody>
      </p:sp>
      <p:sp>
        <p:nvSpPr>
          <p:cNvPr id="8" name="TextBox 7">
            <a:extLst>
              <a:ext uri="{FF2B5EF4-FFF2-40B4-BE49-F238E27FC236}">
                <a16:creationId xmlns:a16="http://schemas.microsoft.com/office/drawing/2014/main" id="{4AE5DC20-7C5B-49CA-9224-28F2A47146C0}"/>
              </a:ext>
            </a:extLst>
          </p:cNvPr>
          <p:cNvSpPr txBox="1"/>
          <p:nvPr/>
        </p:nvSpPr>
        <p:spPr>
          <a:xfrm>
            <a:off x="1939249" y="5416187"/>
            <a:ext cx="1669816" cy="369332"/>
          </a:xfrm>
          <a:prstGeom prst="rect">
            <a:avLst/>
          </a:prstGeom>
          <a:noFill/>
        </p:spPr>
        <p:txBody>
          <a:bodyPr wrap="none" rtlCol="0">
            <a:spAutoFit/>
          </a:bodyPr>
          <a:lstStyle/>
          <a:p>
            <a:r>
              <a:rPr lang="en-US" dirty="0"/>
              <a:t>Psychological vs</a:t>
            </a:r>
            <a:endParaRPr lang="en-IN" dirty="0"/>
          </a:p>
        </p:txBody>
      </p:sp>
      <p:sp>
        <p:nvSpPr>
          <p:cNvPr id="9" name="TextBox 8">
            <a:extLst>
              <a:ext uri="{FF2B5EF4-FFF2-40B4-BE49-F238E27FC236}">
                <a16:creationId xmlns:a16="http://schemas.microsoft.com/office/drawing/2014/main" id="{9E524928-3C36-4CA8-8C45-72457DBB962F}"/>
              </a:ext>
            </a:extLst>
          </p:cNvPr>
          <p:cNvSpPr txBox="1"/>
          <p:nvPr/>
        </p:nvSpPr>
        <p:spPr>
          <a:xfrm>
            <a:off x="826912" y="6009245"/>
            <a:ext cx="5015027" cy="923330"/>
          </a:xfrm>
          <a:prstGeom prst="rect">
            <a:avLst/>
          </a:prstGeom>
          <a:noFill/>
        </p:spPr>
        <p:txBody>
          <a:bodyPr wrap="none" rtlCol="0">
            <a:spAutoFit/>
          </a:bodyPr>
          <a:lstStyle/>
          <a:p>
            <a:r>
              <a:rPr lang="en-US" dirty="0"/>
              <a:t>feeling of belongingness vs individual achievement</a:t>
            </a:r>
          </a:p>
          <a:p>
            <a:endParaRPr lang="en-US" dirty="0"/>
          </a:p>
          <a:p>
            <a:r>
              <a:rPr lang="en-US" dirty="0"/>
              <a:t>Government usually takes care of the bottom four</a:t>
            </a:r>
            <a:endParaRPr lang="en-IN" dirty="0"/>
          </a:p>
        </p:txBody>
      </p:sp>
      <p:sp>
        <p:nvSpPr>
          <p:cNvPr id="10" name="Rectangle 9">
            <a:extLst>
              <a:ext uri="{FF2B5EF4-FFF2-40B4-BE49-F238E27FC236}">
                <a16:creationId xmlns:a16="http://schemas.microsoft.com/office/drawing/2014/main" id="{9CE6D823-D1FA-4F84-8C01-6E6F9ED16495}"/>
              </a:ext>
            </a:extLst>
          </p:cNvPr>
          <p:cNvSpPr/>
          <p:nvPr/>
        </p:nvSpPr>
        <p:spPr>
          <a:xfrm>
            <a:off x="0" y="4771061"/>
            <a:ext cx="3818202" cy="584775"/>
          </a:xfrm>
          <a:prstGeom prst="rect">
            <a:avLst/>
          </a:prstGeom>
        </p:spPr>
        <p:txBody>
          <a:bodyPr wrap="square">
            <a:spAutoFit/>
          </a:bodyPr>
          <a:lstStyle/>
          <a:p>
            <a:r>
              <a:rPr lang="en-US" sz="1600" dirty="0">
                <a:solidFill>
                  <a:srgbClr val="000000"/>
                </a:solidFill>
                <a:latin typeface="Georgia" panose="02040502050405020303" pitchFamily="18" charset="0"/>
              </a:rPr>
              <a:t>protection from elements, security, order, law, stability, freedom from fear.</a:t>
            </a:r>
            <a:endParaRPr lang="en-IN" sz="1600" dirty="0"/>
          </a:p>
        </p:txBody>
      </p:sp>
    </p:spTree>
    <p:extLst>
      <p:ext uri="{BB962C8B-B14F-4D97-AF65-F5344CB8AC3E}">
        <p14:creationId xmlns:p14="http://schemas.microsoft.com/office/powerpoint/2010/main" val="180640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9797-197A-4417-B3B5-4899C6CC13CB}"/>
              </a:ext>
            </a:extLst>
          </p:cNvPr>
          <p:cNvSpPr>
            <a:spLocks noGrp="1"/>
          </p:cNvSpPr>
          <p:nvPr>
            <p:ph type="title"/>
          </p:nvPr>
        </p:nvSpPr>
        <p:spPr/>
        <p:txBody>
          <a:bodyPr/>
          <a:lstStyle/>
          <a:p>
            <a:endParaRPr lang="en-IN" dirty="0"/>
          </a:p>
        </p:txBody>
      </p:sp>
      <p:sp>
        <p:nvSpPr>
          <p:cNvPr id="3" name="TextBox 2">
            <a:extLst>
              <a:ext uri="{FF2B5EF4-FFF2-40B4-BE49-F238E27FC236}">
                <a16:creationId xmlns:a16="http://schemas.microsoft.com/office/drawing/2014/main" id="{A536E276-722F-4462-9CC6-87EDCEBCD428}"/>
              </a:ext>
            </a:extLst>
          </p:cNvPr>
          <p:cNvSpPr txBox="1"/>
          <p:nvPr/>
        </p:nvSpPr>
        <p:spPr>
          <a:xfrm>
            <a:off x="457201" y="1575582"/>
            <a:ext cx="8229600" cy="2585323"/>
          </a:xfrm>
          <a:prstGeom prst="rect">
            <a:avLst/>
          </a:prstGeom>
          <a:noFill/>
        </p:spPr>
        <p:txBody>
          <a:bodyPr wrap="square" rtlCol="0">
            <a:spAutoFit/>
          </a:bodyPr>
          <a:lstStyle/>
          <a:p>
            <a:r>
              <a:rPr lang="en-US" b="1" dirty="0"/>
              <a:t>Used value </a:t>
            </a:r>
            <a:r>
              <a:rPr lang="en-US" dirty="0"/>
              <a:t>is the value that I get from it.</a:t>
            </a:r>
          </a:p>
          <a:p>
            <a:r>
              <a:rPr lang="en-US" b="1" dirty="0"/>
              <a:t>Exchange value </a:t>
            </a:r>
            <a:r>
              <a:rPr lang="en-US" dirty="0"/>
              <a:t>is the value got from buying and selling it.</a:t>
            </a:r>
          </a:p>
          <a:p>
            <a:r>
              <a:rPr lang="en-US" dirty="0"/>
              <a:t>examples : air, water, diamond</a:t>
            </a:r>
          </a:p>
          <a:p>
            <a:endParaRPr lang="en-US" dirty="0"/>
          </a:p>
          <a:p>
            <a:r>
              <a:rPr lang="en-US" b="1" dirty="0"/>
              <a:t>Nudge Theory</a:t>
            </a:r>
          </a:p>
          <a:p>
            <a:r>
              <a:rPr lang="en-US" dirty="0"/>
              <a:t>Difference between nudge and incentive</a:t>
            </a:r>
          </a:p>
          <a:p>
            <a:endParaRPr lang="en-US" dirty="0"/>
          </a:p>
          <a:p>
            <a:r>
              <a:rPr lang="en-US" dirty="0"/>
              <a:t>(</a:t>
            </a:r>
            <a:r>
              <a:rPr lang="en-US" dirty="0" err="1"/>
              <a:t>i</a:t>
            </a:r>
            <a:r>
              <a:rPr lang="en-US" dirty="0"/>
              <a:t>) </a:t>
            </a:r>
            <a:r>
              <a:rPr lang="en-US" b="1" dirty="0"/>
              <a:t>esteem for oneself </a:t>
            </a:r>
            <a:r>
              <a:rPr lang="en-US" dirty="0"/>
              <a:t>(dignity, achievement, mastery, independence) and (ii) </a:t>
            </a:r>
            <a:r>
              <a:rPr lang="en-US" b="1" dirty="0"/>
              <a:t>the desire for reputation or respect from others</a:t>
            </a:r>
            <a:r>
              <a:rPr lang="en-US" dirty="0"/>
              <a:t> (e.g., status, prestige).</a:t>
            </a:r>
            <a:endParaRPr lang="en-IN" dirty="0"/>
          </a:p>
        </p:txBody>
      </p:sp>
    </p:spTree>
    <p:extLst>
      <p:ext uri="{BB962C8B-B14F-4D97-AF65-F5344CB8AC3E}">
        <p14:creationId xmlns:p14="http://schemas.microsoft.com/office/powerpoint/2010/main" val="157007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Technology </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49193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Production</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61680B46-164D-4901-BEA1-33CDE48D36E5}"/>
              </a:ext>
            </a:extLst>
          </p:cNvPr>
          <p:cNvSpPr txBox="1"/>
          <p:nvPr/>
        </p:nvSpPr>
        <p:spPr>
          <a:xfrm>
            <a:off x="7427741" y="4994031"/>
            <a:ext cx="558166" cy="369332"/>
          </a:xfrm>
          <a:prstGeom prst="rect">
            <a:avLst/>
          </a:prstGeom>
          <a:noFill/>
        </p:spPr>
        <p:txBody>
          <a:bodyPr wrap="none" rtlCol="0">
            <a:spAutoFit/>
          </a:bodyPr>
          <a:lstStyle/>
          <a:p>
            <a:r>
              <a:rPr lang="en-US" dirty="0">
                <a:solidFill>
                  <a:srgbClr val="FF0000"/>
                </a:solidFill>
              </a:rPr>
              <a:t>IMP</a:t>
            </a:r>
            <a:endParaRPr lang="en-IN" dirty="0">
              <a:solidFill>
                <a:srgbClr val="FF0000"/>
              </a:solidFill>
            </a:endParaRPr>
          </a:p>
        </p:txBody>
      </p:sp>
    </p:spTree>
    <p:extLst>
      <p:ext uri="{BB962C8B-B14F-4D97-AF65-F5344CB8AC3E}">
        <p14:creationId xmlns:p14="http://schemas.microsoft.com/office/powerpoint/2010/main" val="414358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479F-981B-4499-805D-AE51FD920795}"/>
              </a:ext>
            </a:extLst>
          </p:cNvPr>
          <p:cNvSpPr>
            <a:spLocks noGrp="1"/>
          </p:cNvSpPr>
          <p:nvPr>
            <p:ph type="title"/>
          </p:nvPr>
        </p:nvSpPr>
        <p:spPr/>
        <p:txBody>
          <a:bodyPr/>
          <a:lstStyle/>
          <a:p>
            <a:r>
              <a:rPr lang="en-US" dirty="0"/>
              <a:t>Capital</a:t>
            </a:r>
            <a:endParaRPr lang="en-IN" dirty="0"/>
          </a:p>
        </p:txBody>
      </p:sp>
      <p:sp>
        <p:nvSpPr>
          <p:cNvPr id="4" name="TextBox 3">
            <a:extLst>
              <a:ext uri="{FF2B5EF4-FFF2-40B4-BE49-F238E27FC236}">
                <a16:creationId xmlns:a16="http://schemas.microsoft.com/office/drawing/2014/main" id="{E243FE1E-71F8-4035-9F89-7314985B4DDD}"/>
              </a:ext>
            </a:extLst>
          </p:cNvPr>
          <p:cNvSpPr txBox="1"/>
          <p:nvPr/>
        </p:nvSpPr>
        <p:spPr>
          <a:xfrm>
            <a:off x="457200" y="1702191"/>
            <a:ext cx="8229600" cy="5355312"/>
          </a:xfrm>
          <a:prstGeom prst="rect">
            <a:avLst/>
          </a:prstGeom>
          <a:noFill/>
        </p:spPr>
        <p:txBody>
          <a:bodyPr wrap="square" rtlCol="0">
            <a:spAutoFit/>
          </a:bodyPr>
          <a:lstStyle/>
          <a:p>
            <a:r>
              <a:rPr lang="en-US" dirty="0"/>
              <a:t>Conditions to call something a capital:</a:t>
            </a:r>
          </a:p>
          <a:p>
            <a:pPr marL="342900" indent="-342900">
              <a:buAutoNum type="arabicPeriod"/>
            </a:pPr>
            <a:r>
              <a:rPr lang="en-US" dirty="0"/>
              <a:t>Long life span (more than one year)</a:t>
            </a:r>
          </a:p>
          <a:p>
            <a:pPr marL="342900" indent="-342900">
              <a:buAutoNum type="arabicPeriod"/>
            </a:pPr>
            <a:r>
              <a:rPr lang="en-US" dirty="0"/>
              <a:t>Used for producing something else from it</a:t>
            </a:r>
          </a:p>
          <a:p>
            <a:endParaRPr lang="en-US" dirty="0"/>
          </a:p>
          <a:p>
            <a:r>
              <a:rPr lang="en-US" dirty="0"/>
              <a:t>Clothes are not capital because they are consumed by itself.</a:t>
            </a:r>
          </a:p>
          <a:p>
            <a:r>
              <a:rPr lang="en-US" dirty="0"/>
              <a:t>Coffee machine is capital because it produces coffee which is then consumed.</a:t>
            </a:r>
          </a:p>
          <a:p>
            <a:r>
              <a:rPr lang="en-US" dirty="0"/>
              <a:t>Land is capital.</a:t>
            </a:r>
          </a:p>
          <a:p>
            <a:r>
              <a:rPr lang="en-US" dirty="0"/>
              <a:t>Pen is technically capital but they are inexpensive.</a:t>
            </a:r>
          </a:p>
          <a:p>
            <a:endParaRPr lang="en-US" dirty="0"/>
          </a:p>
          <a:p>
            <a:r>
              <a:rPr lang="en-US" dirty="0"/>
              <a:t>According to the Indian accounting system, price needs to be more than 5000 for it to be a capital.</a:t>
            </a:r>
          </a:p>
          <a:p>
            <a:r>
              <a:rPr lang="en-US" dirty="0"/>
              <a:t>Accounting is done on a yearly basis.</a:t>
            </a:r>
          </a:p>
          <a:p>
            <a:endParaRPr lang="en-US" dirty="0"/>
          </a:p>
          <a:p>
            <a:r>
              <a:rPr lang="en-US" dirty="0"/>
              <a:t>Capital should be </a:t>
            </a:r>
            <a:r>
              <a:rPr lang="en-US" b="1" dirty="0"/>
              <a:t>transferrable</a:t>
            </a:r>
            <a:r>
              <a:rPr lang="en-US" dirty="0"/>
              <a:t>. </a:t>
            </a:r>
          </a:p>
          <a:p>
            <a:r>
              <a:rPr lang="en-US" dirty="0"/>
              <a:t>When software was distributed on CD and floppy then it was transferrable but now it is not. Now we have license rights and not property rights. </a:t>
            </a:r>
          </a:p>
          <a:p>
            <a:endParaRPr lang="en-US" dirty="0"/>
          </a:p>
          <a:p>
            <a:r>
              <a:rPr lang="en-US" dirty="0"/>
              <a:t>Land can be sold either in ownership or lease form.</a:t>
            </a:r>
          </a:p>
          <a:p>
            <a:pPr marL="342900" indent="-342900">
              <a:buAutoNum type="arabicPeriod"/>
            </a:pPr>
            <a:endParaRPr lang="en-IN" dirty="0"/>
          </a:p>
        </p:txBody>
      </p:sp>
    </p:spTree>
    <p:extLst>
      <p:ext uri="{BB962C8B-B14F-4D97-AF65-F5344CB8AC3E}">
        <p14:creationId xmlns:p14="http://schemas.microsoft.com/office/powerpoint/2010/main" val="281865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3C2D-1CE2-4385-B456-35F58262AE78}"/>
              </a:ext>
            </a:extLst>
          </p:cNvPr>
          <p:cNvSpPr>
            <a:spLocks noGrp="1"/>
          </p:cNvSpPr>
          <p:nvPr>
            <p:ph type="title"/>
          </p:nvPr>
        </p:nvSpPr>
        <p:spPr/>
        <p:txBody>
          <a:bodyPr/>
          <a:lstStyle/>
          <a:p>
            <a:r>
              <a:rPr lang="en-US" dirty="0"/>
              <a:t>Is software a capital?</a:t>
            </a:r>
            <a:endParaRPr lang="en-IN" dirty="0"/>
          </a:p>
        </p:txBody>
      </p:sp>
      <p:sp>
        <p:nvSpPr>
          <p:cNvPr id="3" name="TextBox 2">
            <a:extLst>
              <a:ext uri="{FF2B5EF4-FFF2-40B4-BE49-F238E27FC236}">
                <a16:creationId xmlns:a16="http://schemas.microsoft.com/office/drawing/2014/main" id="{5CDC8E5F-6F9B-40C4-BE76-AA05B55D99F0}"/>
              </a:ext>
            </a:extLst>
          </p:cNvPr>
          <p:cNvSpPr txBox="1"/>
          <p:nvPr/>
        </p:nvSpPr>
        <p:spPr>
          <a:xfrm>
            <a:off x="457200" y="1674055"/>
            <a:ext cx="8229600" cy="2585323"/>
          </a:xfrm>
          <a:prstGeom prst="rect">
            <a:avLst/>
          </a:prstGeom>
          <a:noFill/>
        </p:spPr>
        <p:txBody>
          <a:bodyPr wrap="square" rtlCol="0">
            <a:spAutoFit/>
          </a:bodyPr>
          <a:lstStyle/>
          <a:p>
            <a:r>
              <a:rPr lang="en-US" dirty="0"/>
              <a:t>Software are distributed on an annual license basis.</a:t>
            </a:r>
          </a:p>
          <a:p>
            <a:endParaRPr lang="en-US" dirty="0"/>
          </a:p>
          <a:p>
            <a:r>
              <a:rPr lang="en-US" dirty="0"/>
              <a:t>Perpetual : </a:t>
            </a:r>
            <a:r>
              <a:rPr lang="en-IN" dirty="0"/>
              <a:t>never ending or changing</a:t>
            </a:r>
          </a:p>
          <a:p>
            <a:r>
              <a:rPr lang="en-IN" dirty="0"/>
              <a:t>Perpetually licensed software is capital.</a:t>
            </a:r>
          </a:p>
          <a:p>
            <a:endParaRPr lang="en-IN" dirty="0"/>
          </a:p>
          <a:p>
            <a:r>
              <a:rPr lang="en-IN" dirty="0"/>
              <a:t>License given on per ‘use’ or ‘computation’ basis is not capital.</a:t>
            </a:r>
          </a:p>
          <a:p>
            <a:r>
              <a:rPr lang="en-IN" dirty="0"/>
              <a:t>Use/computation price is more expensive.</a:t>
            </a:r>
          </a:p>
          <a:p>
            <a:endParaRPr lang="en-IN" dirty="0"/>
          </a:p>
          <a:p>
            <a:r>
              <a:rPr lang="en-IN" dirty="0"/>
              <a:t>Data centre vs cloud</a:t>
            </a:r>
          </a:p>
        </p:txBody>
      </p:sp>
    </p:spTree>
    <p:extLst>
      <p:ext uri="{BB962C8B-B14F-4D97-AF65-F5344CB8AC3E}">
        <p14:creationId xmlns:p14="http://schemas.microsoft.com/office/powerpoint/2010/main" val="193140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3C2D-1CE2-4385-B456-35F58262AE78}"/>
              </a:ext>
            </a:extLst>
          </p:cNvPr>
          <p:cNvSpPr>
            <a:spLocks noGrp="1"/>
          </p:cNvSpPr>
          <p:nvPr>
            <p:ph type="title"/>
          </p:nvPr>
        </p:nvSpPr>
        <p:spPr/>
        <p:txBody>
          <a:bodyPr/>
          <a:lstStyle/>
          <a:p>
            <a:r>
              <a:rPr lang="en-US" dirty="0" err="1"/>
              <a:t>Labour</a:t>
            </a:r>
            <a:endParaRPr lang="en-IN" dirty="0"/>
          </a:p>
        </p:txBody>
      </p:sp>
      <p:sp>
        <p:nvSpPr>
          <p:cNvPr id="3" name="TextBox 2">
            <a:extLst>
              <a:ext uri="{FF2B5EF4-FFF2-40B4-BE49-F238E27FC236}">
                <a16:creationId xmlns:a16="http://schemas.microsoft.com/office/drawing/2014/main" id="{5CDC8E5F-6F9B-40C4-BE76-AA05B55D99F0}"/>
              </a:ext>
            </a:extLst>
          </p:cNvPr>
          <p:cNvSpPr txBox="1"/>
          <p:nvPr/>
        </p:nvSpPr>
        <p:spPr>
          <a:xfrm>
            <a:off x="457200" y="1674055"/>
            <a:ext cx="8229600" cy="1477328"/>
          </a:xfrm>
          <a:prstGeom prst="rect">
            <a:avLst/>
          </a:prstGeom>
          <a:noFill/>
        </p:spPr>
        <p:txBody>
          <a:bodyPr wrap="square" rtlCol="0">
            <a:spAutoFit/>
          </a:bodyPr>
          <a:lstStyle/>
          <a:p>
            <a:r>
              <a:rPr lang="en-US" dirty="0" err="1"/>
              <a:t>Labour</a:t>
            </a:r>
            <a:r>
              <a:rPr lang="en-US" dirty="0"/>
              <a:t> vs robotic automation</a:t>
            </a:r>
          </a:p>
          <a:p>
            <a:endParaRPr lang="en-US" dirty="0"/>
          </a:p>
          <a:p>
            <a:r>
              <a:rPr lang="en-US" dirty="0"/>
              <a:t>Capital requires suitable knowledge base to use and maintain it.</a:t>
            </a:r>
          </a:p>
          <a:p>
            <a:endParaRPr lang="en-US" dirty="0"/>
          </a:p>
          <a:p>
            <a:r>
              <a:rPr lang="en-US" dirty="0"/>
              <a:t>Encyclopedic vs Tacit knowledge</a:t>
            </a:r>
          </a:p>
        </p:txBody>
      </p:sp>
    </p:spTree>
    <p:extLst>
      <p:ext uri="{BB962C8B-B14F-4D97-AF65-F5344CB8AC3E}">
        <p14:creationId xmlns:p14="http://schemas.microsoft.com/office/powerpoint/2010/main" val="4288362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1232</Words>
  <Application>Microsoft Office PowerPoint</Application>
  <PresentationFormat>On-screen Show (4:3)</PresentationFormat>
  <Paragraphs>154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Schoolbook</vt:lpstr>
      <vt:lpstr>Georgia</vt:lpstr>
      <vt:lpstr>Office Theme</vt:lpstr>
      <vt:lpstr>Economics</vt:lpstr>
      <vt:lpstr>What is Economics</vt:lpstr>
      <vt:lpstr>Why do we need Goods and Services </vt:lpstr>
      <vt:lpstr>PowerPoint Presentation</vt:lpstr>
      <vt:lpstr>Technology </vt:lpstr>
      <vt:lpstr>Production</vt:lpstr>
      <vt:lpstr>Capital</vt:lpstr>
      <vt:lpstr>Is software a capital?</vt:lpstr>
      <vt:lpstr>Labour</vt:lpstr>
      <vt:lpstr>Nature of goods and services</vt:lpstr>
      <vt:lpstr>Goods and Services</vt:lpstr>
      <vt:lpstr>misc</vt:lpstr>
      <vt:lpstr>Can of you think of services in these catagories?</vt:lpstr>
      <vt:lpstr>Distribution</vt:lpstr>
      <vt:lpstr>Distribution</vt:lpstr>
      <vt:lpstr>contd</vt:lpstr>
      <vt:lpstr>Distribution</vt:lpstr>
      <vt:lpstr>Public goods</vt:lpstr>
      <vt:lpstr>Giffen Good </vt:lpstr>
      <vt:lpstr>Giffen goods</vt:lpstr>
      <vt:lpstr>Veblen Good</vt:lpstr>
      <vt:lpstr>Veblen goods</vt:lpstr>
      <vt:lpstr>Snob effect (negative externality)</vt:lpstr>
      <vt:lpstr>Bandwagon effect (positive externality)</vt:lpstr>
      <vt:lpstr>Micro and Macro economics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Rajagopalan</dc:creator>
  <cp:lastModifiedBy>IMT2019043 Kautuk Raj</cp:lastModifiedBy>
  <cp:revision>30</cp:revision>
  <dcterms:created xsi:type="dcterms:W3CDTF">2019-08-19T10:04:46Z</dcterms:created>
  <dcterms:modified xsi:type="dcterms:W3CDTF">2019-11-03T12:34:28Z</dcterms:modified>
</cp:coreProperties>
</file>