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256" r:id="rId2"/>
    <p:sldId id="322" r:id="rId3"/>
    <p:sldId id="323" r:id="rId4"/>
    <p:sldId id="307" r:id="rId5"/>
    <p:sldId id="319" r:id="rId6"/>
    <p:sldId id="320" r:id="rId7"/>
    <p:sldId id="321" r:id="rId8"/>
    <p:sldId id="396" r:id="rId9"/>
    <p:sldId id="397" r:id="rId10"/>
    <p:sldId id="324" r:id="rId11"/>
    <p:sldId id="308" r:id="rId12"/>
    <p:sldId id="326" r:id="rId13"/>
    <p:sldId id="325" r:id="rId14"/>
    <p:sldId id="327" r:id="rId15"/>
    <p:sldId id="329" r:id="rId16"/>
    <p:sldId id="328" r:id="rId17"/>
    <p:sldId id="332" r:id="rId18"/>
    <p:sldId id="334" r:id="rId19"/>
    <p:sldId id="330" r:id="rId20"/>
    <p:sldId id="333" r:id="rId21"/>
    <p:sldId id="331" r:id="rId22"/>
    <p:sldId id="398" r:id="rId23"/>
    <p:sldId id="399" r:id="rId24"/>
    <p:sldId id="387" r:id="rId25"/>
    <p:sldId id="388" r:id="rId26"/>
    <p:sldId id="335" r:id="rId27"/>
    <p:sldId id="390" r:id="rId28"/>
    <p:sldId id="339" r:id="rId29"/>
    <p:sldId id="389" r:id="rId30"/>
    <p:sldId id="379" r:id="rId31"/>
    <p:sldId id="391" r:id="rId32"/>
    <p:sldId id="392" r:id="rId33"/>
    <p:sldId id="400" r:id="rId34"/>
    <p:sldId id="401" r:id="rId35"/>
    <p:sldId id="402" r:id="rId36"/>
    <p:sldId id="403" r:id="rId37"/>
    <p:sldId id="408" r:id="rId38"/>
    <p:sldId id="338" r:id="rId39"/>
    <p:sldId id="369" r:id="rId40"/>
    <p:sldId id="341" r:id="rId41"/>
    <p:sldId id="343" r:id="rId42"/>
    <p:sldId id="371" r:id="rId43"/>
    <p:sldId id="407" r:id="rId44"/>
    <p:sldId id="406" r:id="rId45"/>
    <p:sldId id="405" r:id="rId46"/>
    <p:sldId id="409" r:id="rId47"/>
    <p:sldId id="342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20" r:id="rId56"/>
    <p:sldId id="421" r:id="rId57"/>
    <p:sldId id="422" r:id="rId58"/>
    <p:sldId id="424" r:id="rId59"/>
    <p:sldId id="425" r:id="rId60"/>
    <p:sldId id="426" r:id="rId61"/>
    <p:sldId id="427" r:id="rId62"/>
    <p:sldId id="428" r:id="rId63"/>
    <p:sldId id="429" r:id="rId64"/>
    <p:sldId id="345" r:id="rId65"/>
    <p:sldId id="346" r:id="rId66"/>
    <p:sldId id="348" r:id="rId67"/>
    <p:sldId id="430" r:id="rId68"/>
    <p:sldId id="349" r:id="rId69"/>
    <p:sldId id="350" r:id="rId70"/>
    <p:sldId id="355" r:id="rId71"/>
    <p:sldId id="372" r:id="rId72"/>
    <p:sldId id="373" r:id="rId73"/>
    <p:sldId id="380" r:id="rId74"/>
    <p:sldId id="356" r:id="rId75"/>
    <p:sldId id="431" r:id="rId76"/>
    <p:sldId id="381" r:id="rId77"/>
    <p:sldId id="357" r:id="rId78"/>
    <p:sldId id="358" r:id="rId79"/>
    <p:sldId id="382" r:id="rId80"/>
    <p:sldId id="359" r:id="rId81"/>
    <p:sldId id="360" r:id="rId82"/>
    <p:sldId id="361" r:id="rId83"/>
    <p:sldId id="362" r:id="rId84"/>
    <p:sldId id="363" r:id="rId85"/>
    <p:sldId id="432" r:id="rId86"/>
    <p:sldId id="394" r:id="rId87"/>
    <p:sldId id="383" r:id="rId88"/>
    <p:sldId id="384" r:id="rId89"/>
    <p:sldId id="351" r:id="rId90"/>
    <p:sldId id="385" r:id="rId91"/>
    <p:sldId id="386" r:id="rId92"/>
    <p:sldId id="352" r:id="rId93"/>
    <p:sldId id="378" r:id="rId94"/>
    <p:sldId id="395" r:id="rId95"/>
  </p:sldIdLst>
  <p:sldSz cx="9144000" cy="6858000" type="screen4x3"/>
  <p:notesSz cx="6797675" cy="9926638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CFF99"/>
    <a:srgbClr val="009E00"/>
    <a:srgbClr val="008000"/>
    <a:srgbClr val="00CC00"/>
    <a:srgbClr val="66FF33"/>
    <a:srgbClr val="00D600"/>
    <a:srgbClr val="00B000"/>
    <a:srgbClr val="33CC33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3" autoAdjust="0"/>
    <p:restoredTop sz="94662" autoAdjust="0"/>
  </p:normalViewPr>
  <p:slideViewPr>
    <p:cSldViewPr>
      <p:cViewPr varScale="1">
        <p:scale>
          <a:sx n="111" d="100"/>
          <a:sy n="111" d="100"/>
        </p:scale>
        <p:origin x="129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12"/>
    </p:cViewPr>
  </p:sorterViewPr>
  <p:notesViewPr>
    <p:cSldViewPr>
      <p:cViewPr varScale="1">
        <p:scale>
          <a:sx n="52" d="100"/>
          <a:sy n="52" d="100"/>
        </p:scale>
        <p:origin x="-2862" y="-1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769F87-BC19-4FC1-AFCC-09BFE69462D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2E97AF46-E24A-4E10-A598-08D56CD02454}">
      <dgm:prSet phldrT="[Szöveg]"/>
      <dgm:spPr>
        <a:solidFill>
          <a:srgbClr val="CCFF99"/>
        </a:solidFill>
        <a:ln w="38100">
          <a:solidFill>
            <a:srgbClr val="006600"/>
          </a:solidFill>
        </a:ln>
      </dgm:spPr>
      <dgm:t>
        <a:bodyPr/>
        <a:lstStyle/>
        <a:p>
          <a:r>
            <a:rPr lang="hu-HU" b="1" smtClean="0">
              <a:solidFill>
                <a:srgbClr val="006600"/>
              </a:solidFill>
            </a:rPr>
            <a:t>1. böngésző alapértelmezett stíluslapjai</a:t>
          </a:r>
          <a:endParaRPr lang="hu-HU" b="1">
            <a:solidFill>
              <a:srgbClr val="006600"/>
            </a:solidFill>
          </a:endParaRPr>
        </a:p>
      </dgm:t>
    </dgm:pt>
    <dgm:pt modelId="{DCB1A54E-54DB-49FB-895A-BFCB55C72537}" type="parTrans" cxnId="{713048AD-B76F-4996-AF1E-C39533CF417E}">
      <dgm:prSet/>
      <dgm:spPr/>
      <dgm:t>
        <a:bodyPr/>
        <a:lstStyle/>
        <a:p>
          <a:endParaRPr lang="hu-HU"/>
        </a:p>
      </dgm:t>
    </dgm:pt>
    <dgm:pt modelId="{89FE97EC-EA8F-4AD4-9DA4-F47432A93A58}" type="sibTrans" cxnId="{713048AD-B76F-4996-AF1E-C39533CF417E}">
      <dgm:prSet/>
      <dgm:spPr>
        <a:solidFill>
          <a:srgbClr val="006600"/>
        </a:solidFill>
      </dgm:spPr>
      <dgm:t>
        <a:bodyPr/>
        <a:lstStyle/>
        <a:p>
          <a:endParaRPr lang="hu-HU"/>
        </a:p>
      </dgm:t>
    </dgm:pt>
    <dgm:pt modelId="{E81F6100-23D0-4744-94C7-D7CDF09BD4A8}">
      <dgm:prSet phldrT="[Szöveg]"/>
      <dgm:spPr>
        <a:solidFill>
          <a:srgbClr val="CCFF99"/>
        </a:solidFill>
        <a:ln w="38100">
          <a:solidFill>
            <a:srgbClr val="006600"/>
          </a:solidFill>
        </a:ln>
      </dgm:spPr>
      <dgm:t>
        <a:bodyPr/>
        <a:lstStyle/>
        <a:p>
          <a:r>
            <a:rPr lang="hu-HU" b="1" smtClean="0">
              <a:solidFill>
                <a:srgbClr val="006600"/>
              </a:solidFill>
            </a:rPr>
            <a:t>2. felhasználói stílusok</a:t>
          </a:r>
          <a:endParaRPr lang="hu-HU" b="1">
            <a:solidFill>
              <a:srgbClr val="006600"/>
            </a:solidFill>
          </a:endParaRPr>
        </a:p>
      </dgm:t>
    </dgm:pt>
    <dgm:pt modelId="{7F509843-1FCF-4B60-B727-1598AD3DEDB8}" type="parTrans" cxnId="{19C3CD26-40E6-47D9-80AC-9C93619BC07B}">
      <dgm:prSet/>
      <dgm:spPr/>
      <dgm:t>
        <a:bodyPr/>
        <a:lstStyle/>
        <a:p>
          <a:endParaRPr lang="hu-HU"/>
        </a:p>
      </dgm:t>
    </dgm:pt>
    <dgm:pt modelId="{68A9820A-2ADC-4B86-8FE4-97E56B2D04B7}" type="sibTrans" cxnId="{19C3CD26-40E6-47D9-80AC-9C93619BC07B}">
      <dgm:prSet/>
      <dgm:spPr>
        <a:solidFill>
          <a:srgbClr val="006600"/>
        </a:solidFill>
      </dgm:spPr>
      <dgm:t>
        <a:bodyPr/>
        <a:lstStyle/>
        <a:p>
          <a:endParaRPr lang="hu-HU"/>
        </a:p>
      </dgm:t>
    </dgm:pt>
    <dgm:pt modelId="{397D0FDD-58C0-4B95-9480-0A17A9767475}">
      <dgm:prSet phldrT="[Szöveg]"/>
      <dgm:spPr>
        <a:solidFill>
          <a:srgbClr val="CCFF99"/>
        </a:solidFill>
        <a:ln w="38100">
          <a:solidFill>
            <a:srgbClr val="006600"/>
          </a:solidFill>
        </a:ln>
      </dgm:spPr>
      <dgm:t>
        <a:bodyPr/>
        <a:lstStyle/>
        <a:p>
          <a:r>
            <a:rPr lang="hu-HU" b="1" smtClean="0">
              <a:solidFill>
                <a:srgbClr val="006600"/>
              </a:solidFill>
            </a:rPr>
            <a:t>3. külső stílusok</a:t>
          </a:r>
          <a:endParaRPr lang="hu-HU" b="1">
            <a:solidFill>
              <a:srgbClr val="006600"/>
            </a:solidFill>
          </a:endParaRPr>
        </a:p>
      </dgm:t>
    </dgm:pt>
    <dgm:pt modelId="{85D4C6DA-A3A7-4946-B987-ECCA7D2A4240}" type="parTrans" cxnId="{C5BBCE28-9D2A-4971-9C81-E18E7E94E26F}">
      <dgm:prSet/>
      <dgm:spPr/>
      <dgm:t>
        <a:bodyPr/>
        <a:lstStyle/>
        <a:p>
          <a:endParaRPr lang="hu-HU"/>
        </a:p>
      </dgm:t>
    </dgm:pt>
    <dgm:pt modelId="{7C3FD2A5-841C-4435-8DC2-9D3A5A46E29A}" type="sibTrans" cxnId="{C5BBCE28-9D2A-4971-9C81-E18E7E94E26F}">
      <dgm:prSet/>
      <dgm:spPr>
        <a:solidFill>
          <a:srgbClr val="006600"/>
        </a:solidFill>
      </dgm:spPr>
      <dgm:t>
        <a:bodyPr/>
        <a:lstStyle/>
        <a:p>
          <a:endParaRPr lang="hu-HU"/>
        </a:p>
      </dgm:t>
    </dgm:pt>
    <dgm:pt modelId="{DADC0FD6-A1F2-4B3A-8BD7-82B5BCA5B37C}">
      <dgm:prSet/>
      <dgm:spPr>
        <a:solidFill>
          <a:srgbClr val="CCFF99"/>
        </a:solidFill>
        <a:ln w="38100">
          <a:solidFill>
            <a:srgbClr val="006600"/>
          </a:solidFill>
        </a:ln>
      </dgm:spPr>
      <dgm:t>
        <a:bodyPr/>
        <a:lstStyle/>
        <a:p>
          <a:r>
            <a:rPr lang="hu-HU" b="1" smtClean="0">
              <a:solidFill>
                <a:srgbClr val="006600"/>
              </a:solidFill>
            </a:rPr>
            <a:t>4. beágyazott stílusok</a:t>
          </a:r>
          <a:endParaRPr lang="hu-HU" b="1">
            <a:solidFill>
              <a:srgbClr val="006600"/>
            </a:solidFill>
          </a:endParaRPr>
        </a:p>
      </dgm:t>
    </dgm:pt>
    <dgm:pt modelId="{4AEF77F1-75A6-4453-BC37-43A108F154C5}" type="parTrans" cxnId="{2925A5B7-933C-4CAA-B9D4-1398F722A9AC}">
      <dgm:prSet/>
      <dgm:spPr/>
      <dgm:t>
        <a:bodyPr/>
        <a:lstStyle/>
        <a:p>
          <a:endParaRPr lang="hu-HU"/>
        </a:p>
      </dgm:t>
    </dgm:pt>
    <dgm:pt modelId="{92665899-C2AA-4966-970D-06239105616D}" type="sibTrans" cxnId="{2925A5B7-933C-4CAA-B9D4-1398F722A9AC}">
      <dgm:prSet/>
      <dgm:spPr>
        <a:solidFill>
          <a:srgbClr val="006600"/>
        </a:solidFill>
      </dgm:spPr>
      <dgm:t>
        <a:bodyPr/>
        <a:lstStyle/>
        <a:p>
          <a:endParaRPr lang="hu-HU"/>
        </a:p>
      </dgm:t>
    </dgm:pt>
    <dgm:pt modelId="{EDA39C05-2EC5-4A19-AD33-AD85796726AD}">
      <dgm:prSet/>
      <dgm:spPr>
        <a:solidFill>
          <a:srgbClr val="CCFF99"/>
        </a:solidFill>
        <a:ln w="38100">
          <a:solidFill>
            <a:srgbClr val="006600"/>
          </a:solidFill>
        </a:ln>
      </dgm:spPr>
      <dgm:t>
        <a:bodyPr/>
        <a:lstStyle/>
        <a:p>
          <a:r>
            <a:rPr lang="hu-HU" b="1" smtClean="0">
              <a:solidFill>
                <a:srgbClr val="006600"/>
              </a:solidFill>
            </a:rPr>
            <a:t>5. szövegközi stílusok</a:t>
          </a:r>
          <a:endParaRPr lang="hu-HU" b="1">
            <a:solidFill>
              <a:srgbClr val="006600"/>
            </a:solidFill>
          </a:endParaRPr>
        </a:p>
      </dgm:t>
    </dgm:pt>
    <dgm:pt modelId="{8B7FEDBE-F33E-4528-806A-D9D8341FBA97}" type="parTrans" cxnId="{2504132A-1FD6-4E75-8FD5-3135C9AF531F}">
      <dgm:prSet/>
      <dgm:spPr/>
      <dgm:t>
        <a:bodyPr/>
        <a:lstStyle/>
        <a:p>
          <a:endParaRPr lang="hu-HU"/>
        </a:p>
      </dgm:t>
    </dgm:pt>
    <dgm:pt modelId="{AFA6FCB6-A595-42B4-BBB2-7AA0A737512D}" type="sibTrans" cxnId="{2504132A-1FD6-4E75-8FD5-3135C9AF531F}">
      <dgm:prSet/>
      <dgm:spPr/>
      <dgm:t>
        <a:bodyPr/>
        <a:lstStyle/>
        <a:p>
          <a:endParaRPr lang="hu-HU"/>
        </a:p>
      </dgm:t>
    </dgm:pt>
    <dgm:pt modelId="{DBC72480-CDB0-43EA-8F15-40E4AE2F565F}" type="pres">
      <dgm:prSet presAssocID="{79769F87-BC19-4FC1-AFCC-09BFE69462D9}" presName="linearFlow" presStyleCnt="0">
        <dgm:presLayoutVars>
          <dgm:resizeHandles val="exact"/>
        </dgm:presLayoutVars>
      </dgm:prSet>
      <dgm:spPr/>
    </dgm:pt>
    <dgm:pt modelId="{7A733993-CF21-4FE7-AC01-87A7BA2BFD81}" type="pres">
      <dgm:prSet presAssocID="{2E97AF46-E24A-4E10-A598-08D56CD02454}" presName="node" presStyleLbl="node1" presStyleIdx="0" presStyleCnt="5" custScaleX="238466" custScaleY="5990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7189FA0-425E-4A5A-9766-EA594C336ABD}" type="pres">
      <dgm:prSet presAssocID="{89FE97EC-EA8F-4AD4-9DA4-F47432A93A58}" presName="sibTrans" presStyleLbl="sibTrans2D1" presStyleIdx="0" presStyleCnt="4"/>
      <dgm:spPr/>
      <dgm:t>
        <a:bodyPr/>
        <a:lstStyle/>
        <a:p>
          <a:endParaRPr lang="hu-HU"/>
        </a:p>
      </dgm:t>
    </dgm:pt>
    <dgm:pt modelId="{D05F3AC1-9979-4EB5-B878-C32E00ECF3B9}" type="pres">
      <dgm:prSet presAssocID="{89FE97EC-EA8F-4AD4-9DA4-F47432A93A58}" presName="connectorText" presStyleLbl="sibTrans2D1" presStyleIdx="0" presStyleCnt="4"/>
      <dgm:spPr/>
      <dgm:t>
        <a:bodyPr/>
        <a:lstStyle/>
        <a:p>
          <a:endParaRPr lang="hu-HU"/>
        </a:p>
      </dgm:t>
    </dgm:pt>
    <dgm:pt modelId="{F6854129-30ED-4D7F-8C5C-4E51E141D98B}" type="pres">
      <dgm:prSet presAssocID="{E81F6100-23D0-4744-94C7-D7CDF09BD4A8}" presName="node" presStyleLbl="node1" presStyleIdx="1" presStyleCnt="5" custScaleX="238466" custScaleY="60366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0A5325E-CCCF-4B87-AF81-E3464E1C87E7}" type="pres">
      <dgm:prSet presAssocID="{68A9820A-2ADC-4B86-8FE4-97E56B2D04B7}" presName="sibTrans" presStyleLbl="sibTrans2D1" presStyleIdx="1" presStyleCnt="4"/>
      <dgm:spPr/>
      <dgm:t>
        <a:bodyPr/>
        <a:lstStyle/>
        <a:p>
          <a:endParaRPr lang="hu-HU"/>
        </a:p>
      </dgm:t>
    </dgm:pt>
    <dgm:pt modelId="{EF5F513E-96F9-4CA7-AA11-5BA6BCE5ED68}" type="pres">
      <dgm:prSet presAssocID="{68A9820A-2ADC-4B86-8FE4-97E56B2D04B7}" presName="connectorText" presStyleLbl="sibTrans2D1" presStyleIdx="1" presStyleCnt="4"/>
      <dgm:spPr/>
      <dgm:t>
        <a:bodyPr/>
        <a:lstStyle/>
        <a:p>
          <a:endParaRPr lang="hu-HU"/>
        </a:p>
      </dgm:t>
    </dgm:pt>
    <dgm:pt modelId="{A08DF97D-8529-4F1D-B503-7EA9F569C4CE}" type="pres">
      <dgm:prSet presAssocID="{397D0FDD-58C0-4B95-9480-0A17A9767475}" presName="node" presStyleLbl="node1" presStyleIdx="2" presStyleCnt="5" custScaleX="238466" custScaleY="60836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1684563-21FD-48BB-A9A7-4233267907EB}" type="pres">
      <dgm:prSet presAssocID="{7C3FD2A5-841C-4435-8DC2-9D3A5A46E29A}" presName="sibTrans" presStyleLbl="sibTrans2D1" presStyleIdx="2" presStyleCnt="4"/>
      <dgm:spPr/>
      <dgm:t>
        <a:bodyPr/>
        <a:lstStyle/>
        <a:p>
          <a:endParaRPr lang="hu-HU"/>
        </a:p>
      </dgm:t>
    </dgm:pt>
    <dgm:pt modelId="{66C601F8-9BAB-43C8-B995-0A557ABCB035}" type="pres">
      <dgm:prSet presAssocID="{7C3FD2A5-841C-4435-8DC2-9D3A5A46E29A}" presName="connectorText" presStyleLbl="sibTrans2D1" presStyleIdx="2" presStyleCnt="4"/>
      <dgm:spPr/>
      <dgm:t>
        <a:bodyPr/>
        <a:lstStyle/>
        <a:p>
          <a:endParaRPr lang="hu-HU"/>
        </a:p>
      </dgm:t>
    </dgm:pt>
    <dgm:pt modelId="{52B6C5FC-37CA-4706-B0F8-275874E94863}" type="pres">
      <dgm:prSet presAssocID="{DADC0FD6-A1F2-4B3A-8BD7-82B5BCA5B37C}" presName="node" presStyleLbl="node1" presStyleIdx="3" presStyleCnt="5" custScaleX="238440" custScaleY="62290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0F8CE42D-E7A8-4D43-819F-6A42445B3814}" type="pres">
      <dgm:prSet presAssocID="{92665899-C2AA-4966-970D-06239105616D}" presName="sibTrans" presStyleLbl="sibTrans2D1" presStyleIdx="3" presStyleCnt="4"/>
      <dgm:spPr/>
      <dgm:t>
        <a:bodyPr/>
        <a:lstStyle/>
        <a:p>
          <a:endParaRPr lang="hu-HU"/>
        </a:p>
      </dgm:t>
    </dgm:pt>
    <dgm:pt modelId="{74D726DE-BF70-43A1-83B2-B0B06113BCFE}" type="pres">
      <dgm:prSet presAssocID="{92665899-C2AA-4966-970D-06239105616D}" presName="connectorText" presStyleLbl="sibTrans2D1" presStyleIdx="3" presStyleCnt="4"/>
      <dgm:spPr/>
      <dgm:t>
        <a:bodyPr/>
        <a:lstStyle/>
        <a:p>
          <a:endParaRPr lang="hu-HU"/>
        </a:p>
      </dgm:t>
    </dgm:pt>
    <dgm:pt modelId="{C8FF4A14-913C-48C0-A557-60534E73B93B}" type="pres">
      <dgm:prSet presAssocID="{EDA39C05-2EC5-4A19-AD33-AD85796726AD}" presName="node" presStyleLbl="node1" presStyleIdx="4" presStyleCnt="5" custScaleX="238440" custScaleY="57411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65E26596-780C-47F7-B3E3-0B1569829793}" type="presOf" srcId="{92665899-C2AA-4966-970D-06239105616D}" destId="{74D726DE-BF70-43A1-83B2-B0B06113BCFE}" srcOrd="1" destOrd="0" presId="urn:microsoft.com/office/officeart/2005/8/layout/process2"/>
    <dgm:cxn modelId="{12B7E27B-58C4-4143-BBDF-6C280AFFFD61}" type="presOf" srcId="{68A9820A-2ADC-4B86-8FE4-97E56B2D04B7}" destId="{70A5325E-CCCF-4B87-AF81-E3464E1C87E7}" srcOrd="0" destOrd="0" presId="urn:microsoft.com/office/officeart/2005/8/layout/process2"/>
    <dgm:cxn modelId="{4E9EA46B-2421-455C-A88E-2FE63121AF3A}" type="presOf" srcId="{2E97AF46-E24A-4E10-A598-08D56CD02454}" destId="{7A733993-CF21-4FE7-AC01-87A7BA2BFD81}" srcOrd="0" destOrd="0" presId="urn:microsoft.com/office/officeart/2005/8/layout/process2"/>
    <dgm:cxn modelId="{50AF85A5-E79E-416F-B73B-C7A8459C548C}" type="presOf" srcId="{EDA39C05-2EC5-4A19-AD33-AD85796726AD}" destId="{C8FF4A14-913C-48C0-A557-60534E73B93B}" srcOrd="0" destOrd="0" presId="urn:microsoft.com/office/officeart/2005/8/layout/process2"/>
    <dgm:cxn modelId="{C5BBCE28-9D2A-4971-9C81-E18E7E94E26F}" srcId="{79769F87-BC19-4FC1-AFCC-09BFE69462D9}" destId="{397D0FDD-58C0-4B95-9480-0A17A9767475}" srcOrd="2" destOrd="0" parTransId="{85D4C6DA-A3A7-4946-B987-ECCA7D2A4240}" sibTransId="{7C3FD2A5-841C-4435-8DC2-9D3A5A46E29A}"/>
    <dgm:cxn modelId="{713048AD-B76F-4996-AF1E-C39533CF417E}" srcId="{79769F87-BC19-4FC1-AFCC-09BFE69462D9}" destId="{2E97AF46-E24A-4E10-A598-08D56CD02454}" srcOrd="0" destOrd="0" parTransId="{DCB1A54E-54DB-49FB-895A-BFCB55C72537}" sibTransId="{89FE97EC-EA8F-4AD4-9DA4-F47432A93A58}"/>
    <dgm:cxn modelId="{E8729F06-14D2-4B83-9655-B199DA291810}" type="presOf" srcId="{397D0FDD-58C0-4B95-9480-0A17A9767475}" destId="{A08DF97D-8529-4F1D-B503-7EA9F569C4CE}" srcOrd="0" destOrd="0" presId="urn:microsoft.com/office/officeart/2005/8/layout/process2"/>
    <dgm:cxn modelId="{1081B820-8DB3-4497-8297-678525ADC120}" type="presOf" srcId="{E81F6100-23D0-4744-94C7-D7CDF09BD4A8}" destId="{F6854129-30ED-4D7F-8C5C-4E51E141D98B}" srcOrd="0" destOrd="0" presId="urn:microsoft.com/office/officeart/2005/8/layout/process2"/>
    <dgm:cxn modelId="{3CCB9C23-0843-4814-BFA0-2E0B276301BD}" type="presOf" srcId="{79769F87-BC19-4FC1-AFCC-09BFE69462D9}" destId="{DBC72480-CDB0-43EA-8F15-40E4AE2F565F}" srcOrd="0" destOrd="0" presId="urn:microsoft.com/office/officeart/2005/8/layout/process2"/>
    <dgm:cxn modelId="{A0DAD6F6-AD75-43B5-8553-C7316576845B}" type="presOf" srcId="{7C3FD2A5-841C-4435-8DC2-9D3A5A46E29A}" destId="{A1684563-21FD-48BB-A9A7-4233267907EB}" srcOrd="0" destOrd="0" presId="urn:microsoft.com/office/officeart/2005/8/layout/process2"/>
    <dgm:cxn modelId="{2925A5B7-933C-4CAA-B9D4-1398F722A9AC}" srcId="{79769F87-BC19-4FC1-AFCC-09BFE69462D9}" destId="{DADC0FD6-A1F2-4B3A-8BD7-82B5BCA5B37C}" srcOrd="3" destOrd="0" parTransId="{4AEF77F1-75A6-4453-BC37-43A108F154C5}" sibTransId="{92665899-C2AA-4966-970D-06239105616D}"/>
    <dgm:cxn modelId="{2504132A-1FD6-4E75-8FD5-3135C9AF531F}" srcId="{79769F87-BC19-4FC1-AFCC-09BFE69462D9}" destId="{EDA39C05-2EC5-4A19-AD33-AD85796726AD}" srcOrd="4" destOrd="0" parTransId="{8B7FEDBE-F33E-4528-806A-D9D8341FBA97}" sibTransId="{AFA6FCB6-A595-42B4-BBB2-7AA0A737512D}"/>
    <dgm:cxn modelId="{50716547-CE2E-476D-A59D-D3D9B34857D6}" type="presOf" srcId="{92665899-C2AA-4966-970D-06239105616D}" destId="{0F8CE42D-E7A8-4D43-819F-6A42445B3814}" srcOrd="0" destOrd="0" presId="urn:microsoft.com/office/officeart/2005/8/layout/process2"/>
    <dgm:cxn modelId="{C56A6835-8500-4C85-AEAF-27634BB0C42E}" type="presOf" srcId="{7C3FD2A5-841C-4435-8DC2-9D3A5A46E29A}" destId="{66C601F8-9BAB-43C8-B995-0A557ABCB035}" srcOrd="1" destOrd="0" presId="urn:microsoft.com/office/officeart/2005/8/layout/process2"/>
    <dgm:cxn modelId="{F5312698-EC65-442F-8234-C5C91EDC3A54}" type="presOf" srcId="{68A9820A-2ADC-4B86-8FE4-97E56B2D04B7}" destId="{EF5F513E-96F9-4CA7-AA11-5BA6BCE5ED68}" srcOrd="1" destOrd="0" presId="urn:microsoft.com/office/officeart/2005/8/layout/process2"/>
    <dgm:cxn modelId="{19C3CD26-40E6-47D9-80AC-9C93619BC07B}" srcId="{79769F87-BC19-4FC1-AFCC-09BFE69462D9}" destId="{E81F6100-23D0-4744-94C7-D7CDF09BD4A8}" srcOrd="1" destOrd="0" parTransId="{7F509843-1FCF-4B60-B727-1598AD3DEDB8}" sibTransId="{68A9820A-2ADC-4B86-8FE4-97E56B2D04B7}"/>
    <dgm:cxn modelId="{4A622A3E-FD7B-4310-8EB0-48AA8F1279F5}" type="presOf" srcId="{89FE97EC-EA8F-4AD4-9DA4-F47432A93A58}" destId="{47189FA0-425E-4A5A-9766-EA594C336ABD}" srcOrd="0" destOrd="0" presId="urn:microsoft.com/office/officeart/2005/8/layout/process2"/>
    <dgm:cxn modelId="{796871AD-595B-49CB-85DC-487342B64158}" type="presOf" srcId="{DADC0FD6-A1F2-4B3A-8BD7-82B5BCA5B37C}" destId="{52B6C5FC-37CA-4706-B0F8-275874E94863}" srcOrd="0" destOrd="0" presId="urn:microsoft.com/office/officeart/2005/8/layout/process2"/>
    <dgm:cxn modelId="{F0C2A3DE-DC37-4C7B-94C6-EBAD7EA90522}" type="presOf" srcId="{89FE97EC-EA8F-4AD4-9DA4-F47432A93A58}" destId="{D05F3AC1-9979-4EB5-B878-C32E00ECF3B9}" srcOrd="1" destOrd="0" presId="urn:microsoft.com/office/officeart/2005/8/layout/process2"/>
    <dgm:cxn modelId="{2B927873-A10B-4FE7-AF2C-ED10E35F3D2C}" type="presParOf" srcId="{DBC72480-CDB0-43EA-8F15-40E4AE2F565F}" destId="{7A733993-CF21-4FE7-AC01-87A7BA2BFD81}" srcOrd="0" destOrd="0" presId="urn:microsoft.com/office/officeart/2005/8/layout/process2"/>
    <dgm:cxn modelId="{A0CB52D2-3C9B-4011-9224-4E58D32002C9}" type="presParOf" srcId="{DBC72480-CDB0-43EA-8F15-40E4AE2F565F}" destId="{47189FA0-425E-4A5A-9766-EA594C336ABD}" srcOrd="1" destOrd="0" presId="urn:microsoft.com/office/officeart/2005/8/layout/process2"/>
    <dgm:cxn modelId="{9D92A29A-F719-4291-BA28-F1F3708ED61A}" type="presParOf" srcId="{47189FA0-425E-4A5A-9766-EA594C336ABD}" destId="{D05F3AC1-9979-4EB5-B878-C32E00ECF3B9}" srcOrd="0" destOrd="0" presId="urn:microsoft.com/office/officeart/2005/8/layout/process2"/>
    <dgm:cxn modelId="{84DA974E-1923-4763-9CB7-C3446655808E}" type="presParOf" srcId="{DBC72480-CDB0-43EA-8F15-40E4AE2F565F}" destId="{F6854129-30ED-4D7F-8C5C-4E51E141D98B}" srcOrd="2" destOrd="0" presId="urn:microsoft.com/office/officeart/2005/8/layout/process2"/>
    <dgm:cxn modelId="{DAC205EE-D991-4998-9C87-AA43F9A26F6B}" type="presParOf" srcId="{DBC72480-CDB0-43EA-8F15-40E4AE2F565F}" destId="{70A5325E-CCCF-4B87-AF81-E3464E1C87E7}" srcOrd="3" destOrd="0" presId="urn:microsoft.com/office/officeart/2005/8/layout/process2"/>
    <dgm:cxn modelId="{3238C6F5-3198-4A86-ADA7-2F07C5EA2C80}" type="presParOf" srcId="{70A5325E-CCCF-4B87-AF81-E3464E1C87E7}" destId="{EF5F513E-96F9-4CA7-AA11-5BA6BCE5ED68}" srcOrd="0" destOrd="0" presId="urn:microsoft.com/office/officeart/2005/8/layout/process2"/>
    <dgm:cxn modelId="{39ED7942-3AA3-4AF2-A463-2FCD95C17E37}" type="presParOf" srcId="{DBC72480-CDB0-43EA-8F15-40E4AE2F565F}" destId="{A08DF97D-8529-4F1D-B503-7EA9F569C4CE}" srcOrd="4" destOrd="0" presId="urn:microsoft.com/office/officeart/2005/8/layout/process2"/>
    <dgm:cxn modelId="{B87E755E-6889-417B-B9A5-275FC7561D22}" type="presParOf" srcId="{DBC72480-CDB0-43EA-8F15-40E4AE2F565F}" destId="{A1684563-21FD-48BB-A9A7-4233267907EB}" srcOrd="5" destOrd="0" presId="urn:microsoft.com/office/officeart/2005/8/layout/process2"/>
    <dgm:cxn modelId="{C45382A9-3D0C-4918-B328-FDF64301EDDA}" type="presParOf" srcId="{A1684563-21FD-48BB-A9A7-4233267907EB}" destId="{66C601F8-9BAB-43C8-B995-0A557ABCB035}" srcOrd="0" destOrd="0" presId="urn:microsoft.com/office/officeart/2005/8/layout/process2"/>
    <dgm:cxn modelId="{5397E8BB-A09A-41EB-932D-DC317845A553}" type="presParOf" srcId="{DBC72480-CDB0-43EA-8F15-40E4AE2F565F}" destId="{52B6C5FC-37CA-4706-B0F8-275874E94863}" srcOrd="6" destOrd="0" presId="urn:microsoft.com/office/officeart/2005/8/layout/process2"/>
    <dgm:cxn modelId="{991F6082-5E97-4F42-AA0A-D7CAE4981F43}" type="presParOf" srcId="{DBC72480-CDB0-43EA-8F15-40E4AE2F565F}" destId="{0F8CE42D-E7A8-4D43-819F-6A42445B3814}" srcOrd="7" destOrd="0" presId="urn:microsoft.com/office/officeart/2005/8/layout/process2"/>
    <dgm:cxn modelId="{A1845978-59B0-41DE-BA56-028724BE8798}" type="presParOf" srcId="{0F8CE42D-E7A8-4D43-819F-6A42445B3814}" destId="{74D726DE-BF70-43A1-83B2-B0B06113BCFE}" srcOrd="0" destOrd="0" presId="urn:microsoft.com/office/officeart/2005/8/layout/process2"/>
    <dgm:cxn modelId="{654C380E-BA63-48B0-B49C-F6844879877B}" type="presParOf" srcId="{DBC72480-CDB0-43EA-8F15-40E4AE2F565F}" destId="{C8FF4A14-913C-48C0-A557-60534E73B93B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33993-CF21-4FE7-AC01-87A7BA2BFD81}">
      <dsp:nvSpPr>
        <dsp:cNvPr id="0" name=""/>
        <dsp:cNvSpPr/>
      </dsp:nvSpPr>
      <dsp:spPr>
        <a:xfrm>
          <a:off x="0" y="2874"/>
          <a:ext cx="3960440" cy="638578"/>
        </a:xfrm>
        <a:prstGeom prst="roundRect">
          <a:avLst>
            <a:gd name="adj" fmla="val 10000"/>
          </a:avLst>
        </a:prstGeom>
        <a:solidFill>
          <a:srgbClr val="CCFF99"/>
        </a:solidFill>
        <a:ln w="38100" cap="flat" cmpd="sng" algn="ctr">
          <a:solidFill>
            <a:srgbClr val="00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b="1" kern="1200" smtClean="0">
              <a:solidFill>
                <a:srgbClr val="006600"/>
              </a:solidFill>
            </a:rPr>
            <a:t>1. böngésző alapértelmezett stíluslapjai</a:t>
          </a:r>
          <a:endParaRPr lang="hu-HU" sz="1700" b="1" kern="1200">
            <a:solidFill>
              <a:srgbClr val="006600"/>
            </a:solidFill>
          </a:endParaRPr>
        </a:p>
      </dsp:txBody>
      <dsp:txXfrm>
        <a:off x="18703" y="21577"/>
        <a:ext cx="3923034" cy="601172"/>
      </dsp:txXfrm>
    </dsp:sp>
    <dsp:sp modelId="{47189FA0-425E-4A5A-9766-EA594C336ABD}">
      <dsp:nvSpPr>
        <dsp:cNvPr id="0" name=""/>
        <dsp:cNvSpPr/>
      </dsp:nvSpPr>
      <dsp:spPr>
        <a:xfrm rot="5400000">
          <a:off x="1780344" y="668103"/>
          <a:ext cx="399751" cy="479701"/>
        </a:xfrm>
        <a:prstGeom prst="rightArrow">
          <a:avLst>
            <a:gd name="adj1" fmla="val 60000"/>
            <a:gd name="adj2" fmla="val 50000"/>
          </a:avLst>
        </a:prstGeom>
        <a:solidFill>
          <a:srgbClr val="0066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400" kern="1200"/>
        </a:p>
      </dsp:txBody>
      <dsp:txXfrm rot="-5400000">
        <a:off x="1836310" y="708078"/>
        <a:ext cx="287821" cy="279826"/>
      </dsp:txXfrm>
    </dsp:sp>
    <dsp:sp modelId="{F6854129-30ED-4D7F-8C5C-4E51E141D98B}">
      <dsp:nvSpPr>
        <dsp:cNvPr id="0" name=""/>
        <dsp:cNvSpPr/>
      </dsp:nvSpPr>
      <dsp:spPr>
        <a:xfrm>
          <a:off x="0" y="1174454"/>
          <a:ext cx="3960440" cy="643503"/>
        </a:xfrm>
        <a:prstGeom prst="roundRect">
          <a:avLst>
            <a:gd name="adj" fmla="val 10000"/>
          </a:avLst>
        </a:prstGeom>
        <a:solidFill>
          <a:srgbClr val="CCFF99"/>
        </a:solidFill>
        <a:ln w="38100" cap="flat" cmpd="sng" algn="ctr">
          <a:solidFill>
            <a:srgbClr val="00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b="1" kern="1200" smtClean="0">
              <a:solidFill>
                <a:srgbClr val="006600"/>
              </a:solidFill>
            </a:rPr>
            <a:t>2. felhasználói stílusok</a:t>
          </a:r>
          <a:endParaRPr lang="hu-HU" sz="1700" b="1" kern="1200">
            <a:solidFill>
              <a:srgbClr val="006600"/>
            </a:solidFill>
          </a:endParaRPr>
        </a:p>
      </dsp:txBody>
      <dsp:txXfrm>
        <a:off x="18848" y="1193302"/>
        <a:ext cx="3922744" cy="605807"/>
      </dsp:txXfrm>
    </dsp:sp>
    <dsp:sp modelId="{70A5325E-CCCF-4B87-AF81-E3464E1C87E7}">
      <dsp:nvSpPr>
        <dsp:cNvPr id="0" name=""/>
        <dsp:cNvSpPr/>
      </dsp:nvSpPr>
      <dsp:spPr>
        <a:xfrm rot="5400000">
          <a:off x="1780344" y="1844608"/>
          <a:ext cx="399751" cy="479701"/>
        </a:xfrm>
        <a:prstGeom prst="rightArrow">
          <a:avLst>
            <a:gd name="adj1" fmla="val 60000"/>
            <a:gd name="adj2" fmla="val 50000"/>
          </a:avLst>
        </a:prstGeom>
        <a:solidFill>
          <a:srgbClr val="0066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400" kern="1200"/>
        </a:p>
      </dsp:txBody>
      <dsp:txXfrm rot="-5400000">
        <a:off x="1836310" y="1884583"/>
        <a:ext cx="287821" cy="279826"/>
      </dsp:txXfrm>
    </dsp:sp>
    <dsp:sp modelId="{A08DF97D-8529-4F1D-B503-7EA9F569C4CE}">
      <dsp:nvSpPr>
        <dsp:cNvPr id="0" name=""/>
        <dsp:cNvSpPr/>
      </dsp:nvSpPr>
      <dsp:spPr>
        <a:xfrm>
          <a:off x="0" y="2350959"/>
          <a:ext cx="3960440" cy="648513"/>
        </a:xfrm>
        <a:prstGeom prst="roundRect">
          <a:avLst>
            <a:gd name="adj" fmla="val 10000"/>
          </a:avLst>
        </a:prstGeom>
        <a:solidFill>
          <a:srgbClr val="CCFF99"/>
        </a:solidFill>
        <a:ln w="38100" cap="flat" cmpd="sng" algn="ctr">
          <a:solidFill>
            <a:srgbClr val="00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b="1" kern="1200" smtClean="0">
              <a:solidFill>
                <a:srgbClr val="006600"/>
              </a:solidFill>
            </a:rPr>
            <a:t>3. külső stílusok</a:t>
          </a:r>
          <a:endParaRPr lang="hu-HU" sz="1700" b="1" kern="1200">
            <a:solidFill>
              <a:srgbClr val="006600"/>
            </a:solidFill>
          </a:endParaRPr>
        </a:p>
      </dsp:txBody>
      <dsp:txXfrm>
        <a:off x="18994" y="2369953"/>
        <a:ext cx="3922452" cy="610525"/>
      </dsp:txXfrm>
    </dsp:sp>
    <dsp:sp modelId="{A1684563-21FD-48BB-A9A7-4233267907EB}">
      <dsp:nvSpPr>
        <dsp:cNvPr id="0" name=""/>
        <dsp:cNvSpPr/>
      </dsp:nvSpPr>
      <dsp:spPr>
        <a:xfrm rot="5400000">
          <a:off x="1780344" y="3026123"/>
          <a:ext cx="399751" cy="479701"/>
        </a:xfrm>
        <a:prstGeom prst="rightArrow">
          <a:avLst>
            <a:gd name="adj1" fmla="val 60000"/>
            <a:gd name="adj2" fmla="val 50000"/>
          </a:avLst>
        </a:prstGeom>
        <a:solidFill>
          <a:srgbClr val="0066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400" kern="1200"/>
        </a:p>
      </dsp:txBody>
      <dsp:txXfrm rot="-5400000">
        <a:off x="1836310" y="3066098"/>
        <a:ext cx="287821" cy="279826"/>
      </dsp:txXfrm>
    </dsp:sp>
    <dsp:sp modelId="{52B6C5FC-37CA-4706-B0F8-275874E94863}">
      <dsp:nvSpPr>
        <dsp:cNvPr id="0" name=""/>
        <dsp:cNvSpPr/>
      </dsp:nvSpPr>
      <dsp:spPr>
        <a:xfrm>
          <a:off x="215" y="3532475"/>
          <a:ext cx="3960008" cy="664013"/>
        </a:xfrm>
        <a:prstGeom prst="roundRect">
          <a:avLst>
            <a:gd name="adj" fmla="val 10000"/>
          </a:avLst>
        </a:prstGeom>
        <a:solidFill>
          <a:srgbClr val="CCFF99"/>
        </a:solidFill>
        <a:ln w="38100" cap="flat" cmpd="sng" algn="ctr">
          <a:solidFill>
            <a:srgbClr val="00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b="1" kern="1200" smtClean="0">
              <a:solidFill>
                <a:srgbClr val="006600"/>
              </a:solidFill>
            </a:rPr>
            <a:t>4. beágyazott stílusok</a:t>
          </a:r>
          <a:endParaRPr lang="hu-HU" sz="1700" b="1" kern="1200">
            <a:solidFill>
              <a:srgbClr val="006600"/>
            </a:solidFill>
          </a:endParaRPr>
        </a:p>
      </dsp:txBody>
      <dsp:txXfrm>
        <a:off x="19663" y="3551923"/>
        <a:ext cx="3921112" cy="625117"/>
      </dsp:txXfrm>
    </dsp:sp>
    <dsp:sp modelId="{0F8CE42D-E7A8-4D43-819F-6A42445B3814}">
      <dsp:nvSpPr>
        <dsp:cNvPr id="0" name=""/>
        <dsp:cNvSpPr/>
      </dsp:nvSpPr>
      <dsp:spPr>
        <a:xfrm rot="5400000">
          <a:off x="1780344" y="4223138"/>
          <a:ext cx="399751" cy="479701"/>
        </a:xfrm>
        <a:prstGeom prst="rightArrow">
          <a:avLst>
            <a:gd name="adj1" fmla="val 60000"/>
            <a:gd name="adj2" fmla="val 50000"/>
          </a:avLst>
        </a:prstGeom>
        <a:solidFill>
          <a:srgbClr val="0066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hu-HU" sz="1400" kern="1200"/>
        </a:p>
      </dsp:txBody>
      <dsp:txXfrm rot="-5400000">
        <a:off x="1836310" y="4263113"/>
        <a:ext cx="287821" cy="279826"/>
      </dsp:txXfrm>
    </dsp:sp>
    <dsp:sp modelId="{C8FF4A14-913C-48C0-A557-60534E73B93B}">
      <dsp:nvSpPr>
        <dsp:cNvPr id="0" name=""/>
        <dsp:cNvSpPr/>
      </dsp:nvSpPr>
      <dsp:spPr>
        <a:xfrm>
          <a:off x="215" y="4729490"/>
          <a:ext cx="3960008" cy="612003"/>
        </a:xfrm>
        <a:prstGeom prst="roundRect">
          <a:avLst>
            <a:gd name="adj" fmla="val 10000"/>
          </a:avLst>
        </a:prstGeom>
        <a:solidFill>
          <a:srgbClr val="CCFF99"/>
        </a:solidFill>
        <a:ln w="38100" cap="flat" cmpd="sng" algn="ctr">
          <a:solidFill>
            <a:srgbClr val="0066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700" b="1" kern="1200" smtClean="0">
              <a:solidFill>
                <a:srgbClr val="006600"/>
              </a:solidFill>
            </a:rPr>
            <a:t>5. szövegközi stílusok</a:t>
          </a:r>
          <a:endParaRPr lang="hu-HU" sz="1700" b="1" kern="1200">
            <a:solidFill>
              <a:srgbClr val="006600"/>
            </a:solidFill>
          </a:endParaRPr>
        </a:p>
      </dsp:txBody>
      <dsp:txXfrm>
        <a:off x="18140" y="4747415"/>
        <a:ext cx="3924158" cy="576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E008-4F3F-4151-B303-41CFC8CA03D2}" type="datetimeFigureOut">
              <a:rPr lang="hu-HU" smtClean="0"/>
              <a:t>2019. 12. 02.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D2445-FDD3-458A-B861-7313E26B92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2563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533B9-EED5-4135-A30C-6824B5EEF70E}" type="datetimeFigureOut">
              <a:rPr lang="hu-HU" smtClean="0"/>
              <a:pPr/>
              <a:t>2019. 12. 02.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ABE01-66DD-44AA-9274-FAD5F5ED2E9A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167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404000" y="179999"/>
            <a:ext cx="7560000" cy="2160000"/>
          </a:xfrm>
          <a:solidFill>
            <a:srgbClr val="006600"/>
          </a:solidFill>
        </p:spPr>
        <p:txBody>
          <a:bodyPr>
            <a:normAutofit/>
          </a:bodyPr>
          <a:lstStyle>
            <a:lvl1pPr algn="ctr">
              <a:defRPr sz="6000" baseline="0"/>
            </a:lvl1pPr>
          </a:lstStyle>
          <a:p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04000" y="2880000"/>
            <a:ext cx="7560000" cy="360000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5000" b="1" i="1" baseline="0">
                <a:solidFill>
                  <a:srgbClr val="0066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97506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3316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779912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0A7A8524-721D-49D2-8969-764A58761E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575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3316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779912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0A7A8524-721D-49D2-8969-764A58761E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516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144000"/>
            <a:ext cx="7668000" cy="1143000"/>
          </a:xfrm>
        </p:spPr>
        <p:txBody>
          <a:bodyPr>
            <a:normAutofit/>
          </a:bodyPr>
          <a:lstStyle>
            <a:lvl1pPr>
              <a:tabLst>
                <a:tab pos="7440613" algn="r"/>
              </a:tabLst>
              <a:defRPr sz="4000"/>
            </a:lvl1pPr>
          </a:lstStyle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28736"/>
            <a:ext cx="7632848" cy="5240624"/>
          </a:xfrm>
        </p:spPr>
        <p:txBody>
          <a:bodyPr>
            <a:normAutofit/>
          </a:bodyPr>
          <a:lstStyle>
            <a:lvl1pPr>
              <a:defRPr sz="3000"/>
            </a:lvl1pPr>
            <a:lvl2pPr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666584" y="6492875"/>
            <a:ext cx="477416" cy="365125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C61DD4-7DED-4AA4-9E5A-5F7D420479A6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995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3316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779912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0A7A8524-721D-49D2-8969-764A58761E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3869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13316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779912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8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666584" y="6492875"/>
            <a:ext cx="477416" cy="365125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C61DD4-7DED-4AA4-9E5A-5F7D420479A6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1856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>
          <a:xfrm>
            <a:off x="13316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3779912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0A7A8524-721D-49D2-8969-764A58761E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1071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13316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3779912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0A7A8524-721D-49D2-8969-764A58761E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2839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>
          <a:xfrm>
            <a:off x="13316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>
          <a:xfrm>
            <a:off x="3779912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0A7A8524-721D-49D2-8969-764A58761E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5148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13316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779912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0A7A8524-721D-49D2-8969-764A58761E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2008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13316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779912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0A7A8524-721D-49D2-8969-764A58761E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376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632848" cy="1143000"/>
          </a:xfrm>
          <a:prstGeom prst="rect">
            <a:avLst/>
          </a:prstGeom>
          <a:solidFill>
            <a:srgbClr val="0066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 smtClean="0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31640" y="1600200"/>
            <a:ext cx="7632848" cy="50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pic>
        <p:nvPicPr>
          <p:cNvPr id="6" name="Kép 5"/>
          <p:cNvPicPr>
            <a:picLocks/>
          </p:cNvPicPr>
          <p:nvPr userDrawn="1"/>
        </p:nvPicPr>
        <p:blipFill rotWithShape="1">
          <a:blip r:embed="rId13"/>
          <a:srcRect l="13744" t="56482" r="62796" b="30050"/>
          <a:stretch/>
        </p:blipFill>
        <p:spPr bwMode="auto">
          <a:xfrm rot="16200000">
            <a:off x="-2141763" y="3517436"/>
            <a:ext cx="5482327" cy="119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églalap 3"/>
          <p:cNvSpPr/>
          <p:nvPr userDrawn="1"/>
        </p:nvSpPr>
        <p:spPr>
          <a:xfrm>
            <a:off x="1198802" y="0"/>
            <a:ext cx="36000" cy="6858001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801" cy="137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6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0066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66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66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66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66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800" smtClean="0"/>
              <a:t>Weboldalak</a:t>
            </a:r>
            <a:br>
              <a:rPr lang="hu-HU" sz="5800" smtClean="0"/>
            </a:br>
            <a:r>
              <a:rPr lang="hu-HU" sz="5800" smtClean="0"/>
              <a:t>formázása CSS-ben</a:t>
            </a:r>
            <a:endParaRPr lang="hu-HU" sz="5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04000" y="2636912"/>
            <a:ext cx="7560000" cy="3843088"/>
          </a:xfrm>
          <a:noFill/>
        </p:spPr>
        <p:txBody>
          <a:bodyPr>
            <a:normAutofit/>
          </a:bodyPr>
          <a:lstStyle/>
          <a:p>
            <a:r>
              <a:rPr lang="hu-HU" dirty="0" smtClean="0"/>
              <a:t>1.</a:t>
            </a:r>
            <a:r>
              <a:rPr lang="hu-HU" smtClean="0"/>
              <a:t/>
            </a:r>
            <a:br>
              <a:rPr lang="hu-HU" smtClean="0"/>
            </a:br>
            <a:r>
              <a:rPr lang="hu-HU" smtClean="0"/>
              <a:t>Alapfogalmak</a:t>
            </a:r>
            <a:br>
              <a:rPr lang="hu-HU" smtClean="0"/>
            </a:br>
            <a:r>
              <a:rPr lang="hu-HU" sz="4000" smtClean="0"/>
              <a:t>(CSS, létrehozási módok, kijelölők, CSS-nyelvtan)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118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4</a:t>
            </a:r>
            <a:r>
              <a:rPr lang="hu-HU" dirty="0" smtClean="0"/>
              <a:t>. </a:t>
            </a:r>
            <a:r>
              <a:rPr lang="hu-HU" dirty="0" smtClean="0"/>
              <a:t>A CSS létrehozása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12776"/>
            <a:ext cx="7632848" cy="5445224"/>
          </a:xfrm>
        </p:spPr>
        <p:txBody>
          <a:bodyPr>
            <a:normAutofit/>
          </a:bodyPr>
          <a:lstStyle/>
          <a:p>
            <a:pPr marL="461963" indent="-282575">
              <a:spcBef>
                <a:spcPts val="0"/>
              </a:spcBef>
            </a:pPr>
            <a:r>
              <a:rPr lang="hu-HU" sz="2800" smtClean="0"/>
              <a:t>a CSS stíluslapnyelv </a:t>
            </a:r>
            <a:r>
              <a:rPr lang="hu-HU" sz="2800" b="1" smtClean="0">
                <a:solidFill>
                  <a:srgbClr val="FF0000"/>
                </a:solidFill>
              </a:rPr>
              <a:t>a HTML-ben a jelölőkódokon belüli elemekhez megjelenítési tulajdonságokat rendel</a:t>
            </a:r>
          </a:p>
          <a:p>
            <a:pPr marL="461963" indent="-282575">
              <a:spcBef>
                <a:spcPts val="2400"/>
              </a:spcBef>
            </a:pPr>
            <a:r>
              <a:rPr lang="hu-HU" sz="2800"/>
              <a:t>a </a:t>
            </a:r>
            <a:r>
              <a:rPr lang="hu-HU" sz="2800" smtClean="0"/>
              <a:t>CSS-kódolás </a:t>
            </a:r>
            <a:r>
              <a:rPr lang="hu-HU" sz="2800" b="1" smtClean="0">
                <a:solidFill>
                  <a:srgbClr val="FF0000"/>
                </a:solidFill>
              </a:rPr>
              <a:t>többféle módon is megadható</a:t>
            </a:r>
            <a:endParaRPr lang="hu-HU" sz="2800" smtClean="0"/>
          </a:p>
          <a:p>
            <a:pPr marL="862013" lvl="1" indent="-282575">
              <a:spcBef>
                <a:spcPts val="600"/>
              </a:spcBef>
            </a:pPr>
            <a:r>
              <a:rPr lang="hu-HU" sz="2400" smtClean="0"/>
              <a:t>KÜLSŐ stíluslap készítése, majd a HTML-fájlhoz történő csatolása (</a:t>
            </a:r>
            <a:r>
              <a:rPr lang="hu-HU" sz="2400" b="1" i="1" smtClean="0">
                <a:solidFill>
                  <a:schemeClr val="accent6">
                    <a:lumMod val="75000"/>
                  </a:schemeClr>
                </a:solidFill>
              </a:rPr>
              <a:t>external stylesheet</a:t>
            </a:r>
            <a:r>
              <a:rPr lang="hu-HU" sz="2400" smtClean="0"/>
              <a:t>)</a:t>
            </a:r>
          </a:p>
          <a:p>
            <a:pPr marL="862013" lvl="1" indent="-282575">
              <a:spcBef>
                <a:spcPts val="600"/>
              </a:spcBef>
            </a:pPr>
            <a:r>
              <a:rPr lang="hu-HU" sz="2400" smtClean="0"/>
              <a:t>másik webhelyről letölthetően (@import)</a:t>
            </a:r>
          </a:p>
          <a:p>
            <a:pPr marL="862013" lvl="1" indent="-282575">
              <a:spcBef>
                <a:spcPts val="600"/>
              </a:spcBef>
            </a:pPr>
            <a:r>
              <a:rPr lang="hu-HU" sz="2400" smtClean="0"/>
              <a:t>BELSŐ stílusok definiálása a HTML-dokumentumon belül </a:t>
            </a:r>
            <a:r>
              <a:rPr lang="hu-HU" sz="2400"/>
              <a:t>(</a:t>
            </a:r>
            <a:r>
              <a:rPr lang="hu-HU" sz="2400" b="1" i="1" smtClean="0">
                <a:solidFill>
                  <a:schemeClr val="accent6">
                    <a:lumMod val="75000"/>
                  </a:schemeClr>
                </a:solidFill>
              </a:rPr>
              <a:t>internal stylesheet</a:t>
            </a:r>
            <a:r>
              <a:rPr lang="hu-HU" sz="2400" smtClean="0"/>
              <a:t>)</a:t>
            </a:r>
          </a:p>
          <a:p>
            <a:pPr marL="862013" lvl="1" indent="-282575">
              <a:spcBef>
                <a:spcPts val="600"/>
              </a:spcBef>
            </a:pPr>
            <a:r>
              <a:rPr lang="hu-HU" sz="2400" smtClean="0"/>
              <a:t>a HTML-elemek nyitó tagjában a stílusjellemzők felsorolása (</a:t>
            </a:r>
            <a:r>
              <a:rPr lang="hu-HU" sz="2400" b="1" i="1">
                <a:solidFill>
                  <a:schemeClr val="accent6">
                    <a:lumMod val="75000"/>
                  </a:schemeClr>
                </a:solidFill>
              </a:rPr>
              <a:t>inline style</a:t>
            </a:r>
            <a:r>
              <a:rPr lang="hu-HU" sz="2400" smtClean="0"/>
              <a:t>)</a:t>
            </a:r>
          </a:p>
          <a:p>
            <a:pPr marL="461963" indent="-282575">
              <a:spcBef>
                <a:spcPts val="2400"/>
              </a:spcBef>
            </a:pPr>
            <a:endParaRPr lang="hu-HU" sz="2800" smtClean="0"/>
          </a:p>
          <a:p>
            <a:pPr marL="461963" indent="-282575">
              <a:spcBef>
                <a:spcPts val="600"/>
              </a:spcBef>
            </a:pPr>
            <a:endParaRPr lang="hu-HU" sz="2800"/>
          </a:p>
          <a:p>
            <a:pPr marL="461963" indent="-282575">
              <a:spcBef>
                <a:spcPts val="600"/>
              </a:spcBef>
            </a:pPr>
            <a:endParaRPr lang="hu-HU" smtClean="0"/>
          </a:p>
          <a:p>
            <a:pPr marL="177800" indent="0">
              <a:spcBef>
                <a:spcPts val="1800"/>
              </a:spcBef>
              <a:buNone/>
            </a:pPr>
            <a:endParaRPr lang="hu-HU" b="1" i="1"/>
          </a:p>
          <a:p>
            <a:pPr marL="444500" indent="-266700">
              <a:spcBef>
                <a:spcPts val="1800"/>
              </a:spcBef>
            </a:pPr>
            <a:endParaRPr lang="hu-HU" b="1" i="1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252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</a:t>
            </a:r>
            <a:r>
              <a:rPr lang="hu-HU" dirty="0" smtClean="0"/>
              <a:t>/a</a:t>
            </a:r>
            <a:r>
              <a:rPr lang="hu-HU" dirty="0" smtClean="0"/>
              <a:t>. </a:t>
            </a:r>
            <a:r>
              <a:rPr lang="hu-HU" dirty="0" err="1" smtClean="0"/>
              <a:t>External</a:t>
            </a:r>
            <a:r>
              <a:rPr lang="hu-HU" dirty="0" smtClean="0"/>
              <a:t> </a:t>
            </a:r>
            <a:r>
              <a:rPr lang="hu-HU" dirty="0" err="1" smtClean="0"/>
              <a:t>Style</a:t>
            </a:r>
            <a:r>
              <a:rPr lang="hu-HU" dirty="0" smtClean="0"/>
              <a:t> </a:t>
            </a:r>
            <a:r>
              <a:rPr lang="hu-HU" dirty="0" err="1" smtClean="0"/>
              <a:t>Sheet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184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u="sng" smtClean="0"/>
              <a:t>A leggyakoribb megoldás</a:t>
            </a:r>
            <a:r>
              <a:rPr lang="hu-HU" smtClean="0"/>
              <a:t>:</a:t>
            </a:r>
            <a:br>
              <a:rPr lang="hu-HU" smtClean="0"/>
            </a:br>
            <a:r>
              <a:rPr lang="hu-HU" b="1" i="1" smtClean="0">
                <a:solidFill>
                  <a:schemeClr val="accent6">
                    <a:lumMod val="75000"/>
                  </a:schemeClr>
                </a:solidFill>
              </a:rPr>
              <a:t>külső fájlba (.css) mentjük el a stílusokat</a:t>
            </a:r>
            <a:r>
              <a:rPr lang="hu-HU" smtClean="0"/>
              <a:t>, majd a HTML-fájl HEAD elemében kapcsol-juk azt a weboldalhoz</a:t>
            </a:r>
          </a:p>
          <a:p>
            <a:pPr marL="355600" indent="0">
              <a:buNone/>
              <a:tabLst>
                <a:tab pos="1968500" algn="l"/>
              </a:tabLst>
            </a:pPr>
            <a:r>
              <a:rPr lang="hu-HU" sz="3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&lt;LINK	rel="</a:t>
            </a:r>
            <a:r>
              <a:rPr lang="hu-HU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stylesheet"</a:t>
            </a:r>
            <a:br>
              <a:rPr lang="hu-HU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hu-HU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type="text/css"</a:t>
            </a:r>
            <a:br>
              <a:rPr lang="hu-HU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hu-HU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href="… </a:t>
            </a:r>
            <a:r>
              <a:rPr lang="hu-HU" sz="3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.css"&gt;</a:t>
            </a:r>
            <a:endParaRPr lang="hu-HU" sz="32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hu-HU" sz="2800" smtClean="0"/>
              <a:t>rel = a két dokumentum közötti kapcsolat</a:t>
            </a:r>
          </a:p>
          <a:p>
            <a:r>
              <a:rPr lang="hu-HU" sz="2800" smtClean="0"/>
              <a:t>type = a csatolt külső fájl MIME típusa</a:t>
            </a:r>
          </a:p>
          <a:p>
            <a:r>
              <a:rPr lang="hu-HU" sz="2800" smtClean="0"/>
              <a:t>href = a külső fájl elérési útja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634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</a:t>
            </a:r>
            <a:r>
              <a:rPr lang="hu-HU" dirty="0" smtClean="0"/>
              <a:t>/b</a:t>
            </a:r>
            <a:r>
              <a:rPr lang="hu-HU" dirty="0" smtClean="0"/>
              <a:t>. @import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632848" cy="51845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b="1" i="1" smtClean="0">
                <a:solidFill>
                  <a:schemeClr val="accent6">
                    <a:lumMod val="75000"/>
                  </a:schemeClr>
                </a:solidFill>
              </a:rPr>
              <a:t>Egy másik webhelyen definiált</a:t>
            </a:r>
            <a:br>
              <a:rPr lang="hu-HU" b="1" i="1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hu-HU" b="1" i="1" smtClean="0">
                <a:solidFill>
                  <a:schemeClr val="accent6">
                    <a:lumMod val="75000"/>
                  </a:schemeClr>
                </a:solidFill>
              </a:rPr>
              <a:t>stíluslapfájl felhasználása</a:t>
            </a:r>
            <a:br>
              <a:rPr lang="hu-HU" b="1" i="1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hu-HU" b="1" i="1" smtClean="0">
                <a:solidFill>
                  <a:schemeClr val="accent6">
                    <a:lumMod val="75000"/>
                  </a:schemeClr>
                </a:solidFill>
              </a:rPr>
              <a:t>(importált stíluslap):</a:t>
            </a:r>
            <a:r>
              <a:rPr lang="hu-HU" smtClean="0"/>
              <a:t/>
            </a:r>
            <a:br>
              <a:rPr lang="hu-HU" smtClean="0"/>
            </a:br>
            <a:r>
              <a:rPr lang="hu-HU" smtClean="0"/>
              <a:t>a HEAD-ben a @import utasítással definálva "kilophatunk" egy másik weboldalról ott definiált stílusokat</a:t>
            </a:r>
          </a:p>
          <a:p>
            <a:pPr marL="355600" indent="0">
              <a:spcBef>
                <a:spcPts val="2400"/>
              </a:spcBef>
              <a:buNone/>
              <a:tabLst>
                <a:tab pos="1968500" algn="l"/>
              </a:tabLst>
            </a:pPr>
            <a:r>
              <a:rPr lang="hu-HU" sz="3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&lt;STYLE&gt;</a:t>
            </a:r>
          </a:p>
          <a:p>
            <a:pPr marL="355600" indent="0">
              <a:spcBef>
                <a:spcPts val="0"/>
              </a:spcBef>
              <a:buNone/>
              <a:tabLst>
                <a:tab pos="812800" algn="l"/>
                <a:tab pos="1968500" algn="l"/>
              </a:tabLst>
            </a:pPr>
            <a:r>
              <a:rPr lang="hu-HU" sz="3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@import url(http://www...)</a:t>
            </a:r>
            <a:endParaRPr lang="hu-HU" sz="32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55600" indent="0">
              <a:spcBef>
                <a:spcPts val="600"/>
              </a:spcBef>
              <a:buNone/>
              <a:tabLst>
                <a:tab pos="1968500" algn="l"/>
              </a:tabLst>
            </a:pPr>
            <a:r>
              <a:rPr lang="hu-HU" sz="3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  <a:endParaRPr lang="hu-HU" sz="32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864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</a:t>
            </a:r>
            <a:r>
              <a:rPr lang="hu-HU" dirty="0" smtClean="0"/>
              <a:t>/c</a:t>
            </a:r>
            <a:r>
              <a:rPr lang="hu-HU" dirty="0" smtClean="0"/>
              <a:t>. </a:t>
            </a:r>
            <a:r>
              <a:rPr lang="hu-HU" dirty="0" err="1" smtClean="0"/>
              <a:t>Internal</a:t>
            </a:r>
            <a:r>
              <a:rPr lang="hu-HU" dirty="0" smtClean="0"/>
              <a:t> </a:t>
            </a:r>
            <a:r>
              <a:rPr lang="hu-HU" dirty="0" err="1" smtClean="0"/>
              <a:t>Stylesheet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632848" cy="51845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b="1" i="1" smtClean="0">
                <a:solidFill>
                  <a:schemeClr val="accent6">
                    <a:lumMod val="75000"/>
                  </a:schemeClr>
                </a:solidFill>
              </a:rPr>
              <a:t>Egyoldalas</a:t>
            </a:r>
            <a:r>
              <a:rPr lang="hu-HU" smtClean="0"/>
              <a:t> vagy egy </a:t>
            </a:r>
            <a:r>
              <a:rPr lang="hu-HU" b="1" i="1" smtClean="0">
                <a:solidFill>
                  <a:schemeClr val="accent6">
                    <a:lumMod val="75000"/>
                  </a:schemeClr>
                </a:solidFill>
              </a:rPr>
              <a:t>különálló weboldal </a:t>
            </a:r>
            <a:r>
              <a:rPr lang="hu-HU" smtClean="0"/>
              <a:t>esetén, vagy ha egy webhely egyetlen oldalán </a:t>
            </a:r>
            <a:r>
              <a:rPr lang="hu-HU" b="1" i="1" smtClean="0">
                <a:solidFill>
                  <a:schemeClr val="accent6">
                    <a:lumMod val="75000"/>
                  </a:schemeClr>
                </a:solidFill>
              </a:rPr>
              <a:t>a külső stíluslap(ok)hoz képest kis mértékben szeretnénk változásokat elérni</a:t>
            </a:r>
            <a:r>
              <a:rPr lang="hu-HU" smtClean="0"/>
              <a:t>, akkor a HEAD elemben definiáljuk az oldalon használandó stílusokat:</a:t>
            </a:r>
          </a:p>
          <a:p>
            <a:pPr marL="355600" indent="0">
              <a:spcBef>
                <a:spcPts val="2400"/>
              </a:spcBef>
              <a:buNone/>
              <a:tabLst>
                <a:tab pos="1968500" algn="l"/>
              </a:tabLst>
            </a:pPr>
            <a:r>
              <a:rPr lang="hu-HU" sz="32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&lt;STYLE&gt;</a:t>
            </a:r>
          </a:p>
          <a:p>
            <a:pPr marL="355600" indent="0">
              <a:spcBef>
                <a:spcPts val="0"/>
              </a:spcBef>
              <a:buNone/>
              <a:tabLst>
                <a:tab pos="812800" algn="l"/>
                <a:tab pos="1968500" algn="l"/>
              </a:tabLst>
            </a:pPr>
            <a:r>
              <a:rPr lang="hu-HU" sz="32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hu-HU" sz="3200" b="1" i="1" smtClean="0">
                <a:latin typeface="Courier New" pitchFamily="49" charset="0"/>
                <a:cs typeface="Courier New" pitchFamily="49" charset="0"/>
              </a:rPr>
              <a:t>CSS formázás kódolása</a:t>
            </a:r>
            <a:endParaRPr lang="hu-HU" sz="3200" b="1" i="1">
              <a:latin typeface="Courier New" pitchFamily="49" charset="0"/>
              <a:cs typeface="Courier New" pitchFamily="49" charset="0"/>
            </a:endParaRPr>
          </a:p>
          <a:p>
            <a:pPr marL="355600" indent="0">
              <a:spcBef>
                <a:spcPts val="600"/>
              </a:spcBef>
              <a:buNone/>
              <a:tabLst>
                <a:tab pos="1968500" algn="l"/>
              </a:tabLst>
            </a:pPr>
            <a:r>
              <a:rPr lang="hu-HU" sz="32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&lt;/STYLE&gt;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161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4/c</a:t>
            </a:r>
            <a:r>
              <a:rPr lang="hu-HU" dirty="0" smtClean="0"/>
              <a:t>. </a:t>
            </a:r>
            <a:r>
              <a:rPr lang="hu-HU" dirty="0" err="1" smtClean="0"/>
              <a:t>Internal</a:t>
            </a:r>
            <a:r>
              <a:rPr lang="hu-HU" dirty="0" smtClean="0"/>
              <a:t> </a:t>
            </a:r>
            <a:r>
              <a:rPr lang="hu-HU" dirty="0" err="1" smtClean="0"/>
              <a:t>Stylesheet</a:t>
            </a:r>
            <a:r>
              <a:rPr lang="hu-HU" dirty="0" smtClean="0"/>
              <a:t> (folyt)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632848" cy="5184577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600"/>
              </a:spcBef>
              <a:spcAft>
                <a:spcPts val="1200"/>
              </a:spcAft>
              <a:buNone/>
            </a:pPr>
            <a:r>
              <a:rPr lang="hu-HU" smtClean="0"/>
              <a:t>Ha az oldalhoz van külső stíluslap is kapcsolva, akkor a belső stíluslapot célszerű a külső stíluslap hozzákapcsolását végző tagot követően definiálni:</a:t>
            </a:r>
          </a:p>
          <a:p>
            <a:pPr marL="0" indent="0">
              <a:buNone/>
              <a:tabLst>
                <a:tab pos="444500" algn="l"/>
                <a:tab pos="901700" algn="l"/>
              </a:tabLst>
            </a:pPr>
            <a:r>
              <a:rPr lang="hu-HU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marL="0" indent="0">
              <a:spcBef>
                <a:spcPts val="600"/>
              </a:spcBef>
              <a:buNone/>
              <a:tabLst>
                <a:tab pos="444500" algn="l"/>
                <a:tab pos="901700" algn="l"/>
              </a:tabLst>
            </a:pPr>
            <a:r>
              <a:rPr lang="hu-HU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&lt;LINK rel="…" type="…" href="…"&gt;</a:t>
            </a:r>
            <a:endParaRPr lang="hu-HU" sz="28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444500" algn="l"/>
                <a:tab pos="901700" algn="l"/>
              </a:tabLst>
            </a:pPr>
            <a:r>
              <a:rPr lang="hu-HU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&lt;STYLE&gt;</a:t>
            </a:r>
          </a:p>
          <a:p>
            <a:pPr marL="0" indent="0">
              <a:spcBef>
                <a:spcPts val="600"/>
              </a:spcBef>
              <a:buNone/>
              <a:tabLst>
                <a:tab pos="444500" algn="l"/>
                <a:tab pos="901700" algn="l"/>
              </a:tabLst>
            </a:pPr>
            <a:r>
              <a:rPr lang="hu-HU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hu-HU" sz="2800" b="1" i="1" smtClean="0">
                <a:latin typeface="Courier New" pitchFamily="49" charset="0"/>
                <a:cs typeface="Courier New" pitchFamily="49" charset="0"/>
              </a:rPr>
              <a:t>belső stílusdefiníciók</a:t>
            </a:r>
            <a:endParaRPr lang="hu-HU" sz="2800" b="1" i="1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444500" algn="l"/>
                <a:tab pos="901700" algn="l"/>
              </a:tabLst>
            </a:pPr>
            <a:r>
              <a:rPr lang="hu-HU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&lt;/STYLE&gt;</a:t>
            </a:r>
            <a:endParaRPr lang="hu-HU" sz="28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600"/>
              </a:spcBef>
              <a:buNone/>
              <a:tabLst>
                <a:tab pos="444500" algn="l"/>
                <a:tab pos="901700" algn="l"/>
              </a:tabLst>
            </a:pPr>
            <a:r>
              <a:rPr lang="hu-HU" sz="28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&lt;/HEAD&gt;</a:t>
            </a:r>
            <a:endParaRPr lang="hu-HU" sz="28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855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</a:t>
            </a:r>
            <a:r>
              <a:rPr lang="hu-HU" dirty="0" smtClean="0"/>
              <a:t>/c</a:t>
            </a:r>
            <a:r>
              <a:rPr lang="hu-HU" dirty="0" smtClean="0"/>
              <a:t>. </a:t>
            </a:r>
            <a:r>
              <a:rPr lang="hu-HU" dirty="0" err="1" smtClean="0"/>
              <a:t>Internal</a:t>
            </a:r>
            <a:r>
              <a:rPr lang="hu-HU" dirty="0" smtClean="0"/>
              <a:t> </a:t>
            </a:r>
            <a:r>
              <a:rPr lang="hu-HU" dirty="0" err="1" smtClean="0"/>
              <a:t>Stylesheet</a:t>
            </a:r>
            <a:r>
              <a:rPr lang="hu-HU" dirty="0" smtClean="0"/>
              <a:t> (folyt)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632848" cy="537321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hu-HU" smtClean="0"/>
              <a:t>Ha tehát mindkét lehetőséget használjuk:</a:t>
            </a:r>
          </a:p>
          <a:p>
            <a:pPr>
              <a:spcBef>
                <a:spcPts val="1200"/>
              </a:spcBef>
            </a:pPr>
            <a:r>
              <a:rPr lang="hu-HU" sz="2800" smtClean="0"/>
              <a:t>a </a:t>
            </a:r>
            <a:r>
              <a:rPr lang="hu-HU" sz="2800" smtClean="0">
                <a:solidFill>
                  <a:srgbClr val="FF0000"/>
                </a:solidFill>
              </a:rPr>
              <a:t>külső</a:t>
            </a:r>
            <a:r>
              <a:rPr lang="hu-HU" sz="2800" smtClean="0"/>
              <a:t> stíluslapon </a:t>
            </a:r>
            <a:r>
              <a:rPr lang="hu-HU" sz="2800" smtClean="0">
                <a:solidFill>
                  <a:srgbClr val="FF0000"/>
                </a:solidFill>
              </a:rPr>
              <a:t>megjelölt</a:t>
            </a:r>
            <a:r>
              <a:rPr lang="hu-HU" sz="2800" smtClean="0"/>
              <a:t>, de a </a:t>
            </a:r>
            <a:r>
              <a:rPr lang="hu-HU" sz="2800" smtClean="0">
                <a:solidFill>
                  <a:srgbClr val="FF0000"/>
                </a:solidFill>
              </a:rPr>
              <a:t>belsőn</a:t>
            </a:r>
            <a:r>
              <a:rPr lang="hu-HU" sz="2800" smtClean="0"/>
              <a:t> </a:t>
            </a:r>
            <a:r>
              <a:rPr lang="hu-HU" sz="2800" smtClean="0">
                <a:solidFill>
                  <a:srgbClr val="FF0000"/>
                </a:solidFill>
              </a:rPr>
              <a:t>nem megjelölt </a:t>
            </a:r>
            <a:r>
              <a:rPr lang="hu-HU" sz="2800" smtClean="0"/>
              <a:t>stílustulajdonságok öröklődnek,</a:t>
            </a:r>
          </a:p>
          <a:p>
            <a:pPr>
              <a:spcBef>
                <a:spcPts val="1200"/>
              </a:spcBef>
            </a:pPr>
            <a:r>
              <a:rPr lang="hu-HU" sz="2800" smtClean="0"/>
              <a:t>a </a:t>
            </a:r>
            <a:r>
              <a:rPr lang="hu-HU" sz="2800" smtClean="0">
                <a:solidFill>
                  <a:srgbClr val="FF0000"/>
                </a:solidFill>
              </a:rPr>
              <a:t>külső és a belső stíluslapon is megjelölt </a:t>
            </a:r>
            <a:r>
              <a:rPr lang="hu-HU" sz="2800" smtClean="0"/>
              <a:t>tulajdonságok közül a belső stíluslapon megjelölt tulajdonság lesz az érvényes,</a:t>
            </a:r>
          </a:p>
          <a:p>
            <a:pPr>
              <a:spcBef>
                <a:spcPts val="1200"/>
              </a:spcBef>
            </a:pPr>
            <a:r>
              <a:rPr lang="hu-HU" sz="2800" smtClean="0"/>
              <a:t>a </a:t>
            </a:r>
            <a:r>
              <a:rPr lang="hu-HU" sz="2800" smtClean="0">
                <a:solidFill>
                  <a:srgbClr val="FF0000"/>
                </a:solidFill>
              </a:rPr>
              <a:t>belső</a:t>
            </a:r>
            <a:r>
              <a:rPr lang="hu-HU" sz="2800" smtClean="0"/>
              <a:t> stíluslapon </a:t>
            </a:r>
            <a:r>
              <a:rPr lang="hu-HU" sz="2800" smtClean="0">
                <a:solidFill>
                  <a:srgbClr val="FF0000"/>
                </a:solidFill>
              </a:rPr>
              <a:t>megjelölt</a:t>
            </a:r>
            <a:r>
              <a:rPr lang="hu-HU" sz="2800" smtClean="0"/>
              <a:t>, de a </a:t>
            </a:r>
            <a:r>
              <a:rPr lang="hu-HU" sz="2800" smtClean="0">
                <a:solidFill>
                  <a:srgbClr val="FF0000"/>
                </a:solidFill>
              </a:rPr>
              <a:t>külső</a:t>
            </a:r>
            <a:r>
              <a:rPr lang="hu-HU" sz="2800" smtClean="0"/>
              <a:t> stíluslapon </a:t>
            </a:r>
            <a:r>
              <a:rPr lang="hu-HU" sz="2800" smtClean="0">
                <a:solidFill>
                  <a:srgbClr val="FF0000"/>
                </a:solidFill>
              </a:rPr>
              <a:t>nem definiált </a:t>
            </a:r>
            <a:r>
              <a:rPr lang="hu-HU" sz="2800" smtClean="0"/>
              <a:t>tulajdonság egyér-telműen a belsőben megjelölt formázás szerintiek alapján lesz érvényes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618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4/d</a:t>
            </a:r>
            <a:r>
              <a:rPr lang="hu-HU" dirty="0" smtClean="0"/>
              <a:t>. </a:t>
            </a:r>
            <a:r>
              <a:rPr lang="hu-HU" dirty="0" err="1" smtClean="0"/>
              <a:t>Inline</a:t>
            </a:r>
            <a:r>
              <a:rPr lang="hu-HU" dirty="0" smtClean="0"/>
              <a:t> </a:t>
            </a:r>
            <a:r>
              <a:rPr lang="hu-HU" dirty="0" err="1" smtClean="0"/>
              <a:t>Stylesheet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704856" cy="53732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mtClean="0"/>
              <a:t>Csak speciális esetekben ajánlott</a:t>
            </a:r>
            <a:br>
              <a:rPr lang="hu-HU" smtClean="0"/>
            </a:br>
            <a:r>
              <a:rPr lang="hu-HU" b="1" i="1" smtClean="0">
                <a:solidFill>
                  <a:schemeClr val="accent6">
                    <a:lumMod val="75000"/>
                  </a:schemeClr>
                </a:solidFill>
              </a:rPr>
              <a:t>egy HTML-címke STYLE jellemzőjének értékével </a:t>
            </a:r>
            <a:r>
              <a:rPr lang="hu-HU" smtClean="0"/>
              <a:t>definiálni az adott címkére vonatkozó megjelenítést (MEDIA jellemző).</a:t>
            </a:r>
          </a:p>
          <a:p>
            <a:pPr marL="355600" indent="0">
              <a:spcBef>
                <a:spcPts val="2400"/>
              </a:spcBef>
              <a:buNone/>
              <a:tabLst>
                <a:tab pos="1968500" algn="l"/>
              </a:tabLst>
            </a:pPr>
            <a:r>
              <a:rPr lang="hu-HU" sz="3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&lt;P STYLE="… CSS-kódok …"&gt;</a:t>
            </a:r>
            <a:endParaRPr lang="hu-HU" sz="3200" b="1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355600" indent="0">
              <a:spcBef>
                <a:spcPts val="0"/>
              </a:spcBef>
              <a:buNone/>
              <a:tabLst>
                <a:tab pos="812800" algn="l"/>
                <a:tab pos="1968500" algn="l"/>
              </a:tabLst>
            </a:pPr>
            <a:r>
              <a:rPr lang="hu-HU" sz="32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hu-HU" sz="2800" b="1" i="1" smtClean="0"/>
              <a:t>a bekezdés szövege</a:t>
            </a:r>
            <a:endParaRPr lang="hu-HU" sz="3200" b="1" i="1"/>
          </a:p>
          <a:p>
            <a:pPr marL="355600" indent="0">
              <a:spcBef>
                <a:spcPts val="0"/>
              </a:spcBef>
              <a:spcAft>
                <a:spcPts val="1200"/>
              </a:spcAft>
              <a:buNone/>
              <a:tabLst>
                <a:tab pos="1968500" algn="l"/>
              </a:tabLst>
            </a:pPr>
            <a:r>
              <a:rPr lang="hu-HU" sz="32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&lt;/P&gt;</a:t>
            </a:r>
          </a:p>
          <a:p>
            <a:pPr marL="0" indent="0" algn="ctr">
              <a:spcBef>
                <a:spcPts val="600"/>
              </a:spcBef>
              <a:buNone/>
            </a:pPr>
            <a:r>
              <a:rPr lang="hu-HU" sz="2600" i="1" smtClean="0"/>
              <a:t>Ez a formázás lényegében visszatérést jelent </a:t>
            </a:r>
            <a:br>
              <a:rPr lang="hu-HU" sz="2600" i="1" smtClean="0"/>
            </a:br>
            <a:r>
              <a:rPr lang="hu-HU" sz="2600" i="1" smtClean="0"/>
              <a:t>a HTML és a CSS szétválasztása előtti állapot irányába!</a:t>
            </a:r>
            <a:endParaRPr lang="hu-HU" sz="2600" i="1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566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</a:t>
            </a:r>
            <a:r>
              <a:rPr lang="hu-HU" dirty="0" smtClean="0"/>
              <a:t>. </a:t>
            </a:r>
            <a:r>
              <a:rPr lang="hu-HU" dirty="0" smtClean="0"/>
              <a:t>Kimeneti eszköz definiálása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704856" cy="5373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3200" smtClean="0"/>
              <a:t>Lehetséges a </a:t>
            </a:r>
            <a:r>
              <a:rPr lang="hu-HU" sz="3200" b="1" i="1" smtClean="0">
                <a:solidFill>
                  <a:schemeClr val="accent6">
                    <a:lumMod val="75000"/>
                  </a:schemeClr>
                </a:solidFill>
              </a:rPr>
              <a:t>különböző kimeneti</a:t>
            </a:r>
            <a:br>
              <a:rPr lang="hu-HU" sz="3200" b="1" i="1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hu-HU" sz="3200" b="1" i="1" smtClean="0">
                <a:solidFill>
                  <a:schemeClr val="accent6">
                    <a:lumMod val="75000"/>
                  </a:schemeClr>
                </a:solidFill>
              </a:rPr>
              <a:t>eszközökhez rendelt, egymástól eltérő stílusok </a:t>
            </a:r>
            <a:r>
              <a:rPr lang="hu-HU" sz="3200" smtClean="0"/>
              <a:t>meghatározása a </a:t>
            </a:r>
            <a:r>
              <a:rPr lang="hu-HU" sz="3200" b="1" smtClean="0">
                <a:solidFill>
                  <a:srgbClr val="FF0000"/>
                </a:solidFill>
              </a:rPr>
              <a:t>media</a:t>
            </a:r>
            <a:r>
              <a:rPr lang="hu-HU" sz="3200" smtClean="0"/>
              <a:t> jellemző értékének megadásával:</a:t>
            </a:r>
          </a:p>
          <a:p>
            <a:pPr indent="-254000">
              <a:spcBef>
                <a:spcPts val="0"/>
              </a:spcBef>
            </a:pPr>
            <a:r>
              <a:rPr lang="hu-HU" b="1" smtClean="0"/>
              <a:t>all</a:t>
            </a:r>
            <a:r>
              <a:rPr lang="hu-HU" smtClean="0"/>
              <a:t> = mindegyik eszközhöz</a:t>
            </a:r>
          </a:p>
          <a:p>
            <a:pPr indent="-254000">
              <a:spcBef>
                <a:spcPts val="0"/>
              </a:spcBef>
            </a:pPr>
            <a:r>
              <a:rPr lang="hu-HU" b="1" smtClean="0"/>
              <a:t>screen</a:t>
            </a:r>
            <a:r>
              <a:rPr lang="hu-HU" smtClean="0"/>
              <a:t> = képernyőhöz</a:t>
            </a:r>
          </a:p>
          <a:p>
            <a:pPr indent="-254000">
              <a:spcBef>
                <a:spcPts val="0"/>
              </a:spcBef>
            </a:pPr>
            <a:r>
              <a:rPr lang="hu-HU" b="1" smtClean="0"/>
              <a:t>print</a:t>
            </a:r>
            <a:r>
              <a:rPr lang="hu-HU" smtClean="0"/>
              <a:t> = nyomtatáshoz</a:t>
            </a:r>
          </a:p>
          <a:p>
            <a:pPr indent="-254000">
              <a:spcBef>
                <a:spcPts val="0"/>
              </a:spcBef>
            </a:pPr>
            <a:r>
              <a:rPr lang="hu-HU" b="1" smtClean="0"/>
              <a:t>handheld</a:t>
            </a:r>
            <a:r>
              <a:rPr lang="hu-HU" smtClean="0"/>
              <a:t> = kézi eszközökhöz</a:t>
            </a:r>
          </a:p>
          <a:p>
            <a:pPr indent="-254000">
              <a:spcBef>
                <a:spcPts val="0"/>
              </a:spcBef>
            </a:pPr>
            <a:r>
              <a:rPr lang="hu-HU" b="1" smtClean="0"/>
              <a:t>projection</a:t>
            </a:r>
            <a:r>
              <a:rPr lang="hu-HU" smtClean="0"/>
              <a:t> = kivetítőkhöz</a:t>
            </a:r>
          </a:p>
          <a:p>
            <a:pPr marL="88900" indent="0" algn="ctr">
              <a:spcBef>
                <a:spcPts val="1200"/>
              </a:spcBef>
              <a:buNone/>
            </a:pPr>
            <a:r>
              <a:rPr lang="hu-HU" sz="2600" i="1" smtClean="0"/>
              <a:t>Az egyes típusokon belül továbbpontosíthatók</a:t>
            </a:r>
            <a:br>
              <a:rPr lang="hu-HU" sz="2600" i="1" smtClean="0"/>
            </a:br>
            <a:r>
              <a:rPr lang="hu-HU" sz="2600" i="1" smtClean="0"/>
              <a:t>az egyes paraméterek!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346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i="1" smtClean="0"/>
              <a:t>példa - kimeneti eszköz def</a:t>
            </a:r>
            <a:endParaRPr lang="hu-HU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704856" cy="537321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hu-HU" sz="3200" smtClean="0"/>
              <a:t>Példák:</a:t>
            </a:r>
          </a:p>
          <a:p>
            <a:pPr marL="0" indent="0">
              <a:buNone/>
              <a:tabLst>
                <a:tab pos="1257300" algn="l"/>
                <a:tab pos="2603500" algn="l"/>
                <a:tab pos="2959100" algn="l"/>
                <a:tab pos="4305300" algn="l"/>
              </a:tabLst>
            </a:pP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	rel="stylesheet"	type="text/css"</a:t>
            </a:r>
            <a:b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href="….css"</a:t>
            </a:r>
            <a:b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media="screen and</a:t>
            </a:r>
            <a:b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(min-width: 1100px)</a:t>
            </a:r>
            <a:b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and</a:t>
            </a:r>
            <a:b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(max-width: 1300px"&gt;</a:t>
            </a:r>
          </a:p>
          <a:p>
            <a:pPr marL="0" indent="0">
              <a:buNone/>
              <a:tabLst>
                <a:tab pos="1257300" algn="l"/>
                <a:tab pos="2603500" algn="l"/>
                <a:tab pos="2959100" algn="l"/>
                <a:tab pos="4305300" algn="l"/>
              </a:tabLst>
            </a:pPr>
            <a:endParaRPr lang="hu-HU" sz="1600" b="1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1257300" algn="l"/>
                <a:tab pos="2603500" algn="l"/>
                <a:tab pos="2959100" algn="l"/>
                <a:tab pos="4305300" algn="l"/>
              </a:tabLst>
            </a:pP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@import url(….css) print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703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</a:t>
            </a:r>
            <a:r>
              <a:rPr lang="hu-HU" dirty="0" smtClean="0"/>
              <a:t>. </a:t>
            </a:r>
            <a:r>
              <a:rPr lang="hu-HU" dirty="0" smtClean="0"/>
              <a:t>A CSS-rangsor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704856" cy="537321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3000"/>
              </a:spcAft>
              <a:buNone/>
            </a:pPr>
            <a:r>
              <a:rPr lang="hu-HU" b="1" smtClean="0"/>
              <a:t>CSS = </a:t>
            </a:r>
            <a:r>
              <a:rPr lang="hu-HU" b="1" smtClean="0">
                <a:solidFill>
                  <a:srgbClr val="FF0000"/>
                </a:solidFill>
              </a:rPr>
              <a:t>Cascading</a:t>
            </a:r>
            <a:r>
              <a:rPr lang="hu-HU" b="1" smtClean="0"/>
              <a:t> Style Sheets</a:t>
            </a:r>
            <a:r>
              <a:rPr lang="hu-HU" smtClean="0"/>
              <a:t/>
            </a:r>
            <a:br>
              <a:rPr lang="hu-HU" smtClean="0"/>
            </a:br>
            <a:r>
              <a:rPr lang="hu-HU" b="1" i="1" smtClean="0"/>
              <a:t>cascading</a:t>
            </a:r>
            <a:r>
              <a:rPr lang="hu-HU" smtClean="0"/>
              <a:t> = lépcsőzetes / rangsorolt / egymásba ágyazott / egymásra épülő</a:t>
            </a:r>
          </a:p>
          <a:p>
            <a:pPr marL="0" indent="0" algn="ctr">
              <a:spcBef>
                <a:spcPts val="0"/>
              </a:spcBef>
              <a:spcAft>
                <a:spcPts val="2400"/>
              </a:spcAft>
              <a:buNone/>
            </a:pPr>
            <a:r>
              <a:rPr lang="hu-HU" i="1" smtClean="0">
                <a:solidFill>
                  <a:srgbClr val="FF0000"/>
                </a:solidFill>
              </a:rPr>
              <a:t>A név utal a stílusok rangsorolt egymásra rétegződésére</a:t>
            </a:r>
            <a:r>
              <a:rPr lang="hu-HU" i="1" smtClean="0"/>
              <a:t>, ill. </a:t>
            </a:r>
            <a:r>
              <a:rPr lang="hu-HU" i="1" smtClean="0">
                <a:solidFill>
                  <a:srgbClr val="FF0000"/>
                </a:solidFill>
              </a:rPr>
              <a:t>egymásba ágyazódására </a:t>
            </a:r>
            <a:r>
              <a:rPr lang="hu-HU" i="1" smtClean="0"/>
              <a:t>és a stílusok közötti esetleges </a:t>
            </a:r>
            <a:r>
              <a:rPr lang="hu-HU" i="1" smtClean="0">
                <a:solidFill>
                  <a:srgbClr val="FF0000"/>
                </a:solidFill>
              </a:rPr>
              <a:t>ütközések feloldásának módjaira</a:t>
            </a:r>
            <a:r>
              <a:rPr lang="hu-HU" i="1" smtClean="0"/>
              <a:t>.</a:t>
            </a:r>
          </a:p>
          <a:p>
            <a:pPr marL="0" indent="0" algn="ctr">
              <a:spcBef>
                <a:spcPts val="0"/>
              </a:spcBef>
              <a:spcAft>
                <a:spcPts val="2400"/>
              </a:spcAft>
              <a:buNone/>
            </a:pPr>
            <a:r>
              <a:rPr lang="hu-HU" smtClean="0"/>
              <a:t>A weboldal elemeire ugyanis általában több stílusmeghatározás egyidejűleg vonatkozik!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171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Bevezetés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632848" cy="518457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hu-HU" sz="3300" u="sng" smtClean="0"/>
              <a:t>CSS előtt</a:t>
            </a:r>
            <a:r>
              <a:rPr lang="hu-HU" sz="3300" smtClean="0"/>
              <a:t>:</a:t>
            </a:r>
          </a:p>
          <a:p>
            <a:pPr>
              <a:spcBef>
                <a:spcPts val="1800"/>
              </a:spcBef>
            </a:pPr>
            <a:r>
              <a:rPr lang="hu-HU" sz="2800" smtClean="0"/>
              <a:t>a HTML-dokumentumok csaknem </a:t>
            </a:r>
            <a:r>
              <a:rPr lang="hu-HU" sz="2800" b="1" smtClean="0">
                <a:solidFill>
                  <a:srgbClr val="FF0000"/>
                </a:solidFill>
              </a:rPr>
              <a:t>minden megjelenítéshez kapcsolódó része a HTML-kódon belül</a:t>
            </a:r>
            <a:r>
              <a:rPr lang="hu-HU" sz="2800" smtClean="0"/>
              <a:t> volt</a:t>
            </a:r>
          </a:p>
          <a:p>
            <a:pPr>
              <a:spcBef>
                <a:spcPts val="1800"/>
              </a:spcBef>
            </a:pPr>
            <a:r>
              <a:rPr lang="hu-HU" sz="2800" smtClean="0"/>
              <a:t>a HTML-dokumentumok </a:t>
            </a:r>
            <a:r>
              <a:rPr lang="hu-HU" sz="2800" b="1" smtClean="0">
                <a:solidFill>
                  <a:srgbClr val="FF0000"/>
                </a:solidFill>
              </a:rPr>
              <a:t>bonyolultak lettek és áttekinthetetlenekké váltak</a:t>
            </a:r>
          </a:p>
          <a:p>
            <a:pPr>
              <a:spcBef>
                <a:spcPts val="1800"/>
              </a:spcBef>
            </a:pPr>
            <a:r>
              <a:rPr lang="hu-HU" sz="2800" smtClean="0"/>
              <a:t>folyamatosan </a:t>
            </a:r>
            <a:r>
              <a:rPr lang="hu-HU" sz="2800" b="1" smtClean="0">
                <a:solidFill>
                  <a:srgbClr val="FF0000"/>
                </a:solidFill>
              </a:rPr>
              <a:t>új kimeneti eszközök </a:t>
            </a:r>
            <a:r>
              <a:rPr lang="hu-HU" sz="2800" smtClean="0"/>
              <a:t>jelentek meg</a:t>
            </a:r>
          </a:p>
          <a:p>
            <a:pPr>
              <a:spcBef>
                <a:spcPts val="1800"/>
              </a:spcBef>
            </a:pPr>
            <a:r>
              <a:rPr lang="hu-HU" sz="2800" smtClean="0"/>
              <a:t>megváltozott munkaképességű emberek támogatása problémás volt</a:t>
            </a:r>
          </a:p>
          <a:p>
            <a:pPr marL="0" indent="0">
              <a:spcAft>
                <a:spcPts val="1200"/>
              </a:spcAft>
              <a:buNone/>
            </a:pPr>
            <a:endParaRPr lang="hu-HU" sz="280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953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</a:t>
            </a:r>
            <a:r>
              <a:rPr lang="hu-HU" dirty="0" smtClean="0"/>
              <a:t>. </a:t>
            </a:r>
            <a:r>
              <a:rPr lang="hu-HU" dirty="0" smtClean="0"/>
              <a:t>A CSS-rangsor (folyt)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704856" cy="537321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3000"/>
              </a:spcAft>
              <a:buNone/>
            </a:pPr>
            <a:r>
              <a:rPr lang="hu-HU" sz="3200" b="1" smtClean="0">
                <a:solidFill>
                  <a:srgbClr val="FF0000"/>
                </a:solidFill>
              </a:rPr>
              <a:t>Rangsor:</a:t>
            </a:r>
            <a:r>
              <a:rPr lang="hu-HU" sz="3200" smtClean="0"/>
              <a:t/>
            </a:r>
            <a:br>
              <a:rPr lang="hu-HU" sz="3200" smtClean="0"/>
            </a:br>
            <a:r>
              <a:rPr lang="hu-HU" sz="3200" smtClean="0"/>
              <a:t>minél közelebb van egy stílusmegadás</a:t>
            </a:r>
            <a:br>
              <a:rPr lang="hu-HU" sz="3200" smtClean="0"/>
            </a:br>
            <a:r>
              <a:rPr lang="hu-HU" sz="3200" smtClean="0"/>
              <a:t>a formázandó elemhez,</a:t>
            </a:r>
            <a:br>
              <a:rPr lang="hu-HU" sz="3200" smtClean="0"/>
            </a:br>
            <a:r>
              <a:rPr lang="hu-HU" sz="3200" smtClean="0"/>
              <a:t>annál nagyobb a hatása van</a:t>
            </a:r>
            <a:br>
              <a:rPr lang="hu-HU" sz="3200" smtClean="0"/>
            </a:br>
            <a:r>
              <a:rPr lang="hu-HU" sz="3200" smtClean="0"/>
              <a:t>az adott elem megjelenésére,</a:t>
            </a:r>
            <a:br>
              <a:rPr lang="hu-HU" sz="3200" smtClean="0"/>
            </a:br>
            <a:r>
              <a:rPr lang="hu-HU" sz="3200" smtClean="0"/>
              <a:t>tehát annál feljebb van a rangsorban,</a:t>
            </a:r>
            <a:br>
              <a:rPr lang="hu-HU" sz="3200" smtClean="0"/>
            </a:br>
            <a:r>
              <a:rPr lang="hu-HU" sz="3200" smtClean="0"/>
              <a:t>azaz felülírja az elemtől távolabbi,</a:t>
            </a:r>
            <a:br>
              <a:rPr lang="hu-HU" sz="3200" smtClean="0"/>
            </a:br>
            <a:r>
              <a:rPr lang="hu-HU" sz="3200" smtClean="0"/>
              <a:t>tehát a rangsorban alatta lévő stílusokat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20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1939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</a:t>
            </a:r>
            <a:r>
              <a:rPr lang="hu-HU" dirty="0" smtClean="0"/>
              <a:t>. </a:t>
            </a:r>
            <a:r>
              <a:rPr lang="hu-HU" dirty="0" smtClean="0"/>
              <a:t>CSS-rangsor (folyt)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508104" y="1484782"/>
            <a:ext cx="3528392" cy="537321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endParaRPr lang="hu-HU" i="1" smtClean="0"/>
          </a:p>
          <a:p>
            <a:pPr marL="0" indent="0" algn="ctr">
              <a:spcBef>
                <a:spcPts val="0"/>
              </a:spcBef>
              <a:buNone/>
            </a:pPr>
            <a:r>
              <a:rPr lang="hu-HU" i="1" smtClean="0"/>
              <a:t>Melyik stílus</a:t>
            </a:r>
            <a:br>
              <a:rPr lang="hu-HU" i="1" smtClean="0"/>
            </a:br>
            <a:r>
              <a:rPr lang="hu-HU" i="1" smtClean="0"/>
              <a:t>fog érvényesülni,</a:t>
            </a:r>
            <a:br>
              <a:rPr lang="hu-HU" i="1" smtClean="0"/>
            </a:br>
            <a:r>
              <a:rPr lang="hu-HU" i="1" smtClean="0"/>
              <a:t>ha több stílust is definiálunk ugyanahhoz</a:t>
            </a:r>
            <a:br>
              <a:rPr lang="hu-HU" i="1" smtClean="0"/>
            </a:br>
            <a:r>
              <a:rPr lang="hu-HU" i="1" smtClean="0"/>
              <a:t>a HTML-elemhez?</a:t>
            </a:r>
          </a:p>
          <a:p>
            <a:pPr marL="0" indent="0" algn="ctr">
              <a:buNone/>
            </a:pPr>
            <a:endParaRPr lang="hu-HU" i="1"/>
          </a:p>
          <a:p>
            <a:pPr marL="0" indent="0" algn="ctr">
              <a:buNone/>
            </a:pPr>
            <a:r>
              <a:rPr lang="hu-HU" b="1" smtClean="0">
                <a:solidFill>
                  <a:srgbClr val="FF0000"/>
                </a:solidFill>
              </a:rPr>
              <a:t>Életbe lép a</a:t>
            </a:r>
            <a:br>
              <a:rPr lang="hu-HU" b="1" smtClean="0">
                <a:solidFill>
                  <a:srgbClr val="FF0000"/>
                </a:solidFill>
              </a:rPr>
            </a:br>
            <a:r>
              <a:rPr lang="hu-HU" b="1" smtClean="0">
                <a:solidFill>
                  <a:srgbClr val="FF0000"/>
                </a:solidFill>
              </a:rPr>
              <a:t>CSS-rangsor!</a:t>
            </a:r>
            <a:endParaRPr lang="hu-HU" b="1">
              <a:solidFill>
                <a:srgbClr val="FF0000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21</a:t>
            </a:fld>
            <a:endParaRPr lang="hu-HU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017849938"/>
              </p:ext>
            </p:extLst>
          </p:nvPr>
        </p:nvGraphicFramePr>
        <p:xfrm>
          <a:off x="1403648" y="1412776"/>
          <a:ext cx="3960440" cy="5344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5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</a:t>
            </a:r>
            <a:r>
              <a:rPr lang="hu-HU" dirty="0" smtClean="0"/>
              <a:t>. </a:t>
            </a:r>
            <a:r>
              <a:rPr lang="hu-HU" dirty="0" smtClean="0"/>
              <a:t>A CSS-rangsor (folyt)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704856" cy="158417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hu-HU" sz="3200" b="1" dirty="0" smtClean="0">
                <a:solidFill>
                  <a:srgbClr val="FF0000"/>
                </a:solidFill>
              </a:rPr>
              <a:t>Dokumentumfa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dirty="0" smtClean="0"/>
              <a:t>a weboldalon elhelyezett  HTML-elemek hierarchikus szerkezetű ábrázolása</a:t>
            </a:r>
            <a:endParaRPr lang="hu-HU" sz="2400" i="1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22</a:t>
            </a:fld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/>
          <a:srcRect l="11023" t="33924" r="75006" b="41392"/>
          <a:stretch/>
        </p:blipFill>
        <p:spPr bwMode="auto">
          <a:xfrm>
            <a:off x="1940946" y="3068960"/>
            <a:ext cx="6486243" cy="3683166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2035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</a:t>
            </a:r>
            <a:r>
              <a:rPr lang="hu-HU" dirty="0" smtClean="0"/>
              <a:t>. </a:t>
            </a:r>
            <a:r>
              <a:rPr lang="hu-HU" dirty="0" smtClean="0"/>
              <a:t>A CSS-rangsor (folyt)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704856" cy="1152129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hu-HU" sz="3200" b="1" dirty="0" smtClean="0"/>
              <a:t>A d</a:t>
            </a:r>
            <a:r>
              <a:rPr lang="hu-HU" sz="3200" b="1" dirty="0" smtClean="0"/>
              <a:t>okumentumfában alkalmazott elnevezések</a:t>
            </a:r>
            <a:endParaRPr lang="hu-HU" sz="2400" i="1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23</a:t>
            </a:fld>
            <a:endParaRPr lang="hu-HU" dirty="0"/>
          </a:p>
        </p:txBody>
      </p:sp>
      <p:pic>
        <p:nvPicPr>
          <p:cNvPr id="1026" name="Kép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" t="19449" r="43544" b="34335"/>
          <a:stretch>
            <a:fillRect/>
          </a:stretch>
        </p:blipFill>
        <p:spPr bwMode="auto">
          <a:xfrm>
            <a:off x="1331640" y="2636911"/>
            <a:ext cx="7668000" cy="373144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1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</a:t>
            </a:r>
            <a:r>
              <a:rPr lang="hu-HU" dirty="0" smtClean="0"/>
              <a:t>. </a:t>
            </a:r>
            <a:r>
              <a:rPr lang="hu-HU" dirty="0" smtClean="0"/>
              <a:t>A CSS-rangsor (folyt)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704856" cy="537321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3000"/>
              </a:spcAft>
              <a:buNone/>
            </a:pPr>
            <a:r>
              <a:rPr lang="hu-HU" sz="3200" b="1" dirty="0" smtClean="0">
                <a:solidFill>
                  <a:srgbClr val="FF0000"/>
                </a:solidFill>
              </a:rPr>
              <a:t>Öröklés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dirty="0" smtClean="0"/>
              <a:t>ha egy elem az elrendezési struktúrában őt megelőző másik elembe </a:t>
            </a:r>
            <a:r>
              <a:rPr lang="hu-HU" sz="3200" dirty="0" err="1" smtClean="0"/>
              <a:t>ágyazódik</a:t>
            </a:r>
            <a:r>
              <a:rPr lang="hu-HU" sz="3200" dirty="0" smtClean="0"/>
              <a:t> be, akkor a megelőző elem a hierarchiában felette áll és örökíti (</a:t>
            </a:r>
            <a:r>
              <a:rPr lang="hu-HU" sz="3200" dirty="0" err="1" smtClean="0"/>
              <a:t>inherit</a:t>
            </a:r>
            <a:r>
              <a:rPr lang="hu-HU" sz="3200" dirty="0" smtClean="0"/>
              <a:t>) a stílusát a hierarchiában alatta álló eleme</a:t>
            </a:r>
            <a:br>
              <a:rPr lang="hu-HU" sz="3200" dirty="0" smtClean="0"/>
            </a:br>
            <a:r>
              <a:rPr lang="hu-HU" sz="3200" dirty="0" smtClean="0"/>
              <a:t>(feltéve, hogy arra nincs megadva</a:t>
            </a:r>
            <a:br>
              <a:rPr lang="hu-HU" sz="3200" dirty="0" smtClean="0"/>
            </a:br>
            <a:r>
              <a:rPr lang="hu-HU" sz="3200" dirty="0" smtClean="0"/>
              <a:t>külön stílus)</a:t>
            </a:r>
          </a:p>
          <a:p>
            <a:pPr marL="0" indent="0" algn="ctr">
              <a:spcBef>
                <a:spcPts val="0"/>
              </a:spcBef>
              <a:spcAft>
                <a:spcPts val="3000"/>
              </a:spcAft>
              <a:buNone/>
            </a:pPr>
            <a:r>
              <a:rPr lang="hu-HU" sz="2400" i="1" dirty="0" smtClean="0"/>
              <a:t>pl. a body örökíti tulajdonságait a teljes tartalomnak,</a:t>
            </a:r>
            <a:br>
              <a:rPr lang="hu-HU" sz="2400" i="1" dirty="0" smtClean="0"/>
            </a:br>
            <a:r>
              <a:rPr lang="hu-HU" sz="2400" i="1" dirty="0" smtClean="0"/>
              <a:t>a testvérek viszont nem örökölnek egymástól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24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310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</a:t>
            </a:r>
            <a:r>
              <a:rPr lang="hu-HU" dirty="0" smtClean="0"/>
              <a:t>. </a:t>
            </a:r>
            <a:r>
              <a:rPr lang="hu-HU" dirty="0" smtClean="0"/>
              <a:t>A CSS-rangsor (folyt)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704856" cy="537321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3000"/>
              </a:spcAft>
              <a:buNone/>
            </a:pPr>
            <a:r>
              <a:rPr lang="hu-HU" sz="3200" b="1" dirty="0" smtClean="0">
                <a:solidFill>
                  <a:srgbClr val="FF0000"/>
                </a:solidFill>
              </a:rPr>
              <a:t>Szűkítés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dirty="0" smtClean="0"/>
              <a:t>a szűkebb (pontosabb) kijelölők</a:t>
            </a:r>
            <a:br>
              <a:rPr lang="hu-HU" sz="3200" dirty="0" smtClean="0"/>
            </a:br>
            <a:r>
              <a:rPr lang="hu-HU" sz="3200" dirty="0" smtClean="0"/>
              <a:t>felülbírálják az általánosabb kijelölőket</a:t>
            </a:r>
          </a:p>
          <a:p>
            <a:pPr marL="0" indent="0" algn="ctr">
              <a:spcBef>
                <a:spcPts val="0"/>
              </a:spcBef>
              <a:spcAft>
                <a:spcPts val="3000"/>
              </a:spcAft>
              <a:buNone/>
            </a:pPr>
            <a:r>
              <a:rPr lang="hu-HU" sz="2600" i="1" dirty="0" smtClean="0"/>
              <a:t>pl. az osztály és azonosító kijelölőknek</a:t>
            </a:r>
            <a:br>
              <a:rPr lang="hu-HU" sz="2600" i="1" dirty="0" smtClean="0"/>
            </a:br>
            <a:r>
              <a:rPr lang="hu-HU" sz="2600" i="1" dirty="0" smtClean="0"/>
              <a:t>mindig nagyobb a súlyuk az elemkijelölőknél,</a:t>
            </a:r>
            <a:br>
              <a:rPr lang="hu-HU" sz="2600" i="1" dirty="0" smtClean="0"/>
            </a:br>
            <a:r>
              <a:rPr lang="hu-HU" sz="2600" i="1" dirty="0" smtClean="0"/>
              <a:t>tehát felülírják</a:t>
            </a:r>
            <a:br>
              <a:rPr lang="hu-HU" sz="2600" i="1" dirty="0" smtClean="0"/>
            </a:br>
            <a:r>
              <a:rPr lang="hu-HU" sz="2600" i="1" dirty="0" smtClean="0"/>
              <a:t>az elemkijelölőkben</a:t>
            </a:r>
            <a:br>
              <a:rPr lang="hu-HU" sz="2600" i="1" dirty="0" smtClean="0"/>
            </a:br>
            <a:r>
              <a:rPr lang="hu-HU" sz="2600" i="1" dirty="0" smtClean="0"/>
              <a:t>meghatározott tulajdonságokat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25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747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</a:t>
            </a:r>
            <a:r>
              <a:rPr lang="hu-HU" dirty="0" smtClean="0"/>
              <a:t>. </a:t>
            </a:r>
            <a:r>
              <a:rPr lang="hu-HU" dirty="0" smtClean="0"/>
              <a:t>CSS-nyelvtan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3"/>
            <a:ext cx="7632848" cy="33037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hu-HU" sz="3200" i="1" smtClean="0"/>
              <a:t>Honnan tudja a böngésző, hogy</a:t>
            </a:r>
            <a:br>
              <a:rPr lang="hu-HU" sz="3200" i="1" smtClean="0"/>
            </a:br>
            <a:r>
              <a:rPr lang="hu-HU" sz="3200" i="1" smtClean="0"/>
              <a:t>a weboldal melyik elemére  és</a:t>
            </a:r>
            <a:br>
              <a:rPr lang="hu-HU" sz="3200" i="1" smtClean="0"/>
            </a:br>
            <a:r>
              <a:rPr lang="hu-HU" sz="3200" i="1" smtClean="0"/>
              <a:t>milyen formázás vonatkozik?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hu-HU" sz="2800" smtClean="0"/>
              <a:t>A stílusokat </a:t>
            </a:r>
            <a:r>
              <a:rPr lang="hu-HU" sz="2800" b="1" smtClean="0">
                <a:solidFill>
                  <a:srgbClr val="FF0000"/>
                </a:solidFill>
              </a:rPr>
              <a:t>kijelölőkkel</a:t>
            </a:r>
            <a:r>
              <a:rPr lang="hu-HU" sz="2800" smtClean="0"/>
              <a:t> (kiválasztókkal, szelektorokkal) és </a:t>
            </a:r>
            <a:r>
              <a:rPr lang="hu-HU" sz="2800" b="1" smtClean="0">
                <a:solidFill>
                  <a:srgbClr val="FF0000"/>
                </a:solidFill>
              </a:rPr>
              <a:t>meghatározásokkal</a:t>
            </a:r>
            <a:r>
              <a:rPr lang="hu-HU" sz="2800" smtClean="0"/>
              <a:t/>
            </a:r>
            <a:br>
              <a:rPr lang="hu-HU" sz="2800" smtClean="0"/>
            </a:br>
            <a:r>
              <a:rPr lang="hu-HU" sz="2800" smtClean="0"/>
              <a:t>lehet megadni: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26</a:t>
            </a:fld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/>
          <a:srcRect l="16886" t="72482" r="40646" b="10252"/>
          <a:stretch/>
        </p:blipFill>
        <p:spPr bwMode="auto">
          <a:xfrm>
            <a:off x="1475656" y="4725144"/>
            <a:ext cx="7451466" cy="17023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0218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</a:t>
            </a:r>
            <a:r>
              <a:rPr lang="hu-HU" dirty="0" smtClean="0"/>
              <a:t>. </a:t>
            </a:r>
            <a:r>
              <a:rPr lang="hu-HU" dirty="0" smtClean="0"/>
              <a:t>CSS-nyelvtan (folyt)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97665" y="1412776"/>
            <a:ext cx="7632848" cy="100811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800" b="1" i="1" smtClean="0">
                <a:solidFill>
                  <a:srgbClr val="FF0000"/>
                </a:solidFill>
              </a:rPr>
              <a:t>selector</a:t>
            </a:r>
            <a:r>
              <a:rPr lang="hu-HU" sz="2800" i="1" smtClean="0"/>
              <a:t> </a:t>
            </a:r>
            <a:r>
              <a:rPr lang="hu-HU" sz="2800" smtClean="0"/>
              <a:t>= megadja, hogy a formázási utasítás a HTML melyik elemére hat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27</a:t>
            </a:fld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/>
          <a:srcRect l="16886" t="72482" r="40646" b="10252"/>
          <a:stretch/>
        </p:blipFill>
        <p:spPr bwMode="auto">
          <a:xfrm>
            <a:off x="1480096" y="2556030"/>
            <a:ext cx="7451466" cy="17023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artalom helye 2"/>
          <p:cNvSpPr txBox="1">
            <a:spLocks/>
          </p:cNvSpPr>
          <p:nvPr/>
        </p:nvSpPr>
        <p:spPr>
          <a:xfrm>
            <a:off x="1376705" y="4509120"/>
            <a:ext cx="7632848" cy="223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2800" b="1" i="1" smtClean="0">
                <a:solidFill>
                  <a:srgbClr val="FF0000"/>
                </a:solidFill>
              </a:rPr>
              <a:t>declaration </a:t>
            </a:r>
            <a:r>
              <a:rPr lang="hu-HU" sz="2800" smtClean="0"/>
              <a:t>= megadja, hogy hogyan nézzen ki az elem a weboldalon</a:t>
            </a:r>
          </a:p>
          <a:p>
            <a:pPr marL="444500" lvl="1" indent="-2667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2400" b="1" smtClean="0">
                <a:solidFill>
                  <a:srgbClr val="FF0000"/>
                </a:solidFill>
              </a:rPr>
              <a:t>property</a:t>
            </a:r>
            <a:r>
              <a:rPr lang="hu-HU" sz="2400" smtClean="0"/>
              <a:t> = az elem azon jellemzője, amire a stílus-utasítás vonatkozik</a:t>
            </a:r>
          </a:p>
          <a:p>
            <a:pPr marL="444500" lvl="1" indent="-2667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hu-HU" sz="2400" b="1" smtClean="0">
                <a:solidFill>
                  <a:srgbClr val="FF0000"/>
                </a:solidFill>
              </a:rPr>
              <a:t>value</a:t>
            </a:r>
            <a:r>
              <a:rPr lang="hu-HU" sz="2400" smtClean="0"/>
              <a:t> = az adott jellemző konkrét értéke</a:t>
            </a:r>
          </a:p>
        </p:txBody>
      </p:sp>
    </p:spTree>
    <p:extLst>
      <p:ext uri="{BB962C8B-B14F-4D97-AF65-F5344CB8AC3E}">
        <p14:creationId xmlns:p14="http://schemas.microsoft.com/office/powerpoint/2010/main" val="1916514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</a:t>
            </a:r>
            <a:r>
              <a:rPr lang="hu-HU" dirty="0" smtClean="0"/>
              <a:t>. </a:t>
            </a:r>
            <a:r>
              <a:rPr lang="hu-HU" dirty="0" smtClean="0"/>
              <a:t>CSS-nyelvtan (folyt)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632848" cy="360040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3200" b="1" smtClean="0"/>
              <a:t>Egy stílusmeghatározás</a:t>
            </a:r>
            <a:br>
              <a:rPr lang="hu-HU" sz="3200" b="1" smtClean="0"/>
            </a:br>
            <a:r>
              <a:rPr lang="hu-HU" sz="3200" b="1" smtClean="0"/>
              <a:t>formai szabálya:</a:t>
            </a:r>
          </a:p>
          <a:p>
            <a:pPr marL="533400" indent="0">
              <a:spcBef>
                <a:spcPts val="1800"/>
              </a:spcBef>
              <a:buNone/>
              <a:tabLst>
                <a:tab pos="2159000" algn="l"/>
                <a:tab pos="2514600" algn="l"/>
              </a:tabLst>
            </a:pPr>
            <a:r>
              <a:rPr lang="hu-HU" sz="2800" b="1" smtClean="0">
                <a:solidFill>
                  <a:srgbClr val="FF0000"/>
                </a:solidFill>
              </a:rPr>
              <a:t>kijelölő 	{	tulajdonság-1: érték-1;</a:t>
            </a:r>
            <a:br>
              <a:rPr lang="hu-HU" sz="2800" b="1" smtClean="0">
                <a:solidFill>
                  <a:srgbClr val="FF0000"/>
                </a:solidFill>
              </a:rPr>
            </a:br>
            <a:r>
              <a:rPr lang="hu-HU" sz="2800" b="1" smtClean="0">
                <a:solidFill>
                  <a:srgbClr val="FF0000"/>
                </a:solidFill>
              </a:rPr>
              <a:t>		tulajdonság-2: érték-2;</a:t>
            </a:r>
            <a:br>
              <a:rPr lang="hu-HU" sz="2800" b="1" smtClean="0">
                <a:solidFill>
                  <a:srgbClr val="FF0000"/>
                </a:solidFill>
              </a:rPr>
            </a:br>
            <a:r>
              <a:rPr lang="hu-HU" sz="2800" b="1" smtClean="0">
                <a:solidFill>
                  <a:srgbClr val="FF0000"/>
                </a:solidFill>
              </a:rPr>
              <a:t>		…;</a:t>
            </a:r>
            <a:br>
              <a:rPr lang="hu-HU" sz="2800" b="1" smtClean="0">
                <a:solidFill>
                  <a:srgbClr val="FF0000"/>
                </a:solidFill>
              </a:rPr>
            </a:br>
            <a:r>
              <a:rPr lang="hu-HU" sz="2800" b="1" smtClean="0">
                <a:solidFill>
                  <a:srgbClr val="FF0000"/>
                </a:solidFill>
              </a:rPr>
              <a:t>		tulajdonság-x: érték-x;	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28</a:t>
            </a:fld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/>
          <a:srcRect l="16886" t="72482" r="40646" b="10252"/>
          <a:stretch/>
        </p:blipFill>
        <p:spPr bwMode="auto">
          <a:xfrm>
            <a:off x="2123728" y="5301208"/>
            <a:ext cx="6120680" cy="13982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7296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</a:t>
            </a:r>
            <a:r>
              <a:rPr lang="hu-HU" dirty="0" smtClean="0"/>
              <a:t>. </a:t>
            </a:r>
            <a:r>
              <a:rPr lang="hu-HU" dirty="0" smtClean="0"/>
              <a:t>CSS-nyelvtan (folyt)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704856" cy="5256585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hu-HU" sz="3200" b="1" smtClean="0">
                <a:solidFill>
                  <a:srgbClr val="FF0000"/>
                </a:solidFill>
              </a:rPr>
              <a:t>Egyes tulajdonságoknál összevontan is megadhatók az értékek</a:t>
            </a:r>
            <a:r>
              <a:rPr lang="hu-HU" sz="3200" smtClean="0"/>
              <a:t>: ekkor csak</a:t>
            </a:r>
            <a:br>
              <a:rPr lang="hu-HU" sz="3200" smtClean="0"/>
            </a:br>
            <a:r>
              <a:rPr lang="hu-HU" sz="3200" smtClean="0"/>
              <a:t>a gyűjtőtulajdonságot adjuk meg és hozzá soroljuk fel az értékeket.</a:t>
            </a:r>
          </a:p>
          <a:p>
            <a:pPr marL="0" indent="0">
              <a:spcBef>
                <a:spcPts val="1800"/>
              </a:spcBef>
              <a:buNone/>
              <a:tabLst>
                <a:tab pos="901700" algn="l"/>
                <a:tab pos="1435100" algn="l"/>
              </a:tabLst>
            </a:pPr>
            <a: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{ margin-top: 10px;</a:t>
            </a:r>
            <a:b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margin-right: 20px;</a:t>
            </a:r>
            <a:b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margin-bottom: 10px;</a:t>
            </a:r>
            <a:b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margin-left: 20px; }</a:t>
            </a:r>
          </a:p>
          <a:p>
            <a:pPr marL="0" indent="0">
              <a:spcBef>
                <a:spcPts val="2400"/>
              </a:spcBef>
              <a:buNone/>
              <a:tabLst>
                <a:tab pos="901700" algn="l"/>
                <a:tab pos="1435100" algn="l"/>
              </a:tabLst>
            </a:pPr>
            <a: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{ margin: 10px 20px; }</a:t>
            </a:r>
            <a:endParaRPr lang="hu-HU" sz="2800" b="1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29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5974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Bevezetés (folyt)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184577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hu-HU" sz="3300" u="sng" dirty="0" smtClean="0"/>
              <a:t>Igény</a:t>
            </a:r>
            <a:r>
              <a:rPr lang="hu-HU" sz="3300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hu-HU" sz="2800" dirty="0" smtClean="0"/>
              <a:t>a felszínre került </a:t>
            </a:r>
            <a:r>
              <a:rPr lang="hu-HU" sz="2800" b="1" dirty="0" smtClean="0">
                <a:solidFill>
                  <a:srgbClr val="FF0000"/>
                </a:solidFill>
              </a:rPr>
              <a:t>hiányosságok pótlása</a:t>
            </a:r>
          </a:p>
          <a:p>
            <a:pPr>
              <a:spcBef>
                <a:spcPts val="1800"/>
              </a:spcBef>
            </a:pPr>
            <a:r>
              <a:rPr lang="hu-HU" sz="2800" dirty="0" smtClean="0"/>
              <a:t>az addigi </a:t>
            </a:r>
            <a:r>
              <a:rPr lang="hu-HU" sz="2800" b="1" dirty="0" smtClean="0">
                <a:solidFill>
                  <a:srgbClr val="FF0000"/>
                </a:solidFill>
              </a:rPr>
              <a:t>szabályrendszer</a:t>
            </a:r>
            <a:r>
              <a:rPr lang="hu-HU" sz="2800" dirty="0" smtClean="0">
                <a:solidFill>
                  <a:srgbClr val="FF0000"/>
                </a:solidFill>
              </a:rPr>
              <a:t> </a:t>
            </a:r>
            <a:r>
              <a:rPr lang="hu-HU" sz="2800" dirty="0" smtClean="0"/>
              <a:t>következetlen-</a:t>
            </a:r>
            <a:r>
              <a:rPr lang="hu-HU" sz="2800" dirty="0" err="1" smtClean="0"/>
              <a:t>ségének</a:t>
            </a:r>
            <a:r>
              <a:rPr lang="hu-HU" sz="2800" dirty="0" smtClean="0"/>
              <a:t> megszüntetése</a:t>
            </a:r>
          </a:p>
          <a:p>
            <a:pPr>
              <a:spcBef>
                <a:spcPts val="1800"/>
              </a:spcBef>
            </a:pPr>
            <a:r>
              <a:rPr lang="hu-HU" sz="2800" dirty="0"/>
              <a:t>weboldal-megjelenítés </a:t>
            </a:r>
            <a:r>
              <a:rPr lang="hu-HU" sz="2800" dirty="0" smtClean="0"/>
              <a:t>támogatása az </a:t>
            </a:r>
            <a:r>
              <a:rPr lang="hu-HU" sz="2800" b="1" dirty="0" smtClean="0">
                <a:solidFill>
                  <a:srgbClr val="FF0000"/>
                </a:solidFill>
              </a:rPr>
              <a:t>újabb </a:t>
            </a:r>
            <a:r>
              <a:rPr lang="hu-HU" sz="2800" b="1" dirty="0" smtClean="0">
                <a:solidFill>
                  <a:srgbClr val="FF0000"/>
                </a:solidFill>
              </a:rPr>
              <a:t>eszközökön</a:t>
            </a:r>
            <a:endParaRPr lang="hu-HU" sz="2800" b="1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hu-HU" sz="3300" u="sng" dirty="0" smtClean="0"/>
              <a:t>Megoldási módszer</a:t>
            </a:r>
            <a:r>
              <a:rPr lang="hu-HU" sz="2800" dirty="0" smtClean="0"/>
              <a:t>:</a:t>
            </a:r>
          </a:p>
          <a:p>
            <a:pPr>
              <a:spcBef>
                <a:spcPts val="1800"/>
              </a:spcBef>
            </a:pPr>
            <a:r>
              <a:rPr lang="hu-HU" sz="2800" dirty="0" smtClean="0"/>
              <a:t>a </a:t>
            </a:r>
            <a:r>
              <a:rPr lang="hu-HU" sz="2800" b="1" dirty="0" smtClean="0">
                <a:solidFill>
                  <a:srgbClr val="FF0000"/>
                </a:solidFill>
              </a:rPr>
              <a:t>tartalom</a:t>
            </a:r>
            <a:r>
              <a:rPr lang="hu-HU" sz="2800" dirty="0" smtClean="0">
                <a:solidFill>
                  <a:srgbClr val="FF0000"/>
                </a:solidFill>
              </a:rPr>
              <a:t> </a:t>
            </a:r>
            <a:r>
              <a:rPr lang="hu-HU" sz="2800" dirty="0" smtClean="0"/>
              <a:t>és a </a:t>
            </a:r>
            <a:r>
              <a:rPr lang="hu-HU" sz="2800" b="1" dirty="0" smtClean="0">
                <a:solidFill>
                  <a:srgbClr val="FF0000"/>
                </a:solidFill>
              </a:rPr>
              <a:t>formázás</a:t>
            </a:r>
            <a:r>
              <a:rPr lang="hu-HU" sz="2800" dirty="0" smtClean="0">
                <a:solidFill>
                  <a:srgbClr val="FF0000"/>
                </a:solidFill>
              </a:rPr>
              <a:t> </a:t>
            </a:r>
            <a:r>
              <a:rPr lang="hu-HU" sz="2800" b="1" dirty="0" smtClean="0">
                <a:solidFill>
                  <a:srgbClr val="FF0000"/>
                </a:solidFill>
              </a:rPr>
              <a:t>szétválasztása</a:t>
            </a:r>
          </a:p>
          <a:p>
            <a:pPr marL="0" indent="0">
              <a:spcAft>
                <a:spcPts val="1200"/>
              </a:spcAft>
              <a:buNone/>
            </a:pP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62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</a:t>
            </a:r>
            <a:r>
              <a:rPr lang="hu-HU" dirty="0" smtClean="0"/>
              <a:t>. </a:t>
            </a:r>
            <a:r>
              <a:rPr lang="hu-HU" dirty="0" smtClean="0"/>
              <a:t>CSS-nyelvtan - összefoglaló</a:t>
            </a:r>
            <a:endParaRPr lang="hu-HU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74" y="1412775"/>
            <a:ext cx="7626514" cy="5237897"/>
          </a:xfrm>
          <a:prstGeom prst="rect">
            <a:avLst/>
          </a:prstGeom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30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089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8. Mértékek és -egységek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340768"/>
            <a:ext cx="7704856" cy="5400599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800"/>
              </a:spcBef>
            </a:pPr>
            <a:r>
              <a:rPr lang="hu-HU" sz="2400" dirty="0" smtClean="0"/>
              <a:t>több tulajdonságnál is használunk </a:t>
            </a:r>
            <a:r>
              <a:rPr lang="hu-HU" sz="2400" b="1" dirty="0" smtClean="0">
                <a:solidFill>
                  <a:srgbClr val="FF0000"/>
                </a:solidFill>
              </a:rPr>
              <a:t>számszerű</a:t>
            </a:r>
            <a:r>
              <a:rPr lang="hu-HU" sz="2400" dirty="0" smtClean="0"/>
              <a:t> értékeket</a:t>
            </a:r>
            <a:endParaRPr lang="hu-HU" sz="2400" dirty="0"/>
          </a:p>
          <a:p>
            <a:pPr marL="266700" indent="-266700">
              <a:spcBef>
                <a:spcPts val="800"/>
              </a:spcBef>
            </a:pPr>
            <a:r>
              <a:rPr lang="hu-HU" sz="2400" dirty="0" smtClean="0"/>
              <a:t>a méretek megadásakor </a:t>
            </a:r>
            <a:r>
              <a:rPr lang="hu-HU" sz="2400" b="1" dirty="0" smtClean="0">
                <a:solidFill>
                  <a:srgbClr val="FF0000"/>
                </a:solidFill>
              </a:rPr>
              <a:t>számos mértékegység</a:t>
            </a:r>
            <a:r>
              <a:rPr lang="hu-HU" sz="2400" dirty="0" smtClean="0"/>
              <a:t> áll a rendelkezésünkre</a:t>
            </a:r>
            <a:br>
              <a:rPr lang="hu-HU" sz="2400" dirty="0" smtClean="0"/>
            </a:br>
            <a:r>
              <a:rPr lang="hu-HU" sz="2400" dirty="0" smtClean="0"/>
              <a:t>(lehet: abszolút és relatív típusú)</a:t>
            </a:r>
          </a:p>
          <a:p>
            <a:pPr marL="266700" indent="-266700">
              <a:spcBef>
                <a:spcPts val="800"/>
              </a:spcBef>
            </a:pPr>
            <a:r>
              <a:rPr lang="hu-HU" sz="2400" dirty="0" smtClean="0"/>
              <a:t>a </a:t>
            </a:r>
            <a:r>
              <a:rPr lang="hu-HU" sz="2400" b="1" dirty="0" smtClean="0">
                <a:solidFill>
                  <a:srgbClr val="FF0000"/>
                </a:solidFill>
              </a:rPr>
              <a:t>mértékegység megadása </a:t>
            </a:r>
            <a:r>
              <a:rPr lang="hu-HU" sz="2400" dirty="0" smtClean="0"/>
              <a:t>elhagyható, ha az érték 0, egyébként </a:t>
            </a:r>
            <a:r>
              <a:rPr lang="hu-HU" sz="2400" b="1" dirty="0" smtClean="0">
                <a:solidFill>
                  <a:srgbClr val="FF0000"/>
                </a:solidFill>
              </a:rPr>
              <a:t>kötelező</a:t>
            </a:r>
          </a:p>
          <a:p>
            <a:pPr marL="266700" indent="-266700">
              <a:spcBef>
                <a:spcPts val="800"/>
              </a:spcBef>
            </a:pPr>
            <a:r>
              <a:rPr lang="hu-HU" sz="2400" dirty="0" smtClean="0"/>
              <a:t>a számot mindig </a:t>
            </a:r>
            <a:r>
              <a:rPr lang="hu-HU" sz="2400" b="1" dirty="0" smtClean="0">
                <a:solidFill>
                  <a:srgbClr val="FF0000"/>
                </a:solidFill>
              </a:rPr>
              <a:t>szóköz nélkül követi a mértékegység</a:t>
            </a:r>
            <a:r>
              <a:rPr lang="hu-HU" sz="2400" dirty="0" smtClean="0"/>
              <a:t> (pl. 15px vagy 2em)</a:t>
            </a:r>
          </a:p>
          <a:p>
            <a:pPr marL="266700" indent="-266700">
              <a:spcBef>
                <a:spcPts val="800"/>
              </a:spcBef>
            </a:pPr>
            <a:r>
              <a:rPr lang="hu-HU" sz="2400" dirty="0" smtClean="0"/>
              <a:t>ha a szám </a:t>
            </a:r>
            <a:r>
              <a:rPr lang="hu-HU" sz="2400" b="1" dirty="0" smtClean="0">
                <a:solidFill>
                  <a:srgbClr val="FF0000"/>
                </a:solidFill>
              </a:rPr>
              <a:t>nem egész</a:t>
            </a:r>
            <a:r>
              <a:rPr lang="hu-HU" sz="2400" dirty="0" smtClean="0"/>
              <a:t>, akkor </a:t>
            </a:r>
            <a:r>
              <a:rPr lang="hu-HU" sz="2400" b="1" dirty="0" smtClean="0">
                <a:solidFill>
                  <a:srgbClr val="FF0000"/>
                </a:solidFill>
              </a:rPr>
              <a:t>tizedespontot kell használni</a:t>
            </a:r>
            <a:r>
              <a:rPr lang="hu-HU" sz="2400" dirty="0" smtClean="0"/>
              <a:t> (pl. 1.5em)</a:t>
            </a:r>
          </a:p>
          <a:p>
            <a:pPr marL="266700" indent="-266700">
              <a:spcBef>
                <a:spcPts val="800"/>
              </a:spcBef>
            </a:pPr>
            <a:r>
              <a:rPr lang="hu-HU" sz="2400" dirty="0" smtClean="0"/>
              <a:t>a tulajdonság függvénye, hogy </a:t>
            </a:r>
            <a:r>
              <a:rPr lang="hu-HU" sz="2400" b="1" dirty="0" smtClean="0">
                <a:solidFill>
                  <a:srgbClr val="FF0000"/>
                </a:solidFill>
              </a:rPr>
              <a:t>az érték pozitív és/vagy negatív</a:t>
            </a:r>
            <a:r>
              <a:rPr lang="hu-HU" sz="2400" dirty="0" smtClean="0"/>
              <a:t> lehet-e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31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070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8. Mértékek és -egységek (f)</a:t>
            </a:r>
            <a:endParaRPr lang="hu-HU" dirty="0"/>
          </a:p>
        </p:txBody>
      </p:sp>
      <p:sp>
        <p:nvSpPr>
          <p:cNvPr id="11" name="Tartalom helye 10"/>
          <p:cNvSpPr>
            <a:spLocks noGrp="1"/>
          </p:cNvSpPr>
          <p:nvPr>
            <p:ph idx="1"/>
          </p:nvPr>
        </p:nvSpPr>
        <p:spPr>
          <a:xfrm>
            <a:off x="1331640" y="1440000"/>
            <a:ext cx="3600000" cy="612000"/>
          </a:xfrm>
          <a:ln>
            <a:noFill/>
          </a:ln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hu-HU" sz="3200" b="1" smtClean="0">
                <a:latin typeface="Arial Black" panose="020B0A04020102020204" pitchFamily="34" charset="0"/>
              </a:rPr>
              <a:t>RELATÍV</a:t>
            </a:r>
            <a:endParaRPr lang="hu-HU" sz="3200" b="1">
              <a:latin typeface="Arial Black" panose="020B0A04020102020204" pitchFamily="34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32</a:t>
            </a:fld>
            <a:endParaRPr lang="hu-HU" dirty="0"/>
          </a:p>
        </p:txBody>
      </p:sp>
      <p:sp>
        <p:nvSpPr>
          <p:cNvPr id="13" name="Tartalom helye 10"/>
          <p:cNvSpPr txBox="1">
            <a:spLocks/>
          </p:cNvSpPr>
          <p:nvPr/>
        </p:nvSpPr>
        <p:spPr>
          <a:xfrm>
            <a:off x="5364088" y="1440000"/>
            <a:ext cx="3600000" cy="6120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hu-HU" sz="3200" b="1" smtClean="0">
                <a:latin typeface="Arial Black" panose="020B0A04020102020204" pitchFamily="34" charset="0"/>
              </a:rPr>
              <a:t>ABSZOLÚT</a:t>
            </a:r>
            <a:endParaRPr lang="hu-HU" sz="3200" b="1">
              <a:latin typeface="Arial Black" panose="020B0A04020102020204" pitchFamily="34" charset="0"/>
            </a:endParaRPr>
          </a:p>
        </p:txBody>
      </p:sp>
      <p:sp>
        <p:nvSpPr>
          <p:cNvPr id="14" name="Tartalom helye 10"/>
          <p:cNvSpPr txBox="1">
            <a:spLocks/>
          </p:cNvSpPr>
          <p:nvPr/>
        </p:nvSpPr>
        <p:spPr>
          <a:xfrm>
            <a:off x="1331640" y="2199000"/>
            <a:ext cx="3600000" cy="44703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/>
            <a:r>
              <a:rPr lang="hu-HU" sz="2400" dirty="0" smtClean="0"/>
              <a:t>egy </a:t>
            </a:r>
            <a:r>
              <a:rPr lang="hu-HU" sz="2400" b="1" dirty="0" smtClean="0">
                <a:solidFill>
                  <a:srgbClr val="FF0000"/>
                </a:solidFill>
              </a:rPr>
              <a:t>másik mérethez viszonyítva </a:t>
            </a:r>
            <a:r>
              <a:rPr lang="hu-HU" sz="2400" dirty="0" smtClean="0"/>
              <a:t>határozza meg a méretet</a:t>
            </a:r>
          </a:p>
          <a:p>
            <a:pPr marL="177800" indent="-177800">
              <a:spcBef>
                <a:spcPts val="1200"/>
              </a:spcBef>
            </a:pPr>
            <a:r>
              <a:rPr lang="hu-HU" sz="2400" dirty="0" smtClean="0"/>
              <a:t>lehetséges értékek: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hu-HU" sz="2400" b="1" dirty="0" err="1" smtClean="0">
                <a:solidFill>
                  <a:srgbClr val="FF0000"/>
                </a:solidFill>
              </a:rPr>
              <a:t>px</a:t>
            </a:r>
            <a:r>
              <a:rPr lang="hu-HU" sz="2400" dirty="0" smtClean="0"/>
              <a:t> (pixel)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hu-HU" sz="2400" b="1" dirty="0" err="1" smtClean="0">
                <a:solidFill>
                  <a:srgbClr val="FF0000"/>
                </a:solidFill>
              </a:rPr>
              <a:t>em</a:t>
            </a:r>
            <a:r>
              <a:rPr lang="hu-HU" sz="2400" dirty="0" smtClean="0"/>
              <a:t> (környezet)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hu-HU" sz="2400" b="1" dirty="0" smtClean="0">
                <a:solidFill>
                  <a:srgbClr val="FF0000"/>
                </a:solidFill>
              </a:rPr>
              <a:t>ex</a:t>
            </a:r>
            <a:r>
              <a:rPr lang="hu-HU" sz="2400" dirty="0" smtClean="0">
                <a:solidFill>
                  <a:srgbClr val="FF0000"/>
                </a:solidFill>
              </a:rPr>
              <a:t> </a:t>
            </a:r>
            <a:r>
              <a:rPr lang="hu-HU" sz="2400" dirty="0" smtClean="0"/>
              <a:t>(kis x betű)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hu-HU" sz="2400" b="1" dirty="0" smtClean="0">
                <a:solidFill>
                  <a:srgbClr val="FF0000"/>
                </a:solidFill>
              </a:rPr>
              <a:t>%</a:t>
            </a:r>
            <a:r>
              <a:rPr lang="hu-HU" sz="2400" dirty="0" smtClean="0"/>
              <a:t> (másik érték arányában)</a:t>
            </a:r>
            <a:endParaRPr lang="hu-HU" sz="2400" dirty="0"/>
          </a:p>
        </p:txBody>
      </p:sp>
      <p:sp>
        <p:nvSpPr>
          <p:cNvPr id="15" name="Tartalom helye 10"/>
          <p:cNvSpPr txBox="1">
            <a:spLocks/>
          </p:cNvSpPr>
          <p:nvPr/>
        </p:nvSpPr>
        <p:spPr>
          <a:xfrm>
            <a:off x="5364088" y="2199000"/>
            <a:ext cx="3600000" cy="447036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177800"/>
            <a:r>
              <a:rPr lang="hu-HU" sz="2400" smtClean="0"/>
              <a:t>minden esetben </a:t>
            </a:r>
            <a:r>
              <a:rPr lang="hu-HU" sz="2400" b="1" smtClean="0">
                <a:solidFill>
                  <a:srgbClr val="FF0000"/>
                </a:solidFill>
              </a:rPr>
              <a:t>ugyanakkora méretet jelent</a:t>
            </a:r>
            <a:r>
              <a:rPr lang="hu-HU" sz="2400" smtClean="0"/>
              <a:t> a szemlélőnek</a:t>
            </a:r>
          </a:p>
          <a:p>
            <a:pPr marL="177800" indent="-177800">
              <a:spcBef>
                <a:spcPts val="1200"/>
              </a:spcBef>
            </a:pPr>
            <a:r>
              <a:rPr lang="hu-HU" sz="2400" smtClean="0"/>
              <a:t>lehetséges értékek: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hu-HU" sz="2400" b="1" smtClean="0">
                <a:solidFill>
                  <a:srgbClr val="FF0000"/>
                </a:solidFill>
              </a:rPr>
              <a:t>mm</a:t>
            </a:r>
            <a:r>
              <a:rPr lang="hu-HU" sz="2400" b="1" smtClean="0"/>
              <a:t> </a:t>
            </a:r>
            <a:r>
              <a:rPr lang="hu-HU" sz="2400" smtClean="0"/>
              <a:t>(milliméter)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hu-HU" sz="2400" b="1">
                <a:solidFill>
                  <a:srgbClr val="FF0000"/>
                </a:solidFill>
              </a:rPr>
              <a:t>c</a:t>
            </a:r>
            <a:r>
              <a:rPr lang="hu-HU" sz="2400" b="1" smtClean="0">
                <a:solidFill>
                  <a:srgbClr val="FF0000"/>
                </a:solidFill>
              </a:rPr>
              <a:t>m</a:t>
            </a:r>
            <a:r>
              <a:rPr lang="hu-HU" sz="2400" smtClean="0"/>
              <a:t> (centiméter)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hu-HU" sz="2400" b="1" smtClean="0">
                <a:solidFill>
                  <a:srgbClr val="FF0000"/>
                </a:solidFill>
              </a:rPr>
              <a:t>in</a:t>
            </a:r>
            <a:r>
              <a:rPr lang="hu-HU" sz="2400" smtClean="0"/>
              <a:t> (inch, col, hüvelyk)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hu-HU" sz="2400" b="1" smtClean="0">
                <a:solidFill>
                  <a:srgbClr val="FF0000"/>
                </a:solidFill>
              </a:rPr>
              <a:t>pt</a:t>
            </a:r>
            <a:r>
              <a:rPr lang="hu-HU" sz="2400" smtClean="0"/>
              <a:t> (pont = tipográfiai mértékegység)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hu-HU" sz="2400" b="1" smtClean="0">
                <a:solidFill>
                  <a:srgbClr val="FF0000"/>
                </a:solidFill>
              </a:rPr>
              <a:t>pc</a:t>
            </a:r>
            <a:r>
              <a:rPr lang="hu-HU" sz="2400" smtClean="0"/>
              <a:t> (pica = 12 pt)</a:t>
            </a:r>
            <a:endParaRPr lang="hu-HU" sz="2400"/>
          </a:p>
        </p:txBody>
      </p:sp>
    </p:spTree>
    <p:extLst>
      <p:ext uri="{BB962C8B-B14F-4D97-AF65-F5344CB8AC3E}">
        <p14:creationId xmlns:p14="http://schemas.microsoft.com/office/powerpoint/2010/main" val="35967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9</a:t>
            </a:r>
            <a:r>
              <a:rPr lang="hu-HU" dirty="0" smtClean="0"/>
              <a:t>. Színek meghatározása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340768"/>
            <a:ext cx="7704856" cy="5400599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800"/>
              </a:spcBef>
            </a:pPr>
            <a:r>
              <a:rPr lang="hu-HU" u="sng" dirty="0" smtClean="0"/>
              <a:t>2-féle színkeverési módszer</a:t>
            </a:r>
            <a:r>
              <a:rPr lang="hu-HU" dirty="0" smtClean="0"/>
              <a:t> alkalmazható</a:t>
            </a:r>
          </a:p>
          <a:p>
            <a:pPr marL="266700" lvl="1" indent="0">
              <a:spcBef>
                <a:spcPts val="1800"/>
              </a:spcBef>
              <a:buNone/>
            </a:pPr>
            <a:r>
              <a:rPr lang="hu-HU" sz="2800" b="1" dirty="0" smtClean="0">
                <a:solidFill>
                  <a:srgbClr val="FF0000"/>
                </a:solidFill>
              </a:rPr>
              <a:t>additív</a:t>
            </a:r>
            <a:r>
              <a:rPr lang="hu-HU" sz="2800" dirty="0" smtClean="0"/>
              <a:t> (összeadó):</a:t>
            </a:r>
            <a:endParaRPr lang="hu-HU" sz="2600" b="1" dirty="0" smtClean="0"/>
          </a:p>
          <a:p>
            <a:pPr marL="533400" lvl="1" indent="0">
              <a:spcBef>
                <a:spcPts val="0"/>
              </a:spcBef>
              <a:buNone/>
            </a:pPr>
            <a:r>
              <a:rPr lang="hu-HU" sz="2600" b="1" dirty="0" smtClean="0"/>
              <a:t>R + G + B = fehér</a:t>
            </a:r>
          </a:p>
          <a:p>
            <a:pPr marL="533400" lvl="1" indent="0">
              <a:spcBef>
                <a:spcPts val="0"/>
              </a:spcBef>
              <a:buNone/>
            </a:pPr>
            <a:r>
              <a:rPr lang="hu-HU" sz="2600" dirty="0" smtClean="0"/>
              <a:t>RGB-kódolás</a:t>
            </a:r>
            <a:r>
              <a:rPr lang="hu-HU" sz="2600" dirty="0" smtClean="0"/>
              <a:t/>
            </a:r>
            <a:br>
              <a:rPr lang="hu-HU" sz="2600" dirty="0" smtClean="0"/>
            </a:br>
            <a:r>
              <a:rPr lang="hu-HU" sz="2600" dirty="0" smtClean="0"/>
              <a:t>kijelzős megjelenítés</a:t>
            </a:r>
          </a:p>
          <a:p>
            <a:pPr marL="533400" lvl="1" indent="0">
              <a:spcBef>
                <a:spcPts val="0"/>
              </a:spcBef>
              <a:buNone/>
            </a:pPr>
            <a:endParaRPr lang="hu-HU" sz="2600" dirty="0"/>
          </a:p>
          <a:p>
            <a:pPr marL="266700" lvl="1" indent="0">
              <a:spcBef>
                <a:spcPts val="0"/>
              </a:spcBef>
              <a:buNone/>
            </a:pPr>
            <a:r>
              <a:rPr lang="hu-HU" sz="2600" b="1" dirty="0" err="1" smtClean="0">
                <a:solidFill>
                  <a:srgbClr val="FF0000"/>
                </a:solidFill>
              </a:rPr>
              <a:t>S</a:t>
            </a:r>
            <a:r>
              <a:rPr lang="hu-HU" sz="2600" b="1" dirty="0" err="1" smtClean="0">
                <a:solidFill>
                  <a:srgbClr val="FF0000"/>
                </a:solidFill>
              </a:rPr>
              <a:t>zubsztraktív</a:t>
            </a:r>
            <a:r>
              <a:rPr lang="hu-HU" sz="2600" dirty="0" smtClean="0"/>
              <a:t> (kivonó)</a:t>
            </a:r>
          </a:p>
          <a:p>
            <a:pPr marL="534988" lvl="1" indent="0">
              <a:spcBef>
                <a:spcPts val="0"/>
              </a:spcBef>
              <a:buNone/>
            </a:pPr>
            <a:r>
              <a:rPr lang="hu-HU" sz="2600" b="1" dirty="0" smtClean="0"/>
              <a:t>C + M + Y = fekete</a:t>
            </a:r>
          </a:p>
          <a:p>
            <a:pPr marL="534988" lvl="1" indent="0">
              <a:spcBef>
                <a:spcPts val="0"/>
              </a:spcBef>
              <a:buNone/>
            </a:pPr>
            <a:r>
              <a:rPr lang="hu-HU" sz="2600" dirty="0" smtClean="0"/>
              <a:t>CMY-kódolás</a:t>
            </a:r>
          </a:p>
          <a:p>
            <a:pPr marL="534988" lvl="1" indent="0">
              <a:spcBef>
                <a:spcPts val="0"/>
              </a:spcBef>
              <a:buNone/>
            </a:pPr>
            <a:r>
              <a:rPr lang="hu-HU" sz="2600" dirty="0" smtClean="0"/>
              <a:t>(CMYK, K = </a:t>
            </a:r>
            <a:r>
              <a:rPr lang="hu-HU" sz="2600" dirty="0" err="1" smtClean="0"/>
              <a:t>black</a:t>
            </a:r>
            <a:r>
              <a:rPr lang="hu-HU" sz="2600" dirty="0" smtClean="0"/>
              <a:t>/</a:t>
            </a:r>
            <a:r>
              <a:rPr lang="hu-HU" sz="2600" dirty="0" err="1" smtClean="0"/>
              <a:t>key</a:t>
            </a:r>
            <a:r>
              <a:rPr lang="hu-HU" sz="2600" dirty="0" smtClean="0"/>
              <a:t>)</a:t>
            </a:r>
          </a:p>
          <a:p>
            <a:pPr marL="534988" lvl="1" indent="0">
              <a:spcBef>
                <a:spcPts val="0"/>
              </a:spcBef>
              <a:buNone/>
            </a:pPr>
            <a:r>
              <a:rPr lang="hu-HU" sz="2600" dirty="0" smtClean="0"/>
              <a:t>nyomdászat</a:t>
            </a:r>
            <a:endParaRPr lang="hu-HU" sz="26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33</a:t>
            </a:fld>
            <a:endParaRPr lang="hu-HU" dirty="0"/>
          </a:p>
        </p:txBody>
      </p:sp>
      <p:pic>
        <p:nvPicPr>
          <p:cNvPr id="2054" name="Picture 6" descr="Képtalálat a következőre: „szubsztraktív színkeverés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916991"/>
            <a:ext cx="2987840" cy="453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8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9</a:t>
            </a:r>
            <a:r>
              <a:rPr lang="hu-HU" dirty="0" smtClean="0"/>
              <a:t>. Színek meghatározása (f)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340768"/>
            <a:ext cx="7704856" cy="5400599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800"/>
              </a:spcBef>
            </a:pPr>
            <a:r>
              <a:rPr lang="hu-HU" u="sng" dirty="0"/>
              <a:t>s</a:t>
            </a:r>
            <a:r>
              <a:rPr lang="hu-HU" u="sng" dirty="0" smtClean="0"/>
              <a:t>zínmegadási módszerek</a:t>
            </a:r>
          </a:p>
          <a:p>
            <a:pPr marL="400050" lvl="1" indent="0">
              <a:spcBef>
                <a:spcPts val="900"/>
              </a:spcBef>
              <a:buNone/>
            </a:pPr>
            <a:r>
              <a:rPr lang="hu-HU" sz="2600" b="1" dirty="0">
                <a:solidFill>
                  <a:srgbClr val="FF0000"/>
                </a:solidFill>
              </a:rPr>
              <a:t>a</a:t>
            </a:r>
            <a:r>
              <a:rPr lang="hu-HU" sz="2600" b="1" dirty="0" smtClean="0">
                <a:solidFill>
                  <a:srgbClr val="FF0000"/>
                </a:solidFill>
              </a:rPr>
              <a:t>ngol név </a:t>
            </a:r>
            <a:r>
              <a:rPr lang="hu-HU" sz="2600" dirty="0" smtClean="0"/>
              <a:t>(régen: 16 alapszín; ma: 147)</a:t>
            </a:r>
          </a:p>
          <a:p>
            <a:pPr marL="715963" lvl="1" indent="-315913">
              <a:spcBef>
                <a:spcPts val="900"/>
              </a:spcBef>
              <a:buNone/>
              <a:tabLst>
                <a:tab pos="5021263" algn="l"/>
              </a:tabLst>
            </a:pPr>
            <a:r>
              <a:rPr lang="hu-HU" sz="2600" b="1" dirty="0">
                <a:solidFill>
                  <a:srgbClr val="FF0000"/>
                </a:solidFill>
              </a:rPr>
              <a:t>h</a:t>
            </a:r>
            <a:r>
              <a:rPr lang="hu-HU" sz="2600" b="1" dirty="0" smtClean="0">
                <a:solidFill>
                  <a:srgbClr val="FF0000"/>
                </a:solidFill>
              </a:rPr>
              <a:t>exadecimális RGB-kód	</a:t>
            </a:r>
            <a:r>
              <a:rPr lang="hu-HU" sz="2600" dirty="0" smtClean="0"/>
              <a:t>#r</a:t>
            </a:r>
            <a:r>
              <a:rPr lang="hu-HU" sz="2000" baseline="-25000" dirty="0" smtClean="0"/>
              <a:t>1</a:t>
            </a:r>
            <a:r>
              <a:rPr lang="hu-HU" sz="2600" dirty="0" smtClean="0"/>
              <a:t>r</a:t>
            </a:r>
            <a:r>
              <a:rPr lang="hu-HU" sz="2000" baseline="-25000" dirty="0" smtClean="0"/>
              <a:t>2</a:t>
            </a:r>
            <a:r>
              <a:rPr lang="hu-HU" sz="2600" dirty="0" smtClean="0"/>
              <a:t>g</a:t>
            </a:r>
            <a:r>
              <a:rPr lang="hu-HU" sz="2000" baseline="-25000" dirty="0" smtClean="0"/>
              <a:t>1</a:t>
            </a:r>
            <a:r>
              <a:rPr lang="hu-HU" sz="2600" dirty="0" smtClean="0"/>
              <a:t>g</a:t>
            </a:r>
            <a:r>
              <a:rPr lang="hu-HU" sz="2000" baseline="-25000" dirty="0" smtClean="0"/>
              <a:t>2</a:t>
            </a:r>
            <a:r>
              <a:rPr lang="hu-HU" sz="2600" dirty="0" smtClean="0"/>
              <a:t>b</a:t>
            </a:r>
            <a:r>
              <a:rPr lang="hu-HU" sz="2000" baseline="-25000" dirty="0" smtClean="0"/>
              <a:t>1</a:t>
            </a:r>
            <a:r>
              <a:rPr lang="hu-HU" sz="2600" dirty="0" smtClean="0"/>
              <a:t>b</a:t>
            </a:r>
            <a:r>
              <a:rPr lang="hu-HU" sz="2000" baseline="-25000" dirty="0" smtClean="0"/>
              <a:t>2</a:t>
            </a:r>
            <a:br>
              <a:rPr lang="hu-HU" sz="2000" baseline="-25000" dirty="0" smtClean="0"/>
            </a:br>
            <a:r>
              <a:rPr lang="hu-HU" sz="2400" i="1" dirty="0" smtClean="0"/>
              <a:t>(rövidítési lehetőség; webtűrő színek)</a:t>
            </a:r>
          </a:p>
          <a:p>
            <a:pPr marL="400050" lvl="1" indent="0">
              <a:spcBef>
                <a:spcPts val="900"/>
              </a:spcBef>
              <a:buNone/>
              <a:tabLst>
                <a:tab pos="4122738" algn="l"/>
              </a:tabLst>
            </a:pPr>
            <a:r>
              <a:rPr lang="hu-HU" sz="2600" b="1" dirty="0">
                <a:solidFill>
                  <a:srgbClr val="FF0000"/>
                </a:solidFill>
              </a:rPr>
              <a:t>d</a:t>
            </a:r>
            <a:r>
              <a:rPr lang="hu-HU" sz="2600" b="1" dirty="0" smtClean="0">
                <a:solidFill>
                  <a:srgbClr val="FF0000"/>
                </a:solidFill>
              </a:rPr>
              <a:t>ecimális RGB-kód</a:t>
            </a:r>
            <a:r>
              <a:rPr lang="hu-HU" sz="2600" dirty="0" smtClean="0"/>
              <a:t>	</a:t>
            </a:r>
            <a:r>
              <a:rPr lang="hu-HU" sz="2600" dirty="0" err="1" smtClean="0"/>
              <a:t>rgb</a:t>
            </a:r>
            <a:r>
              <a:rPr lang="hu-HU" sz="2600" dirty="0" smtClean="0"/>
              <a:t>(</a:t>
            </a:r>
            <a:r>
              <a:rPr lang="hu-HU" sz="2600" dirty="0" err="1" smtClean="0"/>
              <a:t>rrr,ggg,bbb</a:t>
            </a:r>
            <a:r>
              <a:rPr lang="hu-HU" sz="2600" dirty="0" smtClean="0"/>
              <a:t>)</a:t>
            </a:r>
          </a:p>
          <a:p>
            <a:pPr marL="400050" lvl="1" indent="0">
              <a:spcBef>
                <a:spcPts val="900"/>
              </a:spcBef>
              <a:buNone/>
              <a:tabLst>
                <a:tab pos="4122738" algn="l"/>
              </a:tabLst>
            </a:pPr>
            <a:r>
              <a:rPr lang="hu-HU" sz="2600" b="1" dirty="0" smtClean="0">
                <a:solidFill>
                  <a:srgbClr val="FF0000"/>
                </a:solidFill>
              </a:rPr>
              <a:t>százalékos RGB-kód</a:t>
            </a:r>
            <a:r>
              <a:rPr lang="hu-HU" sz="2600" dirty="0" smtClean="0"/>
              <a:t>	</a:t>
            </a:r>
            <a:r>
              <a:rPr lang="hu-HU" sz="2600" dirty="0" err="1" smtClean="0"/>
              <a:t>rgb</a:t>
            </a:r>
            <a:r>
              <a:rPr lang="hu-HU" sz="2600" dirty="0" smtClean="0"/>
              <a:t>(</a:t>
            </a:r>
            <a:r>
              <a:rPr lang="hu-HU" sz="2600" dirty="0" err="1" smtClean="0"/>
              <a:t>rrr</a:t>
            </a:r>
            <a:r>
              <a:rPr lang="hu-HU" sz="2600" dirty="0" smtClean="0"/>
              <a:t>%,</a:t>
            </a:r>
            <a:r>
              <a:rPr lang="hu-HU" sz="2600" dirty="0" err="1" smtClean="0"/>
              <a:t>ggg</a:t>
            </a:r>
            <a:r>
              <a:rPr lang="hu-HU" sz="2600" dirty="0" smtClean="0"/>
              <a:t>%,</a:t>
            </a:r>
            <a:r>
              <a:rPr lang="hu-HU" sz="2600" dirty="0" err="1" smtClean="0"/>
              <a:t>bbb</a:t>
            </a:r>
            <a:r>
              <a:rPr lang="hu-HU" sz="2600" dirty="0" smtClean="0"/>
              <a:t>%)</a:t>
            </a:r>
          </a:p>
          <a:p>
            <a:pPr marL="715963" lvl="1" indent="-315913">
              <a:spcBef>
                <a:spcPts val="900"/>
              </a:spcBef>
              <a:buNone/>
              <a:tabLst>
                <a:tab pos="4122738" algn="l"/>
              </a:tabLst>
            </a:pPr>
            <a:r>
              <a:rPr lang="hu-HU" sz="2600" b="1" dirty="0" smtClean="0">
                <a:solidFill>
                  <a:srgbClr val="FF0000"/>
                </a:solidFill>
              </a:rPr>
              <a:t>HSL-kód</a:t>
            </a:r>
            <a:r>
              <a:rPr lang="hu-HU" sz="2600" dirty="0" smtClean="0"/>
              <a:t>	</a:t>
            </a:r>
            <a:r>
              <a:rPr lang="hu-HU" sz="2600" dirty="0" err="1" smtClean="0"/>
              <a:t>hsl</a:t>
            </a:r>
            <a:r>
              <a:rPr lang="hu-HU" sz="2600" dirty="0" smtClean="0"/>
              <a:t>(hhh,</a:t>
            </a:r>
            <a:r>
              <a:rPr lang="hu-HU" sz="2600" dirty="0" err="1" smtClean="0"/>
              <a:t>sss</a:t>
            </a:r>
            <a:r>
              <a:rPr lang="hu-HU" sz="2600" dirty="0" smtClean="0"/>
              <a:t>%,</a:t>
            </a:r>
            <a:r>
              <a:rPr lang="hu-HU" sz="2600" dirty="0" err="1" smtClean="0"/>
              <a:t>lll</a:t>
            </a:r>
            <a:r>
              <a:rPr lang="hu-HU" sz="2600" dirty="0" smtClean="0"/>
              <a:t>%)</a:t>
            </a:r>
            <a:br>
              <a:rPr lang="hu-HU" sz="2600" dirty="0" smtClean="0"/>
            </a:br>
            <a:r>
              <a:rPr lang="hu-HU" sz="2400" i="1" dirty="0" smtClean="0"/>
              <a:t>(színárnyalat, telítettség, világosság)</a:t>
            </a:r>
          </a:p>
          <a:p>
            <a:pPr marL="715963" lvl="1" indent="-315913">
              <a:spcBef>
                <a:spcPts val="900"/>
              </a:spcBef>
              <a:buNone/>
              <a:tabLst>
                <a:tab pos="2690813" algn="l"/>
                <a:tab pos="4122738" algn="l"/>
              </a:tabLst>
            </a:pPr>
            <a:r>
              <a:rPr lang="hu-HU" sz="2600" b="1" dirty="0" smtClean="0">
                <a:solidFill>
                  <a:srgbClr val="FF0000"/>
                </a:solidFill>
              </a:rPr>
              <a:t>RGBA-kód</a:t>
            </a:r>
            <a:r>
              <a:rPr lang="hu-HU" sz="2600" dirty="0" smtClean="0"/>
              <a:t>	</a:t>
            </a:r>
            <a:r>
              <a:rPr lang="hu-HU" sz="2600" dirty="0" err="1" smtClean="0"/>
              <a:t>rgba</a:t>
            </a:r>
            <a:r>
              <a:rPr lang="hu-HU" sz="2600" dirty="0" smtClean="0"/>
              <a:t>(</a:t>
            </a:r>
            <a:r>
              <a:rPr lang="hu-HU" sz="2600" dirty="0" err="1" smtClean="0"/>
              <a:t>rrr,ggg,bbb,alpha</a:t>
            </a:r>
            <a:r>
              <a:rPr lang="hu-HU" sz="2600" dirty="0" smtClean="0"/>
              <a:t>)</a:t>
            </a:r>
            <a:br>
              <a:rPr lang="hu-HU" sz="2600" dirty="0" smtClean="0"/>
            </a:br>
            <a:r>
              <a:rPr lang="hu-HU" sz="2400" i="1" dirty="0" smtClean="0"/>
              <a:t>(0=teljesen átlátszó, 1=átlátszatlan)</a:t>
            </a:r>
          </a:p>
          <a:p>
            <a:pPr marL="400050" lvl="1" indent="0">
              <a:spcBef>
                <a:spcPts val="900"/>
              </a:spcBef>
              <a:buNone/>
              <a:tabLst>
                <a:tab pos="2690813" algn="l"/>
                <a:tab pos="4122738" algn="l"/>
              </a:tabLst>
            </a:pPr>
            <a:r>
              <a:rPr lang="hu-HU" sz="2600" b="1" dirty="0" smtClean="0">
                <a:solidFill>
                  <a:srgbClr val="FF0000"/>
                </a:solidFill>
              </a:rPr>
              <a:t>HSLA-kód</a:t>
            </a:r>
            <a:r>
              <a:rPr lang="hu-HU" sz="2600" dirty="0"/>
              <a:t>	 </a:t>
            </a:r>
            <a:r>
              <a:rPr lang="hu-HU" sz="2600" dirty="0" err="1" smtClean="0"/>
              <a:t>hsla</a:t>
            </a:r>
            <a:r>
              <a:rPr lang="hu-HU" sz="2600" dirty="0" smtClean="0"/>
              <a:t>(hhh,</a:t>
            </a:r>
            <a:r>
              <a:rPr lang="hu-HU" sz="2600" dirty="0" err="1" smtClean="0"/>
              <a:t>sss</a:t>
            </a:r>
            <a:r>
              <a:rPr lang="hu-HU" sz="2600" dirty="0"/>
              <a:t>%,</a:t>
            </a:r>
            <a:r>
              <a:rPr lang="hu-HU" sz="2600" dirty="0" err="1"/>
              <a:t>lll</a:t>
            </a:r>
            <a:r>
              <a:rPr lang="hu-HU" sz="2600" dirty="0" smtClean="0"/>
              <a:t>%,</a:t>
            </a:r>
            <a:r>
              <a:rPr lang="hu-HU" sz="2600" dirty="0" err="1" smtClean="0"/>
              <a:t>alpha</a:t>
            </a:r>
            <a:r>
              <a:rPr lang="hu-HU" sz="2600" dirty="0" smtClean="0"/>
              <a:t>)</a:t>
            </a:r>
            <a:endParaRPr lang="hu-HU" sz="26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34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045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10.</a:t>
            </a:r>
            <a:r>
              <a:rPr lang="hu-HU" dirty="0" smtClean="0"/>
              <a:t> A kijelölők </a:t>
            </a:r>
            <a:r>
              <a:rPr lang="hu-HU" dirty="0" smtClean="0"/>
              <a:t>(</a:t>
            </a:r>
            <a:r>
              <a:rPr lang="hu-HU" dirty="0" err="1" smtClean="0"/>
              <a:t>selectors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hu-HU" sz="3200" dirty="0" smtClean="0"/>
              <a:t>A </a:t>
            </a:r>
            <a:r>
              <a:rPr lang="hu-HU" sz="3200" b="1" dirty="0" smtClean="0">
                <a:solidFill>
                  <a:srgbClr val="FF0000"/>
                </a:solidFill>
              </a:rPr>
              <a:t>kijelölők</a:t>
            </a:r>
            <a:r>
              <a:rPr lang="hu-HU" sz="3200" dirty="0" smtClean="0"/>
              <a:t> / kiválasztók azt definiálják, hogy </a:t>
            </a:r>
            <a:r>
              <a:rPr lang="hu-HU" sz="3200" b="1" dirty="0" smtClean="0">
                <a:solidFill>
                  <a:srgbClr val="FF0000"/>
                </a:solidFill>
              </a:rPr>
              <a:t>a HTML lap melyik elemére vagy elemeire </a:t>
            </a:r>
            <a:r>
              <a:rPr lang="hu-HU" sz="3200" b="1" dirty="0" smtClean="0">
                <a:solidFill>
                  <a:srgbClr val="FF0000"/>
                </a:solidFill>
              </a:rPr>
              <a:t>vonatkoznak </a:t>
            </a:r>
            <a:r>
              <a:rPr lang="hu-HU" sz="3200" b="1" dirty="0" smtClean="0">
                <a:solidFill>
                  <a:srgbClr val="FF0000"/>
                </a:solidFill>
              </a:rPr>
              <a:t>a </a:t>
            </a:r>
            <a:r>
              <a:rPr lang="hu-HU" sz="3200" b="1" dirty="0" err="1" smtClean="0">
                <a:solidFill>
                  <a:srgbClr val="FF0000"/>
                </a:solidFill>
              </a:rPr>
              <a:t>meghatározá</a:t>
            </a:r>
            <a:r>
              <a:rPr lang="hu-HU" sz="3200" b="1" dirty="0" smtClean="0">
                <a:solidFill>
                  <a:srgbClr val="FF0000"/>
                </a:solidFill>
              </a:rPr>
              <a:t>-sokban megadott </a:t>
            </a:r>
            <a:r>
              <a:rPr lang="hu-HU" sz="3200" b="1" dirty="0" smtClean="0">
                <a:solidFill>
                  <a:srgbClr val="FF0000"/>
                </a:solidFill>
              </a:rPr>
              <a:t>stílusjegyek</a:t>
            </a:r>
            <a:r>
              <a:rPr lang="hu-HU" sz="3200" dirty="0" smtClean="0"/>
              <a:t>.</a:t>
            </a:r>
            <a:endParaRPr lang="hu-HU" sz="3200" dirty="0" smtClean="0"/>
          </a:p>
          <a:p>
            <a:pPr indent="-254000">
              <a:spcBef>
                <a:spcPts val="1800"/>
              </a:spcBef>
            </a:pPr>
            <a:r>
              <a:rPr lang="hu-HU" sz="2800" dirty="0" smtClean="0"/>
              <a:t>a kijelölő után egy szóközt követően,</a:t>
            </a:r>
            <a:br>
              <a:rPr lang="hu-HU" sz="2800" dirty="0" smtClean="0"/>
            </a:br>
            <a:r>
              <a:rPr lang="hu-HU" sz="2800" dirty="0" smtClean="0"/>
              <a:t>kapcsos zárójelek között szerepelnek</a:t>
            </a:r>
            <a:br>
              <a:rPr lang="hu-HU" sz="2800" dirty="0" smtClean="0"/>
            </a:br>
            <a:r>
              <a:rPr lang="hu-HU" sz="2800" dirty="0" smtClean="0"/>
              <a:t>a meghatározások ;-</a:t>
            </a:r>
            <a:r>
              <a:rPr lang="hu-HU" sz="2800" dirty="0" err="1" smtClean="0"/>
              <a:t>vel</a:t>
            </a:r>
            <a:r>
              <a:rPr lang="hu-HU" sz="2800" dirty="0" smtClean="0"/>
              <a:t> felsorolva:</a:t>
            </a:r>
          </a:p>
          <a:p>
            <a:pPr marL="88900" indent="0" algn="ctr">
              <a:spcBef>
                <a:spcPts val="1800"/>
              </a:spcBef>
              <a:buNone/>
            </a:pP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kijelölő(k) { meghatározás(ok); }</a:t>
            </a:r>
          </a:p>
          <a:p>
            <a:pPr marL="88900" indent="0">
              <a:spcBef>
                <a:spcPts val="1800"/>
              </a:spcBef>
              <a:buNone/>
            </a:pPr>
            <a:r>
              <a:rPr lang="hu-HU" sz="2500" i="1" dirty="0" smtClean="0"/>
              <a:t>Egy kijelölőhöz több meghatározás is tartozhat, ill. több kijelölőre is érvényesíthető ugyanaz a stílus.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35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969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10.1. </a:t>
            </a:r>
            <a:r>
              <a:rPr lang="hu-HU" dirty="0" smtClean="0"/>
              <a:t>A kijelölők fajtái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338536" y="1484784"/>
            <a:ext cx="7625952" cy="5256584"/>
          </a:xfrm>
        </p:spPr>
        <p:txBody>
          <a:bodyPr>
            <a:normAutofit lnSpcReduction="10000"/>
          </a:bodyPr>
          <a:lstStyle/>
          <a:p>
            <a:pPr marL="660400" indent="-571500">
              <a:spcBef>
                <a:spcPts val="900"/>
              </a:spcBef>
              <a:buClr>
                <a:srgbClr val="FF0000"/>
              </a:buClr>
              <a:buFont typeface="+mj-lt"/>
              <a:buAutoNum type="romanUcPeriod"/>
            </a:pPr>
            <a:r>
              <a:rPr lang="hu-HU" sz="2800" b="1" dirty="0" smtClean="0">
                <a:solidFill>
                  <a:srgbClr val="FF0000"/>
                </a:solidFill>
              </a:rPr>
              <a:t>egyszerű</a:t>
            </a:r>
            <a:r>
              <a:rPr lang="hu-HU" sz="2800" dirty="0" smtClean="0"/>
              <a:t> kijelölők</a:t>
            </a:r>
            <a:br>
              <a:rPr lang="hu-HU" sz="2800" dirty="0" smtClean="0"/>
            </a:br>
            <a:r>
              <a:rPr lang="hu-HU" sz="2400" i="1" dirty="0" smtClean="0"/>
              <a:t>(elem, azonosító, osztály, univerzális, összevonás)</a:t>
            </a:r>
          </a:p>
          <a:p>
            <a:pPr marL="660400" indent="-571500">
              <a:spcBef>
                <a:spcPts val="900"/>
              </a:spcBef>
              <a:buClr>
                <a:srgbClr val="FF0000"/>
              </a:buClr>
              <a:buFont typeface="+mj-lt"/>
              <a:buAutoNum type="romanUcPeriod"/>
            </a:pPr>
            <a:r>
              <a:rPr lang="hu-HU" b="1" dirty="0" smtClean="0">
                <a:solidFill>
                  <a:srgbClr val="FF0000"/>
                </a:solidFill>
              </a:rPr>
              <a:t>kombinátor</a:t>
            </a:r>
            <a:r>
              <a:rPr lang="hu-HU" dirty="0" smtClean="0"/>
              <a:t> kijelölők</a:t>
            </a:r>
            <a:br>
              <a:rPr lang="hu-HU" dirty="0" smtClean="0"/>
            </a:br>
            <a:r>
              <a:rPr lang="hu-HU" sz="2400" i="1" dirty="0" smtClean="0"/>
              <a:t>(az elemek közötti kapcsolat alapján: leszármazott, gyermek, szomszédos testvér, általános testvér)</a:t>
            </a:r>
          </a:p>
          <a:p>
            <a:pPr marL="660400" indent="-571500">
              <a:spcBef>
                <a:spcPts val="900"/>
              </a:spcBef>
              <a:buClr>
                <a:srgbClr val="FF0000"/>
              </a:buClr>
              <a:buFont typeface="+mj-lt"/>
              <a:buAutoNum type="romanUcPeriod"/>
            </a:pPr>
            <a:r>
              <a:rPr lang="hu-HU" sz="2800" b="1" dirty="0" smtClean="0">
                <a:solidFill>
                  <a:srgbClr val="FF0000"/>
                </a:solidFill>
              </a:rPr>
              <a:t>attribútum</a:t>
            </a:r>
            <a:r>
              <a:rPr lang="hu-HU" sz="2800" dirty="0" smtClean="0"/>
              <a:t> kijelölők</a:t>
            </a:r>
            <a:br>
              <a:rPr lang="hu-HU" sz="2800" dirty="0" smtClean="0"/>
            </a:br>
            <a:r>
              <a:rPr lang="hu-HU" sz="2400" i="1" dirty="0" smtClean="0"/>
              <a:t>(tulajdonság megléte és értéke alapján)</a:t>
            </a:r>
          </a:p>
          <a:p>
            <a:pPr marL="660400" indent="-571500">
              <a:spcBef>
                <a:spcPts val="900"/>
              </a:spcBef>
              <a:buClr>
                <a:srgbClr val="FF0000"/>
              </a:buClr>
              <a:buFont typeface="+mj-lt"/>
              <a:buAutoNum type="romanUcPeriod"/>
            </a:pPr>
            <a:r>
              <a:rPr lang="hu-HU" b="1" dirty="0" err="1" smtClean="0">
                <a:solidFill>
                  <a:srgbClr val="FF0000"/>
                </a:solidFill>
              </a:rPr>
              <a:t>pszeudo</a:t>
            </a:r>
            <a:r>
              <a:rPr lang="hu-HU" b="1" dirty="0" smtClean="0">
                <a:solidFill>
                  <a:srgbClr val="FF0000"/>
                </a:solidFill>
              </a:rPr>
              <a:t>-osztály</a:t>
            </a:r>
            <a:r>
              <a:rPr lang="hu-HU" dirty="0" smtClean="0"/>
              <a:t> kijelölők</a:t>
            </a:r>
            <a:br>
              <a:rPr lang="hu-HU" dirty="0" smtClean="0"/>
            </a:br>
            <a:r>
              <a:rPr lang="hu-HU" sz="2400" i="1" dirty="0" smtClean="0"/>
              <a:t>(az elemek változó állapotai szerint)</a:t>
            </a:r>
          </a:p>
          <a:p>
            <a:pPr marL="660400" indent="-571500">
              <a:spcBef>
                <a:spcPts val="900"/>
              </a:spcBef>
              <a:buClr>
                <a:srgbClr val="FF0000"/>
              </a:buClr>
              <a:buFont typeface="+mj-lt"/>
              <a:buAutoNum type="romanUcPeriod"/>
            </a:pPr>
            <a:r>
              <a:rPr lang="hu-HU" b="1" dirty="0" err="1">
                <a:solidFill>
                  <a:srgbClr val="FF0000"/>
                </a:solidFill>
              </a:rPr>
              <a:t>p</a:t>
            </a:r>
            <a:r>
              <a:rPr lang="hu-HU" sz="2800" b="1" dirty="0" err="1" smtClean="0">
                <a:solidFill>
                  <a:srgbClr val="FF0000"/>
                </a:solidFill>
              </a:rPr>
              <a:t>szeudo</a:t>
            </a:r>
            <a:r>
              <a:rPr lang="hu-HU" sz="2800" b="1" dirty="0" smtClean="0">
                <a:solidFill>
                  <a:srgbClr val="FF0000"/>
                </a:solidFill>
              </a:rPr>
              <a:t>-elem</a:t>
            </a:r>
            <a:r>
              <a:rPr lang="hu-HU" sz="2800" dirty="0" smtClean="0"/>
              <a:t> kijelölők</a:t>
            </a:r>
            <a:br>
              <a:rPr lang="hu-HU" sz="2800" dirty="0" smtClean="0"/>
            </a:br>
            <a:r>
              <a:rPr lang="hu-HU" sz="2400" i="1" dirty="0" smtClean="0"/>
              <a:t>(az elemek tartalmának kitüntetett részei)</a:t>
            </a:r>
            <a:endParaRPr lang="hu-HU" sz="2400" i="1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8666584" y="6492875"/>
            <a:ext cx="477416" cy="365125"/>
          </a:xfrm>
          <a:prstGeom prst="rect">
            <a:avLst/>
          </a:prstGeom>
        </p:spPr>
        <p:txBody>
          <a:bodyPr/>
          <a:lstStyle/>
          <a:p>
            <a:fld id="{4DC61DD4-7DED-4AA4-9E5A-5F7D420479A6}" type="slidenum">
              <a:rPr lang="hu-HU" smtClean="0"/>
              <a:pPr/>
              <a:t>36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70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i="1" dirty="0" smtClean="0"/>
              <a:t>I. Egyszerű kijelölők</a:t>
            </a:r>
            <a:endParaRPr lang="hu-HU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28736"/>
            <a:ext cx="7632848" cy="538464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500"/>
              </a:spcAft>
              <a:buNone/>
            </a:pPr>
            <a:r>
              <a:rPr lang="hu-HU" sz="3200" dirty="0" smtClean="0"/>
              <a:t>Az egyszerű szelektorokkal </a:t>
            </a:r>
            <a:r>
              <a:rPr lang="hu-HU" sz="3200" dirty="0"/>
              <a:t>egyszerre </a:t>
            </a:r>
            <a:r>
              <a:rPr lang="hu-HU" sz="3200" dirty="0" smtClean="0"/>
              <a:t>nagyon sok HTML-elemet ki lehet jelölni </a:t>
            </a:r>
            <a:r>
              <a:rPr lang="hu-HU" sz="3200" b="1" dirty="0" smtClean="0">
                <a:solidFill>
                  <a:srgbClr val="FF0000"/>
                </a:solidFill>
              </a:rPr>
              <a:t>valamilyen közös alaptulajdonságuk </a:t>
            </a:r>
            <a:r>
              <a:rPr lang="hu-HU" sz="3200" dirty="0" smtClean="0"/>
              <a:t>alapján:</a:t>
            </a:r>
          </a:p>
          <a:p>
            <a:pPr marL="896938"/>
            <a:r>
              <a:rPr lang="hu-HU" sz="2800" dirty="0"/>
              <a:t>u</a:t>
            </a:r>
            <a:r>
              <a:rPr lang="hu-HU" sz="2800" dirty="0" smtClean="0"/>
              <a:t>gyanazon HTML-taggal hoztuk létre</a:t>
            </a:r>
          </a:p>
          <a:p>
            <a:pPr marL="896938"/>
            <a:r>
              <a:rPr lang="hu-HU" sz="2800" dirty="0" smtClean="0"/>
              <a:t>egyedi megnevezést adtunk neki</a:t>
            </a:r>
          </a:p>
          <a:p>
            <a:pPr marL="896938"/>
            <a:r>
              <a:rPr lang="hu-HU" sz="2800" dirty="0" smtClean="0"/>
              <a:t>közös nevet használunk rá</a:t>
            </a:r>
          </a:p>
          <a:p>
            <a:pPr marL="896938"/>
            <a:r>
              <a:rPr lang="hu-HU" sz="2800" dirty="0" smtClean="0"/>
              <a:t>az összes elemre érvényes legyen</a:t>
            </a:r>
          </a:p>
          <a:p>
            <a:pPr marL="896938"/>
            <a:r>
              <a:rPr lang="hu-HU" sz="2800" dirty="0" smtClean="0"/>
              <a:t>több, különböző HTML-tagra is ugyanazok a jellemzők vonatkoznak</a:t>
            </a: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37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7103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</a:t>
            </a:r>
            <a:r>
              <a:rPr lang="hu-HU" dirty="0" smtClean="0"/>
              <a:t>/a) Elemkijelölő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hu-HU" sz="3200" b="1" dirty="0" smtClean="0"/>
              <a:t>Az </a:t>
            </a:r>
            <a:r>
              <a:rPr lang="hu-HU" sz="3200" b="1" dirty="0" smtClean="0">
                <a:solidFill>
                  <a:srgbClr val="FF0000"/>
                </a:solidFill>
              </a:rPr>
              <a:t>elem kijelölők </a:t>
            </a:r>
            <a:r>
              <a:rPr lang="hu-HU" sz="2800" i="1" dirty="0" smtClean="0"/>
              <a:t>(</a:t>
            </a:r>
            <a:r>
              <a:rPr lang="hu-HU" sz="2800" i="1" dirty="0" err="1" smtClean="0"/>
              <a:t>type</a:t>
            </a:r>
            <a:r>
              <a:rPr lang="hu-HU" sz="2800" i="1" dirty="0" smtClean="0"/>
              <a:t>/</a:t>
            </a:r>
            <a:r>
              <a:rPr lang="hu-HU" sz="2800" i="1" dirty="0" err="1" smtClean="0"/>
              <a:t>element</a:t>
            </a:r>
            <a:r>
              <a:rPr lang="hu-HU" sz="2800" i="1" dirty="0" smtClean="0"/>
              <a:t> </a:t>
            </a:r>
            <a:r>
              <a:rPr lang="hu-HU" sz="2800" i="1" dirty="0" err="1" smtClean="0"/>
              <a:t>selector</a:t>
            </a:r>
            <a:r>
              <a:rPr lang="hu-HU" sz="2800" i="1" dirty="0" smtClean="0"/>
              <a:t>)</a:t>
            </a:r>
            <a:br>
              <a:rPr lang="hu-HU" sz="2800" i="1" dirty="0" smtClean="0"/>
            </a:br>
            <a:r>
              <a:rPr lang="hu-HU" sz="3200" b="1" dirty="0" smtClean="0">
                <a:solidFill>
                  <a:srgbClr val="FF0000"/>
                </a:solidFill>
              </a:rPr>
              <a:t>a </a:t>
            </a:r>
            <a:r>
              <a:rPr lang="hu-HU" sz="3200" b="1" dirty="0" smtClean="0">
                <a:solidFill>
                  <a:srgbClr val="FF0000"/>
                </a:solidFill>
              </a:rPr>
              <a:t>weblap összes azonos elemére</a:t>
            </a:r>
            <a:r>
              <a:rPr lang="hu-HU" sz="3200" b="1" dirty="0" smtClean="0"/>
              <a:t> vonatkoznak</a:t>
            </a:r>
            <a:r>
              <a:rPr lang="hu-HU" sz="3200" b="1" dirty="0" smtClean="0"/>
              <a:t>. </a:t>
            </a:r>
            <a:r>
              <a:rPr lang="hu-HU" sz="3200" b="1" dirty="0" smtClean="0"/>
              <a:t/>
            </a:r>
            <a:br>
              <a:rPr lang="hu-HU" sz="3200" b="1" dirty="0" smtClean="0"/>
            </a:br>
            <a:r>
              <a:rPr lang="hu-HU" sz="2800" u="sng" dirty="0" smtClean="0"/>
              <a:t>Példa</a:t>
            </a:r>
            <a:r>
              <a:rPr lang="hu-HU" sz="2800" i="1" dirty="0" smtClean="0"/>
              <a:t>:	</a:t>
            </a:r>
            <a:r>
              <a:rPr lang="hu-HU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{ … }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hu-HU" sz="2400" i="1" dirty="0" smtClean="0"/>
              <a:t>Ekkor az összes, a dokumentumban megtalálható ugyanolyan taggal ellátott elemre érvényesülni fog</a:t>
            </a:r>
            <a:br>
              <a:rPr lang="hu-HU" sz="2400" i="1" dirty="0" smtClean="0"/>
            </a:br>
            <a:r>
              <a:rPr lang="hu-HU" sz="2400" i="1" dirty="0" smtClean="0"/>
              <a:t>a formázás.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hu-HU" sz="2400" u="sng" dirty="0" smtClean="0"/>
              <a:t>Alkalmazásának célja</a:t>
            </a:r>
            <a:r>
              <a:rPr lang="hu-HU" sz="2400" dirty="0" smtClean="0"/>
              <a:t>: alapbeállítások megadása</a:t>
            </a:r>
            <a:r>
              <a:rPr lang="hu-HU" sz="2400" i="1" dirty="0" smtClean="0"/>
              <a:t/>
            </a:r>
            <a:br>
              <a:rPr lang="hu-HU" sz="2400" i="1" dirty="0" smtClean="0"/>
            </a:br>
            <a:r>
              <a:rPr lang="hu-HU" sz="2400" i="1" dirty="0" smtClean="0"/>
              <a:t>(A HEAD-</a:t>
            </a:r>
            <a:r>
              <a:rPr lang="hu-HU" sz="2400" i="1" dirty="0" err="1" smtClean="0"/>
              <a:t>ben</a:t>
            </a:r>
            <a:r>
              <a:rPr lang="hu-HU" sz="2400" i="1" dirty="0" smtClean="0"/>
              <a:t> lévő elemek kivételével az összes tagra használható.)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38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105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4" t="31964" r="18277" b="18572"/>
          <a:stretch/>
        </p:blipFill>
        <p:spPr bwMode="auto">
          <a:xfrm>
            <a:off x="1403648" y="2338249"/>
            <a:ext cx="7560840" cy="439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i="1" smtClean="0"/>
              <a:t>példa elemkijelölőre</a:t>
            </a:r>
            <a:endParaRPr lang="hu-HU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632848" cy="720082"/>
          </a:xfrm>
        </p:spPr>
        <p:txBody>
          <a:bodyPr>
            <a:no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hu-HU" sz="3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{ …}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39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1744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</a:t>
            </a:r>
            <a:r>
              <a:rPr lang="hu-HU" smtClean="0"/>
              <a:t>. A CSS fogalma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340768"/>
            <a:ext cx="7632848" cy="5517232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hu-HU" sz="3300" b="1" u="sng" smtClean="0"/>
              <a:t>Cél</a:t>
            </a:r>
            <a:r>
              <a:rPr lang="hu-HU" sz="3300" b="1" smtClean="0"/>
              <a:t>: a szerkezet (HTML) és</a:t>
            </a:r>
            <a:br>
              <a:rPr lang="hu-HU" sz="3300" b="1" smtClean="0"/>
            </a:br>
            <a:r>
              <a:rPr lang="hu-HU" sz="3300" b="1" smtClean="0"/>
              <a:t>a formázás (CSS) szétválasztása</a:t>
            </a:r>
          </a:p>
          <a:p>
            <a:pPr marL="0" indent="0" algn="ctr">
              <a:spcBef>
                <a:spcPts val="600"/>
              </a:spcBef>
              <a:spcAft>
                <a:spcPts val="1800"/>
              </a:spcAft>
              <a:buNone/>
            </a:pPr>
            <a:r>
              <a:rPr lang="hu-HU" sz="3300" b="1" i="1" smtClean="0">
                <a:solidFill>
                  <a:srgbClr val="FF0000"/>
                </a:solidFill>
              </a:rPr>
              <a:t>CSS = Cascading Style Sheets</a:t>
            </a:r>
            <a:r>
              <a:rPr lang="hu-HU" sz="3200" b="1" i="1" smtClean="0">
                <a:solidFill>
                  <a:srgbClr val="FF0000"/>
                </a:solidFill>
              </a:rPr>
              <a:t/>
            </a:r>
            <a:br>
              <a:rPr lang="hu-HU" sz="3200" b="1" i="1" smtClean="0">
                <a:solidFill>
                  <a:srgbClr val="FF0000"/>
                </a:solidFill>
              </a:rPr>
            </a:br>
            <a:r>
              <a:rPr lang="hu-HU" sz="2800" i="1" smtClean="0"/>
              <a:t>(egymásba ágyazott / rangsorolt / lépcsőzetes stíluslapok rendszere)</a:t>
            </a:r>
          </a:p>
          <a:p>
            <a:pPr marL="461963" indent="-282575">
              <a:lnSpc>
                <a:spcPct val="110000"/>
              </a:lnSpc>
              <a:spcBef>
                <a:spcPts val="0"/>
              </a:spcBef>
            </a:pPr>
            <a:r>
              <a:rPr lang="hu-HU" sz="2800" smtClean="0"/>
              <a:t>a stílusok meghatározzák, hogy </a:t>
            </a:r>
            <a:r>
              <a:rPr lang="hu-HU" sz="2800" b="1" smtClean="0">
                <a:solidFill>
                  <a:srgbClr val="FF0000"/>
                </a:solidFill>
              </a:rPr>
              <a:t>hogyan jelenjenek meg vizuálisan </a:t>
            </a:r>
            <a:r>
              <a:rPr lang="hu-HU" sz="2800" smtClean="0"/>
              <a:t>az egyes</a:t>
            </a:r>
            <a:br>
              <a:rPr lang="hu-HU" sz="2800" smtClean="0"/>
            </a:br>
            <a:r>
              <a:rPr lang="hu-HU" sz="2800" smtClean="0"/>
              <a:t>HTML-elemek</a:t>
            </a:r>
          </a:p>
          <a:p>
            <a:pPr marL="444500" indent="-266700">
              <a:lnSpc>
                <a:spcPct val="110000"/>
              </a:lnSpc>
              <a:spcBef>
                <a:spcPts val="0"/>
              </a:spcBef>
            </a:pPr>
            <a:r>
              <a:rPr lang="hu-HU" sz="2800" smtClean="0"/>
              <a:t>egy </a:t>
            </a:r>
            <a:r>
              <a:rPr lang="hu-HU" sz="2800" b="1" smtClean="0">
                <a:solidFill>
                  <a:srgbClr val="FF0000"/>
                </a:solidFill>
              </a:rPr>
              <a:t>szabvány</a:t>
            </a:r>
            <a:r>
              <a:rPr lang="hu-HU" sz="2800"/>
              <a:t> </a:t>
            </a:r>
            <a:r>
              <a:rPr lang="hu-HU" sz="2800" smtClean="0"/>
              <a:t>– specifikációját a W3C felügyeli (</a:t>
            </a:r>
            <a:r>
              <a:rPr lang="hu-HU" sz="2800" i="1" smtClean="0"/>
              <a:t>ld. w3schools.com</a:t>
            </a:r>
            <a:r>
              <a:rPr lang="hu-HU" sz="2800" smtClean="0"/>
              <a:t>)</a:t>
            </a:r>
            <a:endParaRPr lang="hu-HU" sz="280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076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I/b</a:t>
            </a:r>
            <a:r>
              <a:rPr lang="hu-HU" dirty="0" smtClean="0"/>
              <a:t>) </a:t>
            </a:r>
            <a:r>
              <a:rPr lang="hu-HU" dirty="0" smtClean="0"/>
              <a:t>Azonosító </a:t>
            </a:r>
            <a:r>
              <a:rPr lang="hu-HU" dirty="0" smtClean="0"/>
              <a:t>kijelölő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hu-HU" sz="3200" b="1" smtClean="0"/>
              <a:t>Az </a:t>
            </a:r>
            <a:r>
              <a:rPr lang="hu-HU" sz="3200" b="1" smtClean="0">
                <a:solidFill>
                  <a:srgbClr val="FF0000"/>
                </a:solidFill>
              </a:rPr>
              <a:t>azonosító kijelölők </a:t>
            </a:r>
            <a:r>
              <a:rPr lang="hu-HU" sz="2800" i="1" smtClean="0"/>
              <a:t>(ID selector)</a:t>
            </a:r>
            <a:br>
              <a:rPr lang="hu-HU" sz="2800" i="1" smtClean="0"/>
            </a:br>
            <a:r>
              <a:rPr lang="hu-HU" sz="3200" b="1" smtClean="0"/>
              <a:t>a HTML-dokumentum </a:t>
            </a:r>
            <a:r>
              <a:rPr lang="hu-HU" sz="3200" b="1" smtClean="0">
                <a:solidFill>
                  <a:srgbClr val="FF0000"/>
                </a:solidFill>
              </a:rPr>
              <a:t>egy egyedi ID jellemzővel ellátott helyére </a:t>
            </a:r>
            <a:r>
              <a:rPr lang="hu-HU" sz="3200" b="1" smtClean="0"/>
              <a:t>vonatkoz-nak.</a:t>
            </a:r>
            <a:endParaRPr lang="hu-HU" sz="2800" i="1"/>
          </a:p>
          <a:p>
            <a:pPr marL="0" indent="0">
              <a:spcBef>
                <a:spcPts val="2400"/>
              </a:spcBef>
              <a:buNone/>
              <a:tabLst>
                <a:tab pos="1346200" algn="l"/>
                <a:tab pos="2870200" algn="l"/>
              </a:tabLst>
            </a:pPr>
            <a:r>
              <a:rPr lang="hu-HU" sz="2800" u="sng" smtClean="0"/>
              <a:t>Példa</a:t>
            </a:r>
            <a:r>
              <a:rPr lang="hu-HU" sz="2800" i="1" smtClean="0"/>
              <a:t>:	HTML:	</a:t>
            </a:r>
            <a: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id="nev"&gt; … &lt;/p&gt;</a:t>
            </a:r>
          </a:p>
          <a:p>
            <a:pPr marL="0" indent="0">
              <a:spcBef>
                <a:spcPts val="600"/>
              </a:spcBef>
              <a:buNone/>
              <a:tabLst>
                <a:tab pos="1346200" algn="l"/>
                <a:tab pos="2870200" algn="l"/>
              </a:tabLst>
            </a:pP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800" i="1" smtClean="0"/>
              <a:t>CSS</a:t>
            </a:r>
            <a:r>
              <a:rPr lang="hu-HU" sz="2800" i="1"/>
              <a:t>:</a:t>
            </a: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#nev { … }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hu-HU" sz="2800" i="1" smtClean="0"/>
              <a:t>Akkor alkalmazzuk, ha a weboldal </a:t>
            </a:r>
            <a:r>
              <a:rPr lang="hu-HU" sz="2800" i="1" smtClean="0">
                <a:solidFill>
                  <a:srgbClr val="FF0000"/>
                </a:solidFill>
              </a:rPr>
              <a:t>egyetlen</a:t>
            </a:r>
            <a:r>
              <a:rPr lang="hu-HU" sz="2800" i="1" smtClean="0"/>
              <a:t> </a:t>
            </a:r>
            <a:r>
              <a:rPr lang="hu-HU" sz="2800" i="1" smtClean="0">
                <a:solidFill>
                  <a:srgbClr val="FF0000"/>
                </a:solidFill>
              </a:rPr>
              <a:t>konkrét helyén </a:t>
            </a:r>
            <a:r>
              <a:rPr lang="hu-HU" sz="2800" i="1" smtClean="0"/>
              <a:t>szeretnénk formai változásokat megvalósítani.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40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6633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I/c</a:t>
            </a:r>
            <a:r>
              <a:rPr lang="hu-HU" dirty="0" smtClean="0"/>
              <a:t>) </a:t>
            </a:r>
            <a:r>
              <a:rPr lang="hu-HU" dirty="0" smtClean="0"/>
              <a:t>Osztály </a:t>
            </a:r>
            <a:r>
              <a:rPr lang="hu-HU" dirty="0" smtClean="0"/>
              <a:t>kijelölő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hu-HU" sz="3200" b="1" smtClean="0"/>
              <a:t>Az </a:t>
            </a:r>
            <a:r>
              <a:rPr lang="hu-HU" sz="3200" b="1" smtClean="0">
                <a:solidFill>
                  <a:srgbClr val="FF0000"/>
                </a:solidFill>
              </a:rPr>
              <a:t>osztály kijelölők </a:t>
            </a:r>
            <a:r>
              <a:rPr lang="hu-HU" sz="2800" i="1" smtClean="0"/>
              <a:t>(class selector)</a:t>
            </a:r>
            <a:br>
              <a:rPr lang="hu-HU" sz="2800" i="1" smtClean="0"/>
            </a:br>
            <a:r>
              <a:rPr lang="hu-HU" sz="3200" b="1" smtClean="0"/>
              <a:t>az általunk </a:t>
            </a:r>
            <a:r>
              <a:rPr lang="hu-HU" sz="3200" b="1" smtClean="0">
                <a:solidFill>
                  <a:srgbClr val="FF0000"/>
                </a:solidFill>
              </a:rPr>
              <a:t>ugyanabba az osztályba sorolt elemek azonos megjelenítését </a:t>
            </a:r>
            <a:r>
              <a:rPr lang="hu-HU" sz="3200" b="1" smtClean="0"/>
              <a:t>határozzák meg.</a:t>
            </a:r>
            <a:endParaRPr lang="hu-HU" sz="2800" i="1"/>
          </a:p>
          <a:p>
            <a:pPr marL="0" indent="0">
              <a:spcBef>
                <a:spcPts val="2400"/>
              </a:spcBef>
              <a:buNone/>
              <a:tabLst>
                <a:tab pos="1346200" algn="l"/>
                <a:tab pos="2692400" algn="l"/>
              </a:tabLst>
            </a:pPr>
            <a:r>
              <a:rPr lang="hu-HU" sz="2800" u="sng" smtClean="0"/>
              <a:t>Példa</a:t>
            </a:r>
            <a:r>
              <a:rPr lang="hu-HU" sz="2800" i="1" smtClean="0"/>
              <a:t>:	HTML:	</a:t>
            </a:r>
            <a: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class="o"&gt; … &lt;/p&gt;</a:t>
            </a:r>
          </a:p>
          <a:p>
            <a:pPr marL="0" indent="0">
              <a:spcBef>
                <a:spcPts val="600"/>
              </a:spcBef>
              <a:buNone/>
              <a:tabLst>
                <a:tab pos="1346200" algn="l"/>
                <a:tab pos="2692400" algn="l"/>
              </a:tabLst>
            </a:pP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800" i="1" smtClean="0"/>
              <a:t>CSS</a:t>
            </a:r>
            <a:r>
              <a:rPr lang="hu-HU" sz="2800" i="1"/>
              <a:t>:</a:t>
            </a: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 { … 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hu-HU" sz="2400" i="1" smtClean="0"/>
              <a:t>Ugyanahhoz az elemhez több osztálymegadás is tartozhat, de ekkor elegendő felsorolni a neveket: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class="nev1 nev2 nev3"&gt;…&lt;/div&gt;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41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65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34" t="32500" r="18377" b="18572"/>
          <a:stretch/>
        </p:blipFill>
        <p:spPr bwMode="auto">
          <a:xfrm>
            <a:off x="1443444" y="2420888"/>
            <a:ext cx="7521043" cy="4347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i="1" smtClean="0"/>
              <a:t>példa osztály kijelölőre</a:t>
            </a:r>
            <a:endParaRPr lang="hu-HU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632848" cy="648074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hu-HU" sz="3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.uj { </a:t>
            </a:r>
            <a:r>
              <a:rPr lang="hu-HU" sz="3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hu-HU" sz="3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36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42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124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I/d</a:t>
            </a:r>
            <a:r>
              <a:rPr lang="hu-HU" dirty="0" smtClean="0"/>
              <a:t>) </a:t>
            </a:r>
            <a:r>
              <a:rPr lang="hu-HU" dirty="0" smtClean="0"/>
              <a:t>Univerzális kijelölő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3200" b="1"/>
              <a:t>K</a:t>
            </a:r>
            <a:r>
              <a:rPr lang="hu-HU" sz="3200" b="1" smtClean="0"/>
              <a:t>evéssé használt kijelölő a </a:t>
            </a:r>
            <a:r>
              <a:rPr lang="hu-HU" sz="3200" b="1" smtClean="0">
                <a:solidFill>
                  <a:srgbClr val="FF0000"/>
                </a:solidFill>
              </a:rPr>
              <a:t>* </a:t>
            </a:r>
            <a:r>
              <a:rPr lang="hu-HU" sz="3200" i="1" smtClean="0"/>
              <a:t>(universal selector)</a:t>
            </a:r>
            <a:r>
              <a:rPr lang="hu-HU" sz="3200" b="1" smtClean="0"/>
              <a:t>, amely </a:t>
            </a:r>
            <a:r>
              <a:rPr lang="hu-HU" sz="3200" b="1" smtClean="0">
                <a:solidFill>
                  <a:srgbClr val="FF0000"/>
                </a:solidFill>
              </a:rPr>
              <a:t>a dokumentumban lévő minden egyes elemet megjelöl</a:t>
            </a:r>
            <a:r>
              <a:rPr lang="hu-HU" sz="3200" b="1" smtClean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hu-HU" sz="2800" smtClean="0"/>
              <a:t>	</a:t>
            </a:r>
            <a: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{ … }</a:t>
            </a:r>
            <a:endParaRPr lang="hu-HU" sz="3200" i="1" smtClean="0"/>
          </a:p>
          <a:p>
            <a:pPr marL="0" indent="0">
              <a:spcBef>
                <a:spcPts val="3600"/>
              </a:spcBef>
              <a:buNone/>
            </a:pPr>
            <a:r>
              <a:rPr lang="hu-HU" sz="2600" i="1" smtClean="0"/>
              <a:t>A </a:t>
            </a:r>
            <a:r>
              <a:rPr lang="hu-HU" sz="2600" i="1" smtClean="0">
                <a:solidFill>
                  <a:srgbClr val="FF0000"/>
                </a:solidFill>
              </a:rPr>
              <a:t>:not(…) </a:t>
            </a:r>
            <a:r>
              <a:rPr lang="hu-HU" sz="2600" i="1" smtClean="0"/>
              <a:t>segítségével a zárójelben lévő elem kije-lölését lehet letiltani, azaz a </a:t>
            </a:r>
            <a:r>
              <a:rPr lang="hu-HU" sz="2600" i="1" smtClean="0">
                <a:solidFill>
                  <a:srgbClr val="FF0000"/>
                </a:solidFill>
              </a:rPr>
              <a:t>*:not(…) </a:t>
            </a:r>
            <a:r>
              <a:rPr lang="hu-HU" sz="2600" i="1" smtClean="0"/>
              <a:t>használatával a zárójelben megadott elem kivételével minden ki-jelölhető: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hu-HU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*:not(p) </a:t>
            </a:r>
            <a:r>
              <a:rPr lang="hu-HU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… }</a:t>
            </a:r>
            <a:endParaRPr lang="hu-HU" sz="3200" i="1"/>
          </a:p>
          <a:p>
            <a:pPr marL="0" indent="0">
              <a:spcBef>
                <a:spcPts val="2400"/>
              </a:spcBef>
              <a:buNone/>
            </a:pPr>
            <a:endParaRPr lang="hu-HU" sz="2600" i="1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43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496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I/e</a:t>
            </a:r>
            <a:r>
              <a:rPr lang="hu-HU" dirty="0" smtClean="0"/>
              <a:t>) </a:t>
            </a:r>
            <a:r>
              <a:rPr lang="hu-HU" dirty="0" smtClean="0"/>
              <a:t>Csoport </a:t>
            </a:r>
            <a:r>
              <a:rPr lang="hu-HU" dirty="0" smtClean="0"/>
              <a:t>kijelölő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hu-HU" sz="3200" b="1" smtClean="0"/>
              <a:t>A </a:t>
            </a:r>
            <a:r>
              <a:rPr lang="hu-HU" sz="3200" b="1" smtClean="0">
                <a:solidFill>
                  <a:srgbClr val="FF0000"/>
                </a:solidFill>
              </a:rPr>
              <a:t>csoport kijelölés </a:t>
            </a:r>
            <a:r>
              <a:rPr lang="hu-HU" sz="2800" i="1" smtClean="0"/>
              <a:t>(group of selectors) </a:t>
            </a:r>
            <a:r>
              <a:rPr lang="hu-HU" sz="3200" b="1" smtClean="0">
                <a:solidFill>
                  <a:srgbClr val="FF0000"/>
                </a:solidFill>
              </a:rPr>
              <a:t>több elemhez rendeli ugyanazt </a:t>
            </a:r>
            <a:r>
              <a:rPr lang="hu-HU" sz="3200" b="1" smtClean="0"/>
              <a:t>a stílust.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hu-HU" sz="3200" smtClean="0"/>
              <a:t>A kijelölt elemeket vesszővel kell elválasztani egymástól és a vessző után szóközt kell írni.</a:t>
            </a:r>
            <a:endParaRPr lang="hu-HU" sz="2800" i="1"/>
          </a:p>
          <a:p>
            <a:pPr marL="0" indent="0">
              <a:spcBef>
                <a:spcPts val="2400"/>
              </a:spcBef>
              <a:buNone/>
              <a:tabLst>
                <a:tab pos="1346200" algn="l"/>
              </a:tabLst>
            </a:pPr>
            <a:r>
              <a:rPr lang="hu-HU" sz="2800" u="sng" smtClean="0"/>
              <a:t>Példa</a:t>
            </a:r>
            <a:r>
              <a:rPr lang="hu-HU" sz="2800" i="1" smtClean="0"/>
              <a:t>:	</a:t>
            </a:r>
            <a: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 h1, div { … }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hu-HU" sz="2400" i="1" smtClean="0"/>
              <a:t>Segítségével az azonos jellemzőket együtt adhatjuk meg, így a kódsorok száma kevesebb lehet.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44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83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i="1" smtClean="0"/>
              <a:t>példa csoport kijelölőre</a:t>
            </a:r>
            <a:endParaRPr lang="hu-HU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632848" cy="864098"/>
          </a:xfrm>
        </p:spPr>
        <p:txBody>
          <a:bodyPr>
            <a:noAutofit/>
          </a:bodyPr>
          <a:lstStyle/>
          <a:p>
            <a:pPr marL="0" indent="0" algn="ctr">
              <a:spcBef>
                <a:spcPts val="1800"/>
              </a:spcBef>
              <a:buNone/>
            </a:pPr>
            <a:r>
              <a:rPr lang="hu-HU" sz="36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h1, h2, h3 { … 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45</a:t>
            </a:fld>
            <a:endParaRPr lang="hu-H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34" t="35714" r="18277" b="22143"/>
          <a:stretch/>
        </p:blipFill>
        <p:spPr bwMode="auto">
          <a:xfrm>
            <a:off x="1403646" y="2492896"/>
            <a:ext cx="7681359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67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i="1" dirty="0" smtClean="0"/>
              <a:t>II. Kombinátor kijelölők</a:t>
            </a:r>
            <a:endParaRPr lang="hu-HU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lnSpc>
                <a:spcPts val="32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hu-HU" sz="3500" dirty="0" smtClean="0"/>
              <a:t>A </a:t>
            </a:r>
            <a:r>
              <a:rPr lang="hu-HU" sz="3500" b="1" dirty="0" smtClean="0"/>
              <a:t>kombinátorok</a:t>
            </a:r>
            <a:r>
              <a:rPr lang="hu-HU" sz="3500" dirty="0" smtClean="0"/>
              <a:t> </a:t>
            </a:r>
            <a:r>
              <a:rPr lang="hu-HU" sz="3500" i="1" dirty="0" smtClean="0"/>
              <a:t>(</a:t>
            </a:r>
            <a:r>
              <a:rPr lang="hu-HU" sz="3500" i="1" dirty="0" err="1" smtClean="0"/>
              <a:t>combinators</a:t>
            </a:r>
            <a:r>
              <a:rPr lang="hu-HU" sz="3500" i="1" dirty="0" smtClean="0"/>
              <a:t>)</a:t>
            </a:r>
            <a:br>
              <a:rPr lang="hu-HU" sz="3500" i="1" dirty="0" smtClean="0"/>
            </a:br>
            <a:r>
              <a:rPr lang="hu-HU" sz="3500" dirty="0" smtClean="0"/>
              <a:t>esetén a kijelölés</a:t>
            </a:r>
            <a:br>
              <a:rPr lang="hu-HU" sz="3500" dirty="0" smtClean="0"/>
            </a:br>
            <a:r>
              <a:rPr lang="hu-HU" sz="3500" b="1" dirty="0" smtClean="0">
                <a:solidFill>
                  <a:srgbClr val="FF0000"/>
                </a:solidFill>
              </a:rPr>
              <a:t>a HTML-elemek közötti kapcsolat</a:t>
            </a:r>
            <a:r>
              <a:rPr lang="hu-HU" sz="3500" dirty="0" smtClean="0"/>
              <a:t/>
            </a:r>
            <a:br>
              <a:rPr lang="hu-HU" sz="3500" dirty="0" smtClean="0"/>
            </a:br>
            <a:r>
              <a:rPr lang="hu-HU" sz="3500" dirty="0" smtClean="0"/>
              <a:t> alapján történik, azaz </a:t>
            </a:r>
            <a:r>
              <a:rPr lang="hu-HU" sz="3500" b="1" dirty="0" smtClean="0">
                <a:solidFill>
                  <a:srgbClr val="FF0000"/>
                </a:solidFill>
              </a:rPr>
              <a:t>az </a:t>
            </a:r>
            <a:r>
              <a:rPr lang="hu-HU" sz="3500" b="1" dirty="0">
                <a:solidFill>
                  <a:srgbClr val="FF0000"/>
                </a:solidFill>
              </a:rPr>
              <a:t>öröklési viszonyok</a:t>
            </a:r>
            <a:r>
              <a:rPr lang="hu-HU" sz="3500" dirty="0"/>
              <a:t>, </a:t>
            </a:r>
            <a:r>
              <a:rPr lang="hu-HU" sz="3500" dirty="0" smtClean="0"/>
              <a:t>vagyis </a:t>
            </a:r>
            <a:r>
              <a:rPr lang="hu-HU" sz="3500" dirty="0"/>
              <a:t>a családfa mintáját követő</a:t>
            </a:r>
            <a:r>
              <a:rPr lang="hu-HU" sz="3500" b="1" dirty="0"/>
              <a:t> </a:t>
            </a:r>
            <a:r>
              <a:rPr lang="hu-HU" sz="3500" dirty="0"/>
              <a:t>dokumentumfa alapján történő kijelölést tesznek lehetővé</a:t>
            </a:r>
            <a:r>
              <a:rPr lang="hu-HU" sz="3500" b="1" dirty="0"/>
              <a:t>.</a:t>
            </a:r>
          </a:p>
          <a:p>
            <a:pPr marL="896938"/>
            <a:r>
              <a:rPr lang="hu-HU" sz="2800" dirty="0" smtClean="0"/>
              <a:t>leszármazott</a:t>
            </a:r>
          </a:p>
          <a:p>
            <a:pPr marL="896938"/>
            <a:r>
              <a:rPr lang="hu-HU" sz="2800" dirty="0" smtClean="0"/>
              <a:t>gyermek (elsőszintű leszármazott)</a:t>
            </a:r>
          </a:p>
          <a:p>
            <a:pPr marL="896938"/>
            <a:r>
              <a:rPr lang="hu-HU" sz="2800" dirty="0"/>
              <a:t>s</a:t>
            </a:r>
            <a:r>
              <a:rPr lang="hu-HU" sz="2800" dirty="0" smtClean="0"/>
              <a:t>zomszédos testvér</a:t>
            </a:r>
            <a:br>
              <a:rPr lang="hu-HU" sz="2800" dirty="0" smtClean="0"/>
            </a:br>
            <a:r>
              <a:rPr lang="hu-HU" sz="2800" dirty="0" smtClean="0"/>
              <a:t>(közös szülő + egymást követő elemek)</a:t>
            </a:r>
          </a:p>
          <a:p>
            <a:pPr marL="896938"/>
            <a:r>
              <a:rPr lang="hu-HU" sz="2800" dirty="0" smtClean="0"/>
              <a:t>általános testvér (közös szülő)</a:t>
            </a:r>
            <a:endParaRPr lang="hu-HU" sz="28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46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09101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II/a) Leszármazott kijelölő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2000" y="1412776"/>
            <a:ext cx="7668000" cy="5328592"/>
          </a:xfrm>
        </p:spPr>
        <p:txBody>
          <a:bodyPr>
            <a:normAutofit lnSpcReduction="10000"/>
          </a:bodyPr>
          <a:lstStyle/>
          <a:p>
            <a:pPr marL="0" indent="0" algn="ctr">
              <a:spcBef>
                <a:spcPts val="600"/>
              </a:spcBef>
              <a:buNone/>
            </a:pPr>
            <a:r>
              <a:rPr lang="hu-HU" dirty="0" smtClean="0"/>
              <a:t>Egy HTML-elem leszármazottjainak </a:t>
            </a:r>
            <a:r>
              <a:rPr lang="hu-HU" i="1" dirty="0" smtClean="0"/>
              <a:t>(</a:t>
            </a:r>
            <a:r>
              <a:rPr lang="hu-HU" i="1" dirty="0" err="1" smtClean="0"/>
              <a:t>descendant</a:t>
            </a:r>
            <a:r>
              <a:rPr lang="hu-HU" i="1" dirty="0" smtClean="0"/>
              <a:t>)</a:t>
            </a:r>
            <a:r>
              <a:rPr lang="hu-HU" dirty="0" smtClean="0"/>
              <a:t> elemnevét </a:t>
            </a:r>
            <a:r>
              <a:rPr lang="hu-HU" b="1" dirty="0" smtClean="0">
                <a:solidFill>
                  <a:srgbClr val="FF0000"/>
                </a:solidFill>
              </a:rPr>
              <a:t>szóközzel elválasztva </a:t>
            </a:r>
            <a:r>
              <a:rPr lang="hu-HU" dirty="0" smtClean="0"/>
              <a:t>adhatjuk meg.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szelektor1  szelektor2  szelektor3</a:t>
            </a:r>
            <a:b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stílusdefiníció }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hu-HU" sz="2500" i="1" dirty="0" smtClean="0"/>
              <a:t>(A formázás mindig az utolsó elemre vonatkozik!)</a:t>
            </a:r>
          </a:p>
          <a:p>
            <a:pPr marL="0" indent="0">
              <a:spcBef>
                <a:spcPts val="2400"/>
              </a:spcBef>
              <a:buNone/>
              <a:tabLst>
                <a:tab pos="1346200" algn="l"/>
                <a:tab pos="2870200" algn="l"/>
              </a:tabLst>
            </a:pPr>
            <a:r>
              <a:rPr lang="hu-HU" sz="2400" u="sng" dirty="0"/>
              <a:t>Példa</a:t>
            </a:r>
            <a:r>
              <a:rPr lang="hu-HU" sz="2400" i="1" dirty="0"/>
              <a:t>:	</a:t>
            </a:r>
            <a:r>
              <a:rPr lang="hu-H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#szak1 p { … }</a:t>
            </a:r>
            <a:br>
              <a:rPr lang="hu-H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.kiemelt div { … }</a:t>
            </a:r>
            <a:br>
              <a:rPr lang="hu-H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 .</a:t>
            </a:r>
            <a:r>
              <a:rPr lang="hu-HU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vege</a:t>
            </a:r>
            <a:r>
              <a:rPr lang="hu-H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… }</a:t>
            </a:r>
            <a:br>
              <a:rPr lang="hu-H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#fej </a:t>
            </a:r>
            <a:r>
              <a:rPr lang="hu-HU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p.bevezetes</a:t>
            </a:r>
            <a:r>
              <a:rPr lang="hu-H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… </a:t>
            </a:r>
            <a:r>
              <a:rPr lang="hu-HU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hu-HU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hu-HU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 </a:t>
            </a:r>
            <a:r>
              <a:rPr lang="hu-HU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</a:t>
            </a:r>
            <a:r>
              <a:rPr lang="hu-HU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… }</a:t>
            </a:r>
            <a:endParaRPr lang="hu-HU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hu-HU" sz="2000" i="1" dirty="0"/>
              <a:t>Akkor alkalmazzuk, ha egy kijelölést pontosítani szeretnénk</a:t>
            </a:r>
            <a:r>
              <a:rPr lang="hu-HU" sz="2000" i="1" dirty="0" smtClean="0"/>
              <a:t>.</a:t>
            </a:r>
            <a:endParaRPr lang="hu-HU" sz="2000" i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47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9598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i="1" dirty="0" smtClean="0"/>
              <a:t>példa </a:t>
            </a:r>
            <a:r>
              <a:rPr lang="hu-HU" i="1" dirty="0" smtClean="0"/>
              <a:t>leszármazott kijelölőre</a:t>
            </a:r>
            <a:endParaRPr lang="hu-HU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340768"/>
            <a:ext cx="7632848" cy="64807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em { … 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34" t="31250" r="18277" b="17501"/>
          <a:stretch/>
        </p:blipFill>
        <p:spPr bwMode="auto">
          <a:xfrm>
            <a:off x="1475656" y="2047354"/>
            <a:ext cx="7494592" cy="452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48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5196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II</a:t>
            </a:r>
            <a:r>
              <a:rPr lang="hu-HU" dirty="0" smtClean="0"/>
              <a:t>/b) Gyermek kijelölő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hu-HU" sz="3200" dirty="0" smtClean="0"/>
              <a:t>Két elem közötti </a:t>
            </a:r>
            <a:r>
              <a:rPr lang="hu-HU" sz="3200" b="1" dirty="0" smtClean="0">
                <a:solidFill>
                  <a:srgbClr val="FF0000"/>
                </a:solidFill>
              </a:rPr>
              <a:t>szülő-gyerek </a:t>
            </a:r>
            <a:r>
              <a:rPr lang="hu-HU" sz="3200" b="1" dirty="0" smtClean="0">
                <a:solidFill>
                  <a:srgbClr val="FF0000"/>
                </a:solidFill>
              </a:rPr>
              <a:t>viszonyt</a:t>
            </a:r>
            <a:br>
              <a:rPr lang="hu-HU" sz="3200" b="1" dirty="0" smtClean="0">
                <a:solidFill>
                  <a:srgbClr val="FF0000"/>
                </a:solidFill>
              </a:rPr>
            </a:br>
            <a:r>
              <a:rPr lang="hu-HU" sz="3200" dirty="0" smtClean="0"/>
              <a:t>a gyermek kijelölő </a:t>
            </a:r>
            <a:r>
              <a:rPr lang="hu-HU" sz="3200" i="1" dirty="0" smtClean="0"/>
              <a:t>(</a:t>
            </a:r>
            <a:r>
              <a:rPr lang="hu-HU" sz="3200" i="1" dirty="0" err="1" smtClean="0"/>
              <a:t>child</a:t>
            </a:r>
            <a:r>
              <a:rPr lang="hu-HU" sz="3200" i="1" dirty="0" smtClean="0"/>
              <a:t> </a:t>
            </a:r>
            <a:r>
              <a:rPr lang="hu-HU" sz="3200" i="1" dirty="0" err="1" smtClean="0"/>
              <a:t>selector</a:t>
            </a:r>
            <a:r>
              <a:rPr lang="hu-HU" sz="3200" i="1" dirty="0" smtClean="0"/>
              <a:t>)</a:t>
            </a:r>
            <a:r>
              <a:rPr lang="hu-HU" sz="3200" dirty="0" smtClean="0"/>
              <a:t> írja le. </a:t>
            </a:r>
            <a:r>
              <a:rPr lang="hu-HU" sz="3200" b="1" dirty="0" smtClean="0">
                <a:solidFill>
                  <a:srgbClr val="FF0000"/>
                </a:solidFill>
              </a:rPr>
              <a:t>Jele a </a:t>
            </a:r>
            <a:r>
              <a:rPr lang="hu-HU" sz="3200" b="1" dirty="0" smtClean="0">
                <a:solidFill>
                  <a:srgbClr val="FF0000"/>
                </a:solidFill>
              </a:rPr>
              <a:t>&gt;, </a:t>
            </a:r>
            <a:r>
              <a:rPr lang="hu-HU" sz="3200" dirty="0" smtClean="0"/>
              <a:t>amelyben a bal oldalon a szülő, a jobb oldalon a gyermek elem </a:t>
            </a:r>
            <a:r>
              <a:rPr lang="hu-HU" sz="3200" dirty="0" smtClean="0"/>
              <a:t>található.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szelektor1 &gt; szelektor2</a:t>
            </a:r>
            <a:r>
              <a:rPr lang="hu-HU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stílusdefiníció 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hu-HU" sz="2600" dirty="0" smtClean="0"/>
              <a:t>pl</a:t>
            </a:r>
            <a:r>
              <a:rPr lang="hu-HU" sz="2600" dirty="0" smtClean="0"/>
              <a:t>. </a:t>
            </a:r>
            <a:r>
              <a:rPr lang="hu-H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&gt; p </a:t>
            </a:r>
            <a:r>
              <a:rPr lang="hu-HU" sz="2600" dirty="0" smtClean="0"/>
              <a:t>jelöli a body tag p bekezdéseit</a:t>
            </a:r>
            <a:br>
              <a:rPr lang="hu-HU" sz="2600" dirty="0" smtClean="0"/>
            </a:br>
            <a:r>
              <a:rPr lang="hu-HU" sz="2600" dirty="0" smtClean="0"/>
              <a:t>(tehát csak azokat a bekezdéseket, amelyek közvetlen leszármazottjai (gyermekei) a body-</a:t>
            </a:r>
            <a:r>
              <a:rPr lang="hu-HU" sz="2600" dirty="0" err="1" smtClean="0"/>
              <a:t>nak</a:t>
            </a:r>
            <a:r>
              <a:rPr lang="hu-HU" sz="2600" dirty="0" smtClean="0"/>
              <a:t>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49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137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</a:t>
            </a:r>
            <a:r>
              <a:rPr lang="hu-HU" smtClean="0"/>
              <a:t>. A CSS jellemzői 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4"/>
            <a:ext cx="7812360" cy="5184575"/>
          </a:xfrm>
        </p:spPr>
        <p:txBody>
          <a:bodyPr>
            <a:normAutofit/>
          </a:bodyPr>
          <a:lstStyle/>
          <a:p>
            <a:pPr marL="461963" indent="-282575">
              <a:spcBef>
                <a:spcPts val="2400"/>
              </a:spcBef>
            </a:pPr>
            <a:r>
              <a:rPr lang="hu-HU" sz="2800" dirty="0"/>
              <a:t>a stílusok </a:t>
            </a:r>
            <a:r>
              <a:rPr lang="hu-HU" sz="2800" b="1" dirty="0">
                <a:solidFill>
                  <a:srgbClr val="FF0000"/>
                </a:solidFill>
              </a:rPr>
              <a:t>a HTML </a:t>
            </a:r>
            <a:r>
              <a:rPr lang="hu-HU" sz="2800" dirty="0"/>
              <a:t>megjelenítési elemei és </a:t>
            </a:r>
            <a:r>
              <a:rPr lang="hu-HU" sz="2800" b="1" dirty="0">
                <a:solidFill>
                  <a:srgbClr val="FF0000"/>
                </a:solidFill>
              </a:rPr>
              <a:t>attribútumai helyett </a:t>
            </a:r>
            <a:r>
              <a:rPr lang="hu-HU" sz="2800" dirty="0"/>
              <a:t>használhatók</a:t>
            </a:r>
            <a:endParaRPr lang="hu-HU" sz="2800" b="1" dirty="0"/>
          </a:p>
          <a:p>
            <a:pPr marL="461963" indent="-282575">
              <a:spcBef>
                <a:spcPts val="2400"/>
              </a:spcBef>
            </a:pPr>
            <a:r>
              <a:rPr lang="hu-HU" sz="2800" dirty="0" smtClean="0"/>
              <a:t>a stíluslapok segítségével </a:t>
            </a:r>
            <a:r>
              <a:rPr lang="hu-HU" sz="2800" b="1" dirty="0" smtClean="0">
                <a:solidFill>
                  <a:srgbClr val="FF0000"/>
                </a:solidFill>
              </a:rPr>
              <a:t>könnyen szét lehet választani</a:t>
            </a:r>
            <a:r>
              <a:rPr lang="hu-HU" sz="2800" dirty="0" smtClean="0">
                <a:solidFill>
                  <a:srgbClr val="FF0000"/>
                </a:solidFill>
              </a:rPr>
              <a:t> </a:t>
            </a:r>
            <a:r>
              <a:rPr lang="hu-HU" sz="2800" dirty="0" smtClean="0"/>
              <a:t>az oldal </a:t>
            </a:r>
            <a:r>
              <a:rPr lang="hu-HU" sz="2800" b="1" dirty="0" smtClean="0">
                <a:solidFill>
                  <a:srgbClr val="FF0000"/>
                </a:solidFill>
              </a:rPr>
              <a:t>tartalmát</a:t>
            </a:r>
            <a:r>
              <a:rPr lang="hu-HU" sz="2800" dirty="0" smtClean="0">
                <a:solidFill>
                  <a:srgbClr val="FF0000"/>
                </a:solidFill>
              </a:rPr>
              <a:t> </a:t>
            </a:r>
            <a:r>
              <a:rPr lang="hu-HU" sz="2800" dirty="0" smtClean="0"/>
              <a:t>annak kinézetétől, </a:t>
            </a:r>
            <a:r>
              <a:rPr lang="hu-HU" sz="2800" b="1" dirty="0" smtClean="0">
                <a:solidFill>
                  <a:srgbClr val="FF0000"/>
                </a:solidFill>
              </a:rPr>
              <a:t>megjelenésétől</a:t>
            </a:r>
            <a:r>
              <a:rPr lang="hu-HU" sz="2800" dirty="0" smtClean="0">
                <a:solidFill>
                  <a:srgbClr val="FF0000"/>
                </a:solidFill>
              </a:rPr>
              <a:t> </a:t>
            </a:r>
            <a:r>
              <a:rPr lang="hu-HU" sz="2800" dirty="0" smtClean="0"/>
              <a:t>(design)</a:t>
            </a:r>
          </a:p>
          <a:p>
            <a:pPr marL="461963" indent="-282575">
              <a:spcBef>
                <a:spcPts val="2400"/>
              </a:spcBef>
            </a:pPr>
            <a:r>
              <a:rPr lang="hu-HU" sz="2800" dirty="0" smtClean="0"/>
              <a:t>a stílusokat általában </a:t>
            </a:r>
            <a:r>
              <a:rPr lang="hu-HU" sz="2800" b="1" dirty="0" smtClean="0">
                <a:solidFill>
                  <a:srgbClr val="FF0000"/>
                </a:solidFill>
              </a:rPr>
              <a:t>külön állományban </a:t>
            </a:r>
            <a:r>
              <a:rPr lang="hu-HU" sz="2800" dirty="0" smtClean="0"/>
              <a:t>(fájlban) tárolják (.</a:t>
            </a:r>
            <a:r>
              <a:rPr lang="hu-HU" sz="2800" dirty="0" err="1" smtClean="0"/>
              <a:t>css</a:t>
            </a:r>
            <a:r>
              <a:rPr lang="hu-HU" sz="2800" dirty="0" smtClean="0"/>
              <a:t>)</a:t>
            </a:r>
          </a:p>
          <a:p>
            <a:pPr marL="461963" indent="-282575">
              <a:spcBef>
                <a:spcPts val="2400"/>
              </a:spcBef>
            </a:pPr>
            <a:r>
              <a:rPr lang="hu-HU" sz="2800" dirty="0" smtClean="0"/>
              <a:t>a külső stíluslapokkal </a:t>
            </a:r>
            <a:r>
              <a:rPr lang="hu-HU" sz="2800" b="1" dirty="0" smtClean="0">
                <a:solidFill>
                  <a:srgbClr val="FF0000"/>
                </a:solidFill>
              </a:rPr>
              <a:t>gyorsítható a munka-végzés</a:t>
            </a:r>
            <a:r>
              <a:rPr lang="hu-HU" sz="2800" dirty="0" smtClean="0"/>
              <a:t> (csak egy helyen kell változtatni)</a:t>
            </a:r>
            <a:endParaRPr lang="hu-HU" sz="2800" dirty="0"/>
          </a:p>
          <a:p>
            <a:pPr marL="461963" indent="-282575">
              <a:spcBef>
                <a:spcPts val="600"/>
              </a:spcBef>
            </a:pPr>
            <a:endParaRPr lang="hu-HU" dirty="0" smtClean="0"/>
          </a:p>
          <a:p>
            <a:pPr marL="177800" indent="0">
              <a:spcBef>
                <a:spcPts val="1800"/>
              </a:spcBef>
              <a:buNone/>
            </a:pPr>
            <a:endParaRPr lang="hu-HU" b="1" i="1" dirty="0"/>
          </a:p>
          <a:p>
            <a:pPr marL="444500" indent="-266700">
              <a:spcBef>
                <a:spcPts val="1800"/>
              </a:spcBef>
            </a:pPr>
            <a:endParaRPr lang="hu-HU" b="1" i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86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i="1" dirty="0" smtClean="0"/>
              <a:t>példa gyermek </a:t>
            </a:r>
            <a:r>
              <a:rPr lang="hu-HU" i="1" dirty="0" smtClean="0"/>
              <a:t>kijelölőre</a:t>
            </a:r>
            <a:endParaRPr lang="hu-HU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340768"/>
            <a:ext cx="7632848" cy="648072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&gt; em { … }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34" t="31250" r="18277" b="17501"/>
          <a:stretch/>
        </p:blipFill>
        <p:spPr bwMode="auto">
          <a:xfrm>
            <a:off x="1475656" y="2047354"/>
            <a:ext cx="7494592" cy="4528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50</a:t>
            </a:fld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 rot="20467398">
            <a:off x="3808487" y="6275168"/>
            <a:ext cx="906983" cy="45719"/>
          </a:xfrm>
          <a:prstGeom prst="rect">
            <a:avLst/>
          </a:prstGeom>
          <a:pattFill prst="pct5">
            <a:fgClr>
              <a:srgbClr val="FF0000"/>
            </a:fgClr>
            <a:bgClr>
              <a:srgbClr val="FF0000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/>
          <p:cNvSpPr/>
          <p:nvPr/>
        </p:nvSpPr>
        <p:spPr>
          <a:xfrm rot="20467398">
            <a:off x="5753742" y="5616115"/>
            <a:ext cx="906983" cy="45719"/>
          </a:xfrm>
          <a:prstGeom prst="rect">
            <a:avLst/>
          </a:prstGeom>
          <a:pattFill prst="pct5">
            <a:fgClr>
              <a:srgbClr val="FF0000"/>
            </a:fgClr>
            <a:bgClr>
              <a:srgbClr val="FF0000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/>
          <p:cNvSpPr/>
          <p:nvPr/>
        </p:nvSpPr>
        <p:spPr>
          <a:xfrm rot="20467398">
            <a:off x="8024887" y="4281268"/>
            <a:ext cx="906983" cy="45719"/>
          </a:xfrm>
          <a:prstGeom prst="rect">
            <a:avLst/>
          </a:prstGeom>
          <a:pattFill prst="pct5">
            <a:fgClr>
              <a:srgbClr val="FF0000"/>
            </a:fgClr>
            <a:bgClr>
              <a:srgbClr val="FF0000"/>
            </a:bgClr>
          </a:patt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854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II</a:t>
            </a:r>
            <a:r>
              <a:rPr lang="hu-HU" dirty="0" smtClean="0"/>
              <a:t>/c) szomszédos testvér kij.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2000" y="1484782"/>
            <a:ext cx="7668000" cy="537321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hu-HU" sz="3200" b="1" dirty="0" smtClean="0">
                <a:solidFill>
                  <a:srgbClr val="FF0000"/>
                </a:solidFill>
              </a:rPr>
              <a:t>Két elem közötti testvéri viszonyt ír le </a:t>
            </a:r>
            <a:r>
              <a:rPr lang="hu-HU" sz="3200" dirty="0" smtClean="0"/>
              <a:t>(tehát közös a szülő, de az elemek egymásnak nem leszármazottjai</a:t>
            </a:r>
            <a:r>
              <a:rPr lang="hu-HU" sz="3200" dirty="0" smtClean="0"/>
              <a:t>).</a:t>
            </a:r>
          </a:p>
          <a:p>
            <a:pPr marL="0" indent="0" algn="ctr">
              <a:spcBef>
                <a:spcPts val="2400"/>
              </a:spcBef>
              <a:spcAft>
                <a:spcPts val="2400"/>
              </a:spcAft>
              <a:buNone/>
            </a:pPr>
            <a:r>
              <a:rPr lang="hu-HU" b="1" i="1" dirty="0" smtClean="0">
                <a:solidFill>
                  <a:srgbClr val="FF0000"/>
                </a:solidFill>
              </a:rPr>
              <a:t>szomszédos testvér, jele a +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az első elem a sorban közvetlenül megelőzi a </a:t>
            </a:r>
            <a:r>
              <a:rPr lang="hu-HU" dirty="0" smtClean="0"/>
              <a:t>másodikat és közös a szülőjük</a:t>
            </a:r>
            <a:endParaRPr lang="hu-HU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u-HU" sz="2600" dirty="0" smtClean="0"/>
              <a:t>pl. 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h1.piros + </a:t>
            </a:r>
            <a:r>
              <a:rPr lang="hu-HU" sz="2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p.kek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600" dirty="0" smtClean="0"/>
              <a:t>jelöli a "piros" osztályú h1 </a:t>
            </a:r>
            <a:r>
              <a:rPr lang="hu-HU" sz="2600" dirty="0" smtClean="0"/>
              <a:t>címet közvetlenül </a:t>
            </a:r>
            <a:r>
              <a:rPr lang="hu-HU" sz="2600" dirty="0" smtClean="0"/>
              <a:t>követő "</a:t>
            </a:r>
            <a:r>
              <a:rPr lang="hu-HU" sz="2600" dirty="0" err="1" smtClean="0"/>
              <a:t>kek</a:t>
            </a:r>
            <a:r>
              <a:rPr lang="hu-HU" sz="2600" dirty="0" smtClean="0"/>
              <a:t>" osztályú </a:t>
            </a:r>
            <a:r>
              <a:rPr lang="hu-HU" sz="2600" dirty="0" smtClean="0"/>
              <a:t>bekezdés formázása</a:t>
            </a:r>
            <a:endParaRPr lang="hu-HU" sz="26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51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1521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i="1" smtClean="0"/>
              <a:t>példa szomszédos testvérre</a:t>
            </a:r>
            <a:endParaRPr lang="hu-HU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632848" cy="72008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 + div { … }</a:t>
            </a:r>
            <a:endParaRPr lang="hu-HU" sz="260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52</a:t>
            </a:fld>
            <a:endParaRPr lang="hu-HU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4" t="39286" r="18277" b="25714"/>
          <a:stretch/>
        </p:blipFill>
        <p:spPr bwMode="auto">
          <a:xfrm>
            <a:off x="1326084" y="2340000"/>
            <a:ext cx="7694566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84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II</a:t>
            </a:r>
            <a:r>
              <a:rPr lang="hu-HU" dirty="0" smtClean="0"/>
              <a:t>/d) </a:t>
            </a:r>
            <a:r>
              <a:rPr lang="hu-HU" dirty="0" smtClean="0"/>
              <a:t>testvér kombinátorok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hu-HU" b="1" i="1" dirty="0" smtClean="0">
                <a:solidFill>
                  <a:srgbClr val="FF0000"/>
                </a:solidFill>
              </a:rPr>
              <a:t>általános </a:t>
            </a:r>
            <a:r>
              <a:rPr lang="hu-HU" b="1" i="1" dirty="0" smtClean="0">
                <a:solidFill>
                  <a:srgbClr val="FF0000"/>
                </a:solidFill>
              </a:rPr>
              <a:t>testvér, jele a ~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az első elem a sorban nem feltétlenül közvetlenül előzi meg a </a:t>
            </a:r>
            <a:r>
              <a:rPr lang="hu-HU" dirty="0" smtClean="0"/>
              <a:t>másodikat</a:t>
            </a:r>
            <a:br>
              <a:rPr lang="hu-HU" dirty="0" smtClean="0"/>
            </a:br>
            <a:r>
              <a:rPr lang="hu-HU" dirty="0" smtClean="0"/>
              <a:t>és közös a szülőjük</a:t>
            </a:r>
            <a:endParaRPr lang="hu-HU" dirty="0" smtClean="0"/>
          </a:p>
          <a:p>
            <a:pPr marL="0" indent="0">
              <a:spcBef>
                <a:spcPts val="2400"/>
              </a:spcBef>
              <a:buNone/>
            </a:pPr>
            <a:r>
              <a:rPr lang="hu-HU" sz="2600" dirty="0" smtClean="0"/>
              <a:t>pl. 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~ p </a:t>
            </a:r>
            <a:r>
              <a:rPr lang="hu-HU" sz="2600" dirty="0" smtClean="0"/>
              <a:t>a </a:t>
            </a:r>
            <a:r>
              <a:rPr lang="hu-HU" sz="2600" dirty="0" smtClean="0"/>
              <a:t>h1 címet </a:t>
            </a:r>
            <a:r>
              <a:rPr lang="hu-HU" sz="2600" dirty="0" smtClean="0"/>
              <a:t>valahol </a:t>
            </a:r>
            <a:r>
              <a:rPr lang="hu-HU" sz="2600" dirty="0" smtClean="0"/>
              <a:t>később követő </a:t>
            </a:r>
            <a:r>
              <a:rPr lang="hu-HU" sz="2600" dirty="0" smtClean="0"/>
              <a:t>bekezdéstestvér jelöli</a:t>
            </a:r>
            <a:r>
              <a:rPr lang="hu-HU" sz="2600" dirty="0" smtClean="0"/>
              <a:t/>
            </a:r>
            <a:br>
              <a:rPr lang="hu-HU" sz="2600" dirty="0" smtClean="0"/>
            </a:br>
            <a:r>
              <a:rPr lang="hu-HU" sz="2600" i="1" dirty="0" smtClean="0"/>
              <a:t>(a kettő között akár más olyan tagok is lehetnek, amelyeknek a szülője megegyezik a h1 és a p tag szülőjével)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53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6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i="1" smtClean="0"/>
              <a:t>példa általános testvérre</a:t>
            </a:r>
            <a:endParaRPr lang="hu-HU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632848" cy="720082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 ~ div { … }</a:t>
            </a:r>
            <a:endParaRPr lang="hu-HU" sz="260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54</a:t>
            </a:fld>
            <a:endParaRPr lang="hu-HU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37" t="39196" r="18375" b="25625"/>
          <a:stretch/>
        </p:blipFill>
        <p:spPr bwMode="auto">
          <a:xfrm>
            <a:off x="1403648" y="2340000"/>
            <a:ext cx="7623342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38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i="1" dirty="0" smtClean="0"/>
              <a:t>III. Attribútum kijelölők</a:t>
            </a:r>
            <a:endParaRPr lang="hu-HU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hu-HU" dirty="0" smtClean="0"/>
              <a:t>Az </a:t>
            </a:r>
            <a:r>
              <a:rPr lang="hu-HU" b="1" dirty="0" smtClean="0"/>
              <a:t>attribútum</a:t>
            </a:r>
            <a:r>
              <a:rPr lang="hu-HU" dirty="0" smtClean="0"/>
              <a:t> </a:t>
            </a:r>
            <a:r>
              <a:rPr lang="hu-HU" i="1" dirty="0" smtClean="0"/>
              <a:t>(</a:t>
            </a:r>
            <a:r>
              <a:rPr lang="hu-HU" i="1" dirty="0" err="1" smtClean="0"/>
              <a:t>attribute</a:t>
            </a:r>
            <a:r>
              <a:rPr lang="hu-HU" i="1" dirty="0" smtClean="0"/>
              <a:t>)</a:t>
            </a:r>
            <a:r>
              <a:rPr lang="hu-HU" dirty="0" smtClean="0"/>
              <a:t> alapú kijelölésnél a kiválasztást annak alapján szabályozzuk, hogy az egyes elemek</a:t>
            </a:r>
            <a:br>
              <a:rPr lang="hu-HU" dirty="0" smtClean="0"/>
            </a:br>
            <a:r>
              <a:rPr lang="hu-HU" b="1" dirty="0" smtClean="0">
                <a:solidFill>
                  <a:srgbClr val="FF0000"/>
                </a:solidFill>
              </a:rPr>
              <a:t>milyen tulajdonságokkal rendelkeznek és azok milyen értékeket vesznek fel</a:t>
            </a:r>
            <a:r>
              <a:rPr lang="hu-HU" dirty="0" smtClean="0"/>
              <a:t>.</a:t>
            </a:r>
          </a:p>
          <a:p>
            <a:pPr marL="0" indent="0" algn="ctr">
              <a:spcBef>
                <a:spcPts val="2400"/>
              </a:spcBef>
              <a:spcAft>
                <a:spcPts val="2400"/>
              </a:spcAft>
              <a:buNone/>
            </a:pP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szelektor[tulajdonság=érték]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2400" i="1" dirty="0" smtClean="0"/>
              <a:t>(a megadott tulajdonság értékére különböző szűréseket végezhetünk:</a:t>
            </a:r>
            <a:br>
              <a:rPr lang="hu-HU" sz="2400" i="1" dirty="0" smtClean="0"/>
            </a:br>
            <a:r>
              <a:rPr lang="hu-HU" sz="2400" i="1" dirty="0" smtClean="0"/>
              <a:t>pontos egyezés, részegyezés, eleje-vége egyezés)</a:t>
            </a:r>
            <a:endParaRPr lang="hu-HU" i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55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3488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III/a</a:t>
            </a:r>
            <a:r>
              <a:rPr lang="hu-HU" dirty="0" smtClean="0"/>
              <a:t>) Egyszerű jellemzőkijelölő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hu-HU" sz="3200" b="1" dirty="0" smtClean="0">
                <a:solidFill>
                  <a:srgbClr val="FF0000"/>
                </a:solidFill>
              </a:rPr>
              <a:t>Rendelkezik az adott HTML-elem</a:t>
            </a:r>
            <a:br>
              <a:rPr lang="hu-HU" sz="3200" b="1" dirty="0" smtClean="0">
                <a:solidFill>
                  <a:srgbClr val="FF0000"/>
                </a:solidFill>
              </a:rPr>
            </a:br>
            <a:r>
              <a:rPr lang="hu-HU" sz="3200" b="1" dirty="0" smtClean="0">
                <a:solidFill>
                  <a:srgbClr val="FF0000"/>
                </a:solidFill>
              </a:rPr>
              <a:t>a meghatározott tulajdonsággal</a:t>
            </a:r>
            <a:r>
              <a:rPr lang="hu-HU" sz="3200" dirty="0" smtClean="0"/>
              <a:t>, azaz megadtuk az elemnél a tulajdonságot:</a:t>
            </a:r>
            <a:endParaRPr lang="hu-HU" sz="3200" dirty="0" smtClean="0"/>
          </a:p>
          <a:p>
            <a:pPr marL="0" indent="0" algn="ctr">
              <a:spcBef>
                <a:spcPts val="2400"/>
              </a:spcBef>
              <a:spcAft>
                <a:spcPts val="3600"/>
              </a:spcAft>
              <a:buNone/>
            </a:pPr>
            <a:r>
              <a:rPr lang="hu-HU" sz="2800" dirty="0"/>
              <a:t> </a:t>
            </a:r>
            <a:r>
              <a:rPr lang="hu-HU" sz="2800" dirty="0" smtClean="0"/>
              <a:t> </a:t>
            </a: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tagnév[tulajdonságnév] { …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div[</a:t>
            </a:r>
            <a:r>
              <a:rPr lang="hu-HU" sz="2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hu-HU" sz="2600" b="1" dirty="0" smtClean="0">
                <a:solidFill>
                  <a:srgbClr val="FF0000"/>
                </a:solidFill>
              </a:rPr>
              <a:t> </a:t>
            </a:r>
            <a:r>
              <a:rPr lang="hu-HU" sz="2600" dirty="0" smtClean="0"/>
              <a:t>azokat a blokkszintű elemeket jelöli ki, amelyeknek megadtuk a </a:t>
            </a:r>
            <a:r>
              <a:rPr lang="hu-HU" sz="2600" dirty="0" err="1" smtClean="0"/>
              <a:t>title</a:t>
            </a:r>
            <a:r>
              <a:rPr lang="hu-HU" sz="2600" dirty="0" smtClean="0"/>
              <a:t> </a:t>
            </a:r>
            <a:r>
              <a:rPr lang="hu-HU" sz="2600" dirty="0" smtClean="0"/>
              <a:t>tulajdonságát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hu-HU" sz="2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2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hu-HU" sz="2600" dirty="0" smtClean="0"/>
              <a:t>azokat a képeket jelöli ki, </a:t>
            </a:r>
            <a:r>
              <a:rPr lang="hu-HU" sz="2600" dirty="0" smtClean="0"/>
              <a:t>amelyeknek van szélességérték beállítva a felhasználó részéről</a:t>
            </a:r>
            <a:endParaRPr lang="hu-HU" sz="26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56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5008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III/b</a:t>
            </a:r>
            <a:r>
              <a:rPr lang="hu-HU" dirty="0" smtClean="0"/>
              <a:t>) Pontos jellemzőérték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hu-HU" sz="3200" b="1" dirty="0" smtClean="0">
                <a:solidFill>
                  <a:srgbClr val="FF0000"/>
                </a:solidFill>
              </a:rPr>
              <a:t>Rendelkezik </a:t>
            </a:r>
            <a:r>
              <a:rPr lang="hu-HU" sz="3200" b="1" dirty="0" smtClean="0"/>
              <a:t>az adott HTML-elem</a:t>
            </a:r>
            <a:br>
              <a:rPr lang="hu-HU" sz="3200" b="1" dirty="0" smtClean="0"/>
            </a:br>
            <a:r>
              <a:rPr lang="hu-HU" sz="3200" b="1" dirty="0" smtClean="0"/>
              <a:t> a meghatározott tulajdonsággal és </a:t>
            </a:r>
            <a:r>
              <a:rPr lang="hu-HU" sz="3200" b="1" dirty="0" smtClean="0">
                <a:solidFill>
                  <a:srgbClr val="FF0000"/>
                </a:solidFill>
              </a:rPr>
              <a:t>pontosan a megadott </a:t>
            </a:r>
            <a:r>
              <a:rPr lang="hu-HU" sz="3200" b="1" dirty="0" smtClean="0">
                <a:solidFill>
                  <a:srgbClr val="FF0000"/>
                </a:solidFill>
              </a:rPr>
              <a:t>értékkel:</a:t>
            </a:r>
            <a:endParaRPr lang="hu-HU" sz="3200" dirty="0" smtClean="0"/>
          </a:p>
          <a:p>
            <a:pPr marL="0" indent="0" algn="ctr">
              <a:spcBef>
                <a:spcPts val="2400"/>
              </a:spcBef>
              <a:spcAft>
                <a:spcPts val="3600"/>
              </a:spcAft>
              <a:buNone/>
            </a:pPr>
            <a:r>
              <a:rPr lang="hu-HU" sz="2800" dirty="0"/>
              <a:t> </a:t>
            </a:r>
            <a:r>
              <a:rPr lang="hu-HU" sz="2800" dirty="0" smtClean="0"/>
              <a:t> </a:t>
            </a: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tagnév[tulajdonság=érték] </a:t>
            </a: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…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nput[</a:t>
            </a:r>
            <a:r>
              <a:rPr lang="hu-HU" sz="2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=text]</a:t>
            </a:r>
            <a:r>
              <a:rPr lang="hu-HU" sz="2600" b="1" dirty="0" smtClean="0">
                <a:solidFill>
                  <a:srgbClr val="FF0000"/>
                </a:solidFill>
              </a:rPr>
              <a:t> </a:t>
            </a:r>
            <a:r>
              <a:rPr lang="hu-HU" sz="2600" dirty="0" smtClean="0"/>
              <a:t>csak az egysoros szöveges beviteli </a:t>
            </a:r>
            <a:r>
              <a:rPr lang="hu-HU" sz="2600" dirty="0" err="1" smtClean="0"/>
              <a:t>mezőkre</a:t>
            </a:r>
            <a:r>
              <a:rPr lang="hu-HU" sz="2600" dirty="0" smtClean="0"/>
              <a:t> vonatkozik a kijelölés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hu-HU" sz="2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2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=”200px”] </a:t>
            </a:r>
            <a:r>
              <a:rPr lang="hu-HU" sz="2600" dirty="0" smtClean="0"/>
              <a:t>azokat a képeket jelöli ki, </a:t>
            </a:r>
            <a:r>
              <a:rPr lang="hu-HU" sz="2600" dirty="0" smtClean="0"/>
              <a:t>amelyeknek a szélessége pontosan a 200px érték</a:t>
            </a:r>
            <a:endParaRPr lang="hu-HU" sz="26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57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501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III/c</a:t>
            </a:r>
            <a:r>
              <a:rPr lang="hu-HU" dirty="0" smtClean="0"/>
              <a:t>) Részleges jellemzőérték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hu-HU" sz="3200" b="1" dirty="0" smtClean="0">
                <a:solidFill>
                  <a:srgbClr val="FF0000"/>
                </a:solidFill>
              </a:rPr>
              <a:t>Rendelkezik </a:t>
            </a:r>
            <a:r>
              <a:rPr lang="hu-HU" sz="3200" b="1" dirty="0" smtClean="0"/>
              <a:t>az adott HTML-elem</a:t>
            </a:r>
            <a:br>
              <a:rPr lang="hu-HU" sz="3200" b="1" dirty="0" smtClean="0"/>
            </a:br>
            <a:r>
              <a:rPr lang="hu-HU" sz="3200" b="1" dirty="0" smtClean="0"/>
              <a:t> a meghatározott tulajdonsággal és</a:t>
            </a:r>
            <a:br>
              <a:rPr lang="hu-HU" sz="3200" b="1" dirty="0" smtClean="0"/>
            </a:br>
            <a:r>
              <a:rPr lang="hu-HU" sz="3200" b="1" dirty="0" smtClean="0">
                <a:solidFill>
                  <a:srgbClr val="FF0000"/>
                </a:solidFill>
              </a:rPr>
              <a:t>a megadott </a:t>
            </a:r>
            <a:r>
              <a:rPr lang="hu-HU" sz="3200" b="1" dirty="0" smtClean="0">
                <a:solidFill>
                  <a:srgbClr val="FF0000"/>
                </a:solidFill>
              </a:rPr>
              <a:t>értékkel mint szóközökkel tagolt kifejezéssel:</a:t>
            </a:r>
            <a:endParaRPr lang="hu-HU" sz="3200" dirty="0" smtClean="0"/>
          </a:p>
          <a:p>
            <a:pPr marL="0" indent="0" algn="ctr">
              <a:spcBef>
                <a:spcPts val="2400"/>
              </a:spcBef>
              <a:spcAft>
                <a:spcPts val="3600"/>
              </a:spcAft>
              <a:buNone/>
            </a:pPr>
            <a:r>
              <a:rPr lang="hu-HU" sz="2800" dirty="0"/>
              <a:t> </a:t>
            </a:r>
            <a:r>
              <a:rPr lang="hu-HU" sz="2800" dirty="0" smtClean="0"/>
              <a:t> </a:t>
            </a: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tagnév[tulajdonság~=érték] </a:t>
            </a: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…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hu-HU" sz="2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~=”SZTE”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hu-HU" sz="2600" b="1" dirty="0" smtClean="0">
                <a:solidFill>
                  <a:srgbClr val="FF0000"/>
                </a:solidFill>
              </a:rPr>
              <a:t> </a:t>
            </a:r>
            <a:r>
              <a:rPr lang="hu-HU" sz="2600" dirty="0" smtClean="0"/>
              <a:t>olyan linke</a:t>
            </a:r>
            <a:r>
              <a:rPr lang="hu-HU" sz="2600" dirty="0" smtClean="0"/>
              <a:t>k, amelynek a magyarázó szövegében (</a:t>
            </a:r>
            <a:r>
              <a:rPr lang="hu-HU" sz="2600" dirty="0" err="1" smtClean="0"/>
              <a:t>title</a:t>
            </a:r>
            <a:r>
              <a:rPr lang="hu-HU" sz="2600" dirty="0" smtClean="0"/>
              <a:t>) benne van az</a:t>
            </a:r>
            <a:br>
              <a:rPr lang="hu-HU" sz="2600" dirty="0" smtClean="0"/>
            </a:br>
            <a:r>
              <a:rPr lang="hu-HU" sz="2600" dirty="0" smtClean="0"/>
              <a:t>SZTE mint önálló szó</a:t>
            </a:r>
            <a:br>
              <a:rPr lang="hu-HU" sz="2600" dirty="0" smtClean="0"/>
            </a:br>
            <a:r>
              <a:rPr lang="hu-HU" sz="2600" i="1" dirty="0" smtClean="0"/>
              <a:t>(nem jó: SZTE-tag, </a:t>
            </a:r>
            <a:r>
              <a:rPr lang="hu-HU" sz="2600" i="1" dirty="0" err="1" smtClean="0"/>
              <a:t>SZTEs</a:t>
            </a:r>
            <a:r>
              <a:rPr lang="hu-HU" sz="2600" i="1" dirty="0" smtClean="0"/>
              <a:t>)</a:t>
            </a:r>
            <a:endParaRPr lang="hu-HU" sz="2600" i="1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58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042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III/c</a:t>
            </a:r>
            <a:r>
              <a:rPr lang="hu-HU" dirty="0" smtClean="0"/>
              <a:t>) Részleges jellemzőérték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hu-HU" sz="3200" b="1" dirty="0">
                <a:solidFill>
                  <a:srgbClr val="FF0000"/>
                </a:solidFill>
              </a:rPr>
              <a:t>Rendelkezik </a:t>
            </a:r>
            <a:r>
              <a:rPr lang="hu-HU" sz="3200" b="1" dirty="0"/>
              <a:t>az adott HTML-elem</a:t>
            </a:r>
            <a:br>
              <a:rPr lang="hu-HU" sz="3200" b="1" dirty="0"/>
            </a:br>
            <a:r>
              <a:rPr lang="hu-HU" sz="3200" b="1" dirty="0"/>
              <a:t> a meghatározott tulajdonsággal és </a:t>
            </a:r>
            <a:r>
              <a:rPr lang="hu-HU" sz="3200" b="1" dirty="0" smtClean="0"/>
              <a:t/>
            </a:r>
            <a:br>
              <a:rPr lang="hu-HU" sz="3200" b="1" dirty="0" smtClean="0"/>
            </a:br>
            <a:r>
              <a:rPr lang="hu-HU" sz="3200" b="1" dirty="0" smtClean="0">
                <a:solidFill>
                  <a:srgbClr val="FF0000"/>
                </a:solidFill>
              </a:rPr>
              <a:t>a keresett értéket kötőjelek is határolhatnak:</a:t>
            </a:r>
            <a:endParaRPr lang="hu-HU" sz="3200" dirty="0" smtClean="0"/>
          </a:p>
          <a:p>
            <a:pPr marL="0" indent="0" algn="ctr">
              <a:spcBef>
                <a:spcPts val="2400"/>
              </a:spcBef>
              <a:spcAft>
                <a:spcPts val="3600"/>
              </a:spcAft>
              <a:buNone/>
            </a:pPr>
            <a:r>
              <a:rPr lang="hu-HU" sz="2800" dirty="0"/>
              <a:t> </a:t>
            </a:r>
            <a:r>
              <a:rPr lang="hu-HU" sz="2800" dirty="0" smtClean="0"/>
              <a:t> </a:t>
            </a: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tagnév[tulajdonság|=érték] </a:t>
            </a: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…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p[</a:t>
            </a:r>
            <a:r>
              <a:rPr lang="hu-HU" sz="2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|=”en”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hu-HU" sz="2600" b="1" dirty="0" smtClean="0">
                <a:solidFill>
                  <a:srgbClr val="FF0000"/>
                </a:solidFill>
              </a:rPr>
              <a:t> </a:t>
            </a:r>
            <a:r>
              <a:rPr lang="hu-HU" sz="2600" dirty="0" smtClean="0"/>
              <a:t>olyan bekezdések</a:t>
            </a:r>
            <a:r>
              <a:rPr lang="hu-HU" sz="2600" dirty="0" smtClean="0"/>
              <a:t>, amelynek a nyelvi beállítása az angol (en) valamelyik változata</a:t>
            </a:r>
            <a:br>
              <a:rPr lang="hu-HU" sz="2600" dirty="0" smtClean="0"/>
            </a:br>
            <a:r>
              <a:rPr lang="hu-HU" sz="2600" i="1" dirty="0" smtClean="0"/>
              <a:t>(pl. en-</a:t>
            </a:r>
            <a:r>
              <a:rPr lang="hu-HU" sz="2600" i="1" dirty="0" err="1" smtClean="0"/>
              <a:t>us</a:t>
            </a:r>
            <a:r>
              <a:rPr lang="hu-HU" sz="2600" i="1" dirty="0" smtClean="0"/>
              <a:t>, en-</a:t>
            </a:r>
            <a:r>
              <a:rPr lang="hu-HU" sz="2600" i="1" dirty="0" err="1" smtClean="0"/>
              <a:t>gb</a:t>
            </a:r>
            <a:r>
              <a:rPr lang="hu-HU" sz="2600" i="1" dirty="0" smtClean="0"/>
              <a:t>)</a:t>
            </a:r>
            <a:endParaRPr lang="hu-HU" sz="2600" i="1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59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303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</a:t>
            </a:r>
            <a:r>
              <a:rPr lang="hu-HU" smtClean="0"/>
              <a:t>. A CSS jellemzői II.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4"/>
            <a:ext cx="7632848" cy="5184575"/>
          </a:xfrm>
        </p:spPr>
        <p:txBody>
          <a:bodyPr>
            <a:normAutofit/>
          </a:bodyPr>
          <a:lstStyle/>
          <a:p>
            <a:pPr marL="461963" indent="-282575">
              <a:spcBef>
                <a:spcPts val="2400"/>
              </a:spcBef>
            </a:pPr>
            <a:r>
              <a:rPr lang="hu-HU" sz="2800" dirty="0" smtClean="0"/>
              <a:t>egy stíluslappal </a:t>
            </a:r>
            <a:r>
              <a:rPr lang="hu-HU" sz="2800" b="1" dirty="0" smtClean="0">
                <a:solidFill>
                  <a:srgbClr val="FF0000"/>
                </a:solidFill>
              </a:rPr>
              <a:t>több különböző weblap is gyorsan formázható</a:t>
            </a:r>
          </a:p>
          <a:p>
            <a:pPr marL="461963" indent="-282575">
              <a:spcBef>
                <a:spcPts val="2400"/>
              </a:spcBef>
            </a:pPr>
            <a:r>
              <a:rPr lang="hu-HU" sz="2800" dirty="0" smtClean="0"/>
              <a:t>ugyanazon weboldal </a:t>
            </a:r>
            <a:r>
              <a:rPr lang="hu-HU" sz="2800" b="1" dirty="0" smtClean="0">
                <a:solidFill>
                  <a:srgbClr val="FF0000"/>
                </a:solidFill>
              </a:rPr>
              <a:t>többfajta eszközön való megjelenítését</a:t>
            </a:r>
            <a:r>
              <a:rPr lang="hu-HU" sz="2800" dirty="0" smtClean="0"/>
              <a:t> is meg tudjuk adni</a:t>
            </a:r>
            <a:br>
              <a:rPr lang="hu-HU" sz="2800" dirty="0" smtClean="0"/>
            </a:br>
            <a:r>
              <a:rPr lang="hu-HU" sz="2800" dirty="0" smtClean="0"/>
              <a:t>(pl. </a:t>
            </a:r>
            <a:r>
              <a:rPr lang="hu-HU" sz="2800" dirty="0" err="1" smtClean="0"/>
              <a:t>screen</a:t>
            </a:r>
            <a:r>
              <a:rPr lang="hu-HU" sz="2800" dirty="0" smtClean="0"/>
              <a:t>, print, </a:t>
            </a:r>
            <a:r>
              <a:rPr lang="hu-HU" sz="2800" dirty="0" err="1" smtClean="0"/>
              <a:t>handheld</a:t>
            </a:r>
            <a:r>
              <a:rPr lang="hu-HU" sz="2800" dirty="0" smtClean="0"/>
              <a:t>)</a:t>
            </a:r>
          </a:p>
          <a:p>
            <a:pPr marL="461963" indent="-282575">
              <a:spcBef>
                <a:spcPts val="2400"/>
              </a:spcBef>
            </a:pPr>
            <a:r>
              <a:rPr lang="hu-HU" sz="2800" dirty="0" smtClean="0"/>
              <a:t>tudunk </a:t>
            </a:r>
            <a:r>
              <a:rPr lang="hu-HU" sz="2800" b="1" dirty="0" smtClean="0">
                <a:solidFill>
                  <a:srgbClr val="FF0000"/>
                </a:solidFill>
              </a:rPr>
              <a:t>igazodni</a:t>
            </a:r>
            <a:r>
              <a:rPr lang="hu-HU" sz="2800" dirty="0" smtClean="0"/>
              <a:t> a weboldal megnyitását végző </a:t>
            </a:r>
            <a:r>
              <a:rPr lang="hu-HU" sz="2800" b="1" dirty="0" smtClean="0">
                <a:solidFill>
                  <a:srgbClr val="FF0000"/>
                </a:solidFill>
              </a:rPr>
              <a:t>kliens </a:t>
            </a:r>
            <a:r>
              <a:rPr lang="hu-HU" sz="2800" b="1" dirty="0" err="1" smtClean="0">
                <a:solidFill>
                  <a:srgbClr val="FF0000"/>
                </a:solidFill>
              </a:rPr>
              <a:t>szg</a:t>
            </a:r>
            <a:r>
              <a:rPr lang="hu-HU" sz="2800" b="1" dirty="0" smtClean="0">
                <a:solidFill>
                  <a:srgbClr val="FF0000"/>
                </a:solidFill>
              </a:rPr>
              <a:t>. paramétereihez</a:t>
            </a:r>
          </a:p>
          <a:p>
            <a:pPr marL="461963" indent="-282575">
              <a:spcBef>
                <a:spcPts val="2400"/>
              </a:spcBef>
            </a:pPr>
            <a:r>
              <a:rPr lang="hu-HU" sz="2800" dirty="0" smtClean="0"/>
              <a:t>több stílus is hatással lehet egy elem megjelenésére – </a:t>
            </a:r>
            <a:r>
              <a:rPr lang="hu-HU" sz="2800" b="1" dirty="0" smtClean="0">
                <a:solidFill>
                  <a:srgbClr val="FF0000"/>
                </a:solidFill>
              </a:rPr>
              <a:t>öröklődés</a:t>
            </a:r>
          </a:p>
          <a:p>
            <a:pPr marL="461963" indent="-282575">
              <a:spcBef>
                <a:spcPts val="600"/>
              </a:spcBef>
            </a:pPr>
            <a:endParaRPr lang="hu-HU" sz="2800" dirty="0"/>
          </a:p>
          <a:p>
            <a:pPr marL="461963" indent="-282575">
              <a:spcBef>
                <a:spcPts val="600"/>
              </a:spcBef>
            </a:pPr>
            <a:endParaRPr lang="hu-HU" dirty="0" smtClean="0"/>
          </a:p>
          <a:p>
            <a:pPr marL="177800" indent="0">
              <a:spcBef>
                <a:spcPts val="1800"/>
              </a:spcBef>
              <a:buNone/>
            </a:pPr>
            <a:endParaRPr lang="hu-HU" b="1" i="1" dirty="0"/>
          </a:p>
          <a:p>
            <a:pPr marL="444500" indent="-266700">
              <a:spcBef>
                <a:spcPts val="1800"/>
              </a:spcBef>
            </a:pPr>
            <a:endParaRPr lang="hu-HU" b="1" i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455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III/d</a:t>
            </a:r>
            <a:r>
              <a:rPr lang="hu-HU" dirty="0" smtClean="0"/>
              <a:t>) Jellemzőérték eleje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hu-HU" sz="3200" b="1" dirty="0" smtClean="0">
                <a:solidFill>
                  <a:srgbClr val="FF0000"/>
                </a:solidFill>
              </a:rPr>
              <a:t>Rendelkezik </a:t>
            </a:r>
            <a:r>
              <a:rPr lang="hu-HU" sz="3200" b="1" dirty="0" smtClean="0"/>
              <a:t>az adott HTML-elem</a:t>
            </a:r>
            <a:br>
              <a:rPr lang="hu-HU" sz="3200" b="1" dirty="0" smtClean="0"/>
            </a:br>
            <a:r>
              <a:rPr lang="hu-HU" sz="3200" b="1" dirty="0" smtClean="0"/>
              <a:t> a meghatározott tulajdonsággal és</a:t>
            </a:r>
            <a:r>
              <a:rPr lang="hu-HU" sz="3200" b="1" dirty="0" smtClean="0">
                <a:solidFill>
                  <a:srgbClr val="FF0000"/>
                </a:solidFill>
              </a:rPr>
              <a:t/>
            </a:r>
            <a:br>
              <a:rPr lang="hu-HU" sz="3200" b="1" dirty="0" smtClean="0">
                <a:solidFill>
                  <a:srgbClr val="FF0000"/>
                </a:solidFill>
              </a:rPr>
            </a:br>
            <a:r>
              <a:rPr lang="hu-HU" sz="3200" b="1" dirty="0" smtClean="0">
                <a:solidFill>
                  <a:srgbClr val="FF0000"/>
                </a:solidFill>
              </a:rPr>
              <a:t>az értékének kezdete a megadott</a:t>
            </a:r>
            <a:r>
              <a:rPr lang="hu-HU" sz="3200" b="1" dirty="0" smtClean="0">
                <a:solidFill>
                  <a:srgbClr val="FF0000"/>
                </a:solidFill>
              </a:rPr>
              <a:t>.</a:t>
            </a:r>
            <a:endParaRPr lang="hu-HU" sz="3200" dirty="0" smtClean="0"/>
          </a:p>
          <a:p>
            <a:pPr marL="0" indent="0" algn="ctr">
              <a:spcBef>
                <a:spcPts val="2400"/>
              </a:spcBef>
              <a:spcAft>
                <a:spcPts val="3600"/>
              </a:spcAft>
              <a:buNone/>
            </a:pPr>
            <a:r>
              <a:rPr lang="hu-HU" sz="2800" dirty="0"/>
              <a:t> </a:t>
            </a:r>
            <a:r>
              <a:rPr lang="hu-HU" sz="2800" dirty="0" smtClean="0"/>
              <a:t> </a:t>
            </a: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tagnév[tulajdonság^=érték] </a:t>
            </a: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…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div[</a:t>
            </a:r>
            <a:r>
              <a:rPr lang="hu-HU" sz="2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^=”fej”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hu-HU" sz="2600" b="1" dirty="0" smtClean="0">
                <a:solidFill>
                  <a:srgbClr val="FF0000"/>
                </a:solidFill>
              </a:rPr>
              <a:t> </a:t>
            </a:r>
            <a:r>
              <a:rPr lang="hu-HU" sz="2600" dirty="0" smtClean="0"/>
              <a:t>olyan blokkok</a:t>
            </a:r>
            <a:r>
              <a:rPr lang="hu-HU" sz="2600" dirty="0" smtClean="0"/>
              <a:t>, amelynek az osztályneve a „fej” kifejezéssel kezdődik</a:t>
            </a:r>
            <a:br>
              <a:rPr lang="hu-HU" sz="2600" dirty="0" smtClean="0"/>
            </a:br>
            <a:r>
              <a:rPr lang="hu-HU" sz="2600" i="1" dirty="0" smtClean="0"/>
              <a:t>(pl. fejezet, fej1, fejelés, fejjelemzo_3,…)</a:t>
            </a:r>
            <a:endParaRPr lang="hu-HU" sz="2600" i="1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60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4927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III/e</a:t>
            </a:r>
            <a:r>
              <a:rPr lang="hu-HU" dirty="0" smtClean="0"/>
              <a:t>) Jellemzőérték vége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hu-HU" sz="3200" b="1" dirty="0" smtClean="0">
                <a:solidFill>
                  <a:srgbClr val="FF0000"/>
                </a:solidFill>
              </a:rPr>
              <a:t>Rendelkezik </a:t>
            </a:r>
            <a:r>
              <a:rPr lang="hu-HU" sz="3200" b="1" dirty="0" smtClean="0"/>
              <a:t>az adott HTML-elem</a:t>
            </a:r>
            <a:br>
              <a:rPr lang="hu-HU" sz="3200" b="1" dirty="0" smtClean="0"/>
            </a:br>
            <a:r>
              <a:rPr lang="hu-HU" sz="3200" b="1" dirty="0" smtClean="0"/>
              <a:t> a meghatározott tulajdonsággal és</a:t>
            </a:r>
            <a:r>
              <a:rPr lang="hu-HU" sz="3200" b="1" dirty="0" smtClean="0">
                <a:solidFill>
                  <a:srgbClr val="FF0000"/>
                </a:solidFill>
              </a:rPr>
              <a:t/>
            </a:r>
            <a:br>
              <a:rPr lang="hu-HU" sz="3200" b="1" dirty="0" smtClean="0">
                <a:solidFill>
                  <a:srgbClr val="FF0000"/>
                </a:solidFill>
              </a:rPr>
            </a:br>
            <a:r>
              <a:rPr lang="hu-HU" sz="3200" b="1" dirty="0" smtClean="0">
                <a:solidFill>
                  <a:srgbClr val="FF0000"/>
                </a:solidFill>
              </a:rPr>
              <a:t>az értékének vége a megadott</a:t>
            </a:r>
            <a:r>
              <a:rPr lang="hu-HU" sz="3200" b="1" dirty="0" smtClean="0">
                <a:solidFill>
                  <a:srgbClr val="FF0000"/>
                </a:solidFill>
              </a:rPr>
              <a:t>.</a:t>
            </a:r>
            <a:endParaRPr lang="hu-HU" sz="3200" dirty="0" smtClean="0"/>
          </a:p>
          <a:p>
            <a:pPr marL="0" indent="0" algn="ctr">
              <a:spcBef>
                <a:spcPts val="2400"/>
              </a:spcBef>
              <a:spcAft>
                <a:spcPts val="3600"/>
              </a:spcAft>
              <a:buNone/>
            </a:pPr>
            <a:r>
              <a:rPr lang="hu-HU" sz="2800" dirty="0"/>
              <a:t> </a:t>
            </a:r>
            <a:r>
              <a:rPr lang="hu-HU" sz="2800" dirty="0" smtClean="0"/>
              <a:t> </a:t>
            </a: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tagnév[tulajdonság$=érték] </a:t>
            </a: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…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div[</a:t>
            </a:r>
            <a:r>
              <a:rPr lang="hu-HU" sz="2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$=”teszt”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hu-HU" sz="2600" b="1" dirty="0" smtClean="0">
                <a:solidFill>
                  <a:srgbClr val="FF0000"/>
                </a:solidFill>
              </a:rPr>
              <a:t> </a:t>
            </a:r>
            <a:r>
              <a:rPr lang="hu-HU" sz="2600" dirty="0" smtClean="0"/>
              <a:t>olyan blokkok</a:t>
            </a:r>
            <a:r>
              <a:rPr lang="hu-HU" sz="2600" dirty="0" smtClean="0"/>
              <a:t>, amelynek az azonosítóneve a „teszt” kifejezésre végződik</a:t>
            </a:r>
            <a:br>
              <a:rPr lang="hu-HU" sz="2600" dirty="0" smtClean="0"/>
            </a:br>
            <a:r>
              <a:rPr lang="hu-HU" sz="2600" i="1" dirty="0" smtClean="0"/>
              <a:t>(pl. </a:t>
            </a:r>
            <a:r>
              <a:rPr lang="hu-HU" sz="2600" i="1" dirty="0" err="1" smtClean="0"/>
              <a:t>elsoteszt</a:t>
            </a:r>
            <a:r>
              <a:rPr lang="hu-HU" sz="2600" i="1" dirty="0" smtClean="0"/>
              <a:t>, </a:t>
            </a:r>
            <a:r>
              <a:rPr lang="hu-HU" sz="2600" i="1" dirty="0" err="1" smtClean="0"/>
              <a:t>vegteszt</a:t>
            </a:r>
            <a:r>
              <a:rPr lang="hu-HU" sz="2600" i="1" dirty="0" smtClean="0"/>
              <a:t>, </a:t>
            </a:r>
            <a:r>
              <a:rPr lang="hu-HU" sz="2600" i="1" dirty="0" err="1" smtClean="0"/>
              <a:t>kor_teszt</a:t>
            </a:r>
            <a:r>
              <a:rPr lang="hu-HU" sz="2600" i="1" dirty="0" smtClean="0"/>
              <a:t>)</a:t>
            </a:r>
            <a:endParaRPr lang="hu-HU" sz="2600" i="1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61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37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III/f</a:t>
            </a:r>
            <a:r>
              <a:rPr lang="hu-HU" dirty="0" smtClean="0"/>
              <a:t>) Jellemzőérték részlete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hu-HU" sz="3200" b="1" dirty="0" smtClean="0">
                <a:solidFill>
                  <a:srgbClr val="FF0000"/>
                </a:solidFill>
              </a:rPr>
              <a:t>Rendelkezik </a:t>
            </a:r>
            <a:r>
              <a:rPr lang="hu-HU" sz="3200" b="1" dirty="0" smtClean="0"/>
              <a:t>az adott HTML-elem</a:t>
            </a:r>
            <a:br>
              <a:rPr lang="hu-HU" sz="3200" b="1" dirty="0" smtClean="0"/>
            </a:br>
            <a:r>
              <a:rPr lang="hu-HU" sz="3200" b="1" dirty="0" smtClean="0"/>
              <a:t> a meghatározott tulajdonsággal és</a:t>
            </a:r>
            <a:r>
              <a:rPr lang="hu-HU" sz="3200" b="1" dirty="0" smtClean="0">
                <a:solidFill>
                  <a:srgbClr val="FF0000"/>
                </a:solidFill>
              </a:rPr>
              <a:t/>
            </a:r>
            <a:br>
              <a:rPr lang="hu-HU" sz="3200" b="1" dirty="0" smtClean="0">
                <a:solidFill>
                  <a:srgbClr val="FF0000"/>
                </a:solidFill>
              </a:rPr>
            </a:br>
            <a:r>
              <a:rPr lang="hu-HU" sz="3200" b="1" dirty="0" smtClean="0">
                <a:solidFill>
                  <a:srgbClr val="FF0000"/>
                </a:solidFill>
              </a:rPr>
              <a:t>az értékében szerepel a megadott</a:t>
            </a:r>
            <a:r>
              <a:rPr lang="hu-HU" sz="3200" b="1" dirty="0" smtClean="0">
                <a:solidFill>
                  <a:srgbClr val="FF0000"/>
                </a:solidFill>
              </a:rPr>
              <a:t>.</a:t>
            </a:r>
            <a:endParaRPr lang="hu-HU" sz="3200" dirty="0" smtClean="0"/>
          </a:p>
          <a:p>
            <a:pPr marL="0" indent="0" algn="ctr">
              <a:spcBef>
                <a:spcPts val="2400"/>
              </a:spcBef>
              <a:spcAft>
                <a:spcPts val="3600"/>
              </a:spcAft>
              <a:buNone/>
            </a:pPr>
            <a:r>
              <a:rPr lang="hu-HU" sz="2800" dirty="0"/>
              <a:t> </a:t>
            </a:r>
            <a:r>
              <a:rPr lang="hu-HU" sz="2800" dirty="0" smtClean="0"/>
              <a:t> </a:t>
            </a: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tagnév[tulajdonság*=érték] </a:t>
            </a: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…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p[</a:t>
            </a:r>
            <a:r>
              <a:rPr lang="hu-HU" sz="2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*=”</a:t>
            </a:r>
            <a:r>
              <a:rPr lang="hu-HU" sz="2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resz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hu-HU" sz="2600" b="1" dirty="0" smtClean="0">
                <a:solidFill>
                  <a:srgbClr val="FF0000"/>
                </a:solidFill>
              </a:rPr>
              <a:t> </a:t>
            </a:r>
            <a:r>
              <a:rPr lang="hu-HU" sz="2600" dirty="0" smtClean="0"/>
              <a:t>olyan bekezdések</a:t>
            </a:r>
            <a:r>
              <a:rPr lang="hu-HU" sz="2600" dirty="0" smtClean="0"/>
              <a:t>, amelynek az azonosítóneve tartalmazza a „</a:t>
            </a:r>
            <a:r>
              <a:rPr lang="hu-HU" sz="2600" dirty="0" err="1" smtClean="0"/>
              <a:t>resz</a:t>
            </a:r>
            <a:r>
              <a:rPr lang="hu-HU" sz="2600" dirty="0" smtClean="0"/>
              <a:t>” kifejezést</a:t>
            </a:r>
            <a:br>
              <a:rPr lang="hu-HU" sz="2600" dirty="0" smtClean="0"/>
            </a:br>
            <a:r>
              <a:rPr lang="hu-HU" sz="2600" i="1" dirty="0" smtClean="0"/>
              <a:t>(pl. </a:t>
            </a:r>
            <a:r>
              <a:rPr lang="hu-HU" sz="2600" i="1" dirty="0" err="1" smtClean="0"/>
              <a:t>reszlet</a:t>
            </a:r>
            <a:r>
              <a:rPr lang="hu-HU" sz="2600" i="1" dirty="0" smtClean="0"/>
              <a:t>, </a:t>
            </a:r>
            <a:r>
              <a:rPr lang="hu-HU" sz="2600" i="1" dirty="0" err="1" smtClean="0"/>
              <a:t>elsoresz</a:t>
            </a:r>
            <a:r>
              <a:rPr lang="hu-HU" sz="2600" i="1" dirty="0" smtClean="0"/>
              <a:t>, </a:t>
            </a:r>
            <a:r>
              <a:rPr lang="hu-HU" sz="2600" i="1" dirty="0" err="1" smtClean="0"/>
              <a:t>kireszletezo</a:t>
            </a:r>
            <a:r>
              <a:rPr lang="hu-HU" sz="2600" i="1" dirty="0" smtClean="0"/>
              <a:t>, …)</a:t>
            </a:r>
            <a:endParaRPr lang="hu-HU" sz="2600" i="1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62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354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i="1" dirty="0" smtClean="0"/>
              <a:t>IV. </a:t>
            </a:r>
            <a:r>
              <a:rPr lang="hu-HU" i="1" dirty="0" err="1" smtClean="0"/>
              <a:t>Pszeudo</a:t>
            </a:r>
            <a:r>
              <a:rPr lang="hu-HU" i="1" dirty="0" smtClean="0"/>
              <a:t>-osztály kijelölők</a:t>
            </a:r>
            <a:endParaRPr lang="hu-HU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hu-HU" dirty="0" smtClean="0"/>
              <a:t>A </a:t>
            </a:r>
            <a:r>
              <a:rPr lang="hu-HU" b="1" dirty="0" err="1" smtClean="0"/>
              <a:t>pszeudo</a:t>
            </a:r>
            <a:r>
              <a:rPr lang="hu-HU" b="1" dirty="0" smtClean="0"/>
              <a:t>-osztály</a:t>
            </a:r>
            <a:r>
              <a:rPr lang="hu-HU" dirty="0" smtClean="0"/>
              <a:t> (ál-osztály, látszólagos) kijelölők </a:t>
            </a:r>
            <a:r>
              <a:rPr lang="hu-HU" i="1" dirty="0" smtClean="0"/>
              <a:t>(</a:t>
            </a:r>
            <a:r>
              <a:rPr lang="hu-HU" i="1" dirty="0" err="1" smtClean="0"/>
              <a:t>pseudo-class</a:t>
            </a:r>
            <a:r>
              <a:rPr lang="hu-HU" i="1" dirty="0" smtClean="0"/>
              <a:t> </a:t>
            </a:r>
            <a:r>
              <a:rPr lang="hu-HU" i="1" dirty="0" err="1" smtClean="0"/>
              <a:t>selectors</a:t>
            </a:r>
            <a:r>
              <a:rPr lang="hu-HU" i="1" dirty="0" smtClean="0"/>
              <a:t>)</a:t>
            </a:r>
            <a:br>
              <a:rPr lang="hu-HU" i="1" dirty="0" smtClean="0"/>
            </a:br>
            <a:r>
              <a:rPr lang="hu-HU" b="1" dirty="0" smtClean="0">
                <a:solidFill>
                  <a:srgbClr val="FF0000"/>
                </a:solidFill>
              </a:rPr>
              <a:t>az egyes elemeknek</a:t>
            </a:r>
            <a:br>
              <a:rPr lang="hu-HU" b="1" dirty="0" smtClean="0">
                <a:solidFill>
                  <a:srgbClr val="FF0000"/>
                </a:solidFill>
              </a:rPr>
            </a:br>
            <a:r>
              <a:rPr lang="hu-HU" b="1" dirty="0" smtClean="0">
                <a:solidFill>
                  <a:srgbClr val="FF0000"/>
                </a:solidFill>
              </a:rPr>
              <a:t>bizonyos állapotukban való elérését </a:t>
            </a:r>
            <a:r>
              <a:rPr lang="hu-HU" dirty="0" smtClean="0"/>
              <a:t>teszik lehetővé.</a:t>
            </a:r>
          </a:p>
          <a:p>
            <a:pPr marL="0" indent="0" algn="ctr">
              <a:spcBef>
                <a:spcPts val="2400"/>
              </a:spcBef>
              <a:spcAft>
                <a:spcPts val="2400"/>
              </a:spcAft>
              <a:buNone/>
            </a:pPr>
            <a:r>
              <a:rPr lang="hu-HU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szelektor:pszeudo-osztály</a:t>
            </a: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stílusdefiníció }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hu-HU" sz="2400" i="1" dirty="0" smtClean="0"/>
              <a:t>Önmagában </a:t>
            </a:r>
            <a:r>
              <a:rPr lang="hu-HU" sz="2400" i="1" dirty="0"/>
              <a:t>sosem fordul elő és </a:t>
            </a:r>
            <a:r>
              <a:rPr lang="hu-HU" sz="2400" i="1" dirty="0" smtClean="0"/>
              <a:t>mindig</a:t>
            </a:r>
            <a:br>
              <a:rPr lang="hu-HU" sz="2400" i="1" dirty="0" smtClean="0"/>
            </a:br>
            <a:r>
              <a:rPr lang="hu-HU" sz="2400" i="1" dirty="0" smtClean="0"/>
              <a:t>valamilyen </a:t>
            </a:r>
            <a:r>
              <a:rPr lang="hu-HU" sz="2400" i="1" dirty="0"/>
              <a:t>elemhez </a:t>
            </a:r>
            <a:r>
              <a:rPr lang="hu-HU" sz="2400" i="1" dirty="0" smtClean="0"/>
              <a:t>kapcsolódik</a:t>
            </a:r>
            <a:r>
              <a:rPr lang="hu-HU" sz="2400" i="1" dirty="0"/>
              <a:t>!</a:t>
            </a:r>
            <a:r>
              <a:rPr lang="hu-HU" sz="2400" dirty="0" smtClean="0"/>
              <a:t> </a:t>
            </a:r>
            <a:endParaRPr lang="hu-HU" sz="2400" dirty="0"/>
          </a:p>
          <a:p>
            <a:pPr marL="0" indent="0" algn="ctr">
              <a:spcBef>
                <a:spcPts val="1800"/>
              </a:spcBef>
              <a:buNone/>
            </a:pPr>
            <a:r>
              <a:rPr lang="hu-HU" sz="2400" b="1" dirty="0" smtClean="0"/>
              <a:t>két fő típusa létezik:</a:t>
            </a:r>
            <a:br>
              <a:rPr lang="hu-HU" sz="2400" b="1" dirty="0" smtClean="0"/>
            </a:br>
            <a:r>
              <a:rPr lang="hu-HU" sz="2400" b="1" dirty="0" smtClean="0"/>
              <a:t>dinamikus és strukturális </a:t>
            </a:r>
            <a:r>
              <a:rPr lang="hu-HU" sz="2400" b="1" dirty="0" err="1" smtClean="0"/>
              <a:t>pszeudo</a:t>
            </a:r>
            <a:r>
              <a:rPr lang="hu-HU" sz="2400" b="1" dirty="0" smtClean="0"/>
              <a:t>-osztály jelölők</a:t>
            </a:r>
            <a:endParaRPr lang="hu-HU" b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63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3953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IV/a</a:t>
            </a:r>
            <a:r>
              <a:rPr lang="hu-HU" dirty="0" smtClean="0"/>
              <a:t>) Dinamikus ál-osztályok 1.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hu-HU" sz="3200" b="1" dirty="0" smtClean="0"/>
              <a:t>A </a:t>
            </a:r>
            <a:r>
              <a:rPr lang="hu-HU" sz="3200" b="1" dirty="0" smtClean="0">
                <a:solidFill>
                  <a:srgbClr val="FF0000"/>
                </a:solidFill>
              </a:rPr>
              <a:t>link típusú </a:t>
            </a:r>
            <a:r>
              <a:rPr lang="hu-HU" sz="3200" b="1" dirty="0" smtClean="0"/>
              <a:t>ál-osztály kijelölők</a:t>
            </a:r>
            <a:r>
              <a:rPr lang="hu-HU" sz="3200" b="1" dirty="0" smtClean="0">
                <a:solidFill>
                  <a:srgbClr val="FF0000"/>
                </a:solidFill>
              </a:rPr>
              <a:t/>
            </a:r>
            <a:br>
              <a:rPr lang="hu-HU" sz="3200" b="1" dirty="0" smtClean="0">
                <a:solidFill>
                  <a:srgbClr val="FF0000"/>
                </a:solidFill>
              </a:rPr>
            </a:br>
            <a:r>
              <a:rPr lang="hu-HU" sz="3200" b="1" dirty="0" smtClean="0">
                <a:solidFill>
                  <a:srgbClr val="FF0000"/>
                </a:solidFill>
              </a:rPr>
              <a:t>a hivatkozások formázásánál </a:t>
            </a:r>
            <a:r>
              <a:rPr lang="hu-HU" sz="3200" b="1" dirty="0" smtClean="0"/>
              <a:t>kapnak kiemelt szerepet.</a:t>
            </a:r>
          </a:p>
          <a:p>
            <a:pPr>
              <a:spcBef>
                <a:spcPts val="1800"/>
              </a:spcBef>
            </a:pPr>
            <a:r>
              <a:rPr lang="hu-HU" sz="2800" dirty="0"/>
              <a:t>a</a:t>
            </a:r>
            <a:r>
              <a:rPr lang="hu-HU" sz="2800" dirty="0" smtClean="0"/>
              <a:t> még </a:t>
            </a:r>
            <a:r>
              <a:rPr lang="hu-HU" sz="2800" b="1" i="1" dirty="0" smtClean="0">
                <a:solidFill>
                  <a:schemeClr val="accent6">
                    <a:lumMod val="75000"/>
                  </a:schemeClr>
                </a:solidFill>
              </a:rPr>
              <a:t>meg nem látogatott </a:t>
            </a:r>
            <a:r>
              <a:rPr lang="hu-HU" sz="2800" dirty="0" smtClean="0"/>
              <a:t>hivatkozások formázásához: </a:t>
            </a:r>
            <a:r>
              <a:rPr lang="hu-HU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a:link { … }</a:t>
            </a:r>
          </a:p>
          <a:p>
            <a:pPr>
              <a:spcBef>
                <a:spcPts val="1800"/>
              </a:spcBef>
            </a:pPr>
            <a:r>
              <a:rPr lang="hu-HU" sz="2800" dirty="0"/>
              <a:t>a </a:t>
            </a:r>
            <a:r>
              <a:rPr lang="hu-HU" sz="2800" b="1" i="1" dirty="0" smtClean="0">
                <a:solidFill>
                  <a:schemeClr val="accent6">
                    <a:lumMod val="75000"/>
                  </a:schemeClr>
                </a:solidFill>
              </a:rPr>
              <a:t>felkeresett, meglátogatott </a:t>
            </a:r>
            <a:r>
              <a:rPr lang="hu-HU" sz="2800" dirty="0"/>
              <a:t>hivatkozások formázásához: </a:t>
            </a:r>
            <a:r>
              <a:rPr lang="hu-HU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a:visited </a:t>
            </a:r>
            <a:r>
              <a:rPr lang="hu-HU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… </a:t>
            </a:r>
            <a:r>
              <a:rPr lang="hu-HU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2400"/>
              </a:spcBef>
              <a:buNone/>
              <a:tabLst>
                <a:tab pos="1435100" algn="l"/>
              </a:tabLst>
            </a:pPr>
            <a:r>
              <a:rPr lang="hu-HU" sz="2800" u="sng" dirty="0"/>
              <a:t>Példa</a:t>
            </a:r>
            <a:r>
              <a:rPr lang="hu-HU" sz="2800" i="1" dirty="0" smtClean="0"/>
              <a:t>:</a:t>
            </a:r>
            <a:r>
              <a:rPr lang="hu-H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hu-HU" sz="3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hu-HU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a:visited { … }</a:t>
            </a:r>
            <a:br>
              <a:rPr lang="hu-HU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</a:t>
            </a:r>
            <a:r>
              <a:rPr lang="hu-HU" sz="3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container:link</a:t>
            </a:r>
            <a:r>
              <a:rPr lang="hu-HU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… }</a:t>
            </a:r>
            <a:endParaRPr lang="hu-HU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64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353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IV/a</a:t>
            </a:r>
            <a:r>
              <a:rPr lang="hu-HU" dirty="0" smtClean="0"/>
              <a:t>) </a:t>
            </a:r>
            <a:r>
              <a:rPr lang="hu-HU" dirty="0" smtClean="0"/>
              <a:t>Dinamikus </a:t>
            </a:r>
            <a:r>
              <a:rPr lang="hu-HU" dirty="0" smtClean="0"/>
              <a:t>ál-osztályok 2.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3200" b="1" dirty="0" smtClean="0"/>
              <a:t>Bizonyos </a:t>
            </a:r>
            <a:r>
              <a:rPr lang="hu-HU" sz="3200" b="1" dirty="0" smtClean="0"/>
              <a:t>ál-osztály </a:t>
            </a:r>
            <a:r>
              <a:rPr lang="hu-HU" sz="3200" b="1" dirty="0" smtClean="0"/>
              <a:t>kijelölők</a:t>
            </a:r>
            <a:br>
              <a:rPr lang="hu-HU" sz="3200" b="1" dirty="0" smtClean="0"/>
            </a:br>
            <a:r>
              <a:rPr lang="hu-HU" sz="3200" b="1" dirty="0" smtClean="0">
                <a:solidFill>
                  <a:srgbClr val="FF0000"/>
                </a:solidFill>
              </a:rPr>
              <a:t>az elemek egyes dinamikusan változó állapota alapján </a:t>
            </a:r>
            <a:r>
              <a:rPr lang="hu-HU" sz="3200" b="1" dirty="0" smtClean="0"/>
              <a:t>jelölik ki a formázandó részt.</a:t>
            </a:r>
          </a:p>
          <a:p>
            <a:pPr>
              <a:spcBef>
                <a:spcPts val="1200"/>
              </a:spcBef>
            </a:pPr>
            <a:r>
              <a:rPr lang="hu-HU" sz="2800" dirty="0" smtClean="0"/>
              <a:t>ha </a:t>
            </a:r>
            <a:r>
              <a:rPr lang="hu-HU" sz="2800" b="1" i="1" dirty="0" smtClean="0">
                <a:solidFill>
                  <a:schemeClr val="accent6">
                    <a:lumMod val="75000"/>
                  </a:schemeClr>
                </a:solidFill>
              </a:rPr>
              <a:t>rámutatunk az egérrel </a:t>
            </a:r>
            <a:r>
              <a:rPr lang="hu-HU" sz="2800" dirty="0" smtClean="0"/>
              <a:t>az adott elemre: </a:t>
            </a:r>
            <a:r>
              <a:rPr lang="hu-HU" sz="3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  <a:r>
              <a:rPr lang="hu-HU" sz="3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:hover</a:t>
            </a:r>
            <a:r>
              <a:rPr lang="hu-HU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… }</a:t>
            </a:r>
          </a:p>
          <a:p>
            <a:pPr>
              <a:spcBef>
                <a:spcPts val="1200"/>
              </a:spcBef>
            </a:pPr>
            <a:r>
              <a:rPr lang="hu-HU" sz="2800" dirty="0" smtClean="0"/>
              <a:t>ha </a:t>
            </a:r>
            <a:r>
              <a:rPr lang="hu-HU" sz="2800" b="1" i="1" dirty="0" smtClean="0">
                <a:solidFill>
                  <a:schemeClr val="accent6">
                    <a:lumMod val="75000"/>
                  </a:schemeClr>
                </a:solidFill>
              </a:rPr>
              <a:t>lenyomva tartjuk az egérgombot</a:t>
            </a:r>
            <a:r>
              <a:rPr lang="hu-HU" sz="2800" dirty="0" smtClean="0"/>
              <a:t>: </a:t>
            </a:r>
            <a:r>
              <a:rPr lang="hu-HU" sz="3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hu-HU" sz="3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:active</a:t>
            </a:r>
            <a:r>
              <a:rPr lang="hu-HU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… </a:t>
            </a:r>
            <a:r>
              <a:rPr lang="hu-HU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1200"/>
              </a:spcBef>
            </a:pPr>
            <a:r>
              <a:rPr lang="hu-HU" sz="2800" dirty="0" smtClean="0"/>
              <a:t>ha </a:t>
            </a:r>
            <a:r>
              <a:rPr lang="hu-HU" sz="2800" b="1" i="1" dirty="0" smtClean="0">
                <a:solidFill>
                  <a:schemeClr val="accent6">
                    <a:lumMod val="75000"/>
                  </a:schemeClr>
                </a:solidFill>
              </a:rPr>
              <a:t>az elem a fókuszba kerül</a:t>
            </a:r>
            <a:r>
              <a:rPr lang="hu-HU" sz="2800" dirty="0" smtClean="0"/>
              <a:t>:</a:t>
            </a:r>
            <a:br>
              <a:rPr lang="hu-HU" sz="2800" dirty="0" smtClean="0"/>
            </a:br>
            <a:r>
              <a:rPr lang="hu-HU" sz="3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hu-HU" sz="3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:focus</a:t>
            </a:r>
            <a:r>
              <a:rPr lang="hu-HU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… </a:t>
            </a:r>
            <a:r>
              <a:rPr lang="hu-HU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65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711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IV/a</a:t>
            </a:r>
            <a:r>
              <a:rPr lang="hu-HU" dirty="0" smtClean="0"/>
              <a:t>) Dinamikus ál-osztályok 3.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3200" b="1" smtClean="0"/>
              <a:t>A hivatkozásoknál </a:t>
            </a:r>
            <a:r>
              <a:rPr lang="hu-HU" sz="3200" b="1" smtClean="0">
                <a:solidFill>
                  <a:srgbClr val="FF0000"/>
                </a:solidFill>
              </a:rPr>
              <a:t>az ugrási célpont formázásához</a:t>
            </a:r>
            <a:r>
              <a:rPr lang="hu-HU" sz="3200" b="1" smtClean="0"/>
              <a:t> használható.</a:t>
            </a:r>
          </a:p>
          <a:p>
            <a:pPr marL="0" indent="0" algn="ctr">
              <a:spcBef>
                <a:spcPts val="1500"/>
              </a:spcBef>
              <a:buNone/>
            </a:pPr>
            <a: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:target { </a:t>
            </a:r>
            <a:r>
              <a:rPr lang="hu-HU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hu-HU" sz="2400"/>
              <a:t>pl.  </a:t>
            </a:r>
            <a:r>
              <a:rPr lang="hu-HU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:target { border</a:t>
            </a:r>
            <a:r>
              <a:rPr lang="hu-HU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2px solid #D4D4D4</a:t>
            </a:r>
            <a:r>
              <a:rPr lang="hu-HU" sz="24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hu-HU" sz="24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sz="2400"/>
              <a:t>&lt;p&gt;&lt;a href</a:t>
            </a:r>
            <a:r>
              <a:rPr lang="en-US" sz="2400" smtClean="0"/>
              <a:t>="#</a:t>
            </a:r>
            <a:r>
              <a:rPr lang="hu-HU" sz="2400" smtClean="0"/>
              <a:t>cel</a:t>
            </a:r>
            <a:r>
              <a:rPr lang="en-US" sz="2400" smtClean="0"/>
              <a:t>1"&gt;</a:t>
            </a:r>
            <a:r>
              <a:rPr lang="hu-HU" sz="2400" smtClean="0"/>
              <a:t>Ugrás az 1. célhelyre</a:t>
            </a:r>
            <a:r>
              <a:rPr lang="en-US" sz="2400" smtClean="0"/>
              <a:t>&lt;/</a:t>
            </a:r>
            <a:r>
              <a:rPr lang="en-US" sz="2400"/>
              <a:t>a&gt;&lt;/p</a:t>
            </a:r>
            <a:r>
              <a:rPr lang="en-US" sz="2400" smtClean="0"/>
              <a:t>&gt;</a:t>
            </a:r>
            <a:r>
              <a:rPr lang="hu-HU" sz="2400" smtClean="0"/>
              <a:t/>
            </a:r>
            <a:br>
              <a:rPr lang="hu-HU" sz="2400" smtClean="0"/>
            </a:br>
            <a:r>
              <a:rPr lang="en-US" sz="2400" smtClean="0"/>
              <a:t>&lt;</a:t>
            </a:r>
            <a:r>
              <a:rPr lang="en-US" sz="2400"/>
              <a:t>p&gt;&lt;a href</a:t>
            </a:r>
            <a:r>
              <a:rPr lang="en-US" sz="2400" smtClean="0"/>
              <a:t>="#</a:t>
            </a:r>
            <a:r>
              <a:rPr lang="hu-HU" sz="2400" smtClean="0"/>
              <a:t>cel</a:t>
            </a:r>
            <a:r>
              <a:rPr lang="en-US" sz="2400" smtClean="0"/>
              <a:t>2"&gt;</a:t>
            </a:r>
            <a:r>
              <a:rPr lang="hu-HU" sz="2400" smtClean="0"/>
              <a:t>Ugrás a 2. </a:t>
            </a:r>
            <a:r>
              <a:rPr lang="hu-HU" sz="2400"/>
              <a:t>célhelyre </a:t>
            </a:r>
            <a:r>
              <a:rPr lang="en-US" sz="2400" smtClean="0"/>
              <a:t>&lt;/</a:t>
            </a:r>
            <a:r>
              <a:rPr lang="en-US" sz="2400"/>
              <a:t>a&gt;&lt;/p</a:t>
            </a:r>
            <a:r>
              <a:rPr lang="en-US" sz="2400" smtClean="0"/>
              <a:t>&gt;</a:t>
            </a:r>
            <a:r>
              <a:rPr lang="hu-HU" sz="2400" smtClean="0"/>
              <a:t/>
            </a:r>
            <a:br>
              <a:rPr lang="hu-HU" sz="2400" smtClean="0"/>
            </a:br>
            <a:r>
              <a:rPr lang="en-US" sz="2400" smtClean="0"/>
              <a:t>&lt;</a:t>
            </a:r>
            <a:r>
              <a:rPr lang="en-US" sz="2400"/>
              <a:t>p</a:t>
            </a:r>
            <a:r>
              <a:rPr lang="en-US" sz="2400" smtClean="0"/>
              <a:t>&gt;</a:t>
            </a:r>
            <a:r>
              <a:rPr lang="hu-HU" sz="2400" smtClean="0"/>
              <a:t> szöveg……</a:t>
            </a:r>
            <a:r>
              <a:rPr lang="en-US" sz="2400" smtClean="0"/>
              <a:t>&lt;/</a:t>
            </a:r>
            <a:r>
              <a:rPr lang="en-US" sz="2400"/>
              <a:t>p</a:t>
            </a:r>
            <a:r>
              <a:rPr lang="en-US" sz="2400" smtClean="0"/>
              <a:t>&gt;</a:t>
            </a:r>
            <a:r>
              <a:rPr lang="hu-HU" sz="2400" smtClean="0"/>
              <a:t/>
            </a:r>
            <a:br>
              <a:rPr lang="hu-HU" sz="2400" smtClean="0"/>
            </a:br>
            <a:r>
              <a:rPr lang="en-US" sz="2400" smtClean="0"/>
              <a:t>&lt;</a:t>
            </a:r>
            <a:r>
              <a:rPr lang="en-US" sz="2400"/>
              <a:t>p id</a:t>
            </a:r>
            <a:r>
              <a:rPr lang="en-US" sz="2400" smtClean="0"/>
              <a:t>="</a:t>
            </a:r>
            <a:r>
              <a:rPr lang="hu-HU" sz="2400" smtClean="0"/>
              <a:t>cel1</a:t>
            </a:r>
            <a:r>
              <a:rPr lang="en-US" sz="2400" smtClean="0"/>
              <a:t>"&gt;&lt;b&gt;</a:t>
            </a:r>
            <a:r>
              <a:rPr lang="hu-HU" sz="2400" smtClean="0"/>
              <a:t>1. célhely tartalma</a:t>
            </a:r>
            <a:r>
              <a:rPr lang="en-US" sz="2400" smtClean="0"/>
              <a:t>&lt;/</a:t>
            </a:r>
            <a:r>
              <a:rPr lang="en-US" sz="2400"/>
              <a:t>b&gt;&lt;/p</a:t>
            </a:r>
            <a:r>
              <a:rPr lang="en-US" sz="2400" smtClean="0"/>
              <a:t>&gt;</a:t>
            </a:r>
            <a:r>
              <a:rPr lang="hu-HU" sz="2400" smtClean="0"/>
              <a:t/>
            </a:r>
            <a:br>
              <a:rPr lang="hu-HU" sz="2400" smtClean="0"/>
            </a:br>
            <a:r>
              <a:rPr lang="en-US" sz="2400" smtClean="0"/>
              <a:t>&lt;</a:t>
            </a:r>
            <a:r>
              <a:rPr lang="en-US" sz="2400"/>
              <a:t>p id</a:t>
            </a:r>
            <a:r>
              <a:rPr lang="en-US" sz="2400" smtClean="0"/>
              <a:t>="</a:t>
            </a:r>
            <a:r>
              <a:rPr lang="hu-HU" sz="2400" smtClean="0"/>
              <a:t>cel2</a:t>
            </a:r>
            <a:r>
              <a:rPr lang="en-US" sz="2400" smtClean="0"/>
              <a:t>"&gt;&lt;b&gt;</a:t>
            </a:r>
            <a:r>
              <a:rPr lang="hu-HU" sz="2400" smtClean="0"/>
              <a:t>2. célhely tartalma</a:t>
            </a:r>
            <a:r>
              <a:rPr lang="en-US" sz="2400" smtClean="0"/>
              <a:t>&lt;/</a:t>
            </a:r>
            <a:r>
              <a:rPr lang="en-US" sz="2400"/>
              <a:t>b&gt;&lt;/p</a:t>
            </a:r>
            <a:r>
              <a:rPr lang="en-US" sz="2400" smtClean="0"/>
              <a:t>&gt;</a:t>
            </a:r>
            <a:endParaRPr lang="hu-HU" sz="2400" smtClean="0"/>
          </a:p>
          <a:p>
            <a:pPr marL="0" indent="0">
              <a:spcBef>
                <a:spcPts val="1500"/>
              </a:spcBef>
              <a:buNone/>
            </a:pPr>
            <a:r>
              <a:rPr lang="hu-HU" sz="2400" b="1" i="1" smtClean="0"/>
              <a:t>Amikor rákattintunk valamelyik linkre, a célhelyet</a:t>
            </a:r>
            <a:br>
              <a:rPr lang="hu-HU" sz="2400" b="1" i="1" smtClean="0"/>
            </a:br>
            <a:r>
              <a:rPr lang="hu-HU" sz="2400" b="1" i="1" smtClean="0"/>
              <a:t>a megadott módon fogja formázni.</a:t>
            </a:r>
            <a:endParaRPr lang="en-US" sz="2400" b="1" i="1"/>
          </a:p>
          <a:p>
            <a:pPr marL="0" indent="0">
              <a:spcBef>
                <a:spcPts val="1500"/>
              </a:spcBef>
              <a:buNone/>
            </a:pPr>
            <a:endParaRPr lang="hu-HU" sz="240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66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3333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IV/a</a:t>
            </a:r>
            <a:r>
              <a:rPr lang="hu-HU" dirty="0" smtClean="0"/>
              <a:t>) Dinamikus ál-osztályok 4.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b="1" dirty="0" smtClean="0">
                <a:solidFill>
                  <a:srgbClr val="FF0000"/>
                </a:solidFill>
              </a:rPr>
              <a:t>Űrlapoknál</a:t>
            </a:r>
            <a:r>
              <a:rPr lang="hu-HU" b="1" dirty="0" smtClean="0"/>
              <a:t> </a:t>
            </a:r>
            <a:r>
              <a:rPr lang="hu-HU" b="1" dirty="0" smtClean="0"/>
              <a:t>az egyes elemek </a:t>
            </a:r>
            <a:r>
              <a:rPr lang="hu-HU" b="1" dirty="0" smtClean="0">
                <a:solidFill>
                  <a:srgbClr val="FF0000"/>
                </a:solidFill>
              </a:rPr>
              <a:t>alkalmaz-hatóságát </a:t>
            </a:r>
            <a:r>
              <a:rPr lang="hu-HU" b="1" dirty="0" smtClean="0"/>
              <a:t>szabályozhatja.</a:t>
            </a:r>
            <a:endParaRPr lang="hu-HU" b="1" dirty="0" smtClean="0"/>
          </a:p>
          <a:p>
            <a:pPr marL="0" indent="0" algn="ctr">
              <a:spcBef>
                <a:spcPts val="1500"/>
              </a:spcBef>
              <a:buNone/>
            </a:pP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hu-HU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disabled</a:t>
            </a: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hu-H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hu-HU" sz="2600" dirty="0" smtClean="0"/>
              <a:t>pl.  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2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hu-HU" sz="2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hu-HU" sz="2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disabled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600" dirty="0" smtClean="0"/>
              <a:t>a letiltott numerikus egysoros beviteli </a:t>
            </a:r>
            <a:r>
              <a:rPr lang="hu-HU" sz="2600" dirty="0" err="1" smtClean="0"/>
              <a:t>űrlapmezők</a:t>
            </a:r>
            <a:r>
              <a:rPr lang="hu-HU" sz="2600" dirty="0" smtClean="0"/>
              <a:t> esetén lehetőséget biztosít az eltérő formai megjelenítésre </a:t>
            </a:r>
            <a:r>
              <a:rPr lang="hu-HU" sz="2600" i="1" dirty="0" smtClean="0"/>
              <a:t>(pl. szürke színnel jelenjenek meg)</a:t>
            </a:r>
          </a:p>
          <a:p>
            <a:pPr marL="0" indent="0" algn="ctr">
              <a:spcBef>
                <a:spcPts val="1500"/>
              </a:spcBef>
              <a:buNone/>
            </a:pP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hu-HU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… }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hu-HU" sz="2600" dirty="0"/>
              <a:t>p</a:t>
            </a:r>
            <a:r>
              <a:rPr lang="hu-HU" sz="2600" dirty="0" smtClean="0"/>
              <a:t>l. </a:t>
            </a:r>
            <a:r>
              <a:rPr lang="hu-HU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u-HU" sz="2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=text]</a:t>
            </a: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hu-HU" sz="2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hu-HU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 </a:t>
            </a: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600" dirty="0" smtClean="0"/>
              <a:t>az engedélyezett (írható) szöveges egysoros </a:t>
            </a:r>
            <a:r>
              <a:rPr lang="hu-HU" sz="2600" dirty="0"/>
              <a:t>beviteli </a:t>
            </a:r>
            <a:r>
              <a:rPr lang="hu-HU" sz="2600" dirty="0" err="1"/>
              <a:t>űrlapmezők</a:t>
            </a:r>
            <a:r>
              <a:rPr lang="hu-HU" sz="2600" dirty="0"/>
              <a:t> </a:t>
            </a:r>
            <a:r>
              <a:rPr lang="hu-HU" sz="2600" dirty="0" smtClean="0"/>
              <a:t>formázáshoz ad információkat</a:t>
            </a:r>
            <a:r>
              <a:rPr lang="hu-HU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hu-HU" sz="26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67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27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IV/a</a:t>
            </a:r>
            <a:r>
              <a:rPr lang="hu-HU" dirty="0" smtClean="0"/>
              <a:t>) Dinamikus ál-osztályok 4.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hu-HU" b="1" dirty="0" smtClean="0">
                <a:solidFill>
                  <a:srgbClr val="FF0000"/>
                </a:solidFill>
              </a:rPr>
              <a:t>Űrlapoknál</a:t>
            </a:r>
            <a:r>
              <a:rPr lang="hu-HU" b="1" dirty="0" smtClean="0"/>
              <a:t> a bejelölt </a:t>
            </a:r>
            <a:r>
              <a:rPr lang="hu-HU" b="1" dirty="0" smtClean="0">
                <a:solidFill>
                  <a:srgbClr val="FF0000"/>
                </a:solidFill>
              </a:rPr>
              <a:t>választógomb</a:t>
            </a:r>
            <a:r>
              <a:rPr lang="hu-HU" b="1" dirty="0" smtClean="0"/>
              <a:t> (rádiógomb) vagy </a:t>
            </a:r>
            <a:r>
              <a:rPr lang="hu-HU" b="1" dirty="0" smtClean="0">
                <a:solidFill>
                  <a:srgbClr val="FF0000"/>
                </a:solidFill>
              </a:rPr>
              <a:t>jelölőnégyzet</a:t>
            </a:r>
            <a:r>
              <a:rPr lang="hu-HU" b="1" dirty="0" smtClean="0"/>
              <a:t> (</a:t>
            </a:r>
            <a:r>
              <a:rPr lang="hu-HU" b="1" dirty="0" err="1" smtClean="0"/>
              <a:t>checkbox</a:t>
            </a:r>
            <a:r>
              <a:rPr lang="hu-HU" b="1" dirty="0" smtClean="0"/>
              <a:t>) </a:t>
            </a:r>
            <a:r>
              <a:rPr lang="hu-HU" b="1" dirty="0" smtClean="0">
                <a:solidFill>
                  <a:srgbClr val="FF0000"/>
                </a:solidFill>
              </a:rPr>
              <a:t>formázásához</a:t>
            </a:r>
            <a:r>
              <a:rPr lang="hu-HU" b="1" dirty="0" smtClean="0"/>
              <a:t> használható.</a:t>
            </a:r>
          </a:p>
          <a:p>
            <a:pPr marL="0" indent="0" algn="ctr">
              <a:spcBef>
                <a:spcPts val="1500"/>
              </a:spcBef>
              <a:buNone/>
            </a:pP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hu-HU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checked</a:t>
            </a: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hu-H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hu-HU" sz="2600" dirty="0" smtClean="0"/>
              <a:t>pl.  </a:t>
            </a:r>
            <a:r>
              <a:rPr lang="en-US" sz="2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input:checked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50px</a:t>
            </a: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sz="2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50px</a:t>
            </a: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2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600" dirty="0" smtClean="0"/>
              <a:t>az összes input tag bejelölt állapotú elemének méretét beállítja 50x50 képpont nagyságúra</a:t>
            </a:r>
            <a:endParaRPr lang="hu-HU" sz="2600" dirty="0"/>
          </a:p>
          <a:p>
            <a:pPr marL="0" indent="0" algn="ctr">
              <a:spcBef>
                <a:spcPts val="1800"/>
              </a:spcBef>
              <a:buNone/>
            </a:pPr>
            <a:r>
              <a:rPr lang="hu-HU" sz="2600" b="1" i="1" dirty="0" smtClean="0"/>
              <a:t>A dinamikus kijelölők tehát azért </a:t>
            </a:r>
            <a:r>
              <a:rPr lang="hu-HU" sz="2600" b="1" i="1" dirty="0" smtClean="0"/>
              <a:t>ál-osztályok, mert állapotuk nem a HTML-kódtól, hanem a weboldal látogatójának tevékenységétől függ.</a:t>
            </a:r>
            <a:endParaRPr lang="hu-HU" sz="2600" b="1" i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68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512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I</a:t>
            </a:r>
            <a:r>
              <a:rPr lang="hu-HU" dirty="0" smtClean="0"/>
              <a:t>V/b</a:t>
            </a:r>
            <a:r>
              <a:rPr lang="hu-HU" dirty="0" smtClean="0"/>
              <a:t>) </a:t>
            </a:r>
            <a:r>
              <a:rPr lang="hu-HU" dirty="0" smtClean="0"/>
              <a:t>Lang-típusú ál-osztályok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b="1" dirty="0" smtClean="0"/>
              <a:t>Az </a:t>
            </a:r>
            <a:r>
              <a:rPr lang="hu-HU" b="1" dirty="0" smtClean="0">
                <a:solidFill>
                  <a:srgbClr val="FF0000"/>
                </a:solidFill>
              </a:rPr>
              <a:t>adott elemre beállított nyelv</a:t>
            </a:r>
            <a:r>
              <a:rPr lang="hu-HU" b="1" dirty="0" smtClean="0"/>
              <a:t> </a:t>
            </a:r>
            <a:r>
              <a:rPr lang="hu-HU" b="1" dirty="0" smtClean="0">
                <a:solidFill>
                  <a:srgbClr val="FF0000"/>
                </a:solidFill>
              </a:rPr>
              <a:t>szerinti </a:t>
            </a:r>
            <a:r>
              <a:rPr lang="hu-HU" b="1" dirty="0" smtClean="0"/>
              <a:t>választáshoz</a:t>
            </a:r>
            <a:r>
              <a:rPr lang="hu-HU" b="1" dirty="0" smtClean="0">
                <a:solidFill>
                  <a:srgbClr val="FF0000"/>
                </a:solidFill>
              </a:rPr>
              <a:t> </a:t>
            </a:r>
            <a:r>
              <a:rPr lang="hu-HU" b="1" dirty="0" smtClean="0"/>
              <a:t>használt kijelölő.</a:t>
            </a:r>
          </a:p>
          <a:p>
            <a:pPr marL="0" indent="0" algn="ctr">
              <a:spcBef>
                <a:spcPts val="1500"/>
              </a:spcBef>
              <a:buNone/>
            </a:pP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hu-HU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(nyelv) { </a:t>
            </a:r>
            <a:r>
              <a:rPr lang="hu-H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hu-HU" sz="2800" dirty="0" smtClean="0"/>
              <a:t>pl.  </a:t>
            </a:r>
            <a:r>
              <a:rPr lang="hu-H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p:lang(it)</a:t>
            </a:r>
            <a:br>
              <a:rPr lang="hu-H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hu-HU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{ </a:t>
            </a:r>
            <a:r>
              <a:rPr lang="hu-HU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hu-HU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 </a:t>
            </a:r>
            <a:r>
              <a:rPr lang="hu-HU" sz="2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yellow</a:t>
            </a:r>
            <a:r>
              <a:rPr lang="hu-H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br>
              <a:rPr lang="hu-H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800" dirty="0" smtClean="0"/>
              <a:t>az olasz nyelvűre beállított bekezdéseket formázza meg, azaz ott, ahol a &lt;p&gt; HTML-tag</a:t>
            </a:r>
            <a:br>
              <a:rPr lang="hu-HU" sz="2800" dirty="0" smtClean="0"/>
            </a:br>
            <a:r>
              <a:rPr lang="hu-HU" sz="2800" dirty="0" smtClean="0"/>
              <a:t>a </a:t>
            </a:r>
            <a:r>
              <a:rPr lang="hu-HU" sz="2800" dirty="0" err="1" smtClean="0"/>
              <a:t>lang</a:t>
            </a:r>
            <a:r>
              <a:rPr lang="hu-HU" sz="2800" dirty="0" smtClean="0"/>
              <a:t>=it beállítást tartalmazza</a:t>
            </a:r>
            <a:br>
              <a:rPr lang="hu-HU" sz="2800" dirty="0" smtClean="0"/>
            </a:br>
            <a:r>
              <a:rPr lang="hu-HU" sz="2800" dirty="0" smtClean="0"/>
              <a:t>(pl. &lt;p </a:t>
            </a:r>
            <a:r>
              <a:rPr lang="hu-HU" sz="2800" dirty="0" err="1" smtClean="0"/>
              <a:t>lang</a:t>
            </a:r>
            <a:r>
              <a:rPr lang="hu-HU" sz="2800" dirty="0" smtClean="0"/>
              <a:t>=it&gt;)</a:t>
            </a:r>
            <a:endParaRPr lang="hu-HU" sz="2800" b="1" dirty="0" smtClean="0">
              <a:solidFill>
                <a:srgbClr val="FF0000"/>
              </a:solidFill>
            </a:endParaRPr>
          </a:p>
          <a:p>
            <a:pPr marL="0" indent="0" algn="ctr">
              <a:spcBef>
                <a:spcPts val="1500"/>
              </a:spcBef>
              <a:buNone/>
            </a:pPr>
            <a:endParaRPr lang="hu-HU" sz="3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69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769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</a:t>
            </a:r>
            <a:r>
              <a:rPr lang="hu-HU" smtClean="0"/>
              <a:t>. A CSS jellemzői III.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4"/>
            <a:ext cx="7632848" cy="5373216"/>
          </a:xfrm>
        </p:spPr>
        <p:txBody>
          <a:bodyPr>
            <a:normAutofit lnSpcReduction="10000"/>
          </a:bodyPr>
          <a:lstStyle/>
          <a:p>
            <a:pPr marL="461963" indent="-282575">
              <a:spcBef>
                <a:spcPts val="0"/>
              </a:spcBef>
            </a:pPr>
            <a:r>
              <a:rPr lang="hu-HU" sz="2800" dirty="0" smtClean="0"/>
              <a:t>a weboldalak </a:t>
            </a:r>
            <a:r>
              <a:rPr lang="hu-HU" sz="2800" b="1" dirty="0" smtClean="0">
                <a:solidFill>
                  <a:srgbClr val="FF0000"/>
                </a:solidFill>
              </a:rPr>
              <a:t>betöltésének ideje</a:t>
            </a:r>
            <a:r>
              <a:rPr lang="hu-HU" sz="2800" dirty="0" smtClean="0"/>
              <a:t> </a:t>
            </a:r>
            <a:r>
              <a:rPr lang="hu-HU" sz="2800" b="1" dirty="0" smtClean="0">
                <a:solidFill>
                  <a:srgbClr val="FF0000"/>
                </a:solidFill>
              </a:rPr>
              <a:t>gyorsabbá</a:t>
            </a:r>
            <a:r>
              <a:rPr lang="hu-HU" sz="2800" dirty="0" smtClean="0">
                <a:solidFill>
                  <a:srgbClr val="FF0000"/>
                </a:solidFill>
              </a:rPr>
              <a:t> </a:t>
            </a:r>
            <a:r>
              <a:rPr lang="hu-HU" sz="2800" dirty="0"/>
              <a:t>válik </a:t>
            </a:r>
            <a:endParaRPr lang="hu-HU" sz="2800" dirty="0" smtClean="0"/>
          </a:p>
          <a:p>
            <a:pPr marL="862013" lvl="1" indent="-282575">
              <a:spcBef>
                <a:spcPts val="600"/>
              </a:spcBef>
            </a:pPr>
            <a:r>
              <a:rPr lang="hu-HU" sz="2400" dirty="0" smtClean="0"/>
              <a:t>kevesebb kódsor = kisebb fájlméret</a:t>
            </a:r>
          </a:p>
          <a:p>
            <a:pPr marL="862013" lvl="1" indent="-282575">
              <a:spcBef>
                <a:spcPts val="600"/>
              </a:spcBef>
            </a:pPr>
            <a:r>
              <a:rPr lang="hu-HU" sz="2400" dirty="0" smtClean="0"/>
              <a:t>a webböngészők a CSS-fájlokat gyakran</a:t>
            </a:r>
            <a:br>
              <a:rPr lang="hu-HU" sz="2400" dirty="0" smtClean="0"/>
            </a:br>
            <a:r>
              <a:rPr lang="hu-HU" sz="2400" dirty="0" smtClean="0"/>
              <a:t>a gyorsítótárban tárolják</a:t>
            </a:r>
          </a:p>
          <a:p>
            <a:pPr marL="862013" lvl="1" indent="-282575">
              <a:spcBef>
                <a:spcPts val="600"/>
              </a:spcBef>
            </a:pPr>
            <a:r>
              <a:rPr lang="hu-HU" sz="2400" dirty="0" smtClean="0"/>
              <a:t>hálózati forgalom jelentős csökkenése</a:t>
            </a:r>
          </a:p>
          <a:p>
            <a:pPr marL="461963" indent="-282575">
              <a:spcBef>
                <a:spcPts val="2400"/>
              </a:spcBef>
            </a:pPr>
            <a:r>
              <a:rPr lang="hu-HU" sz="2800" dirty="0" smtClean="0"/>
              <a:t>a </a:t>
            </a:r>
            <a:r>
              <a:rPr lang="hu-HU" sz="2800" dirty="0"/>
              <a:t>weboldalakat </a:t>
            </a:r>
            <a:r>
              <a:rPr lang="hu-HU" sz="2800" b="1" dirty="0" smtClean="0">
                <a:solidFill>
                  <a:srgbClr val="FF0000"/>
                </a:solidFill>
              </a:rPr>
              <a:t>interaktívabbá tudjuk tenni </a:t>
            </a:r>
            <a:r>
              <a:rPr lang="hu-HU" sz="2800" dirty="0" smtClean="0"/>
              <a:t>az egér és billentyűzet </a:t>
            </a:r>
            <a:r>
              <a:rPr lang="hu-HU" sz="2800" b="1" dirty="0" smtClean="0">
                <a:solidFill>
                  <a:srgbClr val="FF0000"/>
                </a:solidFill>
              </a:rPr>
              <a:t>eseményekre</a:t>
            </a:r>
            <a:r>
              <a:rPr lang="hu-HU" sz="2800" dirty="0" smtClean="0"/>
              <a:t> történő stílusváltoztatással</a:t>
            </a:r>
          </a:p>
          <a:p>
            <a:pPr marL="461963" indent="-282575">
              <a:spcBef>
                <a:spcPts val="2400"/>
              </a:spcBef>
            </a:pPr>
            <a:r>
              <a:rPr lang="hu-HU" sz="2800" dirty="0" smtClean="0"/>
              <a:t>külső</a:t>
            </a:r>
            <a:r>
              <a:rPr lang="hu-HU" sz="2800" dirty="0" smtClean="0">
                <a:solidFill>
                  <a:srgbClr val="FF0000"/>
                </a:solidFill>
              </a:rPr>
              <a:t> </a:t>
            </a:r>
            <a:r>
              <a:rPr lang="hu-HU" sz="2800" b="1" dirty="0" smtClean="0">
                <a:solidFill>
                  <a:srgbClr val="FF0000"/>
                </a:solidFill>
              </a:rPr>
              <a:t>programok</a:t>
            </a:r>
            <a:r>
              <a:rPr lang="hu-HU" sz="2800" dirty="0" smtClean="0">
                <a:solidFill>
                  <a:srgbClr val="FF0000"/>
                </a:solidFill>
              </a:rPr>
              <a:t> </a:t>
            </a:r>
            <a:r>
              <a:rPr lang="hu-HU" sz="2800" dirty="0" smtClean="0"/>
              <a:t>(</a:t>
            </a:r>
            <a:r>
              <a:rPr lang="hu-HU" sz="2800" dirty="0" err="1" smtClean="0"/>
              <a:t>szkriptek</a:t>
            </a:r>
            <a:r>
              <a:rPr lang="hu-HU" sz="2800" dirty="0" smtClean="0"/>
              <a:t>) </a:t>
            </a:r>
            <a:r>
              <a:rPr lang="hu-HU" sz="2800" b="1" dirty="0" smtClean="0">
                <a:solidFill>
                  <a:srgbClr val="FF0000"/>
                </a:solidFill>
              </a:rPr>
              <a:t>társításával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dirty="0" smtClean="0"/>
              <a:t>megjelenítés is </a:t>
            </a:r>
            <a:r>
              <a:rPr lang="hu-HU" sz="2800" b="1" dirty="0" smtClean="0">
                <a:solidFill>
                  <a:srgbClr val="FF0000"/>
                </a:solidFill>
              </a:rPr>
              <a:t>interaktívvá</a:t>
            </a:r>
            <a:r>
              <a:rPr lang="hu-HU" sz="2800" dirty="0" smtClean="0">
                <a:solidFill>
                  <a:srgbClr val="FF0000"/>
                </a:solidFill>
              </a:rPr>
              <a:t> </a:t>
            </a:r>
            <a:r>
              <a:rPr lang="hu-HU" sz="2800" dirty="0" smtClean="0"/>
              <a:t>tehető</a:t>
            </a:r>
          </a:p>
          <a:p>
            <a:pPr marL="461963" indent="-282575">
              <a:spcBef>
                <a:spcPts val="2400"/>
              </a:spcBef>
            </a:pPr>
            <a:endParaRPr lang="hu-HU" sz="2800" dirty="0" smtClean="0"/>
          </a:p>
          <a:p>
            <a:pPr marL="461963" indent="-282575">
              <a:spcBef>
                <a:spcPts val="600"/>
              </a:spcBef>
            </a:pPr>
            <a:endParaRPr lang="hu-HU" sz="2800" dirty="0"/>
          </a:p>
          <a:p>
            <a:pPr marL="461963" indent="-282575">
              <a:spcBef>
                <a:spcPts val="600"/>
              </a:spcBef>
            </a:pPr>
            <a:endParaRPr lang="hu-HU" dirty="0" smtClean="0"/>
          </a:p>
          <a:p>
            <a:pPr marL="177800" indent="0">
              <a:spcBef>
                <a:spcPts val="1800"/>
              </a:spcBef>
              <a:buNone/>
            </a:pPr>
            <a:endParaRPr lang="hu-HU" b="1" i="1" dirty="0"/>
          </a:p>
          <a:p>
            <a:pPr marL="444500" indent="-266700">
              <a:spcBef>
                <a:spcPts val="1800"/>
              </a:spcBef>
            </a:pPr>
            <a:endParaRPr lang="hu-HU" b="1" i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1490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IV/c</a:t>
            </a:r>
            <a:r>
              <a:rPr lang="hu-HU" dirty="0" smtClean="0"/>
              <a:t>) </a:t>
            </a:r>
            <a:r>
              <a:rPr lang="hu-HU" dirty="0" smtClean="0"/>
              <a:t>Strukturális ál-osztályok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632848" cy="537321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hu-HU" sz="3200" dirty="0" smtClean="0"/>
              <a:t>A </a:t>
            </a:r>
            <a:r>
              <a:rPr lang="hu-HU" sz="3200" b="1" dirty="0" smtClean="0"/>
              <a:t>strukturális ál-osztályok </a:t>
            </a:r>
            <a:r>
              <a:rPr lang="hu-HU" sz="3200" dirty="0" smtClean="0"/>
              <a:t>lehetővé teszik, hogy a dokumentumfa által tartalmazott </a:t>
            </a:r>
            <a:r>
              <a:rPr lang="hu-HU" sz="3200" b="1" dirty="0" smtClean="0">
                <a:solidFill>
                  <a:srgbClr val="FF0000"/>
                </a:solidFill>
              </a:rPr>
              <a:t>strukturális információk felhasználásával </a:t>
            </a:r>
            <a:r>
              <a:rPr lang="hu-HU" sz="3200" dirty="0" smtClean="0"/>
              <a:t>a más kijelölőkkel egyszerű módon el nem érhető kiválasztást végezhessünk.</a:t>
            </a:r>
            <a:endParaRPr lang="hu-HU" sz="3600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400"/>
              </a:spcBef>
              <a:buNone/>
              <a:tabLst>
                <a:tab pos="533400" algn="l"/>
              </a:tabLst>
            </a:pPr>
            <a:r>
              <a:rPr lang="hu-HU" sz="3200" dirty="0" smtClean="0"/>
              <a:t>pl.	</a:t>
            </a:r>
            <a:r>
              <a:rPr lang="hu-HU" sz="3200" dirty="0" smtClean="0"/>
              <a:t>gyökérelem, első elem, utolsó elem</a:t>
            </a:r>
            <a:r>
              <a:rPr lang="hu-HU" sz="3200" dirty="0" smtClean="0"/>
              <a:t/>
            </a:r>
            <a:br>
              <a:rPr lang="hu-HU" sz="3200" dirty="0" smtClean="0"/>
            </a:br>
            <a:r>
              <a:rPr lang="hu-HU" sz="3200" dirty="0" smtClean="0"/>
              <a:t>	</a:t>
            </a:r>
            <a:r>
              <a:rPr lang="hu-HU" sz="3200" dirty="0" err="1" smtClean="0"/>
              <a:t>valahanyadik</a:t>
            </a:r>
            <a:r>
              <a:rPr lang="hu-HU" sz="3200" dirty="0" smtClean="0"/>
              <a:t> gyermek, gyermekek 	</a:t>
            </a:r>
            <a:r>
              <a:rPr lang="hu-HU" sz="3200" dirty="0" err="1" smtClean="0"/>
              <a:t>valahanyadik</a:t>
            </a:r>
            <a:r>
              <a:rPr lang="hu-HU" sz="3200" dirty="0" smtClean="0"/>
              <a:t> testvér, testvérek</a:t>
            </a:r>
            <a:endParaRPr lang="hu-HU" sz="28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70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322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i="1" smtClean="0"/>
              <a:t>a dokumentumfa elemei</a:t>
            </a:r>
            <a:endParaRPr lang="hu-HU" i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71</a:t>
            </a:fld>
            <a:endParaRPr lang="hu-H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5" t="31964" r="17272" b="18393"/>
          <a:stretch/>
        </p:blipFill>
        <p:spPr bwMode="auto">
          <a:xfrm>
            <a:off x="1357784" y="1800000"/>
            <a:ext cx="7678712" cy="4383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54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i="1" smtClean="0"/>
              <a:t>a dokumentumfa elemei</a:t>
            </a:r>
            <a:endParaRPr lang="hu-HU" i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72</a:t>
            </a:fld>
            <a:endParaRPr lang="hu-H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34" t="32322" r="18176" b="17321"/>
          <a:stretch/>
        </p:blipFill>
        <p:spPr bwMode="auto">
          <a:xfrm>
            <a:off x="1357200" y="1800000"/>
            <a:ext cx="765736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2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i="1" smtClean="0"/>
              <a:t>a dokumentumfa elemei</a:t>
            </a:r>
            <a:endParaRPr lang="hu-HU" i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73</a:t>
            </a:fld>
            <a:endParaRPr lang="hu-H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1" t="32143" r="18277" b="18572"/>
          <a:stretch/>
        </p:blipFill>
        <p:spPr bwMode="auto">
          <a:xfrm>
            <a:off x="1357200" y="1800000"/>
            <a:ext cx="7560841" cy="4302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44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IV/c) </a:t>
            </a:r>
            <a:r>
              <a:rPr lang="hu-HU" dirty="0" smtClean="0"/>
              <a:t>Strukturális </a:t>
            </a:r>
            <a:r>
              <a:rPr lang="hu-HU" dirty="0" smtClean="0"/>
              <a:t>ál-oszt. 1.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632848" cy="537321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hu-HU" sz="3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hu-HU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3200" dirty="0" smtClean="0"/>
              <a:t>a dokumentum gyökér-elemét (</a:t>
            </a:r>
            <a:r>
              <a:rPr lang="hu-HU" sz="3200" dirty="0" err="1" smtClean="0"/>
              <a:t>html</a:t>
            </a:r>
            <a:r>
              <a:rPr lang="hu-HU" sz="3200" dirty="0" smtClean="0"/>
              <a:t>)</a:t>
            </a:r>
            <a:r>
              <a:rPr lang="hu-HU" sz="3200" dirty="0"/>
              <a:t> képviseli </a:t>
            </a:r>
            <a:endParaRPr lang="hu-HU" sz="3200" dirty="0" smtClean="0"/>
          </a:p>
          <a:p>
            <a:pPr marL="0" indent="0">
              <a:spcBef>
                <a:spcPts val="2400"/>
              </a:spcBef>
              <a:buNone/>
            </a:pPr>
            <a:r>
              <a:rPr lang="hu-HU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hu-HU" sz="3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r>
              <a:rPr lang="hu-HU" sz="3200" b="1" dirty="0" smtClean="0">
                <a:solidFill>
                  <a:srgbClr val="FF0000"/>
                </a:solidFill>
              </a:rPr>
              <a:t/>
            </a:r>
            <a:br>
              <a:rPr lang="hu-HU" sz="3200" b="1" dirty="0" smtClean="0">
                <a:solidFill>
                  <a:srgbClr val="FF0000"/>
                </a:solidFill>
              </a:rPr>
            </a:br>
            <a:r>
              <a:rPr lang="hu-HU" sz="3200" dirty="0" smtClean="0"/>
              <a:t>gyermektelen elem formázásához</a:t>
            </a:r>
            <a:br>
              <a:rPr lang="hu-HU" sz="3200" dirty="0" smtClean="0"/>
            </a:br>
            <a:r>
              <a:rPr lang="hu-HU" sz="3200" dirty="0" smtClean="0"/>
              <a:t>(levél)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hu-HU" sz="2800" i="1" dirty="0" smtClean="0"/>
              <a:t>Mi a különbség?</a:t>
            </a:r>
            <a:r>
              <a:rPr lang="hu-HU" sz="2800" dirty="0" smtClean="0"/>
              <a:t/>
            </a:r>
            <a:br>
              <a:rPr lang="hu-HU" sz="2800" dirty="0" smtClean="0"/>
            </a:br>
            <a:r>
              <a:rPr lang="hu-HU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hu-HU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iv:empty</a:t>
            </a:r>
            <a:r>
              <a:rPr lang="hu-H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div  :</a:t>
            </a:r>
            <a:r>
              <a:rPr lang="hu-HU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</a:t>
            </a:r>
            <a:endParaRPr lang="hu-HU" sz="3200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74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428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IV/c) </a:t>
            </a:r>
            <a:r>
              <a:rPr lang="hu-HU" dirty="0" smtClean="0"/>
              <a:t>Strukturális </a:t>
            </a:r>
            <a:r>
              <a:rPr lang="hu-HU" dirty="0" smtClean="0"/>
              <a:t>ál-oszt. 2.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632848" cy="5373218"/>
          </a:xfrm>
        </p:spPr>
        <p:txBody>
          <a:bodyPr>
            <a:normAutofit/>
          </a:bodyPr>
          <a:lstStyle/>
          <a:p>
            <a:pPr marL="0" indent="0">
              <a:spcBef>
                <a:spcPts val="2400"/>
              </a:spcBef>
              <a:buNone/>
            </a:pPr>
            <a:r>
              <a:rPr lang="hu-HU" sz="3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tagnév:nth-child</a:t>
            </a:r>
            <a:r>
              <a:rPr lang="hu-HU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hu-HU" sz="32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u-HU" sz="3200" b="1" dirty="0" smtClean="0">
                <a:solidFill>
                  <a:srgbClr val="FF0000"/>
                </a:solidFill>
              </a:rPr>
              <a:t/>
            </a:r>
            <a:br>
              <a:rPr lang="hu-HU" sz="3200" b="1" dirty="0" smtClean="0">
                <a:solidFill>
                  <a:srgbClr val="FF0000"/>
                </a:solidFill>
              </a:rPr>
            </a:br>
            <a:r>
              <a:rPr lang="hu-HU" sz="3200" dirty="0" smtClean="0"/>
              <a:t>a tag </a:t>
            </a:r>
            <a:r>
              <a:rPr lang="hu-HU" sz="3200" dirty="0" smtClean="0"/>
              <a:t>elem </a:t>
            </a:r>
            <a:r>
              <a:rPr lang="hu-HU" sz="3200" dirty="0" err="1" smtClean="0"/>
              <a:t>valahanyadik</a:t>
            </a:r>
            <a:r>
              <a:rPr lang="hu-HU" sz="3200" dirty="0" smtClean="0"/>
              <a:t> gyermeke egy másik (beágyazó) elemnek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hu-HU" sz="2600" dirty="0" smtClean="0"/>
              <a:t>pl.</a:t>
            </a:r>
            <a:r>
              <a:rPr lang="hu-HU" sz="2600" dirty="0"/>
              <a:t> </a:t>
            </a:r>
            <a:r>
              <a:rPr lang="hu-H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p:nth-child(6)</a:t>
            </a:r>
            <a:r>
              <a:rPr lang="hu-HU" sz="2800" dirty="0" smtClean="0"/>
              <a:t> </a:t>
            </a:r>
            <a:r>
              <a:rPr lang="hu-HU" sz="2600" dirty="0" smtClean="0"/>
              <a:t>egy tetszőleges elem bekezdésgyermekei között a 6. tagot jelöli meg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hu-HU" sz="2600" dirty="0" smtClean="0"/>
              <a:t>az "x" értéke lehet: 0, egy pozitív szám, "</a:t>
            </a:r>
            <a:r>
              <a:rPr lang="hu-HU" sz="2600" dirty="0" err="1" smtClean="0"/>
              <a:t>an+b</a:t>
            </a:r>
            <a:r>
              <a:rPr lang="hu-HU" sz="2600" dirty="0" smtClean="0"/>
              <a:t>" alakú szám (3n+1), </a:t>
            </a:r>
            <a:r>
              <a:rPr lang="hu-HU" sz="2600" dirty="0" err="1" smtClean="0"/>
              <a:t>odd</a:t>
            </a:r>
            <a:r>
              <a:rPr lang="hu-HU" sz="2600" dirty="0" smtClean="0"/>
              <a:t> (páratlan), </a:t>
            </a:r>
            <a:r>
              <a:rPr lang="hu-HU" sz="2600" dirty="0" err="1" smtClean="0"/>
              <a:t>even</a:t>
            </a:r>
            <a:r>
              <a:rPr lang="hu-HU" sz="2600" dirty="0" smtClean="0"/>
              <a:t> (páros</a:t>
            </a:r>
            <a:r>
              <a:rPr lang="hu-HU" sz="2600" dirty="0" smtClean="0"/>
              <a:t>)</a:t>
            </a:r>
          </a:p>
          <a:p>
            <a:pPr marL="0" indent="0" algn="ctr">
              <a:spcBef>
                <a:spcPts val="2400"/>
              </a:spcBef>
              <a:buNone/>
            </a:pPr>
            <a:r>
              <a:rPr lang="hu-HU" sz="2800" i="1" dirty="0" smtClean="0"/>
              <a:t>Mit jelent?</a:t>
            </a:r>
            <a:r>
              <a:rPr lang="hu-HU" sz="2800" dirty="0"/>
              <a:t/>
            </a:r>
            <a:br>
              <a:rPr lang="hu-HU" sz="2800" dirty="0"/>
            </a:br>
            <a:r>
              <a:rPr lang="hu-H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 :</a:t>
            </a:r>
            <a:r>
              <a:rPr lang="hu-HU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nth-child</a:t>
            </a:r>
            <a:r>
              <a:rPr lang="hu-H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  <a:br>
              <a:rPr lang="hu-H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li:nth-child</a:t>
            </a:r>
            <a:r>
              <a:rPr lang="hu-HU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(3n)</a:t>
            </a:r>
            <a:endParaRPr lang="hu-HU" sz="3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75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818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i="1" smtClean="0"/>
              <a:t>példa dokumentumfával</a:t>
            </a:r>
            <a:endParaRPr lang="hu-HU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632848" cy="648074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div:nth-child(3</a:t>
            </a:r>
            <a:r>
              <a:rPr lang="hu-HU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hu-HU" sz="320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37" t="29374" r="18375" b="18840"/>
          <a:stretch/>
        </p:blipFill>
        <p:spPr bwMode="auto">
          <a:xfrm>
            <a:off x="1440000" y="2160000"/>
            <a:ext cx="7508200" cy="459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76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821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IV/c</a:t>
            </a:r>
            <a:r>
              <a:rPr lang="hu-HU" dirty="0" smtClean="0"/>
              <a:t>) </a:t>
            </a:r>
            <a:r>
              <a:rPr lang="hu-HU" dirty="0" smtClean="0"/>
              <a:t>Strukturális </a:t>
            </a:r>
            <a:r>
              <a:rPr lang="hu-HU" dirty="0" smtClean="0"/>
              <a:t>ál-oszt. 3.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hu-HU" sz="2800" smtClean="0"/>
              <a:t>pl.	</a:t>
            </a:r>
            <a:r>
              <a:rPr lang="hu-HU" sz="2800" i="1" smtClean="0"/>
              <a:t>a </a:t>
            </a:r>
            <a:r>
              <a:rPr lang="hu-HU" sz="2800" i="1"/>
              <a:t>páratlan bekezdések </a:t>
            </a:r>
            <a:r>
              <a:rPr lang="hu-HU" sz="2800" i="1" smtClean="0"/>
              <a:t>formátuma:</a:t>
            </a:r>
            <a:br>
              <a:rPr lang="hu-HU" sz="2800" i="1" smtClean="0"/>
            </a:br>
            <a:r>
              <a:rPr lang="en-US" sz="25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p:nth-child(odd</a:t>
            </a:r>
            <a:r>
              <a:rPr lang="en-US" sz="25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5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hu-HU" sz="25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n-US" sz="25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red</a:t>
            </a:r>
            <a:r>
              <a:rPr lang="en-US" sz="25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hu-HU" sz="25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2500" b="1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200"/>
              </a:spcBef>
              <a:buNone/>
              <a:tabLst>
                <a:tab pos="533400" algn="l"/>
              </a:tabLst>
            </a:pP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800" i="1"/>
              <a:t> a páros bekezdések </a:t>
            </a:r>
            <a:r>
              <a:rPr lang="hu-HU" sz="2800" i="1" smtClean="0"/>
              <a:t>formátuma:</a:t>
            </a: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5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p:nth-child(even</a:t>
            </a:r>
            <a:r>
              <a:rPr lang="en-US" sz="25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5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hu-HU" sz="25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n-US" sz="25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blue</a:t>
            </a:r>
            <a:r>
              <a:rPr lang="en-US" sz="25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hu-HU" sz="25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500" i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hu-HU" sz="280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5562600" algn="l"/>
              </a:tabLst>
            </a:pPr>
            <a:r>
              <a:rPr lang="en-US" sz="2800" smtClean="0"/>
              <a:t>&lt;p&gt;</a:t>
            </a:r>
            <a:r>
              <a:rPr lang="hu-HU" sz="2800" smtClean="0"/>
              <a:t>Az első bekezdés</a:t>
            </a:r>
            <a:r>
              <a:rPr lang="en-US" sz="2800" smtClean="0"/>
              <a:t>.&lt;/</a:t>
            </a:r>
            <a:r>
              <a:rPr lang="en-US" sz="2800"/>
              <a:t>p</a:t>
            </a:r>
            <a:r>
              <a:rPr lang="en-US" sz="2800" smtClean="0"/>
              <a:t>&gt;</a:t>
            </a:r>
            <a:r>
              <a:rPr lang="hu-HU" sz="2800" smtClean="0"/>
              <a:t>	</a:t>
            </a:r>
            <a:r>
              <a:rPr lang="hu-HU" sz="2800" smtClean="0">
                <a:sym typeface="Wingdings" panose="05000000000000000000" pitchFamily="2" charset="2"/>
              </a:rPr>
              <a:t> </a:t>
            </a:r>
            <a:r>
              <a:rPr lang="hu-HU" sz="2800" smtClean="0">
                <a:solidFill>
                  <a:srgbClr val="FF0000"/>
                </a:solidFill>
                <a:sym typeface="Wingdings" panose="05000000000000000000" pitchFamily="2" charset="2"/>
              </a:rPr>
              <a:t>piros</a:t>
            </a:r>
            <a:endParaRPr lang="en-US" sz="280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5562600" algn="l"/>
              </a:tabLst>
            </a:pPr>
            <a:r>
              <a:rPr lang="en-US" sz="2800"/>
              <a:t>&lt;</a:t>
            </a:r>
            <a:r>
              <a:rPr lang="en-US" sz="2800" smtClean="0"/>
              <a:t>p&gt;</a:t>
            </a:r>
            <a:r>
              <a:rPr lang="hu-HU" sz="2800" smtClean="0"/>
              <a:t>A második bekezdés</a:t>
            </a:r>
            <a:r>
              <a:rPr lang="en-US" sz="2800" smtClean="0"/>
              <a:t>.&lt;/</a:t>
            </a:r>
            <a:r>
              <a:rPr lang="en-US" sz="2800"/>
              <a:t>p</a:t>
            </a:r>
            <a:r>
              <a:rPr lang="en-US" sz="2800" smtClean="0"/>
              <a:t>&gt;</a:t>
            </a:r>
            <a:r>
              <a:rPr lang="hu-HU" sz="2800"/>
              <a:t>	</a:t>
            </a:r>
            <a:r>
              <a:rPr lang="hu-HU" sz="2800">
                <a:sym typeface="Wingdings" panose="05000000000000000000" pitchFamily="2" charset="2"/>
              </a:rPr>
              <a:t> </a:t>
            </a:r>
            <a:r>
              <a:rPr lang="hu-HU" sz="2800" smtClean="0">
                <a:solidFill>
                  <a:srgbClr val="0070C0"/>
                </a:solidFill>
                <a:sym typeface="Wingdings" panose="05000000000000000000" pitchFamily="2" charset="2"/>
              </a:rPr>
              <a:t>kék</a:t>
            </a:r>
            <a:endParaRPr lang="en-US" sz="280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5562600" algn="l"/>
              </a:tabLst>
            </a:pPr>
            <a:r>
              <a:rPr lang="en-US" sz="2800"/>
              <a:t>&lt;</a:t>
            </a:r>
            <a:r>
              <a:rPr lang="en-US" sz="2800" smtClean="0"/>
              <a:t>p&gt;</a:t>
            </a:r>
            <a:r>
              <a:rPr lang="hu-HU" sz="2800" smtClean="0"/>
              <a:t>A harmadik bekezdés</a:t>
            </a:r>
            <a:r>
              <a:rPr lang="en-US" sz="2800" smtClean="0"/>
              <a:t>.&lt;/</a:t>
            </a:r>
            <a:r>
              <a:rPr lang="en-US" sz="2800"/>
              <a:t>p</a:t>
            </a:r>
            <a:r>
              <a:rPr lang="en-US" sz="2800" smtClean="0"/>
              <a:t>&gt;</a:t>
            </a:r>
            <a:r>
              <a:rPr lang="hu-HU" sz="2800"/>
              <a:t>	</a:t>
            </a:r>
            <a:r>
              <a:rPr lang="hu-HU" sz="2800">
                <a:sym typeface="Wingdings" panose="05000000000000000000" pitchFamily="2" charset="2"/>
              </a:rPr>
              <a:t> </a:t>
            </a:r>
            <a:r>
              <a:rPr lang="hu-HU" sz="2800" smtClean="0">
                <a:solidFill>
                  <a:srgbClr val="FF0000"/>
                </a:solidFill>
                <a:sym typeface="Wingdings" panose="05000000000000000000" pitchFamily="2" charset="2"/>
              </a:rPr>
              <a:t>piros</a:t>
            </a:r>
            <a:endParaRPr lang="hu-HU" sz="2800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5562600" algn="l"/>
              </a:tabLst>
            </a:pPr>
            <a:r>
              <a:rPr lang="en-US" sz="2800"/>
              <a:t>&lt;p&gt;</a:t>
            </a:r>
            <a:r>
              <a:rPr lang="hu-HU" sz="2800"/>
              <a:t>A </a:t>
            </a:r>
            <a:r>
              <a:rPr lang="hu-HU" sz="2800" smtClean="0"/>
              <a:t>negyedik bekezdés</a:t>
            </a:r>
            <a:r>
              <a:rPr lang="en-US" sz="2800"/>
              <a:t>.&lt;/p</a:t>
            </a:r>
            <a:r>
              <a:rPr lang="en-US" sz="2800" smtClean="0"/>
              <a:t>&gt;</a:t>
            </a:r>
            <a:r>
              <a:rPr lang="hu-HU" sz="2800"/>
              <a:t>	</a:t>
            </a:r>
            <a:r>
              <a:rPr lang="hu-HU" sz="2800">
                <a:sym typeface="Wingdings" panose="05000000000000000000" pitchFamily="2" charset="2"/>
              </a:rPr>
              <a:t> </a:t>
            </a:r>
            <a:r>
              <a:rPr lang="hu-HU" sz="2800">
                <a:solidFill>
                  <a:srgbClr val="0070C0"/>
                </a:solidFill>
                <a:sym typeface="Wingdings" panose="05000000000000000000" pitchFamily="2" charset="2"/>
              </a:rPr>
              <a:t>kék</a:t>
            </a:r>
            <a:endParaRPr lang="hu-HU" sz="280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5562600" algn="l"/>
              </a:tabLst>
            </a:pPr>
            <a:r>
              <a:rPr lang="en-US" sz="2800" smtClean="0"/>
              <a:t>&lt;</a:t>
            </a:r>
            <a:r>
              <a:rPr lang="en-US" sz="2800"/>
              <a:t>p&gt;</a:t>
            </a:r>
            <a:r>
              <a:rPr lang="hu-HU" sz="2800" smtClean="0"/>
              <a:t>Az ötödik bekezdés</a:t>
            </a:r>
            <a:r>
              <a:rPr lang="en-US" sz="2800"/>
              <a:t>.&lt;/p</a:t>
            </a:r>
            <a:r>
              <a:rPr lang="en-US" sz="2800" smtClean="0"/>
              <a:t>&gt;</a:t>
            </a:r>
            <a:r>
              <a:rPr lang="hu-HU" sz="2800"/>
              <a:t>	</a:t>
            </a:r>
            <a:r>
              <a:rPr lang="hu-HU" sz="2800">
                <a:sym typeface="Wingdings" panose="05000000000000000000" pitchFamily="2" charset="2"/>
              </a:rPr>
              <a:t> </a:t>
            </a:r>
            <a:r>
              <a:rPr lang="hu-HU" sz="2800" smtClean="0">
                <a:solidFill>
                  <a:srgbClr val="FF0000"/>
                </a:solidFill>
                <a:sym typeface="Wingdings" panose="05000000000000000000" pitchFamily="2" charset="2"/>
              </a:rPr>
              <a:t>piros</a:t>
            </a:r>
            <a:endParaRPr lang="hu-HU" sz="280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5562600" algn="l"/>
              </a:tabLst>
            </a:pPr>
            <a:r>
              <a:rPr lang="en-US" sz="2800"/>
              <a:t>&lt;p&gt;</a:t>
            </a:r>
            <a:r>
              <a:rPr lang="hu-HU" sz="2800"/>
              <a:t>A </a:t>
            </a:r>
            <a:r>
              <a:rPr lang="hu-HU" sz="2800" smtClean="0"/>
              <a:t>hatodik bekezdés</a:t>
            </a:r>
            <a:r>
              <a:rPr lang="en-US" sz="2800"/>
              <a:t>.&lt;/p</a:t>
            </a:r>
            <a:r>
              <a:rPr lang="en-US" sz="2800" smtClean="0"/>
              <a:t>&gt;</a:t>
            </a:r>
            <a:r>
              <a:rPr lang="hu-HU" sz="2800"/>
              <a:t>	</a:t>
            </a:r>
            <a:r>
              <a:rPr lang="hu-HU" sz="2800">
                <a:sym typeface="Wingdings" panose="05000000000000000000" pitchFamily="2" charset="2"/>
              </a:rPr>
              <a:t> </a:t>
            </a:r>
            <a:r>
              <a:rPr lang="hu-HU" sz="2800">
                <a:solidFill>
                  <a:srgbClr val="0070C0"/>
                </a:solidFill>
                <a:sym typeface="Wingdings" panose="05000000000000000000" pitchFamily="2" charset="2"/>
              </a:rPr>
              <a:t>kék</a:t>
            </a:r>
            <a:endParaRPr lang="hu-HU" sz="2800">
              <a:solidFill>
                <a:srgbClr val="0070C0"/>
              </a:solidFill>
            </a:endParaRPr>
          </a:p>
          <a:p>
            <a:pPr marL="0" indent="0">
              <a:spcBef>
                <a:spcPts val="0"/>
              </a:spcBef>
              <a:buNone/>
              <a:tabLst>
                <a:tab pos="533400" algn="l"/>
                <a:tab pos="5562600" algn="l"/>
              </a:tabLst>
            </a:pPr>
            <a:r>
              <a:rPr lang="en-US" sz="2800"/>
              <a:t>&lt;p&gt;</a:t>
            </a:r>
            <a:r>
              <a:rPr lang="hu-HU" sz="2800"/>
              <a:t>A </a:t>
            </a:r>
            <a:r>
              <a:rPr lang="hu-HU" sz="2800" smtClean="0"/>
              <a:t>hetedik bekezdés</a:t>
            </a:r>
            <a:r>
              <a:rPr lang="en-US" sz="2800"/>
              <a:t>.&lt;/p</a:t>
            </a:r>
            <a:r>
              <a:rPr lang="en-US" sz="2800" smtClean="0"/>
              <a:t>&gt;</a:t>
            </a:r>
            <a:r>
              <a:rPr lang="hu-HU" sz="2800"/>
              <a:t>	</a:t>
            </a:r>
            <a:r>
              <a:rPr lang="hu-HU" sz="2800">
                <a:sym typeface="Wingdings" panose="05000000000000000000" pitchFamily="2" charset="2"/>
              </a:rPr>
              <a:t> </a:t>
            </a:r>
            <a:r>
              <a:rPr lang="hu-HU" sz="2800" smtClean="0">
                <a:solidFill>
                  <a:srgbClr val="FF0000"/>
                </a:solidFill>
                <a:sym typeface="Wingdings" panose="05000000000000000000" pitchFamily="2" charset="2"/>
              </a:rPr>
              <a:t>piros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77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820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IV/c</a:t>
            </a:r>
            <a:r>
              <a:rPr lang="hu-HU" dirty="0" smtClean="0"/>
              <a:t>) </a:t>
            </a:r>
            <a:r>
              <a:rPr lang="hu-HU" dirty="0" smtClean="0"/>
              <a:t>Strukturális </a:t>
            </a:r>
            <a:r>
              <a:rPr lang="hu-HU" dirty="0" smtClean="0"/>
              <a:t>ál-oszt. 4.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632848" cy="537321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3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tagnév:first-child</a:t>
            </a:r>
            <a:r>
              <a:rPr lang="hu-HU" sz="3200" b="1" dirty="0" smtClean="0">
                <a:solidFill>
                  <a:srgbClr val="FF0000"/>
                </a:solidFill>
              </a:rPr>
              <a:t/>
            </a:r>
            <a:br>
              <a:rPr lang="hu-HU" sz="3200" b="1" dirty="0" smtClean="0">
                <a:solidFill>
                  <a:srgbClr val="FF0000"/>
                </a:solidFill>
              </a:rPr>
            </a:br>
            <a:r>
              <a:rPr lang="hu-HU" sz="3200" dirty="0" smtClean="0"/>
              <a:t>olyan elemet képvisel, amely valamilyen másik elemnek (szülő) az az első gyermeke – pl. táblázat első sora</a:t>
            </a:r>
            <a:br>
              <a:rPr lang="hu-HU" sz="3200" dirty="0" smtClean="0"/>
            </a:br>
            <a:r>
              <a:rPr lang="hu-HU" sz="2800" i="1" dirty="0" smtClean="0"/>
              <a:t>(azaz egyezik az :</a:t>
            </a:r>
            <a:r>
              <a:rPr lang="hu-HU" sz="2800" i="1" dirty="0" err="1" smtClean="0"/>
              <a:t>nth-child</a:t>
            </a:r>
            <a:r>
              <a:rPr lang="hu-HU" sz="2800" i="1" dirty="0" smtClean="0"/>
              <a:t>(1) kijelöléssel)</a:t>
            </a:r>
          </a:p>
          <a:p>
            <a:pPr marL="0" indent="0">
              <a:spcBef>
                <a:spcPts val="1200"/>
              </a:spcBef>
              <a:buNone/>
            </a:pPr>
            <a:endParaRPr lang="hu-HU" sz="26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hu-HU" sz="32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tagnév:last-child</a:t>
            </a:r>
            <a:r>
              <a:rPr lang="hu-HU" sz="3200" b="1" dirty="0">
                <a:solidFill>
                  <a:srgbClr val="FF0000"/>
                </a:solidFill>
              </a:rPr>
              <a:t/>
            </a:r>
            <a:br>
              <a:rPr lang="hu-HU" sz="3200" b="1" dirty="0">
                <a:solidFill>
                  <a:srgbClr val="FF0000"/>
                </a:solidFill>
              </a:rPr>
            </a:br>
            <a:r>
              <a:rPr lang="hu-HU" sz="3200" dirty="0"/>
              <a:t>olyan elemet képvisel, amely valamilyen másik </a:t>
            </a:r>
            <a:r>
              <a:rPr lang="hu-HU" sz="3200" dirty="0" smtClean="0"/>
              <a:t>elemnek (szülő) az az utolsó gyermeke – pl. táblázat utolsó sora</a:t>
            </a:r>
            <a:endParaRPr lang="hu-HU" sz="2400" i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78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048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i="1"/>
              <a:t>példa dokumentumfával</a:t>
            </a:r>
            <a:endParaRPr lang="hu-HU" i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79</a:t>
            </a:fld>
            <a:endParaRPr lang="hu-H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37" t="32053" r="17772" b="17590"/>
          <a:stretch/>
        </p:blipFill>
        <p:spPr bwMode="auto">
          <a:xfrm>
            <a:off x="1404000" y="1620000"/>
            <a:ext cx="7599140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052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3</a:t>
            </a:r>
            <a:r>
              <a:rPr lang="hu-HU" dirty="0" smtClean="0"/>
              <a:t>. Akadálymentesítés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4"/>
            <a:ext cx="7812360" cy="5373216"/>
          </a:xfrm>
        </p:spPr>
        <p:txBody>
          <a:bodyPr>
            <a:normAutofit/>
          </a:bodyPr>
          <a:lstStyle/>
          <a:p>
            <a:pPr marL="461963" indent="-282575">
              <a:spcBef>
                <a:spcPts val="0"/>
              </a:spcBef>
            </a:pPr>
            <a:r>
              <a:rPr lang="hu-HU" sz="2600" b="1" dirty="0" smtClean="0">
                <a:solidFill>
                  <a:srgbClr val="FF0000"/>
                </a:solidFill>
              </a:rPr>
              <a:t>WCAG = web </a:t>
            </a:r>
            <a:r>
              <a:rPr lang="hu-HU" sz="2600" b="1" dirty="0" err="1" smtClean="0">
                <a:solidFill>
                  <a:srgbClr val="FF0000"/>
                </a:solidFill>
              </a:rPr>
              <a:t>content</a:t>
            </a:r>
            <a:r>
              <a:rPr lang="hu-HU" sz="2600" b="1" dirty="0" smtClean="0">
                <a:solidFill>
                  <a:srgbClr val="FF0000"/>
                </a:solidFill>
              </a:rPr>
              <a:t> </a:t>
            </a:r>
            <a:r>
              <a:rPr lang="hu-HU" sz="2600" b="1" dirty="0" err="1" smtClean="0">
                <a:solidFill>
                  <a:srgbClr val="FF0000"/>
                </a:solidFill>
              </a:rPr>
              <a:t>accessibility</a:t>
            </a:r>
            <a:r>
              <a:rPr lang="hu-HU" sz="2600" b="1" dirty="0" smtClean="0">
                <a:solidFill>
                  <a:srgbClr val="FF0000"/>
                </a:solidFill>
              </a:rPr>
              <a:t> </a:t>
            </a:r>
            <a:r>
              <a:rPr lang="hu-HU" sz="2600" b="1" dirty="0" err="1" smtClean="0">
                <a:solidFill>
                  <a:srgbClr val="FF0000"/>
                </a:solidFill>
              </a:rPr>
              <a:t>guidelines</a:t>
            </a:r>
            <a:endParaRPr lang="hu-HU" sz="2600" b="1" dirty="0" smtClean="0">
              <a:solidFill>
                <a:srgbClr val="FF0000"/>
              </a:solidFill>
            </a:endParaRPr>
          </a:p>
          <a:p>
            <a:pPr marL="862013" lvl="1" indent="-282575">
              <a:spcBef>
                <a:spcPts val="300"/>
              </a:spcBef>
            </a:pPr>
            <a:r>
              <a:rPr lang="hu-HU" sz="2400" dirty="0" smtClean="0"/>
              <a:t>1999 – 1.0 szabvány</a:t>
            </a:r>
          </a:p>
          <a:p>
            <a:pPr marL="862013" lvl="1" indent="-282575">
              <a:spcBef>
                <a:spcPts val="300"/>
              </a:spcBef>
            </a:pPr>
            <a:r>
              <a:rPr lang="hu-HU" sz="2400" dirty="0" smtClean="0"/>
              <a:t>2008 – 2.0 szabvány</a:t>
            </a:r>
          </a:p>
          <a:p>
            <a:pPr marL="862013" lvl="1" indent="-282575">
              <a:spcBef>
                <a:spcPts val="300"/>
              </a:spcBef>
            </a:pPr>
            <a:r>
              <a:rPr lang="hu-HU" sz="2400" dirty="0" smtClean="0"/>
              <a:t>2017 – 2.1 szabvány (munkaanyag)</a:t>
            </a:r>
          </a:p>
          <a:p>
            <a:pPr marL="461963" indent="-282575">
              <a:spcBef>
                <a:spcPts val="600"/>
              </a:spcBef>
            </a:pPr>
            <a:r>
              <a:rPr lang="hu-HU" sz="2600" b="1" dirty="0" smtClean="0"/>
              <a:t>információkat tartalmaz a fogyatékkal élők számára</a:t>
            </a:r>
            <a:r>
              <a:rPr lang="hu-HU" sz="2600" dirty="0" smtClean="0"/>
              <a:t> </a:t>
            </a:r>
            <a:r>
              <a:rPr lang="hu-HU" sz="2600" b="1" dirty="0" smtClean="0"/>
              <a:t>a webtartalom könnyebb eléréséhez</a:t>
            </a:r>
          </a:p>
          <a:p>
            <a:pPr marL="461963" indent="-282575">
              <a:spcBef>
                <a:spcPts val="600"/>
              </a:spcBef>
            </a:pPr>
            <a:r>
              <a:rPr lang="hu-HU" sz="2600" dirty="0" smtClean="0"/>
              <a:t>a szabvány </a:t>
            </a:r>
            <a:r>
              <a:rPr lang="hu-HU" sz="2600" u="sng" dirty="0" smtClean="0"/>
              <a:t>tartalma</a:t>
            </a:r>
            <a:r>
              <a:rPr lang="hu-HU" sz="2600" dirty="0" smtClean="0"/>
              <a:t>:</a:t>
            </a:r>
          </a:p>
          <a:p>
            <a:pPr marL="862013" lvl="1" indent="-282575">
              <a:spcBef>
                <a:spcPts val="300"/>
              </a:spcBef>
            </a:pPr>
            <a:r>
              <a:rPr lang="hu-HU" sz="2400" dirty="0"/>
              <a:t>a</a:t>
            </a:r>
            <a:r>
              <a:rPr lang="hu-HU" sz="2400" dirty="0" smtClean="0"/>
              <a:t>lapelvek: észlelhetőség, működtethetőség, érthetőség, robusztusság</a:t>
            </a:r>
          </a:p>
          <a:p>
            <a:pPr marL="862013" lvl="1" indent="-282575">
              <a:spcBef>
                <a:spcPts val="300"/>
              </a:spcBef>
            </a:pPr>
            <a:r>
              <a:rPr lang="hu-HU" sz="2400" dirty="0" smtClean="0"/>
              <a:t>irányelvek (12)</a:t>
            </a:r>
          </a:p>
          <a:p>
            <a:pPr marL="862013" lvl="1" indent="-282575">
              <a:spcBef>
                <a:spcPts val="300"/>
              </a:spcBef>
            </a:pPr>
            <a:r>
              <a:rPr lang="hu-HU" sz="2400" dirty="0"/>
              <a:t>t</a:t>
            </a:r>
            <a:r>
              <a:rPr lang="hu-HU" sz="2400" dirty="0" smtClean="0"/>
              <a:t>eljesítési feltételek</a:t>
            </a:r>
          </a:p>
          <a:p>
            <a:pPr marL="862013" lvl="1" indent="-282575">
              <a:spcBef>
                <a:spcPts val="300"/>
              </a:spcBef>
            </a:pPr>
            <a:r>
              <a:rPr lang="hu-HU" sz="2400" dirty="0"/>
              <a:t>e</a:t>
            </a:r>
            <a:r>
              <a:rPr lang="hu-HU" sz="2400" dirty="0" smtClean="0"/>
              <a:t>légséges és ajánlott módszerek</a:t>
            </a:r>
          </a:p>
          <a:p>
            <a:pPr marL="1262063" lvl="2" indent="-282575">
              <a:spcBef>
                <a:spcPts val="600"/>
              </a:spcBef>
            </a:pPr>
            <a:endParaRPr lang="hu-HU" sz="2400" dirty="0" smtClean="0"/>
          </a:p>
          <a:p>
            <a:pPr marL="862013" lvl="1" indent="-282575">
              <a:spcBef>
                <a:spcPts val="600"/>
              </a:spcBef>
            </a:pPr>
            <a:endParaRPr lang="hu-HU" sz="2800" dirty="0" smtClean="0"/>
          </a:p>
          <a:p>
            <a:pPr marL="461963" indent="-282575">
              <a:spcBef>
                <a:spcPts val="600"/>
              </a:spcBef>
            </a:pPr>
            <a:endParaRPr lang="hu-HU" sz="2800" dirty="0"/>
          </a:p>
          <a:p>
            <a:pPr marL="461963" indent="-282575">
              <a:spcBef>
                <a:spcPts val="600"/>
              </a:spcBef>
            </a:pPr>
            <a:endParaRPr lang="hu-HU" dirty="0" smtClean="0"/>
          </a:p>
          <a:p>
            <a:pPr marL="177800" indent="0">
              <a:spcBef>
                <a:spcPts val="1800"/>
              </a:spcBef>
              <a:buNone/>
            </a:pPr>
            <a:endParaRPr lang="hu-HU" b="1" i="1" dirty="0"/>
          </a:p>
          <a:p>
            <a:pPr marL="444500" indent="-266700">
              <a:spcBef>
                <a:spcPts val="1800"/>
              </a:spcBef>
            </a:pPr>
            <a:endParaRPr lang="hu-HU" b="1" i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512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IV/c</a:t>
            </a:r>
            <a:r>
              <a:rPr lang="hu-HU" dirty="0" smtClean="0"/>
              <a:t>) </a:t>
            </a:r>
            <a:r>
              <a:rPr lang="hu-HU" dirty="0" smtClean="0"/>
              <a:t>Strukturális </a:t>
            </a:r>
            <a:r>
              <a:rPr lang="hu-HU" dirty="0" smtClean="0"/>
              <a:t>ál-oszt. 5.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632848" cy="537321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tagnév:only-child</a:t>
            </a:r>
            <a:r>
              <a:rPr lang="hu-HU" sz="3200" b="1" smtClean="0">
                <a:solidFill>
                  <a:srgbClr val="FF0000"/>
                </a:solidFill>
              </a:rPr>
              <a:t/>
            </a:r>
            <a:br>
              <a:rPr lang="hu-HU" sz="3200" b="1" smtClean="0">
                <a:solidFill>
                  <a:srgbClr val="FF0000"/>
                </a:solidFill>
              </a:rPr>
            </a:br>
            <a:r>
              <a:rPr lang="hu-HU" sz="3200" smtClean="0"/>
              <a:t>olyan elemet képvisel, amely valamilyen másik elemnek (szülő) az az egyetlen gyermeke </a:t>
            </a:r>
            <a:r>
              <a:rPr lang="hu-HU" sz="2800" i="1" smtClean="0"/>
              <a:t>(azaz a szülőnek nincsenek további leszármazottjai)</a:t>
            </a:r>
            <a:br>
              <a:rPr lang="hu-HU" sz="2800" i="1" smtClean="0"/>
            </a:br>
            <a:endParaRPr lang="hu-HU" sz="2600" i="1" smtClean="0"/>
          </a:p>
          <a:p>
            <a:pPr marL="0" indent="0">
              <a:spcBef>
                <a:spcPts val="0"/>
              </a:spcBef>
              <a:buNone/>
            </a:pPr>
            <a: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tagnév:nth-last-child(x)</a:t>
            </a:r>
            <a:r>
              <a:rPr lang="hu-HU" sz="3200" b="1" smtClean="0">
                <a:solidFill>
                  <a:srgbClr val="FF0000"/>
                </a:solidFill>
              </a:rPr>
              <a:t/>
            </a:r>
            <a:br>
              <a:rPr lang="hu-HU" sz="3200" b="1" smtClean="0">
                <a:solidFill>
                  <a:srgbClr val="FF0000"/>
                </a:solidFill>
              </a:rPr>
            </a:br>
            <a:r>
              <a:rPr lang="hu-HU" sz="3200" smtClean="0"/>
              <a:t>olyan elemet képvisel, amely valamilyen másik elemnek (szülő) hátulról a valahanyadik gyermeke</a:t>
            </a:r>
            <a:endParaRPr lang="hu-HU" sz="2400" i="1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80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276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IV/c</a:t>
            </a:r>
            <a:r>
              <a:rPr lang="hu-HU" dirty="0" smtClean="0"/>
              <a:t>) </a:t>
            </a:r>
            <a:r>
              <a:rPr lang="hu-HU" dirty="0" smtClean="0"/>
              <a:t>Strukturális </a:t>
            </a:r>
            <a:r>
              <a:rPr lang="hu-HU" dirty="0" smtClean="0"/>
              <a:t>ál-oszt. 6.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tagnév:nth-of-type(x)</a:t>
            </a:r>
            <a:r>
              <a:rPr lang="hu-HU" sz="3200" b="1" smtClean="0">
                <a:solidFill>
                  <a:srgbClr val="FF0000"/>
                </a:solidFill>
              </a:rPr>
              <a:t/>
            </a:r>
            <a:br>
              <a:rPr lang="hu-HU" sz="3200" b="1" smtClean="0">
                <a:solidFill>
                  <a:srgbClr val="FF0000"/>
                </a:solidFill>
              </a:rPr>
            </a:br>
            <a:r>
              <a:rPr lang="hu-HU" sz="3200" smtClean="0"/>
              <a:t>olyan elemet képvisel, amely valamilyen másik elemnek (szülő) a valahanyadik gyermeke az azonos típusú tagok között</a:t>
            </a:r>
          </a:p>
          <a:p>
            <a:pPr marL="0" indent="0">
              <a:spcBef>
                <a:spcPts val="0"/>
              </a:spcBef>
              <a:buNone/>
            </a:pPr>
            <a:endParaRPr lang="hu-HU" sz="280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hu-HU" sz="2800" smtClean="0"/>
              <a:t>pl.	</a:t>
            </a:r>
            <a:r>
              <a:rPr lang="hu-HU" sz="2800" b="1" i="1" smtClean="0">
                <a:solidFill>
                  <a:srgbClr val="0070C0"/>
                </a:solidFill>
              </a:rPr>
              <a:t>&lt;p&gt;Ez az 1. bekezdés.&lt;/p&gt;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hu-HU" sz="2800"/>
              <a:t>	</a:t>
            </a:r>
            <a:r>
              <a:rPr lang="hu-HU" sz="2800" smtClean="0"/>
              <a:t>&lt;div&gt;Ez az 1. blokkelem.&lt;/div&gt;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hu-HU" sz="2800"/>
              <a:t>	</a:t>
            </a:r>
            <a:r>
              <a:rPr lang="hu-HU" sz="2800" smtClean="0"/>
              <a:t>&lt;div&gt;Ez a 2. blokkelem.&lt;/div&gt;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hu-HU" sz="2800"/>
              <a:t>	</a:t>
            </a:r>
            <a:r>
              <a:rPr lang="hu-HU" sz="2800" b="1" i="1" smtClean="0">
                <a:solidFill>
                  <a:srgbClr val="0070C0"/>
                </a:solidFill>
              </a:rPr>
              <a:t>&lt;p&gt;Ez a 2. bekezdés.&lt;/p&gt;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hu-HU" sz="2800" b="1" i="1">
                <a:solidFill>
                  <a:srgbClr val="0070C0"/>
                </a:solidFill>
              </a:rPr>
              <a:t>	</a:t>
            </a:r>
            <a:r>
              <a:rPr lang="hu-HU" sz="2800" b="1" i="1" smtClean="0">
                <a:solidFill>
                  <a:srgbClr val="0070C0"/>
                </a:solidFill>
              </a:rPr>
              <a:t>&lt;p&gt;Ez a 3. bekezdés.&lt;/p&gt;  </a:t>
            </a:r>
            <a:r>
              <a:rPr lang="hu-HU" sz="2400" smtClean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hu-HU" sz="2300" b="1" smtClean="0">
                <a:solidFill>
                  <a:srgbClr val="FF0000"/>
                </a:solidFill>
                <a:sym typeface="Wingdings" panose="05000000000000000000" pitchFamily="2" charset="2"/>
              </a:rPr>
              <a:t>p:nth-of-type(3)</a:t>
            </a:r>
            <a:endParaRPr lang="hu-HU" sz="2300" b="1" smtClean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hu-HU" sz="2000" smtClean="0"/>
              <a:t>	</a:t>
            </a:r>
            <a:r>
              <a:rPr lang="hu-HU" sz="2800" smtClean="0"/>
              <a:t>&lt;</a:t>
            </a:r>
            <a:r>
              <a:rPr lang="hu-HU" sz="2800"/>
              <a:t>div&gt;Ez a </a:t>
            </a:r>
            <a:r>
              <a:rPr lang="hu-HU" sz="2800" smtClean="0"/>
              <a:t>3. </a:t>
            </a:r>
            <a:r>
              <a:rPr lang="hu-HU" sz="2800"/>
              <a:t>blokkelem.&lt;/div</a:t>
            </a:r>
            <a:r>
              <a:rPr lang="hu-HU" sz="2800" smtClean="0"/>
              <a:t>&gt;</a:t>
            </a:r>
            <a:endParaRPr lang="hu-HU" sz="280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81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65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IV/c</a:t>
            </a:r>
            <a:r>
              <a:rPr lang="hu-HU" dirty="0" smtClean="0"/>
              <a:t>) </a:t>
            </a:r>
            <a:r>
              <a:rPr lang="hu-HU" dirty="0" smtClean="0"/>
              <a:t>Strukturális </a:t>
            </a:r>
            <a:r>
              <a:rPr lang="hu-HU" dirty="0" smtClean="0"/>
              <a:t>ál-oszt. 7.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hu-HU" smtClean="0"/>
              <a:t>pl.	ha </a:t>
            </a:r>
            <a:r>
              <a:rPr lang="hu-HU" b="1" i="1" smtClean="0"/>
              <a:t>több kép </a:t>
            </a:r>
            <a:r>
              <a:rPr lang="hu-HU" smtClean="0"/>
              <a:t>is van a weboldalunkon közvetlenül </a:t>
            </a:r>
            <a:r>
              <a:rPr lang="hu-HU" b="1" i="1" smtClean="0"/>
              <a:t>ugyanabban az elemben gyermekként</a:t>
            </a:r>
            <a:r>
              <a:rPr lang="hu-HU" smtClean="0"/>
              <a:t> elhelyezve, akkor a képeket felváltva lehet formázni: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hu-HU" sz="2800" smtClean="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hu-HU" sz="2800" i="1" smtClean="0"/>
              <a:t>(páratlan "sorszámú" képek:)</a:t>
            </a:r>
            <a:endParaRPr lang="hu-HU" sz="2800" i="1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hu-HU" sz="2800" smtClean="0"/>
              <a:t>	</a:t>
            </a: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img:nth-of-type(2n+1) { … }</a:t>
            </a:r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endParaRPr lang="hu-HU" sz="2800"/>
          </a:p>
          <a:p>
            <a:pPr marL="0" indent="0">
              <a:spcBef>
                <a:spcPts val="0"/>
              </a:spcBef>
              <a:buNone/>
              <a:tabLst>
                <a:tab pos="533400" algn="l"/>
              </a:tabLst>
            </a:pPr>
            <a:r>
              <a:rPr lang="hu-HU" sz="2800" i="1" smtClean="0"/>
              <a:t>(páros "sorszámú" képek:)</a:t>
            </a:r>
            <a:r>
              <a:rPr lang="hu-HU" sz="2800" smtClean="0"/>
              <a:t/>
            </a:r>
            <a:br>
              <a:rPr lang="hu-HU" sz="2800" smtClean="0"/>
            </a:br>
            <a:r>
              <a:rPr lang="hu-HU" sz="2800" smtClean="0"/>
              <a:t>	</a:t>
            </a: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img:nth-of-type(2n) </a:t>
            </a:r>
            <a:r>
              <a:rPr lang="hu-HU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… </a:t>
            </a: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28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82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590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IV/c</a:t>
            </a:r>
            <a:r>
              <a:rPr lang="hu-HU" dirty="0" smtClean="0"/>
              <a:t>) </a:t>
            </a:r>
            <a:r>
              <a:rPr lang="hu-HU" dirty="0" smtClean="0"/>
              <a:t>Strukturális </a:t>
            </a:r>
            <a:r>
              <a:rPr lang="hu-HU" dirty="0" smtClean="0"/>
              <a:t>ál-oszt. 8.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tagnév:first-of-type</a:t>
            </a:r>
            <a:r>
              <a:rPr lang="hu-HU" sz="3200" b="1" smtClean="0">
                <a:solidFill>
                  <a:srgbClr val="FF0000"/>
                </a:solidFill>
              </a:rPr>
              <a:t/>
            </a:r>
            <a:br>
              <a:rPr lang="hu-HU" sz="3200" b="1" smtClean="0">
                <a:solidFill>
                  <a:srgbClr val="FF0000"/>
                </a:solidFill>
              </a:rPr>
            </a:br>
            <a:r>
              <a:rPr lang="hu-HU" sz="3200" smtClean="0"/>
              <a:t>olyan elemet képvisel, amely valamilyen másik elemnek (szülő) az első gyermeke az azonos típusú tagok között</a:t>
            </a:r>
          </a:p>
          <a:p>
            <a:pPr marL="0" indent="0">
              <a:spcBef>
                <a:spcPts val="0"/>
              </a:spcBef>
              <a:buNone/>
            </a:pPr>
            <a:endParaRPr lang="hu-HU" sz="3200"/>
          </a:p>
          <a:p>
            <a:pPr marL="0" indent="0">
              <a:spcBef>
                <a:spcPts val="0"/>
              </a:spcBef>
              <a:buNone/>
            </a:pPr>
            <a: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tagnév:last-of-type</a:t>
            </a:r>
            <a:r>
              <a:rPr lang="hu-HU" sz="3200" b="1">
                <a:solidFill>
                  <a:srgbClr val="FF0000"/>
                </a:solidFill>
              </a:rPr>
              <a:t/>
            </a:r>
            <a:br>
              <a:rPr lang="hu-HU" sz="3200" b="1">
                <a:solidFill>
                  <a:srgbClr val="FF0000"/>
                </a:solidFill>
              </a:rPr>
            </a:br>
            <a:r>
              <a:rPr lang="hu-HU" sz="3200"/>
              <a:t>olyan elemet képvisel, amely valamilyen másik elemnek (szülő) </a:t>
            </a:r>
            <a:r>
              <a:rPr lang="hu-HU" sz="3200" smtClean="0"/>
              <a:t>a legutolsó gyermeke </a:t>
            </a:r>
            <a:r>
              <a:rPr lang="hu-HU" sz="3200"/>
              <a:t>az azonos típusú tagok </a:t>
            </a:r>
            <a:r>
              <a:rPr lang="hu-HU" sz="3200" smtClean="0"/>
              <a:t>között</a:t>
            </a:r>
            <a:endParaRPr lang="hu-HU" sz="320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83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113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IV/c</a:t>
            </a:r>
            <a:r>
              <a:rPr lang="hu-HU" dirty="0" smtClean="0"/>
              <a:t>) </a:t>
            </a:r>
            <a:r>
              <a:rPr lang="hu-HU" dirty="0" smtClean="0"/>
              <a:t>Strukturális </a:t>
            </a:r>
            <a:r>
              <a:rPr lang="hu-HU" dirty="0" smtClean="0"/>
              <a:t>ál-oszt. 9.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tagnév:only-of-type</a:t>
            </a:r>
            <a:r>
              <a:rPr lang="hu-HU" sz="3200" b="1" smtClean="0">
                <a:solidFill>
                  <a:srgbClr val="FF0000"/>
                </a:solidFill>
              </a:rPr>
              <a:t/>
            </a:r>
            <a:br>
              <a:rPr lang="hu-HU" sz="3200" b="1" smtClean="0">
                <a:solidFill>
                  <a:srgbClr val="FF0000"/>
                </a:solidFill>
              </a:rPr>
            </a:br>
            <a:r>
              <a:rPr lang="hu-HU" sz="3200" smtClean="0"/>
              <a:t>olyan elemet képvisel, amely valamilyen másik elemnek (szülő) az egyetlen gyermeke a megadott típusú tagok között</a:t>
            </a:r>
          </a:p>
          <a:p>
            <a:pPr marL="0" indent="0">
              <a:spcBef>
                <a:spcPts val="0"/>
              </a:spcBef>
              <a:buNone/>
            </a:pPr>
            <a:endParaRPr lang="hu-HU" sz="3200"/>
          </a:p>
          <a:p>
            <a:pPr marL="0" indent="0">
              <a:spcBef>
                <a:spcPts val="0"/>
              </a:spcBef>
              <a:buNone/>
            </a:pPr>
            <a: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tagnév:nth-last-of-type(x</a:t>
            </a:r>
            <a:r>
              <a:rPr lang="hu-HU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u-HU" sz="3200" b="1">
                <a:solidFill>
                  <a:srgbClr val="FF0000"/>
                </a:solidFill>
              </a:rPr>
              <a:t/>
            </a:r>
            <a:br>
              <a:rPr lang="hu-HU" sz="3200" b="1">
                <a:solidFill>
                  <a:srgbClr val="FF0000"/>
                </a:solidFill>
              </a:rPr>
            </a:br>
            <a:r>
              <a:rPr lang="hu-HU" sz="3200"/>
              <a:t>olyan elemet képvisel, amely valamilyen másik elemnek (szülő) </a:t>
            </a:r>
            <a:r>
              <a:rPr lang="hu-HU" sz="3200" smtClean="0"/>
              <a:t>hátulról a vala-hanyadik gyermeke </a:t>
            </a:r>
            <a:r>
              <a:rPr lang="hu-HU" sz="3200"/>
              <a:t>az azonos típusú tagok </a:t>
            </a:r>
            <a:r>
              <a:rPr lang="hu-HU" sz="3200" smtClean="0"/>
              <a:t>között</a:t>
            </a:r>
            <a:endParaRPr lang="hu-HU" sz="320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84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027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i="1" dirty="0" smtClean="0"/>
              <a:t>V. </a:t>
            </a:r>
            <a:r>
              <a:rPr lang="hu-HU" i="1" dirty="0" err="1" smtClean="0"/>
              <a:t>Pszeudo</a:t>
            </a:r>
            <a:r>
              <a:rPr lang="hu-HU" i="1" dirty="0" smtClean="0"/>
              <a:t>-elem kijelölők</a:t>
            </a:r>
            <a:endParaRPr lang="hu-HU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hu-HU" dirty="0"/>
              <a:t>A </a:t>
            </a:r>
            <a:r>
              <a:rPr lang="hu-HU" b="1" dirty="0" err="1"/>
              <a:t>pszeudo</a:t>
            </a:r>
            <a:r>
              <a:rPr lang="hu-HU" b="1" dirty="0"/>
              <a:t>-elemek</a:t>
            </a:r>
            <a:r>
              <a:rPr lang="hu-HU" dirty="0"/>
              <a:t> </a:t>
            </a:r>
            <a:r>
              <a:rPr lang="hu-HU" i="1" dirty="0" smtClean="0"/>
              <a:t>(</a:t>
            </a:r>
            <a:r>
              <a:rPr lang="hu-HU" i="1" dirty="0" err="1" smtClean="0"/>
              <a:t>pseudo-elements</a:t>
            </a:r>
            <a:r>
              <a:rPr lang="hu-HU" i="1" dirty="0" smtClean="0"/>
              <a:t>) </a:t>
            </a:r>
            <a:r>
              <a:rPr lang="hu-HU" dirty="0" smtClean="0"/>
              <a:t>segítségével</a:t>
            </a:r>
            <a:br>
              <a:rPr lang="hu-HU" dirty="0" smtClean="0"/>
            </a:br>
            <a:r>
              <a:rPr lang="hu-HU" b="1" dirty="0" smtClean="0">
                <a:solidFill>
                  <a:srgbClr val="FF0000"/>
                </a:solidFill>
              </a:rPr>
              <a:t>a HTML-tagok </a:t>
            </a:r>
            <a:r>
              <a:rPr lang="hu-HU" b="1" dirty="0">
                <a:solidFill>
                  <a:srgbClr val="FF0000"/>
                </a:solidFill>
              </a:rPr>
              <a:t>által meghatározott elemek bizonyos részeire hivatkozhatunk</a:t>
            </a:r>
            <a:r>
              <a:rPr lang="hu-HU" dirty="0"/>
              <a:t>, tehát a részelemek megcímzésére használjuk ezeket.</a:t>
            </a:r>
          </a:p>
          <a:p>
            <a:pPr marL="0" indent="0" algn="ctr">
              <a:spcBef>
                <a:spcPts val="2400"/>
              </a:spcBef>
              <a:spcAft>
                <a:spcPts val="2400"/>
              </a:spcAft>
              <a:buNone/>
            </a:pP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szelektor::</a:t>
            </a:r>
            <a:r>
              <a:rPr lang="hu-HU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pszeudo</a:t>
            </a: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-elem</a:t>
            </a:r>
            <a:b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stílusdefiníció 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85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08544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V/a</a:t>
            </a:r>
            <a:r>
              <a:rPr lang="hu-HU" dirty="0" smtClean="0"/>
              <a:t>) </a:t>
            </a:r>
            <a:r>
              <a:rPr lang="hu-HU" dirty="0" smtClean="0"/>
              <a:t>Első sor / első betű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3200" b="1" smtClean="0">
                <a:solidFill>
                  <a:srgbClr val="FF0000"/>
                </a:solidFill>
              </a:rPr>
              <a:t>Blokkszintű elemek első formázott sorara és/vagy betűire</a:t>
            </a:r>
            <a:r>
              <a:rPr lang="hu-HU" sz="3200" b="1" smtClean="0"/>
              <a:t> definiálható külön stílus</a:t>
            </a:r>
          </a:p>
          <a:p>
            <a:pPr>
              <a:spcBef>
                <a:spcPts val="1500"/>
              </a:spcBef>
            </a:pPr>
            <a:r>
              <a:rPr lang="hu-HU" sz="2800" smtClean="0"/>
              <a:t>ha minden bekezdés </a:t>
            </a:r>
            <a:r>
              <a:rPr lang="hu-HU" sz="2800" b="1" i="1">
                <a:solidFill>
                  <a:schemeClr val="accent6">
                    <a:lumMod val="75000"/>
                  </a:schemeClr>
                </a:solidFill>
              </a:rPr>
              <a:t>első sorát </a:t>
            </a:r>
            <a:r>
              <a:rPr lang="hu-HU" sz="2800" smtClean="0"/>
              <a:t>akarjuk formázni: </a:t>
            </a:r>
            <a:br>
              <a:rPr lang="hu-HU" sz="2800" smtClean="0"/>
            </a:br>
            <a:r>
              <a:rPr lang="hu-HU" sz="2800" smtClean="0"/>
              <a:t>	</a:t>
            </a: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p::first-line { … }</a:t>
            </a:r>
          </a:p>
          <a:p>
            <a:pPr>
              <a:spcBef>
                <a:spcPts val="1500"/>
              </a:spcBef>
            </a:pPr>
            <a:r>
              <a:rPr lang="hu-HU" sz="2800" smtClean="0"/>
              <a:t>ha minden bekezdés </a:t>
            </a:r>
            <a:r>
              <a:rPr lang="hu-HU" sz="2800" b="1" i="1">
                <a:solidFill>
                  <a:schemeClr val="accent6">
                    <a:lumMod val="75000"/>
                  </a:schemeClr>
                </a:solidFill>
              </a:rPr>
              <a:t>első betűjét </a:t>
            </a:r>
            <a:r>
              <a:rPr lang="hu-HU" sz="2800" smtClean="0"/>
              <a:t>formázzuk: 	</a:t>
            </a: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p::first-letter </a:t>
            </a:r>
            <a:r>
              <a:rPr lang="hu-HU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… </a:t>
            </a: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hu-HU" sz="2400" i="1" smtClean="0"/>
              <a:t>Ezek is ál-osztályok, mert állapotuk a dokumentumban betöltött helyükről függ (első betű / első sor).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86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96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i="1" smtClean="0"/>
              <a:t>példa ::first-line használatára</a:t>
            </a:r>
            <a:endParaRPr lang="hu-HU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331237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  <a:tabLst>
                <a:tab pos="1079500" algn="l"/>
              </a:tabLst>
            </a:pP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p::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first-line</a:t>
            </a:r>
            <a:r>
              <a:rPr lang="hu-HU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hu-HU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#ff0000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hu-HU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ont-variant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small-caps</a:t>
            </a:r>
            <a:r>
              <a:rPr lang="en-US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hu-HU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  <a:tabLst>
                <a:tab pos="1790700" algn="l"/>
                <a:tab pos="2159000" algn="l"/>
              </a:tabLst>
            </a:pPr>
            <a:endParaRPr lang="hu-HU" sz="1600"/>
          </a:p>
          <a:p>
            <a:pPr marL="0" indent="0">
              <a:spcBef>
                <a:spcPts val="0"/>
              </a:spcBef>
              <a:buNone/>
              <a:tabLst>
                <a:tab pos="1790700" algn="l"/>
                <a:tab pos="2159000" algn="l"/>
              </a:tabLst>
            </a:pPr>
            <a:r>
              <a:rPr lang="hu-HU" sz="2600" i="1"/>
              <a:t>&lt;p&gt;A CSS-ben léteznek ún. látszólagos vagy pszeudo-osztályok és -elemek is, amelyek nem jelennek meg a dokumentum forrásában, sem a dokumentumfán. Segítségükkel speciális információk alapján hajthatunk végre formázásokat.&lt;/p&gt;</a:t>
            </a:r>
            <a:endParaRPr lang="hu-HU" sz="2600" i="1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87</a:t>
            </a:fld>
            <a:endParaRPr lang="hu-H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0" t="16856" r="1397" b="69318"/>
          <a:stretch/>
        </p:blipFill>
        <p:spPr bwMode="auto">
          <a:xfrm>
            <a:off x="1302047" y="4965700"/>
            <a:ext cx="7804993" cy="1487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81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i="1" smtClean="0"/>
              <a:t>példa ::first-letter használatára</a:t>
            </a:r>
            <a:endParaRPr lang="hu-HU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12776"/>
            <a:ext cx="7812360" cy="37784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tabLst>
                <a:tab pos="1790700" algn="l"/>
              </a:tabLst>
            </a:pPr>
            <a:r>
              <a:rPr lang="en-US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.bev</a:t>
            </a:r>
            <a:r>
              <a:rPr lang="en-US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::first-l</a:t>
            </a: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etter </a:t>
            </a:r>
            <a:r>
              <a:rPr lang="en-US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#ff0000</a:t>
            </a:r>
            <a:r>
              <a:rPr lang="en-US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</a:t>
            </a: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200%</a:t>
            </a:r>
            <a:r>
              <a:rPr lang="en-US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spcBef>
                <a:spcPts val="0"/>
              </a:spcBef>
              <a:buNone/>
              <a:tabLst>
                <a:tab pos="1790700" algn="l"/>
                <a:tab pos="2159000" algn="l"/>
              </a:tabLst>
            </a:pPr>
            <a:endParaRPr lang="hu-HU" sz="1200"/>
          </a:p>
          <a:p>
            <a:pPr marL="0" indent="0">
              <a:spcBef>
                <a:spcPts val="0"/>
              </a:spcBef>
              <a:buNone/>
              <a:tabLst>
                <a:tab pos="1790700" algn="l"/>
                <a:tab pos="2159000" algn="l"/>
              </a:tabLst>
            </a:pPr>
            <a:r>
              <a:rPr lang="hu-HU" sz="2400" i="1"/>
              <a:t>&lt;</a:t>
            </a:r>
            <a:r>
              <a:rPr lang="hu-HU" sz="2400" i="1" smtClean="0"/>
              <a:t>p class</a:t>
            </a:r>
            <a:r>
              <a:rPr lang="hu-HU" sz="2400" i="1"/>
              <a:t>="bev"&gt;Bevezetés a pszeudo-osztályok használatába.&lt;/p&gt;</a:t>
            </a:r>
          </a:p>
          <a:p>
            <a:pPr marL="0" indent="0">
              <a:spcBef>
                <a:spcPts val="0"/>
              </a:spcBef>
              <a:buNone/>
              <a:tabLst>
                <a:tab pos="1790700" algn="l"/>
                <a:tab pos="2159000" algn="l"/>
              </a:tabLst>
            </a:pPr>
            <a:r>
              <a:rPr lang="hu-HU" sz="2400" i="1"/>
              <a:t>&lt;p&gt;A pszeudo-osztályok megkülönböztetik az elemek </a:t>
            </a:r>
            <a:r>
              <a:rPr lang="hu-HU" sz="2400" i="1" smtClean="0"/>
              <a:t>típusait. A </a:t>
            </a:r>
            <a:r>
              <a:rPr lang="hu-HU" sz="2400" i="1"/>
              <a:t>pszeudo-elemekkel a tag-ek által meghatározott elemek bizonyos részeire hivatkozhatunk, pl. egy bekezdés első betűjére. &lt;/p&gt;</a:t>
            </a:r>
            <a:endParaRPr lang="hu-HU" sz="2400" i="1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48" t="16544" r="908" b="67463"/>
          <a:stretch/>
        </p:blipFill>
        <p:spPr bwMode="auto">
          <a:xfrm>
            <a:off x="1332011" y="5191200"/>
            <a:ext cx="7682603" cy="16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88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08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V/b</a:t>
            </a:r>
            <a:r>
              <a:rPr lang="hu-HU" dirty="0" smtClean="0"/>
              <a:t>) </a:t>
            </a:r>
            <a:r>
              <a:rPr lang="hu-HU" dirty="0" smtClean="0"/>
              <a:t>Tartalom beillesztése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3200" b="1" smtClean="0"/>
              <a:t>g/2) a </a:t>
            </a:r>
            <a:r>
              <a:rPr lang="hu-HU" sz="3200" b="1" smtClean="0">
                <a:solidFill>
                  <a:srgbClr val="FF0000"/>
                </a:solidFill>
              </a:rPr>
              <a:t>forrásdokumentumban</a:t>
            </a:r>
            <a:r>
              <a:rPr lang="hu-HU" sz="3200" b="1" smtClean="0"/>
              <a:t/>
            </a:r>
            <a:br>
              <a:rPr lang="hu-HU" sz="3200" b="1" smtClean="0"/>
            </a:br>
            <a:r>
              <a:rPr lang="hu-HU" sz="3200" b="1" smtClean="0">
                <a:solidFill>
                  <a:srgbClr val="FF0000"/>
                </a:solidFill>
              </a:rPr>
              <a:t>nem szereplő tartalom beillesztése</a:t>
            </a:r>
            <a:r>
              <a:rPr lang="hu-HU" sz="3200" b="1" smtClean="0"/>
              <a:t/>
            </a:r>
            <a:br>
              <a:rPr lang="hu-HU" sz="3200" b="1" smtClean="0"/>
            </a:br>
            <a:r>
              <a:rPr lang="hu-HU" sz="3200" b="1" smtClean="0"/>
              <a:t>egy elem elé vagy mögé</a:t>
            </a:r>
          </a:p>
          <a:p>
            <a:pPr>
              <a:spcBef>
                <a:spcPts val="1500"/>
              </a:spcBef>
            </a:pPr>
            <a:r>
              <a:rPr lang="hu-HU" sz="2800" smtClean="0"/>
              <a:t>ha minden bekezdés </a:t>
            </a:r>
            <a:r>
              <a:rPr lang="hu-HU" sz="2800" b="1" i="1" smtClean="0">
                <a:solidFill>
                  <a:schemeClr val="accent6">
                    <a:lumMod val="75000"/>
                  </a:schemeClr>
                </a:solidFill>
              </a:rPr>
              <a:t>elé</a:t>
            </a:r>
            <a:br>
              <a:rPr lang="hu-HU" sz="2800" b="1" i="1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hu-HU" sz="2800" smtClean="0"/>
              <a:t>akarunk beilleszteni: </a:t>
            </a:r>
            <a:br>
              <a:rPr lang="hu-HU" sz="2800" smtClean="0"/>
            </a:br>
            <a:r>
              <a:rPr lang="hu-HU" sz="2800" smtClean="0"/>
              <a:t>	</a:t>
            </a: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p::before { content: url(…); }</a:t>
            </a:r>
          </a:p>
          <a:p>
            <a:pPr>
              <a:spcBef>
                <a:spcPts val="1500"/>
              </a:spcBef>
            </a:pPr>
            <a:r>
              <a:rPr lang="hu-HU" sz="2800" smtClean="0"/>
              <a:t>ha minden bekezdés </a:t>
            </a:r>
            <a:r>
              <a:rPr lang="hu-HU" sz="2800" b="1" i="1" smtClean="0">
                <a:solidFill>
                  <a:schemeClr val="accent6">
                    <a:lumMod val="75000"/>
                  </a:schemeClr>
                </a:solidFill>
              </a:rPr>
              <a:t>után</a:t>
            </a:r>
            <a:br>
              <a:rPr lang="hu-HU" sz="2800" b="1" i="1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hu-HU" sz="2800" smtClean="0"/>
              <a:t>akarunk tenni:</a:t>
            </a:r>
            <a:br>
              <a:rPr lang="hu-HU" sz="2800" smtClean="0"/>
            </a:br>
            <a:r>
              <a:rPr lang="hu-HU" sz="2800" smtClean="0"/>
              <a:t>	</a:t>
            </a:r>
            <a:r>
              <a:rPr lang="hu-HU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p::after </a:t>
            </a: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content</a:t>
            </a:r>
            <a:r>
              <a:rPr lang="hu-HU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url(…); 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89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382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3</a:t>
            </a:r>
            <a:r>
              <a:rPr lang="hu-HU" dirty="0" smtClean="0"/>
              <a:t>. Akadálymentesítés (folyt)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4"/>
            <a:ext cx="7668360" cy="5373216"/>
          </a:xfrm>
        </p:spPr>
        <p:txBody>
          <a:bodyPr>
            <a:normAutofit/>
          </a:bodyPr>
          <a:lstStyle/>
          <a:p>
            <a:pPr marL="461963" indent="-282575">
              <a:spcBef>
                <a:spcPts val="0"/>
              </a:spcBef>
            </a:pPr>
            <a:r>
              <a:rPr lang="hu-HU" sz="2600" dirty="0"/>
              <a:t>a</a:t>
            </a:r>
            <a:r>
              <a:rPr lang="hu-HU" sz="2600" dirty="0" smtClean="0"/>
              <a:t> megfelelőség szintjei (3)</a:t>
            </a:r>
          </a:p>
          <a:p>
            <a:pPr marL="714375" lvl="1" indent="-261938">
              <a:spcBef>
                <a:spcPts val="1200"/>
              </a:spcBef>
              <a:buNone/>
            </a:pPr>
            <a:r>
              <a:rPr lang="hu-HU" sz="2400" b="1" i="1" dirty="0" smtClean="0"/>
              <a:t>A (legalacsonyabb)</a:t>
            </a:r>
            <a:br>
              <a:rPr lang="hu-HU" sz="2400" b="1" i="1" dirty="0" smtClean="0"/>
            </a:br>
            <a:r>
              <a:rPr lang="hu-HU" sz="2400" dirty="0" smtClean="0"/>
              <a:t>ezt mindenféleképpen be kell tartani bármelyik honlapnak</a:t>
            </a:r>
          </a:p>
          <a:p>
            <a:pPr marL="714375" lvl="1" indent="-261938">
              <a:spcBef>
                <a:spcPts val="1200"/>
              </a:spcBef>
              <a:buNone/>
            </a:pPr>
            <a:r>
              <a:rPr lang="hu-HU" sz="2400" b="1" i="1" dirty="0" smtClean="0"/>
              <a:t>AA (közepes)</a:t>
            </a:r>
            <a:r>
              <a:rPr lang="hu-HU" sz="2400" dirty="0" smtClean="0"/>
              <a:t/>
            </a:r>
            <a:br>
              <a:rPr lang="hu-HU" sz="2400" dirty="0" smtClean="0"/>
            </a:br>
            <a:r>
              <a:rPr lang="hu-HU" sz="2400" dirty="0" smtClean="0"/>
              <a:t>magasabb szintű hozzáférhetőséget határoz meg</a:t>
            </a:r>
            <a:br>
              <a:rPr lang="hu-HU" sz="2400" dirty="0" smtClean="0"/>
            </a:br>
            <a:r>
              <a:rPr lang="hu-HU" sz="2400" i="1" dirty="0" smtClean="0"/>
              <a:t>(közérdekű, állami/önkormányzati honlapoknál)</a:t>
            </a:r>
          </a:p>
          <a:p>
            <a:pPr marL="714375" lvl="1" indent="-261938">
              <a:spcBef>
                <a:spcPts val="1200"/>
              </a:spcBef>
              <a:buNone/>
            </a:pPr>
            <a:r>
              <a:rPr lang="hu-HU" sz="2400" b="1" dirty="0" smtClean="0"/>
              <a:t>AAA (legmagasabb)</a:t>
            </a:r>
            <a:br>
              <a:rPr lang="hu-HU" sz="2400" b="1" dirty="0" smtClean="0"/>
            </a:br>
            <a:r>
              <a:rPr lang="hu-HU" sz="2400" dirty="0" smtClean="0"/>
              <a:t>nagyon komoly követelményeket támaszt a honlap készítőivel és üzemeltetőivel szemben is </a:t>
            </a:r>
            <a:r>
              <a:rPr lang="hu-HU" sz="2400" i="1" dirty="0" smtClean="0"/>
              <a:t>(akiknek a honlapját sok sérült, fogyatékos ember látogatja)</a:t>
            </a:r>
          </a:p>
          <a:p>
            <a:pPr marL="1262063" lvl="2" indent="-282575">
              <a:spcBef>
                <a:spcPts val="600"/>
              </a:spcBef>
            </a:pPr>
            <a:endParaRPr lang="hu-HU" sz="2400" dirty="0" smtClean="0"/>
          </a:p>
          <a:p>
            <a:pPr marL="862013" lvl="1" indent="-282575">
              <a:spcBef>
                <a:spcPts val="600"/>
              </a:spcBef>
            </a:pPr>
            <a:endParaRPr lang="hu-HU" sz="2800" dirty="0" smtClean="0"/>
          </a:p>
          <a:p>
            <a:pPr marL="461963" indent="-282575">
              <a:spcBef>
                <a:spcPts val="600"/>
              </a:spcBef>
            </a:pPr>
            <a:endParaRPr lang="hu-HU" sz="2800" dirty="0"/>
          </a:p>
          <a:p>
            <a:pPr marL="461963" indent="-282575">
              <a:spcBef>
                <a:spcPts val="600"/>
              </a:spcBef>
            </a:pPr>
            <a:endParaRPr lang="hu-HU" dirty="0" smtClean="0"/>
          </a:p>
          <a:p>
            <a:pPr marL="177800" indent="0">
              <a:spcBef>
                <a:spcPts val="1800"/>
              </a:spcBef>
              <a:buNone/>
            </a:pPr>
            <a:endParaRPr lang="hu-HU" b="1" i="1" dirty="0"/>
          </a:p>
          <a:p>
            <a:pPr marL="444500" indent="-266700">
              <a:spcBef>
                <a:spcPts val="1800"/>
              </a:spcBef>
            </a:pPr>
            <a:endParaRPr lang="hu-HU" b="1" i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17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i="1" smtClean="0"/>
              <a:t>példa a ::before használatára</a:t>
            </a:r>
            <a:endParaRPr lang="hu-HU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h1::</a:t>
            </a: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before</a:t>
            </a:r>
            <a:b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 content</a:t>
            </a:r>
            <a:r>
              <a:rPr lang="hu-HU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sz="28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url(konyv.gif); }</a:t>
            </a:r>
          </a:p>
          <a:p>
            <a:pPr marL="0" indent="0">
              <a:spcBef>
                <a:spcPts val="0"/>
              </a:spcBef>
              <a:buNone/>
            </a:pPr>
            <a:endParaRPr lang="hu-HU" sz="28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2500" i="1"/>
              <a:t>&lt;h1&gt;Főcím&lt;/h1&gt;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500" i="1"/>
              <a:t>&lt;p&gt;A ::before pszeudo-elem segítségével tartalmat illeszthetünk egy adott HTML-elem elé.&lt;/p&gt;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500" i="1"/>
              <a:t>&lt;h2&gt;Az első alcím&lt;/h2&gt;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500" i="1"/>
              <a:t>&lt;p&gt;Itt van az első alcímhez tartozó szöveg...&lt;/p&gt;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500" i="1"/>
              <a:t>&lt;h2&gt;A második alcím&lt;/h2&gt;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500" i="1"/>
              <a:t>&lt;p&gt;Itt van a második alcímhez tartozó </a:t>
            </a:r>
            <a:r>
              <a:rPr lang="hu-HU" sz="2500" i="1" smtClean="0"/>
              <a:t>szöveg</a:t>
            </a:r>
            <a:r>
              <a:rPr lang="hu-HU" sz="2500" i="1"/>
              <a:t>...&lt;/p&gt;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500" i="1"/>
              <a:t>&lt;h2&gt;A harmadik alcím&lt;/h2&gt;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500" i="1"/>
              <a:t>&lt;p&gt;Itt van a harmadik alcímhez tartozó szöveg...&lt;/p&gt;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90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921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i="1" smtClean="0"/>
              <a:t>példa a ::before használatára</a:t>
            </a:r>
            <a:endParaRPr lang="hu-HU" i="1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81" t="17095" r="1115" b="29412"/>
          <a:stretch/>
        </p:blipFill>
        <p:spPr bwMode="auto">
          <a:xfrm>
            <a:off x="1700064" y="1556792"/>
            <a:ext cx="6938750" cy="481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91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34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V/c</a:t>
            </a:r>
            <a:r>
              <a:rPr lang="hu-HU" dirty="0" smtClean="0"/>
              <a:t>) </a:t>
            </a:r>
            <a:r>
              <a:rPr lang="hu-HU" dirty="0" smtClean="0"/>
              <a:t>Kijelölt rész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84782"/>
            <a:ext cx="7812360" cy="537321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3200" b="1" smtClean="0"/>
              <a:t>g/3) a forrásdokumentumban</a:t>
            </a:r>
            <a:br>
              <a:rPr lang="hu-HU" sz="3200" b="1" smtClean="0"/>
            </a:br>
            <a:r>
              <a:rPr lang="hu-HU" sz="3200" b="1" smtClean="0"/>
              <a:t>szereplő </a:t>
            </a:r>
            <a:r>
              <a:rPr lang="hu-HU" sz="3200" b="1" smtClean="0">
                <a:solidFill>
                  <a:srgbClr val="FF0000"/>
                </a:solidFill>
              </a:rPr>
              <a:t>tartalom kijelölése esetén új formátum</a:t>
            </a:r>
            <a:r>
              <a:rPr lang="hu-HU" sz="3200" b="1" smtClean="0"/>
              <a:t> megjelenése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hu-HU" sz="2800" smtClean="0"/>
              <a:t>	</a:t>
            </a:r>
            <a:r>
              <a:rPr lang="hu-HU" sz="3200" b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::selection { … }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hu-HU" sz="2600" i="1" smtClean="0"/>
              <a:t>A leggyakrabban alkalmazott CSS-tulajdonságok:</a:t>
            </a:r>
          </a:p>
          <a:p>
            <a:pPr>
              <a:spcBef>
                <a:spcPts val="600"/>
              </a:spcBef>
            </a:pPr>
            <a:r>
              <a:rPr lang="en-US" sz="2600" i="1" smtClean="0"/>
              <a:t>color</a:t>
            </a:r>
            <a:r>
              <a:rPr lang="hu-HU" sz="2600" i="1" smtClean="0"/>
              <a:t> – betűszín</a:t>
            </a:r>
          </a:p>
          <a:p>
            <a:pPr>
              <a:spcBef>
                <a:spcPts val="600"/>
              </a:spcBef>
            </a:pPr>
            <a:r>
              <a:rPr lang="en-US" sz="2600" i="1" smtClean="0"/>
              <a:t>background</a:t>
            </a:r>
            <a:r>
              <a:rPr lang="hu-HU" sz="2600" i="1" smtClean="0"/>
              <a:t> – háttérszín</a:t>
            </a:r>
          </a:p>
          <a:p>
            <a:pPr>
              <a:spcBef>
                <a:spcPts val="600"/>
              </a:spcBef>
            </a:pPr>
            <a:r>
              <a:rPr lang="en-US" sz="2600" i="1" smtClean="0"/>
              <a:t>cursor</a:t>
            </a:r>
            <a:r>
              <a:rPr lang="hu-HU" sz="2600" i="1" smtClean="0"/>
              <a:t> – a kurzor alakja</a:t>
            </a:r>
          </a:p>
          <a:p>
            <a:pPr>
              <a:spcBef>
                <a:spcPts val="600"/>
              </a:spcBef>
            </a:pPr>
            <a:r>
              <a:rPr lang="en-US" sz="2600" i="1" smtClean="0"/>
              <a:t>outline</a:t>
            </a:r>
            <a:r>
              <a:rPr lang="hu-HU" sz="2600" i="1"/>
              <a:t> </a:t>
            </a:r>
            <a:r>
              <a:rPr lang="hu-HU" sz="2600" i="1" smtClean="0"/>
              <a:t>– külső keret (nem a szegély !)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92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7513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93</a:t>
            </a:fld>
            <a:endParaRPr lang="hu-HU" dirty="0"/>
          </a:p>
        </p:txBody>
      </p:sp>
      <p:sp>
        <p:nvSpPr>
          <p:cNvPr id="6" name="Cím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mtClean="0"/>
              <a:t>ÖSSZEFOGLALÓ</a:t>
            </a:r>
            <a:endParaRPr lang="hu-HU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772816"/>
            <a:ext cx="766009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mtClean="0"/>
              <a:t>Források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hu-HU"/>
              <a:t>CSS-alapok</a:t>
            </a:r>
            <a:br>
              <a:rPr lang="hu-HU"/>
            </a:br>
            <a:r>
              <a:rPr lang="hu-HU"/>
              <a:t>(weblabor.hu/cikkek/cssalapjai)</a:t>
            </a:r>
          </a:p>
          <a:p>
            <a:pPr>
              <a:spcBef>
                <a:spcPts val="3000"/>
              </a:spcBef>
            </a:pPr>
            <a:r>
              <a:rPr lang="hu-HU" smtClean="0"/>
              <a:t>w3schools.com</a:t>
            </a:r>
          </a:p>
          <a:p>
            <a:pPr>
              <a:spcBef>
                <a:spcPts val="3000"/>
              </a:spcBef>
            </a:pPr>
            <a:r>
              <a:rPr lang="hu-HU" smtClean="0"/>
              <a:t>HTML5 + CSS3</a:t>
            </a:r>
            <a:br>
              <a:rPr lang="hu-HU" smtClean="0"/>
            </a:br>
            <a:r>
              <a:rPr lang="hu-HU" smtClean="0"/>
              <a:t>Szabványkövető statikus weboldalak szerkesztése</a:t>
            </a:r>
          </a:p>
          <a:p>
            <a:pPr>
              <a:spcBef>
                <a:spcPts val="3000"/>
              </a:spcBef>
            </a:pPr>
            <a:r>
              <a:rPr lang="hu-HU" smtClean="0"/>
              <a:t>Dr. Pál László: Web technológiák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94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728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1681</Words>
  <Application>Microsoft Office PowerPoint</Application>
  <PresentationFormat>Diavetítés a képernyőre (4:3 oldalarány)</PresentationFormat>
  <Paragraphs>560</Paragraphs>
  <Slides>94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94</vt:i4>
      </vt:variant>
    </vt:vector>
  </HeadingPairs>
  <TitlesOfParts>
    <vt:vector size="100" baseType="lpstr">
      <vt:lpstr>Arial</vt:lpstr>
      <vt:lpstr>Arial Black</vt:lpstr>
      <vt:lpstr>Calibri</vt:lpstr>
      <vt:lpstr>Courier New</vt:lpstr>
      <vt:lpstr>Wingdings</vt:lpstr>
      <vt:lpstr>Office-téma</vt:lpstr>
      <vt:lpstr>Weboldalak formázása CSS-ben</vt:lpstr>
      <vt:lpstr>Bevezetés</vt:lpstr>
      <vt:lpstr>Bevezetés (folyt)</vt:lpstr>
      <vt:lpstr>1. A CSS fogalma</vt:lpstr>
      <vt:lpstr>2. A CSS jellemzői I.</vt:lpstr>
      <vt:lpstr>2. A CSS jellemzői II.</vt:lpstr>
      <vt:lpstr>2. A CSS jellemzői III.</vt:lpstr>
      <vt:lpstr>3. Akadálymentesítés</vt:lpstr>
      <vt:lpstr>3. Akadálymentesítés (folyt)</vt:lpstr>
      <vt:lpstr>4. A CSS létrehozása</vt:lpstr>
      <vt:lpstr>4/a. External Style Sheet</vt:lpstr>
      <vt:lpstr>4/b. @import</vt:lpstr>
      <vt:lpstr>4/c. Internal Stylesheet</vt:lpstr>
      <vt:lpstr>4/c. Internal Stylesheet (folyt)</vt:lpstr>
      <vt:lpstr>4/c. Internal Stylesheet (folyt)</vt:lpstr>
      <vt:lpstr>4/d. Inline Stylesheet</vt:lpstr>
      <vt:lpstr>5. Kimeneti eszköz definiálása</vt:lpstr>
      <vt:lpstr>példa - kimeneti eszköz def</vt:lpstr>
      <vt:lpstr>6. A CSS-rangsor</vt:lpstr>
      <vt:lpstr>6. A CSS-rangsor (folyt)</vt:lpstr>
      <vt:lpstr>6. CSS-rangsor (folyt)</vt:lpstr>
      <vt:lpstr>6. A CSS-rangsor (folyt)</vt:lpstr>
      <vt:lpstr>6. A CSS-rangsor (folyt)</vt:lpstr>
      <vt:lpstr>6. A CSS-rangsor (folyt)</vt:lpstr>
      <vt:lpstr>6. A CSS-rangsor (folyt)</vt:lpstr>
      <vt:lpstr>7. CSS-nyelvtan</vt:lpstr>
      <vt:lpstr>7. CSS-nyelvtan (folyt)</vt:lpstr>
      <vt:lpstr>7. CSS-nyelvtan (folyt)</vt:lpstr>
      <vt:lpstr>7. CSS-nyelvtan (folyt)</vt:lpstr>
      <vt:lpstr>7. CSS-nyelvtan - összefoglaló</vt:lpstr>
      <vt:lpstr>8. Mértékek és -egységek</vt:lpstr>
      <vt:lpstr>8. Mértékek és -egységek (f)</vt:lpstr>
      <vt:lpstr>9. Színek meghatározása</vt:lpstr>
      <vt:lpstr>9. Színek meghatározása (f)</vt:lpstr>
      <vt:lpstr>10. A kijelölők (selectors)</vt:lpstr>
      <vt:lpstr>10.1. A kijelölők fajtái</vt:lpstr>
      <vt:lpstr>I. Egyszerű kijelölők</vt:lpstr>
      <vt:lpstr>I/a) Elemkijelölő</vt:lpstr>
      <vt:lpstr>példa elemkijelölőre</vt:lpstr>
      <vt:lpstr>I/b) Azonosító kijelölő</vt:lpstr>
      <vt:lpstr>I/c) Osztály kijelölő</vt:lpstr>
      <vt:lpstr>példa osztály kijelölőre</vt:lpstr>
      <vt:lpstr>I/d) Univerzális kijelölő</vt:lpstr>
      <vt:lpstr>I/e) Csoport kijelölő</vt:lpstr>
      <vt:lpstr>példa csoport kijelölőre</vt:lpstr>
      <vt:lpstr>II. Kombinátor kijelölők</vt:lpstr>
      <vt:lpstr>II/a) Leszármazott kijelölő</vt:lpstr>
      <vt:lpstr>példa leszármazott kijelölőre</vt:lpstr>
      <vt:lpstr>II/b) Gyermek kijelölő</vt:lpstr>
      <vt:lpstr>példa gyermek kijelölőre</vt:lpstr>
      <vt:lpstr>II/c) szomszédos testvér kij.</vt:lpstr>
      <vt:lpstr>példa szomszédos testvérre</vt:lpstr>
      <vt:lpstr>II/d) testvér kombinátorok</vt:lpstr>
      <vt:lpstr>példa általános testvérre</vt:lpstr>
      <vt:lpstr>III. Attribútum kijelölők</vt:lpstr>
      <vt:lpstr>III/a) Egyszerű jellemzőkijelölő</vt:lpstr>
      <vt:lpstr>III/b) Pontos jellemzőérték</vt:lpstr>
      <vt:lpstr>III/c) Részleges jellemzőérték</vt:lpstr>
      <vt:lpstr>III/c) Részleges jellemzőérték</vt:lpstr>
      <vt:lpstr>III/d) Jellemzőérték eleje</vt:lpstr>
      <vt:lpstr>III/e) Jellemzőérték vége</vt:lpstr>
      <vt:lpstr>III/f) Jellemzőérték részlete</vt:lpstr>
      <vt:lpstr>IV. Pszeudo-osztály kijelölők</vt:lpstr>
      <vt:lpstr>IV/a) Dinamikus ál-osztályok 1.</vt:lpstr>
      <vt:lpstr>IV/a) Dinamikus ál-osztályok 2.</vt:lpstr>
      <vt:lpstr>IV/a) Dinamikus ál-osztályok 3.</vt:lpstr>
      <vt:lpstr>IV/a) Dinamikus ál-osztályok 4.</vt:lpstr>
      <vt:lpstr>IV/a) Dinamikus ál-osztályok 4.</vt:lpstr>
      <vt:lpstr>IV/b) Lang-típusú ál-osztályok</vt:lpstr>
      <vt:lpstr>IV/c) Strukturális ál-osztályok</vt:lpstr>
      <vt:lpstr>a dokumentumfa elemei</vt:lpstr>
      <vt:lpstr>a dokumentumfa elemei</vt:lpstr>
      <vt:lpstr>a dokumentumfa elemei</vt:lpstr>
      <vt:lpstr>IV/c) Strukturális ál-oszt. 1.</vt:lpstr>
      <vt:lpstr>IV/c) Strukturális ál-oszt. 2.</vt:lpstr>
      <vt:lpstr>példa dokumentumfával</vt:lpstr>
      <vt:lpstr>IV/c) Strukturális ál-oszt. 3.</vt:lpstr>
      <vt:lpstr>IV/c) Strukturális ál-oszt. 4.</vt:lpstr>
      <vt:lpstr>példa dokumentumfával</vt:lpstr>
      <vt:lpstr>IV/c) Strukturális ál-oszt. 5.</vt:lpstr>
      <vt:lpstr>IV/c) Strukturális ál-oszt. 6.</vt:lpstr>
      <vt:lpstr>IV/c) Strukturális ál-oszt. 7.</vt:lpstr>
      <vt:lpstr>IV/c) Strukturális ál-oszt. 8.</vt:lpstr>
      <vt:lpstr>IV/c) Strukturális ál-oszt. 9.</vt:lpstr>
      <vt:lpstr>V. Pszeudo-elem kijelölők</vt:lpstr>
      <vt:lpstr>V/a) Első sor / első betű</vt:lpstr>
      <vt:lpstr>példa ::first-line használatára</vt:lpstr>
      <vt:lpstr>példa ::first-letter használatára</vt:lpstr>
      <vt:lpstr>V/b) Tartalom beillesztése</vt:lpstr>
      <vt:lpstr>példa a ::before használatára</vt:lpstr>
      <vt:lpstr>példa a ::before használatára</vt:lpstr>
      <vt:lpstr>V/c) Kijelölt rész</vt:lpstr>
      <vt:lpstr>ÖSSZEFOGLALÓ</vt:lpstr>
      <vt:lpstr>Források</vt:lpstr>
    </vt:vector>
  </TitlesOfParts>
  <Company>SzKKVSzI Kőrösy József Tagintézmény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MEdit</dc:creator>
  <cp:lastModifiedBy>Molnár Edit</cp:lastModifiedBy>
  <cp:revision>394</cp:revision>
  <cp:lastPrinted>2019-01-03T12:41:15Z</cp:lastPrinted>
  <dcterms:created xsi:type="dcterms:W3CDTF">2014-03-24T18:19:12Z</dcterms:created>
  <dcterms:modified xsi:type="dcterms:W3CDTF">2019-12-02T17:10:58Z</dcterms:modified>
</cp:coreProperties>
</file>