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78" r:id="rId3"/>
    <p:sldId id="381" r:id="rId4"/>
    <p:sldId id="382" r:id="rId5"/>
    <p:sldId id="379" r:id="rId6"/>
    <p:sldId id="386" r:id="rId7"/>
    <p:sldId id="380" r:id="rId8"/>
    <p:sldId id="384" r:id="rId9"/>
    <p:sldId id="389" r:id="rId10"/>
    <p:sldId id="392" r:id="rId11"/>
    <p:sldId id="388" r:id="rId12"/>
    <p:sldId id="391" r:id="rId13"/>
    <p:sldId id="383" r:id="rId14"/>
    <p:sldId id="337" r:id="rId15"/>
    <p:sldId id="387" r:id="rId16"/>
    <p:sldId id="385" r:id="rId17"/>
    <p:sldId id="390" r:id="rId18"/>
    <p:sldId id="393" r:id="rId19"/>
    <p:sldId id="394" r:id="rId20"/>
    <p:sldId id="395" r:id="rId21"/>
    <p:sldId id="396" r:id="rId22"/>
    <p:sldId id="397" r:id="rId23"/>
    <p:sldId id="399" r:id="rId24"/>
    <p:sldId id="398" r:id="rId25"/>
    <p:sldId id="401" r:id="rId26"/>
    <p:sldId id="409" r:id="rId27"/>
    <p:sldId id="410" r:id="rId28"/>
    <p:sldId id="400" r:id="rId29"/>
    <p:sldId id="402" r:id="rId30"/>
    <p:sldId id="403" r:id="rId31"/>
    <p:sldId id="404" r:id="rId32"/>
    <p:sldId id="405" r:id="rId33"/>
    <p:sldId id="406" r:id="rId34"/>
    <p:sldId id="407" r:id="rId35"/>
    <p:sldId id="408" r:id="rId36"/>
    <p:sldId id="411" r:id="rId37"/>
    <p:sldId id="412" r:id="rId38"/>
    <p:sldId id="413" r:id="rId39"/>
    <p:sldId id="414" r:id="rId40"/>
    <p:sldId id="415" r:id="rId41"/>
    <p:sldId id="416" r:id="rId42"/>
  </p:sldIdLst>
  <p:sldSz cx="9144000" cy="6858000" type="screen4x3"/>
  <p:notesSz cx="6797675" cy="9926638"/>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3366"/>
    <a:srgbClr val="CCFF99"/>
    <a:srgbClr val="009E00"/>
    <a:srgbClr val="008000"/>
    <a:srgbClr val="00CC00"/>
    <a:srgbClr val="66FF33"/>
    <a:srgbClr val="00D600"/>
    <a:srgbClr val="00B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3" autoAdjust="0"/>
    <p:restoredTop sz="94662" autoAdjust="0"/>
  </p:normalViewPr>
  <p:slideViewPr>
    <p:cSldViewPr>
      <p:cViewPr varScale="1">
        <p:scale>
          <a:sx n="111" d="100"/>
          <a:sy n="111" d="100"/>
        </p:scale>
        <p:origin x="804" y="102"/>
      </p:cViewPr>
      <p:guideLst>
        <p:guide orient="horz" pos="2160"/>
        <p:guide pos="2880"/>
      </p:guideLst>
    </p:cSldViewPr>
  </p:slideViewPr>
  <p:outlineViewPr>
    <p:cViewPr>
      <p:scale>
        <a:sx n="33" d="100"/>
        <a:sy n="33" d="100"/>
      </p:scale>
      <p:origin x="0" y="840"/>
    </p:cViewPr>
  </p:outlineViewPr>
  <p:notesTextViewPr>
    <p:cViewPr>
      <p:scale>
        <a:sx n="1" d="1"/>
        <a:sy n="1" d="1"/>
      </p:scale>
      <p:origin x="0" y="0"/>
    </p:cViewPr>
  </p:notesTextViewPr>
  <p:sorterViewPr>
    <p:cViewPr>
      <p:scale>
        <a:sx n="100" d="100"/>
        <a:sy n="100" d="100"/>
      </p:scale>
      <p:origin x="0" y="4212"/>
    </p:cViewPr>
  </p:sorterViewPr>
  <p:notesViewPr>
    <p:cSldViewPr>
      <p:cViewPr varScale="1">
        <p:scale>
          <a:sx n="52" d="100"/>
          <a:sy n="52" d="100"/>
        </p:scale>
        <p:origin x="-2862" y="-10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BFEE008-4F3F-4151-B303-41CFC8CA03D2}" type="datetimeFigureOut">
              <a:rPr lang="hu-HU" smtClean="0"/>
              <a:t>2019. 12. 19.</a:t>
            </a:fld>
            <a:endParaRPr lang="hu-HU"/>
          </a:p>
        </p:txBody>
      </p:sp>
      <p:sp>
        <p:nvSpPr>
          <p:cNvPr id="4" name="Élőláb hely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04D2445-FDD3-458A-B861-7313E26B928B}" type="slidenum">
              <a:rPr lang="hu-HU" smtClean="0"/>
              <a:t>‹#›</a:t>
            </a:fld>
            <a:endParaRPr lang="hu-HU"/>
          </a:p>
        </p:txBody>
      </p:sp>
    </p:spTree>
    <p:extLst>
      <p:ext uri="{BB962C8B-B14F-4D97-AF65-F5344CB8AC3E}">
        <p14:creationId xmlns:p14="http://schemas.microsoft.com/office/powerpoint/2010/main" val="532563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F1533B9-EED5-4135-A30C-6824B5EEF70E}" type="datetimeFigureOut">
              <a:rPr lang="hu-HU" smtClean="0"/>
              <a:pPr/>
              <a:t>2019. 12. 19.</a:t>
            </a:fld>
            <a:endParaRPr lang="hu-HU"/>
          </a:p>
        </p:txBody>
      </p:sp>
      <p:sp>
        <p:nvSpPr>
          <p:cNvPr id="4" name="Diakép helye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6FABE01-66DD-44AA-9274-FAD5F5ED2E9A}" type="slidenum">
              <a:rPr lang="hu-HU" smtClean="0"/>
              <a:pPr/>
              <a:t>‹#›</a:t>
            </a:fld>
            <a:endParaRPr lang="hu-HU"/>
          </a:p>
        </p:txBody>
      </p:sp>
    </p:spTree>
    <p:extLst>
      <p:ext uri="{BB962C8B-B14F-4D97-AF65-F5344CB8AC3E}">
        <p14:creationId xmlns:p14="http://schemas.microsoft.com/office/powerpoint/2010/main" val="346516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404000" y="179999"/>
            <a:ext cx="7560000" cy="2160000"/>
          </a:xfrm>
          <a:solidFill>
            <a:srgbClr val="006600"/>
          </a:solidFill>
        </p:spPr>
        <p:txBody>
          <a:bodyPr>
            <a:normAutofit/>
          </a:bodyPr>
          <a:lstStyle>
            <a:lvl1pPr algn="ctr">
              <a:defRPr sz="6000" baseline="0"/>
            </a:lvl1pPr>
          </a:lstStyle>
          <a:p>
            <a:endParaRPr lang="hu-HU" dirty="0"/>
          </a:p>
        </p:txBody>
      </p:sp>
      <p:sp>
        <p:nvSpPr>
          <p:cNvPr id="3" name="Alcím 2"/>
          <p:cNvSpPr>
            <a:spLocks noGrp="1"/>
          </p:cNvSpPr>
          <p:nvPr>
            <p:ph type="subTitle" idx="1"/>
          </p:nvPr>
        </p:nvSpPr>
        <p:spPr>
          <a:xfrm>
            <a:off x="1404000" y="2880000"/>
            <a:ext cx="7560000" cy="3600000"/>
          </a:xfrm>
        </p:spPr>
        <p:txBody>
          <a:bodyPr anchor="ctr" anchorCtr="1">
            <a:normAutofit/>
          </a:bodyPr>
          <a:lstStyle>
            <a:lvl1pPr marL="0" indent="0" algn="ctr">
              <a:buNone/>
              <a:defRPr sz="5000" b="1" i="1" baseline="0">
                <a:solidFill>
                  <a:srgbClr val="0066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hu-HU" dirty="0"/>
          </a:p>
        </p:txBody>
      </p:sp>
    </p:spTree>
    <p:extLst>
      <p:ext uri="{BB962C8B-B14F-4D97-AF65-F5344CB8AC3E}">
        <p14:creationId xmlns:p14="http://schemas.microsoft.com/office/powerpoint/2010/main" val="20297506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238575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398516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3000"/>
          </a:xfrm>
        </p:spPr>
        <p:txBody>
          <a:bodyPr>
            <a:normAutofit/>
          </a:bodyPr>
          <a:lstStyle>
            <a:lvl1pPr>
              <a:tabLst>
                <a:tab pos="7440613" algn="r"/>
              </a:tabLst>
              <a:defRPr sz="4000"/>
            </a:lvl1pPr>
          </a:lstStyle>
          <a:p>
            <a:r>
              <a:rPr lang="hu-HU" dirty="0" smtClean="0"/>
              <a:t>Mintacím szerkesztése</a:t>
            </a:r>
            <a:endParaRPr lang="hu-HU" dirty="0"/>
          </a:p>
        </p:txBody>
      </p:sp>
      <p:sp>
        <p:nvSpPr>
          <p:cNvPr id="3" name="Tartalom helye 2"/>
          <p:cNvSpPr>
            <a:spLocks noGrp="1"/>
          </p:cNvSpPr>
          <p:nvPr>
            <p:ph idx="1"/>
          </p:nvPr>
        </p:nvSpPr>
        <p:spPr>
          <a:xfrm>
            <a:off x="1331640" y="1428736"/>
            <a:ext cx="7632848" cy="5240624"/>
          </a:xfrm>
        </p:spPr>
        <p:txBody>
          <a:bodyPr>
            <a:normAutofit/>
          </a:bodyPr>
          <a:lstStyle>
            <a:lvl1pPr>
              <a:defRPr sz="3000"/>
            </a:lvl1pPr>
            <a:lvl2pPr>
              <a:defRPr sz="3000"/>
            </a:lvl2pPr>
            <a:lvl3pPr>
              <a:defRPr sz="3000"/>
            </a:lvl3pPr>
            <a:lvl4pPr>
              <a:defRPr sz="3000"/>
            </a:lvl4pPr>
            <a:lvl5pPr>
              <a:defRPr sz="3000"/>
            </a:lvl5p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hu-HU" dirty="0"/>
          </a:p>
        </p:txBody>
      </p:sp>
      <p:sp>
        <p:nvSpPr>
          <p:cNvPr id="6" name="Dia számának helye 5"/>
          <p:cNvSpPr>
            <a:spLocks noGrp="1"/>
          </p:cNvSpPr>
          <p:nvPr>
            <p:ph type="sldNum" sz="quarter" idx="12"/>
          </p:nvPr>
        </p:nvSpPr>
        <p:spPr>
          <a:xfrm>
            <a:off x="8666584" y="6492875"/>
            <a:ext cx="477416" cy="365125"/>
          </a:xfrm>
          <a:prstGeom prst="rect">
            <a:avLst/>
          </a:prstGeom>
          <a:solidFill>
            <a:srgbClr val="006600"/>
          </a:solidFill>
          <a:ln>
            <a:noFill/>
          </a:ln>
        </p:spPr>
        <p:txBody>
          <a:bodyPr anchor="ctr"/>
          <a:lstStyle>
            <a:lvl1pPr algn="ctr">
              <a:defRPr sz="1400" b="1">
                <a:solidFill>
                  <a:schemeClr val="bg1"/>
                </a:solidFill>
                <a:latin typeface="Arial" panose="020B0604020202020204" pitchFamily="34" charset="0"/>
                <a:cs typeface="Arial" panose="020B0604020202020204" pitchFamily="34" charset="0"/>
              </a:defRPr>
            </a:lvl1pPr>
          </a:lstStyle>
          <a:p>
            <a:fld id="{4DC61DD4-7DED-4AA4-9E5A-5F7D420479A6}" type="slidenum">
              <a:rPr lang="hu-HU" smtClean="0"/>
              <a:pPr/>
              <a:t>‹#›</a:t>
            </a:fld>
            <a:endParaRPr lang="hu-HU" dirty="0"/>
          </a:p>
        </p:txBody>
      </p:sp>
    </p:spTree>
    <p:extLst>
      <p:ext uri="{BB962C8B-B14F-4D97-AF65-F5344CB8AC3E}">
        <p14:creationId xmlns:p14="http://schemas.microsoft.com/office/powerpoint/2010/main" val="16699574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1793869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8" name="Dia számának helye 5"/>
          <p:cNvSpPr>
            <a:spLocks noGrp="1"/>
          </p:cNvSpPr>
          <p:nvPr>
            <p:ph type="sldNum" sz="quarter" idx="12"/>
          </p:nvPr>
        </p:nvSpPr>
        <p:spPr>
          <a:xfrm>
            <a:off x="8666584" y="6492875"/>
            <a:ext cx="477416" cy="365125"/>
          </a:xfrm>
          <a:prstGeom prst="rect">
            <a:avLst/>
          </a:prstGeom>
          <a:solidFill>
            <a:srgbClr val="006600"/>
          </a:solidFill>
          <a:ln>
            <a:noFill/>
          </a:ln>
        </p:spPr>
        <p:txBody>
          <a:bodyPr anchor="ctr"/>
          <a:lstStyle>
            <a:lvl1pPr algn="ctr">
              <a:defRPr sz="1400" b="1">
                <a:solidFill>
                  <a:schemeClr val="bg1"/>
                </a:solidFill>
                <a:latin typeface="Arial" panose="020B0604020202020204" pitchFamily="34" charset="0"/>
                <a:cs typeface="Arial" panose="020B0604020202020204" pitchFamily="34" charset="0"/>
              </a:defRPr>
            </a:lvl1pPr>
          </a:lstStyle>
          <a:p>
            <a:fld id="{4DC61DD4-7DED-4AA4-9E5A-5F7D420479A6}" type="slidenum">
              <a:rPr lang="hu-HU" smtClean="0"/>
              <a:pPr/>
              <a:t>‹#›</a:t>
            </a:fld>
            <a:endParaRPr lang="hu-HU" dirty="0"/>
          </a:p>
        </p:txBody>
      </p:sp>
    </p:spTree>
    <p:extLst>
      <p:ext uri="{BB962C8B-B14F-4D97-AF65-F5344CB8AC3E}">
        <p14:creationId xmlns:p14="http://schemas.microsoft.com/office/powerpoint/2010/main" val="20618569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a:xfrm>
            <a:off x="1331640" y="6381328"/>
            <a:ext cx="2133600" cy="365125"/>
          </a:xfrm>
          <a:prstGeom prst="rect">
            <a:avLst/>
          </a:prstGeom>
        </p:spPr>
        <p:txBody>
          <a:bodyPr/>
          <a:lstStyle/>
          <a:p>
            <a:endParaRPr lang="hu-HU" dirty="0"/>
          </a:p>
        </p:txBody>
      </p:sp>
      <p:sp>
        <p:nvSpPr>
          <p:cNvPr id="8" name="Élőláb helye 7"/>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9" name="Dia számának helye 8"/>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20510712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a:xfrm>
            <a:off x="1331640" y="6381328"/>
            <a:ext cx="2133600" cy="365125"/>
          </a:xfrm>
          <a:prstGeom prst="rect">
            <a:avLst/>
          </a:prstGeom>
        </p:spPr>
        <p:txBody>
          <a:bodyPr/>
          <a:lstStyle/>
          <a:p>
            <a:endParaRPr lang="hu-HU" dirty="0"/>
          </a:p>
        </p:txBody>
      </p:sp>
      <p:sp>
        <p:nvSpPr>
          <p:cNvPr id="4" name="Élőláb helye 3"/>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5" name="Dia számának helye 4"/>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35628390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a:xfrm>
            <a:off x="1331640" y="6381328"/>
            <a:ext cx="2133600" cy="365125"/>
          </a:xfrm>
          <a:prstGeom prst="rect">
            <a:avLst/>
          </a:prstGeom>
        </p:spPr>
        <p:txBody>
          <a:bodyPr/>
          <a:lstStyle/>
          <a:p>
            <a:endParaRPr lang="hu-HU" dirty="0"/>
          </a:p>
        </p:txBody>
      </p:sp>
      <p:sp>
        <p:nvSpPr>
          <p:cNvPr id="3" name="Élőláb helye 2"/>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4" name="Dia számának helye 3"/>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19851485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7" name="Dia számának helye 6"/>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4520084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7" name="Dia számának helye 6"/>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45376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1331640" y="188640"/>
            <a:ext cx="7632848" cy="1143000"/>
          </a:xfrm>
          <a:prstGeom prst="rect">
            <a:avLst/>
          </a:prstGeom>
          <a:solidFill>
            <a:srgbClr val="006600"/>
          </a:solidFill>
        </p:spPr>
        <p:txBody>
          <a:bodyPr vert="horz" lIns="91440" tIns="45720" rIns="91440" bIns="45720" rtlCol="0" anchor="ctr">
            <a:normAutofit/>
          </a:bodyPr>
          <a:lstStyle/>
          <a:p>
            <a:r>
              <a:rPr lang="hu-HU" dirty="0" smtClean="0"/>
              <a:t>Mintacím szerkesztése</a:t>
            </a:r>
            <a:endParaRPr lang="hu-HU" dirty="0"/>
          </a:p>
        </p:txBody>
      </p:sp>
      <p:sp>
        <p:nvSpPr>
          <p:cNvPr id="3" name="Szöveg helye 2"/>
          <p:cNvSpPr>
            <a:spLocks noGrp="1"/>
          </p:cNvSpPr>
          <p:nvPr>
            <p:ph type="body" idx="1"/>
          </p:nvPr>
        </p:nvSpPr>
        <p:spPr>
          <a:xfrm>
            <a:off x="1331640" y="1600200"/>
            <a:ext cx="7632848" cy="5069160"/>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hu-HU" dirty="0"/>
          </a:p>
        </p:txBody>
      </p:sp>
      <p:pic>
        <p:nvPicPr>
          <p:cNvPr id="6" name="Kép 5"/>
          <p:cNvPicPr>
            <a:picLocks/>
          </p:cNvPicPr>
          <p:nvPr userDrawn="1"/>
        </p:nvPicPr>
        <p:blipFill rotWithShape="1">
          <a:blip r:embed="rId13"/>
          <a:srcRect l="13744" t="56482" r="62796" b="30050"/>
          <a:stretch/>
        </p:blipFill>
        <p:spPr bwMode="auto">
          <a:xfrm rot="16200000">
            <a:off x="-2141763" y="3517436"/>
            <a:ext cx="5482327" cy="1198800"/>
          </a:xfrm>
          <a:prstGeom prst="rect">
            <a:avLst/>
          </a:prstGeom>
          <a:ln>
            <a:noFill/>
          </a:ln>
          <a:extLst>
            <a:ext uri="{53640926-AAD7-44D8-BBD7-CCE9431645EC}">
              <a14:shadowObscured xmlns:a14="http://schemas.microsoft.com/office/drawing/2010/main"/>
            </a:ext>
          </a:extLst>
        </p:spPr>
      </p:pic>
      <p:sp>
        <p:nvSpPr>
          <p:cNvPr id="4" name="Téglalap 3"/>
          <p:cNvSpPr/>
          <p:nvPr userDrawn="1"/>
        </p:nvSpPr>
        <p:spPr>
          <a:xfrm>
            <a:off x="1198802" y="0"/>
            <a:ext cx="36000" cy="6858001"/>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5" name="Kép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198801" cy="1375673"/>
          </a:xfrm>
          <a:prstGeom prst="rect">
            <a:avLst/>
          </a:prstGeom>
        </p:spPr>
      </p:pic>
    </p:spTree>
    <p:extLst>
      <p:ext uri="{BB962C8B-B14F-4D97-AF65-F5344CB8AC3E}">
        <p14:creationId xmlns:p14="http://schemas.microsoft.com/office/powerpoint/2010/main" val="152516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066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0066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66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66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66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google.com/webfon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hu-HU" sz="5800" smtClean="0"/>
              <a:t>Weboldalak</a:t>
            </a:r>
            <a:br>
              <a:rPr lang="hu-HU" sz="5800" smtClean="0"/>
            </a:br>
            <a:r>
              <a:rPr lang="hu-HU" sz="5800" smtClean="0"/>
              <a:t>formázása CSS-ben</a:t>
            </a:r>
            <a:endParaRPr lang="hu-HU" sz="5800" dirty="0"/>
          </a:p>
        </p:txBody>
      </p:sp>
      <p:sp>
        <p:nvSpPr>
          <p:cNvPr id="3" name="Alcím 2"/>
          <p:cNvSpPr>
            <a:spLocks noGrp="1"/>
          </p:cNvSpPr>
          <p:nvPr>
            <p:ph type="subTitle" idx="1"/>
          </p:nvPr>
        </p:nvSpPr>
        <p:spPr>
          <a:xfrm>
            <a:off x="1404000" y="2636912"/>
            <a:ext cx="7560000" cy="3843088"/>
          </a:xfrm>
          <a:noFill/>
        </p:spPr>
        <p:txBody>
          <a:bodyPr>
            <a:normAutofit/>
          </a:bodyPr>
          <a:lstStyle/>
          <a:p>
            <a:r>
              <a:rPr lang="hu-HU" smtClean="0"/>
              <a:t>2.</a:t>
            </a:r>
            <a:br>
              <a:rPr lang="hu-HU" smtClean="0"/>
            </a:br>
            <a:r>
              <a:rPr lang="hu-HU" smtClean="0"/>
              <a:t>Alapvető betű- és</a:t>
            </a:r>
            <a:r>
              <a:rPr lang="hu-HU"/>
              <a:t> </a:t>
            </a:r>
            <a:r>
              <a:rPr lang="hu-HU" smtClean="0"/>
              <a:t>bekezdésformázások</a:t>
            </a:r>
            <a:endParaRPr lang="hu-HU" dirty="0"/>
          </a:p>
        </p:txBody>
      </p:sp>
    </p:spTree>
    <p:extLst>
      <p:ext uri="{BB962C8B-B14F-4D97-AF65-F5344CB8AC3E}">
        <p14:creationId xmlns:p14="http://schemas.microsoft.com/office/powerpoint/2010/main" val="3611181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I.2. A betűméret (folyt)</a:t>
            </a:r>
            <a:endParaRPr lang="hu-HU" dirty="0"/>
          </a:p>
        </p:txBody>
      </p:sp>
      <p:sp>
        <p:nvSpPr>
          <p:cNvPr id="4" name="Tartalom helye 3"/>
          <p:cNvSpPr>
            <a:spLocks noGrp="1"/>
          </p:cNvSpPr>
          <p:nvPr>
            <p:ph idx="1"/>
          </p:nvPr>
        </p:nvSpPr>
        <p:spPr>
          <a:xfrm>
            <a:off x="1331640" y="1412776"/>
            <a:ext cx="7704856" cy="5445224"/>
          </a:xfrm>
        </p:spPr>
        <p:txBody>
          <a:bodyPr>
            <a:normAutofit/>
          </a:bodyPr>
          <a:lstStyle/>
          <a:p>
            <a:pPr marL="0" indent="0">
              <a:spcBef>
                <a:spcPts val="0"/>
              </a:spcBef>
              <a:spcAft>
                <a:spcPts val="1200"/>
              </a:spcAft>
              <a:buNone/>
              <a:tabLst>
                <a:tab pos="723900" algn="l"/>
              </a:tabLst>
            </a:pPr>
            <a:r>
              <a:rPr lang="hu-HU" smtClean="0">
                <a:ea typeface="Verdana" panose="020B0604030504040204" pitchFamily="34" charset="0"/>
              </a:rPr>
              <a:t>Az </a:t>
            </a:r>
            <a:r>
              <a:rPr lang="hu-HU" b="1" i="1" smtClean="0">
                <a:ea typeface="Verdana" panose="020B0604030504040204" pitchFamily="34" charset="0"/>
              </a:rPr>
              <a:t>em</a:t>
            </a:r>
            <a:r>
              <a:rPr lang="hu-HU" smtClean="0">
                <a:ea typeface="Verdana" panose="020B0604030504040204" pitchFamily="34" charset="0"/>
              </a:rPr>
              <a:t> mértékegység használatát a W3C is ajánlja, ezért a pixel (px) mértékegység helyett inkább ezt javasolják.</a:t>
            </a:r>
          </a:p>
          <a:p>
            <a:pPr marL="0" indent="0" algn="ctr">
              <a:spcBef>
                <a:spcPts val="0"/>
              </a:spcBef>
              <a:spcAft>
                <a:spcPts val="1200"/>
              </a:spcAft>
              <a:buNone/>
              <a:tabLst>
                <a:tab pos="723900" algn="l"/>
              </a:tabLst>
            </a:pPr>
            <a:r>
              <a:rPr lang="hu-HU" b="1" smtClean="0">
                <a:solidFill>
                  <a:srgbClr val="FF0000"/>
                </a:solidFill>
              </a:rPr>
              <a:t>1em = aktuális betűméret</a:t>
            </a:r>
          </a:p>
          <a:p>
            <a:pPr marL="0" indent="0">
              <a:spcBef>
                <a:spcPts val="1200"/>
              </a:spcBef>
              <a:spcAft>
                <a:spcPts val="1200"/>
              </a:spcAft>
              <a:buNone/>
              <a:tabLst>
                <a:tab pos="723900" algn="l"/>
              </a:tabLst>
            </a:pPr>
            <a:r>
              <a:rPr lang="hu-HU" sz="2600" i="1" smtClean="0"/>
              <a:t>A </a:t>
            </a:r>
            <a:r>
              <a:rPr lang="hu-HU" sz="2600" i="1"/>
              <a:t>böngészőkben </a:t>
            </a:r>
            <a:r>
              <a:rPr lang="hu-HU" sz="2600" i="1" smtClean="0"/>
              <a:t>általában az </a:t>
            </a:r>
            <a:r>
              <a:rPr lang="hu-HU" sz="2600" i="1"/>
              <a:t>alapértelmezett szövegméret </a:t>
            </a:r>
            <a:r>
              <a:rPr lang="hu-HU" sz="2600" i="1" smtClean="0"/>
              <a:t>16px, tehát az </a:t>
            </a:r>
            <a:r>
              <a:rPr lang="hu-HU" sz="2600" i="1"/>
              <a:t>1em alapértelmezett mérete </a:t>
            </a:r>
            <a:r>
              <a:rPr lang="hu-HU" sz="2600" i="1" smtClean="0"/>
              <a:t>16px.</a:t>
            </a:r>
          </a:p>
          <a:p>
            <a:pPr marL="0" indent="0">
              <a:spcBef>
                <a:spcPts val="1200"/>
              </a:spcBef>
              <a:spcAft>
                <a:spcPts val="1200"/>
              </a:spcAft>
              <a:buNone/>
              <a:tabLst>
                <a:tab pos="723900" algn="l"/>
              </a:tabLst>
            </a:pPr>
            <a:r>
              <a:rPr lang="hu-HU" sz="2600" u="sng" smtClean="0"/>
              <a:t>Az </a:t>
            </a:r>
            <a:r>
              <a:rPr lang="hu-HU" sz="2600" b="1" u="sng" smtClean="0"/>
              <a:t>em</a:t>
            </a:r>
            <a:r>
              <a:rPr lang="hu-HU" sz="2600" u="sng" smtClean="0"/>
              <a:t> érték kiszámítása a </a:t>
            </a:r>
            <a:r>
              <a:rPr lang="hu-HU" sz="2600" b="1" u="sng" smtClean="0"/>
              <a:t>pixelértékből</a:t>
            </a:r>
            <a:r>
              <a:rPr lang="hu-HU" sz="2600" smtClean="0"/>
              <a:t>:</a:t>
            </a:r>
            <a:r>
              <a:rPr lang="hu-HU" sz="2600" i="1" smtClean="0"/>
              <a:t/>
            </a:r>
            <a:br>
              <a:rPr lang="hu-HU" sz="2600" i="1" smtClean="0"/>
            </a:br>
            <a:r>
              <a:rPr lang="hu-HU" sz="2600" i="1" smtClean="0"/>
              <a:t>em érték = pixelérték / 16</a:t>
            </a:r>
            <a:endParaRPr lang="hu-HU" sz="2600" i="1"/>
          </a:p>
        </p:txBody>
      </p:sp>
      <p:sp>
        <p:nvSpPr>
          <p:cNvPr id="3" name="Dia számának helye 2"/>
          <p:cNvSpPr>
            <a:spLocks noGrp="1"/>
          </p:cNvSpPr>
          <p:nvPr>
            <p:ph type="sldNum" sz="quarter" idx="12"/>
          </p:nvPr>
        </p:nvSpPr>
        <p:spPr/>
        <p:txBody>
          <a:bodyPr/>
          <a:lstStyle/>
          <a:p>
            <a:fld id="{4DC61DD4-7DED-4AA4-9E5A-5F7D420479A6}" type="slidenum">
              <a:rPr lang="hu-HU" smtClean="0"/>
              <a:pPr/>
              <a:t>10</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1145513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I.2. A betűméret (folyt)</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lgn="ctr">
              <a:spcBef>
                <a:spcPts val="0"/>
              </a:spcBef>
              <a:spcAft>
                <a:spcPts val="2400"/>
              </a:spcAft>
              <a:buNone/>
              <a:tabLst>
                <a:tab pos="265113" algn="l"/>
              </a:tabLst>
            </a:pPr>
            <a:r>
              <a:rPr lang="hu-HU" sz="3200" b="1" smtClean="0">
                <a:solidFill>
                  <a:srgbClr val="FF0000"/>
                </a:solidFill>
                <a:latin typeface="Courier New" panose="02070309020205020404" pitchFamily="49" charset="0"/>
                <a:cs typeface="Courier New" panose="02070309020205020404" pitchFamily="49" charset="0"/>
              </a:rPr>
              <a:t>kijelölő  { font-size: …; }</a:t>
            </a:r>
          </a:p>
          <a:p>
            <a:pPr marL="266700" indent="-266700">
              <a:spcBef>
                <a:spcPts val="0"/>
              </a:spcBef>
            </a:pPr>
            <a:r>
              <a:rPr lang="hu-HU" smtClean="0">
                <a:ea typeface="Verdana" panose="020B0604030504040204" pitchFamily="34" charset="0"/>
              </a:rPr>
              <a:t>megadható </a:t>
            </a:r>
            <a:r>
              <a:rPr lang="hu-HU" b="1" smtClean="0">
                <a:solidFill>
                  <a:srgbClr val="FF0000"/>
                </a:solidFill>
                <a:ea typeface="Verdana" panose="020B0604030504040204" pitchFamily="34" charset="0"/>
              </a:rPr>
              <a:t>relatív</a:t>
            </a:r>
            <a:r>
              <a:rPr lang="hu-HU" smtClean="0">
                <a:ea typeface="Verdana" panose="020B0604030504040204" pitchFamily="34" charset="0"/>
              </a:rPr>
              <a:t> mérettel</a:t>
            </a:r>
            <a:endParaRPr lang="hu-HU">
              <a:ea typeface="Verdana" panose="020B0604030504040204" pitchFamily="34" charset="0"/>
            </a:endParaRPr>
          </a:p>
          <a:p>
            <a:pPr marL="0" indent="0">
              <a:spcBef>
                <a:spcPts val="1200"/>
              </a:spcBef>
              <a:spcAft>
                <a:spcPts val="2400"/>
              </a:spcAft>
              <a:buNone/>
              <a:tabLst>
                <a:tab pos="723900" algn="l"/>
              </a:tabLst>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#nagyobb { font-size: larger; }</a:t>
            </a:r>
          </a:p>
          <a:p>
            <a:pPr marL="0" indent="0">
              <a:spcBef>
                <a:spcPts val="1200"/>
              </a:spcBef>
              <a:spcAft>
                <a:spcPts val="2400"/>
              </a:spcAft>
              <a:buNone/>
              <a:tabLst>
                <a:tab pos="723900" algn="l"/>
              </a:tabLst>
            </a:pPr>
            <a:r>
              <a:rPr lang="hu-HU" sz="2600" i="1" smtClean="0">
                <a:ea typeface="Verdana" panose="020B0604030504040204" pitchFamily="34" charset="0"/>
              </a:rPr>
              <a:t>A relatív méret az öröklött betűmérethez képest növeli vagy csökkenti a méretet.</a:t>
            </a:r>
          </a:p>
          <a:p>
            <a:pPr marL="0" indent="0">
              <a:spcBef>
                <a:spcPts val="1200"/>
              </a:spcBef>
              <a:spcAft>
                <a:spcPts val="2400"/>
              </a:spcAft>
              <a:buNone/>
              <a:tabLst>
                <a:tab pos="723900" algn="l"/>
              </a:tabLst>
            </a:pPr>
            <a:r>
              <a:rPr lang="hu-HU" sz="2600" u="sng" smtClean="0">
                <a:ea typeface="Verdana" panose="020B0604030504040204" pitchFamily="34" charset="0"/>
              </a:rPr>
              <a:t>Lehetséges értékei</a:t>
            </a:r>
            <a:r>
              <a:rPr lang="hu-HU" sz="2600" smtClean="0">
                <a:ea typeface="Verdana" panose="020B0604030504040204" pitchFamily="34" charset="0"/>
              </a:rPr>
              <a:t>:</a:t>
            </a:r>
            <a:br>
              <a:rPr lang="hu-HU" sz="2600" smtClean="0">
                <a:ea typeface="Verdana" panose="020B0604030504040204" pitchFamily="34" charset="0"/>
              </a:rPr>
            </a:br>
            <a:r>
              <a:rPr lang="hu-HU" sz="2600" b="1" i="1" smtClean="0">
                <a:ea typeface="Verdana" panose="020B0604030504040204" pitchFamily="34" charset="0"/>
              </a:rPr>
              <a:t>larger</a:t>
            </a:r>
            <a:r>
              <a:rPr lang="hu-HU" sz="2600" smtClean="0">
                <a:ea typeface="Verdana" panose="020B0604030504040204" pitchFamily="34" charset="0"/>
              </a:rPr>
              <a:t> (nagyobb) és </a:t>
            </a:r>
            <a:r>
              <a:rPr lang="hu-HU" sz="2600" b="1" i="1" smtClean="0">
                <a:ea typeface="Verdana" panose="020B0604030504040204" pitchFamily="34" charset="0"/>
              </a:rPr>
              <a:t>smaller</a:t>
            </a:r>
            <a:r>
              <a:rPr lang="hu-HU" sz="2600" smtClean="0">
                <a:ea typeface="Verdana" panose="020B0604030504040204" pitchFamily="34" charset="0"/>
              </a:rPr>
              <a:t> (kisebb)</a:t>
            </a:r>
          </a:p>
        </p:txBody>
      </p:sp>
      <p:sp>
        <p:nvSpPr>
          <p:cNvPr id="3" name="Dia számának helye 2"/>
          <p:cNvSpPr>
            <a:spLocks noGrp="1"/>
          </p:cNvSpPr>
          <p:nvPr>
            <p:ph type="sldNum" sz="quarter" idx="12"/>
          </p:nvPr>
        </p:nvSpPr>
        <p:spPr/>
        <p:txBody>
          <a:bodyPr/>
          <a:lstStyle/>
          <a:p>
            <a:fld id="{4DC61DD4-7DED-4AA4-9E5A-5F7D420479A6}" type="slidenum">
              <a:rPr lang="hu-HU" smtClean="0"/>
              <a:pPr/>
              <a:t>11</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308114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I.2. A betűméret (folyt)</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spcBef>
                <a:spcPts val="0"/>
              </a:spcBef>
              <a:spcAft>
                <a:spcPts val="2400"/>
              </a:spcAft>
              <a:buNone/>
              <a:tabLst>
                <a:tab pos="723900" algn="l"/>
              </a:tabLst>
            </a:pPr>
            <a:r>
              <a:rPr lang="hu-HU" sz="2600" b="1" i="1" smtClean="0">
                <a:ea typeface="Verdana" panose="020B0604030504040204" pitchFamily="34" charset="0"/>
              </a:rPr>
              <a:t>viewport width (</a:t>
            </a:r>
            <a:r>
              <a:rPr lang="hu-HU" sz="2600" b="1" i="1" smtClean="0">
                <a:solidFill>
                  <a:srgbClr val="FF0000"/>
                </a:solidFill>
                <a:ea typeface="Verdana" panose="020B0604030504040204" pitchFamily="34" charset="0"/>
              </a:rPr>
              <a:t>vw</a:t>
            </a:r>
            <a:r>
              <a:rPr lang="hu-HU" sz="2600" b="1" i="1" smtClean="0">
                <a:ea typeface="Verdana" panose="020B0604030504040204" pitchFamily="34" charset="0"/>
              </a:rPr>
              <a:t>)</a:t>
            </a:r>
            <a:r>
              <a:rPr lang="hu-HU" sz="2600" i="1" smtClean="0">
                <a:ea typeface="Verdana" panose="020B0604030504040204" pitchFamily="34" charset="0"/>
              </a:rPr>
              <a:t>= nézetablak szélessége</a:t>
            </a:r>
          </a:p>
          <a:p>
            <a:pPr marL="0" indent="0">
              <a:spcBef>
                <a:spcPts val="0"/>
              </a:spcBef>
              <a:spcAft>
                <a:spcPts val="2400"/>
              </a:spcAft>
              <a:buNone/>
              <a:tabLst>
                <a:tab pos="723900" algn="l"/>
              </a:tabLst>
            </a:pPr>
            <a:r>
              <a:rPr lang="hu-HU" sz="2600" smtClean="0">
                <a:ea typeface="Verdana" panose="020B0604030504040204" pitchFamily="34" charset="0"/>
              </a:rPr>
              <a:t>A </a:t>
            </a:r>
            <a:r>
              <a:rPr lang="hu-HU" sz="2600" b="1" smtClean="0">
                <a:ea typeface="Verdana" panose="020B0604030504040204" pitchFamily="34" charset="0"/>
              </a:rPr>
              <a:t>vw</a:t>
            </a:r>
            <a:r>
              <a:rPr lang="hu-HU" sz="2600" smtClean="0">
                <a:ea typeface="Verdana" panose="020B0604030504040204" pitchFamily="34" charset="0"/>
              </a:rPr>
              <a:t> mértékegység használatával </a:t>
            </a:r>
            <a:r>
              <a:rPr lang="hu-HU" sz="2600" b="1" smtClean="0">
                <a:ea typeface="Verdana" panose="020B0604030504040204" pitchFamily="34" charset="0"/>
              </a:rPr>
              <a:t>a szöveg mérete a böngészőablak méretét követi</a:t>
            </a:r>
            <a:r>
              <a:rPr lang="hu-HU" sz="2600" smtClean="0">
                <a:ea typeface="Verdana" panose="020B0604030504040204" pitchFamily="34" charset="0"/>
              </a:rPr>
              <a:t>, mert</a:t>
            </a:r>
            <a:br>
              <a:rPr lang="hu-HU" sz="2600" smtClean="0">
                <a:ea typeface="Verdana" panose="020B0604030504040204" pitchFamily="34" charset="0"/>
              </a:rPr>
            </a:br>
            <a:r>
              <a:rPr lang="hu-HU" sz="2600" b="1" smtClean="0">
                <a:solidFill>
                  <a:srgbClr val="FF0000"/>
                </a:solidFill>
                <a:ea typeface="Verdana" panose="020B0604030504040204" pitchFamily="34" charset="0"/>
              </a:rPr>
              <a:t>1 vw a nézetablak szélességének 1%-t jelenti</a:t>
            </a:r>
            <a:r>
              <a:rPr lang="hu-HU" sz="2600" smtClean="0">
                <a:ea typeface="Verdana" panose="020B0604030504040204" pitchFamily="34" charset="0"/>
              </a:rPr>
              <a:t>.</a:t>
            </a:r>
          </a:p>
          <a:p>
            <a:pPr marL="0" indent="0" algn="ctr">
              <a:spcBef>
                <a:spcPts val="0"/>
              </a:spcBef>
              <a:spcAft>
                <a:spcPts val="1200"/>
              </a:spcAft>
              <a:buNone/>
              <a:tabLst>
                <a:tab pos="723900" algn="l"/>
              </a:tabLst>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#tizszazalek </a:t>
            </a:r>
            <a:r>
              <a:rPr lang="hu-HU" sz="2600" b="1">
                <a:solidFill>
                  <a:srgbClr val="0070C0"/>
                </a:solidFill>
                <a:latin typeface="Courier New" panose="02070309020205020404" pitchFamily="49" charset="0"/>
                <a:ea typeface="Verdana" panose="020B0604030504040204" pitchFamily="34" charset="0"/>
                <a:cs typeface="Courier New" panose="02070309020205020404" pitchFamily="49" charset="0"/>
              </a:rPr>
              <a:t>{ font-size: </a:t>
            </a: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10vw; }</a:t>
            </a:r>
          </a:p>
          <a:p>
            <a:pPr marL="0" indent="0" algn="ctr">
              <a:spcBef>
                <a:spcPts val="0"/>
              </a:spcBef>
              <a:spcAft>
                <a:spcPts val="1200"/>
              </a:spcAft>
              <a:buNone/>
              <a:tabLst>
                <a:tab pos="723900" algn="l"/>
              </a:tabLst>
            </a:pPr>
            <a:endParaRPr lang="hu-HU" sz="2600" b="1">
              <a:solidFill>
                <a:srgbClr val="0070C0"/>
              </a:solidFill>
              <a:latin typeface="Courier New" panose="02070309020205020404" pitchFamily="49" charset="0"/>
              <a:ea typeface="Verdana" panose="020B0604030504040204" pitchFamily="34" charset="0"/>
              <a:cs typeface="Courier New" panose="02070309020205020404" pitchFamily="49" charset="0"/>
            </a:endParaRPr>
          </a:p>
          <a:p>
            <a:pPr marL="0" indent="0">
              <a:spcBef>
                <a:spcPts val="0"/>
              </a:spcBef>
              <a:spcAft>
                <a:spcPts val="1200"/>
              </a:spcAft>
              <a:buNone/>
              <a:tabLst>
                <a:tab pos="723900" algn="l"/>
              </a:tabLst>
            </a:pPr>
            <a:r>
              <a:rPr lang="hu-HU" sz="2800" i="1" smtClean="0">
                <a:ea typeface="Verdana" panose="020B0604030504040204" pitchFamily="34" charset="0"/>
              </a:rPr>
              <a:t>Ezzel </a:t>
            </a:r>
            <a:r>
              <a:rPr lang="hu-HU" sz="2800" b="1" i="1" smtClean="0">
                <a:ea typeface="Verdana" panose="020B0604030504040204" pitchFamily="34" charset="0"/>
              </a:rPr>
              <a:t>a mértékegységgel jól biztosítható</a:t>
            </a:r>
            <a:br>
              <a:rPr lang="hu-HU" sz="2800" b="1" i="1" smtClean="0">
                <a:ea typeface="Verdana" panose="020B0604030504040204" pitchFamily="34" charset="0"/>
              </a:rPr>
            </a:br>
            <a:r>
              <a:rPr lang="hu-HU" sz="2800" b="1" i="1" smtClean="0">
                <a:ea typeface="Verdana" panose="020B0604030504040204" pitchFamily="34" charset="0"/>
              </a:rPr>
              <a:t>a reszponzivitás</a:t>
            </a:r>
            <a:r>
              <a:rPr lang="hu-HU" sz="2800" i="1" smtClean="0">
                <a:ea typeface="Verdana" panose="020B0604030504040204" pitchFamily="34" charset="0"/>
              </a:rPr>
              <a:t>, mert a méreteket nem egy elem fix értékéhez, hanem annak változó nagyságához kapcsoljuk.</a:t>
            </a:r>
            <a:endParaRPr lang="hu-HU" sz="2800" i="1">
              <a:ea typeface="Verdana" panose="020B0604030504040204" pitchFamily="34" charset="0"/>
            </a:endParaRPr>
          </a:p>
          <a:p>
            <a:pPr marL="0" indent="0">
              <a:spcBef>
                <a:spcPts val="0"/>
              </a:spcBef>
              <a:spcAft>
                <a:spcPts val="1200"/>
              </a:spcAft>
              <a:buNone/>
              <a:tabLst>
                <a:tab pos="723900" algn="l"/>
              </a:tabLst>
            </a:pPr>
            <a:endParaRPr lang="hu-HU" sz="2600" smtClean="0">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12</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1565148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I.3. A betűvastagság</a:t>
            </a:r>
            <a:endParaRPr lang="hu-HU" dirty="0"/>
          </a:p>
        </p:txBody>
      </p:sp>
      <p:sp>
        <p:nvSpPr>
          <p:cNvPr id="4" name="Tartalom helye 3"/>
          <p:cNvSpPr>
            <a:spLocks noGrp="1"/>
          </p:cNvSpPr>
          <p:nvPr>
            <p:ph idx="1"/>
          </p:nvPr>
        </p:nvSpPr>
        <p:spPr>
          <a:xfrm>
            <a:off x="1331640" y="1412776"/>
            <a:ext cx="7812360" cy="5445224"/>
          </a:xfrm>
        </p:spPr>
        <p:txBody>
          <a:bodyPr>
            <a:normAutofit lnSpcReduction="10000"/>
          </a:bodyPr>
          <a:lstStyle/>
          <a:p>
            <a:pPr marL="0" indent="0" algn="ctr">
              <a:spcBef>
                <a:spcPts val="0"/>
              </a:spcBef>
              <a:spcAft>
                <a:spcPts val="1200"/>
              </a:spcAft>
              <a:buNone/>
              <a:tabLst>
                <a:tab pos="265113" algn="l"/>
              </a:tabLst>
            </a:pPr>
            <a:r>
              <a:rPr lang="hu-HU" sz="3200" b="1" smtClean="0">
                <a:solidFill>
                  <a:srgbClr val="FF0000"/>
                </a:solidFill>
                <a:latin typeface="Courier New" panose="02070309020205020404" pitchFamily="49" charset="0"/>
                <a:cs typeface="Courier New" panose="02070309020205020404" pitchFamily="49" charset="0"/>
              </a:rPr>
              <a:t>kijelölő  { font-weight: …; }</a:t>
            </a:r>
          </a:p>
          <a:p>
            <a:pPr marL="266700" indent="-266700">
              <a:spcBef>
                <a:spcPts val="0"/>
              </a:spcBef>
            </a:pPr>
            <a:r>
              <a:rPr lang="hu-HU" smtClean="0">
                <a:ea typeface="Verdana" panose="020B0604030504040204" pitchFamily="34" charset="0"/>
              </a:rPr>
              <a:t>a karakterjel </a:t>
            </a:r>
            <a:r>
              <a:rPr lang="hu-HU" b="1" i="1" smtClean="0">
                <a:ea typeface="Verdana" panose="020B0604030504040204" pitchFamily="34" charset="0"/>
              </a:rPr>
              <a:t>súlyát / vonalvastagságát </a:t>
            </a:r>
            <a:r>
              <a:rPr lang="hu-HU" smtClean="0">
                <a:ea typeface="Verdana" panose="020B0604030504040204" pitchFamily="34" charset="0"/>
              </a:rPr>
              <a:t>specifikálja</a:t>
            </a:r>
          </a:p>
          <a:p>
            <a:pPr marL="266700" indent="-266700">
              <a:spcBef>
                <a:spcPts val="0"/>
              </a:spcBef>
              <a:spcAft>
                <a:spcPts val="600"/>
              </a:spcAft>
            </a:pPr>
            <a:r>
              <a:rPr lang="hu-HU" smtClean="0">
                <a:ea typeface="Verdana" panose="020B0604030504040204" pitchFamily="34" charset="0"/>
              </a:rPr>
              <a:t>értéke</a:t>
            </a:r>
            <a:br>
              <a:rPr lang="hu-HU" smtClean="0">
                <a:ea typeface="Verdana" panose="020B0604030504040204" pitchFamily="34" charset="0"/>
              </a:rPr>
            </a:br>
            <a:r>
              <a:rPr lang="hu-HU" b="1" i="1" smtClean="0">
                <a:ea typeface="Verdana" panose="020B0604030504040204" pitchFamily="34" charset="0"/>
              </a:rPr>
              <a:t>100</a:t>
            </a:r>
            <a:br>
              <a:rPr lang="hu-HU" b="1" i="1" smtClean="0">
                <a:ea typeface="Verdana" panose="020B0604030504040204" pitchFamily="34" charset="0"/>
              </a:rPr>
            </a:br>
            <a:r>
              <a:rPr lang="hu-HU" b="1" i="1" smtClean="0">
                <a:ea typeface="Verdana" panose="020B0604030504040204" pitchFamily="34" charset="0"/>
              </a:rPr>
              <a:t>és 900</a:t>
            </a:r>
            <a:br>
              <a:rPr lang="hu-HU" b="1" i="1" smtClean="0">
                <a:ea typeface="Verdana" panose="020B0604030504040204" pitchFamily="34" charset="0"/>
              </a:rPr>
            </a:br>
            <a:r>
              <a:rPr lang="hu-HU" b="1" i="1" smtClean="0">
                <a:ea typeface="Verdana" panose="020B0604030504040204" pitchFamily="34" charset="0"/>
              </a:rPr>
              <a:t>közötti számmal </a:t>
            </a:r>
            <a:r>
              <a:rPr lang="hu-HU" smtClean="0">
                <a:ea typeface="Verdana" panose="020B0604030504040204" pitchFamily="34" charset="0"/>
              </a:rPr>
              <a:t>vagy </a:t>
            </a:r>
            <a:r>
              <a:rPr lang="hu-HU" b="1" i="1" smtClean="0">
                <a:ea typeface="Verdana" panose="020B0604030504040204" pitchFamily="34" charset="0"/>
              </a:rPr>
              <a:t>névvel </a:t>
            </a:r>
            <a:r>
              <a:rPr lang="hu-HU" smtClean="0">
                <a:ea typeface="Verdana" panose="020B0604030504040204" pitchFamily="34" charset="0"/>
              </a:rPr>
              <a:t>adható meg</a:t>
            </a:r>
            <a:endParaRPr lang="hu-HU">
              <a:ea typeface="Verdana" panose="020B0604030504040204" pitchFamily="34" charset="0"/>
            </a:endParaRPr>
          </a:p>
          <a:p>
            <a:pPr marL="0" indent="0">
              <a:spcBef>
                <a:spcPts val="1800"/>
              </a:spcBef>
              <a:buNone/>
            </a:pPr>
            <a:r>
              <a:rPr lang="hu-HU" sz="2600">
                <a:ea typeface="Verdana" panose="020B0604030504040204" pitchFamily="34" charset="0"/>
              </a:rPr>
              <a:t>pl. </a:t>
            </a:r>
            <a:r>
              <a:rPr lang="hu-HU" sz="2600" smtClean="0">
                <a:ea typeface="Verdana" panose="020B0604030504040204" pitchFamily="34" charset="0"/>
              </a:rPr>
              <a:t>a különböző osztályú szövegrészek vastagságának beállítása:</a:t>
            </a:r>
            <a:endParaRPr lang="hu-HU" sz="2600">
              <a:ea typeface="Verdana" panose="020B0604030504040204" pitchFamily="34" charset="0"/>
            </a:endParaRPr>
          </a:p>
          <a:p>
            <a:pPr marL="0" indent="0">
              <a:spcBef>
                <a:spcPts val="600"/>
              </a:spcBef>
              <a:buNone/>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.kiemelt { font-weight: 600; }</a:t>
            </a:r>
          </a:p>
          <a:p>
            <a:pPr marL="0" indent="0">
              <a:spcBef>
                <a:spcPts val="600"/>
              </a:spcBef>
              <a:buNone/>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.nemfontos { font-weight: thin;}</a:t>
            </a:r>
          </a:p>
        </p:txBody>
      </p:sp>
      <p:sp>
        <p:nvSpPr>
          <p:cNvPr id="3" name="Dia számának helye 2"/>
          <p:cNvSpPr>
            <a:spLocks noGrp="1"/>
          </p:cNvSpPr>
          <p:nvPr>
            <p:ph type="sldNum" sz="quarter" idx="12"/>
          </p:nvPr>
        </p:nvSpPr>
        <p:spPr/>
        <p:txBody>
          <a:bodyPr/>
          <a:lstStyle/>
          <a:p>
            <a:fld id="{4DC61DD4-7DED-4AA4-9E5A-5F7D420479A6}" type="slidenum">
              <a:rPr lang="hu-HU" smtClean="0"/>
              <a:pPr/>
              <a:t>13</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8" name="Kép 7"/>
          <p:cNvPicPr>
            <a:picLocks noChangeAspect="1"/>
          </p:cNvPicPr>
          <p:nvPr/>
        </p:nvPicPr>
        <p:blipFill rotWithShape="1">
          <a:blip r:embed="rId2"/>
          <a:srcRect l="13486" t="38380" r="33091" b="44645"/>
          <a:stretch/>
        </p:blipFill>
        <p:spPr bwMode="auto">
          <a:xfrm>
            <a:off x="3334477" y="3003646"/>
            <a:ext cx="5648924" cy="1008112"/>
          </a:xfrm>
          <a:prstGeom prst="rect">
            <a:avLst/>
          </a:prstGeom>
          <a:ln w="3175">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8185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000" smtClean="0"/>
              <a:t>A) számmal</a:t>
            </a:r>
            <a:endParaRPr lang="hu-HU" sz="4000" dirty="0"/>
          </a:p>
        </p:txBody>
      </p:sp>
      <p:sp>
        <p:nvSpPr>
          <p:cNvPr id="3" name="Tartalom helye 2"/>
          <p:cNvSpPr>
            <a:spLocks noGrp="1"/>
          </p:cNvSpPr>
          <p:nvPr>
            <p:ph sz="half" idx="1"/>
          </p:nvPr>
        </p:nvSpPr>
        <p:spPr>
          <a:xfrm>
            <a:off x="1403648" y="1412776"/>
            <a:ext cx="7740352" cy="5328592"/>
          </a:xfrm>
        </p:spPr>
        <p:txBody>
          <a:bodyPr>
            <a:normAutofit/>
          </a:bodyPr>
          <a:lstStyle/>
          <a:p>
            <a:pPr marL="0" indent="0">
              <a:spcBef>
                <a:spcPts val="1000"/>
              </a:spcBef>
              <a:buNone/>
            </a:pPr>
            <a:r>
              <a:rPr lang="hu-HU" sz="3000" b="1" smtClean="0">
                <a:solidFill>
                  <a:srgbClr val="FF0000"/>
                </a:solidFill>
              </a:rPr>
              <a:t>100</a:t>
            </a:r>
            <a:r>
              <a:rPr lang="hu-HU" sz="3000" smtClean="0">
                <a:solidFill>
                  <a:srgbClr val="FF0000"/>
                </a:solidFill>
              </a:rPr>
              <a:t> </a:t>
            </a:r>
            <a:r>
              <a:rPr lang="hu-HU" sz="3000" smtClean="0"/>
              <a:t>(hajszálvékony / thin)</a:t>
            </a:r>
          </a:p>
          <a:p>
            <a:pPr marL="0" indent="0">
              <a:spcBef>
                <a:spcPts val="1000"/>
              </a:spcBef>
              <a:buNone/>
            </a:pPr>
            <a:r>
              <a:rPr lang="hu-HU" sz="3000" b="1" smtClean="0">
                <a:solidFill>
                  <a:srgbClr val="FF0000"/>
                </a:solidFill>
              </a:rPr>
              <a:t>200</a:t>
            </a:r>
            <a:r>
              <a:rPr lang="hu-HU" sz="3000" smtClean="0">
                <a:solidFill>
                  <a:srgbClr val="FF0000"/>
                </a:solidFill>
              </a:rPr>
              <a:t> </a:t>
            </a:r>
            <a:r>
              <a:rPr lang="hu-HU" sz="3000" smtClean="0"/>
              <a:t>(extra vékony / extra light)</a:t>
            </a:r>
          </a:p>
          <a:p>
            <a:pPr marL="0" indent="0">
              <a:spcBef>
                <a:spcPts val="1000"/>
              </a:spcBef>
              <a:buNone/>
            </a:pPr>
            <a:r>
              <a:rPr lang="hu-HU" sz="3000" b="1" smtClean="0">
                <a:solidFill>
                  <a:srgbClr val="FF0000"/>
                </a:solidFill>
              </a:rPr>
              <a:t>300</a:t>
            </a:r>
            <a:r>
              <a:rPr lang="hu-HU" sz="3000" smtClean="0"/>
              <a:t> (vékony / light)</a:t>
            </a:r>
          </a:p>
          <a:p>
            <a:pPr marL="0" indent="0">
              <a:spcBef>
                <a:spcPts val="1000"/>
              </a:spcBef>
              <a:buNone/>
            </a:pPr>
            <a:r>
              <a:rPr lang="hu-HU" sz="3000" b="1" smtClean="0">
                <a:solidFill>
                  <a:srgbClr val="FF0000"/>
                </a:solidFill>
              </a:rPr>
              <a:t>400</a:t>
            </a:r>
            <a:r>
              <a:rPr lang="hu-HU" sz="3000" smtClean="0"/>
              <a:t> (normál / normal)</a:t>
            </a:r>
            <a:endParaRPr lang="hu-HU" sz="3000"/>
          </a:p>
          <a:p>
            <a:pPr marL="0" indent="0">
              <a:spcBef>
                <a:spcPts val="1000"/>
              </a:spcBef>
              <a:buNone/>
            </a:pPr>
            <a:r>
              <a:rPr lang="hu-HU" sz="3000" b="1" smtClean="0">
                <a:solidFill>
                  <a:srgbClr val="FF0000"/>
                </a:solidFill>
              </a:rPr>
              <a:t>500</a:t>
            </a:r>
            <a:r>
              <a:rPr lang="hu-HU" sz="3000" smtClean="0"/>
              <a:t> (közepes / medium)</a:t>
            </a:r>
          </a:p>
          <a:p>
            <a:pPr marL="0" indent="0">
              <a:spcBef>
                <a:spcPts val="1000"/>
              </a:spcBef>
              <a:buNone/>
            </a:pPr>
            <a:r>
              <a:rPr lang="hu-HU" sz="3000" b="1" smtClean="0">
                <a:solidFill>
                  <a:srgbClr val="FF0000"/>
                </a:solidFill>
              </a:rPr>
              <a:t>600</a:t>
            </a:r>
            <a:r>
              <a:rPr lang="hu-HU" sz="3000" smtClean="0"/>
              <a:t> (enyhén félkövér / semi bold, demi bold)</a:t>
            </a:r>
          </a:p>
          <a:p>
            <a:pPr marL="0" indent="0">
              <a:spcBef>
                <a:spcPts val="1000"/>
              </a:spcBef>
              <a:buNone/>
            </a:pPr>
            <a:r>
              <a:rPr lang="hu-HU" sz="3000" b="1" smtClean="0">
                <a:solidFill>
                  <a:srgbClr val="FF0000"/>
                </a:solidFill>
              </a:rPr>
              <a:t>700</a:t>
            </a:r>
            <a:r>
              <a:rPr lang="hu-HU" sz="3000" smtClean="0"/>
              <a:t> (félkövér / bold)</a:t>
            </a:r>
          </a:p>
          <a:p>
            <a:pPr marL="0" indent="0">
              <a:spcBef>
                <a:spcPts val="1000"/>
              </a:spcBef>
              <a:buNone/>
            </a:pPr>
            <a:r>
              <a:rPr lang="hu-HU" sz="3000" b="1" smtClean="0">
                <a:solidFill>
                  <a:srgbClr val="FF0000"/>
                </a:solidFill>
              </a:rPr>
              <a:t>800</a:t>
            </a:r>
            <a:r>
              <a:rPr lang="hu-HU" sz="3000" smtClean="0"/>
              <a:t> (extra félkövér / extra bold, ultra bold)</a:t>
            </a:r>
          </a:p>
          <a:p>
            <a:pPr marL="0" indent="0">
              <a:spcBef>
                <a:spcPts val="1000"/>
              </a:spcBef>
              <a:buNone/>
            </a:pPr>
            <a:r>
              <a:rPr lang="hu-HU" sz="3000" b="1" smtClean="0">
                <a:solidFill>
                  <a:srgbClr val="FF0000"/>
                </a:solidFill>
              </a:rPr>
              <a:t>900</a:t>
            </a:r>
            <a:r>
              <a:rPr lang="hu-HU" sz="3000" smtClean="0"/>
              <a:t> (fekete</a:t>
            </a:r>
            <a:r>
              <a:rPr lang="hu-HU" smtClean="0"/>
              <a:t>, vastag / black, heavy)</a:t>
            </a:r>
            <a:endParaRPr lang="hu-HU"/>
          </a:p>
        </p:txBody>
      </p:sp>
      <p:sp>
        <p:nvSpPr>
          <p:cNvPr id="4" name="Dia számának helye 3"/>
          <p:cNvSpPr>
            <a:spLocks noGrp="1"/>
          </p:cNvSpPr>
          <p:nvPr>
            <p:ph type="sldNum" sz="quarter" idx="12"/>
          </p:nvPr>
        </p:nvSpPr>
        <p:spPr>
          <a:xfrm>
            <a:off x="8676000" y="6492875"/>
            <a:ext cx="468000" cy="365125"/>
          </a:xfrm>
          <a:prstGeom prst="rect">
            <a:avLst/>
          </a:prstGeom>
        </p:spPr>
        <p:txBody>
          <a:bodyPr/>
          <a:lstStyle/>
          <a:p>
            <a:fld id="{4DC61DD4-7DED-4AA4-9E5A-5F7D420479A6}" type="slidenum">
              <a:rPr lang="hu-HU" smtClean="0"/>
              <a:pPr/>
              <a:t>14</a:t>
            </a:fld>
            <a:endParaRPr lang="hu-HU" dirty="0"/>
          </a:p>
        </p:txBody>
      </p:sp>
    </p:spTree>
    <p:extLst>
      <p:ext uri="{BB962C8B-B14F-4D97-AF65-F5344CB8AC3E}">
        <p14:creationId xmlns:p14="http://schemas.microsoft.com/office/powerpoint/2010/main" val="3788990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000" smtClean="0"/>
              <a:t>B) névvel</a:t>
            </a:r>
            <a:endParaRPr lang="hu-HU" sz="4000" dirty="0"/>
          </a:p>
        </p:txBody>
      </p:sp>
      <p:sp>
        <p:nvSpPr>
          <p:cNvPr id="3" name="Tartalom helye 2"/>
          <p:cNvSpPr>
            <a:spLocks noGrp="1"/>
          </p:cNvSpPr>
          <p:nvPr>
            <p:ph sz="half" idx="1"/>
          </p:nvPr>
        </p:nvSpPr>
        <p:spPr>
          <a:xfrm>
            <a:off x="1403648" y="1628800"/>
            <a:ext cx="7740352" cy="5112568"/>
          </a:xfrm>
        </p:spPr>
        <p:txBody>
          <a:bodyPr>
            <a:normAutofit/>
          </a:bodyPr>
          <a:lstStyle/>
          <a:p>
            <a:pPr marL="88900" indent="0">
              <a:spcBef>
                <a:spcPts val="2400"/>
              </a:spcBef>
              <a:buNone/>
              <a:tabLst>
                <a:tab pos="1879600" algn="l"/>
              </a:tabLst>
            </a:pPr>
            <a:r>
              <a:rPr lang="hu-HU" sz="3000" b="1" smtClean="0">
                <a:solidFill>
                  <a:srgbClr val="FF0000"/>
                </a:solidFill>
              </a:rPr>
              <a:t>normal</a:t>
            </a:r>
            <a:r>
              <a:rPr lang="hu-HU" sz="3000" b="1" smtClean="0"/>
              <a:t>	</a:t>
            </a:r>
            <a:r>
              <a:rPr lang="hu-HU" sz="3000" smtClean="0"/>
              <a:t>megfelel a 400 értéknek</a:t>
            </a:r>
          </a:p>
          <a:p>
            <a:pPr marL="88900" indent="0">
              <a:spcBef>
                <a:spcPts val="2400"/>
              </a:spcBef>
              <a:buNone/>
              <a:tabLst>
                <a:tab pos="1879600" algn="l"/>
              </a:tabLst>
            </a:pPr>
            <a:r>
              <a:rPr lang="hu-HU" sz="3000" b="1" smtClean="0">
                <a:solidFill>
                  <a:srgbClr val="FF0000"/>
                </a:solidFill>
              </a:rPr>
              <a:t>bold</a:t>
            </a:r>
            <a:r>
              <a:rPr lang="hu-HU" sz="3000" smtClean="0"/>
              <a:t>	megfelel a 700-nak</a:t>
            </a:r>
          </a:p>
          <a:p>
            <a:pPr marL="88900" indent="0">
              <a:spcBef>
                <a:spcPts val="2400"/>
              </a:spcBef>
              <a:buNone/>
              <a:tabLst>
                <a:tab pos="1879600" algn="l"/>
              </a:tabLst>
            </a:pPr>
            <a:r>
              <a:rPr lang="hu-HU" sz="3000" b="1" smtClean="0">
                <a:solidFill>
                  <a:srgbClr val="FF0000"/>
                </a:solidFill>
              </a:rPr>
              <a:t>bolder</a:t>
            </a:r>
            <a:r>
              <a:rPr lang="hu-HU" sz="3000" smtClean="0"/>
              <a:t>	az öröklött értéknél kövérebb</a:t>
            </a:r>
          </a:p>
          <a:p>
            <a:pPr marL="88900" indent="0">
              <a:spcBef>
                <a:spcPts val="2400"/>
              </a:spcBef>
              <a:buNone/>
              <a:tabLst>
                <a:tab pos="1879600" algn="l"/>
              </a:tabLst>
            </a:pPr>
            <a:r>
              <a:rPr lang="hu-HU" sz="3000" b="1" smtClean="0">
                <a:solidFill>
                  <a:srgbClr val="FF0000"/>
                </a:solidFill>
              </a:rPr>
              <a:t>lighter</a:t>
            </a:r>
            <a:r>
              <a:rPr lang="hu-HU" sz="3000" smtClean="0"/>
              <a:t>	az öröklött értéknél vékonyabb</a:t>
            </a:r>
          </a:p>
          <a:p>
            <a:pPr marL="88900" indent="0">
              <a:spcBef>
                <a:spcPts val="2400"/>
              </a:spcBef>
              <a:buNone/>
              <a:tabLst>
                <a:tab pos="1879600" algn="l"/>
              </a:tabLst>
            </a:pPr>
            <a:endParaRPr lang="hu-HU" sz="3000" smtClean="0"/>
          </a:p>
        </p:txBody>
      </p:sp>
      <p:sp>
        <p:nvSpPr>
          <p:cNvPr id="4" name="Dia számának helye 3"/>
          <p:cNvSpPr>
            <a:spLocks noGrp="1"/>
          </p:cNvSpPr>
          <p:nvPr>
            <p:ph type="sldNum" sz="quarter" idx="12"/>
          </p:nvPr>
        </p:nvSpPr>
        <p:spPr>
          <a:xfrm>
            <a:off x="8676000" y="6492875"/>
            <a:ext cx="468000" cy="365125"/>
          </a:xfrm>
          <a:prstGeom prst="rect">
            <a:avLst/>
          </a:prstGeom>
        </p:spPr>
        <p:txBody>
          <a:bodyPr/>
          <a:lstStyle/>
          <a:p>
            <a:fld id="{4DC61DD4-7DED-4AA4-9E5A-5F7D420479A6}" type="slidenum">
              <a:rPr lang="hu-HU" smtClean="0"/>
              <a:pPr/>
              <a:t>15</a:t>
            </a:fld>
            <a:endParaRPr lang="hu-HU" dirty="0"/>
          </a:p>
        </p:txBody>
      </p:sp>
    </p:spTree>
    <p:extLst>
      <p:ext uri="{BB962C8B-B14F-4D97-AF65-F5344CB8AC3E}">
        <p14:creationId xmlns:p14="http://schemas.microsoft.com/office/powerpoint/2010/main" val="2203306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I.4. A betűstílus</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lgn="ctr">
              <a:spcBef>
                <a:spcPts val="0"/>
              </a:spcBef>
              <a:buNone/>
            </a:pPr>
            <a:r>
              <a:rPr lang="hu-HU" sz="3200" b="1">
                <a:solidFill>
                  <a:srgbClr val="FF0000"/>
                </a:solidFill>
                <a:latin typeface="Courier New" panose="02070309020205020404" pitchFamily="49" charset="0"/>
                <a:cs typeface="Courier New" panose="02070309020205020404" pitchFamily="49" charset="0"/>
              </a:rPr>
              <a:t>kijelölő  { </a:t>
            </a:r>
            <a:r>
              <a:rPr lang="hu-HU" sz="3200" b="1" smtClean="0">
                <a:solidFill>
                  <a:srgbClr val="FF0000"/>
                </a:solidFill>
                <a:latin typeface="Courier New" panose="02070309020205020404" pitchFamily="49" charset="0"/>
                <a:cs typeface="Courier New" panose="02070309020205020404" pitchFamily="49" charset="0"/>
              </a:rPr>
              <a:t>font-style: </a:t>
            </a:r>
            <a:r>
              <a:rPr lang="hu-HU" sz="3200" b="1">
                <a:solidFill>
                  <a:srgbClr val="FF0000"/>
                </a:solidFill>
                <a:latin typeface="Courier New" panose="02070309020205020404" pitchFamily="49" charset="0"/>
                <a:cs typeface="Courier New" panose="02070309020205020404" pitchFamily="49" charset="0"/>
              </a:rPr>
              <a:t>…; }</a:t>
            </a:r>
          </a:p>
          <a:p>
            <a:pPr marL="0" indent="0">
              <a:spcBef>
                <a:spcPts val="0"/>
              </a:spcBef>
              <a:buNone/>
            </a:pPr>
            <a:endParaRPr lang="hu-HU" sz="2000" smtClean="0">
              <a:ea typeface="Verdana" panose="020B0604030504040204" pitchFamily="34" charset="0"/>
            </a:endParaRPr>
          </a:p>
          <a:p>
            <a:pPr marL="0" indent="0">
              <a:spcBef>
                <a:spcPts val="0"/>
              </a:spcBef>
              <a:buNone/>
            </a:pPr>
            <a:r>
              <a:rPr lang="hu-HU" smtClean="0">
                <a:ea typeface="Verdana" panose="020B0604030504040204" pitchFamily="34" charset="0"/>
              </a:rPr>
              <a:t>a karakterek </a:t>
            </a:r>
            <a:r>
              <a:rPr lang="hu-HU" b="1" i="1" smtClean="0">
                <a:ea typeface="Verdana" panose="020B0604030504040204" pitchFamily="34" charset="0"/>
              </a:rPr>
              <a:t>dőltségét</a:t>
            </a:r>
            <a:r>
              <a:rPr lang="hu-HU" smtClean="0">
                <a:ea typeface="Verdana" panose="020B0604030504040204" pitchFamily="34" charset="0"/>
              </a:rPr>
              <a:t> határozhatjuk meg</a:t>
            </a:r>
          </a:p>
          <a:p>
            <a:pPr marL="0" indent="0" algn="ctr">
              <a:spcBef>
                <a:spcPts val="1800"/>
              </a:spcBef>
              <a:spcAft>
                <a:spcPts val="1800"/>
              </a:spcAft>
              <a:buNone/>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.dolt { font-style: italic; </a:t>
            </a:r>
            <a:r>
              <a:rPr lang="hu-HU" sz="2600" b="1">
                <a:solidFill>
                  <a:srgbClr val="0070C0"/>
                </a:solidFill>
                <a:latin typeface="Courier New" panose="02070309020205020404" pitchFamily="49" charset="0"/>
                <a:ea typeface="Verdana" panose="020B0604030504040204" pitchFamily="34" charset="0"/>
                <a:cs typeface="Courier New" panose="02070309020205020404" pitchFamily="49" charset="0"/>
              </a:rPr>
              <a:t>}</a:t>
            </a:r>
          </a:p>
          <a:p>
            <a:pPr marL="0" indent="0">
              <a:spcBef>
                <a:spcPts val="0"/>
              </a:spcBef>
              <a:buNone/>
            </a:pPr>
            <a:r>
              <a:rPr lang="hu-HU" u="sng" smtClean="0">
                <a:ea typeface="Verdana" panose="020B0604030504040204" pitchFamily="34" charset="0"/>
              </a:rPr>
              <a:t>Lehetséges értékei</a:t>
            </a:r>
            <a:r>
              <a:rPr lang="hu-HU" smtClean="0">
                <a:ea typeface="Verdana" panose="020B0604030504040204" pitchFamily="34" charset="0"/>
              </a:rPr>
              <a:t>:</a:t>
            </a:r>
          </a:p>
          <a:p>
            <a:pPr>
              <a:spcBef>
                <a:spcPts val="600"/>
              </a:spcBef>
            </a:pPr>
            <a:r>
              <a:rPr lang="hu-HU" b="1" i="1" smtClean="0">
                <a:ea typeface="Verdana" panose="020B0604030504040204" pitchFamily="34" charset="0"/>
              </a:rPr>
              <a:t>normal</a:t>
            </a:r>
            <a:r>
              <a:rPr lang="hu-HU" smtClean="0">
                <a:ea typeface="Verdana" panose="020B0604030504040204" pitchFamily="34" charset="0"/>
              </a:rPr>
              <a:t> – normál írásmód, döntés nélkül</a:t>
            </a:r>
          </a:p>
          <a:p>
            <a:pPr>
              <a:spcBef>
                <a:spcPts val="600"/>
              </a:spcBef>
            </a:pPr>
            <a:r>
              <a:rPr lang="hu-HU" b="1" i="1" smtClean="0">
                <a:ea typeface="Verdana" panose="020B0604030504040204" pitchFamily="34" charset="0"/>
              </a:rPr>
              <a:t>italic</a:t>
            </a:r>
            <a:r>
              <a:rPr lang="hu-HU" smtClean="0">
                <a:ea typeface="Verdana" panose="020B0604030504040204" pitchFamily="34" charset="0"/>
              </a:rPr>
              <a:t> (dőlt) – a cursive betűképhez</a:t>
            </a:r>
          </a:p>
          <a:p>
            <a:pPr>
              <a:spcBef>
                <a:spcPts val="600"/>
              </a:spcBef>
            </a:pPr>
            <a:r>
              <a:rPr lang="hu-HU" b="1" i="1" smtClean="0">
                <a:ea typeface="Verdana" panose="020B0604030504040204" pitchFamily="34" charset="0"/>
              </a:rPr>
              <a:t>oblique</a:t>
            </a:r>
            <a:r>
              <a:rPr lang="hu-HU" smtClean="0">
                <a:ea typeface="Verdana" panose="020B0604030504040204" pitchFamily="34" charset="0"/>
              </a:rPr>
              <a:t> (ferde) – a normál betűképhez</a:t>
            </a:r>
          </a:p>
        </p:txBody>
      </p:sp>
      <p:sp>
        <p:nvSpPr>
          <p:cNvPr id="3" name="Dia számának helye 2"/>
          <p:cNvSpPr>
            <a:spLocks noGrp="1"/>
          </p:cNvSpPr>
          <p:nvPr>
            <p:ph type="sldNum" sz="quarter" idx="12"/>
          </p:nvPr>
        </p:nvSpPr>
        <p:spPr>
          <a:xfrm>
            <a:off x="8666584" y="6492875"/>
            <a:ext cx="468000" cy="365125"/>
          </a:xfrm>
        </p:spPr>
        <p:txBody>
          <a:bodyPr/>
          <a:lstStyle/>
          <a:p>
            <a:fld id="{4DC61DD4-7DED-4AA4-9E5A-5F7D420479A6}" type="slidenum">
              <a:rPr lang="hu-HU" smtClean="0"/>
              <a:pPr/>
              <a:t>16</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2618135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I.5. A betűváltozat</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lgn="ctr">
              <a:spcBef>
                <a:spcPts val="0"/>
              </a:spcBef>
              <a:buNone/>
            </a:pPr>
            <a:r>
              <a:rPr lang="hu-HU" sz="3200" b="1">
                <a:solidFill>
                  <a:srgbClr val="FF0000"/>
                </a:solidFill>
                <a:latin typeface="Courier New" panose="02070309020205020404" pitchFamily="49" charset="0"/>
                <a:cs typeface="Courier New" panose="02070309020205020404" pitchFamily="49" charset="0"/>
              </a:rPr>
              <a:t>kijelölő  { </a:t>
            </a:r>
            <a:r>
              <a:rPr lang="hu-HU" sz="3200" b="1" smtClean="0">
                <a:solidFill>
                  <a:srgbClr val="FF0000"/>
                </a:solidFill>
                <a:latin typeface="Courier New" panose="02070309020205020404" pitchFamily="49" charset="0"/>
                <a:cs typeface="Courier New" panose="02070309020205020404" pitchFamily="49" charset="0"/>
              </a:rPr>
              <a:t>font-variant: </a:t>
            </a:r>
            <a:r>
              <a:rPr lang="hu-HU" sz="3200" b="1">
                <a:solidFill>
                  <a:srgbClr val="FF0000"/>
                </a:solidFill>
                <a:latin typeface="Courier New" panose="02070309020205020404" pitchFamily="49" charset="0"/>
                <a:cs typeface="Courier New" panose="02070309020205020404" pitchFamily="49" charset="0"/>
              </a:rPr>
              <a:t>…; }</a:t>
            </a:r>
          </a:p>
          <a:p>
            <a:pPr marL="0" indent="0">
              <a:spcBef>
                <a:spcPts val="0"/>
              </a:spcBef>
              <a:buNone/>
            </a:pPr>
            <a:endParaRPr lang="hu-HU" sz="1800" smtClean="0">
              <a:ea typeface="Verdana" panose="020B0604030504040204" pitchFamily="34" charset="0"/>
            </a:endParaRPr>
          </a:p>
          <a:p>
            <a:pPr marL="0" indent="0">
              <a:spcBef>
                <a:spcPts val="0"/>
              </a:spcBef>
              <a:buNone/>
            </a:pPr>
            <a:r>
              <a:rPr lang="hu-HU" smtClean="0">
                <a:ea typeface="Verdana" panose="020B0604030504040204" pitchFamily="34" charset="0"/>
              </a:rPr>
              <a:t>a karakterek </a:t>
            </a:r>
            <a:r>
              <a:rPr lang="hu-HU" b="1" i="1" smtClean="0">
                <a:ea typeface="Verdana" panose="020B0604030504040204" pitchFamily="34" charset="0"/>
              </a:rPr>
              <a:t>kiskapitálissá </a:t>
            </a:r>
            <a:r>
              <a:rPr lang="hu-HU" smtClean="0">
                <a:ea typeface="Verdana" panose="020B0604030504040204" pitchFamily="34" charset="0"/>
              </a:rPr>
              <a:t>történő alakítása</a:t>
            </a:r>
          </a:p>
          <a:p>
            <a:pPr marL="0" indent="0" algn="ctr">
              <a:spcBef>
                <a:spcPts val="1800"/>
              </a:spcBef>
              <a:spcAft>
                <a:spcPts val="1800"/>
              </a:spcAft>
              <a:buNone/>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.kiskap { font-variant: small-caps; </a:t>
            </a:r>
            <a:r>
              <a:rPr lang="hu-HU" sz="2600" b="1">
                <a:solidFill>
                  <a:srgbClr val="0070C0"/>
                </a:solidFill>
                <a:latin typeface="Courier New" panose="02070309020205020404" pitchFamily="49" charset="0"/>
                <a:ea typeface="Verdana" panose="020B0604030504040204" pitchFamily="34" charset="0"/>
                <a:cs typeface="Courier New" panose="02070309020205020404" pitchFamily="49" charset="0"/>
              </a:rPr>
              <a:t>}</a:t>
            </a:r>
          </a:p>
          <a:p>
            <a:pPr marL="0" indent="0">
              <a:spcBef>
                <a:spcPts val="0"/>
              </a:spcBef>
              <a:buNone/>
            </a:pPr>
            <a:r>
              <a:rPr lang="hu-HU" u="sng" smtClean="0">
                <a:ea typeface="Verdana" panose="020B0604030504040204" pitchFamily="34" charset="0"/>
              </a:rPr>
              <a:t>Lehetséges értékei</a:t>
            </a:r>
            <a:r>
              <a:rPr lang="hu-HU" smtClean="0">
                <a:ea typeface="Verdana" panose="020B0604030504040204" pitchFamily="34" charset="0"/>
              </a:rPr>
              <a:t>:</a:t>
            </a:r>
          </a:p>
          <a:p>
            <a:pPr>
              <a:spcBef>
                <a:spcPts val="600"/>
              </a:spcBef>
            </a:pPr>
            <a:r>
              <a:rPr lang="hu-HU" b="1" i="1" smtClean="0">
                <a:ea typeface="Verdana" panose="020B0604030504040204" pitchFamily="34" charset="0"/>
              </a:rPr>
              <a:t>normal</a:t>
            </a:r>
            <a:r>
              <a:rPr lang="hu-HU" smtClean="0">
                <a:ea typeface="Verdana" panose="020B0604030504040204" pitchFamily="34" charset="0"/>
              </a:rPr>
              <a:t> – normál írásmód</a:t>
            </a:r>
          </a:p>
          <a:p>
            <a:pPr>
              <a:spcBef>
                <a:spcPts val="600"/>
              </a:spcBef>
            </a:pPr>
            <a:r>
              <a:rPr lang="hu-HU" b="1" i="1" smtClean="0">
                <a:ea typeface="Verdana" panose="020B0604030504040204" pitchFamily="34" charset="0"/>
              </a:rPr>
              <a:t>small-caps</a:t>
            </a:r>
            <a:r>
              <a:rPr lang="hu-HU" smtClean="0">
                <a:ea typeface="Verdana" panose="020B0604030504040204" pitchFamily="34" charset="0"/>
              </a:rPr>
              <a:t> – kiskapitális írásmód, azaz minden betű nyomtatott betűs lesz, de a korábbi kisbetűk kisebb méretűek lesznek</a:t>
            </a:r>
          </a:p>
          <a:p>
            <a:pPr marL="0" indent="0" algn="ctr">
              <a:spcBef>
                <a:spcPts val="600"/>
              </a:spcBef>
              <a:buNone/>
            </a:pPr>
            <a:r>
              <a:rPr lang="hu-HU" sz="2800" smtClean="0">
                <a:solidFill>
                  <a:srgbClr val="0070C0"/>
                </a:solidFill>
                <a:ea typeface="Verdana" panose="020B0604030504040204" pitchFamily="34" charset="0"/>
              </a:rPr>
              <a:t>Magyar Köztársaság </a:t>
            </a:r>
            <a:r>
              <a:rPr lang="hu-HU" sz="2800" smtClean="0">
                <a:solidFill>
                  <a:srgbClr val="0070C0"/>
                </a:solidFill>
                <a:ea typeface="Verdana" panose="020B0604030504040204" pitchFamily="34" charset="0"/>
                <a:sym typeface="Wingdings" panose="05000000000000000000" pitchFamily="2" charset="2"/>
              </a:rPr>
              <a:t> </a:t>
            </a:r>
            <a:r>
              <a:rPr lang="hu-HU" sz="2800" cap="small">
                <a:solidFill>
                  <a:srgbClr val="0070C0"/>
                </a:solidFill>
                <a:ea typeface="Verdana" panose="020B0604030504040204" pitchFamily="34" charset="0"/>
              </a:rPr>
              <a:t>Magyar Köztársaság</a:t>
            </a:r>
            <a:endParaRPr lang="hu-HU" sz="2800" cap="small" smtClean="0">
              <a:solidFill>
                <a:srgbClr val="0070C0"/>
              </a:solidFill>
              <a:ea typeface="Verdana" panose="020B0604030504040204" pitchFamily="34" charset="0"/>
            </a:endParaRPr>
          </a:p>
        </p:txBody>
      </p:sp>
      <p:sp>
        <p:nvSpPr>
          <p:cNvPr id="3" name="Dia számának helye 2"/>
          <p:cNvSpPr>
            <a:spLocks noGrp="1"/>
          </p:cNvSpPr>
          <p:nvPr>
            <p:ph type="sldNum" sz="quarter" idx="12"/>
          </p:nvPr>
        </p:nvSpPr>
        <p:spPr>
          <a:xfrm>
            <a:off x="8666584" y="6492875"/>
            <a:ext cx="468000" cy="365125"/>
          </a:xfrm>
        </p:spPr>
        <p:txBody>
          <a:bodyPr/>
          <a:lstStyle/>
          <a:p>
            <a:fld id="{4DC61DD4-7DED-4AA4-9E5A-5F7D420479A6}" type="slidenum">
              <a:rPr lang="hu-HU" smtClean="0"/>
              <a:pPr/>
              <a:t>17</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182333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I.6. A betűkiterjedés</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lgn="ctr">
              <a:spcBef>
                <a:spcPts val="0"/>
              </a:spcBef>
              <a:spcAft>
                <a:spcPts val="1200"/>
              </a:spcAft>
              <a:buNone/>
            </a:pPr>
            <a:r>
              <a:rPr lang="hu-HU" sz="3200" b="1">
                <a:solidFill>
                  <a:srgbClr val="FF0000"/>
                </a:solidFill>
                <a:latin typeface="Courier New" panose="02070309020205020404" pitchFamily="49" charset="0"/>
                <a:cs typeface="Courier New" panose="02070309020205020404" pitchFamily="49" charset="0"/>
              </a:rPr>
              <a:t>kijelölő  { </a:t>
            </a:r>
            <a:r>
              <a:rPr lang="hu-HU" sz="3200" b="1" smtClean="0">
                <a:solidFill>
                  <a:srgbClr val="FF0000"/>
                </a:solidFill>
                <a:latin typeface="Courier New" panose="02070309020205020404" pitchFamily="49" charset="0"/>
                <a:cs typeface="Courier New" panose="02070309020205020404" pitchFamily="49" charset="0"/>
              </a:rPr>
              <a:t>font-stretch: </a:t>
            </a:r>
            <a:r>
              <a:rPr lang="hu-HU" sz="3200" b="1">
                <a:solidFill>
                  <a:srgbClr val="FF0000"/>
                </a:solidFill>
                <a:latin typeface="Courier New" panose="02070309020205020404" pitchFamily="49" charset="0"/>
                <a:cs typeface="Courier New" panose="02070309020205020404" pitchFamily="49" charset="0"/>
              </a:rPr>
              <a:t>…; }</a:t>
            </a:r>
          </a:p>
          <a:p>
            <a:pPr marL="0" indent="0">
              <a:spcBef>
                <a:spcPts val="0"/>
              </a:spcBef>
              <a:buNone/>
            </a:pPr>
            <a:r>
              <a:rPr lang="hu-HU" smtClean="0">
                <a:ea typeface="Verdana" panose="020B0604030504040204" pitchFamily="34" charset="0"/>
              </a:rPr>
              <a:t>a karakterek </a:t>
            </a:r>
            <a:r>
              <a:rPr lang="hu-HU" b="1" i="1" smtClean="0">
                <a:ea typeface="Verdana" panose="020B0604030504040204" pitchFamily="34" charset="0"/>
              </a:rPr>
              <a:t>szélességét </a:t>
            </a:r>
            <a:r>
              <a:rPr lang="hu-HU" smtClean="0">
                <a:ea typeface="Verdana" panose="020B0604030504040204" pitchFamily="34" charset="0"/>
              </a:rPr>
              <a:t>határozza meg</a:t>
            </a:r>
          </a:p>
          <a:p>
            <a:pPr marL="0" indent="0" algn="ctr">
              <a:spcBef>
                <a:spcPts val="600"/>
              </a:spcBef>
              <a:spcAft>
                <a:spcPts val="1200"/>
              </a:spcAft>
              <a:buNone/>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.nyujt { font-stretch: expanded; </a:t>
            </a:r>
            <a:r>
              <a:rPr lang="hu-HU" sz="2600" b="1">
                <a:solidFill>
                  <a:srgbClr val="0070C0"/>
                </a:solidFill>
                <a:latin typeface="Courier New" panose="02070309020205020404" pitchFamily="49" charset="0"/>
                <a:ea typeface="Verdana" panose="020B0604030504040204" pitchFamily="34" charset="0"/>
                <a:cs typeface="Courier New" panose="02070309020205020404" pitchFamily="49" charset="0"/>
              </a:rPr>
              <a:t>}</a:t>
            </a:r>
          </a:p>
          <a:p>
            <a:pPr marL="0" indent="0">
              <a:spcBef>
                <a:spcPts val="0"/>
              </a:spcBef>
              <a:buNone/>
            </a:pPr>
            <a:r>
              <a:rPr lang="hu-HU" sz="2800" u="sng" smtClean="0">
                <a:ea typeface="Verdana" panose="020B0604030504040204" pitchFamily="34" charset="0"/>
              </a:rPr>
              <a:t>Lehetséges értékei</a:t>
            </a:r>
            <a:r>
              <a:rPr lang="hu-HU" sz="2800" smtClean="0">
                <a:ea typeface="Verdana" panose="020B0604030504040204" pitchFamily="34" charset="0"/>
              </a:rPr>
              <a:t>:</a:t>
            </a:r>
          </a:p>
          <a:p>
            <a:pPr>
              <a:spcBef>
                <a:spcPts val="0"/>
              </a:spcBef>
            </a:pPr>
            <a:r>
              <a:rPr lang="hu-HU" sz="2800" b="1" i="1" smtClean="0">
                <a:ea typeface="Verdana" panose="020B0604030504040204" pitchFamily="34" charset="0"/>
              </a:rPr>
              <a:t>normal</a:t>
            </a:r>
            <a:r>
              <a:rPr lang="hu-HU" sz="2800" smtClean="0">
                <a:ea typeface="Verdana" panose="020B0604030504040204" pitchFamily="34" charset="0"/>
              </a:rPr>
              <a:t> – normál írásmód</a:t>
            </a:r>
          </a:p>
          <a:p>
            <a:pPr>
              <a:spcBef>
                <a:spcPts val="0"/>
              </a:spcBef>
            </a:pPr>
            <a:r>
              <a:rPr lang="hu-HU" sz="2800" b="1" i="1" smtClean="0">
                <a:ea typeface="Verdana" panose="020B0604030504040204" pitchFamily="34" charset="0"/>
              </a:rPr>
              <a:t>condensed</a:t>
            </a:r>
            <a:r>
              <a:rPr lang="hu-HU" sz="2800" smtClean="0">
                <a:ea typeface="Verdana" panose="020B0604030504040204" pitchFamily="34" charset="0"/>
              </a:rPr>
              <a:t> – összenyomott</a:t>
            </a:r>
          </a:p>
          <a:p>
            <a:pPr>
              <a:spcBef>
                <a:spcPts val="0"/>
              </a:spcBef>
            </a:pPr>
            <a:r>
              <a:rPr lang="hu-HU" sz="2800" b="1" i="1" smtClean="0">
                <a:ea typeface="Verdana" panose="020B0604030504040204" pitchFamily="34" charset="0"/>
              </a:rPr>
              <a:t>expanded</a:t>
            </a:r>
            <a:r>
              <a:rPr lang="hu-HU" sz="2800" smtClean="0">
                <a:ea typeface="Verdana" panose="020B0604030504040204" pitchFamily="34" charset="0"/>
              </a:rPr>
              <a:t> – megnyújtott (széthúzott)</a:t>
            </a:r>
          </a:p>
          <a:p>
            <a:pPr>
              <a:spcBef>
                <a:spcPts val="0"/>
              </a:spcBef>
            </a:pPr>
            <a:r>
              <a:rPr lang="hu-HU" sz="2800" smtClean="0">
                <a:ea typeface="Verdana" panose="020B0604030504040204" pitchFamily="34" charset="0"/>
              </a:rPr>
              <a:t>egyéb változatok: </a:t>
            </a:r>
            <a:r>
              <a:rPr lang="hu-HU" sz="2800" b="1" i="1" smtClean="0">
                <a:ea typeface="Verdana" panose="020B0604030504040204" pitchFamily="34" charset="0"/>
              </a:rPr>
              <a:t>ultra</a:t>
            </a:r>
            <a:r>
              <a:rPr lang="hu-HU" sz="2800" smtClean="0">
                <a:ea typeface="Verdana" panose="020B0604030504040204" pitchFamily="34" charset="0"/>
              </a:rPr>
              <a:t>, </a:t>
            </a:r>
            <a:r>
              <a:rPr lang="hu-HU" sz="2800" b="1" i="1" smtClean="0">
                <a:ea typeface="Verdana" panose="020B0604030504040204" pitchFamily="34" charset="0"/>
              </a:rPr>
              <a:t>extra</a:t>
            </a:r>
            <a:r>
              <a:rPr lang="hu-HU" sz="2800" smtClean="0">
                <a:ea typeface="Verdana" panose="020B0604030504040204" pitchFamily="34" charset="0"/>
              </a:rPr>
              <a:t> és </a:t>
            </a:r>
            <a:r>
              <a:rPr lang="hu-HU" sz="2800" b="1" i="1" smtClean="0">
                <a:ea typeface="Verdana" panose="020B0604030504040204" pitchFamily="34" charset="0"/>
              </a:rPr>
              <a:t>semi</a:t>
            </a:r>
            <a:r>
              <a:rPr lang="hu-HU" sz="2800" smtClean="0">
                <a:ea typeface="Verdana" panose="020B0604030504040204" pitchFamily="34" charset="0"/>
              </a:rPr>
              <a:t> előtagokkal használható</a:t>
            </a:r>
          </a:p>
        </p:txBody>
      </p:sp>
      <p:sp>
        <p:nvSpPr>
          <p:cNvPr id="3" name="Dia számának helye 2"/>
          <p:cNvSpPr>
            <a:spLocks noGrp="1"/>
          </p:cNvSpPr>
          <p:nvPr>
            <p:ph type="sldNum" sz="quarter" idx="12"/>
          </p:nvPr>
        </p:nvSpPr>
        <p:spPr>
          <a:xfrm>
            <a:off x="8666584" y="6492875"/>
            <a:ext cx="468000" cy="365125"/>
          </a:xfrm>
        </p:spPr>
        <p:txBody>
          <a:bodyPr/>
          <a:lstStyle/>
          <a:p>
            <a:fld id="{4DC61DD4-7DED-4AA4-9E5A-5F7D420479A6}" type="slidenum">
              <a:rPr lang="hu-HU" smtClean="0"/>
              <a:pPr/>
              <a:t>18</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8" name="Kép 7"/>
          <p:cNvPicPr>
            <a:picLocks noChangeAspect="1"/>
          </p:cNvPicPr>
          <p:nvPr/>
        </p:nvPicPr>
        <p:blipFill rotWithShape="1">
          <a:blip r:embed="rId2"/>
          <a:srcRect l="13485" t="64211" r="32988" b="19920"/>
          <a:stretch/>
        </p:blipFill>
        <p:spPr bwMode="auto">
          <a:xfrm>
            <a:off x="2195736" y="5831480"/>
            <a:ext cx="6048672" cy="10076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2697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I.7. Összevonás</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lgn="ctr">
              <a:spcBef>
                <a:spcPts val="0"/>
              </a:spcBef>
              <a:spcAft>
                <a:spcPts val="600"/>
              </a:spcAft>
              <a:buNone/>
            </a:pPr>
            <a:r>
              <a:rPr lang="hu-HU" sz="3200" b="1">
                <a:solidFill>
                  <a:srgbClr val="FF0000"/>
                </a:solidFill>
                <a:latin typeface="Courier New" panose="02070309020205020404" pitchFamily="49" charset="0"/>
                <a:cs typeface="Courier New" panose="02070309020205020404" pitchFamily="49" charset="0"/>
              </a:rPr>
              <a:t>kijelölő  { </a:t>
            </a:r>
            <a:r>
              <a:rPr lang="hu-HU" sz="3200" b="1" smtClean="0">
                <a:solidFill>
                  <a:srgbClr val="FF0000"/>
                </a:solidFill>
                <a:latin typeface="Courier New" panose="02070309020205020404" pitchFamily="49" charset="0"/>
                <a:cs typeface="Courier New" panose="02070309020205020404" pitchFamily="49" charset="0"/>
              </a:rPr>
              <a:t>font: </a:t>
            </a:r>
            <a:r>
              <a:rPr lang="hu-HU" sz="3200" b="1">
                <a:solidFill>
                  <a:srgbClr val="FF0000"/>
                </a:solidFill>
                <a:latin typeface="Courier New" panose="02070309020205020404" pitchFamily="49" charset="0"/>
                <a:cs typeface="Courier New" panose="02070309020205020404" pitchFamily="49" charset="0"/>
              </a:rPr>
              <a:t>…; }</a:t>
            </a:r>
          </a:p>
          <a:p>
            <a:pPr marL="0" indent="0">
              <a:spcBef>
                <a:spcPts val="0"/>
              </a:spcBef>
              <a:spcAft>
                <a:spcPts val="1200"/>
              </a:spcAft>
              <a:buNone/>
            </a:pPr>
            <a:r>
              <a:rPr lang="hu-HU" smtClean="0">
                <a:ea typeface="Verdana" panose="020B0604030504040204" pitchFamily="34" charset="0"/>
              </a:rPr>
              <a:t>a font tulajdonsággal </a:t>
            </a:r>
            <a:r>
              <a:rPr lang="hu-HU" b="1" i="1" smtClean="0">
                <a:ea typeface="Verdana" panose="020B0604030504040204" pitchFamily="34" charset="0"/>
              </a:rPr>
              <a:t>összevontan</a:t>
            </a:r>
            <a:r>
              <a:rPr lang="hu-HU" smtClean="0">
                <a:ea typeface="Verdana" panose="020B0604030504040204" pitchFamily="34" charset="0"/>
              </a:rPr>
              <a:t> is meg-adhatók az egyes betűtulajdonságok, de</a:t>
            </a:r>
            <a:br>
              <a:rPr lang="hu-HU" smtClean="0">
                <a:ea typeface="Verdana" panose="020B0604030504040204" pitchFamily="34" charset="0"/>
              </a:rPr>
            </a:br>
            <a:r>
              <a:rPr lang="hu-HU" smtClean="0">
                <a:ea typeface="Verdana" panose="020B0604030504040204" pitchFamily="34" charset="0"/>
              </a:rPr>
              <a:t>az egyes </a:t>
            </a:r>
            <a:r>
              <a:rPr lang="hu-HU" b="1" i="1" smtClean="0">
                <a:ea typeface="Verdana" panose="020B0604030504040204" pitchFamily="34" charset="0"/>
              </a:rPr>
              <a:t>tulajdonságok sorrendje kötött</a:t>
            </a:r>
          </a:p>
          <a:p>
            <a:pPr marL="0" indent="0">
              <a:spcBef>
                <a:spcPts val="600"/>
              </a:spcBef>
              <a:spcAft>
                <a:spcPts val="1200"/>
              </a:spcAft>
              <a:buNone/>
              <a:tabLst>
                <a:tab pos="182563" algn="l"/>
                <a:tab pos="1254125" algn="l"/>
              </a:tabLst>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#p1 {	font-family: Arial, sans-serif;</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font-size: 1.5em;</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font-weight: bold;</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font-style: italic;</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font-variant: normal; }</a:t>
            </a:r>
          </a:p>
          <a:p>
            <a:pPr marL="0" indent="0">
              <a:spcBef>
                <a:spcPts val="600"/>
              </a:spcBef>
              <a:spcAft>
                <a:spcPts val="1200"/>
              </a:spcAft>
              <a:buNone/>
              <a:tabLst>
                <a:tab pos="182563" algn="l"/>
                <a:tab pos="1254125" algn="l"/>
                <a:tab pos="2416175" algn="l"/>
              </a:tabLst>
            </a:pPr>
            <a:r>
              <a:rPr lang="hu-HU" sz="2600" b="1">
                <a:solidFill>
                  <a:srgbClr val="0070C0"/>
                </a:solidFill>
                <a:latin typeface="Courier New" panose="02070309020205020404" pitchFamily="49" charset="0"/>
                <a:ea typeface="Verdana" panose="020B0604030504040204" pitchFamily="34" charset="0"/>
                <a:cs typeface="Courier New" panose="02070309020205020404" pitchFamily="49" charset="0"/>
              </a:rPr>
              <a:t>	</a:t>
            </a: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#p2 {	font:	italic normal bold 1.5em</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Arial, sans-serif; }	</a:t>
            </a:r>
            <a:endParaRPr lang="hu-HU" sz="2600" b="1">
              <a:solidFill>
                <a:srgbClr val="0070C0"/>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Dia számának helye 2"/>
          <p:cNvSpPr>
            <a:spLocks noGrp="1"/>
          </p:cNvSpPr>
          <p:nvPr>
            <p:ph type="sldNum" sz="quarter" idx="12"/>
          </p:nvPr>
        </p:nvSpPr>
        <p:spPr>
          <a:xfrm>
            <a:off x="8666584" y="6492875"/>
            <a:ext cx="468000" cy="365125"/>
          </a:xfrm>
        </p:spPr>
        <p:txBody>
          <a:bodyPr/>
          <a:lstStyle/>
          <a:p>
            <a:fld id="{4DC61DD4-7DED-4AA4-9E5A-5F7D420479A6}" type="slidenum">
              <a:rPr lang="hu-HU" smtClean="0"/>
              <a:pPr/>
              <a:t>19</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137368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400" smtClean="0"/>
              <a:t>Ismétlés (fontok)</a:t>
            </a:r>
            <a:endParaRPr lang="hu-HU" sz="4400" dirty="0"/>
          </a:p>
        </p:txBody>
      </p:sp>
      <p:sp>
        <p:nvSpPr>
          <p:cNvPr id="4" name="Tartalom helye 3"/>
          <p:cNvSpPr>
            <a:spLocks noGrp="1"/>
          </p:cNvSpPr>
          <p:nvPr>
            <p:ph idx="1"/>
          </p:nvPr>
        </p:nvSpPr>
        <p:spPr>
          <a:xfrm>
            <a:off x="1331640" y="1484784"/>
            <a:ext cx="7632848" cy="5373216"/>
          </a:xfrm>
        </p:spPr>
        <p:txBody>
          <a:bodyPr>
            <a:normAutofit/>
          </a:bodyPr>
          <a:lstStyle/>
          <a:p>
            <a:pPr marL="88900" indent="0">
              <a:spcBef>
                <a:spcPts val="0"/>
              </a:spcBef>
              <a:buNone/>
            </a:pPr>
            <a:r>
              <a:rPr lang="hu-HU" sz="2200" i="1" smtClean="0"/>
              <a:t>A </a:t>
            </a:r>
            <a:r>
              <a:rPr lang="hu-HU" sz="2200" i="1"/>
              <a:t>számítógépes </a:t>
            </a:r>
            <a:r>
              <a:rPr lang="hu-HU" sz="2200" i="1" smtClean="0"/>
              <a:t>környezetben használt</a:t>
            </a:r>
            <a:r>
              <a:rPr lang="hu-HU" sz="2200" i="1"/>
              <a:t> </a:t>
            </a:r>
            <a:r>
              <a:rPr lang="hu-HU" sz="2200" b="1" i="1"/>
              <a:t>font</a:t>
            </a:r>
            <a:r>
              <a:rPr lang="hu-HU" sz="2200" i="1"/>
              <a:t> </a:t>
            </a:r>
            <a:r>
              <a:rPr lang="hu-HU" sz="2200" i="1" smtClean="0"/>
              <a:t>szó a </a:t>
            </a:r>
            <a:r>
              <a:rPr lang="hu-HU" sz="2200" i="1"/>
              <a:t>francia </a:t>
            </a:r>
            <a:r>
              <a:rPr lang="hu-HU" sz="2200" b="1" i="1" smtClean="0"/>
              <a:t>fonte </a:t>
            </a:r>
            <a:r>
              <a:rPr lang="hu-HU" sz="2200" i="1" smtClean="0"/>
              <a:t>szóból ered (jelentése </a:t>
            </a:r>
            <a:r>
              <a:rPr lang="hu-HU" sz="2200" i="1"/>
              <a:t>'olvadt</a:t>
            </a:r>
            <a:r>
              <a:rPr lang="hu-HU" sz="2200" i="1" smtClean="0"/>
              <a:t>'), amely a </a:t>
            </a:r>
            <a:r>
              <a:rPr lang="hu-HU" sz="2200" i="1"/>
              <a:t>hajdani nyomdászok ólomból öntött </a:t>
            </a:r>
            <a:r>
              <a:rPr lang="hu-HU" sz="2200" i="1" smtClean="0"/>
              <a:t>betűsorozatára </a:t>
            </a:r>
            <a:r>
              <a:rPr lang="hu-HU" sz="2200" i="1"/>
              <a:t>utal</a:t>
            </a:r>
            <a:r>
              <a:rPr lang="hu-HU" sz="2200" i="1" smtClean="0"/>
              <a:t>.</a:t>
            </a:r>
          </a:p>
          <a:p>
            <a:pPr marL="88900" indent="0">
              <a:spcBef>
                <a:spcPts val="1800"/>
              </a:spcBef>
              <a:buNone/>
            </a:pPr>
            <a:r>
              <a:rPr lang="hu-HU" sz="2600" smtClean="0"/>
              <a:t>A </a:t>
            </a:r>
            <a:r>
              <a:rPr lang="hu-HU" sz="2600" b="1" smtClean="0"/>
              <a:t>betűtípus</a:t>
            </a:r>
            <a:r>
              <a:rPr lang="hu-HU" sz="2600" smtClean="0"/>
              <a:t> (=font) olyan </a:t>
            </a:r>
            <a:r>
              <a:rPr lang="hu-HU" sz="2600" b="1" smtClean="0"/>
              <a:t>karakterek</a:t>
            </a:r>
            <a:r>
              <a:rPr lang="hu-HU" sz="2600" smtClean="0"/>
              <a:t> (betűk, számok, írásjelek) </a:t>
            </a:r>
            <a:r>
              <a:rPr lang="hu-HU" sz="2600" b="1" smtClean="0"/>
              <a:t>együttese</a:t>
            </a:r>
            <a:r>
              <a:rPr lang="hu-HU" sz="2600" smtClean="0"/>
              <a:t>, amelyek bizonyos közös jellemzőkkel rendelkeznek. Forrása lehet helyi vagy letölthető (web fonts).</a:t>
            </a:r>
          </a:p>
          <a:p>
            <a:pPr marL="88900" indent="0">
              <a:spcBef>
                <a:spcPts val="1800"/>
              </a:spcBef>
              <a:buNone/>
            </a:pPr>
            <a:r>
              <a:rPr lang="hu-HU" sz="2600" b="1" smtClean="0"/>
              <a:t>Ma </a:t>
            </a:r>
            <a:r>
              <a:rPr lang="hu-HU" sz="2600" b="1"/>
              <a:t>a font </a:t>
            </a:r>
            <a:r>
              <a:rPr lang="hu-HU" sz="2600" b="1">
                <a:solidFill>
                  <a:srgbClr val="FF0000"/>
                </a:solidFill>
              </a:rPr>
              <a:t>egy adott </a:t>
            </a:r>
            <a:r>
              <a:rPr lang="hu-HU" sz="2600" b="1" smtClean="0">
                <a:solidFill>
                  <a:srgbClr val="FF0000"/>
                </a:solidFill>
              </a:rPr>
              <a:t>betűtípust jelent</a:t>
            </a:r>
            <a:r>
              <a:rPr lang="hu-HU" sz="2600" b="1"/>
              <a:t>, amelynek </a:t>
            </a:r>
            <a:r>
              <a:rPr lang="hu-HU" sz="2600" b="1">
                <a:solidFill>
                  <a:srgbClr val="FF0000"/>
                </a:solidFill>
              </a:rPr>
              <a:t>karakterei egy közös fájlban vannak tárolva</a:t>
            </a:r>
            <a:r>
              <a:rPr lang="hu-HU" sz="2600" b="1" smtClean="0"/>
              <a:t>.</a:t>
            </a:r>
          </a:p>
          <a:p>
            <a:pPr marL="88900" indent="0">
              <a:spcBef>
                <a:spcPts val="1800"/>
              </a:spcBef>
              <a:buNone/>
            </a:pPr>
            <a:r>
              <a:rPr lang="hu-HU" sz="2200" i="1" smtClean="0"/>
              <a:t>CSS-ben: az egyes betűképek (font face) definiálása</a:t>
            </a:r>
            <a:br>
              <a:rPr lang="hu-HU" sz="2200" i="1" smtClean="0"/>
            </a:br>
            <a:r>
              <a:rPr lang="hu-HU" sz="2200" i="1" smtClean="0"/>
              <a:t>a betűtípuscsaládból (font family) és egyéb betűtulajdon-ságok felsorolásából állnak.</a:t>
            </a:r>
          </a:p>
        </p:txBody>
      </p:sp>
      <p:sp>
        <p:nvSpPr>
          <p:cNvPr id="3" name="Dia számának helye 2"/>
          <p:cNvSpPr>
            <a:spLocks noGrp="1"/>
          </p:cNvSpPr>
          <p:nvPr>
            <p:ph type="sldNum" sz="quarter" idx="12"/>
          </p:nvPr>
        </p:nvSpPr>
        <p:spPr/>
        <p:txBody>
          <a:bodyPr/>
          <a:lstStyle/>
          <a:p>
            <a:fld id="{4DC61DD4-7DED-4AA4-9E5A-5F7D420479A6}" type="slidenum">
              <a:rPr lang="hu-HU" smtClean="0"/>
              <a:pPr/>
              <a:t>2</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8" name="AutoShape 2" descr="In der Typographie spielen Bitmap Fonts technisch gesehen keine Rolle mehr. Heute werden ausschließlich nur noch Vektor Fonts (Outline Fonts) verwendet. Denn im Gegensatz zu Pixel Fonts können Vektor Fonts unabhängig von der Auflösung des Peripheriegerätes definiert und somit ohne Qualitätsverluste beliebig skaliert werden. Den Standard in der Vektor Font-Technologie verkörpern gegenwärtig OpenType Fonts (OTF). Infografik: www.typolexikon.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3055571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I.8. Webről letölthető fontok</a:t>
            </a:r>
            <a:endParaRPr lang="hu-HU" dirty="0"/>
          </a:p>
        </p:txBody>
      </p:sp>
      <p:sp>
        <p:nvSpPr>
          <p:cNvPr id="4" name="Tartalom helye 3"/>
          <p:cNvSpPr>
            <a:spLocks noGrp="1"/>
          </p:cNvSpPr>
          <p:nvPr>
            <p:ph idx="1"/>
          </p:nvPr>
        </p:nvSpPr>
        <p:spPr>
          <a:xfrm>
            <a:off x="1331640" y="1412776"/>
            <a:ext cx="7812360" cy="5445224"/>
          </a:xfrm>
        </p:spPr>
        <p:txBody>
          <a:bodyPr>
            <a:normAutofit lnSpcReduction="10000"/>
          </a:bodyPr>
          <a:lstStyle/>
          <a:p>
            <a:pPr marL="0" indent="0">
              <a:spcBef>
                <a:spcPts val="0"/>
              </a:spcBef>
              <a:spcAft>
                <a:spcPts val="1200"/>
              </a:spcAft>
              <a:buNone/>
            </a:pPr>
            <a:r>
              <a:rPr lang="hu-HU" u="sng" smtClean="0">
                <a:ea typeface="Verdana" panose="020B0604030504040204" pitchFamily="34" charset="0"/>
              </a:rPr>
              <a:t>1. megoldás</a:t>
            </a:r>
            <a:r>
              <a:rPr lang="hu-HU" smtClean="0">
                <a:ea typeface="Verdana" panose="020B0604030504040204" pitchFamily="34" charset="0"/>
              </a:rPr>
              <a:t>:</a:t>
            </a:r>
            <a:br>
              <a:rPr lang="hu-HU" smtClean="0">
                <a:ea typeface="Verdana" panose="020B0604030504040204" pitchFamily="34" charset="0"/>
              </a:rPr>
            </a:br>
            <a:r>
              <a:rPr lang="hu-HU" sz="2600" i="1" smtClean="0">
                <a:ea typeface="Verdana" panose="020B0604030504040204" pitchFamily="34" charset="0"/>
              </a:rPr>
              <a:t>(minden böngészővel működik, szabad hozzáférésű megoldás, amely nem igényel új CSS-ismeretet)</a:t>
            </a:r>
          </a:p>
          <a:p>
            <a:pPr>
              <a:spcBef>
                <a:spcPts val="0"/>
              </a:spcBef>
              <a:spcAft>
                <a:spcPts val="1200"/>
              </a:spcAft>
            </a:pPr>
            <a:r>
              <a:rPr lang="hu-HU" smtClean="0">
                <a:ea typeface="Verdana" panose="020B0604030504040204" pitchFamily="34" charset="0"/>
              </a:rPr>
              <a:t>a </a:t>
            </a:r>
            <a:r>
              <a:rPr lang="hu-HU" b="1" smtClean="0">
                <a:ea typeface="Verdana" panose="020B0604030504040204" pitchFamily="34" charset="0"/>
              </a:rPr>
              <a:t>letöltendő betűtípust válasszuk ki </a:t>
            </a:r>
            <a:r>
              <a:rPr lang="hu-HU" smtClean="0">
                <a:ea typeface="Verdana" panose="020B0604030504040204" pitchFamily="34" charset="0"/>
              </a:rPr>
              <a:t>a </a:t>
            </a:r>
            <a:r>
              <a:rPr lang="hu-HU" smtClean="0">
                <a:ea typeface="Verdana" panose="020B0604030504040204" pitchFamily="34" charset="0"/>
                <a:hlinkClick r:id="rId2"/>
              </a:rPr>
              <a:t>http://google.com/webfonts</a:t>
            </a:r>
            <a:r>
              <a:rPr lang="hu-HU" smtClean="0">
                <a:ea typeface="Verdana" panose="020B0604030504040204" pitchFamily="34" charset="0"/>
              </a:rPr>
              <a:t> oldalról</a:t>
            </a:r>
            <a:br>
              <a:rPr lang="hu-HU" smtClean="0">
                <a:ea typeface="Verdana" panose="020B0604030504040204" pitchFamily="34" charset="0"/>
              </a:rPr>
            </a:br>
            <a:r>
              <a:rPr lang="hu-HU" sz="2600" i="1" smtClean="0">
                <a:ea typeface="Verdana" panose="020B0604030504040204" pitchFamily="34" charset="0"/>
              </a:rPr>
              <a:t>(ezt fogjuk letöltendő stíluslapként használni)</a:t>
            </a:r>
          </a:p>
          <a:p>
            <a:pPr>
              <a:spcBef>
                <a:spcPts val="0"/>
              </a:spcBef>
              <a:spcAft>
                <a:spcPts val="1200"/>
              </a:spcAft>
            </a:pPr>
            <a:r>
              <a:rPr lang="hu-HU" sz="2800" smtClean="0">
                <a:ea typeface="Verdana" panose="020B0604030504040204" pitchFamily="34" charset="0"/>
              </a:rPr>
              <a:t>a </a:t>
            </a:r>
            <a:r>
              <a:rPr lang="hu-HU" sz="2800" b="1" smtClean="0">
                <a:ea typeface="Verdana" panose="020B0604030504040204" pitchFamily="34" charset="0"/>
              </a:rPr>
              <a:t>HEAD-ben elhelyezzük a betűtípusra mutató linket</a:t>
            </a:r>
            <a:r>
              <a:rPr lang="hu-HU" sz="2800" smtClean="0">
                <a:ea typeface="Verdana" panose="020B0604030504040204" pitchFamily="34" charset="0"/>
              </a:rPr>
              <a:t>, mintha külső stíluslapot kapcsolnánk a HTML-oldalhoz</a:t>
            </a:r>
          </a:p>
          <a:p>
            <a:pPr marL="0" indent="0">
              <a:spcBef>
                <a:spcPts val="0"/>
              </a:spcBef>
              <a:spcAft>
                <a:spcPts val="1200"/>
              </a:spcAft>
              <a:buNone/>
            </a:pPr>
            <a:r>
              <a:rPr lang="hu-HU" sz="2600" b="1" smtClean="0">
                <a:solidFill>
                  <a:srgbClr val="FF0000"/>
                </a:solidFill>
                <a:latin typeface="Courier New" panose="02070309020205020404" pitchFamily="49" charset="0"/>
                <a:ea typeface="Verdana" panose="020B0604030504040204" pitchFamily="34" charset="0"/>
                <a:cs typeface="Courier New" panose="02070309020205020404" pitchFamily="49" charset="0"/>
              </a:rPr>
              <a:t>&lt;LINK rel="stylesheet" href="http://fonts.googleapis.com/css?family=Pacifico"&gt;</a:t>
            </a:r>
          </a:p>
        </p:txBody>
      </p:sp>
      <p:sp>
        <p:nvSpPr>
          <p:cNvPr id="3" name="Dia számának helye 2"/>
          <p:cNvSpPr>
            <a:spLocks noGrp="1"/>
          </p:cNvSpPr>
          <p:nvPr>
            <p:ph type="sldNum" sz="quarter" idx="12"/>
          </p:nvPr>
        </p:nvSpPr>
        <p:spPr>
          <a:xfrm>
            <a:off x="8666584" y="6492875"/>
            <a:ext cx="468000" cy="365125"/>
          </a:xfrm>
        </p:spPr>
        <p:txBody>
          <a:bodyPr/>
          <a:lstStyle/>
          <a:p>
            <a:fld id="{4DC61DD4-7DED-4AA4-9E5A-5F7D420479A6}" type="slidenum">
              <a:rPr lang="hu-HU" smtClean="0"/>
              <a:pPr/>
              <a:t>20</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3567150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I.8. Webről letölthető fontok</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spcBef>
                <a:spcPts val="0"/>
              </a:spcBef>
              <a:spcAft>
                <a:spcPts val="1200"/>
              </a:spcAft>
              <a:buNone/>
            </a:pPr>
            <a:r>
              <a:rPr lang="hu-HU" u="sng" smtClean="0">
                <a:ea typeface="Verdana" panose="020B0604030504040204" pitchFamily="34" charset="0"/>
              </a:rPr>
              <a:t>2. megoldás</a:t>
            </a:r>
            <a:r>
              <a:rPr lang="hu-HU" smtClean="0">
                <a:ea typeface="Verdana" panose="020B0604030504040204" pitchFamily="34" charset="0"/>
              </a:rPr>
              <a:t>:</a:t>
            </a:r>
            <a:br>
              <a:rPr lang="hu-HU" smtClean="0">
                <a:ea typeface="Verdana" panose="020B0604030504040204" pitchFamily="34" charset="0"/>
              </a:rPr>
            </a:br>
            <a:r>
              <a:rPr lang="hu-HU" sz="2600" i="1" smtClean="0">
                <a:ea typeface="Verdana" panose="020B0604030504040204" pitchFamily="34" charset="0"/>
              </a:rPr>
              <a:t>(a letölthető betűkészletekkel szembeni fontos követelmények: kis fájlméret, másolhatatlanság </a:t>
            </a:r>
            <a:r>
              <a:rPr lang="hu-HU" sz="2600" i="1" smtClean="0">
                <a:ea typeface="Verdana" panose="020B0604030504040204" pitchFamily="34" charset="0"/>
                <a:sym typeface="Wingdings" panose="05000000000000000000" pitchFamily="2" charset="2"/>
              </a:rPr>
              <a:t> korlátozottan használhatók a szerzői jogok miatt)</a:t>
            </a:r>
            <a:endParaRPr lang="hu-HU" sz="2600" i="1" smtClean="0">
              <a:ea typeface="Verdana" panose="020B0604030504040204" pitchFamily="34" charset="0"/>
            </a:endParaRPr>
          </a:p>
          <a:p>
            <a:pPr>
              <a:spcBef>
                <a:spcPts val="0"/>
              </a:spcBef>
              <a:spcAft>
                <a:spcPts val="1200"/>
              </a:spcAft>
            </a:pPr>
            <a:r>
              <a:rPr lang="hu-HU" sz="2800" smtClean="0">
                <a:ea typeface="Verdana" panose="020B0604030504040204" pitchFamily="34" charset="0"/>
              </a:rPr>
              <a:t>a CSS-kódban a </a:t>
            </a:r>
            <a:r>
              <a:rPr lang="hu-HU" sz="2800" b="1" smtClean="0">
                <a:ea typeface="Verdana" panose="020B0604030504040204" pitchFamily="34" charset="0"/>
              </a:rPr>
              <a:t>@font-face </a:t>
            </a:r>
            <a:r>
              <a:rPr lang="hu-HU" sz="2800" smtClean="0">
                <a:ea typeface="Verdana" panose="020B0604030504040204" pitchFamily="34" charset="0"/>
              </a:rPr>
              <a:t>szabállyal defi-niálható a letöltendő betűkészlet, amelynek tulajdonságaként a betűcsalád és annak forrása (a teljes URL) adandó meg</a:t>
            </a:r>
          </a:p>
          <a:p>
            <a:pPr marL="0" indent="0">
              <a:spcBef>
                <a:spcPts val="0"/>
              </a:spcBef>
              <a:spcAft>
                <a:spcPts val="1200"/>
              </a:spcAft>
              <a:buNone/>
            </a:pPr>
            <a:r>
              <a:rPr lang="hu-HU" sz="2600" b="1" smtClean="0">
                <a:solidFill>
                  <a:srgbClr val="FF0000"/>
                </a:solidFill>
                <a:latin typeface="Courier New" panose="02070309020205020404" pitchFamily="49" charset="0"/>
                <a:ea typeface="Verdana" panose="020B0604030504040204" pitchFamily="34" charset="0"/>
                <a:cs typeface="Courier New" panose="02070309020205020404" pitchFamily="49" charset="0"/>
              </a:rPr>
              <a:t>@font-face {</a:t>
            </a:r>
            <a:br>
              <a:rPr lang="hu-HU" sz="2600" b="1" smtClean="0">
                <a:solidFill>
                  <a:srgbClr val="FF000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FF0000"/>
                </a:solidFill>
                <a:latin typeface="Courier New" panose="02070309020205020404" pitchFamily="49" charset="0"/>
                <a:ea typeface="Verdana" panose="020B0604030504040204" pitchFamily="34" charset="0"/>
                <a:cs typeface="Courier New" panose="02070309020205020404" pitchFamily="49" charset="0"/>
              </a:rPr>
              <a:t> font-family: … ;</a:t>
            </a:r>
            <a:br>
              <a:rPr lang="hu-HU" sz="2600" b="1" smtClean="0">
                <a:solidFill>
                  <a:srgbClr val="FF000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FF0000"/>
                </a:solidFill>
                <a:latin typeface="Courier New" panose="02070309020205020404" pitchFamily="49" charset="0"/>
                <a:ea typeface="Verdana" panose="020B0604030504040204" pitchFamily="34" charset="0"/>
                <a:cs typeface="Courier New" panose="02070309020205020404" pitchFamily="49" charset="0"/>
              </a:rPr>
              <a:t> src: url(http://</a:t>
            </a:r>
            <a:r>
              <a:rPr lang="hu-HU" sz="2600" b="1">
                <a:solidFill>
                  <a:srgbClr val="FF0000"/>
                </a:solidFill>
                <a:latin typeface="Courier New" panose="02070309020205020404" pitchFamily="49" charset="0"/>
                <a:ea typeface="Verdana" panose="020B0604030504040204" pitchFamily="34" charset="0"/>
                <a:cs typeface="Courier New" panose="02070309020205020404" pitchFamily="49" charset="0"/>
              </a:rPr>
              <a:t> … </a:t>
            </a:r>
            <a:r>
              <a:rPr lang="hu-HU" sz="2600" b="1" smtClean="0">
                <a:solidFill>
                  <a:srgbClr val="FF0000"/>
                </a:solidFill>
                <a:latin typeface="Courier New" panose="02070309020205020404" pitchFamily="49" charset="0"/>
                <a:ea typeface="Verdana" panose="020B0604030504040204" pitchFamily="34" charset="0"/>
                <a:cs typeface="Courier New" panose="02070309020205020404" pitchFamily="49" charset="0"/>
              </a:rPr>
              <a:t>.com/fonts/fájl); }</a:t>
            </a:r>
          </a:p>
        </p:txBody>
      </p:sp>
      <p:sp>
        <p:nvSpPr>
          <p:cNvPr id="3" name="Dia számának helye 2"/>
          <p:cNvSpPr>
            <a:spLocks noGrp="1"/>
          </p:cNvSpPr>
          <p:nvPr>
            <p:ph type="sldNum" sz="quarter" idx="12"/>
          </p:nvPr>
        </p:nvSpPr>
        <p:spPr>
          <a:xfrm>
            <a:off x="8666584" y="6492875"/>
            <a:ext cx="468000" cy="365125"/>
          </a:xfrm>
        </p:spPr>
        <p:txBody>
          <a:bodyPr/>
          <a:lstStyle/>
          <a:p>
            <a:fld id="{4DC61DD4-7DED-4AA4-9E5A-5F7D420479A6}" type="slidenum">
              <a:rPr lang="hu-HU" smtClean="0"/>
              <a:pPr/>
              <a:t>21</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4275827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 Szövegtulajdonságok</a:t>
            </a:r>
            <a:endParaRPr lang="hu-HU" dirty="0"/>
          </a:p>
        </p:txBody>
      </p:sp>
      <p:sp>
        <p:nvSpPr>
          <p:cNvPr id="3" name="Tartalom helye 2"/>
          <p:cNvSpPr>
            <a:spLocks noGrp="1"/>
          </p:cNvSpPr>
          <p:nvPr>
            <p:ph sz="half" idx="1"/>
          </p:nvPr>
        </p:nvSpPr>
        <p:spPr>
          <a:xfrm>
            <a:off x="1340148" y="1556792"/>
            <a:ext cx="7624340" cy="1008112"/>
          </a:xfrm>
        </p:spPr>
        <p:txBody>
          <a:bodyPr>
            <a:noAutofit/>
          </a:bodyPr>
          <a:lstStyle/>
          <a:p>
            <a:pPr marL="88900" indent="0">
              <a:spcBef>
                <a:spcPts val="1200"/>
              </a:spcBef>
              <a:buNone/>
            </a:pPr>
            <a:r>
              <a:rPr lang="hu-HU" b="1" smtClean="0"/>
              <a:t>a blokkszintű szöveggel kapcsolatos fogalmak:</a:t>
            </a:r>
          </a:p>
        </p:txBody>
      </p:sp>
      <p:pic>
        <p:nvPicPr>
          <p:cNvPr id="5" name="Kép 4"/>
          <p:cNvPicPr>
            <a:picLocks noChangeAspect="1"/>
          </p:cNvPicPr>
          <p:nvPr/>
        </p:nvPicPr>
        <p:blipFill rotWithShape="1">
          <a:blip r:embed="rId2"/>
          <a:srcRect l="14730" t="40225" r="36308" b="14568"/>
          <a:stretch/>
        </p:blipFill>
        <p:spPr bwMode="auto">
          <a:xfrm>
            <a:off x="1403648" y="2490173"/>
            <a:ext cx="7498703" cy="3891155"/>
          </a:xfrm>
          <a:prstGeom prst="rect">
            <a:avLst/>
          </a:prstGeom>
          <a:ln>
            <a:noFill/>
          </a:ln>
          <a:extLst>
            <a:ext uri="{53640926-AAD7-44D8-BBD7-CCE9431645EC}">
              <a14:shadowObscured xmlns:a14="http://schemas.microsoft.com/office/drawing/2010/main"/>
            </a:ext>
          </a:extLst>
        </p:spPr>
      </p:pic>
      <p:sp>
        <p:nvSpPr>
          <p:cNvPr id="4" name="Dia számának helye 3"/>
          <p:cNvSpPr>
            <a:spLocks noGrp="1"/>
          </p:cNvSpPr>
          <p:nvPr>
            <p:ph type="sldNum" sz="quarter" idx="12"/>
          </p:nvPr>
        </p:nvSpPr>
        <p:spPr>
          <a:xfrm>
            <a:off x="8676000" y="6492875"/>
            <a:ext cx="468000" cy="365125"/>
          </a:xfrm>
          <a:prstGeom prst="rect">
            <a:avLst/>
          </a:prstGeom>
        </p:spPr>
        <p:txBody>
          <a:bodyPr/>
          <a:lstStyle/>
          <a:p>
            <a:fld id="{4DC61DD4-7DED-4AA4-9E5A-5F7D420479A6}" type="slidenum">
              <a:rPr lang="hu-HU" smtClean="0"/>
              <a:pPr/>
              <a:t>22</a:t>
            </a:fld>
            <a:endParaRPr lang="hu-HU" dirty="0"/>
          </a:p>
        </p:txBody>
      </p:sp>
    </p:spTree>
    <p:extLst>
      <p:ext uri="{BB962C8B-B14F-4D97-AF65-F5344CB8AC3E}">
        <p14:creationId xmlns:p14="http://schemas.microsoft.com/office/powerpoint/2010/main" val="1735996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 Szövegtulajdonságok</a:t>
            </a:r>
            <a:endParaRPr lang="hu-HU" dirty="0"/>
          </a:p>
        </p:txBody>
      </p:sp>
      <p:sp>
        <p:nvSpPr>
          <p:cNvPr id="3" name="Tartalom helye 2"/>
          <p:cNvSpPr>
            <a:spLocks noGrp="1"/>
          </p:cNvSpPr>
          <p:nvPr>
            <p:ph sz="half" idx="1"/>
          </p:nvPr>
        </p:nvSpPr>
        <p:spPr>
          <a:xfrm>
            <a:off x="1340148" y="1340768"/>
            <a:ext cx="7696348" cy="5400600"/>
          </a:xfrm>
        </p:spPr>
        <p:txBody>
          <a:bodyPr>
            <a:normAutofit lnSpcReduction="10000"/>
          </a:bodyPr>
          <a:lstStyle/>
          <a:p>
            <a:pPr marL="88900" indent="0">
              <a:spcBef>
                <a:spcPts val="0"/>
              </a:spcBef>
              <a:buNone/>
            </a:pPr>
            <a:r>
              <a:rPr lang="hu-HU" sz="3000" smtClean="0"/>
              <a:t>Most csak a vízszintes sorokból álló, egy-hasábos szövegek formázásáról lesz szó. </a:t>
            </a:r>
          </a:p>
          <a:p>
            <a:pPr indent="-254000">
              <a:spcBef>
                <a:spcPts val="600"/>
              </a:spcBef>
            </a:pPr>
            <a:r>
              <a:rPr lang="hu-HU" sz="2600" smtClean="0"/>
              <a:t>vízszintes igazítás: </a:t>
            </a:r>
            <a:r>
              <a:rPr lang="hu-HU" sz="2600" b="1" smtClean="0">
                <a:solidFill>
                  <a:srgbClr val="FF0000"/>
                </a:solidFill>
              </a:rPr>
              <a:t>text-align</a:t>
            </a:r>
          </a:p>
          <a:p>
            <a:pPr indent="-254000">
              <a:spcBef>
                <a:spcPts val="600"/>
              </a:spcBef>
            </a:pPr>
            <a:r>
              <a:rPr lang="hu-HU" sz="2600" smtClean="0"/>
              <a:t>függőleges igazítás: </a:t>
            </a:r>
            <a:r>
              <a:rPr lang="hu-HU" sz="2600" b="1" smtClean="0">
                <a:solidFill>
                  <a:srgbClr val="FF0000"/>
                </a:solidFill>
              </a:rPr>
              <a:t>vertical-align</a:t>
            </a:r>
          </a:p>
          <a:p>
            <a:pPr indent="-254000">
              <a:spcBef>
                <a:spcPts val="600"/>
              </a:spcBef>
            </a:pPr>
            <a:r>
              <a:rPr lang="hu-HU" sz="2600" smtClean="0"/>
              <a:t>az első sor behúzása: </a:t>
            </a:r>
            <a:r>
              <a:rPr lang="hu-HU" sz="2600" b="1" smtClean="0">
                <a:solidFill>
                  <a:srgbClr val="FF0000"/>
                </a:solidFill>
              </a:rPr>
              <a:t>text-indent</a:t>
            </a:r>
          </a:p>
          <a:p>
            <a:pPr indent="-254000">
              <a:spcBef>
                <a:spcPts val="600"/>
              </a:spcBef>
            </a:pPr>
            <a:r>
              <a:rPr lang="hu-HU" sz="2600" smtClean="0"/>
              <a:t>bal- és jobb behúzás:</a:t>
            </a:r>
            <a:r>
              <a:rPr lang="hu-HU" sz="2600" smtClean="0">
                <a:solidFill>
                  <a:srgbClr val="FF0000"/>
                </a:solidFill>
              </a:rPr>
              <a:t> </a:t>
            </a:r>
            <a:r>
              <a:rPr lang="hu-HU" sz="2600" b="1" smtClean="0">
                <a:solidFill>
                  <a:srgbClr val="FF0000"/>
                </a:solidFill>
              </a:rPr>
              <a:t>margin-left, -right</a:t>
            </a:r>
          </a:p>
          <a:p>
            <a:pPr indent="-254000">
              <a:spcBef>
                <a:spcPts val="600"/>
              </a:spcBef>
            </a:pPr>
            <a:r>
              <a:rPr lang="hu-HU" sz="2600" smtClean="0"/>
              <a:t>térközök: </a:t>
            </a:r>
            <a:r>
              <a:rPr lang="hu-HU" sz="2600" b="1" smtClean="0">
                <a:solidFill>
                  <a:srgbClr val="FF0000"/>
                </a:solidFill>
              </a:rPr>
              <a:t>margin-top, margin-bottom</a:t>
            </a:r>
          </a:p>
          <a:p>
            <a:pPr indent="-254000">
              <a:spcBef>
                <a:spcPts val="600"/>
              </a:spcBef>
            </a:pPr>
            <a:r>
              <a:rPr lang="hu-HU" sz="2600" smtClean="0"/>
              <a:t>sorköz: </a:t>
            </a:r>
            <a:r>
              <a:rPr lang="hu-HU" sz="2600" b="1" smtClean="0">
                <a:solidFill>
                  <a:srgbClr val="FF0000"/>
                </a:solidFill>
              </a:rPr>
              <a:t>line-height</a:t>
            </a:r>
          </a:p>
          <a:p>
            <a:pPr indent="-254000">
              <a:spcBef>
                <a:spcPts val="600"/>
              </a:spcBef>
            </a:pPr>
            <a:r>
              <a:rPr lang="hu-HU" sz="2600" smtClean="0"/>
              <a:t>szavak közötti távolság: </a:t>
            </a:r>
            <a:r>
              <a:rPr lang="hu-HU" sz="2600" b="1" smtClean="0">
                <a:solidFill>
                  <a:srgbClr val="FF0000"/>
                </a:solidFill>
              </a:rPr>
              <a:t>word-spacing</a:t>
            </a:r>
          </a:p>
          <a:p>
            <a:pPr indent="-254000">
              <a:spcBef>
                <a:spcPts val="600"/>
              </a:spcBef>
            </a:pPr>
            <a:r>
              <a:rPr lang="hu-HU" sz="2600" smtClean="0"/>
              <a:t>betűköz: </a:t>
            </a:r>
            <a:r>
              <a:rPr lang="hu-HU" sz="2600" b="1" smtClean="0">
                <a:solidFill>
                  <a:srgbClr val="FF0000"/>
                </a:solidFill>
              </a:rPr>
              <a:t>letter-spacing</a:t>
            </a:r>
          </a:p>
          <a:p>
            <a:pPr indent="-254000">
              <a:spcBef>
                <a:spcPts val="600"/>
              </a:spcBef>
            </a:pPr>
            <a:r>
              <a:rPr lang="hu-HU" sz="2600" smtClean="0"/>
              <a:t>vonalakkal díszítés: </a:t>
            </a:r>
            <a:r>
              <a:rPr lang="hu-HU" sz="2600" b="1" smtClean="0">
                <a:solidFill>
                  <a:srgbClr val="FF0000"/>
                </a:solidFill>
              </a:rPr>
              <a:t>text-decoration</a:t>
            </a:r>
          </a:p>
          <a:p>
            <a:pPr indent="-254000">
              <a:spcBef>
                <a:spcPts val="600"/>
              </a:spcBef>
            </a:pPr>
            <a:r>
              <a:rPr lang="hu-HU" sz="2600" smtClean="0"/>
              <a:t>kis-/nagybetűs átalakítás: </a:t>
            </a:r>
            <a:r>
              <a:rPr lang="hu-HU" sz="2600" b="1" smtClean="0">
                <a:solidFill>
                  <a:srgbClr val="FF0000"/>
                </a:solidFill>
              </a:rPr>
              <a:t>text-transform</a:t>
            </a:r>
          </a:p>
          <a:p>
            <a:pPr indent="-254000">
              <a:spcBef>
                <a:spcPts val="600"/>
              </a:spcBef>
            </a:pPr>
            <a:endParaRPr lang="hu-HU" sz="3000" smtClean="0"/>
          </a:p>
          <a:p>
            <a:pPr indent="-254000">
              <a:spcBef>
                <a:spcPts val="600"/>
              </a:spcBef>
            </a:pPr>
            <a:endParaRPr lang="hu-HU" sz="3000" smtClean="0"/>
          </a:p>
          <a:p>
            <a:pPr indent="-254000">
              <a:spcBef>
                <a:spcPts val="1200"/>
              </a:spcBef>
            </a:pPr>
            <a:endParaRPr lang="hu-HU" sz="3000" b="1" smtClean="0">
              <a:solidFill>
                <a:srgbClr val="FF0000"/>
              </a:solidFill>
            </a:endParaRPr>
          </a:p>
        </p:txBody>
      </p:sp>
      <p:sp>
        <p:nvSpPr>
          <p:cNvPr id="4" name="Dia számának helye 3"/>
          <p:cNvSpPr>
            <a:spLocks noGrp="1"/>
          </p:cNvSpPr>
          <p:nvPr>
            <p:ph type="sldNum" sz="quarter" idx="12"/>
          </p:nvPr>
        </p:nvSpPr>
        <p:spPr>
          <a:xfrm>
            <a:off x="8676000" y="6492875"/>
            <a:ext cx="468000" cy="365125"/>
          </a:xfrm>
          <a:prstGeom prst="rect">
            <a:avLst/>
          </a:prstGeom>
        </p:spPr>
        <p:txBody>
          <a:bodyPr/>
          <a:lstStyle/>
          <a:p>
            <a:fld id="{4DC61DD4-7DED-4AA4-9E5A-5F7D420479A6}" type="slidenum">
              <a:rPr lang="hu-HU" smtClean="0"/>
              <a:pPr/>
              <a:t>23</a:t>
            </a:fld>
            <a:endParaRPr lang="hu-HU" dirty="0"/>
          </a:p>
        </p:txBody>
      </p:sp>
    </p:spTree>
    <p:extLst>
      <p:ext uri="{BB962C8B-B14F-4D97-AF65-F5344CB8AC3E}">
        <p14:creationId xmlns:p14="http://schemas.microsoft.com/office/powerpoint/2010/main" val="140578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II.1. Vízszintes igazítás</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spcBef>
                <a:spcPts val="0"/>
              </a:spcBef>
              <a:spcAft>
                <a:spcPts val="1800"/>
              </a:spcAft>
              <a:buNone/>
              <a:tabLst>
                <a:tab pos="265113" algn="l"/>
              </a:tabLst>
            </a:pPr>
            <a:r>
              <a:rPr lang="hu-HU" b="1" smtClean="0">
                <a:solidFill>
                  <a:srgbClr val="FF0000"/>
                </a:solidFill>
                <a:latin typeface="Courier New" panose="02070309020205020404" pitchFamily="49" charset="0"/>
                <a:cs typeface="Courier New" panose="02070309020205020404" pitchFamily="49" charset="0"/>
              </a:rPr>
              <a:t>kijelölő</a:t>
            </a:r>
            <a:br>
              <a:rPr lang="hu-HU" b="1" smtClean="0">
                <a:solidFill>
                  <a:srgbClr val="FF0000"/>
                </a:solidFill>
                <a:latin typeface="Courier New" panose="02070309020205020404" pitchFamily="49" charset="0"/>
                <a:cs typeface="Courier New" panose="02070309020205020404" pitchFamily="49" charset="0"/>
              </a:rPr>
            </a:br>
            <a:r>
              <a:rPr lang="hu-HU" b="1" smtClean="0">
                <a:solidFill>
                  <a:srgbClr val="FF0000"/>
                </a:solidFill>
                <a:latin typeface="Courier New" panose="02070309020205020404" pitchFamily="49" charset="0"/>
                <a:cs typeface="Courier New" panose="02070309020205020404" pitchFamily="49" charset="0"/>
              </a:rPr>
              <a:t>{ text-align: …; }</a:t>
            </a:r>
          </a:p>
          <a:p>
            <a:pPr marL="0" indent="0">
              <a:spcBef>
                <a:spcPts val="0"/>
              </a:spcBef>
              <a:buNone/>
            </a:pPr>
            <a:r>
              <a:rPr lang="hu-HU" sz="2800" smtClean="0">
                <a:ea typeface="Verdana" panose="020B0604030504040204" pitchFamily="34" charset="0"/>
              </a:rPr>
              <a:t>egy szövegblokk adott</a:t>
            </a:r>
            <a:br>
              <a:rPr lang="hu-HU" sz="2800" smtClean="0">
                <a:ea typeface="Verdana" panose="020B0604030504040204" pitchFamily="34" charset="0"/>
              </a:rPr>
            </a:br>
            <a:r>
              <a:rPr lang="hu-HU" sz="2800" smtClean="0">
                <a:ea typeface="Verdana" panose="020B0604030504040204" pitchFamily="34" charset="0"/>
              </a:rPr>
              <a:t>sordobozában lévő</a:t>
            </a:r>
            <a:br>
              <a:rPr lang="hu-HU" sz="2800" smtClean="0">
                <a:ea typeface="Verdana" panose="020B0604030504040204" pitchFamily="34" charset="0"/>
              </a:rPr>
            </a:br>
            <a:r>
              <a:rPr lang="hu-HU" sz="2800" b="1" smtClean="0">
                <a:ea typeface="Verdana" panose="020B0604030504040204" pitchFamily="34" charset="0"/>
              </a:rPr>
              <a:t>sorközi dobozok</a:t>
            </a:r>
            <a:br>
              <a:rPr lang="hu-HU" sz="2800" b="1" smtClean="0">
                <a:ea typeface="Verdana" panose="020B0604030504040204" pitchFamily="34" charset="0"/>
              </a:rPr>
            </a:br>
            <a:r>
              <a:rPr lang="hu-HU" sz="2800" b="1" smtClean="0">
                <a:ea typeface="Verdana" panose="020B0604030504040204" pitchFamily="34" charset="0"/>
              </a:rPr>
              <a:t>helyzetét adja meg</a:t>
            </a:r>
            <a:r>
              <a:rPr lang="hu-HU" sz="2800" smtClean="0">
                <a:ea typeface="Verdana" panose="020B0604030504040204" pitchFamily="34" charset="0"/>
              </a:rPr>
              <a:t/>
            </a:r>
            <a:br>
              <a:rPr lang="hu-HU" sz="2800" smtClean="0">
                <a:ea typeface="Verdana" panose="020B0604030504040204" pitchFamily="34" charset="0"/>
              </a:rPr>
            </a:br>
            <a:r>
              <a:rPr lang="hu-HU" sz="2400" i="1" smtClean="0">
                <a:ea typeface="Verdana" panose="020B0604030504040204" pitchFamily="34" charset="0"/>
              </a:rPr>
              <a:t>(azaz az egyes sordobozok-</a:t>
            </a:r>
            <a:br>
              <a:rPr lang="hu-HU" sz="2400" i="1" smtClean="0">
                <a:ea typeface="Verdana" panose="020B0604030504040204" pitchFamily="34" charset="0"/>
              </a:rPr>
            </a:br>
            <a:r>
              <a:rPr lang="hu-HU" sz="2400" i="1" smtClean="0">
                <a:ea typeface="Verdana" panose="020B0604030504040204" pitchFamily="34" charset="0"/>
              </a:rPr>
              <a:t>ban a sorközi dobozok</a:t>
            </a:r>
            <a:br>
              <a:rPr lang="hu-HU" sz="2400" i="1" smtClean="0">
                <a:ea typeface="Verdana" panose="020B0604030504040204" pitchFamily="34" charset="0"/>
              </a:rPr>
            </a:br>
            <a:r>
              <a:rPr lang="hu-HU" sz="2400" i="1" smtClean="0">
                <a:ea typeface="Verdana" panose="020B0604030504040204" pitchFamily="34" charset="0"/>
              </a:rPr>
              <a:t>hogyan helyezkednek el</a:t>
            </a:r>
            <a:br>
              <a:rPr lang="hu-HU" sz="2400" i="1" smtClean="0">
                <a:ea typeface="Verdana" panose="020B0604030504040204" pitchFamily="34" charset="0"/>
              </a:rPr>
            </a:br>
            <a:r>
              <a:rPr lang="hu-HU" sz="2400" i="1" smtClean="0">
                <a:ea typeface="Verdana" panose="020B0604030504040204" pitchFamily="34" charset="0"/>
              </a:rPr>
              <a:t>a sordoboz bal és jobb</a:t>
            </a:r>
            <a:br>
              <a:rPr lang="hu-HU" sz="2400" i="1" smtClean="0">
                <a:ea typeface="Verdana" panose="020B0604030504040204" pitchFamily="34" charset="0"/>
              </a:rPr>
            </a:br>
            <a:r>
              <a:rPr lang="hu-HU" sz="2400" i="1" smtClean="0">
                <a:ea typeface="Verdana" panose="020B0604030504040204" pitchFamily="34" charset="0"/>
              </a:rPr>
              <a:t>széléhez képest)</a:t>
            </a:r>
            <a:endParaRPr lang="hu-HU" sz="2400" i="1">
              <a:ea typeface="Verdana" panose="020B0604030504040204" pitchFamily="34" charset="0"/>
            </a:endParaRPr>
          </a:p>
        </p:txBody>
      </p:sp>
      <p:pic>
        <p:nvPicPr>
          <p:cNvPr id="8" name="Picture 6" descr="igazítások min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07682" y="1405271"/>
            <a:ext cx="2991017" cy="497605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Dia számának helye 2"/>
          <p:cNvSpPr>
            <a:spLocks noGrp="1"/>
          </p:cNvSpPr>
          <p:nvPr>
            <p:ph type="sldNum" sz="quarter" idx="12"/>
          </p:nvPr>
        </p:nvSpPr>
        <p:spPr/>
        <p:txBody>
          <a:bodyPr/>
          <a:lstStyle/>
          <a:p>
            <a:fld id="{4DC61DD4-7DED-4AA4-9E5A-5F7D420479A6}" type="slidenum">
              <a:rPr lang="hu-HU" smtClean="0"/>
              <a:pPr/>
              <a:t>24</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4144752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II.1. Vízszintes igazítás (folyt)</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lgn="ctr">
              <a:spcBef>
                <a:spcPts val="1800"/>
              </a:spcBef>
              <a:spcAft>
                <a:spcPts val="1800"/>
              </a:spcAft>
              <a:buNone/>
            </a:pPr>
            <a: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.kozep { text-align: center; }</a:t>
            </a:r>
          </a:p>
          <a:p>
            <a:pPr marL="0" indent="0">
              <a:spcBef>
                <a:spcPts val="0"/>
              </a:spcBef>
              <a:spcAft>
                <a:spcPts val="1800"/>
              </a:spcAft>
              <a:buNone/>
            </a:pPr>
            <a:r>
              <a:rPr lang="hu-HU" sz="2800" u="sng" smtClean="0">
                <a:ea typeface="Verdana" panose="020B0604030504040204" pitchFamily="34" charset="0"/>
              </a:rPr>
              <a:t>Lehetséges értékei</a:t>
            </a:r>
            <a:r>
              <a:rPr lang="hu-HU" sz="2800" smtClean="0">
                <a:ea typeface="Verdana" panose="020B0604030504040204" pitchFamily="34" charset="0"/>
              </a:rPr>
              <a:t>: </a:t>
            </a:r>
            <a:r>
              <a:rPr lang="hu-HU" sz="2800" b="1" i="1" smtClean="0">
                <a:ea typeface="Verdana" panose="020B0604030504040204" pitchFamily="34" charset="0"/>
              </a:rPr>
              <a:t>left</a:t>
            </a:r>
            <a:r>
              <a:rPr lang="hu-HU" sz="2800" smtClean="0">
                <a:ea typeface="Verdana" panose="020B0604030504040204" pitchFamily="34" charset="0"/>
              </a:rPr>
              <a:t>, </a:t>
            </a:r>
            <a:r>
              <a:rPr lang="hu-HU" sz="2800" b="1" i="1" smtClean="0">
                <a:ea typeface="Verdana" panose="020B0604030504040204" pitchFamily="34" charset="0"/>
              </a:rPr>
              <a:t>right</a:t>
            </a:r>
            <a:r>
              <a:rPr lang="hu-HU" sz="2800" smtClean="0">
                <a:ea typeface="Verdana" panose="020B0604030504040204" pitchFamily="34" charset="0"/>
              </a:rPr>
              <a:t>, </a:t>
            </a:r>
            <a:r>
              <a:rPr lang="hu-HU" sz="2800" b="1" i="1" smtClean="0">
                <a:ea typeface="Verdana" panose="020B0604030504040204" pitchFamily="34" charset="0"/>
              </a:rPr>
              <a:t>center</a:t>
            </a:r>
            <a:r>
              <a:rPr lang="hu-HU" sz="2800" smtClean="0">
                <a:ea typeface="Verdana" panose="020B0604030504040204" pitchFamily="34" charset="0"/>
              </a:rPr>
              <a:t>, </a:t>
            </a:r>
            <a:r>
              <a:rPr lang="hu-HU" sz="2800" b="1" i="1" smtClean="0">
                <a:ea typeface="Verdana" panose="020B0604030504040204" pitchFamily="34" charset="0"/>
              </a:rPr>
              <a:t>justify</a:t>
            </a:r>
            <a:br>
              <a:rPr lang="hu-HU" sz="2800" b="1" i="1" smtClean="0">
                <a:ea typeface="Verdana" panose="020B0604030504040204" pitchFamily="34" charset="0"/>
              </a:rPr>
            </a:br>
            <a:r>
              <a:rPr lang="hu-HU" sz="2400" i="1" smtClean="0">
                <a:ea typeface="Verdana" panose="020B0604030504040204" pitchFamily="34" charset="0"/>
              </a:rPr>
              <a:t>(justify = sorkizárt, ekkor magukat a sorközi dobozokat is módosítja a formázást)</a:t>
            </a:r>
          </a:p>
          <a:p>
            <a:pPr marL="0" indent="0">
              <a:spcBef>
                <a:spcPts val="0"/>
              </a:spcBef>
              <a:spcAft>
                <a:spcPts val="1800"/>
              </a:spcAft>
              <a:buNone/>
            </a:pPr>
            <a:r>
              <a:rPr lang="hu-HU" sz="2800" smtClean="0">
                <a:ea typeface="Verdana" panose="020B0604030504040204" pitchFamily="34" charset="0"/>
              </a:rPr>
              <a:t>A </a:t>
            </a:r>
            <a:r>
              <a:rPr lang="hu-HU" sz="2800" b="1" smtClean="0">
                <a:ea typeface="Verdana" panose="020B0604030504040204" pitchFamily="34" charset="0"/>
              </a:rPr>
              <a:t>sorkizárt</a:t>
            </a:r>
            <a:r>
              <a:rPr lang="hu-HU" sz="2800" smtClean="0">
                <a:ea typeface="Verdana" panose="020B0604030504040204" pitchFamily="34" charset="0"/>
              </a:rPr>
              <a:t> igazítás esetén arra is van beállítás, hogy a szövegblokk utolsó, nem teljes sorának igazítását meghatározzuk:</a:t>
            </a:r>
          </a:p>
          <a:p>
            <a:pPr marL="0" indent="0" algn="ctr">
              <a:spcBef>
                <a:spcPts val="0"/>
              </a:spcBef>
              <a:spcAft>
                <a:spcPts val="1800"/>
              </a:spcAft>
              <a:buNone/>
            </a:pPr>
            <a:r>
              <a:rPr lang="hu-HU" sz="2800" b="1" smtClean="0">
                <a:solidFill>
                  <a:srgbClr val="FF0000"/>
                </a:solidFill>
                <a:latin typeface="Courier New" panose="02070309020205020404" pitchFamily="49" charset="0"/>
                <a:ea typeface="Verdana" panose="020B0604030504040204" pitchFamily="34" charset="0"/>
                <a:cs typeface="Courier New" panose="02070309020205020404" pitchFamily="49" charset="0"/>
              </a:rPr>
              <a:t>.bekezdesek { text-align-last: …; }</a:t>
            </a:r>
          </a:p>
          <a:p>
            <a:pPr marL="0" indent="0">
              <a:spcBef>
                <a:spcPts val="0"/>
              </a:spcBef>
              <a:buNone/>
            </a:pPr>
            <a:r>
              <a:rPr lang="hu-HU" sz="2800" u="sng" smtClean="0">
                <a:ea typeface="Verdana" panose="020B0604030504040204" pitchFamily="34" charset="0"/>
              </a:rPr>
              <a:t>Lehetséges értékei</a:t>
            </a:r>
            <a:r>
              <a:rPr lang="hu-HU" sz="2800" smtClean="0">
                <a:ea typeface="Verdana" panose="020B0604030504040204" pitchFamily="34" charset="0"/>
              </a:rPr>
              <a:t>: </a:t>
            </a:r>
            <a:r>
              <a:rPr lang="hu-HU" sz="2800" b="1" i="1">
                <a:ea typeface="Verdana" panose="020B0604030504040204" pitchFamily="34" charset="0"/>
              </a:rPr>
              <a:t>left</a:t>
            </a:r>
            <a:r>
              <a:rPr lang="hu-HU" sz="2800">
                <a:ea typeface="Verdana" panose="020B0604030504040204" pitchFamily="34" charset="0"/>
              </a:rPr>
              <a:t>, </a:t>
            </a:r>
            <a:r>
              <a:rPr lang="hu-HU" sz="2800" b="1" i="1">
                <a:ea typeface="Verdana" panose="020B0604030504040204" pitchFamily="34" charset="0"/>
              </a:rPr>
              <a:t>right</a:t>
            </a:r>
            <a:r>
              <a:rPr lang="hu-HU" sz="2800">
                <a:ea typeface="Verdana" panose="020B0604030504040204" pitchFamily="34" charset="0"/>
              </a:rPr>
              <a:t>, </a:t>
            </a:r>
            <a:r>
              <a:rPr lang="hu-HU" sz="2800" b="1" i="1" smtClean="0">
                <a:ea typeface="Verdana" panose="020B0604030504040204" pitchFamily="34" charset="0"/>
              </a:rPr>
              <a:t>center</a:t>
            </a:r>
            <a:br>
              <a:rPr lang="hu-HU" sz="2800" b="1" i="1" smtClean="0">
                <a:ea typeface="Verdana" panose="020B0604030504040204" pitchFamily="34" charset="0"/>
              </a:rPr>
            </a:br>
            <a:r>
              <a:rPr lang="hu-HU" sz="2400" i="1" smtClean="0">
                <a:ea typeface="Verdana" panose="020B0604030504040204" pitchFamily="34" charset="0"/>
              </a:rPr>
              <a:t>(csak IE és a MF értelmezi, a többi mindig balra igazít)</a:t>
            </a:r>
            <a:endParaRPr lang="hu-HU" sz="2800" smtClean="0">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25</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2720061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II.2. Függőleges igazítás</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spcBef>
                <a:spcPts val="0"/>
              </a:spcBef>
              <a:spcAft>
                <a:spcPts val="1800"/>
              </a:spcAft>
              <a:buNone/>
              <a:tabLst>
                <a:tab pos="265113" algn="l"/>
              </a:tabLst>
            </a:pPr>
            <a:r>
              <a:rPr lang="hu-HU" b="1" smtClean="0">
                <a:solidFill>
                  <a:srgbClr val="FF0000"/>
                </a:solidFill>
                <a:latin typeface="Courier New" panose="02070309020205020404" pitchFamily="49" charset="0"/>
                <a:cs typeface="Courier New" panose="02070309020205020404" pitchFamily="49" charset="0"/>
              </a:rPr>
              <a:t>kijelölő { vertical-align: …; }</a:t>
            </a:r>
          </a:p>
          <a:p>
            <a:pPr marL="0" indent="0">
              <a:spcBef>
                <a:spcPts val="0"/>
              </a:spcBef>
              <a:buNone/>
            </a:pPr>
            <a:r>
              <a:rPr lang="hu-HU" sz="2800" smtClean="0">
                <a:ea typeface="Verdana" panose="020B0604030504040204" pitchFamily="34" charset="0"/>
              </a:rPr>
              <a:t>ez a tulajdonság a </a:t>
            </a:r>
            <a:r>
              <a:rPr lang="hu-HU" sz="2800" b="1" smtClean="0">
                <a:ea typeface="Verdana" panose="020B0604030504040204" pitchFamily="34" charset="0"/>
              </a:rPr>
              <a:t>soron</a:t>
            </a:r>
            <a:br>
              <a:rPr lang="hu-HU" sz="2800" b="1" smtClean="0">
                <a:ea typeface="Verdana" panose="020B0604030504040204" pitchFamily="34" charset="0"/>
              </a:rPr>
            </a:br>
            <a:r>
              <a:rPr lang="hu-HU" sz="2800" b="1" smtClean="0">
                <a:ea typeface="Verdana" panose="020B0604030504040204" pitchFamily="34" charset="0"/>
              </a:rPr>
              <a:t>belüli</a:t>
            </a:r>
            <a:r>
              <a:rPr lang="hu-HU" sz="2800" smtClean="0">
                <a:ea typeface="Verdana" panose="020B0604030504040204" pitchFamily="34" charset="0"/>
              </a:rPr>
              <a:t> (azaz a sorközi</a:t>
            </a:r>
            <a:br>
              <a:rPr lang="hu-HU" sz="2800" smtClean="0">
                <a:ea typeface="Verdana" panose="020B0604030504040204" pitchFamily="34" charset="0"/>
              </a:rPr>
            </a:br>
            <a:r>
              <a:rPr lang="hu-HU" sz="2800" smtClean="0">
                <a:ea typeface="Verdana" panose="020B0604030504040204" pitchFamily="34" charset="0"/>
              </a:rPr>
              <a:t>dobozoknak a sordobozon</a:t>
            </a:r>
            <a:br>
              <a:rPr lang="hu-HU" sz="2800" smtClean="0">
                <a:ea typeface="Verdana" panose="020B0604030504040204" pitchFamily="34" charset="0"/>
              </a:rPr>
            </a:br>
            <a:r>
              <a:rPr lang="hu-HU" sz="2800" smtClean="0">
                <a:ea typeface="Verdana" panose="020B0604030504040204" pitchFamily="34" charset="0"/>
              </a:rPr>
              <a:t>belüli) </a:t>
            </a:r>
            <a:r>
              <a:rPr lang="hu-HU" sz="2800" b="1" smtClean="0">
                <a:ea typeface="Verdana" panose="020B0604030504040204" pitchFamily="34" charset="0"/>
              </a:rPr>
              <a:t>függőleges irányú</a:t>
            </a:r>
            <a:br>
              <a:rPr lang="hu-HU" sz="2800" b="1" smtClean="0">
                <a:ea typeface="Verdana" panose="020B0604030504040204" pitchFamily="34" charset="0"/>
              </a:rPr>
            </a:br>
            <a:r>
              <a:rPr lang="hu-HU" sz="2800" b="1" smtClean="0">
                <a:ea typeface="Verdana" panose="020B0604030504040204" pitchFamily="34" charset="0"/>
              </a:rPr>
              <a:t>elhelyezkedését </a:t>
            </a:r>
            <a:r>
              <a:rPr lang="hu-HU" sz="2800" smtClean="0">
                <a:ea typeface="Verdana" panose="020B0604030504040204" pitchFamily="34" charset="0"/>
              </a:rPr>
              <a:t>definiálja</a:t>
            </a:r>
          </a:p>
          <a:p>
            <a:pPr>
              <a:spcBef>
                <a:spcPts val="300"/>
              </a:spcBef>
            </a:pPr>
            <a:r>
              <a:rPr lang="hu-HU" sz="2800" b="1" i="1" smtClean="0">
                <a:ea typeface="Verdana" panose="020B0604030504040204" pitchFamily="34" charset="0"/>
              </a:rPr>
              <a:t>top </a:t>
            </a:r>
            <a:r>
              <a:rPr lang="hu-HU" sz="2800" smtClean="0">
                <a:ea typeface="Verdana" panose="020B0604030504040204" pitchFamily="34" charset="0"/>
              </a:rPr>
              <a:t>(fent)</a:t>
            </a:r>
          </a:p>
          <a:p>
            <a:pPr>
              <a:spcBef>
                <a:spcPts val="300"/>
              </a:spcBef>
            </a:pPr>
            <a:r>
              <a:rPr lang="hu-HU" sz="2800" b="1" i="1" smtClean="0">
                <a:ea typeface="Verdana" panose="020B0604030504040204" pitchFamily="34" charset="0"/>
              </a:rPr>
              <a:t>bottom</a:t>
            </a:r>
            <a:r>
              <a:rPr lang="hu-HU" sz="2800" smtClean="0">
                <a:ea typeface="Verdana" panose="020B0604030504040204" pitchFamily="34" charset="0"/>
              </a:rPr>
              <a:t> (lent)</a:t>
            </a:r>
          </a:p>
          <a:p>
            <a:pPr>
              <a:spcBef>
                <a:spcPts val="300"/>
              </a:spcBef>
            </a:pPr>
            <a:r>
              <a:rPr lang="hu-HU" sz="2800" b="1" i="1" smtClean="0">
                <a:ea typeface="Verdana" panose="020B0604030504040204" pitchFamily="34" charset="0"/>
              </a:rPr>
              <a:t>middle</a:t>
            </a:r>
            <a:r>
              <a:rPr lang="hu-HU" sz="2800" smtClean="0">
                <a:ea typeface="Verdana" panose="020B0604030504040204" pitchFamily="34" charset="0"/>
              </a:rPr>
              <a:t> (középen)</a:t>
            </a:r>
          </a:p>
          <a:p>
            <a:pPr>
              <a:spcBef>
                <a:spcPts val="300"/>
              </a:spcBef>
            </a:pPr>
            <a:r>
              <a:rPr lang="hu-HU" sz="2800" b="1" i="1">
                <a:ea typeface="Verdana" panose="020B0604030504040204" pitchFamily="34" charset="0"/>
              </a:rPr>
              <a:t>super</a:t>
            </a:r>
            <a:r>
              <a:rPr lang="hu-HU" sz="2800">
                <a:ea typeface="Verdana" panose="020B0604030504040204" pitchFamily="34" charset="0"/>
              </a:rPr>
              <a:t> (felső index)</a:t>
            </a:r>
          </a:p>
          <a:p>
            <a:pPr>
              <a:spcBef>
                <a:spcPts val="300"/>
              </a:spcBef>
            </a:pPr>
            <a:r>
              <a:rPr lang="hu-HU" sz="2800" b="1" i="1">
                <a:ea typeface="Verdana" panose="020B0604030504040204" pitchFamily="34" charset="0"/>
              </a:rPr>
              <a:t>sub</a:t>
            </a:r>
            <a:r>
              <a:rPr lang="hu-HU" sz="2800">
                <a:ea typeface="Verdana" panose="020B0604030504040204" pitchFamily="34" charset="0"/>
              </a:rPr>
              <a:t> (alsó index</a:t>
            </a:r>
            <a:r>
              <a:rPr lang="hu-HU" sz="2800" smtClean="0">
                <a:ea typeface="Verdana" panose="020B0604030504040204" pitchFamily="34" charset="0"/>
              </a:rPr>
              <a:t>)</a:t>
            </a:r>
          </a:p>
        </p:txBody>
      </p:sp>
      <p:pic>
        <p:nvPicPr>
          <p:cNvPr id="12" name="Kép 11"/>
          <p:cNvPicPr>
            <a:picLocks noChangeAspect="1"/>
          </p:cNvPicPr>
          <p:nvPr/>
        </p:nvPicPr>
        <p:blipFill rotWithShape="1">
          <a:blip r:embed="rId2"/>
          <a:srcRect l="50519" t="32660" r="26349" b="5527"/>
          <a:stretch/>
        </p:blipFill>
        <p:spPr bwMode="auto">
          <a:xfrm>
            <a:off x="5868144" y="2095308"/>
            <a:ext cx="3060422" cy="4597926"/>
          </a:xfrm>
          <a:prstGeom prst="rect">
            <a:avLst/>
          </a:prstGeom>
          <a:ln w="3175">
            <a:solidFill>
              <a:schemeClr val="tx1"/>
            </a:solidFill>
          </a:ln>
          <a:extLst>
            <a:ext uri="{53640926-AAD7-44D8-BBD7-CCE9431645EC}">
              <a14:shadowObscured xmlns:a14="http://schemas.microsoft.com/office/drawing/2010/main"/>
            </a:ext>
          </a:extLst>
        </p:spPr>
      </p:pic>
      <p:sp>
        <p:nvSpPr>
          <p:cNvPr id="3" name="Dia számának helye 2"/>
          <p:cNvSpPr>
            <a:spLocks noGrp="1"/>
          </p:cNvSpPr>
          <p:nvPr>
            <p:ph type="sldNum" sz="quarter" idx="12"/>
          </p:nvPr>
        </p:nvSpPr>
        <p:spPr/>
        <p:txBody>
          <a:bodyPr/>
          <a:lstStyle/>
          <a:p>
            <a:fld id="{4DC61DD4-7DED-4AA4-9E5A-5F7D420479A6}" type="slidenum">
              <a:rPr lang="hu-HU" smtClean="0"/>
              <a:pPr/>
              <a:t>26</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133385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II.2. Függőleges igazítás (folyt)</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a:spcBef>
                <a:spcPts val="0"/>
              </a:spcBef>
            </a:pPr>
            <a:r>
              <a:rPr lang="hu-HU" sz="2800" b="1" i="1" smtClean="0">
                <a:ea typeface="Verdana" panose="020B0604030504040204" pitchFamily="34" charset="0"/>
              </a:rPr>
              <a:t>text-top</a:t>
            </a:r>
            <a:br>
              <a:rPr lang="hu-HU" sz="2800" b="1" i="1" smtClean="0">
                <a:ea typeface="Verdana" panose="020B0604030504040204" pitchFamily="34" charset="0"/>
              </a:rPr>
            </a:br>
            <a:r>
              <a:rPr lang="hu-HU" sz="2800" smtClean="0">
                <a:ea typeface="Verdana" panose="020B0604030504040204" pitchFamily="34" charset="0"/>
              </a:rPr>
              <a:t>(szöveg tetején)</a:t>
            </a:r>
          </a:p>
          <a:p>
            <a:pPr>
              <a:spcBef>
                <a:spcPts val="600"/>
              </a:spcBef>
            </a:pPr>
            <a:r>
              <a:rPr lang="hu-HU" sz="2800" b="1" i="1" smtClean="0">
                <a:ea typeface="Verdana" panose="020B0604030504040204" pitchFamily="34" charset="0"/>
              </a:rPr>
              <a:t>text-bottom</a:t>
            </a:r>
            <a:br>
              <a:rPr lang="hu-HU" sz="2800" b="1" i="1" smtClean="0">
                <a:ea typeface="Verdana" panose="020B0604030504040204" pitchFamily="34" charset="0"/>
              </a:rPr>
            </a:br>
            <a:r>
              <a:rPr lang="hu-HU" sz="2800" smtClean="0">
                <a:ea typeface="Verdana" panose="020B0604030504040204" pitchFamily="34" charset="0"/>
              </a:rPr>
              <a:t>(szöveg alján)</a:t>
            </a:r>
          </a:p>
          <a:p>
            <a:pPr>
              <a:spcBef>
                <a:spcPts val="600"/>
              </a:spcBef>
            </a:pPr>
            <a:r>
              <a:rPr lang="hu-HU" sz="2800" b="1" i="1" smtClean="0">
                <a:ea typeface="Verdana" panose="020B0604030504040204" pitchFamily="34" charset="0"/>
              </a:rPr>
              <a:t>central</a:t>
            </a:r>
            <a:br>
              <a:rPr lang="hu-HU" sz="2800" b="1" i="1" smtClean="0">
                <a:ea typeface="Verdana" panose="020B0604030504040204" pitchFamily="34" charset="0"/>
              </a:rPr>
            </a:br>
            <a:r>
              <a:rPr lang="hu-HU" sz="2800" smtClean="0">
                <a:ea typeface="Verdana" panose="020B0604030504040204" pitchFamily="34" charset="0"/>
              </a:rPr>
              <a:t>(középen)</a:t>
            </a:r>
          </a:p>
          <a:p>
            <a:pPr>
              <a:spcBef>
                <a:spcPts val="600"/>
              </a:spcBef>
            </a:pPr>
            <a:r>
              <a:rPr lang="hu-HU" sz="2800" b="1" i="1" smtClean="0">
                <a:ea typeface="Verdana" panose="020B0604030504040204" pitchFamily="34" charset="0"/>
              </a:rPr>
              <a:t>baseline</a:t>
            </a:r>
            <a:br>
              <a:rPr lang="hu-HU" sz="2800" b="1" i="1" smtClean="0">
                <a:ea typeface="Verdana" panose="020B0604030504040204" pitchFamily="34" charset="0"/>
              </a:rPr>
            </a:br>
            <a:r>
              <a:rPr lang="hu-HU" sz="2800" smtClean="0">
                <a:ea typeface="Verdana" panose="020B0604030504040204" pitchFamily="34" charset="0"/>
              </a:rPr>
              <a:t>(betűvonalhoz)</a:t>
            </a:r>
          </a:p>
          <a:p>
            <a:pPr marL="0" indent="0">
              <a:spcBef>
                <a:spcPts val="1200"/>
              </a:spcBef>
              <a:buNone/>
            </a:pPr>
            <a:r>
              <a:rPr lang="hu-HU" sz="2800" u="sng" smtClean="0">
                <a:ea typeface="Verdana" panose="020B0604030504040204" pitchFamily="34" charset="0"/>
              </a:rPr>
              <a:t>Felhasználási területe</a:t>
            </a:r>
            <a:r>
              <a:rPr lang="hu-HU" sz="2800" smtClean="0">
                <a:ea typeface="Verdana" panose="020B0604030504040204" pitchFamily="34" charset="0"/>
              </a:rPr>
              <a:t>:</a:t>
            </a:r>
            <a:br>
              <a:rPr lang="hu-HU" sz="2800" smtClean="0">
                <a:ea typeface="Verdana" panose="020B0604030504040204" pitchFamily="34" charset="0"/>
              </a:rPr>
            </a:br>
            <a:r>
              <a:rPr lang="hu-HU" sz="2800" smtClean="0">
                <a:ea typeface="Verdana" panose="020B0604030504040204" pitchFamily="34" charset="0"/>
              </a:rPr>
              <a:t>szöveg és kép, beviteli mező, … egymáshoz történő igazítására alkalmazzuk</a:t>
            </a:r>
            <a:endParaRPr lang="hu-HU" sz="2800">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27</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9" name="Kép 8"/>
          <p:cNvPicPr>
            <a:picLocks noChangeAspect="1"/>
          </p:cNvPicPr>
          <p:nvPr/>
        </p:nvPicPr>
        <p:blipFill rotWithShape="1">
          <a:blip r:embed="rId2"/>
          <a:srcRect l="50623" t="32660" r="23755" b="16598"/>
          <a:stretch/>
        </p:blipFill>
        <p:spPr bwMode="auto">
          <a:xfrm>
            <a:off x="5565609" y="1556792"/>
            <a:ext cx="3362451" cy="3744416"/>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747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II.3. Első sor behúzása</a:t>
            </a:r>
            <a:endParaRPr lang="hu-HU" dirty="0"/>
          </a:p>
        </p:txBody>
      </p:sp>
      <p:sp>
        <p:nvSpPr>
          <p:cNvPr id="4" name="Tartalom helye 3"/>
          <p:cNvSpPr>
            <a:spLocks noGrp="1"/>
          </p:cNvSpPr>
          <p:nvPr>
            <p:ph idx="1"/>
          </p:nvPr>
        </p:nvSpPr>
        <p:spPr>
          <a:xfrm>
            <a:off x="1331640" y="1412776"/>
            <a:ext cx="4630178" cy="5296654"/>
          </a:xfrm>
        </p:spPr>
        <p:txBody>
          <a:bodyPr>
            <a:noAutofit/>
          </a:bodyPr>
          <a:lstStyle/>
          <a:p>
            <a:pPr marL="0" indent="0">
              <a:spcBef>
                <a:spcPts val="0"/>
              </a:spcBef>
              <a:spcAft>
                <a:spcPts val="1200"/>
              </a:spcAft>
              <a:buNone/>
            </a:pPr>
            <a:r>
              <a:rPr lang="hu-HU" b="1">
                <a:solidFill>
                  <a:srgbClr val="FF0000"/>
                </a:solidFill>
                <a:latin typeface="Courier New" panose="02070309020205020404" pitchFamily="49" charset="0"/>
                <a:cs typeface="Courier New" panose="02070309020205020404" pitchFamily="49" charset="0"/>
              </a:rPr>
              <a:t>kijelölő</a:t>
            </a:r>
            <a:br>
              <a:rPr lang="hu-HU" b="1">
                <a:solidFill>
                  <a:srgbClr val="FF0000"/>
                </a:solidFill>
                <a:latin typeface="Courier New" panose="02070309020205020404" pitchFamily="49" charset="0"/>
                <a:cs typeface="Courier New" panose="02070309020205020404" pitchFamily="49" charset="0"/>
              </a:rPr>
            </a:b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text-indent: </a:t>
            </a: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a:t>
            </a:r>
            <a:endParaRPr lang="hu-HU" smtClean="0"/>
          </a:p>
          <a:p>
            <a:pPr marL="0" indent="0">
              <a:spcBef>
                <a:spcPts val="0"/>
              </a:spcBef>
              <a:buNone/>
            </a:pPr>
            <a:r>
              <a:rPr lang="hu-HU" sz="2800" smtClean="0"/>
              <a:t>a szövegblokk </a:t>
            </a:r>
            <a:r>
              <a:rPr lang="hu-HU" sz="2800" b="1" smtClean="0"/>
              <a:t>első sorá-nak a többi sorhoz viszonyított pozícióját</a:t>
            </a:r>
            <a:r>
              <a:rPr lang="hu-HU" sz="2800" smtClean="0"/>
              <a:t> adhatjuk meg </a:t>
            </a:r>
            <a:r>
              <a:rPr lang="hu-HU" sz="2400" i="1" smtClean="0"/>
              <a:t>(számmal,</a:t>
            </a:r>
            <a:br>
              <a:rPr lang="hu-HU" sz="2400" i="1" smtClean="0"/>
            </a:br>
            <a:r>
              <a:rPr lang="hu-HU" sz="2400" i="1" smtClean="0"/>
              <a:t>a befoglaló doboz %-ában)</a:t>
            </a:r>
          </a:p>
          <a:p>
            <a:pPr>
              <a:spcBef>
                <a:spcPts val="600"/>
              </a:spcBef>
            </a:pPr>
            <a:r>
              <a:rPr lang="hu-HU" sz="2800" b="1" i="1" smtClean="0"/>
              <a:t>pozitív</a:t>
            </a:r>
            <a:r>
              <a:rPr lang="hu-HU" sz="2800" smtClean="0"/>
              <a:t> érték = első sor behúzása</a:t>
            </a:r>
          </a:p>
          <a:p>
            <a:pPr>
              <a:spcBef>
                <a:spcPts val="600"/>
              </a:spcBef>
            </a:pPr>
            <a:r>
              <a:rPr lang="hu-HU" sz="2800" b="1" i="1" smtClean="0"/>
              <a:t>negatív</a:t>
            </a:r>
            <a:r>
              <a:rPr lang="hu-HU" sz="2800" smtClean="0"/>
              <a:t> érték = függő behúzás kialakítása</a:t>
            </a:r>
            <a:endParaRPr lang="hu-HU" sz="2800" smtClean="0">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28</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grpSp>
        <p:nvGrpSpPr>
          <p:cNvPr id="9" name="Group 38"/>
          <p:cNvGrpSpPr>
            <a:grpSpLocks noChangeAspect="1"/>
          </p:cNvGrpSpPr>
          <p:nvPr/>
        </p:nvGrpSpPr>
        <p:grpSpPr bwMode="auto">
          <a:xfrm>
            <a:off x="5987018" y="1643927"/>
            <a:ext cx="3024000" cy="2124729"/>
            <a:chOff x="1066" y="2886"/>
            <a:chExt cx="1678" cy="1179"/>
          </a:xfrm>
        </p:grpSpPr>
        <p:sp>
          <p:nvSpPr>
            <p:cNvPr id="10" name="Rectangle 6"/>
            <p:cNvSpPr>
              <a:spLocks noChangeArrowheads="1"/>
            </p:cNvSpPr>
            <p:nvPr/>
          </p:nvSpPr>
          <p:spPr bwMode="auto">
            <a:xfrm>
              <a:off x="1066" y="2976"/>
              <a:ext cx="1678" cy="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1" name="Line 7"/>
            <p:cNvSpPr>
              <a:spLocks noChangeShapeType="1"/>
            </p:cNvSpPr>
            <p:nvPr/>
          </p:nvSpPr>
          <p:spPr bwMode="auto">
            <a:xfrm>
              <a:off x="1202" y="2886"/>
              <a:ext cx="0" cy="117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2" name="Line 8"/>
            <p:cNvSpPr>
              <a:spLocks noChangeShapeType="1"/>
            </p:cNvSpPr>
            <p:nvPr/>
          </p:nvSpPr>
          <p:spPr bwMode="auto">
            <a:xfrm>
              <a:off x="2608" y="2886"/>
              <a:ext cx="0" cy="117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13" name="Group 37"/>
            <p:cNvGrpSpPr>
              <a:grpSpLocks/>
            </p:cNvGrpSpPr>
            <p:nvPr/>
          </p:nvGrpSpPr>
          <p:grpSpPr bwMode="auto">
            <a:xfrm>
              <a:off x="1202" y="3158"/>
              <a:ext cx="1395" cy="635"/>
              <a:chOff x="1202" y="3158"/>
              <a:chExt cx="1395" cy="635"/>
            </a:xfrm>
          </p:grpSpPr>
          <p:sp>
            <p:nvSpPr>
              <p:cNvPr id="14" name="Line 10"/>
              <p:cNvSpPr>
                <a:spLocks noChangeShapeType="1"/>
              </p:cNvSpPr>
              <p:nvPr/>
            </p:nvSpPr>
            <p:spPr bwMode="auto">
              <a:xfrm>
                <a:off x="1202" y="3158"/>
                <a:ext cx="272"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5" name="Line 13"/>
              <p:cNvSpPr>
                <a:spLocks noChangeShapeType="1"/>
              </p:cNvSpPr>
              <p:nvPr/>
            </p:nvSpPr>
            <p:spPr bwMode="auto">
              <a:xfrm>
                <a:off x="1509" y="3158"/>
                <a:ext cx="104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6" name="Line 14"/>
              <p:cNvSpPr>
                <a:spLocks noChangeShapeType="1"/>
              </p:cNvSpPr>
              <p:nvPr/>
            </p:nvSpPr>
            <p:spPr bwMode="auto">
              <a:xfrm>
                <a:off x="1202" y="3249"/>
                <a:ext cx="121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7" name="Line 15"/>
              <p:cNvSpPr>
                <a:spLocks noChangeShapeType="1"/>
              </p:cNvSpPr>
              <p:nvPr/>
            </p:nvSpPr>
            <p:spPr bwMode="auto">
              <a:xfrm>
                <a:off x="1202" y="3339"/>
                <a:ext cx="107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8" name="Line 16"/>
              <p:cNvSpPr>
                <a:spLocks noChangeShapeType="1"/>
              </p:cNvSpPr>
              <p:nvPr/>
            </p:nvSpPr>
            <p:spPr bwMode="auto">
              <a:xfrm>
                <a:off x="1202" y="3430"/>
                <a:ext cx="139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9" name="Line 17"/>
              <p:cNvSpPr>
                <a:spLocks noChangeShapeType="1"/>
              </p:cNvSpPr>
              <p:nvPr/>
            </p:nvSpPr>
            <p:spPr bwMode="auto">
              <a:xfrm>
                <a:off x="1202" y="3521"/>
                <a:ext cx="12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0" name="Line 18"/>
              <p:cNvSpPr>
                <a:spLocks noChangeShapeType="1"/>
              </p:cNvSpPr>
              <p:nvPr/>
            </p:nvSpPr>
            <p:spPr bwMode="auto">
              <a:xfrm>
                <a:off x="1202" y="3612"/>
                <a:ext cx="107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1" name="Line 19"/>
              <p:cNvSpPr>
                <a:spLocks noChangeShapeType="1"/>
              </p:cNvSpPr>
              <p:nvPr/>
            </p:nvSpPr>
            <p:spPr bwMode="auto">
              <a:xfrm>
                <a:off x="1202" y="3702"/>
                <a:ext cx="121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2" name="Line 20"/>
              <p:cNvSpPr>
                <a:spLocks noChangeShapeType="1"/>
              </p:cNvSpPr>
              <p:nvPr/>
            </p:nvSpPr>
            <p:spPr bwMode="auto">
              <a:xfrm>
                <a:off x="1202" y="3793"/>
                <a:ext cx="139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grpSp>
        <p:nvGrpSpPr>
          <p:cNvPr id="23" name="Group 54"/>
          <p:cNvGrpSpPr>
            <a:grpSpLocks noChangeAspect="1"/>
          </p:cNvGrpSpPr>
          <p:nvPr/>
        </p:nvGrpSpPr>
        <p:grpSpPr bwMode="auto">
          <a:xfrm>
            <a:off x="6037418" y="4243851"/>
            <a:ext cx="3024000" cy="2124726"/>
            <a:chOff x="3560" y="2886"/>
            <a:chExt cx="1678" cy="1179"/>
          </a:xfrm>
        </p:grpSpPr>
        <p:sp>
          <p:nvSpPr>
            <p:cNvPr id="24" name="Rectangle 40"/>
            <p:cNvSpPr>
              <a:spLocks noChangeArrowheads="1"/>
            </p:cNvSpPr>
            <p:nvPr/>
          </p:nvSpPr>
          <p:spPr bwMode="auto">
            <a:xfrm>
              <a:off x="3560" y="3022"/>
              <a:ext cx="1678" cy="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5" name="Line 41"/>
            <p:cNvSpPr>
              <a:spLocks noChangeShapeType="1"/>
            </p:cNvSpPr>
            <p:nvPr/>
          </p:nvSpPr>
          <p:spPr bwMode="auto">
            <a:xfrm>
              <a:off x="3696" y="2886"/>
              <a:ext cx="0" cy="117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6" name="Line 42"/>
            <p:cNvSpPr>
              <a:spLocks noChangeShapeType="1"/>
            </p:cNvSpPr>
            <p:nvPr/>
          </p:nvSpPr>
          <p:spPr bwMode="auto">
            <a:xfrm>
              <a:off x="5102" y="2886"/>
              <a:ext cx="0" cy="117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7" name="Line 44"/>
            <p:cNvSpPr>
              <a:spLocks noChangeShapeType="1"/>
            </p:cNvSpPr>
            <p:nvPr/>
          </p:nvSpPr>
          <p:spPr bwMode="auto">
            <a:xfrm>
              <a:off x="3696" y="3249"/>
              <a:ext cx="272"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8" name="Line 45"/>
            <p:cNvSpPr>
              <a:spLocks noChangeShapeType="1"/>
            </p:cNvSpPr>
            <p:nvPr/>
          </p:nvSpPr>
          <p:spPr bwMode="auto">
            <a:xfrm>
              <a:off x="3696" y="3158"/>
              <a:ext cx="135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9" name="Line 46"/>
            <p:cNvSpPr>
              <a:spLocks noChangeShapeType="1"/>
            </p:cNvSpPr>
            <p:nvPr/>
          </p:nvSpPr>
          <p:spPr bwMode="auto">
            <a:xfrm>
              <a:off x="4014" y="3249"/>
              <a:ext cx="89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0" name="Line 47"/>
            <p:cNvSpPr>
              <a:spLocks noChangeShapeType="1"/>
            </p:cNvSpPr>
            <p:nvPr/>
          </p:nvSpPr>
          <p:spPr bwMode="auto">
            <a:xfrm>
              <a:off x="4014" y="3339"/>
              <a:ext cx="76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1" name="Line 48"/>
            <p:cNvSpPr>
              <a:spLocks noChangeShapeType="1"/>
            </p:cNvSpPr>
            <p:nvPr/>
          </p:nvSpPr>
          <p:spPr bwMode="auto">
            <a:xfrm>
              <a:off x="4014" y="3430"/>
              <a:ext cx="107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2" name="Line 49"/>
            <p:cNvSpPr>
              <a:spLocks noChangeShapeType="1"/>
            </p:cNvSpPr>
            <p:nvPr/>
          </p:nvSpPr>
          <p:spPr bwMode="auto">
            <a:xfrm>
              <a:off x="4014" y="3521"/>
              <a:ext cx="941"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3" name="Line 50"/>
            <p:cNvSpPr>
              <a:spLocks noChangeShapeType="1"/>
            </p:cNvSpPr>
            <p:nvPr/>
          </p:nvSpPr>
          <p:spPr bwMode="auto">
            <a:xfrm>
              <a:off x="4014" y="3612"/>
              <a:ext cx="76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4" name="Line 51"/>
            <p:cNvSpPr>
              <a:spLocks noChangeShapeType="1"/>
            </p:cNvSpPr>
            <p:nvPr/>
          </p:nvSpPr>
          <p:spPr bwMode="auto">
            <a:xfrm>
              <a:off x="4014" y="3702"/>
              <a:ext cx="89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5" name="Line 52"/>
            <p:cNvSpPr>
              <a:spLocks noChangeShapeType="1"/>
            </p:cNvSpPr>
            <p:nvPr/>
          </p:nvSpPr>
          <p:spPr bwMode="auto">
            <a:xfrm>
              <a:off x="4014" y="3793"/>
              <a:ext cx="107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sp>
        <p:nvSpPr>
          <p:cNvPr id="36" name="Szövegdoboz 35"/>
          <p:cNvSpPr txBox="1"/>
          <p:nvPr/>
        </p:nvSpPr>
        <p:spPr>
          <a:xfrm>
            <a:off x="5987018" y="1372112"/>
            <a:ext cx="3074400" cy="400110"/>
          </a:xfrm>
          <a:prstGeom prst="rect">
            <a:avLst/>
          </a:prstGeom>
          <a:noFill/>
        </p:spPr>
        <p:txBody>
          <a:bodyPr wrap="square" rtlCol="0">
            <a:spAutoFit/>
          </a:bodyPr>
          <a:lstStyle/>
          <a:p>
            <a:pPr algn="ctr"/>
            <a:r>
              <a:rPr lang="hu-HU" sz="2000" b="1" smtClean="0">
                <a:solidFill>
                  <a:srgbClr val="FF0000"/>
                </a:solidFill>
                <a:latin typeface="Arial" panose="020B0604020202020204" pitchFamily="34" charset="0"/>
                <a:cs typeface="Arial" panose="020B0604020202020204" pitchFamily="34" charset="0"/>
              </a:rPr>
              <a:t>első sor behúzása</a:t>
            </a:r>
            <a:endParaRPr lang="hu-HU" sz="2000" b="1">
              <a:solidFill>
                <a:srgbClr val="FF0000"/>
              </a:solidFill>
              <a:latin typeface="Arial" panose="020B0604020202020204" pitchFamily="34" charset="0"/>
              <a:cs typeface="Arial" panose="020B0604020202020204" pitchFamily="34" charset="0"/>
            </a:endParaRPr>
          </a:p>
        </p:txBody>
      </p:sp>
      <p:sp>
        <p:nvSpPr>
          <p:cNvPr id="37" name="Szövegdoboz 36"/>
          <p:cNvSpPr txBox="1"/>
          <p:nvPr/>
        </p:nvSpPr>
        <p:spPr>
          <a:xfrm>
            <a:off x="6037418" y="6289282"/>
            <a:ext cx="3074400" cy="400110"/>
          </a:xfrm>
          <a:prstGeom prst="rect">
            <a:avLst/>
          </a:prstGeom>
          <a:noFill/>
        </p:spPr>
        <p:txBody>
          <a:bodyPr wrap="square" rtlCol="0">
            <a:spAutoFit/>
          </a:bodyPr>
          <a:lstStyle/>
          <a:p>
            <a:pPr algn="ctr"/>
            <a:r>
              <a:rPr lang="hu-HU" sz="2000" b="1" smtClean="0">
                <a:solidFill>
                  <a:srgbClr val="FF0000"/>
                </a:solidFill>
                <a:latin typeface="Arial" panose="020B0604020202020204" pitchFamily="34" charset="0"/>
                <a:cs typeface="Arial" panose="020B0604020202020204" pitchFamily="34" charset="0"/>
              </a:rPr>
              <a:t>függő behúzás</a:t>
            </a:r>
            <a:endParaRPr lang="hu-HU" sz="2000" b="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044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II.4. Bal és jobb behúzás</a:t>
            </a:r>
            <a:endParaRPr lang="hu-HU" dirty="0"/>
          </a:p>
        </p:txBody>
      </p:sp>
      <p:sp>
        <p:nvSpPr>
          <p:cNvPr id="4" name="Tartalom helye 3"/>
          <p:cNvSpPr>
            <a:spLocks noGrp="1"/>
          </p:cNvSpPr>
          <p:nvPr>
            <p:ph idx="1"/>
          </p:nvPr>
        </p:nvSpPr>
        <p:spPr>
          <a:xfrm>
            <a:off x="1331640" y="1412776"/>
            <a:ext cx="4630178" cy="5296654"/>
          </a:xfrm>
        </p:spPr>
        <p:txBody>
          <a:bodyPr>
            <a:noAutofit/>
          </a:bodyPr>
          <a:lstStyle/>
          <a:p>
            <a:pPr marL="0" indent="0">
              <a:spcBef>
                <a:spcPts val="0"/>
              </a:spcBef>
              <a:spcAft>
                <a:spcPts val="1800"/>
              </a:spcAft>
              <a:buNone/>
            </a:pPr>
            <a:r>
              <a:rPr lang="hu-HU" b="1" smtClean="0">
                <a:solidFill>
                  <a:srgbClr val="FF0000"/>
                </a:solidFill>
                <a:latin typeface="Courier New" panose="02070309020205020404" pitchFamily="49" charset="0"/>
                <a:cs typeface="Courier New" panose="02070309020205020404" pitchFamily="49" charset="0"/>
              </a:rPr>
              <a:t>kijelölő {</a:t>
            </a:r>
            <a:r>
              <a:rPr lang="hu-HU" b="1">
                <a:solidFill>
                  <a:srgbClr val="FF0000"/>
                </a:solidFill>
                <a:latin typeface="Courier New" panose="02070309020205020404" pitchFamily="49" charset="0"/>
                <a:cs typeface="Courier New" panose="02070309020205020404" pitchFamily="49" charset="0"/>
              </a:rPr>
              <a:t/>
            </a:r>
            <a:br>
              <a:rPr lang="hu-HU" b="1">
                <a:solidFill>
                  <a:srgbClr val="FF0000"/>
                </a:solidFill>
                <a:latin typeface="Courier New" panose="02070309020205020404" pitchFamily="49" charset="0"/>
                <a:cs typeface="Courier New" panose="02070309020205020404" pitchFamily="49" charset="0"/>
              </a:rPr>
            </a:br>
            <a:r>
              <a:rPr lang="hu-HU" b="1" smtClean="0">
                <a:solidFill>
                  <a:srgbClr val="FF0000"/>
                </a:solidFill>
                <a:latin typeface="Courier New" panose="02070309020205020404" pitchFamily="49" charset="0"/>
                <a:cs typeface="Courier New" panose="02070309020205020404" pitchFamily="49" charset="0"/>
              </a:rPr>
              <a:t> margin-left: </a:t>
            </a: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
            </a:r>
            <a:br>
              <a:rPr lang="hu-HU" b="1" smtClean="0">
                <a:solidFill>
                  <a:srgbClr val="FF0000"/>
                </a:solidFill>
                <a:latin typeface="Courier New" panose="02070309020205020404" pitchFamily="49" charset="0"/>
                <a:cs typeface="Courier New" panose="02070309020205020404" pitchFamily="49" charset="0"/>
              </a:rPr>
            </a:br>
            <a:r>
              <a:rPr lang="hu-HU" b="1" smtClean="0">
                <a:solidFill>
                  <a:srgbClr val="FF0000"/>
                </a:solidFill>
                <a:latin typeface="Courier New" panose="02070309020205020404" pitchFamily="49" charset="0"/>
                <a:cs typeface="Courier New" panose="02070309020205020404" pitchFamily="49" charset="0"/>
              </a:rPr>
              <a:t> margin-right: …; }</a:t>
            </a:r>
            <a:endParaRPr lang="hu-HU" smtClean="0"/>
          </a:p>
          <a:p>
            <a:pPr marL="0" indent="0">
              <a:spcBef>
                <a:spcPts val="0"/>
              </a:spcBef>
              <a:spcAft>
                <a:spcPts val="1800"/>
              </a:spcAft>
              <a:buNone/>
            </a:pPr>
            <a:r>
              <a:rPr lang="hu-HU" sz="2800"/>
              <a:t>a szövegblokk </a:t>
            </a:r>
            <a:r>
              <a:rPr lang="hu-HU" sz="2800" b="1" smtClean="0"/>
              <a:t>bal / jobb szövegszélének </a:t>
            </a:r>
            <a:r>
              <a:rPr lang="hu-HU" sz="2800" b="1"/>
              <a:t>viszonyított pozícióját</a:t>
            </a:r>
            <a:r>
              <a:rPr lang="hu-HU" sz="2800"/>
              <a:t> adhatjuk </a:t>
            </a:r>
            <a:r>
              <a:rPr lang="hu-HU" sz="2800" smtClean="0"/>
              <a:t>meg</a:t>
            </a:r>
          </a:p>
          <a:p>
            <a:pPr marL="0" indent="0">
              <a:spcBef>
                <a:spcPts val="0"/>
              </a:spcBef>
              <a:buNone/>
            </a:pPr>
            <a:r>
              <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rPr>
              <a:t>#</a:t>
            </a:r>
            <a:r>
              <a:rPr lang="hu-HU" sz="25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behuzva {</a:t>
            </a:r>
            <a:br>
              <a:rPr lang="hu-HU" sz="25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5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margin-left: 20px;</a:t>
            </a:r>
            <a:br>
              <a:rPr lang="hu-HU" sz="25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5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margin-right: 15px; }</a:t>
            </a:r>
            <a:endPar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29</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grpSp>
        <p:nvGrpSpPr>
          <p:cNvPr id="38" name="Group 98"/>
          <p:cNvGrpSpPr>
            <a:grpSpLocks noChangeAspect="1"/>
          </p:cNvGrpSpPr>
          <p:nvPr/>
        </p:nvGrpSpPr>
        <p:grpSpPr bwMode="auto">
          <a:xfrm>
            <a:off x="6103608" y="1572167"/>
            <a:ext cx="2880000" cy="2502239"/>
            <a:chOff x="1066" y="2659"/>
            <a:chExt cx="1723" cy="1497"/>
          </a:xfrm>
        </p:grpSpPr>
        <p:sp>
          <p:nvSpPr>
            <p:cNvPr id="39" name="Rectangle 34"/>
            <p:cNvSpPr>
              <a:spLocks noChangeArrowheads="1"/>
            </p:cNvSpPr>
            <p:nvPr/>
          </p:nvSpPr>
          <p:spPr bwMode="auto">
            <a:xfrm>
              <a:off x="1066" y="2795"/>
              <a:ext cx="1723" cy="11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40" name="Line 35"/>
            <p:cNvSpPr>
              <a:spLocks noChangeShapeType="1"/>
            </p:cNvSpPr>
            <p:nvPr/>
          </p:nvSpPr>
          <p:spPr bwMode="auto">
            <a:xfrm>
              <a:off x="1202" y="2659"/>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1" name="Line 36"/>
            <p:cNvSpPr>
              <a:spLocks noChangeShapeType="1"/>
            </p:cNvSpPr>
            <p:nvPr/>
          </p:nvSpPr>
          <p:spPr bwMode="auto">
            <a:xfrm>
              <a:off x="2650" y="2659"/>
              <a:ext cx="3" cy="14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42" name="Group 79"/>
            <p:cNvGrpSpPr>
              <a:grpSpLocks/>
            </p:cNvGrpSpPr>
            <p:nvPr/>
          </p:nvGrpSpPr>
          <p:grpSpPr bwMode="auto">
            <a:xfrm>
              <a:off x="1202" y="2976"/>
              <a:ext cx="1395" cy="817"/>
              <a:chOff x="1258" y="2976"/>
              <a:chExt cx="1395" cy="817"/>
            </a:xfrm>
          </p:grpSpPr>
          <p:sp>
            <p:nvSpPr>
              <p:cNvPr id="43" name="Line 42"/>
              <p:cNvSpPr>
                <a:spLocks noChangeShapeType="1"/>
              </p:cNvSpPr>
              <p:nvPr/>
            </p:nvSpPr>
            <p:spPr bwMode="auto">
              <a:xfrm>
                <a:off x="1258" y="3091"/>
                <a:ext cx="288"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4" name="Line 69"/>
              <p:cNvSpPr>
                <a:spLocks noChangeShapeType="1"/>
              </p:cNvSpPr>
              <p:nvPr/>
            </p:nvSpPr>
            <p:spPr bwMode="auto">
              <a:xfrm>
                <a:off x="1565" y="2976"/>
                <a:ext cx="104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5" name="Line 70"/>
              <p:cNvSpPr>
                <a:spLocks noChangeShapeType="1"/>
              </p:cNvSpPr>
              <p:nvPr/>
            </p:nvSpPr>
            <p:spPr bwMode="auto">
              <a:xfrm>
                <a:off x="1565" y="3067"/>
                <a:ext cx="90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6" name="Line 71"/>
              <p:cNvSpPr>
                <a:spLocks noChangeShapeType="1"/>
              </p:cNvSpPr>
              <p:nvPr/>
            </p:nvSpPr>
            <p:spPr bwMode="auto">
              <a:xfrm>
                <a:off x="1565" y="3158"/>
                <a:ext cx="104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7" name="Line 72"/>
              <p:cNvSpPr>
                <a:spLocks noChangeShapeType="1"/>
              </p:cNvSpPr>
              <p:nvPr/>
            </p:nvSpPr>
            <p:spPr bwMode="auto">
              <a:xfrm>
                <a:off x="1565" y="3249"/>
                <a:ext cx="90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8" name="Line 73"/>
              <p:cNvSpPr>
                <a:spLocks noChangeShapeType="1"/>
              </p:cNvSpPr>
              <p:nvPr/>
            </p:nvSpPr>
            <p:spPr bwMode="auto">
              <a:xfrm>
                <a:off x="1565" y="3339"/>
                <a:ext cx="771"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9" name="Line 74"/>
              <p:cNvSpPr>
                <a:spLocks noChangeShapeType="1"/>
              </p:cNvSpPr>
              <p:nvPr/>
            </p:nvSpPr>
            <p:spPr bwMode="auto">
              <a:xfrm>
                <a:off x="1565" y="3430"/>
                <a:ext cx="10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0" name="Line 75"/>
              <p:cNvSpPr>
                <a:spLocks noChangeShapeType="1"/>
              </p:cNvSpPr>
              <p:nvPr/>
            </p:nvSpPr>
            <p:spPr bwMode="auto">
              <a:xfrm>
                <a:off x="1565" y="3521"/>
                <a:ext cx="95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1" name="Line 76"/>
              <p:cNvSpPr>
                <a:spLocks noChangeShapeType="1"/>
              </p:cNvSpPr>
              <p:nvPr/>
            </p:nvSpPr>
            <p:spPr bwMode="auto">
              <a:xfrm>
                <a:off x="1565" y="3612"/>
                <a:ext cx="771"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2" name="Line 77"/>
              <p:cNvSpPr>
                <a:spLocks noChangeShapeType="1"/>
              </p:cNvSpPr>
              <p:nvPr/>
            </p:nvSpPr>
            <p:spPr bwMode="auto">
              <a:xfrm>
                <a:off x="1565" y="3702"/>
                <a:ext cx="90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3" name="Line 78"/>
              <p:cNvSpPr>
                <a:spLocks noChangeShapeType="1"/>
              </p:cNvSpPr>
              <p:nvPr/>
            </p:nvSpPr>
            <p:spPr bwMode="auto">
              <a:xfrm>
                <a:off x="1565" y="3793"/>
                <a:ext cx="10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sp>
        <p:nvSpPr>
          <p:cNvPr id="54" name="Szövegdoboz 53"/>
          <p:cNvSpPr txBox="1"/>
          <p:nvPr/>
        </p:nvSpPr>
        <p:spPr>
          <a:xfrm>
            <a:off x="6228184" y="1372112"/>
            <a:ext cx="2735263" cy="400110"/>
          </a:xfrm>
          <a:prstGeom prst="rect">
            <a:avLst/>
          </a:prstGeom>
          <a:noFill/>
        </p:spPr>
        <p:txBody>
          <a:bodyPr wrap="square" rtlCol="0">
            <a:spAutoFit/>
          </a:bodyPr>
          <a:lstStyle/>
          <a:p>
            <a:pPr algn="ctr"/>
            <a:r>
              <a:rPr lang="hu-HU" sz="2000" b="1" smtClean="0">
                <a:solidFill>
                  <a:srgbClr val="FF0000"/>
                </a:solidFill>
                <a:latin typeface="Arial" panose="020B0604020202020204" pitchFamily="34" charset="0"/>
                <a:cs typeface="Arial" panose="020B0604020202020204" pitchFamily="34" charset="0"/>
              </a:rPr>
              <a:t>bal behúzás</a:t>
            </a:r>
            <a:endParaRPr lang="hu-HU" sz="2000" b="1">
              <a:solidFill>
                <a:srgbClr val="FF0000"/>
              </a:solidFill>
              <a:latin typeface="Arial" panose="020B0604020202020204" pitchFamily="34" charset="0"/>
              <a:cs typeface="Arial" panose="020B0604020202020204" pitchFamily="34" charset="0"/>
            </a:endParaRPr>
          </a:p>
        </p:txBody>
      </p:sp>
      <p:sp>
        <p:nvSpPr>
          <p:cNvPr id="55" name="Szövegdoboz 54"/>
          <p:cNvSpPr txBox="1"/>
          <p:nvPr/>
        </p:nvSpPr>
        <p:spPr>
          <a:xfrm>
            <a:off x="6228183" y="6309320"/>
            <a:ext cx="2735263" cy="400110"/>
          </a:xfrm>
          <a:prstGeom prst="rect">
            <a:avLst/>
          </a:prstGeom>
          <a:noFill/>
        </p:spPr>
        <p:txBody>
          <a:bodyPr wrap="square" rtlCol="0">
            <a:spAutoFit/>
          </a:bodyPr>
          <a:lstStyle/>
          <a:p>
            <a:pPr algn="ctr"/>
            <a:r>
              <a:rPr lang="hu-HU" sz="2000" b="1" smtClean="0">
                <a:solidFill>
                  <a:srgbClr val="FF0000"/>
                </a:solidFill>
                <a:latin typeface="Arial" panose="020B0604020202020204" pitchFamily="34" charset="0"/>
                <a:cs typeface="Arial" panose="020B0604020202020204" pitchFamily="34" charset="0"/>
              </a:rPr>
              <a:t>jobb behúzás</a:t>
            </a:r>
            <a:endParaRPr lang="hu-HU" sz="2000" b="1">
              <a:solidFill>
                <a:srgbClr val="FF0000"/>
              </a:solidFill>
              <a:latin typeface="Arial" panose="020B0604020202020204" pitchFamily="34" charset="0"/>
              <a:cs typeface="Arial" panose="020B0604020202020204" pitchFamily="34" charset="0"/>
            </a:endParaRPr>
          </a:p>
        </p:txBody>
      </p:sp>
      <p:grpSp>
        <p:nvGrpSpPr>
          <p:cNvPr id="56" name="Group 99"/>
          <p:cNvGrpSpPr>
            <a:grpSpLocks noChangeAspect="1"/>
          </p:cNvGrpSpPr>
          <p:nvPr/>
        </p:nvGrpSpPr>
        <p:grpSpPr bwMode="auto">
          <a:xfrm>
            <a:off x="6095709" y="4074406"/>
            <a:ext cx="2880000" cy="2503912"/>
            <a:chOff x="3560" y="2613"/>
            <a:chExt cx="1723" cy="1498"/>
          </a:xfrm>
        </p:grpSpPr>
        <p:sp>
          <p:nvSpPr>
            <p:cNvPr id="57" name="Rectangle 82"/>
            <p:cNvSpPr>
              <a:spLocks noChangeArrowheads="1"/>
            </p:cNvSpPr>
            <p:nvPr/>
          </p:nvSpPr>
          <p:spPr bwMode="auto">
            <a:xfrm rot="-10800000">
              <a:off x="3560" y="2795"/>
              <a:ext cx="1723" cy="11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58" name="Line 83"/>
            <p:cNvSpPr>
              <a:spLocks noChangeShapeType="1"/>
            </p:cNvSpPr>
            <p:nvPr/>
          </p:nvSpPr>
          <p:spPr bwMode="auto">
            <a:xfrm rot="-10800000">
              <a:off x="5148" y="2659"/>
              <a:ext cx="0" cy="14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59" name="Line 84"/>
            <p:cNvSpPr>
              <a:spLocks noChangeShapeType="1"/>
            </p:cNvSpPr>
            <p:nvPr/>
          </p:nvSpPr>
          <p:spPr bwMode="auto">
            <a:xfrm rot="-10800000">
              <a:off x="3696" y="2613"/>
              <a:ext cx="3" cy="14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60" name="Group 85"/>
            <p:cNvGrpSpPr>
              <a:grpSpLocks/>
            </p:cNvGrpSpPr>
            <p:nvPr/>
          </p:nvGrpSpPr>
          <p:grpSpPr bwMode="auto">
            <a:xfrm rot="-10800000">
              <a:off x="3742" y="2976"/>
              <a:ext cx="1395" cy="817"/>
              <a:chOff x="1258" y="2976"/>
              <a:chExt cx="1395" cy="817"/>
            </a:xfrm>
          </p:grpSpPr>
          <p:sp>
            <p:nvSpPr>
              <p:cNvPr id="61" name="Line 86"/>
              <p:cNvSpPr>
                <a:spLocks noChangeShapeType="1"/>
              </p:cNvSpPr>
              <p:nvPr/>
            </p:nvSpPr>
            <p:spPr bwMode="auto">
              <a:xfrm>
                <a:off x="1258" y="3091"/>
                <a:ext cx="288"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2" name="Line 87"/>
              <p:cNvSpPr>
                <a:spLocks noChangeShapeType="1"/>
              </p:cNvSpPr>
              <p:nvPr/>
            </p:nvSpPr>
            <p:spPr bwMode="auto">
              <a:xfrm>
                <a:off x="1565" y="2976"/>
                <a:ext cx="104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3" name="Line 88"/>
              <p:cNvSpPr>
                <a:spLocks noChangeShapeType="1"/>
              </p:cNvSpPr>
              <p:nvPr/>
            </p:nvSpPr>
            <p:spPr bwMode="auto">
              <a:xfrm>
                <a:off x="1565" y="3067"/>
                <a:ext cx="90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4" name="Line 89"/>
              <p:cNvSpPr>
                <a:spLocks noChangeShapeType="1"/>
              </p:cNvSpPr>
              <p:nvPr/>
            </p:nvSpPr>
            <p:spPr bwMode="auto">
              <a:xfrm>
                <a:off x="1565" y="3158"/>
                <a:ext cx="104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5" name="Line 90"/>
              <p:cNvSpPr>
                <a:spLocks noChangeShapeType="1"/>
              </p:cNvSpPr>
              <p:nvPr/>
            </p:nvSpPr>
            <p:spPr bwMode="auto">
              <a:xfrm>
                <a:off x="1565" y="3249"/>
                <a:ext cx="90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6" name="Line 91"/>
              <p:cNvSpPr>
                <a:spLocks noChangeShapeType="1"/>
              </p:cNvSpPr>
              <p:nvPr/>
            </p:nvSpPr>
            <p:spPr bwMode="auto">
              <a:xfrm>
                <a:off x="1565" y="3339"/>
                <a:ext cx="771"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7" name="Line 92"/>
              <p:cNvSpPr>
                <a:spLocks noChangeShapeType="1"/>
              </p:cNvSpPr>
              <p:nvPr/>
            </p:nvSpPr>
            <p:spPr bwMode="auto">
              <a:xfrm>
                <a:off x="1565" y="3430"/>
                <a:ext cx="10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8" name="Line 93"/>
              <p:cNvSpPr>
                <a:spLocks noChangeShapeType="1"/>
              </p:cNvSpPr>
              <p:nvPr/>
            </p:nvSpPr>
            <p:spPr bwMode="auto">
              <a:xfrm>
                <a:off x="1565" y="3521"/>
                <a:ext cx="95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69" name="Line 94"/>
              <p:cNvSpPr>
                <a:spLocks noChangeShapeType="1"/>
              </p:cNvSpPr>
              <p:nvPr/>
            </p:nvSpPr>
            <p:spPr bwMode="auto">
              <a:xfrm>
                <a:off x="1565" y="3612"/>
                <a:ext cx="771"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0" name="Line 95"/>
              <p:cNvSpPr>
                <a:spLocks noChangeShapeType="1"/>
              </p:cNvSpPr>
              <p:nvPr/>
            </p:nvSpPr>
            <p:spPr bwMode="auto">
              <a:xfrm>
                <a:off x="1565" y="3702"/>
                <a:ext cx="90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71" name="Line 96"/>
              <p:cNvSpPr>
                <a:spLocks noChangeShapeType="1"/>
              </p:cNvSpPr>
              <p:nvPr/>
            </p:nvSpPr>
            <p:spPr bwMode="auto">
              <a:xfrm>
                <a:off x="1565" y="3793"/>
                <a:ext cx="10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spTree>
    <p:extLst>
      <p:ext uri="{BB962C8B-B14F-4D97-AF65-F5344CB8AC3E}">
        <p14:creationId xmlns:p14="http://schemas.microsoft.com/office/powerpoint/2010/main" val="3424373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400" smtClean="0"/>
              <a:t>Ismétlés (fontok fajtái)</a:t>
            </a:r>
            <a:endParaRPr lang="hu-HU" sz="4400" dirty="0"/>
          </a:p>
        </p:txBody>
      </p:sp>
      <p:sp>
        <p:nvSpPr>
          <p:cNvPr id="4" name="Tartalom helye 3"/>
          <p:cNvSpPr>
            <a:spLocks noGrp="1"/>
          </p:cNvSpPr>
          <p:nvPr>
            <p:ph idx="1"/>
          </p:nvPr>
        </p:nvSpPr>
        <p:spPr>
          <a:xfrm>
            <a:off x="1331640" y="1268760"/>
            <a:ext cx="7632848" cy="5589240"/>
          </a:xfrm>
        </p:spPr>
        <p:txBody>
          <a:bodyPr>
            <a:normAutofit/>
          </a:bodyPr>
          <a:lstStyle/>
          <a:p>
            <a:pPr marL="88900" indent="0">
              <a:spcBef>
                <a:spcPts val="0"/>
              </a:spcBef>
              <a:spcAft>
                <a:spcPts val="600"/>
              </a:spcAft>
              <a:buNone/>
            </a:pPr>
            <a:r>
              <a:rPr lang="hu-HU" sz="2400" i="1" smtClean="0"/>
              <a:t>A </a:t>
            </a:r>
            <a:r>
              <a:rPr lang="hu-HU" sz="2400" i="1"/>
              <a:t>fontfájlok gyártójától függ, hogy az </a:t>
            </a:r>
            <a:r>
              <a:rPr lang="hu-HU" sz="2400" i="1" smtClean="0"/>
              <a:t>adott betű-típusban a </a:t>
            </a:r>
            <a:r>
              <a:rPr lang="hu-HU" sz="2400" i="1"/>
              <a:t>fájl mely karakterek rajzolatát </a:t>
            </a:r>
            <a:r>
              <a:rPr lang="hu-HU" sz="2400" i="1" smtClean="0"/>
              <a:t>tartalmazza és ez alapvetően kétféle lehet:</a:t>
            </a:r>
          </a:p>
          <a:p>
            <a:pPr marL="355600" indent="-266700">
              <a:spcBef>
                <a:spcPts val="1200"/>
              </a:spcBef>
            </a:pPr>
            <a:r>
              <a:rPr lang="hu-HU" sz="2400" b="1" i="1" smtClean="0">
                <a:solidFill>
                  <a:srgbClr val="FF0000"/>
                </a:solidFill>
              </a:rPr>
              <a:t>raszter</a:t>
            </a:r>
            <a:r>
              <a:rPr lang="hu-HU" sz="2400" b="1" i="1" smtClean="0"/>
              <a:t>fontok:</a:t>
            </a:r>
            <a:br>
              <a:rPr lang="hu-HU" sz="2400" b="1" i="1" smtClean="0"/>
            </a:br>
            <a:r>
              <a:rPr lang="hu-HU" sz="2400" smtClean="0"/>
              <a:t>a betűképeket csak</a:t>
            </a:r>
            <a:br>
              <a:rPr lang="hu-HU" sz="2400" smtClean="0"/>
            </a:br>
            <a:r>
              <a:rPr lang="hu-HU" sz="2400" smtClean="0"/>
              <a:t>néhány méretben</a:t>
            </a:r>
            <a:br>
              <a:rPr lang="hu-HU" sz="2400" smtClean="0"/>
            </a:br>
            <a:r>
              <a:rPr lang="hu-HU" sz="2400" smtClean="0"/>
              <a:t>definiálják (.fon)</a:t>
            </a:r>
          </a:p>
          <a:p>
            <a:pPr marL="355600" indent="-266700">
              <a:spcBef>
                <a:spcPts val="2400"/>
              </a:spcBef>
            </a:pPr>
            <a:r>
              <a:rPr lang="hu-HU" sz="2400" b="1" i="1" smtClean="0">
                <a:solidFill>
                  <a:srgbClr val="FF0000"/>
                </a:solidFill>
              </a:rPr>
              <a:t>vektor</a:t>
            </a:r>
            <a:r>
              <a:rPr lang="hu-HU" sz="2400" b="1" i="1" smtClean="0"/>
              <a:t>fontok</a:t>
            </a:r>
            <a:br>
              <a:rPr lang="hu-HU" sz="2400" b="1" i="1" smtClean="0"/>
            </a:br>
            <a:r>
              <a:rPr lang="hu-HU" sz="2400" smtClean="0"/>
              <a:t>(TrueType):</a:t>
            </a:r>
            <a:br>
              <a:rPr lang="hu-HU" sz="2400" smtClean="0"/>
            </a:br>
            <a:r>
              <a:rPr lang="hu-HU" sz="2400" smtClean="0"/>
              <a:t>karakterei bármilyen</a:t>
            </a:r>
            <a:br>
              <a:rPr lang="hu-HU" sz="2400" smtClean="0"/>
            </a:br>
            <a:r>
              <a:rPr lang="hu-HU" sz="2400" smtClean="0"/>
              <a:t>méretben megjeleníthetők</a:t>
            </a:r>
            <a:br>
              <a:rPr lang="hu-HU" sz="2400" smtClean="0"/>
            </a:br>
            <a:r>
              <a:rPr lang="hu-HU" sz="2400" smtClean="0"/>
              <a:t>a minőség változása nélkül (.ttf, .ttc, .otf)</a:t>
            </a:r>
            <a:endParaRPr lang="hu-HU" sz="2200" b="1" i="1" smtClean="0"/>
          </a:p>
          <a:p>
            <a:pPr marL="88900" indent="0">
              <a:spcBef>
                <a:spcPts val="0"/>
              </a:spcBef>
              <a:spcAft>
                <a:spcPts val="1200"/>
              </a:spcAft>
              <a:buNone/>
            </a:pPr>
            <a:endParaRPr lang="hu-HU" sz="2200" i="1" smtClean="0"/>
          </a:p>
          <a:p>
            <a:pPr indent="-254000">
              <a:spcBef>
                <a:spcPts val="0"/>
              </a:spcBef>
              <a:spcAft>
                <a:spcPts val="1200"/>
              </a:spcAft>
            </a:pPr>
            <a:endParaRPr lang="hu-HU" sz="2600" dirty="0" smtClean="0"/>
          </a:p>
        </p:txBody>
      </p:sp>
      <p:sp>
        <p:nvSpPr>
          <p:cNvPr id="3" name="Dia számának helye 2"/>
          <p:cNvSpPr>
            <a:spLocks noGrp="1"/>
          </p:cNvSpPr>
          <p:nvPr>
            <p:ph type="sldNum" sz="quarter" idx="12"/>
          </p:nvPr>
        </p:nvSpPr>
        <p:spPr/>
        <p:txBody>
          <a:bodyPr/>
          <a:lstStyle/>
          <a:p>
            <a:fld id="{4DC61DD4-7DED-4AA4-9E5A-5F7D420479A6}" type="slidenum">
              <a:rPr lang="hu-HU" smtClean="0"/>
              <a:pPr/>
              <a:t>3</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8" name="AutoShape 2" descr="In der Typographie spielen Bitmap Fonts technisch gesehen keine Rolle mehr. Heute werden ausschließlich nur noch Vektor Fonts (Outline Fonts) verwendet. Denn im Gegensatz zu Pixel Fonts können Vektor Fonts unabhängig von der Auflösung des Peripheriegerätes definiert und somit ohne Qualitätsverluste beliebig skaliert werden. Den Standard in der Vektor Font-Technologie verkörpern gegenwärtig OpenType Fonts (OTF). Infografik: www.typolexikon.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9" name="Picture 5"/>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27007" t="47143" r="33938" b="24643"/>
          <a:stretch/>
        </p:blipFill>
        <p:spPr bwMode="auto">
          <a:xfrm>
            <a:off x="4644008" y="3051820"/>
            <a:ext cx="4254852"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179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II.5. Térközök</a:t>
            </a:r>
            <a:endParaRPr lang="hu-HU" dirty="0"/>
          </a:p>
        </p:txBody>
      </p:sp>
      <p:sp>
        <p:nvSpPr>
          <p:cNvPr id="4" name="Tartalom helye 3"/>
          <p:cNvSpPr>
            <a:spLocks noGrp="1"/>
          </p:cNvSpPr>
          <p:nvPr>
            <p:ph idx="1"/>
          </p:nvPr>
        </p:nvSpPr>
        <p:spPr>
          <a:xfrm>
            <a:off x="1331640" y="1412776"/>
            <a:ext cx="4914976" cy="5296654"/>
          </a:xfrm>
        </p:spPr>
        <p:txBody>
          <a:bodyPr>
            <a:noAutofit/>
          </a:bodyPr>
          <a:lstStyle/>
          <a:p>
            <a:pPr marL="0" indent="0">
              <a:spcBef>
                <a:spcPts val="0"/>
              </a:spcBef>
              <a:spcAft>
                <a:spcPts val="1200"/>
              </a:spcAft>
              <a:buNone/>
            </a:pPr>
            <a:r>
              <a:rPr lang="hu-HU" b="1" smtClean="0">
                <a:solidFill>
                  <a:srgbClr val="FF0000"/>
                </a:solidFill>
                <a:latin typeface="Courier New" panose="02070309020205020404" pitchFamily="49" charset="0"/>
                <a:cs typeface="Courier New" panose="02070309020205020404" pitchFamily="49" charset="0"/>
              </a:rPr>
              <a:t>kijelölő {</a:t>
            </a:r>
            <a:r>
              <a:rPr lang="hu-HU" b="1">
                <a:solidFill>
                  <a:srgbClr val="FF0000"/>
                </a:solidFill>
                <a:latin typeface="Courier New" panose="02070309020205020404" pitchFamily="49" charset="0"/>
                <a:cs typeface="Courier New" panose="02070309020205020404" pitchFamily="49" charset="0"/>
              </a:rPr>
              <a:t/>
            </a:r>
            <a:br>
              <a:rPr lang="hu-HU" b="1">
                <a:solidFill>
                  <a:srgbClr val="FF0000"/>
                </a:solidFill>
                <a:latin typeface="Courier New" panose="02070309020205020404" pitchFamily="49" charset="0"/>
                <a:cs typeface="Courier New" panose="02070309020205020404" pitchFamily="49" charset="0"/>
              </a:rPr>
            </a:br>
            <a:r>
              <a:rPr lang="hu-HU" b="1" smtClean="0">
                <a:solidFill>
                  <a:srgbClr val="FF0000"/>
                </a:solidFill>
                <a:latin typeface="Courier New" panose="02070309020205020404" pitchFamily="49" charset="0"/>
                <a:cs typeface="Courier New" panose="02070309020205020404" pitchFamily="49" charset="0"/>
              </a:rPr>
              <a:t> margin-top: …;</a:t>
            </a:r>
            <a:br>
              <a:rPr lang="hu-HU" b="1" smtClean="0">
                <a:solidFill>
                  <a:srgbClr val="FF0000"/>
                </a:solidFill>
                <a:latin typeface="Courier New" panose="02070309020205020404" pitchFamily="49" charset="0"/>
                <a:cs typeface="Courier New" panose="02070309020205020404" pitchFamily="49" charset="0"/>
              </a:rPr>
            </a:br>
            <a:r>
              <a:rPr lang="hu-HU" b="1" smtClean="0">
                <a:solidFill>
                  <a:srgbClr val="FF0000"/>
                </a:solidFill>
                <a:latin typeface="Courier New" panose="02070309020205020404" pitchFamily="49" charset="0"/>
                <a:cs typeface="Courier New" panose="02070309020205020404" pitchFamily="49" charset="0"/>
              </a:rPr>
              <a:t> margin-bottom: …; }</a:t>
            </a:r>
            <a:endParaRPr lang="hu-HU" smtClean="0"/>
          </a:p>
          <a:p>
            <a:pPr marL="0" indent="0">
              <a:spcBef>
                <a:spcPts val="0"/>
              </a:spcBef>
              <a:spcAft>
                <a:spcPts val="1800"/>
              </a:spcAft>
              <a:buNone/>
            </a:pPr>
            <a:r>
              <a:rPr lang="hu-HU" sz="2800"/>
              <a:t>a szövegblokk </a:t>
            </a:r>
            <a:r>
              <a:rPr lang="hu-HU" sz="2800" b="1" smtClean="0"/>
              <a:t>előtt / mögött hagyott üres hely nagysá-gát </a:t>
            </a:r>
            <a:r>
              <a:rPr lang="hu-HU" sz="2800" smtClean="0"/>
              <a:t>adhatjuk meg</a:t>
            </a:r>
            <a:br>
              <a:rPr lang="hu-HU" sz="2800" smtClean="0"/>
            </a:br>
            <a:r>
              <a:rPr lang="hu-HU" sz="2400" i="1" smtClean="0"/>
              <a:t>(ezzel távolíthatjuk el a szöveget az előtte / mögötte lévő blokktól)</a:t>
            </a:r>
            <a:endParaRPr lang="hu-HU" sz="2400" i="1"/>
          </a:p>
          <a:p>
            <a:pPr marL="0" indent="0">
              <a:spcBef>
                <a:spcPts val="0"/>
              </a:spcBef>
              <a:buNone/>
            </a:pPr>
            <a:r>
              <a:rPr lang="hu-HU" sz="25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#tavolitva {</a:t>
            </a:r>
            <a:r>
              <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rPr>
              <a:t/>
            </a:r>
            <a:br>
              <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rPr>
              <a:t>  </a:t>
            </a:r>
            <a:r>
              <a:rPr lang="hu-HU" sz="25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margin-top: </a:t>
            </a:r>
            <a:r>
              <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rPr>
              <a:t>20px;</a:t>
            </a:r>
            <a:br>
              <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rPr>
              <a:t>  </a:t>
            </a:r>
            <a:r>
              <a:rPr lang="hu-HU" sz="25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margin-bottom: 10px</a:t>
            </a:r>
            <a:r>
              <a:rPr lang="hu-HU" sz="2500" b="1">
                <a:solidFill>
                  <a:srgbClr val="0070C0"/>
                </a:solidFill>
                <a:latin typeface="Courier New" panose="02070309020205020404" pitchFamily="49" charset="0"/>
                <a:ea typeface="Verdana" panose="020B0604030504040204" pitchFamily="34" charset="0"/>
                <a:cs typeface="Courier New" panose="02070309020205020404" pitchFamily="49" charset="0"/>
              </a:rPr>
              <a:t>; }</a:t>
            </a:r>
          </a:p>
        </p:txBody>
      </p:sp>
      <p:sp>
        <p:nvSpPr>
          <p:cNvPr id="3" name="Dia számának helye 2"/>
          <p:cNvSpPr>
            <a:spLocks noGrp="1"/>
          </p:cNvSpPr>
          <p:nvPr>
            <p:ph type="sldNum" sz="quarter" idx="12"/>
          </p:nvPr>
        </p:nvSpPr>
        <p:spPr/>
        <p:txBody>
          <a:bodyPr/>
          <a:lstStyle/>
          <a:p>
            <a:fld id="{4DC61DD4-7DED-4AA4-9E5A-5F7D420479A6}" type="slidenum">
              <a:rPr lang="hu-HU" smtClean="0"/>
              <a:pPr/>
              <a:t>30</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grpSp>
        <p:nvGrpSpPr>
          <p:cNvPr id="8" name="Group 39"/>
          <p:cNvGrpSpPr>
            <a:grpSpLocks noChangeAspect="1"/>
          </p:cNvGrpSpPr>
          <p:nvPr/>
        </p:nvGrpSpPr>
        <p:grpSpPr bwMode="auto">
          <a:xfrm>
            <a:off x="6237102" y="1440001"/>
            <a:ext cx="2749586" cy="4124380"/>
            <a:chOff x="3606" y="1298"/>
            <a:chExt cx="1728" cy="2592"/>
          </a:xfrm>
        </p:grpSpPr>
        <p:sp>
          <p:nvSpPr>
            <p:cNvPr id="9" name="Rectangle 5"/>
            <p:cNvSpPr>
              <a:spLocks noChangeArrowheads="1"/>
            </p:cNvSpPr>
            <p:nvPr/>
          </p:nvSpPr>
          <p:spPr bwMode="auto">
            <a:xfrm>
              <a:off x="3606" y="1442"/>
              <a:ext cx="1728" cy="23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0" name="Line 6"/>
            <p:cNvSpPr>
              <a:spLocks noChangeShapeType="1"/>
            </p:cNvSpPr>
            <p:nvPr/>
          </p:nvSpPr>
          <p:spPr bwMode="auto">
            <a:xfrm>
              <a:off x="3798" y="1298"/>
              <a:ext cx="0" cy="25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1" name="Line 7"/>
            <p:cNvSpPr>
              <a:spLocks noChangeShapeType="1"/>
            </p:cNvSpPr>
            <p:nvPr/>
          </p:nvSpPr>
          <p:spPr bwMode="auto">
            <a:xfrm>
              <a:off x="5190" y="1298"/>
              <a:ext cx="0" cy="25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12" name="Group 28"/>
            <p:cNvGrpSpPr>
              <a:grpSpLocks/>
            </p:cNvGrpSpPr>
            <p:nvPr/>
          </p:nvGrpSpPr>
          <p:grpSpPr bwMode="auto">
            <a:xfrm>
              <a:off x="3810" y="1706"/>
              <a:ext cx="1296" cy="288"/>
              <a:chOff x="3846" y="2594"/>
              <a:chExt cx="1296" cy="288"/>
            </a:xfrm>
          </p:grpSpPr>
          <p:sp>
            <p:nvSpPr>
              <p:cNvPr id="27" name="Line 18"/>
              <p:cNvSpPr>
                <a:spLocks noChangeShapeType="1"/>
              </p:cNvSpPr>
              <p:nvPr/>
            </p:nvSpPr>
            <p:spPr bwMode="auto">
              <a:xfrm>
                <a:off x="4182" y="259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8" name="Line 19"/>
              <p:cNvSpPr>
                <a:spLocks noChangeShapeType="1"/>
              </p:cNvSpPr>
              <p:nvPr/>
            </p:nvSpPr>
            <p:spPr bwMode="auto">
              <a:xfrm>
                <a:off x="3846" y="269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9" name="Line 20"/>
              <p:cNvSpPr>
                <a:spLocks noChangeShapeType="1"/>
              </p:cNvSpPr>
              <p:nvPr/>
            </p:nvSpPr>
            <p:spPr bwMode="auto">
              <a:xfrm>
                <a:off x="3846" y="2786"/>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0" name="Line 21"/>
              <p:cNvSpPr>
                <a:spLocks noChangeShapeType="1"/>
              </p:cNvSpPr>
              <p:nvPr/>
            </p:nvSpPr>
            <p:spPr bwMode="auto">
              <a:xfrm>
                <a:off x="3846" y="288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13" name="Group 29"/>
            <p:cNvGrpSpPr>
              <a:grpSpLocks/>
            </p:cNvGrpSpPr>
            <p:nvPr/>
          </p:nvGrpSpPr>
          <p:grpSpPr bwMode="auto">
            <a:xfrm>
              <a:off x="3833" y="2500"/>
              <a:ext cx="1296" cy="288"/>
              <a:chOff x="3846" y="3170"/>
              <a:chExt cx="1296" cy="288"/>
            </a:xfrm>
          </p:grpSpPr>
          <p:sp>
            <p:nvSpPr>
              <p:cNvPr id="23" name="Line 23"/>
              <p:cNvSpPr>
                <a:spLocks noChangeShapeType="1"/>
              </p:cNvSpPr>
              <p:nvPr/>
            </p:nvSpPr>
            <p:spPr bwMode="auto">
              <a:xfrm>
                <a:off x="3846" y="3170"/>
                <a:ext cx="124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4" name="Line 24"/>
              <p:cNvSpPr>
                <a:spLocks noChangeShapeType="1"/>
              </p:cNvSpPr>
              <p:nvPr/>
            </p:nvSpPr>
            <p:spPr bwMode="auto">
              <a:xfrm>
                <a:off x="4134" y="3266"/>
                <a:ext cx="96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5" name="Line 25"/>
              <p:cNvSpPr>
                <a:spLocks noChangeShapeType="1"/>
              </p:cNvSpPr>
              <p:nvPr/>
            </p:nvSpPr>
            <p:spPr bwMode="auto">
              <a:xfrm>
                <a:off x="4134" y="3362"/>
                <a:ext cx="100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6" name="Line 26"/>
              <p:cNvSpPr>
                <a:spLocks noChangeShapeType="1"/>
              </p:cNvSpPr>
              <p:nvPr/>
            </p:nvSpPr>
            <p:spPr bwMode="auto">
              <a:xfrm>
                <a:off x="4134" y="3458"/>
                <a:ext cx="96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14" name="Group 30"/>
            <p:cNvGrpSpPr>
              <a:grpSpLocks/>
            </p:cNvGrpSpPr>
            <p:nvPr/>
          </p:nvGrpSpPr>
          <p:grpSpPr bwMode="auto">
            <a:xfrm>
              <a:off x="3833" y="3271"/>
              <a:ext cx="1296" cy="288"/>
              <a:chOff x="3846" y="2594"/>
              <a:chExt cx="1296" cy="288"/>
            </a:xfrm>
          </p:grpSpPr>
          <p:sp>
            <p:nvSpPr>
              <p:cNvPr id="19" name="Line 31"/>
              <p:cNvSpPr>
                <a:spLocks noChangeShapeType="1"/>
              </p:cNvSpPr>
              <p:nvPr/>
            </p:nvSpPr>
            <p:spPr bwMode="auto">
              <a:xfrm>
                <a:off x="4182" y="259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0" name="Line 32"/>
              <p:cNvSpPr>
                <a:spLocks noChangeShapeType="1"/>
              </p:cNvSpPr>
              <p:nvPr/>
            </p:nvSpPr>
            <p:spPr bwMode="auto">
              <a:xfrm>
                <a:off x="3846" y="269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1" name="Line 33"/>
              <p:cNvSpPr>
                <a:spLocks noChangeShapeType="1"/>
              </p:cNvSpPr>
              <p:nvPr/>
            </p:nvSpPr>
            <p:spPr bwMode="auto">
              <a:xfrm>
                <a:off x="3846" y="2786"/>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2" name="Line 34"/>
              <p:cNvSpPr>
                <a:spLocks noChangeShapeType="1"/>
              </p:cNvSpPr>
              <p:nvPr/>
            </p:nvSpPr>
            <p:spPr bwMode="auto">
              <a:xfrm>
                <a:off x="3846" y="288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sp>
          <p:nvSpPr>
            <p:cNvPr id="15" name="Line 35"/>
            <p:cNvSpPr>
              <a:spLocks noChangeShapeType="1"/>
            </p:cNvSpPr>
            <p:nvPr/>
          </p:nvSpPr>
          <p:spPr bwMode="auto">
            <a:xfrm>
              <a:off x="4014" y="2047"/>
              <a:ext cx="0" cy="408"/>
            </a:xfrm>
            <a:prstGeom prst="line">
              <a:avLst/>
            </a:prstGeom>
            <a:noFill/>
            <a:ln w="28575">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6" name="Line 36"/>
            <p:cNvSpPr>
              <a:spLocks noChangeShapeType="1"/>
            </p:cNvSpPr>
            <p:nvPr/>
          </p:nvSpPr>
          <p:spPr bwMode="auto">
            <a:xfrm>
              <a:off x="4967" y="2840"/>
              <a:ext cx="0" cy="408"/>
            </a:xfrm>
            <a:prstGeom prst="line">
              <a:avLst/>
            </a:prstGeom>
            <a:noFill/>
            <a:ln w="28575">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17" name="Text Box 37"/>
            <p:cNvSpPr txBox="1">
              <a:spLocks noChangeArrowheads="1"/>
            </p:cNvSpPr>
            <p:nvPr/>
          </p:nvSpPr>
          <p:spPr bwMode="auto">
            <a:xfrm>
              <a:off x="4014" y="2115"/>
              <a:ext cx="10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hu-HU" altLang="hu-HU" sz="2000" b="1">
                  <a:solidFill>
                    <a:schemeClr val="accent1"/>
                  </a:solidFill>
                </a:rPr>
                <a:t>előtte térköz</a:t>
              </a:r>
            </a:p>
          </p:txBody>
        </p:sp>
        <p:sp>
          <p:nvSpPr>
            <p:cNvPr id="18" name="Text Box 38"/>
            <p:cNvSpPr txBox="1">
              <a:spLocks noChangeArrowheads="1"/>
            </p:cNvSpPr>
            <p:nvPr/>
          </p:nvSpPr>
          <p:spPr bwMode="auto">
            <a:xfrm>
              <a:off x="3855" y="2908"/>
              <a:ext cx="10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hu-HU" altLang="hu-HU" sz="2000" b="1">
                  <a:solidFill>
                    <a:schemeClr val="accent1"/>
                  </a:solidFill>
                </a:rPr>
                <a:t>utána térköz</a:t>
              </a:r>
            </a:p>
          </p:txBody>
        </p:sp>
      </p:grpSp>
    </p:spTree>
    <p:extLst>
      <p:ext uri="{BB962C8B-B14F-4D97-AF65-F5344CB8AC3E}">
        <p14:creationId xmlns:p14="http://schemas.microsoft.com/office/powerpoint/2010/main" val="1436626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II.6. Sorköz (sormagasság)</a:t>
            </a:r>
            <a:endParaRPr lang="hu-HU" dirty="0"/>
          </a:p>
        </p:txBody>
      </p:sp>
      <p:sp>
        <p:nvSpPr>
          <p:cNvPr id="4" name="Tartalom helye 3"/>
          <p:cNvSpPr>
            <a:spLocks noGrp="1"/>
          </p:cNvSpPr>
          <p:nvPr>
            <p:ph idx="1"/>
          </p:nvPr>
        </p:nvSpPr>
        <p:spPr>
          <a:xfrm>
            <a:off x="1331639" y="1412776"/>
            <a:ext cx="7615509" cy="5296654"/>
          </a:xfrm>
        </p:spPr>
        <p:txBody>
          <a:bodyPr>
            <a:noAutofit/>
          </a:bodyPr>
          <a:lstStyle/>
          <a:p>
            <a:pPr marL="0" indent="0">
              <a:spcBef>
                <a:spcPts val="0"/>
              </a:spcBef>
              <a:spcAft>
                <a:spcPts val="1200"/>
              </a:spcAft>
              <a:buNone/>
            </a:pPr>
            <a:r>
              <a:rPr lang="hu-HU" b="1" smtClean="0">
                <a:solidFill>
                  <a:srgbClr val="FF0000"/>
                </a:solidFill>
                <a:latin typeface="Courier New" panose="02070309020205020404" pitchFamily="49" charset="0"/>
                <a:cs typeface="Courier New" panose="02070309020205020404" pitchFamily="49" charset="0"/>
              </a:rPr>
              <a:t>kijelölő {</a:t>
            </a:r>
            <a:r>
              <a:rPr lang="hu-HU" b="1">
                <a:solidFill>
                  <a:srgbClr val="FF0000"/>
                </a:solidFill>
                <a:latin typeface="Courier New" panose="02070309020205020404" pitchFamily="49" charset="0"/>
                <a:cs typeface="Courier New" panose="02070309020205020404" pitchFamily="49" charset="0"/>
              </a:rPr>
              <a:t/>
            </a:r>
            <a:br>
              <a:rPr lang="hu-HU" b="1">
                <a:solidFill>
                  <a:srgbClr val="FF0000"/>
                </a:solidFill>
                <a:latin typeface="Courier New" panose="02070309020205020404" pitchFamily="49" charset="0"/>
                <a:cs typeface="Courier New" panose="02070309020205020404" pitchFamily="49" charset="0"/>
              </a:rPr>
            </a:br>
            <a:r>
              <a:rPr lang="hu-HU" b="1" smtClean="0">
                <a:solidFill>
                  <a:srgbClr val="FF0000"/>
                </a:solidFill>
                <a:latin typeface="Courier New" panose="02070309020205020404" pitchFamily="49" charset="0"/>
                <a:cs typeface="Courier New" panose="02070309020205020404" pitchFamily="49" charset="0"/>
              </a:rPr>
              <a:t> line-height: </a:t>
            </a: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a:t>
            </a:r>
            <a:endParaRPr lang="hu-HU" smtClean="0"/>
          </a:p>
          <a:p>
            <a:pPr marL="0" indent="0">
              <a:spcBef>
                <a:spcPts val="0"/>
              </a:spcBef>
              <a:spcAft>
                <a:spcPts val="1800"/>
              </a:spcAft>
              <a:buNone/>
            </a:pPr>
            <a:r>
              <a:rPr lang="hu-HU" sz="2800" smtClean="0"/>
              <a:t>a blokk </a:t>
            </a:r>
            <a:r>
              <a:rPr lang="hu-HU" sz="2800" b="1" smtClean="0"/>
              <a:t>sorai között</a:t>
            </a:r>
            <a:br>
              <a:rPr lang="hu-HU" sz="2800" b="1" smtClean="0"/>
            </a:br>
            <a:r>
              <a:rPr lang="hu-HU" sz="2800" b="1" smtClean="0"/>
              <a:t>hagyott távolságot</a:t>
            </a:r>
            <a:r>
              <a:rPr lang="hu-HU" sz="2800" smtClean="0"/>
              <a:t>, azaz</a:t>
            </a:r>
            <a:br>
              <a:rPr lang="hu-HU" sz="2800" smtClean="0"/>
            </a:br>
            <a:r>
              <a:rPr lang="hu-HU" sz="2800" smtClean="0"/>
              <a:t>a sormagasságot adja meg</a:t>
            </a:r>
          </a:p>
          <a:p>
            <a:pPr marL="0" indent="0">
              <a:spcBef>
                <a:spcPts val="0"/>
              </a:spcBef>
              <a:buNone/>
            </a:pPr>
            <a:r>
              <a:rPr lang="hu-HU" sz="2600" u="sng" smtClean="0"/>
              <a:t>Lehetséges értékei</a:t>
            </a:r>
            <a:r>
              <a:rPr lang="hu-HU" sz="2600" smtClean="0"/>
              <a:t>:</a:t>
            </a:r>
          </a:p>
          <a:p>
            <a:pPr>
              <a:spcBef>
                <a:spcPts val="400"/>
              </a:spcBef>
            </a:pPr>
            <a:r>
              <a:rPr lang="hu-HU" sz="2600" b="1" i="1" smtClean="0"/>
              <a:t>normal</a:t>
            </a:r>
            <a:r>
              <a:rPr lang="hu-HU" sz="2600" smtClean="0"/>
              <a:t> (alapértelmezett)</a:t>
            </a:r>
            <a:endParaRPr lang="hu-HU" sz="2600"/>
          </a:p>
          <a:p>
            <a:pPr>
              <a:spcBef>
                <a:spcPts val="400"/>
              </a:spcBef>
            </a:pPr>
            <a:r>
              <a:rPr lang="hu-HU" sz="2600" b="1" i="1" smtClean="0"/>
              <a:t>százalékos</a:t>
            </a:r>
            <a:r>
              <a:rPr lang="hu-HU" sz="2600" smtClean="0"/>
              <a:t> érték</a:t>
            </a:r>
          </a:p>
          <a:p>
            <a:pPr>
              <a:spcBef>
                <a:spcPts val="400"/>
              </a:spcBef>
            </a:pPr>
            <a:r>
              <a:rPr lang="hu-HU" sz="2600" b="1" i="1" smtClean="0"/>
              <a:t>pozitív valós </a:t>
            </a:r>
            <a:r>
              <a:rPr lang="hu-HU" sz="2600" smtClean="0"/>
              <a:t>érték</a:t>
            </a:r>
            <a:br>
              <a:rPr lang="hu-HU" sz="2600" smtClean="0"/>
            </a:br>
            <a:r>
              <a:rPr lang="hu-HU" sz="2400" i="1" smtClean="0"/>
              <a:t>(az aktuális betűmérethez viszonyít)</a:t>
            </a:r>
          </a:p>
          <a:p>
            <a:pPr>
              <a:spcBef>
                <a:spcPts val="400"/>
              </a:spcBef>
            </a:pPr>
            <a:r>
              <a:rPr lang="hu-HU" sz="2600" b="1" i="1" smtClean="0"/>
              <a:t>fix </a:t>
            </a:r>
            <a:r>
              <a:rPr lang="hu-HU" sz="2600" smtClean="0"/>
              <a:t>nagyság</a:t>
            </a:r>
            <a:r>
              <a:rPr lang="hu-HU" sz="2600"/>
              <a:t> </a:t>
            </a:r>
            <a:r>
              <a:rPr lang="hu-HU" sz="2400" i="1" smtClean="0"/>
              <a:t>(px, pt, cm, em)</a:t>
            </a:r>
            <a:endParaRPr lang="hu-HU" sz="2600" i="1" smtClean="0"/>
          </a:p>
        </p:txBody>
      </p:sp>
      <p:sp>
        <p:nvSpPr>
          <p:cNvPr id="3" name="Dia számának helye 2"/>
          <p:cNvSpPr>
            <a:spLocks noGrp="1"/>
          </p:cNvSpPr>
          <p:nvPr>
            <p:ph type="sldNum" sz="quarter" idx="12"/>
          </p:nvPr>
        </p:nvSpPr>
        <p:spPr/>
        <p:txBody>
          <a:bodyPr/>
          <a:lstStyle/>
          <a:p>
            <a:fld id="{4DC61DD4-7DED-4AA4-9E5A-5F7D420479A6}" type="slidenum">
              <a:rPr lang="hu-HU" smtClean="0"/>
              <a:pPr/>
              <a:t>31</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grpSp>
        <p:nvGrpSpPr>
          <p:cNvPr id="8" name="Group 49"/>
          <p:cNvGrpSpPr>
            <a:grpSpLocks noChangeAspect="1"/>
          </p:cNvGrpSpPr>
          <p:nvPr/>
        </p:nvGrpSpPr>
        <p:grpSpPr bwMode="auto">
          <a:xfrm>
            <a:off x="5962106" y="1457505"/>
            <a:ext cx="2985043" cy="4274175"/>
            <a:chOff x="3424" y="1162"/>
            <a:chExt cx="1996" cy="2858"/>
          </a:xfrm>
        </p:grpSpPr>
        <p:sp>
          <p:nvSpPr>
            <p:cNvPr id="9" name="Text Box 25"/>
            <p:cNvSpPr txBox="1">
              <a:spLocks noChangeArrowheads="1"/>
            </p:cNvSpPr>
            <p:nvPr/>
          </p:nvSpPr>
          <p:spPr bwMode="auto">
            <a:xfrm>
              <a:off x="3901" y="2035"/>
              <a:ext cx="65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r>
                <a:rPr lang="hu-HU" altLang="hu-HU" sz="1200" b="1">
                  <a:solidFill>
                    <a:schemeClr val="accent1"/>
                  </a:solidFill>
                </a:rPr>
                <a:t>sorköz</a:t>
              </a:r>
            </a:p>
          </p:txBody>
        </p:sp>
        <p:grpSp>
          <p:nvGrpSpPr>
            <p:cNvPr id="10" name="Group 48"/>
            <p:cNvGrpSpPr>
              <a:grpSpLocks/>
            </p:cNvGrpSpPr>
            <p:nvPr/>
          </p:nvGrpSpPr>
          <p:grpSpPr bwMode="auto">
            <a:xfrm>
              <a:off x="3424" y="1162"/>
              <a:ext cx="1996" cy="2858"/>
              <a:chOff x="3424" y="1162"/>
              <a:chExt cx="1996" cy="2858"/>
            </a:xfrm>
          </p:grpSpPr>
          <p:sp>
            <p:nvSpPr>
              <p:cNvPr id="11" name="Rectangle 5"/>
              <p:cNvSpPr>
                <a:spLocks noChangeArrowheads="1"/>
              </p:cNvSpPr>
              <p:nvPr/>
            </p:nvSpPr>
            <p:spPr bwMode="auto">
              <a:xfrm>
                <a:off x="3424" y="1162"/>
                <a:ext cx="1996" cy="28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2" name="Line 6"/>
              <p:cNvSpPr>
                <a:spLocks noChangeShapeType="1"/>
              </p:cNvSpPr>
              <p:nvPr/>
            </p:nvSpPr>
            <p:spPr bwMode="auto">
              <a:xfrm>
                <a:off x="3606" y="1162"/>
                <a:ext cx="0" cy="283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13" name="Group 8"/>
              <p:cNvGrpSpPr>
                <a:grpSpLocks/>
              </p:cNvGrpSpPr>
              <p:nvPr/>
            </p:nvGrpSpPr>
            <p:grpSpPr bwMode="auto">
              <a:xfrm>
                <a:off x="3628" y="1412"/>
                <a:ext cx="1588" cy="317"/>
                <a:chOff x="3846" y="2594"/>
                <a:chExt cx="1296" cy="288"/>
              </a:xfrm>
            </p:grpSpPr>
            <p:sp>
              <p:nvSpPr>
                <p:cNvPr id="43" name="Line 9"/>
                <p:cNvSpPr>
                  <a:spLocks noChangeShapeType="1"/>
                </p:cNvSpPr>
                <p:nvPr/>
              </p:nvSpPr>
              <p:spPr bwMode="auto">
                <a:xfrm>
                  <a:off x="4182" y="259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4" name="Line 10"/>
                <p:cNvSpPr>
                  <a:spLocks noChangeShapeType="1"/>
                </p:cNvSpPr>
                <p:nvPr/>
              </p:nvSpPr>
              <p:spPr bwMode="auto">
                <a:xfrm>
                  <a:off x="3846" y="269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5" name="Line 11"/>
                <p:cNvSpPr>
                  <a:spLocks noChangeShapeType="1"/>
                </p:cNvSpPr>
                <p:nvPr/>
              </p:nvSpPr>
              <p:spPr bwMode="auto">
                <a:xfrm>
                  <a:off x="3846" y="2786"/>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6" name="Line 12"/>
                <p:cNvSpPr>
                  <a:spLocks noChangeShapeType="1"/>
                </p:cNvSpPr>
                <p:nvPr/>
              </p:nvSpPr>
              <p:spPr bwMode="auto">
                <a:xfrm>
                  <a:off x="3846" y="288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14" name="Group 18"/>
              <p:cNvGrpSpPr>
                <a:grpSpLocks/>
              </p:cNvGrpSpPr>
              <p:nvPr/>
            </p:nvGrpSpPr>
            <p:grpSpPr bwMode="auto">
              <a:xfrm>
                <a:off x="3628" y="3521"/>
                <a:ext cx="1588" cy="295"/>
                <a:chOff x="3846" y="2594"/>
                <a:chExt cx="1296" cy="288"/>
              </a:xfrm>
            </p:grpSpPr>
            <p:sp>
              <p:nvSpPr>
                <p:cNvPr id="39" name="Line 19"/>
                <p:cNvSpPr>
                  <a:spLocks noChangeShapeType="1"/>
                </p:cNvSpPr>
                <p:nvPr/>
              </p:nvSpPr>
              <p:spPr bwMode="auto">
                <a:xfrm>
                  <a:off x="4182" y="259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0" name="Line 20"/>
                <p:cNvSpPr>
                  <a:spLocks noChangeShapeType="1"/>
                </p:cNvSpPr>
                <p:nvPr/>
              </p:nvSpPr>
              <p:spPr bwMode="auto">
                <a:xfrm>
                  <a:off x="3846" y="269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1" name="Line 21"/>
                <p:cNvSpPr>
                  <a:spLocks noChangeShapeType="1"/>
                </p:cNvSpPr>
                <p:nvPr/>
              </p:nvSpPr>
              <p:spPr bwMode="auto">
                <a:xfrm>
                  <a:off x="3846" y="2786"/>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42" name="Line 22"/>
                <p:cNvSpPr>
                  <a:spLocks noChangeShapeType="1"/>
                </p:cNvSpPr>
                <p:nvPr/>
              </p:nvSpPr>
              <p:spPr bwMode="auto">
                <a:xfrm>
                  <a:off x="3846" y="288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sp>
            <p:nvSpPr>
              <p:cNvPr id="15" name="Line 27"/>
              <p:cNvSpPr>
                <a:spLocks noChangeShapeType="1"/>
              </p:cNvSpPr>
              <p:nvPr/>
            </p:nvSpPr>
            <p:spPr bwMode="auto">
              <a:xfrm>
                <a:off x="5239" y="1162"/>
                <a:ext cx="0" cy="283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16" name="Group 47"/>
              <p:cNvGrpSpPr>
                <a:grpSpLocks/>
              </p:cNvGrpSpPr>
              <p:nvPr/>
            </p:nvGrpSpPr>
            <p:grpSpPr bwMode="auto">
              <a:xfrm>
                <a:off x="3628" y="2001"/>
                <a:ext cx="1611" cy="1271"/>
                <a:chOff x="3628" y="2001"/>
                <a:chExt cx="1611" cy="1271"/>
              </a:xfrm>
            </p:grpSpPr>
            <p:sp>
              <p:nvSpPr>
                <p:cNvPr id="17" name="Line 14"/>
                <p:cNvSpPr>
                  <a:spLocks noChangeShapeType="1"/>
                </p:cNvSpPr>
                <p:nvPr/>
              </p:nvSpPr>
              <p:spPr bwMode="auto">
                <a:xfrm>
                  <a:off x="3628" y="2001"/>
                  <a:ext cx="1611"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nvGrpSpPr>
                <p:cNvPr id="18" name="Group 28"/>
                <p:cNvGrpSpPr>
                  <a:grpSpLocks/>
                </p:cNvGrpSpPr>
                <p:nvPr/>
              </p:nvGrpSpPr>
              <p:grpSpPr bwMode="auto">
                <a:xfrm>
                  <a:off x="3765" y="2024"/>
                  <a:ext cx="1338" cy="159"/>
                  <a:chOff x="3765" y="2024"/>
                  <a:chExt cx="1338" cy="159"/>
                </a:xfrm>
              </p:grpSpPr>
              <p:sp>
                <p:nvSpPr>
                  <p:cNvPr id="37" name="Line 15"/>
                  <p:cNvSpPr>
                    <a:spLocks noChangeShapeType="1"/>
                  </p:cNvSpPr>
                  <p:nvPr/>
                </p:nvSpPr>
                <p:spPr bwMode="auto">
                  <a:xfrm>
                    <a:off x="3765" y="2183"/>
                    <a:ext cx="13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8" name="Line 23"/>
                  <p:cNvSpPr>
                    <a:spLocks noChangeShapeType="1"/>
                  </p:cNvSpPr>
                  <p:nvPr/>
                </p:nvSpPr>
                <p:spPr bwMode="auto">
                  <a:xfrm>
                    <a:off x="3787" y="2024"/>
                    <a:ext cx="0" cy="136"/>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19" name="Group 29"/>
                <p:cNvGrpSpPr>
                  <a:grpSpLocks/>
                </p:cNvGrpSpPr>
                <p:nvPr/>
              </p:nvGrpSpPr>
              <p:grpSpPr bwMode="auto">
                <a:xfrm>
                  <a:off x="3765" y="2205"/>
                  <a:ext cx="1338" cy="159"/>
                  <a:chOff x="3765" y="2024"/>
                  <a:chExt cx="1338" cy="159"/>
                </a:xfrm>
              </p:grpSpPr>
              <p:sp>
                <p:nvSpPr>
                  <p:cNvPr id="35" name="Line 30"/>
                  <p:cNvSpPr>
                    <a:spLocks noChangeShapeType="1"/>
                  </p:cNvSpPr>
                  <p:nvPr/>
                </p:nvSpPr>
                <p:spPr bwMode="auto">
                  <a:xfrm>
                    <a:off x="3765" y="2183"/>
                    <a:ext cx="13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6" name="Line 31"/>
                  <p:cNvSpPr>
                    <a:spLocks noChangeShapeType="1"/>
                  </p:cNvSpPr>
                  <p:nvPr/>
                </p:nvSpPr>
                <p:spPr bwMode="auto">
                  <a:xfrm>
                    <a:off x="3787" y="2024"/>
                    <a:ext cx="0" cy="136"/>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20" name="Group 32"/>
                <p:cNvGrpSpPr>
                  <a:grpSpLocks/>
                </p:cNvGrpSpPr>
                <p:nvPr/>
              </p:nvGrpSpPr>
              <p:grpSpPr bwMode="auto">
                <a:xfrm>
                  <a:off x="3765" y="2387"/>
                  <a:ext cx="1338" cy="159"/>
                  <a:chOff x="3765" y="2024"/>
                  <a:chExt cx="1338" cy="159"/>
                </a:xfrm>
              </p:grpSpPr>
              <p:sp>
                <p:nvSpPr>
                  <p:cNvPr id="33" name="Line 33"/>
                  <p:cNvSpPr>
                    <a:spLocks noChangeShapeType="1"/>
                  </p:cNvSpPr>
                  <p:nvPr/>
                </p:nvSpPr>
                <p:spPr bwMode="auto">
                  <a:xfrm>
                    <a:off x="3765" y="2183"/>
                    <a:ext cx="13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4" name="Line 34"/>
                  <p:cNvSpPr>
                    <a:spLocks noChangeShapeType="1"/>
                  </p:cNvSpPr>
                  <p:nvPr/>
                </p:nvSpPr>
                <p:spPr bwMode="auto">
                  <a:xfrm>
                    <a:off x="3787" y="2024"/>
                    <a:ext cx="0" cy="136"/>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21" name="Group 35"/>
                <p:cNvGrpSpPr>
                  <a:grpSpLocks/>
                </p:cNvGrpSpPr>
                <p:nvPr/>
              </p:nvGrpSpPr>
              <p:grpSpPr bwMode="auto">
                <a:xfrm>
                  <a:off x="3765" y="2568"/>
                  <a:ext cx="1338" cy="159"/>
                  <a:chOff x="3765" y="2024"/>
                  <a:chExt cx="1338" cy="159"/>
                </a:xfrm>
              </p:grpSpPr>
              <p:sp>
                <p:nvSpPr>
                  <p:cNvPr id="31" name="Line 36"/>
                  <p:cNvSpPr>
                    <a:spLocks noChangeShapeType="1"/>
                  </p:cNvSpPr>
                  <p:nvPr/>
                </p:nvSpPr>
                <p:spPr bwMode="auto">
                  <a:xfrm>
                    <a:off x="3765" y="2183"/>
                    <a:ext cx="13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2" name="Line 37"/>
                  <p:cNvSpPr>
                    <a:spLocks noChangeShapeType="1"/>
                  </p:cNvSpPr>
                  <p:nvPr/>
                </p:nvSpPr>
                <p:spPr bwMode="auto">
                  <a:xfrm>
                    <a:off x="3787" y="2024"/>
                    <a:ext cx="0" cy="136"/>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22" name="Group 38"/>
                <p:cNvGrpSpPr>
                  <a:grpSpLocks/>
                </p:cNvGrpSpPr>
                <p:nvPr/>
              </p:nvGrpSpPr>
              <p:grpSpPr bwMode="auto">
                <a:xfrm>
                  <a:off x="3765" y="2750"/>
                  <a:ext cx="1338" cy="159"/>
                  <a:chOff x="3765" y="2024"/>
                  <a:chExt cx="1338" cy="159"/>
                </a:xfrm>
              </p:grpSpPr>
              <p:sp>
                <p:nvSpPr>
                  <p:cNvPr id="29" name="Line 39"/>
                  <p:cNvSpPr>
                    <a:spLocks noChangeShapeType="1"/>
                  </p:cNvSpPr>
                  <p:nvPr/>
                </p:nvSpPr>
                <p:spPr bwMode="auto">
                  <a:xfrm>
                    <a:off x="3765" y="2183"/>
                    <a:ext cx="13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30" name="Line 40"/>
                  <p:cNvSpPr>
                    <a:spLocks noChangeShapeType="1"/>
                  </p:cNvSpPr>
                  <p:nvPr/>
                </p:nvSpPr>
                <p:spPr bwMode="auto">
                  <a:xfrm>
                    <a:off x="3787" y="2024"/>
                    <a:ext cx="0" cy="136"/>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23" name="Group 41"/>
                <p:cNvGrpSpPr>
                  <a:grpSpLocks/>
                </p:cNvGrpSpPr>
                <p:nvPr/>
              </p:nvGrpSpPr>
              <p:grpSpPr bwMode="auto">
                <a:xfrm>
                  <a:off x="3765" y="2931"/>
                  <a:ext cx="1338" cy="159"/>
                  <a:chOff x="3765" y="2024"/>
                  <a:chExt cx="1338" cy="159"/>
                </a:xfrm>
              </p:grpSpPr>
              <p:sp>
                <p:nvSpPr>
                  <p:cNvPr id="27" name="Line 42"/>
                  <p:cNvSpPr>
                    <a:spLocks noChangeShapeType="1"/>
                  </p:cNvSpPr>
                  <p:nvPr/>
                </p:nvSpPr>
                <p:spPr bwMode="auto">
                  <a:xfrm>
                    <a:off x="3765" y="2183"/>
                    <a:ext cx="13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8" name="Line 43"/>
                  <p:cNvSpPr>
                    <a:spLocks noChangeShapeType="1"/>
                  </p:cNvSpPr>
                  <p:nvPr/>
                </p:nvSpPr>
                <p:spPr bwMode="auto">
                  <a:xfrm>
                    <a:off x="3787" y="2024"/>
                    <a:ext cx="0" cy="136"/>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nvGrpSpPr>
                <p:cNvPr id="24" name="Group 44"/>
                <p:cNvGrpSpPr>
                  <a:grpSpLocks/>
                </p:cNvGrpSpPr>
                <p:nvPr/>
              </p:nvGrpSpPr>
              <p:grpSpPr bwMode="auto">
                <a:xfrm>
                  <a:off x="3765" y="3113"/>
                  <a:ext cx="1338" cy="159"/>
                  <a:chOff x="3765" y="2024"/>
                  <a:chExt cx="1338" cy="159"/>
                </a:xfrm>
              </p:grpSpPr>
              <p:sp>
                <p:nvSpPr>
                  <p:cNvPr id="25" name="Line 45"/>
                  <p:cNvSpPr>
                    <a:spLocks noChangeShapeType="1"/>
                  </p:cNvSpPr>
                  <p:nvPr/>
                </p:nvSpPr>
                <p:spPr bwMode="auto">
                  <a:xfrm>
                    <a:off x="3765" y="2183"/>
                    <a:ext cx="13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sp>
                <p:nvSpPr>
                  <p:cNvPr id="26" name="Line 46"/>
                  <p:cNvSpPr>
                    <a:spLocks noChangeShapeType="1"/>
                  </p:cNvSpPr>
                  <p:nvPr/>
                </p:nvSpPr>
                <p:spPr bwMode="auto">
                  <a:xfrm>
                    <a:off x="3787" y="2024"/>
                    <a:ext cx="0" cy="136"/>
                  </a:xfrm>
                  <a:prstGeom prst="line">
                    <a:avLst/>
                  </a:prstGeom>
                  <a:noFill/>
                  <a:ln w="127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u-HU"/>
                  </a:p>
                </p:txBody>
              </p:sp>
            </p:grpSp>
          </p:grpSp>
        </p:grpSp>
      </p:grpSp>
    </p:spTree>
    <p:extLst>
      <p:ext uri="{BB962C8B-B14F-4D97-AF65-F5344CB8AC3E}">
        <p14:creationId xmlns:p14="http://schemas.microsoft.com/office/powerpoint/2010/main" val="101754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II.7. Szavak közötti távolság</a:t>
            </a:r>
            <a:endParaRPr lang="hu-HU" dirty="0"/>
          </a:p>
        </p:txBody>
      </p:sp>
      <p:sp>
        <p:nvSpPr>
          <p:cNvPr id="4" name="Tartalom helye 3"/>
          <p:cNvSpPr>
            <a:spLocks noGrp="1"/>
          </p:cNvSpPr>
          <p:nvPr>
            <p:ph idx="1"/>
          </p:nvPr>
        </p:nvSpPr>
        <p:spPr>
          <a:xfrm>
            <a:off x="1331640" y="1412776"/>
            <a:ext cx="7632848" cy="5296654"/>
          </a:xfrm>
        </p:spPr>
        <p:txBody>
          <a:bodyPr>
            <a:noAutofit/>
          </a:bodyPr>
          <a:lstStyle/>
          <a:p>
            <a:pPr marL="0" indent="0">
              <a:spcBef>
                <a:spcPts val="0"/>
              </a:spcBef>
              <a:spcAft>
                <a:spcPts val="1200"/>
              </a:spcAft>
              <a:buNone/>
            </a:pPr>
            <a:r>
              <a:rPr lang="hu-HU" b="1" smtClean="0">
                <a:solidFill>
                  <a:srgbClr val="FF0000"/>
                </a:solidFill>
                <a:latin typeface="Courier New" panose="02070309020205020404" pitchFamily="49" charset="0"/>
                <a:cs typeface="Courier New" panose="02070309020205020404" pitchFamily="49" charset="0"/>
              </a:rPr>
              <a:t>kijelölő { word-spacing: </a:t>
            </a: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a:t>
            </a:r>
            <a:endParaRPr lang="hu-HU" smtClean="0"/>
          </a:p>
          <a:p>
            <a:pPr marL="0" indent="0">
              <a:spcBef>
                <a:spcPts val="0"/>
              </a:spcBef>
              <a:buNone/>
            </a:pPr>
            <a:r>
              <a:rPr lang="hu-HU" sz="2800" b="1" smtClean="0"/>
              <a:t>a szavak közötti</a:t>
            </a:r>
            <a:br>
              <a:rPr lang="hu-HU" sz="2800" b="1" smtClean="0"/>
            </a:br>
            <a:r>
              <a:rPr lang="hu-HU" sz="2800" b="1" smtClean="0"/>
              <a:t>elválasztó karak-</a:t>
            </a:r>
            <a:br>
              <a:rPr lang="hu-HU" sz="2800" b="1" smtClean="0"/>
            </a:br>
            <a:r>
              <a:rPr lang="hu-HU" sz="2800" b="1" smtClean="0"/>
              <a:t>terközt </a:t>
            </a:r>
            <a:r>
              <a:rPr lang="hu-HU" sz="2800" smtClean="0"/>
              <a:t>(szóközt)</a:t>
            </a:r>
            <a:br>
              <a:rPr lang="hu-HU" sz="2800" smtClean="0"/>
            </a:br>
            <a:r>
              <a:rPr lang="hu-HU" sz="2800" b="1" smtClean="0"/>
              <a:t>specifikálja</a:t>
            </a:r>
            <a:endParaRPr lang="hu-HU" sz="2400" b="1" i="1" smtClean="0"/>
          </a:p>
          <a:p>
            <a:pPr>
              <a:spcBef>
                <a:spcPts val="600"/>
              </a:spcBef>
            </a:pPr>
            <a:r>
              <a:rPr lang="hu-HU" sz="2800" b="1" i="1" smtClean="0"/>
              <a:t>normal </a:t>
            </a:r>
            <a:r>
              <a:rPr lang="hu-HU" sz="2400" i="1" smtClean="0"/>
              <a:t>(az adott</a:t>
            </a:r>
            <a:br>
              <a:rPr lang="hu-HU" sz="2400" i="1" smtClean="0"/>
            </a:br>
            <a:r>
              <a:rPr lang="hu-HU" sz="2400" i="1" smtClean="0"/>
              <a:t>betűtípushoz</a:t>
            </a:r>
            <a:br>
              <a:rPr lang="hu-HU" sz="2400" i="1" smtClean="0"/>
            </a:br>
            <a:r>
              <a:rPr lang="hu-HU" sz="2400" i="1" smtClean="0"/>
              <a:t>tartozó szóköz)</a:t>
            </a:r>
          </a:p>
          <a:p>
            <a:pPr>
              <a:spcBef>
                <a:spcPts val="600"/>
              </a:spcBef>
            </a:pPr>
            <a:r>
              <a:rPr lang="hu-HU" sz="2800" b="1" i="1" smtClean="0"/>
              <a:t>pozitív/negatív számérték</a:t>
            </a:r>
            <a:r>
              <a:rPr lang="hu-HU" sz="2800" smtClean="0"/>
              <a:t> </a:t>
            </a:r>
            <a:r>
              <a:rPr lang="hu-HU" sz="2400" i="1" smtClean="0"/>
              <a:t>(az alapértelmezett szóközhöz képesti változást adja meg – nem annak abszolút nagyságát jelenti !)</a:t>
            </a:r>
            <a:r>
              <a:rPr lang="hu-HU" sz="2800" smtClean="0"/>
              <a:t/>
            </a:r>
            <a:br>
              <a:rPr lang="hu-HU" sz="2800" smtClean="0"/>
            </a:br>
            <a:endParaRPr lang="hu-HU" sz="2800" smtClean="0">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32</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8" name="Kép 7"/>
          <p:cNvPicPr>
            <a:picLocks noChangeAspect="1"/>
          </p:cNvPicPr>
          <p:nvPr/>
        </p:nvPicPr>
        <p:blipFill rotWithShape="1">
          <a:blip r:embed="rId2"/>
          <a:srcRect l="50519" t="32475" r="11619" b="28038"/>
          <a:stretch/>
        </p:blipFill>
        <p:spPr bwMode="auto">
          <a:xfrm>
            <a:off x="4430686" y="2204864"/>
            <a:ext cx="4544120" cy="2664296"/>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36633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II.8. Betűköz</a:t>
            </a:r>
            <a:endParaRPr lang="hu-HU" dirty="0"/>
          </a:p>
        </p:txBody>
      </p:sp>
      <p:sp>
        <p:nvSpPr>
          <p:cNvPr id="4" name="Tartalom helye 3"/>
          <p:cNvSpPr>
            <a:spLocks noGrp="1"/>
          </p:cNvSpPr>
          <p:nvPr>
            <p:ph idx="1"/>
          </p:nvPr>
        </p:nvSpPr>
        <p:spPr>
          <a:xfrm>
            <a:off x="1331640" y="1412776"/>
            <a:ext cx="7632848" cy="5296654"/>
          </a:xfrm>
        </p:spPr>
        <p:txBody>
          <a:bodyPr>
            <a:noAutofit/>
          </a:bodyPr>
          <a:lstStyle/>
          <a:p>
            <a:pPr marL="0" indent="0">
              <a:spcBef>
                <a:spcPts val="0"/>
              </a:spcBef>
              <a:spcAft>
                <a:spcPts val="1200"/>
              </a:spcAft>
              <a:buNone/>
            </a:pPr>
            <a:r>
              <a:rPr lang="hu-HU" b="1" smtClean="0">
                <a:solidFill>
                  <a:srgbClr val="FF0000"/>
                </a:solidFill>
                <a:latin typeface="Courier New" panose="02070309020205020404" pitchFamily="49" charset="0"/>
                <a:cs typeface="Courier New" panose="02070309020205020404" pitchFamily="49" charset="0"/>
              </a:rPr>
              <a:t>kijelölő { letter-spacing: </a:t>
            </a: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a:t>
            </a:r>
            <a:endParaRPr lang="hu-HU" smtClean="0"/>
          </a:p>
          <a:p>
            <a:pPr marL="0" indent="0">
              <a:spcBef>
                <a:spcPts val="0"/>
              </a:spcBef>
              <a:buNone/>
            </a:pPr>
            <a:r>
              <a:rPr lang="hu-HU" sz="2800" smtClean="0"/>
              <a:t>a betűköz tulaj-</a:t>
            </a:r>
            <a:br>
              <a:rPr lang="hu-HU" sz="2800" smtClean="0"/>
            </a:br>
            <a:r>
              <a:rPr lang="hu-HU" sz="2800" smtClean="0"/>
              <a:t>donság </a:t>
            </a:r>
            <a:r>
              <a:rPr lang="hu-HU" sz="2800" b="1" smtClean="0"/>
              <a:t>a szöveg</a:t>
            </a:r>
            <a:br>
              <a:rPr lang="hu-HU" sz="2800" b="1" smtClean="0"/>
            </a:br>
            <a:r>
              <a:rPr lang="hu-HU" sz="2800" b="1" smtClean="0"/>
              <a:t>karakterei közötti</a:t>
            </a:r>
            <a:br>
              <a:rPr lang="hu-HU" sz="2800" b="1" smtClean="0"/>
            </a:br>
            <a:r>
              <a:rPr lang="hu-HU" sz="2800" b="1" smtClean="0"/>
              <a:t>távolsgáot hatá-</a:t>
            </a:r>
            <a:br>
              <a:rPr lang="hu-HU" sz="2800" b="1" smtClean="0"/>
            </a:br>
            <a:r>
              <a:rPr lang="hu-HU" sz="2800" b="1" smtClean="0"/>
              <a:t>rozza meg</a:t>
            </a:r>
            <a:endParaRPr lang="hu-HU" sz="2400" b="1" i="1" smtClean="0"/>
          </a:p>
          <a:p>
            <a:pPr>
              <a:spcBef>
                <a:spcPts val="600"/>
              </a:spcBef>
            </a:pPr>
            <a:r>
              <a:rPr lang="hu-HU" sz="2800" b="1" i="1" smtClean="0"/>
              <a:t>normal</a:t>
            </a:r>
            <a:r>
              <a:rPr lang="hu-HU" sz="2800"/>
              <a:t/>
            </a:r>
            <a:br>
              <a:rPr lang="hu-HU" sz="2800"/>
            </a:br>
            <a:r>
              <a:rPr lang="hu-HU" sz="2400" i="1" smtClean="0"/>
              <a:t>(alapértelmezett)</a:t>
            </a:r>
          </a:p>
          <a:p>
            <a:pPr>
              <a:spcBef>
                <a:spcPts val="600"/>
              </a:spcBef>
            </a:pPr>
            <a:r>
              <a:rPr lang="hu-HU" sz="2800" b="1" i="1"/>
              <a:t>pozitív/negatív számérték</a:t>
            </a:r>
            <a:r>
              <a:rPr lang="hu-HU" sz="2800"/>
              <a:t> </a:t>
            </a:r>
            <a:r>
              <a:rPr lang="hu-HU" sz="2400" i="1"/>
              <a:t>(az </a:t>
            </a:r>
            <a:r>
              <a:rPr lang="hu-HU" sz="2400" i="1" smtClean="0"/>
              <a:t>alapértelmezett betűközhöz </a:t>
            </a:r>
            <a:r>
              <a:rPr lang="hu-HU" sz="2400" i="1"/>
              <a:t>képesti változást adja meg – nem annak abszolút nagyságát jelenti </a:t>
            </a:r>
            <a:r>
              <a:rPr lang="hu-HU" sz="2400" i="1" smtClean="0"/>
              <a:t>!)</a:t>
            </a:r>
            <a:endParaRPr lang="hu-HU" sz="2400" smtClean="0">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33</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8" name="Kép 7"/>
          <p:cNvPicPr>
            <a:picLocks noChangeAspect="1"/>
          </p:cNvPicPr>
          <p:nvPr/>
        </p:nvPicPr>
        <p:blipFill rotWithShape="1">
          <a:blip r:embed="rId2"/>
          <a:srcRect l="50519" t="32106" r="22303" b="38187"/>
          <a:stretch/>
        </p:blipFill>
        <p:spPr bwMode="auto">
          <a:xfrm>
            <a:off x="4493450" y="2060848"/>
            <a:ext cx="4452138" cy="2736304"/>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0879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II.9. Vonalakkal díszítés</a:t>
            </a:r>
            <a:endParaRPr lang="hu-HU" dirty="0"/>
          </a:p>
        </p:txBody>
      </p:sp>
      <p:sp>
        <p:nvSpPr>
          <p:cNvPr id="4" name="Tartalom helye 3"/>
          <p:cNvSpPr>
            <a:spLocks noGrp="1"/>
          </p:cNvSpPr>
          <p:nvPr>
            <p:ph idx="1"/>
          </p:nvPr>
        </p:nvSpPr>
        <p:spPr>
          <a:xfrm>
            <a:off x="1331640" y="1340768"/>
            <a:ext cx="7812360" cy="5517232"/>
          </a:xfrm>
        </p:spPr>
        <p:txBody>
          <a:bodyPr>
            <a:noAutofit/>
          </a:bodyPr>
          <a:lstStyle/>
          <a:p>
            <a:pPr marL="0" indent="0">
              <a:spcBef>
                <a:spcPts val="0"/>
              </a:spcBef>
              <a:spcAft>
                <a:spcPts val="600"/>
              </a:spcAft>
              <a:buNone/>
            </a:pPr>
            <a:r>
              <a:rPr lang="hu-HU" b="1" smtClean="0">
                <a:solidFill>
                  <a:srgbClr val="FF0000"/>
                </a:solidFill>
                <a:latin typeface="Courier New" panose="02070309020205020404" pitchFamily="49" charset="0"/>
                <a:cs typeface="Courier New" panose="02070309020205020404" pitchFamily="49" charset="0"/>
              </a:rPr>
              <a:t>kijelölő { text-decoration: </a:t>
            </a: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a:t>
            </a:r>
            <a:endParaRPr lang="hu-HU" smtClean="0"/>
          </a:p>
          <a:p>
            <a:pPr marL="0" indent="0">
              <a:spcBef>
                <a:spcPts val="0"/>
              </a:spcBef>
              <a:buNone/>
            </a:pPr>
            <a:r>
              <a:rPr lang="hu-HU" sz="2800" smtClean="0"/>
              <a:t>a szöveget </a:t>
            </a:r>
            <a:r>
              <a:rPr lang="hu-HU" sz="2800" b="1" smtClean="0"/>
              <a:t>vonalakkal</a:t>
            </a:r>
            <a:br>
              <a:rPr lang="hu-HU" sz="2800" b="1" smtClean="0"/>
            </a:br>
            <a:r>
              <a:rPr lang="hu-HU" sz="2800" b="1" smtClean="0"/>
              <a:t>dekorálhatjuk</a:t>
            </a:r>
            <a:endParaRPr lang="hu-HU" sz="2400" b="1" i="1" smtClean="0"/>
          </a:p>
          <a:p>
            <a:pPr>
              <a:spcBef>
                <a:spcPts val="300"/>
              </a:spcBef>
            </a:pPr>
            <a:r>
              <a:rPr lang="hu-HU" sz="2800" b="1" i="1" smtClean="0"/>
              <a:t>none</a:t>
            </a:r>
            <a:r>
              <a:rPr lang="hu-HU" sz="2400" smtClean="0"/>
              <a:t> (nincs – alapértelm.)</a:t>
            </a:r>
          </a:p>
          <a:p>
            <a:pPr>
              <a:spcBef>
                <a:spcPts val="300"/>
              </a:spcBef>
            </a:pPr>
            <a:r>
              <a:rPr lang="hu-HU" sz="2800" b="1" i="1"/>
              <a:t>blink</a:t>
            </a:r>
            <a:r>
              <a:rPr lang="hu-HU" sz="2400" smtClean="0"/>
              <a:t> (villogás)</a:t>
            </a:r>
          </a:p>
          <a:p>
            <a:pPr>
              <a:spcBef>
                <a:spcPts val="300"/>
              </a:spcBef>
            </a:pPr>
            <a:r>
              <a:rPr lang="hu-HU" sz="2800" b="1" i="1" smtClean="0"/>
              <a:t>underline</a:t>
            </a:r>
            <a:r>
              <a:rPr lang="hu-HU" sz="2800" smtClean="0"/>
              <a:t> </a:t>
            </a:r>
            <a:r>
              <a:rPr lang="hu-HU" sz="2400" smtClean="0"/>
              <a:t>(a szöveg</a:t>
            </a:r>
            <a:br>
              <a:rPr lang="hu-HU" sz="2400" smtClean="0"/>
            </a:br>
            <a:r>
              <a:rPr lang="hu-HU" sz="2400" smtClean="0"/>
              <a:t>minden sora alatt vonalaz)</a:t>
            </a:r>
          </a:p>
          <a:p>
            <a:pPr>
              <a:spcBef>
                <a:spcPts val="300"/>
              </a:spcBef>
            </a:pPr>
            <a:r>
              <a:rPr lang="hu-HU" sz="2800" b="1" i="1" smtClean="0"/>
              <a:t>overline</a:t>
            </a:r>
            <a:r>
              <a:rPr lang="hu-HU" sz="2800" smtClean="0"/>
              <a:t> </a:t>
            </a:r>
            <a:r>
              <a:rPr lang="hu-HU" sz="2400" smtClean="0"/>
              <a:t>(a szöveg</a:t>
            </a:r>
            <a:br>
              <a:rPr lang="hu-HU" sz="2400" smtClean="0"/>
            </a:br>
            <a:r>
              <a:rPr lang="hu-HU" sz="2400" smtClean="0"/>
              <a:t>minden sora felett van vonal)</a:t>
            </a:r>
          </a:p>
          <a:p>
            <a:pPr>
              <a:spcBef>
                <a:spcPts val="300"/>
              </a:spcBef>
            </a:pPr>
            <a:r>
              <a:rPr lang="hu-HU" sz="2800" b="1" i="1" smtClean="0"/>
              <a:t>line-through</a:t>
            </a:r>
            <a:r>
              <a:rPr lang="hu-HU" sz="2400" smtClean="0"/>
              <a:t> (a szöveg minden sora a közepén</a:t>
            </a:r>
            <a:br>
              <a:rPr lang="hu-HU" sz="2400" smtClean="0"/>
            </a:br>
            <a:r>
              <a:rPr lang="hu-HU" sz="2400" smtClean="0"/>
              <a:t>vonallal áthúzott)</a:t>
            </a:r>
          </a:p>
          <a:p>
            <a:pPr marL="0" indent="0">
              <a:spcBef>
                <a:spcPts val="600"/>
              </a:spcBef>
              <a:buNone/>
            </a:pPr>
            <a:r>
              <a:rPr lang="hu-HU" sz="2400" u="sng" smtClean="0">
                <a:ea typeface="Verdana" panose="020B0604030504040204" pitchFamily="34" charset="0"/>
              </a:rPr>
              <a:t>Alkalmazása</a:t>
            </a:r>
            <a:r>
              <a:rPr lang="hu-HU" sz="2400" smtClean="0">
                <a:ea typeface="Verdana" panose="020B0604030504040204" pitchFamily="34" charset="0"/>
              </a:rPr>
              <a:t>:</a:t>
            </a:r>
            <a:r>
              <a:rPr lang="hu-HU" sz="2400" i="1" smtClean="0">
                <a:ea typeface="Verdana" panose="020B0604030504040204" pitchFamily="34" charset="0"/>
              </a:rPr>
              <a:t> linkből aláhúzás eltávolítására</a:t>
            </a:r>
          </a:p>
        </p:txBody>
      </p:sp>
      <p:sp>
        <p:nvSpPr>
          <p:cNvPr id="3" name="Dia számának helye 2"/>
          <p:cNvSpPr>
            <a:spLocks noGrp="1"/>
          </p:cNvSpPr>
          <p:nvPr>
            <p:ph type="sldNum" sz="quarter" idx="12"/>
          </p:nvPr>
        </p:nvSpPr>
        <p:spPr/>
        <p:txBody>
          <a:bodyPr/>
          <a:lstStyle/>
          <a:p>
            <a:fld id="{4DC61DD4-7DED-4AA4-9E5A-5F7D420479A6}" type="slidenum">
              <a:rPr lang="hu-HU" smtClean="0"/>
              <a:pPr/>
              <a:t>34</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8" name="Kép 7"/>
          <p:cNvPicPr>
            <a:picLocks noChangeAspect="1"/>
          </p:cNvPicPr>
          <p:nvPr/>
        </p:nvPicPr>
        <p:blipFill rotWithShape="1">
          <a:blip r:embed="rId2"/>
          <a:srcRect l="50415" t="31553" r="30809" b="37817"/>
          <a:stretch/>
        </p:blipFill>
        <p:spPr bwMode="auto">
          <a:xfrm>
            <a:off x="5672647" y="1916832"/>
            <a:ext cx="3313653" cy="3039299"/>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8786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II.10. Kis-/nagybetűs átalakítás</a:t>
            </a:r>
            <a:endParaRPr lang="hu-HU" dirty="0"/>
          </a:p>
        </p:txBody>
      </p:sp>
      <p:sp>
        <p:nvSpPr>
          <p:cNvPr id="4" name="Tartalom helye 3"/>
          <p:cNvSpPr>
            <a:spLocks noGrp="1"/>
          </p:cNvSpPr>
          <p:nvPr>
            <p:ph idx="1"/>
          </p:nvPr>
        </p:nvSpPr>
        <p:spPr>
          <a:xfrm>
            <a:off x="1331640" y="1412776"/>
            <a:ext cx="7632848" cy="5296654"/>
          </a:xfrm>
        </p:spPr>
        <p:txBody>
          <a:bodyPr>
            <a:noAutofit/>
          </a:bodyPr>
          <a:lstStyle/>
          <a:p>
            <a:pPr marL="0" indent="0">
              <a:spcBef>
                <a:spcPts val="0"/>
              </a:spcBef>
              <a:spcAft>
                <a:spcPts val="600"/>
              </a:spcAft>
              <a:buNone/>
            </a:pPr>
            <a:r>
              <a:rPr lang="hu-HU" b="1" smtClean="0">
                <a:solidFill>
                  <a:srgbClr val="FF0000"/>
                </a:solidFill>
                <a:latin typeface="Courier New" panose="02070309020205020404" pitchFamily="49" charset="0"/>
                <a:cs typeface="Courier New" panose="02070309020205020404" pitchFamily="49" charset="0"/>
              </a:rPr>
              <a:t>kijelölő { text-transform: </a:t>
            </a: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a:t>
            </a:r>
            <a:endParaRPr lang="hu-HU" smtClean="0"/>
          </a:p>
          <a:p>
            <a:pPr marL="0" indent="0">
              <a:spcBef>
                <a:spcPts val="0"/>
              </a:spcBef>
              <a:buNone/>
            </a:pPr>
            <a:r>
              <a:rPr lang="hu-HU" sz="2800" smtClean="0"/>
              <a:t>ez a szövegtranszformációs tulajdonság</a:t>
            </a:r>
            <a:br>
              <a:rPr lang="hu-HU" sz="2800" smtClean="0"/>
            </a:br>
            <a:r>
              <a:rPr lang="hu-HU" sz="2800" b="1" smtClean="0"/>
              <a:t>a nagybetűk </a:t>
            </a:r>
            <a:r>
              <a:rPr lang="hu-HU" sz="2800" b="1"/>
              <a:t>és a kisbetűk szövegben való megadására </a:t>
            </a:r>
            <a:r>
              <a:rPr lang="hu-HU" sz="2800" b="1" smtClean="0"/>
              <a:t>szolgál</a:t>
            </a:r>
          </a:p>
          <a:p>
            <a:pPr>
              <a:spcBef>
                <a:spcPts val="300"/>
              </a:spcBef>
            </a:pPr>
            <a:r>
              <a:rPr lang="hu-HU" sz="2800" b="1" i="1" smtClean="0">
                <a:ea typeface="Verdana" panose="020B0604030504040204" pitchFamily="34" charset="0"/>
              </a:rPr>
              <a:t>none</a:t>
            </a:r>
            <a:r>
              <a:rPr lang="hu-HU" sz="2800" smtClean="0">
                <a:ea typeface="Verdana" panose="020B0604030504040204" pitchFamily="34" charset="0"/>
              </a:rPr>
              <a:t> </a:t>
            </a:r>
            <a:r>
              <a:rPr lang="hu-HU" sz="2400" smtClean="0">
                <a:ea typeface="Verdana" panose="020B0604030504040204" pitchFamily="34" charset="0"/>
              </a:rPr>
              <a:t>(alap-</a:t>
            </a:r>
            <a:br>
              <a:rPr lang="hu-HU" sz="2400" smtClean="0">
                <a:ea typeface="Verdana" panose="020B0604030504040204" pitchFamily="34" charset="0"/>
              </a:rPr>
            </a:br>
            <a:r>
              <a:rPr lang="hu-HU" sz="2400" smtClean="0">
                <a:ea typeface="Verdana" panose="020B0604030504040204" pitchFamily="34" charset="0"/>
              </a:rPr>
              <a:t>értelmezett)</a:t>
            </a:r>
          </a:p>
          <a:p>
            <a:pPr>
              <a:spcBef>
                <a:spcPts val="300"/>
              </a:spcBef>
            </a:pPr>
            <a:r>
              <a:rPr lang="hu-HU" sz="2800" b="1" i="1" smtClean="0">
                <a:ea typeface="Verdana" panose="020B0604030504040204" pitchFamily="34" charset="0"/>
              </a:rPr>
              <a:t>capitalize</a:t>
            </a:r>
            <a:br>
              <a:rPr lang="hu-HU" sz="2800" b="1" i="1" smtClean="0">
                <a:ea typeface="Verdana" panose="020B0604030504040204" pitchFamily="34" charset="0"/>
              </a:rPr>
            </a:br>
            <a:r>
              <a:rPr lang="hu-HU" sz="2400" smtClean="0">
                <a:ea typeface="Verdana" panose="020B0604030504040204" pitchFamily="34" charset="0"/>
              </a:rPr>
              <a:t>(minden szó</a:t>
            </a:r>
            <a:br>
              <a:rPr lang="hu-HU" sz="2400" smtClean="0">
                <a:ea typeface="Verdana" panose="020B0604030504040204" pitchFamily="34" charset="0"/>
              </a:rPr>
            </a:br>
            <a:r>
              <a:rPr lang="hu-HU" sz="2400" smtClean="0">
                <a:ea typeface="Verdana" panose="020B0604030504040204" pitchFamily="34" charset="0"/>
              </a:rPr>
              <a:t>első karakterét nagybetűsre változtatja, de a többit  változatlanul hagyja)</a:t>
            </a:r>
          </a:p>
          <a:p>
            <a:pPr>
              <a:spcBef>
                <a:spcPts val="300"/>
              </a:spcBef>
            </a:pPr>
            <a:r>
              <a:rPr lang="hu-HU" sz="2800" b="1" i="1" smtClean="0">
                <a:ea typeface="Verdana" panose="020B0604030504040204" pitchFamily="34" charset="0"/>
              </a:rPr>
              <a:t>uppercase</a:t>
            </a:r>
            <a:r>
              <a:rPr lang="hu-HU" sz="2400" smtClean="0">
                <a:ea typeface="Verdana" panose="020B0604030504040204" pitchFamily="34" charset="0"/>
              </a:rPr>
              <a:t> (mindent nagybetűsre változtat)</a:t>
            </a:r>
          </a:p>
          <a:p>
            <a:pPr>
              <a:spcBef>
                <a:spcPts val="300"/>
              </a:spcBef>
            </a:pPr>
            <a:r>
              <a:rPr lang="hu-HU" sz="2800" b="1" i="1" smtClean="0">
                <a:ea typeface="Verdana" panose="020B0604030504040204" pitchFamily="34" charset="0"/>
              </a:rPr>
              <a:t>lowercase</a:t>
            </a:r>
            <a:r>
              <a:rPr lang="hu-HU" sz="2400" smtClean="0">
                <a:ea typeface="Verdana" panose="020B0604030504040204" pitchFamily="34" charset="0"/>
              </a:rPr>
              <a:t> (mindent kisbetűsre változtat)</a:t>
            </a:r>
          </a:p>
          <a:p>
            <a:pPr>
              <a:spcBef>
                <a:spcPts val="0"/>
              </a:spcBef>
            </a:pPr>
            <a:endParaRPr lang="hu-HU" sz="2800" smtClean="0">
              <a:ea typeface="Verdana" panose="020B0604030504040204" pitchFamily="34" charset="0"/>
            </a:endParaRPr>
          </a:p>
        </p:txBody>
      </p:sp>
      <p:pic>
        <p:nvPicPr>
          <p:cNvPr id="8" name="Kép 7"/>
          <p:cNvPicPr>
            <a:picLocks noChangeAspect="1"/>
          </p:cNvPicPr>
          <p:nvPr/>
        </p:nvPicPr>
        <p:blipFill rotWithShape="1">
          <a:blip r:embed="rId2"/>
          <a:srcRect l="50415" t="30999" r="24170" b="55347"/>
          <a:stretch/>
        </p:blipFill>
        <p:spPr bwMode="auto">
          <a:xfrm>
            <a:off x="3950054" y="3337560"/>
            <a:ext cx="5058592" cy="1527453"/>
          </a:xfrm>
          <a:prstGeom prst="rect">
            <a:avLst/>
          </a:prstGeom>
          <a:ln w="3175">
            <a:solidFill>
              <a:schemeClr val="tx1"/>
            </a:solidFill>
          </a:ln>
          <a:extLst>
            <a:ext uri="{53640926-AAD7-44D8-BBD7-CCE9431645EC}">
              <a14:shadowObscured xmlns:a14="http://schemas.microsoft.com/office/drawing/2010/main"/>
            </a:ext>
          </a:extLst>
        </p:spPr>
      </p:pic>
      <p:sp>
        <p:nvSpPr>
          <p:cNvPr id="3" name="Dia számának helye 2"/>
          <p:cNvSpPr>
            <a:spLocks noGrp="1"/>
          </p:cNvSpPr>
          <p:nvPr>
            <p:ph type="sldNum" sz="quarter" idx="12"/>
          </p:nvPr>
        </p:nvSpPr>
        <p:spPr/>
        <p:txBody>
          <a:bodyPr/>
          <a:lstStyle/>
          <a:p>
            <a:fld id="{4DC61DD4-7DED-4AA4-9E5A-5F7D420479A6}" type="slidenum">
              <a:rPr lang="hu-HU" smtClean="0"/>
              <a:pPr/>
              <a:t>35</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4170221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II.11. Szövegárnyék</a:t>
            </a:r>
            <a:endParaRPr lang="hu-HU" dirty="0"/>
          </a:p>
        </p:txBody>
      </p:sp>
      <p:sp>
        <p:nvSpPr>
          <p:cNvPr id="4" name="Tartalom helye 3"/>
          <p:cNvSpPr>
            <a:spLocks noGrp="1"/>
          </p:cNvSpPr>
          <p:nvPr>
            <p:ph idx="1"/>
          </p:nvPr>
        </p:nvSpPr>
        <p:spPr>
          <a:xfrm>
            <a:off x="1331640" y="1412776"/>
            <a:ext cx="7632848" cy="5296654"/>
          </a:xfrm>
        </p:spPr>
        <p:txBody>
          <a:bodyPr>
            <a:noAutofit/>
          </a:bodyPr>
          <a:lstStyle/>
          <a:p>
            <a:pPr marL="0" indent="0" algn="ctr">
              <a:spcBef>
                <a:spcPts val="0"/>
              </a:spcBef>
              <a:spcAft>
                <a:spcPts val="11400"/>
              </a:spcAft>
              <a:buNone/>
            </a:pPr>
            <a:r>
              <a:rPr lang="hu-HU" b="1" smtClean="0">
                <a:solidFill>
                  <a:srgbClr val="FF0000"/>
                </a:solidFill>
                <a:latin typeface="Courier New" panose="02070309020205020404" pitchFamily="49" charset="0"/>
                <a:cs typeface="Courier New" panose="02070309020205020404" pitchFamily="49" charset="0"/>
              </a:rPr>
              <a:t>kijelölő { text-shadow: </a:t>
            </a:r>
            <a:r>
              <a:rPr lang="hu-HU" b="1">
                <a:solidFill>
                  <a:srgbClr val="FF0000"/>
                </a:solidFill>
                <a:latin typeface="Courier New" panose="02070309020205020404" pitchFamily="49" charset="0"/>
                <a:cs typeface="Courier New" panose="02070309020205020404" pitchFamily="49" charset="0"/>
              </a:rPr>
              <a:t>…; </a:t>
            </a:r>
            <a:r>
              <a:rPr lang="hu-HU" b="1" smtClean="0">
                <a:solidFill>
                  <a:srgbClr val="FF0000"/>
                </a:solidFill>
                <a:latin typeface="Courier New" panose="02070309020205020404" pitchFamily="49" charset="0"/>
                <a:cs typeface="Courier New" panose="02070309020205020404" pitchFamily="49" charset="0"/>
              </a:rPr>
              <a:t>}</a:t>
            </a:r>
            <a:endParaRPr lang="hu-HU" smtClean="0"/>
          </a:p>
          <a:p>
            <a:pPr marL="0" indent="0">
              <a:spcBef>
                <a:spcPts val="0"/>
              </a:spcBef>
              <a:buNone/>
            </a:pPr>
            <a:r>
              <a:rPr lang="hu-HU" sz="2800" smtClean="0"/>
              <a:t>egy vagy több, különböző színű, nagyságú, irányú és életlenítési/elhalványulási távolságú </a:t>
            </a:r>
            <a:r>
              <a:rPr lang="hu-HU" sz="2800" b="1" smtClean="0"/>
              <a:t>árnyék rendelhető egy szöveghez</a:t>
            </a:r>
            <a:br>
              <a:rPr lang="hu-HU" sz="2800" b="1" smtClean="0"/>
            </a:br>
            <a:r>
              <a:rPr lang="hu-HU" sz="2400" i="1" smtClean="0"/>
              <a:t>(három hosszúsági és egy színértéket kell megadni)</a:t>
            </a:r>
          </a:p>
          <a:p>
            <a:pPr marL="0" indent="0">
              <a:spcBef>
                <a:spcPts val="1800"/>
              </a:spcBef>
              <a:spcAft>
                <a:spcPts val="1800"/>
              </a:spcAft>
              <a:buNone/>
            </a:pPr>
            <a: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#cimarnyek { </a:t>
            </a:r>
            <a:b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text-shadow: 15px 10px 2px red; </a:t>
            </a:r>
            <a:r>
              <a:rPr lang="hu-HU" sz="2800" b="1">
                <a:solidFill>
                  <a:srgbClr val="0070C0"/>
                </a:solidFill>
                <a:latin typeface="Courier New" panose="02070309020205020404" pitchFamily="49" charset="0"/>
                <a:ea typeface="Verdana" panose="020B0604030504040204" pitchFamily="34" charset="0"/>
                <a:cs typeface="Courier New" panose="02070309020205020404" pitchFamily="49" charset="0"/>
              </a:rPr>
              <a:t>}</a:t>
            </a:r>
          </a:p>
        </p:txBody>
      </p:sp>
      <p:sp>
        <p:nvSpPr>
          <p:cNvPr id="3" name="Dia számának helye 2"/>
          <p:cNvSpPr>
            <a:spLocks noGrp="1"/>
          </p:cNvSpPr>
          <p:nvPr>
            <p:ph type="sldNum" sz="quarter" idx="12"/>
          </p:nvPr>
        </p:nvSpPr>
        <p:spPr/>
        <p:txBody>
          <a:bodyPr/>
          <a:lstStyle/>
          <a:p>
            <a:fld id="{4DC61DD4-7DED-4AA4-9E5A-5F7D420479A6}" type="slidenum">
              <a:rPr lang="hu-HU" smtClean="0"/>
              <a:pPr/>
              <a:t>36</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9" name="Kép 8"/>
          <p:cNvPicPr>
            <a:picLocks noChangeAspect="1"/>
          </p:cNvPicPr>
          <p:nvPr/>
        </p:nvPicPr>
        <p:blipFill rotWithShape="1">
          <a:blip r:embed="rId2"/>
          <a:srcRect l="50415" t="32844" r="28112" b="60329"/>
          <a:stretch/>
        </p:blipFill>
        <p:spPr bwMode="auto">
          <a:xfrm>
            <a:off x="2284702" y="2132856"/>
            <a:ext cx="5675633" cy="1013922"/>
          </a:xfrm>
          <a:prstGeom prst="rect">
            <a:avLst/>
          </a:prstGeom>
          <a:ln w="3175">
            <a:solidFill>
              <a:schemeClr val="tx1"/>
            </a:solidFill>
          </a:ln>
          <a:extLst>
            <a:ext uri="{53640926-AAD7-44D8-BBD7-CCE9431645EC}">
              <a14:shadowObscured xmlns:a14="http://schemas.microsoft.com/office/drawing/2010/main"/>
            </a:ext>
          </a:extLst>
        </p:spPr>
      </p:pic>
      <p:sp>
        <p:nvSpPr>
          <p:cNvPr id="6" name="Szövegdoboz 5"/>
          <p:cNvSpPr txBox="1"/>
          <p:nvPr/>
        </p:nvSpPr>
        <p:spPr>
          <a:xfrm>
            <a:off x="2766984" y="6237312"/>
            <a:ext cx="1872208" cy="523220"/>
          </a:xfrm>
          <a:prstGeom prst="rect">
            <a:avLst/>
          </a:prstGeom>
          <a:solidFill>
            <a:schemeClr val="accent5">
              <a:lumMod val="40000"/>
              <a:lumOff val="60000"/>
            </a:schemeClr>
          </a:solidFill>
        </p:spPr>
        <p:txBody>
          <a:bodyPr wrap="square" rtlCol="0">
            <a:spAutoFit/>
          </a:bodyPr>
          <a:lstStyle/>
          <a:p>
            <a:pPr algn="ctr"/>
            <a:r>
              <a:rPr lang="hu-HU" sz="1400" b="1" smtClean="0">
                <a:latin typeface="Arial" panose="020B0604020202020204" pitchFamily="34" charset="0"/>
                <a:cs typeface="Arial" panose="020B0604020202020204" pitchFamily="34" charset="0"/>
              </a:rPr>
              <a:t>1. árnyék vízszintes kiterjedése</a:t>
            </a:r>
            <a:endParaRPr lang="hu-HU" sz="1400" b="1">
              <a:latin typeface="Arial" panose="020B0604020202020204" pitchFamily="34" charset="0"/>
              <a:cs typeface="Arial" panose="020B0604020202020204" pitchFamily="34" charset="0"/>
            </a:endParaRPr>
          </a:p>
        </p:txBody>
      </p:sp>
      <p:cxnSp>
        <p:nvCxnSpPr>
          <p:cNvPr id="11" name="Egyenes összekötő nyíllal 10"/>
          <p:cNvCxnSpPr>
            <a:stCxn id="6" idx="3"/>
          </p:cNvCxnSpPr>
          <p:nvPr/>
        </p:nvCxnSpPr>
        <p:spPr>
          <a:xfrm flipV="1">
            <a:off x="4639192" y="6093296"/>
            <a:ext cx="241663" cy="40562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 name="Szövegdoboz 14"/>
          <p:cNvSpPr txBox="1"/>
          <p:nvPr/>
        </p:nvSpPr>
        <p:spPr>
          <a:xfrm>
            <a:off x="4139952" y="5085184"/>
            <a:ext cx="2088232" cy="523220"/>
          </a:xfrm>
          <a:prstGeom prst="rect">
            <a:avLst/>
          </a:prstGeom>
          <a:solidFill>
            <a:schemeClr val="accent5">
              <a:lumMod val="40000"/>
              <a:lumOff val="60000"/>
            </a:schemeClr>
          </a:solidFill>
        </p:spPr>
        <p:txBody>
          <a:bodyPr wrap="square" rtlCol="0">
            <a:spAutoFit/>
          </a:bodyPr>
          <a:lstStyle/>
          <a:p>
            <a:pPr algn="ctr"/>
            <a:r>
              <a:rPr lang="hu-HU" sz="1400" b="1" smtClean="0">
                <a:latin typeface="Arial" panose="020B0604020202020204" pitchFamily="34" charset="0"/>
                <a:cs typeface="Arial" panose="020B0604020202020204" pitchFamily="34" charset="0"/>
              </a:rPr>
              <a:t>2. árnyék függőleges kiterjedése</a:t>
            </a:r>
            <a:endParaRPr lang="hu-HU" sz="1400" b="1">
              <a:latin typeface="Arial" panose="020B0604020202020204" pitchFamily="34" charset="0"/>
              <a:cs typeface="Arial" panose="020B0604020202020204" pitchFamily="34" charset="0"/>
            </a:endParaRPr>
          </a:p>
        </p:txBody>
      </p:sp>
      <p:cxnSp>
        <p:nvCxnSpPr>
          <p:cNvPr id="16" name="Egyenes összekötő nyíllal 15"/>
          <p:cNvCxnSpPr/>
          <p:nvPr/>
        </p:nvCxnSpPr>
        <p:spPr>
          <a:xfrm>
            <a:off x="5796137" y="5608404"/>
            <a:ext cx="432047" cy="12485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9" name="Szövegdoboz 18"/>
          <p:cNvSpPr txBox="1"/>
          <p:nvPr/>
        </p:nvSpPr>
        <p:spPr>
          <a:xfrm>
            <a:off x="7164288" y="5085184"/>
            <a:ext cx="1872208" cy="523220"/>
          </a:xfrm>
          <a:prstGeom prst="rect">
            <a:avLst/>
          </a:prstGeom>
          <a:solidFill>
            <a:schemeClr val="accent5">
              <a:lumMod val="40000"/>
              <a:lumOff val="60000"/>
            </a:schemeClr>
          </a:solidFill>
        </p:spPr>
        <p:txBody>
          <a:bodyPr wrap="square" rtlCol="0">
            <a:spAutoFit/>
          </a:bodyPr>
          <a:lstStyle/>
          <a:p>
            <a:pPr algn="ctr"/>
            <a:r>
              <a:rPr lang="hu-HU" sz="1400" b="1" smtClean="0">
                <a:latin typeface="Arial" panose="020B0604020202020204" pitchFamily="34" charset="0"/>
                <a:cs typeface="Arial" panose="020B0604020202020204" pitchFamily="34" charset="0"/>
              </a:rPr>
              <a:t>3. életlenítési távolság</a:t>
            </a:r>
            <a:endParaRPr lang="hu-HU" sz="1400" b="1">
              <a:latin typeface="Arial" panose="020B0604020202020204" pitchFamily="34" charset="0"/>
              <a:cs typeface="Arial" panose="020B0604020202020204" pitchFamily="34" charset="0"/>
            </a:endParaRPr>
          </a:p>
        </p:txBody>
      </p:sp>
      <p:cxnSp>
        <p:nvCxnSpPr>
          <p:cNvPr id="20" name="Egyenes összekötő nyíllal 19"/>
          <p:cNvCxnSpPr/>
          <p:nvPr/>
        </p:nvCxnSpPr>
        <p:spPr>
          <a:xfrm flipH="1">
            <a:off x="7020272" y="5608404"/>
            <a:ext cx="432048" cy="12485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Szövegdoboz 23"/>
          <p:cNvSpPr txBox="1"/>
          <p:nvPr/>
        </p:nvSpPr>
        <p:spPr>
          <a:xfrm>
            <a:off x="5652120" y="6237312"/>
            <a:ext cx="2088232" cy="523220"/>
          </a:xfrm>
          <a:prstGeom prst="rect">
            <a:avLst/>
          </a:prstGeom>
          <a:solidFill>
            <a:schemeClr val="accent5">
              <a:lumMod val="40000"/>
              <a:lumOff val="60000"/>
            </a:schemeClr>
          </a:solidFill>
        </p:spPr>
        <p:txBody>
          <a:bodyPr wrap="square" rtlCol="0">
            <a:spAutoFit/>
          </a:bodyPr>
          <a:lstStyle/>
          <a:p>
            <a:pPr algn="ctr"/>
            <a:r>
              <a:rPr lang="hu-HU" sz="1400" b="1" smtClean="0">
                <a:latin typeface="Arial" panose="020B0604020202020204" pitchFamily="34" charset="0"/>
                <a:cs typeface="Arial" panose="020B0604020202020204" pitchFamily="34" charset="0"/>
              </a:rPr>
              <a:t>4. az árnyék színének kódja vagy neve</a:t>
            </a:r>
            <a:endParaRPr lang="hu-HU" sz="1400" b="1">
              <a:latin typeface="Arial" panose="020B0604020202020204" pitchFamily="34" charset="0"/>
              <a:cs typeface="Arial" panose="020B0604020202020204" pitchFamily="34" charset="0"/>
            </a:endParaRPr>
          </a:p>
        </p:txBody>
      </p:sp>
      <p:cxnSp>
        <p:nvCxnSpPr>
          <p:cNvPr id="25" name="Egyenes összekötő nyíllal 24"/>
          <p:cNvCxnSpPr/>
          <p:nvPr/>
        </p:nvCxnSpPr>
        <p:spPr>
          <a:xfrm flipV="1">
            <a:off x="7741141" y="6034499"/>
            <a:ext cx="241663" cy="40562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964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II.11. Szövegárnyék (folyt)</a:t>
            </a:r>
            <a:endParaRPr lang="hu-HU" dirty="0"/>
          </a:p>
        </p:txBody>
      </p:sp>
      <p:sp>
        <p:nvSpPr>
          <p:cNvPr id="4" name="Tartalom helye 3"/>
          <p:cNvSpPr>
            <a:spLocks noGrp="1"/>
          </p:cNvSpPr>
          <p:nvPr>
            <p:ph idx="1"/>
          </p:nvPr>
        </p:nvSpPr>
        <p:spPr>
          <a:xfrm>
            <a:off x="1331640" y="1412776"/>
            <a:ext cx="7632848" cy="5296654"/>
          </a:xfrm>
        </p:spPr>
        <p:txBody>
          <a:bodyPr>
            <a:noAutofit/>
          </a:bodyPr>
          <a:lstStyle/>
          <a:p>
            <a:pPr marL="0" indent="0">
              <a:spcBef>
                <a:spcPts val="0"/>
              </a:spcBef>
              <a:spcAft>
                <a:spcPts val="6000"/>
              </a:spcAft>
              <a:buNone/>
            </a:pPr>
            <a:r>
              <a:rPr lang="hu-HU" sz="2800" smtClean="0"/>
              <a:t>ha több, különböző színű, nagyságú, irányú és életlenítési/elhalványulási távolságú árnyékot is akarunk ugyanahhoz a szöveghez rendelni, akkor a "négyeseket" vesszővel elválasztva kell felsorolni:</a:t>
            </a:r>
          </a:p>
          <a:p>
            <a:pPr marL="0" indent="0">
              <a:spcBef>
                <a:spcPts val="0"/>
              </a:spcBef>
              <a:spcAft>
                <a:spcPts val="1800"/>
              </a:spcAft>
              <a:buNone/>
              <a:tabLst>
                <a:tab pos="3135313" algn="l"/>
              </a:tabLst>
            </a:pPr>
            <a:r>
              <a:rPr lang="hu-HU" sz="2800" b="1">
                <a:solidFill>
                  <a:srgbClr val="0070C0"/>
                </a:solidFill>
                <a:latin typeface="Courier New" panose="02070309020205020404" pitchFamily="49" charset="0"/>
                <a:ea typeface="Verdana" panose="020B0604030504040204" pitchFamily="34" charset="0"/>
                <a:cs typeface="Courier New" panose="02070309020205020404" pitchFamily="49" charset="0"/>
              </a:rPr>
              <a:t>#arnyekok { </a:t>
            </a:r>
            <a:br>
              <a:rPr lang="hu-HU" sz="2800" b="1">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800" b="1">
                <a:solidFill>
                  <a:srgbClr val="0070C0"/>
                </a:solidFill>
                <a:latin typeface="Courier New" panose="02070309020205020404" pitchFamily="49" charset="0"/>
                <a:ea typeface="Verdana" panose="020B0604030504040204" pitchFamily="34" charset="0"/>
                <a:cs typeface="Courier New" panose="02070309020205020404" pitchFamily="49" charset="0"/>
              </a:rPr>
              <a:t>  text-shadow: </a:t>
            </a:r>
            <a: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5px </a:t>
            </a:r>
            <a:r>
              <a:rPr lang="hu-HU" sz="2800" b="1">
                <a:solidFill>
                  <a:srgbClr val="0070C0"/>
                </a:solidFill>
                <a:latin typeface="Courier New" panose="02070309020205020404" pitchFamily="49" charset="0"/>
                <a:ea typeface="Verdana" panose="020B0604030504040204" pitchFamily="34" charset="0"/>
                <a:cs typeface="Courier New" panose="02070309020205020404" pitchFamily="49" charset="0"/>
              </a:rPr>
              <a:t>1px 2px red, </a:t>
            </a:r>
            <a: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10px </a:t>
            </a:r>
            <a:r>
              <a:rPr lang="hu-HU" sz="2800" b="1">
                <a:solidFill>
                  <a:srgbClr val="0070C0"/>
                </a:solidFill>
                <a:latin typeface="Courier New" panose="02070309020205020404" pitchFamily="49" charset="0"/>
                <a:ea typeface="Verdana" panose="020B0604030504040204" pitchFamily="34" charset="0"/>
                <a:cs typeface="Courier New" panose="02070309020205020404" pitchFamily="49" charset="0"/>
              </a:rPr>
              <a:t>-4px 2px blue, </a:t>
            </a:r>
            <a: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20px </a:t>
            </a:r>
            <a:r>
              <a:rPr lang="hu-HU" sz="2800" b="1">
                <a:solidFill>
                  <a:srgbClr val="0070C0"/>
                </a:solidFill>
                <a:latin typeface="Courier New" panose="02070309020205020404" pitchFamily="49" charset="0"/>
                <a:ea typeface="Verdana" panose="020B0604030504040204" pitchFamily="34" charset="0"/>
                <a:cs typeface="Courier New" panose="02070309020205020404" pitchFamily="49" charset="0"/>
              </a:rPr>
              <a:t>-8px 0px green; }</a:t>
            </a:r>
          </a:p>
        </p:txBody>
      </p:sp>
      <p:sp>
        <p:nvSpPr>
          <p:cNvPr id="3" name="Dia számának helye 2"/>
          <p:cNvSpPr>
            <a:spLocks noGrp="1"/>
          </p:cNvSpPr>
          <p:nvPr>
            <p:ph type="sldNum" sz="quarter" idx="12"/>
          </p:nvPr>
        </p:nvSpPr>
        <p:spPr/>
        <p:txBody>
          <a:bodyPr/>
          <a:lstStyle/>
          <a:p>
            <a:fld id="{4DC61DD4-7DED-4AA4-9E5A-5F7D420479A6}" type="slidenum">
              <a:rPr lang="hu-HU" smtClean="0"/>
              <a:pPr/>
              <a:t>37</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8" name="Kép 7"/>
          <p:cNvPicPr>
            <a:picLocks noChangeAspect="1"/>
          </p:cNvPicPr>
          <p:nvPr/>
        </p:nvPicPr>
        <p:blipFill rotWithShape="1">
          <a:blip r:embed="rId2"/>
          <a:srcRect l="50726" t="31922" r="28424" b="61620"/>
          <a:stretch/>
        </p:blipFill>
        <p:spPr bwMode="auto">
          <a:xfrm>
            <a:off x="3707904" y="3356992"/>
            <a:ext cx="5300719" cy="9222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64110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III. Szöveg tördelése</a:t>
            </a:r>
            <a:endParaRPr lang="hu-HU" dirty="0"/>
          </a:p>
        </p:txBody>
      </p:sp>
      <p:sp>
        <p:nvSpPr>
          <p:cNvPr id="3" name="Tartalom helye 2"/>
          <p:cNvSpPr>
            <a:spLocks noGrp="1"/>
          </p:cNvSpPr>
          <p:nvPr>
            <p:ph sz="half" idx="1"/>
          </p:nvPr>
        </p:nvSpPr>
        <p:spPr>
          <a:xfrm>
            <a:off x="1340148" y="1340768"/>
            <a:ext cx="7696348" cy="5517232"/>
          </a:xfrm>
        </p:spPr>
        <p:txBody>
          <a:bodyPr>
            <a:normAutofit/>
          </a:bodyPr>
          <a:lstStyle/>
          <a:p>
            <a:pPr marL="88900" indent="0" algn="ctr">
              <a:spcBef>
                <a:spcPts val="0"/>
              </a:spcBef>
              <a:spcAft>
                <a:spcPts val="1800"/>
              </a:spcAft>
              <a:buNone/>
            </a:pPr>
            <a:r>
              <a:rPr lang="hu-HU" sz="3200" b="1">
                <a:solidFill>
                  <a:srgbClr val="FF0000"/>
                </a:solidFill>
                <a:latin typeface="Courier New" panose="02070309020205020404" pitchFamily="49" charset="0"/>
                <a:cs typeface="Courier New" panose="02070309020205020404" pitchFamily="49" charset="0"/>
              </a:rPr>
              <a:t>kijelölő { </a:t>
            </a:r>
            <a:r>
              <a:rPr lang="hu-HU" sz="3200" b="1" smtClean="0">
                <a:solidFill>
                  <a:srgbClr val="FF0000"/>
                </a:solidFill>
                <a:latin typeface="Courier New" panose="02070309020205020404" pitchFamily="49" charset="0"/>
                <a:cs typeface="Courier New" panose="02070309020205020404" pitchFamily="49" charset="0"/>
              </a:rPr>
              <a:t>white-space: </a:t>
            </a:r>
            <a:r>
              <a:rPr lang="hu-HU" sz="3200" b="1">
                <a:solidFill>
                  <a:srgbClr val="FF0000"/>
                </a:solidFill>
                <a:latin typeface="Courier New" panose="02070309020205020404" pitchFamily="49" charset="0"/>
                <a:cs typeface="Courier New" panose="02070309020205020404" pitchFamily="49" charset="0"/>
              </a:rPr>
              <a:t>…; }</a:t>
            </a:r>
            <a:endParaRPr lang="hu-HU" sz="3200"/>
          </a:p>
          <a:p>
            <a:pPr marL="0" indent="0">
              <a:spcBef>
                <a:spcPts val="0"/>
              </a:spcBef>
              <a:spcAft>
                <a:spcPts val="1200"/>
              </a:spcAft>
              <a:buNone/>
            </a:pPr>
            <a:r>
              <a:rPr lang="hu-HU" sz="3000" b="1" smtClean="0"/>
              <a:t>az elválasztó karakterek kezeléséhez</a:t>
            </a:r>
            <a:r>
              <a:rPr lang="hu-HU" sz="3000" smtClean="0"/>
              <a:t> alkalmazott tulajdonság, amellyel az a HTML-szabály finomhangolható, hogy a kódolás mindig csak egy elválasztó karak-tert vesz figyelembe</a:t>
            </a:r>
          </a:p>
          <a:p>
            <a:pPr marL="0" indent="0">
              <a:spcBef>
                <a:spcPts val="0"/>
              </a:spcBef>
              <a:buNone/>
            </a:pPr>
            <a:r>
              <a:rPr lang="hu-HU" sz="3000" u="sng" smtClean="0"/>
              <a:t>Lehetséges értékei</a:t>
            </a:r>
            <a:r>
              <a:rPr lang="hu-HU" sz="3000" smtClean="0"/>
              <a:t>:</a:t>
            </a:r>
          </a:p>
          <a:p>
            <a:pPr>
              <a:spcBef>
                <a:spcPts val="600"/>
              </a:spcBef>
            </a:pPr>
            <a:r>
              <a:rPr lang="hu-HU" b="1" i="1" smtClean="0"/>
              <a:t>normal</a:t>
            </a:r>
            <a:r>
              <a:rPr lang="hu-HU" smtClean="0"/>
              <a:t> </a:t>
            </a:r>
            <a:r>
              <a:rPr lang="hu-HU" sz="2400" smtClean="0"/>
              <a:t>(alapértelmezett), </a:t>
            </a:r>
            <a:r>
              <a:rPr lang="hu-HU" b="1" i="1" smtClean="0"/>
              <a:t>pre</a:t>
            </a:r>
            <a:r>
              <a:rPr lang="hu-HU" smtClean="0"/>
              <a:t> </a:t>
            </a:r>
            <a:r>
              <a:rPr lang="hu-HU" sz="2400" smtClean="0"/>
              <a:t>(előformázott)</a:t>
            </a:r>
          </a:p>
          <a:p>
            <a:pPr>
              <a:spcBef>
                <a:spcPts val="600"/>
              </a:spcBef>
            </a:pPr>
            <a:r>
              <a:rPr lang="hu-HU" sz="3000" b="1" i="1" smtClean="0"/>
              <a:t>nowrap</a:t>
            </a:r>
            <a:r>
              <a:rPr lang="hu-HU" sz="3000" smtClean="0"/>
              <a:t> </a:t>
            </a:r>
            <a:r>
              <a:rPr lang="hu-HU" sz="2400" smtClean="0"/>
              <a:t>(nem csomagol össze)</a:t>
            </a:r>
          </a:p>
          <a:p>
            <a:pPr>
              <a:spcBef>
                <a:spcPts val="600"/>
              </a:spcBef>
            </a:pPr>
            <a:r>
              <a:rPr lang="hu-HU" b="1" i="1" smtClean="0"/>
              <a:t>pre-wrap, pre-line</a:t>
            </a:r>
            <a:endParaRPr lang="hu-HU" sz="3000" smtClean="0"/>
          </a:p>
          <a:p>
            <a:pPr indent="-254000">
              <a:spcBef>
                <a:spcPts val="1200"/>
              </a:spcBef>
            </a:pPr>
            <a:endParaRPr lang="hu-HU" sz="3000" b="1" smtClean="0">
              <a:solidFill>
                <a:srgbClr val="FF0000"/>
              </a:solidFill>
            </a:endParaRPr>
          </a:p>
        </p:txBody>
      </p:sp>
      <p:sp>
        <p:nvSpPr>
          <p:cNvPr id="4" name="Dia számának helye 3"/>
          <p:cNvSpPr>
            <a:spLocks noGrp="1"/>
          </p:cNvSpPr>
          <p:nvPr>
            <p:ph type="sldNum" sz="quarter" idx="12"/>
          </p:nvPr>
        </p:nvSpPr>
        <p:spPr>
          <a:xfrm>
            <a:off x="8676000" y="6492875"/>
            <a:ext cx="468000" cy="365125"/>
          </a:xfrm>
          <a:prstGeom prst="rect">
            <a:avLst/>
          </a:prstGeom>
        </p:spPr>
        <p:txBody>
          <a:bodyPr/>
          <a:lstStyle/>
          <a:p>
            <a:fld id="{4DC61DD4-7DED-4AA4-9E5A-5F7D420479A6}" type="slidenum">
              <a:rPr lang="hu-HU" smtClean="0"/>
              <a:pPr/>
              <a:t>38</a:t>
            </a:fld>
            <a:endParaRPr lang="hu-HU" dirty="0"/>
          </a:p>
        </p:txBody>
      </p:sp>
    </p:spTree>
    <p:extLst>
      <p:ext uri="{BB962C8B-B14F-4D97-AF65-F5344CB8AC3E}">
        <p14:creationId xmlns:p14="http://schemas.microsoft.com/office/powerpoint/2010/main" val="3277025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III. Szöveg tördelése (folyt)</a:t>
            </a:r>
            <a:endParaRPr lang="hu-HU" dirty="0"/>
          </a:p>
        </p:txBody>
      </p:sp>
      <p:sp>
        <p:nvSpPr>
          <p:cNvPr id="3" name="Tartalom helye 2"/>
          <p:cNvSpPr>
            <a:spLocks noGrp="1"/>
          </p:cNvSpPr>
          <p:nvPr>
            <p:ph sz="half" idx="1"/>
          </p:nvPr>
        </p:nvSpPr>
        <p:spPr>
          <a:xfrm>
            <a:off x="1340148" y="1340768"/>
            <a:ext cx="7696348" cy="5517232"/>
          </a:xfrm>
        </p:spPr>
        <p:txBody>
          <a:bodyPr>
            <a:normAutofit/>
          </a:bodyPr>
          <a:lstStyle/>
          <a:p>
            <a:pPr marL="88900" indent="0" algn="ctr">
              <a:spcBef>
                <a:spcPts val="0"/>
              </a:spcBef>
              <a:spcAft>
                <a:spcPts val="1800"/>
              </a:spcAft>
              <a:buNone/>
            </a:pPr>
            <a:r>
              <a:rPr lang="hu-HU" sz="3200" b="1">
                <a:solidFill>
                  <a:srgbClr val="FF0000"/>
                </a:solidFill>
                <a:latin typeface="Courier New" panose="02070309020205020404" pitchFamily="49" charset="0"/>
                <a:cs typeface="Courier New" panose="02070309020205020404" pitchFamily="49" charset="0"/>
              </a:rPr>
              <a:t>kijelölő { </a:t>
            </a:r>
            <a:r>
              <a:rPr lang="hu-HU" sz="3200" b="1" smtClean="0">
                <a:solidFill>
                  <a:srgbClr val="FF0000"/>
                </a:solidFill>
                <a:latin typeface="Courier New" panose="02070309020205020404" pitchFamily="49" charset="0"/>
                <a:cs typeface="Courier New" panose="02070309020205020404" pitchFamily="49" charset="0"/>
              </a:rPr>
              <a:t>word-wrap: </a:t>
            </a:r>
            <a:r>
              <a:rPr lang="hu-HU" sz="3200" b="1">
                <a:solidFill>
                  <a:srgbClr val="FF0000"/>
                </a:solidFill>
                <a:latin typeface="Courier New" panose="02070309020205020404" pitchFamily="49" charset="0"/>
                <a:cs typeface="Courier New" panose="02070309020205020404" pitchFamily="49" charset="0"/>
              </a:rPr>
              <a:t>…; }</a:t>
            </a:r>
            <a:endParaRPr lang="hu-HU" sz="3200"/>
          </a:p>
          <a:p>
            <a:pPr marL="0" indent="0">
              <a:spcBef>
                <a:spcPts val="0"/>
              </a:spcBef>
              <a:spcAft>
                <a:spcPts val="1200"/>
              </a:spcAft>
              <a:buNone/>
            </a:pPr>
            <a:r>
              <a:rPr lang="hu-HU" sz="3000" b="1" smtClean="0"/>
              <a:t>tetszőleges helyen megtörheti a szót</a:t>
            </a:r>
            <a:r>
              <a:rPr lang="hu-HU" sz="3000" smtClean="0"/>
              <a:t> a böngésző, ha nincs elég hely a folytatáshoz</a:t>
            </a:r>
          </a:p>
          <a:p>
            <a:pPr marL="0" indent="0">
              <a:spcBef>
                <a:spcPts val="0"/>
              </a:spcBef>
              <a:buNone/>
            </a:pPr>
            <a:r>
              <a:rPr lang="hu-HU" sz="3000" u="sng" smtClean="0"/>
              <a:t>Lehetséges értékei</a:t>
            </a:r>
            <a:r>
              <a:rPr lang="hu-HU" sz="3000" smtClean="0"/>
              <a:t>:</a:t>
            </a:r>
          </a:p>
          <a:p>
            <a:pPr>
              <a:spcBef>
                <a:spcPts val="600"/>
              </a:spcBef>
            </a:pPr>
            <a:r>
              <a:rPr lang="hu-HU" b="1" i="1" smtClean="0"/>
              <a:t>normal</a:t>
            </a:r>
            <a:r>
              <a:rPr lang="hu-HU" smtClean="0"/>
              <a:t> </a:t>
            </a:r>
            <a:r>
              <a:rPr lang="hu-HU" sz="2400" smtClean="0"/>
              <a:t>(alapértelmezett): csak ott töri meg, ahol egyébként is lehetséges</a:t>
            </a:r>
          </a:p>
          <a:p>
            <a:pPr>
              <a:spcBef>
                <a:spcPts val="600"/>
              </a:spcBef>
            </a:pPr>
            <a:r>
              <a:rPr lang="hu-HU" b="1" i="1" smtClean="0"/>
              <a:t>break-word</a:t>
            </a:r>
            <a:r>
              <a:rPr lang="hu-HU" smtClean="0"/>
              <a:t> </a:t>
            </a:r>
            <a:r>
              <a:rPr lang="hu-HU" sz="2400" smtClean="0"/>
              <a:t>(bárhol megtöri): ahol a rendelkezés-re álló hely miatt arra szüksége van</a:t>
            </a:r>
          </a:p>
          <a:p>
            <a:pPr marL="0" indent="0">
              <a:spcBef>
                <a:spcPts val="2400"/>
              </a:spcBef>
              <a:buNone/>
            </a:pPr>
            <a:r>
              <a:rPr lang="hu-HU" sz="2400" i="1" u="sng" smtClean="0"/>
              <a:t>Korábban</a:t>
            </a:r>
            <a:r>
              <a:rPr lang="hu-HU" sz="2400" i="1" smtClean="0"/>
              <a:t>: a &lt;wbr&gt; címkével előre meghatározott szótörési helyeket lehet meghatározni.</a:t>
            </a:r>
          </a:p>
        </p:txBody>
      </p:sp>
      <p:sp>
        <p:nvSpPr>
          <p:cNvPr id="4" name="Dia számának helye 3"/>
          <p:cNvSpPr>
            <a:spLocks noGrp="1"/>
          </p:cNvSpPr>
          <p:nvPr>
            <p:ph type="sldNum" sz="quarter" idx="12"/>
          </p:nvPr>
        </p:nvSpPr>
        <p:spPr>
          <a:xfrm>
            <a:off x="8676000" y="6492875"/>
            <a:ext cx="468000" cy="365125"/>
          </a:xfrm>
          <a:prstGeom prst="rect">
            <a:avLst/>
          </a:prstGeom>
        </p:spPr>
        <p:txBody>
          <a:bodyPr/>
          <a:lstStyle/>
          <a:p>
            <a:fld id="{4DC61DD4-7DED-4AA4-9E5A-5F7D420479A6}" type="slidenum">
              <a:rPr lang="hu-HU" smtClean="0"/>
              <a:pPr/>
              <a:t>39</a:t>
            </a:fld>
            <a:endParaRPr lang="hu-HU" dirty="0"/>
          </a:p>
        </p:txBody>
      </p:sp>
    </p:spTree>
    <p:extLst>
      <p:ext uri="{BB962C8B-B14F-4D97-AF65-F5344CB8AC3E}">
        <p14:creationId xmlns:p14="http://schemas.microsoft.com/office/powerpoint/2010/main" val="390637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400" smtClean="0"/>
              <a:t>Ismétlés (betűcsaládok)</a:t>
            </a:r>
            <a:endParaRPr lang="hu-HU" sz="4400" dirty="0"/>
          </a:p>
        </p:txBody>
      </p:sp>
      <p:sp>
        <p:nvSpPr>
          <p:cNvPr id="4" name="Tartalom helye 3"/>
          <p:cNvSpPr>
            <a:spLocks noGrp="1"/>
          </p:cNvSpPr>
          <p:nvPr>
            <p:ph idx="1"/>
          </p:nvPr>
        </p:nvSpPr>
        <p:spPr>
          <a:xfrm>
            <a:off x="1331640" y="1412776"/>
            <a:ext cx="7632848" cy="5445224"/>
          </a:xfrm>
        </p:spPr>
        <p:txBody>
          <a:bodyPr>
            <a:normAutofit/>
          </a:bodyPr>
          <a:lstStyle/>
          <a:p>
            <a:pPr marL="0" indent="0">
              <a:spcBef>
                <a:spcPts val="0"/>
              </a:spcBef>
              <a:buNone/>
              <a:tabLst>
                <a:tab pos="265113" algn="l"/>
              </a:tabLst>
            </a:pPr>
            <a:r>
              <a:rPr lang="hu-HU" sz="3200" smtClean="0"/>
              <a:t>A </a:t>
            </a:r>
            <a:r>
              <a:rPr lang="hu-HU" sz="3200" u="sng" smtClean="0"/>
              <a:t>betű-családneveknek két fő típusa</a:t>
            </a:r>
            <a:r>
              <a:rPr lang="hu-HU" sz="3200" smtClean="0"/>
              <a:t> van:</a:t>
            </a:r>
          </a:p>
          <a:p>
            <a:pPr marL="266700" indent="-266700">
              <a:spcBef>
                <a:spcPts val="1200"/>
              </a:spcBef>
            </a:pPr>
            <a:r>
              <a:rPr lang="hu-HU" b="1" smtClean="0">
                <a:solidFill>
                  <a:srgbClr val="FF0000"/>
                </a:solidFill>
                <a:ea typeface="Verdana" panose="020B0604030504040204" pitchFamily="34" charset="0"/>
              </a:rPr>
              <a:t>általános</a:t>
            </a:r>
            <a:r>
              <a:rPr lang="hu-HU" b="1" smtClean="0">
                <a:ea typeface="Verdana" panose="020B0604030504040204" pitchFamily="34" charset="0"/>
              </a:rPr>
              <a:t> </a:t>
            </a:r>
            <a:r>
              <a:rPr lang="hu-HU" smtClean="0">
                <a:ea typeface="Verdana" panose="020B0604030504040204" pitchFamily="34" charset="0"/>
              </a:rPr>
              <a:t>/ </a:t>
            </a:r>
            <a:r>
              <a:rPr lang="hu-HU" b="1" smtClean="0">
                <a:ea typeface="Verdana" panose="020B0604030504040204" pitchFamily="34" charset="0"/>
              </a:rPr>
              <a:t>gyűjtő </a:t>
            </a:r>
            <a:r>
              <a:rPr lang="hu-HU" sz="2400" i="1" smtClean="0">
                <a:ea typeface="Verdana" panose="020B0604030504040204" pitchFamily="34" charset="0"/>
              </a:rPr>
              <a:t>(generic family keywords):</a:t>
            </a:r>
            <a:br>
              <a:rPr lang="hu-HU" sz="2400" i="1" smtClean="0">
                <a:ea typeface="Verdana" panose="020B0604030504040204" pitchFamily="34" charset="0"/>
              </a:rPr>
            </a:br>
            <a:r>
              <a:rPr lang="hu-HU" i="1" smtClean="0">
                <a:ea typeface="Verdana" panose="020B0604030504040204" pitchFamily="34" charset="0"/>
              </a:rPr>
              <a:t>öt fajtája van</a:t>
            </a:r>
          </a:p>
          <a:p>
            <a:pPr marL="666750" lvl="1" indent="-266700">
              <a:spcBef>
                <a:spcPts val="0"/>
              </a:spcBef>
            </a:pPr>
            <a:r>
              <a:rPr lang="hu-HU" sz="2600" b="1" i="1" smtClean="0">
                <a:ea typeface="Verdana" panose="020B0604030504040204" pitchFamily="34" charset="0"/>
              </a:rPr>
              <a:t>serif</a:t>
            </a:r>
            <a:r>
              <a:rPr lang="hu-HU" sz="2600" smtClean="0">
                <a:ea typeface="Verdana" panose="020B0604030504040204" pitchFamily="34" charset="0"/>
              </a:rPr>
              <a:t> (betűlábat lezáró talpas)</a:t>
            </a:r>
          </a:p>
          <a:p>
            <a:pPr marL="666750" lvl="1" indent="-266700">
              <a:spcBef>
                <a:spcPts val="0"/>
              </a:spcBef>
            </a:pPr>
            <a:r>
              <a:rPr lang="hu-HU" sz="2600" b="1" i="1" smtClean="0">
                <a:ea typeface="Verdana" panose="020B0604030504040204" pitchFamily="34" charset="0"/>
              </a:rPr>
              <a:t>sans-serif</a:t>
            </a:r>
            <a:r>
              <a:rPr lang="hu-HU" sz="2600" smtClean="0">
                <a:ea typeface="Verdana" panose="020B0604030504040204" pitchFamily="34" charset="0"/>
              </a:rPr>
              <a:t> (talp nélküli)</a:t>
            </a:r>
          </a:p>
          <a:p>
            <a:pPr marL="666750" lvl="1" indent="-266700">
              <a:spcBef>
                <a:spcPts val="0"/>
              </a:spcBef>
            </a:pPr>
            <a:r>
              <a:rPr lang="hu-HU" sz="2600" b="1" i="1" smtClean="0">
                <a:ea typeface="Verdana" panose="020B0604030504040204" pitchFamily="34" charset="0"/>
              </a:rPr>
              <a:t>monospace</a:t>
            </a:r>
            <a:r>
              <a:rPr lang="hu-HU" sz="2600" smtClean="0">
                <a:ea typeface="Verdana" panose="020B0604030504040204" pitchFamily="34" charset="0"/>
              </a:rPr>
              <a:t> (azonos szélességű)</a:t>
            </a:r>
          </a:p>
          <a:p>
            <a:pPr marL="666750" lvl="1" indent="-266700">
              <a:spcBef>
                <a:spcPts val="0"/>
              </a:spcBef>
            </a:pPr>
            <a:r>
              <a:rPr lang="hu-HU" sz="2600" b="1" i="1" smtClean="0">
                <a:ea typeface="Verdana" panose="020B0604030504040204" pitchFamily="34" charset="0"/>
              </a:rPr>
              <a:t>cursive</a:t>
            </a:r>
            <a:r>
              <a:rPr lang="hu-HU" sz="2600" smtClean="0">
                <a:ea typeface="Verdana" panose="020B0604030504040204" pitchFamily="34" charset="0"/>
              </a:rPr>
              <a:t> (kézírást utánzó, dőlt betűs)</a:t>
            </a:r>
          </a:p>
          <a:p>
            <a:pPr marL="666750" lvl="1" indent="-266700">
              <a:spcBef>
                <a:spcPts val="0"/>
              </a:spcBef>
            </a:pPr>
            <a:r>
              <a:rPr lang="hu-HU" sz="2600" b="1" i="1" smtClean="0">
                <a:ea typeface="Verdana" panose="020B0604030504040204" pitchFamily="34" charset="0"/>
              </a:rPr>
              <a:t>fantasy</a:t>
            </a:r>
            <a:r>
              <a:rPr lang="hu-HU" sz="2600" smtClean="0">
                <a:ea typeface="Verdana" panose="020B0604030504040204" pitchFamily="34" charset="0"/>
              </a:rPr>
              <a:t> (fantázia, játékos, dekoratív)</a:t>
            </a:r>
            <a:endParaRPr lang="hu-HU" sz="2600">
              <a:ea typeface="Verdana" panose="020B0604030504040204" pitchFamily="34" charset="0"/>
            </a:endParaRPr>
          </a:p>
          <a:p>
            <a:pPr marL="266700" indent="-266700">
              <a:spcBef>
                <a:spcPts val="1200"/>
              </a:spcBef>
            </a:pPr>
            <a:r>
              <a:rPr lang="hu-HU" b="1" smtClean="0">
                <a:solidFill>
                  <a:srgbClr val="FF0000"/>
                </a:solidFill>
                <a:ea typeface="Verdana" panose="020B0604030504040204" pitchFamily="34" charset="0"/>
              </a:rPr>
              <a:t>specifikus</a:t>
            </a:r>
            <a:r>
              <a:rPr lang="hu-HU" b="1" smtClean="0">
                <a:ea typeface="Verdana" panose="020B0604030504040204" pitchFamily="34" charset="0"/>
              </a:rPr>
              <a:t> </a:t>
            </a:r>
            <a:r>
              <a:rPr lang="hu-HU" sz="2400" i="1" smtClean="0">
                <a:ea typeface="Verdana" panose="020B0604030504040204" pitchFamily="34" charset="0"/>
              </a:rPr>
              <a:t>(font family name):</a:t>
            </a:r>
            <a:br>
              <a:rPr lang="hu-HU" sz="2400" i="1" smtClean="0">
                <a:ea typeface="Verdana" panose="020B0604030504040204" pitchFamily="34" charset="0"/>
              </a:rPr>
            </a:br>
            <a:r>
              <a:rPr lang="hu-HU" i="1" smtClean="0">
                <a:ea typeface="Verdana" panose="020B0604030504040204" pitchFamily="34" charset="0"/>
              </a:rPr>
              <a:t>nagyon,sok fajtája van</a:t>
            </a:r>
          </a:p>
          <a:p>
            <a:pPr marL="666750" lvl="1" indent="-266700">
              <a:spcBef>
                <a:spcPts val="0"/>
              </a:spcBef>
            </a:pPr>
            <a:r>
              <a:rPr lang="hu-HU" sz="2600" smtClean="0">
                <a:ea typeface="Verdana" panose="020B0604030504040204" pitchFamily="34" charset="0"/>
              </a:rPr>
              <a:t>pl. Arial, Courier New, HTimes</a:t>
            </a:r>
            <a:endParaRPr lang="hu-HU" sz="2600">
              <a:ea typeface="Verdana" panose="020B0604030504040204" pitchFamily="34" charset="0"/>
            </a:endParaRPr>
          </a:p>
          <a:p>
            <a:pPr marL="266700" indent="-266700">
              <a:spcBef>
                <a:spcPts val="0"/>
              </a:spcBef>
            </a:pPr>
            <a:endParaRPr lang="hu-HU" b="1">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4</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21920504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III. Szöveg tördelése (folyt)</a:t>
            </a:r>
            <a:endParaRPr lang="hu-HU" dirty="0"/>
          </a:p>
        </p:txBody>
      </p:sp>
      <p:sp>
        <p:nvSpPr>
          <p:cNvPr id="3" name="Tartalom helye 2"/>
          <p:cNvSpPr>
            <a:spLocks noGrp="1"/>
          </p:cNvSpPr>
          <p:nvPr>
            <p:ph sz="half" idx="1"/>
          </p:nvPr>
        </p:nvSpPr>
        <p:spPr>
          <a:xfrm>
            <a:off x="1340148" y="1340768"/>
            <a:ext cx="7696348" cy="5517232"/>
          </a:xfrm>
        </p:spPr>
        <p:txBody>
          <a:bodyPr>
            <a:normAutofit/>
          </a:bodyPr>
          <a:lstStyle/>
          <a:p>
            <a:pPr marL="88900" indent="0" algn="ctr">
              <a:spcBef>
                <a:spcPts val="0"/>
              </a:spcBef>
              <a:spcAft>
                <a:spcPts val="1800"/>
              </a:spcAft>
              <a:buNone/>
            </a:pPr>
            <a:r>
              <a:rPr lang="hu-HU" sz="3200" b="1">
                <a:solidFill>
                  <a:srgbClr val="FF0000"/>
                </a:solidFill>
                <a:latin typeface="Courier New" panose="02070309020205020404" pitchFamily="49" charset="0"/>
                <a:cs typeface="Courier New" panose="02070309020205020404" pitchFamily="49" charset="0"/>
              </a:rPr>
              <a:t>kijelölő { </a:t>
            </a:r>
            <a:r>
              <a:rPr lang="hu-HU" sz="3200" b="1" smtClean="0">
                <a:solidFill>
                  <a:srgbClr val="FF0000"/>
                </a:solidFill>
                <a:latin typeface="Courier New" panose="02070309020205020404" pitchFamily="49" charset="0"/>
                <a:cs typeface="Courier New" panose="02070309020205020404" pitchFamily="49" charset="0"/>
              </a:rPr>
              <a:t>hyphens: </a:t>
            </a:r>
            <a:r>
              <a:rPr lang="hu-HU" sz="3200" b="1">
                <a:solidFill>
                  <a:srgbClr val="FF0000"/>
                </a:solidFill>
                <a:latin typeface="Courier New" panose="02070309020205020404" pitchFamily="49" charset="0"/>
                <a:cs typeface="Courier New" panose="02070309020205020404" pitchFamily="49" charset="0"/>
              </a:rPr>
              <a:t>…; }</a:t>
            </a:r>
            <a:endParaRPr lang="hu-HU" sz="3200"/>
          </a:p>
          <a:p>
            <a:pPr marL="0" indent="0">
              <a:spcBef>
                <a:spcPts val="0"/>
              </a:spcBef>
              <a:spcAft>
                <a:spcPts val="1200"/>
              </a:spcAft>
              <a:buNone/>
            </a:pPr>
            <a:r>
              <a:rPr lang="hu-HU" sz="3000" b="1" smtClean="0"/>
              <a:t>a meghatározott nyelv elválasztási szabályai szerint végzi az automatikus szóelválasztást</a:t>
            </a:r>
            <a:endParaRPr lang="hu-HU" sz="3000" smtClean="0"/>
          </a:p>
          <a:p>
            <a:pPr marL="0" indent="0">
              <a:spcBef>
                <a:spcPts val="0"/>
              </a:spcBef>
              <a:buNone/>
            </a:pPr>
            <a:r>
              <a:rPr lang="hu-HU" sz="3000" u="sng" smtClean="0"/>
              <a:t>Lehetséges értékei</a:t>
            </a:r>
            <a:r>
              <a:rPr lang="hu-HU" sz="3000" smtClean="0"/>
              <a:t>:</a:t>
            </a:r>
          </a:p>
          <a:p>
            <a:pPr>
              <a:spcBef>
                <a:spcPts val="600"/>
              </a:spcBef>
            </a:pPr>
            <a:r>
              <a:rPr lang="hu-HU" b="1" i="1" smtClean="0"/>
              <a:t>manual </a:t>
            </a:r>
            <a:r>
              <a:rPr lang="hu-HU" sz="2400" smtClean="0"/>
              <a:t>(alapértelmezett – a böngésző alapbeállítása szerinti érték)</a:t>
            </a:r>
          </a:p>
          <a:p>
            <a:pPr>
              <a:spcBef>
                <a:spcPts val="600"/>
              </a:spcBef>
            </a:pPr>
            <a:r>
              <a:rPr lang="hu-HU" b="1" i="1" smtClean="0"/>
              <a:t>none</a:t>
            </a:r>
            <a:r>
              <a:rPr lang="hu-HU" smtClean="0"/>
              <a:t> </a:t>
            </a:r>
            <a:r>
              <a:rPr lang="hu-HU" sz="2400" smtClean="0"/>
              <a:t>(nincs)</a:t>
            </a:r>
          </a:p>
          <a:p>
            <a:pPr>
              <a:spcBef>
                <a:spcPts val="600"/>
              </a:spcBef>
            </a:pPr>
            <a:r>
              <a:rPr lang="hu-HU" b="1" i="1" smtClean="0"/>
              <a:t>auto</a:t>
            </a:r>
            <a:r>
              <a:rPr lang="hu-HU" smtClean="0"/>
              <a:t> </a:t>
            </a:r>
            <a:r>
              <a:rPr lang="hu-HU" sz="2400" smtClean="0"/>
              <a:t>(automatikus)</a:t>
            </a:r>
          </a:p>
        </p:txBody>
      </p:sp>
      <p:sp>
        <p:nvSpPr>
          <p:cNvPr id="4" name="Dia számának helye 3"/>
          <p:cNvSpPr>
            <a:spLocks noGrp="1"/>
          </p:cNvSpPr>
          <p:nvPr>
            <p:ph type="sldNum" sz="quarter" idx="12"/>
          </p:nvPr>
        </p:nvSpPr>
        <p:spPr>
          <a:xfrm>
            <a:off x="8676000" y="6492875"/>
            <a:ext cx="468000" cy="365125"/>
          </a:xfrm>
          <a:prstGeom prst="rect">
            <a:avLst/>
          </a:prstGeom>
        </p:spPr>
        <p:txBody>
          <a:bodyPr/>
          <a:lstStyle/>
          <a:p>
            <a:fld id="{4DC61DD4-7DED-4AA4-9E5A-5F7D420479A6}" type="slidenum">
              <a:rPr lang="hu-HU" smtClean="0"/>
              <a:pPr/>
              <a:t>40</a:t>
            </a:fld>
            <a:endParaRPr lang="hu-HU" dirty="0"/>
          </a:p>
        </p:txBody>
      </p:sp>
    </p:spTree>
    <p:extLst>
      <p:ext uri="{BB962C8B-B14F-4D97-AF65-F5344CB8AC3E}">
        <p14:creationId xmlns:p14="http://schemas.microsoft.com/office/powerpoint/2010/main" val="1054675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Források</a:t>
            </a:r>
            <a:endParaRPr lang="hu-HU"/>
          </a:p>
        </p:txBody>
      </p:sp>
      <p:sp>
        <p:nvSpPr>
          <p:cNvPr id="3" name="Tartalom helye 2"/>
          <p:cNvSpPr>
            <a:spLocks noGrp="1"/>
          </p:cNvSpPr>
          <p:nvPr>
            <p:ph idx="1"/>
          </p:nvPr>
        </p:nvSpPr>
        <p:spPr/>
        <p:txBody>
          <a:bodyPr/>
          <a:lstStyle/>
          <a:p>
            <a:pPr>
              <a:spcBef>
                <a:spcPts val="3000"/>
              </a:spcBef>
            </a:pPr>
            <a:r>
              <a:rPr lang="hu-HU"/>
              <a:t>CSS-alapok</a:t>
            </a:r>
            <a:br>
              <a:rPr lang="hu-HU"/>
            </a:br>
            <a:r>
              <a:rPr lang="hu-HU"/>
              <a:t>(weblabor.hu/cikkek/cssalapjai)</a:t>
            </a:r>
          </a:p>
          <a:p>
            <a:pPr>
              <a:spcBef>
                <a:spcPts val="3000"/>
              </a:spcBef>
            </a:pPr>
            <a:r>
              <a:rPr lang="hu-HU" smtClean="0"/>
              <a:t>w3schools.com</a:t>
            </a:r>
          </a:p>
          <a:p>
            <a:pPr>
              <a:spcBef>
                <a:spcPts val="3000"/>
              </a:spcBef>
            </a:pPr>
            <a:r>
              <a:rPr lang="hu-HU" smtClean="0"/>
              <a:t>HTML5 + CSS3</a:t>
            </a:r>
            <a:br>
              <a:rPr lang="hu-HU" smtClean="0"/>
            </a:br>
            <a:r>
              <a:rPr lang="hu-HU" smtClean="0"/>
              <a:t>Szabványkövető statikus weboldalak szerkesztése</a:t>
            </a:r>
          </a:p>
          <a:p>
            <a:pPr>
              <a:spcBef>
                <a:spcPts val="3000"/>
              </a:spcBef>
            </a:pPr>
            <a:r>
              <a:rPr lang="hu-HU" smtClean="0"/>
              <a:t>Dr. Pál László: Web technológiák</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41</a:t>
            </a:fld>
            <a:endParaRPr lang="hu-HU" dirty="0"/>
          </a:p>
        </p:txBody>
      </p:sp>
    </p:spTree>
    <p:extLst>
      <p:ext uri="{BB962C8B-B14F-4D97-AF65-F5344CB8AC3E}">
        <p14:creationId xmlns:p14="http://schemas.microsoft.com/office/powerpoint/2010/main" val="26470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400"/>
              <a:t>Ismétlés </a:t>
            </a:r>
            <a:r>
              <a:rPr lang="hu-HU" sz="4400" smtClean="0"/>
              <a:t>(betűcsaládok)</a:t>
            </a:r>
            <a:endParaRPr lang="hu-HU" sz="4400" dirty="0"/>
          </a:p>
        </p:txBody>
      </p:sp>
      <p:sp>
        <p:nvSpPr>
          <p:cNvPr id="4" name="Tartalom helye 3"/>
          <p:cNvSpPr>
            <a:spLocks noGrp="1"/>
          </p:cNvSpPr>
          <p:nvPr>
            <p:ph idx="1"/>
          </p:nvPr>
        </p:nvSpPr>
        <p:spPr>
          <a:xfrm>
            <a:off x="1331640" y="1412776"/>
            <a:ext cx="7632848" cy="5445224"/>
          </a:xfrm>
        </p:spPr>
        <p:txBody>
          <a:bodyPr>
            <a:normAutofit/>
          </a:bodyPr>
          <a:lstStyle/>
          <a:p>
            <a:pPr marL="0" indent="0">
              <a:spcBef>
                <a:spcPts val="0"/>
              </a:spcBef>
              <a:spcAft>
                <a:spcPts val="600"/>
              </a:spcAft>
              <a:buNone/>
              <a:tabLst>
                <a:tab pos="265113" algn="l"/>
              </a:tabLst>
            </a:pPr>
            <a:r>
              <a:rPr lang="hu-HU" sz="3200" u="sng" smtClean="0"/>
              <a:t>A két legismertebb betűcsalád</a:t>
            </a:r>
            <a:endParaRPr lang="hu-HU" sz="3200" smtClean="0"/>
          </a:p>
          <a:p>
            <a:pPr marL="266700" indent="-266700">
              <a:spcBef>
                <a:spcPts val="0"/>
              </a:spcBef>
            </a:pPr>
            <a:r>
              <a:rPr lang="hu-HU" sz="2800" b="1"/>
              <a:t>talpas</a:t>
            </a:r>
            <a:r>
              <a:rPr lang="hu-HU" sz="2800"/>
              <a:t> </a:t>
            </a:r>
            <a:r>
              <a:rPr lang="hu-HU" sz="2800" i="1"/>
              <a:t>(serif)</a:t>
            </a:r>
            <a:r>
              <a:rPr lang="hu-HU" sz="2800"/>
              <a:t> </a:t>
            </a:r>
            <a:r>
              <a:rPr lang="hu-HU" sz="2800" smtClean="0"/>
              <a:t>betűk</a:t>
            </a:r>
          </a:p>
          <a:p>
            <a:pPr marL="723900" lvl="1" indent="-279400">
              <a:spcBef>
                <a:spcPts val="0"/>
              </a:spcBef>
            </a:pPr>
            <a:r>
              <a:rPr lang="hu-HU" sz="2400"/>
              <a:t>könnyebb </a:t>
            </a:r>
            <a:r>
              <a:rPr lang="hu-HU" sz="2400" smtClean="0"/>
              <a:t>olvasni</a:t>
            </a:r>
            <a:br>
              <a:rPr lang="hu-HU" sz="2400" smtClean="0"/>
            </a:br>
            <a:r>
              <a:rPr lang="hu-HU" sz="2400" smtClean="0"/>
              <a:t>hosszabb szövegben</a:t>
            </a:r>
          </a:p>
          <a:p>
            <a:pPr marL="723900" lvl="1" indent="-279400">
              <a:spcBef>
                <a:spcPts val="0"/>
              </a:spcBef>
            </a:pPr>
            <a:r>
              <a:rPr lang="hu-HU" sz="2400" smtClean="0"/>
              <a:t>elsősorban a nyomtatott</a:t>
            </a:r>
            <a:br>
              <a:rPr lang="hu-HU" sz="2400" smtClean="0"/>
            </a:br>
            <a:r>
              <a:rPr lang="hu-HU" sz="2400" smtClean="0"/>
              <a:t>anyagokban használják</a:t>
            </a:r>
          </a:p>
          <a:p>
            <a:pPr marL="723900" lvl="1" indent="-279400">
              <a:spcBef>
                <a:spcPts val="0"/>
              </a:spcBef>
              <a:spcAft>
                <a:spcPts val="600"/>
              </a:spcAft>
            </a:pPr>
            <a:r>
              <a:rPr lang="hu-HU" sz="2400" smtClean="0"/>
              <a:t>pl. </a:t>
            </a:r>
            <a:r>
              <a:rPr lang="hu-HU" sz="2600" b="1" smtClean="0">
                <a:latin typeface="Times New Roman" panose="02020603050405020304" pitchFamily="18" charset="0"/>
                <a:cs typeface="Times New Roman" panose="02020603050405020304" pitchFamily="18" charset="0"/>
              </a:rPr>
              <a:t>Times New Roman</a:t>
            </a:r>
          </a:p>
          <a:p>
            <a:pPr marL="266700" indent="-266700">
              <a:spcBef>
                <a:spcPts val="0"/>
              </a:spcBef>
            </a:pPr>
            <a:r>
              <a:rPr lang="hu-HU" sz="2800" b="1"/>
              <a:t>talpatlan</a:t>
            </a:r>
            <a:r>
              <a:rPr lang="hu-HU" sz="2800"/>
              <a:t> </a:t>
            </a:r>
            <a:r>
              <a:rPr lang="hu-HU" sz="2800" i="1"/>
              <a:t>(sans-serif)</a:t>
            </a:r>
            <a:r>
              <a:rPr lang="hu-HU" sz="2800"/>
              <a:t> </a:t>
            </a:r>
            <a:r>
              <a:rPr lang="hu-HU" sz="2800" smtClean="0"/>
              <a:t>betűk   </a:t>
            </a:r>
            <a:r>
              <a:rPr lang="hu-HU" sz="2400" i="1" smtClean="0"/>
              <a:t>(a</a:t>
            </a:r>
            <a:r>
              <a:rPr lang="hu-HU" sz="2400" i="1"/>
              <a:t> sans franciául „nélkül”-</a:t>
            </a:r>
            <a:r>
              <a:rPr lang="hu-HU" sz="2400" i="1" smtClean="0"/>
              <a:t>t  jelent, tehát </a:t>
            </a:r>
            <a:r>
              <a:rPr lang="hu-HU" sz="2400" i="1"/>
              <a:t>a sans serif</a:t>
            </a:r>
            <a:r>
              <a:rPr lang="hu-HU" sz="2400" i="1" smtClean="0"/>
              <a:t>: ’betűtalpak </a:t>
            </a:r>
            <a:r>
              <a:rPr lang="hu-HU" sz="2400" i="1"/>
              <a:t>nélküli</a:t>
            </a:r>
            <a:r>
              <a:rPr lang="hu-HU" sz="2400" i="1" smtClean="0"/>
              <a:t>’)</a:t>
            </a:r>
          </a:p>
          <a:p>
            <a:pPr marL="666750" lvl="1" indent="-266700">
              <a:spcBef>
                <a:spcPts val="0"/>
              </a:spcBef>
            </a:pPr>
            <a:r>
              <a:rPr lang="hu-HU" sz="2400" smtClean="0"/>
              <a:t>jobban </a:t>
            </a:r>
            <a:r>
              <a:rPr lang="hu-HU" sz="2400"/>
              <a:t>olvashatóak a számítógép </a:t>
            </a:r>
            <a:r>
              <a:rPr lang="hu-HU" sz="2400" smtClean="0"/>
              <a:t>képernyőjén</a:t>
            </a:r>
          </a:p>
          <a:p>
            <a:pPr marL="666750" lvl="1" indent="-266700">
              <a:spcBef>
                <a:spcPts val="0"/>
              </a:spcBef>
            </a:pPr>
            <a:r>
              <a:rPr lang="hu-HU" sz="2400" smtClean="0"/>
              <a:t>a leggyakrabban </a:t>
            </a:r>
            <a:r>
              <a:rPr lang="hu-HU" sz="2400"/>
              <a:t>használt modern sans-serif </a:t>
            </a:r>
            <a:r>
              <a:rPr lang="hu-HU" sz="2400" smtClean="0"/>
              <a:t>betűtípusok: </a:t>
            </a:r>
            <a:r>
              <a:rPr lang="hu-HU" sz="2400" b="1" smtClean="0">
                <a:latin typeface="Verdana" panose="020B0604030504040204" pitchFamily="34" charset="0"/>
                <a:ea typeface="Verdana" panose="020B0604030504040204" pitchFamily="34" charset="0"/>
                <a:cs typeface="Verdana" panose="020B0604030504040204" pitchFamily="34" charset="0"/>
              </a:rPr>
              <a:t>Verdana,  </a:t>
            </a:r>
            <a:r>
              <a:rPr lang="hu-HU" sz="2800" b="1" smtClean="0">
                <a:ea typeface="Verdana" panose="020B0604030504040204" pitchFamily="34" charset="0"/>
              </a:rPr>
              <a:t>Arial</a:t>
            </a:r>
            <a:r>
              <a:rPr lang="hu-HU" sz="2400" b="1" smtClean="0">
                <a:ea typeface="Verdana" panose="020B0604030504040204" pitchFamily="34" charset="0"/>
              </a:rPr>
              <a:t>, </a:t>
            </a:r>
            <a:r>
              <a:rPr lang="hu-HU" b="1" smtClean="0">
                <a:latin typeface="+mn-lt"/>
                <a:ea typeface="Verdana" panose="020B0604030504040204" pitchFamily="34" charset="0"/>
              </a:rPr>
              <a:t>Calibri</a:t>
            </a:r>
            <a:endParaRPr lang="hu-HU" b="1">
              <a:latin typeface="+mn-lt"/>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5</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78593" t="51565" r="2030" b="30042"/>
          <a:stretch/>
        </p:blipFill>
        <p:spPr bwMode="auto">
          <a:xfrm>
            <a:off x="5868144" y="2348880"/>
            <a:ext cx="3275855" cy="174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4027372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a:t>I</a:t>
            </a:r>
            <a:r>
              <a:rPr lang="hu-HU" smtClean="0"/>
              <a:t>. Betűtulajdonságok</a:t>
            </a:r>
            <a:endParaRPr lang="hu-HU" dirty="0"/>
          </a:p>
        </p:txBody>
      </p:sp>
      <p:sp>
        <p:nvSpPr>
          <p:cNvPr id="3" name="Tartalom helye 2"/>
          <p:cNvSpPr>
            <a:spLocks noGrp="1"/>
          </p:cNvSpPr>
          <p:nvPr>
            <p:ph sz="half" idx="1"/>
          </p:nvPr>
        </p:nvSpPr>
        <p:spPr>
          <a:xfrm>
            <a:off x="1340148" y="1493292"/>
            <a:ext cx="7632000" cy="5248076"/>
          </a:xfrm>
        </p:spPr>
        <p:txBody>
          <a:bodyPr>
            <a:normAutofit/>
          </a:bodyPr>
          <a:lstStyle/>
          <a:p>
            <a:pPr indent="-254000">
              <a:spcBef>
                <a:spcPts val="1200"/>
              </a:spcBef>
            </a:pPr>
            <a:r>
              <a:rPr lang="hu-HU" sz="3000" smtClean="0"/>
              <a:t>betűtípus (-család): </a:t>
            </a:r>
            <a:r>
              <a:rPr lang="hu-HU" sz="3000" b="1" smtClean="0">
                <a:solidFill>
                  <a:srgbClr val="FF0000"/>
                </a:solidFill>
              </a:rPr>
              <a:t>font-family</a:t>
            </a:r>
          </a:p>
          <a:p>
            <a:pPr indent="-254000">
              <a:spcBef>
                <a:spcPts val="1200"/>
              </a:spcBef>
            </a:pPr>
            <a:r>
              <a:rPr lang="hu-HU" sz="3000" smtClean="0"/>
              <a:t>betűméret: </a:t>
            </a:r>
            <a:r>
              <a:rPr lang="hu-HU" sz="3000" b="1" smtClean="0">
                <a:solidFill>
                  <a:srgbClr val="FF0000"/>
                </a:solidFill>
              </a:rPr>
              <a:t>font-size</a:t>
            </a:r>
          </a:p>
          <a:p>
            <a:pPr indent="-254000">
              <a:spcBef>
                <a:spcPts val="1200"/>
              </a:spcBef>
            </a:pPr>
            <a:r>
              <a:rPr lang="hu-HU" sz="3000" smtClean="0"/>
              <a:t>betűvastagság: </a:t>
            </a:r>
            <a:r>
              <a:rPr lang="hu-HU" sz="3000" b="1" smtClean="0">
                <a:solidFill>
                  <a:srgbClr val="FF0000"/>
                </a:solidFill>
              </a:rPr>
              <a:t>font-weight</a:t>
            </a:r>
          </a:p>
          <a:p>
            <a:pPr indent="-254000">
              <a:spcBef>
                <a:spcPts val="1200"/>
              </a:spcBef>
            </a:pPr>
            <a:r>
              <a:rPr lang="hu-HU" sz="3000" smtClean="0"/>
              <a:t>betűstílus: </a:t>
            </a:r>
            <a:r>
              <a:rPr lang="hu-HU" sz="3000" b="1" smtClean="0">
                <a:solidFill>
                  <a:srgbClr val="FF0000"/>
                </a:solidFill>
              </a:rPr>
              <a:t>font-style</a:t>
            </a:r>
          </a:p>
          <a:p>
            <a:pPr indent="-254000">
              <a:spcBef>
                <a:spcPts val="1200"/>
              </a:spcBef>
            </a:pPr>
            <a:r>
              <a:rPr lang="hu-HU" sz="3000" smtClean="0"/>
              <a:t>betűváltozat: </a:t>
            </a:r>
            <a:r>
              <a:rPr lang="hu-HU" sz="3000" b="1" smtClean="0">
                <a:solidFill>
                  <a:srgbClr val="FF0000"/>
                </a:solidFill>
              </a:rPr>
              <a:t>font-variant</a:t>
            </a:r>
          </a:p>
          <a:p>
            <a:pPr indent="-254000">
              <a:spcBef>
                <a:spcPts val="1200"/>
              </a:spcBef>
            </a:pPr>
            <a:r>
              <a:rPr lang="hu-HU" sz="3000" smtClean="0"/>
              <a:t>betűkiterjedés (-szélesség): </a:t>
            </a:r>
            <a:r>
              <a:rPr lang="hu-HU" sz="3000" b="1" smtClean="0">
                <a:solidFill>
                  <a:srgbClr val="FF0000"/>
                </a:solidFill>
              </a:rPr>
              <a:t>font-stretch</a:t>
            </a:r>
          </a:p>
          <a:p>
            <a:pPr marL="88900" indent="0">
              <a:spcBef>
                <a:spcPts val="1200"/>
              </a:spcBef>
              <a:buNone/>
            </a:pPr>
            <a:r>
              <a:rPr lang="hu-HU" sz="3000" u="sng" smtClean="0"/>
              <a:t>összevont forma</a:t>
            </a:r>
            <a:r>
              <a:rPr lang="hu-HU" sz="3000" smtClean="0"/>
              <a:t>: </a:t>
            </a:r>
            <a:r>
              <a:rPr lang="hu-HU" sz="3000" b="1" smtClean="0">
                <a:solidFill>
                  <a:srgbClr val="FF0000"/>
                </a:solidFill>
              </a:rPr>
              <a:t>font</a:t>
            </a:r>
            <a:r>
              <a:rPr lang="hu-HU" sz="3000" smtClean="0"/>
              <a:t/>
            </a:r>
            <a:br>
              <a:rPr lang="hu-HU" sz="3000" smtClean="0"/>
            </a:br>
            <a:r>
              <a:rPr lang="hu-HU" sz="2600" i="1" smtClean="0"/>
              <a:t>(stílus, változat, vastagság, méret, típus)</a:t>
            </a:r>
          </a:p>
          <a:p>
            <a:pPr marL="88900" indent="0">
              <a:spcBef>
                <a:spcPts val="1200"/>
              </a:spcBef>
              <a:buNone/>
            </a:pPr>
            <a:r>
              <a:rPr lang="hu-HU" sz="3000" smtClean="0"/>
              <a:t>betűszín:</a:t>
            </a:r>
            <a:r>
              <a:rPr lang="hu-HU" sz="3000" i="1" smtClean="0"/>
              <a:t> </a:t>
            </a:r>
            <a:r>
              <a:rPr lang="hu-HU" sz="3000" b="1" smtClean="0">
                <a:solidFill>
                  <a:srgbClr val="FF0000"/>
                </a:solidFill>
              </a:rPr>
              <a:t>color</a:t>
            </a:r>
          </a:p>
        </p:txBody>
      </p:sp>
      <p:sp>
        <p:nvSpPr>
          <p:cNvPr id="4" name="Dia számának helye 3"/>
          <p:cNvSpPr>
            <a:spLocks noGrp="1"/>
          </p:cNvSpPr>
          <p:nvPr>
            <p:ph type="sldNum" sz="quarter" idx="12"/>
          </p:nvPr>
        </p:nvSpPr>
        <p:spPr>
          <a:xfrm>
            <a:off x="8676000" y="6492875"/>
            <a:ext cx="468000" cy="365125"/>
          </a:xfrm>
          <a:prstGeom prst="rect">
            <a:avLst/>
          </a:prstGeom>
        </p:spPr>
        <p:txBody>
          <a:bodyPr/>
          <a:lstStyle/>
          <a:p>
            <a:fld id="{4DC61DD4-7DED-4AA4-9E5A-5F7D420479A6}" type="slidenum">
              <a:rPr lang="hu-HU" smtClean="0"/>
              <a:pPr/>
              <a:t>6</a:t>
            </a:fld>
            <a:endParaRPr lang="hu-HU" dirty="0"/>
          </a:p>
        </p:txBody>
      </p:sp>
    </p:spTree>
    <p:extLst>
      <p:ext uri="{BB962C8B-B14F-4D97-AF65-F5344CB8AC3E}">
        <p14:creationId xmlns:p14="http://schemas.microsoft.com/office/powerpoint/2010/main" val="1926267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I.1. A betűcsalád</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lgn="ctr">
              <a:spcBef>
                <a:spcPts val="0"/>
              </a:spcBef>
              <a:spcAft>
                <a:spcPts val="2400"/>
              </a:spcAft>
              <a:buNone/>
              <a:tabLst>
                <a:tab pos="265113" algn="l"/>
              </a:tabLst>
            </a:pPr>
            <a:r>
              <a:rPr lang="hu-HU" sz="3200" b="1" smtClean="0">
                <a:solidFill>
                  <a:srgbClr val="FF0000"/>
                </a:solidFill>
                <a:latin typeface="Courier New" panose="02070309020205020404" pitchFamily="49" charset="0"/>
                <a:cs typeface="Courier New" panose="02070309020205020404" pitchFamily="49" charset="0"/>
              </a:rPr>
              <a:t>kijelölő  { font-family: …; }</a:t>
            </a:r>
          </a:p>
          <a:p>
            <a:pPr marL="266700" indent="-266700">
              <a:spcBef>
                <a:spcPts val="0"/>
              </a:spcBef>
            </a:pPr>
            <a:r>
              <a:rPr lang="hu-HU" smtClean="0">
                <a:ea typeface="Verdana" panose="020B0604030504040204" pitchFamily="34" charset="0"/>
              </a:rPr>
              <a:t>általában </a:t>
            </a:r>
            <a:r>
              <a:rPr lang="hu-HU" b="1" i="1" smtClean="0">
                <a:ea typeface="Verdana" panose="020B0604030504040204" pitchFamily="34" charset="0"/>
              </a:rPr>
              <a:t>prioritási sorrendben</a:t>
            </a:r>
            <a:r>
              <a:rPr lang="hu-HU" smtClean="0">
                <a:ea typeface="Verdana" panose="020B0604030504040204" pitchFamily="34" charset="0"/>
              </a:rPr>
              <a:t> adjuk meg</a:t>
            </a:r>
          </a:p>
          <a:p>
            <a:pPr marL="266700" indent="-266700">
              <a:spcBef>
                <a:spcPts val="0"/>
              </a:spcBef>
            </a:pPr>
            <a:r>
              <a:rPr lang="hu-HU" smtClean="0">
                <a:ea typeface="Verdana" panose="020B0604030504040204" pitchFamily="34" charset="0"/>
              </a:rPr>
              <a:t>vesszővel elválasztva soroljuk fel a specifikus családneveket</a:t>
            </a:r>
          </a:p>
          <a:p>
            <a:pPr marL="266700" indent="-266700">
              <a:spcBef>
                <a:spcPts val="0"/>
              </a:spcBef>
            </a:pPr>
            <a:r>
              <a:rPr lang="hu-HU" smtClean="0">
                <a:ea typeface="Verdana" panose="020B0604030504040204" pitchFamily="34" charset="0"/>
              </a:rPr>
              <a:t>a lista végén egy általános családnév áll</a:t>
            </a:r>
            <a:endParaRPr lang="hu-HU">
              <a:ea typeface="Verdana" panose="020B0604030504040204" pitchFamily="34" charset="0"/>
            </a:endParaRPr>
          </a:p>
          <a:p>
            <a:pPr marL="0" indent="0" algn="ctr">
              <a:spcBef>
                <a:spcPts val="1800"/>
              </a:spcBef>
              <a:spcAft>
                <a:spcPts val="1800"/>
              </a:spcAft>
              <a:buNone/>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font-family: Arial, Times, serif;</a:t>
            </a:r>
          </a:p>
          <a:p>
            <a:pPr marL="0" indent="0">
              <a:spcBef>
                <a:spcPts val="0"/>
              </a:spcBef>
              <a:buNone/>
            </a:pPr>
            <a:r>
              <a:rPr lang="hu-HU" sz="2300" i="1" smtClean="0">
                <a:ea typeface="Verdana" panose="020B0604030504040204" pitchFamily="34" charset="0"/>
              </a:rPr>
              <a:t>(A böngésző addig halad a specifikus családnevek listájában, amíg nem talál egy számára rendelkezésre álló betűtípust, a gyűjtő családnév pedig általános tartalékként szolgál arra az esetre, ha a felsorolt specifikus családokból egy sem lenne megjeleníthető.)</a:t>
            </a:r>
          </a:p>
        </p:txBody>
      </p:sp>
      <p:sp>
        <p:nvSpPr>
          <p:cNvPr id="3" name="Dia számának helye 2"/>
          <p:cNvSpPr>
            <a:spLocks noGrp="1"/>
          </p:cNvSpPr>
          <p:nvPr>
            <p:ph type="sldNum" sz="quarter" idx="12"/>
          </p:nvPr>
        </p:nvSpPr>
        <p:spPr/>
        <p:txBody>
          <a:bodyPr/>
          <a:lstStyle/>
          <a:p>
            <a:fld id="{4DC61DD4-7DED-4AA4-9E5A-5F7D420479A6}" type="slidenum">
              <a:rPr lang="hu-HU" smtClean="0"/>
              <a:pPr/>
              <a:t>7</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2615870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I.1. A betűcsalád (folyt)</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266700" indent="-266700">
              <a:spcBef>
                <a:spcPts val="0"/>
              </a:spcBef>
            </a:pPr>
            <a:r>
              <a:rPr lang="hu-HU" smtClean="0">
                <a:ea typeface="Verdana" panose="020B0604030504040204" pitchFamily="34" charset="0"/>
              </a:rPr>
              <a:t>a betűcsalád nevét csak akkor szabad </a:t>
            </a:r>
            <a:r>
              <a:rPr lang="hu-HU" b="1" smtClean="0">
                <a:ea typeface="Verdana" panose="020B0604030504040204" pitchFamily="34" charset="0"/>
              </a:rPr>
              <a:t>idézőjelbe tenni, ha az több szóból áll</a:t>
            </a:r>
            <a:br>
              <a:rPr lang="hu-HU" b="1" smtClean="0">
                <a:ea typeface="Verdana" panose="020B0604030504040204" pitchFamily="34" charset="0"/>
              </a:rPr>
            </a:br>
            <a:r>
              <a:rPr lang="hu-HU" sz="2600" i="1" smtClean="0">
                <a:ea typeface="Verdana" panose="020B0604030504040204" pitchFamily="34" charset="0"/>
              </a:rPr>
              <a:t>(ekkor viszont kötelező)</a:t>
            </a:r>
          </a:p>
          <a:p>
            <a:pPr marL="266700" indent="-266700">
              <a:spcBef>
                <a:spcPts val="1200"/>
              </a:spcBef>
            </a:pPr>
            <a:r>
              <a:rPr lang="hu-HU" smtClean="0">
                <a:ea typeface="Verdana" panose="020B0604030504040204" pitchFamily="34" charset="0"/>
              </a:rPr>
              <a:t>a családnevek </a:t>
            </a:r>
            <a:r>
              <a:rPr lang="hu-HU" b="1" smtClean="0">
                <a:ea typeface="Verdana" panose="020B0604030504040204" pitchFamily="34" charset="0"/>
              </a:rPr>
              <a:t>kis-/nagybetű érzékenyek</a:t>
            </a:r>
            <a:endParaRPr lang="hu-HU" b="1">
              <a:ea typeface="Verdana" panose="020B0604030504040204" pitchFamily="34" charset="0"/>
            </a:endParaRPr>
          </a:p>
          <a:p>
            <a:pPr marL="0" indent="0">
              <a:spcBef>
                <a:spcPts val="1800"/>
              </a:spcBef>
              <a:buNone/>
              <a:tabLst>
                <a:tab pos="4305300" algn="l"/>
              </a:tabLst>
            </a:pPr>
            <a:r>
              <a:rPr lang="hu-HU" smtClean="0">
                <a:ea typeface="Verdana" panose="020B0604030504040204" pitchFamily="34" charset="0"/>
              </a:rPr>
              <a:t>pl. a HTML-oldal alapértelmezett betűinek beállítása:</a:t>
            </a:r>
          </a:p>
          <a:p>
            <a:pPr marL="0" indent="0">
              <a:spcBef>
                <a:spcPts val="1800"/>
              </a:spcBef>
              <a:spcAft>
                <a:spcPts val="1800"/>
              </a:spcAft>
              <a:buNone/>
              <a:tabLst>
                <a:tab pos="4305300" algn="l"/>
              </a:tabLst>
            </a:pPr>
            <a: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body { font-family: Arial,</a:t>
            </a:r>
            <a:b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8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'Courier New', 	serif; }</a:t>
            </a:r>
          </a:p>
        </p:txBody>
      </p:sp>
      <p:sp>
        <p:nvSpPr>
          <p:cNvPr id="3" name="Dia számának helye 2"/>
          <p:cNvSpPr>
            <a:spLocks noGrp="1"/>
          </p:cNvSpPr>
          <p:nvPr>
            <p:ph type="sldNum" sz="quarter" idx="12"/>
          </p:nvPr>
        </p:nvSpPr>
        <p:spPr/>
        <p:txBody>
          <a:bodyPr/>
          <a:lstStyle/>
          <a:p>
            <a:fld id="{4DC61DD4-7DED-4AA4-9E5A-5F7D420479A6}" type="slidenum">
              <a:rPr lang="hu-HU" smtClean="0"/>
              <a:pPr/>
              <a:t>8</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4270755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mtClean="0"/>
              <a:t>I.2. A betűméret</a:t>
            </a:r>
            <a:endParaRPr lang="hu-HU" dirty="0"/>
          </a:p>
        </p:txBody>
      </p:sp>
      <p:sp>
        <p:nvSpPr>
          <p:cNvPr id="4" name="Tartalom helye 3"/>
          <p:cNvSpPr>
            <a:spLocks noGrp="1"/>
          </p:cNvSpPr>
          <p:nvPr>
            <p:ph idx="1"/>
          </p:nvPr>
        </p:nvSpPr>
        <p:spPr>
          <a:xfrm>
            <a:off x="1331640" y="1412776"/>
            <a:ext cx="7812360" cy="5445224"/>
          </a:xfrm>
        </p:spPr>
        <p:txBody>
          <a:bodyPr>
            <a:normAutofit/>
          </a:bodyPr>
          <a:lstStyle/>
          <a:p>
            <a:pPr marL="0" indent="0" algn="ctr">
              <a:spcBef>
                <a:spcPts val="0"/>
              </a:spcBef>
              <a:spcAft>
                <a:spcPts val="1200"/>
              </a:spcAft>
              <a:buNone/>
              <a:tabLst>
                <a:tab pos="265113" algn="l"/>
              </a:tabLst>
            </a:pPr>
            <a:r>
              <a:rPr lang="hu-HU" sz="3200" b="1" smtClean="0">
                <a:solidFill>
                  <a:srgbClr val="FF0000"/>
                </a:solidFill>
                <a:latin typeface="Courier New" panose="02070309020205020404" pitchFamily="49" charset="0"/>
                <a:cs typeface="Courier New" panose="02070309020205020404" pitchFamily="49" charset="0"/>
              </a:rPr>
              <a:t>kijelölő  { font-size: …; }</a:t>
            </a:r>
          </a:p>
          <a:p>
            <a:pPr marL="266700" indent="-266700">
              <a:spcBef>
                <a:spcPts val="0"/>
              </a:spcBef>
            </a:pPr>
            <a:r>
              <a:rPr lang="hu-HU" smtClean="0">
                <a:ea typeface="Verdana" panose="020B0604030504040204" pitchFamily="34" charset="0"/>
              </a:rPr>
              <a:t>definiálható </a:t>
            </a:r>
            <a:r>
              <a:rPr lang="hu-HU" b="1" smtClean="0">
                <a:solidFill>
                  <a:srgbClr val="FF0000"/>
                </a:solidFill>
                <a:ea typeface="Verdana" panose="020B0604030504040204" pitchFamily="34" charset="0"/>
              </a:rPr>
              <a:t>abszolút</a:t>
            </a:r>
            <a:r>
              <a:rPr lang="hu-HU" smtClean="0">
                <a:solidFill>
                  <a:srgbClr val="FF0000"/>
                </a:solidFill>
                <a:ea typeface="Verdana" panose="020B0604030504040204" pitchFamily="34" charset="0"/>
              </a:rPr>
              <a:t> </a:t>
            </a:r>
            <a:r>
              <a:rPr lang="hu-HU" smtClean="0">
                <a:ea typeface="Verdana" panose="020B0604030504040204" pitchFamily="34" charset="0"/>
              </a:rPr>
              <a:t>méretben</a:t>
            </a:r>
          </a:p>
          <a:p>
            <a:pPr marL="0" indent="0">
              <a:spcBef>
                <a:spcPts val="1200"/>
              </a:spcBef>
              <a:spcAft>
                <a:spcPts val="1200"/>
              </a:spcAft>
              <a:buNone/>
              <a:tabLst>
                <a:tab pos="723900" algn="l"/>
              </a:tabLst>
            </a:pP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#kicsi { font-size: small; }</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#kozepes { font-size: 4; }</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#dupla { font-size: 2em; }</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#pixeles { font-size: 14px; }</a:t>
            </a:r>
            <a:b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br>
            <a:r>
              <a:rPr lang="hu-HU" sz="2600" b="1" smtClean="0">
                <a:solidFill>
                  <a:srgbClr val="0070C0"/>
                </a:solidFill>
                <a:latin typeface="Courier New" panose="02070309020205020404" pitchFamily="49" charset="0"/>
                <a:ea typeface="Verdana" panose="020B0604030504040204" pitchFamily="34" charset="0"/>
                <a:cs typeface="Courier New" panose="02070309020205020404" pitchFamily="49" charset="0"/>
              </a:rPr>
              <a:t>	#masfeles { font-size: 150%; }</a:t>
            </a:r>
          </a:p>
          <a:p>
            <a:pPr marL="0" indent="0">
              <a:spcBef>
                <a:spcPts val="1200"/>
              </a:spcBef>
              <a:spcAft>
                <a:spcPts val="1200"/>
              </a:spcAft>
              <a:buNone/>
              <a:tabLst>
                <a:tab pos="723900" algn="l"/>
              </a:tabLst>
            </a:pPr>
            <a:r>
              <a:rPr lang="hu-HU" sz="2500" u="sng" smtClean="0">
                <a:ea typeface="Verdana" panose="020B0604030504040204" pitchFamily="34" charset="0"/>
              </a:rPr>
              <a:t>Megnevezéssel</a:t>
            </a:r>
            <a:r>
              <a:rPr lang="hu-HU" sz="2500" smtClean="0">
                <a:ea typeface="Verdana" panose="020B0604030504040204" pitchFamily="34" charset="0"/>
              </a:rPr>
              <a:t>: </a:t>
            </a:r>
            <a:r>
              <a:rPr lang="hu-HU" sz="2500" b="1" i="1" smtClean="0">
                <a:ea typeface="Verdana" panose="020B0604030504040204" pitchFamily="34" charset="0"/>
              </a:rPr>
              <a:t>xx-small</a:t>
            </a:r>
            <a:r>
              <a:rPr lang="hu-HU" sz="2500" smtClean="0">
                <a:ea typeface="Verdana" panose="020B0604030504040204" pitchFamily="34" charset="0"/>
              </a:rPr>
              <a:t> (1), </a:t>
            </a:r>
            <a:r>
              <a:rPr lang="hu-HU" sz="2500" b="1" i="1" smtClean="0">
                <a:ea typeface="Verdana" panose="020B0604030504040204" pitchFamily="34" charset="0"/>
              </a:rPr>
              <a:t>x-small</a:t>
            </a:r>
            <a:r>
              <a:rPr lang="hu-HU" sz="2500" smtClean="0">
                <a:ea typeface="Verdana" panose="020B0604030504040204" pitchFamily="34" charset="0"/>
              </a:rPr>
              <a:t> (2), </a:t>
            </a:r>
            <a:r>
              <a:rPr lang="hu-HU" sz="2500" b="1" i="1" smtClean="0">
                <a:ea typeface="Verdana" panose="020B0604030504040204" pitchFamily="34" charset="0"/>
              </a:rPr>
              <a:t>small</a:t>
            </a:r>
            <a:r>
              <a:rPr lang="hu-HU" sz="2500" smtClean="0">
                <a:ea typeface="Verdana" panose="020B0604030504040204" pitchFamily="34" charset="0"/>
              </a:rPr>
              <a:t> (3), </a:t>
            </a:r>
            <a:r>
              <a:rPr lang="hu-HU" sz="2500" b="1" i="1" smtClean="0">
                <a:ea typeface="Verdana" panose="020B0604030504040204" pitchFamily="34" charset="0"/>
              </a:rPr>
              <a:t>medium</a:t>
            </a:r>
            <a:r>
              <a:rPr lang="hu-HU" sz="2500" smtClean="0">
                <a:ea typeface="Verdana" panose="020B0604030504040204" pitchFamily="34" charset="0"/>
              </a:rPr>
              <a:t> (4), </a:t>
            </a:r>
            <a:r>
              <a:rPr lang="hu-HU" sz="2500" b="1" i="1" smtClean="0">
                <a:ea typeface="Verdana" panose="020B0604030504040204" pitchFamily="34" charset="0"/>
              </a:rPr>
              <a:t>large</a:t>
            </a:r>
            <a:r>
              <a:rPr lang="hu-HU" sz="2500" smtClean="0">
                <a:ea typeface="Verdana" panose="020B0604030504040204" pitchFamily="34" charset="0"/>
              </a:rPr>
              <a:t> (5), </a:t>
            </a:r>
            <a:r>
              <a:rPr lang="hu-HU" sz="2500" b="1" i="1" smtClean="0">
                <a:ea typeface="Verdana" panose="020B0604030504040204" pitchFamily="34" charset="0"/>
              </a:rPr>
              <a:t>x-large</a:t>
            </a:r>
            <a:r>
              <a:rPr lang="hu-HU" sz="2500" smtClean="0">
                <a:ea typeface="Verdana" panose="020B0604030504040204" pitchFamily="34" charset="0"/>
              </a:rPr>
              <a:t> (6), </a:t>
            </a:r>
            <a:r>
              <a:rPr lang="hu-HU" sz="2500" b="1" i="1" smtClean="0">
                <a:ea typeface="Verdana" panose="020B0604030504040204" pitchFamily="34" charset="0"/>
              </a:rPr>
              <a:t>xx-large</a:t>
            </a:r>
            <a:r>
              <a:rPr lang="hu-HU" sz="2500" smtClean="0">
                <a:ea typeface="Verdana" panose="020B0604030504040204" pitchFamily="34" charset="0"/>
              </a:rPr>
              <a:t> (7)</a:t>
            </a:r>
          </a:p>
          <a:p>
            <a:pPr marL="0" indent="0">
              <a:spcBef>
                <a:spcPts val="0"/>
              </a:spcBef>
              <a:buNone/>
              <a:tabLst>
                <a:tab pos="723900" algn="l"/>
              </a:tabLst>
            </a:pPr>
            <a:r>
              <a:rPr lang="hu-HU" sz="2500" u="sng" smtClean="0">
                <a:ea typeface="Verdana" panose="020B0604030504040204" pitchFamily="34" charset="0"/>
              </a:rPr>
              <a:t>Megadható még</a:t>
            </a:r>
            <a:r>
              <a:rPr lang="hu-HU" sz="2500" smtClean="0">
                <a:ea typeface="Verdana" panose="020B0604030504040204" pitchFamily="34" charset="0"/>
              </a:rPr>
              <a:t>: </a:t>
            </a:r>
            <a:r>
              <a:rPr lang="hu-HU" sz="2500" b="1" i="1" smtClean="0">
                <a:ea typeface="Verdana" panose="020B0604030504040204" pitchFamily="34" charset="0"/>
              </a:rPr>
              <a:t>szám</a:t>
            </a:r>
            <a:r>
              <a:rPr lang="hu-HU" sz="2500" i="1" smtClean="0">
                <a:ea typeface="Verdana" panose="020B0604030504040204" pitchFamily="34" charset="0"/>
              </a:rPr>
              <a:t>mal</a:t>
            </a:r>
            <a:r>
              <a:rPr lang="hu-HU" sz="2500" smtClean="0">
                <a:ea typeface="Verdana" panose="020B0604030504040204" pitchFamily="34" charset="0"/>
              </a:rPr>
              <a:t>, </a:t>
            </a:r>
            <a:r>
              <a:rPr lang="hu-HU" sz="2500" b="1" i="1" smtClean="0">
                <a:ea typeface="Verdana" panose="020B0604030504040204" pitchFamily="34" charset="0"/>
              </a:rPr>
              <a:t>em</a:t>
            </a:r>
            <a:r>
              <a:rPr lang="hu-HU" sz="2500" smtClean="0">
                <a:ea typeface="Verdana" panose="020B0604030504040204" pitchFamily="34" charset="0"/>
              </a:rPr>
              <a:t> mértékegységgel, </a:t>
            </a:r>
            <a:r>
              <a:rPr lang="hu-HU" sz="2500" b="1" i="1" smtClean="0">
                <a:ea typeface="Verdana" panose="020B0604030504040204" pitchFamily="34" charset="0"/>
              </a:rPr>
              <a:t>pixel</a:t>
            </a:r>
            <a:r>
              <a:rPr lang="hu-HU" sz="2500" i="1" smtClean="0">
                <a:ea typeface="Verdana" panose="020B0604030504040204" pitchFamily="34" charset="0"/>
              </a:rPr>
              <a:t>ben </a:t>
            </a:r>
            <a:r>
              <a:rPr lang="hu-HU" sz="2500" smtClean="0">
                <a:ea typeface="Verdana" panose="020B0604030504040204" pitchFamily="34" charset="0"/>
              </a:rPr>
              <a:t>és </a:t>
            </a:r>
            <a:r>
              <a:rPr lang="hu-HU" sz="2500" b="1" i="1" smtClean="0">
                <a:ea typeface="Verdana" panose="020B0604030504040204" pitchFamily="34" charset="0"/>
              </a:rPr>
              <a:t>%</a:t>
            </a:r>
            <a:r>
              <a:rPr lang="hu-HU" sz="2500" i="1" smtClean="0">
                <a:ea typeface="Verdana" panose="020B0604030504040204" pitchFamily="34" charset="0"/>
              </a:rPr>
              <a:t>-ban </a:t>
            </a:r>
            <a:r>
              <a:rPr lang="hu-HU" sz="2500" smtClean="0">
                <a:ea typeface="Verdana" panose="020B0604030504040204" pitchFamily="34" charset="0"/>
              </a:rPr>
              <a:t>is</a:t>
            </a:r>
            <a:endParaRPr lang="hu-HU" sz="2500">
              <a:ea typeface="Verdana" panose="020B0604030504040204" pitchFamily="34" charset="0"/>
            </a:endParaRPr>
          </a:p>
        </p:txBody>
      </p:sp>
      <p:sp>
        <p:nvSpPr>
          <p:cNvPr id="3" name="Dia számának helye 2"/>
          <p:cNvSpPr>
            <a:spLocks noGrp="1"/>
          </p:cNvSpPr>
          <p:nvPr>
            <p:ph type="sldNum" sz="quarter" idx="12"/>
          </p:nvPr>
        </p:nvSpPr>
        <p:spPr/>
        <p:txBody>
          <a:bodyPr/>
          <a:lstStyle/>
          <a:p>
            <a:fld id="{4DC61DD4-7DED-4AA4-9E5A-5F7D420479A6}" type="slidenum">
              <a:rPr lang="hu-HU" smtClean="0"/>
              <a:pPr/>
              <a:t>9</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2" descr="Képtalálat a következőre: „raszterfo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2725958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TotalTime>
  <Words>1108</Words>
  <Application>Microsoft Office PowerPoint</Application>
  <PresentationFormat>Diavetítés a képernyőre (4:3 oldalarány)</PresentationFormat>
  <Paragraphs>306</Paragraphs>
  <Slides>41</Slides>
  <Notes>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41</vt:i4>
      </vt:variant>
    </vt:vector>
  </HeadingPairs>
  <TitlesOfParts>
    <vt:vector size="48" baseType="lpstr">
      <vt:lpstr>Arial</vt:lpstr>
      <vt:lpstr>Calibri</vt:lpstr>
      <vt:lpstr>Courier New</vt:lpstr>
      <vt:lpstr>Times New Roman</vt:lpstr>
      <vt:lpstr>Verdana</vt:lpstr>
      <vt:lpstr>Wingdings</vt:lpstr>
      <vt:lpstr>Office-téma</vt:lpstr>
      <vt:lpstr>Weboldalak formázása CSS-ben</vt:lpstr>
      <vt:lpstr>Ismétlés (fontok)</vt:lpstr>
      <vt:lpstr>Ismétlés (fontok fajtái)</vt:lpstr>
      <vt:lpstr>Ismétlés (betűcsaládok)</vt:lpstr>
      <vt:lpstr>Ismétlés (betűcsaládok)</vt:lpstr>
      <vt:lpstr>I. Betűtulajdonságok</vt:lpstr>
      <vt:lpstr>I.1. A betűcsalád</vt:lpstr>
      <vt:lpstr>I.1. A betűcsalád (folyt)</vt:lpstr>
      <vt:lpstr>I.2. A betűméret</vt:lpstr>
      <vt:lpstr>I.2. A betűméret (folyt)</vt:lpstr>
      <vt:lpstr>I.2. A betűméret (folyt)</vt:lpstr>
      <vt:lpstr>I.2. A betűméret (folyt)</vt:lpstr>
      <vt:lpstr>I.3. A betűvastagság</vt:lpstr>
      <vt:lpstr>A) számmal</vt:lpstr>
      <vt:lpstr>B) névvel</vt:lpstr>
      <vt:lpstr>I.4. A betűstílus</vt:lpstr>
      <vt:lpstr>I.5. A betűváltozat</vt:lpstr>
      <vt:lpstr>I.6. A betűkiterjedés</vt:lpstr>
      <vt:lpstr>I.7. Összevonás</vt:lpstr>
      <vt:lpstr>I.8. Webről letölthető fontok</vt:lpstr>
      <vt:lpstr>I.8. Webről letölthető fontok</vt:lpstr>
      <vt:lpstr>II. Szövegtulajdonságok</vt:lpstr>
      <vt:lpstr>II. Szövegtulajdonságok</vt:lpstr>
      <vt:lpstr>II.1. Vízszintes igazítás</vt:lpstr>
      <vt:lpstr>II.1. Vízszintes igazítás (folyt)</vt:lpstr>
      <vt:lpstr>II.2. Függőleges igazítás</vt:lpstr>
      <vt:lpstr>II.2. Függőleges igazítás (folyt)</vt:lpstr>
      <vt:lpstr>II.3. Első sor behúzása</vt:lpstr>
      <vt:lpstr>II.4. Bal és jobb behúzás</vt:lpstr>
      <vt:lpstr>II.5. Térközök</vt:lpstr>
      <vt:lpstr>II.6. Sorköz (sormagasság)</vt:lpstr>
      <vt:lpstr>II.7. Szavak közötti távolság</vt:lpstr>
      <vt:lpstr>II.8. Betűköz</vt:lpstr>
      <vt:lpstr>II.9. Vonalakkal díszítés</vt:lpstr>
      <vt:lpstr>II.10. Kis-/nagybetűs átalakítás</vt:lpstr>
      <vt:lpstr>II.11. Szövegárnyék</vt:lpstr>
      <vt:lpstr>II.11. Szövegárnyék (folyt)</vt:lpstr>
      <vt:lpstr>III. Szöveg tördelése</vt:lpstr>
      <vt:lpstr>III. Szöveg tördelése (folyt)</vt:lpstr>
      <vt:lpstr>III. Szöveg tördelése (folyt)</vt:lpstr>
      <vt:lpstr>Források</vt:lpstr>
    </vt:vector>
  </TitlesOfParts>
  <Company>SzKKVSzI Kőrösy József Tagintézmény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MEdit</dc:creator>
  <cp:lastModifiedBy>Molnár Edit</cp:lastModifiedBy>
  <cp:revision>347</cp:revision>
  <cp:lastPrinted>2019-01-03T12:42:18Z</cp:lastPrinted>
  <dcterms:created xsi:type="dcterms:W3CDTF">2014-03-24T18:19:12Z</dcterms:created>
  <dcterms:modified xsi:type="dcterms:W3CDTF">2019-12-19T16:10:25Z</dcterms:modified>
</cp:coreProperties>
</file>