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564" r:id="rId3"/>
    <p:sldId id="563" r:id="rId4"/>
    <p:sldId id="573" r:id="rId5"/>
    <p:sldId id="575" r:id="rId6"/>
    <p:sldId id="568" r:id="rId7"/>
    <p:sldId id="569" r:id="rId8"/>
    <p:sldId id="566" r:id="rId9"/>
    <p:sldId id="574" r:id="rId10"/>
    <p:sldId id="576" r:id="rId11"/>
    <p:sldId id="570" r:id="rId12"/>
    <p:sldId id="571" r:id="rId13"/>
    <p:sldId id="567" r:id="rId14"/>
    <p:sldId id="577" r:id="rId15"/>
    <p:sldId id="572" r:id="rId16"/>
    <p:sldId id="578" r:id="rId17"/>
    <p:sldId id="579" r:id="rId18"/>
    <p:sldId id="580" r:id="rId19"/>
  </p:sldIdLst>
  <p:sldSz cx="9144000" cy="6858000" type="screen4x3"/>
  <p:notesSz cx="6797675" cy="9926638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000000"/>
    <a:srgbClr val="FF0066"/>
    <a:srgbClr val="660066"/>
    <a:srgbClr val="006600"/>
    <a:srgbClr val="D9D9D9"/>
    <a:srgbClr val="C0C0C0"/>
    <a:srgbClr val="ABE9FF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2" autoAdjust="0"/>
  </p:normalViewPr>
  <p:slideViewPr>
    <p:cSldViewPr>
      <p:cViewPr varScale="1">
        <p:scale>
          <a:sx n="111" d="100"/>
          <a:sy n="111" d="100"/>
        </p:scale>
        <p:origin x="15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12"/>
    </p:cViewPr>
  </p:sorterViewPr>
  <p:notesViewPr>
    <p:cSldViewPr>
      <p:cViewPr varScale="1">
        <p:scale>
          <a:sx n="52" d="100"/>
          <a:sy n="52" d="100"/>
        </p:scale>
        <p:origin x="-2862" y="-108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EE008-4F3F-4151-B303-41CFC8CA03D2}" type="datetimeFigureOut">
              <a:rPr lang="hu-HU" smtClean="0"/>
              <a:t>2022.12.10.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2445-FDD3-458A-B861-7313E26B928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2563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533B9-EED5-4135-A30C-6824B5EEF70E}" type="datetimeFigureOut">
              <a:rPr lang="hu-HU" smtClean="0"/>
              <a:pPr/>
              <a:t>2022.12.10.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ABE01-66DD-44AA-9274-FAD5F5ED2E9A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5167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404000" y="179999"/>
            <a:ext cx="7560000" cy="2160000"/>
          </a:xfrm>
          <a:solidFill>
            <a:srgbClr val="006600"/>
          </a:solidFill>
        </p:spPr>
        <p:txBody>
          <a:bodyPr>
            <a:normAutofit/>
          </a:bodyPr>
          <a:lstStyle>
            <a:lvl1pPr algn="ctr">
              <a:defRPr sz="6000" baseline="0"/>
            </a:lvl1pPr>
          </a:lstStyle>
          <a:p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04000" y="2880000"/>
            <a:ext cx="7560000" cy="3600000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5000" b="1" i="1" baseline="0">
                <a:solidFill>
                  <a:srgbClr val="0066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2975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8575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8516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144000"/>
            <a:ext cx="7668000" cy="1143000"/>
          </a:xfrm>
        </p:spPr>
        <p:txBody>
          <a:bodyPr>
            <a:normAutofit/>
          </a:bodyPr>
          <a:lstStyle>
            <a:lvl1pPr>
              <a:tabLst>
                <a:tab pos="7440613" algn="r"/>
              </a:tabLst>
              <a:defRPr sz="4000"/>
            </a:lvl1pPr>
          </a:lstStyle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428736"/>
            <a:ext cx="7632848" cy="5240624"/>
          </a:xfrm>
        </p:spPr>
        <p:txBody>
          <a:bodyPr>
            <a:normAutofit/>
          </a:bodyPr>
          <a:lstStyle>
            <a:lvl1pPr>
              <a:defRPr sz="3000"/>
            </a:lvl1pPr>
            <a:lvl2pPr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666584" y="6492875"/>
            <a:ext cx="477416" cy="36512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C61DD4-7DED-4AA4-9E5A-5F7D420479A6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995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386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8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8666584" y="6492875"/>
            <a:ext cx="477416" cy="365125"/>
          </a:xfrm>
          <a:prstGeom prst="rect">
            <a:avLst/>
          </a:prstGeom>
          <a:solidFill>
            <a:srgbClr val="006600"/>
          </a:solidFill>
          <a:ln>
            <a:noFill/>
          </a:ln>
        </p:spPr>
        <p:txBody>
          <a:bodyPr anchor="ctr"/>
          <a:lstStyle>
            <a:lvl1pPr algn="ctr"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C61DD4-7DED-4AA4-9E5A-5F7D420479A6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6185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107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6283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8514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200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1331640" y="6381328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3779912" y="6381328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6876256" y="6381328"/>
            <a:ext cx="2133600" cy="365125"/>
          </a:xfrm>
          <a:prstGeom prst="rect">
            <a:avLst/>
          </a:prstGeom>
        </p:spPr>
        <p:txBody>
          <a:bodyPr/>
          <a:lstStyle/>
          <a:p>
            <a:fld id="{0A7A8524-721D-49D2-8969-764A58761EC2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5376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331640" y="188640"/>
            <a:ext cx="7632848" cy="1143000"/>
          </a:xfrm>
          <a:prstGeom prst="rect">
            <a:avLst/>
          </a:prstGeom>
          <a:solidFill>
            <a:srgbClr val="00660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331640" y="1600200"/>
            <a:ext cx="7632848" cy="50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6" name="Kép 5"/>
          <p:cNvPicPr>
            <a:picLocks/>
          </p:cNvPicPr>
          <p:nvPr userDrawn="1"/>
        </p:nvPicPr>
        <p:blipFill rotWithShape="1">
          <a:blip r:embed="rId13"/>
          <a:srcRect l="13744" t="56482" r="62796" b="30050"/>
          <a:stretch/>
        </p:blipFill>
        <p:spPr bwMode="auto">
          <a:xfrm rot="16200000">
            <a:off x="-2141763" y="3517436"/>
            <a:ext cx="5482327" cy="1198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églalap 3"/>
          <p:cNvSpPr/>
          <p:nvPr userDrawn="1"/>
        </p:nvSpPr>
        <p:spPr>
          <a:xfrm>
            <a:off x="1198802" y="0"/>
            <a:ext cx="36000" cy="6858001"/>
          </a:xfrm>
          <a:prstGeom prst="rect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98801" cy="137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6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0066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0066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0066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0066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0066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5800"/>
              <a:t>Weboldalak</a:t>
            </a:r>
            <a:br>
              <a:rPr lang="hu-HU" sz="5800"/>
            </a:br>
            <a:r>
              <a:rPr lang="hu-HU" sz="5800"/>
              <a:t>formázása CSS-ben</a:t>
            </a:r>
            <a:endParaRPr lang="hu-HU" sz="58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04000" y="2636912"/>
            <a:ext cx="7560000" cy="4221088"/>
          </a:xfrm>
          <a:noFill/>
        </p:spPr>
        <p:txBody>
          <a:bodyPr>
            <a:normAutofit/>
          </a:bodyPr>
          <a:lstStyle/>
          <a:p>
            <a:r>
              <a:rPr lang="hu-HU">
                <a:solidFill>
                  <a:srgbClr val="FF0000"/>
                </a:solidFill>
              </a:rPr>
              <a:t>Kiegészítés a</a:t>
            </a:r>
            <a:br>
              <a:rPr lang="hu-HU"/>
            </a:br>
            <a:r>
              <a:rPr lang="hu-HU"/>
              <a:t>4. Blokkszintű elemek elhelyezése c. témához</a:t>
            </a:r>
          </a:p>
          <a:p>
            <a:r>
              <a:rPr lang="hu-HU" sz="4000" i="0">
                <a:solidFill>
                  <a:srgbClr val="009E00"/>
                </a:solidFill>
              </a:rPr>
              <a:t>4.1. Eltolások</a:t>
            </a:r>
            <a:br>
              <a:rPr lang="hu-HU" sz="4000" i="0">
                <a:solidFill>
                  <a:srgbClr val="009E00"/>
                </a:solidFill>
              </a:rPr>
            </a:br>
            <a:r>
              <a:rPr lang="hu-HU" sz="4000" i="0">
                <a:solidFill>
                  <a:srgbClr val="009E00"/>
                </a:solidFill>
              </a:rPr>
              <a:t>X és Y tengely mentén</a:t>
            </a:r>
            <a:endParaRPr lang="hu-HU" sz="4000" i="0" dirty="0">
              <a:solidFill>
                <a:srgbClr val="009E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8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144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/>
              <a:t>2. Függőleges irányú</a:t>
            </a:r>
            <a:br>
              <a:rPr lang="hu-HU"/>
            </a:br>
            <a:r>
              <a:rPr lang="hu-HU"/>
              <a:t>eltolás (folytatás)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620000"/>
            <a:ext cx="7812360" cy="5148000"/>
          </a:xfrm>
        </p:spPr>
        <p:txBody>
          <a:bodyPr anchor="ctr" anchorCtr="1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3600" b="1"/>
              <a:t>A következő két dián</a:t>
            </a:r>
            <a:br>
              <a:rPr lang="hu-HU" sz="3600" b="1"/>
            </a:br>
            <a:r>
              <a:rPr lang="hu-HU" sz="3600" b="1"/>
              <a:t>azt láthatjuk, hogy hogyan lehet</a:t>
            </a:r>
            <a:br>
              <a:rPr lang="hu-HU" sz="3600" b="1"/>
            </a:br>
            <a:r>
              <a:rPr lang="hu-HU" sz="3600" b="1">
                <a:solidFill>
                  <a:srgbClr val="FF0000"/>
                </a:solidFill>
              </a:rPr>
              <a:t>a függőleges eltoltás</a:t>
            </a:r>
            <a:br>
              <a:rPr lang="hu-HU" sz="3600" b="1">
                <a:solidFill>
                  <a:srgbClr val="FF0000"/>
                </a:solidFill>
              </a:rPr>
            </a:br>
            <a:r>
              <a:rPr lang="hu-HU" sz="3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translateY(…) </a:t>
            </a:r>
            <a:r>
              <a:rPr lang="hu-HU" sz="3600" b="1">
                <a:solidFill>
                  <a:srgbClr val="FF0000"/>
                </a:solidFill>
              </a:rPr>
              <a:t>függvényét alkalmazva</a:t>
            </a:r>
            <a:br>
              <a:rPr lang="hu-HU" sz="3600" b="1"/>
            </a:br>
            <a:r>
              <a:rPr lang="hu-HU" sz="3600" b="1"/>
              <a:t>egy blokkon belül egy másik blokkot </a:t>
            </a:r>
            <a:r>
              <a:rPr lang="hu-HU" sz="3600" b="1">
                <a:solidFill>
                  <a:srgbClr val="FF0000"/>
                </a:solidFill>
              </a:rPr>
              <a:t>függőlegesen</a:t>
            </a:r>
            <a:br>
              <a:rPr lang="hu-HU" sz="3600" b="1">
                <a:solidFill>
                  <a:srgbClr val="FF0000"/>
                </a:solidFill>
              </a:rPr>
            </a:br>
            <a:r>
              <a:rPr lang="hu-HU" sz="3600" b="1">
                <a:solidFill>
                  <a:srgbClr val="FF0000"/>
                </a:solidFill>
              </a:rPr>
              <a:t>középre igazítani</a:t>
            </a:r>
            <a:r>
              <a:rPr lang="hu-HU" sz="3600" b="1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8397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AFB889CF-9CB7-4081-AF4C-FBAD367739D4}"/>
              </a:ext>
            </a:extLst>
          </p:cNvPr>
          <p:cNvSpPr/>
          <p:nvPr/>
        </p:nvSpPr>
        <p:spPr>
          <a:xfrm>
            <a:off x="1357224" y="1766482"/>
            <a:ext cx="4725903" cy="4947512"/>
          </a:xfrm>
          <a:prstGeom prst="rect">
            <a:avLst/>
          </a:prstGeom>
          <a:solidFill>
            <a:srgbClr val="CCFF99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144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/>
              <a:t>2.1. Függőleges irányú</a:t>
            </a:r>
            <a:br>
              <a:rPr lang="hu-HU"/>
            </a:br>
            <a:r>
              <a:rPr lang="hu-HU"/>
              <a:t>korrekció felfelé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318807" y="1916836"/>
            <a:ext cx="2706467" cy="418928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34988" algn="l"/>
              </a:tabLst>
            </a:pP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#blokk {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34988" algn="l"/>
              </a:tabLst>
            </a:pP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position: 				absolute;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34988" algn="l"/>
              </a:tabLst>
            </a:pP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left: 0;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34988" algn="l"/>
              </a:tabLst>
            </a:pP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top: 0;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34988" algn="l"/>
              </a:tabLst>
            </a:pP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34988" algn="l"/>
              </a:tabLst>
            </a:pPr>
            <a:endParaRPr lang="hu-HU" sz="2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34988" algn="l"/>
              </a:tabLst>
            </a:pPr>
            <a:endParaRPr lang="hu-HU" sz="2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34988" algn="l"/>
              </a:tabLst>
            </a:pPr>
            <a:endParaRPr lang="hu-HU" sz="2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34988" algn="l"/>
              </a:tabLst>
            </a:pP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11</a:t>
            </a:fld>
            <a:endParaRPr lang="hu-HU" dirty="0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752A65C-ADE3-41F2-BA90-A60839301B51}"/>
              </a:ext>
            </a:extLst>
          </p:cNvPr>
          <p:cNvSpPr/>
          <p:nvPr/>
        </p:nvSpPr>
        <p:spPr>
          <a:xfrm>
            <a:off x="3742682" y="3966443"/>
            <a:ext cx="1224838" cy="558845"/>
          </a:xfrm>
          <a:prstGeom prst="rect">
            <a:avLst/>
          </a:prstGeom>
          <a:solidFill>
            <a:srgbClr val="ABE9FF"/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E9CA005-B0AB-4769-BE11-F9F8089FA840}"/>
              </a:ext>
            </a:extLst>
          </p:cNvPr>
          <p:cNvCxnSpPr>
            <a:cxnSpLocks/>
          </p:cNvCxnSpPr>
          <p:nvPr/>
        </p:nvCxnSpPr>
        <p:spPr>
          <a:xfrm>
            <a:off x="1313959" y="4240238"/>
            <a:ext cx="4892874" cy="0"/>
          </a:xfrm>
          <a:prstGeom prst="line">
            <a:avLst/>
          </a:prstGeom>
          <a:ln w="12700">
            <a:solidFill>
              <a:srgbClr val="0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F837C3BF-5056-438F-9E29-1576C435B5D8}"/>
              </a:ext>
            </a:extLst>
          </p:cNvPr>
          <p:cNvGrpSpPr/>
          <p:nvPr/>
        </p:nvGrpSpPr>
        <p:grpSpPr>
          <a:xfrm>
            <a:off x="1313959" y="1731125"/>
            <a:ext cx="1268863" cy="589157"/>
            <a:chOff x="1301586" y="1765985"/>
            <a:chExt cx="1268863" cy="589157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49BD01A9-A3E8-4E35-80F5-7B013E335176}"/>
                </a:ext>
              </a:extLst>
            </p:cNvPr>
            <p:cNvSpPr/>
            <p:nvPr/>
          </p:nvSpPr>
          <p:spPr>
            <a:xfrm>
              <a:off x="1345611" y="1796297"/>
              <a:ext cx="1224838" cy="55884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275D3281-8DE2-4122-8AF7-5413FFA502BC}"/>
                </a:ext>
              </a:extLst>
            </p:cNvPr>
            <p:cNvSpPr/>
            <p:nvPr/>
          </p:nvSpPr>
          <p:spPr>
            <a:xfrm>
              <a:off x="1301586" y="1765985"/>
              <a:ext cx="102070" cy="79826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965985AC-5829-4FF8-B246-3516EFF03B4C}"/>
              </a:ext>
            </a:extLst>
          </p:cNvPr>
          <p:cNvGrpSpPr/>
          <p:nvPr/>
        </p:nvGrpSpPr>
        <p:grpSpPr>
          <a:xfrm>
            <a:off x="1318118" y="4203002"/>
            <a:ext cx="1263920" cy="596231"/>
            <a:chOff x="5133723" y="1766482"/>
            <a:chExt cx="1263920" cy="596231"/>
          </a:xfrm>
        </p:grpSpPr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6E9F4E4E-4401-4420-86E9-52081FFF1F7A}"/>
                </a:ext>
              </a:extLst>
            </p:cNvPr>
            <p:cNvSpPr/>
            <p:nvPr/>
          </p:nvSpPr>
          <p:spPr>
            <a:xfrm>
              <a:off x="5172805" y="1803868"/>
              <a:ext cx="1224838" cy="55884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AA832EEF-906A-414D-BAA5-4C9D90F06FFA}"/>
                </a:ext>
              </a:extLst>
            </p:cNvPr>
            <p:cNvSpPr/>
            <p:nvPr/>
          </p:nvSpPr>
          <p:spPr>
            <a:xfrm>
              <a:off x="5133723" y="1766482"/>
              <a:ext cx="102070" cy="79826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2CA03AB7-40FD-4DEB-8763-ECCEC90E4295}"/>
              </a:ext>
            </a:extLst>
          </p:cNvPr>
          <p:cNvGrpSpPr/>
          <p:nvPr/>
        </p:nvGrpSpPr>
        <p:grpSpPr>
          <a:xfrm>
            <a:off x="1714444" y="1771038"/>
            <a:ext cx="1735188" cy="2461995"/>
            <a:chOff x="1714444" y="1771038"/>
            <a:chExt cx="1735188" cy="2461995"/>
          </a:xfrm>
        </p:grpSpPr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7C41F433-40E5-494A-A526-E835B4D1C1AB}"/>
                </a:ext>
              </a:extLst>
            </p:cNvPr>
            <p:cNvSpPr txBox="1"/>
            <p:nvPr/>
          </p:nvSpPr>
          <p:spPr>
            <a:xfrm>
              <a:off x="1714444" y="3008269"/>
              <a:ext cx="1735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top: 50%</a:t>
              </a:r>
            </a:p>
          </p:txBody>
        </p:sp>
        <p:cxnSp>
          <p:nvCxnSpPr>
            <p:cNvPr id="14" name="Egyenes összekötő nyíllal 13">
              <a:extLst>
                <a:ext uri="{FF2B5EF4-FFF2-40B4-BE49-F238E27FC236}">
                  <a16:creationId xmlns:a16="http://schemas.microsoft.com/office/drawing/2014/main" id="{40184654-83D2-4A1B-91E3-53E0509D6E3E}"/>
                </a:ext>
              </a:extLst>
            </p:cNvPr>
            <p:cNvCxnSpPr>
              <a:cxnSpLocks/>
            </p:cNvCxnSpPr>
            <p:nvPr/>
          </p:nvCxnSpPr>
          <p:spPr>
            <a:xfrm>
              <a:off x="1983174" y="1771038"/>
              <a:ext cx="5369" cy="2461995"/>
            </a:xfrm>
            <a:prstGeom prst="straightConnector1">
              <a:avLst/>
            </a:prstGeom>
            <a:ln w="28575">
              <a:solidFill>
                <a:srgbClr val="0066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9FA81EE7-FCC4-44E8-BA4A-391CBA4BE1EE}"/>
              </a:ext>
            </a:extLst>
          </p:cNvPr>
          <p:cNvSpPr txBox="1"/>
          <p:nvPr/>
        </p:nvSpPr>
        <p:spPr>
          <a:xfrm>
            <a:off x="3449632" y="1792965"/>
            <a:ext cx="25777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eltolt elem</a:t>
            </a:r>
            <a:b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 FELSŐ sarka</a:t>
            </a:r>
            <a:b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került a felezőpontba,</a:t>
            </a:r>
            <a:b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tehát túlságosan LEFELÉ toltuk el</a:t>
            </a:r>
            <a:b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blokkot!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0F5C8A0B-C57E-4C5C-B335-A8BF8C445E0D}"/>
              </a:ext>
            </a:extLst>
          </p:cNvPr>
          <p:cNvSpPr txBox="1"/>
          <p:nvPr/>
        </p:nvSpPr>
        <p:spPr>
          <a:xfrm>
            <a:off x="1402136" y="5469196"/>
            <a:ext cx="4466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i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Megoldás</a:t>
            </a:r>
            <a:r>
              <a:rPr lang="hu-HU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hu-HU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eltolt blokk magassának felével megegyező mértékben vissza,</a:t>
            </a:r>
            <a:br>
              <a:rPr lang="hu-HU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azaz FELFELÉ kell tolni az elemet.</a:t>
            </a:r>
          </a:p>
        </p:txBody>
      </p: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07C301F-9426-42C6-A4A4-A9365D2284B4}"/>
              </a:ext>
            </a:extLst>
          </p:cNvPr>
          <p:cNvCxnSpPr>
            <a:cxnSpLocks/>
          </p:cNvCxnSpPr>
          <p:nvPr/>
        </p:nvCxnSpPr>
        <p:spPr>
          <a:xfrm flipH="1" flipV="1">
            <a:off x="1357200" y="4521353"/>
            <a:ext cx="2449652" cy="39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E8963CD8-23B7-4754-8179-4ECC6C5F1FDD}"/>
              </a:ext>
            </a:extLst>
          </p:cNvPr>
          <p:cNvCxnSpPr>
            <a:cxnSpLocks/>
          </p:cNvCxnSpPr>
          <p:nvPr/>
        </p:nvCxnSpPr>
        <p:spPr>
          <a:xfrm flipV="1">
            <a:off x="3203848" y="4240238"/>
            <a:ext cx="0" cy="27957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29003BA4-2B3A-4CC7-8871-4A2790CC7ED8}"/>
              </a:ext>
            </a:extLst>
          </p:cNvPr>
          <p:cNvSpPr txBox="1"/>
          <p:nvPr/>
        </p:nvSpPr>
        <p:spPr>
          <a:xfrm>
            <a:off x="2702450" y="4555167"/>
            <a:ext cx="1002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felfelé</a:t>
            </a:r>
            <a:br>
              <a:rPr lang="hu-HU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50%-kal</a:t>
            </a:r>
          </a:p>
        </p:txBody>
      </p: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1709FFA8-246F-4404-81EC-A34A65D311AE}"/>
              </a:ext>
            </a:extLst>
          </p:cNvPr>
          <p:cNvCxnSpPr>
            <a:cxnSpLocks/>
          </p:cNvCxnSpPr>
          <p:nvPr/>
        </p:nvCxnSpPr>
        <p:spPr>
          <a:xfrm flipH="1" flipV="1">
            <a:off x="1356609" y="4236303"/>
            <a:ext cx="2449652" cy="39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artalom helye 2">
            <a:extLst>
              <a:ext uri="{FF2B5EF4-FFF2-40B4-BE49-F238E27FC236}">
                <a16:creationId xmlns:a16="http://schemas.microsoft.com/office/drawing/2014/main" id="{3277E0A7-93BB-4473-8B96-210014103D79}"/>
              </a:ext>
            </a:extLst>
          </p:cNvPr>
          <p:cNvSpPr txBox="1">
            <a:spLocks/>
          </p:cNvSpPr>
          <p:nvPr/>
        </p:nvSpPr>
        <p:spPr>
          <a:xfrm>
            <a:off x="6502997" y="4041615"/>
            <a:ext cx="1641656" cy="397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180975" algn="l"/>
                <a:tab pos="361950" algn="l"/>
                <a:tab pos="534988" algn="l"/>
              </a:tabLst>
            </a:pPr>
            <a: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top: 50%;</a:t>
            </a:r>
          </a:p>
        </p:txBody>
      </p:sp>
      <p:sp>
        <p:nvSpPr>
          <p:cNvPr id="31" name="Tartalom helye 2">
            <a:extLst>
              <a:ext uri="{FF2B5EF4-FFF2-40B4-BE49-F238E27FC236}">
                <a16:creationId xmlns:a16="http://schemas.microsoft.com/office/drawing/2014/main" id="{3C3168A8-97C2-4580-B68A-1D31BAE6BF84}"/>
              </a:ext>
            </a:extLst>
          </p:cNvPr>
          <p:cNvSpPr txBox="1">
            <a:spLocks/>
          </p:cNvSpPr>
          <p:nvPr/>
        </p:nvSpPr>
        <p:spPr>
          <a:xfrm>
            <a:off x="6318806" y="4678115"/>
            <a:ext cx="2706467" cy="1621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180975" algn="l"/>
                <a:tab pos="361950" algn="l"/>
                <a:tab pos="534988" algn="l"/>
              </a:tabLst>
            </a:pP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transform: 		translateY</a:t>
            </a:r>
            <a:b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(-50%);</a:t>
            </a:r>
          </a:p>
        </p:txBody>
      </p: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864E4736-DBC9-4CA9-9E2F-FBA0C8B99AC7}"/>
              </a:ext>
            </a:extLst>
          </p:cNvPr>
          <p:cNvCxnSpPr>
            <a:cxnSpLocks/>
          </p:cNvCxnSpPr>
          <p:nvPr/>
        </p:nvCxnSpPr>
        <p:spPr>
          <a:xfrm>
            <a:off x="6580815" y="3964494"/>
            <a:ext cx="1159537" cy="19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églalap 34">
            <a:extLst>
              <a:ext uri="{FF2B5EF4-FFF2-40B4-BE49-F238E27FC236}">
                <a16:creationId xmlns:a16="http://schemas.microsoft.com/office/drawing/2014/main" id="{B0D5A87F-FE72-4F75-913D-BDD940F6C803}"/>
              </a:ext>
            </a:extLst>
          </p:cNvPr>
          <p:cNvSpPr/>
          <p:nvPr/>
        </p:nvSpPr>
        <p:spPr>
          <a:xfrm>
            <a:off x="1355994" y="3959985"/>
            <a:ext cx="1224838" cy="558845"/>
          </a:xfrm>
          <a:prstGeom prst="rect">
            <a:avLst/>
          </a:prstGeom>
          <a:pattFill prst="pct25">
            <a:fgClr>
              <a:srgbClr val="000000"/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9305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18" grpId="0" animBg="1"/>
      <p:bldP spid="24" grpId="0"/>
      <p:bldP spid="26" grpId="0"/>
      <p:bldP spid="33" grpId="0"/>
      <p:bldP spid="30" grpId="0"/>
      <p:bldP spid="31" grpId="0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AFB889CF-9CB7-4081-AF4C-FBAD367739D4}"/>
              </a:ext>
            </a:extLst>
          </p:cNvPr>
          <p:cNvSpPr/>
          <p:nvPr/>
        </p:nvSpPr>
        <p:spPr>
          <a:xfrm>
            <a:off x="1357224" y="1766482"/>
            <a:ext cx="4725903" cy="4947512"/>
          </a:xfrm>
          <a:prstGeom prst="rect">
            <a:avLst/>
          </a:prstGeom>
          <a:solidFill>
            <a:srgbClr val="CCFF99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144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/>
              <a:t>2.2. Függőleges irányú</a:t>
            </a:r>
            <a:br>
              <a:rPr lang="hu-HU"/>
            </a:br>
            <a:r>
              <a:rPr lang="hu-HU"/>
              <a:t>korrekció lefelé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318807" y="1916836"/>
            <a:ext cx="2706467" cy="418928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34988" algn="l"/>
              </a:tabLst>
            </a:pP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#blokk {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34988" algn="l"/>
              </a:tabLst>
            </a:pP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position: 				absolute;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34988" algn="l"/>
              </a:tabLst>
            </a:pP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left: 0;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34988" algn="l"/>
              </a:tabLst>
            </a:pP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bottom: 0;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34988" algn="l"/>
              </a:tabLst>
            </a:pP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34988" algn="l"/>
              </a:tabLst>
            </a:pPr>
            <a:endParaRPr lang="hu-HU" sz="2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34988" algn="l"/>
              </a:tabLst>
            </a:pPr>
            <a:endParaRPr lang="hu-HU" sz="2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34988" algn="l"/>
              </a:tabLst>
            </a:pPr>
            <a:endParaRPr lang="hu-HU" sz="2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  <a:tabLst>
                <a:tab pos="180975" algn="l"/>
                <a:tab pos="361950" algn="l"/>
                <a:tab pos="534988" algn="l"/>
              </a:tabLst>
            </a:pP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12</a:t>
            </a:fld>
            <a:endParaRPr lang="hu-HU" dirty="0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752A65C-ADE3-41F2-BA90-A60839301B51}"/>
              </a:ext>
            </a:extLst>
          </p:cNvPr>
          <p:cNvSpPr/>
          <p:nvPr/>
        </p:nvSpPr>
        <p:spPr>
          <a:xfrm>
            <a:off x="3742682" y="3966443"/>
            <a:ext cx="1224838" cy="558845"/>
          </a:xfrm>
          <a:prstGeom prst="rect">
            <a:avLst/>
          </a:prstGeom>
          <a:solidFill>
            <a:srgbClr val="ABE9FF"/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E9CA005-B0AB-4769-BE11-F9F8089FA840}"/>
              </a:ext>
            </a:extLst>
          </p:cNvPr>
          <p:cNvCxnSpPr>
            <a:cxnSpLocks/>
          </p:cNvCxnSpPr>
          <p:nvPr/>
        </p:nvCxnSpPr>
        <p:spPr>
          <a:xfrm>
            <a:off x="1313959" y="4240238"/>
            <a:ext cx="4892874" cy="0"/>
          </a:xfrm>
          <a:prstGeom prst="line">
            <a:avLst/>
          </a:prstGeom>
          <a:ln w="12700">
            <a:solidFill>
              <a:srgbClr val="0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F837C3BF-5056-438F-9E29-1576C435B5D8}"/>
              </a:ext>
            </a:extLst>
          </p:cNvPr>
          <p:cNvGrpSpPr/>
          <p:nvPr/>
        </p:nvGrpSpPr>
        <p:grpSpPr>
          <a:xfrm>
            <a:off x="1311217" y="6158535"/>
            <a:ext cx="1270218" cy="604404"/>
            <a:chOff x="1300231" y="1796297"/>
            <a:chExt cx="1270218" cy="604404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49BD01A9-A3E8-4E35-80F5-7B013E335176}"/>
                </a:ext>
              </a:extLst>
            </p:cNvPr>
            <p:cNvSpPr/>
            <p:nvPr/>
          </p:nvSpPr>
          <p:spPr>
            <a:xfrm>
              <a:off x="1345611" y="1796297"/>
              <a:ext cx="1224838" cy="55884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275D3281-8DE2-4122-8AF7-5413FFA502BC}"/>
                </a:ext>
              </a:extLst>
            </p:cNvPr>
            <p:cNvSpPr/>
            <p:nvPr/>
          </p:nvSpPr>
          <p:spPr>
            <a:xfrm>
              <a:off x="1300231" y="2320875"/>
              <a:ext cx="102070" cy="79826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965985AC-5829-4FF8-B246-3516EFF03B4C}"/>
              </a:ext>
            </a:extLst>
          </p:cNvPr>
          <p:cNvGrpSpPr/>
          <p:nvPr/>
        </p:nvGrpSpPr>
        <p:grpSpPr>
          <a:xfrm>
            <a:off x="1313959" y="3676560"/>
            <a:ext cx="1267464" cy="599207"/>
            <a:chOff x="5130179" y="1803868"/>
            <a:chExt cx="1267464" cy="599207"/>
          </a:xfrm>
        </p:grpSpPr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6E9F4E4E-4401-4420-86E9-52081FFF1F7A}"/>
                </a:ext>
              </a:extLst>
            </p:cNvPr>
            <p:cNvSpPr/>
            <p:nvPr/>
          </p:nvSpPr>
          <p:spPr>
            <a:xfrm>
              <a:off x="5172805" y="1803868"/>
              <a:ext cx="1224838" cy="55884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AA832EEF-906A-414D-BAA5-4C9D90F06FFA}"/>
                </a:ext>
              </a:extLst>
            </p:cNvPr>
            <p:cNvSpPr/>
            <p:nvPr/>
          </p:nvSpPr>
          <p:spPr>
            <a:xfrm>
              <a:off x="5130179" y="2323249"/>
              <a:ext cx="102070" cy="79826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DF696728-92C1-422C-8B2E-17D1BB4FC7B4}"/>
              </a:ext>
            </a:extLst>
          </p:cNvPr>
          <p:cNvGrpSpPr/>
          <p:nvPr/>
        </p:nvGrpSpPr>
        <p:grpSpPr>
          <a:xfrm>
            <a:off x="1901398" y="4245865"/>
            <a:ext cx="1735188" cy="2461995"/>
            <a:chOff x="1901398" y="4245865"/>
            <a:chExt cx="1735188" cy="2461995"/>
          </a:xfrm>
        </p:grpSpPr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7C41F433-40E5-494A-A526-E835B4D1C1AB}"/>
                </a:ext>
              </a:extLst>
            </p:cNvPr>
            <p:cNvSpPr txBox="1"/>
            <p:nvPr/>
          </p:nvSpPr>
          <p:spPr>
            <a:xfrm>
              <a:off x="1901398" y="5080459"/>
              <a:ext cx="1735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bottom: 50%</a:t>
              </a:r>
            </a:p>
          </p:txBody>
        </p:sp>
        <p:cxnSp>
          <p:nvCxnSpPr>
            <p:cNvPr id="14" name="Egyenes összekötő nyíllal 13">
              <a:extLst>
                <a:ext uri="{FF2B5EF4-FFF2-40B4-BE49-F238E27FC236}">
                  <a16:creationId xmlns:a16="http://schemas.microsoft.com/office/drawing/2014/main" id="{40184654-83D2-4A1B-91E3-53E0509D6E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82787" y="4245865"/>
              <a:ext cx="5369" cy="2461995"/>
            </a:xfrm>
            <a:prstGeom prst="straightConnector1">
              <a:avLst/>
            </a:prstGeom>
            <a:ln w="28575">
              <a:solidFill>
                <a:srgbClr val="0066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9FA81EE7-FCC4-44E8-BA4A-391CBA4BE1EE}"/>
              </a:ext>
            </a:extLst>
          </p:cNvPr>
          <p:cNvSpPr txBox="1"/>
          <p:nvPr/>
        </p:nvSpPr>
        <p:spPr>
          <a:xfrm>
            <a:off x="3203848" y="1818257"/>
            <a:ext cx="2812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eltolt elem</a:t>
            </a:r>
            <a:b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 alsó sarka</a:t>
            </a:r>
            <a:b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került a felezőpontba,</a:t>
            </a:r>
            <a:b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tehát túlságosan FELFELÉ toltuk el</a:t>
            </a:r>
            <a:b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blokkot!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0F5C8A0B-C57E-4C5C-B335-A8BF8C445E0D}"/>
              </a:ext>
            </a:extLst>
          </p:cNvPr>
          <p:cNvSpPr txBox="1"/>
          <p:nvPr/>
        </p:nvSpPr>
        <p:spPr>
          <a:xfrm>
            <a:off x="3092854" y="4912555"/>
            <a:ext cx="29575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b="1" i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Megoldás</a:t>
            </a:r>
            <a:r>
              <a:rPr lang="hu-HU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hu-HU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eltolt blokk magassának felével megegyező mértékben vissza, azaz LEFELÉ kell tolni az elemet.</a:t>
            </a:r>
          </a:p>
        </p:txBody>
      </p: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07C301F-9426-42C6-A4A4-A9365D2284B4}"/>
              </a:ext>
            </a:extLst>
          </p:cNvPr>
          <p:cNvCxnSpPr>
            <a:cxnSpLocks/>
          </p:cNvCxnSpPr>
          <p:nvPr/>
        </p:nvCxnSpPr>
        <p:spPr>
          <a:xfrm flipH="1" flipV="1">
            <a:off x="1364994" y="3981609"/>
            <a:ext cx="2449652" cy="39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E8963CD8-23B7-4754-8179-4ECC6C5F1FDD}"/>
              </a:ext>
            </a:extLst>
          </p:cNvPr>
          <p:cNvCxnSpPr>
            <a:cxnSpLocks/>
          </p:cNvCxnSpPr>
          <p:nvPr/>
        </p:nvCxnSpPr>
        <p:spPr>
          <a:xfrm>
            <a:off x="3131840" y="3981609"/>
            <a:ext cx="0" cy="27957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29003BA4-2B3A-4CC7-8871-4A2790CC7ED8}"/>
              </a:ext>
            </a:extLst>
          </p:cNvPr>
          <p:cNvSpPr txBox="1"/>
          <p:nvPr/>
        </p:nvSpPr>
        <p:spPr>
          <a:xfrm>
            <a:off x="2690866" y="3407521"/>
            <a:ext cx="1002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lefelé</a:t>
            </a:r>
            <a:br>
              <a:rPr lang="hu-HU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50%-kal</a:t>
            </a:r>
          </a:p>
        </p:txBody>
      </p:sp>
      <p:cxnSp>
        <p:nvCxnSpPr>
          <p:cNvPr id="27" name="Egyenes összekötő 26">
            <a:extLst>
              <a:ext uri="{FF2B5EF4-FFF2-40B4-BE49-F238E27FC236}">
                <a16:creationId xmlns:a16="http://schemas.microsoft.com/office/drawing/2014/main" id="{1709FFA8-246F-4404-81EC-A34A65D311AE}"/>
              </a:ext>
            </a:extLst>
          </p:cNvPr>
          <p:cNvCxnSpPr>
            <a:cxnSpLocks/>
          </p:cNvCxnSpPr>
          <p:nvPr/>
        </p:nvCxnSpPr>
        <p:spPr>
          <a:xfrm flipH="1" flipV="1">
            <a:off x="1354530" y="4237096"/>
            <a:ext cx="2449652" cy="39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artalom helye 2">
            <a:extLst>
              <a:ext uri="{FF2B5EF4-FFF2-40B4-BE49-F238E27FC236}">
                <a16:creationId xmlns:a16="http://schemas.microsoft.com/office/drawing/2014/main" id="{3277E0A7-93BB-4473-8B96-210014103D79}"/>
              </a:ext>
            </a:extLst>
          </p:cNvPr>
          <p:cNvSpPr txBox="1">
            <a:spLocks/>
          </p:cNvSpPr>
          <p:nvPr/>
        </p:nvSpPr>
        <p:spPr>
          <a:xfrm>
            <a:off x="6502996" y="4041615"/>
            <a:ext cx="2163587" cy="397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180975" algn="l"/>
                <a:tab pos="361950" algn="l"/>
                <a:tab pos="534988" algn="l"/>
              </a:tabLst>
            </a:pPr>
            <a: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bottom: 50%;</a:t>
            </a:r>
          </a:p>
        </p:txBody>
      </p:sp>
      <p:sp>
        <p:nvSpPr>
          <p:cNvPr id="31" name="Tartalom helye 2">
            <a:extLst>
              <a:ext uri="{FF2B5EF4-FFF2-40B4-BE49-F238E27FC236}">
                <a16:creationId xmlns:a16="http://schemas.microsoft.com/office/drawing/2014/main" id="{3C3168A8-97C2-4580-B68A-1D31BAE6BF84}"/>
              </a:ext>
            </a:extLst>
          </p:cNvPr>
          <p:cNvSpPr txBox="1">
            <a:spLocks/>
          </p:cNvSpPr>
          <p:nvPr/>
        </p:nvSpPr>
        <p:spPr>
          <a:xfrm>
            <a:off x="6318806" y="4678115"/>
            <a:ext cx="2706467" cy="16213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180975" algn="l"/>
                <a:tab pos="361950" algn="l"/>
                <a:tab pos="534988" algn="l"/>
              </a:tabLst>
            </a:pP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transform: 		translateY</a:t>
            </a:r>
            <a:b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(50%);</a:t>
            </a:r>
          </a:p>
        </p:txBody>
      </p:sp>
      <p:cxnSp>
        <p:nvCxnSpPr>
          <p:cNvPr id="32" name="Egyenes összekötő 31">
            <a:extLst>
              <a:ext uri="{FF2B5EF4-FFF2-40B4-BE49-F238E27FC236}">
                <a16:creationId xmlns:a16="http://schemas.microsoft.com/office/drawing/2014/main" id="{864E4736-DBC9-4CA9-9E2F-FBA0C8B99AC7}"/>
              </a:ext>
            </a:extLst>
          </p:cNvPr>
          <p:cNvCxnSpPr>
            <a:cxnSpLocks/>
          </p:cNvCxnSpPr>
          <p:nvPr/>
        </p:nvCxnSpPr>
        <p:spPr>
          <a:xfrm>
            <a:off x="6557107" y="3954163"/>
            <a:ext cx="15432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églalap 27">
            <a:extLst>
              <a:ext uri="{FF2B5EF4-FFF2-40B4-BE49-F238E27FC236}">
                <a16:creationId xmlns:a16="http://schemas.microsoft.com/office/drawing/2014/main" id="{2E9F2533-75FD-4CCC-BC4E-8421A9741654}"/>
              </a:ext>
            </a:extLst>
          </p:cNvPr>
          <p:cNvSpPr/>
          <p:nvPr/>
        </p:nvSpPr>
        <p:spPr>
          <a:xfrm>
            <a:off x="1354530" y="3981758"/>
            <a:ext cx="1224838" cy="558845"/>
          </a:xfrm>
          <a:prstGeom prst="rect">
            <a:avLst/>
          </a:prstGeom>
          <a:pattFill prst="pct25">
            <a:fgClr>
              <a:srgbClr val="000000"/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267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18" grpId="0" animBg="1"/>
      <p:bldP spid="24" grpId="0"/>
      <p:bldP spid="26" grpId="0"/>
      <p:bldP spid="33" grpId="0"/>
      <p:bldP spid="30" grpId="0"/>
      <p:bldP spid="31" grpId="0"/>
      <p:bldP spid="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144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/>
              <a:t>3. Kétirányú</a:t>
            </a:r>
            <a:br>
              <a:rPr lang="hu-HU"/>
            </a:br>
            <a:r>
              <a:rPr lang="hu-HU"/>
              <a:t>(X és Y tengely menti) eltolás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620000"/>
            <a:ext cx="7812360" cy="51480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transform: translate(x,y);</a:t>
            </a:r>
          </a:p>
          <a:p>
            <a:pPr marL="920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3200"/>
              <a:t>segítségével egy</a:t>
            </a:r>
            <a:br>
              <a:rPr lang="hu-HU" sz="3200"/>
            </a:br>
            <a:r>
              <a:rPr lang="hu-HU" sz="3200"/>
              <a:t>blokkelemet úgy</a:t>
            </a:r>
            <a:br>
              <a:rPr lang="hu-HU" sz="3200"/>
            </a:br>
            <a:r>
              <a:rPr lang="hu-HU" sz="3200"/>
              <a:t>tolhatunk el, hogy</a:t>
            </a:r>
            <a:br>
              <a:rPr lang="hu-HU" sz="3200"/>
            </a:br>
            <a:r>
              <a:rPr lang="hu-HU" sz="3200" b="1" i="1"/>
              <a:t>egyszerre adjuk</a:t>
            </a:r>
            <a:br>
              <a:rPr lang="hu-HU" sz="3200" b="1" i="1"/>
            </a:br>
            <a:r>
              <a:rPr lang="hu-HU" sz="3200" b="1" i="1"/>
              <a:t>meg az X irányú</a:t>
            </a:r>
            <a:br>
              <a:rPr lang="hu-HU" sz="3200" b="1" i="1"/>
            </a:br>
            <a:r>
              <a:rPr lang="hu-HU" sz="3200" b="1" i="1"/>
              <a:t>és az Y irányú</a:t>
            </a:r>
            <a:br>
              <a:rPr lang="hu-HU" sz="3200" b="1" i="1"/>
            </a:br>
            <a:r>
              <a:rPr lang="hu-HU" sz="3200" b="1" i="1"/>
              <a:t>eltolás nagyságát</a:t>
            </a:r>
            <a:br>
              <a:rPr lang="hu-HU" sz="3200" b="1" i="1"/>
            </a:br>
            <a:r>
              <a:rPr lang="hu-HU" sz="3200" b="1" i="1"/>
              <a:t>(px) vagy</a:t>
            </a:r>
            <a:br>
              <a:rPr lang="hu-HU" sz="3200" b="1" i="1"/>
            </a:br>
            <a:r>
              <a:rPr lang="hu-HU" sz="3200" b="1" i="1"/>
              <a:t>mértékét (%)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13</a:t>
            </a:fld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 rotWithShape="1">
          <a:blip r:embed="rId2"/>
          <a:srcRect l="73963" t="38011" r="830" b="24532"/>
          <a:stretch/>
        </p:blipFill>
        <p:spPr bwMode="auto">
          <a:xfrm>
            <a:off x="5237820" y="2924944"/>
            <a:ext cx="3773542" cy="31514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8231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144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/>
              <a:t>3. Kétirányú eltolás</a:t>
            </a:r>
            <a:br>
              <a:rPr lang="hu-HU"/>
            </a:br>
            <a:r>
              <a:rPr lang="hu-HU"/>
              <a:t>(folytatás)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620000"/>
            <a:ext cx="7812360" cy="5148000"/>
          </a:xfrm>
        </p:spPr>
        <p:txBody>
          <a:bodyPr anchor="ctr" anchorCtr="1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3600" b="1"/>
              <a:t>A következő két dián</a:t>
            </a:r>
            <a:br>
              <a:rPr lang="hu-HU" sz="3600" b="1"/>
            </a:br>
            <a:r>
              <a:rPr lang="hu-HU" sz="3600" b="1"/>
              <a:t>azt láthatjuk, hogy hogyan lehet</a:t>
            </a:r>
            <a:br>
              <a:rPr lang="hu-HU" sz="3600" b="1"/>
            </a:br>
            <a:r>
              <a:rPr lang="hu-HU" sz="3600" b="1">
                <a:solidFill>
                  <a:srgbClr val="FF0000"/>
                </a:solidFill>
              </a:rPr>
              <a:t>a kétdimenziós eltoltás</a:t>
            </a:r>
            <a:br>
              <a:rPr lang="hu-HU" sz="3600" b="1">
                <a:solidFill>
                  <a:srgbClr val="FF0000"/>
                </a:solidFill>
              </a:rPr>
            </a:br>
            <a:r>
              <a:rPr lang="hu-HU" sz="3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translate(Xirany,Yirany)</a:t>
            </a:r>
            <a:br>
              <a:rPr lang="hu-HU" sz="3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3600" b="1">
                <a:solidFill>
                  <a:srgbClr val="FF0000"/>
                </a:solidFill>
              </a:rPr>
              <a:t>függvényét alkalmazva</a:t>
            </a:r>
            <a:br>
              <a:rPr lang="hu-HU" sz="3600" b="1"/>
            </a:br>
            <a:r>
              <a:rPr lang="hu-HU" sz="3600" b="1"/>
              <a:t>egy blokkon belül egy másik blokkot </a:t>
            </a:r>
            <a:r>
              <a:rPr lang="hu-HU" sz="3600" b="1">
                <a:solidFill>
                  <a:srgbClr val="FF0000"/>
                </a:solidFill>
              </a:rPr>
              <a:t>egyszerre</a:t>
            </a:r>
            <a:br>
              <a:rPr lang="hu-HU" sz="3600" b="1">
                <a:solidFill>
                  <a:srgbClr val="FF0000"/>
                </a:solidFill>
              </a:rPr>
            </a:br>
            <a:r>
              <a:rPr lang="hu-HU" sz="3600" b="1">
                <a:solidFill>
                  <a:srgbClr val="FF0000"/>
                </a:solidFill>
              </a:rPr>
              <a:t>vízszintesen és függőlegesen</a:t>
            </a:r>
            <a:br>
              <a:rPr lang="hu-HU" sz="3600" b="1">
                <a:solidFill>
                  <a:srgbClr val="FF0000"/>
                </a:solidFill>
              </a:rPr>
            </a:br>
            <a:r>
              <a:rPr lang="hu-HU" sz="3600" b="1">
                <a:solidFill>
                  <a:srgbClr val="FF0000"/>
                </a:solidFill>
              </a:rPr>
              <a:t>is középre igazítani</a:t>
            </a:r>
            <a:r>
              <a:rPr lang="hu-HU" sz="3600" b="1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3209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144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/>
              <a:t>3.1. Kétirányú eltolás</a:t>
            </a:r>
            <a:br>
              <a:rPr lang="hu-HU"/>
            </a:br>
            <a:r>
              <a:rPr lang="hu-HU"/>
              <a:t>- fentről balról túltolt elem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15</a:t>
            </a:fld>
            <a:endParaRPr lang="hu-HU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A8660290-3077-4F11-A14B-0E1167A7AFE9}"/>
              </a:ext>
            </a:extLst>
          </p:cNvPr>
          <p:cNvSpPr/>
          <p:nvPr/>
        </p:nvSpPr>
        <p:spPr>
          <a:xfrm>
            <a:off x="1356729" y="1700808"/>
            <a:ext cx="7632463" cy="3168351"/>
          </a:xfrm>
          <a:prstGeom prst="rect">
            <a:avLst/>
          </a:prstGeom>
          <a:solidFill>
            <a:srgbClr val="CCFF99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0797E4C9-7C26-452A-8C2C-72FCFD056A43}"/>
              </a:ext>
            </a:extLst>
          </p:cNvPr>
          <p:cNvGrpSpPr/>
          <p:nvPr/>
        </p:nvGrpSpPr>
        <p:grpSpPr>
          <a:xfrm>
            <a:off x="1287876" y="1676393"/>
            <a:ext cx="1268863" cy="589157"/>
            <a:chOff x="1301586" y="1765985"/>
            <a:chExt cx="1268863" cy="589157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57F6A9FF-94C2-403D-B536-BC72DD0A91CE}"/>
                </a:ext>
              </a:extLst>
            </p:cNvPr>
            <p:cNvSpPr/>
            <p:nvPr/>
          </p:nvSpPr>
          <p:spPr>
            <a:xfrm>
              <a:off x="1345611" y="1796297"/>
              <a:ext cx="1224838" cy="55884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EE296F44-75D2-4508-B088-83F4C8EF4FF5}"/>
                </a:ext>
              </a:extLst>
            </p:cNvPr>
            <p:cNvSpPr/>
            <p:nvPr/>
          </p:nvSpPr>
          <p:spPr>
            <a:xfrm>
              <a:off x="1301586" y="1765985"/>
              <a:ext cx="102070" cy="79826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EF94BA7-9F26-4580-B368-5D8023901F07}"/>
              </a:ext>
            </a:extLst>
          </p:cNvPr>
          <p:cNvCxnSpPr>
            <a:cxnSpLocks/>
          </p:cNvCxnSpPr>
          <p:nvPr/>
        </p:nvCxnSpPr>
        <p:spPr>
          <a:xfrm>
            <a:off x="5148064" y="1592796"/>
            <a:ext cx="0" cy="3420380"/>
          </a:xfrm>
          <a:prstGeom prst="line">
            <a:avLst/>
          </a:prstGeom>
          <a:ln w="12700">
            <a:solidFill>
              <a:srgbClr val="0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artalom helye 2">
            <a:extLst>
              <a:ext uri="{FF2B5EF4-FFF2-40B4-BE49-F238E27FC236}">
                <a16:creationId xmlns:a16="http://schemas.microsoft.com/office/drawing/2014/main" id="{9C836836-89C3-4A92-A4E1-B137A24F5CA4}"/>
              </a:ext>
            </a:extLst>
          </p:cNvPr>
          <p:cNvSpPr txBox="1">
            <a:spLocks/>
          </p:cNvSpPr>
          <p:nvPr/>
        </p:nvSpPr>
        <p:spPr>
          <a:xfrm>
            <a:off x="1331901" y="5013176"/>
            <a:ext cx="7679973" cy="1673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444500" algn="l"/>
              </a:tabLst>
            </a:pP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#blokk {	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position: absolute;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left: 0; top: 0;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FC1F1161-36F4-4B6F-B407-CE91E4549C4E}"/>
              </a:ext>
            </a:extLst>
          </p:cNvPr>
          <p:cNvCxnSpPr>
            <a:cxnSpLocks/>
          </p:cNvCxnSpPr>
          <p:nvPr/>
        </p:nvCxnSpPr>
        <p:spPr>
          <a:xfrm flipV="1">
            <a:off x="1284255" y="3262587"/>
            <a:ext cx="7724332" cy="22397"/>
          </a:xfrm>
          <a:prstGeom prst="line">
            <a:avLst/>
          </a:prstGeom>
          <a:ln w="12700">
            <a:solidFill>
              <a:srgbClr val="0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336EEEFE-659D-44FB-856E-39465AAA9FEB}"/>
              </a:ext>
            </a:extLst>
          </p:cNvPr>
          <p:cNvGrpSpPr/>
          <p:nvPr/>
        </p:nvGrpSpPr>
        <p:grpSpPr>
          <a:xfrm>
            <a:off x="1352004" y="1727505"/>
            <a:ext cx="4002916" cy="1557479"/>
            <a:chOff x="1352004" y="1727505"/>
            <a:chExt cx="4002916" cy="1557479"/>
          </a:xfrm>
        </p:grpSpPr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CD6C3D6B-E96D-4600-986E-54DB6CFD780D}"/>
                </a:ext>
              </a:extLst>
            </p:cNvPr>
            <p:cNvSpPr txBox="1"/>
            <p:nvPr/>
          </p:nvSpPr>
          <p:spPr>
            <a:xfrm>
              <a:off x="1619672" y="2745248"/>
              <a:ext cx="1152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top: 50%</a:t>
              </a:r>
            </a:p>
          </p:txBody>
        </p:sp>
        <p:cxnSp>
          <p:nvCxnSpPr>
            <p:cNvPr id="18" name="Egyenes összekötő nyíllal 17">
              <a:extLst>
                <a:ext uri="{FF2B5EF4-FFF2-40B4-BE49-F238E27FC236}">
                  <a16:creationId xmlns:a16="http://schemas.microsoft.com/office/drawing/2014/main" id="{52908A9A-D70E-4D39-B26D-FFA7BB1DA39C}"/>
                </a:ext>
              </a:extLst>
            </p:cNvPr>
            <p:cNvCxnSpPr/>
            <p:nvPr/>
          </p:nvCxnSpPr>
          <p:spPr>
            <a:xfrm>
              <a:off x="1352004" y="2393328"/>
              <a:ext cx="3801589" cy="0"/>
            </a:xfrm>
            <a:prstGeom prst="straightConnector1">
              <a:avLst/>
            </a:prstGeom>
            <a:ln w="28575">
              <a:solidFill>
                <a:srgbClr val="0066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81AED374-FE2B-423A-AEA6-4DDD3090E904}"/>
                </a:ext>
              </a:extLst>
            </p:cNvPr>
            <p:cNvSpPr txBox="1"/>
            <p:nvPr/>
          </p:nvSpPr>
          <p:spPr>
            <a:xfrm>
              <a:off x="3619732" y="2032484"/>
              <a:ext cx="1735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left: 50%</a:t>
              </a:r>
            </a:p>
          </p:txBody>
        </p:sp>
        <p:cxnSp>
          <p:nvCxnSpPr>
            <p:cNvPr id="26" name="Egyenes összekötő nyíllal 25">
              <a:extLst>
                <a:ext uri="{FF2B5EF4-FFF2-40B4-BE49-F238E27FC236}">
                  <a16:creationId xmlns:a16="http://schemas.microsoft.com/office/drawing/2014/main" id="{2CD0C8F3-2DC2-4B50-AF27-A4597DBF3E98}"/>
                </a:ext>
              </a:extLst>
            </p:cNvPr>
            <p:cNvCxnSpPr>
              <a:cxnSpLocks/>
            </p:cNvCxnSpPr>
            <p:nvPr/>
          </p:nvCxnSpPr>
          <p:spPr>
            <a:xfrm>
              <a:off x="1622108" y="1727505"/>
              <a:ext cx="0" cy="1557479"/>
            </a:xfrm>
            <a:prstGeom prst="straightConnector1">
              <a:avLst/>
            </a:prstGeom>
            <a:ln w="28575">
              <a:solidFill>
                <a:srgbClr val="0066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E6926221-CCB8-4F31-B3C9-A97FF9BC1764}"/>
              </a:ext>
            </a:extLst>
          </p:cNvPr>
          <p:cNvGrpSpPr/>
          <p:nvPr/>
        </p:nvGrpSpPr>
        <p:grpSpPr>
          <a:xfrm>
            <a:off x="5109394" y="3240192"/>
            <a:ext cx="1268863" cy="589157"/>
            <a:chOff x="1301586" y="1765985"/>
            <a:chExt cx="1268863" cy="589157"/>
          </a:xfrm>
        </p:grpSpPr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F15E5AF7-202E-4FF4-B64B-E770ACBBC565}"/>
                </a:ext>
              </a:extLst>
            </p:cNvPr>
            <p:cNvSpPr/>
            <p:nvPr/>
          </p:nvSpPr>
          <p:spPr>
            <a:xfrm>
              <a:off x="1345611" y="1796297"/>
              <a:ext cx="1224838" cy="55884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Ellipszis 32">
              <a:extLst>
                <a:ext uri="{FF2B5EF4-FFF2-40B4-BE49-F238E27FC236}">
                  <a16:creationId xmlns:a16="http://schemas.microsoft.com/office/drawing/2014/main" id="{D0CA91B9-695E-40A7-B218-1F529F864042}"/>
                </a:ext>
              </a:extLst>
            </p:cNvPr>
            <p:cNvSpPr/>
            <p:nvPr/>
          </p:nvSpPr>
          <p:spPr>
            <a:xfrm>
              <a:off x="1301586" y="1765985"/>
              <a:ext cx="102070" cy="79826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407842B2-63E1-4856-B3B0-18D296C42734}"/>
              </a:ext>
            </a:extLst>
          </p:cNvPr>
          <p:cNvCxnSpPr>
            <a:cxnSpLocks/>
          </p:cNvCxnSpPr>
          <p:nvPr/>
        </p:nvCxnSpPr>
        <p:spPr>
          <a:xfrm>
            <a:off x="1859130" y="5824960"/>
            <a:ext cx="24968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artalom helye 2">
            <a:extLst>
              <a:ext uri="{FF2B5EF4-FFF2-40B4-BE49-F238E27FC236}">
                <a16:creationId xmlns:a16="http://schemas.microsoft.com/office/drawing/2014/main" id="{B804A841-1EFF-4D63-8918-730CEF69C894}"/>
              </a:ext>
            </a:extLst>
          </p:cNvPr>
          <p:cNvSpPr txBox="1">
            <a:spLocks/>
          </p:cNvSpPr>
          <p:nvPr/>
        </p:nvSpPr>
        <p:spPr>
          <a:xfrm>
            <a:off x="4406777" y="5628875"/>
            <a:ext cx="3421605" cy="397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180975" algn="l"/>
                <a:tab pos="361950" algn="l"/>
                <a:tab pos="534988" algn="l"/>
              </a:tabLst>
            </a:pPr>
            <a: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left: 50%; top: 50%;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FA06879-0A40-4143-9D8E-EFCD822F56BB}"/>
              </a:ext>
            </a:extLst>
          </p:cNvPr>
          <p:cNvSpPr txBox="1"/>
          <p:nvPr/>
        </p:nvSpPr>
        <p:spPr>
          <a:xfrm>
            <a:off x="5799132" y="1726810"/>
            <a:ext cx="3150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600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eltolt elem</a:t>
            </a:r>
            <a:br>
              <a:rPr lang="hu-HU" sz="1600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 FELSŐ sarka került</a:t>
            </a:r>
            <a:br>
              <a:rPr lang="hu-HU" sz="1600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felezőpontba, tehát túlságosan JOBBRA és LEFELÉ toltuk el a blokkot!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3603E02F-7528-459B-ABE8-9BF4B80FAF30}"/>
              </a:ext>
            </a:extLst>
          </p:cNvPr>
          <p:cNvSpPr txBox="1"/>
          <p:nvPr/>
        </p:nvSpPr>
        <p:spPr>
          <a:xfrm>
            <a:off x="1395124" y="3518281"/>
            <a:ext cx="3724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i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Megoldás</a:t>
            </a:r>
            <a:r>
              <a:rPr lang="hu-HU" sz="1600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hu-HU" sz="1600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eltolt blokk magassának és szélességének felével megegyező mértékben vissza, azaz BALRA és FELFELÉ kell tolni az elemet.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2E00AB0A-BD7F-4254-9F30-30D9AE376A5C}"/>
              </a:ext>
            </a:extLst>
          </p:cNvPr>
          <p:cNvCxnSpPr>
            <a:cxnSpLocks/>
          </p:cNvCxnSpPr>
          <p:nvPr/>
        </p:nvCxnSpPr>
        <p:spPr>
          <a:xfrm flipH="1" flipV="1">
            <a:off x="3916179" y="3551264"/>
            <a:ext cx="2600037" cy="39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1DB63BAD-DCAE-4CE2-AFF2-DE1878A9BB10}"/>
              </a:ext>
            </a:extLst>
          </p:cNvPr>
          <p:cNvCxnSpPr>
            <a:cxnSpLocks/>
          </p:cNvCxnSpPr>
          <p:nvPr/>
        </p:nvCxnSpPr>
        <p:spPr>
          <a:xfrm flipH="1">
            <a:off x="3916179" y="3277114"/>
            <a:ext cx="2600037" cy="31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8C04B2B3-D7DE-4840-AE17-AC24D44AE3CC}"/>
              </a:ext>
            </a:extLst>
          </p:cNvPr>
          <p:cNvCxnSpPr>
            <a:cxnSpLocks/>
          </p:cNvCxnSpPr>
          <p:nvPr/>
        </p:nvCxnSpPr>
        <p:spPr>
          <a:xfrm flipV="1">
            <a:off x="3960861" y="3270504"/>
            <a:ext cx="0" cy="27957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2331DCA5-8940-48C7-B1EF-F214529E07B2}"/>
              </a:ext>
            </a:extLst>
          </p:cNvPr>
          <p:cNvCxnSpPr>
            <a:cxnSpLocks/>
          </p:cNvCxnSpPr>
          <p:nvPr/>
        </p:nvCxnSpPr>
        <p:spPr>
          <a:xfrm>
            <a:off x="6378257" y="3140968"/>
            <a:ext cx="0" cy="1044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7822E0C2-9533-4948-A006-CA69AA27ED95}"/>
              </a:ext>
            </a:extLst>
          </p:cNvPr>
          <p:cNvCxnSpPr>
            <a:cxnSpLocks/>
          </p:cNvCxnSpPr>
          <p:nvPr/>
        </p:nvCxnSpPr>
        <p:spPr>
          <a:xfrm>
            <a:off x="5745960" y="3140967"/>
            <a:ext cx="0" cy="1044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>
            <a:extLst>
              <a:ext uri="{FF2B5EF4-FFF2-40B4-BE49-F238E27FC236}">
                <a16:creationId xmlns:a16="http://schemas.microsoft.com/office/drawing/2014/main" id="{7F46D557-6A7C-4D31-B4FE-42AD00034046}"/>
              </a:ext>
            </a:extLst>
          </p:cNvPr>
          <p:cNvCxnSpPr>
            <a:cxnSpLocks/>
          </p:cNvCxnSpPr>
          <p:nvPr/>
        </p:nvCxnSpPr>
        <p:spPr>
          <a:xfrm flipH="1">
            <a:off x="5745960" y="3988715"/>
            <a:ext cx="63229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7D154511-0CA0-4C1A-848E-F74EAD0C6407}"/>
              </a:ext>
            </a:extLst>
          </p:cNvPr>
          <p:cNvSpPr txBox="1"/>
          <p:nvPr/>
        </p:nvSpPr>
        <p:spPr>
          <a:xfrm>
            <a:off x="5695200" y="3981825"/>
            <a:ext cx="7231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balra</a:t>
            </a:r>
            <a:br>
              <a:rPr lang="hu-HU" sz="105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05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50%-kal</a:t>
            </a:r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CB34D73F-5C45-4994-AADF-82C9A554B223}"/>
              </a:ext>
            </a:extLst>
          </p:cNvPr>
          <p:cNvSpPr txBox="1"/>
          <p:nvPr/>
        </p:nvSpPr>
        <p:spPr>
          <a:xfrm>
            <a:off x="2811057" y="3291594"/>
            <a:ext cx="11498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felfelé 50%-kal</a:t>
            </a:r>
          </a:p>
        </p:txBody>
      </p:sp>
      <p:sp>
        <p:nvSpPr>
          <p:cNvPr id="65" name="Tartalom helye 2">
            <a:extLst>
              <a:ext uri="{FF2B5EF4-FFF2-40B4-BE49-F238E27FC236}">
                <a16:creationId xmlns:a16="http://schemas.microsoft.com/office/drawing/2014/main" id="{D4AED9E4-8427-4F3F-8434-41FBA8D5597F}"/>
              </a:ext>
            </a:extLst>
          </p:cNvPr>
          <p:cNvSpPr txBox="1">
            <a:spLocks/>
          </p:cNvSpPr>
          <p:nvPr/>
        </p:nvSpPr>
        <p:spPr>
          <a:xfrm>
            <a:off x="1315618" y="5983586"/>
            <a:ext cx="7679973" cy="384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444500" algn="l"/>
              </a:tabLst>
            </a:pPr>
            <a: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transform: translate(-50%,-50%); </a:t>
            </a:r>
            <a:endParaRPr lang="hu-HU" sz="2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églalap 66">
            <a:extLst>
              <a:ext uri="{FF2B5EF4-FFF2-40B4-BE49-F238E27FC236}">
                <a16:creationId xmlns:a16="http://schemas.microsoft.com/office/drawing/2014/main" id="{962D19FC-825D-4393-889B-DFFA41B59F9B}"/>
              </a:ext>
            </a:extLst>
          </p:cNvPr>
          <p:cNvSpPr/>
          <p:nvPr/>
        </p:nvSpPr>
        <p:spPr>
          <a:xfrm>
            <a:off x="4518368" y="2989660"/>
            <a:ext cx="1224838" cy="558845"/>
          </a:xfrm>
          <a:prstGeom prst="rect">
            <a:avLst/>
          </a:prstGeom>
          <a:pattFill prst="pct25">
            <a:fgClr>
              <a:srgbClr val="000000"/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178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uiExpand="1"/>
      <p:bldP spid="37" grpId="0"/>
      <p:bldP spid="38" grpId="0"/>
      <p:bldP spid="39" grpId="0"/>
      <p:bldP spid="54" grpId="0"/>
      <p:bldP spid="63" grpId="0"/>
      <p:bldP spid="65" grpId="0"/>
      <p:bldP spid="6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144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/>
              <a:t>3.2. Kétirányú eltolás</a:t>
            </a:r>
            <a:br>
              <a:rPr lang="hu-HU"/>
            </a:br>
            <a:r>
              <a:rPr lang="hu-HU"/>
              <a:t>- fentről jobbról túltolt elem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16</a:t>
            </a:fld>
            <a:endParaRPr lang="hu-HU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A8660290-3077-4F11-A14B-0E1167A7AFE9}"/>
              </a:ext>
            </a:extLst>
          </p:cNvPr>
          <p:cNvSpPr/>
          <p:nvPr/>
        </p:nvSpPr>
        <p:spPr>
          <a:xfrm>
            <a:off x="1356729" y="1700808"/>
            <a:ext cx="7632463" cy="3168351"/>
          </a:xfrm>
          <a:prstGeom prst="rect">
            <a:avLst/>
          </a:prstGeom>
          <a:solidFill>
            <a:srgbClr val="CCFF99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0797E4C9-7C26-452A-8C2C-72FCFD056A43}"/>
              </a:ext>
            </a:extLst>
          </p:cNvPr>
          <p:cNvGrpSpPr/>
          <p:nvPr/>
        </p:nvGrpSpPr>
        <p:grpSpPr>
          <a:xfrm>
            <a:off x="7767031" y="1674005"/>
            <a:ext cx="1260831" cy="582580"/>
            <a:chOff x="1345611" y="1772562"/>
            <a:chExt cx="1260831" cy="582580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57F6A9FF-94C2-403D-B536-BC72DD0A91CE}"/>
                </a:ext>
              </a:extLst>
            </p:cNvPr>
            <p:cNvSpPr/>
            <p:nvPr/>
          </p:nvSpPr>
          <p:spPr>
            <a:xfrm>
              <a:off x="1345611" y="1796297"/>
              <a:ext cx="1224838" cy="55884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EE296F44-75D2-4508-B088-83F4C8EF4FF5}"/>
                </a:ext>
              </a:extLst>
            </p:cNvPr>
            <p:cNvSpPr/>
            <p:nvPr/>
          </p:nvSpPr>
          <p:spPr>
            <a:xfrm>
              <a:off x="2504372" y="1772562"/>
              <a:ext cx="102070" cy="79826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EF94BA7-9F26-4580-B368-5D8023901F07}"/>
              </a:ext>
            </a:extLst>
          </p:cNvPr>
          <p:cNvCxnSpPr>
            <a:cxnSpLocks/>
          </p:cNvCxnSpPr>
          <p:nvPr/>
        </p:nvCxnSpPr>
        <p:spPr>
          <a:xfrm>
            <a:off x="5148064" y="1592796"/>
            <a:ext cx="0" cy="3420380"/>
          </a:xfrm>
          <a:prstGeom prst="line">
            <a:avLst/>
          </a:prstGeom>
          <a:ln w="12700">
            <a:solidFill>
              <a:srgbClr val="0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artalom helye 2">
            <a:extLst>
              <a:ext uri="{FF2B5EF4-FFF2-40B4-BE49-F238E27FC236}">
                <a16:creationId xmlns:a16="http://schemas.microsoft.com/office/drawing/2014/main" id="{9C836836-89C3-4A92-A4E1-B137A24F5CA4}"/>
              </a:ext>
            </a:extLst>
          </p:cNvPr>
          <p:cNvSpPr txBox="1">
            <a:spLocks/>
          </p:cNvSpPr>
          <p:nvPr/>
        </p:nvSpPr>
        <p:spPr>
          <a:xfrm>
            <a:off x="1331901" y="5013176"/>
            <a:ext cx="7679973" cy="1673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444500" algn="l"/>
              </a:tabLst>
            </a:pP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#blokk {	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position: absolute;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top: 0; right: 0;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FC1F1161-36F4-4B6F-B407-CE91E4549C4E}"/>
              </a:ext>
            </a:extLst>
          </p:cNvPr>
          <p:cNvCxnSpPr>
            <a:cxnSpLocks/>
          </p:cNvCxnSpPr>
          <p:nvPr/>
        </p:nvCxnSpPr>
        <p:spPr>
          <a:xfrm flipV="1">
            <a:off x="1284255" y="3262587"/>
            <a:ext cx="7724332" cy="22397"/>
          </a:xfrm>
          <a:prstGeom prst="line">
            <a:avLst/>
          </a:prstGeom>
          <a:ln w="12700">
            <a:solidFill>
              <a:srgbClr val="0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4546AB3D-00D9-49B1-81D5-B9C7F69502CE}"/>
              </a:ext>
            </a:extLst>
          </p:cNvPr>
          <p:cNvGrpSpPr/>
          <p:nvPr/>
        </p:nvGrpSpPr>
        <p:grpSpPr>
          <a:xfrm>
            <a:off x="5175238" y="1711603"/>
            <a:ext cx="3801589" cy="1557479"/>
            <a:chOff x="5175238" y="1711603"/>
            <a:chExt cx="3801589" cy="1557479"/>
          </a:xfrm>
        </p:grpSpPr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CD6C3D6B-E96D-4600-986E-54DB6CFD780D}"/>
                </a:ext>
              </a:extLst>
            </p:cNvPr>
            <p:cNvSpPr txBox="1"/>
            <p:nvPr/>
          </p:nvSpPr>
          <p:spPr>
            <a:xfrm>
              <a:off x="7514457" y="2775190"/>
              <a:ext cx="1152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top: 50%</a:t>
              </a:r>
            </a:p>
          </p:txBody>
        </p:sp>
        <p:cxnSp>
          <p:nvCxnSpPr>
            <p:cNvPr id="18" name="Egyenes összekötő nyíllal 17">
              <a:extLst>
                <a:ext uri="{FF2B5EF4-FFF2-40B4-BE49-F238E27FC236}">
                  <a16:creationId xmlns:a16="http://schemas.microsoft.com/office/drawing/2014/main" id="{52908A9A-D70E-4D39-B26D-FFA7BB1DA3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75238" y="2413894"/>
              <a:ext cx="3801589" cy="0"/>
            </a:xfrm>
            <a:prstGeom prst="straightConnector1">
              <a:avLst/>
            </a:prstGeom>
            <a:ln w="28575">
              <a:solidFill>
                <a:srgbClr val="0066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81AED374-FE2B-423A-AEA6-4DDD3090E904}"/>
                </a:ext>
              </a:extLst>
            </p:cNvPr>
            <p:cNvSpPr txBox="1"/>
            <p:nvPr/>
          </p:nvSpPr>
          <p:spPr>
            <a:xfrm>
              <a:off x="5995606" y="2032290"/>
              <a:ext cx="1735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right: 50%</a:t>
              </a:r>
            </a:p>
          </p:txBody>
        </p:sp>
        <p:cxnSp>
          <p:nvCxnSpPr>
            <p:cNvPr id="26" name="Egyenes összekötő nyíllal 25">
              <a:extLst>
                <a:ext uri="{FF2B5EF4-FFF2-40B4-BE49-F238E27FC236}">
                  <a16:creationId xmlns:a16="http://schemas.microsoft.com/office/drawing/2014/main" id="{2CD0C8F3-2DC2-4B50-AF27-A4597DBF3E98}"/>
                </a:ext>
              </a:extLst>
            </p:cNvPr>
            <p:cNvCxnSpPr>
              <a:cxnSpLocks/>
            </p:cNvCxnSpPr>
            <p:nvPr/>
          </p:nvCxnSpPr>
          <p:spPr>
            <a:xfrm>
              <a:off x="8669442" y="1711603"/>
              <a:ext cx="0" cy="1557479"/>
            </a:xfrm>
            <a:prstGeom prst="straightConnector1">
              <a:avLst/>
            </a:prstGeom>
            <a:ln w="28575">
              <a:solidFill>
                <a:srgbClr val="0066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E6926221-CCB8-4F31-B3C9-A97FF9BC1764}"/>
              </a:ext>
            </a:extLst>
          </p:cNvPr>
          <p:cNvGrpSpPr/>
          <p:nvPr/>
        </p:nvGrpSpPr>
        <p:grpSpPr>
          <a:xfrm>
            <a:off x="3924681" y="3233089"/>
            <a:ext cx="1275598" cy="606999"/>
            <a:chOff x="1345611" y="1748143"/>
            <a:chExt cx="1275598" cy="606999"/>
          </a:xfrm>
        </p:grpSpPr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F15E5AF7-202E-4FF4-B64B-E770ACBBC565}"/>
                </a:ext>
              </a:extLst>
            </p:cNvPr>
            <p:cNvSpPr/>
            <p:nvPr/>
          </p:nvSpPr>
          <p:spPr>
            <a:xfrm>
              <a:off x="1345611" y="1796297"/>
              <a:ext cx="1224838" cy="55884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Ellipszis 32">
              <a:extLst>
                <a:ext uri="{FF2B5EF4-FFF2-40B4-BE49-F238E27FC236}">
                  <a16:creationId xmlns:a16="http://schemas.microsoft.com/office/drawing/2014/main" id="{D0CA91B9-695E-40A7-B218-1F529F864042}"/>
                </a:ext>
              </a:extLst>
            </p:cNvPr>
            <p:cNvSpPr/>
            <p:nvPr/>
          </p:nvSpPr>
          <p:spPr>
            <a:xfrm>
              <a:off x="2519139" y="1748143"/>
              <a:ext cx="102070" cy="79826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407842B2-63E1-4856-B3B0-18D296C42734}"/>
              </a:ext>
            </a:extLst>
          </p:cNvPr>
          <p:cNvCxnSpPr>
            <a:cxnSpLocks/>
          </p:cNvCxnSpPr>
          <p:nvPr/>
        </p:nvCxnSpPr>
        <p:spPr>
          <a:xfrm>
            <a:off x="1859130" y="5824960"/>
            <a:ext cx="24968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artalom helye 2">
            <a:extLst>
              <a:ext uri="{FF2B5EF4-FFF2-40B4-BE49-F238E27FC236}">
                <a16:creationId xmlns:a16="http://schemas.microsoft.com/office/drawing/2014/main" id="{B804A841-1EFF-4D63-8918-730CEF69C894}"/>
              </a:ext>
            </a:extLst>
          </p:cNvPr>
          <p:cNvSpPr txBox="1">
            <a:spLocks/>
          </p:cNvSpPr>
          <p:nvPr/>
        </p:nvSpPr>
        <p:spPr>
          <a:xfrm>
            <a:off x="4487326" y="5626337"/>
            <a:ext cx="3613066" cy="397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180975" algn="l"/>
                <a:tab pos="361950" algn="l"/>
                <a:tab pos="534988" algn="l"/>
              </a:tabLst>
            </a:pPr>
            <a: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right: 50%; top: 50%;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FA06879-0A40-4143-9D8E-EFCD822F56BB}"/>
              </a:ext>
            </a:extLst>
          </p:cNvPr>
          <p:cNvSpPr txBox="1"/>
          <p:nvPr/>
        </p:nvSpPr>
        <p:spPr>
          <a:xfrm>
            <a:off x="1429001" y="1737363"/>
            <a:ext cx="33993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eltolt elem</a:t>
            </a:r>
            <a:br>
              <a:rPr lang="hu-HU" sz="1600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JOBB FELSŐ sarka került a felezőpontba, tehát túlságosan</a:t>
            </a:r>
            <a:br>
              <a:rPr lang="hu-HU" sz="1600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BALRA és LEFELÉ toltuk el a blokkot!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3603E02F-7528-459B-ABE8-9BF4B80FAF30}"/>
              </a:ext>
            </a:extLst>
          </p:cNvPr>
          <p:cNvSpPr txBox="1"/>
          <p:nvPr/>
        </p:nvSpPr>
        <p:spPr>
          <a:xfrm>
            <a:off x="5287175" y="3515272"/>
            <a:ext cx="3654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600" b="1" i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Megoldás</a:t>
            </a:r>
            <a:r>
              <a:rPr lang="hu-HU" sz="1600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hu-HU" sz="1600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eltolt blokk magassának és szélességének felével megegyező mértékben vissza, azaz JOBBRA és FELFELÉ kell tolni az elemet.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2E00AB0A-BD7F-4254-9F30-30D9AE376A5C}"/>
              </a:ext>
            </a:extLst>
          </p:cNvPr>
          <p:cNvCxnSpPr>
            <a:cxnSpLocks/>
          </p:cNvCxnSpPr>
          <p:nvPr/>
        </p:nvCxnSpPr>
        <p:spPr>
          <a:xfrm flipH="1" flipV="1">
            <a:off x="3916179" y="3551264"/>
            <a:ext cx="2600037" cy="39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1DB63BAD-DCAE-4CE2-AFF2-DE1878A9BB10}"/>
              </a:ext>
            </a:extLst>
          </p:cNvPr>
          <p:cNvCxnSpPr>
            <a:cxnSpLocks/>
          </p:cNvCxnSpPr>
          <p:nvPr/>
        </p:nvCxnSpPr>
        <p:spPr>
          <a:xfrm flipH="1">
            <a:off x="3916179" y="3277114"/>
            <a:ext cx="2600037" cy="31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8C04B2B3-D7DE-4840-AE17-AC24D44AE3CC}"/>
              </a:ext>
            </a:extLst>
          </p:cNvPr>
          <p:cNvCxnSpPr>
            <a:cxnSpLocks/>
          </p:cNvCxnSpPr>
          <p:nvPr/>
        </p:nvCxnSpPr>
        <p:spPr>
          <a:xfrm flipV="1">
            <a:off x="6359274" y="3262587"/>
            <a:ext cx="0" cy="27957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2331DCA5-8940-48C7-B1EF-F214529E07B2}"/>
              </a:ext>
            </a:extLst>
          </p:cNvPr>
          <p:cNvCxnSpPr>
            <a:cxnSpLocks/>
          </p:cNvCxnSpPr>
          <p:nvPr/>
        </p:nvCxnSpPr>
        <p:spPr>
          <a:xfrm>
            <a:off x="4564049" y="3212977"/>
            <a:ext cx="0" cy="1044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7822E0C2-9533-4948-A006-CA69AA27ED95}"/>
              </a:ext>
            </a:extLst>
          </p:cNvPr>
          <p:cNvCxnSpPr>
            <a:cxnSpLocks/>
          </p:cNvCxnSpPr>
          <p:nvPr/>
        </p:nvCxnSpPr>
        <p:spPr>
          <a:xfrm>
            <a:off x="3924681" y="3212976"/>
            <a:ext cx="0" cy="1044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>
            <a:extLst>
              <a:ext uri="{FF2B5EF4-FFF2-40B4-BE49-F238E27FC236}">
                <a16:creationId xmlns:a16="http://schemas.microsoft.com/office/drawing/2014/main" id="{7F46D557-6A7C-4D31-B4FE-42AD00034046}"/>
              </a:ext>
            </a:extLst>
          </p:cNvPr>
          <p:cNvCxnSpPr>
            <a:cxnSpLocks/>
          </p:cNvCxnSpPr>
          <p:nvPr/>
        </p:nvCxnSpPr>
        <p:spPr>
          <a:xfrm>
            <a:off x="3925111" y="4064252"/>
            <a:ext cx="63229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7D154511-0CA0-4C1A-848E-F74EAD0C6407}"/>
              </a:ext>
            </a:extLst>
          </p:cNvPr>
          <p:cNvSpPr txBox="1"/>
          <p:nvPr/>
        </p:nvSpPr>
        <p:spPr>
          <a:xfrm>
            <a:off x="3882909" y="4090114"/>
            <a:ext cx="7231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jobbra</a:t>
            </a:r>
            <a:br>
              <a:rPr lang="hu-HU" sz="105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05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50%-kal</a:t>
            </a:r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CB34D73F-5C45-4994-AADF-82C9A554B223}"/>
              </a:ext>
            </a:extLst>
          </p:cNvPr>
          <p:cNvSpPr txBox="1"/>
          <p:nvPr/>
        </p:nvSpPr>
        <p:spPr>
          <a:xfrm>
            <a:off x="6309198" y="3285082"/>
            <a:ext cx="11498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felfelé 50%-kal</a:t>
            </a:r>
          </a:p>
        </p:txBody>
      </p:sp>
      <p:sp>
        <p:nvSpPr>
          <p:cNvPr id="65" name="Tartalom helye 2">
            <a:extLst>
              <a:ext uri="{FF2B5EF4-FFF2-40B4-BE49-F238E27FC236}">
                <a16:creationId xmlns:a16="http://schemas.microsoft.com/office/drawing/2014/main" id="{D4AED9E4-8427-4F3F-8434-41FBA8D5597F}"/>
              </a:ext>
            </a:extLst>
          </p:cNvPr>
          <p:cNvSpPr txBox="1">
            <a:spLocks/>
          </p:cNvSpPr>
          <p:nvPr/>
        </p:nvSpPr>
        <p:spPr>
          <a:xfrm>
            <a:off x="1315618" y="5983586"/>
            <a:ext cx="7679973" cy="384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444500" algn="l"/>
              </a:tabLst>
            </a:pPr>
            <a: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transform: translate(50%,-50%); </a:t>
            </a:r>
            <a:endParaRPr lang="hu-HU" sz="2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églalap 66">
            <a:extLst>
              <a:ext uri="{FF2B5EF4-FFF2-40B4-BE49-F238E27FC236}">
                <a16:creationId xmlns:a16="http://schemas.microsoft.com/office/drawing/2014/main" id="{962D19FC-825D-4393-889B-DFFA41B59F9B}"/>
              </a:ext>
            </a:extLst>
          </p:cNvPr>
          <p:cNvSpPr/>
          <p:nvPr/>
        </p:nvSpPr>
        <p:spPr>
          <a:xfrm>
            <a:off x="4564049" y="2990780"/>
            <a:ext cx="1224838" cy="558845"/>
          </a:xfrm>
          <a:prstGeom prst="rect">
            <a:avLst/>
          </a:prstGeom>
          <a:pattFill prst="pct25">
            <a:fgClr>
              <a:srgbClr val="000000"/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529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uiExpand="1"/>
      <p:bldP spid="37" grpId="0"/>
      <p:bldP spid="38" grpId="0"/>
      <p:bldP spid="39" grpId="0"/>
      <p:bldP spid="54" grpId="0"/>
      <p:bldP spid="63" grpId="0"/>
      <p:bldP spid="65" grpId="0"/>
      <p:bldP spid="6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144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/>
              <a:t>3.3. Kétirányú eltolás</a:t>
            </a:r>
            <a:br>
              <a:rPr lang="hu-HU"/>
            </a:br>
            <a:r>
              <a:rPr lang="hu-HU"/>
              <a:t>- alulról balról túltolt elem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17</a:t>
            </a:fld>
            <a:endParaRPr lang="hu-HU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A8660290-3077-4F11-A14B-0E1167A7AFE9}"/>
              </a:ext>
            </a:extLst>
          </p:cNvPr>
          <p:cNvSpPr/>
          <p:nvPr/>
        </p:nvSpPr>
        <p:spPr>
          <a:xfrm>
            <a:off x="1355655" y="1717263"/>
            <a:ext cx="7632463" cy="3168351"/>
          </a:xfrm>
          <a:prstGeom prst="rect">
            <a:avLst/>
          </a:prstGeom>
          <a:solidFill>
            <a:srgbClr val="CCFF99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0797E4C9-7C26-452A-8C2C-72FCFD056A43}"/>
              </a:ext>
            </a:extLst>
          </p:cNvPr>
          <p:cNvGrpSpPr/>
          <p:nvPr/>
        </p:nvGrpSpPr>
        <p:grpSpPr>
          <a:xfrm>
            <a:off x="1312659" y="4321140"/>
            <a:ext cx="1268863" cy="604660"/>
            <a:chOff x="1301586" y="1796297"/>
            <a:chExt cx="1268863" cy="604660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57F6A9FF-94C2-403D-B536-BC72DD0A91CE}"/>
                </a:ext>
              </a:extLst>
            </p:cNvPr>
            <p:cNvSpPr/>
            <p:nvPr/>
          </p:nvSpPr>
          <p:spPr>
            <a:xfrm>
              <a:off x="1345611" y="1796297"/>
              <a:ext cx="1224838" cy="55884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EE296F44-75D2-4508-B088-83F4C8EF4FF5}"/>
                </a:ext>
              </a:extLst>
            </p:cNvPr>
            <p:cNvSpPr/>
            <p:nvPr/>
          </p:nvSpPr>
          <p:spPr>
            <a:xfrm>
              <a:off x="1301586" y="2321131"/>
              <a:ext cx="102070" cy="79826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EF94BA7-9F26-4580-B368-5D8023901F07}"/>
              </a:ext>
            </a:extLst>
          </p:cNvPr>
          <p:cNvCxnSpPr>
            <a:cxnSpLocks/>
          </p:cNvCxnSpPr>
          <p:nvPr/>
        </p:nvCxnSpPr>
        <p:spPr>
          <a:xfrm>
            <a:off x="5148064" y="1592796"/>
            <a:ext cx="0" cy="3420380"/>
          </a:xfrm>
          <a:prstGeom prst="line">
            <a:avLst/>
          </a:prstGeom>
          <a:ln w="12700">
            <a:solidFill>
              <a:srgbClr val="0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artalom helye 2">
            <a:extLst>
              <a:ext uri="{FF2B5EF4-FFF2-40B4-BE49-F238E27FC236}">
                <a16:creationId xmlns:a16="http://schemas.microsoft.com/office/drawing/2014/main" id="{9C836836-89C3-4A92-A4E1-B137A24F5CA4}"/>
              </a:ext>
            </a:extLst>
          </p:cNvPr>
          <p:cNvSpPr txBox="1">
            <a:spLocks/>
          </p:cNvSpPr>
          <p:nvPr/>
        </p:nvSpPr>
        <p:spPr>
          <a:xfrm>
            <a:off x="1331901" y="5013176"/>
            <a:ext cx="7679973" cy="1673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444500" algn="l"/>
              </a:tabLst>
            </a:pP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#blokk {	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position: absolute;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left: 0; bottom: 0;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FC1F1161-36F4-4B6F-B407-CE91E4549C4E}"/>
              </a:ext>
            </a:extLst>
          </p:cNvPr>
          <p:cNvCxnSpPr>
            <a:cxnSpLocks/>
          </p:cNvCxnSpPr>
          <p:nvPr/>
        </p:nvCxnSpPr>
        <p:spPr>
          <a:xfrm flipV="1">
            <a:off x="1284255" y="3262587"/>
            <a:ext cx="7724332" cy="22397"/>
          </a:xfrm>
          <a:prstGeom prst="line">
            <a:avLst/>
          </a:prstGeom>
          <a:ln w="12700">
            <a:solidFill>
              <a:srgbClr val="0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336EEEFE-659D-44FB-856E-39465AAA9FEB}"/>
              </a:ext>
            </a:extLst>
          </p:cNvPr>
          <p:cNvGrpSpPr/>
          <p:nvPr/>
        </p:nvGrpSpPr>
        <p:grpSpPr>
          <a:xfrm>
            <a:off x="1364411" y="3306068"/>
            <a:ext cx="3801589" cy="1557479"/>
            <a:chOff x="1331914" y="1727505"/>
            <a:chExt cx="3801589" cy="1557479"/>
          </a:xfrm>
        </p:grpSpPr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CD6C3D6B-E96D-4600-986E-54DB6CFD780D}"/>
                </a:ext>
              </a:extLst>
            </p:cNvPr>
            <p:cNvSpPr txBox="1"/>
            <p:nvPr/>
          </p:nvSpPr>
          <p:spPr>
            <a:xfrm>
              <a:off x="1596214" y="2143606"/>
              <a:ext cx="1623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bottom: 50%</a:t>
              </a:r>
            </a:p>
          </p:txBody>
        </p:sp>
        <p:cxnSp>
          <p:nvCxnSpPr>
            <p:cNvPr id="18" name="Egyenes összekötő nyíllal 17">
              <a:extLst>
                <a:ext uri="{FF2B5EF4-FFF2-40B4-BE49-F238E27FC236}">
                  <a16:creationId xmlns:a16="http://schemas.microsoft.com/office/drawing/2014/main" id="{52908A9A-D70E-4D39-B26D-FFA7BB1DA39C}"/>
                </a:ext>
              </a:extLst>
            </p:cNvPr>
            <p:cNvCxnSpPr/>
            <p:nvPr/>
          </p:nvCxnSpPr>
          <p:spPr>
            <a:xfrm>
              <a:off x="1331914" y="3021999"/>
              <a:ext cx="3801589" cy="0"/>
            </a:xfrm>
            <a:prstGeom prst="straightConnector1">
              <a:avLst/>
            </a:prstGeom>
            <a:ln w="28575">
              <a:solidFill>
                <a:srgbClr val="0066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81AED374-FE2B-423A-AEA6-4DDD3090E904}"/>
                </a:ext>
              </a:extLst>
            </p:cNvPr>
            <p:cNvSpPr txBox="1"/>
            <p:nvPr/>
          </p:nvSpPr>
          <p:spPr>
            <a:xfrm>
              <a:off x="3116271" y="2679908"/>
              <a:ext cx="1735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left: 50%</a:t>
              </a:r>
            </a:p>
          </p:txBody>
        </p:sp>
        <p:cxnSp>
          <p:nvCxnSpPr>
            <p:cNvPr id="26" name="Egyenes összekötő nyíllal 25">
              <a:extLst>
                <a:ext uri="{FF2B5EF4-FFF2-40B4-BE49-F238E27FC236}">
                  <a16:creationId xmlns:a16="http://schemas.microsoft.com/office/drawing/2014/main" id="{2CD0C8F3-2DC2-4B50-AF27-A4597DBF3E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2108" y="1727505"/>
              <a:ext cx="0" cy="1557479"/>
            </a:xfrm>
            <a:prstGeom prst="straightConnector1">
              <a:avLst/>
            </a:prstGeom>
            <a:ln w="28575">
              <a:solidFill>
                <a:srgbClr val="0066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E6926221-CCB8-4F31-B3C9-A97FF9BC1764}"/>
              </a:ext>
            </a:extLst>
          </p:cNvPr>
          <p:cNvGrpSpPr/>
          <p:nvPr/>
        </p:nvGrpSpPr>
        <p:grpSpPr>
          <a:xfrm>
            <a:off x="5090063" y="2709790"/>
            <a:ext cx="1280991" cy="615106"/>
            <a:chOff x="1289458" y="1796297"/>
            <a:chExt cx="1280991" cy="615106"/>
          </a:xfrm>
        </p:grpSpPr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F15E5AF7-202E-4FF4-B64B-E770ACBBC565}"/>
                </a:ext>
              </a:extLst>
            </p:cNvPr>
            <p:cNvSpPr/>
            <p:nvPr/>
          </p:nvSpPr>
          <p:spPr>
            <a:xfrm>
              <a:off x="1345611" y="1796297"/>
              <a:ext cx="1224838" cy="55884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Ellipszis 32">
              <a:extLst>
                <a:ext uri="{FF2B5EF4-FFF2-40B4-BE49-F238E27FC236}">
                  <a16:creationId xmlns:a16="http://schemas.microsoft.com/office/drawing/2014/main" id="{D0CA91B9-695E-40A7-B218-1F529F864042}"/>
                </a:ext>
              </a:extLst>
            </p:cNvPr>
            <p:cNvSpPr/>
            <p:nvPr/>
          </p:nvSpPr>
          <p:spPr>
            <a:xfrm>
              <a:off x="1289458" y="2331577"/>
              <a:ext cx="102070" cy="79826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407842B2-63E1-4856-B3B0-18D296C42734}"/>
              </a:ext>
            </a:extLst>
          </p:cNvPr>
          <p:cNvCxnSpPr>
            <a:cxnSpLocks/>
          </p:cNvCxnSpPr>
          <p:nvPr/>
        </p:nvCxnSpPr>
        <p:spPr>
          <a:xfrm>
            <a:off x="1859130" y="5824960"/>
            <a:ext cx="24968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artalom helye 2">
            <a:extLst>
              <a:ext uri="{FF2B5EF4-FFF2-40B4-BE49-F238E27FC236}">
                <a16:creationId xmlns:a16="http://schemas.microsoft.com/office/drawing/2014/main" id="{B804A841-1EFF-4D63-8918-730CEF69C894}"/>
              </a:ext>
            </a:extLst>
          </p:cNvPr>
          <p:cNvSpPr txBox="1">
            <a:spLocks/>
          </p:cNvSpPr>
          <p:nvPr/>
        </p:nvSpPr>
        <p:spPr>
          <a:xfrm>
            <a:off x="4819481" y="5626337"/>
            <a:ext cx="3724013" cy="397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180975" algn="l"/>
                <a:tab pos="361950" algn="l"/>
                <a:tab pos="534988" algn="l"/>
              </a:tabLst>
            </a:pPr>
            <a: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left: 50%; bottom: 50%;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FA06879-0A40-4143-9D8E-EFCD822F56BB}"/>
              </a:ext>
            </a:extLst>
          </p:cNvPr>
          <p:cNvSpPr txBox="1"/>
          <p:nvPr/>
        </p:nvSpPr>
        <p:spPr>
          <a:xfrm>
            <a:off x="1411767" y="1818520"/>
            <a:ext cx="36947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eltolt elem BAL ALSÓ sarka</a:t>
            </a:r>
            <a:br>
              <a:rPr lang="hu-HU" sz="1600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került a felezőpontba,</a:t>
            </a:r>
            <a:br>
              <a:rPr lang="hu-HU" sz="1600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tehát túlságosan JOBBRA és FELFELÉ toltuk el a blokkot!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3603E02F-7528-459B-ABE8-9BF4B80FAF30}"/>
              </a:ext>
            </a:extLst>
          </p:cNvPr>
          <p:cNvSpPr txBox="1"/>
          <p:nvPr/>
        </p:nvSpPr>
        <p:spPr>
          <a:xfrm>
            <a:off x="5173727" y="3481156"/>
            <a:ext cx="3724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600" b="1" i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Megoldás</a:t>
            </a:r>
            <a:r>
              <a:rPr lang="hu-HU" sz="1600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hu-HU" sz="1600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eltolt blokk magassának és szélességének felével megegyező mértékben vissza, azaz BALRA és LEFELÉ kell tolni az elemet.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2E00AB0A-BD7F-4254-9F30-30D9AE376A5C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5123395" y="2978761"/>
            <a:ext cx="1968885" cy="619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1DB63BAD-DCAE-4CE2-AFF2-DE1878A9BB10}"/>
              </a:ext>
            </a:extLst>
          </p:cNvPr>
          <p:cNvCxnSpPr>
            <a:cxnSpLocks/>
          </p:cNvCxnSpPr>
          <p:nvPr/>
        </p:nvCxnSpPr>
        <p:spPr>
          <a:xfrm flipH="1">
            <a:off x="5155604" y="3264374"/>
            <a:ext cx="1936676" cy="955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8C04B2B3-D7DE-4840-AE17-AC24D44AE3CC}"/>
              </a:ext>
            </a:extLst>
          </p:cNvPr>
          <p:cNvCxnSpPr>
            <a:cxnSpLocks/>
          </p:cNvCxnSpPr>
          <p:nvPr/>
        </p:nvCxnSpPr>
        <p:spPr>
          <a:xfrm>
            <a:off x="6876256" y="2982227"/>
            <a:ext cx="0" cy="27957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2331DCA5-8940-48C7-B1EF-F214529E07B2}"/>
              </a:ext>
            </a:extLst>
          </p:cNvPr>
          <p:cNvCxnSpPr>
            <a:cxnSpLocks/>
          </p:cNvCxnSpPr>
          <p:nvPr/>
        </p:nvCxnSpPr>
        <p:spPr>
          <a:xfrm>
            <a:off x="6373138" y="2326829"/>
            <a:ext cx="0" cy="1044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7822E0C2-9533-4948-A006-CA69AA27ED95}"/>
              </a:ext>
            </a:extLst>
          </p:cNvPr>
          <p:cNvCxnSpPr>
            <a:cxnSpLocks/>
          </p:cNvCxnSpPr>
          <p:nvPr/>
        </p:nvCxnSpPr>
        <p:spPr>
          <a:xfrm>
            <a:off x="5740841" y="2326828"/>
            <a:ext cx="0" cy="1044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>
            <a:extLst>
              <a:ext uri="{FF2B5EF4-FFF2-40B4-BE49-F238E27FC236}">
                <a16:creationId xmlns:a16="http://schemas.microsoft.com/office/drawing/2014/main" id="{7F46D557-6A7C-4D31-B4FE-42AD00034046}"/>
              </a:ext>
            </a:extLst>
          </p:cNvPr>
          <p:cNvCxnSpPr>
            <a:cxnSpLocks/>
          </p:cNvCxnSpPr>
          <p:nvPr/>
        </p:nvCxnSpPr>
        <p:spPr>
          <a:xfrm flipH="1">
            <a:off x="5742881" y="2517054"/>
            <a:ext cx="632297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7D154511-0CA0-4C1A-848E-F74EAD0C6407}"/>
              </a:ext>
            </a:extLst>
          </p:cNvPr>
          <p:cNvSpPr txBox="1"/>
          <p:nvPr/>
        </p:nvSpPr>
        <p:spPr>
          <a:xfrm>
            <a:off x="5697466" y="2086167"/>
            <a:ext cx="7231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balra</a:t>
            </a:r>
            <a:br>
              <a:rPr lang="hu-HU" sz="105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05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50%-kal</a:t>
            </a:r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CB34D73F-5C45-4994-AADF-82C9A554B223}"/>
              </a:ext>
            </a:extLst>
          </p:cNvPr>
          <p:cNvSpPr txBox="1"/>
          <p:nvPr/>
        </p:nvSpPr>
        <p:spPr>
          <a:xfrm>
            <a:off x="6880831" y="2986276"/>
            <a:ext cx="11498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lefelé 50%-kal</a:t>
            </a:r>
          </a:p>
        </p:txBody>
      </p:sp>
      <p:sp>
        <p:nvSpPr>
          <p:cNvPr id="65" name="Tartalom helye 2">
            <a:extLst>
              <a:ext uri="{FF2B5EF4-FFF2-40B4-BE49-F238E27FC236}">
                <a16:creationId xmlns:a16="http://schemas.microsoft.com/office/drawing/2014/main" id="{D4AED9E4-8427-4F3F-8434-41FBA8D5597F}"/>
              </a:ext>
            </a:extLst>
          </p:cNvPr>
          <p:cNvSpPr txBox="1">
            <a:spLocks/>
          </p:cNvSpPr>
          <p:nvPr/>
        </p:nvSpPr>
        <p:spPr>
          <a:xfrm>
            <a:off x="1315618" y="5983586"/>
            <a:ext cx="7679973" cy="384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444500" algn="l"/>
              </a:tabLst>
            </a:pPr>
            <a: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transform: translate(-50%,50%); </a:t>
            </a:r>
            <a:endParaRPr lang="hu-HU" sz="2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églalap 66">
            <a:extLst>
              <a:ext uri="{FF2B5EF4-FFF2-40B4-BE49-F238E27FC236}">
                <a16:creationId xmlns:a16="http://schemas.microsoft.com/office/drawing/2014/main" id="{962D19FC-825D-4393-889B-DFFA41B59F9B}"/>
              </a:ext>
            </a:extLst>
          </p:cNvPr>
          <p:cNvSpPr/>
          <p:nvPr/>
        </p:nvSpPr>
        <p:spPr>
          <a:xfrm>
            <a:off x="4510976" y="2984952"/>
            <a:ext cx="1224838" cy="558845"/>
          </a:xfrm>
          <a:prstGeom prst="rect">
            <a:avLst/>
          </a:prstGeom>
          <a:pattFill prst="pct25">
            <a:fgClr>
              <a:srgbClr val="000000"/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720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uiExpand="1"/>
      <p:bldP spid="37" grpId="0"/>
      <p:bldP spid="38" grpId="0"/>
      <p:bldP spid="39" grpId="0"/>
      <p:bldP spid="54" grpId="0"/>
      <p:bldP spid="63" grpId="0"/>
      <p:bldP spid="65" grpId="0"/>
      <p:bldP spid="6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144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/>
              <a:t>3.4. Kétirányú eltolás</a:t>
            </a:r>
            <a:br>
              <a:rPr lang="hu-HU"/>
            </a:br>
            <a:r>
              <a:rPr lang="hu-HU"/>
              <a:t>- alulról jobbról túltolt elem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18</a:t>
            </a:fld>
            <a:endParaRPr lang="hu-HU" dirty="0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A8660290-3077-4F11-A14B-0E1167A7AFE9}"/>
              </a:ext>
            </a:extLst>
          </p:cNvPr>
          <p:cNvSpPr/>
          <p:nvPr/>
        </p:nvSpPr>
        <p:spPr>
          <a:xfrm>
            <a:off x="1355655" y="1717263"/>
            <a:ext cx="7632463" cy="3168351"/>
          </a:xfrm>
          <a:prstGeom prst="rect">
            <a:avLst/>
          </a:prstGeom>
          <a:solidFill>
            <a:srgbClr val="CCFF99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0797E4C9-7C26-452A-8C2C-72FCFD056A43}"/>
              </a:ext>
            </a:extLst>
          </p:cNvPr>
          <p:cNvGrpSpPr/>
          <p:nvPr/>
        </p:nvGrpSpPr>
        <p:grpSpPr>
          <a:xfrm>
            <a:off x="7757325" y="4323876"/>
            <a:ext cx="1275873" cy="598758"/>
            <a:chOff x="1345611" y="1796297"/>
            <a:chExt cx="1275873" cy="598758"/>
          </a:xfrm>
        </p:grpSpPr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57F6A9FF-94C2-403D-B536-BC72DD0A91CE}"/>
                </a:ext>
              </a:extLst>
            </p:cNvPr>
            <p:cNvSpPr/>
            <p:nvPr/>
          </p:nvSpPr>
          <p:spPr>
            <a:xfrm>
              <a:off x="1345611" y="1796297"/>
              <a:ext cx="1224838" cy="55884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EE296F44-75D2-4508-B088-83F4C8EF4FF5}"/>
                </a:ext>
              </a:extLst>
            </p:cNvPr>
            <p:cNvSpPr/>
            <p:nvPr/>
          </p:nvSpPr>
          <p:spPr>
            <a:xfrm>
              <a:off x="2519414" y="2315229"/>
              <a:ext cx="102070" cy="79826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7EF94BA7-9F26-4580-B368-5D8023901F07}"/>
              </a:ext>
            </a:extLst>
          </p:cNvPr>
          <p:cNvCxnSpPr>
            <a:cxnSpLocks/>
          </p:cNvCxnSpPr>
          <p:nvPr/>
        </p:nvCxnSpPr>
        <p:spPr>
          <a:xfrm>
            <a:off x="5148064" y="1592796"/>
            <a:ext cx="0" cy="3420380"/>
          </a:xfrm>
          <a:prstGeom prst="line">
            <a:avLst/>
          </a:prstGeom>
          <a:ln w="12700">
            <a:solidFill>
              <a:srgbClr val="0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artalom helye 2">
            <a:extLst>
              <a:ext uri="{FF2B5EF4-FFF2-40B4-BE49-F238E27FC236}">
                <a16:creationId xmlns:a16="http://schemas.microsoft.com/office/drawing/2014/main" id="{9C836836-89C3-4A92-A4E1-B137A24F5CA4}"/>
              </a:ext>
            </a:extLst>
          </p:cNvPr>
          <p:cNvSpPr txBox="1">
            <a:spLocks/>
          </p:cNvSpPr>
          <p:nvPr/>
        </p:nvSpPr>
        <p:spPr>
          <a:xfrm>
            <a:off x="1331901" y="5013176"/>
            <a:ext cx="7679973" cy="1673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444500" algn="l"/>
              </a:tabLst>
            </a:pP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#blokk {	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position: absolute;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right: 0; bottom: 0;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FC1F1161-36F4-4B6F-B407-CE91E4549C4E}"/>
              </a:ext>
            </a:extLst>
          </p:cNvPr>
          <p:cNvCxnSpPr>
            <a:cxnSpLocks/>
          </p:cNvCxnSpPr>
          <p:nvPr/>
        </p:nvCxnSpPr>
        <p:spPr>
          <a:xfrm flipV="1">
            <a:off x="1284255" y="3262587"/>
            <a:ext cx="7724332" cy="22397"/>
          </a:xfrm>
          <a:prstGeom prst="line">
            <a:avLst/>
          </a:prstGeom>
          <a:ln w="12700">
            <a:solidFill>
              <a:srgbClr val="0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Csoportba foglalás 29">
            <a:extLst>
              <a:ext uri="{FF2B5EF4-FFF2-40B4-BE49-F238E27FC236}">
                <a16:creationId xmlns:a16="http://schemas.microsoft.com/office/drawing/2014/main" id="{336EEEFE-659D-44FB-856E-39465AAA9FEB}"/>
              </a:ext>
            </a:extLst>
          </p:cNvPr>
          <p:cNvGrpSpPr/>
          <p:nvPr/>
        </p:nvGrpSpPr>
        <p:grpSpPr>
          <a:xfrm>
            <a:off x="5166912" y="3270598"/>
            <a:ext cx="3801589" cy="1612123"/>
            <a:chOff x="1331914" y="1682506"/>
            <a:chExt cx="3801589" cy="1612123"/>
          </a:xfrm>
        </p:grpSpPr>
        <p:sp>
          <p:nvSpPr>
            <p:cNvPr id="21" name="Szövegdoboz 20">
              <a:extLst>
                <a:ext uri="{FF2B5EF4-FFF2-40B4-BE49-F238E27FC236}">
                  <a16:creationId xmlns:a16="http://schemas.microsoft.com/office/drawing/2014/main" id="{CD6C3D6B-E96D-4600-986E-54DB6CFD780D}"/>
                </a:ext>
              </a:extLst>
            </p:cNvPr>
            <p:cNvSpPr txBox="1"/>
            <p:nvPr/>
          </p:nvSpPr>
          <p:spPr>
            <a:xfrm>
              <a:off x="3103272" y="1781061"/>
              <a:ext cx="1623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bottom: 50%</a:t>
              </a:r>
            </a:p>
          </p:txBody>
        </p:sp>
        <p:cxnSp>
          <p:nvCxnSpPr>
            <p:cNvPr id="18" name="Egyenes összekötő nyíllal 17">
              <a:extLst>
                <a:ext uri="{FF2B5EF4-FFF2-40B4-BE49-F238E27FC236}">
                  <a16:creationId xmlns:a16="http://schemas.microsoft.com/office/drawing/2014/main" id="{52908A9A-D70E-4D39-B26D-FFA7BB1DA3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1914" y="3021999"/>
              <a:ext cx="3801589" cy="0"/>
            </a:xfrm>
            <a:prstGeom prst="straightConnector1">
              <a:avLst/>
            </a:prstGeom>
            <a:ln w="28575">
              <a:solidFill>
                <a:srgbClr val="0066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Szövegdoboz 18">
              <a:extLst>
                <a:ext uri="{FF2B5EF4-FFF2-40B4-BE49-F238E27FC236}">
                  <a16:creationId xmlns:a16="http://schemas.microsoft.com/office/drawing/2014/main" id="{81AED374-FE2B-423A-AEA6-4DDD3090E904}"/>
                </a:ext>
              </a:extLst>
            </p:cNvPr>
            <p:cNvSpPr txBox="1"/>
            <p:nvPr/>
          </p:nvSpPr>
          <p:spPr>
            <a:xfrm>
              <a:off x="1878097" y="2670488"/>
              <a:ext cx="1735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right: 50%</a:t>
              </a:r>
            </a:p>
          </p:txBody>
        </p:sp>
        <p:cxnSp>
          <p:nvCxnSpPr>
            <p:cNvPr id="26" name="Egyenes összekötő nyíllal 25">
              <a:extLst>
                <a:ext uri="{FF2B5EF4-FFF2-40B4-BE49-F238E27FC236}">
                  <a16:creationId xmlns:a16="http://schemas.microsoft.com/office/drawing/2014/main" id="{2CD0C8F3-2DC2-4B50-AF27-A4597DBF3E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97442" y="1682506"/>
              <a:ext cx="0" cy="1612123"/>
            </a:xfrm>
            <a:prstGeom prst="straightConnector1">
              <a:avLst/>
            </a:prstGeom>
            <a:ln w="28575">
              <a:solidFill>
                <a:srgbClr val="0066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Csoportba foglalás 30">
            <a:extLst>
              <a:ext uri="{FF2B5EF4-FFF2-40B4-BE49-F238E27FC236}">
                <a16:creationId xmlns:a16="http://schemas.microsoft.com/office/drawing/2014/main" id="{E6926221-CCB8-4F31-B3C9-A97FF9BC1764}"/>
              </a:ext>
            </a:extLst>
          </p:cNvPr>
          <p:cNvGrpSpPr/>
          <p:nvPr/>
        </p:nvGrpSpPr>
        <p:grpSpPr>
          <a:xfrm>
            <a:off x="3921350" y="2717521"/>
            <a:ext cx="1275873" cy="607073"/>
            <a:chOff x="1345611" y="1796297"/>
            <a:chExt cx="1275873" cy="607073"/>
          </a:xfrm>
        </p:grpSpPr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F15E5AF7-202E-4FF4-B64B-E770ACBBC565}"/>
                </a:ext>
              </a:extLst>
            </p:cNvPr>
            <p:cNvSpPr/>
            <p:nvPr/>
          </p:nvSpPr>
          <p:spPr>
            <a:xfrm>
              <a:off x="1345611" y="1796297"/>
              <a:ext cx="1224838" cy="55884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Ellipszis 32">
              <a:extLst>
                <a:ext uri="{FF2B5EF4-FFF2-40B4-BE49-F238E27FC236}">
                  <a16:creationId xmlns:a16="http://schemas.microsoft.com/office/drawing/2014/main" id="{D0CA91B9-695E-40A7-B218-1F529F864042}"/>
                </a:ext>
              </a:extLst>
            </p:cNvPr>
            <p:cNvSpPr/>
            <p:nvPr/>
          </p:nvSpPr>
          <p:spPr>
            <a:xfrm>
              <a:off x="2519414" y="2323544"/>
              <a:ext cx="102070" cy="79826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cxnSp>
        <p:nvCxnSpPr>
          <p:cNvPr id="34" name="Egyenes összekötő 33">
            <a:extLst>
              <a:ext uri="{FF2B5EF4-FFF2-40B4-BE49-F238E27FC236}">
                <a16:creationId xmlns:a16="http://schemas.microsoft.com/office/drawing/2014/main" id="{407842B2-63E1-4856-B3B0-18D296C42734}"/>
              </a:ext>
            </a:extLst>
          </p:cNvPr>
          <p:cNvCxnSpPr>
            <a:cxnSpLocks/>
          </p:cNvCxnSpPr>
          <p:nvPr/>
        </p:nvCxnSpPr>
        <p:spPr>
          <a:xfrm>
            <a:off x="1859130" y="5824960"/>
            <a:ext cx="30248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artalom helye 2">
            <a:extLst>
              <a:ext uri="{FF2B5EF4-FFF2-40B4-BE49-F238E27FC236}">
                <a16:creationId xmlns:a16="http://schemas.microsoft.com/office/drawing/2014/main" id="{B804A841-1EFF-4D63-8918-730CEF69C894}"/>
              </a:ext>
            </a:extLst>
          </p:cNvPr>
          <p:cNvSpPr txBox="1">
            <a:spLocks/>
          </p:cNvSpPr>
          <p:nvPr/>
        </p:nvSpPr>
        <p:spPr>
          <a:xfrm>
            <a:off x="4942571" y="5614868"/>
            <a:ext cx="4053020" cy="397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180975" algn="l"/>
                <a:tab pos="361950" algn="l"/>
                <a:tab pos="534988" algn="l"/>
              </a:tabLst>
            </a:pPr>
            <a: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right: 50%; bottom: 50%;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FA06879-0A40-4143-9D8E-EFCD822F56BB}"/>
              </a:ext>
            </a:extLst>
          </p:cNvPr>
          <p:cNvSpPr txBox="1"/>
          <p:nvPr/>
        </p:nvSpPr>
        <p:spPr>
          <a:xfrm>
            <a:off x="5713709" y="1810304"/>
            <a:ext cx="31915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600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eltolt elem JOBB ALSÓ sarka került a felezőpontba,</a:t>
            </a:r>
            <a:br>
              <a:rPr lang="hu-HU" sz="1600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tehát túlságosan BALRA és FELFELÉ toltuk el a blokkot!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3603E02F-7528-459B-ABE8-9BF4B80FAF30}"/>
              </a:ext>
            </a:extLst>
          </p:cNvPr>
          <p:cNvSpPr txBox="1"/>
          <p:nvPr/>
        </p:nvSpPr>
        <p:spPr>
          <a:xfrm>
            <a:off x="1397595" y="3511267"/>
            <a:ext cx="37240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i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Megoldás</a:t>
            </a:r>
            <a:r>
              <a:rPr lang="hu-HU" sz="1600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hu-HU" sz="1600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eltolt blokk magassának és szélességén felével megegyező mértékben vissza, azaz JOBBRA és LEFELÉ kell tolni az elemet.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2E00AB0A-BD7F-4254-9F30-30D9AE376A5C}"/>
              </a:ext>
            </a:extLst>
          </p:cNvPr>
          <p:cNvCxnSpPr>
            <a:cxnSpLocks/>
          </p:cNvCxnSpPr>
          <p:nvPr/>
        </p:nvCxnSpPr>
        <p:spPr>
          <a:xfrm flipH="1" flipV="1">
            <a:off x="2547089" y="2984178"/>
            <a:ext cx="2600037" cy="39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40">
            <a:extLst>
              <a:ext uri="{FF2B5EF4-FFF2-40B4-BE49-F238E27FC236}">
                <a16:creationId xmlns:a16="http://schemas.microsoft.com/office/drawing/2014/main" id="{1DB63BAD-DCAE-4CE2-AFF2-DE1878A9BB10}"/>
              </a:ext>
            </a:extLst>
          </p:cNvPr>
          <p:cNvCxnSpPr>
            <a:cxnSpLocks/>
          </p:cNvCxnSpPr>
          <p:nvPr/>
        </p:nvCxnSpPr>
        <p:spPr>
          <a:xfrm flipH="1">
            <a:off x="2551099" y="3279145"/>
            <a:ext cx="2600037" cy="31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8C04B2B3-D7DE-4840-AE17-AC24D44AE3CC}"/>
              </a:ext>
            </a:extLst>
          </p:cNvPr>
          <p:cNvCxnSpPr>
            <a:cxnSpLocks/>
          </p:cNvCxnSpPr>
          <p:nvPr/>
        </p:nvCxnSpPr>
        <p:spPr>
          <a:xfrm>
            <a:off x="3516728" y="2995106"/>
            <a:ext cx="0" cy="279572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gyenes összekötő 42">
            <a:extLst>
              <a:ext uri="{FF2B5EF4-FFF2-40B4-BE49-F238E27FC236}">
                <a16:creationId xmlns:a16="http://schemas.microsoft.com/office/drawing/2014/main" id="{2331DCA5-8940-48C7-B1EF-F214529E07B2}"/>
              </a:ext>
            </a:extLst>
          </p:cNvPr>
          <p:cNvCxnSpPr>
            <a:cxnSpLocks/>
          </p:cNvCxnSpPr>
          <p:nvPr/>
        </p:nvCxnSpPr>
        <p:spPr>
          <a:xfrm>
            <a:off x="5147069" y="2272738"/>
            <a:ext cx="0" cy="1044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7822E0C2-9533-4948-A006-CA69AA27ED95}"/>
              </a:ext>
            </a:extLst>
          </p:cNvPr>
          <p:cNvCxnSpPr>
            <a:cxnSpLocks/>
          </p:cNvCxnSpPr>
          <p:nvPr/>
        </p:nvCxnSpPr>
        <p:spPr>
          <a:xfrm>
            <a:off x="4533769" y="2277890"/>
            <a:ext cx="0" cy="1044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nyíllal 51">
            <a:extLst>
              <a:ext uri="{FF2B5EF4-FFF2-40B4-BE49-F238E27FC236}">
                <a16:creationId xmlns:a16="http://schemas.microsoft.com/office/drawing/2014/main" id="{7F46D557-6A7C-4D31-B4FE-42AD00034046}"/>
              </a:ext>
            </a:extLst>
          </p:cNvPr>
          <p:cNvCxnSpPr>
            <a:cxnSpLocks/>
          </p:cNvCxnSpPr>
          <p:nvPr/>
        </p:nvCxnSpPr>
        <p:spPr>
          <a:xfrm>
            <a:off x="4544006" y="2448994"/>
            <a:ext cx="612485" cy="0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zövegdoboz 53">
            <a:extLst>
              <a:ext uri="{FF2B5EF4-FFF2-40B4-BE49-F238E27FC236}">
                <a16:creationId xmlns:a16="http://schemas.microsoft.com/office/drawing/2014/main" id="{7D154511-0CA0-4C1A-848E-F74EAD0C6407}"/>
              </a:ext>
            </a:extLst>
          </p:cNvPr>
          <p:cNvSpPr txBox="1"/>
          <p:nvPr/>
        </p:nvSpPr>
        <p:spPr>
          <a:xfrm>
            <a:off x="4474097" y="2010249"/>
            <a:ext cx="7231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jobbra</a:t>
            </a:r>
            <a:br>
              <a:rPr lang="hu-HU" sz="105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05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50%-kal</a:t>
            </a:r>
          </a:p>
        </p:txBody>
      </p: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CB34D73F-5C45-4994-AADF-82C9A554B223}"/>
              </a:ext>
            </a:extLst>
          </p:cNvPr>
          <p:cNvSpPr txBox="1"/>
          <p:nvPr/>
        </p:nvSpPr>
        <p:spPr>
          <a:xfrm>
            <a:off x="2285844" y="2995831"/>
            <a:ext cx="11498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05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lefelé 50%-kal</a:t>
            </a:r>
          </a:p>
        </p:txBody>
      </p:sp>
      <p:sp>
        <p:nvSpPr>
          <p:cNvPr id="65" name="Tartalom helye 2">
            <a:extLst>
              <a:ext uri="{FF2B5EF4-FFF2-40B4-BE49-F238E27FC236}">
                <a16:creationId xmlns:a16="http://schemas.microsoft.com/office/drawing/2014/main" id="{D4AED9E4-8427-4F3F-8434-41FBA8D5597F}"/>
              </a:ext>
            </a:extLst>
          </p:cNvPr>
          <p:cNvSpPr txBox="1">
            <a:spLocks/>
          </p:cNvSpPr>
          <p:nvPr/>
        </p:nvSpPr>
        <p:spPr>
          <a:xfrm>
            <a:off x="1315618" y="5983586"/>
            <a:ext cx="7679973" cy="384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444500" algn="l"/>
              </a:tabLst>
            </a:pPr>
            <a: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transform: translate(50%,50%); </a:t>
            </a:r>
            <a:endParaRPr lang="hu-HU" sz="2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églalap 66">
            <a:extLst>
              <a:ext uri="{FF2B5EF4-FFF2-40B4-BE49-F238E27FC236}">
                <a16:creationId xmlns:a16="http://schemas.microsoft.com/office/drawing/2014/main" id="{962D19FC-825D-4393-889B-DFFA41B59F9B}"/>
              </a:ext>
            </a:extLst>
          </p:cNvPr>
          <p:cNvSpPr/>
          <p:nvPr/>
        </p:nvSpPr>
        <p:spPr>
          <a:xfrm>
            <a:off x="4536583" y="2991176"/>
            <a:ext cx="1224838" cy="558845"/>
          </a:xfrm>
          <a:prstGeom prst="rect">
            <a:avLst/>
          </a:prstGeom>
          <a:pattFill prst="pct25">
            <a:fgClr>
              <a:srgbClr val="000000"/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851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uiExpand="1"/>
      <p:bldP spid="37" grpId="0"/>
      <p:bldP spid="38" grpId="0"/>
      <p:bldP spid="39" grpId="0"/>
      <p:bldP spid="54" grpId="0"/>
      <p:bldP spid="63" grpId="0"/>
      <p:bldP spid="65" grpId="0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144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 sz="4400"/>
              <a:t>Transzformációs</a:t>
            </a:r>
            <a:br>
              <a:rPr lang="hu-HU" sz="4400"/>
            </a:br>
            <a:r>
              <a:rPr lang="hu-HU" sz="4400"/>
              <a:t>függvények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620000"/>
            <a:ext cx="7812360" cy="514800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3200"/>
              <a:t>A </a:t>
            </a:r>
            <a:r>
              <a:rPr lang="hu-HU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hu-HU" sz="3200"/>
              <a:t>  tulajdonság 2D vagy 3D átalakítást alkalmaz egy elemre, vagyis lehetővé teszi az elemek elforgatását, méretezését, mozgatását, torzítását.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3200" u="sng"/>
              <a:t>Leggyakoribb formái az eltoláshoz</a:t>
            </a:r>
            <a:r>
              <a:rPr lang="hu-HU" sz="3200"/>
              <a:t>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u-HU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transform: translateX(x);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u-HU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transform: translateY(y);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hu-HU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transform: translate(x,y);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5103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144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/>
              <a:t>1. Vízszintes irányú</a:t>
            </a:r>
            <a:br>
              <a:rPr lang="hu-HU"/>
            </a:br>
            <a:r>
              <a:rPr lang="hu-HU"/>
              <a:t>eltolás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620000"/>
            <a:ext cx="7812360" cy="51480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transform: translateX(x);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3200"/>
              <a:t>segítségével egy blokkele-</a:t>
            </a:r>
            <a:br>
              <a:rPr lang="hu-HU" sz="3200"/>
            </a:br>
            <a:r>
              <a:rPr lang="hu-HU" sz="3200"/>
              <a:t>met </a:t>
            </a:r>
            <a:r>
              <a:rPr lang="hu-HU" sz="3200" b="1" i="1">
                <a:solidFill>
                  <a:srgbClr val="FF0000"/>
                </a:solidFill>
              </a:rPr>
              <a:t>pozitív</a:t>
            </a:r>
            <a:r>
              <a:rPr lang="hu-HU" sz="3200" b="1" i="1"/>
              <a:t> érték esetén</a:t>
            </a:r>
            <a:br>
              <a:rPr lang="hu-HU" sz="3200" b="1" i="1"/>
            </a:br>
            <a:r>
              <a:rPr lang="hu-HU" sz="3200" b="1" i="1">
                <a:solidFill>
                  <a:srgbClr val="FF0000"/>
                </a:solidFill>
              </a:rPr>
              <a:t>jobbra</a:t>
            </a:r>
            <a:r>
              <a:rPr lang="hu-HU" sz="3200" b="1" i="1"/>
              <a:t>, </a:t>
            </a:r>
            <a:r>
              <a:rPr lang="hu-HU" sz="3200" b="1" i="1">
                <a:solidFill>
                  <a:srgbClr val="FF0000"/>
                </a:solidFill>
              </a:rPr>
              <a:t>negatív</a:t>
            </a:r>
            <a:r>
              <a:rPr lang="hu-HU" sz="3200" b="1" i="1"/>
              <a:t> érték meg-</a:t>
            </a:r>
            <a:br>
              <a:rPr lang="hu-HU" sz="3200" b="1" i="1"/>
            </a:br>
            <a:r>
              <a:rPr lang="hu-HU" sz="3200" b="1" i="1"/>
              <a:t>adásával </a:t>
            </a:r>
            <a:r>
              <a:rPr lang="hu-HU" sz="3200" b="1" i="1">
                <a:solidFill>
                  <a:srgbClr val="FF0000"/>
                </a:solidFill>
              </a:rPr>
              <a:t>balra</a:t>
            </a:r>
            <a:r>
              <a:rPr lang="hu-HU" sz="3200" b="1" i="1"/>
              <a:t> tolhatunk</a:t>
            </a:r>
            <a:endParaRPr lang="hu-HU" sz="320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/>
              <a:t>alkalmazható a px értékek</a:t>
            </a:r>
            <a:br>
              <a:rPr lang="hu-HU"/>
            </a:br>
            <a:r>
              <a:rPr lang="hu-HU"/>
              <a:t>mellett a </a:t>
            </a:r>
            <a:r>
              <a:rPr lang="hu-HU" b="1">
                <a:solidFill>
                  <a:srgbClr val="FF0000"/>
                </a:solidFill>
              </a:rPr>
              <a:t>%</a:t>
            </a:r>
            <a:r>
              <a:rPr lang="hu-HU"/>
              <a:t> is, ekkor </a:t>
            </a:r>
            <a:r>
              <a:rPr lang="hu-HU" b="1" i="1">
                <a:solidFill>
                  <a:srgbClr val="FF0000"/>
                </a:solidFill>
              </a:rPr>
              <a:t>az</a:t>
            </a:r>
            <a:br>
              <a:rPr lang="hu-HU" b="1" i="1">
                <a:solidFill>
                  <a:srgbClr val="FF0000"/>
                </a:solidFill>
              </a:rPr>
            </a:br>
            <a:r>
              <a:rPr lang="hu-HU" b="1" i="1">
                <a:solidFill>
                  <a:srgbClr val="FF0000"/>
                </a:solidFill>
              </a:rPr>
              <a:t>eltolandó elem szélességi</a:t>
            </a:r>
            <a:br>
              <a:rPr lang="hu-HU" b="1" i="1">
                <a:solidFill>
                  <a:srgbClr val="FF0000"/>
                </a:solidFill>
              </a:rPr>
            </a:br>
            <a:r>
              <a:rPr lang="hu-HU" b="1" i="1">
                <a:solidFill>
                  <a:srgbClr val="FF0000"/>
                </a:solidFill>
              </a:rPr>
              <a:t>értékének arányában</a:t>
            </a:r>
            <a:br>
              <a:rPr lang="hu-HU" b="1" i="1">
                <a:solidFill>
                  <a:srgbClr val="FF0000"/>
                </a:solidFill>
              </a:rPr>
            </a:br>
            <a:r>
              <a:rPr lang="hu-HU" b="1" i="1"/>
              <a:t>történik meg az eltolás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 rotWithShape="1">
          <a:blip r:embed="rId2"/>
          <a:srcRect l="27282" t="14208" r="51452" b="17705"/>
          <a:stretch/>
        </p:blipFill>
        <p:spPr bwMode="auto">
          <a:xfrm>
            <a:off x="6492241" y="2276872"/>
            <a:ext cx="2473026" cy="44511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9687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144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/>
              <a:t>1. Vízszintes irányú</a:t>
            </a:r>
            <a:br>
              <a:rPr lang="hu-HU"/>
            </a:br>
            <a:r>
              <a:rPr lang="hu-HU"/>
              <a:t>eltolás (folytatás)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620000"/>
            <a:ext cx="7812360" cy="51480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3200" b="1"/>
              <a:t>Mikor alkalmazandó?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800"/>
              <a:t>ha </a:t>
            </a:r>
            <a:r>
              <a:rPr lang="hu-HU" sz="2800" b="1" i="1"/>
              <a:t>egy elemet a vízszintes irányban</a:t>
            </a:r>
            <a:br>
              <a:rPr lang="hu-HU" sz="2800" b="1" i="1"/>
            </a:br>
            <a:r>
              <a:rPr lang="hu-HU" sz="2800" b="1" i="1"/>
              <a:t>szeretnénk mozgatni </a:t>
            </a:r>
            <a:r>
              <a:rPr lang="hu-HU" sz="2800"/>
              <a:t>a normál (szövegfolyambeli) helyéhez képest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hu-HU" sz="2000"/>
              <a:t>a </a:t>
            </a:r>
            <a:r>
              <a:rPr lang="hu-HU" sz="2000" b="1">
                <a:solidFill>
                  <a:srgbClr val="FF0000"/>
                </a:solidFill>
              </a:rPr>
              <a:t>jobbra</a:t>
            </a:r>
            <a:r>
              <a:rPr lang="hu-HU" sz="2000"/>
              <a:t> eltoláshoz </a:t>
            </a:r>
            <a:r>
              <a:rPr lang="hu-HU" sz="2000" b="1">
                <a:solidFill>
                  <a:srgbClr val="FF0000"/>
                </a:solidFill>
              </a:rPr>
              <a:t>pozitív értéket </a:t>
            </a:r>
            <a:r>
              <a:rPr lang="hu-HU" sz="2000"/>
              <a:t>kell megadni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hu-HU" sz="2000"/>
              <a:t>a </a:t>
            </a:r>
            <a:r>
              <a:rPr lang="hu-HU" sz="2000" b="1">
                <a:solidFill>
                  <a:srgbClr val="FF0000"/>
                </a:solidFill>
              </a:rPr>
              <a:t>balra</a:t>
            </a:r>
            <a:r>
              <a:rPr lang="hu-HU" sz="2000"/>
              <a:t> történő eltoláshoz </a:t>
            </a:r>
            <a:r>
              <a:rPr lang="hu-HU" sz="2000" b="1">
                <a:solidFill>
                  <a:srgbClr val="FF0000"/>
                </a:solidFill>
              </a:rPr>
              <a:t>negatív értéket</a:t>
            </a:r>
            <a:r>
              <a:rPr lang="hu-HU" sz="2000"/>
              <a:t> kell megadni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hu-HU" sz="2800"/>
              <a:t>ha </a:t>
            </a:r>
            <a:r>
              <a:rPr lang="hu-HU" sz="2800" b="1" i="1"/>
              <a:t>korrigálni szeretnénk egy elem vízszintes pozícióját</a:t>
            </a:r>
            <a:r>
              <a:rPr lang="hu-HU" sz="2800"/>
              <a:t>, mert a position beállításával túlságosan balra vagy jobbra toltuk el és az ellentétes irányba szeretnénk az objektumot mozdítani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1110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144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/>
              <a:t>1. Vízszintes irányú</a:t>
            </a:r>
            <a:br>
              <a:rPr lang="hu-HU"/>
            </a:br>
            <a:r>
              <a:rPr lang="hu-HU"/>
              <a:t>eltolás (folytatás)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620000"/>
            <a:ext cx="7812360" cy="5148000"/>
          </a:xfrm>
        </p:spPr>
        <p:txBody>
          <a:bodyPr anchor="ctr" anchorCtr="1"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3600" b="1"/>
              <a:t>A következő két dián</a:t>
            </a:r>
            <a:br>
              <a:rPr lang="hu-HU" sz="3600" b="1"/>
            </a:br>
            <a:r>
              <a:rPr lang="hu-HU" sz="3600" b="1"/>
              <a:t>azt láthatjuk, hogy hogyan lehet</a:t>
            </a:r>
            <a:br>
              <a:rPr lang="hu-HU" sz="3600" b="1"/>
            </a:br>
            <a:r>
              <a:rPr lang="hu-HU" sz="3600" b="1">
                <a:solidFill>
                  <a:srgbClr val="FF0000"/>
                </a:solidFill>
              </a:rPr>
              <a:t>a vízszintes eltoltás</a:t>
            </a:r>
            <a:br>
              <a:rPr lang="hu-HU" sz="3600" b="1">
                <a:solidFill>
                  <a:srgbClr val="FF0000"/>
                </a:solidFill>
              </a:rPr>
            </a:br>
            <a:r>
              <a:rPr lang="hu-HU" sz="36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translateX(…) </a:t>
            </a:r>
            <a:r>
              <a:rPr lang="hu-HU" sz="3600" b="1">
                <a:solidFill>
                  <a:srgbClr val="FF0000"/>
                </a:solidFill>
              </a:rPr>
              <a:t>függvényét alkalmazva</a:t>
            </a:r>
            <a:br>
              <a:rPr lang="hu-HU" sz="3600" b="1"/>
            </a:br>
            <a:r>
              <a:rPr lang="hu-HU" sz="3600" b="1"/>
              <a:t>egy blokkon belül egy másik blokkot </a:t>
            </a:r>
            <a:r>
              <a:rPr lang="hu-HU" sz="3600" b="1">
                <a:solidFill>
                  <a:srgbClr val="FF0000"/>
                </a:solidFill>
              </a:rPr>
              <a:t>vízszintesen</a:t>
            </a:r>
            <a:br>
              <a:rPr lang="hu-HU" sz="3600" b="1">
                <a:solidFill>
                  <a:srgbClr val="FF0000"/>
                </a:solidFill>
              </a:rPr>
            </a:br>
            <a:r>
              <a:rPr lang="hu-HU" sz="3600" b="1">
                <a:solidFill>
                  <a:srgbClr val="FF0000"/>
                </a:solidFill>
              </a:rPr>
              <a:t>középre igazítani</a:t>
            </a:r>
            <a:r>
              <a:rPr lang="hu-HU" sz="3600" b="1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227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AFB889CF-9CB7-4081-AF4C-FBAD367739D4}"/>
              </a:ext>
            </a:extLst>
          </p:cNvPr>
          <p:cNvSpPr/>
          <p:nvPr/>
        </p:nvSpPr>
        <p:spPr>
          <a:xfrm>
            <a:off x="1383168" y="1761036"/>
            <a:ext cx="7654389" cy="3193043"/>
          </a:xfrm>
          <a:prstGeom prst="rect">
            <a:avLst/>
          </a:prstGeom>
          <a:solidFill>
            <a:srgbClr val="CCFF99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144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/>
              <a:t>1.1. Vízszintes irányú</a:t>
            </a:r>
            <a:br>
              <a:rPr lang="hu-HU"/>
            </a:br>
            <a:r>
              <a:rPr lang="hu-HU"/>
              <a:t>korrekció balra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2818" y="6042812"/>
            <a:ext cx="7679973" cy="39867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transform: translateX(-50%); </a:t>
            </a:r>
            <a:endParaRPr lang="hu-HU" sz="2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6</a:t>
            </a:fld>
            <a:endParaRPr lang="hu-HU" dirty="0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E9CA005-B0AB-4769-BE11-F9F8089FA840}"/>
              </a:ext>
            </a:extLst>
          </p:cNvPr>
          <p:cNvCxnSpPr/>
          <p:nvPr/>
        </p:nvCxnSpPr>
        <p:spPr>
          <a:xfrm>
            <a:off x="5173077" y="1556792"/>
            <a:ext cx="0" cy="3672408"/>
          </a:xfrm>
          <a:prstGeom prst="line">
            <a:avLst/>
          </a:prstGeom>
          <a:ln w="12700">
            <a:solidFill>
              <a:srgbClr val="0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Csoportba foglalás 33">
            <a:extLst>
              <a:ext uri="{FF2B5EF4-FFF2-40B4-BE49-F238E27FC236}">
                <a16:creationId xmlns:a16="http://schemas.microsoft.com/office/drawing/2014/main" id="{60F93F67-F3A6-42DC-8AF4-09A8DD64DB67}"/>
              </a:ext>
            </a:extLst>
          </p:cNvPr>
          <p:cNvGrpSpPr/>
          <p:nvPr/>
        </p:nvGrpSpPr>
        <p:grpSpPr>
          <a:xfrm>
            <a:off x="1383168" y="2514811"/>
            <a:ext cx="3801589" cy="399149"/>
            <a:chOff x="1383168" y="2514811"/>
            <a:chExt cx="3801589" cy="399149"/>
          </a:xfrm>
        </p:grpSpPr>
        <p:cxnSp>
          <p:nvCxnSpPr>
            <p:cNvPr id="14" name="Egyenes összekötő nyíllal 13">
              <a:extLst>
                <a:ext uri="{FF2B5EF4-FFF2-40B4-BE49-F238E27FC236}">
                  <a16:creationId xmlns:a16="http://schemas.microsoft.com/office/drawing/2014/main" id="{40184654-83D2-4A1B-91E3-53E0509D6E3E}"/>
                </a:ext>
              </a:extLst>
            </p:cNvPr>
            <p:cNvCxnSpPr/>
            <p:nvPr/>
          </p:nvCxnSpPr>
          <p:spPr>
            <a:xfrm>
              <a:off x="1383168" y="2514811"/>
              <a:ext cx="3801589" cy="0"/>
            </a:xfrm>
            <a:prstGeom prst="straightConnector1">
              <a:avLst/>
            </a:prstGeom>
            <a:ln w="28575">
              <a:solidFill>
                <a:srgbClr val="0066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7C41F433-40E5-494A-A526-E835B4D1C1AB}"/>
                </a:ext>
              </a:extLst>
            </p:cNvPr>
            <p:cNvSpPr txBox="1"/>
            <p:nvPr/>
          </p:nvSpPr>
          <p:spPr>
            <a:xfrm>
              <a:off x="2391597" y="2544628"/>
              <a:ext cx="1735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left: 50%</a:t>
              </a:r>
            </a:p>
          </p:txBody>
        </p:sp>
      </p:grp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F837C3BF-5056-438F-9E29-1576C435B5D8}"/>
              </a:ext>
            </a:extLst>
          </p:cNvPr>
          <p:cNvGrpSpPr/>
          <p:nvPr/>
        </p:nvGrpSpPr>
        <p:grpSpPr>
          <a:xfrm>
            <a:off x="1313959" y="1731125"/>
            <a:ext cx="1268863" cy="589157"/>
            <a:chOff x="1301586" y="1765985"/>
            <a:chExt cx="1268863" cy="589157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49BD01A9-A3E8-4E35-80F5-7B013E335176}"/>
                </a:ext>
              </a:extLst>
            </p:cNvPr>
            <p:cNvSpPr/>
            <p:nvPr/>
          </p:nvSpPr>
          <p:spPr>
            <a:xfrm>
              <a:off x="1345611" y="1796297"/>
              <a:ext cx="1224838" cy="55884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275D3281-8DE2-4122-8AF7-5413FFA502BC}"/>
                </a:ext>
              </a:extLst>
            </p:cNvPr>
            <p:cNvSpPr/>
            <p:nvPr/>
          </p:nvSpPr>
          <p:spPr>
            <a:xfrm>
              <a:off x="1301586" y="1765985"/>
              <a:ext cx="102070" cy="79826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965985AC-5829-4FF8-B246-3516EFF03B4C}"/>
              </a:ext>
            </a:extLst>
          </p:cNvPr>
          <p:cNvGrpSpPr/>
          <p:nvPr/>
        </p:nvGrpSpPr>
        <p:grpSpPr>
          <a:xfrm>
            <a:off x="5135107" y="1722824"/>
            <a:ext cx="1263920" cy="596231"/>
            <a:chOff x="5133723" y="1766482"/>
            <a:chExt cx="1263920" cy="596231"/>
          </a:xfrm>
        </p:grpSpPr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6E9F4E4E-4401-4420-86E9-52081FFF1F7A}"/>
                </a:ext>
              </a:extLst>
            </p:cNvPr>
            <p:cNvSpPr/>
            <p:nvPr/>
          </p:nvSpPr>
          <p:spPr>
            <a:xfrm>
              <a:off x="5172805" y="1803868"/>
              <a:ext cx="1224838" cy="55884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AA832EEF-906A-414D-BAA5-4C9D90F06FFA}"/>
                </a:ext>
              </a:extLst>
            </p:cNvPr>
            <p:cNvSpPr/>
            <p:nvPr/>
          </p:nvSpPr>
          <p:spPr>
            <a:xfrm>
              <a:off x="5133723" y="1766482"/>
              <a:ext cx="102070" cy="79826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8" name="Téglalap 17">
            <a:extLst>
              <a:ext uri="{FF2B5EF4-FFF2-40B4-BE49-F238E27FC236}">
                <a16:creationId xmlns:a16="http://schemas.microsoft.com/office/drawing/2014/main" id="{C752A65C-ADE3-41F2-BA90-A60839301B51}"/>
              </a:ext>
            </a:extLst>
          </p:cNvPr>
          <p:cNvSpPr/>
          <p:nvPr/>
        </p:nvSpPr>
        <p:spPr>
          <a:xfrm>
            <a:off x="4576482" y="2749456"/>
            <a:ext cx="1224838" cy="558845"/>
          </a:xfrm>
          <a:prstGeom prst="rect">
            <a:avLst/>
          </a:prstGeom>
          <a:solidFill>
            <a:srgbClr val="ABE9FF"/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9FA81EE7-FCC4-44E8-BA4A-391CBA4BE1EE}"/>
              </a:ext>
            </a:extLst>
          </p:cNvPr>
          <p:cNvSpPr txBox="1"/>
          <p:nvPr/>
        </p:nvSpPr>
        <p:spPr>
          <a:xfrm>
            <a:off x="6431077" y="3198236"/>
            <a:ext cx="2574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eltolt elem</a:t>
            </a:r>
            <a:b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 FELSŐ sarka került a felezőpontba,</a:t>
            </a:r>
            <a:b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tehát túlságosan</a:t>
            </a:r>
            <a:b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JOBBRA toltuk el</a:t>
            </a:r>
            <a:b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blokkot!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0F5C8A0B-C57E-4C5C-B335-A8BF8C445E0D}"/>
              </a:ext>
            </a:extLst>
          </p:cNvPr>
          <p:cNvSpPr txBox="1"/>
          <p:nvPr/>
        </p:nvSpPr>
        <p:spPr>
          <a:xfrm>
            <a:off x="1404758" y="3729184"/>
            <a:ext cx="3814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i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Megoldás</a:t>
            </a:r>
            <a:r>
              <a:rPr lang="hu-HU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hu-HU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eltolt blokk szélessége felével megegyező mértékben vissza,</a:t>
            </a:r>
            <a:br>
              <a:rPr lang="hu-HU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azaz BALRA kell tolni az elemet.</a:t>
            </a:r>
          </a:p>
        </p:txBody>
      </p: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07C301F-9426-42C6-A4A4-A9365D2284B4}"/>
              </a:ext>
            </a:extLst>
          </p:cNvPr>
          <p:cNvCxnSpPr>
            <a:cxnSpLocks/>
          </p:cNvCxnSpPr>
          <p:nvPr/>
        </p:nvCxnSpPr>
        <p:spPr>
          <a:xfrm flipH="1">
            <a:off x="5796838" y="1700808"/>
            <a:ext cx="8963" cy="17281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E8963CD8-23B7-4754-8179-4ECC6C5F1FDD}"/>
              </a:ext>
            </a:extLst>
          </p:cNvPr>
          <p:cNvCxnSpPr>
            <a:cxnSpLocks/>
          </p:cNvCxnSpPr>
          <p:nvPr/>
        </p:nvCxnSpPr>
        <p:spPr>
          <a:xfrm flipH="1">
            <a:off x="5805801" y="3140968"/>
            <a:ext cx="579955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29003BA4-2B3A-4CC7-8871-4A2790CC7ED8}"/>
              </a:ext>
            </a:extLst>
          </p:cNvPr>
          <p:cNvSpPr txBox="1"/>
          <p:nvPr/>
        </p:nvSpPr>
        <p:spPr>
          <a:xfrm>
            <a:off x="5673137" y="3275240"/>
            <a:ext cx="8452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balra</a:t>
            </a:r>
            <a:br>
              <a:rPr lang="hu-HU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4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50%-kal</a:t>
            </a:r>
          </a:p>
        </p:txBody>
      </p: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2476D973-AFC0-4B58-B75A-6362F92B8830}"/>
              </a:ext>
            </a:extLst>
          </p:cNvPr>
          <p:cNvCxnSpPr>
            <a:cxnSpLocks/>
          </p:cNvCxnSpPr>
          <p:nvPr/>
        </p:nvCxnSpPr>
        <p:spPr>
          <a:xfrm flipH="1">
            <a:off x="6390237" y="1700808"/>
            <a:ext cx="8963" cy="17281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artalom helye 2">
            <a:extLst>
              <a:ext uri="{FF2B5EF4-FFF2-40B4-BE49-F238E27FC236}">
                <a16:creationId xmlns:a16="http://schemas.microsoft.com/office/drawing/2014/main" id="{819A1CA2-C40A-4F2D-8318-FA5BA32A1112}"/>
              </a:ext>
            </a:extLst>
          </p:cNvPr>
          <p:cNvSpPr txBox="1">
            <a:spLocks/>
          </p:cNvSpPr>
          <p:nvPr/>
        </p:nvSpPr>
        <p:spPr>
          <a:xfrm>
            <a:off x="1340832" y="5116969"/>
            <a:ext cx="7679973" cy="1673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444500" algn="l"/>
              </a:tabLst>
            </a:pP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#blokk {	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position: absolute;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top: 0; left: 0;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8" name="Tartalom helye 2">
            <a:extLst>
              <a:ext uri="{FF2B5EF4-FFF2-40B4-BE49-F238E27FC236}">
                <a16:creationId xmlns:a16="http://schemas.microsoft.com/office/drawing/2014/main" id="{A52DBC7E-5A7E-44A3-8897-97F67A5E9E73}"/>
              </a:ext>
            </a:extLst>
          </p:cNvPr>
          <p:cNvSpPr txBox="1">
            <a:spLocks/>
          </p:cNvSpPr>
          <p:nvPr/>
        </p:nvSpPr>
        <p:spPr>
          <a:xfrm>
            <a:off x="4436269" y="5730676"/>
            <a:ext cx="1724709" cy="3986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444500" algn="l"/>
              </a:tabLst>
            </a:pPr>
            <a: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left: 50%; </a:t>
            </a:r>
            <a:endParaRPr lang="hu-HU" sz="2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0" name="Egyenes összekötő 29">
            <a:extLst>
              <a:ext uri="{FF2B5EF4-FFF2-40B4-BE49-F238E27FC236}">
                <a16:creationId xmlns:a16="http://schemas.microsoft.com/office/drawing/2014/main" id="{64E3428A-40D8-4B7D-9CA5-F7E777F016D1}"/>
              </a:ext>
            </a:extLst>
          </p:cNvPr>
          <p:cNvCxnSpPr>
            <a:cxnSpLocks/>
          </p:cNvCxnSpPr>
          <p:nvPr/>
        </p:nvCxnSpPr>
        <p:spPr>
          <a:xfrm>
            <a:off x="3041109" y="5919814"/>
            <a:ext cx="13032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églalap 35">
            <a:extLst>
              <a:ext uri="{FF2B5EF4-FFF2-40B4-BE49-F238E27FC236}">
                <a16:creationId xmlns:a16="http://schemas.microsoft.com/office/drawing/2014/main" id="{7536EFEB-8872-4414-A368-1932B9357A01}"/>
              </a:ext>
            </a:extLst>
          </p:cNvPr>
          <p:cNvSpPr/>
          <p:nvPr/>
        </p:nvSpPr>
        <p:spPr>
          <a:xfrm>
            <a:off x="4580963" y="1761633"/>
            <a:ext cx="1224838" cy="558845"/>
          </a:xfrm>
          <a:prstGeom prst="rect">
            <a:avLst/>
          </a:prstGeom>
          <a:pattFill prst="pct25">
            <a:fgClr>
              <a:srgbClr val="000000"/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350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/>
      <p:bldP spid="18" grpId="0" animBg="1"/>
      <p:bldP spid="24" grpId="0"/>
      <p:bldP spid="26" grpId="0"/>
      <p:bldP spid="33" grpId="0"/>
      <p:bldP spid="27" grpId="0" uiExpand="1"/>
      <p:bldP spid="28" grpId="0" uiExpand="1" build="p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AFB889CF-9CB7-4081-AF4C-FBAD367739D4}"/>
              </a:ext>
            </a:extLst>
          </p:cNvPr>
          <p:cNvSpPr/>
          <p:nvPr/>
        </p:nvSpPr>
        <p:spPr>
          <a:xfrm>
            <a:off x="1357224" y="1766482"/>
            <a:ext cx="7654389" cy="3193043"/>
          </a:xfrm>
          <a:prstGeom prst="rect">
            <a:avLst/>
          </a:prstGeom>
          <a:solidFill>
            <a:srgbClr val="CCFF99"/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144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/>
              <a:t>1.2. Vízszintes irányú</a:t>
            </a:r>
            <a:br>
              <a:rPr lang="hu-HU"/>
            </a:br>
            <a:r>
              <a:rPr lang="hu-HU"/>
              <a:t>korrekció jobbra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39" y="5094632"/>
            <a:ext cx="7679973" cy="167336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#blokk {	</a:t>
            </a:r>
            <a:b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position: absolute;</a:t>
            </a:r>
          </a:p>
          <a:p>
            <a:pPr marL="0" indent="0">
              <a:spcBef>
                <a:spcPts val="0"/>
              </a:spcBef>
              <a:buNone/>
              <a:tabLst>
                <a:tab pos="444500" algn="l"/>
              </a:tabLst>
            </a:pP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top: 0; right: 0;</a:t>
            </a:r>
            <a:b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b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7</a:t>
            </a:fld>
            <a:endParaRPr lang="hu-HU" dirty="0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C752A65C-ADE3-41F2-BA90-A60839301B51}"/>
              </a:ext>
            </a:extLst>
          </p:cNvPr>
          <p:cNvSpPr/>
          <p:nvPr/>
        </p:nvSpPr>
        <p:spPr>
          <a:xfrm>
            <a:off x="4572000" y="2710341"/>
            <a:ext cx="1224838" cy="558845"/>
          </a:xfrm>
          <a:prstGeom prst="rect">
            <a:avLst/>
          </a:prstGeom>
          <a:solidFill>
            <a:srgbClr val="ABE9FF"/>
          </a:solidFill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7E9CA005-B0AB-4769-BE11-F9F8089FA840}"/>
              </a:ext>
            </a:extLst>
          </p:cNvPr>
          <p:cNvCxnSpPr/>
          <p:nvPr/>
        </p:nvCxnSpPr>
        <p:spPr>
          <a:xfrm>
            <a:off x="5173077" y="1556792"/>
            <a:ext cx="0" cy="3672408"/>
          </a:xfrm>
          <a:prstGeom prst="line">
            <a:avLst/>
          </a:prstGeom>
          <a:ln w="12700">
            <a:solidFill>
              <a:srgbClr val="0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DFBEDAE5-5C92-4050-A975-4B2ACE206ACB}"/>
              </a:ext>
            </a:extLst>
          </p:cNvPr>
          <p:cNvGrpSpPr/>
          <p:nvPr/>
        </p:nvGrpSpPr>
        <p:grpSpPr>
          <a:xfrm>
            <a:off x="5184418" y="2544628"/>
            <a:ext cx="3801589" cy="403357"/>
            <a:chOff x="5184418" y="2544628"/>
            <a:chExt cx="3801589" cy="403357"/>
          </a:xfrm>
        </p:grpSpPr>
        <p:cxnSp>
          <p:nvCxnSpPr>
            <p:cNvPr id="14" name="Egyenes összekötő nyíllal 13">
              <a:extLst>
                <a:ext uri="{FF2B5EF4-FFF2-40B4-BE49-F238E27FC236}">
                  <a16:creationId xmlns:a16="http://schemas.microsoft.com/office/drawing/2014/main" id="{40184654-83D2-4A1B-91E3-53E0509D6E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4418" y="2544628"/>
              <a:ext cx="3801589" cy="0"/>
            </a:xfrm>
            <a:prstGeom prst="straightConnector1">
              <a:avLst/>
            </a:prstGeom>
            <a:ln w="28575">
              <a:solidFill>
                <a:srgbClr val="0066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zövegdoboz 14">
              <a:extLst>
                <a:ext uri="{FF2B5EF4-FFF2-40B4-BE49-F238E27FC236}">
                  <a16:creationId xmlns:a16="http://schemas.microsoft.com/office/drawing/2014/main" id="{7C41F433-40E5-494A-A526-E835B4D1C1AB}"/>
                </a:ext>
              </a:extLst>
            </p:cNvPr>
            <p:cNvSpPr txBox="1"/>
            <p:nvPr/>
          </p:nvSpPr>
          <p:spPr>
            <a:xfrm>
              <a:off x="6518829" y="2578653"/>
              <a:ext cx="1735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b="1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right: 50%</a:t>
              </a:r>
            </a:p>
          </p:txBody>
        </p:sp>
      </p:grp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F837C3BF-5056-438F-9E29-1576C435B5D8}"/>
              </a:ext>
            </a:extLst>
          </p:cNvPr>
          <p:cNvGrpSpPr/>
          <p:nvPr/>
        </p:nvGrpSpPr>
        <p:grpSpPr>
          <a:xfrm>
            <a:off x="7786126" y="1727218"/>
            <a:ext cx="1279893" cy="598758"/>
            <a:chOff x="1345611" y="1756384"/>
            <a:chExt cx="1279893" cy="598758"/>
          </a:xfrm>
        </p:grpSpPr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49BD01A9-A3E8-4E35-80F5-7B013E335176}"/>
                </a:ext>
              </a:extLst>
            </p:cNvPr>
            <p:cNvSpPr/>
            <p:nvPr/>
          </p:nvSpPr>
          <p:spPr>
            <a:xfrm>
              <a:off x="1345611" y="1796297"/>
              <a:ext cx="1224838" cy="55884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275D3281-8DE2-4122-8AF7-5413FFA502BC}"/>
                </a:ext>
              </a:extLst>
            </p:cNvPr>
            <p:cNvSpPr/>
            <p:nvPr/>
          </p:nvSpPr>
          <p:spPr>
            <a:xfrm>
              <a:off x="2523434" y="1756384"/>
              <a:ext cx="102070" cy="79826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3" name="Csoportba foglalás 22">
            <a:extLst>
              <a:ext uri="{FF2B5EF4-FFF2-40B4-BE49-F238E27FC236}">
                <a16:creationId xmlns:a16="http://schemas.microsoft.com/office/drawing/2014/main" id="{965985AC-5829-4FF8-B246-3516EFF03B4C}"/>
              </a:ext>
            </a:extLst>
          </p:cNvPr>
          <p:cNvGrpSpPr/>
          <p:nvPr/>
        </p:nvGrpSpPr>
        <p:grpSpPr>
          <a:xfrm>
            <a:off x="3942875" y="1736501"/>
            <a:ext cx="1281018" cy="592869"/>
            <a:chOff x="5172805" y="1769844"/>
            <a:chExt cx="1281018" cy="592869"/>
          </a:xfrm>
        </p:grpSpPr>
        <p:sp>
          <p:nvSpPr>
            <p:cNvPr id="12" name="Téglalap 11">
              <a:extLst>
                <a:ext uri="{FF2B5EF4-FFF2-40B4-BE49-F238E27FC236}">
                  <a16:creationId xmlns:a16="http://schemas.microsoft.com/office/drawing/2014/main" id="{6E9F4E4E-4401-4420-86E9-52081FFF1F7A}"/>
                </a:ext>
              </a:extLst>
            </p:cNvPr>
            <p:cNvSpPr/>
            <p:nvPr/>
          </p:nvSpPr>
          <p:spPr>
            <a:xfrm>
              <a:off x="5172805" y="1803868"/>
              <a:ext cx="1224838" cy="558845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Ellipszis 16">
              <a:extLst>
                <a:ext uri="{FF2B5EF4-FFF2-40B4-BE49-F238E27FC236}">
                  <a16:creationId xmlns:a16="http://schemas.microsoft.com/office/drawing/2014/main" id="{AA832EEF-906A-414D-BAA5-4C9D90F06FFA}"/>
                </a:ext>
              </a:extLst>
            </p:cNvPr>
            <p:cNvSpPr/>
            <p:nvPr/>
          </p:nvSpPr>
          <p:spPr>
            <a:xfrm>
              <a:off x="6351753" y="1769844"/>
              <a:ext cx="102070" cy="79826"/>
            </a:xfrm>
            <a:prstGeom prst="ellipse">
              <a:avLst/>
            </a:prstGeom>
            <a:solidFill>
              <a:srgbClr val="0066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9FA81EE7-FCC4-44E8-BA4A-391CBA4BE1EE}"/>
              </a:ext>
            </a:extLst>
          </p:cNvPr>
          <p:cNvSpPr txBox="1"/>
          <p:nvPr/>
        </p:nvSpPr>
        <p:spPr>
          <a:xfrm>
            <a:off x="6364072" y="3169172"/>
            <a:ext cx="2599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eltolt elem</a:t>
            </a:r>
            <a:b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JOBB FELSŐ sarka</a:t>
            </a:r>
            <a:b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került a felezőpontba,</a:t>
            </a:r>
            <a:b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tehát túlságosan</a:t>
            </a:r>
            <a:b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BALRA toltuk el</a:t>
            </a:r>
            <a:b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CC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blokkot!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0F5C8A0B-C57E-4C5C-B335-A8BF8C445E0D}"/>
              </a:ext>
            </a:extLst>
          </p:cNvPr>
          <p:cNvSpPr txBox="1"/>
          <p:nvPr/>
        </p:nvSpPr>
        <p:spPr>
          <a:xfrm>
            <a:off x="1365415" y="3723169"/>
            <a:ext cx="38584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i="1" u="sng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Megoldás</a:t>
            </a:r>
            <a:r>
              <a:rPr lang="hu-HU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hu-HU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b="1" i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 eltolt blokk szélessége felével megegyező mértékben vissza, azaz JOBBRA kell tolni az elemet.</a:t>
            </a:r>
          </a:p>
        </p:txBody>
      </p:sp>
      <p:cxnSp>
        <p:nvCxnSpPr>
          <p:cNvPr id="29" name="Egyenes összekötő 28">
            <a:extLst>
              <a:ext uri="{FF2B5EF4-FFF2-40B4-BE49-F238E27FC236}">
                <a16:creationId xmlns:a16="http://schemas.microsoft.com/office/drawing/2014/main" id="{F07C301F-9426-42C6-A4A4-A9365D2284B4}"/>
              </a:ext>
            </a:extLst>
          </p:cNvPr>
          <p:cNvCxnSpPr>
            <a:cxnSpLocks/>
          </p:cNvCxnSpPr>
          <p:nvPr/>
        </p:nvCxnSpPr>
        <p:spPr>
          <a:xfrm>
            <a:off x="3942875" y="1696163"/>
            <a:ext cx="12425" cy="164271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E8963CD8-23B7-4754-8179-4ECC6C5F1FDD}"/>
              </a:ext>
            </a:extLst>
          </p:cNvPr>
          <p:cNvCxnSpPr>
            <a:cxnSpLocks/>
          </p:cNvCxnSpPr>
          <p:nvPr/>
        </p:nvCxnSpPr>
        <p:spPr>
          <a:xfrm>
            <a:off x="3955300" y="3015523"/>
            <a:ext cx="612000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29003BA4-2B3A-4CC7-8871-4A2790CC7ED8}"/>
              </a:ext>
            </a:extLst>
          </p:cNvPr>
          <p:cNvSpPr txBox="1"/>
          <p:nvPr/>
        </p:nvSpPr>
        <p:spPr>
          <a:xfrm>
            <a:off x="3907391" y="3312397"/>
            <a:ext cx="1002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jobbra</a:t>
            </a:r>
            <a:br>
              <a:rPr lang="hu-HU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hu-HU" sz="16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50%-kal</a:t>
            </a:r>
          </a:p>
        </p:txBody>
      </p: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85AF2C9B-E569-4F07-8293-C70B995A7B76}"/>
              </a:ext>
            </a:extLst>
          </p:cNvPr>
          <p:cNvCxnSpPr>
            <a:cxnSpLocks/>
          </p:cNvCxnSpPr>
          <p:nvPr/>
        </p:nvCxnSpPr>
        <p:spPr>
          <a:xfrm flipH="1">
            <a:off x="4572629" y="1700258"/>
            <a:ext cx="12006" cy="163452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artalom helye 2">
            <a:extLst>
              <a:ext uri="{FF2B5EF4-FFF2-40B4-BE49-F238E27FC236}">
                <a16:creationId xmlns:a16="http://schemas.microsoft.com/office/drawing/2014/main" id="{51F704A4-99A6-43A2-8D91-100ED4ED0976}"/>
              </a:ext>
            </a:extLst>
          </p:cNvPr>
          <p:cNvSpPr txBox="1">
            <a:spLocks/>
          </p:cNvSpPr>
          <p:nvPr/>
        </p:nvSpPr>
        <p:spPr>
          <a:xfrm>
            <a:off x="1332871" y="6018092"/>
            <a:ext cx="7679973" cy="384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444500" algn="l"/>
              </a:tabLst>
            </a:pPr>
            <a: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transform: translateX(50%); </a:t>
            </a:r>
            <a:endParaRPr lang="hu-HU" sz="2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F831AE57-1191-44E3-8441-03F398B8C3CC}"/>
              </a:ext>
            </a:extLst>
          </p:cNvPr>
          <p:cNvCxnSpPr/>
          <p:nvPr/>
        </p:nvCxnSpPr>
        <p:spPr>
          <a:xfrm>
            <a:off x="3026731" y="5922690"/>
            <a:ext cx="14209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artalom helye 2">
            <a:extLst>
              <a:ext uri="{FF2B5EF4-FFF2-40B4-BE49-F238E27FC236}">
                <a16:creationId xmlns:a16="http://schemas.microsoft.com/office/drawing/2014/main" id="{9372B872-2C69-4308-B50F-E20B366349E0}"/>
              </a:ext>
            </a:extLst>
          </p:cNvPr>
          <p:cNvSpPr txBox="1">
            <a:spLocks/>
          </p:cNvSpPr>
          <p:nvPr/>
        </p:nvSpPr>
        <p:spPr>
          <a:xfrm>
            <a:off x="4584634" y="5702747"/>
            <a:ext cx="1859574" cy="384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3000" kern="1200">
                <a:solidFill>
                  <a:srgbClr val="0066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  <a:tabLst>
                <a:tab pos="444500" algn="l"/>
              </a:tabLst>
            </a:pPr>
            <a:r>
              <a:rPr lang="hu-HU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right: 50%; </a:t>
            </a:r>
            <a:endParaRPr lang="hu-HU" sz="2000" b="1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5A4181AC-4C7E-4ADC-972E-5B0D5D1F89F3}"/>
              </a:ext>
            </a:extLst>
          </p:cNvPr>
          <p:cNvSpPr/>
          <p:nvPr/>
        </p:nvSpPr>
        <p:spPr>
          <a:xfrm>
            <a:off x="4580601" y="1768565"/>
            <a:ext cx="1224838" cy="558845"/>
          </a:xfrm>
          <a:prstGeom prst="rect">
            <a:avLst/>
          </a:prstGeom>
          <a:pattFill prst="pct25">
            <a:fgClr>
              <a:srgbClr val="000000"/>
            </a:fgClr>
            <a:bgClr>
              <a:schemeClr val="bg1"/>
            </a:bgClr>
          </a:patt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107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18" grpId="0" animBg="1"/>
      <p:bldP spid="24" grpId="0"/>
      <p:bldP spid="26" grpId="0"/>
      <p:bldP spid="33" grpId="0"/>
      <p:bldP spid="28" grpId="0"/>
      <p:bldP spid="36" grpId="0"/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144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/>
              <a:t>2. Függőleges irányú</a:t>
            </a:r>
            <a:br>
              <a:rPr lang="hu-HU"/>
            </a:br>
            <a:r>
              <a:rPr lang="hu-HU"/>
              <a:t>eltolás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620000"/>
            <a:ext cx="7812360" cy="5148000"/>
          </a:xfrm>
        </p:spPr>
        <p:txBody>
          <a:bodyPr>
            <a:normAutofit/>
          </a:bodyPr>
          <a:lstStyle/>
          <a:p>
            <a:pPr marL="143668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32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transform: translateY(y);</a:t>
            </a:r>
          </a:p>
          <a:p>
            <a:pPr marL="169862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3200"/>
              <a:t>segítségével egy blokkelemet </a:t>
            </a:r>
            <a:r>
              <a:rPr lang="hu-HU" sz="3200" b="1" i="1">
                <a:solidFill>
                  <a:srgbClr val="FF0000"/>
                </a:solidFill>
              </a:rPr>
              <a:t>pozitív</a:t>
            </a:r>
            <a:r>
              <a:rPr lang="hu-HU" sz="3200" b="1" i="1"/>
              <a:t> érték esetén </a:t>
            </a:r>
            <a:r>
              <a:rPr lang="hu-HU" sz="3200" b="1" i="1">
                <a:solidFill>
                  <a:srgbClr val="FF0000"/>
                </a:solidFill>
              </a:rPr>
              <a:t>lefelé</a:t>
            </a:r>
            <a:r>
              <a:rPr lang="hu-HU" sz="3200" b="1" i="1"/>
              <a:t>,</a:t>
            </a:r>
            <a:br>
              <a:rPr lang="hu-HU" sz="3200" b="1" i="1"/>
            </a:br>
            <a:r>
              <a:rPr lang="hu-HU" sz="3200" b="1" i="1">
                <a:solidFill>
                  <a:srgbClr val="FF0000"/>
                </a:solidFill>
              </a:rPr>
              <a:t>negatív</a:t>
            </a:r>
            <a:r>
              <a:rPr lang="hu-HU" sz="3200" b="1" i="1"/>
              <a:t> érték megadásával </a:t>
            </a:r>
            <a:r>
              <a:rPr lang="hu-HU" sz="3200" b="1" i="1">
                <a:solidFill>
                  <a:srgbClr val="FF0000"/>
                </a:solidFill>
              </a:rPr>
              <a:t>felfelé</a:t>
            </a:r>
            <a:r>
              <a:rPr lang="hu-HU" sz="3200" b="1" i="1"/>
              <a:t> tolhatunk</a:t>
            </a:r>
            <a:endParaRPr lang="hu-HU" sz="3200"/>
          </a:p>
          <a:p>
            <a:pPr marL="169862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/>
              <a:t>alkalmazható a px értékek</a:t>
            </a:r>
            <a:br>
              <a:rPr lang="hu-HU"/>
            </a:br>
            <a:r>
              <a:rPr lang="hu-HU"/>
              <a:t>mellett a </a:t>
            </a:r>
            <a:r>
              <a:rPr lang="hu-HU" b="1">
                <a:solidFill>
                  <a:srgbClr val="FF0000"/>
                </a:solidFill>
              </a:rPr>
              <a:t>%</a:t>
            </a:r>
            <a:r>
              <a:rPr lang="hu-HU"/>
              <a:t> is, ekkor </a:t>
            </a:r>
            <a:r>
              <a:rPr lang="hu-HU" b="1" i="1">
                <a:solidFill>
                  <a:srgbClr val="FF0000"/>
                </a:solidFill>
              </a:rPr>
              <a:t>az eltolandó</a:t>
            </a:r>
            <a:br>
              <a:rPr lang="hu-HU" b="1" i="1">
                <a:solidFill>
                  <a:srgbClr val="FF0000"/>
                </a:solidFill>
              </a:rPr>
            </a:br>
            <a:r>
              <a:rPr lang="hu-HU" b="1" i="1">
                <a:solidFill>
                  <a:srgbClr val="FF0000"/>
                </a:solidFill>
              </a:rPr>
              <a:t>elem magassági értékének arányában </a:t>
            </a:r>
            <a:r>
              <a:rPr lang="hu-HU" b="1" i="1"/>
              <a:t>történik meg az eltolás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8</a:t>
            </a:fld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 rotWithShape="1">
          <a:blip r:embed="rId2"/>
          <a:srcRect l="26867" t="11440" r="59958" b="4605"/>
          <a:stretch/>
        </p:blipFill>
        <p:spPr bwMode="auto">
          <a:xfrm>
            <a:off x="1331640" y="1628799"/>
            <a:ext cx="1440160" cy="51604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6076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32000" y="144000"/>
            <a:ext cx="7668000" cy="1368000"/>
          </a:xfrm>
        </p:spPr>
        <p:txBody>
          <a:bodyPr>
            <a:noAutofit/>
          </a:bodyPr>
          <a:lstStyle/>
          <a:p>
            <a:pPr algn="ctr"/>
            <a:r>
              <a:rPr lang="hu-HU"/>
              <a:t>2. Függőleges irányú</a:t>
            </a:r>
            <a:br>
              <a:rPr lang="hu-HU"/>
            </a:br>
            <a:r>
              <a:rPr lang="hu-HU"/>
              <a:t>eltolás (folytatás)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31640" y="1620000"/>
            <a:ext cx="7812360" cy="5148000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hu-HU" sz="3200" b="1"/>
              <a:t>Mikor alkalmazandó?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hu-HU" sz="2800"/>
              <a:t>ha </a:t>
            </a:r>
            <a:r>
              <a:rPr lang="hu-HU" sz="2800" b="1" i="1"/>
              <a:t>egy elemet a függőleges irányban</a:t>
            </a:r>
            <a:br>
              <a:rPr lang="hu-HU" sz="2800" b="1" i="1"/>
            </a:br>
            <a:r>
              <a:rPr lang="hu-HU" sz="2800" b="1" i="1"/>
              <a:t>szeretnénk mozgatni </a:t>
            </a:r>
            <a:r>
              <a:rPr lang="hu-HU" sz="2800"/>
              <a:t>a normál (szövegfolyambeli) helyéhez képest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hu-HU" sz="2000"/>
              <a:t>a </a:t>
            </a:r>
            <a:r>
              <a:rPr lang="hu-HU" sz="2000" b="1">
                <a:solidFill>
                  <a:srgbClr val="FF0000"/>
                </a:solidFill>
              </a:rPr>
              <a:t>lefelé</a:t>
            </a:r>
            <a:r>
              <a:rPr lang="hu-HU" sz="2000"/>
              <a:t> eltoláshoz </a:t>
            </a:r>
            <a:r>
              <a:rPr lang="hu-HU" sz="2000" b="1">
                <a:solidFill>
                  <a:srgbClr val="FF0000"/>
                </a:solidFill>
              </a:rPr>
              <a:t>pozitív értéket </a:t>
            </a:r>
            <a:r>
              <a:rPr lang="hu-HU" sz="2000"/>
              <a:t>kell megadni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hu-HU" sz="2000"/>
              <a:t>a </a:t>
            </a:r>
            <a:r>
              <a:rPr lang="hu-HU" sz="2000" b="1">
                <a:solidFill>
                  <a:srgbClr val="FF0000"/>
                </a:solidFill>
              </a:rPr>
              <a:t>felfelé</a:t>
            </a:r>
            <a:r>
              <a:rPr lang="hu-HU" sz="2000"/>
              <a:t> történő eltoláshoz </a:t>
            </a:r>
            <a:r>
              <a:rPr lang="hu-HU" sz="2000" b="1">
                <a:solidFill>
                  <a:srgbClr val="FF0000"/>
                </a:solidFill>
              </a:rPr>
              <a:t>negatív értéket</a:t>
            </a:r>
            <a:r>
              <a:rPr lang="hu-HU" sz="2000"/>
              <a:t> kell megadni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hu-HU" sz="2800"/>
              <a:t>ha </a:t>
            </a:r>
            <a:r>
              <a:rPr lang="hu-HU" sz="2800" b="1" i="1"/>
              <a:t>korrigálni szeretnénk egy elem függőleges pozícióját</a:t>
            </a:r>
            <a:r>
              <a:rPr lang="hu-HU" sz="2800"/>
              <a:t>, mert a position beállításával túlságosan lefelé vagy felfelé toltuk el és az ellentétes irányba szeretnénk az objektumot mozdítani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61DD4-7DED-4AA4-9E5A-5F7D420479A6}" type="slidenum">
              <a:rPr lang="hu-HU" smtClean="0"/>
              <a:pPr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839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</TotalTime>
  <Words>1360</Words>
  <Application>Microsoft Office PowerPoint</Application>
  <PresentationFormat>Diavetítés a képernyőre (4:3 oldalarány)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Office-téma</vt:lpstr>
      <vt:lpstr>Weboldalak formázása CSS-ben</vt:lpstr>
      <vt:lpstr>Transzformációs függvények</vt:lpstr>
      <vt:lpstr>1. Vízszintes irányú eltolás</vt:lpstr>
      <vt:lpstr>1. Vízszintes irányú eltolás (folytatás)</vt:lpstr>
      <vt:lpstr>1. Vízszintes irányú eltolás (folytatás)</vt:lpstr>
      <vt:lpstr>1.1. Vízszintes irányú korrekció balra</vt:lpstr>
      <vt:lpstr>1.2. Vízszintes irányú korrekció jobbra</vt:lpstr>
      <vt:lpstr>2. Függőleges irányú eltolás</vt:lpstr>
      <vt:lpstr>2. Függőleges irányú eltolás (folytatás)</vt:lpstr>
      <vt:lpstr>2. Függőleges irányú eltolás (folytatás)</vt:lpstr>
      <vt:lpstr>2.1. Függőleges irányú korrekció felfelé</vt:lpstr>
      <vt:lpstr>2.2. Függőleges irányú korrekció lefelé</vt:lpstr>
      <vt:lpstr>3. Kétirányú (X és Y tengely menti) eltolás</vt:lpstr>
      <vt:lpstr>3. Kétirányú eltolás (folytatás)</vt:lpstr>
      <vt:lpstr>3.1. Kétirányú eltolás - fentről balról túltolt elem</vt:lpstr>
      <vt:lpstr>3.2. Kétirányú eltolás - fentről jobbról túltolt elem</vt:lpstr>
      <vt:lpstr>3.3. Kétirányú eltolás - alulról balról túltolt elem</vt:lpstr>
      <vt:lpstr>3.4. Kétirányú eltolás - alulról jobbról túltolt elem</vt:lpstr>
    </vt:vector>
  </TitlesOfParts>
  <Company>SzKKVSzI Kőrösy József Tagintézmény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MEdit</dc:creator>
  <cp:lastModifiedBy>Molnar Edit</cp:lastModifiedBy>
  <cp:revision>688</cp:revision>
  <dcterms:created xsi:type="dcterms:W3CDTF">2014-03-24T18:19:12Z</dcterms:created>
  <dcterms:modified xsi:type="dcterms:W3CDTF">2022-12-10T06:12:52Z</dcterms:modified>
</cp:coreProperties>
</file>