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78" r:id="rId3"/>
    <p:sldId id="498" r:id="rId4"/>
    <p:sldId id="422" r:id="rId5"/>
    <p:sldId id="504" r:id="rId6"/>
    <p:sldId id="499" r:id="rId7"/>
    <p:sldId id="500" r:id="rId8"/>
    <p:sldId id="506" r:id="rId9"/>
    <p:sldId id="501" r:id="rId10"/>
    <p:sldId id="503" r:id="rId11"/>
    <p:sldId id="505" r:id="rId12"/>
    <p:sldId id="507" r:id="rId13"/>
    <p:sldId id="508" r:id="rId14"/>
    <p:sldId id="510" r:id="rId15"/>
    <p:sldId id="509" r:id="rId16"/>
    <p:sldId id="511" r:id="rId17"/>
    <p:sldId id="514" r:id="rId18"/>
    <p:sldId id="518" r:id="rId19"/>
    <p:sldId id="520" r:id="rId20"/>
    <p:sldId id="521" r:id="rId21"/>
    <p:sldId id="516" r:id="rId22"/>
    <p:sldId id="519" r:id="rId23"/>
    <p:sldId id="522" r:id="rId24"/>
    <p:sldId id="523" r:id="rId25"/>
    <p:sldId id="524" r:id="rId26"/>
    <p:sldId id="525" r:id="rId27"/>
    <p:sldId id="512" r:id="rId28"/>
    <p:sldId id="526" r:id="rId29"/>
    <p:sldId id="527" r:id="rId30"/>
  </p:sldIdLst>
  <p:sldSz cx="9144000" cy="6858000" type="screen4x3"/>
  <p:notesSz cx="6797675" cy="9926638"/>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9E00"/>
    <a:srgbClr val="CCFF99"/>
    <a:srgbClr val="00CC00"/>
    <a:srgbClr val="66FF33"/>
    <a:srgbClr val="003366"/>
    <a:srgbClr val="008000"/>
    <a:srgbClr val="00D600"/>
    <a:srgbClr val="00B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3" autoAdjust="0"/>
    <p:restoredTop sz="94662" autoAdjust="0"/>
  </p:normalViewPr>
  <p:slideViewPr>
    <p:cSldViewPr>
      <p:cViewPr varScale="1">
        <p:scale>
          <a:sx n="75" d="100"/>
          <a:sy n="75" d="100"/>
        </p:scale>
        <p:origin x="-972" y="-96"/>
      </p:cViewPr>
      <p:guideLst>
        <p:guide orient="horz" pos="2160"/>
        <p:guide pos="2880"/>
      </p:guideLst>
    </p:cSldViewPr>
  </p:slideViewPr>
  <p:outlineViewPr>
    <p:cViewPr>
      <p:scale>
        <a:sx n="33" d="100"/>
        <a:sy n="33" d="100"/>
      </p:scale>
      <p:origin x="0" y="840"/>
    </p:cViewPr>
  </p:outlineViewPr>
  <p:notesTextViewPr>
    <p:cViewPr>
      <p:scale>
        <a:sx n="1" d="1"/>
        <a:sy n="1" d="1"/>
      </p:scale>
      <p:origin x="0" y="0"/>
    </p:cViewPr>
  </p:notesTextViewPr>
  <p:sorterViewPr>
    <p:cViewPr>
      <p:scale>
        <a:sx n="100" d="100"/>
        <a:sy n="100" d="100"/>
      </p:scale>
      <p:origin x="0" y="4212"/>
    </p:cViewPr>
  </p:sorterViewPr>
  <p:notesViewPr>
    <p:cSldViewPr>
      <p:cViewPr varScale="1">
        <p:scale>
          <a:sx n="52" d="100"/>
          <a:sy n="52" d="100"/>
        </p:scale>
        <p:origin x="-2862"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BFEE008-4F3F-4151-B303-41CFC8CA03D2}" type="datetimeFigureOut">
              <a:rPr lang="hu-HU" smtClean="0"/>
              <a:t>2020.02.16.</a:t>
            </a:fld>
            <a:endParaRPr lang="hu-HU"/>
          </a:p>
        </p:txBody>
      </p:sp>
      <p:sp>
        <p:nvSpPr>
          <p:cNvPr id="4" name="Élőláb hely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04D2445-FDD3-458A-B861-7313E26B928B}" type="slidenum">
              <a:rPr lang="hu-HU" smtClean="0"/>
              <a:t>‹#›</a:t>
            </a:fld>
            <a:endParaRPr lang="hu-HU"/>
          </a:p>
        </p:txBody>
      </p:sp>
    </p:spTree>
    <p:extLst>
      <p:ext uri="{BB962C8B-B14F-4D97-AF65-F5344CB8AC3E}">
        <p14:creationId xmlns:p14="http://schemas.microsoft.com/office/powerpoint/2010/main" val="53256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F1533B9-EED5-4135-A30C-6824B5EEF70E}" type="datetimeFigureOut">
              <a:rPr lang="hu-HU" smtClean="0"/>
              <a:pPr/>
              <a:t>2020.02.16.</a:t>
            </a:fld>
            <a:endParaRPr lang="hu-HU"/>
          </a:p>
        </p:txBody>
      </p:sp>
      <p:sp>
        <p:nvSpPr>
          <p:cNvPr id="4" name="Diakép helye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6FABE01-66DD-44AA-9274-FAD5F5ED2E9A}" type="slidenum">
              <a:rPr lang="hu-HU" smtClean="0"/>
              <a:pPr/>
              <a:t>‹#›</a:t>
            </a:fld>
            <a:endParaRPr lang="hu-HU"/>
          </a:p>
        </p:txBody>
      </p:sp>
    </p:spTree>
    <p:extLst>
      <p:ext uri="{BB962C8B-B14F-4D97-AF65-F5344CB8AC3E}">
        <p14:creationId xmlns:p14="http://schemas.microsoft.com/office/powerpoint/2010/main" val="346516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404000" y="179999"/>
            <a:ext cx="7560000" cy="2160000"/>
          </a:xfrm>
          <a:solidFill>
            <a:srgbClr val="006600"/>
          </a:solidFill>
        </p:spPr>
        <p:txBody>
          <a:bodyPr>
            <a:normAutofit/>
          </a:bodyPr>
          <a:lstStyle>
            <a:lvl1pPr algn="ctr">
              <a:defRPr sz="6000" baseline="0"/>
            </a:lvl1pPr>
          </a:lstStyle>
          <a:p>
            <a:endParaRPr lang="hu-HU" dirty="0"/>
          </a:p>
        </p:txBody>
      </p:sp>
      <p:sp>
        <p:nvSpPr>
          <p:cNvPr id="3" name="Alcím 2"/>
          <p:cNvSpPr>
            <a:spLocks noGrp="1"/>
          </p:cNvSpPr>
          <p:nvPr>
            <p:ph type="subTitle" idx="1"/>
          </p:nvPr>
        </p:nvSpPr>
        <p:spPr>
          <a:xfrm>
            <a:off x="1404000" y="2880000"/>
            <a:ext cx="7560000" cy="3600000"/>
          </a:xfrm>
        </p:spPr>
        <p:txBody>
          <a:bodyPr anchor="ctr" anchorCtr="1">
            <a:normAutofit/>
          </a:bodyPr>
          <a:lstStyle>
            <a:lvl1pPr marL="0" indent="0" algn="ctr">
              <a:buNone/>
              <a:defRPr sz="5000" b="1" i="1" baseline="0">
                <a:solidFill>
                  <a:srgbClr val="0066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hu-HU" dirty="0"/>
          </a:p>
        </p:txBody>
      </p:sp>
    </p:spTree>
    <p:extLst>
      <p:ext uri="{BB962C8B-B14F-4D97-AF65-F5344CB8AC3E}">
        <p14:creationId xmlns:p14="http://schemas.microsoft.com/office/powerpoint/2010/main" val="2029750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3857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98516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3000"/>
          </a:xfrm>
        </p:spPr>
        <p:txBody>
          <a:bodyPr>
            <a:normAutofit/>
          </a:bodyPr>
          <a:lstStyle>
            <a:lvl1pPr>
              <a:tabLst>
                <a:tab pos="7440613" algn="r"/>
              </a:tabLst>
              <a:defRPr sz="4000"/>
            </a:lvl1pPr>
          </a:lstStyle>
          <a:p>
            <a:r>
              <a:rPr lang="hu-HU" dirty="0" smtClean="0"/>
              <a:t>Mintacím szerkesztése</a:t>
            </a:r>
            <a:endParaRPr lang="hu-HU" dirty="0"/>
          </a:p>
        </p:txBody>
      </p:sp>
      <p:sp>
        <p:nvSpPr>
          <p:cNvPr id="3" name="Tartalom helye 2"/>
          <p:cNvSpPr>
            <a:spLocks noGrp="1"/>
          </p:cNvSpPr>
          <p:nvPr>
            <p:ph idx="1"/>
          </p:nvPr>
        </p:nvSpPr>
        <p:spPr>
          <a:xfrm>
            <a:off x="1331640" y="1428736"/>
            <a:ext cx="7632848" cy="5240624"/>
          </a:xfrm>
        </p:spPr>
        <p:txBody>
          <a:bodyPr>
            <a:normAutofit/>
          </a:bodyPr>
          <a:lstStyle>
            <a:lvl1pPr>
              <a:defRPr sz="3000"/>
            </a:lvl1pPr>
            <a:lvl2pPr>
              <a:defRPr sz="3000"/>
            </a:lvl2pPr>
            <a:lvl3pPr>
              <a:defRPr sz="3000"/>
            </a:lvl3pPr>
            <a:lvl4pPr>
              <a:defRPr sz="3000"/>
            </a:lvl4pPr>
            <a:lvl5pPr>
              <a:defRPr sz="3000"/>
            </a:lvl5p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sp>
        <p:nvSpPr>
          <p:cNvPr id="6"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16699574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793869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8"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20618569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a:xfrm>
            <a:off x="1331640" y="6381328"/>
            <a:ext cx="2133600" cy="365125"/>
          </a:xfrm>
          <a:prstGeom prst="rect">
            <a:avLst/>
          </a:prstGeom>
        </p:spPr>
        <p:txBody>
          <a:bodyPr/>
          <a:lstStyle/>
          <a:p>
            <a:endParaRPr lang="hu-HU" dirty="0"/>
          </a:p>
        </p:txBody>
      </p:sp>
      <p:sp>
        <p:nvSpPr>
          <p:cNvPr id="8" name="Élőláb helye 7"/>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9" name="Dia számának helye 8"/>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051071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a:xfrm>
            <a:off x="1331640" y="6381328"/>
            <a:ext cx="2133600" cy="365125"/>
          </a:xfrm>
          <a:prstGeom prst="rect">
            <a:avLst/>
          </a:prstGeom>
        </p:spPr>
        <p:txBody>
          <a:bodyPr/>
          <a:lstStyle/>
          <a:p>
            <a:endParaRPr lang="hu-HU" dirty="0"/>
          </a:p>
        </p:txBody>
      </p:sp>
      <p:sp>
        <p:nvSpPr>
          <p:cNvPr id="4" name="Élőláb helye 3"/>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5" name="Dia számának helye 4"/>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562839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1331640" y="6381328"/>
            <a:ext cx="2133600" cy="365125"/>
          </a:xfrm>
          <a:prstGeom prst="rect">
            <a:avLst/>
          </a:prstGeom>
        </p:spPr>
        <p:txBody>
          <a:bodyPr/>
          <a:lstStyle/>
          <a:p>
            <a:endParaRPr lang="hu-HU" dirty="0"/>
          </a:p>
        </p:txBody>
      </p:sp>
      <p:sp>
        <p:nvSpPr>
          <p:cNvPr id="3" name="Élőláb helye 2"/>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4" name="Dia számának helye 3"/>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9851485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20084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376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1331640" y="188640"/>
            <a:ext cx="7632848" cy="1143000"/>
          </a:xfrm>
          <a:prstGeom prst="rect">
            <a:avLst/>
          </a:prstGeom>
          <a:solidFill>
            <a:srgbClr val="006600"/>
          </a:solidFill>
        </p:spPr>
        <p:txBody>
          <a:bodyPr vert="horz" lIns="91440" tIns="45720" rIns="91440" bIns="45720" rtlCol="0" anchor="ctr">
            <a:normAutofit/>
          </a:bodyPr>
          <a:lstStyle/>
          <a:p>
            <a:r>
              <a:rPr lang="hu-HU" dirty="0" smtClean="0"/>
              <a:t>Mintacím szerkesztése</a:t>
            </a:r>
            <a:endParaRPr lang="hu-HU" dirty="0"/>
          </a:p>
        </p:txBody>
      </p:sp>
      <p:sp>
        <p:nvSpPr>
          <p:cNvPr id="3" name="Szöveg helye 2"/>
          <p:cNvSpPr>
            <a:spLocks noGrp="1"/>
          </p:cNvSpPr>
          <p:nvPr>
            <p:ph type="body" idx="1"/>
          </p:nvPr>
        </p:nvSpPr>
        <p:spPr>
          <a:xfrm>
            <a:off x="1331640" y="1600200"/>
            <a:ext cx="7632848" cy="5069160"/>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pic>
        <p:nvPicPr>
          <p:cNvPr id="6" name="Kép 5"/>
          <p:cNvPicPr>
            <a:picLocks/>
          </p:cNvPicPr>
          <p:nvPr userDrawn="1"/>
        </p:nvPicPr>
        <p:blipFill rotWithShape="1">
          <a:blip r:embed="rId13"/>
          <a:srcRect l="13744" t="56482" r="62796" b="30050"/>
          <a:stretch/>
        </p:blipFill>
        <p:spPr bwMode="auto">
          <a:xfrm rot="16200000">
            <a:off x="-2141763" y="3517436"/>
            <a:ext cx="5482327" cy="1198800"/>
          </a:xfrm>
          <a:prstGeom prst="rect">
            <a:avLst/>
          </a:prstGeom>
          <a:ln>
            <a:noFill/>
          </a:ln>
          <a:extLst>
            <a:ext uri="{53640926-AAD7-44D8-BBD7-CCE9431645EC}">
              <a14:shadowObscured xmlns:a14="http://schemas.microsoft.com/office/drawing/2010/main"/>
            </a:ext>
          </a:extLst>
        </p:spPr>
      </p:pic>
      <p:sp>
        <p:nvSpPr>
          <p:cNvPr id="4" name="Téglalap 3"/>
          <p:cNvSpPr/>
          <p:nvPr userDrawn="1"/>
        </p:nvSpPr>
        <p:spPr>
          <a:xfrm>
            <a:off x="1198802" y="0"/>
            <a:ext cx="36000" cy="6858001"/>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5" name="Kép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198801" cy="1375673"/>
          </a:xfrm>
          <a:prstGeom prst="rect">
            <a:avLst/>
          </a:prstGeom>
        </p:spPr>
      </p:pic>
    </p:spTree>
    <p:extLst>
      <p:ext uri="{BB962C8B-B14F-4D97-AF65-F5344CB8AC3E}">
        <p14:creationId xmlns:p14="http://schemas.microsoft.com/office/powerpoint/2010/main" val="152516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66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066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66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5800" smtClean="0"/>
              <a:t>Weboldalak</a:t>
            </a:r>
            <a:br>
              <a:rPr lang="hu-HU" sz="5800" smtClean="0"/>
            </a:br>
            <a:r>
              <a:rPr lang="hu-HU" sz="5800" smtClean="0"/>
              <a:t>formázása CSS-ben</a:t>
            </a:r>
            <a:endParaRPr lang="hu-HU" sz="5800" dirty="0"/>
          </a:p>
        </p:txBody>
      </p:sp>
      <p:sp>
        <p:nvSpPr>
          <p:cNvPr id="3" name="Alcím 2"/>
          <p:cNvSpPr>
            <a:spLocks noGrp="1"/>
          </p:cNvSpPr>
          <p:nvPr>
            <p:ph type="subTitle" idx="1"/>
          </p:nvPr>
        </p:nvSpPr>
        <p:spPr>
          <a:xfrm>
            <a:off x="1404000" y="2636912"/>
            <a:ext cx="7560000" cy="3843088"/>
          </a:xfrm>
          <a:noFill/>
        </p:spPr>
        <p:txBody>
          <a:bodyPr>
            <a:normAutofit/>
          </a:bodyPr>
          <a:lstStyle/>
          <a:p>
            <a:r>
              <a:rPr lang="hu-HU" smtClean="0"/>
              <a:t>5.</a:t>
            </a:r>
            <a:br>
              <a:rPr lang="hu-HU" smtClean="0"/>
            </a:br>
            <a:r>
              <a:rPr lang="hu-HU" smtClean="0"/>
              <a:t>Listák formázása</a:t>
            </a:r>
            <a:endParaRPr lang="hu-HU" dirty="0"/>
          </a:p>
        </p:txBody>
      </p:sp>
    </p:spTree>
    <p:extLst>
      <p:ext uri="{BB962C8B-B14F-4D97-AF65-F5344CB8AC3E}">
        <p14:creationId xmlns:p14="http://schemas.microsoft.com/office/powerpoint/2010/main" val="3611181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a:t>3</a:t>
            </a:r>
            <a:r>
              <a:rPr lang="hu-HU" smtClean="0"/>
              <a:t>. Listajelölő pozíciója</a:t>
            </a:r>
            <a:endParaRPr lang="hu-HU"/>
          </a:p>
        </p:txBody>
      </p:sp>
      <p:pic>
        <p:nvPicPr>
          <p:cNvPr id="7" name="Kép 6"/>
          <p:cNvPicPr>
            <a:picLocks noChangeAspect="1"/>
          </p:cNvPicPr>
          <p:nvPr/>
        </p:nvPicPr>
        <p:blipFill rotWithShape="1">
          <a:blip r:embed="rId2"/>
          <a:srcRect l="6419" t="33516" r="68983" b="23240"/>
          <a:stretch/>
        </p:blipFill>
        <p:spPr bwMode="auto">
          <a:xfrm>
            <a:off x="5652120" y="3600000"/>
            <a:ext cx="3240000" cy="3201925"/>
          </a:xfrm>
          <a:prstGeom prst="rect">
            <a:avLst/>
          </a:prstGeom>
          <a:ln>
            <a:no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10</a:t>
            </a:fld>
            <a:endParaRPr lang="hu-HU" dirty="0"/>
          </a:p>
        </p:txBody>
      </p:sp>
      <p:sp>
        <p:nvSpPr>
          <p:cNvPr id="6" name="Tartalom helye 4"/>
          <p:cNvSpPr>
            <a:spLocks noGrp="1"/>
          </p:cNvSpPr>
          <p:nvPr>
            <p:ph idx="1"/>
          </p:nvPr>
        </p:nvSpPr>
        <p:spPr>
          <a:xfrm>
            <a:off x="1331640" y="1340768"/>
            <a:ext cx="7812360" cy="5517232"/>
          </a:xfrm>
        </p:spPr>
        <p:txBody>
          <a:bodyPr>
            <a:normAutofit/>
          </a:bodyPr>
          <a:lstStyle/>
          <a:p>
            <a:pPr marL="0" indent="0" algn="ctr">
              <a:spcBef>
                <a:spcPts val="0"/>
              </a:spcBef>
              <a:buNone/>
            </a:pPr>
            <a:r>
              <a:rPr lang="hu-HU" sz="3200" b="1" smtClean="0">
                <a:solidFill>
                  <a:srgbClr val="FF0000"/>
                </a:solidFill>
                <a:latin typeface="Courier New" panose="02070309020205020404" pitchFamily="49" charset="0"/>
                <a:cs typeface="Courier New" panose="02070309020205020404" pitchFamily="49" charset="0"/>
              </a:rPr>
              <a:t>list-style-position: …;</a:t>
            </a:r>
          </a:p>
          <a:p>
            <a:pPr marL="0" indent="0">
              <a:spcBef>
                <a:spcPts val="600"/>
              </a:spcBef>
              <a:spcAft>
                <a:spcPts val="600"/>
              </a:spcAft>
              <a:buNone/>
            </a:pPr>
            <a:r>
              <a:rPr lang="hu-HU" b="1" smtClean="0"/>
              <a:t>a felsorolásjelnek a tartalmi dobozhoz</a:t>
            </a:r>
            <a:br>
              <a:rPr lang="hu-HU" b="1" smtClean="0"/>
            </a:br>
            <a:r>
              <a:rPr lang="hu-HU" b="1" smtClean="0"/>
              <a:t>képesti helyzete </a:t>
            </a:r>
            <a:r>
              <a:rPr lang="hu-HU" smtClean="0"/>
              <a:t>is befolyásolható</a:t>
            </a:r>
            <a:endParaRPr lang="hu-HU" sz="2600"/>
          </a:p>
        </p:txBody>
      </p:sp>
      <p:sp>
        <p:nvSpPr>
          <p:cNvPr id="8" name="Szövegdoboz 7"/>
          <p:cNvSpPr txBox="1"/>
          <p:nvPr/>
        </p:nvSpPr>
        <p:spPr>
          <a:xfrm>
            <a:off x="1440000" y="2988000"/>
            <a:ext cx="2736000" cy="523220"/>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kilógó (</a:t>
            </a:r>
            <a:r>
              <a:rPr lang="hu-HU" sz="2800" b="1" i="1" smtClean="0">
                <a:solidFill>
                  <a:schemeClr val="bg1"/>
                </a:solidFill>
                <a:latin typeface="Arial" panose="020B0604020202020204" pitchFamily="34" charset="0"/>
                <a:cs typeface="Arial" panose="020B0604020202020204" pitchFamily="34" charset="0"/>
              </a:rPr>
              <a:t>outside</a:t>
            </a:r>
            <a:r>
              <a:rPr lang="hu-HU" sz="2800" smtClean="0">
                <a:solidFill>
                  <a:schemeClr val="bg1"/>
                </a:solidFill>
                <a:latin typeface="Arial" panose="020B0604020202020204" pitchFamily="34" charset="0"/>
                <a:cs typeface="Arial" panose="020B0604020202020204" pitchFamily="34" charset="0"/>
              </a:rPr>
              <a:t>)</a:t>
            </a:r>
            <a:endParaRPr lang="hu-HU" sz="2800">
              <a:solidFill>
                <a:schemeClr val="bg1"/>
              </a:solidFill>
              <a:latin typeface="Arial" panose="020B0604020202020204" pitchFamily="34" charset="0"/>
              <a:cs typeface="Arial" panose="020B0604020202020204" pitchFamily="34" charset="0"/>
            </a:endParaRPr>
          </a:p>
        </p:txBody>
      </p:sp>
      <p:pic>
        <p:nvPicPr>
          <p:cNvPr id="9" name="Kép 8"/>
          <p:cNvPicPr>
            <a:picLocks noChangeAspect="1"/>
          </p:cNvPicPr>
          <p:nvPr/>
        </p:nvPicPr>
        <p:blipFill rotWithShape="1">
          <a:blip r:embed="rId3"/>
          <a:srcRect l="4518" t="32746" r="68983" b="25086"/>
          <a:stretch/>
        </p:blipFill>
        <p:spPr bwMode="auto">
          <a:xfrm>
            <a:off x="1475656" y="3600000"/>
            <a:ext cx="3672408" cy="3285603"/>
          </a:xfrm>
          <a:prstGeom prst="rect">
            <a:avLst/>
          </a:prstGeom>
          <a:ln>
            <a:noFill/>
          </a:ln>
          <a:extLst>
            <a:ext uri="{53640926-AAD7-44D8-BBD7-CCE9431645EC}">
              <a14:shadowObscured xmlns:a14="http://schemas.microsoft.com/office/drawing/2010/main"/>
            </a:ext>
          </a:extLst>
        </p:spPr>
      </p:pic>
      <p:sp>
        <p:nvSpPr>
          <p:cNvPr id="11" name="Szövegdoboz 10"/>
          <p:cNvSpPr txBox="1"/>
          <p:nvPr/>
        </p:nvSpPr>
        <p:spPr>
          <a:xfrm>
            <a:off x="5148064" y="2988000"/>
            <a:ext cx="3888432" cy="523220"/>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kilógás nélküli (</a:t>
            </a:r>
            <a:r>
              <a:rPr lang="hu-HU" sz="2800" b="1" i="1" smtClean="0">
                <a:solidFill>
                  <a:schemeClr val="bg1"/>
                </a:solidFill>
                <a:latin typeface="Arial" panose="020B0604020202020204" pitchFamily="34" charset="0"/>
                <a:cs typeface="Arial" panose="020B0604020202020204" pitchFamily="34" charset="0"/>
              </a:rPr>
              <a:t>inside</a:t>
            </a:r>
            <a:r>
              <a:rPr lang="hu-HU" sz="2800" smtClean="0">
                <a:solidFill>
                  <a:schemeClr val="bg1"/>
                </a:solidFill>
                <a:latin typeface="Arial" panose="020B0604020202020204" pitchFamily="34" charset="0"/>
                <a:cs typeface="Arial" panose="020B0604020202020204" pitchFamily="34" charset="0"/>
              </a:rPr>
              <a:t>)</a:t>
            </a:r>
            <a:endParaRPr lang="hu-HU"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19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a:t>3</a:t>
            </a:r>
            <a:r>
              <a:rPr lang="hu-HU" smtClean="0"/>
              <a:t>. Listajelölő pozíciója</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11</a:t>
            </a:fld>
            <a:endParaRPr lang="hu-HU" dirty="0"/>
          </a:p>
        </p:txBody>
      </p:sp>
      <p:sp>
        <p:nvSpPr>
          <p:cNvPr id="6" name="Tartalom helye 4"/>
          <p:cNvSpPr>
            <a:spLocks noGrp="1"/>
          </p:cNvSpPr>
          <p:nvPr>
            <p:ph idx="1"/>
          </p:nvPr>
        </p:nvSpPr>
        <p:spPr>
          <a:xfrm>
            <a:off x="1331640" y="1412776"/>
            <a:ext cx="7632848" cy="5256584"/>
          </a:xfrm>
        </p:spPr>
        <p:txBody>
          <a:bodyPr>
            <a:normAutofit/>
          </a:bodyPr>
          <a:lstStyle/>
          <a:p>
            <a:pPr marL="352425" indent="-352425">
              <a:spcBef>
                <a:spcPts val="0"/>
              </a:spcBef>
              <a:spcAft>
                <a:spcPts val="3600"/>
              </a:spcAft>
              <a:buNone/>
            </a:pPr>
            <a:r>
              <a:rPr lang="hu-HU" sz="3200" b="1" smtClean="0">
                <a:solidFill>
                  <a:srgbClr val="FF0000"/>
                </a:solidFill>
              </a:rPr>
              <a:t>outside</a:t>
            </a:r>
            <a:r>
              <a:rPr lang="hu-HU" sz="3200" b="1"/>
              <a:t> = kilógó (kívül)</a:t>
            </a:r>
            <a:br>
              <a:rPr lang="hu-HU" sz="3200" b="1"/>
            </a:br>
            <a:r>
              <a:rPr lang="hu-HU" smtClean="0"/>
              <a:t>a listajelölők a listán </a:t>
            </a:r>
            <a:r>
              <a:rPr lang="hu-HU"/>
              <a:t>kívül </a:t>
            </a:r>
            <a:r>
              <a:rPr lang="hu-HU" smtClean="0"/>
              <a:t>lesznek,</a:t>
            </a:r>
            <a:br>
              <a:rPr lang="hu-HU" smtClean="0"/>
            </a:br>
            <a:r>
              <a:rPr lang="hu-HU" smtClean="0"/>
              <a:t>és a listaelem minden </a:t>
            </a:r>
            <a:r>
              <a:rPr lang="hu-HU"/>
              <a:t>sorának kezdete függőlegesen </a:t>
            </a:r>
            <a:r>
              <a:rPr lang="hu-HU" smtClean="0"/>
              <a:t>egymáshoz igazodik</a:t>
            </a:r>
            <a:br>
              <a:rPr lang="hu-HU" smtClean="0"/>
            </a:br>
            <a:r>
              <a:rPr lang="hu-HU" smtClean="0"/>
              <a:t>(alapértelmezés)</a:t>
            </a:r>
            <a:endParaRPr lang="hu-HU"/>
          </a:p>
          <a:p>
            <a:pPr marL="352425" indent="-352425">
              <a:spcBef>
                <a:spcPts val="0"/>
              </a:spcBef>
              <a:buNone/>
            </a:pPr>
            <a:r>
              <a:rPr lang="hu-HU" sz="3200" b="1" smtClean="0">
                <a:solidFill>
                  <a:srgbClr val="FF0000"/>
                </a:solidFill>
              </a:rPr>
              <a:t>inside</a:t>
            </a:r>
            <a:r>
              <a:rPr lang="hu-HU" sz="3200" b="1"/>
              <a:t> = kilógás nélküli</a:t>
            </a:r>
            <a:br>
              <a:rPr lang="hu-HU" sz="3200" b="1"/>
            </a:br>
            <a:r>
              <a:rPr lang="hu-HU"/>
              <a:t>a </a:t>
            </a:r>
            <a:r>
              <a:rPr lang="hu-HU" smtClean="0"/>
              <a:t>listajelölők a </a:t>
            </a:r>
            <a:r>
              <a:rPr lang="hu-HU"/>
              <a:t>listán belül </a:t>
            </a:r>
            <a:r>
              <a:rPr lang="hu-HU" smtClean="0"/>
              <a:t>lesznek,</a:t>
            </a:r>
            <a:br>
              <a:rPr lang="hu-HU" smtClean="0"/>
            </a:br>
            <a:r>
              <a:rPr lang="hu-HU" smtClean="0"/>
              <a:t>ez </a:t>
            </a:r>
            <a:r>
              <a:rPr lang="hu-HU"/>
              <a:t>a listaelem részét képezi, a szöveg része </a:t>
            </a:r>
            <a:r>
              <a:rPr lang="hu-HU" smtClean="0"/>
              <a:t>lesz</a:t>
            </a:r>
            <a:endParaRPr lang="hu-HU"/>
          </a:p>
        </p:txBody>
      </p:sp>
    </p:spTree>
    <p:extLst>
      <p:ext uri="{BB962C8B-B14F-4D97-AF65-F5344CB8AC3E}">
        <p14:creationId xmlns:p14="http://schemas.microsoft.com/office/powerpoint/2010/main" val="2605630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4. Listák egyéb beállításai</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12</a:t>
            </a:fld>
            <a:endParaRPr lang="hu-HU" dirty="0"/>
          </a:p>
        </p:txBody>
      </p:sp>
      <p:sp>
        <p:nvSpPr>
          <p:cNvPr id="6" name="Tartalom helye 4"/>
          <p:cNvSpPr>
            <a:spLocks noGrp="1"/>
          </p:cNvSpPr>
          <p:nvPr>
            <p:ph idx="1"/>
          </p:nvPr>
        </p:nvSpPr>
        <p:spPr>
          <a:xfrm>
            <a:off x="1331640" y="1412776"/>
            <a:ext cx="7812360" cy="5445224"/>
          </a:xfrm>
        </p:spPr>
        <p:txBody>
          <a:bodyPr>
            <a:normAutofit/>
          </a:bodyPr>
          <a:lstStyle/>
          <a:p>
            <a:pPr marL="0" indent="0">
              <a:spcBef>
                <a:spcPts val="0"/>
              </a:spcBef>
              <a:spcAft>
                <a:spcPts val="3600"/>
              </a:spcAft>
              <a:buNone/>
            </a:pPr>
            <a:r>
              <a:rPr lang="hu-HU" smtClean="0"/>
              <a:t>Az eddig bemutatott</a:t>
            </a:r>
            <a:br>
              <a:rPr lang="hu-HU" smtClean="0"/>
            </a:br>
            <a:r>
              <a:rPr lang="hu-HU" smtClean="0"/>
              <a:t>listaformázások a</a:t>
            </a:r>
            <a:br>
              <a:rPr lang="hu-HU" smtClean="0"/>
            </a:br>
            <a:r>
              <a:rPr lang="hu-HU" smtClean="0"/>
              <a:t>teljes listára, mint</a:t>
            </a:r>
            <a:br>
              <a:rPr lang="hu-HU" smtClean="0"/>
            </a:br>
            <a:r>
              <a:rPr lang="hu-HU" smtClean="0"/>
              <a:t>egységes &lt;ol&gt; vagy</a:t>
            </a:r>
            <a:br>
              <a:rPr lang="hu-HU" smtClean="0"/>
            </a:br>
            <a:r>
              <a:rPr lang="hu-HU" smtClean="0"/>
              <a:t>&lt;ul&gt; vagy &lt;dl&gt;</a:t>
            </a:r>
            <a:br>
              <a:rPr lang="hu-HU" smtClean="0"/>
            </a:br>
            <a:r>
              <a:rPr lang="hu-HU" smtClean="0"/>
              <a:t>elemre vonatkoztak.</a:t>
            </a:r>
          </a:p>
          <a:p>
            <a:pPr marL="0" indent="0">
              <a:spcBef>
                <a:spcPts val="0"/>
              </a:spcBef>
              <a:spcAft>
                <a:spcPts val="3600"/>
              </a:spcAft>
              <a:buNone/>
            </a:pPr>
            <a:r>
              <a:rPr lang="hu-HU" smtClean="0"/>
              <a:t>Ezen felül a lista sora-</a:t>
            </a:r>
            <a:br>
              <a:rPr lang="hu-HU" smtClean="0"/>
            </a:br>
            <a:r>
              <a:rPr lang="hu-HU" smtClean="0"/>
              <a:t>ihoz külön-külön is</a:t>
            </a:r>
            <a:br>
              <a:rPr lang="hu-HU" smtClean="0"/>
            </a:br>
            <a:r>
              <a:rPr lang="hu-HU" smtClean="0"/>
              <a:t>további tulajdonságok</a:t>
            </a:r>
            <a:br>
              <a:rPr lang="hu-HU" smtClean="0"/>
            </a:br>
            <a:r>
              <a:rPr lang="hu-HU" smtClean="0"/>
              <a:t>rendelhetők (pl. a jel és a szöveg távolítása).</a:t>
            </a:r>
            <a:endParaRPr lang="hu-HU"/>
          </a:p>
        </p:txBody>
      </p:sp>
      <p:pic>
        <p:nvPicPr>
          <p:cNvPr id="5" name="Kép 4"/>
          <p:cNvPicPr>
            <a:picLocks noChangeAspect="1"/>
          </p:cNvPicPr>
          <p:nvPr/>
        </p:nvPicPr>
        <p:blipFill rotWithShape="1">
          <a:blip r:embed="rId2"/>
          <a:srcRect l="2386" t="27493" r="69710" b="16967"/>
          <a:stretch/>
        </p:blipFill>
        <p:spPr bwMode="auto">
          <a:xfrm>
            <a:off x="5238597" y="1556792"/>
            <a:ext cx="3861275" cy="43204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7680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4. Listák egyéb beállításai (f)</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13</a:t>
            </a:fld>
            <a:endParaRPr lang="hu-HU" dirty="0"/>
          </a:p>
        </p:txBody>
      </p:sp>
      <p:sp>
        <p:nvSpPr>
          <p:cNvPr id="6" name="Tartalom helye 4"/>
          <p:cNvSpPr>
            <a:spLocks noGrp="1"/>
          </p:cNvSpPr>
          <p:nvPr>
            <p:ph idx="1"/>
          </p:nvPr>
        </p:nvSpPr>
        <p:spPr>
          <a:xfrm>
            <a:off x="1331640" y="1412776"/>
            <a:ext cx="7812360" cy="5445224"/>
          </a:xfrm>
        </p:spPr>
        <p:txBody>
          <a:bodyPr>
            <a:normAutofit/>
          </a:bodyPr>
          <a:lstStyle/>
          <a:p>
            <a:pPr marL="0" indent="0">
              <a:spcBef>
                <a:spcPts val="0"/>
              </a:spcBef>
              <a:buNone/>
            </a:pPr>
            <a:r>
              <a:rPr lang="hu-HU" smtClean="0"/>
              <a:t>Ha egy lista minden elemét beljebb akarjuk kezdeni a listajelölőtől, alkalmazzunk az egyes listaelemekre padding tulajdonságot:</a:t>
            </a:r>
          </a:p>
          <a:p>
            <a:pPr marL="0" indent="0" algn="ctr">
              <a:spcBef>
                <a:spcPts val="1200"/>
              </a:spcBef>
              <a:spcAft>
                <a:spcPts val="1200"/>
              </a:spcAft>
              <a:buNone/>
            </a:pPr>
            <a:r>
              <a:rPr lang="hu-HU" b="1">
                <a:solidFill>
                  <a:srgbClr val="0070C0"/>
                </a:solidFill>
                <a:latin typeface="Courier New" panose="02070309020205020404" pitchFamily="49" charset="0"/>
                <a:cs typeface="Courier New" panose="02070309020205020404" pitchFamily="49" charset="0"/>
              </a:rPr>
              <a:t>u</a:t>
            </a:r>
            <a:r>
              <a:rPr lang="hu-HU" b="1" smtClean="0">
                <a:solidFill>
                  <a:srgbClr val="0070C0"/>
                </a:solidFill>
                <a:latin typeface="Courier New" panose="02070309020205020404" pitchFamily="49" charset="0"/>
                <a:cs typeface="Courier New" panose="02070309020205020404" pitchFamily="49" charset="0"/>
              </a:rPr>
              <a:t>l li { padding-left: 50px; }</a:t>
            </a:r>
            <a:endParaRPr lang="hu-HU" b="1">
              <a:solidFill>
                <a:srgbClr val="0070C0"/>
              </a:solidFill>
              <a:latin typeface="Courier New" panose="02070309020205020404" pitchFamily="49" charset="0"/>
              <a:cs typeface="Courier New" panose="02070309020205020404" pitchFamily="49" charset="0"/>
            </a:endParaRPr>
          </a:p>
        </p:txBody>
      </p:sp>
      <p:pic>
        <p:nvPicPr>
          <p:cNvPr id="8" name="Kép 7"/>
          <p:cNvPicPr>
            <a:picLocks noChangeAspect="1"/>
          </p:cNvPicPr>
          <p:nvPr/>
        </p:nvPicPr>
        <p:blipFill rotWithShape="1">
          <a:blip r:embed="rId2"/>
          <a:srcRect l="3735" t="27124" r="69709" b="49259"/>
          <a:stretch/>
        </p:blipFill>
        <p:spPr bwMode="auto">
          <a:xfrm>
            <a:off x="2843808" y="3717032"/>
            <a:ext cx="5760685" cy="2880320"/>
          </a:xfrm>
          <a:prstGeom prst="rect">
            <a:avLst/>
          </a:prstGeom>
          <a:ln>
            <a:noFill/>
          </a:ln>
          <a:extLst>
            <a:ext uri="{53640926-AAD7-44D8-BBD7-CCE9431645EC}">
              <a14:shadowObscured xmlns:a14="http://schemas.microsoft.com/office/drawing/2010/main"/>
            </a:ext>
          </a:extLst>
        </p:spPr>
      </p:pic>
      <p:cxnSp>
        <p:nvCxnSpPr>
          <p:cNvPr id="9" name="Egyenes összekötő nyíllal 8"/>
          <p:cNvCxnSpPr/>
          <p:nvPr/>
        </p:nvCxnSpPr>
        <p:spPr>
          <a:xfrm>
            <a:off x="3275859" y="4005064"/>
            <a:ext cx="504056"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Szövegdoboz 9"/>
          <p:cNvSpPr txBox="1"/>
          <p:nvPr/>
        </p:nvSpPr>
        <p:spPr>
          <a:xfrm>
            <a:off x="1440000" y="4437112"/>
            <a:ext cx="1979872" cy="954107"/>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vízszintes távolítás</a:t>
            </a:r>
            <a:endParaRPr lang="hu-HU" sz="2800">
              <a:solidFill>
                <a:schemeClr val="bg1"/>
              </a:solidFill>
              <a:latin typeface="Arial" panose="020B0604020202020204" pitchFamily="34" charset="0"/>
              <a:cs typeface="Arial" panose="020B0604020202020204" pitchFamily="34" charset="0"/>
            </a:endParaRPr>
          </a:p>
        </p:txBody>
      </p:sp>
      <p:cxnSp>
        <p:nvCxnSpPr>
          <p:cNvPr id="11" name="Egyenes összekötő nyíllal 10"/>
          <p:cNvCxnSpPr/>
          <p:nvPr/>
        </p:nvCxnSpPr>
        <p:spPr>
          <a:xfrm>
            <a:off x="3275859" y="5733256"/>
            <a:ext cx="504056"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0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4. Listák egyéb beállításai (f)</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14</a:t>
            </a:fld>
            <a:endParaRPr lang="hu-HU" dirty="0"/>
          </a:p>
        </p:txBody>
      </p:sp>
      <p:sp>
        <p:nvSpPr>
          <p:cNvPr id="6" name="Tartalom helye 4"/>
          <p:cNvSpPr>
            <a:spLocks noGrp="1"/>
          </p:cNvSpPr>
          <p:nvPr>
            <p:ph idx="1"/>
          </p:nvPr>
        </p:nvSpPr>
        <p:spPr>
          <a:xfrm>
            <a:off x="1331640" y="1268760"/>
            <a:ext cx="7812360" cy="5589240"/>
          </a:xfrm>
        </p:spPr>
        <p:txBody>
          <a:bodyPr>
            <a:normAutofit/>
          </a:bodyPr>
          <a:lstStyle/>
          <a:p>
            <a:pPr marL="0" indent="0">
              <a:spcBef>
                <a:spcPts val="0"/>
              </a:spcBef>
              <a:buNone/>
            </a:pPr>
            <a:r>
              <a:rPr lang="hu-HU" smtClean="0"/>
              <a:t>Ha egy lista minden elemét el akarjuk</a:t>
            </a:r>
            <a:br>
              <a:rPr lang="hu-HU" smtClean="0"/>
            </a:br>
            <a:r>
              <a:rPr lang="hu-HU" smtClean="0"/>
              <a:t>távolítani az alatta lévő listaelemtől, akkor</a:t>
            </a:r>
            <a:br>
              <a:rPr lang="hu-HU" smtClean="0"/>
            </a:br>
            <a:r>
              <a:rPr lang="hu-HU" smtClean="0"/>
              <a:t>az egyes listaelemekre margin értéket kell beállítanunk:</a:t>
            </a:r>
          </a:p>
          <a:p>
            <a:pPr marL="0" indent="0" algn="ctr">
              <a:spcBef>
                <a:spcPts val="1200"/>
              </a:spcBef>
              <a:spcAft>
                <a:spcPts val="1200"/>
              </a:spcAft>
              <a:buNone/>
            </a:pPr>
            <a:r>
              <a:rPr lang="hu-HU" b="1">
                <a:solidFill>
                  <a:srgbClr val="0070C0"/>
                </a:solidFill>
                <a:latin typeface="Courier New" panose="02070309020205020404" pitchFamily="49" charset="0"/>
                <a:cs typeface="Courier New" panose="02070309020205020404" pitchFamily="49" charset="0"/>
              </a:rPr>
              <a:t>u</a:t>
            </a:r>
            <a:r>
              <a:rPr lang="hu-HU" b="1" smtClean="0">
                <a:solidFill>
                  <a:srgbClr val="0070C0"/>
                </a:solidFill>
                <a:latin typeface="Courier New" panose="02070309020205020404" pitchFamily="49" charset="0"/>
                <a:cs typeface="Courier New" panose="02070309020205020404" pitchFamily="49" charset="0"/>
              </a:rPr>
              <a:t>l li { margin-bottom: 50px; }</a:t>
            </a:r>
            <a:endParaRPr lang="hu-HU" b="1">
              <a:solidFill>
                <a:srgbClr val="0070C0"/>
              </a:solidFill>
              <a:latin typeface="Courier New" panose="02070309020205020404" pitchFamily="49" charset="0"/>
              <a:cs typeface="Courier New" panose="02070309020205020404" pitchFamily="49" charset="0"/>
            </a:endParaRPr>
          </a:p>
        </p:txBody>
      </p:sp>
      <p:pic>
        <p:nvPicPr>
          <p:cNvPr id="8" name="Kép 7"/>
          <p:cNvPicPr>
            <a:picLocks noChangeAspect="1"/>
          </p:cNvPicPr>
          <p:nvPr/>
        </p:nvPicPr>
        <p:blipFill rotWithShape="1">
          <a:blip r:embed="rId2"/>
          <a:srcRect l="3735" t="27124" r="69709" b="49259"/>
          <a:stretch/>
        </p:blipFill>
        <p:spPr bwMode="auto">
          <a:xfrm>
            <a:off x="3131840" y="4005062"/>
            <a:ext cx="5184621" cy="2592290"/>
          </a:xfrm>
          <a:prstGeom prst="rect">
            <a:avLst/>
          </a:prstGeom>
          <a:ln>
            <a:noFill/>
          </a:ln>
          <a:extLst>
            <a:ext uri="{53640926-AAD7-44D8-BBD7-CCE9431645EC}">
              <a14:shadowObscured xmlns:a14="http://schemas.microsoft.com/office/drawing/2010/main"/>
            </a:ext>
          </a:extLst>
        </p:spPr>
      </p:pic>
      <p:sp>
        <p:nvSpPr>
          <p:cNvPr id="10" name="Szövegdoboz 9"/>
          <p:cNvSpPr txBox="1"/>
          <p:nvPr/>
        </p:nvSpPr>
        <p:spPr>
          <a:xfrm>
            <a:off x="1763688" y="4613959"/>
            <a:ext cx="2051880" cy="954107"/>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függőleges távolítás</a:t>
            </a:r>
            <a:endParaRPr lang="hu-HU" sz="2800">
              <a:solidFill>
                <a:schemeClr val="bg1"/>
              </a:solidFill>
              <a:latin typeface="Arial" panose="020B0604020202020204" pitchFamily="34" charset="0"/>
              <a:cs typeface="Arial" panose="020B0604020202020204" pitchFamily="34" charset="0"/>
            </a:endParaRPr>
          </a:p>
        </p:txBody>
      </p:sp>
      <p:cxnSp>
        <p:nvCxnSpPr>
          <p:cNvPr id="11" name="Egyenes összekötő nyíllal 10"/>
          <p:cNvCxnSpPr/>
          <p:nvPr/>
        </p:nvCxnSpPr>
        <p:spPr>
          <a:xfrm>
            <a:off x="5148064" y="5306638"/>
            <a:ext cx="0" cy="432049"/>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a:off x="6732240" y="5306638"/>
            <a:ext cx="0" cy="432049"/>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14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4. Listák egyéb beállításai (f)</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15</a:t>
            </a:fld>
            <a:endParaRPr lang="hu-HU" dirty="0"/>
          </a:p>
        </p:txBody>
      </p:sp>
      <p:sp>
        <p:nvSpPr>
          <p:cNvPr id="6" name="Tartalom helye 4"/>
          <p:cNvSpPr>
            <a:spLocks noGrp="1"/>
          </p:cNvSpPr>
          <p:nvPr>
            <p:ph idx="1"/>
          </p:nvPr>
        </p:nvSpPr>
        <p:spPr>
          <a:xfrm>
            <a:off x="1331640" y="1268760"/>
            <a:ext cx="7812360" cy="5589240"/>
          </a:xfrm>
        </p:spPr>
        <p:txBody>
          <a:bodyPr>
            <a:normAutofit/>
          </a:bodyPr>
          <a:lstStyle/>
          <a:p>
            <a:pPr marL="0" indent="0">
              <a:spcBef>
                <a:spcPts val="0"/>
              </a:spcBef>
              <a:buNone/>
            </a:pPr>
            <a:r>
              <a:rPr lang="hu-HU" sz="3200" smtClean="0"/>
              <a:t>Ha egy listának és az egyes listaelemek-nek más háttérszínt szeretnénk megadni:</a:t>
            </a:r>
          </a:p>
          <a:p>
            <a:pPr marL="0" indent="0">
              <a:spcBef>
                <a:spcPts val="1200"/>
              </a:spcBef>
              <a:buNone/>
              <a:tabLst>
                <a:tab pos="1435100" algn="l"/>
              </a:tabLst>
            </a:pPr>
            <a:r>
              <a:rPr lang="hu-HU" b="1">
                <a:solidFill>
                  <a:srgbClr val="0070C0"/>
                </a:solidFill>
                <a:latin typeface="Courier New" panose="02070309020205020404" pitchFamily="49" charset="0"/>
                <a:cs typeface="Courier New" panose="02070309020205020404" pitchFamily="49" charset="0"/>
              </a:rPr>
              <a:t>u</a:t>
            </a:r>
            <a:r>
              <a:rPr lang="hu-HU" b="1" smtClean="0">
                <a:solidFill>
                  <a:srgbClr val="0070C0"/>
                </a:solidFill>
                <a:latin typeface="Courier New" panose="02070309020205020404" pitchFamily="49" charset="0"/>
                <a:cs typeface="Courier New" panose="02070309020205020404" pitchFamily="49" charset="0"/>
              </a:rPr>
              <a:t>l { background-color: red;</a:t>
            </a:r>
            <a:br>
              <a:rPr lang="hu-HU" b="1" smtClean="0">
                <a:solidFill>
                  <a:srgbClr val="0070C0"/>
                </a:solidFill>
                <a:latin typeface="Courier New" panose="02070309020205020404" pitchFamily="49" charset="0"/>
                <a:cs typeface="Courier New" panose="02070309020205020404" pitchFamily="49" charset="0"/>
              </a:rPr>
            </a:br>
            <a:r>
              <a:rPr lang="hu-HU" b="1" smtClean="0">
                <a:solidFill>
                  <a:srgbClr val="0070C0"/>
                </a:solidFill>
                <a:latin typeface="Courier New" panose="02070309020205020404" pitchFamily="49" charset="0"/>
                <a:cs typeface="Courier New" panose="02070309020205020404" pitchFamily="49" charset="0"/>
              </a:rPr>
              <a:t> 	color: white;}</a:t>
            </a:r>
          </a:p>
          <a:p>
            <a:pPr marL="0" indent="0">
              <a:spcBef>
                <a:spcPts val="18600"/>
              </a:spcBef>
              <a:buNone/>
              <a:tabLst>
                <a:tab pos="1435100" algn="l"/>
              </a:tabLst>
            </a:pPr>
            <a:r>
              <a:rPr lang="hu-HU" b="1" smtClean="0">
                <a:solidFill>
                  <a:srgbClr val="0070C0"/>
                </a:solidFill>
                <a:latin typeface="Courier New" panose="02070309020205020404" pitchFamily="49" charset="0"/>
                <a:cs typeface="Courier New" panose="02070309020205020404" pitchFamily="49" charset="0"/>
              </a:rPr>
              <a:t/>
            </a:r>
            <a:br>
              <a:rPr lang="hu-HU" b="1" smtClean="0">
                <a:solidFill>
                  <a:srgbClr val="0070C0"/>
                </a:solidFill>
                <a:latin typeface="Courier New" panose="02070309020205020404" pitchFamily="49" charset="0"/>
                <a:cs typeface="Courier New" panose="02070309020205020404" pitchFamily="49" charset="0"/>
              </a:rPr>
            </a:br>
            <a:r>
              <a:rPr lang="hu-HU" b="1" smtClean="0">
                <a:solidFill>
                  <a:srgbClr val="0070C0"/>
                </a:solidFill>
                <a:latin typeface="Courier New" panose="02070309020205020404" pitchFamily="49" charset="0"/>
                <a:cs typeface="Courier New" panose="02070309020205020404" pitchFamily="49" charset="0"/>
              </a:rPr>
              <a:t>ul li { background-color: black;}</a:t>
            </a:r>
            <a:endParaRPr lang="hu-HU" b="1">
              <a:solidFill>
                <a:srgbClr val="0070C0"/>
              </a:solidFill>
              <a:latin typeface="Courier New" panose="02070309020205020404" pitchFamily="49" charset="0"/>
              <a:cs typeface="Courier New" panose="02070309020205020404" pitchFamily="49" charset="0"/>
            </a:endParaRPr>
          </a:p>
        </p:txBody>
      </p:sp>
      <p:pic>
        <p:nvPicPr>
          <p:cNvPr id="12" name="Kép 11"/>
          <p:cNvPicPr>
            <a:picLocks noChangeAspect="1"/>
          </p:cNvPicPr>
          <p:nvPr/>
        </p:nvPicPr>
        <p:blipFill rotWithShape="1">
          <a:blip r:embed="rId2"/>
          <a:srcRect l="2386" t="27493" r="69710" b="48226"/>
          <a:stretch/>
        </p:blipFill>
        <p:spPr bwMode="auto">
          <a:xfrm>
            <a:off x="2611016" y="3429000"/>
            <a:ext cx="5185708" cy="2536562"/>
          </a:xfrm>
          <a:prstGeom prst="rect">
            <a:avLst/>
          </a:prstGeom>
          <a:ln>
            <a:noFill/>
          </a:ln>
          <a:extLst>
            <a:ext uri="{53640926-AAD7-44D8-BBD7-CCE9431645EC}">
              <a14:shadowObscured xmlns:a14="http://schemas.microsoft.com/office/drawing/2010/main"/>
            </a:ext>
          </a:extLst>
        </p:spPr>
      </p:pic>
      <p:cxnSp>
        <p:nvCxnSpPr>
          <p:cNvPr id="5" name="Egyenes összekötő nyíllal 4"/>
          <p:cNvCxnSpPr/>
          <p:nvPr/>
        </p:nvCxnSpPr>
        <p:spPr>
          <a:xfrm>
            <a:off x="1691680" y="2924944"/>
            <a:ext cx="919336" cy="115212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Egyenes összekötő nyíllal 12"/>
          <p:cNvCxnSpPr/>
          <p:nvPr/>
        </p:nvCxnSpPr>
        <p:spPr>
          <a:xfrm flipV="1">
            <a:off x="1691680" y="4077072"/>
            <a:ext cx="1800200" cy="2088232"/>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Egyenes összekötő nyíllal 15"/>
          <p:cNvCxnSpPr/>
          <p:nvPr/>
        </p:nvCxnSpPr>
        <p:spPr>
          <a:xfrm flipV="1">
            <a:off x="1691680" y="5417604"/>
            <a:ext cx="1800200" cy="7477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06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4. Listák egyéb beállításai (f)</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16</a:t>
            </a:fld>
            <a:endParaRPr lang="hu-HU" dirty="0"/>
          </a:p>
        </p:txBody>
      </p:sp>
      <p:sp>
        <p:nvSpPr>
          <p:cNvPr id="6" name="Tartalom helye 4"/>
          <p:cNvSpPr>
            <a:spLocks noGrp="1"/>
          </p:cNvSpPr>
          <p:nvPr>
            <p:ph idx="1"/>
          </p:nvPr>
        </p:nvSpPr>
        <p:spPr>
          <a:xfrm>
            <a:off x="1331640" y="1412776"/>
            <a:ext cx="7812360" cy="5445224"/>
          </a:xfrm>
        </p:spPr>
        <p:txBody>
          <a:bodyPr>
            <a:normAutofit lnSpcReduction="10000"/>
          </a:bodyPr>
          <a:lstStyle/>
          <a:p>
            <a:pPr marL="0" indent="0">
              <a:spcBef>
                <a:spcPts val="0"/>
              </a:spcBef>
              <a:spcAft>
                <a:spcPts val="1200"/>
              </a:spcAft>
              <a:buNone/>
            </a:pPr>
            <a:r>
              <a:rPr lang="hu-HU" smtClean="0"/>
              <a:t>Ha egy lista minden elemét szegélyekkel akarjuk ellátni, akkor a teljes lista köré sze-gélyt, és az utolsó listaelem</a:t>
            </a:r>
            <a:br>
              <a:rPr lang="hu-HU" smtClean="0"/>
            </a:br>
            <a:r>
              <a:rPr lang="hu-HU" smtClean="0"/>
              <a:t>kivételével mindegyik lista-</a:t>
            </a:r>
            <a:br>
              <a:rPr lang="hu-HU" smtClean="0"/>
            </a:br>
            <a:r>
              <a:rPr lang="hu-HU" smtClean="0"/>
              <a:t>elem alá ugyanolyan sze-</a:t>
            </a:r>
            <a:br>
              <a:rPr lang="hu-HU" smtClean="0"/>
            </a:br>
            <a:r>
              <a:rPr lang="hu-HU" smtClean="0"/>
              <a:t>gélyt helyezünk:</a:t>
            </a:r>
          </a:p>
          <a:p>
            <a:pPr marL="0" indent="0">
              <a:spcBef>
                <a:spcPts val="0"/>
              </a:spcBef>
              <a:spcAft>
                <a:spcPts val="1200"/>
              </a:spcAft>
              <a:buNone/>
              <a:tabLst>
                <a:tab pos="1160463" algn="l"/>
              </a:tabLst>
            </a:pPr>
            <a:r>
              <a:rPr lang="hu-HU" sz="2800" b="1" smtClean="0">
                <a:solidFill>
                  <a:srgbClr val="0070C0"/>
                </a:solidFill>
                <a:latin typeface="Courier New" panose="02070309020205020404" pitchFamily="49" charset="0"/>
                <a:cs typeface="Courier New" panose="02070309020205020404" pitchFamily="49" charset="0"/>
              </a:rPr>
              <a:t>ul {	list-style-type: none;</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 3px solid black; }</a:t>
            </a:r>
          </a:p>
          <a:p>
            <a:pPr marL="0" indent="0">
              <a:spcBef>
                <a:spcPts val="0"/>
              </a:spcBef>
              <a:spcAft>
                <a:spcPts val="1200"/>
              </a:spcAft>
              <a:buNone/>
              <a:tabLst>
                <a:tab pos="1160463" algn="l"/>
              </a:tabLst>
            </a:pPr>
            <a:r>
              <a:rPr lang="hu-HU" sz="2800" b="1" smtClean="0">
                <a:solidFill>
                  <a:srgbClr val="0070C0"/>
                </a:solidFill>
                <a:latin typeface="Courier New" panose="02070309020205020404" pitchFamily="49" charset="0"/>
                <a:cs typeface="Courier New" panose="02070309020205020404" pitchFamily="49" charset="0"/>
              </a:rPr>
              <a:t>ul li { padding: 5px 15px;</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border-bottom: 3px solid black; }</a:t>
            </a:r>
          </a:p>
          <a:p>
            <a:pPr marL="0" indent="0">
              <a:spcBef>
                <a:spcPts val="0"/>
              </a:spcBef>
              <a:spcAft>
                <a:spcPts val="1200"/>
              </a:spcAft>
              <a:buNone/>
              <a:tabLst>
                <a:tab pos="1160463" algn="l"/>
              </a:tabLst>
            </a:pPr>
            <a:r>
              <a:rPr lang="hu-HU" sz="2800" b="1" smtClean="0">
                <a:solidFill>
                  <a:srgbClr val="0070C0"/>
                </a:solidFill>
                <a:latin typeface="Courier New" panose="02070309020205020404" pitchFamily="49" charset="0"/>
                <a:cs typeface="Courier New" panose="02070309020205020404" pitchFamily="49" charset="0"/>
              </a:rPr>
              <a:t>ul li:last-child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border-bottom: none; }</a:t>
            </a:r>
            <a:endParaRPr lang="hu-HU" sz="2800" b="1">
              <a:solidFill>
                <a:srgbClr val="0070C0"/>
              </a:solidFill>
              <a:latin typeface="Courier New" panose="02070309020205020404" pitchFamily="49" charset="0"/>
              <a:cs typeface="Courier New" panose="02070309020205020404" pitchFamily="49" charset="0"/>
            </a:endParaRPr>
          </a:p>
        </p:txBody>
      </p:sp>
      <p:pic>
        <p:nvPicPr>
          <p:cNvPr id="9" name="Kép 8"/>
          <p:cNvPicPr>
            <a:picLocks noChangeAspect="1"/>
          </p:cNvPicPr>
          <p:nvPr/>
        </p:nvPicPr>
        <p:blipFill rotWithShape="1">
          <a:blip r:embed="rId2"/>
          <a:srcRect l="82054" t="35242" r="1037" b="47966"/>
          <a:stretch/>
        </p:blipFill>
        <p:spPr bwMode="auto">
          <a:xfrm>
            <a:off x="6084168" y="2348880"/>
            <a:ext cx="2961408" cy="16525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9486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a:t>
            </a:r>
            <a:endParaRPr lang="hu-HU"/>
          </a:p>
        </p:txBody>
      </p:sp>
      <p:pic>
        <p:nvPicPr>
          <p:cNvPr id="7" name="Kép 6"/>
          <p:cNvPicPr>
            <a:picLocks noChangeAspect="1"/>
          </p:cNvPicPr>
          <p:nvPr/>
        </p:nvPicPr>
        <p:blipFill rotWithShape="1">
          <a:blip r:embed="rId2"/>
          <a:srcRect t="14209" r="62863" b="2759"/>
          <a:stretch/>
        </p:blipFill>
        <p:spPr bwMode="auto">
          <a:xfrm>
            <a:off x="4968000" y="1656000"/>
            <a:ext cx="4032448" cy="5068987"/>
          </a:xfrm>
          <a:prstGeom prst="rect">
            <a:avLst/>
          </a:prstGeom>
          <a:ln w="3175">
            <a:solidFill>
              <a:schemeClr val="tx1"/>
            </a:solid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17</a:t>
            </a:fld>
            <a:endParaRPr lang="hu-HU" dirty="0"/>
          </a:p>
        </p:txBody>
      </p:sp>
      <p:sp>
        <p:nvSpPr>
          <p:cNvPr id="8" name="Tartalom helye 4"/>
          <p:cNvSpPr>
            <a:spLocks noGrp="1"/>
          </p:cNvSpPr>
          <p:nvPr>
            <p:ph idx="1"/>
          </p:nvPr>
        </p:nvSpPr>
        <p:spPr>
          <a:xfrm>
            <a:off x="1331640" y="1628799"/>
            <a:ext cx="3636360" cy="5096187"/>
          </a:xfrm>
        </p:spPr>
        <p:txBody>
          <a:bodyPr anchor="ctr">
            <a:normAutofit/>
          </a:bodyPr>
          <a:lstStyle/>
          <a:p>
            <a:pPr marL="0" indent="0">
              <a:buNone/>
            </a:pPr>
            <a:r>
              <a:rPr lang="hu-HU" sz="3200" smtClean="0"/>
              <a:t>A többszintű listák esetén a beágya-zott listaelemek számozása újra- kezdődik és abban nem jelenik meg</a:t>
            </a:r>
            <a:br>
              <a:rPr lang="hu-HU" sz="3200" smtClean="0"/>
            </a:br>
            <a:r>
              <a:rPr lang="hu-HU" sz="3200" smtClean="0"/>
              <a:t>az előző szint sorszáma</a:t>
            </a:r>
            <a:br>
              <a:rPr lang="hu-HU" sz="3200" smtClean="0"/>
            </a:br>
            <a:r>
              <a:rPr lang="hu-HU" sz="3200" smtClean="0"/>
              <a:t>(ld. példa).</a:t>
            </a:r>
            <a:endParaRPr lang="hu-HU" sz="2800"/>
          </a:p>
        </p:txBody>
      </p:sp>
    </p:spTree>
    <p:extLst>
      <p:ext uri="{BB962C8B-B14F-4D97-AF65-F5344CB8AC3E}">
        <p14:creationId xmlns:p14="http://schemas.microsoft.com/office/powerpoint/2010/main" val="3891469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 (folyt)</a:t>
            </a:r>
            <a:endParaRPr lang="hu-HU"/>
          </a:p>
        </p:txBody>
      </p:sp>
      <p:pic>
        <p:nvPicPr>
          <p:cNvPr id="9" name="Kép 8"/>
          <p:cNvPicPr>
            <a:picLocks noChangeAspect="1"/>
          </p:cNvPicPr>
          <p:nvPr/>
        </p:nvPicPr>
        <p:blipFill rotWithShape="1">
          <a:blip r:embed="rId2"/>
          <a:srcRect t="13101" r="62863" b="545"/>
          <a:stretch/>
        </p:blipFill>
        <p:spPr bwMode="auto">
          <a:xfrm>
            <a:off x="5076000" y="1656000"/>
            <a:ext cx="3890237" cy="5085368"/>
          </a:xfrm>
          <a:prstGeom prst="rect">
            <a:avLst/>
          </a:prstGeom>
          <a:ln w="3175">
            <a:solidFill>
              <a:schemeClr val="tx1"/>
            </a:solid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18</a:t>
            </a:fld>
            <a:endParaRPr lang="hu-HU" dirty="0"/>
          </a:p>
        </p:txBody>
      </p:sp>
      <p:sp>
        <p:nvSpPr>
          <p:cNvPr id="8" name="Tartalom helye 4"/>
          <p:cNvSpPr>
            <a:spLocks noGrp="1"/>
          </p:cNvSpPr>
          <p:nvPr>
            <p:ph idx="1"/>
          </p:nvPr>
        </p:nvSpPr>
        <p:spPr>
          <a:xfrm>
            <a:off x="1331640" y="1628799"/>
            <a:ext cx="3672408" cy="5096187"/>
          </a:xfrm>
        </p:spPr>
        <p:txBody>
          <a:bodyPr>
            <a:normAutofit/>
          </a:bodyPr>
          <a:lstStyle/>
          <a:p>
            <a:pPr marL="0" indent="0">
              <a:buNone/>
            </a:pPr>
            <a:r>
              <a:rPr lang="hu-HU" sz="3200" smtClean="0"/>
              <a:t>A többszintű listák esetén </a:t>
            </a:r>
            <a:r>
              <a:rPr lang="hu-HU" sz="3200" b="1" i="1" smtClean="0"/>
              <a:t>igény</a:t>
            </a:r>
            <a:r>
              <a:rPr lang="hu-HU" sz="3200" smtClean="0"/>
              <a:t> me-rül fel arra, hogy </a:t>
            </a:r>
            <a:r>
              <a:rPr lang="hu-HU" sz="3200" b="1" i="1" smtClean="0"/>
              <a:t>a begyázott szintek </a:t>
            </a:r>
            <a:r>
              <a:rPr lang="hu-HU" sz="3200" smtClean="0"/>
              <a:t>esetén </a:t>
            </a:r>
            <a:r>
              <a:rPr lang="hu-HU" sz="3200" b="1" i="1" smtClean="0"/>
              <a:t>ne csak a szint száma, ha-nem a szülőelem száma is jelenjen meg az elem sorszáma előtt</a:t>
            </a:r>
            <a:r>
              <a:rPr lang="hu-HU" sz="3200" smtClean="0"/>
              <a:t>.</a:t>
            </a:r>
            <a:endParaRPr lang="hu-HU" sz="2800"/>
          </a:p>
        </p:txBody>
      </p:sp>
    </p:spTree>
    <p:extLst>
      <p:ext uri="{BB962C8B-B14F-4D97-AF65-F5344CB8AC3E}">
        <p14:creationId xmlns:p14="http://schemas.microsoft.com/office/powerpoint/2010/main" val="3222302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19</a:t>
            </a:fld>
            <a:endParaRPr lang="hu-HU" dirty="0"/>
          </a:p>
        </p:txBody>
      </p:sp>
      <p:sp>
        <p:nvSpPr>
          <p:cNvPr id="8" name="Tartalom helye 4"/>
          <p:cNvSpPr>
            <a:spLocks noGrp="1"/>
          </p:cNvSpPr>
          <p:nvPr>
            <p:ph idx="1"/>
          </p:nvPr>
        </p:nvSpPr>
        <p:spPr>
          <a:xfrm>
            <a:off x="1331640" y="1628799"/>
            <a:ext cx="7704856" cy="5112569"/>
          </a:xfrm>
        </p:spPr>
        <p:txBody>
          <a:bodyPr>
            <a:normAutofit/>
          </a:bodyPr>
          <a:lstStyle/>
          <a:p>
            <a:pPr marL="0" indent="0">
              <a:buNone/>
            </a:pPr>
            <a:r>
              <a:rPr lang="hu-HU" sz="3200" u="sng" smtClean="0"/>
              <a:t>Megoldási módszer</a:t>
            </a:r>
            <a:r>
              <a:rPr lang="hu-HU" sz="3200" smtClean="0"/>
              <a:t>: </a:t>
            </a:r>
            <a:br>
              <a:rPr lang="hu-HU" sz="3200" smtClean="0"/>
            </a:br>
            <a:r>
              <a:rPr lang="hu-HU" sz="3200" b="1" smtClean="0">
                <a:solidFill>
                  <a:srgbClr val="FF0000"/>
                </a:solidFill>
              </a:rPr>
              <a:t>számlálók alkalmazása</a:t>
            </a:r>
          </a:p>
          <a:p>
            <a:pPr marL="0" indent="0" algn="ctr">
              <a:spcBef>
                <a:spcPts val="1800"/>
              </a:spcBef>
              <a:spcAft>
                <a:spcPts val="2400"/>
              </a:spcAft>
              <a:buNone/>
              <a:tabLst>
                <a:tab pos="1435100" algn="l"/>
              </a:tabLst>
            </a:pPr>
            <a:r>
              <a:rPr lang="hu-HU" sz="2600" i="1" smtClean="0"/>
              <a:t>A </a:t>
            </a:r>
            <a:r>
              <a:rPr lang="hu-HU" sz="2600" i="1"/>
              <a:t>CSS számlálók olyanok, mint a "</a:t>
            </a:r>
            <a:r>
              <a:rPr lang="hu-HU" sz="2600" i="1" smtClean="0"/>
              <a:t>változók, amelyek értékeit CSS-szabályokkal </a:t>
            </a:r>
            <a:r>
              <a:rPr lang="hu-HU" sz="2600" i="1"/>
              <a:t>lehet </a:t>
            </a:r>
            <a:r>
              <a:rPr lang="hu-HU" sz="2600" i="1" smtClean="0"/>
              <a:t>növelni.</a:t>
            </a:r>
            <a:endParaRPr lang="en-US" sz="2600" i="1"/>
          </a:p>
          <a:p>
            <a:pPr marL="0" indent="0">
              <a:spcBef>
                <a:spcPts val="0"/>
              </a:spcBef>
              <a:buNone/>
            </a:pPr>
            <a:r>
              <a:rPr lang="hu-HU"/>
              <a:t>Többszintű számozásnál </a:t>
            </a:r>
            <a:r>
              <a:rPr lang="hu-HU" b="1" i="1"/>
              <a:t>minden </a:t>
            </a:r>
            <a:r>
              <a:rPr lang="hu-HU" b="1" i="1" smtClean="0"/>
              <a:t>gyermek-elem </a:t>
            </a:r>
            <a:r>
              <a:rPr lang="hu-HU" b="1" i="1"/>
              <a:t>automatikusan egy újabb számlálót hoz létre</a:t>
            </a:r>
            <a:r>
              <a:rPr lang="hu-HU"/>
              <a:t>, így nem kell az egymásba </a:t>
            </a:r>
            <a:r>
              <a:rPr lang="hu-HU" smtClean="0"/>
              <a:t>ágya-zott </a:t>
            </a:r>
            <a:r>
              <a:rPr lang="hu-HU"/>
              <a:t>listák minden szintjéhez újabb számláló nevet hozzárendelni</a:t>
            </a:r>
            <a:r>
              <a:rPr lang="hu-HU" smtClean="0"/>
              <a:t>.</a:t>
            </a:r>
          </a:p>
          <a:p>
            <a:pPr indent="-254000"/>
            <a:endParaRPr lang="hu-HU"/>
          </a:p>
          <a:p>
            <a:pPr indent="-254000"/>
            <a:endParaRPr lang="hu-HU"/>
          </a:p>
        </p:txBody>
      </p:sp>
    </p:spTree>
    <p:extLst>
      <p:ext uri="{BB962C8B-B14F-4D97-AF65-F5344CB8AC3E}">
        <p14:creationId xmlns:p14="http://schemas.microsoft.com/office/powerpoint/2010/main" val="317879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p:spPr>
        <p:txBody>
          <a:bodyPr>
            <a:normAutofit/>
          </a:bodyPr>
          <a:lstStyle/>
          <a:p>
            <a:pPr algn="ctr"/>
            <a:r>
              <a:rPr lang="hu-HU" sz="4400" smtClean="0"/>
              <a:t>Listák típusai </a:t>
            </a:r>
            <a:r>
              <a:rPr lang="hu-HU" sz="3600" smtClean="0"/>
              <a:t>(ismétlés)</a:t>
            </a:r>
            <a:endParaRPr lang="hu-HU" sz="3600" dirty="0"/>
          </a:p>
        </p:txBody>
      </p:sp>
      <p:sp>
        <p:nvSpPr>
          <p:cNvPr id="3" name="Dia számának helye 2"/>
          <p:cNvSpPr>
            <a:spLocks noGrp="1"/>
          </p:cNvSpPr>
          <p:nvPr>
            <p:ph type="sldNum" sz="quarter" idx="12"/>
          </p:nvPr>
        </p:nvSpPr>
        <p:spPr/>
        <p:txBody>
          <a:bodyPr/>
          <a:lstStyle/>
          <a:p>
            <a:fld id="{4DC61DD4-7DED-4AA4-9E5A-5F7D420479A6}" type="slidenum">
              <a:rPr lang="hu-HU" smtClean="0"/>
              <a:pPr/>
              <a:t>2</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2" descr="In der Typographie spielen Bitmap Fonts technisch gesehen keine Rolle mehr. Heute werden ausschließlich nur noch Vektor Fonts (Outline Fonts) verwendet. Denn im Gegensatz zu Pixel Fonts können Vektor Fonts unabhängig von der Auflösung des Peripheriegerätes definiert und somit ohne Qualitätsverluste beliebig skaliert werden. Den Standard in der Vektor Font-Technologie verkörpern gegenwärtig OpenType Fonts (OTF). Infografik: www.typolexikon.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9" name="Kép 8"/>
          <p:cNvPicPr>
            <a:picLocks noChangeAspect="1"/>
          </p:cNvPicPr>
          <p:nvPr/>
        </p:nvPicPr>
        <p:blipFill rotWithShape="1">
          <a:blip r:embed="rId2"/>
          <a:srcRect l="28112" t="50005" r="17738" b="3312"/>
          <a:stretch/>
        </p:blipFill>
        <p:spPr bwMode="auto">
          <a:xfrm>
            <a:off x="1332000" y="1484784"/>
            <a:ext cx="7632000" cy="3699470"/>
          </a:xfrm>
          <a:prstGeom prst="rect">
            <a:avLst/>
          </a:prstGeom>
          <a:ln>
            <a:noFill/>
          </a:ln>
          <a:extLst>
            <a:ext uri="{53640926-AAD7-44D8-BBD7-CCE9431645EC}">
              <a14:shadowObscured xmlns:a14="http://schemas.microsoft.com/office/drawing/2010/main"/>
            </a:ext>
          </a:extLst>
        </p:spPr>
      </p:pic>
      <p:sp>
        <p:nvSpPr>
          <p:cNvPr id="10" name="Szövegdoboz 9"/>
          <p:cNvSpPr txBox="1"/>
          <p:nvPr/>
        </p:nvSpPr>
        <p:spPr>
          <a:xfrm>
            <a:off x="1403648" y="5148000"/>
            <a:ext cx="2448272" cy="1446550"/>
          </a:xfrm>
          <a:prstGeom prst="rect">
            <a:avLst/>
          </a:prstGeom>
          <a:noFill/>
        </p:spPr>
        <p:txBody>
          <a:bodyPr wrap="square" rtlCol="0">
            <a:spAutoFit/>
          </a:bodyPr>
          <a:lstStyle/>
          <a:p>
            <a:pPr>
              <a:tabLst>
                <a:tab pos="182563" algn="l"/>
              </a:tabLst>
            </a:pPr>
            <a:r>
              <a:rPr lang="hu-HU" sz="2200" b="1" smtClean="0">
                <a:solidFill>
                  <a:srgbClr val="FF0000"/>
                </a:solidFill>
                <a:latin typeface="Courier New" panose="02070309020205020404" pitchFamily="49" charset="0"/>
                <a:cs typeface="Courier New" panose="02070309020205020404" pitchFamily="49" charset="0"/>
              </a:rPr>
              <a:t>&lt;ol&gt;</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	&lt;li&gt;…&lt;/li&gt;</a:t>
            </a:r>
            <a:r>
              <a:rPr lang="hu-HU" sz="2200" b="1">
                <a:solidFill>
                  <a:srgbClr val="FF0000"/>
                </a:solidFill>
                <a:latin typeface="Courier New" panose="02070309020205020404" pitchFamily="49" charset="0"/>
                <a:cs typeface="Courier New" panose="02070309020205020404" pitchFamily="49" charset="0"/>
              </a:rPr>
              <a:t/>
            </a:r>
            <a:br>
              <a:rPr lang="hu-HU" sz="2200" b="1">
                <a:solidFill>
                  <a:srgbClr val="FF0000"/>
                </a:solidFill>
                <a:latin typeface="Courier New" panose="02070309020205020404" pitchFamily="49" charset="0"/>
                <a:cs typeface="Courier New" panose="02070309020205020404" pitchFamily="49" charset="0"/>
              </a:rPr>
            </a:br>
            <a:r>
              <a:rPr lang="hu-HU" sz="2200" b="1">
                <a:solidFill>
                  <a:srgbClr val="FF0000"/>
                </a:solidFill>
                <a:latin typeface="Courier New" panose="02070309020205020404" pitchFamily="49" charset="0"/>
                <a:cs typeface="Courier New" panose="02070309020205020404" pitchFamily="49" charset="0"/>
              </a:rPr>
              <a:t>	</a:t>
            </a:r>
            <a:r>
              <a:rPr lang="hu-HU" sz="2200" b="1" smtClean="0">
                <a:solidFill>
                  <a:srgbClr val="FF0000"/>
                </a:solidFill>
                <a:latin typeface="Courier New" panose="02070309020205020404" pitchFamily="49" charset="0"/>
                <a:cs typeface="Courier New" panose="02070309020205020404" pitchFamily="49" charset="0"/>
              </a:rPr>
              <a:t>…</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&lt;/ol&gt;</a:t>
            </a:r>
            <a:endParaRPr lang="hu-HU" sz="2200" b="1">
              <a:solidFill>
                <a:srgbClr val="FF0000"/>
              </a:solidFill>
              <a:latin typeface="Courier New" panose="02070309020205020404" pitchFamily="49" charset="0"/>
              <a:cs typeface="Courier New" panose="02070309020205020404" pitchFamily="49" charset="0"/>
            </a:endParaRPr>
          </a:p>
        </p:txBody>
      </p:sp>
      <p:sp>
        <p:nvSpPr>
          <p:cNvPr id="11" name="Szövegdoboz 10"/>
          <p:cNvSpPr txBox="1"/>
          <p:nvPr/>
        </p:nvSpPr>
        <p:spPr>
          <a:xfrm>
            <a:off x="3851920" y="5148000"/>
            <a:ext cx="2376264" cy="1446550"/>
          </a:xfrm>
          <a:prstGeom prst="rect">
            <a:avLst/>
          </a:prstGeom>
          <a:noFill/>
        </p:spPr>
        <p:txBody>
          <a:bodyPr wrap="square" rtlCol="0">
            <a:spAutoFit/>
          </a:bodyPr>
          <a:lstStyle/>
          <a:p>
            <a:pPr>
              <a:tabLst>
                <a:tab pos="182563" algn="l"/>
              </a:tabLst>
            </a:pPr>
            <a:r>
              <a:rPr lang="hu-HU" sz="2200" b="1" smtClean="0">
                <a:solidFill>
                  <a:srgbClr val="FF0000"/>
                </a:solidFill>
                <a:latin typeface="Courier New" panose="02070309020205020404" pitchFamily="49" charset="0"/>
                <a:cs typeface="Courier New" panose="02070309020205020404" pitchFamily="49" charset="0"/>
              </a:rPr>
              <a:t>&lt;ul&gt;</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	&lt;li&gt;…&lt;/li&gt;</a:t>
            </a:r>
            <a:r>
              <a:rPr lang="hu-HU" sz="2200" b="1">
                <a:solidFill>
                  <a:srgbClr val="FF0000"/>
                </a:solidFill>
                <a:latin typeface="Courier New" panose="02070309020205020404" pitchFamily="49" charset="0"/>
                <a:cs typeface="Courier New" panose="02070309020205020404" pitchFamily="49" charset="0"/>
              </a:rPr>
              <a:t/>
            </a:r>
            <a:br>
              <a:rPr lang="hu-HU" sz="2200" b="1">
                <a:solidFill>
                  <a:srgbClr val="FF0000"/>
                </a:solidFill>
                <a:latin typeface="Courier New" panose="02070309020205020404" pitchFamily="49" charset="0"/>
                <a:cs typeface="Courier New" panose="02070309020205020404" pitchFamily="49" charset="0"/>
              </a:rPr>
            </a:br>
            <a:r>
              <a:rPr lang="hu-HU" sz="2200" b="1">
                <a:solidFill>
                  <a:srgbClr val="FF0000"/>
                </a:solidFill>
                <a:latin typeface="Courier New" panose="02070309020205020404" pitchFamily="49" charset="0"/>
                <a:cs typeface="Courier New" panose="02070309020205020404" pitchFamily="49" charset="0"/>
              </a:rPr>
              <a:t>	</a:t>
            </a:r>
            <a:r>
              <a:rPr lang="hu-HU" sz="2200" b="1" smtClean="0">
                <a:solidFill>
                  <a:srgbClr val="FF0000"/>
                </a:solidFill>
                <a:latin typeface="Courier New" panose="02070309020205020404" pitchFamily="49" charset="0"/>
                <a:cs typeface="Courier New" panose="02070309020205020404" pitchFamily="49" charset="0"/>
              </a:rPr>
              <a:t>…</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&lt;/ul&gt;</a:t>
            </a:r>
            <a:endParaRPr lang="hu-HU" sz="2200" b="1">
              <a:solidFill>
                <a:srgbClr val="FF0000"/>
              </a:solidFill>
              <a:latin typeface="Courier New" panose="02070309020205020404" pitchFamily="49" charset="0"/>
              <a:cs typeface="Courier New" panose="02070309020205020404" pitchFamily="49" charset="0"/>
            </a:endParaRPr>
          </a:p>
        </p:txBody>
      </p:sp>
      <p:sp>
        <p:nvSpPr>
          <p:cNvPr id="12" name="Szövegdoboz 11"/>
          <p:cNvSpPr txBox="1"/>
          <p:nvPr/>
        </p:nvSpPr>
        <p:spPr>
          <a:xfrm>
            <a:off x="6228184" y="5148000"/>
            <a:ext cx="2735816" cy="1785104"/>
          </a:xfrm>
          <a:prstGeom prst="rect">
            <a:avLst/>
          </a:prstGeom>
          <a:noFill/>
        </p:spPr>
        <p:txBody>
          <a:bodyPr wrap="square" rtlCol="0">
            <a:spAutoFit/>
          </a:bodyPr>
          <a:lstStyle/>
          <a:p>
            <a:pPr>
              <a:tabLst>
                <a:tab pos="182563" algn="l"/>
              </a:tabLst>
            </a:pPr>
            <a:r>
              <a:rPr lang="hu-HU" sz="2200" b="1" smtClean="0">
                <a:solidFill>
                  <a:srgbClr val="FF0000"/>
                </a:solidFill>
                <a:latin typeface="Courier New" panose="02070309020205020404" pitchFamily="49" charset="0"/>
                <a:cs typeface="Courier New" panose="02070309020205020404" pitchFamily="49" charset="0"/>
              </a:rPr>
              <a:t>&lt;dl&gt;</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	&lt;dt&gt;…&lt;/dt&gt;</a:t>
            </a:r>
            <a:r>
              <a:rPr lang="hu-HU" sz="2200" b="1">
                <a:solidFill>
                  <a:srgbClr val="FF0000"/>
                </a:solidFill>
                <a:latin typeface="Courier New" panose="02070309020205020404" pitchFamily="49" charset="0"/>
                <a:cs typeface="Courier New" panose="02070309020205020404" pitchFamily="49" charset="0"/>
              </a:rPr>
              <a:t/>
            </a:r>
            <a:br>
              <a:rPr lang="hu-HU" sz="2200" b="1">
                <a:solidFill>
                  <a:srgbClr val="FF0000"/>
                </a:solidFill>
                <a:latin typeface="Courier New" panose="02070309020205020404" pitchFamily="49" charset="0"/>
                <a:cs typeface="Courier New" panose="02070309020205020404" pitchFamily="49" charset="0"/>
              </a:rPr>
            </a:br>
            <a:r>
              <a:rPr lang="hu-HU" sz="2200" b="1">
                <a:solidFill>
                  <a:srgbClr val="FF0000"/>
                </a:solidFill>
                <a:latin typeface="Courier New" panose="02070309020205020404" pitchFamily="49" charset="0"/>
                <a:cs typeface="Courier New" panose="02070309020205020404" pitchFamily="49" charset="0"/>
              </a:rPr>
              <a:t>	</a:t>
            </a:r>
            <a:r>
              <a:rPr lang="hu-HU" sz="2200" b="1" smtClean="0">
                <a:solidFill>
                  <a:srgbClr val="FF0000"/>
                </a:solidFill>
                <a:latin typeface="Courier New" panose="02070309020205020404" pitchFamily="49" charset="0"/>
                <a:cs typeface="Courier New" panose="02070309020205020404" pitchFamily="49" charset="0"/>
              </a:rPr>
              <a:t>&lt;dd&gt;…&lt;/dd&gt;</a:t>
            </a:r>
          </a:p>
          <a:p>
            <a:pPr>
              <a:tabLst>
                <a:tab pos="182563" algn="l"/>
              </a:tabLst>
            </a:pPr>
            <a:r>
              <a:rPr lang="hu-HU" sz="2200" b="1" smtClean="0">
                <a:solidFill>
                  <a:srgbClr val="FF0000"/>
                </a:solidFill>
                <a:latin typeface="Courier New" panose="02070309020205020404" pitchFamily="49" charset="0"/>
                <a:cs typeface="Courier New" panose="02070309020205020404" pitchFamily="49" charset="0"/>
              </a:rPr>
              <a:t>	…</a:t>
            </a:r>
            <a:br>
              <a:rPr lang="hu-HU" sz="2200" b="1" smtClean="0">
                <a:solidFill>
                  <a:srgbClr val="FF0000"/>
                </a:solidFill>
                <a:latin typeface="Courier New" panose="02070309020205020404" pitchFamily="49" charset="0"/>
                <a:cs typeface="Courier New" panose="02070309020205020404" pitchFamily="49" charset="0"/>
              </a:rPr>
            </a:br>
            <a:r>
              <a:rPr lang="hu-HU" sz="2200" b="1" smtClean="0">
                <a:solidFill>
                  <a:srgbClr val="FF0000"/>
                </a:solidFill>
                <a:latin typeface="Courier New" panose="02070309020205020404" pitchFamily="49" charset="0"/>
                <a:cs typeface="Courier New" panose="02070309020205020404" pitchFamily="49" charset="0"/>
              </a:rPr>
              <a:t>&lt;/dl&gt;</a:t>
            </a:r>
            <a:endParaRPr lang="hu-HU" sz="2200" b="1">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5571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4DC61DD4-7DED-4AA4-9E5A-5F7D420479A6}" type="slidenum">
              <a:rPr lang="hu-HU" smtClean="0"/>
              <a:pPr/>
              <a:t>20</a:t>
            </a:fld>
            <a:endParaRPr lang="hu-HU" dirty="0"/>
          </a:p>
        </p:txBody>
      </p:sp>
      <p:sp>
        <p:nvSpPr>
          <p:cNvPr id="6" name="Tartalom helye 4"/>
          <p:cNvSpPr>
            <a:spLocks noGrp="1"/>
          </p:cNvSpPr>
          <p:nvPr>
            <p:ph idx="1"/>
          </p:nvPr>
        </p:nvSpPr>
        <p:spPr>
          <a:xfrm>
            <a:off x="1331640" y="1628800"/>
            <a:ext cx="7812360" cy="5229200"/>
          </a:xfrm>
        </p:spPr>
        <p:txBody>
          <a:bodyPr>
            <a:normAutofit lnSpcReduction="10000"/>
          </a:bodyPr>
          <a:lstStyle/>
          <a:p>
            <a:pPr marL="0" indent="0">
              <a:buNone/>
            </a:pPr>
            <a:r>
              <a:rPr lang="hu-HU" smtClean="0"/>
              <a:t>A számláló (</a:t>
            </a:r>
            <a:r>
              <a:rPr lang="hu-HU" sz="2600" b="1" smtClean="0">
                <a:solidFill>
                  <a:srgbClr val="FF0000"/>
                </a:solidFill>
                <a:latin typeface="Courier New" panose="02070309020205020404" pitchFamily="49" charset="0"/>
                <a:cs typeface="Courier New" panose="02070309020205020404" pitchFamily="49" charset="0"/>
              </a:rPr>
              <a:t>counter-reset</a:t>
            </a:r>
            <a:r>
              <a:rPr lang="hu-HU" smtClean="0"/>
              <a:t>) tulajdonságai</a:t>
            </a:r>
            <a:r>
              <a:rPr lang="hu-HU" sz="3200" smtClean="0"/>
              <a:t>:</a:t>
            </a:r>
          </a:p>
          <a:p>
            <a:r>
              <a:rPr lang="hu-HU" sz="2800" b="1" i="1" smtClean="0"/>
              <a:t>több </a:t>
            </a:r>
            <a:r>
              <a:rPr lang="hu-HU" sz="2800" b="1" i="1"/>
              <a:t>számlálót definiál </a:t>
            </a:r>
            <a:r>
              <a:rPr lang="hu-HU" sz="2800"/>
              <a:t>vagy állítja vissza azok </a:t>
            </a:r>
            <a:r>
              <a:rPr lang="hu-HU" sz="2800" smtClean="0"/>
              <a:t>alapértékeit</a:t>
            </a:r>
          </a:p>
          <a:p>
            <a:r>
              <a:rPr lang="hu-HU" sz="2800" smtClean="0"/>
              <a:t>a </a:t>
            </a:r>
            <a:r>
              <a:rPr lang="hu-HU" sz="2800"/>
              <a:t>létrehozott számlálók </a:t>
            </a:r>
            <a:r>
              <a:rPr lang="hu-HU" sz="2800" b="1" i="1"/>
              <a:t>hatóköre</a:t>
            </a:r>
            <a:r>
              <a:rPr lang="hu-HU" sz="2800"/>
              <a:t> </a:t>
            </a:r>
            <a:r>
              <a:rPr lang="hu-HU" sz="2800" smtClean="0"/>
              <a:t>kiterjed </a:t>
            </a:r>
            <a:r>
              <a:rPr lang="hu-HU" sz="2800"/>
              <a:t>a komponensre, amelyhez a számláló létrejön, és annak kapcsolataira, illetve az összes származtatott komponensre és azok </a:t>
            </a:r>
            <a:r>
              <a:rPr lang="hu-HU" sz="2800" smtClean="0"/>
              <a:t>kapcso-lataira</a:t>
            </a:r>
          </a:p>
          <a:p>
            <a:r>
              <a:rPr lang="hu-HU" sz="2800" smtClean="0"/>
              <a:t>kiegészülve </a:t>
            </a:r>
            <a:r>
              <a:rPr lang="hu-HU" sz="2800"/>
              <a:t>a </a:t>
            </a:r>
            <a:r>
              <a:rPr lang="hu-HU" sz="2800" b="1" i="1">
                <a:solidFill>
                  <a:srgbClr val="FF0000"/>
                </a:solidFill>
              </a:rPr>
              <a:t>counter-increment</a:t>
            </a:r>
            <a:r>
              <a:rPr lang="hu-HU" sz="2800"/>
              <a:t> </a:t>
            </a:r>
            <a:r>
              <a:rPr lang="hu-HU" sz="2800" smtClean="0"/>
              <a:t>attribútum-mal </a:t>
            </a:r>
            <a:r>
              <a:rPr lang="hu-HU" sz="2800"/>
              <a:t>valósítja meg az automatikus számozást és a </a:t>
            </a:r>
            <a:r>
              <a:rPr lang="hu-HU" sz="2800" b="1" i="1">
                <a:solidFill>
                  <a:srgbClr val="FF0000"/>
                </a:solidFill>
              </a:rPr>
              <a:t>content</a:t>
            </a:r>
            <a:r>
              <a:rPr lang="hu-HU" sz="2800"/>
              <a:t> attribútummal tudjuk </a:t>
            </a:r>
            <a:r>
              <a:rPr lang="hu-HU" sz="2800" smtClean="0"/>
              <a:t>megjelení-teni </a:t>
            </a:r>
            <a:r>
              <a:rPr lang="hu-HU" sz="2800"/>
              <a:t>a számláló </a:t>
            </a:r>
            <a:r>
              <a:rPr lang="hu-HU" sz="2800" smtClean="0"/>
              <a:t>értékeit</a:t>
            </a:r>
            <a:endParaRPr lang="hu-HU" sz="2800"/>
          </a:p>
        </p:txBody>
      </p:sp>
      <p:sp>
        <p:nvSpPr>
          <p:cNvPr id="7"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 (folyt)</a:t>
            </a:r>
            <a:endParaRPr lang="hu-HU"/>
          </a:p>
        </p:txBody>
      </p:sp>
    </p:spTree>
    <p:extLst>
      <p:ext uri="{BB962C8B-B14F-4D97-AF65-F5344CB8AC3E}">
        <p14:creationId xmlns:p14="http://schemas.microsoft.com/office/powerpoint/2010/main" val="282159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21</a:t>
            </a:fld>
            <a:endParaRPr lang="hu-HU" dirty="0"/>
          </a:p>
        </p:txBody>
      </p:sp>
      <p:sp>
        <p:nvSpPr>
          <p:cNvPr id="8" name="Tartalom helye 4"/>
          <p:cNvSpPr>
            <a:spLocks noGrp="1"/>
          </p:cNvSpPr>
          <p:nvPr>
            <p:ph idx="1"/>
          </p:nvPr>
        </p:nvSpPr>
        <p:spPr>
          <a:xfrm>
            <a:off x="1331640" y="1628799"/>
            <a:ext cx="7704856" cy="5112569"/>
          </a:xfrm>
        </p:spPr>
        <p:txBody>
          <a:bodyPr>
            <a:normAutofit lnSpcReduction="10000"/>
          </a:bodyPr>
          <a:lstStyle/>
          <a:p>
            <a:pPr marL="0" indent="0">
              <a:buNone/>
            </a:pPr>
            <a:r>
              <a:rPr lang="hu-HU" sz="3200" u="sng" smtClean="0"/>
              <a:t>Megoldási módszer</a:t>
            </a:r>
            <a:r>
              <a:rPr lang="hu-HU" sz="3200" smtClean="0"/>
              <a:t>:</a:t>
            </a:r>
          </a:p>
          <a:p>
            <a:pPr marL="533400" indent="-533400">
              <a:buFont typeface="+mj-lt"/>
              <a:buAutoNum type="arabicPeriod"/>
            </a:pPr>
            <a:r>
              <a:rPr lang="hu-HU" smtClean="0"/>
              <a:t>a </a:t>
            </a:r>
            <a:r>
              <a:rPr lang="hu-HU"/>
              <a:t>felsorolás minden szintjéhez egy-egy </a:t>
            </a:r>
            <a:r>
              <a:rPr lang="hu-HU" b="1" i="1"/>
              <a:t>számlálót </a:t>
            </a:r>
            <a:r>
              <a:rPr lang="hu-HU" b="1" i="1" smtClean="0"/>
              <a:t>rendelünk </a:t>
            </a:r>
            <a:r>
              <a:rPr lang="hu-HU" smtClean="0"/>
              <a:t>egy CSS-tulajdon-sággal: </a:t>
            </a:r>
            <a:r>
              <a:rPr lang="hu-HU" b="1" smtClean="0">
                <a:solidFill>
                  <a:srgbClr val="FF0000"/>
                </a:solidFill>
                <a:latin typeface="Courier New" panose="02070309020205020404" pitchFamily="49" charset="0"/>
                <a:cs typeface="Courier New" panose="02070309020205020404" pitchFamily="49" charset="0"/>
              </a:rPr>
              <a:t>counter-reset</a:t>
            </a:r>
            <a:endParaRPr lang="hu-HU" b="1">
              <a:solidFill>
                <a:srgbClr val="FF0000"/>
              </a:solidFill>
              <a:latin typeface="Courier New" panose="02070309020205020404" pitchFamily="49" charset="0"/>
              <a:cs typeface="Courier New" panose="02070309020205020404" pitchFamily="49" charset="0"/>
            </a:endParaRPr>
          </a:p>
          <a:p>
            <a:pPr marL="533400" indent="0">
              <a:buNone/>
              <a:tabLst>
                <a:tab pos="1612900" algn="l"/>
              </a:tabLst>
            </a:pPr>
            <a:r>
              <a:rPr lang="en-US" sz="2800" b="1">
                <a:solidFill>
                  <a:srgbClr val="0070C0"/>
                </a:solidFill>
                <a:latin typeface="Courier New" panose="02070309020205020404" pitchFamily="49" charset="0"/>
                <a:cs typeface="Courier New" panose="02070309020205020404" pitchFamily="49" charset="0"/>
              </a:rPr>
              <a:t>ol {</a:t>
            </a:r>
            <a:r>
              <a:rPr lang="hu-HU" sz="2800" b="1">
                <a:solidFill>
                  <a:srgbClr val="0070C0"/>
                </a:solidFill>
                <a:latin typeface="Courier New" panose="02070309020205020404" pitchFamily="49" charset="0"/>
                <a:cs typeface="Courier New" panose="02070309020205020404" pitchFamily="49" charset="0"/>
              </a:rPr>
              <a:t>	</a:t>
            </a:r>
            <a:r>
              <a:rPr lang="en-US" sz="2800" b="1">
                <a:solidFill>
                  <a:srgbClr val="0070C0"/>
                </a:solidFill>
                <a:latin typeface="Courier New" panose="02070309020205020404" pitchFamily="49" charset="0"/>
                <a:cs typeface="Courier New" panose="02070309020205020404" pitchFamily="49" charset="0"/>
              </a:rPr>
              <a:t>counter-reset: section</a:t>
            </a:r>
            <a:r>
              <a:rPr lang="en-US" sz="2800" b="1" smtClean="0">
                <a:solidFill>
                  <a:srgbClr val="0070C0"/>
                </a:solidFill>
                <a:latin typeface="Courier New" panose="02070309020205020404" pitchFamily="49" charset="0"/>
                <a:cs typeface="Courier New" panose="02070309020205020404" pitchFamily="49" charset="0"/>
              </a:rPr>
              <a:t>;</a:t>
            </a:r>
            <a:r>
              <a:rPr lang="hu-HU" sz="2800" b="1" smtClean="0">
                <a:solidFill>
                  <a:srgbClr val="0070C0"/>
                </a:solidFill>
                <a:latin typeface="Courier New" panose="02070309020205020404" pitchFamily="49" charset="0"/>
                <a:cs typeface="Courier New" panose="02070309020205020404" pitchFamily="49" charset="0"/>
              </a:rPr>
              <a:t/>
            </a:r>
            <a:br>
              <a:rPr lang="hu-HU" sz="2800" b="1" smtClean="0">
                <a:solidFill>
                  <a:srgbClr val="0070C0"/>
                </a:solidFill>
                <a:latin typeface="Courier New" panose="02070309020205020404" pitchFamily="49" charset="0"/>
                <a:cs typeface="Courier New" panose="02070309020205020404" pitchFamily="49" charset="0"/>
              </a:rPr>
            </a:br>
            <a:r>
              <a:rPr lang="en-US" sz="2800" b="1">
                <a:solidFill>
                  <a:srgbClr val="0070C0"/>
                </a:solidFill>
                <a:latin typeface="Courier New" panose="02070309020205020404" pitchFamily="49" charset="0"/>
                <a:cs typeface="Courier New" panose="02070309020205020404" pitchFamily="49" charset="0"/>
              </a:rPr>
              <a:t>	list-style-type: none;</a:t>
            </a:r>
            <a:r>
              <a:rPr lang="hu-HU" sz="2800" b="1">
                <a:solidFill>
                  <a:srgbClr val="0070C0"/>
                </a:solidFill>
                <a:latin typeface="Courier New" panose="02070309020205020404" pitchFamily="49" charset="0"/>
                <a:cs typeface="Courier New" panose="02070309020205020404" pitchFamily="49" charset="0"/>
              </a:rPr>
              <a:t> </a:t>
            </a:r>
            <a:r>
              <a:rPr lang="en-US" sz="2800" b="1" smtClean="0">
                <a:solidFill>
                  <a:srgbClr val="0070C0"/>
                </a:solidFill>
                <a:latin typeface="Courier New" panose="02070309020205020404" pitchFamily="49" charset="0"/>
                <a:cs typeface="Courier New" panose="02070309020205020404" pitchFamily="49" charset="0"/>
              </a:rPr>
              <a:t>}</a:t>
            </a:r>
            <a:endParaRPr lang="hu-HU" sz="2800" b="1" smtClean="0">
              <a:solidFill>
                <a:srgbClr val="0070C0"/>
              </a:solidFill>
              <a:latin typeface="Courier New" panose="02070309020205020404" pitchFamily="49" charset="0"/>
              <a:cs typeface="Courier New" panose="02070309020205020404" pitchFamily="49" charset="0"/>
            </a:endParaRPr>
          </a:p>
          <a:p>
            <a:pPr marL="355600" indent="0">
              <a:spcBef>
                <a:spcPts val="1800"/>
              </a:spcBef>
              <a:buNone/>
              <a:tabLst>
                <a:tab pos="1435100" algn="l"/>
              </a:tabLst>
            </a:pPr>
            <a:r>
              <a:rPr lang="hu-HU" sz="2600" i="1"/>
              <a:t>A CSS számlálók olyanok, mint a "változók</a:t>
            </a:r>
            <a:r>
              <a:rPr lang="hu-HU" sz="2600" i="1" smtClean="0"/>
              <a:t>".</a:t>
            </a:r>
            <a:br>
              <a:rPr lang="hu-HU" sz="2600" i="1" smtClean="0"/>
            </a:br>
            <a:r>
              <a:rPr lang="hu-HU" sz="2600" i="1" smtClean="0"/>
              <a:t>A nevük tetszőleges azonosítónév lehet.</a:t>
            </a:r>
            <a:br>
              <a:rPr lang="hu-HU" sz="2600" i="1" smtClean="0"/>
            </a:br>
            <a:r>
              <a:rPr lang="hu-HU" sz="2600" i="1" smtClean="0"/>
              <a:t>A változók értékeit CSS-szabályokkal </a:t>
            </a:r>
            <a:r>
              <a:rPr lang="hu-HU" sz="2600" i="1"/>
              <a:t>lehet </a:t>
            </a:r>
            <a:r>
              <a:rPr lang="hu-HU" sz="2600" i="1" smtClean="0"/>
              <a:t>növelni – ezek nyomonkövetik</a:t>
            </a:r>
            <a:r>
              <a:rPr lang="hu-HU" sz="2600" i="1"/>
              <a:t>, hogy hányszor használják </a:t>
            </a:r>
            <a:r>
              <a:rPr lang="hu-HU" sz="2600" i="1" smtClean="0"/>
              <a:t>őket.</a:t>
            </a:r>
            <a:endParaRPr lang="en-US" sz="2600" i="1"/>
          </a:p>
          <a:p>
            <a:pPr indent="-254000"/>
            <a:endParaRPr lang="hu-HU" smtClean="0"/>
          </a:p>
          <a:p>
            <a:pPr indent="-254000"/>
            <a:endParaRPr lang="hu-HU"/>
          </a:p>
          <a:p>
            <a:pPr indent="-254000"/>
            <a:endParaRPr lang="hu-HU"/>
          </a:p>
        </p:txBody>
      </p:sp>
    </p:spTree>
    <p:extLst>
      <p:ext uri="{BB962C8B-B14F-4D97-AF65-F5344CB8AC3E}">
        <p14:creationId xmlns:p14="http://schemas.microsoft.com/office/powerpoint/2010/main" val="315868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5. Többszintű listák</a:t>
            </a:r>
            <a:br>
              <a:rPr lang="hu-HU" smtClean="0"/>
            </a:br>
            <a:r>
              <a:rPr lang="hu-HU" smtClean="0"/>
              <a:t>többelemű számozása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22</a:t>
            </a:fld>
            <a:endParaRPr lang="hu-HU" dirty="0"/>
          </a:p>
        </p:txBody>
      </p:sp>
      <p:sp>
        <p:nvSpPr>
          <p:cNvPr id="8" name="Tartalom helye 4"/>
          <p:cNvSpPr>
            <a:spLocks noGrp="1"/>
          </p:cNvSpPr>
          <p:nvPr>
            <p:ph idx="1"/>
          </p:nvPr>
        </p:nvSpPr>
        <p:spPr>
          <a:xfrm>
            <a:off x="1331640" y="1628798"/>
            <a:ext cx="7704856" cy="5148000"/>
          </a:xfrm>
        </p:spPr>
        <p:txBody>
          <a:bodyPr>
            <a:normAutofit/>
          </a:bodyPr>
          <a:lstStyle/>
          <a:p>
            <a:pPr marL="533400" indent="-533400">
              <a:buFont typeface="+mj-lt"/>
              <a:buAutoNum type="arabicPeriod" startAt="2"/>
            </a:pPr>
            <a:r>
              <a:rPr lang="hu-HU" smtClean="0"/>
              <a:t>a </a:t>
            </a:r>
            <a:r>
              <a:rPr lang="hu-HU" b="1" i="1" smtClean="0"/>
              <a:t>számláló értékét növeljük </a:t>
            </a:r>
            <a:r>
              <a:rPr lang="hu-HU" smtClean="0"/>
              <a:t>és azt </a:t>
            </a:r>
            <a:r>
              <a:rPr lang="hu-HU" b="1" i="1" smtClean="0"/>
              <a:t>elhelyezzük a megfelelő elem előtt</a:t>
            </a:r>
            <a:r>
              <a:rPr lang="hu-HU" smtClean="0"/>
              <a:t>: </a:t>
            </a:r>
            <a:r>
              <a:rPr lang="hu-HU" b="1" smtClean="0">
                <a:solidFill>
                  <a:srgbClr val="FF0000"/>
                </a:solidFill>
                <a:latin typeface="Courier New" panose="02070309020205020404" pitchFamily="49" charset="0"/>
                <a:cs typeface="Courier New" panose="02070309020205020404" pitchFamily="49" charset="0"/>
              </a:rPr>
              <a:t>counter-increment</a:t>
            </a:r>
            <a:r>
              <a:rPr lang="hu-HU" smtClean="0"/>
              <a:t> és </a:t>
            </a:r>
            <a:r>
              <a:rPr lang="hu-HU" b="1" smtClean="0">
                <a:solidFill>
                  <a:srgbClr val="FF0000"/>
                </a:solidFill>
                <a:latin typeface="Courier New" panose="02070309020205020404" pitchFamily="49" charset="0"/>
                <a:cs typeface="Courier New" panose="02070309020205020404" pitchFamily="49" charset="0"/>
              </a:rPr>
              <a:t>content</a:t>
            </a:r>
            <a:endParaRPr lang="hu-HU" b="1">
              <a:solidFill>
                <a:srgbClr val="FF0000"/>
              </a:solidFill>
              <a:latin typeface="Courier New" panose="02070309020205020404" pitchFamily="49" charset="0"/>
              <a:cs typeface="Courier New" panose="02070309020205020404" pitchFamily="49" charset="0"/>
            </a:endParaRPr>
          </a:p>
          <a:p>
            <a:pPr marL="533400" indent="0">
              <a:buNone/>
              <a:tabLst>
                <a:tab pos="901700" algn="l"/>
                <a:tab pos="1257300" algn="l"/>
              </a:tabLst>
            </a:pPr>
            <a:r>
              <a:rPr lang="hu-HU" sz="2800" b="1" smtClean="0">
                <a:solidFill>
                  <a:srgbClr val="0070C0"/>
                </a:solidFill>
                <a:latin typeface="Courier New" panose="02070309020205020404" pitchFamily="49" charset="0"/>
                <a:cs typeface="Courier New" panose="02070309020205020404" pitchFamily="49" charset="0"/>
              </a:rPr>
              <a:t>li::before</a:t>
            </a:r>
            <a:r>
              <a:rPr lang="en-US" sz="2800" b="1" smtClean="0">
                <a:solidFill>
                  <a:srgbClr val="0070C0"/>
                </a:solidFill>
                <a:latin typeface="Courier New" panose="02070309020205020404" pitchFamily="49" charset="0"/>
                <a:cs typeface="Courier New" panose="02070309020205020404" pitchFamily="49" charset="0"/>
              </a:rPr>
              <a:t> </a:t>
            </a:r>
            <a:r>
              <a:rPr lang="hu-HU" sz="2800" b="1" smtClean="0">
                <a:solidFill>
                  <a:srgbClr val="0070C0"/>
                </a:solidFill>
                <a:latin typeface="Courier New" panose="02070309020205020404" pitchFamily="49" charset="0"/>
                <a:cs typeface="Courier New" panose="02070309020205020404" pitchFamily="49" charset="0"/>
              </a:rPr>
              <a:t>{</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a:t>
            </a:r>
            <a:r>
              <a:rPr lang="en-US" sz="2800" b="1" smtClean="0">
                <a:solidFill>
                  <a:srgbClr val="0070C0"/>
                </a:solidFill>
                <a:latin typeface="Courier New" panose="02070309020205020404" pitchFamily="49" charset="0"/>
                <a:cs typeface="Courier New" panose="02070309020205020404" pitchFamily="49" charset="0"/>
              </a:rPr>
              <a:t>counter-</a:t>
            </a:r>
            <a:r>
              <a:rPr lang="hu-HU" sz="2800" b="1" smtClean="0">
                <a:solidFill>
                  <a:srgbClr val="0070C0"/>
                </a:solidFill>
                <a:latin typeface="Courier New" panose="02070309020205020404" pitchFamily="49" charset="0"/>
                <a:cs typeface="Courier New" panose="02070309020205020404" pitchFamily="49" charset="0"/>
              </a:rPr>
              <a:t>increment: section;</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content:</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counters(section,".") " ";</a:t>
            </a:r>
          </a:p>
          <a:p>
            <a:pPr marL="533400" indent="0">
              <a:buNone/>
              <a:tabLst>
                <a:tab pos="901700" algn="l"/>
                <a:tab pos="1257300" algn="l"/>
              </a:tabLst>
            </a:pPr>
            <a:r>
              <a:rPr lang="en-US" sz="2800" b="1" smtClean="0">
                <a:solidFill>
                  <a:srgbClr val="0070C0"/>
                </a:solidFill>
                <a:latin typeface="Courier New" panose="02070309020205020404" pitchFamily="49" charset="0"/>
                <a:cs typeface="Courier New" panose="02070309020205020404" pitchFamily="49" charset="0"/>
              </a:rPr>
              <a:t>}</a:t>
            </a:r>
            <a:endParaRPr lang="hu-HU" sz="2800" b="1" smtClean="0">
              <a:solidFill>
                <a:srgbClr val="0070C0"/>
              </a:solidFill>
              <a:latin typeface="Courier New" panose="02070309020205020404" pitchFamily="49" charset="0"/>
              <a:cs typeface="Courier New" panose="02070309020205020404" pitchFamily="49" charset="0"/>
            </a:endParaRPr>
          </a:p>
          <a:p>
            <a:pPr marL="0" indent="0" algn="ctr">
              <a:spcBef>
                <a:spcPts val="1800"/>
              </a:spcBef>
              <a:buNone/>
              <a:tabLst>
                <a:tab pos="1435100" algn="l"/>
              </a:tabLst>
            </a:pPr>
            <a:r>
              <a:rPr lang="hu-HU" sz="2600" i="1" smtClean="0"/>
              <a:t>A ::before ál-elem kijelölő a content értékében megadott tartalmat fogja elhelyezni az elem előtt.</a:t>
            </a:r>
            <a:endParaRPr lang="en-US" sz="2600" i="1"/>
          </a:p>
          <a:p>
            <a:pPr indent="-254000"/>
            <a:endParaRPr lang="hu-HU" smtClean="0"/>
          </a:p>
          <a:p>
            <a:pPr indent="-254000"/>
            <a:endParaRPr lang="hu-HU"/>
          </a:p>
          <a:p>
            <a:pPr indent="-254000"/>
            <a:endParaRPr lang="hu-HU"/>
          </a:p>
        </p:txBody>
      </p:sp>
    </p:spTree>
    <p:extLst>
      <p:ext uri="{BB962C8B-B14F-4D97-AF65-F5344CB8AC3E}">
        <p14:creationId xmlns:p14="http://schemas.microsoft.com/office/powerpoint/2010/main" val="1848160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6. Listából navigációs felület (menü kialakítása)</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23</a:t>
            </a:fld>
            <a:endParaRPr lang="hu-HU" dirty="0"/>
          </a:p>
        </p:txBody>
      </p:sp>
      <p:sp>
        <p:nvSpPr>
          <p:cNvPr id="6" name="Tartalom helye 4"/>
          <p:cNvSpPr>
            <a:spLocks noGrp="1"/>
          </p:cNvSpPr>
          <p:nvPr>
            <p:ph idx="1"/>
          </p:nvPr>
        </p:nvSpPr>
        <p:spPr>
          <a:xfrm>
            <a:off x="1331640" y="1556792"/>
            <a:ext cx="7632848" cy="1656184"/>
          </a:xfrm>
        </p:spPr>
        <p:txBody>
          <a:bodyPr>
            <a:normAutofit/>
          </a:bodyPr>
          <a:lstStyle/>
          <a:p>
            <a:pPr marL="0" indent="0" algn="ctr">
              <a:buNone/>
            </a:pPr>
            <a:r>
              <a:rPr lang="hu-HU" sz="3200" b="1" smtClean="0"/>
              <a:t>A listákat gyakran szokták menük ké-szítésére használni, mert a menüpon-tok felsorolt elemeknek tekinthetők.</a:t>
            </a:r>
          </a:p>
        </p:txBody>
      </p:sp>
      <p:pic>
        <p:nvPicPr>
          <p:cNvPr id="5" name="Kép 4"/>
          <p:cNvPicPr>
            <a:picLocks noChangeAspect="1"/>
          </p:cNvPicPr>
          <p:nvPr/>
        </p:nvPicPr>
        <p:blipFill rotWithShape="1">
          <a:blip r:embed="rId2"/>
          <a:srcRect t="21219" r="69710" b="43907"/>
          <a:stretch/>
        </p:blipFill>
        <p:spPr bwMode="auto">
          <a:xfrm>
            <a:off x="1399084" y="3284984"/>
            <a:ext cx="3004896" cy="1944216"/>
          </a:xfrm>
          <a:prstGeom prst="rect">
            <a:avLst/>
          </a:prstGeom>
          <a:ln w="3175">
            <a:solidFill>
              <a:schemeClr val="tx1"/>
            </a:solidFill>
          </a:ln>
          <a:extLst>
            <a:ext uri="{53640926-AAD7-44D8-BBD7-CCE9431645EC}">
              <a14:shadowObscured xmlns:a14="http://schemas.microsoft.com/office/drawing/2010/main"/>
            </a:ext>
          </a:extLst>
        </p:spPr>
      </p:pic>
      <p:sp>
        <p:nvSpPr>
          <p:cNvPr id="7" name="Szövegdoboz 6"/>
          <p:cNvSpPr txBox="1"/>
          <p:nvPr/>
        </p:nvSpPr>
        <p:spPr>
          <a:xfrm>
            <a:off x="3199284" y="3331031"/>
            <a:ext cx="1152000" cy="523220"/>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forrás</a:t>
            </a:r>
            <a:endParaRPr lang="hu-HU" sz="2800">
              <a:solidFill>
                <a:schemeClr val="bg1"/>
              </a:solidFill>
              <a:latin typeface="Arial" panose="020B0604020202020204" pitchFamily="34" charset="0"/>
              <a:cs typeface="Arial" panose="020B0604020202020204" pitchFamily="34" charset="0"/>
            </a:endParaRPr>
          </a:p>
        </p:txBody>
      </p:sp>
      <p:sp>
        <p:nvSpPr>
          <p:cNvPr id="8" name="Szövegdoboz 7"/>
          <p:cNvSpPr txBox="1">
            <a:spLocks noChangeAspect="1"/>
          </p:cNvSpPr>
          <p:nvPr/>
        </p:nvSpPr>
        <p:spPr>
          <a:xfrm>
            <a:off x="5718280" y="3186400"/>
            <a:ext cx="2952200" cy="523220"/>
          </a:xfrm>
          <a:prstGeom prst="rect">
            <a:avLst/>
          </a:prstGeom>
          <a:solidFill>
            <a:srgbClr val="0070C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függőleges menü</a:t>
            </a:r>
            <a:endParaRPr lang="hu-HU" sz="2800">
              <a:solidFill>
                <a:schemeClr val="bg1"/>
              </a:solidFill>
              <a:latin typeface="Arial" panose="020B0604020202020204" pitchFamily="34" charset="0"/>
              <a:cs typeface="Arial" panose="020B0604020202020204" pitchFamily="34" charset="0"/>
            </a:endParaRPr>
          </a:p>
        </p:txBody>
      </p:sp>
      <p:sp>
        <p:nvSpPr>
          <p:cNvPr id="9" name="Szövegdoboz 8"/>
          <p:cNvSpPr txBox="1">
            <a:spLocks noChangeAspect="1"/>
          </p:cNvSpPr>
          <p:nvPr/>
        </p:nvSpPr>
        <p:spPr>
          <a:xfrm>
            <a:off x="6780460" y="5793248"/>
            <a:ext cx="1793354" cy="864000"/>
          </a:xfrm>
          <a:prstGeom prst="rect">
            <a:avLst/>
          </a:prstGeom>
          <a:solidFill>
            <a:srgbClr val="0070C0"/>
          </a:solidFill>
        </p:spPr>
        <p:txBody>
          <a:bodyPr wrap="square" rtlCol="0" anchor="ctr" anchorCtr="1">
            <a:spAutoFit/>
          </a:bodyPr>
          <a:lstStyle/>
          <a:p>
            <a:pPr algn="ctr"/>
            <a:r>
              <a:rPr lang="hu-HU" sz="2800" smtClean="0">
                <a:solidFill>
                  <a:schemeClr val="bg1"/>
                </a:solidFill>
                <a:latin typeface="Arial" panose="020B0604020202020204" pitchFamily="34" charset="0"/>
                <a:cs typeface="Arial" panose="020B0604020202020204" pitchFamily="34" charset="0"/>
              </a:rPr>
              <a:t>vízszintes</a:t>
            </a:r>
            <a:br>
              <a:rPr lang="hu-HU" sz="2800" smtClean="0">
                <a:solidFill>
                  <a:schemeClr val="bg1"/>
                </a:solidFill>
                <a:latin typeface="Arial" panose="020B0604020202020204" pitchFamily="34" charset="0"/>
                <a:cs typeface="Arial" panose="020B0604020202020204" pitchFamily="34" charset="0"/>
              </a:rPr>
            </a:br>
            <a:r>
              <a:rPr lang="hu-HU" sz="2800" smtClean="0">
                <a:solidFill>
                  <a:schemeClr val="bg1"/>
                </a:solidFill>
                <a:latin typeface="Arial" panose="020B0604020202020204" pitchFamily="34" charset="0"/>
                <a:cs typeface="Arial" panose="020B0604020202020204" pitchFamily="34" charset="0"/>
              </a:rPr>
              <a:t>menü</a:t>
            </a:r>
            <a:endParaRPr lang="hu-HU" sz="2800">
              <a:solidFill>
                <a:schemeClr val="bg1"/>
              </a:solidFill>
              <a:latin typeface="Arial" panose="020B0604020202020204" pitchFamily="34" charset="0"/>
              <a:cs typeface="Arial" panose="020B0604020202020204" pitchFamily="34" charset="0"/>
            </a:endParaRPr>
          </a:p>
        </p:txBody>
      </p:sp>
      <p:pic>
        <p:nvPicPr>
          <p:cNvPr id="10" name="Kép 9"/>
          <p:cNvPicPr>
            <a:picLocks noChangeAspect="1"/>
          </p:cNvPicPr>
          <p:nvPr/>
        </p:nvPicPr>
        <p:blipFill rotWithShape="1">
          <a:blip r:embed="rId3"/>
          <a:srcRect t="21034" r="71784" b="53687"/>
          <a:stretch/>
        </p:blipFill>
        <p:spPr bwMode="auto">
          <a:xfrm>
            <a:off x="5400000" y="3744000"/>
            <a:ext cx="3588761" cy="1806997"/>
          </a:xfrm>
          <a:prstGeom prst="rect">
            <a:avLst/>
          </a:prstGeom>
          <a:ln w="3175">
            <a:solidFill>
              <a:schemeClr val="tx1"/>
            </a:solidFill>
          </a:ln>
          <a:extLst>
            <a:ext uri="{53640926-AAD7-44D8-BBD7-CCE9431645EC}">
              <a14:shadowObscured xmlns:a14="http://schemas.microsoft.com/office/drawing/2010/main"/>
            </a:ext>
          </a:extLst>
        </p:spPr>
      </p:pic>
      <p:pic>
        <p:nvPicPr>
          <p:cNvPr id="12" name="Kép 11"/>
          <p:cNvPicPr>
            <a:picLocks noChangeAspect="1"/>
          </p:cNvPicPr>
          <p:nvPr/>
        </p:nvPicPr>
        <p:blipFill rotWithShape="1">
          <a:blip r:embed="rId4"/>
          <a:srcRect l="28838" t="29892" r="29253" b="54424"/>
          <a:stretch/>
        </p:blipFill>
        <p:spPr bwMode="auto">
          <a:xfrm>
            <a:off x="1620000" y="5688000"/>
            <a:ext cx="5106547" cy="1074497"/>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8938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smtClean="0"/>
              <a:t>6. Listából navigációs felület (menü kialakítása) -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24</a:t>
            </a:fld>
            <a:endParaRPr lang="hu-HU" dirty="0"/>
          </a:p>
        </p:txBody>
      </p:sp>
      <p:sp>
        <p:nvSpPr>
          <p:cNvPr id="6" name="Tartalom helye 4"/>
          <p:cNvSpPr>
            <a:spLocks noGrp="1"/>
          </p:cNvSpPr>
          <p:nvPr>
            <p:ph idx="1"/>
          </p:nvPr>
        </p:nvSpPr>
        <p:spPr>
          <a:xfrm>
            <a:off x="1331640" y="1628800"/>
            <a:ext cx="7632848" cy="5040560"/>
          </a:xfrm>
        </p:spPr>
        <p:txBody>
          <a:bodyPr>
            <a:normAutofit/>
          </a:bodyPr>
          <a:lstStyle/>
          <a:p>
            <a:pPr marL="0" indent="0">
              <a:buNone/>
            </a:pPr>
            <a:r>
              <a:rPr lang="hu-HU" sz="3200" u="sng" smtClean="0"/>
              <a:t>Alaptechnikák</a:t>
            </a:r>
            <a:r>
              <a:rPr lang="hu-HU" sz="3200" smtClean="0"/>
              <a:t>:</a:t>
            </a:r>
          </a:p>
          <a:p>
            <a:pPr>
              <a:spcBef>
                <a:spcPts val="1200"/>
              </a:spcBef>
            </a:pPr>
            <a:r>
              <a:rPr lang="hu-HU" sz="2800" smtClean="0"/>
              <a:t>a felsorolt elemeket hivatkozássá alakítjuk</a:t>
            </a:r>
            <a:r>
              <a:rPr lang="hu-HU" sz="2800"/>
              <a:t> </a:t>
            </a:r>
            <a:r>
              <a:rPr lang="hu-HU" sz="2800" smtClean="0"/>
              <a:t>és az aláhúzást megszüntetjük</a:t>
            </a:r>
            <a:br>
              <a:rPr lang="hu-HU" sz="2800" smtClean="0"/>
            </a:br>
            <a:r>
              <a:rPr lang="hu-HU" sz="2800" smtClean="0"/>
              <a:t>(</a:t>
            </a:r>
            <a:r>
              <a:rPr lang="hu-HU" sz="2800" b="1" smtClean="0">
                <a:solidFill>
                  <a:srgbClr val="FF0000"/>
                </a:solidFill>
                <a:latin typeface="Courier New" panose="02070309020205020404" pitchFamily="49" charset="0"/>
                <a:cs typeface="Courier New" panose="02070309020205020404" pitchFamily="49" charset="0"/>
              </a:rPr>
              <a:t>text-decoration: none;</a:t>
            </a:r>
            <a:r>
              <a:rPr lang="hu-HU" sz="2800" smtClean="0"/>
              <a:t>)</a:t>
            </a:r>
          </a:p>
          <a:p>
            <a:pPr>
              <a:spcBef>
                <a:spcPts val="1200"/>
              </a:spcBef>
            </a:pPr>
            <a:r>
              <a:rPr lang="hu-HU" sz="2800"/>
              <a:t>ha nem akarjuk a listaelemek előtti jelölőket megtartani, akkor eltüntetjük azokat</a:t>
            </a:r>
            <a:br>
              <a:rPr lang="hu-HU" sz="2800"/>
            </a:br>
            <a:r>
              <a:rPr lang="hu-HU" sz="2800"/>
              <a:t>(</a:t>
            </a:r>
            <a:r>
              <a:rPr lang="hu-HU" sz="2800" b="1">
                <a:solidFill>
                  <a:srgbClr val="FF0000"/>
                </a:solidFill>
                <a:latin typeface="Courier New" panose="02070309020205020404" pitchFamily="49" charset="0"/>
                <a:cs typeface="Courier New" panose="02070309020205020404" pitchFamily="49" charset="0"/>
              </a:rPr>
              <a:t>list-style-type: none</a:t>
            </a:r>
            <a:r>
              <a:rPr lang="hu-HU" sz="2800"/>
              <a:t>)</a:t>
            </a:r>
          </a:p>
          <a:p>
            <a:pPr>
              <a:spcBef>
                <a:spcPts val="1200"/>
              </a:spcBef>
            </a:pPr>
            <a:r>
              <a:rPr lang="hu-HU" sz="2800" smtClean="0"/>
              <a:t>ha háttérváltoztató menüpontokat akarunk készíteni, akkor a </a:t>
            </a:r>
            <a:r>
              <a:rPr lang="hu-HU" sz="2800" b="1">
                <a:solidFill>
                  <a:srgbClr val="FF0000"/>
                </a:solidFill>
                <a:latin typeface="Courier New" panose="02070309020205020404" pitchFamily="49" charset="0"/>
                <a:cs typeface="Courier New" panose="02070309020205020404" pitchFamily="49" charset="0"/>
              </a:rPr>
              <a:t>:hover </a:t>
            </a:r>
            <a:r>
              <a:rPr lang="hu-HU" sz="2800" smtClean="0"/>
              <a:t>ál-osztályhoz formázást rendelünk</a:t>
            </a:r>
          </a:p>
        </p:txBody>
      </p:sp>
    </p:spTree>
    <p:extLst>
      <p:ext uri="{BB962C8B-B14F-4D97-AF65-F5344CB8AC3E}">
        <p14:creationId xmlns:p14="http://schemas.microsoft.com/office/powerpoint/2010/main" val="3258638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a:t>6. Listából navigációs felület (menü kialakítása) - folyt</a:t>
            </a:r>
          </a:p>
        </p:txBody>
      </p:sp>
      <p:sp>
        <p:nvSpPr>
          <p:cNvPr id="4" name="Dia számának helye 3"/>
          <p:cNvSpPr>
            <a:spLocks noGrp="1"/>
          </p:cNvSpPr>
          <p:nvPr>
            <p:ph type="sldNum" sz="quarter" idx="12"/>
          </p:nvPr>
        </p:nvSpPr>
        <p:spPr/>
        <p:txBody>
          <a:bodyPr/>
          <a:lstStyle/>
          <a:p>
            <a:fld id="{4DC61DD4-7DED-4AA4-9E5A-5F7D420479A6}" type="slidenum">
              <a:rPr lang="hu-HU" smtClean="0"/>
              <a:pPr/>
              <a:t>25</a:t>
            </a:fld>
            <a:endParaRPr lang="hu-HU" dirty="0"/>
          </a:p>
        </p:txBody>
      </p:sp>
      <p:sp>
        <p:nvSpPr>
          <p:cNvPr id="6" name="Tartalom helye 4"/>
          <p:cNvSpPr>
            <a:spLocks noGrp="1"/>
          </p:cNvSpPr>
          <p:nvPr>
            <p:ph idx="1"/>
          </p:nvPr>
        </p:nvSpPr>
        <p:spPr>
          <a:xfrm>
            <a:off x="1331640" y="1700808"/>
            <a:ext cx="7812360" cy="5157192"/>
          </a:xfrm>
        </p:spPr>
        <p:txBody>
          <a:bodyPr>
            <a:normAutofit/>
          </a:bodyPr>
          <a:lstStyle/>
          <a:p>
            <a:pPr>
              <a:spcBef>
                <a:spcPts val="0"/>
              </a:spcBef>
            </a:pPr>
            <a:r>
              <a:rPr lang="hu-HU" sz="2800"/>
              <a:t>alkalmas formátum megváltasztásával a </a:t>
            </a:r>
            <a:r>
              <a:rPr lang="hu-HU" sz="2800" smtClean="0"/>
              <a:t>menüpontokat </a:t>
            </a:r>
            <a:r>
              <a:rPr lang="hu-HU" sz="2800" smtClean="0">
                <a:solidFill>
                  <a:srgbClr val="FF0000"/>
                </a:solidFill>
              </a:rPr>
              <a:t>gombszerűvé alakítjuk</a:t>
            </a:r>
            <a:br>
              <a:rPr lang="hu-HU" sz="2800" smtClean="0">
                <a:solidFill>
                  <a:srgbClr val="FF0000"/>
                </a:solidFill>
              </a:rPr>
            </a:br>
            <a:r>
              <a:rPr lang="hu-HU" sz="2800" smtClean="0"/>
              <a:t>(azaz a listaelemeknek szegélyt, háttért, betűstílust állítunk be)</a:t>
            </a:r>
            <a:endParaRPr lang="hu-HU" sz="2800"/>
          </a:p>
          <a:p>
            <a:pPr>
              <a:spcBef>
                <a:spcPts val="1800"/>
              </a:spcBef>
            </a:pPr>
            <a:r>
              <a:rPr lang="hu-HU" sz="2800" smtClean="0"/>
              <a:t>érdemes a gombon lévő tartalmat eltávolítani a szegélytől (</a:t>
            </a:r>
            <a:r>
              <a:rPr lang="hu-HU" sz="2800" b="1" smtClean="0">
                <a:solidFill>
                  <a:srgbClr val="FF0000"/>
                </a:solidFill>
                <a:latin typeface="Courier New" panose="02070309020205020404" pitchFamily="49" charset="0"/>
                <a:cs typeface="Courier New" panose="02070309020205020404" pitchFamily="49" charset="0"/>
              </a:rPr>
              <a:t>padding</a:t>
            </a:r>
            <a:r>
              <a:rPr lang="hu-HU" sz="2800" smtClean="0"/>
              <a:t>)</a:t>
            </a:r>
          </a:p>
          <a:p>
            <a:pPr>
              <a:spcBef>
                <a:spcPts val="1800"/>
              </a:spcBef>
            </a:pPr>
            <a:r>
              <a:rPr lang="hu-HU" sz="2800" smtClean="0"/>
              <a:t>a &lt;li&gt; elemekhez rendeljünk </a:t>
            </a:r>
            <a:r>
              <a:rPr lang="hu-HU" sz="2800" b="1" smtClean="0">
                <a:solidFill>
                  <a:srgbClr val="FF0000"/>
                </a:solidFill>
                <a:latin typeface="Courier New" panose="02070309020205020404" pitchFamily="49" charset="0"/>
                <a:cs typeface="Courier New" panose="02070309020205020404" pitchFamily="49" charset="0"/>
              </a:rPr>
              <a:t>margin</a:t>
            </a:r>
            <a:r>
              <a:rPr lang="hu-HU" sz="2800" smtClean="0"/>
              <a:t> értéke-ket, hogy az egyes gombok távolabb kerülje-nek egymástól</a:t>
            </a:r>
          </a:p>
        </p:txBody>
      </p:sp>
    </p:spTree>
    <p:extLst>
      <p:ext uri="{BB962C8B-B14F-4D97-AF65-F5344CB8AC3E}">
        <p14:creationId xmlns:p14="http://schemas.microsoft.com/office/powerpoint/2010/main" val="1097312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p:spPr>
        <p:txBody>
          <a:bodyPr>
            <a:normAutofit/>
          </a:bodyPr>
          <a:lstStyle/>
          <a:p>
            <a:pPr algn="ctr"/>
            <a:r>
              <a:rPr lang="hu-HU"/>
              <a:t>6. Listából navigációs felület (menü kialakítása) - folyt</a:t>
            </a:r>
          </a:p>
        </p:txBody>
      </p:sp>
      <p:pic>
        <p:nvPicPr>
          <p:cNvPr id="8" name="Kép 7"/>
          <p:cNvPicPr>
            <a:picLocks noChangeAspect="1"/>
          </p:cNvPicPr>
          <p:nvPr/>
        </p:nvPicPr>
        <p:blipFill rotWithShape="1">
          <a:blip r:embed="rId2"/>
          <a:srcRect t="21588" r="67526" b="31544"/>
          <a:stretch/>
        </p:blipFill>
        <p:spPr bwMode="auto">
          <a:xfrm>
            <a:off x="5544000" y="3960000"/>
            <a:ext cx="3456384" cy="2804192"/>
          </a:xfrm>
          <a:prstGeom prst="rect">
            <a:avLst/>
          </a:prstGeom>
          <a:ln w="3175">
            <a:solidFill>
              <a:schemeClr val="tx1"/>
            </a:solid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26</a:t>
            </a:fld>
            <a:endParaRPr lang="hu-HU" dirty="0"/>
          </a:p>
        </p:txBody>
      </p:sp>
      <p:sp>
        <p:nvSpPr>
          <p:cNvPr id="6" name="Tartalom helye 4"/>
          <p:cNvSpPr>
            <a:spLocks noGrp="1"/>
          </p:cNvSpPr>
          <p:nvPr>
            <p:ph idx="1"/>
          </p:nvPr>
        </p:nvSpPr>
        <p:spPr>
          <a:xfrm>
            <a:off x="1331640" y="1556792"/>
            <a:ext cx="7668744" cy="5207400"/>
          </a:xfrm>
        </p:spPr>
        <p:txBody>
          <a:bodyPr>
            <a:normAutofit lnSpcReduction="10000"/>
          </a:bodyPr>
          <a:lstStyle/>
          <a:p>
            <a:pPr>
              <a:spcBef>
                <a:spcPts val="0"/>
              </a:spcBef>
            </a:pPr>
            <a:r>
              <a:rPr lang="hu-HU" sz="2800"/>
              <a:t>többszintű lista esetén </a:t>
            </a:r>
            <a:r>
              <a:rPr lang="hu-HU" sz="2800">
                <a:solidFill>
                  <a:srgbClr val="FF0000"/>
                </a:solidFill>
              </a:rPr>
              <a:t>a </a:t>
            </a:r>
            <a:r>
              <a:rPr lang="hu-HU" sz="2800" smtClean="0">
                <a:solidFill>
                  <a:srgbClr val="FF0000"/>
                </a:solidFill>
              </a:rPr>
              <a:t>következő szintet beljebb jelenítjük meg vagy csak akkor tesszük láthatóvá, ha az egérrel rámutatunk </a:t>
            </a:r>
            <a:r>
              <a:rPr lang="hu-HU" sz="2800" smtClean="0"/>
              <a:t>(lenyíló lista)</a:t>
            </a:r>
          </a:p>
          <a:p>
            <a:pPr>
              <a:spcBef>
                <a:spcPts val="1800"/>
              </a:spcBef>
            </a:pPr>
            <a:r>
              <a:rPr lang="hu-HU" sz="2800"/>
              <a:t>ha ez egyes </a:t>
            </a:r>
            <a:r>
              <a:rPr lang="hu-HU" sz="2800" smtClean="0"/>
              <a:t>menüpon-</a:t>
            </a:r>
            <a:br>
              <a:rPr lang="hu-HU" sz="2800" smtClean="0"/>
            </a:br>
            <a:r>
              <a:rPr lang="hu-HU" sz="2800" smtClean="0"/>
              <a:t>tokat </a:t>
            </a:r>
            <a:r>
              <a:rPr lang="hu-HU" sz="2800"/>
              <a:t>egymás </a:t>
            </a:r>
            <a:r>
              <a:rPr lang="hu-HU" sz="2800" smtClean="0"/>
              <a:t>mellett</a:t>
            </a:r>
            <a:br>
              <a:rPr lang="hu-HU" sz="2800" smtClean="0"/>
            </a:br>
            <a:r>
              <a:rPr lang="hu-HU" sz="2800" smtClean="0"/>
              <a:t>szeretnénk megjelení-</a:t>
            </a:r>
            <a:br>
              <a:rPr lang="hu-HU" sz="2800" smtClean="0"/>
            </a:br>
            <a:r>
              <a:rPr lang="hu-HU" sz="2800" smtClean="0"/>
              <a:t>teni</a:t>
            </a:r>
            <a:r>
              <a:rPr lang="hu-HU" sz="2800"/>
              <a:t>, akkor </a:t>
            </a:r>
            <a:r>
              <a:rPr lang="hu-HU" sz="2800" smtClean="0"/>
              <a:t>használjuk</a:t>
            </a:r>
            <a:br>
              <a:rPr lang="hu-HU" sz="2800" smtClean="0"/>
            </a:br>
            <a:r>
              <a:rPr lang="hu-HU" sz="2800" smtClean="0"/>
              <a:t>a </a:t>
            </a:r>
            <a:r>
              <a:rPr lang="hu-HU" sz="2800" b="1">
                <a:solidFill>
                  <a:srgbClr val="FF0000"/>
                </a:solidFill>
                <a:latin typeface="Courier New" panose="02070309020205020404" pitchFamily="49" charset="0"/>
                <a:cs typeface="Courier New" panose="02070309020205020404" pitchFamily="49" charset="0"/>
              </a:rPr>
              <a:t>display: </a:t>
            </a:r>
            <a:r>
              <a:rPr lang="hu-HU" sz="2800" b="1" smtClean="0">
                <a:solidFill>
                  <a:srgbClr val="FF0000"/>
                </a:solidFill>
                <a:latin typeface="Courier New" panose="02070309020205020404" pitchFamily="49" charset="0"/>
                <a:cs typeface="Courier New" panose="02070309020205020404" pitchFamily="49" charset="0"/>
              </a:rPr>
              <a:t>inline</a:t>
            </a:r>
            <a:br>
              <a:rPr lang="hu-HU" sz="2800" b="1" smtClean="0">
                <a:solidFill>
                  <a:srgbClr val="FF0000"/>
                </a:solidFill>
                <a:latin typeface="Courier New" panose="02070309020205020404" pitchFamily="49" charset="0"/>
                <a:cs typeface="Courier New" panose="02070309020205020404" pitchFamily="49" charset="0"/>
              </a:rPr>
            </a:br>
            <a:r>
              <a:rPr lang="hu-HU" sz="2800" smtClean="0"/>
              <a:t>(vagy </a:t>
            </a:r>
            <a:r>
              <a:rPr lang="hu-HU" sz="2800" b="1" smtClean="0">
                <a:solidFill>
                  <a:srgbClr val="FF0000"/>
                </a:solidFill>
                <a:latin typeface="Courier New" panose="02070309020205020404" pitchFamily="49" charset="0"/>
                <a:cs typeface="Courier New" panose="02070309020205020404" pitchFamily="49" charset="0"/>
              </a:rPr>
              <a:t>inline-block</a:t>
            </a:r>
            <a:r>
              <a:rPr lang="hu-HU" sz="2800" smtClean="0"/>
              <a:t>)</a:t>
            </a:r>
            <a:r>
              <a:rPr lang="hu-HU" sz="2800" b="1" smtClean="0">
                <a:solidFill>
                  <a:srgbClr val="FF0000"/>
                </a:solidFill>
                <a:latin typeface="Courier New" panose="02070309020205020404" pitchFamily="49" charset="0"/>
                <a:cs typeface="Courier New" panose="02070309020205020404" pitchFamily="49" charset="0"/>
              </a:rPr>
              <a:t/>
            </a:r>
            <a:br>
              <a:rPr lang="hu-HU" sz="2800" b="1" smtClean="0">
                <a:solidFill>
                  <a:srgbClr val="FF0000"/>
                </a:solidFill>
                <a:latin typeface="Courier New" panose="02070309020205020404" pitchFamily="49" charset="0"/>
                <a:cs typeface="Courier New" panose="02070309020205020404" pitchFamily="49" charset="0"/>
              </a:rPr>
            </a:br>
            <a:r>
              <a:rPr lang="hu-HU" sz="2800" smtClean="0"/>
              <a:t>vagy </a:t>
            </a:r>
            <a:r>
              <a:rPr lang="hu-HU" sz="2800"/>
              <a:t>a </a:t>
            </a:r>
            <a:r>
              <a:rPr lang="hu-HU" sz="2800" b="1" smtClean="0">
                <a:solidFill>
                  <a:srgbClr val="FF0000"/>
                </a:solidFill>
                <a:latin typeface="Courier New" panose="02070309020205020404" pitchFamily="49" charset="0"/>
                <a:cs typeface="Courier New" panose="02070309020205020404" pitchFamily="49" charset="0"/>
              </a:rPr>
              <a:t>float</a:t>
            </a:r>
            <a:br>
              <a:rPr lang="hu-HU" sz="2800" b="1" smtClean="0">
                <a:solidFill>
                  <a:srgbClr val="FF0000"/>
                </a:solidFill>
                <a:latin typeface="Courier New" panose="02070309020205020404" pitchFamily="49" charset="0"/>
                <a:cs typeface="Courier New" panose="02070309020205020404" pitchFamily="49" charset="0"/>
              </a:rPr>
            </a:br>
            <a:r>
              <a:rPr lang="hu-HU" sz="2800" smtClean="0"/>
              <a:t>beállítások egyikét</a:t>
            </a:r>
            <a:endParaRPr lang="hu-HU" sz="2800"/>
          </a:p>
          <a:p>
            <a:pPr>
              <a:spcBef>
                <a:spcPts val="0"/>
              </a:spcBef>
            </a:pPr>
            <a:endParaRPr lang="hu-HU" sz="2800"/>
          </a:p>
        </p:txBody>
      </p:sp>
      <p:sp>
        <p:nvSpPr>
          <p:cNvPr id="9" name="Szövegdoboz 8"/>
          <p:cNvSpPr txBox="1">
            <a:spLocks/>
          </p:cNvSpPr>
          <p:nvPr/>
        </p:nvSpPr>
        <p:spPr>
          <a:xfrm>
            <a:off x="6120000" y="2907368"/>
            <a:ext cx="2880320" cy="954107"/>
          </a:xfrm>
          <a:prstGeom prst="rect">
            <a:avLst/>
          </a:prstGeom>
          <a:solidFill>
            <a:srgbClr val="0070C0"/>
          </a:solidFill>
        </p:spPr>
        <p:txBody>
          <a:bodyPr wrap="square" rtlCol="0" anchor="ctr" anchorCtr="1">
            <a:spAutoFit/>
          </a:bodyPr>
          <a:lstStyle/>
          <a:p>
            <a:pPr algn="ctr"/>
            <a:r>
              <a:rPr lang="hu-HU" sz="2800" smtClean="0">
                <a:solidFill>
                  <a:schemeClr val="bg1"/>
                </a:solidFill>
                <a:latin typeface="Arial" panose="020B0604020202020204" pitchFamily="34" charset="0"/>
                <a:cs typeface="Arial" panose="020B0604020202020204" pitchFamily="34" charset="0"/>
              </a:rPr>
              <a:t>függőleges menü almenüvel</a:t>
            </a:r>
            <a:endParaRPr lang="hu-HU"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539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7. Lenyitható listák</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27</a:t>
            </a:fld>
            <a:endParaRPr lang="hu-HU" dirty="0"/>
          </a:p>
        </p:txBody>
      </p:sp>
      <p:sp>
        <p:nvSpPr>
          <p:cNvPr id="6" name="Tartalom helye 4"/>
          <p:cNvSpPr>
            <a:spLocks noGrp="1"/>
          </p:cNvSpPr>
          <p:nvPr>
            <p:ph idx="1"/>
          </p:nvPr>
        </p:nvSpPr>
        <p:spPr>
          <a:xfrm>
            <a:off x="1331640" y="1428736"/>
            <a:ext cx="7812360" cy="5240624"/>
          </a:xfrm>
        </p:spPr>
        <p:txBody>
          <a:bodyPr>
            <a:normAutofit/>
          </a:bodyPr>
          <a:lstStyle/>
          <a:p>
            <a:pPr marL="0" indent="0">
              <a:spcBef>
                <a:spcPts val="0"/>
              </a:spcBef>
              <a:buNone/>
            </a:pPr>
            <a:r>
              <a:rPr lang="hu-HU" sz="3200" smtClean="0"/>
              <a:t>Hogyan érhetjük el azt, hogy egy listában </a:t>
            </a:r>
            <a:r>
              <a:rPr lang="hu-HU" sz="3200" smtClean="0">
                <a:solidFill>
                  <a:srgbClr val="FF0000"/>
                </a:solidFill>
              </a:rPr>
              <a:t>beágyazott listáként definiált listarész csak akkor jelenjen meg, ha az egeret a megfelelő menüpont fölé visszük</a:t>
            </a:r>
            <a:r>
              <a:rPr lang="hu-HU" sz="3200" smtClean="0"/>
              <a:t>?</a:t>
            </a:r>
          </a:p>
          <a:p>
            <a:pPr>
              <a:spcBef>
                <a:spcPts val="1800"/>
              </a:spcBef>
            </a:pPr>
            <a:r>
              <a:rPr lang="hu-HU" sz="2800" smtClean="0"/>
              <a:t>alapértelmezésként elrejtjük a beágyazott listarészt: </a:t>
            </a:r>
            <a:r>
              <a:rPr lang="hu-HU" sz="2800" b="1" smtClean="0">
                <a:solidFill>
                  <a:srgbClr val="FF0000"/>
                </a:solidFill>
                <a:latin typeface="Courier New" panose="02070309020205020404" pitchFamily="49" charset="0"/>
                <a:cs typeface="Courier New" panose="02070309020205020404" pitchFamily="49" charset="0"/>
              </a:rPr>
              <a:t>ul ul { display: none; }</a:t>
            </a:r>
            <a:endParaRPr lang="hu-HU" sz="2800" smtClean="0"/>
          </a:p>
          <a:p>
            <a:pPr>
              <a:spcBef>
                <a:spcPts val="1800"/>
              </a:spcBef>
            </a:pPr>
            <a:r>
              <a:rPr lang="hu-HU" sz="2800" smtClean="0"/>
              <a:t>ha rámutatunk a listaelemre, akkor megjele-nítjük a teljes beágyazott listát:</a:t>
            </a:r>
            <a:br>
              <a:rPr lang="hu-HU" sz="2800" smtClean="0"/>
            </a:br>
            <a:r>
              <a:rPr lang="hu-HU" sz="2800" b="1">
                <a:solidFill>
                  <a:srgbClr val="FF0000"/>
                </a:solidFill>
                <a:latin typeface="Courier New" panose="02070309020205020404" pitchFamily="49" charset="0"/>
                <a:cs typeface="Courier New" panose="02070309020205020404" pitchFamily="49" charset="0"/>
              </a:rPr>
              <a:t>ul li:hover ul </a:t>
            </a:r>
            <a:r>
              <a:rPr lang="hu-HU" sz="2800" b="1" smtClean="0">
                <a:solidFill>
                  <a:srgbClr val="FF0000"/>
                </a:solidFill>
                <a:latin typeface="Courier New" panose="02070309020205020404" pitchFamily="49" charset="0"/>
                <a:cs typeface="Courier New" panose="02070309020205020404" pitchFamily="49" charset="0"/>
              </a:rPr>
              <a:t>{ display: block; }</a:t>
            </a:r>
            <a:endParaRPr lang="hu-HU" sz="2800"/>
          </a:p>
        </p:txBody>
      </p:sp>
    </p:spTree>
    <p:extLst>
      <p:ext uri="{BB962C8B-B14F-4D97-AF65-F5344CB8AC3E}">
        <p14:creationId xmlns:p14="http://schemas.microsoft.com/office/powerpoint/2010/main" val="1103158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p:cNvPicPr>
            <a:picLocks noChangeAspect="1"/>
          </p:cNvPicPr>
          <p:nvPr/>
        </p:nvPicPr>
        <p:blipFill rotWithShape="1">
          <a:blip r:embed="rId2"/>
          <a:srcRect t="21404" r="71369" b="33943"/>
          <a:stretch/>
        </p:blipFill>
        <p:spPr bwMode="auto">
          <a:xfrm>
            <a:off x="5467613" y="3384000"/>
            <a:ext cx="3496748" cy="3065882"/>
          </a:xfrm>
          <a:prstGeom prst="rect">
            <a:avLst/>
          </a:prstGeom>
          <a:ln w="3175">
            <a:solidFill>
              <a:schemeClr val="tx1"/>
            </a:solidFill>
          </a:ln>
          <a:extLst>
            <a:ext uri="{53640926-AAD7-44D8-BBD7-CCE9431645EC}">
              <a14:shadowObscured xmlns:a14="http://schemas.microsoft.com/office/drawing/2010/main"/>
            </a:ext>
          </a:extLst>
        </p:spPr>
      </p:pic>
      <p:sp>
        <p:nvSpPr>
          <p:cNvPr id="2" name="Cím 1"/>
          <p:cNvSpPr>
            <a:spLocks noGrp="1"/>
          </p:cNvSpPr>
          <p:nvPr>
            <p:ph type="title"/>
          </p:nvPr>
        </p:nvSpPr>
        <p:spPr/>
        <p:txBody>
          <a:bodyPr/>
          <a:lstStyle/>
          <a:p>
            <a:pPr algn="ctr"/>
            <a:r>
              <a:rPr lang="hu-HU" smtClean="0"/>
              <a:t>7. Lenyitható listák</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28</a:t>
            </a:fld>
            <a:endParaRPr lang="hu-HU" dirty="0"/>
          </a:p>
        </p:txBody>
      </p:sp>
      <p:pic>
        <p:nvPicPr>
          <p:cNvPr id="7" name="Kép 6"/>
          <p:cNvPicPr>
            <a:picLocks noChangeAspect="1"/>
          </p:cNvPicPr>
          <p:nvPr/>
        </p:nvPicPr>
        <p:blipFill rotWithShape="1">
          <a:blip r:embed="rId3"/>
          <a:srcRect t="21404" r="71369" b="49074"/>
          <a:stretch/>
        </p:blipFill>
        <p:spPr bwMode="auto">
          <a:xfrm>
            <a:off x="1352353" y="1415500"/>
            <a:ext cx="3727258" cy="2160000"/>
          </a:xfrm>
          <a:prstGeom prst="rect">
            <a:avLst/>
          </a:prstGeom>
          <a:ln w="3175">
            <a:solidFill>
              <a:schemeClr val="tx1"/>
            </a:solidFill>
          </a:ln>
          <a:extLst>
            <a:ext uri="{53640926-AAD7-44D8-BBD7-CCE9431645EC}">
              <a14:shadowObscured xmlns:a14="http://schemas.microsoft.com/office/drawing/2010/main"/>
            </a:ext>
          </a:extLst>
        </p:spPr>
      </p:pic>
      <p:sp>
        <p:nvSpPr>
          <p:cNvPr id="8" name="Szövegdoboz 7"/>
          <p:cNvSpPr txBox="1"/>
          <p:nvPr/>
        </p:nvSpPr>
        <p:spPr>
          <a:xfrm>
            <a:off x="3911104" y="1415500"/>
            <a:ext cx="1152000" cy="523220"/>
          </a:xfrm>
          <a:prstGeom prst="rect">
            <a:avLst/>
          </a:prstGeom>
          <a:solidFill>
            <a:srgbClr val="FF0000"/>
          </a:solidFill>
        </p:spPr>
        <p:txBody>
          <a:bodyPr wrap="square" rtlCol="0">
            <a:spAutoFit/>
          </a:bodyPr>
          <a:lstStyle/>
          <a:p>
            <a:pPr algn="ctr"/>
            <a:r>
              <a:rPr lang="hu-HU" sz="2800" smtClean="0">
                <a:solidFill>
                  <a:schemeClr val="bg1"/>
                </a:solidFill>
                <a:latin typeface="Arial" panose="020B0604020202020204" pitchFamily="34" charset="0"/>
                <a:cs typeface="Arial" panose="020B0604020202020204" pitchFamily="34" charset="0"/>
              </a:rPr>
              <a:t>forrás</a:t>
            </a:r>
            <a:endParaRPr lang="hu-HU" sz="2800">
              <a:solidFill>
                <a:schemeClr val="bg1"/>
              </a:solidFill>
              <a:latin typeface="Arial" panose="020B0604020202020204" pitchFamily="34" charset="0"/>
              <a:cs typeface="Arial" panose="020B0604020202020204" pitchFamily="34" charset="0"/>
            </a:endParaRPr>
          </a:p>
        </p:txBody>
      </p:sp>
      <p:sp>
        <p:nvSpPr>
          <p:cNvPr id="9" name="Szövegdoboz 8"/>
          <p:cNvSpPr txBox="1">
            <a:spLocks/>
          </p:cNvSpPr>
          <p:nvPr/>
        </p:nvSpPr>
        <p:spPr>
          <a:xfrm>
            <a:off x="5075928" y="1415499"/>
            <a:ext cx="3888433" cy="1938992"/>
          </a:xfrm>
          <a:prstGeom prst="rect">
            <a:avLst/>
          </a:prstGeom>
          <a:noFill/>
          <a:ln>
            <a:noFill/>
          </a:ln>
        </p:spPr>
        <p:txBody>
          <a:bodyPr wrap="square" rtlCol="0">
            <a:spAutoFit/>
          </a:bodyPr>
          <a:lstStyle/>
          <a:p>
            <a:pPr algn="r"/>
            <a:r>
              <a:rPr lang="hu-HU" sz="2400" b="1" i="1" smtClean="0">
                <a:solidFill>
                  <a:srgbClr val="006600"/>
                </a:solidFill>
                <a:latin typeface="Arial" panose="020B0604020202020204" pitchFamily="34" charset="0"/>
                <a:cs typeface="Arial" panose="020B0604020202020204" pitchFamily="34" charset="0"/>
              </a:rPr>
              <a:t>ha rámutatunk egy olyan listaelemre, amely tartalmaz további listát, akkor az automatikusan megjelenik</a:t>
            </a:r>
            <a:endParaRPr lang="hu-HU" sz="2400" b="1" i="1">
              <a:solidFill>
                <a:srgbClr val="006600"/>
              </a:solidFill>
              <a:latin typeface="Arial" panose="020B0604020202020204" pitchFamily="34" charset="0"/>
              <a:cs typeface="Arial" panose="020B0604020202020204" pitchFamily="34" charset="0"/>
            </a:endParaRPr>
          </a:p>
        </p:txBody>
      </p:sp>
      <p:pic>
        <p:nvPicPr>
          <p:cNvPr id="10" name="Kép 9"/>
          <p:cNvPicPr>
            <a:picLocks noChangeAspect="1"/>
          </p:cNvPicPr>
          <p:nvPr/>
        </p:nvPicPr>
        <p:blipFill rotWithShape="1">
          <a:blip r:embed="rId4"/>
          <a:srcRect t="21219" r="71369" b="48889"/>
          <a:stretch/>
        </p:blipFill>
        <p:spPr bwMode="auto">
          <a:xfrm>
            <a:off x="1352353" y="4572000"/>
            <a:ext cx="3742132" cy="2196000"/>
          </a:xfrm>
          <a:prstGeom prst="rect">
            <a:avLst/>
          </a:prstGeom>
          <a:ln w="3175">
            <a:solidFill>
              <a:schemeClr val="tx1"/>
            </a:solidFill>
          </a:ln>
          <a:extLst>
            <a:ext uri="{53640926-AAD7-44D8-BBD7-CCE9431645EC}">
              <a14:shadowObscured xmlns:a14="http://schemas.microsoft.com/office/drawing/2010/main"/>
            </a:ext>
          </a:extLst>
        </p:spPr>
      </p:pic>
      <p:sp>
        <p:nvSpPr>
          <p:cNvPr id="12" name="Szövegdoboz 11"/>
          <p:cNvSpPr txBox="1"/>
          <p:nvPr/>
        </p:nvSpPr>
        <p:spPr>
          <a:xfrm>
            <a:off x="1353600" y="3678123"/>
            <a:ext cx="4068000" cy="830997"/>
          </a:xfrm>
          <a:prstGeom prst="rect">
            <a:avLst/>
          </a:prstGeom>
          <a:solidFill>
            <a:srgbClr val="0070C0"/>
          </a:solidFill>
        </p:spPr>
        <p:txBody>
          <a:bodyPr wrap="square" rtlCol="0">
            <a:spAutoFit/>
          </a:bodyPr>
          <a:lstStyle/>
          <a:p>
            <a:pPr algn="ctr"/>
            <a:r>
              <a:rPr lang="hu-HU" sz="2400" smtClean="0">
                <a:solidFill>
                  <a:schemeClr val="bg1"/>
                </a:solidFill>
                <a:latin typeface="Arial" panose="020B0604020202020204" pitchFamily="34" charset="0"/>
                <a:cs typeface="Arial" panose="020B0604020202020204" pitchFamily="34" charset="0"/>
              </a:rPr>
              <a:t>a menüpontok rámutatáskor másképp jelennek meg:</a:t>
            </a:r>
            <a:endParaRPr lang="hu-HU"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686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Források</a:t>
            </a:r>
            <a:endParaRPr lang="hu-HU"/>
          </a:p>
        </p:txBody>
      </p:sp>
      <p:sp>
        <p:nvSpPr>
          <p:cNvPr id="3" name="Tartalom helye 2"/>
          <p:cNvSpPr>
            <a:spLocks noGrp="1"/>
          </p:cNvSpPr>
          <p:nvPr>
            <p:ph idx="1"/>
          </p:nvPr>
        </p:nvSpPr>
        <p:spPr/>
        <p:txBody>
          <a:bodyPr/>
          <a:lstStyle/>
          <a:p>
            <a:pPr>
              <a:spcBef>
                <a:spcPts val="3000"/>
              </a:spcBef>
            </a:pPr>
            <a:r>
              <a:rPr lang="hu-HU"/>
              <a:t>CSS-alapok</a:t>
            </a:r>
            <a:br>
              <a:rPr lang="hu-HU"/>
            </a:br>
            <a:r>
              <a:rPr lang="hu-HU"/>
              <a:t>(weblabor.hu/cikkek/cssalapjai)</a:t>
            </a:r>
          </a:p>
          <a:p>
            <a:pPr>
              <a:spcBef>
                <a:spcPts val="3000"/>
              </a:spcBef>
            </a:pPr>
            <a:r>
              <a:rPr lang="hu-HU" smtClean="0"/>
              <a:t>w3schools.com</a:t>
            </a:r>
          </a:p>
          <a:p>
            <a:pPr>
              <a:spcBef>
                <a:spcPts val="3000"/>
              </a:spcBef>
            </a:pPr>
            <a:r>
              <a:rPr lang="hu-HU" smtClean="0"/>
              <a:t>HTML5 + CSS3</a:t>
            </a:r>
            <a:br>
              <a:rPr lang="hu-HU" smtClean="0"/>
            </a:br>
            <a:r>
              <a:rPr lang="hu-HU" smtClean="0"/>
              <a:t>Szabványkövető statikus weboldalak szerkesztése</a:t>
            </a:r>
          </a:p>
          <a:p>
            <a:pPr>
              <a:spcBef>
                <a:spcPts val="3000"/>
              </a:spcBef>
            </a:pPr>
            <a:r>
              <a:rPr lang="hu-HU" smtClean="0"/>
              <a:t>Dr. Pál László: Web technológiák</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29</a:t>
            </a:fld>
            <a:endParaRPr lang="hu-HU" dirty="0"/>
          </a:p>
        </p:txBody>
      </p:sp>
    </p:spTree>
    <p:extLst>
      <p:ext uri="{BB962C8B-B14F-4D97-AF65-F5344CB8AC3E}">
        <p14:creationId xmlns:p14="http://schemas.microsoft.com/office/powerpoint/2010/main" val="81230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A listaformázás elvei</a:t>
            </a:r>
            <a:endParaRPr lang="hu-HU" sz="4400"/>
          </a:p>
        </p:txBody>
      </p:sp>
      <p:sp>
        <p:nvSpPr>
          <p:cNvPr id="3" name="Tartalom helye 2"/>
          <p:cNvSpPr>
            <a:spLocks noGrp="1"/>
          </p:cNvSpPr>
          <p:nvPr>
            <p:ph idx="1"/>
          </p:nvPr>
        </p:nvSpPr>
        <p:spPr/>
        <p:txBody>
          <a:bodyPr>
            <a:normAutofit/>
          </a:bodyPr>
          <a:lstStyle/>
          <a:p>
            <a:pPr marL="0" indent="0">
              <a:buNone/>
            </a:pPr>
            <a:r>
              <a:rPr lang="hu-HU" sz="3200" smtClean="0"/>
              <a:t>A listák formázására a CSS által generált doboz egy fő (tartalmi dobozból) és egy felsorolásjel-dobozból (a jelölők dobozá-ból) áll.</a:t>
            </a:r>
          </a:p>
          <a:p>
            <a:pPr marL="0" indent="0">
              <a:buNone/>
            </a:pPr>
            <a:endParaRPr lang="hu-HU" sz="3200"/>
          </a:p>
        </p:txBody>
      </p:sp>
      <p:sp>
        <p:nvSpPr>
          <p:cNvPr id="4" name="Dia számának helye 3"/>
          <p:cNvSpPr>
            <a:spLocks noGrp="1"/>
          </p:cNvSpPr>
          <p:nvPr>
            <p:ph type="sldNum" sz="quarter" idx="12"/>
          </p:nvPr>
        </p:nvSpPr>
        <p:spPr/>
        <p:txBody>
          <a:bodyPr/>
          <a:lstStyle/>
          <a:p>
            <a:fld id="{4DC61DD4-7DED-4AA4-9E5A-5F7D420479A6}" type="slidenum">
              <a:rPr lang="hu-HU" smtClean="0"/>
              <a:pPr/>
              <a:t>3</a:t>
            </a:fld>
            <a:endParaRPr lang="hu-HU" dirty="0"/>
          </a:p>
        </p:txBody>
      </p:sp>
      <p:pic>
        <p:nvPicPr>
          <p:cNvPr id="5" name="Kép 4"/>
          <p:cNvPicPr>
            <a:picLocks noChangeAspect="1"/>
          </p:cNvPicPr>
          <p:nvPr/>
        </p:nvPicPr>
        <p:blipFill rotWithShape="1">
          <a:blip r:embed="rId2"/>
          <a:srcRect t="12362" r="87552" b="66049"/>
          <a:stretch/>
        </p:blipFill>
        <p:spPr bwMode="auto">
          <a:xfrm>
            <a:off x="6732240" y="3961622"/>
            <a:ext cx="2230430" cy="2175114"/>
          </a:xfrm>
          <a:prstGeom prst="rect">
            <a:avLst/>
          </a:prstGeom>
          <a:ln w="3175">
            <a:noFill/>
          </a:ln>
          <a:extLst>
            <a:ext uri="{53640926-AAD7-44D8-BBD7-CCE9431645EC}">
              <a14:shadowObscured xmlns:a14="http://schemas.microsoft.com/office/drawing/2010/main"/>
            </a:ext>
          </a:extLst>
        </p:spPr>
      </p:pic>
      <p:pic>
        <p:nvPicPr>
          <p:cNvPr id="6" name="Kép 5"/>
          <p:cNvPicPr>
            <a:picLocks noChangeAspect="1"/>
          </p:cNvPicPr>
          <p:nvPr/>
        </p:nvPicPr>
        <p:blipFill rotWithShape="1">
          <a:blip r:embed="rId3"/>
          <a:srcRect l="9440" t="40594" r="62967" b="31913"/>
          <a:stretch/>
        </p:blipFill>
        <p:spPr bwMode="auto">
          <a:xfrm>
            <a:off x="1475656" y="3636000"/>
            <a:ext cx="5013700" cy="2808313"/>
          </a:xfrm>
          <a:prstGeom prst="rect">
            <a:avLst/>
          </a:prstGeom>
          <a:ln w="3175">
            <a:noFill/>
          </a:ln>
          <a:extLst>
            <a:ext uri="{53640926-AAD7-44D8-BBD7-CCE9431645EC}">
              <a14:shadowObscured xmlns:a14="http://schemas.microsoft.com/office/drawing/2010/main"/>
            </a:ext>
          </a:extLst>
        </p:spPr>
      </p:pic>
      <p:sp>
        <p:nvSpPr>
          <p:cNvPr id="7" name="Téglalap 6"/>
          <p:cNvSpPr>
            <a:spLocks/>
          </p:cNvSpPr>
          <p:nvPr/>
        </p:nvSpPr>
        <p:spPr>
          <a:xfrm>
            <a:off x="1475656" y="4140000"/>
            <a:ext cx="3888432" cy="2304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Szövegdoboz 7"/>
          <p:cNvSpPr txBox="1"/>
          <p:nvPr/>
        </p:nvSpPr>
        <p:spPr>
          <a:xfrm>
            <a:off x="3419872" y="6313760"/>
            <a:ext cx="5040240" cy="461665"/>
          </a:xfrm>
          <a:prstGeom prst="rect">
            <a:avLst/>
          </a:prstGeom>
          <a:solidFill>
            <a:srgbClr val="FF0000"/>
          </a:solidFill>
        </p:spPr>
        <p:txBody>
          <a:bodyPr wrap="square" rtlCol="0">
            <a:spAutoFit/>
          </a:bodyPr>
          <a:lstStyle/>
          <a:p>
            <a:pPr algn="ctr"/>
            <a:r>
              <a:rPr lang="hu-HU" sz="2400" smtClean="0">
                <a:solidFill>
                  <a:schemeClr val="bg1"/>
                </a:solidFill>
                <a:latin typeface="Arial" panose="020B0604020202020204" pitchFamily="34" charset="0"/>
                <a:cs typeface="Arial" panose="020B0604020202020204" pitchFamily="34" charset="0"/>
              </a:rPr>
              <a:t>blokkszintű doboz az &lt;ul&gt; elemhez</a:t>
            </a:r>
            <a:endParaRPr lang="hu-HU" sz="2400">
              <a:solidFill>
                <a:schemeClr val="bg1"/>
              </a:solidFill>
              <a:latin typeface="Arial" panose="020B0604020202020204" pitchFamily="34" charset="0"/>
              <a:cs typeface="Arial" panose="020B0604020202020204" pitchFamily="34" charset="0"/>
            </a:endParaRPr>
          </a:p>
        </p:txBody>
      </p:sp>
      <p:sp>
        <p:nvSpPr>
          <p:cNvPr id="9" name="Téglalap 8"/>
          <p:cNvSpPr/>
          <p:nvPr/>
        </p:nvSpPr>
        <p:spPr>
          <a:xfrm>
            <a:off x="2267744" y="4824000"/>
            <a:ext cx="2448272" cy="432000"/>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Szövegdoboz 9"/>
          <p:cNvSpPr txBox="1"/>
          <p:nvPr/>
        </p:nvSpPr>
        <p:spPr>
          <a:xfrm>
            <a:off x="3982506" y="3068960"/>
            <a:ext cx="4684125" cy="461665"/>
          </a:xfrm>
          <a:prstGeom prst="rect">
            <a:avLst/>
          </a:prstGeom>
          <a:solidFill>
            <a:srgbClr val="00B0F0"/>
          </a:solidFill>
          <a:ln>
            <a:solidFill>
              <a:srgbClr val="00B0F0"/>
            </a:solidFill>
          </a:ln>
        </p:spPr>
        <p:txBody>
          <a:bodyPr wrap="square" rtlCol="0">
            <a:spAutoFit/>
          </a:bodyPr>
          <a:lstStyle/>
          <a:p>
            <a:r>
              <a:rPr lang="hu-HU" sz="2400" smtClean="0">
                <a:latin typeface="Arial" panose="020B0604020202020204" pitchFamily="34" charset="0"/>
                <a:cs typeface="Arial" panose="020B0604020202020204" pitchFamily="34" charset="0"/>
              </a:rPr>
              <a:t>blokkszintű doboz a &lt;li&gt; elemhez</a:t>
            </a:r>
            <a:endParaRPr lang="hu-HU" sz="2400">
              <a:latin typeface="Arial" panose="020B0604020202020204" pitchFamily="34" charset="0"/>
              <a:cs typeface="Arial" panose="020B0604020202020204" pitchFamily="34" charset="0"/>
            </a:endParaRPr>
          </a:p>
        </p:txBody>
      </p:sp>
      <p:sp>
        <p:nvSpPr>
          <p:cNvPr id="11" name="Téglalap 10"/>
          <p:cNvSpPr/>
          <p:nvPr/>
        </p:nvSpPr>
        <p:spPr>
          <a:xfrm>
            <a:off x="7272000" y="4725144"/>
            <a:ext cx="360000" cy="32403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Szövegdoboz 11"/>
          <p:cNvSpPr txBox="1"/>
          <p:nvPr/>
        </p:nvSpPr>
        <p:spPr>
          <a:xfrm>
            <a:off x="5503658" y="4974226"/>
            <a:ext cx="1044000" cy="830997"/>
          </a:xfrm>
          <a:prstGeom prst="rect">
            <a:avLst/>
          </a:prstGeom>
          <a:solidFill>
            <a:schemeClr val="accent6">
              <a:lumMod val="75000"/>
            </a:schemeClr>
          </a:solidFill>
        </p:spPr>
        <p:txBody>
          <a:bodyPr wrap="square" rtlCol="0">
            <a:spAutoFit/>
          </a:bodyPr>
          <a:lstStyle/>
          <a:p>
            <a:pPr algn="ctr"/>
            <a:r>
              <a:rPr lang="hu-HU" sz="2400" smtClean="0">
                <a:solidFill>
                  <a:schemeClr val="bg1"/>
                </a:solidFill>
                <a:latin typeface="Arial" panose="020B0604020202020204" pitchFamily="34" charset="0"/>
                <a:cs typeface="Arial" panose="020B0604020202020204" pitchFamily="34" charset="0"/>
              </a:rPr>
              <a:t>sor-doboz</a:t>
            </a:r>
            <a:endParaRPr lang="hu-HU" sz="2400">
              <a:solidFill>
                <a:schemeClr val="bg1"/>
              </a:solidFill>
              <a:latin typeface="Arial" panose="020B0604020202020204" pitchFamily="34" charset="0"/>
              <a:cs typeface="Arial" panose="020B0604020202020204" pitchFamily="34" charset="0"/>
            </a:endParaRPr>
          </a:p>
        </p:txBody>
      </p:sp>
      <p:sp>
        <p:nvSpPr>
          <p:cNvPr id="13" name="Téglalap 12"/>
          <p:cNvSpPr/>
          <p:nvPr/>
        </p:nvSpPr>
        <p:spPr>
          <a:xfrm>
            <a:off x="7632000" y="5445223"/>
            <a:ext cx="720000" cy="360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5" name="Egyenes összekötő nyíllal 14"/>
          <p:cNvCxnSpPr/>
          <p:nvPr/>
        </p:nvCxnSpPr>
        <p:spPr>
          <a:xfrm flipH="1">
            <a:off x="4860032" y="3530625"/>
            <a:ext cx="2331252" cy="1518554"/>
          </a:xfrm>
          <a:prstGeom prst="straightConnector1">
            <a:avLst/>
          </a:prstGeom>
          <a:ln w="38100">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Egyenes összekötő nyíllal 17"/>
          <p:cNvCxnSpPr>
            <a:stCxn id="12" idx="3"/>
          </p:cNvCxnSpPr>
          <p:nvPr/>
        </p:nvCxnSpPr>
        <p:spPr>
          <a:xfrm flipV="1">
            <a:off x="6547658" y="4974226"/>
            <a:ext cx="643626" cy="415499"/>
          </a:xfrm>
          <a:prstGeom prst="straightConnector1">
            <a:avLst/>
          </a:prstGeom>
          <a:ln w="3810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Egyenes összekötő nyíllal 18"/>
          <p:cNvCxnSpPr>
            <a:stCxn id="12" idx="3"/>
          </p:cNvCxnSpPr>
          <p:nvPr/>
        </p:nvCxnSpPr>
        <p:spPr>
          <a:xfrm>
            <a:off x="6547658" y="5389725"/>
            <a:ext cx="724342" cy="235498"/>
          </a:xfrm>
          <a:prstGeom prst="straightConnector1">
            <a:avLst/>
          </a:prstGeom>
          <a:ln w="3810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0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Listák formázása</a:t>
            </a:r>
            <a:endParaRPr lang="hu-HU" sz="4400"/>
          </a:p>
        </p:txBody>
      </p:sp>
      <p:sp>
        <p:nvSpPr>
          <p:cNvPr id="4" name="Dia számának helye 3"/>
          <p:cNvSpPr>
            <a:spLocks noGrp="1"/>
          </p:cNvSpPr>
          <p:nvPr>
            <p:ph type="sldNum" sz="quarter" idx="12"/>
          </p:nvPr>
        </p:nvSpPr>
        <p:spPr/>
        <p:txBody>
          <a:bodyPr/>
          <a:lstStyle/>
          <a:p>
            <a:fld id="{4DC61DD4-7DED-4AA4-9E5A-5F7D420479A6}" type="slidenum">
              <a:rPr lang="hu-HU" smtClean="0"/>
              <a:pPr/>
              <a:t>4</a:t>
            </a:fld>
            <a:endParaRPr lang="hu-HU" dirty="0"/>
          </a:p>
        </p:txBody>
      </p:sp>
      <p:sp>
        <p:nvSpPr>
          <p:cNvPr id="6" name="Tartalom helye 4"/>
          <p:cNvSpPr>
            <a:spLocks noGrp="1"/>
          </p:cNvSpPr>
          <p:nvPr>
            <p:ph idx="1"/>
          </p:nvPr>
        </p:nvSpPr>
        <p:spPr>
          <a:xfrm>
            <a:off x="1331640" y="1428736"/>
            <a:ext cx="7632848" cy="5240624"/>
          </a:xfrm>
        </p:spPr>
        <p:txBody>
          <a:bodyPr>
            <a:normAutofit/>
          </a:bodyPr>
          <a:lstStyle/>
          <a:p>
            <a:pPr marL="0" indent="0">
              <a:buNone/>
            </a:pPr>
            <a:r>
              <a:rPr lang="hu-HU" sz="3200" smtClean="0"/>
              <a:t>A CSS lehetővé teszi a listák esetén</a:t>
            </a:r>
          </a:p>
          <a:p>
            <a:r>
              <a:rPr lang="hu-HU" sz="2800" smtClean="0"/>
              <a:t>különféle </a:t>
            </a:r>
            <a:r>
              <a:rPr lang="hu-HU" sz="2800" b="1" smtClean="0"/>
              <a:t>listajelölők</a:t>
            </a:r>
            <a:r>
              <a:rPr lang="hu-HU" sz="2800" smtClean="0"/>
              <a:t> beállítását:</a:t>
            </a:r>
            <a:br>
              <a:rPr lang="hu-HU" sz="2800" smtClean="0"/>
            </a:br>
            <a:r>
              <a:rPr lang="hu-HU" sz="2800" b="1" smtClean="0">
                <a:solidFill>
                  <a:srgbClr val="FF0000"/>
                </a:solidFill>
              </a:rPr>
              <a:t>list-style-type</a:t>
            </a:r>
          </a:p>
          <a:p>
            <a:r>
              <a:rPr lang="hu-HU" sz="2800" b="1" smtClean="0"/>
              <a:t>kép</a:t>
            </a:r>
            <a:r>
              <a:rPr lang="hu-HU" sz="2800" smtClean="0"/>
              <a:t> beállítását a listaelem jelölője helyett:</a:t>
            </a:r>
            <a:br>
              <a:rPr lang="hu-HU" sz="2800" smtClean="0"/>
            </a:br>
            <a:r>
              <a:rPr lang="hu-HU" sz="2800" b="1" smtClean="0">
                <a:solidFill>
                  <a:srgbClr val="FF0000"/>
                </a:solidFill>
              </a:rPr>
              <a:t>list-style-image</a:t>
            </a:r>
          </a:p>
          <a:p>
            <a:r>
              <a:rPr lang="hu-HU" sz="2800" smtClean="0"/>
              <a:t>a </a:t>
            </a:r>
            <a:r>
              <a:rPr lang="hu-HU" sz="2800" b="1" smtClean="0"/>
              <a:t>felsorolásjel helyzetének </a:t>
            </a:r>
            <a:r>
              <a:rPr lang="hu-HU" sz="2800" smtClean="0"/>
              <a:t>változtatását:</a:t>
            </a:r>
            <a:br>
              <a:rPr lang="hu-HU" sz="2800" smtClean="0"/>
            </a:br>
            <a:r>
              <a:rPr lang="hu-HU" sz="2800" b="1" smtClean="0">
                <a:solidFill>
                  <a:srgbClr val="FF0000"/>
                </a:solidFill>
              </a:rPr>
              <a:t>list-style-position</a:t>
            </a:r>
          </a:p>
          <a:p>
            <a:r>
              <a:rPr lang="hu-HU" sz="2800" smtClean="0"/>
              <a:t>a különféle, </a:t>
            </a:r>
            <a:r>
              <a:rPr lang="hu-HU" sz="2800" b="1" smtClean="0"/>
              <a:t>a dobozmodellel kapcsolatos tulajdonságok módosítását </a:t>
            </a:r>
            <a:r>
              <a:rPr lang="hu-HU" sz="2800" smtClean="0"/>
              <a:t>(pl. háttérszín, listaelem-jelölő távolítása a szövegtől, a listaelemek egymás közötti távolsága, …)</a:t>
            </a:r>
            <a:endParaRPr lang="hu-HU" sz="2800"/>
          </a:p>
        </p:txBody>
      </p:sp>
    </p:spTree>
    <p:extLst>
      <p:ext uri="{BB962C8B-B14F-4D97-AF65-F5344CB8AC3E}">
        <p14:creationId xmlns:p14="http://schemas.microsoft.com/office/powerpoint/2010/main" val="15409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ctr"/>
            <a:r>
              <a:rPr lang="hu-HU" sz="4400" smtClean="0"/>
              <a:t>Listák formázása (folyt)</a:t>
            </a:r>
            <a:endParaRPr lang="hu-HU" sz="4400"/>
          </a:p>
        </p:txBody>
      </p:sp>
      <p:sp>
        <p:nvSpPr>
          <p:cNvPr id="4" name="Dia számának helye 3"/>
          <p:cNvSpPr>
            <a:spLocks noGrp="1"/>
          </p:cNvSpPr>
          <p:nvPr>
            <p:ph type="sldNum" sz="quarter" idx="12"/>
          </p:nvPr>
        </p:nvSpPr>
        <p:spPr/>
        <p:txBody>
          <a:bodyPr/>
          <a:lstStyle/>
          <a:p>
            <a:fld id="{4DC61DD4-7DED-4AA4-9E5A-5F7D420479A6}" type="slidenum">
              <a:rPr lang="hu-HU" smtClean="0"/>
              <a:pPr/>
              <a:t>5</a:t>
            </a:fld>
            <a:endParaRPr lang="hu-HU" dirty="0"/>
          </a:p>
        </p:txBody>
      </p:sp>
      <p:sp>
        <p:nvSpPr>
          <p:cNvPr id="6" name="Tartalom helye 4"/>
          <p:cNvSpPr>
            <a:spLocks noGrp="1"/>
          </p:cNvSpPr>
          <p:nvPr>
            <p:ph idx="1"/>
          </p:nvPr>
        </p:nvSpPr>
        <p:spPr>
          <a:xfrm>
            <a:off x="1331640" y="1428736"/>
            <a:ext cx="7632848" cy="5240624"/>
          </a:xfrm>
        </p:spPr>
        <p:txBody>
          <a:bodyPr>
            <a:normAutofit/>
          </a:bodyPr>
          <a:lstStyle/>
          <a:p>
            <a:pPr marL="0" indent="0">
              <a:spcBef>
                <a:spcPts val="0"/>
              </a:spcBef>
              <a:buNone/>
            </a:pPr>
            <a:r>
              <a:rPr lang="hu-HU" sz="3200"/>
              <a:t>a</a:t>
            </a:r>
            <a:r>
              <a:rPr lang="hu-HU" sz="3200" smtClean="0"/>
              <a:t> különböző </a:t>
            </a:r>
            <a:r>
              <a:rPr lang="hu-HU" sz="3200" b="1" smtClean="0">
                <a:solidFill>
                  <a:srgbClr val="FF0000"/>
                </a:solidFill>
                <a:latin typeface="Courier New" panose="02070309020205020404" pitchFamily="49" charset="0"/>
                <a:cs typeface="Courier New" panose="02070309020205020404" pitchFamily="49" charset="0"/>
              </a:rPr>
              <a:t>list-style-…</a:t>
            </a:r>
            <a:r>
              <a:rPr lang="hu-HU" sz="3200" smtClean="0"/>
              <a:t> tulajdon-ságok összevontan is megadhatók a</a:t>
            </a:r>
          </a:p>
          <a:p>
            <a:pPr marL="0" indent="0" algn="ctr">
              <a:spcBef>
                <a:spcPts val="600"/>
              </a:spcBef>
              <a:spcAft>
                <a:spcPts val="600"/>
              </a:spcAft>
              <a:buNone/>
            </a:pPr>
            <a:r>
              <a:rPr lang="hu-HU" sz="3200" b="1" smtClean="0">
                <a:solidFill>
                  <a:srgbClr val="FF0000"/>
                </a:solidFill>
                <a:latin typeface="Courier New" panose="02070309020205020404" pitchFamily="49" charset="0"/>
                <a:cs typeface="Courier New" panose="02070309020205020404" pitchFamily="49" charset="0"/>
              </a:rPr>
              <a:t>list-style: …;</a:t>
            </a:r>
            <a:endParaRPr lang="hu-HU" sz="3200" b="1">
              <a:solidFill>
                <a:srgbClr val="FF0000"/>
              </a:solidFill>
              <a:latin typeface="Courier New" panose="02070309020205020404" pitchFamily="49" charset="0"/>
              <a:cs typeface="Courier New" panose="02070309020205020404" pitchFamily="49" charset="0"/>
            </a:endParaRPr>
          </a:p>
          <a:p>
            <a:pPr marL="0" indent="0">
              <a:spcBef>
                <a:spcPts val="0"/>
              </a:spcBef>
              <a:spcAft>
                <a:spcPts val="2400"/>
              </a:spcAft>
              <a:buNone/>
            </a:pPr>
            <a:r>
              <a:rPr lang="hu-HU" sz="3200" smtClean="0"/>
              <a:t>tulajdonsággal, kötött sorrendben</a:t>
            </a:r>
            <a:br>
              <a:rPr lang="hu-HU" sz="3200" smtClean="0"/>
            </a:br>
            <a:r>
              <a:rPr lang="hu-HU" sz="3200" i="1" smtClean="0"/>
              <a:t>(-type, -image, -position)</a:t>
            </a:r>
          </a:p>
          <a:p>
            <a:pPr marL="0" indent="0">
              <a:spcBef>
                <a:spcPts val="0"/>
              </a:spcBef>
              <a:spcAft>
                <a:spcPts val="1800"/>
              </a:spcAft>
              <a:buNone/>
            </a:pPr>
            <a:r>
              <a:rPr lang="hu-HU" sz="3200" u="sng" smtClean="0"/>
              <a:t>példa</a:t>
            </a:r>
            <a:r>
              <a:rPr lang="hu-HU" sz="3200" smtClean="0"/>
              <a:t>:</a:t>
            </a:r>
          </a:p>
          <a:p>
            <a:pPr marL="355600" indent="-266700">
              <a:spcBef>
                <a:spcPts val="0"/>
              </a:spcBef>
              <a:spcAft>
                <a:spcPts val="1800"/>
              </a:spcAft>
              <a:buNone/>
            </a:pPr>
            <a:r>
              <a:rPr lang="hu-HU" sz="2800" b="1" smtClean="0">
                <a:solidFill>
                  <a:srgbClr val="0070C0"/>
                </a:solidFill>
                <a:latin typeface="Courier New" panose="02070309020205020404" pitchFamily="49" charset="0"/>
                <a:cs typeface="Courier New" panose="02070309020205020404" pitchFamily="49" charset="0"/>
              </a:rPr>
              <a:t>ol {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list-style: lower-greek inside; }</a:t>
            </a:r>
          </a:p>
        </p:txBody>
      </p:sp>
    </p:spTree>
    <p:extLst>
      <p:ext uri="{BB962C8B-B14F-4D97-AF65-F5344CB8AC3E}">
        <p14:creationId xmlns:p14="http://schemas.microsoft.com/office/powerpoint/2010/main" val="243906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1. Listajelölők típusa</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6</a:t>
            </a:fld>
            <a:endParaRPr lang="hu-HU" dirty="0"/>
          </a:p>
        </p:txBody>
      </p:sp>
      <p:sp>
        <p:nvSpPr>
          <p:cNvPr id="6" name="Tartalom helye 4"/>
          <p:cNvSpPr>
            <a:spLocks noGrp="1"/>
          </p:cNvSpPr>
          <p:nvPr>
            <p:ph idx="1"/>
          </p:nvPr>
        </p:nvSpPr>
        <p:spPr>
          <a:xfrm>
            <a:off x="1331640" y="1340768"/>
            <a:ext cx="7812360" cy="5517232"/>
          </a:xfrm>
        </p:spPr>
        <p:txBody>
          <a:bodyPr>
            <a:normAutofit/>
          </a:bodyPr>
          <a:lstStyle/>
          <a:p>
            <a:pPr marL="0" indent="0" algn="ctr">
              <a:spcBef>
                <a:spcPts val="0"/>
              </a:spcBef>
              <a:buNone/>
            </a:pPr>
            <a:r>
              <a:rPr lang="hu-HU" sz="3200" b="1" smtClean="0">
                <a:solidFill>
                  <a:srgbClr val="FF0000"/>
                </a:solidFill>
                <a:latin typeface="Courier New" panose="02070309020205020404" pitchFamily="49" charset="0"/>
                <a:cs typeface="Courier New" panose="02070309020205020404" pitchFamily="49" charset="0"/>
              </a:rPr>
              <a:t>list-style-type: …;</a:t>
            </a:r>
          </a:p>
          <a:p>
            <a:pPr marL="0" indent="0">
              <a:spcBef>
                <a:spcPts val="600"/>
              </a:spcBef>
              <a:spcAft>
                <a:spcPts val="600"/>
              </a:spcAft>
              <a:buNone/>
            </a:pPr>
            <a:r>
              <a:rPr lang="hu-HU" smtClean="0"/>
              <a:t>a felsorolásjelek lehetnek különféle </a:t>
            </a:r>
            <a:r>
              <a:rPr lang="hu-HU" b="1" smtClean="0"/>
              <a:t>számok</a:t>
            </a:r>
            <a:r>
              <a:rPr lang="hu-HU" smtClean="0"/>
              <a:t>, </a:t>
            </a:r>
            <a:r>
              <a:rPr lang="hu-HU" b="1" smtClean="0"/>
              <a:t>betűk</a:t>
            </a:r>
            <a:r>
              <a:rPr lang="hu-HU" smtClean="0"/>
              <a:t>, </a:t>
            </a:r>
            <a:r>
              <a:rPr lang="hu-HU" b="1" smtClean="0"/>
              <a:t>karakterek</a:t>
            </a:r>
            <a:r>
              <a:rPr lang="hu-HU" smtClean="0"/>
              <a:t> (ol) és </a:t>
            </a:r>
            <a:r>
              <a:rPr lang="hu-HU" b="1" smtClean="0"/>
              <a:t>karakterjelek</a:t>
            </a:r>
            <a:r>
              <a:rPr lang="hu-HU" smtClean="0"/>
              <a:t> (ul)</a:t>
            </a:r>
          </a:p>
          <a:p>
            <a:pPr marL="0" indent="0">
              <a:spcBef>
                <a:spcPts val="0"/>
              </a:spcBef>
              <a:buNone/>
            </a:pPr>
            <a:r>
              <a:rPr lang="hu-HU" sz="2800" u="sng" smtClean="0"/>
              <a:t>számozott lista esetén</a:t>
            </a:r>
            <a:r>
              <a:rPr lang="hu-HU" sz="2800" smtClean="0"/>
              <a:t>:</a:t>
            </a:r>
          </a:p>
          <a:p>
            <a:pPr indent="-250825">
              <a:spcBef>
                <a:spcPts val="300"/>
              </a:spcBef>
            </a:pPr>
            <a:r>
              <a:rPr lang="hu-HU" sz="2600" b="1" smtClean="0">
                <a:solidFill>
                  <a:srgbClr val="FF0000"/>
                </a:solidFill>
              </a:rPr>
              <a:t>decimal</a:t>
            </a:r>
            <a:r>
              <a:rPr lang="hu-HU" sz="2600" smtClean="0"/>
              <a:t>: 1-től induló decimális számok</a:t>
            </a:r>
          </a:p>
          <a:p>
            <a:pPr indent="-250825">
              <a:spcBef>
                <a:spcPts val="300"/>
              </a:spcBef>
            </a:pPr>
            <a:r>
              <a:rPr lang="hu-HU" sz="2600" b="1" smtClean="0">
                <a:solidFill>
                  <a:srgbClr val="FF0000"/>
                </a:solidFill>
              </a:rPr>
              <a:t>decimal-leading-zero</a:t>
            </a:r>
            <a:r>
              <a:rPr lang="hu-HU" sz="2600" smtClean="0"/>
              <a:t>: decimális számok, ahol a 10 alattiak esetén 0-val kiegészített a szám</a:t>
            </a:r>
          </a:p>
          <a:p>
            <a:pPr indent="-250825">
              <a:spcBef>
                <a:spcPts val="300"/>
              </a:spcBef>
            </a:pPr>
            <a:r>
              <a:rPr lang="hu-HU" sz="2600" b="1" smtClean="0">
                <a:solidFill>
                  <a:srgbClr val="FF0000"/>
                </a:solidFill>
              </a:rPr>
              <a:t>lower-latin / lower-alpha</a:t>
            </a:r>
            <a:r>
              <a:rPr lang="hu-HU" sz="2600" smtClean="0"/>
              <a:t>: a, b, c, d, …</a:t>
            </a:r>
          </a:p>
          <a:p>
            <a:pPr indent="-250825">
              <a:spcBef>
                <a:spcPts val="300"/>
              </a:spcBef>
            </a:pPr>
            <a:r>
              <a:rPr lang="hu-HU" sz="2600" b="1" smtClean="0">
                <a:solidFill>
                  <a:srgbClr val="FF0000"/>
                </a:solidFill>
              </a:rPr>
              <a:t>upper-latin / upper-alpha</a:t>
            </a:r>
            <a:r>
              <a:rPr lang="hu-HU" sz="2600" smtClean="0"/>
              <a:t>: A, B, C, D, …</a:t>
            </a:r>
          </a:p>
          <a:p>
            <a:pPr indent="-250825">
              <a:spcBef>
                <a:spcPts val="300"/>
              </a:spcBef>
            </a:pPr>
            <a:r>
              <a:rPr lang="hu-HU" sz="2600" b="1" smtClean="0">
                <a:solidFill>
                  <a:srgbClr val="FF0000"/>
                </a:solidFill>
              </a:rPr>
              <a:t>lower-roman</a:t>
            </a:r>
            <a:r>
              <a:rPr lang="hu-HU" sz="2600" smtClean="0"/>
              <a:t>: kisbetűs római számok (i, ii, iii, ….)</a:t>
            </a:r>
          </a:p>
          <a:p>
            <a:pPr indent="-250825">
              <a:spcBef>
                <a:spcPts val="300"/>
              </a:spcBef>
            </a:pPr>
            <a:r>
              <a:rPr lang="hu-HU" sz="2600" b="1" smtClean="0">
                <a:solidFill>
                  <a:srgbClr val="FF0000"/>
                </a:solidFill>
              </a:rPr>
              <a:t>upper-roman</a:t>
            </a:r>
            <a:r>
              <a:rPr lang="hu-HU" sz="2600" smtClean="0"/>
              <a:t>: nagybetűs római (I, II, III, IV, …)</a:t>
            </a:r>
          </a:p>
          <a:p>
            <a:pPr indent="-250825">
              <a:spcBef>
                <a:spcPts val="300"/>
              </a:spcBef>
            </a:pPr>
            <a:r>
              <a:rPr lang="hu-HU" sz="2600" b="1" smtClean="0">
                <a:solidFill>
                  <a:srgbClr val="FF0000"/>
                </a:solidFill>
              </a:rPr>
              <a:t>lower-greek</a:t>
            </a:r>
            <a:r>
              <a:rPr lang="hu-HU" sz="2600" smtClean="0"/>
              <a:t>: görög kisbetűk</a:t>
            </a:r>
          </a:p>
          <a:p>
            <a:pPr indent="-250825">
              <a:spcBef>
                <a:spcPts val="0"/>
              </a:spcBef>
            </a:pPr>
            <a:endParaRPr lang="hu-HU" sz="2600"/>
          </a:p>
        </p:txBody>
      </p:sp>
    </p:spTree>
    <p:extLst>
      <p:ext uri="{BB962C8B-B14F-4D97-AF65-F5344CB8AC3E}">
        <p14:creationId xmlns:p14="http://schemas.microsoft.com/office/powerpoint/2010/main" val="3583915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1. Listajelölők típusa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7</a:t>
            </a:fld>
            <a:endParaRPr lang="hu-HU" dirty="0"/>
          </a:p>
        </p:txBody>
      </p:sp>
      <p:sp>
        <p:nvSpPr>
          <p:cNvPr id="6" name="Tartalom helye 4"/>
          <p:cNvSpPr>
            <a:spLocks noGrp="1"/>
          </p:cNvSpPr>
          <p:nvPr>
            <p:ph idx="1"/>
          </p:nvPr>
        </p:nvSpPr>
        <p:spPr>
          <a:xfrm>
            <a:off x="1331640" y="1340768"/>
            <a:ext cx="7812360" cy="5517232"/>
          </a:xfrm>
        </p:spPr>
        <p:txBody>
          <a:bodyPr>
            <a:normAutofit/>
          </a:bodyPr>
          <a:lstStyle/>
          <a:p>
            <a:pPr marL="0" indent="0">
              <a:spcBef>
                <a:spcPts val="0"/>
              </a:spcBef>
              <a:buNone/>
            </a:pPr>
            <a:r>
              <a:rPr lang="hu-HU" sz="3200" u="sng" smtClean="0"/>
              <a:t>felsorolás esetén</a:t>
            </a:r>
            <a:r>
              <a:rPr lang="hu-HU" sz="3200"/>
              <a:t>:</a:t>
            </a:r>
          </a:p>
          <a:p>
            <a:pPr indent="-250825">
              <a:spcBef>
                <a:spcPts val="300"/>
              </a:spcBef>
            </a:pPr>
            <a:r>
              <a:rPr lang="hu-HU" sz="2800" b="1" smtClean="0">
                <a:solidFill>
                  <a:srgbClr val="FF0000"/>
                </a:solidFill>
              </a:rPr>
              <a:t>disc</a:t>
            </a:r>
            <a:r>
              <a:rPr lang="hu-HU" sz="2800" smtClean="0"/>
              <a:t>: kitöltött kör (●)</a:t>
            </a:r>
          </a:p>
          <a:p>
            <a:pPr indent="-250825">
              <a:spcBef>
                <a:spcPts val="300"/>
              </a:spcBef>
            </a:pPr>
            <a:r>
              <a:rPr lang="hu-HU" sz="2800" b="1" smtClean="0">
                <a:solidFill>
                  <a:srgbClr val="FF0000"/>
                </a:solidFill>
              </a:rPr>
              <a:t>circle</a:t>
            </a:r>
            <a:r>
              <a:rPr lang="hu-HU" sz="2800" smtClean="0"/>
              <a:t>: üres kör (○)</a:t>
            </a:r>
          </a:p>
          <a:p>
            <a:pPr indent="-250825">
              <a:spcBef>
                <a:spcPts val="300"/>
              </a:spcBef>
            </a:pPr>
            <a:r>
              <a:rPr lang="hu-HU" sz="2800" b="1" smtClean="0">
                <a:solidFill>
                  <a:srgbClr val="FF0000"/>
                </a:solidFill>
              </a:rPr>
              <a:t>square</a:t>
            </a:r>
            <a:r>
              <a:rPr lang="hu-HU" sz="2800" smtClean="0"/>
              <a:t>: kitöltött négyzet (■)</a:t>
            </a:r>
            <a:endParaRPr lang="hu-HU" sz="2800"/>
          </a:p>
          <a:p>
            <a:pPr marL="0" indent="0">
              <a:spcBef>
                <a:spcPts val="1200"/>
              </a:spcBef>
              <a:buNone/>
            </a:pPr>
            <a:r>
              <a:rPr lang="hu-HU" sz="2400" i="1" smtClean="0"/>
              <a:t>A böngészők nem ismerik fel a hyphen (gondolatjel: -),</a:t>
            </a:r>
            <a:br>
              <a:rPr lang="hu-HU" sz="2400" i="1" smtClean="0"/>
            </a:br>
            <a:r>
              <a:rPr lang="hu-HU" sz="2400" i="1" smtClean="0"/>
              <a:t>a diamond (</a:t>
            </a:r>
            <a:r>
              <a:rPr lang="hu-HU" sz="2400" smtClean="0">
                <a:sym typeface="Wingdings"/>
              </a:rPr>
              <a:t></a:t>
            </a:r>
            <a:r>
              <a:rPr lang="hu-HU" sz="2400" i="1" smtClean="0"/>
              <a:t>), a check (</a:t>
            </a:r>
            <a:r>
              <a:rPr lang="hu-HU" sz="2400" smtClean="0">
                <a:sym typeface="Wingdings"/>
              </a:rPr>
              <a:t></a:t>
            </a:r>
            <a:r>
              <a:rPr lang="hu-HU" sz="2400" i="1" smtClean="0"/>
              <a:t>) és a box (</a:t>
            </a:r>
            <a:r>
              <a:rPr lang="hu-HU" sz="2400" smtClean="0">
                <a:sym typeface="Wingdings"/>
              </a:rPr>
              <a:t></a:t>
            </a:r>
            <a:r>
              <a:rPr lang="hu-HU" sz="2400" i="1" smtClean="0"/>
              <a:t>) szabványos karakterjeleket felsorolásjelként.</a:t>
            </a:r>
          </a:p>
          <a:p>
            <a:pPr marL="0" indent="0">
              <a:spcBef>
                <a:spcPts val="1200"/>
              </a:spcBef>
              <a:spcAft>
                <a:spcPts val="1200"/>
              </a:spcAft>
              <a:buNone/>
            </a:pPr>
            <a:r>
              <a:rPr lang="hu-HU" sz="2800" smtClean="0"/>
              <a:t>A felsorolásokhoz is lehet használni a számozá-sokhoz megadott tulajdonság-értékeket és a számozásokhoz is karakterjeleket rendelni.</a:t>
            </a:r>
            <a:r>
              <a:rPr lang="hu-HU" sz="2400" i="1" smtClean="0"/>
              <a:t> </a:t>
            </a:r>
          </a:p>
          <a:p>
            <a:pPr marL="92075" indent="0" algn="ctr">
              <a:spcBef>
                <a:spcPts val="0"/>
              </a:spcBef>
              <a:buNone/>
            </a:pPr>
            <a:r>
              <a:rPr lang="hu-HU" sz="2700" b="1" smtClean="0">
                <a:solidFill>
                  <a:srgbClr val="0070C0"/>
                </a:solidFill>
                <a:latin typeface="Courier New" panose="02070309020205020404" pitchFamily="49" charset="0"/>
                <a:cs typeface="Courier New" panose="02070309020205020404" pitchFamily="49" charset="0"/>
              </a:rPr>
              <a:t>ul { list-style-type: lower-alpha; }</a:t>
            </a:r>
            <a:endParaRPr lang="hu-HU" sz="2700" b="1">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2968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a:t>1. Listajelölők típusa (folyt)</a:t>
            </a:r>
          </a:p>
        </p:txBody>
      </p:sp>
      <p:sp>
        <p:nvSpPr>
          <p:cNvPr id="4" name="Dia számának helye 3"/>
          <p:cNvSpPr>
            <a:spLocks noGrp="1"/>
          </p:cNvSpPr>
          <p:nvPr>
            <p:ph type="sldNum" sz="quarter" idx="12"/>
          </p:nvPr>
        </p:nvSpPr>
        <p:spPr/>
        <p:txBody>
          <a:bodyPr/>
          <a:lstStyle/>
          <a:p>
            <a:fld id="{4DC61DD4-7DED-4AA4-9E5A-5F7D420479A6}" type="slidenum">
              <a:rPr lang="hu-HU" smtClean="0"/>
              <a:pPr/>
              <a:t>8</a:t>
            </a:fld>
            <a:endParaRPr lang="hu-HU" dirty="0"/>
          </a:p>
        </p:txBody>
      </p:sp>
      <p:sp>
        <p:nvSpPr>
          <p:cNvPr id="6" name="Tartalom helye 4"/>
          <p:cNvSpPr>
            <a:spLocks noGrp="1"/>
          </p:cNvSpPr>
          <p:nvPr>
            <p:ph idx="1"/>
          </p:nvPr>
        </p:nvSpPr>
        <p:spPr>
          <a:xfrm>
            <a:off x="1331640" y="1428736"/>
            <a:ext cx="7632848" cy="5240624"/>
          </a:xfrm>
        </p:spPr>
        <p:txBody>
          <a:bodyPr>
            <a:normAutofit/>
          </a:bodyPr>
          <a:lstStyle/>
          <a:p>
            <a:pPr marL="0" indent="0" algn="ctr">
              <a:spcBef>
                <a:spcPts val="0"/>
              </a:spcBef>
              <a:buNone/>
            </a:pPr>
            <a:r>
              <a:rPr lang="hu-HU" sz="3200" b="1" smtClean="0">
                <a:solidFill>
                  <a:srgbClr val="FF0000"/>
                </a:solidFill>
                <a:latin typeface="Courier New" panose="02070309020205020404" pitchFamily="49" charset="0"/>
                <a:cs typeface="Courier New" panose="02070309020205020404" pitchFamily="49" charset="0"/>
              </a:rPr>
              <a:t>list-style-type: none;</a:t>
            </a:r>
          </a:p>
          <a:p>
            <a:pPr marL="0" indent="0" algn="ctr">
              <a:spcBef>
                <a:spcPts val="600"/>
              </a:spcBef>
              <a:spcAft>
                <a:spcPts val="1800"/>
              </a:spcAft>
              <a:buNone/>
            </a:pPr>
            <a:r>
              <a:rPr lang="hu-HU" sz="3200" b="1" smtClean="0"/>
              <a:t>eltávolítjuk a lista listajelölőit</a:t>
            </a:r>
          </a:p>
          <a:p>
            <a:pPr marL="0" indent="0">
              <a:spcBef>
                <a:spcPts val="0"/>
              </a:spcBef>
              <a:buNone/>
            </a:pPr>
            <a:r>
              <a:rPr lang="hu-HU" u="sng" smtClean="0"/>
              <a:t>alkalmazási területei</a:t>
            </a:r>
            <a:r>
              <a:rPr lang="hu-HU" smtClean="0"/>
              <a:t>:</a:t>
            </a:r>
          </a:p>
          <a:p>
            <a:pPr>
              <a:spcBef>
                <a:spcPts val="1200"/>
              </a:spcBef>
              <a:spcAft>
                <a:spcPts val="1200"/>
              </a:spcAft>
            </a:pPr>
            <a:r>
              <a:rPr lang="hu-HU" sz="2800" smtClean="0"/>
              <a:t>gyakran </a:t>
            </a:r>
            <a:r>
              <a:rPr lang="hu-HU" sz="2800" b="1" smtClean="0"/>
              <a:t>a listákból készítünk menüt </a:t>
            </a:r>
            <a:r>
              <a:rPr lang="hu-HU" sz="2800" smtClean="0"/>
              <a:t>és ekkor nincs szükség az egyes listaelemek előtti jelölőkre, azokat törölni kell</a:t>
            </a:r>
          </a:p>
          <a:p>
            <a:pPr>
              <a:spcBef>
                <a:spcPts val="0"/>
              </a:spcBef>
              <a:spcAft>
                <a:spcPts val="600"/>
              </a:spcAft>
            </a:pPr>
            <a:r>
              <a:rPr lang="hu-HU" sz="2800" smtClean="0"/>
              <a:t>a lista </a:t>
            </a:r>
            <a:r>
              <a:rPr lang="hu-HU" sz="2800" b="1" smtClean="0"/>
              <a:t>a szülőtől örökölt egy beállítást</a:t>
            </a:r>
            <a:r>
              <a:rPr lang="hu-HU" sz="2800" smtClean="0"/>
              <a:t>, de azt nem szeretnénk alkalmazni, és más jelölőt sem akarunk beállítani arra</a:t>
            </a:r>
            <a:br>
              <a:rPr lang="hu-HU" sz="2800" smtClean="0"/>
            </a:br>
            <a:r>
              <a:rPr lang="hu-HU" sz="2800" smtClean="0"/>
              <a:t>a listára</a:t>
            </a:r>
          </a:p>
        </p:txBody>
      </p:sp>
    </p:spTree>
    <p:extLst>
      <p:ext uri="{BB962C8B-B14F-4D97-AF65-F5344CB8AC3E}">
        <p14:creationId xmlns:p14="http://schemas.microsoft.com/office/powerpoint/2010/main" val="110719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2. Listajelölők képpel</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9</a:t>
            </a:fld>
            <a:endParaRPr lang="hu-HU" dirty="0"/>
          </a:p>
        </p:txBody>
      </p:sp>
      <p:sp>
        <p:nvSpPr>
          <p:cNvPr id="6" name="Tartalom helye 4"/>
          <p:cNvSpPr>
            <a:spLocks noGrp="1"/>
          </p:cNvSpPr>
          <p:nvPr>
            <p:ph idx="1"/>
          </p:nvPr>
        </p:nvSpPr>
        <p:spPr>
          <a:xfrm>
            <a:off x="1331640" y="1340768"/>
            <a:ext cx="7812360" cy="5517232"/>
          </a:xfrm>
        </p:spPr>
        <p:txBody>
          <a:bodyPr>
            <a:normAutofit lnSpcReduction="10000"/>
          </a:bodyPr>
          <a:lstStyle/>
          <a:p>
            <a:pPr marL="0" indent="0" algn="ctr">
              <a:spcBef>
                <a:spcPts val="0"/>
              </a:spcBef>
              <a:buNone/>
            </a:pPr>
            <a:r>
              <a:rPr lang="hu-HU" sz="3200" b="1" smtClean="0">
                <a:solidFill>
                  <a:srgbClr val="FF0000"/>
                </a:solidFill>
                <a:latin typeface="Courier New" panose="02070309020205020404" pitchFamily="49" charset="0"/>
                <a:cs typeface="Courier New" panose="02070309020205020404" pitchFamily="49" charset="0"/>
              </a:rPr>
              <a:t>list-style-image: url(…);</a:t>
            </a:r>
          </a:p>
          <a:p>
            <a:pPr marL="0" indent="0">
              <a:spcBef>
                <a:spcPts val="600"/>
              </a:spcBef>
              <a:spcAft>
                <a:spcPts val="600"/>
              </a:spcAft>
              <a:buNone/>
            </a:pPr>
            <a:r>
              <a:rPr lang="hu-HU" smtClean="0"/>
              <a:t>egy általunk meg-</a:t>
            </a:r>
            <a:br>
              <a:rPr lang="hu-HU" smtClean="0"/>
            </a:br>
            <a:r>
              <a:rPr lang="hu-HU" smtClean="0"/>
              <a:t>adott </a:t>
            </a:r>
            <a:r>
              <a:rPr lang="hu-HU" b="1" smtClean="0"/>
              <a:t>képet is al-</a:t>
            </a:r>
            <a:br>
              <a:rPr lang="hu-HU" b="1" smtClean="0"/>
            </a:br>
            <a:r>
              <a:rPr lang="hu-HU" b="1" smtClean="0"/>
              <a:t>kalmazhatunk</a:t>
            </a:r>
            <a:br>
              <a:rPr lang="hu-HU" b="1" smtClean="0"/>
            </a:br>
            <a:r>
              <a:rPr lang="hu-HU" b="1" smtClean="0"/>
              <a:t>felsorolásjelként</a:t>
            </a:r>
            <a:br>
              <a:rPr lang="hu-HU" b="1" smtClean="0"/>
            </a:br>
            <a:r>
              <a:rPr lang="hu-HU" sz="2600" i="1" smtClean="0"/>
              <a:t>(ha ez az érték none,</a:t>
            </a:r>
            <a:br>
              <a:rPr lang="hu-HU" sz="2600" i="1" smtClean="0"/>
            </a:br>
            <a:r>
              <a:rPr lang="hu-HU" sz="2600" i="1" smtClean="0"/>
              <a:t>akkor a list-style-type</a:t>
            </a:r>
            <a:br>
              <a:rPr lang="hu-HU" sz="2600" i="1" smtClean="0"/>
            </a:br>
            <a:r>
              <a:rPr lang="hu-HU" sz="2600" i="1" smtClean="0"/>
              <a:t>értéke fog látszódni) </a:t>
            </a:r>
          </a:p>
          <a:p>
            <a:pPr marL="0" indent="0" algn="ctr">
              <a:spcBef>
                <a:spcPts val="2400"/>
              </a:spcBef>
              <a:spcAft>
                <a:spcPts val="2400"/>
              </a:spcAft>
              <a:buNone/>
            </a:pPr>
            <a:r>
              <a:rPr lang="hu-HU" sz="2600" b="1" smtClean="0">
                <a:solidFill>
                  <a:srgbClr val="0070C0"/>
                </a:solidFill>
                <a:latin typeface="Courier New" panose="02070309020205020404" pitchFamily="49" charset="0"/>
                <a:cs typeface="Courier New" panose="02070309020205020404" pitchFamily="49" charset="0"/>
              </a:rPr>
              <a:t>list-style-image</a:t>
            </a:r>
            <a:r>
              <a:rPr lang="hu-HU" sz="2600" b="1">
                <a:solidFill>
                  <a:srgbClr val="0070C0"/>
                </a:solidFill>
                <a:latin typeface="Courier New" panose="02070309020205020404" pitchFamily="49" charset="0"/>
                <a:cs typeface="Courier New" panose="02070309020205020404" pitchFamily="49" charset="0"/>
              </a:rPr>
              <a:t>: url(filmszalag.jpg</a:t>
            </a:r>
            <a:r>
              <a:rPr lang="hu-HU" sz="2600" b="1" smtClean="0">
                <a:solidFill>
                  <a:srgbClr val="0070C0"/>
                </a:solidFill>
                <a:latin typeface="Courier New" panose="02070309020205020404" pitchFamily="49" charset="0"/>
                <a:cs typeface="Courier New" panose="02070309020205020404" pitchFamily="49" charset="0"/>
              </a:rPr>
              <a:t>);</a:t>
            </a:r>
          </a:p>
          <a:p>
            <a:pPr marL="0" indent="0" algn="ctr">
              <a:spcBef>
                <a:spcPts val="0"/>
              </a:spcBef>
              <a:buNone/>
            </a:pPr>
            <a:r>
              <a:rPr lang="hu-HU" sz="2400" i="1"/>
              <a:t>Ha a felsorolásjelnek választott </a:t>
            </a:r>
            <a:r>
              <a:rPr lang="hu-HU" sz="2400" b="1" i="1"/>
              <a:t>képnek</a:t>
            </a:r>
            <a:r>
              <a:rPr lang="hu-HU" sz="2400" i="1"/>
              <a:t> </a:t>
            </a:r>
            <a:r>
              <a:rPr lang="hu-HU" sz="2400" i="1" smtClean="0"/>
              <a:t>van</a:t>
            </a:r>
            <a:br>
              <a:rPr lang="hu-HU" sz="2400" i="1" smtClean="0"/>
            </a:br>
            <a:r>
              <a:rPr lang="hu-HU" sz="2400" b="1" i="1" smtClean="0"/>
              <a:t>saját </a:t>
            </a:r>
            <a:r>
              <a:rPr lang="hu-HU" sz="2400" b="1" i="1"/>
              <a:t>belső magassága/szélessége</a:t>
            </a:r>
            <a:r>
              <a:rPr lang="hu-HU" sz="2400" i="1"/>
              <a:t>, </a:t>
            </a:r>
            <a:r>
              <a:rPr lang="hu-HU" sz="2400" i="1" smtClean="0"/>
              <a:t>akkor</a:t>
            </a:r>
            <a:br>
              <a:rPr lang="hu-HU" sz="2400" i="1" smtClean="0"/>
            </a:br>
            <a:r>
              <a:rPr lang="hu-HU" sz="2400" i="1" smtClean="0"/>
              <a:t>ez </a:t>
            </a:r>
            <a:r>
              <a:rPr lang="hu-HU" sz="2400" i="1"/>
              <a:t>marad felsorolásjelként is a mérete</a:t>
            </a:r>
            <a:r>
              <a:rPr lang="hu-HU" sz="2400" i="1" smtClean="0"/>
              <a:t>.</a:t>
            </a:r>
            <a:endParaRPr lang="hu-HU" sz="2400" i="1"/>
          </a:p>
        </p:txBody>
      </p:sp>
      <p:pic>
        <p:nvPicPr>
          <p:cNvPr id="5" name="Kép 4"/>
          <p:cNvPicPr>
            <a:picLocks noChangeAspect="1"/>
          </p:cNvPicPr>
          <p:nvPr/>
        </p:nvPicPr>
        <p:blipFill rotWithShape="1">
          <a:blip r:embed="rId2"/>
          <a:srcRect l="1037" t="45207" r="69813" b="19181"/>
          <a:stretch/>
        </p:blipFill>
        <p:spPr bwMode="auto">
          <a:xfrm>
            <a:off x="4845565" y="1916832"/>
            <a:ext cx="4298435" cy="2952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061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3624</TotalTime>
  <Words>843</Words>
  <Application>Microsoft Office PowerPoint</Application>
  <PresentationFormat>Diavetítés a képernyőre (4:3 oldalarány)</PresentationFormat>
  <Paragraphs>166</Paragraphs>
  <Slides>29</Slides>
  <Notes>0</Notes>
  <HiddenSlides>0</HiddenSlides>
  <MMClips>0</MMClips>
  <ScaleCrop>false</ScaleCrop>
  <HeadingPairs>
    <vt:vector size="4" baseType="variant">
      <vt:variant>
        <vt:lpstr>Téma</vt:lpstr>
      </vt:variant>
      <vt:variant>
        <vt:i4>1</vt:i4>
      </vt:variant>
      <vt:variant>
        <vt:lpstr>Diacímek</vt:lpstr>
      </vt:variant>
      <vt:variant>
        <vt:i4>29</vt:i4>
      </vt:variant>
    </vt:vector>
  </HeadingPairs>
  <TitlesOfParts>
    <vt:vector size="30" baseType="lpstr">
      <vt:lpstr>Office-téma</vt:lpstr>
      <vt:lpstr>Weboldalak formázása CSS-ben</vt:lpstr>
      <vt:lpstr>Listák típusai (ismétlés)</vt:lpstr>
      <vt:lpstr>A listaformázás elvei</vt:lpstr>
      <vt:lpstr>Listák formázása</vt:lpstr>
      <vt:lpstr>Listák formázása (folyt)</vt:lpstr>
      <vt:lpstr>1. Listajelölők típusa</vt:lpstr>
      <vt:lpstr>1. Listajelölők típusa (folyt)</vt:lpstr>
      <vt:lpstr>1. Listajelölők típusa (folyt)</vt:lpstr>
      <vt:lpstr>2. Listajelölők képpel</vt:lpstr>
      <vt:lpstr>3. Listajelölő pozíciója</vt:lpstr>
      <vt:lpstr>3. Listajelölő pozíciója</vt:lpstr>
      <vt:lpstr>4. Listák egyéb beállításai</vt:lpstr>
      <vt:lpstr>4. Listák egyéb beállításai (f)</vt:lpstr>
      <vt:lpstr>4. Listák egyéb beállításai (f)</vt:lpstr>
      <vt:lpstr>4. Listák egyéb beállításai (f)</vt:lpstr>
      <vt:lpstr>4. Listák egyéb beállításai (f)</vt:lpstr>
      <vt:lpstr>5. Többszintű listák többelemű számozása</vt:lpstr>
      <vt:lpstr>5. Többszintű listák többelemű számozása (folyt)</vt:lpstr>
      <vt:lpstr>5. Többszintű listák többelemű számozása (folyt)</vt:lpstr>
      <vt:lpstr>5. Többszintű listák többelemű számozása (folyt)</vt:lpstr>
      <vt:lpstr>5. Többszintű listák többelemű számozása (folyt)</vt:lpstr>
      <vt:lpstr>5. Többszintű listák többelemű számozása (folyt)</vt:lpstr>
      <vt:lpstr>6. Listából navigációs felület (menü kialakítása)</vt:lpstr>
      <vt:lpstr>6. Listából navigációs felület (menü kialakítása) - folyt</vt:lpstr>
      <vt:lpstr>6. Listából navigációs felület (menü kialakítása) - folyt</vt:lpstr>
      <vt:lpstr>6. Listából navigációs felület (menü kialakítása) - folyt</vt:lpstr>
      <vt:lpstr>7. Lenyitható listák</vt:lpstr>
      <vt:lpstr>7. Lenyitható listák</vt:lpstr>
      <vt:lpstr>Források</vt:lpstr>
    </vt:vector>
  </TitlesOfParts>
  <Company>SzKKVSzI Kőrösy József Tagintézmény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MEdit</dc:creator>
  <cp:lastModifiedBy>MEdit</cp:lastModifiedBy>
  <cp:revision>587</cp:revision>
  <dcterms:created xsi:type="dcterms:W3CDTF">2014-03-24T18:19:12Z</dcterms:created>
  <dcterms:modified xsi:type="dcterms:W3CDTF">2020-02-16T06:32:51Z</dcterms:modified>
</cp:coreProperties>
</file>